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3.xml" ContentType="application/vnd.openxmlformats-officedocument.them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tags/tag65.xml" ContentType="application/vnd.openxmlformats-officedocument.presentationml.tags+xml"/>
  <Override PartName="/ppt/notesSlides/notesSlide1.xml" ContentType="application/vnd.openxmlformats-officedocument.presentationml.notesSlide+xml"/>
  <Override PartName="/ppt/tags/tag66.xml" ContentType="application/vnd.openxmlformats-officedocument.presentationml.tags+xml"/>
  <Override PartName="/ppt/notesSlides/notesSlide2.xml" ContentType="application/vnd.openxmlformats-officedocument.presentationml.notesSlide+xml"/>
  <Override PartName="/ppt/tags/tag67.xml" ContentType="application/vnd.openxmlformats-officedocument.presentationml.tags+xml"/>
  <Override PartName="/ppt/notesSlides/notesSlide3.xml" ContentType="application/vnd.openxmlformats-officedocument.presentationml.notesSlide+xml"/>
  <Override PartName="/ppt/tags/tag68.xml" ContentType="application/vnd.openxmlformats-officedocument.presentationml.tags+xml"/>
  <Override PartName="/ppt/notesSlides/notesSlide4.xml" ContentType="application/vnd.openxmlformats-officedocument.presentationml.notesSlide+xml"/>
  <Override PartName="/ppt/tags/tag69.xml" ContentType="application/vnd.openxmlformats-officedocument.presentationml.tags+xml"/>
  <Override PartName="/ppt/notesSlides/notesSlide5.xml" ContentType="application/vnd.openxmlformats-officedocument.presentationml.notesSlide+xml"/>
  <Override PartName="/ppt/tags/tag70.xml" ContentType="application/vnd.openxmlformats-officedocument.presentationml.tags+xml"/>
  <Override PartName="/ppt/notesSlides/notesSlide6.xml" ContentType="application/vnd.openxmlformats-officedocument.presentationml.notesSlide+xml"/>
  <Override PartName="/ppt/tags/tag71.xml" ContentType="application/vnd.openxmlformats-officedocument.presentationml.tags+xml"/>
  <Override PartName="/ppt/notesSlides/notesSlide7.xml" ContentType="application/vnd.openxmlformats-officedocument.presentationml.notesSlide+xml"/>
  <Override PartName="/ppt/tags/tag72.xml" ContentType="application/vnd.openxmlformats-officedocument.presentationml.tags+xml"/>
  <Override PartName="/ppt/notesSlides/notesSlide8.xml" ContentType="application/vnd.openxmlformats-officedocument.presentationml.notesSlide+xml"/>
  <Override PartName="/ppt/tags/tag73.xml" ContentType="application/vnd.openxmlformats-officedocument.presentationml.tags+xml"/>
  <Override PartName="/ppt/notesSlides/notesSlide9.xml" ContentType="application/vnd.openxmlformats-officedocument.presentationml.notesSlide+xml"/>
  <Override PartName="/ppt/tags/tag74.xml" ContentType="application/vnd.openxmlformats-officedocument.presentationml.tags+xml"/>
  <Override PartName="/ppt/notesSlides/notesSlide10.xml" ContentType="application/vnd.openxmlformats-officedocument.presentationml.notesSlide+xml"/>
  <Override PartName="/ppt/tags/tag75.xml" ContentType="application/vnd.openxmlformats-officedocument.presentationml.tags+xml"/>
  <Override PartName="/ppt/notesSlides/notesSlide11.xml" ContentType="application/vnd.openxmlformats-officedocument.presentationml.notesSlide+xml"/>
  <Override PartName="/ppt/tags/tag76.xml" ContentType="application/vnd.openxmlformats-officedocument.presentationml.tags+xml"/>
  <Override PartName="/ppt/notesSlides/notesSlide12.xml" ContentType="application/vnd.openxmlformats-officedocument.presentationml.notesSlide+xml"/>
  <Override PartName="/ppt/tags/tag77.xml" ContentType="application/vnd.openxmlformats-officedocument.presentationml.tags+xml"/>
  <Override PartName="/ppt/notesSlides/notesSlide13.xml" ContentType="application/vnd.openxmlformats-officedocument.presentationml.notesSlide+xml"/>
  <Override PartName="/ppt/tags/tag78.xml" ContentType="application/vnd.openxmlformats-officedocument.presentationml.tags+xml"/>
  <Override PartName="/ppt/notesSlides/notesSlide14.xml" ContentType="application/vnd.openxmlformats-officedocument.presentationml.notesSlide+xml"/>
  <Override PartName="/ppt/tags/tag79.xml" ContentType="application/vnd.openxmlformats-officedocument.presentationml.tags+xml"/>
  <Override PartName="/ppt/notesSlides/notesSlide15.xml" ContentType="application/vnd.openxmlformats-officedocument.presentationml.notesSlide+xml"/>
  <Override PartName="/ppt/tags/tag80.xml" ContentType="application/vnd.openxmlformats-officedocument.presentationml.tags+xml"/>
  <Override PartName="/ppt/notesSlides/notesSlide16.xml" ContentType="application/vnd.openxmlformats-officedocument.presentationml.notesSlide+xml"/>
  <Override PartName="/ppt/tags/tag81.xml" ContentType="application/vnd.openxmlformats-officedocument.presentationml.tags+xml"/>
  <Override PartName="/ppt/notesSlides/notesSlide17.xml" ContentType="application/vnd.openxmlformats-officedocument.presentationml.notesSlide+xml"/>
  <Override PartName="/ppt/tags/tag82.xml" ContentType="application/vnd.openxmlformats-officedocument.presentationml.tags+xml"/>
  <Override PartName="/ppt/notesSlides/notesSlide18.xml" ContentType="application/vnd.openxmlformats-officedocument.presentationml.notesSlide+xml"/>
  <Override PartName="/ppt/tags/tag83.xml" ContentType="application/vnd.openxmlformats-officedocument.presentationml.tags+xml"/>
  <Override PartName="/ppt/notesSlides/notesSlide19.xml" ContentType="application/vnd.openxmlformats-officedocument.presentationml.notesSlide+xml"/>
  <Override PartName="/ppt/tags/tag84.xml" ContentType="application/vnd.openxmlformats-officedocument.presentationml.tags+xml"/>
  <Override PartName="/ppt/notesSlides/notesSlide20.xml" ContentType="application/vnd.openxmlformats-officedocument.presentationml.notesSlide+xml"/>
  <Override PartName="/ppt/tags/tag85.xml" ContentType="application/vnd.openxmlformats-officedocument.presentationml.tags+xml"/>
  <Override PartName="/ppt/notesSlides/notesSlide21.xml" ContentType="application/vnd.openxmlformats-officedocument.presentationml.notesSlide+xml"/>
  <Override PartName="/ppt/tags/tag86.xml" ContentType="application/vnd.openxmlformats-officedocument.presentationml.tags+xml"/>
  <Override PartName="/ppt/notesSlides/notesSlide22.xml" ContentType="application/vnd.openxmlformats-officedocument.presentationml.notesSlide+xml"/>
  <Override PartName="/ppt/tags/tag87.xml" ContentType="application/vnd.openxmlformats-officedocument.presentationml.tags+xml"/>
  <Override PartName="/ppt/notesSlides/notesSlide23.xml" ContentType="application/vnd.openxmlformats-officedocument.presentationml.notesSlide+xml"/>
  <Override PartName="/ppt/tags/tag88.xml" ContentType="application/vnd.openxmlformats-officedocument.presentationml.tags+xml"/>
  <Override PartName="/ppt/notesSlides/notesSlide24.xml" ContentType="application/vnd.openxmlformats-officedocument.presentationml.notesSlide+xml"/>
  <Override PartName="/ppt/tags/tag89.xml" ContentType="application/vnd.openxmlformats-officedocument.presentationml.tags+xml"/>
  <Override PartName="/ppt/notesSlides/notesSlide25.xml" ContentType="application/vnd.openxmlformats-officedocument.presentationml.notesSlide+xml"/>
  <Override PartName="/ppt/tags/tag90.xml" ContentType="application/vnd.openxmlformats-officedocument.presentationml.tags+xml"/>
  <Override PartName="/ppt/notesSlides/notesSlide26.xml" ContentType="application/vnd.openxmlformats-officedocument.presentationml.notesSlide+xml"/>
  <Override PartName="/ppt/tags/tag91.xml" ContentType="application/vnd.openxmlformats-officedocument.presentationml.tags+xml"/>
  <Override PartName="/ppt/notesSlides/notesSlide27.xml" ContentType="application/vnd.openxmlformats-officedocument.presentationml.notesSlide+xml"/>
  <Override PartName="/ppt/tags/tag92.xml" ContentType="application/vnd.openxmlformats-officedocument.presentationml.tags+xml"/>
  <Override PartName="/ppt/notesSlides/notesSlide28.xml" ContentType="application/vnd.openxmlformats-officedocument.presentationml.notesSlide+xml"/>
  <Override PartName="/ppt/tags/tag93.xml" ContentType="application/vnd.openxmlformats-officedocument.presentationml.tags+xml"/>
  <Override PartName="/ppt/notesSlides/notesSlide29.xml" ContentType="application/vnd.openxmlformats-officedocument.presentationml.notesSlide+xml"/>
  <Override PartName="/ppt/tags/tag94.xml" ContentType="application/vnd.openxmlformats-officedocument.presentationml.tags+xml"/>
  <Override PartName="/ppt/notesSlides/notesSlide30.xml" ContentType="application/vnd.openxmlformats-officedocument.presentationml.notesSlide+xml"/>
  <Override PartName="/ppt/tags/tag95.xml" ContentType="application/vnd.openxmlformats-officedocument.presentationml.tags+xml"/>
  <Override PartName="/ppt/notesSlides/notesSlide31.xml" ContentType="application/vnd.openxmlformats-officedocument.presentationml.notesSlide+xml"/>
  <Override PartName="/ppt/tags/tag96.xml" ContentType="application/vnd.openxmlformats-officedocument.presentationml.tags+xml"/>
  <Override PartName="/ppt/notesSlides/notesSlide32.xml" ContentType="application/vnd.openxmlformats-officedocument.presentationml.notesSlide+xml"/>
  <Override PartName="/ppt/tags/tag97.xml" ContentType="application/vnd.openxmlformats-officedocument.presentationml.tags+xml"/>
  <Override PartName="/ppt/notesSlides/notesSlide33.xml" ContentType="application/vnd.openxmlformats-officedocument.presentationml.notesSlide+xml"/>
  <Override PartName="/ppt/tags/tag98.xml" ContentType="application/vnd.openxmlformats-officedocument.presentationml.tags+xml"/>
  <Override PartName="/ppt/notesSlides/notesSlide34.xml" ContentType="application/vnd.openxmlformats-officedocument.presentationml.notesSlide+xml"/>
  <Override PartName="/ppt/tags/tag99.xml" ContentType="application/vnd.openxmlformats-officedocument.presentationml.tags+xml"/>
  <Override PartName="/ppt/notesSlides/notesSlide35.xml" ContentType="application/vnd.openxmlformats-officedocument.presentationml.notesSlide+xml"/>
  <Override PartName="/ppt/tags/tag100.xml" ContentType="application/vnd.openxmlformats-officedocument.presentationml.tags+xml"/>
  <Override PartName="/ppt/notesSlides/notesSlide36.xml" ContentType="application/vnd.openxmlformats-officedocument.presentationml.notesSlide+xml"/>
  <Override PartName="/ppt/tags/tag101.xml" ContentType="application/vnd.openxmlformats-officedocument.presentationml.tags+xml"/>
  <Override PartName="/ppt/notesSlides/notesSlide37.xml" ContentType="application/vnd.openxmlformats-officedocument.presentationml.notesSlide+xml"/>
  <Override PartName="/ppt/tags/tag102.xml" ContentType="application/vnd.openxmlformats-officedocument.presentationml.tags+xml"/>
  <Override PartName="/ppt/notesSlides/notesSlide38.xml" ContentType="application/vnd.openxmlformats-officedocument.presentationml.notesSlide+xml"/>
  <Override PartName="/ppt/tags/tag103.xml" ContentType="application/vnd.openxmlformats-officedocument.presentationml.tags+xml"/>
  <Override PartName="/ppt/notesSlides/notesSlide39.xml" ContentType="application/vnd.openxmlformats-officedocument.presentationml.notesSlide+xml"/>
  <Override PartName="/ppt/tags/tag104.xml" ContentType="application/vnd.openxmlformats-officedocument.presentationml.tags+xml"/>
  <Override PartName="/ppt/notesSlides/notesSlide40.xml" ContentType="application/vnd.openxmlformats-officedocument.presentationml.notesSlide+xml"/>
  <Override PartName="/ppt/tags/tag105.xml" ContentType="application/vnd.openxmlformats-officedocument.presentationml.tags+xml"/>
  <Override PartName="/ppt/notesSlides/notesSlide41.xml" ContentType="application/vnd.openxmlformats-officedocument.presentationml.notesSlide+xml"/>
  <Override PartName="/ppt/tags/tag106.xml" ContentType="application/vnd.openxmlformats-officedocument.presentationml.tags+xml"/>
  <Override PartName="/ppt/notesSlides/notesSlide42.xml" ContentType="application/vnd.openxmlformats-officedocument.presentationml.notesSlide+xml"/>
  <Override PartName="/ppt/tags/tag107.xml" ContentType="application/vnd.openxmlformats-officedocument.presentationml.tags+xml"/>
  <Override PartName="/ppt/notesSlides/notesSlide43.xml" ContentType="application/vnd.openxmlformats-officedocument.presentationml.notesSlide+xml"/>
  <Override PartName="/ppt/tags/tag108.xml" ContentType="application/vnd.openxmlformats-officedocument.presentationml.tags+xml"/>
  <Override PartName="/ppt/notesSlides/notesSlide44.xml" ContentType="application/vnd.openxmlformats-officedocument.presentationml.notesSlide+xml"/>
  <Override PartName="/ppt/tags/tag109.xml" ContentType="application/vnd.openxmlformats-officedocument.presentationml.tags+xml"/>
  <Override PartName="/ppt/notesSlides/notesSlide45.xml" ContentType="application/vnd.openxmlformats-officedocument.presentationml.notesSlide+xml"/>
  <Override PartName="/ppt/tags/tag110.xml" ContentType="application/vnd.openxmlformats-officedocument.presentationml.tags+xml"/>
  <Override PartName="/ppt/notesSlides/notesSlide46.xml" ContentType="application/vnd.openxmlformats-officedocument.presentationml.notesSlide+xml"/>
  <Override PartName="/ppt/tags/tag111.xml" ContentType="application/vnd.openxmlformats-officedocument.presentationml.tags+xml"/>
  <Override PartName="/ppt/notesSlides/notesSlide47.xml" ContentType="application/vnd.openxmlformats-officedocument.presentationml.notesSlide+xml"/>
  <Override PartName="/ppt/tags/tag112.xml" ContentType="application/vnd.openxmlformats-officedocument.presentationml.tags+xml"/>
  <Override PartName="/ppt/notesSlides/notesSlide48.xml" ContentType="application/vnd.openxmlformats-officedocument.presentationml.notesSlide+xml"/>
  <Override PartName="/ppt/tags/tag113.xml" ContentType="application/vnd.openxmlformats-officedocument.presentationml.tags+xml"/>
  <Override PartName="/ppt/notesSlides/notesSlide49.xml" ContentType="application/vnd.openxmlformats-officedocument.presentationml.notesSlide+xml"/>
  <Override PartName="/ppt/tags/tag114.xml" ContentType="application/vnd.openxmlformats-officedocument.presentationml.tags+xml"/>
  <Override PartName="/ppt/notesSlides/notesSlide50.xml" ContentType="application/vnd.openxmlformats-officedocument.presentationml.notesSlide+xml"/>
  <Override PartName="/ppt/tags/tag115.xml" ContentType="application/vnd.openxmlformats-officedocument.presentationml.tags+xml"/>
  <Override PartName="/ppt/notesSlides/notesSlide51.xml" ContentType="application/vnd.openxmlformats-officedocument.presentationml.notesSlide+xml"/>
  <Override PartName="/ppt/tags/tag116.xml" ContentType="application/vnd.openxmlformats-officedocument.presentationml.tags+xml"/>
  <Override PartName="/ppt/notesSlides/notesSlide52.xml" ContentType="application/vnd.openxmlformats-officedocument.presentationml.notesSlide+xml"/>
  <Override PartName="/ppt/tags/tag117.xml" ContentType="application/vnd.openxmlformats-officedocument.presentationml.tags+xml"/>
  <Override PartName="/ppt/notesSlides/notesSlide53.xml" ContentType="application/vnd.openxmlformats-officedocument.presentationml.notesSlide+xml"/>
  <Override PartName="/ppt/tags/tag118.xml" ContentType="application/vnd.openxmlformats-officedocument.presentationml.tags+xml"/>
  <Override PartName="/ppt/notesSlides/notesSlide54.xml" ContentType="application/vnd.openxmlformats-officedocument.presentationml.notesSlide+xml"/>
  <Override PartName="/ppt/tags/tag119.xml" ContentType="application/vnd.openxmlformats-officedocument.presentationml.tags+xml"/>
  <Override PartName="/ppt/notesSlides/notesSlide55.xml" ContentType="application/vnd.openxmlformats-officedocument.presentationml.notesSlide+xml"/>
  <Override PartName="/ppt/tags/tag120.xml" ContentType="application/vnd.openxmlformats-officedocument.presentationml.tags+xml"/>
  <Override PartName="/ppt/notesSlides/notesSlide56.xml" ContentType="application/vnd.openxmlformats-officedocument.presentationml.notesSlide+xml"/>
  <Override PartName="/ppt/tags/tag121.xml" ContentType="application/vnd.openxmlformats-officedocument.presentationml.tags+xml"/>
  <Override PartName="/ppt/notesSlides/notesSlide57.xml" ContentType="application/vnd.openxmlformats-officedocument.presentationml.notesSlide+xml"/>
  <Override PartName="/ppt/tags/tag122.xml" ContentType="application/vnd.openxmlformats-officedocument.presentationml.tags+xml"/>
  <Override PartName="/ppt/notesSlides/notesSlide58.xml" ContentType="application/vnd.openxmlformats-officedocument.presentationml.notesSlide+xml"/>
  <Override PartName="/ppt/tags/tag123.xml" ContentType="application/vnd.openxmlformats-officedocument.presentationml.tags+xml"/>
  <Override PartName="/ppt/notesSlides/notesSlide59.xml" ContentType="application/vnd.openxmlformats-officedocument.presentationml.notesSlide+xml"/>
  <Override PartName="/ppt/tags/tag124.xml" ContentType="application/vnd.openxmlformats-officedocument.presentationml.tags+xml"/>
  <Override PartName="/ppt/notesSlides/notesSlide60.xml" ContentType="application/vnd.openxmlformats-officedocument.presentationml.notesSlide+xml"/>
  <Override PartName="/ppt/tags/tag125.xml" ContentType="application/vnd.openxmlformats-officedocument.presentationml.tags+xml"/>
  <Override PartName="/ppt/notesSlides/notesSlide61.xml" ContentType="application/vnd.openxmlformats-officedocument.presentationml.notesSlide+xml"/>
  <Override PartName="/ppt/tags/tag126.xml" ContentType="application/vnd.openxmlformats-officedocument.presentationml.tags+xml"/>
  <Override PartName="/ppt/notesSlides/notesSlide62.xml" ContentType="application/vnd.openxmlformats-officedocument.presentationml.notesSlide+xml"/>
  <Override PartName="/ppt/tags/tag127.xml" ContentType="application/vnd.openxmlformats-officedocument.presentationml.tags+xml"/>
  <Override PartName="/ppt/notesSlides/notesSlide63.xml" ContentType="application/vnd.openxmlformats-officedocument.presentationml.notesSlide+xml"/>
  <Override PartName="/ppt/tags/tag128.xml" ContentType="application/vnd.openxmlformats-officedocument.presentationml.tags+xml"/>
  <Override PartName="/ppt/notesSlides/notesSlide64.xml" ContentType="application/vnd.openxmlformats-officedocument.presentationml.notesSlide+xml"/>
  <Override PartName="/ppt/tags/tag129.xml" ContentType="application/vnd.openxmlformats-officedocument.presentationml.tags+xml"/>
  <Override PartName="/ppt/notesSlides/notesSlide65.xml" ContentType="application/vnd.openxmlformats-officedocument.presentationml.notesSlide+xml"/>
  <Override PartName="/ppt/tags/tag130.xml" ContentType="application/vnd.openxmlformats-officedocument.presentationml.tags+xml"/>
  <Override PartName="/ppt/notesSlides/notesSlide66.xml" ContentType="application/vnd.openxmlformats-officedocument.presentationml.notesSlide+xml"/>
  <Override PartName="/ppt/tags/tag131.xml" ContentType="application/vnd.openxmlformats-officedocument.presentationml.tags+xml"/>
  <Override PartName="/ppt/notesSlides/notesSlide67.xml" ContentType="application/vnd.openxmlformats-officedocument.presentationml.notesSlide+xml"/>
  <Override PartName="/ppt/tags/tag132.xml" ContentType="application/vnd.openxmlformats-officedocument.presentationml.tags+xml"/>
  <Override PartName="/ppt/notesSlides/notesSlide68.xml" ContentType="application/vnd.openxmlformats-officedocument.presentationml.notesSlide+xml"/>
  <Override PartName="/ppt/tags/tag133.xml" ContentType="application/vnd.openxmlformats-officedocument.presentationml.tags+xml"/>
  <Override PartName="/ppt/notesSlides/notesSlide69.xml" ContentType="application/vnd.openxmlformats-officedocument.presentationml.notesSlide+xml"/>
  <Override PartName="/ppt/tags/tag134.xml" ContentType="application/vnd.openxmlformats-officedocument.presentationml.tags+xml"/>
  <Override PartName="/ppt/notesSlides/notesSlide70.xml" ContentType="application/vnd.openxmlformats-officedocument.presentationml.notesSlide+xml"/>
  <Override PartName="/ppt/tags/tag135.xml" ContentType="application/vnd.openxmlformats-officedocument.presentationml.tags+xml"/>
  <Override PartName="/ppt/notesSlides/notesSlide71.xml" ContentType="application/vnd.openxmlformats-officedocument.presentationml.notesSlide+xml"/>
  <Override PartName="/ppt/tags/tag136.xml" ContentType="application/vnd.openxmlformats-officedocument.presentationml.tags+xml"/>
  <Override PartName="/ppt/notesSlides/notesSlide72.xml" ContentType="application/vnd.openxmlformats-officedocument.presentationml.notesSlide+xml"/>
  <Override PartName="/ppt/tags/tag137.xml" ContentType="application/vnd.openxmlformats-officedocument.presentationml.tags+xml"/>
  <Override PartName="/ppt/notesSlides/notesSlide73.xml" ContentType="application/vnd.openxmlformats-officedocument.presentationml.notesSlide+xml"/>
  <Override PartName="/ppt/tags/tag138.xml" ContentType="application/vnd.openxmlformats-officedocument.presentationml.tags+xml"/>
  <Override PartName="/ppt/notesSlides/notesSlide74.xml" ContentType="application/vnd.openxmlformats-officedocument.presentationml.notesSlide+xml"/>
  <Override PartName="/ppt/tags/tag139.xml" ContentType="application/vnd.openxmlformats-officedocument.presentationml.tags+xml"/>
  <Override PartName="/ppt/notesSlides/notesSlide75.xml" ContentType="application/vnd.openxmlformats-officedocument.presentationml.notesSlide+xml"/>
  <Override PartName="/ppt/tags/tag140.xml" ContentType="application/vnd.openxmlformats-officedocument.presentationml.tags+xml"/>
  <Override PartName="/ppt/notesSlides/notesSlide76.xml" ContentType="application/vnd.openxmlformats-officedocument.presentationml.notesSlide+xml"/>
  <Override PartName="/ppt/tags/tag141.xml" ContentType="application/vnd.openxmlformats-officedocument.presentationml.tags+xml"/>
  <Override PartName="/ppt/notesSlides/notesSlide77.xml" ContentType="application/vnd.openxmlformats-officedocument.presentationml.notesSlide+xml"/>
  <Override PartName="/ppt/tags/tag142.xml" ContentType="application/vnd.openxmlformats-officedocument.presentationml.tags+xml"/>
  <Override PartName="/ppt/notesSlides/notesSlide78.xml" ContentType="application/vnd.openxmlformats-officedocument.presentationml.notesSlide+xml"/>
  <Override PartName="/ppt/tags/tag143.xml" ContentType="application/vnd.openxmlformats-officedocument.presentationml.tags+xml"/>
  <Override PartName="/ppt/notesSlides/notesSlide79.xml" ContentType="application/vnd.openxmlformats-officedocument.presentationml.notesSlide+xml"/>
  <Override PartName="/ppt/tags/tag144.xml" ContentType="application/vnd.openxmlformats-officedocument.presentationml.tags+xml"/>
  <Override PartName="/ppt/notesSlides/notesSlide80.xml" ContentType="application/vnd.openxmlformats-officedocument.presentationml.notesSlide+xml"/>
  <Override PartName="/ppt/tags/tag145.xml" ContentType="application/vnd.openxmlformats-officedocument.presentationml.tags+xml"/>
  <Override PartName="/ppt/notesSlides/notesSlide81.xml" ContentType="application/vnd.openxmlformats-officedocument.presentationml.notesSlide+xml"/>
  <Override PartName="/ppt/tags/tag146.xml" ContentType="application/vnd.openxmlformats-officedocument.presentationml.tags+xml"/>
  <Override PartName="/ppt/notesSlides/notesSlide82.xml" ContentType="application/vnd.openxmlformats-officedocument.presentationml.notesSlide+xml"/>
  <Override PartName="/ppt/tags/tag147.xml" ContentType="application/vnd.openxmlformats-officedocument.presentationml.tags+xml"/>
  <Override PartName="/ppt/notesSlides/notesSlide83.xml" ContentType="application/vnd.openxmlformats-officedocument.presentationml.notesSlide+xml"/>
  <Override PartName="/ppt/tags/tag148.xml" ContentType="application/vnd.openxmlformats-officedocument.presentationml.tags+xml"/>
  <Override PartName="/ppt/notesSlides/notesSlide84.xml" ContentType="application/vnd.openxmlformats-officedocument.presentationml.notesSlide+xml"/>
  <Override PartName="/ppt/tags/tag149.xml" ContentType="application/vnd.openxmlformats-officedocument.presentationml.tags+xml"/>
  <Override PartName="/ppt/notesSlides/notesSlide85.xml" ContentType="application/vnd.openxmlformats-officedocument.presentationml.notesSlide+xml"/>
  <Override PartName="/ppt/tags/tag150.xml" ContentType="application/vnd.openxmlformats-officedocument.presentationml.tags+xml"/>
  <Override PartName="/ppt/notesSlides/notesSlide86.xml" ContentType="application/vnd.openxmlformats-officedocument.presentationml.notesSlide+xml"/>
  <Override PartName="/ppt/tags/tag151.xml" ContentType="application/vnd.openxmlformats-officedocument.presentationml.tags+xml"/>
  <Override PartName="/ppt/notesSlides/notesSlide87.xml" ContentType="application/vnd.openxmlformats-officedocument.presentationml.notesSlide+xml"/>
  <Override PartName="/ppt/tags/tag152.xml" ContentType="application/vnd.openxmlformats-officedocument.presentationml.tags+xml"/>
  <Override PartName="/ppt/notesSlides/notesSlide88.xml" ContentType="application/vnd.openxmlformats-officedocument.presentationml.notesSlide+xml"/>
  <Override PartName="/ppt/tags/tag153.xml" ContentType="application/vnd.openxmlformats-officedocument.presentationml.tags+xml"/>
  <Override PartName="/ppt/notesSlides/notesSlide89.xml" ContentType="application/vnd.openxmlformats-officedocument.presentationml.notesSlide+xml"/>
  <Override PartName="/ppt/tags/tag154.xml" ContentType="application/vnd.openxmlformats-officedocument.presentationml.tags+xml"/>
  <Override PartName="/ppt/notesSlides/notesSlide90.xml" ContentType="application/vnd.openxmlformats-officedocument.presentationml.notesSlide+xml"/>
  <Override PartName="/ppt/tags/tag155.xml" ContentType="application/vnd.openxmlformats-officedocument.presentationml.tags+xml"/>
  <Override PartName="/ppt/notesSlides/notesSlide91.xml" ContentType="application/vnd.openxmlformats-officedocument.presentationml.notesSlide+xml"/>
  <Override PartName="/ppt/tags/tag156.xml" ContentType="application/vnd.openxmlformats-officedocument.presentationml.tags+xml"/>
  <Override PartName="/ppt/notesSlides/notesSlide92.xml" ContentType="application/vnd.openxmlformats-officedocument.presentationml.notesSlide+xml"/>
  <Override PartName="/ppt/tags/tag157.xml" ContentType="application/vnd.openxmlformats-officedocument.presentationml.tags+xml"/>
  <Override PartName="/ppt/notesSlides/notesSlide93.xml" ContentType="application/vnd.openxmlformats-officedocument.presentationml.notesSlide+xml"/>
  <Override PartName="/ppt/tags/tag158.xml" ContentType="application/vnd.openxmlformats-officedocument.presentationml.tags+xml"/>
  <Override PartName="/ppt/notesSlides/notesSlide94.xml" ContentType="application/vnd.openxmlformats-officedocument.presentationml.notesSlide+xml"/>
  <Override PartName="/ppt/tags/tag159.xml" ContentType="application/vnd.openxmlformats-officedocument.presentationml.tags+xml"/>
  <Override PartName="/ppt/notesSlides/notesSlide95.xml" ContentType="application/vnd.openxmlformats-officedocument.presentationml.notesSlide+xml"/>
  <Override PartName="/ppt/tags/tag160.xml" ContentType="application/vnd.openxmlformats-officedocument.presentationml.tags+xml"/>
  <Override PartName="/ppt/notesSlides/notesSlide96.xml" ContentType="application/vnd.openxmlformats-officedocument.presentationml.notesSlide+xml"/>
  <Override PartName="/ppt/tags/tag161.xml" ContentType="application/vnd.openxmlformats-officedocument.presentationml.tags+xml"/>
  <Override PartName="/ppt/notesSlides/notesSlide97.xml" ContentType="application/vnd.openxmlformats-officedocument.presentationml.notesSlide+xml"/>
  <Override PartName="/ppt/tags/tag162.xml" ContentType="application/vnd.openxmlformats-officedocument.presentationml.tags+xml"/>
  <Override PartName="/ppt/notesSlides/notesSlide98.xml" ContentType="application/vnd.openxmlformats-officedocument.presentationml.notesSlide+xml"/>
  <Override PartName="/ppt/tags/tag163.xml" ContentType="application/vnd.openxmlformats-officedocument.presentationml.tags+xml"/>
  <Override PartName="/ppt/notesSlides/notesSlide99.xml" ContentType="application/vnd.openxmlformats-officedocument.presentationml.notesSlide+xml"/>
  <Override PartName="/ppt/tags/tag164.xml" ContentType="application/vnd.openxmlformats-officedocument.presentationml.tags+xml"/>
  <Override PartName="/ppt/notesSlides/notesSlide100.xml" ContentType="application/vnd.openxmlformats-officedocument.presentationml.notesSlide+xml"/>
  <Override PartName="/ppt/tags/tag165.xml" ContentType="application/vnd.openxmlformats-officedocument.presentationml.tags+xml"/>
  <Override PartName="/ppt/notesSlides/notesSlide101.xml" ContentType="application/vnd.openxmlformats-officedocument.presentationml.notesSlide+xml"/>
  <Override PartName="/ppt/tags/tag166.xml" ContentType="application/vnd.openxmlformats-officedocument.presentationml.tags+xml"/>
  <Override PartName="/ppt/notesSlides/notesSlide102.xml" ContentType="application/vnd.openxmlformats-officedocument.presentationml.notesSlide+xml"/>
  <Override PartName="/ppt/tags/tag167.xml" ContentType="application/vnd.openxmlformats-officedocument.presentationml.tags+xml"/>
  <Override PartName="/ppt/notesSlides/notesSlide10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97" r:id="rId4"/>
    <p:sldMasterId id="2147483771" r:id="rId5"/>
    <p:sldMasterId id="2147483729" r:id="rId6"/>
  </p:sldMasterIdLst>
  <p:notesMasterIdLst>
    <p:notesMasterId r:id="rId110"/>
  </p:notesMasterIdLst>
  <p:handoutMasterIdLst>
    <p:handoutMasterId r:id="rId111"/>
  </p:handoutMasterIdLst>
  <p:sldIdLst>
    <p:sldId id="359" r:id="rId7"/>
    <p:sldId id="360" r:id="rId8"/>
    <p:sldId id="483" r:id="rId9"/>
    <p:sldId id="484" r:id="rId10"/>
    <p:sldId id="498" r:id="rId11"/>
    <p:sldId id="389" r:id="rId12"/>
    <p:sldId id="390" r:id="rId13"/>
    <p:sldId id="391" r:id="rId14"/>
    <p:sldId id="392" r:id="rId15"/>
    <p:sldId id="550" r:id="rId16"/>
    <p:sldId id="294" r:id="rId17"/>
    <p:sldId id="548" r:id="rId18"/>
    <p:sldId id="544" r:id="rId19"/>
    <p:sldId id="482" r:id="rId20"/>
    <p:sldId id="394" r:id="rId21"/>
    <p:sldId id="395" r:id="rId22"/>
    <p:sldId id="549" r:id="rId23"/>
    <p:sldId id="499" r:id="rId24"/>
    <p:sldId id="534" r:id="rId25"/>
    <p:sldId id="397" r:id="rId26"/>
    <p:sldId id="538" r:id="rId27"/>
    <p:sldId id="539" r:id="rId28"/>
    <p:sldId id="512" r:id="rId29"/>
    <p:sldId id="540" r:id="rId30"/>
    <p:sldId id="513" r:id="rId31"/>
    <p:sldId id="403" r:id="rId32"/>
    <p:sldId id="404" r:id="rId33"/>
    <p:sldId id="410" r:id="rId34"/>
    <p:sldId id="412" r:id="rId35"/>
    <p:sldId id="477" r:id="rId36"/>
    <p:sldId id="500" r:id="rId37"/>
    <p:sldId id="406" r:id="rId38"/>
    <p:sldId id="514" r:id="rId39"/>
    <p:sldId id="408" r:id="rId40"/>
    <p:sldId id="517" r:id="rId41"/>
    <p:sldId id="413" r:id="rId42"/>
    <p:sldId id="414" r:id="rId43"/>
    <p:sldId id="519" r:id="rId44"/>
    <p:sldId id="546" r:id="rId45"/>
    <p:sldId id="552" r:id="rId46"/>
    <p:sldId id="416" r:id="rId47"/>
    <p:sldId id="417" r:id="rId48"/>
    <p:sldId id="418" r:id="rId49"/>
    <p:sldId id="419" r:id="rId50"/>
    <p:sldId id="423" r:id="rId51"/>
    <p:sldId id="494" r:id="rId52"/>
    <p:sldId id="545" r:id="rId53"/>
    <p:sldId id="421" r:id="rId54"/>
    <p:sldId id="422" r:id="rId55"/>
    <p:sldId id="520" r:id="rId56"/>
    <p:sldId id="424" r:id="rId57"/>
    <p:sldId id="478" r:id="rId58"/>
    <p:sldId id="501" r:id="rId59"/>
    <p:sldId id="521" r:id="rId60"/>
    <p:sldId id="427" r:id="rId61"/>
    <p:sldId id="428" r:id="rId62"/>
    <p:sldId id="429" r:id="rId63"/>
    <p:sldId id="511" r:id="rId64"/>
    <p:sldId id="553" r:id="rId65"/>
    <p:sldId id="535" r:id="rId66"/>
    <p:sldId id="528" r:id="rId67"/>
    <p:sldId id="524" r:id="rId68"/>
    <p:sldId id="432" r:id="rId69"/>
    <p:sldId id="433" r:id="rId70"/>
    <p:sldId id="435" r:id="rId71"/>
    <p:sldId id="436" r:id="rId72"/>
    <p:sldId id="492" r:id="rId73"/>
    <p:sldId id="532" r:id="rId74"/>
    <p:sldId id="495" r:id="rId75"/>
    <p:sldId id="531" r:id="rId76"/>
    <p:sldId id="437" r:id="rId77"/>
    <p:sldId id="438" r:id="rId78"/>
    <p:sldId id="439" r:id="rId79"/>
    <p:sldId id="442" r:id="rId80"/>
    <p:sldId id="479" r:id="rId81"/>
    <p:sldId id="502" r:id="rId82"/>
    <p:sldId id="526" r:id="rId83"/>
    <p:sldId id="510" r:id="rId84"/>
    <p:sldId id="446" r:id="rId85"/>
    <p:sldId id="541" r:id="rId86"/>
    <p:sldId id="448" r:id="rId87"/>
    <p:sldId id="537" r:id="rId88"/>
    <p:sldId id="449" r:id="rId89"/>
    <p:sldId id="451" r:id="rId90"/>
    <p:sldId id="452" r:id="rId91"/>
    <p:sldId id="542" r:id="rId92"/>
    <p:sldId id="453" r:id="rId93"/>
    <p:sldId id="454" r:id="rId94"/>
    <p:sldId id="371" r:id="rId95"/>
    <p:sldId id="455" r:id="rId96"/>
    <p:sldId id="481" r:id="rId97"/>
    <p:sldId id="503" r:id="rId98"/>
    <p:sldId id="465" r:id="rId99"/>
    <p:sldId id="466" r:id="rId100"/>
    <p:sldId id="536" r:id="rId101"/>
    <p:sldId id="469" r:id="rId102"/>
    <p:sldId id="375" r:id="rId103"/>
    <p:sldId id="384" r:id="rId104"/>
    <p:sldId id="470" r:id="rId105"/>
    <p:sldId id="471" r:id="rId106"/>
    <p:sldId id="376" r:id="rId107"/>
    <p:sldId id="472" r:id="rId108"/>
    <p:sldId id="362" r:id="rId109"/>
  </p:sldIdLst>
  <p:sldSz cx="12192000" cy="6858000"/>
  <p:notesSz cx="7315200" cy="9601200"/>
  <p:custDataLst>
    <p:tags r:id="rId11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16"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Mohamad Al-Issa" initials="MA" lastIdx="118" clrIdx="6">
    <p:extLst>
      <p:ext uri="{19B8F6BF-5375-455C-9EA6-DF929625EA0E}">
        <p15:presenceInfo xmlns:p15="http://schemas.microsoft.com/office/powerpoint/2012/main" userId="S-1-5-21-4095628063-3556742122-3606576086-234970" providerId="AD"/>
      </p:ext>
    </p:extLst>
  </p:cmAuthor>
  <p:cmAuthor id="1" name="Kim Lare" initials="KL" lastIdx="176" clrIdx="0">
    <p:extLst>
      <p:ext uri="{19B8F6BF-5375-455C-9EA6-DF929625EA0E}">
        <p15:presenceInfo xmlns:p15="http://schemas.microsoft.com/office/powerpoint/2012/main" userId="S-1-5-21-4095628063-3556742122-3606576086-10900" providerId="AD"/>
      </p:ext>
    </p:extLst>
  </p:cmAuthor>
  <p:cmAuthor id="8" name="Alicia Lew" initials="AL" lastIdx="18" clrIdx="7">
    <p:extLst>
      <p:ext uri="{19B8F6BF-5375-455C-9EA6-DF929625EA0E}">
        <p15:presenceInfo xmlns:p15="http://schemas.microsoft.com/office/powerpoint/2012/main" userId="S-1-5-21-4095628063-3556742122-3606576086-224763" providerId="AD"/>
      </p:ext>
    </p:extLst>
  </p:cmAuthor>
  <p:cmAuthor id="2" name="Doria Diacogiannis" initials="DD" lastIdx="195" clrIdx="1">
    <p:extLst>
      <p:ext uri="{19B8F6BF-5375-455C-9EA6-DF929625EA0E}">
        <p15:presenceInfo xmlns:p15="http://schemas.microsoft.com/office/powerpoint/2012/main" userId="S-1-5-21-4095628063-3556742122-3606576086-197501" providerId="AD"/>
      </p:ext>
    </p:extLst>
  </p:cmAuthor>
  <p:cmAuthor id="9" name="Santana, David P. (CMS/OC)" initials="SDP(" lastIdx="3" clrIdx="8">
    <p:extLst>
      <p:ext uri="{19B8F6BF-5375-455C-9EA6-DF929625EA0E}">
        <p15:presenceInfo xmlns:p15="http://schemas.microsoft.com/office/powerpoint/2012/main" userId="S-1-5-21-4095628063-3556742122-3606576086-6751" providerId="AD"/>
      </p:ext>
    </p:extLst>
  </p:cmAuthor>
  <p:cmAuthor id="3" name="Leslie Long" initials="LL" lastIdx="108" clrIdx="2">
    <p:extLst>
      <p:ext uri="{19B8F6BF-5375-455C-9EA6-DF929625EA0E}">
        <p15:presenceInfo xmlns:p15="http://schemas.microsoft.com/office/powerpoint/2012/main" userId="S-1-5-21-4095628063-3556742122-3606576086-120535" providerId="AD"/>
      </p:ext>
    </p:extLst>
  </p:cmAuthor>
  <p:cmAuthor id="4" name="Carla McClure" initials="CM" lastIdx="109" clrIdx="3">
    <p:extLst>
      <p:ext uri="{19B8F6BF-5375-455C-9EA6-DF929625EA0E}">
        <p15:presenceInfo xmlns:p15="http://schemas.microsoft.com/office/powerpoint/2012/main" userId="Carla McClure" providerId="None"/>
      </p:ext>
    </p:extLst>
  </p:cmAuthor>
  <p:cmAuthor id="5" name="Chelsea Heffernan" initials="CH" lastIdx="19" clrIdx="4">
    <p:extLst>
      <p:ext uri="{19B8F6BF-5375-455C-9EA6-DF929625EA0E}">
        <p15:presenceInfo xmlns:p15="http://schemas.microsoft.com/office/powerpoint/2012/main" userId="S::CHeffernan@seiservices.com::7050c5c2-1bd2-4717-9519-2d7b917433fa" providerId="AD"/>
      </p:ext>
    </p:extLst>
  </p:cmAuthor>
  <p:cmAuthor id="6" name="Carla McClure" initials="CM [2]" lastIdx="11" clrIdx="5">
    <p:extLst>
      <p:ext uri="{19B8F6BF-5375-455C-9EA6-DF929625EA0E}">
        <p15:presenceInfo xmlns:p15="http://schemas.microsoft.com/office/powerpoint/2012/main" userId="S::cmcclure@seiservices.com::fde6e194-4821-4e48-b273-ef3313c9dc9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00529B"/>
    <a:srgbClr val="FFD966"/>
    <a:srgbClr val="259CFF"/>
    <a:srgbClr val="FED87A"/>
    <a:srgbClr val="0099CC"/>
    <a:srgbClr val="57B3FF"/>
    <a:srgbClr val="71BFFF"/>
    <a:srgbClr val="0990FF"/>
    <a:srgbClr val="2F55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091" autoAdjust="0"/>
    <p:restoredTop sz="43218" autoAdjust="0"/>
  </p:normalViewPr>
  <p:slideViewPr>
    <p:cSldViewPr snapToGrid="0">
      <p:cViewPr varScale="1">
        <p:scale>
          <a:sx n="45" d="100"/>
          <a:sy n="45" d="100"/>
        </p:scale>
        <p:origin x="1788" y="54"/>
      </p:cViewPr>
      <p:guideLst>
        <p:guide orient="horz" pos="3816"/>
        <p:guide pos="3840"/>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p:scale>
          <a:sx n="110" d="100"/>
          <a:sy n="110" d="100"/>
        </p:scale>
        <p:origin x="1192" y="5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tableStyles" Target="tableStyles.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tags" Target="tags/tag1.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5" Type="http://schemas.openxmlformats.org/officeDocument/2006/relationships/slideMaster" Target="slideMasters/slideMaster2.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commentAuthors" Target="commentAuthors.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presProps" Target="pres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notesMaster" Target="notesMasters/notesMaster1.xml"/><Relationship Id="rId115" Type="http://schemas.openxmlformats.org/officeDocument/2006/relationships/viewProps" Target="viewProps.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customXml" Target="../customXml/item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handoutMaster" Target="handoutMasters/handoutMaster1.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86A42CB-F667-704F-95F5-D94D13F7A508}"/>
              </a:ext>
            </a:extLst>
          </p:cNvPr>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a:extLst>
              <a:ext uri="{FF2B5EF4-FFF2-40B4-BE49-F238E27FC236}">
                <a16:creationId xmlns:a16="http://schemas.microsoft.com/office/drawing/2014/main" id="{45252E29-C32E-9C43-92D1-DD73DC848603}"/>
              </a:ext>
            </a:extLst>
          </p:cNvPr>
          <p:cNvSpPr>
            <a:spLocks noGrp="1"/>
          </p:cNvSpPr>
          <p:nvPr>
            <p:ph type="dt" sz="quarter" idx="1"/>
          </p:nvPr>
        </p:nvSpPr>
        <p:spPr>
          <a:xfrm>
            <a:off x="4143587" y="0"/>
            <a:ext cx="3169920" cy="481727"/>
          </a:xfrm>
          <a:prstGeom prst="rect">
            <a:avLst/>
          </a:prstGeom>
        </p:spPr>
        <p:txBody>
          <a:bodyPr vert="horz" lIns="96653" tIns="48327" rIns="96653" bIns="48327" rtlCol="0"/>
          <a:lstStyle>
            <a:lvl1pPr algn="r">
              <a:defRPr sz="1200"/>
            </a:lvl1pPr>
          </a:lstStyle>
          <a:p>
            <a:fld id="{CCB6EDC4-4B3F-6948-B71B-1CB10AB2DC17}" type="datetimeFigureOut">
              <a:rPr lang="en-US" smtClean="0"/>
              <a:t>06/20/2023</a:t>
            </a:fld>
            <a:endParaRPr lang="en-US"/>
          </a:p>
        </p:txBody>
      </p:sp>
      <p:sp>
        <p:nvSpPr>
          <p:cNvPr id="4" name="Footer Placeholder 3">
            <a:extLst>
              <a:ext uri="{FF2B5EF4-FFF2-40B4-BE49-F238E27FC236}">
                <a16:creationId xmlns:a16="http://schemas.microsoft.com/office/drawing/2014/main" id="{75663639-ABBE-3149-A268-3D3CAC63C612}"/>
              </a:ext>
            </a:extLst>
          </p:cNvPr>
          <p:cNvSpPr>
            <a:spLocks noGrp="1"/>
          </p:cNvSpPr>
          <p:nvPr>
            <p:ph type="ftr" sz="quarter" idx="2"/>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3402B22-5D33-004E-9260-F6388C9235AA}"/>
              </a:ext>
            </a:extLst>
          </p:cNvPr>
          <p:cNvSpPr>
            <a:spLocks noGrp="1"/>
          </p:cNvSpPr>
          <p:nvPr>
            <p:ph type="sldNum" sz="quarter" idx="3"/>
          </p:nvPr>
        </p:nvSpPr>
        <p:spPr>
          <a:xfrm>
            <a:off x="4143587" y="9119475"/>
            <a:ext cx="3169920" cy="481726"/>
          </a:xfrm>
          <a:prstGeom prst="rect">
            <a:avLst/>
          </a:prstGeom>
        </p:spPr>
        <p:txBody>
          <a:bodyPr vert="horz" lIns="96653" tIns="48327" rIns="96653" bIns="48327" rtlCol="0" anchor="b"/>
          <a:lstStyle>
            <a:lvl1pPr algn="r">
              <a:defRPr sz="1200"/>
            </a:lvl1pPr>
          </a:lstStyle>
          <a:p>
            <a:fld id="{3D4C2DC1-DD1A-9240-BD1F-C5F549950A18}" type="slidenum">
              <a:rPr lang="en-US" smtClean="0"/>
              <a:t>‹#›</a:t>
            </a:fld>
            <a:endParaRPr lang="en-US"/>
          </a:p>
        </p:txBody>
      </p:sp>
    </p:spTree>
    <p:extLst>
      <p:ext uri="{BB962C8B-B14F-4D97-AF65-F5344CB8AC3E}">
        <p14:creationId xmlns:p14="http://schemas.microsoft.com/office/powerpoint/2010/main" val="80244469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776288" y="341313"/>
            <a:ext cx="5762625" cy="3241675"/>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3757507"/>
            <a:ext cx="5852160" cy="5144347"/>
          </a:xfrm>
          <a:prstGeom prst="rect">
            <a:avLst/>
          </a:prstGeom>
        </p:spPr>
        <p:txBody>
          <a:bodyPr vert="horz" lIns="96653" tIns="48327" rIns="96653" bIns="48327" rtlCol="0"/>
          <a:lstStyle/>
          <a:p>
            <a:pPr lvl="0"/>
            <a:r>
              <a:rPr lang="en-US"/>
              <a:t>Edit Master text styles</a:t>
            </a:r>
          </a:p>
        </p:txBody>
      </p:sp>
    </p:spTree>
    <p:extLst>
      <p:ext uri="{BB962C8B-B14F-4D97-AF65-F5344CB8AC3E}">
        <p14:creationId xmlns:p14="http://schemas.microsoft.com/office/powerpoint/2010/main" val="123249777"/>
      </p:ext>
    </p:extLst>
  </p:cSld>
  <p:clrMap bg1="lt1" tx1="dk1" bg2="lt2" tx2="dk2" accent1="accent1" accent2="accent2" accent3="accent3" accent4="accent4" accent5="accent5" accent6="accent6" hlink="hlink" folHlink="folHlink"/>
  <p:hf sldNum="0" hdr="0" ftr="0" dt="0"/>
  <p:notesStyle>
    <a:lvl1pPr marL="112713" indent="-112713" algn="l" defTabSz="914400" rtl="0" eaLnBrk="1" latinLnBrk="0" hangingPunct="1">
      <a:buFont typeface="Wingdings" panose="05000000000000000000" pitchFamily="2" charset="2"/>
      <a:buChar char="§"/>
      <a:defRPr sz="1200" kern="1200">
        <a:solidFill>
          <a:schemeClr val="tx1"/>
        </a:solidFill>
        <a:latin typeface="+mn-lt"/>
        <a:ea typeface="+mn-ea"/>
        <a:cs typeface="+mn-cs"/>
      </a:defRPr>
    </a:lvl1pPr>
    <a:lvl2pPr marL="230188" marR="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sz="12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12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12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support.microsoft.com/en-us/office/start-the-presentation-and-see-your-notes-in-presenter-view-4de90e28-487e-435c-9401-eb49a3801257" TargetMode="External"/><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hyperlink" Target="mailto:press@cms.hhs.gov" TargetMode="External"/><Relationship Id="rId4" Type="http://schemas.openxmlformats.org/officeDocument/2006/relationships/hyperlink" Target="https://cmsnationaltrainingprogram.cms.gov/"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cms.gov/partbid-provider"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lnks.gd/l/eyJhbGciOiJIUzI1NiJ9.eyJidWxsZXRpbl9saW5rX2lkIjoxMDcsInVyaSI6ImJwMjpjbGljayIsImJ1bGxldGluX2lkIjoiMjAyMjEwMjguNjU4NTYwNzEiLCJ1cmwiOiJodHRwczovL3d3dy5mZWRlcmFscmVnaXN0ZXIuZ292L3B1YmxpYy1pbnNwZWN0aW9uLzIwMjItMjM0MDcvbWVkaWNhcmUtcHJvZ3JhbS1pbXBsZW1lbnRpbmctY2VydGFpbi1wcm92aXNpb25zLW9mLXRoZS1jb25zb2xpZGF0ZWQtYXBwcm9wcmlhdGlvbnMtYWN0LTIwMjEtYW5kIn0.FW6WK4L_Fn-wMl_Q8ApF93h1WrmMk057nfZ-TuoMCrE/s/1097953104/br/146950582569-l" TargetMode="External"/><Relationship Id="rId5" Type="http://schemas.openxmlformats.org/officeDocument/2006/relationships/hyperlink" Target="https://lnks.gd/l/eyJhbGciOiJIUzI1NiJ9.eyJidWxsZXRpbl9saW5rX2lkIjoxMDYsInVyaSI6ImJwMjpjbGljayIsImJ1bGxldGluX2lkIjoiMjAyMjEwMjguNjU4NTYwNzEiLCJ1cmwiOiJodHRwczovL3d3dy5jbXMuZ292L25ld3Nyb29tL2ZhY3Qtc2hlZXRzL2ltcGxlbWVudGluZy1jZXJ0YWluLXByb3Zpc2lvbnMtY29uc29saWRhdGVkLWFwcHJvcHJpYXRpb25zLWFjdC0yMDIxLWFuZC1vdGhlci1yZXZpc2lvbnMtbWVkaWNhcmUtMiJ9.n-t10n9TH8XNXjARn64ntUXp0jcDD7gNmjPMvnLv8DA/s/1097953104/br/146950582569-l" TargetMode="External"/><Relationship Id="rId4" Type="http://schemas.openxmlformats.org/officeDocument/2006/relationships/hyperlink" Target="https://www.medicare.gov/basics/end-stage-renal-disease#:~:text=Beginning%20January%201%2C%202023%2C%20Medicare,substitute%20for%20full%20health%20coverage" TargetMode="Externa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2" Type="http://schemas.openxmlformats.org/officeDocument/2006/relationships/slide" Target="../slides/slide103.xml"/><Relationship Id="rId1" Type="http://schemas.openxmlformats.org/officeDocument/2006/relationships/notesMaster" Target="../notesMasters/notesMaster1.xml"/><Relationship Id="rId4" Type="http://schemas.openxmlformats.org/officeDocument/2006/relationships/hyperlink" Target="mailto:training@cms.hhs.gov"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lnks.gd/l/eyJhbGciOiJIUzI1NiJ9.eyJidWxsZXRpbl9saW5rX2lkIjoxMDYsInVyaSI6ImJwMjpjbGljayIsImJ1bGxldGluX2lkIjoiMjAyMjEwMjguNjU4NTYwNzEiLCJ1cmwiOiJodHRwczovL3d3dy5jbXMuZ292L25ld3Nyb29tL2ZhY3Qtc2hlZXRzL2ltcGxlbWVudGluZy1jZXJ0YWluLXByb3Zpc2lvbnMtY29uc29saWRhdGVkLWFwcHJvcHJpYXRpb25zLWFjdC0yMDIxLWFuZC1vdGhlci1yZXZpc2lvbnMtbWVkaWNhcmUtMiJ9.n-t10n9TH8XNXjARn64ntUXp0jcDD7gNmjPMvnLv8DA/s/1097953104/br/146950582569-l"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lnks.gd/l/eyJhbGciOiJIUzI1NiJ9.eyJidWxsZXRpbl9saW5rX2lkIjoxMDcsInVyaSI6ImJwMjpjbGljayIsImJ1bGxldGluX2lkIjoiMjAyMjEwMjguNjU4NTYwNzEiLCJ1cmwiOiJodHRwczovL3d3dy5mZWRlcmFscmVnaXN0ZXIuZ292L3B1YmxpYy1pbnNwZWN0aW9uLzIwMjItMjM0MDcvbWVkaWNhcmUtcHJvZ3JhbS1pbXBsZW1lbnRpbmctY2VydGFpbi1wcm92aXNpb25zLW9mLXRoZS1jb25zb2xpZGF0ZWQtYXBwcm9wcmlhdGlvbnMtYWN0LTIwMjEtYW5kIn0.FW6WK4L_Fn-wMl_Q8ApF93h1WrmMk057nfZ-TuoMCrE/s/1097953104/br/146950582569-l"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cms.gov/newsroom/press-releases/hhs-releases-initial-guidance-medicare-prescription-drug-inflation-rebate-program"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cms.gov/newsroom/fact-sheets/inflation-reduction-act-lowers-health-care-costs-millions-americans"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congress.gov/bill/117th-congress/house-bill/5376/text"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gcc02.safelinks.protection.outlook.com/?url=https%3A%2F%2Fwww.medicare.gov%2Fpublications&amp;data=04%7C01%7CKim.Lare%40cms.hhs.gov%7Cc5cef31f8a26467748a108da0c0e0526%7Cd58addea50534a808499ba4d944910df%7C0%7C0%7C637835551601058392%7CUnknown%7CTWFpbGZsb3d8eyJWIjoiMC4wLjAwMDAiLCJQIjoiV2luMzIiLCJBTiI6Ik1haWwiLCJXVCI6Mn0%3D%7C3000&amp;sdata=9CGIH3SkExCcc%2FqULhTqoNyIslSCPa7DoaRhFcjtMFU%3D&amp;reserved=0"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medicare.gov/sign-upchange-plans/types-of-medicare-health-plans/other-medicare-health-plans"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medicare.gov/drug-coverage-part-d/costs-for-medicare-drug-coverage/costs-in-the-coverage-gap"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medicare.gov/claims-appeals/how-do-i-file-an-appeal"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medicare.gov/plan-compare/#/?lang=en" TargetMode="External"/><Relationship Id="rId2" Type="http://schemas.openxmlformats.org/officeDocument/2006/relationships/slide" Target="../slides/slide22.xml"/><Relationship Id="rId1" Type="http://schemas.openxmlformats.org/officeDocument/2006/relationships/notesMaster" Target="../notesMasters/notesMaster1.xml"/><Relationship Id="rId5" Type="http://schemas.openxmlformats.org/officeDocument/2006/relationships/hyperlink" Target="https://www.ncoa.org/article/medicare-part-d-cost-sharing-chart" TargetMode="External"/><Relationship Id="rId4" Type="http://schemas.openxmlformats.org/officeDocument/2006/relationships/hyperlink" Target="https://www.shiptacenter.org/"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ssa.gov/forms/ssa-44.pdf"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cms.gov/Medicare/Prescription-Drug-Coverage/PrescriptionDrugCovContra/Downloads/Chapter-14-Coordination-of-Benefits-v09-17-2018.pdf"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ecfr.gov/cgi-bin/text-idx?SID=69b9803f5e5373236924daa0bc6f4c5f&amp;mc=true&amp;node=se42.3.423_1100&amp;rgn=div8" TargetMode="External"/><Relationship Id="rId2" Type="http://schemas.openxmlformats.org/officeDocument/2006/relationships/slide" Target="../slides/slide26.xml"/><Relationship Id="rId1" Type="http://schemas.openxmlformats.org/officeDocument/2006/relationships/notesMaster" Target="../notesMasters/notesMaster1.xml"/><Relationship Id="rId5" Type="http://schemas.openxmlformats.org/officeDocument/2006/relationships/hyperlink" Target="https://www.medicare.gov/plan-compare/#/pharmaceutical-assistance-program/states/?year=2023&amp;lang=en" TargetMode="External"/><Relationship Id="rId4" Type="http://schemas.openxmlformats.org/officeDocument/2006/relationships/hyperlink" Target="https://www.medicare.gov/plan-compare/#/pharmaceutical-assistance-program?year=2023&amp;lang=en"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cms.gov/Medicare/Appeals-and-Grievances/MedPrescriptDrugApplGriev/Exceptions#:~:text=Exceptions%20requests%20are%20granted%20when,plan%20sponsor%20supporting%20the%20request"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cdc.gov/vaccines/hcp/acip-recs/index.html" TargetMode="External"/><Relationship Id="rId2" Type="http://schemas.openxmlformats.org/officeDocument/2006/relationships/slide" Target="../slides/slide33.xml"/><Relationship Id="rId1" Type="http://schemas.openxmlformats.org/officeDocument/2006/relationships/notesMaster" Target="../notesMasters/notesMaster1.xml"/><Relationship Id="rId5" Type="http://schemas.openxmlformats.org/officeDocument/2006/relationships/hyperlink" Target="https://www.cms.gov/Medicare/Prescription-Drug-Coverage/PrescriptionDrugCovContra/Downloads/Part-D-Benefits-Manual-Chapter-6.pdf" TargetMode="External"/><Relationship Id="rId4" Type="http://schemas.openxmlformats.org/officeDocument/2006/relationships/hyperlink" Target="https://www.cms.gov/newsroom/fact-sheets/inflation-reduction-act-lowers-health-care-costs-millions-americans" TargetMode="Externa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cms.gov/Medicare/Prescription-Drug-Coverage/PrescriptionDrugCovContra/Downloads/Part-D-Benefits-Manual-Chapter-6.pdf"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cms.gov/newsroom/news-alert/cms-names-e-prescribing-standard-reduce-provider-burden-and-expedite-patient-access-needed"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federalregister.gov/documents/2022/01/12/2022-00117/medicare-program-contract-year-2023-policy-and-technical-changes-to-the-medicare-advantage-and"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ecfr.gov/cgi-bin/text-idx?SID=2d3b7366dd3d10f6be658cc29e27eff9&amp;mc=true&amp;node=pt42.3.423&amp;rgn=div5#se42.3.423_1120"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cms.gov/inflation-reduction-act-and-medicare/medicare-drug-price-negotiation"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https://www.cms.gov/newsroom/press-releases/hhs-releases-initial-guidance-historic-medicare-drug-price-negotiation-program-price-applicability"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cms.gov/files/document/drug-price-negotiation-timeline-2026.pdf" TargetMode="External"/><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hyperlink" Target="https://www.cms.gov/files/document/fact-sheet-medicare-drug-price-negotiation-program-initial-guidance.pdf" TargetMode="Externa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federalregister.gov/documents/2021/01/19/2021-00538/medicare-and-medicaid-programs-contract-year-2022-policy-and-technical-changes-to-the-medicare"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cms.gov/Medicare/Provider-Enrollment-and-Certification/MedicareProviderSupEnroll/PreclusionList.html"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cms.gov/Medicare/Provider-Enrollment-and-Certification/MedicareProviderSupEnroll/PreclusionList.html"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cms.gov/Medicare/Provider-Enrollment-and-Certification/MedicareProviderSupEnroll/PreclusionList"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cms.gov/Medicare/Prescription-Drug-Coverage/PrescriptionDrugCovContra/Downloads/Chapter-14-Coordination-of-Benefits-v09-17-2018.pdf" TargetMode="External"/><Relationship Id="rId2" Type="http://schemas.openxmlformats.org/officeDocument/2006/relationships/slide" Target="../slides/slide45.xml"/><Relationship Id="rId1" Type="http://schemas.openxmlformats.org/officeDocument/2006/relationships/notesMaster" Target="../notesMasters/notesMaster1.xml"/><Relationship Id="rId4" Type="http://schemas.openxmlformats.org/officeDocument/2006/relationships/hyperlink" Target="https://www.congress.gov/115/bills/s2553/BILLS-115s2553enr.pdf" TargetMode="Externa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congress.gov/bill/117th-congress/house-bill/5376/text" TargetMode="External"/><Relationship Id="rId2" Type="http://schemas.openxmlformats.org/officeDocument/2006/relationships/slide" Target="../slides/slide46.xml"/><Relationship Id="rId1" Type="http://schemas.openxmlformats.org/officeDocument/2006/relationships/notesMaster" Target="../notesMasters/notesMaster1.xml"/><Relationship Id="rId6" Type="http://schemas.openxmlformats.org/officeDocument/2006/relationships/hyperlink" Target="https://www.shiphelp.org/" TargetMode="External"/><Relationship Id="rId5" Type="http://schemas.openxmlformats.org/officeDocument/2006/relationships/hyperlink" Target="https://www.cms.gov/newsroom/fact-sheets/inflation-reduction-act-lowers-health-care-costs-millions-americans" TargetMode="External"/><Relationship Id="rId4" Type="http://schemas.openxmlformats.org/officeDocument/2006/relationships/hyperlink" Target="https://www.cms.gov/files/document/irainsulinvaccinesmemo09262022.pdf" TargetMode="Externa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innovation.cms.gov/innovation-models/part-d-savings-model"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medicare.gov/drug-coverage-part-d/what-medicare-part-d-drug-plans-cover/medication-therapy-management-programs-for-complex-health-needs" TargetMode="External"/><Relationship Id="rId2" Type="http://schemas.openxmlformats.org/officeDocument/2006/relationships/slide" Target="../slides/slide49.xml"/><Relationship Id="rId1" Type="http://schemas.openxmlformats.org/officeDocument/2006/relationships/notesMaster" Target="../notesMasters/notesMaster1.xml"/><Relationship Id="rId4" Type="http://schemas.openxmlformats.org/officeDocument/2006/relationships/hyperlink" Target="https://www.cms.gov/files/document/memo-contract-year-2023-medication-therapy-management-mtm-program-submission-v041522.pdf"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gcc02.safelinks.protection.outlook.com/?url=https%3A%2F%2Flnks.gd%2Fl%2FeyJhbGciOiJIUzI1NiJ9.eyJidWxsZXRpbl9saW5rX2lkIjoxMDQsInVyaSI6ImJwMjpjbGljayIsInVybCI6Imh0dHBzOi8vd3d3LmZlZGVyYWxyZWdpc3Rlci5nb3YvcHVibGljLWluc3BlY3Rpb24vMjAyMy0wNzExNS9tZWRpY2FyZS1wcm9ncmFtLWNvbnRyYWN0LXllYXItMjAyNC1wb2xpY3ktYW5kLXRlY2huaWNhbC1jaGFuZ2VzLXRvLXRoZS1tZWRpY2FyZS1hZHZhbnRhZ2UtcHJvZ3JhbSIsImJ1bGxldGluX2lkIjoiMjAyMzA0MDUuNzQ3MDExOTEifQ.-yQtk1pqHd4dllbKshtVoXFI0ami_j7CNqXlmL_A09w%2Fs%2F1097953252%2Fbr%2F157464748445-l&amp;data=05%7C01%7Cdavid.santana%40cms.hhs.gov%7C199c667879c545614eca08db361bcfd1%7Cfbdcedc170a9414bbfa5c3063fc3395e%7C0%7C0%7C638163265298991914%7CUnknown%7CTWFpbGZsb3d8eyJWIjoiMC4wLjAwMDAiLCJQIjoiV2luMzIiLCJBTiI6Ik1haWwiLCJXVCI6Mn0%3D%7C3000%7C%7C%7C&amp;sdata=dWWztpxDovbxmUCpI8cXy4YNyv6zCulVmXpFTsQYiBo%3D&amp;reserved=0"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www.medicare.gov/plan-compare/#/?lang=en"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www.cms.gov/files/document/cy2021-pdp-enrollment-and-disenrollment-guidance.pdf"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www.cms.gov/newsroom/fact-sheets/cms-finalizes-policy-changes-and-updates-medicare-advantage-and-prescription-drug-benefit-program"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www.medicare.gov/plan-compare/#/?lang=en"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www.cms.gov/Medicare/Prescription-Drug-Coverage/LimitedIncomeandResources/Downloads/11627.pdf"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www.medicare.gov/drug-coverage-part-d/how-part-d-works-with-other-insurance"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s://www.medicare.gov/plan-compare/#/?lang=en" TargetMode="External"/><Relationship Id="rId2" Type="http://schemas.openxmlformats.org/officeDocument/2006/relationships/slide" Target="../slides/slide68.xml"/><Relationship Id="rId1" Type="http://schemas.openxmlformats.org/officeDocument/2006/relationships/notesMaster" Target="../notesMasters/notesMaster1.xml"/><Relationship Id="rId5" Type="http://schemas.openxmlformats.org/officeDocument/2006/relationships/hyperlink" Target="https://www.medicare.gov/publications" TargetMode="External"/><Relationship Id="rId4" Type="http://schemas.openxmlformats.org/officeDocument/2006/relationships/hyperlink" Target="https://www.shiphelp.org/" TargetMode="Externa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cms.gov/Regulations-and-Guidance/Guidance/Manuals/Downloads/bp102c08pdf.pdf"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s://www.cms.gov/files/document/cy2023partdchangesformmpsandmsho090622g.pdf"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3" Type="http://schemas.openxmlformats.org/officeDocument/2006/relationships/hyperlink" Target="https://www.ssa.gov/benefits/medicare/prescriptionhelp.html" TargetMode="External"/><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3" Type="http://schemas.openxmlformats.org/officeDocument/2006/relationships/hyperlink" Target="https://www.cms.gov/files/document/lis-memo.pdf" TargetMode="External"/><Relationship Id="rId2" Type="http://schemas.openxmlformats.org/officeDocument/2006/relationships/slide" Target="../slides/slide79.xml"/><Relationship Id="rId1" Type="http://schemas.openxmlformats.org/officeDocument/2006/relationships/notesMaster" Target="../notesMasters/notesMaster1.xml"/><Relationship Id="rId5" Type="http://schemas.openxmlformats.org/officeDocument/2006/relationships/hyperlink" Target="https://aspe.hhs.gov/topics/poverty-economic-mobility/poverty-guidelines" TargetMode="External"/><Relationship Id="rId4" Type="http://schemas.openxmlformats.org/officeDocument/2006/relationships/hyperlink" Target="https://www.federalregister.gov/documents/2022/12/27/2022-26956/medicare-program-contract-year-2024-policy-and-technical-changes-to-the-medicare-advantage-program"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medicare.gov/medical-equipment-suppliers/"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www.cms.gov/Regulations-and-Guidance/Guidance/Manuals/downloads/clm104c17.pdf" TargetMode="Externa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s://www.cms.gov/files/document/2023-announcement.pdf" TargetMode="External"/><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3" Type="http://schemas.openxmlformats.org/officeDocument/2006/relationships/hyperlink" Target="https://www.medicare.gov/basics/forms-publications-mailings/mailings/help-with-costs/extra-help-automatically-qualify-automatically-enroll" TargetMode="External"/><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3" Type="http://schemas.openxmlformats.org/officeDocument/2006/relationships/hyperlink" Target="https://www.medicare.gov/basics/forms-publications-mailings/mailings/help-with-costs/extra-help-auto-enrollment-future-coverage" TargetMode="External"/><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3" Type="http://schemas.openxmlformats.org/officeDocument/2006/relationships/hyperlink" Target="https://www.medicare.gov/basics/forms-publications-mailings/mailings/help-with-costs/reminder-join-drug-plan" TargetMode="External"/><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3" Type="http://schemas.openxmlformats.org/officeDocument/2006/relationships/hyperlink" Target="https://www.humana.com/member/medicare-linet-advocate-resources" TargetMode="External"/><Relationship Id="rId2" Type="http://schemas.openxmlformats.org/officeDocument/2006/relationships/slide" Target="../slides/slide84.xml"/><Relationship Id="rId1" Type="http://schemas.openxmlformats.org/officeDocument/2006/relationships/notesMaster" Target="../notesMasters/notesMaster1.xml"/><Relationship Id="rId5" Type="http://schemas.openxmlformats.org/officeDocument/2006/relationships/hyperlink" Target="https://www.humana.com/provider/pharmacy-resources/medicare-limited-income-net-program" TargetMode="External"/><Relationship Id="rId4" Type="http://schemas.openxmlformats.org/officeDocument/2006/relationships/hyperlink" Target="mailto:linetoutreach@humana.com" TargetMode="Externa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3" Type="http://schemas.openxmlformats.org/officeDocument/2006/relationships/hyperlink" Target="https://www.cms.gov/Medicare/Prescription-Drug-Coverage/PrescriptionDrugCovGenIn" TargetMode="External"/><Relationship Id="rId7" Type="http://schemas.openxmlformats.org/officeDocument/2006/relationships/hyperlink" Target="https://www.shiphelp.org/" TargetMode="External"/><Relationship Id="rId2" Type="http://schemas.openxmlformats.org/officeDocument/2006/relationships/slide" Target="../slides/slide86.xml"/><Relationship Id="rId1" Type="http://schemas.openxmlformats.org/officeDocument/2006/relationships/notesMaster" Target="../notesMasters/notesMaster1.xml"/><Relationship Id="rId6" Type="http://schemas.openxmlformats.org/officeDocument/2006/relationships/hyperlink" Target="https://www.medicare.gov/plan-compare/#/?year=2022&amp;lang=en" TargetMode="External"/><Relationship Id="rId5" Type="http://schemas.openxmlformats.org/officeDocument/2006/relationships/hyperlink" Target="https://www.cms.gov/medicare/prescription-drug-coverage/prescriptiondrugcovgenin" TargetMode="External"/><Relationship Id="rId4" Type="http://schemas.openxmlformats.org/officeDocument/2006/relationships/hyperlink" Target="https://www.medicare.gov/basics/forms-publications-mailings/mailings/help-with-costs/drug-plan-changing-premium-increase" TargetMode="External"/></Relationships>
</file>

<file path=ppt/notesSlides/_rels/notesSlide87.xml.rels><?xml version="1.0" encoding="UTF-8" standalone="yes"?>
<Relationships xmlns="http://schemas.openxmlformats.org/package/2006/relationships"><Relationship Id="rId3" Type="http://schemas.openxmlformats.org/officeDocument/2006/relationships/hyperlink" Target="https://www.medicare.gov/basics/forms-publications-mailings/mailings/help-with-costs/drug-plan-changing-plan-termination" TargetMode="External"/><Relationship Id="rId7" Type="http://schemas.openxmlformats.org/officeDocument/2006/relationships/hyperlink" Target="https://www.cms.gov/Medicare/Prescription-Drug-Coverage/LimitedIncomeandResources/Downloads/Consumer-Mailings.pdf" TargetMode="External"/><Relationship Id="rId2" Type="http://schemas.openxmlformats.org/officeDocument/2006/relationships/slide" Target="../slides/slide87.xml"/><Relationship Id="rId1" Type="http://schemas.openxmlformats.org/officeDocument/2006/relationships/notesMaster" Target="../notesMasters/notesMaster1.xml"/><Relationship Id="rId6" Type="http://schemas.openxmlformats.org/officeDocument/2006/relationships/hyperlink" Target="http://www.cms.gov/Outreach-and-Education/Outreach/Partnerships/Downloads/11221-P.pdf" TargetMode="External"/><Relationship Id="rId5" Type="http://schemas.openxmlformats.org/officeDocument/2006/relationships/hyperlink" Target="https://www.medicare.gov/basics/forms-publications-mailings/mailings/help-with-costs/drug-plan-changing-premium-increase" TargetMode="External"/><Relationship Id="rId4" Type="http://schemas.openxmlformats.org/officeDocument/2006/relationships/hyperlink" Target="https://www.medicare.gov/basics/forms-publications-mailings/mailings/help-with-costs/drug-plan-changing-medicare-advantage-plan-termination" TargetMode="External"/></Relationships>
</file>

<file path=ppt/notesSlides/_rels/notesSlide88.xml.rels><?xml version="1.0" encoding="UTF-8" standalone="yes"?>
<Relationships xmlns="http://schemas.openxmlformats.org/package/2006/relationships"><Relationship Id="rId3" Type="http://schemas.openxmlformats.org/officeDocument/2006/relationships/hyperlink" Target="https://www.cms.gov/Medicare/Prescription-Drug-Coverage/LimitedIncomeandResources/downloads/11198.pdf" TargetMode="External"/><Relationship Id="rId2" Type="http://schemas.openxmlformats.org/officeDocument/2006/relationships/slide" Target="../slides/slide88.xml"/><Relationship Id="rId1" Type="http://schemas.openxmlformats.org/officeDocument/2006/relationships/notesMaster" Target="../notesMasters/notesMaster1.xml"/><Relationship Id="rId4" Type="http://schemas.openxmlformats.org/officeDocument/2006/relationships/hyperlink" Target="https://www.cms.gov/Medicare/Prescription-Drug-Coverage/LimitedIncomeandResources/downloads/11199.pdf" TargetMode="Externa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cdc.gov/vaccines/hcp/acip-recs/index.html"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3" Type="http://schemas.openxmlformats.org/officeDocument/2006/relationships/hyperlink" Target="https://www.cms.gov/Medicare/Appeals-and-Grievances/MedPrescriptDrugApplGriev/Downloads/ModCovDetReqForm-and-Instrctns-Feb-2019-508-.zip" TargetMode="External"/><Relationship Id="rId2" Type="http://schemas.openxmlformats.org/officeDocument/2006/relationships/slide" Target="../slides/slide93.xml"/><Relationship Id="rId1" Type="http://schemas.openxmlformats.org/officeDocument/2006/relationships/notesMaster" Target="../notesMasters/notesMaster1.xml"/><Relationship Id="rId4" Type="http://schemas.openxmlformats.org/officeDocument/2006/relationships/hyperlink" Target="https://www.cms.gov/Medicare/Appeals-and-Grievances/MedPrescriptDrugApplGriev/Reconsiderations" TargetMode="External"/></Relationships>
</file>

<file path=ppt/notesSlides/_rels/notesSlide94.xml.rels><?xml version="1.0" encoding="UTF-8" standalone="yes"?>
<Relationships xmlns="http://schemas.openxmlformats.org/package/2006/relationships"><Relationship Id="rId3" Type="http://schemas.openxmlformats.org/officeDocument/2006/relationships/hyperlink" Target="https://www.cms.gov/Medicare/Appeals-and-Grievances/MedPrescriptDrugApplGriev/Exceptions" TargetMode="External"/><Relationship Id="rId2" Type="http://schemas.openxmlformats.org/officeDocument/2006/relationships/slide" Target="../slides/slide94.xml"/><Relationship Id="rId1" Type="http://schemas.openxmlformats.org/officeDocument/2006/relationships/notesMaster" Target="../notesMasters/notesMaster1.xml"/><Relationship Id="rId4" Type="http://schemas.openxmlformats.org/officeDocument/2006/relationships/hyperlink" Target="https://www.cms.gov/medicare/cms-forms/cms-forms/downloads/cms1696.pdf" TargetMode="External"/></Relationships>
</file>

<file path=ppt/notesSlides/_rels/notesSlide95.xml.rels><?xml version="1.0" encoding="UTF-8" standalone="yes"?>
<Relationships xmlns="http://schemas.openxmlformats.org/package/2006/relationships"><Relationship Id="rId3" Type="http://schemas.openxmlformats.org/officeDocument/2006/relationships/hyperlink" Target="https://www.shiptacenter.org/" TargetMode="External"/><Relationship Id="rId2" Type="http://schemas.openxmlformats.org/officeDocument/2006/relationships/slide" Target="../slides/slide95.xml"/><Relationship Id="rId1" Type="http://schemas.openxmlformats.org/officeDocument/2006/relationships/notesMaster" Target="../notesMasters/notesMaster1.xml"/><Relationship Id="rId5" Type="http://schemas.openxmlformats.org/officeDocument/2006/relationships/hyperlink" Target="https://www.federalregister.gov/documents/2021/01/19/2021-00538/medicare-and-medicaid-programs-contract-year-2022-policy-and-technical-changes-to-the-medicare" TargetMode="External"/><Relationship Id="rId4" Type="http://schemas.openxmlformats.org/officeDocument/2006/relationships/hyperlink" Target="https://www.cms.gov/Medicare/Appeals-and-Grievances/MedPrescriptDrugApplGriev/Downloads/Flowchart-Medicare-Part-D.pdf" TargetMode="Externa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666496" y="3830118"/>
            <a:ext cx="5982208" cy="5505267"/>
          </a:xfrm>
        </p:spPr>
        <p:txBody>
          <a:bodyPr/>
          <a:lstStyle/>
          <a:p>
            <a:pPr marL="0" indent="0" algn="l" rtl="0" fontAlgn="base">
              <a:spcAft>
                <a:spcPts val="600"/>
              </a:spcAft>
              <a:buNone/>
            </a:pPr>
            <a:r>
              <a:rPr lang="en-US" b="1" i="0" u="none" strike="noStrike" dirty="0">
                <a:solidFill>
                  <a:srgbClr val="000000"/>
                </a:solidFill>
                <a:effectLst/>
                <a:cs typeface="Arial"/>
              </a:rPr>
              <a:t>Instructions to Presenter</a:t>
            </a:r>
            <a:r>
              <a:rPr lang="en-US" b="0" i="0" dirty="0">
                <a:solidFill>
                  <a:srgbClr val="444444"/>
                </a:solidFill>
                <a:effectLst/>
                <a:cs typeface="Arial"/>
              </a:rPr>
              <a:t>​</a:t>
            </a:r>
          </a:p>
          <a:p>
            <a:pPr marL="0" indent="0" algn="l" rtl="0" fontAlgn="base">
              <a:spcAft>
                <a:spcPts val="600"/>
              </a:spcAft>
              <a:buNone/>
            </a:pPr>
            <a:r>
              <a:rPr lang="en-US" b="0" i="0" u="none" strike="noStrike" dirty="0">
                <a:solidFill>
                  <a:srgbClr val="000000"/>
                </a:solidFill>
                <a:effectLst/>
                <a:cs typeface="Arial"/>
              </a:rPr>
              <a:t>You can use Microsoft PowerPoint’s p</a:t>
            </a:r>
            <a:r>
              <a:rPr lang="en-US" b="0" i="0" u="none" strike="noStrike" dirty="0">
                <a:solidFill>
                  <a:srgbClr val="1E1E1E"/>
                </a:solidFill>
                <a:effectLst/>
                <a:cs typeface="Arial"/>
              </a:rPr>
              <a:t>resenter view to view your presentation with speaker notes on one computer (your laptop, for example), while only the slides themselves appear on the screen that your audience sees (like a larger screen you're projecting to). See this link for instructions: </a:t>
            </a:r>
            <a:r>
              <a:rPr lang="en-US" b="0" i="0" u="sng" strike="noStrike" dirty="0">
                <a:solidFill>
                  <a:srgbClr val="0563C1"/>
                </a:solidFill>
                <a:effectLst/>
                <a:cs typeface="Arial"/>
                <a:hlinkClick r:id="rId3"/>
              </a:rPr>
              <a:t>support.microsoft.com/en-us/office/start-the-presentation-and-see-your-notes-in-presenter-view-4de90e28-487e-435c-9401-eb49a3801257</a:t>
            </a:r>
            <a:r>
              <a:rPr lang="en-US" b="0" i="0" dirty="0">
                <a:solidFill>
                  <a:srgbClr val="444444"/>
                </a:solidFill>
                <a:effectLst/>
                <a:cs typeface="Arial"/>
              </a:rPr>
              <a:t>​.</a:t>
            </a:r>
          </a:p>
          <a:p>
            <a:pPr marL="0" indent="0" algn="l" rtl="0" fontAlgn="base">
              <a:spcAft>
                <a:spcPts val="600"/>
              </a:spcAft>
              <a:buNone/>
            </a:pPr>
            <a:r>
              <a:rPr lang="en-US" b="1" i="0" u="none" strike="noStrike" dirty="0">
                <a:solidFill>
                  <a:srgbClr val="000000"/>
                </a:solidFill>
                <a:effectLst/>
                <a:cs typeface="Arial"/>
              </a:rPr>
              <a:t>Presenter </a:t>
            </a:r>
            <a:r>
              <a:rPr lang="en-US" b="1" dirty="0">
                <a:solidFill>
                  <a:srgbClr val="000000"/>
                </a:solidFill>
                <a:cs typeface="Arial"/>
              </a:rPr>
              <a:t>Notes</a:t>
            </a:r>
            <a:r>
              <a:rPr lang="en-US" b="0" i="0" dirty="0">
                <a:solidFill>
                  <a:srgbClr val="444444"/>
                </a:solidFill>
                <a:effectLst/>
                <a:cs typeface="Arial"/>
              </a:rPr>
              <a:t>​</a:t>
            </a:r>
          </a:p>
          <a:p>
            <a:pPr marL="0" indent="0" algn="l" rtl="0" fontAlgn="base">
              <a:spcAft>
                <a:spcPts val="600"/>
              </a:spcAft>
              <a:buNone/>
            </a:pPr>
            <a:r>
              <a:rPr lang="en-US" b="0" i="0" u="none" strike="noStrike" dirty="0">
                <a:solidFill>
                  <a:srgbClr val="000000"/>
                </a:solidFill>
                <a:effectLst/>
                <a:cs typeface="Arial"/>
              </a:rPr>
              <a:t>This training module explains drug coverage for someone who has Medicare.</a:t>
            </a:r>
            <a:r>
              <a:rPr lang="en-US" b="0" i="0" dirty="0">
                <a:solidFill>
                  <a:srgbClr val="444444"/>
                </a:solidFill>
                <a:effectLst/>
                <a:cs typeface="Arial"/>
              </a:rPr>
              <a:t>​</a:t>
            </a:r>
          </a:p>
          <a:p>
            <a:pPr marL="0" indent="0" algn="l" rtl="0" fontAlgn="base">
              <a:spcAft>
                <a:spcPts val="600"/>
              </a:spcAft>
              <a:buNone/>
            </a:pPr>
            <a:r>
              <a:rPr lang="en-US" b="1" i="0" u="none" strike="noStrike" dirty="0">
                <a:solidFill>
                  <a:srgbClr val="000000"/>
                </a:solidFill>
                <a:effectLst/>
                <a:cs typeface="Arial"/>
              </a:rPr>
              <a:t>Disclaimer</a:t>
            </a:r>
            <a:r>
              <a:rPr lang="en-US" b="0" i="0" dirty="0">
                <a:solidFill>
                  <a:srgbClr val="444444"/>
                </a:solidFill>
                <a:effectLst/>
                <a:cs typeface="Arial"/>
              </a:rPr>
              <a:t>​</a:t>
            </a:r>
          </a:p>
          <a:p>
            <a:pPr marL="0" indent="0" defTabSz="905591">
              <a:spcAft>
                <a:spcPts val="600"/>
              </a:spcAft>
              <a:buNone/>
              <a:defRPr/>
            </a:pPr>
            <a:r>
              <a:rPr lang="en-US" dirty="0">
                <a:solidFill>
                  <a:prstClr val="black"/>
                </a:solidFill>
                <a:cs typeface="Arial"/>
              </a:rPr>
              <a:t>This training module was developed and approved by the Centers for Medicare &amp; Medicaid Services (CMS), the federal agency that administers Medicare, Medicaid, the Children’s Health Insurance Program (CHIP), and the Health Insurance Marketplace®. </a:t>
            </a:r>
          </a:p>
          <a:p>
            <a:pPr marL="0" indent="0" defTabSz="905591">
              <a:spcAft>
                <a:spcPts val="600"/>
              </a:spcAft>
              <a:buNone/>
              <a:defRPr/>
            </a:pPr>
            <a:r>
              <a:rPr lang="en-US" dirty="0">
                <a:solidFill>
                  <a:prstClr val="black"/>
                </a:solidFill>
                <a:cs typeface="Arial"/>
              </a:rPr>
              <a:t>The information in this module was correct as of April 2023. To check for an updated version, visit </a:t>
            </a:r>
            <a:r>
              <a:rPr lang="en-US" dirty="0">
                <a:solidFill>
                  <a:prstClr val="black"/>
                </a:solidFill>
                <a:cs typeface="Arial"/>
                <a:hlinkClick r:id="rId4"/>
              </a:rPr>
              <a:t>CMSnationaltrainingprogram.cms.gov</a:t>
            </a:r>
            <a:r>
              <a:rPr lang="en-US" dirty="0">
                <a:solidFill>
                  <a:prstClr val="black"/>
                </a:solidFill>
                <a:cs typeface="Arial"/>
              </a:rPr>
              <a:t>.</a:t>
            </a:r>
            <a:r>
              <a:rPr lang="en-US" u="sng" dirty="0">
                <a:solidFill>
                  <a:srgbClr val="0000FF"/>
                </a:solidFill>
                <a:cs typeface="Arial"/>
              </a:rPr>
              <a:t> </a:t>
            </a:r>
            <a:endParaRPr lang="en-US" u="sng" dirty="0">
              <a:solidFill>
                <a:srgbClr val="0000FF"/>
              </a:solidFill>
              <a:ea typeface="Calibri"/>
              <a:cs typeface="Arial" panose="020B0604020202020204" pitchFamily="34" charset="0"/>
            </a:endParaRPr>
          </a:p>
          <a:p>
            <a:pPr marL="0" indent="0" defTabSz="905591">
              <a:spcAft>
                <a:spcPts val="600"/>
              </a:spcAft>
              <a:buNone/>
              <a:defRPr/>
            </a:pPr>
            <a:r>
              <a:rPr lang="en-US" dirty="0">
                <a:solidFill>
                  <a:prstClr val="black"/>
                </a:solidFill>
                <a:cs typeface="Arial"/>
              </a:rPr>
              <a:t>The CMS National Training Program provides this information</a:t>
            </a:r>
            <a:r>
              <a:rPr lang="en-US" baseline="0" dirty="0">
                <a:solidFill>
                  <a:prstClr val="black"/>
                </a:solidFill>
                <a:cs typeface="Arial"/>
              </a:rPr>
              <a:t> as a</a:t>
            </a:r>
            <a:r>
              <a:rPr lang="en-US" dirty="0">
                <a:solidFill>
                  <a:prstClr val="black"/>
                </a:solidFill>
                <a:cs typeface="Arial"/>
              </a:rPr>
              <a:t> resource for our partners. It’s not a legal document or intended for press purposes. The press can contact the CMS Press Office at </a:t>
            </a:r>
            <a:r>
              <a:rPr lang="en-US" u="sng" dirty="0">
                <a:solidFill>
                  <a:prstClr val="black"/>
                </a:solidFill>
                <a:cs typeface="Arial"/>
                <a:hlinkClick r:id="rId5"/>
              </a:rPr>
              <a:t>press@cms.hhs.gov</a:t>
            </a:r>
            <a:r>
              <a:rPr lang="en-US" dirty="0">
                <a:solidFill>
                  <a:prstClr val="black"/>
                </a:solidFill>
                <a:cs typeface="Arial"/>
              </a:rPr>
              <a:t>. Official Medicare Program legal guidance is contained in the relevant statutes, regulations, and rulings.</a:t>
            </a:r>
          </a:p>
          <a:p>
            <a:pPr marL="0" indent="0" defTabSz="905591">
              <a:spcAft>
                <a:spcPts val="600"/>
              </a:spcAft>
              <a:buNone/>
              <a:defRPr/>
            </a:pPr>
            <a:r>
              <a:rPr lang="en-US" dirty="0">
                <a:solidFill>
                  <a:prstClr val="black"/>
                </a:solidFill>
                <a:cs typeface="Arial"/>
              </a:rPr>
              <a:t>This communication was printed, published, or produced and disseminated at U.S. taxpayer expense.</a:t>
            </a:r>
          </a:p>
          <a:p>
            <a:pPr marL="0" indent="0" defTabSz="905591">
              <a:spcAft>
                <a:spcPts val="600"/>
              </a:spcAft>
              <a:buNone/>
              <a:defRPr/>
            </a:pPr>
            <a:r>
              <a:rPr lang="en-US" dirty="0">
                <a:solidFill>
                  <a:prstClr val="black"/>
                </a:solidFill>
                <a:cs typeface="Arial"/>
              </a:rPr>
              <a:t>Health </a:t>
            </a:r>
            <a:r>
              <a:rPr lang="en-US" kern="1200" dirty="0">
                <a:solidFill>
                  <a:schemeClr val="tx1"/>
                </a:solidFill>
                <a:effectLst/>
                <a:cs typeface="Arial"/>
              </a:rPr>
              <a:t>Insurance Marketplace® is a registered service mark of the U.S. Department of Health &amp; Human Services (HHS).</a:t>
            </a:r>
            <a:endParaRPr lang="en-US" dirty="0">
              <a:solidFill>
                <a:prstClr val="black"/>
              </a:solidFill>
              <a:cs typeface="Arial"/>
            </a:endParaRPr>
          </a:p>
          <a:p>
            <a:pPr marL="0" indent="0" defTabSz="966529">
              <a:spcAft>
                <a:spcPts val="600"/>
              </a:spcAft>
              <a:buNone/>
              <a:defRPr/>
            </a:pPr>
            <a:endParaRPr lang="en-US" dirty="0">
              <a:cs typeface="Arial" panose="020B0604020202020204" pitchFamily="34" charset="0"/>
            </a:endParaRPr>
          </a:p>
        </p:txBody>
      </p:sp>
    </p:spTree>
    <p:extLst>
      <p:ext uri="{BB962C8B-B14F-4D97-AF65-F5344CB8AC3E}">
        <p14:creationId xmlns:p14="http://schemas.microsoft.com/office/powerpoint/2010/main" val="3862791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731520" y="3757507"/>
            <a:ext cx="5852160" cy="5716371"/>
          </a:xfrm>
        </p:spPr>
        <p:txBody>
          <a:bodyPr/>
          <a:lstStyle/>
          <a:p>
            <a:r>
              <a:rPr lang="en-US" dirty="0"/>
              <a:t>The Consolidated Appropriations Act, of 2021 (CAA) was signed into law on December 27, 2020. Section 402 of the Act extended coverage of immunosuppressive drugs for kidney transplant patients.</a:t>
            </a:r>
          </a:p>
          <a:p>
            <a:r>
              <a:rPr lang="en-US" dirty="0">
                <a:ea typeface="Wingdings" panose="05000000000000000000" pitchFamily="2" charset="2"/>
                <a:cs typeface="Wingdings" panose="05000000000000000000" pitchFamily="2" charset="2"/>
              </a:rPr>
              <a:t>Most individuals with ESRD qualify for Medicare, regardless of age. When someone with ESRD gets</a:t>
            </a:r>
            <a:r>
              <a:rPr lang="en-US" spc="-15" dirty="0">
                <a:ea typeface="Wingdings" panose="05000000000000000000" pitchFamily="2" charset="2"/>
                <a:cs typeface="Wingdings" panose="05000000000000000000" pitchFamily="2" charset="2"/>
              </a:rPr>
              <a:t> </a:t>
            </a:r>
            <a:r>
              <a:rPr lang="en-US" dirty="0">
                <a:ea typeface="Wingdings" panose="05000000000000000000" pitchFamily="2" charset="2"/>
                <a:cs typeface="Wingdings" panose="05000000000000000000" pitchFamily="2" charset="2"/>
              </a:rPr>
              <a:t>a</a:t>
            </a:r>
            <a:r>
              <a:rPr lang="en-US" spc="-5" dirty="0">
                <a:ea typeface="Wingdings" panose="05000000000000000000" pitchFamily="2" charset="2"/>
                <a:cs typeface="Wingdings" panose="05000000000000000000" pitchFamily="2" charset="2"/>
              </a:rPr>
              <a:t> </a:t>
            </a:r>
            <a:r>
              <a:rPr lang="en-US" dirty="0">
                <a:ea typeface="Wingdings" panose="05000000000000000000" pitchFamily="2" charset="2"/>
                <a:cs typeface="Wingdings" panose="05000000000000000000" pitchFamily="2" charset="2"/>
              </a:rPr>
              <a:t>kidney</a:t>
            </a:r>
            <a:r>
              <a:rPr lang="en-US" spc="-15" dirty="0">
                <a:ea typeface="Wingdings" panose="05000000000000000000" pitchFamily="2" charset="2"/>
                <a:cs typeface="Wingdings" panose="05000000000000000000" pitchFamily="2" charset="2"/>
              </a:rPr>
              <a:t> </a:t>
            </a:r>
            <a:r>
              <a:rPr lang="en-US" dirty="0">
                <a:ea typeface="Wingdings" panose="05000000000000000000" pitchFamily="2" charset="2"/>
                <a:cs typeface="Wingdings" panose="05000000000000000000" pitchFamily="2" charset="2"/>
              </a:rPr>
              <a:t>transplant,</a:t>
            </a:r>
            <a:r>
              <a:rPr lang="en-US" spc="-25" dirty="0">
                <a:ea typeface="Wingdings" panose="05000000000000000000" pitchFamily="2" charset="2"/>
                <a:cs typeface="Wingdings" panose="05000000000000000000" pitchFamily="2" charset="2"/>
              </a:rPr>
              <a:t> </a:t>
            </a:r>
            <a:r>
              <a:rPr lang="en-US" dirty="0">
                <a:ea typeface="Wingdings" panose="05000000000000000000" pitchFamily="2" charset="2"/>
                <a:cs typeface="Wingdings" panose="05000000000000000000" pitchFamily="2" charset="2"/>
              </a:rPr>
              <a:t>Medicare</a:t>
            </a:r>
            <a:r>
              <a:rPr lang="en-US" spc="-5" dirty="0">
                <a:ea typeface="Wingdings" panose="05000000000000000000" pitchFamily="2" charset="2"/>
                <a:cs typeface="Wingdings" panose="05000000000000000000" pitchFamily="2" charset="2"/>
              </a:rPr>
              <a:t> </a:t>
            </a:r>
            <a:r>
              <a:rPr lang="en-US" dirty="0">
                <a:ea typeface="Wingdings" panose="05000000000000000000" pitchFamily="2" charset="2"/>
                <a:cs typeface="Wingdings" panose="05000000000000000000" pitchFamily="2" charset="2"/>
              </a:rPr>
              <a:t>coverage</a:t>
            </a:r>
            <a:r>
              <a:rPr lang="en-US" spc="-5" dirty="0">
                <a:ea typeface="Wingdings" panose="05000000000000000000" pitchFamily="2" charset="2"/>
                <a:cs typeface="Wingdings" panose="05000000000000000000" pitchFamily="2" charset="2"/>
              </a:rPr>
              <a:t> ends </a:t>
            </a:r>
            <a:r>
              <a:rPr lang="en-US" dirty="0">
                <a:ea typeface="Wingdings" panose="05000000000000000000" pitchFamily="2" charset="2"/>
                <a:cs typeface="Wingdings" panose="05000000000000000000" pitchFamily="2" charset="2"/>
              </a:rPr>
              <a:t>36 months</a:t>
            </a:r>
            <a:r>
              <a:rPr lang="en-US" spc="-30" dirty="0">
                <a:ea typeface="Wingdings" panose="05000000000000000000" pitchFamily="2" charset="2"/>
                <a:cs typeface="Wingdings" panose="05000000000000000000" pitchFamily="2" charset="2"/>
              </a:rPr>
              <a:t> after the transplant </a:t>
            </a:r>
            <a:r>
              <a:rPr lang="en-US" dirty="0">
                <a:ea typeface="Wingdings" panose="05000000000000000000" pitchFamily="2" charset="2"/>
                <a:cs typeface="Wingdings" panose="05000000000000000000" pitchFamily="2" charset="2"/>
              </a:rPr>
              <a:t>(unless the person still qualifies for Medicare based on age or disability). Because of the changes enacted by the CAA, a person who loses their Part A coverage 36 months after a kidney transplant and who doesn’t have certain other types of health coverage may be able to sign up for Part B immunosuppressive drug coverage. This benefit only covers immunosuppressive drugs and no other items or services. It isn’t a substitute for full health coverage. CMS refers to this benefit as the immunosuppressive drug benefit, or the Part B‐ID benefit. People who qualify for the new benefit can sign up any time after their Part A coverage ends. To sign up, call Social Security at 1-877-465-0355; TTY: 1-800-325-0788.</a:t>
            </a:r>
            <a:endParaRPr lang="en-US" dirty="0">
              <a:ea typeface="Calibri" panose="020F0502020204030204" pitchFamily="34" charset="0"/>
            </a:endParaRPr>
          </a:p>
          <a:p>
            <a:r>
              <a:rPr lang="en-US" dirty="0">
                <a:ea typeface="Calibri" panose="020F0502020204030204" pitchFamily="34" charset="0"/>
              </a:rPr>
              <a:t>Part B-ID information for providers is available at </a:t>
            </a:r>
            <a:r>
              <a:rPr lang="en-US" dirty="0">
                <a:hlinkClick r:id="rId3"/>
              </a:rPr>
              <a:t>CMS.gov/</a:t>
            </a:r>
            <a:r>
              <a:rPr lang="en-US" dirty="0" err="1">
                <a:hlinkClick r:id="rId3"/>
              </a:rPr>
              <a:t>partbid</a:t>
            </a:r>
            <a:r>
              <a:rPr lang="en-US" dirty="0">
                <a:hlinkClick r:id="rId3"/>
              </a:rPr>
              <a:t>-provider</a:t>
            </a:r>
            <a:r>
              <a:rPr lang="en-US" dirty="0"/>
              <a:t>. </a:t>
            </a:r>
          </a:p>
          <a:p>
            <a:r>
              <a:rPr lang="en-US" dirty="0"/>
              <a:t>If you have Medicare due to ESRD, visit </a:t>
            </a:r>
            <a:r>
              <a:rPr lang="en-US" dirty="0">
                <a:hlinkClick r:id="rId4"/>
              </a:rPr>
              <a:t>Medicare.gov/basics/end-stage-renal-disease#</a:t>
            </a:r>
            <a:r>
              <a:rPr lang="en-US" dirty="0"/>
              <a:t>.</a:t>
            </a:r>
          </a:p>
          <a:p>
            <a:r>
              <a:rPr lang="en-US" dirty="0"/>
              <a:t>To view a fact sheet on the final rule, visit: </a:t>
            </a:r>
            <a:r>
              <a:rPr lang="en-US" u="sng" dirty="0">
                <a:hlinkClick r:id="rId5"/>
              </a:rPr>
              <a:t>CMS.gov/newsroom/fact-sheets/implementing-certain-provisions-consolidated-appropriations-act-2021-and-other-revisions-medicare-2</a:t>
            </a:r>
            <a:r>
              <a:rPr lang="en-US" dirty="0">
                <a:solidFill>
                  <a:prstClr val="black"/>
                </a:solidFill>
              </a:rPr>
              <a:t>.</a:t>
            </a:r>
            <a:endParaRPr lang="en-US" dirty="0"/>
          </a:p>
          <a:p>
            <a:r>
              <a:rPr lang="en-US" dirty="0"/>
              <a:t>To view the final rule, visit: </a:t>
            </a:r>
            <a:r>
              <a:rPr lang="en-US" u="sng" dirty="0">
                <a:hlinkClick r:id="rId6"/>
              </a:rPr>
              <a:t>federalregister.gov/public-inspection/2022-23407/medicare-program-implementing-certain-provisions-of-the-consolidated-appropriations-act-2021-and</a:t>
            </a:r>
            <a:r>
              <a:rPr lang="en-US" dirty="0">
                <a:solidFill>
                  <a:prstClr val="black"/>
                </a:solidFill>
              </a:rPr>
              <a:t>.</a:t>
            </a:r>
          </a:p>
        </p:txBody>
      </p:sp>
    </p:spTree>
    <p:extLst>
      <p:ext uri="{BB962C8B-B14F-4D97-AF65-F5344CB8AC3E}">
        <p14:creationId xmlns:p14="http://schemas.microsoft.com/office/powerpoint/2010/main" val="19743583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3688155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a:buNone/>
            </a:pPr>
            <a:endParaRPr lang="en-US" dirty="0"/>
          </a:p>
        </p:txBody>
      </p:sp>
    </p:spTree>
    <p:extLst>
      <p:ext uri="{BB962C8B-B14F-4D97-AF65-F5344CB8AC3E}">
        <p14:creationId xmlns:p14="http://schemas.microsoft.com/office/powerpoint/2010/main" val="160691652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4298793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48507">
              <a:spcAft>
                <a:spcPts val="600"/>
              </a:spcAft>
              <a:buFont typeface="Wingdings" panose="05000000000000000000" pitchFamily="2" charset="2"/>
              <a:buNone/>
              <a:defRPr/>
            </a:pPr>
            <a:r>
              <a:rPr lang="en-US" b="1" dirty="0"/>
              <a:t>Presenter Notes</a:t>
            </a:r>
          </a:p>
          <a:p>
            <a:pPr marL="0" indent="0" defTabSz="948507">
              <a:spcAft>
                <a:spcPts val="600"/>
              </a:spcAft>
              <a:buFont typeface="Wingdings" panose="05000000000000000000" pitchFamily="2" charset="2"/>
              <a:buNone/>
              <a:defRPr/>
            </a:pPr>
            <a:r>
              <a:rPr lang="en-US" dirty="0"/>
              <a:t>Stay connected. Visit </a:t>
            </a:r>
            <a:r>
              <a:rPr lang="en-US" dirty="0">
                <a:hlinkClick r:id="rId3"/>
              </a:rPr>
              <a:t>CMSnationaltrainingprogram.cms.gov</a:t>
            </a:r>
            <a:r>
              <a:rPr lang="en-US" baseline="0" dirty="0"/>
              <a:t> to view NTP training materials and to subscribe to our email list. </a:t>
            </a:r>
            <a:r>
              <a:rPr lang="en-US" dirty="0"/>
              <a:t>Contact us at </a:t>
            </a:r>
            <a:r>
              <a:rPr lang="en-US" dirty="0">
                <a:hlinkClick r:id="rId4"/>
              </a:rPr>
              <a:t>training@cms.hhs.gov</a:t>
            </a:r>
            <a:r>
              <a:rPr lang="en-US" dirty="0"/>
              <a:t>. </a:t>
            </a:r>
          </a:p>
          <a:p>
            <a:pPr>
              <a:spcBef>
                <a:spcPts val="622"/>
              </a:spcBef>
              <a:spcAft>
                <a:spcPts val="600"/>
              </a:spcAft>
            </a:pPr>
            <a:endParaRPr lang="en-US" dirty="0"/>
          </a:p>
          <a:p>
            <a:pPr marL="0" indent="0">
              <a:spcBef>
                <a:spcPts val="634"/>
              </a:spcBef>
              <a:spcAft>
                <a:spcPts val="600"/>
              </a:spcAft>
              <a:buNone/>
            </a:pPr>
            <a:endParaRPr lang="en-US" dirty="0"/>
          </a:p>
        </p:txBody>
      </p:sp>
    </p:spTree>
    <p:extLst>
      <p:ext uri="{BB962C8B-B14F-4D97-AF65-F5344CB8AC3E}">
        <p14:creationId xmlns:p14="http://schemas.microsoft.com/office/powerpoint/2010/main" val="6095670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433388"/>
            <a:ext cx="5575300" cy="3136900"/>
          </a:xfrm>
        </p:spPr>
      </p:sp>
      <p:sp>
        <p:nvSpPr>
          <p:cNvPr id="3" name="Notes Placeholder 2"/>
          <p:cNvSpPr>
            <a:spLocks noGrp="1"/>
          </p:cNvSpPr>
          <p:nvPr>
            <p:ph type="body" idx="1"/>
          </p:nvPr>
        </p:nvSpPr>
        <p:spPr>
          <a:xfrm>
            <a:off x="238125" y="3962485"/>
            <a:ext cx="6877050" cy="5448215"/>
          </a:xfrm>
        </p:spPr>
        <p:txBody>
          <a:bodyPr>
            <a:noAutofit/>
          </a:bodyPr>
          <a:lstStyle/>
          <a:p>
            <a:pPr marL="0" indent="0">
              <a:spcAft>
                <a:spcPts val="611"/>
              </a:spcAft>
              <a:buNone/>
            </a:pPr>
            <a:r>
              <a:rPr lang="en-US" dirty="0"/>
              <a:t>Part B-ID:</a:t>
            </a:r>
          </a:p>
          <a:p>
            <a:pPr marL="174708" indent="-174708">
              <a:spcAft>
                <a:spcPts val="611"/>
              </a:spcAft>
              <a:buFont typeface="Wingdings" panose="05000000000000000000" pitchFamily="2" charset="2"/>
              <a:buChar char="§"/>
            </a:pPr>
            <a:r>
              <a:rPr lang="en-US" dirty="0"/>
              <a:t>Doesn’t have specific enrollment periods. If an individual qualifies, they can enroll, disenroll, or re-enroll at any time on a monthly basis. Coverage will start (or end) the month after the individual contacts Social Security.</a:t>
            </a:r>
          </a:p>
          <a:p>
            <a:pPr marL="174708" indent="-174708">
              <a:spcAft>
                <a:spcPts val="611"/>
              </a:spcAft>
              <a:buFont typeface="Wingdings" panose="05000000000000000000" pitchFamily="2" charset="2"/>
              <a:buChar char="§"/>
            </a:pPr>
            <a:r>
              <a:rPr lang="en-US" dirty="0"/>
              <a:t>Only covers immunosuppressive drugs and doesn’t include coverage for any other Part B benefits or services.</a:t>
            </a:r>
          </a:p>
          <a:p>
            <a:pPr marL="174708" indent="-174708">
              <a:spcAft>
                <a:spcPts val="611"/>
              </a:spcAft>
              <a:buFont typeface="Wingdings" panose="05000000000000000000" pitchFamily="2" charset="2"/>
              <a:buChar char="§"/>
            </a:pPr>
            <a:r>
              <a:rPr lang="en-US" dirty="0"/>
              <a:t>Requires a person to attest that they don’t have and don’t expect to get certain other types of health coverage (like a group health plan (GHP), TRICARE, or Medicaid that covers immunosuppressive drugs), and that they’ll notify Social Security within 60 days if they sign up for such other coverage (thereby ending their enrollment in Medicare). </a:t>
            </a:r>
          </a:p>
          <a:p>
            <a:pPr marL="174708" indent="-174708">
              <a:spcAft>
                <a:spcPts val="611"/>
              </a:spcAft>
              <a:buFont typeface="Wingdings" panose="05000000000000000000" pitchFamily="2" charset="2"/>
              <a:buChar char="§"/>
            </a:pPr>
            <a:r>
              <a:rPr lang="en-US" dirty="0"/>
              <a:t>Has a lower premium than the standard Part B premium, and doesn’t have late enrollment penalties. The premium in 2023 is $97.10.</a:t>
            </a:r>
          </a:p>
          <a:p>
            <a:pPr marL="0" indent="0" defTabSz="931774">
              <a:spcAft>
                <a:spcPts val="611"/>
              </a:spcAft>
              <a:buNone/>
              <a:defRPr/>
            </a:pPr>
            <a:r>
              <a:rPr lang="en-US" b="1" dirty="0">
                <a:ea typeface="Calibri" panose="020F0502020204030204" pitchFamily="34" charset="0"/>
              </a:rPr>
              <a:t>Note</a:t>
            </a:r>
            <a:r>
              <a:rPr lang="en-US" dirty="0">
                <a:ea typeface="Calibri" panose="020F0502020204030204" pitchFamily="34" charset="0"/>
              </a:rPr>
              <a:t>: Under the CAA, Medicare Savings Programs (MSPs) can now pay the immunosuppressive drug benefit premiums and, in some cases, the deductible and coinsurance amounts for certain people with low incomes. These changes mean that people with low incomes who have Medicare through</a:t>
            </a:r>
            <a:r>
              <a:rPr lang="en-US" spc="-10" dirty="0">
                <a:ea typeface="Calibri" panose="020F0502020204030204" pitchFamily="34" charset="0"/>
              </a:rPr>
              <a:t> </a:t>
            </a:r>
            <a:r>
              <a:rPr lang="en-US" dirty="0">
                <a:ea typeface="Calibri" panose="020F0502020204030204" pitchFamily="34" charset="0"/>
              </a:rPr>
              <a:t>the Part</a:t>
            </a:r>
            <a:r>
              <a:rPr lang="en-US" spc="-15" dirty="0">
                <a:ea typeface="Calibri" panose="020F0502020204030204" pitchFamily="34" charset="0"/>
              </a:rPr>
              <a:t> </a:t>
            </a:r>
            <a:r>
              <a:rPr lang="en-US" dirty="0">
                <a:ea typeface="Calibri" panose="020F0502020204030204" pitchFamily="34" charset="0"/>
              </a:rPr>
              <a:t>B</a:t>
            </a:r>
            <a:r>
              <a:rPr lang="en-US" spc="200" dirty="0">
                <a:ea typeface="Calibri" panose="020F0502020204030204" pitchFamily="34" charset="0"/>
              </a:rPr>
              <a:t> </a:t>
            </a:r>
            <a:r>
              <a:rPr lang="en-US" dirty="0">
                <a:ea typeface="Calibri" panose="020F0502020204030204" pitchFamily="34" charset="0"/>
              </a:rPr>
              <a:t>immunosuppressive</a:t>
            </a:r>
            <a:r>
              <a:rPr lang="en-US" spc="-10" dirty="0">
                <a:ea typeface="Calibri" panose="020F0502020204030204" pitchFamily="34" charset="0"/>
              </a:rPr>
              <a:t> </a:t>
            </a:r>
            <a:r>
              <a:rPr lang="en-US" dirty="0">
                <a:ea typeface="Calibri" panose="020F0502020204030204" pitchFamily="34" charset="0"/>
              </a:rPr>
              <a:t>drug</a:t>
            </a:r>
            <a:r>
              <a:rPr lang="en-US" spc="-5" dirty="0">
                <a:ea typeface="Calibri" panose="020F0502020204030204" pitchFamily="34" charset="0"/>
              </a:rPr>
              <a:t> </a:t>
            </a:r>
            <a:r>
              <a:rPr lang="en-US" dirty="0">
                <a:ea typeface="Calibri" panose="020F0502020204030204" pitchFamily="34" charset="0"/>
              </a:rPr>
              <a:t>benefit</a:t>
            </a:r>
            <a:r>
              <a:rPr lang="en-US" spc="-15" dirty="0">
                <a:ea typeface="Calibri" panose="020F0502020204030204" pitchFamily="34" charset="0"/>
              </a:rPr>
              <a:t> </a:t>
            </a:r>
            <a:r>
              <a:rPr lang="en-US" dirty="0">
                <a:ea typeface="Calibri" panose="020F0502020204030204" pitchFamily="34" charset="0"/>
              </a:rPr>
              <a:t>may also</a:t>
            </a:r>
            <a:r>
              <a:rPr lang="en-US" spc="-20" dirty="0">
                <a:ea typeface="Calibri" panose="020F0502020204030204" pitchFamily="34" charset="0"/>
              </a:rPr>
              <a:t> </a:t>
            </a:r>
            <a:r>
              <a:rPr lang="en-US" dirty="0">
                <a:ea typeface="Calibri" panose="020F0502020204030204" pitchFamily="34" charset="0"/>
              </a:rPr>
              <a:t>qualify for the Qualified Medicare Beneficiary (QMB) program, Specified Low‐Income Medicare Beneficiary (SLMB) program,</a:t>
            </a:r>
            <a:r>
              <a:rPr lang="en-US" spc="-10" dirty="0">
                <a:ea typeface="Calibri" panose="020F0502020204030204" pitchFamily="34" charset="0"/>
              </a:rPr>
              <a:t> </a:t>
            </a:r>
            <a:r>
              <a:rPr lang="en-US" dirty="0">
                <a:ea typeface="Calibri" panose="020F0502020204030204" pitchFamily="34" charset="0"/>
              </a:rPr>
              <a:t>or</a:t>
            </a:r>
            <a:r>
              <a:rPr lang="en-US" spc="-15" dirty="0">
                <a:ea typeface="Calibri" panose="020F0502020204030204" pitchFamily="34" charset="0"/>
              </a:rPr>
              <a:t> </a:t>
            </a:r>
            <a:r>
              <a:rPr lang="en-US" dirty="0">
                <a:ea typeface="Calibri" panose="020F0502020204030204" pitchFamily="34" charset="0"/>
              </a:rPr>
              <a:t>Qualifying</a:t>
            </a:r>
            <a:r>
              <a:rPr lang="en-US" spc="-30" dirty="0">
                <a:ea typeface="Calibri" panose="020F0502020204030204" pitchFamily="34" charset="0"/>
              </a:rPr>
              <a:t> </a:t>
            </a:r>
            <a:r>
              <a:rPr lang="en-US" dirty="0">
                <a:ea typeface="Calibri" panose="020F0502020204030204" pitchFamily="34" charset="0"/>
              </a:rPr>
              <a:t>Individual</a:t>
            </a:r>
            <a:r>
              <a:rPr lang="en-US" spc="-30" dirty="0">
                <a:ea typeface="Calibri" panose="020F0502020204030204" pitchFamily="34" charset="0"/>
              </a:rPr>
              <a:t> (QI) </a:t>
            </a:r>
            <a:r>
              <a:rPr lang="en-US" spc="-25" dirty="0">
                <a:ea typeface="Calibri" panose="020F0502020204030204" pitchFamily="34" charset="0"/>
              </a:rPr>
              <a:t>p</a:t>
            </a:r>
            <a:r>
              <a:rPr lang="en-US" dirty="0">
                <a:ea typeface="Calibri" panose="020F0502020204030204" pitchFamily="34" charset="0"/>
              </a:rPr>
              <a:t>rogram. These programs help pay</a:t>
            </a:r>
            <a:r>
              <a:rPr lang="en-US" spc="-10" dirty="0">
                <a:ea typeface="Calibri" panose="020F0502020204030204" pitchFamily="34" charset="0"/>
              </a:rPr>
              <a:t> for </a:t>
            </a:r>
            <a:r>
              <a:rPr lang="en-US" dirty="0">
                <a:ea typeface="Calibri" panose="020F0502020204030204" pitchFamily="34" charset="0"/>
              </a:rPr>
              <a:t>some</a:t>
            </a:r>
            <a:r>
              <a:rPr lang="en-US" spc="-15" dirty="0">
                <a:ea typeface="Calibri" panose="020F0502020204030204" pitchFamily="34" charset="0"/>
              </a:rPr>
              <a:t> </a:t>
            </a:r>
            <a:r>
              <a:rPr lang="en-US" dirty="0">
                <a:ea typeface="Calibri" panose="020F0502020204030204" pitchFamily="34" charset="0"/>
              </a:rPr>
              <a:t>or all of their Part B–ID benefit premiums and cost sharing. </a:t>
            </a:r>
          </a:p>
          <a:p>
            <a:pPr marL="0" indent="0">
              <a:buNone/>
            </a:pPr>
            <a:r>
              <a:rPr lang="en-US" dirty="0"/>
              <a:t>To view a fact sheet on the final rule, visit: </a:t>
            </a:r>
            <a:r>
              <a:rPr lang="en-US" u="sng" dirty="0">
                <a:hlinkClick r:id="rId3"/>
              </a:rPr>
              <a:t>CMS.gov/newsroom/fact-sheets/implementing-certain-provisions-consolidated-appropriations-act-2021-and-other-revisions-medicare-2</a:t>
            </a:r>
            <a:endParaRPr lang="en-US" dirty="0"/>
          </a:p>
          <a:p>
            <a:endParaRPr lang="en-US" dirty="0"/>
          </a:p>
          <a:p>
            <a:pPr marL="0" indent="0">
              <a:buNone/>
            </a:pPr>
            <a:r>
              <a:rPr lang="en-US" dirty="0"/>
              <a:t>To view the final rule, visit: </a:t>
            </a:r>
            <a:r>
              <a:rPr lang="en-US" u="sng" dirty="0">
                <a:hlinkClick r:id="rId4"/>
              </a:rPr>
              <a:t>federalregister.gov/public-inspection/2022-23407/medicare-program-implementing-certain-provisions-of-the-consolidated-appropriations-act-2021-and</a:t>
            </a:r>
            <a:br>
              <a:rPr lang="en-US" dirty="0"/>
            </a:br>
            <a:endParaRPr lang="en-US" dirty="0"/>
          </a:p>
        </p:txBody>
      </p:sp>
    </p:spTree>
    <p:extLst>
      <p:ext uri="{BB962C8B-B14F-4D97-AF65-F5344CB8AC3E}">
        <p14:creationId xmlns:p14="http://schemas.microsoft.com/office/powerpoint/2010/main" val="37187459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en-US" sz="1200" b="1" i="0" kern="1200" dirty="0">
                <a:solidFill>
                  <a:schemeClr val="tx1"/>
                </a:solidFill>
                <a:effectLst/>
                <a:latin typeface="+mn-lt"/>
                <a:ea typeface="+mn-ea"/>
                <a:cs typeface="+mn-cs"/>
              </a:rPr>
              <a:t>Presenter Notes</a:t>
            </a:r>
          </a:p>
          <a:p>
            <a:pPr marL="0" lvl="0" indent="0">
              <a:spcAft>
                <a:spcPts val="600"/>
              </a:spcAft>
              <a:buNone/>
              <a:defRPr/>
            </a:pPr>
            <a:r>
              <a:rPr lang="en-US" sz="1200" b="0" i="0" kern="1200" dirty="0">
                <a:solidFill>
                  <a:schemeClr val="tx1"/>
                </a:solidFill>
                <a:effectLst/>
                <a:latin typeface="+mn-lt"/>
                <a:ea typeface="+mn-ea"/>
                <a:cs typeface="+mn-cs"/>
              </a:rPr>
              <a:t>Several provisions in the Inflation Reduction Act (IRA) address drug pricing, including allowing the Secretary of the U.S. Department of Health &amp; Human Services (HHS) to negotiate prices in Medicare Part B and Part D for selected medications and introducing Medicare rebates for drug prices that rise faster than inflation. </a:t>
            </a:r>
            <a:r>
              <a:rPr lang="en-US" dirty="0"/>
              <a:t>For more information, visit </a:t>
            </a:r>
            <a:r>
              <a:rPr lang="en-US" dirty="0">
                <a:hlinkClick r:id="rId3"/>
              </a:rPr>
              <a:t>CMS.gov/newsroom/press-releases/hhs-releases-initial-guidance-medicare-prescription-drug-inflation-rebate-program</a:t>
            </a:r>
            <a:r>
              <a:rPr lang="en-US" dirty="0"/>
              <a:t>.</a:t>
            </a:r>
          </a:p>
          <a:p>
            <a:pPr marL="0" lvl="0" indent="0">
              <a:spcAft>
                <a:spcPts val="600"/>
              </a:spcAft>
              <a:buNone/>
              <a:defRPr/>
            </a:pPr>
            <a:r>
              <a:rPr lang="en-US" dirty="0"/>
              <a:t>.</a:t>
            </a:r>
          </a:p>
          <a:p>
            <a:pPr marL="0" indent="0">
              <a:spcAft>
                <a:spcPts val="600"/>
              </a:spcAft>
              <a:buNone/>
            </a:pPr>
            <a:endParaRPr lang="en-US" dirty="0"/>
          </a:p>
        </p:txBody>
      </p:sp>
    </p:spTree>
    <p:extLst>
      <p:ext uri="{BB962C8B-B14F-4D97-AF65-F5344CB8AC3E}">
        <p14:creationId xmlns:p14="http://schemas.microsoft.com/office/powerpoint/2010/main" val="29049493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a:xfrm>
            <a:off x="411480" y="3703320"/>
            <a:ext cx="6217920" cy="3600450"/>
          </a:xfrm>
        </p:spPr>
        <p:txBody>
          <a:bodyPr/>
          <a:lstStyle/>
          <a:p>
            <a:pPr marL="0" indent="0">
              <a:spcAft>
                <a:spcPts val="600"/>
              </a:spcAft>
              <a:buNone/>
            </a:pPr>
            <a:r>
              <a:rPr lang="en-US" b="1" dirty="0"/>
              <a:t>Presenter Notes</a:t>
            </a:r>
          </a:p>
          <a:p>
            <a:pPr marL="114300" indent="-114300">
              <a:spcAft>
                <a:spcPts val="600"/>
              </a:spcAft>
            </a:pPr>
            <a:r>
              <a:rPr lang="en-US" dirty="0"/>
              <a:t>If a doctor certifies you must get insulin delivered through a pump, Medicare Part B pays for the insulin and the pump as DME</a:t>
            </a:r>
          </a:p>
          <a:p>
            <a:pPr marL="114300" indent="-114300">
              <a:spcAft>
                <a:spcPts val="600"/>
              </a:spcAft>
            </a:pPr>
            <a:r>
              <a:rPr lang="en-US" dirty="0"/>
              <a:t>The insulin price cap of $35 for a one-month supply and deductible protection for Part B-covered insulin is effective on and after July 1, 2023</a:t>
            </a:r>
          </a:p>
          <a:p>
            <a:pPr marL="114300" indent="-114300">
              <a:spcAft>
                <a:spcPts val="600"/>
              </a:spcAft>
            </a:pPr>
            <a:r>
              <a:rPr lang="en-US" dirty="0"/>
              <a:t>For more information about Part B-covered insulin and the IRA visit, </a:t>
            </a:r>
            <a:r>
              <a:rPr lang="en-US" dirty="0">
                <a:hlinkClick r:id="rId3"/>
              </a:rPr>
              <a:t>CMS.gov/newsroom/fact-sheets/inflation-reduction-act-lowers-health-care-costs-millions-americans</a:t>
            </a:r>
            <a:r>
              <a:rPr lang="en-US" dirty="0"/>
              <a:t> and review Section 11407 of the legislation at </a:t>
            </a:r>
            <a:r>
              <a:rPr lang="en-US" u="sng" dirty="0">
                <a:hlinkClick r:id="rId4"/>
              </a:rPr>
              <a:t>Congress.gov/bill/117th-congress/house-bill/5376/text</a:t>
            </a:r>
            <a:r>
              <a:rPr lang="en-US" u="sng" dirty="0"/>
              <a:t>.</a:t>
            </a:r>
          </a:p>
          <a:p>
            <a:pPr marL="114300" indent="-114300">
              <a:spcAft>
                <a:spcPts val="600"/>
              </a:spcAft>
            </a:pPr>
            <a:endParaRPr lang="en-US" dirty="0"/>
          </a:p>
          <a:p>
            <a:pPr marL="0" indent="0">
              <a:spcAft>
                <a:spcPts val="600"/>
              </a:spcAft>
              <a:buNone/>
            </a:pPr>
            <a:endParaRPr lang="en-US" dirty="0"/>
          </a:p>
          <a:p>
            <a:pPr marL="0" indent="0">
              <a:spcAft>
                <a:spcPts val="600"/>
              </a:spcAft>
              <a:buNone/>
            </a:pPr>
            <a:endParaRPr lang="en-US" dirty="0"/>
          </a:p>
        </p:txBody>
      </p:sp>
    </p:spTree>
    <p:extLst>
      <p:ext uri="{BB962C8B-B14F-4D97-AF65-F5344CB8AC3E}">
        <p14:creationId xmlns:p14="http://schemas.microsoft.com/office/powerpoint/2010/main" val="11512891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731520" y="3757506"/>
            <a:ext cx="5852160" cy="5726735"/>
          </a:xfrm>
        </p:spPr>
        <p:txBody>
          <a:bodyPr/>
          <a:lstStyle/>
          <a:p>
            <a:pPr marL="0" indent="0" defTabSz="966529">
              <a:spcAft>
                <a:spcPts val="600"/>
              </a:spcAft>
              <a:buNone/>
              <a:defRPr/>
            </a:pPr>
            <a:r>
              <a:rPr lang="en-US" sz="1100" b="1" dirty="0">
                <a:solidFill>
                  <a:prstClr val="black"/>
                </a:solidFill>
              </a:rPr>
              <a:t>This slide has animation.</a:t>
            </a:r>
            <a:endParaRPr lang="en-US" sz="1100" dirty="0">
              <a:solidFill>
                <a:prstClr val="black"/>
              </a:solidFill>
            </a:endParaRPr>
          </a:p>
          <a:p>
            <a:pPr marL="0" marR="0" lvl="0" indent="0" algn="l" defTabSz="966529" rtl="0" eaLnBrk="1" fontAlgn="auto" latinLnBrk="0" hangingPunct="1">
              <a:spcAft>
                <a:spcPts val="600"/>
              </a:spcAft>
              <a:buClrTx/>
              <a:buSzTx/>
              <a:buFont typeface="Wingdings" panose="05000000000000000000" pitchFamily="2" charset="2"/>
              <a:buNone/>
              <a:tabLst/>
              <a:defRPr/>
            </a:pPr>
            <a:r>
              <a:rPr lang="en-US" sz="1100" b="1" i="0" u="none" strike="noStrike" dirty="0">
                <a:solidFill>
                  <a:srgbClr val="000000"/>
                </a:solidFill>
                <a:effectLst/>
                <a:cs typeface="Arial"/>
              </a:rPr>
              <a:t>Presenter Notes</a:t>
            </a:r>
            <a:r>
              <a:rPr lang="en-US" sz="1100" b="0" i="0" dirty="0">
                <a:solidFill>
                  <a:srgbClr val="444444"/>
                </a:solidFill>
                <a:effectLst/>
                <a:cs typeface="Arial"/>
              </a:rPr>
              <a:t>​</a:t>
            </a:r>
          </a:p>
          <a:p>
            <a:pPr marL="0" indent="0" defTabSz="966529">
              <a:spcAft>
                <a:spcPts val="600"/>
              </a:spcAft>
              <a:buNone/>
              <a:defRPr/>
            </a:pPr>
            <a:r>
              <a:rPr lang="en-US" sz="1100" b="1" dirty="0">
                <a:solidFill>
                  <a:prstClr val="black"/>
                </a:solidFill>
                <a:cs typeface="Arial"/>
              </a:rPr>
              <a:t>There may be a need for self-administered drugs (drugs you’d normally take on your own) in hospital outpatient settings </a:t>
            </a:r>
            <a:r>
              <a:rPr lang="en-US" sz="1100" dirty="0">
                <a:solidFill>
                  <a:prstClr val="black"/>
                </a:solidFill>
                <a:cs typeface="Arial"/>
              </a:rPr>
              <a:t>like the emergency department, observation units, surgery centers, or pain clinics. </a:t>
            </a:r>
          </a:p>
          <a:p>
            <a:pPr marL="0" indent="0" defTabSz="966529">
              <a:spcAft>
                <a:spcPts val="600"/>
              </a:spcAft>
              <a:buNone/>
              <a:defRPr/>
            </a:pPr>
            <a:r>
              <a:rPr lang="en-US" sz="1100" dirty="0">
                <a:solidFill>
                  <a:prstClr val="black"/>
                </a:solidFill>
                <a:cs typeface="Arial"/>
              </a:rPr>
              <a:t>For example, you may need daily blood pressure medication while in the emergency room for a sprained ankle.</a:t>
            </a:r>
            <a:r>
              <a:rPr lang="en-US" sz="1100" b="1" dirty="0">
                <a:solidFill>
                  <a:prstClr val="black"/>
                </a:solidFill>
                <a:cs typeface="Arial"/>
              </a:rPr>
              <a:t> </a:t>
            </a:r>
            <a:endParaRPr lang="en-US" sz="1100" dirty="0">
              <a:solidFill>
                <a:prstClr val="black"/>
              </a:solidFill>
              <a:cs typeface="Calibri" panose="020F0502020204030204"/>
            </a:endParaRPr>
          </a:p>
          <a:p>
            <a:pPr marL="0" indent="0" defTabSz="966529">
              <a:spcAft>
                <a:spcPts val="600"/>
              </a:spcAft>
              <a:buNone/>
              <a:defRPr/>
            </a:pPr>
            <a:r>
              <a:rPr lang="en-US" sz="1100" b="1" dirty="0">
                <a:solidFill>
                  <a:prstClr val="black"/>
                </a:solidFill>
                <a:cs typeface="Arial"/>
              </a:rPr>
              <a:t>Part A and Part B wouldn’t cover the medication </a:t>
            </a:r>
            <a:r>
              <a:rPr lang="en-US" sz="1100" dirty="0">
                <a:solidFill>
                  <a:prstClr val="black"/>
                </a:solidFill>
                <a:cs typeface="Arial"/>
              </a:rPr>
              <a:t>because it’s not related to the outpatient services you’re getting to treat your ankle. If you get self-administered drugs that aren’t covered by Part A or Part B while in a hospital outpatient setting, the hospital may bill you for the drug. </a:t>
            </a:r>
            <a:endParaRPr lang="en-US" sz="1100" dirty="0">
              <a:cs typeface="Calibri"/>
            </a:endParaRPr>
          </a:p>
          <a:p>
            <a:pPr marL="0" indent="0" defTabSz="966529">
              <a:spcAft>
                <a:spcPts val="600"/>
              </a:spcAft>
              <a:buNone/>
              <a:defRPr/>
            </a:pPr>
            <a:r>
              <a:rPr lang="en-US" sz="1100" b="1" dirty="0">
                <a:solidFill>
                  <a:prstClr val="black"/>
                </a:solidFill>
                <a:cs typeface="Arial"/>
              </a:rPr>
              <a:t>However, if you’re enrolled in Medicare drug coverage (Part D), these drugs may be covered.</a:t>
            </a:r>
            <a:r>
              <a:rPr lang="en-US" sz="1100" dirty="0">
                <a:solidFill>
                  <a:prstClr val="black"/>
                </a:solidFill>
                <a:cs typeface="Arial"/>
              </a:rPr>
              <a:t> You’ll likely need to pay out-of-pocket for the drugs and send in a claim to your drug plan for a refund. </a:t>
            </a:r>
            <a:endParaRPr lang="en-US" sz="1100" dirty="0">
              <a:solidFill>
                <a:prstClr val="black"/>
              </a:solidFill>
              <a:cs typeface="Arial" panose="020B0604020202020204" pitchFamily="34" charset="0"/>
            </a:endParaRPr>
          </a:p>
          <a:p>
            <a:pPr marL="121920" lvl="1" indent="-121920" defTabSz="966529">
              <a:spcBef>
                <a:spcPts val="0"/>
              </a:spcBef>
              <a:spcAft>
                <a:spcPts val="600"/>
              </a:spcAft>
              <a:buFont typeface="Wingdings" panose="05000000000000000000" pitchFamily="2" charset="2"/>
              <a:buChar char="§"/>
              <a:defRPr/>
            </a:pPr>
            <a:r>
              <a:rPr lang="en-US" sz="1100" dirty="0">
                <a:solidFill>
                  <a:prstClr val="black"/>
                </a:solidFill>
                <a:cs typeface="Arial"/>
              </a:rPr>
              <a:t>Generally, your Medicare drug coverage won’t pay for over-the-counter drugs, like Tylenol®</a:t>
            </a:r>
          </a:p>
          <a:p>
            <a:pPr marL="121920" lvl="1" indent="-121920" defTabSz="966529">
              <a:spcBef>
                <a:spcPts val="0"/>
              </a:spcBef>
              <a:spcAft>
                <a:spcPts val="600"/>
              </a:spcAft>
              <a:buFont typeface="Wingdings" panose="05000000000000000000" pitchFamily="2" charset="2"/>
              <a:buChar char="§"/>
              <a:defRPr/>
            </a:pPr>
            <a:r>
              <a:rPr lang="en-US" sz="1100" dirty="0">
                <a:solidFill>
                  <a:prstClr val="black"/>
                </a:solidFill>
                <a:cs typeface="Arial"/>
              </a:rPr>
              <a:t>The drug you need must be on your drug plan’s formulary (list of covered drugs) or you can ask for an exception</a:t>
            </a:r>
          </a:p>
          <a:p>
            <a:pPr marL="121920" lvl="1" indent="-121920" defTabSz="966529">
              <a:spcBef>
                <a:spcPts val="0"/>
              </a:spcBef>
              <a:spcAft>
                <a:spcPts val="600"/>
              </a:spcAft>
              <a:buFont typeface="Wingdings" panose="05000000000000000000" pitchFamily="2" charset="2"/>
              <a:buChar char="§"/>
              <a:defRPr/>
            </a:pPr>
            <a:r>
              <a:rPr lang="en-US" sz="1100" dirty="0">
                <a:solidFill>
                  <a:prstClr val="black"/>
                </a:solidFill>
                <a:cs typeface="Arial"/>
              </a:rPr>
              <a:t>You can’t get your self-administered drugs in an outpatient or emergency department setting on a regular basis</a:t>
            </a:r>
          </a:p>
          <a:p>
            <a:pPr marL="121920" lvl="1" indent="-121920" defTabSz="966529">
              <a:spcBef>
                <a:spcPts val="0"/>
              </a:spcBef>
              <a:spcAft>
                <a:spcPts val="600"/>
              </a:spcAft>
              <a:buFont typeface="Wingdings" panose="05000000000000000000" pitchFamily="2" charset="2"/>
              <a:buChar char="§"/>
              <a:defRPr/>
            </a:pPr>
            <a:r>
              <a:rPr lang="en-US" sz="1100" dirty="0">
                <a:solidFill>
                  <a:prstClr val="black"/>
                </a:solidFill>
                <a:cs typeface="Arial"/>
              </a:rPr>
              <a:t>Your drug plan will check to see if you could’ve gotten these self-administered drugs from an in-network pharmacy</a:t>
            </a:r>
          </a:p>
          <a:p>
            <a:pPr marL="121920" lvl="1" indent="-121920" defTabSz="966529">
              <a:spcBef>
                <a:spcPts val="0"/>
              </a:spcBef>
              <a:spcAft>
                <a:spcPts val="600"/>
              </a:spcAft>
              <a:buFont typeface="Wingdings" panose="05000000000000000000" pitchFamily="2" charset="2"/>
              <a:buChar char="§"/>
              <a:defRPr/>
            </a:pPr>
            <a:r>
              <a:rPr lang="en-US" sz="1100" kern="1200" dirty="0">
                <a:solidFill>
                  <a:schemeClr val="tx1"/>
                </a:solidFill>
                <a:effectLst/>
                <a:latin typeface="+mn-lt"/>
                <a:ea typeface="+mn-ea"/>
                <a:cs typeface="+mn-cs"/>
              </a:rPr>
              <a:t>If the hospital pharmacy isn’t in your drug plan’s network, you may need to pay out of pocket for these drugs and submit the claim to your drug plan for reimbursement</a:t>
            </a:r>
          </a:p>
          <a:p>
            <a:pPr marL="0" lvl="1" defTabSz="966529">
              <a:spcBef>
                <a:spcPts val="0"/>
              </a:spcBef>
              <a:spcAft>
                <a:spcPts val="600"/>
              </a:spcAft>
              <a:defRPr/>
            </a:pPr>
            <a:r>
              <a:rPr lang="en-US" sz="1100" b="1" dirty="0">
                <a:solidFill>
                  <a:prstClr val="black"/>
                </a:solidFill>
                <a:cs typeface="Arial"/>
              </a:rPr>
              <a:t>NOTE</a:t>
            </a:r>
            <a:r>
              <a:rPr lang="en-US" sz="1100" dirty="0">
                <a:solidFill>
                  <a:prstClr val="black"/>
                </a:solidFill>
                <a:cs typeface="Arial"/>
              </a:rPr>
              <a:t>: For more information, visit </a:t>
            </a:r>
            <a:r>
              <a:rPr lang="en-US" sz="1100" u="sng" dirty="0">
                <a:hlinkClick r:id="rId3"/>
              </a:rPr>
              <a:t>Medicare.gov/publications</a:t>
            </a:r>
            <a:r>
              <a:rPr lang="en-US" sz="1100" dirty="0">
                <a:solidFill>
                  <a:prstClr val="black"/>
                </a:solidFill>
                <a:cs typeface="Arial"/>
              </a:rPr>
              <a:t> to review “How Medicare Covers Self-administered Drugs Given in Hospital Outpatient Settings” (CMS Product No. 11333) and “Are You a Hospital Inpatient or Outpatient? If You Have Medicare – Ask!” (CMS Product No. 11435).</a:t>
            </a:r>
          </a:p>
          <a:p>
            <a:pPr marL="0" indent="0" defTabSz="966529">
              <a:spcAft>
                <a:spcPts val="600"/>
              </a:spcAft>
              <a:buNone/>
              <a:defRPr/>
            </a:pPr>
            <a:endParaRPr lang="en-US" sz="1100" dirty="0">
              <a:solidFill>
                <a:prstClr val="black"/>
              </a:solidFill>
              <a:cs typeface="Arial"/>
            </a:endParaRPr>
          </a:p>
        </p:txBody>
      </p:sp>
    </p:spTree>
    <p:extLst>
      <p:ext uri="{BB962C8B-B14F-4D97-AF65-F5344CB8AC3E}">
        <p14:creationId xmlns:p14="http://schemas.microsoft.com/office/powerpoint/2010/main" val="9730185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224155">
              <a:spcBef>
                <a:spcPts val="613"/>
              </a:spcBef>
              <a:spcAft>
                <a:spcPts val="600"/>
              </a:spcAft>
              <a:buNone/>
              <a:defRPr/>
            </a:pPr>
            <a:r>
              <a:rPr lang="en-US" b="1" dirty="0">
                <a:solidFill>
                  <a:prstClr val="black"/>
                </a:solidFill>
              </a:rPr>
              <a:t>This slide has animation.</a:t>
            </a:r>
            <a:endParaRPr lang="en-US" dirty="0">
              <a:solidFill>
                <a:prstClr val="black"/>
              </a:solidFill>
            </a:endParaRPr>
          </a:p>
          <a:p>
            <a:pPr marL="0" marR="0" lvl="0" indent="-224155" algn="l" defTabSz="914400" rtl="0" eaLnBrk="1" fontAlgn="auto" latinLnBrk="0" hangingPunct="1">
              <a:spcAft>
                <a:spcPts val="600"/>
              </a:spcAft>
              <a:buClrTx/>
              <a:buSzTx/>
              <a:buFontTx/>
              <a:buNone/>
              <a:tabLst/>
              <a:defRPr/>
            </a:pPr>
            <a:r>
              <a:rPr lang="en-US" sz="1200" b="1" i="0" u="none" strike="noStrike" dirty="0">
                <a:solidFill>
                  <a:srgbClr val="000000"/>
                </a:solidFill>
                <a:effectLst/>
                <a:cs typeface="Arial"/>
              </a:rPr>
              <a:t>Presenter Notes</a:t>
            </a:r>
            <a:r>
              <a:rPr lang="en-US" sz="1200" b="0" i="0" dirty="0">
                <a:solidFill>
                  <a:srgbClr val="444444"/>
                </a:solidFill>
                <a:effectLst/>
                <a:cs typeface="Arial"/>
              </a:rPr>
              <a:t>​</a:t>
            </a:r>
            <a:endParaRPr lang="en-US" dirty="0">
              <a:solidFill>
                <a:prstClr val="black"/>
              </a:solidFill>
              <a:cs typeface="Arial"/>
            </a:endParaRPr>
          </a:p>
          <a:p>
            <a:pPr marL="0" indent="0" defTabSz="966529">
              <a:spcAft>
                <a:spcPts val="600"/>
              </a:spcAft>
              <a:buNone/>
              <a:defRPr/>
            </a:pPr>
            <a:r>
              <a:rPr lang="en-US" dirty="0">
                <a:solidFill>
                  <a:prstClr val="black"/>
                </a:solidFill>
                <a:cs typeface="Arial"/>
              </a:rPr>
              <a:t>Check Your Knowledge: Question 1</a:t>
            </a:r>
          </a:p>
          <a:p>
            <a:pPr marL="0" indent="0" defTabSz="966529">
              <a:spcAft>
                <a:spcPts val="600"/>
              </a:spcAft>
              <a:buNone/>
              <a:defRPr/>
            </a:pPr>
            <a:r>
              <a:rPr lang="en-US" b="1" dirty="0">
                <a:solidFill>
                  <a:prstClr val="black"/>
                </a:solidFill>
                <a:cs typeface="Arial"/>
              </a:rPr>
              <a:t>Which part of Medicare pays for drugs used in hospice care for symptom control and pain relief only?</a:t>
            </a:r>
          </a:p>
          <a:p>
            <a:pPr marL="241300" indent="-241300" defTabSz="966529">
              <a:spcAft>
                <a:spcPts val="600"/>
              </a:spcAft>
              <a:buFont typeface="+mj-lt"/>
              <a:buAutoNum type="alphaLcPeriod"/>
              <a:defRPr/>
            </a:pPr>
            <a:r>
              <a:rPr lang="en-US" dirty="0">
                <a:solidFill>
                  <a:prstClr val="black"/>
                </a:solidFill>
                <a:cs typeface="Arial"/>
              </a:rPr>
              <a:t>Part A (Hospital Insurance)</a:t>
            </a:r>
          </a:p>
          <a:p>
            <a:pPr marL="241300" indent="-241300" defTabSz="966529">
              <a:spcAft>
                <a:spcPts val="600"/>
              </a:spcAft>
              <a:buFont typeface="+mj-lt"/>
              <a:buAutoNum type="alphaLcPeriod"/>
              <a:defRPr/>
            </a:pPr>
            <a:r>
              <a:rPr lang="en-US" dirty="0">
                <a:solidFill>
                  <a:prstClr val="black"/>
                </a:solidFill>
                <a:cs typeface="Arial"/>
              </a:rPr>
              <a:t>Part B (Medical Insurance)</a:t>
            </a:r>
          </a:p>
          <a:p>
            <a:pPr marL="241300" indent="-241300" defTabSz="966529">
              <a:spcAft>
                <a:spcPts val="600"/>
              </a:spcAft>
              <a:buFont typeface="+mj-lt"/>
              <a:buAutoNum type="alphaLcPeriod"/>
              <a:defRPr/>
            </a:pPr>
            <a:r>
              <a:rPr lang="en-US" dirty="0">
                <a:solidFill>
                  <a:prstClr val="black"/>
                </a:solidFill>
                <a:cs typeface="Arial"/>
              </a:rPr>
              <a:t>Part D (Medicare drug coverage)</a:t>
            </a:r>
          </a:p>
          <a:p>
            <a:pPr marL="241300" indent="-241300" defTabSz="966529">
              <a:spcAft>
                <a:spcPts val="600"/>
              </a:spcAft>
              <a:buFont typeface="+mj-lt"/>
              <a:buAutoNum type="alphaLcPeriod"/>
              <a:defRPr/>
            </a:pPr>
            <a:r>
              <a:rPr lang="en-US" dirty="0">
                <a:solidFill>
                  <a:prstClr val="black"/>
                </a:solidFill>
                <a:cs typeface="Arial"/>
              </a:rPr>
              <a:t>None of the above</a:t>
            </a:r>
          </a:p>
          <a:p>
            <a:pPr marL="0" indent="0" defTabSz="966529">
              <a:spcAft>
                <a:spcPts val="600"/>
              </a:spcAft>
              <a:buNone/>
              <a:defRPr/>
            </a:pPr>
            <a:r>
              <a:rPr lang="en-US" b="1" dirty="0">
                <a:solidFill>
                  <a:prstClr val="black"/>
                </a:solidFill>
                <a:cs typeface="Arial"/>
              </a:rPr>
              <a:t>ANSWER</a:t>
            </a:r>
            <a:r>
              <a:rPr lang="en-US" dirty="0">
                <a:solidFill>
                  <a:prstClr val="black"/>
                </a:solidFill>
                <a:cs typeface="Arial"/>
              </a:rPr>
              <a:t>: </a:t>
            </a:r>
            <a:r>
              <a:rPr lang="en-US" b="1" dirty="0">
                <a:solidFill>
                  <a:prstClr val="black"/>
                </a:solidFill>
                <a:cs typeface="Arial"/>
              </a:rPr>
              <a:t>a. Part A</a:t>
            </a:r>
          </a:p>
          <a:p>
            <a:pPr marL="0" indent="0" defTabSz="966529">
              <a:spcAft>
                <a:spcPts val="600"/>
              </a:spcAft>
              <a:buNone/>
              <a:defRPr/>
            </a:pPr>
            <a:r>
              <a:rPr lang="en-US" dirty="0">
                <a:solidFill>
                  <a:prstClr val="black"/>
                </a:solidFill>
                <a:cs typeface="Arial"/>
              </a:rPr>
              <a:t>You may get drugs for symptom control or pain relief while getting Part A-covered hospice care. You may be charged up to $5 for each outpatient prescription drug or other similar product for pain relief and symptom control. </a:t>
            </a:r>
            <a:endParaRPr lang="en-US" dirty="0">
              <a:solidFill>
                <a:prstClr val="black"/>
              </a:solidFill>
              <a:cs typeface="Arial" panose="020B0604020202020204" pitchFamily="34" charset="0"/>
            </a:endParaRPr>
          </a:p>
          <a:p>
            <a:pPr marL="0" indent="0" defTabSz="966529">
              <a:spcAft>
                <a:spcPts val="600"/>
              </a:spcAft>
              <a:buNone/>
              <a:defRPr/>
            </a:pPr>
            <a:r>
              <a:rPr lang="en-US" dirty="0">
                <a:solidFill>
                  <a:prstClr val="black"/>
                </a:solidFill>
                <a:cs typeface="Arial"/>
              </a:rPr>
              <a:t>Hospices must give virtually all care that terminally ill individuals need. Because hospice care is a Part A benefit, Part D doesn’t pay for drugs covered under the Part A per diem payment to the hospice. For a drug to be covered under Part D (as opposed to Part A) for a person with Medicare in hospice, the drug must be for treatment unrelated to the terminal illness or related conditions.</a:t>
            </a:r>
          </a:p>
          <a:p>
            <a:pPr marL="0" indent="0" defTabSz="966529">
              <a:spcBef>
                <a:spcPts val="634"/>
              </a:spcBef>
              <a:spcAft>
                <a:spcPts val="600"/>
              </a:spcAft>
              <a:buNone/>
              <a:defRPr/>
            </a:pPr>
            <a:endParaRPr lang="en-US" dirty="0">
              <a:solidFill>
                <a:prstClr val="black"/>
              </a:solidFill>
            </a:endParaRPr>
          </a:p>
        </p:txBody>
      </p:sp>
    </p:spTree>
    <p:extLst>
      <p:ext uri="{BB962C8B-B14F-4D97-AF65-F5344CB8AC3E}">
        <p14:creationId xmlns:p14="http://schemas.microsoft.com/office/powerpoint/2010/main" val="8159585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224155">
              <a:spcBef>
                <a:spcPts val="613"/>
              </a:spcBef>
              <a:spcAft>
                <a:spcPts val="600"/>
              </a:spcAft>
              <a:buNone/>
              <a:defRPr/>
            </a:pPr>
            <a:r>
              <a:rPr lang="en-US" b="1" dirty="0">
                <a:solidFill>
                  <a:prstClr val="black"/>
                </a:solidFill>
              </a:rPr>
              <a:t>This slide has animation.</a:t>
            </a:r>
            <a:endParaRPr lang="en-US" dirty="0">
              <a:solidFill>
                <a:prstClr val="black"/>
              </a:solidFill>
            </a:endParaRPr>
          </a:p>
          <a:p>
            <a:pPr marL="0" marR="0" lvl="0" indent="-224155" algn="l" defTabSz="914400" rtl="0" eaLnBrk="1" fontAlgn="auto" latinLnBrk="0" hangingPunct="1">
              <a:spcAft>
                <a:spcPts val="600"/>
              </a:spcAft>
              <a:buClrTx/>
              <a:buSzTx/>
              <a:buFontTx/>
              <a:buNone/>
              <a:tabLst/>
              <a:defRPr/>
            </a:pPr>
            <a:r>
              <a:rPr lang="en-US" sz="1200" b="1" i="0" u="none" strike="noStrike" dirty="0">
                <a:solidFill>
                  <a:srgbClr val="000000"/>
                </a:solidFill>
                <a:effectLst/>
                <a:cs typeface="Arial"/>
              </a:rPr>
              <a:t>Presenter Notes</a:t>
            </a:r>
            <a:r>
              <a:rPr lang="en-US" sz="1200" b="0" i="0" dirty="0">
                <a:solidFill>
                  <a:srgbClr val="444444"/>
                </a:solidFill>
                <a:effectLst/>
                <a:cs typeface="Arial"/>
              </a:rPr>
              <a:t>​</a:t>
            </a:r>
            <a:endParaRPr lang="en-US" dirty="0">
              <a:solidFill>
                <a:prstClr val="black"/>
              </a:solidFill>
              <a:cs typeface="Arial"/>
            </a:endParaRPr>
          </a:p>
          <a:p>
            <a:pPr marL="0" indent="0" defTabSz="966529">
              <a:spcAft>
                <a:spcPts val="600"/>
              </a:spcAft>
              <a:buNone/>
              <a:defRPr/>
            </a:pPr>
            <a:r>
              <a:rPr lang="en-US" dirty="0">
                <a:solidFill>
                  <a:prstClr val="black"/>
                </a:solidFill>
                <a:cs typeface="Arial"/>
              </a:rPr>
              <a:t>Check Your Knowledge: Question 2</a:t>
            </a:r>
          </a:p>
          <a:p>
            <a:pPr marL="0" indent="0" defTabSz="966529">
              <a:spcAft>
                <a:spcPts val="600"/>
              </a:spcAft>
              <a:buNone/>
              <a:defRPr/>
            </a:pPr>
            <a:r>
              <a:rPr lang="en-US" b="1" dirty="0">
                <a:solidFill>
                  <a:prstClr val="black"/>
                </a:solidFill>
                <a:cs typeface="Arial"/>
              </a:rPr>
              <a:t>Medicare drug coverage (Part D) doesn’t cover the cost of the flu shot, a preventive service immunization.</a:t>
            </a:r>
          </a:p>
          <a:p>
            <a:pPr marL="241300" indent="-241300" defTabSz="966529">
              <a:spcAft>
                <a:spcPts val="600"/>
              </a:spcAft>
              <a:buFont typeface="+mj-lt"/>
              <a:buAutoNum type="alphaLcPeriod"/>
              <a:defRPr/>
            </a:pPr>
            <a:r>
              <a:rPr lang="en-US" dirty="0">
                <a:solidFill>
                  <a:prstClr val="black"/>
                </a:solidFill>
                <a:cs typeface="Arial"/>
              </a:rPr>
              <a:t>True</a:t>
            </a:r>
          </a:p>
          <a:p>
            <a:pPr marL="241300" indent="-241300" defTabSz="966529">
              <a:spcAft>
                <a:spcPts val="600"/>
              </a:spcAft>
              <a:buFont typeface="+mj-lt"/>
              <a:buAutoNum type="alphaLcPeriod"/>
              <a:defRPr/>
            </a:pPr>
            <a:r>
              <a:rPr lang="en-US" dirty="0">
                <a:solidFill>
                  <a:prstClr val="black"/>
                </a:solidFill>
                <a:cs typeface="Arial"/>
              </a:rPr>
              <a:t>False</a:t>
            </a:r>
          </a:p>
          <a:p>
            <a:pPr marL="0" indent="0" defTabSz="966529">
              <a:spcAft>
                <a:spcPts val="600"/>
              </a:spcAft>
              <a:buNone/>
              <a:defRPr/>
            </a:pPr>
            <a:r>
              <a:rPr lang="en-US" b="1" dirty="0">
                <a:solidFill>
                  <a:prstClr val="black"/>
                </a:solidFill>
                <a:cs typeface="Arial"/>
              </a:rPr>
              <a:t>ANSWER</a:t>
            </a:r>
            <a:r>
              <a:rPr lang="en-US" dirty="0">
                <a:solidFill>
                  <a:prstClr val="black"/>
                </a:solidFill>
                <a:cs typeface="Arial"/>
              </a:rPr>
              <a:t>: </a:t>
            </a:r>
            <a:r>
              <a:rPr lang="en-US" b="1" dirty="0">
                <a:solidFill>
                  <a:prstClr val="black"/>
                </a:solidFill>
                <a:cs typeface="Arial"/>
              </a:rPr>
              <a:t>a. True </a:t>
            </a:r>
          </a:p>
          <a:p>
            <a:pPr marL="0" indent="0" defTabSz="966529">
              <a:spcAft>
                <a:spcPts val="600"/>
              </a:spcAft>
              <a:buNone/>
              <a:defRPr/>
            </a:pPr>
            <a:r>
              <a:rPr lang="en-US" dirty="0">
                <a:solidFill>
                  <a:prstClr val="black"/>
                </a:solidFill>
                <a:cs typeface="Arial"/>
              </a:rPr>
              <a:t>Part B covers certain immunizations as part of Medicare-covered preventive services. If you meet the criteria, Part B covers the flu shot, a pneumococcal shot (to prevent certain types of pneumonia), a hepatitis B shot (for individuals at high or intermediate risk), and other vaccines (like a tetanus shot) when you get it to treat an injury or if you’ve been exposed directly to a disease or condition. </a:t>
            </a:r>
            <a:endParaRPr lang="en-US" dirty="0">
              <a:solidFill>
                <a:prstClr val="black"/>
              </a:solidFill>
              <a:cs typeface="Arial" panose="020B0604020202020204" pitchFamily="34" charset="0"/>
            </a:endParaRPr>
          </a:p>
          <a:p>
            <a:pPr marL="0" indent="0" defTabSz="966529">
              <a:spcBef>
                <a:spcPts val="634"/>
              </a:spcBef>
              <a:spcAft>
                <a:spcPts val="600"/>
              </a:spcAft>
              <a:buNone/>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8688144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66529" rtl="0" eaLnBrk="1" fontAlgn="auto" latinLnBrk="0" hangingPunct="1">
              <a:spcAft>
                <a:spcPts val="600"/>
              </a:spcAft>
              <a:buClrTx/>
              <a:buSzTx/>
              <a:buFont typeface="Wingdings" panose="05000000000000000000" pitchFamily="2" charset="2"/>
              <a:buNone/>
              <a:tabLst/>
              <a:defRPr/>
            </a:pPr>
            <a:r>
              <a:rPr lang="en-US" sz="1200" b="1" i="0" u="none" strike="noStrike" dirty="0">
                <a:solidFill>
                  <a:srgbClr val="000000"/>
                </a:solidFill>
                <a:effectLst/>
                <a:cs typeface="Arial"/>
              </a:rPr>
              <a:t>Presenter Notes</a:t>
            </a:r>
            <a:r>
              <a:rPr lang="en-US" sz="1200" b="0" i="0" dirty="0">
                <a:solidFill>
                  <a:srgbClr val="444444"/>
                </a:solidFill>
                <a:effectLst/>
                <a:cs typeface="Arial"/>
              </a:rPr>
              <a:t>​</a:t>
            </a:r>
            <a:endParaRPr lang="en-US" dirty="0">
              <a:solidFill>
                <a:prstClr val="black"/>
              </a:solidFill>
              <a:cs typeface="Arial"/>
            </a:endParaRPr>
          </a:p>
          <a:p>
            <a:pPr marL="0" indent="0" defTabSz="966529">
              <a:spcAft>
                <a:spcPts val="600"/>
              </a:spcAft>
              <a:buNone/>
              <a:defRPr/>
            </a:pPr>
            <a:r>
              <a:rPr lang="en-US" dirty="0">
                <a:solidFill>
                  <a:prstClr val="black"/>
                </a:solidFill>
                <a:cs typeface="Arial"/>
              </a:rPr>
              <a:t>Lesson 2</a:t>
            </a:r>
            <a:r>
              <a:rPr lang="en-US" baseline="0" dirty="0">
                <a:solidFill>
                  <a:prstClr val="black"/>
                </a:solidFill>
                <a:cs typeface="Arial"/>
              </a:rPr>
              <a:t> </a:t>
            </a:r>
            <a:r>
              <a:rPr lang="en-US" dirty="0">
                <a:solidFill>
                  <a:prstClr val="black"/>
                </a:solidFill>
                <a:cs typeface="Arial"/>
              </a:rPr>
              <a:t>explains Medicare drug coverage (Part D) benefits and costs. </a:t>
            </a:r>
          </a:p>
          <a:p>
            <a:pPr marL="0" indent="0">
              <a:buNone/>
            </a:pPr>
            <a:endParaRPr lang="en-US" dirty="0"/>
          </a:p>
        </p:txBody>
      </p:sp>
    </p:spTree>
    <p:extLst>
      <p:ext uri="{BB962C8B-B14F-4D97-AF65-F5344CB8AC3E}">
        <p14:creationId xmlns:p14="http://schemas.microsoft.com/office/powerpoint/2010/main" val="15175995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Aft>
                <a:spcPts val="600"/>
              </a:spcAft>
              <a:buNone/>
              <a:defRPr/>
            </a:pPr>
            <a:r>
              <a:rPr lang="en-US" b="1" dirty="0">
                <a:solidFill>
                  <a:prstClr val="black"/>
                </a:solidFill>
              </a:rPr>
              <a:t>This slide has animation.</a:t>
            </a:r>
            <a:endParaRPr lang="en-US" dirty="0">
              <a:solidFill>
                <a:prstClr val="black"/>
              </a:solidFill>
            </a:endParaRPr>
          </a:p>
          <a:p>
            <a:pPr marL="0" marR="0" lvl="0" indent="0" algn="l" defTabSz="966529" rtl="0" eaLnBrk="1" fontAlgn="auto" latinLnBrk="0" hangingPunct="1">
              <a:spcAft>
                <a:spcPts val="600"/>
              </a:spcAft>
              <a:buClrTx/>
              <a:buSzTx/>
              <a:buFont typeface="Wingdings" panose="05000000000000000000" pitchFamily="2" charset="2"/>
              <a:buNone/>
              <a:tabLst/>
              <a:defRPr/>
            </a:pPr>
            <a:r>
              <a:rPr lang="en-US" b="1" i="0" u="none" strike="noStrike" dirty="0">
                <a:effectLst/>
                <a:cs typeface="Arial"/>
              </a:rPr>
              <a:t>Presenter Notes</a:t>
            </a:r>
            <a:r>
              <a:rPr lang="en-US" b="0" i="0" dirty="0">
                <a:effectLst/>
                <a:cs typeface="Arial"/>
              </a:rPr>
              <a:t>​</a:t>
            </a:r>
          </a:p>
          <a:p>
            <a:pPr marL="0" indent="0" defTabSz="685800">
              <a:spcBef>
                <a:spcPts val="0"/>
              </a:spcBef>
              <a:spcAft>
                <a:spcPts val="600"/>
              </a:spcAft>
              <a:buNone/>
            </a:pPr>
            <a:r>
              <a:rPr lang="en-US" b="1" dirty="0">
                <a:cs typeface="Arial"/>
              </a:rPr>
              <a:t>At the end of this lesson, you’ll be able to: </a:t>
            </a:r>
          </a:p>
          <a:p>
            <a:pPr marL="121920" lvl="1" indent="-121920" defTabSz="966529">
              <a:spcBef>
                <a:spcPts val="0"/>
              </a:spcBef>
              <a:spcAft>
                <a:spcPts val="600"/>
              </a:spcAft>
              <a:buFont typeface="Wingdings" panose="05000000000000000000" pitchFamily="2" charset="2"/>
              <a:buChar char="§"/>
              <a:defRPr/>
            </a:pPr>
            <a:r>
              <a:rPr lang="en-US" dirty="0">
                <a:cs typeface="Arial"/>
              </a:rPr>
              <a:t>Describe Medicare drug coverage (Part D) options and benefits</a:t>
            </a:r>
          </a:p>
          <a:p>
            <a:pPr marL="121920" lvl="1" indent="-121920" defTabSz="966529">
              <a:spcBef>
                <a:spcPts val="0"/>
              </a:spcBef>
              <a:spcAft>
                <a:spcPts val="600"/>
              </a:spcAft>
              <a:buFont typeface="Wingdings" panose="05000000000000000000" pitchFamily="2" charset="2"/>
              <a:buChar char="§"/>
              <a:defRPr/>
            </a:pPr>
            <a:r>
              <a:rPr lang="en-US" dirty="0">
                <a:cs typeface="Arial"/>
              </a:rPr>
              <a:t>Explain Medicare drug coverage costs</a:t>
            </a:r>
          </a:p>
        </p:txBody>
      </p:sp>
    </p:spTree>
    <p:extLst>
      <p:ext uri="{BB962C8B-B14F-4D97-AF65-F5344CB8AC3E}">
        <p14:creationId xmlns:p14="http://schemas.microsoft.com/office/powerpoint/2010/main" val="28463579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731520" y="3757507"/>
            <a:ext cx="5852160" cy="5403910"/>
          </a:xfrm>
        </p:spPr>
        <p:txBody>
          <a:bodyPr/>
          <a:lstStyle/>
          <a:p>
            <a:pPr marL="0" lvl="1" defTabSz="966529">
              <a:spcBef>
                <a:spcPts val="634"/>
              </a:spcBef>
              <a:spcAft>
                <a:spcPts val="600"/>
              </a:spcAft>
              <a:defRPr/>
            </a:pPr>
            <a:r>
              <a:rPr lang="en-US" b="1" dirty="0">
                <a:solidFill>
                  <a:prstClr val="black"/>
                </a:solidFill>
              </a:rPr>
              <a:t>This slide has animation.</a:t>
            </a:r>
            <a:endParaRPr lang="en-US" dirty="0">
              <a:solidFill>
                <a:prstClr val="black"/>
              </a:solidFill>
            </a:endParaRPr>
          </a:p>
          <a:p>
            <a:pPr marL="0" marR="0" lvl="1" indent="0" algn="l" defTabSz="966529" rtl="0" eaLnBrk="1" fontAlgn="auto" latinLnBrk="0" hangingPunct="1">
              <a:spcBef>
                <a:spcPts val="0"/>
              </a:spcBef>
              <a:spcAft>
                <a:spcPts val="600"/>
              </a:spcAft>
              <a:buClrTx/>
              <a:buSzTx/>
              <a:buFont typeface="Wingdings" panose="05000000000000000000" pitchFamily="2" charset="2"/>
              <a:buNone/>
              <a:tabLst/>
              <a:defRPr/>
            </a:pPr>
            <a:r>
              <a:rPr lang="en-US" sz="1200" b="1" i="0" u="none" strike="noStrike" dirty="0">
                <a:solidFill>
                  <a:srgbClr val="000000"/>
                </a:solidFill>
                <a:effectLst/>
                <a:cs typeface="Arial"/>
              </a:rPr>
              <a:t>Presenter Notes</a:t>
            </a:r>
            <a:r>
              <a:rPr lang="en-US" sz="1200" b="0" i="0" dirty="0">
                <a:solidFill>
                  <a:srgbClr val="444444"/>
                </a:solidFill>
                <a:effectLst/>
                <a:cs typeface="Arial"/>
              </a:rPr>
              <a:t>​</a:t>
            </a:r>
            <a:endParaRPr lang="en-US" dirty="0">
              <a:solidFill>
                <a:prstClr val="black"/>
              </a:solidFill>
              <a:cs typeface="Arial"/>
            </a:endParaRPr>
          </a:p>
          <a:p>
            <a:pPr marL="121920" lvl="1" indent="-121920" defTabSz="966529">
              <a:spcBef>
                <a:spcPts val="0"/>
              </a:spcBef>
              <a:spcAft>
                <a:spcPts val="600"/>
              </a:spcAft>
              <a:buFont typeface="Wingdings" panose="05000000000000000000" pitchFamily="2" charset="2"/>
              <a:buChar char="§"/>
              <a:defRPr/>
            </a:pPr>
            <a:r>
              <a:rPr lang="en-US" dirty="0">
                <a:solidFill>
                  <a:prstClr val="black"/>
                </a:solidFill>
                <a:cs typeface="Arial"/>
              </a:rPr>
              <a:t>Medicare drug coverage adds to your Medicare health care coverage. It helps you pay for medically necessary brand-name and generic prescription drugs. Insurance companies and other private companies approved by Medicare</a:t>
            </a:r>
            <a:r>
              <a:rPr lang="en-US" baseline="0" dirty="0">
                <a:solidFill>
                  <a:prstClr val="black"/>
                </a:solidFill>
                <a:cs typeface="Arial"/>
              </a:rPr>
              <a:t> offer </a:t>
            </a:r>
            <a:r>
              <a:rPr lang="en-US" dirty="0">
                <a:solidFill>
                  <a:prstClr val="black"/>
                </a:solidFill>
                <a:cs typeface="Arial"/>
              </a:rPr>
              <a:t>Medicare drug plans and Medicare health plans</a:t>
            </a:r>
            <a:r>
              <a:rPr lang="en-US" baseline="0" dirty="0">
                <a:solidFill>
                  <a:prstClr val="black"/>
                </a:solidFill>
                <a:cs typeface="Arial"/>
              </a:rPr>
              <a:t> with drug coverage</a:t>
            </a:r>
            <a:r>
              <a:rPr lang="en-US" dirty="0">
                <a:solidFill>
                  <a:prstClr val="black"/>
                </a:solidFill>
                <a:cs typeface="Arial"/>
              </a:rPr>
              <a:t>. All people with Medicare are eligible to enroll in Medicare drug coverage. To get coverage, you must join a plan—enrollment isn’t automatic for most people. </a:t>
            </a:r>
          </a:p>
          <a:p>
            <a:pPr marL="122495" lvl="1" indent="-122495" defTabSz="966529">
              <a:spcBef>
                <a:spcPts val="0"/>
              </a:spcBef>
              <a:spcAft>
                <a:spcPts val="600"/>
              </a:spcAft>
              <a:buFont typeface="Wingdings" panose="05000000000000000000" pitchFamily="2" charset="2"/>
              <a:buChar char="§"/>
              <a:defRPr/>
            </a:pPr>
            <a:r>
              <a:rPr lang="en-US" dirty="0">
                <a:solidFill>
                  <a:prstClr val="black"/>
                </a:solidFill>
                <a:cs typeface="Arial"/>
              </a:rPr>
              <a:t>There are 2 main ways to get Medicare drug coverage:</a:t>
            </a:r>
          </a:p>
          <a:p>
            <a:pPr marL="287338" lvl="2" indent="-120650" defTabSz="966529">
              <a:spcBef>
                <a:spcPts val="0"/>
              </a:spcBef>
              <a:spcAft>
                <a:spcPts val="600"/>
              </a:spcAft>
              <a:buSzTx/>
              <a:buFont typeface="Arial" panose="020B0604020202020204" pitchFamily="34" charset="0"/>
              <a:buChar char="•"/>
              <a:defRPr/>
            </a:pPr>
            <a:r>
              <a:rPr lang="en-US" dirty="0">
                <a:solidFill>
                  <a:prstClr val="black"/>
                </a:solidFill>
                <a:cs typeface="Arial"/>
              </a:rPr>
              <a:t>Join a Medicare drug plan. These plans add drug coverage to Original Medicare, some Medicare Cost Plans, some Medicare Private Fee-for-Service (PFFS) Plans, and Medicare Medical Savings Account (MSA) Plans.</a:t>
            </a:r>
          </a:p>
          <a:p>
            <a:pPr marL="287338" lvl="2" indent="-120650" defTabSz="966529">
              <a:spcBef>
                <a:spcPts val="0"/>
              </a:spcBef>
              <a:spcAft>
                <a:spcPts val="600"/>
              </a:spcAft>
              <a:buSzTx/>
              <a:buFont typeface="Arial" panose="020B0604020202020204" pitchFamily="34" charset="0"/>
              <a:buChar char="•"/>
              <a:defRPr/>
            </a:pPr>
            <a:r>
              <a:rPr lang="en-US" dirty="0">
                <a:solidFill>
                  <a:prstClr val="black"/>
                </a:solidFill>
                <a:cs typeface="Arial"/>
              </a:rPr>
              <a:t>Join a Medicare Advantage Plan with drug coverage or another Medicare health plan that includes Medicare drug coverage. You’ll get all your Medicare coverage—Part A (Hospital Insurance), Part B (Medical Insurance), and Medicare drug coverage (Part D)—through these plans.</a:t>
            </a:r>
          </a:p>
          <a:p>
            <a:pPr>
              <a:spcAft>
                <a:spcPts val="600"/>
              </a:spcAft>
            </a:pPr>
            <a:r>
              <a:rPr lang="en-US" dirty="0"/>
              <a:t>Some types of Medicare health plans that provide health care coverage aren't Medicare Advantage Plans but are still part of Medicare. Some of these plans provide Part A and Part B coverage, while most others provide only Part B coverage. Some also provide Medicare drug coverage (Part D). These plans have some of the same rules as Medicare Advantage Plans. However, each type of plan has special rules and exceptions, so contact any plans you're interested in to get more details. For more information, visit </a:t>
            </a:r>
            <a:r>
              <a:rPr lang="en-US" dirty="0">
                <a:hlinkClick r:id="rId3"/>
              </a:rPr>
              <a:t>Medicare.gov/sign-</a:t>
            </a:r>
            <a:r>
              <a:rPr lang="en-US" dirty="0" err="1">
                <a:hlinkClick r:id="rId3"/>
              </a:rPr>
              <a:t>upchange</a:t>
            </a:r>
            <a:r>
              <a:rPr lang="en-US" dirty="0">
                <a:hlinkClick r:id="rId3"/>
              </a:rPr>
              <a:t>-plans/types-of-</a:t>
            </a:r>
            <a:r>
              <a:rPr lang="en-US" dirty="0" err="1">
                <a:hlinkClick r:id="rId3"/>
              </a:rPr>
              <a:t>medicare</a:t>
            </a:r>
            <a:r>
              <a:rPr lang="en-US" dirty="0">
                <a:hlinkClick r:id="rId3"/>
              </a:rPr>
              <a:t>-health-plans/other-</a:t>
            </a:r>
            <a:r>
              <a:rPr lang="en-US" dirty="0" err="1">
                <a:hlinkClick r:id="rId3"/>
              </a:rPr>
              <a:t>medicare</a:t>
            </a:r>
            <a:r>
              <a:rPr lang="en-US" dirty="0">
                <a:hlinkClick r:id="rId3"/>
              </a:rPr>
              <a:t>-health-plans</a:t>
            </a:r>
            <a:endParaRPr lang="en-US" dirty="0"/>
          </a:p>
          <a:p>
            <a:pPr marL="0" indent="0" defTabSz="966529">
              <a:spcAft>
                <a:spcPts val="600"/>
              </a:spcAft>
              <a:buNone/>
              <a:defRPr/>
            </a:pPr>
            <a:r>
              <a:rPr lang="en-US" b="1" dirty="0">
                <a:solidFill>
                  <a:prstClr val="black"/>
                </a:solidFill>
                <a:cs typeface="Arial"/>
              </a:rPr>
              <a:t>NOTE</a:t>
            </a:r>
            <a:r>
              <a:rPr lang="en-US" dirty="0">
                <a:solidFill>
                  <a:prstClr val="black"/>
                </a:solidFill>
                <a:cs typeface="Arial"/>
              </a:rPr>
              <a:t>: </a:t>
            </a:r>
            <a:r>
              <a:rPr lang="en-US" sz="1200" kern="1200" dirty="0">
                <a:solidFill>
                  <a:schemeClr val="tx1"/>
                </a:solidFill>
                <a:effectLst/>
                <a:latin typeface="+mn-lt"/>
                <a:ea typeface="+mn-ea"/>
                <a:cs typeface="+mn-cs"/>
              </a:rPr>
              <a:t>Some Medigap policies </a:t>
            </a:r>
            <a:r>
              <a:rPr lang="en-US" dirty="0">
                <a:solidFill>
                  <a:prstClr val="black"/>
                </a:solidFill>
                <a:cs typeface="Arial"/>
              </a:rPr>
              <a:t>before 2006 may include drug coverage. This isn’t considered Medicare drug coverage.</a:t>
            </a:r>
          </a:p>
          <a:p>
            <a:pPr marL="0" indent="0">
              <a:spcAft>
                <a:spcPts val="600"/>
              </a:spcAft>
              <a:buNone/>
            </a:pPr>
            <a:endParaRPr lang="en-US" dirty="0">
              <a:cs typeface="Arial" panose="020B0604020202020204" pitchFamily="34" charset="0"/>
            </a:endParaRPr>
          </a:p>
          <a:p>
            <a:pPr marL="0" indent="0">
              <a:spcAft>
                <a:spcPts val="600"/>
              </a:spcAft>
              <a:buNone/>
            </a:pPr>
            <a:endParaRPr lang="en-US" dirty="0">
              <a:cs typeface="Arial" panose="020B0604020202020204" pitchFamily="34" charset="0"/>
            </a:endParaRPr>
          </a:p>
        </p:txBody>
      </p:sp>
    </p:spTree>
    <p:extLst>
      <p:ext uri="{BB962C8B-B14F-4D97-AF65-F5344CB8AC3E}">
        <p14:creationId xmlns:p14="http://schemas.microsoft.com/office/powerpoint/2010/main" val="35297594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Aft>
                <a:spcPts val="600"/>
              </a:spcAft>
              <a:buClrTx/>
              <a:buSzTx/>
              <a:buFontTx/>
              <a:buNone/>
              <a:tabLst/>
              <a:defRPr/>
            </a:pPr>
            <a:r>
              <a:rPr lang="en-US" sz="1200" b="1" i="0" u="none" strike="noStrike" dirty="0">
                <a:solidFill>
                  <a:srgbClr val="000000"/>
                </a:solidFill>
                <a:effectLst/>
                <a:cs typeface="Arial" panose="020B0604020202020204" pitchFamily="34" charset="0"/>
              </a:rPr>
              <a:t>Presenter Notes</a:t>
            </a:r>
            <a:r>
              <a:rPr lang="en-US" sz="1200" b="0" i="0" dirty="0">
                <a:solidFill>
                  <a:srgbClr val="444444"/>
                </a:solidFill>
                <a:effectLst/>
                <a:cs typeface="Arial" panose="020B0604020202020204" pitchFamily="34" charset="0"/>
              </a:rPr>
              <a:t>​</a:t>
            </a:r>
            <a:endParaRPr lang="en-US" b="0" i="0" dirty="0">
              <a:solidFill>
                <a:srgbClr val="444444"/>
              </a:solidFill>
              <a:effectLst/>
              <a:cs typeface="Arial" panose="020B0604020202020204" pitchFamily="34" charset="0"/>
            </a:endParaRPr>
          </a:p>
          <a:p>
            <a:pPr marL="0" marR="0" lvl="0" indent="0" algn="l" defTabSz="914400" rtl="0" eaLnBrk="1" fontAlgn="auto" latinLnBrk="0" hangingPunct="1">
              <a:lnSpc>
                <a:spcPct val="100000"/>
              </a:lnSpc>
              <a:spcAft>
                <a:spcPts val="600"/>
              </a:spcAft>
              <a:buClrTx/>
              <a:buSzTx/>
              <a:buFont typeface="Wingdings" panose="05000000000000000000" pitchFamily="2" charset="2"/>
              <a:buNone/>
              <a:tabLst/>
              <a:defRPr/>
            </a:pP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These materials are for trainers who are familiar with the Medicare Program, and who use the information for their presentations.  </a:t>
            </a:r>
          </a:p>
          <a:p>
            <a:pPr marL="0" marR="0" lvl="0" indent="0" algn="l" defTabSz="914400" rtl="0" eaLnBrk="1" fontAlgn="auto" latinLnBrk="0" hangingPunct="1">
              <a:lnSpc>
                <a:spcPct val="100000"/>
              </a:lnSpc>
              <a:spcAft>
                <a:spcPts val="600"/>
              </a:spcAft>
              <a:buClrTx/>
              <a:buSzTx/>
              <a:buFont typeface="Wingdings" panose="05000000000000000000" pitchFamily="2" charset="2"/>
              <a:buNone/>
              <a:tabLst/>
              <a:defRPr/>
            </a:pP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This module </a:t>
            </a:r>
            <a:r>
              <a:rPr kumimoji="0" lang="en-US" sz="1200" b="0" i="0" u="none" strike="noStrike" kern="1200" cap="none" spc="0" normalizeH="0" baseline="0" noProof="0">
                <a:ln>
                  <a:noFill/>
                </a:ln>
                <a:solidFill>
                  <a:prstClr val="black"/>
                </a:solidFill>
                <a:effectLst/>
                <a:uLnTx/>
                <a:uFillTx/>
                <a:ea typeface="+mn-ea"/>
                <a:cs typeface="Arial" panose="020B0604020202020204" pitchFamily="34" charset="0"/>
              </a:rPr>
              <a:t>includes 103 </a:t>
            </a: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slides </a:t>
            </a:r>
            <a:r>
              <a:rPr lang="en-US" dirty="0">
                <a:solidFill>
                  <a:prstClr val="black"/>
                </a:solidFill>
                <a:cs typeface="Arial" panose="020B0604020202020204" pitchFamily="34" charset="0"/>
              </a:rPr>
              <a:t>and </a:t>
            </a: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speaker’s notes and includes check your knowledge questions. It takes about 75 minutes to present. Allow approximately </a:t>
            </a:r>
            <a:r>
              <a:rPr lang="en-US" dirty="0">
                <a:solidFill>
                  <a:prstClr val="black"/>
                </a:solidFill>
                <a:cs typeface="Arial" panose="020B0604020202020204" pitchFamily="34" charset="0"/>
              </a:rPr>
              <a:t>15</a:t>
            </a:r>
            <a:r>
              <a:rPr lang="en-US" sz="1200" dirty="0">
                <a:cs typeface="Arial" panose="020B0604020202020204" pitchFamily="34" charset="0"/>
              </a:rPr>
              <a:t>–</a:t>
            </a:r>
            <a:r>
              <a:rPr lang="en-US" dirty="0">
                <a:solidFill>
                  <a:prstClr val="black"/>
                </a:solidFill>
                <a:cs typeface="Arial" panose="020B0604020202020204" pitchFamily="34" charset="0"/>
              </a:rPr>
              <a:t>30</a:t>
            </a: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 more minutes for discussion, questions, and answers. You may need to add more time for additional activities you want to include. </a:t>
            </a:r>
          </a:p>
          <a:p>
            <a:pPr marL="0" indent="0" defTabSz="966529">
              <a:spcAft>
                <a:spcPts val="600"/>
              </a:spcAft>
              <a:buNone/>
              <a:defRPr/>
            </a:pPr>
            <a:endParaRPr lang="en-US" dirty="0">
              <a:solidFill>
                <a:prstClr val="black"/>
              </a:solidFill>
            </a:endParaRPr>
          </a:p>
        </p:txBody>
      </p:sp>
    </p:spTree>
    <p:extLst>
      <p:ext uri="{BB962C8B-B14F-4D97-AF65-F5344CB8AC3E}">
        <p14:creationId xmlns:p14="http://schemas.microsoft.com/office/powerpoint/2010/main" val="32957482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Bef>
                <a:spcPts val="634"/>
              </a:spcBef>
              <a:spcAft>
                <a:spcPts val="600"/>
              </a:spcAft>
              <a:buNone/>
              <a:defRPr/>
            </a:pPr>
            <a:r>
              <a:rPr lang="en-US" b="1" dirty="0">
                <a:solidFill>
                  <a:prstClr val="black"/>
                </a:solidFill>
              </a:rPr>
              <a:t>This slide has animation.</a:t>
            </a:r>
            <a:endParaRPr lang="en-US" dirty="0">
              <a:solidFill>
                <a:prstClr val="black"/>
              </a:solidFill>
            </a:endParaRPr>
          </a:p>
          <a:p>
            <a:pPr marL="0" marR="0" lvl="0" indent="0" algn="l" defTabSz="966529" rtl="0" eaLnBrk="1" fontAlgn="auto" latinLnBrk="0" hangingPunct="1">
              <a:spcBef>
                <a:spcPts val="634"/>
              </a:spcBef>
              <a:spcAft>
                <a:spcPts val="600"/>
              </a:spcAft>
              <a:buClrTx/>
              <a:buSzTx/>
              <a:buFont typeface="Wingdings" panose="05000000000000000000" pitchFamily="2" charset="2"/>
              <a:buNone/>
              <a:tabLst/>
              <a:defRPr/>
            </a:pPr>
            <a:r>
              <a:rPr lang="en-US" sz="1200" b="1" i="0" u="none" strike="noStrike" dirty="0">
                <a:solidFill>
                  <a:srgbClr val="000000"/>
                </a:solidFill>
                <a:effectLst/>
                <a:cs typeface="Arial"/>
              </a:rPr>
              <a:t>Presenter Notes</a:t>
            </a:r>
            <a:r>
              <a:rPr lang="en-US" sz="1200" b="0" i="0" dirty="0">
                <a:solidFill>
                  <a:srgbClr val="444444"/>
                </a:solidFill>
                <a:effectLst/>
                <a:cs typeface="Arial"/>
              </a:rPr>
              <a:t>​</a:t>
            </a:r>
            <a:endParaRPr lang="en-US" dirty="0">
              <a:solidFill>
                <a:prstClr val="black"/>
              </a:solidFill>
              <a:cs typeface="Arial"/>
            </a:endParaRPr>
          </a:p>
          <a:p>
            <a:pPr marL="0" indent="0" defTabSz="966529">
              <a:spcBef>
                <a:spcPts val="634"/>
              </a:spcBef>
              <a:spcAft>
                <a:spcPts val="600"/>
              </a:spcAft>
              <a:buNone/>
              <a:defRPr/>
            </a:pPr>
            <a:r>
              <a:rPr lang="en-US" dirty="0">
                <a:solidFill>
                  <a:prstClr val="black"/>
                </a:solidFill>
                <a:cs typeface="Arial"/>
              </a:rPr>
              <a:t>Plans that provide Medicare drug coverage may differ from each other in terms of which drugs they cover, how much you have to pay, and which pharmacies you can use. All Medicare drug coverage must give at least a standard level of coverage set by Medicare. However, plans offer different combinations of coverage and cost-sharing. Most plans offer different benefit structures, including “tiers” of copayments (pay a set amount for all drugs on a tier) or coinsurance (pay a percentage of the cost of the drug), with different costs for different types of drugs. Plan benefits and costs may change each year, so it’s important to look at and compare your plan options each year. </a:t>
            </a:r>
            <a:endParaRPr lang="en-US" dirty="0">
              <a:solidFill>
                <a:prstClr val="black"/>
              </a:solidFill>
              <a:cs typeface="Arial" panose="020B0604020202020204" pitchFamily="34" charset="0"/>
            </a:endParaRPr>
          </a:p>
          <a:p>
            <a:pPr marL="0" indent="0">
              <a:spcAft>
                <a:spcPts val="600"/>
              </a:spcAft>
              <a:buNone/>
            </a:pPr>
            <a:endParaRPr lang="en-US" dirty="0"/>
          </a:p>
          <a:p>
            <a:pPr marL="0" indent="0">
              <a:spcAft>
                <a:spcPts val="600"/>
              </a:spcAft>
              <a:buNone/>
            </a:pPr>
            <a:endParaRPr lang="en-US" b="0" dirty="0"/>
          </a:p>
        </p:txBody>
      </p:sp>
    </p:spTree>
    <p:extLst>
      <p:ext uri="{BB962C8B-B14F-4D97-AF65-F5344CB8AC3E}">
        <p14:creationId xmlns:p14="http://schemas.microsoft.com/office/powerpoint/2010/main" val="39937073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247650" y="3582988"/>
            <a:ext cx="6953250" cy="6018212"/>
          </a:xfrm>
        </p:spPr>
        <p:txBody>
          <a:bodyPr/>
          <a:lstStyle/>
          <a:p>
            <a:pPr marL="0" indent="0" defTabSz="966529">
              <a:spcAft>
                <a:spcPts val="600"/>
              </a:spcAft>
              <a:buNone/>
              <a:defRPr/>
            </a:pPr>
            <a:r>
              <a:rPr lang="en-US" sz="900" b="1" dirty="0">
                <a:solidFill>
                  <a:prstClr val="black"/>
                </a:solidFill>
              </a:rPr>
              <a:t>This slide has animation. </a:t>
            </a:r>
          </a:p>
          <a:p>
            <a:pPr marL="0" indent="0" defTabSz="966529">
              <a:spcAft>
                <a:spcPts val="600"/>
              </a:spcAft>
              <a:buNone/>
              <a:defRPr/>
            </a:pPr>
            <a:r>
              <a:rPr lang="en-US" sz="900" b="1" i="0" u="none" strike="noStrike" dirty="0">
                <a:solidFill>
                  <a:srgbClr val="000000"/>
                </a:solidFill>
                <a:effectLst/>
                <a:cs typeface="Arial"/>
              </a:rPr>
              <a:t>Presenter Notes</a:t>
            </a:r>
            <a:r>
              <a:rPr lang="en-US" sz="900" b="0" i="0" dirty="0">
                <a:solidFill>
                  <a:srgbClr val="444444"/>
                </a:solidFill>
                <a:effectLst/>
                <a:cs typeface="Arial"/>
              </a:rPr>
              <a:t>​</a:t>
            </a:r>
            <a:endParaRPr lang="en-US" sz="900" dirty="0">
              <a:solidFill>
                <a:prstClr val="black"/>
              </a:solidFill>
              <a:cs typeface="Arial"/>
            </a:endParaRPr>
          </a:p>
          <a:p>
            <a:pPr marL="112395" indent="-112395" defTabSz="966529">
              <a:spcBef>
                <a:spcPts val="0"/>
              </a:spcBef>
              <a:spcAft>
                <a:spcPts val="600"/>
              </a:spcAft>
              <a:defRPr/>
            </a:pPr>
            <a:r>
              <a:rPr lang="en-US" sz="900" b="1" dirty="0">
                <a:solidFill>
                  <a:prstClr val="black"/>
                </a:solidFill>
                <a:cs typeface="Arial"/>
              </a:rPr>
              <a:t>Your costs for drug coverage will depend on</a:t>
            </a:r>
            <a:r>
              <a:rPr lang="en-US" sz="900" dirty="0">
                <a:solidFill>
                  <a:prstClr val="black"/>
                </a:solidFill>
                <a:cs typeface="Arial"/>
              </a:rPr>
              <a:t> </a:t>
            </a:r>
            <a:r>
              <a:rPr lang="en-US" sz="900" b="1" dirty="0">
                <a:solidFill>
                  <a:prstClr val="black"/>
                </a:solidFill>
                <a:cs typeface="Arial"/>
              </a:rPr>
              <a:t>the plan you choose and some other factors, </a:t>
            </a:r>
            <a:r>
              <a:rPr lang="en-US" sz="900" dirty="0">
                <a:solidFill>
                  <a:prstClr val="black"/>
                </a:solidFill>
                <a:cs typeface="Arial"/>
              </a:rPr>
              <a:t>like which drugs you use, whether you go to a pharmacy in your plan’s network, and whether you get Extra Help paying for your drug costs. </a:t>
            </a:r>
          </a:p>
          <a:p>
            <a:pPr marL="112395" indent="-112395" defTabSz="966529">
              <a:spcAft>
                <a:spcPts val="600"/>
              </a:spcAft>
              <a:buFont typeface="Wingdings" panose="05000000000000000000" pitchFamily="2" charset="2"/>
              <a:buChar char="§"/>
              <a:defRPr/>
            </a:pPr>
            <a:r>
              <a:rPr lang="en-US" sz="900" b="1" dirty="0">
                <a:solidFill>
                  <a:prstClr val="black"/>
                </a:solidFill>
                <a:cs typeface="Arial"/>
              </a:rPr>
              <a:t>Most people will pay a monthly premium for Medicare drug coverage.</a:t>
            </a:r>
            <a:r>
              <a:rPr lang="en-US" sz="900" dirty="0">
                <a:solidFill>
                  <a:prstClr val="black"/>
                </a:solidFill>
                <a:cs typeface="Arial"/>
              </a:rPr>
              <a:t> You’ll also pay a share of your prescription costs, including a deductible (if applicable), copayments, and/or coinsurance. </a:t>
            </a:r>
            <a:endParaRPr lang="en-US" sz="900" dirty="0">
              <a:solidFill>
                <a:prstClr val="black"/>
              </a:solidFill>
              <a:cs typeface="Arial" panose="020B0604020202020204" pitchFamily="34" charset="0"/>
            </a:endParaRPr>
          </a:p>
          <a:p>
            <a:pPr defTabSz="966529">
              <a:spcAft>
                <a:spcPts val="600"/>
              </a:spcAft>
              <a:defRPr/>
            </a:pPr>
            <a:r>
              <a:rPr lang="en-US" sz="900" b="1" dirty="0">
                <a:solidFill>
                  <a:prstClr val="black"/>
                </a:solidFill>
                <a:cs typeface="Arial"/>
              </a:rPr>
              <a:t>You can choose how you want to be billed when you enroll in the plan</a:t>
            </a:r>
            <a:r>
              <a:rPr lang="en-US" sz="900" dirty="0">
                <a:solidFill>
                  <a:prstClr val="black"/>
                </a:solidFill>
                <a:cs typeface="Arial"/>
              </a:rPr>
              <a:t>. </a:t>
            </a:r>
            <a:r>
              <a:rPr lang="en-US" sz="900" dirty="0"/>
              <a:t>You can choose one of these options to pay your premium: </a:t>
            </a:r>
          </a:p>
          <a:p>
            <a:pPr marL="285750" lvl="1" indent="-114300" defTabSz="966529">
              <a:spcBef>
                <a:spcPts val="0"/>
              </a:spcBef>
              <a:spcAft>
                <a:spcPts val="600"/>
              </a:spcAft>
              <a:buFont typeface="Arial" panose="020B0604020202020204" pitchFamily="34" charset="0"/>
              <a:buChar char="•"/>
              <a:defRPr/>
            </a:pPr>
            <a:r>
              <a:rPr lang="en-US" sz="900" dirty="0"/>
              <a:t>Sign up to have your plan deduct it from your checking or savings account. </a:t>
            </a:r>
          </a:p>
          <a:p>
            <a:pPr marL="285750" lvl="1" indent="-114300" defTabSz="966529">
              <a:spcBef>
                <a:spcPts val="0"/>
              </a:spcBef>
              <a:spcAft>
                <a:spcPts val="600"/>
              </a:spcAft>
              <a:buFont typeface="Arial" panose="020B0604020202020204" pitchFamily="34" charset="0"/>
              <a:buChar char="•"/>
              <a:defRPr/>
            </a:pPr>
            <a:r>
              <a:rPr lang="en-US" sz="900" dirty="0"/>
              <a:t>Charge it to a credit or debit card. </a:t>
            </a:r>
          </a:p>
          <a:p>
            <a:pPr marL="285750" lvl="1" indent="-114300" defTabSz="966529">
              <a:spcBef>
                <a:spcPts val="0"/>
              </a:spcBef>
              <a:spcAft>
                <a:spcPts val="600"/>
              </a:spcAft>
              <a:buFont typeface="Arial" panose="020B0604020202020204" pitchFamily="34" charset="0"/>
              <a:buChar char="•"/>
              <a:defRPr/>
            </a:pPr>
            <a:r>
              <a:rPr lang="en-US" sz="900" dirty="0"/>
              <a:t>Have your plan bill you each month directly. Some plans bill in advance for next month’s coverage. Send your payment to the plan—not to Medicare. Contact your plan for their payment address. </a:t>
            </a:r>
          </a:p>
          <a:p>
            <a:pPr marL="285750" lvl="1" indent="-114300" defTabSz="966529">
              <a:spcBef>
                <a:spcPts val="0"/>
              </a:spcBef>
              <a:spcAft>
                <a:spcPts val="600"/>
              </a:spcAft>
              <a:buFont typeface="Arial" panose="020B0604020202020204" pitchFamily="34" charset="0"/>
              <a:buChar char="•"/>
              <a:defRPr/>
            </a:pPr>
            <a:r>
              <a:rPr lang="en-US" sz="900" dirty="0"/>
              <a:t>Have funds withheld from your Social Security payment. Contact your plan—not Social Security—to ask for this payment option. It may take up to 3 months to start. </a:t>
            </a:r>
            <a:r>
              <a:rPr lang="en-US" sz="900" dirty="0">
                <a:solidFill>
                  <a:prstClr val="black"/>
                </a:solidFill>
                <a:cs typeface="Arial"/>
              </a:rPr>
              <a:t> </a:t>
            </a:r>
          </a:p>
          <a:p>
            <a:pPr marL="285750" lvl="1" indent="-114300" defTabSz="966529">
              <a:spcBef>
                <a:spcPts val="0"/>
              </a:spcBef>
              <a:spcAft>
                <a:spcPts val="600"/>
              </a:spcAft>
              <a:buFont typeface="Arial" panose="020B0604020202020204" pitchFamily="34" charset="0"/>
              <a:buChar char="•"/>
              <a:defRPr/>
            </a:pPr>
            <a:r>
              <a:rPr lang="en-US" sz="900" b="0" dirty="0">
                <a:solidFill>
                  <a:prstClr val="black"/>
                </a:solidFill>
                <a:cs typeface="Arial"/>
              </a:rPr>
              <a:t>If you switch plans, </a:t>
            </a:r>
            <a:r>
              <a:rPr lang="en-US" sz="900" dirty="0">
                <a:solidFill>
                  <a:prstClr val="black"/>
                </a:solidFill>
                <a:cs typeface="Arial"/>
              </a:rPr>
              <a:t>you may see a delay in premiums being withheld. If you want to stop premium deductions and get billed directly, contact your drug plan. </a:t>
            </a:r>
          </a:p>
          <a:p>
            <a:pPr marL="118745" lvl="1" indent="-118745" defTabSz="966529">
              <a:spcBef>
                <a:spcPts val="0"/>
              </a:spcBef>
              <a:spcAft>
                <a:spcPts val="600"/>
              </a:spcAft>
              <a:buFont typeface="Wingdings" panose="05000000000000000000" pitchFamily="2" charset="2"/>
              <a:buChar char="§"/>
              <a:defRPr/>
            </a:pPr>
            <a:r>
              <a:rPr lang="en-US" sz="900" b="1" dirty="0">
                <a:solidFill>
                  <a:prstClr val="black"/>
                </a:solidFill>
                <a:cs typeface="Arial"/>
              </a:rPr>
              <a:t>In 2023,</a:t>
            </a:r>
            <a:r>
              <a:rPr lang="en-US" sz="900" dirty="0">
                <a:solidFill>
                  <a:prstClr val="black"/>
                </a:solidFill>
                <a:cs typeface="Arial"/>
              </a:rPr>
              <a:t> once you and your plan have spent $4,660 for covered drugs, you’re in the coverage gap (also called the “donut hole”). Not everyone will enter the coverage gap. The coverage gap is a temporary limit on what the drug plan will cover for drugs. You leave the coverage gap once you have spent $7,400 and you automatically get catastrophic coverage. If you get Extra Help, you won’t enter the coverage gap.</a:t>
            </a:r>
            <a:r>
              <a:rPr lang="en-US" sz="900" baseline="0" dirty="0">
                <a:solidFill>
                  <a:prstClr val="black"/>
                </a:solidFill>
                <a:cs typeface="Arial"/>
              </a:rPr>
              <a:t> </a:t>
            </a:r>
          </a:p>
          <a:p>
            <a:pPr marL="0" lvl="1" defTabSz="966529">
              <a:spcBef>
                <a:spcPts val="0"/>
              </a:spcBef>
              <a:spcAft>
                <a:spcPts val="600"/>
              </a:spcAft>
              <a:defRPr/>
            </a:pPr>
            <a:r>
              <a:rPr lang="en-US" sz="900" b="1" baseline="0" dirty="0">
                <a:solidFill>
                  <a:prstClr val="black"/>
                </a:solidFill>
                <a:cs typeface="Arial"/>
              </a:rPr>
              <a:t>NOTE</a:t>
            </a:r>
            <a:r>
              <a:rPr lang="en-US" sz="900" baseline="0" dirty="0">
                <a:solidFill>
                  <a:prstClr val="black"/>
                </a:solidFill>
                <a:cs typeface="Arial"/>
              </a:rPr>
              <a:t>: Due to the IRA, starting January 1, 2024, you </a:t>
            </a:r>
            <a:r>
              <a:rPr lang="en-US" sz="900" dirty="0"/>
              <a:t>won’t have to pay any coinsurance or copayments during the catastrophic coverage phase for covered Medicare prescription drugs.</a:t>
            </a:r>
            <a:endParaRPr lang="en-US" sz="900" baseline="0" dirty="0">
              <a:solidFill>
                <a:prstClr val="black"/>
              </a:solidFill>
              <a:cs typeface="Arial"/>
            </a:endParaRPr>
          </a:p>
          <a:p>
            <a:pPr marL="0" indent="0" defTabSz="966529">
              <a:spcAft>
                <a:spcPts val="600"/>
              </a:spcAft>
              <a:buNone/>
              <a:defRPr/>
            </a:pPr>
            <a:r>
              <a:rPr lang="en-US" sz="900" b="1" dirty="0">
                <a:solidFill>
                  <a:prstClr val="black"/>
                </a:solidFill>
                <a:cs typeface="Arial" panose="020B0604020202020204" pitchFamily="34" charset="0"/>
              </a:rPr>
              <a:t>What you pay for covered brand-name drugs in the coverage gap</a:t>
            </a:r>
            <a:r>
              <a:rPr lang="en-US" sz="900" dirty="0">
                <a:solidFill>
                  <a:prstClr val="black"/>
                </a:solidFill>
                <a:cs typeface="Arial" panose="020B0604020202020204" pitchFamily="34" charset="0"/>
              </a:rPr>
              <a:t>: You’ll pay 25% of the plan’s cost for covered brand-name prescription drugs. You get these savings if you buy your prescriptions at a pharmacy or order them through the mail. The discount will come off of the price that your plan has set with the pharmacy for that specific drug. In 2023, 95% of the price—the 25% you pay plus the 70% manufacturer discount payment—will count as out-of-pocket costs, which will help you get out of the coverage gap. What the Medicare plan pays toward the drug cost (5% of the price) and what the drug plan pays toward the dispensing fee (75% of the fee) aren't counted toward your out-of-pocket spending.</a:t>
            </a:r>
          </a:p>
          <a:p>
            <a:pPr marL="0" indent="0" defTabSz="966529">
              <a:spcAft>
                <a:spcPts val="600"/>
              </a:spcAft>
              <a:buNone/>
              <a:defRPr/>
            </a:pPr>
            <a:r>
              <a:rPr lang="en-US" sz="900" b="1" dirty="0">
                <a:solidFill>
                  <a:prstClr val="black"/>
                </a:solidFill>
                <a:cs typeface="Arial" panose="020B0604020202020204" pitchFamily="34" charset="0"/>
              </a:rPr>
              <a:t>What you pay for covered generic drugs in the coverage gap</a:t>
            </a:r>
            <a:r>
              <a:rPr lang="en-US" sz="900" dirty="0">
                <a:solidFill>
                  <a:prstClr val="black"/>
                </a:solidFill>
                <a:cs typeface="Arial" panose="020B0604020202020204" pitchFamily="34" charset="0"/>
              </a:rPr>
              <a:t>: You pay 25% for drugs in 2023. The coverage for generic drugs works differently from the discount for brand-name drugs. For generic drugs, only the amount you pay will count toward getting you out of the coverage gap. </a:t>
            </a:r>
          </a:p>
          <a:p>
            <a:pPr marL="118745" indent="-118745" defTabSz="966529">
              <a:spcAft>
                <a:spcPts val="600"/>
              </a:spcAft>
              <a:buFont typeface="Wingdings" panose="05000000000000000000" pitchFamily="2" charset="2"/>
              <a:buChar char="§"/>
              <a:defRPr/>
            </a:pPr>
            <a:r>
              <a:rPr lang="en-US" sz="900" dirty="0">
                <a:solidFill>
                  <a:prstClr val="black"/>
                </a:solidFill>
                <a:cs typeface="Arial" panose="020B0604020202020204" pitchFamily="34" charset="0"/>
              </a:rPr>
              <a:t>Visit </a:t>
            </a:r>
            <a:r>
              <a:rPr lang="en-US" sz="900" dirty="0">
                <a:solidFill>
                  <a:prstClr val="black"/>
                </a:solidFill>
                <a:cs typeface="Arial" panose="020B0604020202020204" pitchFamily="34" charset="0"/>
                <a:hlinkClick r:id="rId3"/>
              </a:rPr>
              <a:t>Medicare.gov/drug-coverage-part-d/costs-for-</a:t>
            </a:r>
            <a:r>
              <a:rPr lang="en-US" sz="900" dirty="0" err="1">
                <a:solidFill>
                  <a:prstClr val="black"/>
                </a:solidFill>
                <a:cs typeface="Arial" panose="020B0604020202020204" pitchFamily="34" charset="0"/>
                <a:hlinkClick r:id="rId3"/>
              </a:rPr>
              <a:t>medicare</a:t>
            </a:r>
            <a:r>
              <a:rPr lang="en-US" sz="900" dirty="0">
                <a:solidFill>
                  <a:prstClr val="black"/>
                </a:solidFill>
                <a:cs typeface="Arial" panose="020B0604020202020204" pitchFamily="34" charset="0"/>
                <a:hlinkClick r:id="rId3"/>
              </a:rPr>
              <a:t>-drug-coverage/costs-in-the-coverage-gap</a:t>
            </a:r>
            <a:r>
              <a:rPr lang="en-US" sz="900" dirty="0">
                <a:solidFill>
                  <a:prstClr val="black"/>
                </a:solidFill>
                <a:cs typeface="Arial" panose="020B0604020202020204" pitchFamily="34" charset="0"/>
              </a:rPr>
              <a:t> for examples of what you pay for generic and brand-name drugs.</a:t>
            </a:r>
          </a:p>
          <a:p>
            <a:pPr marL="118745" indent="-118745" defTabSz="966529">
              <a:spcAft>
                <a:spcPts val="600"/>
              </a:spcAft>
              <a:buFont typeface="Wingdings" panose="05000000000000000000" pitchFamily="2" charset="2"/>
              <a:buChar char="§"/>
              <a:defRPr/>
            </a:pPr>
            <a:r>
              <a:rPr lang="en-US" sz="900" dirty="0">
                <a:solidFill>
                  <a:prstClr val="black"/>
                </a:solidFill>
                <a:cs typeface="Arial" panose="020B0604020202020204" pitchFamily="34" charset="0"/>
              </a:rPr>
              <a:t>If you have a Medicare plan that already includes drug coverage in the gap, you may get a discount after your plan’s coverage has been applied to the price of the drug. The discount for brand-name drugs will apply to the remaining amount that you owe. If you think you've reached the coverage gap and you don't get a discount when you pay for your brand-name prescription, review your next Explanation of Benefits (EOB). If the discount doesn't appear on the EOB, contact your drug plan to make sure that your prescription records are correct and up-to-date.</a:t>
            </a:r>
          </a:p>
          <a:p>
            <a:pPr marL="118745" indent="-118745" defTabSz="966529">
              <a:spcAft>
                <a:spcPts val="600"/>
              </a:spcAft>
              <a:buFont typeface="Wingdings" panose="05000000000000000000" pitchFamily="2" charset="2"/>
              <a:buChar char="§"/>
              <a:defRPr/>
            </a:pPr>
            <a:r>
              <a:rPr lang="en-US" sz="900" dirty="0">
                <a:solidFill>
                  <a:prstClr val="black"/>
                </a:solidFill>
                <a:cs typeface="Arial" panose="020B0604020202020204" pitchFamily="34" charset="0"/>
              </a:rPr>
              <a:t>If your plan doesn't agree that you're owed a discount, you can file an appeal. Visit </a:t>
            </a:r>
            <a:r>
              <a:rPr lang="en-US" sz="900" dirty="0">
                <a:solidFill>
                  <a:prstClr val="black"/>
                </a:solidFill>
                <a:cs typeface="Arial" panose="020B0604020202020204" pitchFamily="34" charset="0"/>
                <a:hlinkClick r:id="rId4"/>
              </a:rPr>
              <a:t>Medicare.gov/claims-appeals/how-do-i-file-an-appeal</a:t>
            </a:r>
            <a:r>
              <a:rPr lang="en-US" sz="900" dirty="0">
                <a:solidFill>
                  <a:prstClr val="black"/>
                </a:solidFill>
                <a:cs typeface="Arial" panose="020B0604020202020204" pitchFamily="34" charset="0"/>
              </a:rPr>
              <a:t>.</a:t>
            </a:r>
          </a:p>
          <a:p>
            <a:pPr marL="0" lvl="1" indent="0" defTabSz="966529">
              <a:spcBef>
                <a:spcPts val="634"/>
              </a:spcBef>
              <a:spcAft>
                <a:spcPts val="600"/>
              </a:spcAft>
              <a:buFont typeface="Wingdings" panose="05000000000000000000" pitchFamily="2" charset="2"/>
              <a:buNone/>
              <a:defRPr/>
            </a:pPr>
            <a:endParaRPr lang="en-US" sz="900" dirty="0"/>
          </a:p>
          <a:p>
            <a:pPr marL="0" indent="0">
              <a:spcAft>
                <a:spcPts val="600"/>
              </a:spcAft>
              <a:buNone/>
            </a:pPr>
            <a:endParaRPr lang="en-US" sz="900" dirty="0"/>
          </a:p>
        </p:txBody>
      </p:sp>
    </p:spTree>
    <p:extLst>
      <p:ext uri="{BB962C8B-B14F-4D97-AF65-F5344CB8AC3E}">
        <p14:creationId xmlns:p14="http://schemas.microsoft.com/office/powerpoint/2010/main" val="39350941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616688" y="3757507"/>
            <a:ext cx="6156252" cy="5684205"/>
          </a:xfrm>
        </p:spPr>
        <p:txBody>
          <a:bodyPr/>
          <a:lstStyle/>
          <a:p>
            <a:pPr marL="0" marR="0" lvl="0" indent="0" algn="l" defTabSz="966529" rtl="0" eaLnBrk="1" fontAlgn="auto" latinLnBrk="0" hangingPunct="1">
              <a:spcBef>
                <a:spcPts val="300"/>
              </a:spcBef>
              <a:spcAft>
                <a:spcPts val="600"/>
              </a:spcAft>
              <a:buClrTx/>
              <a:buSzTx/>
              <a:buFont typeface="Wingdings" panose="05000000000000000000" pitchFamily="2" charset="2"/>
              <a:buNone/>
              <a:tabLst/>
              <a:defRPr/>
            </a:pPr>
            <a:r>
              <a:rPr lang="en-US" sz="1000" b="1" i="0" u="none" strike="noStrike" dirty="0">
                <a:solidFill>
                  <a:srgbClr val="000000"/>
                </a:solidFill>
                <a:effectLst/>
                <a:cs typeface="Arial" panose="020B0604020202020204" pitchFamily="34" charset="0"/>
              </a:rPr>
              <a:t>Presenter Notes</a:t>
            </a:r>
            <a:r>
              <a:rPr lang="en-US" sz="1000" b="0" i="0" dirty="0">
                <a:solidFill>
                  <a:srgbClr val="444444"/>
                </a:solidFill>
                <a:effectLst/>
                <a:cs typeface="Arial" panose="020B0604020202020204" pitchFamily="34" charset="0"/>
              </a:rPr>
              <a:t>​</a:t>
            </a:r>
            <a:endParaRPr lang="en-US" sz="1000" dirty="0">
              <a:solidFill>
                <a:prstClr val="black"/>
              </a:solidFill>
              <a:cs typeface="Arial" panose="020B0604020202020204" pitchFamily="34" charset="0"/>
            </a:endParaRPr>
          </a:p>
          <a:p>
            <a:pPr marL="118872" indent="-118872" defTabSz="966529">
              <a:spcBef>
                <a:spcPts val="0"/>
              </a:spcBef>
              <a:spcAft>
                <a:spcPts val="600"/>
              </a:spcAft>
              <a:buFont typeface="Wingdings" panose="05000000000000000000" pitchFamily="2" charset="2"/>
              <a:buChar char="§"/>
              <a:defRPr/>
            </a:pPr>
            <a:r>
              <a:rPr lang="en-US" sz="1000" dirty="0">
                <a:solidFill>
                  <a:prstClr val="black"/>
                </a:solidFill>
                <a:cs typeface="Arial" panose="020B0604020202020204" pitchFamily="34" charset="0"/>
              </a:rPr>
              <a:t>Here’s an example showing what Ms. Smith pays each year in a standard Medicare drug plan. Not all plans follow this design. Drug plan costs will vary. </a:t>
            </a:r>
          </a:p>
          <a:p>
            <a:pPr marL="118872" indent="-118872" defTabSz="966529">
              <a:spcBef>
                <a:spcPts val="300"/>
              </a:spcBef>
              <a:spcAft>
                <a:spcPts val="600"/>
              </a:spcAft>
              <a:buFont typeface="Wingdings" panose="05000000000000000000" pitchFamily="2" charset="2"/>
              <a:buChar char="§"/>
              <a:defRPr/>
            </a:pPr>
            <a:r>
              <a:rPr lang="en-US" sz="1000" dirty="0">
                <a:solidFill>
                  <a:prstClr val="black"/>
                </a:solidFill>
                <a:cs typeface="Arial" panose="020B0604020202020204" pitchFamily="34" charset="0"/>
              </a:rPr>
              <a:t>Monthly premium – Most drug plans charge a monthly fee that differs from plan to plan. You pay this in addition to the Part B premium (if you have Part B). If you belong to a Medicare Advantage Plan with drug coverage (MA-PD), the monthly plan premium may include an amount for drug coverage. </a:t>
            </a:r>
          </a:p>
          <a:p>
            <a:pPr marL="118872" indent="-118872" defTabSz="966529">
              <a:spcBef>
                <a:spcPts val="300"/>
              </a:spcBef>
              <a:spcAft>
                <a:spcPts val="600"/>
              </a:spcAft>
              <a:buFont typeface="Wingdings" panose="05000000000000000000" pitchFamily="2" charset="2"/>
              <a:buChar char="§"/>
              <a:defRPr/>
            </a:pPr>
            <a:r>
              <a:rPr lang="en-US" sz="1000" dirty="0">
                <a:solidFill>
                  <a:prstClr val="black"/>
                </a:solidFill>
                <a:cs typeface="Arial" panose="020B0604020202020204" pitchFamily="34" charset="0"/>
              </a:rPr>
              <a:t>Yearly deductible (you pay up to $505 in 2023) – This is the amount you pay each year for your prescriptions before your plan begins to pay. Deductible amounts are different for each plan but Medicare drug plans can’t have a deductible more than $505 in 2023. In 2023, most plans’ deductibles are less than the $505 maximum and some drug plans don’t have a deductible. </a:t>
            </a:r>
          </a:p>
          <a:p>
            <a:pPr marL="118872" indent="-118872" defTabSz="966529">
              <a:spcBef>
                <a:spcPts val="300"/>
              </a:spcBef>
              <a:spcAft>
                <a:spcPts val="600"/>
              </a:spcAft>
              <a:buFont typeface="Wingdings" panose="05000000000000000000" pitchFamily="2" charset="2"/>
              <a:buChar char="§"/>
              <a:defRPr/>
            </a:pPr>
            <a:r>
              <a:rPr lang="en-US" sz="1000" dirty="0">
                <a:solidFill>
                  <a:prstClr val="black"/>
                </a:solidFill>
                <a:cs typeface="Arial" panose="020B0604020202020204" pitchFamily="34" charset="0"/>
              </a:rPr>
              <a:t>Initial coverage phase – Copayments or coinsurance are the amounts you pay for your covered prescriptions after you pay the deductible (if the plan has one). You pay your share and the drug plan pays its share for covered drugs.</a:t>
            </a:r>
          </a:p>
          <a:p>
            <a:pPr marL="118872" indent="-118872" defTabSz="966529">
              <a:spcBef>
                <a:spcPts val="300"/>
              </a:spcBef>
              <a:spcAft>
                <a:spcPts val="600"/>
              </a:spcAft>
              <a:buFont typeface="Wingdings" panose="05000000000000000000" pitchFamily="2" charset="2"/>
              <a:buChar char="§"/>
              <a:defRPr/>
            </a:pPr>
            <a:r>
              <a:rPr lang="en-US" sz="1000" dirty="0">
                <a:solidFill>
                  <a:prstClr val="black"/>
                </a:solidFill>
                <a:cs typeface="Arial" panose="020B0604020202020204" pitchFamily="34" charset="0"/>
              </a:rPr>
              <a:t>Coverage gap – You enter the coverage gap after you and your drug plan have spent a certain amount of money for covered drugs ($4,660 in 2023). In 2023, once you enter the coverage gap, you pay 25% of the plan’s cost for your covered brand-name drugs and 25% of the plan’s cost for covered generic drugs (may include a dispensing fee) until you reach the end of the coverage gap. Certain costs count toward getting out of the coverage gap, including your yearly deductible, coinsurance, and copayments, the discount you get on covered brand‑name drugs in the gap, and what you pay in the gap. However, the drug plan premium, what you pay for drugs that aren’t covered, what the drug plan pays toward the drug cost (5% in 2023 on covered brand-name drugs and 75% for covered generic drugs while in the coverage gap), and any portion of the dispensing fee paid for by the plan don’t count toward getting you out of the coverage gap. </a:t>
            </a:r>
          </a:p>
          <a:p>
            <a:pPr marL="118872" indent="-118872" defTabSz="966529">
              <a:spcBef>
                <a:spcPts val="0"/>
              </a:spcBef>
              <a:spcAft>
                <a:spcPts val="600"/>
              </a:spcAft>
              <a:buFont typeface="Wingdings" panose="05000000000000000000" pitchFamily="2" charset="2"/>
              <a:buChar char="§"/>
              <a:defRPr/>
            </a:pPr>
            <a:r>
              <a:rPr lang="en-US" sz="1000" dirty="0">
                <a:solidFill>
                  <a:prstClr val="black"/>
                </a:solidFill>
                <a:cs typeface="Arial" panose="020B0604020202020204" pitchFamily="34" charset="0"/>
              </a:rPr>
              <a:t>Catastrophic coverage – Once you reach your out-of-pocket limit ($7,400 in 2023), you leave the coverage gap, and automatically get catastrophic coverage, where you only pay a small coinsurance or copayment for covered drugs for the rest of the year. </a:t>
            </a:r>
          </a:p>
          <a:p>
            <a:pPr marL="0" indent="0" defTabSz="966529">
              <a:spcBef>
                <a:spcPts val="0"/>
              </a:spcBef>
              <a:spcAft>
                <a:spcPts val="600"/>
              </a:spcAft>
              <a:buNone/>
              <a:defRPr/>
            </a:pPr>
            <a:r>
              <a:rPr lang="en-US" sz="1000" b="1" dirty="0">
                <a:solidFill>
                  <a:prstClr val="black"/>
                </a:solidFill>
                <a:cs typeface="Arial" panose="020B0604020202020204" pitchFamily="34" charset="0"/>
              </a:rPr>
              <a:t>NOTE</a:t>
            </a:r>
            <a:r>
              <a:rPr lang="en-US" sz="1000" dirty="0">
                <a:solidFill>
                  <a:prstClr val="black"/>
                </a:solidFill>
                <a:cs typeface="Arial" panose="020B0604020202020204" pitchFamily="34" charset="0"/>
              </a:rPr>
              <a:t>: If you get Extra Help, you won’t have some of these costs.</a:t>
            </a:r>
          </a:p>
          <a:p>
            <a:pPr marL="0" indent="0" defTabSz="966529">
              <a:spcBef>
                <a:spcPts val="0"/>
              </a:spcBef>
              <a:spcAft>
                <a:spcPts val="600"/>
              </a:spcAft>
              <a:buNone/>
              <a:defRPr/>
            </a:pPr>
            <a:r>
              <a:rPr lang="en-US" sz="1000" dirty="0">
                <a:solidFill>
                  <a:prstClr val="black"/>
                </a:solidFill>
                <a:cs typeface="Arial" panose="020B0604020202020204" pitchFamily="34" charset="0"/>
              </a:rPr>
              <a:t>You can visit the Medicare Plan Finder at </a:t>
            </a:r>
            <a:r>
              <a:rPr lang="en-US" sz="1000" dirty="0">
                <a:cs typeface="Arial" panose="020B0604020202020204" pitchFamily="34" charset="0"/>
                <a:hlinkClick r:id="rId3"/>
              </a:rPr>
              <a:t>Medicare.gov/plan-compare</a:t>
            </a:r>
            <a:r>
              <a:rPr lang="en-US" sz="1000" dirty="0">
                <a:solidFill>
                  <a:prstClr val="black"/>
                </a:solidFill>
                <a:cs typeface="Arial" panose="020B0604020202020204" pitchFamily="34" charset="0"/>
              </a:rPr>
              <a:t> to compare the cost of plans in your area. For help comparing plan costs, contact your State Health Insurance Assistance Program (SHIP) at </a:t>
            </a:r>
            <a:r>
              <a:rPr lang="en-US" sz="1000" dirty="0">
                <a:solidFill>
                  <a:prstClr val="black"/>
                </a:solidFill>
                <a:cs typeface="Arial" panose="020B0604020202020204" pitchFamily="34" charset="0"/>
                <a:hlinkClick r:id="rId4"/>
              </a:rPr>
              <a:t>shiphelp.org</a:t>
            </a:r>
            <a:r>
              <a:rPr lang="en-US" sz="1000" dirty="0">
                <a:solidFill>
                  <a:prstClr val="black"/>
                </a:solidFill>
                <a:cs typeface="Arial" panose="020B0604020202020204" pitchFamily="34" charset="0"/>
              </a:rPr>
              <a:t>.</a:t>
            </a:r>
          </a:p>
          <a:p>
            <a:pPr marL="0" indent="0" defTabSz="966529">
              <a:spcBef>
                <a:spcPts val="634"/>
              </a:spcBef>
              <a:spcAft>
                <a:spcPts val="600"/>
              </a:spcAft>
              <a:buNone/>
              <a:defRPr/>
            </a:pPr>
            <a:r>
              <a:rPr lang="en-US" sz="1000" dirty="0">
                <a:solidFill>
                  <a:prstClr val="black"/>
                </a:solidFill>
                <a:cs typeface="Arial" panose="020B0604020202020204" pitchFamily="34" charset="0"/>
              </a:rPr>
              <a:t>The National Counsel of Aging (NCOA) has an infographic to show who pays for Medicare drug coverage in 2023 at </a:t>
            </a:r>
            <a:r>
              <a:rPr lang="en-US" sz="1000" dirty="0">
                <a:solidFill>
                  <a:prstClr val="black"/>
                </a:solidFill>
                <a:cs typeface="Arial" panose="020B0604020202020204" pitchFamily="34" charset="0"/>
                <a:hlinkClick r:id="rId5"/>
              </a:rPr>
              <a:t>ncoa.org/article/</a:t>
            </a:r>
            <a:r>
              <a:rPr lang="en-US" sz="1000" dirty="0" err="1">
                <a:solidFill>
                  <a:prstClr val="black"/>
                </a:solidFill>
                <a:cs typeface="Arial" panose="020B0604020202020204" pitchFamily="34" charset="0"/>
                <a:hlinkClick r:id="rId5"/>
              </a:rPr>
              <a:t>medicare</a:t>
            </a:r>
            <a:r>
              <a:rPr lang="en-US" sz="1000" dirty="0">
                <a:solidFill>
                  <a:prstClr val="black"/>
                </a:solidFill>
                <a:cs typeface="Arial" panose="020B0604020202020204" pitchFamily="34" charset="0"/>
                <a:hlinkClick r:id="rId5"/>
              </a:rPr>
              <a:t>-part-d-cost-sharing-chart</a:t>
            </a:r>
            <a:r>
              <a:rPr lang="en-US" sz="1000" dirty="0">
                <a:solidFill>
                  <a:prstClr val="black"/>
                </a:solidFill>
                <a:cs typeface="Arial" panose="020B0604020202020204" pitchFamily="34" charset="0"/>
              </a:rPr>
              <a:t>.</a:t>
            </a:r>
          </a:p>
          <a:p>
            <a:pPr marL="0" indent="0" defTabSz="966529">
              <a:spcBef>
                <a:spcPts val="634"/>
              </a:spcBef>
              <a:spcAft>
                <a:spcPts val="600"/>
              </a:spcAft>
              <a:buNone/>
              <a:defRPr/>
            </a:pPr>
            <a:endParaRPr lang="en-US" sz="1000" dirty="0">
              <a:cs typeface="Arial" panose="020B0604020202020204" pitchFamily="34" charset="0"/>
            </a:endParaRPr>
          </a:p>
          <a:p>
            <a:pPr marL="0" indent="0" defTabSz="966529">
              <a:spcBef>
                <a:spcPts val="634"/>
              </a:spcBef>
              <a:spcAft>
                <a:spcPts val="600"/>
              </a:spcAft>
              <a:buNone/>
              <a:defRPr/>
            </a:pPr>
            <a:endParaRPr lang="en-US" sz="1000" dirty="0">
              <a:solidFill>
                <a:prstClr val="black"/>
              </a:solidFill>
            </a:endParaRPr>
          </a:p>
          <a:p>
            <a:pPr>
              <a:spcAft>
                <a:spcPts val="600"/>
              </a:spcAft>
            </a:pPr>
            <a:endParaRPr lang="en-US" dirty="0"/>
          </a:p>
        </p:txBody>
      </p:sp>
    </p:spTree>
    <p:extLst>
      <p:ext uri="{BB962C8B-B14F-4D97-AF65-F5344CB8AC3E}">
        <p14:creationId xmlns:p14="http://schemas.microsoft.com/office/powerpoint/2010/main" val="1138558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548641" y="3757507"/>
            <a:ext cx="6374674" cy="5144347"/>
          </a:xfrm>
        </p:spPr>
        <p:txBody>
          <a:bodyPr/>
          <a:lstStyle/>
          <a:p>
            <a:pPr marL="0" indent="0" defTabSz="966529">
              <a:spcBef>
                <a:spcPts val="634"/>
              </a:spcBef>
              <a:spcAft>
                <a:spcPts val="600"/>
              </a:spcAft>
              <a:buNone/>
              <a:defRPr/>
            </a:pPr>
            <a:r>
              <a:rPr lang="en-US" b="1" dirty="0">
                <a:solidFill>
                  <a:prstClr val="black"/>
                </a:solidFill>
              </a:rPr>
              <a:t>This slide has animation.</a:t>
            </a:r>
            <a:endParaRPr lang="en-US" dirty="0">
              <a:solidFill>
                <a:prstClr val="black"/>
              </a:solidFill>
            </a:endParaRPr>
          </a:p>
          <a:p>
            <a:pPr marL="0" marR="0" lvl="0" indent="0" algn="l" defTabSz="966529" rtl="0" eaLnBrk="1" fontAlgn="auto" latinLnBrk="0" hangingPunct="1">
              <a:spcBef>
                <a:spcPts val="634"/>
              </a:spcBef>
              <a:spcAft>
                <a:spcPts val="600"/>
              </a:spcAft>
              <a:buClrTx/>
              <a:buSzTx/>
              <a:buFont typeface="Wingdings" panose="05000000000000000000" pitchFamily="2" charset="2"/>
              <a:buNone/>
              <a:tabLst/>
              <a:defRPr/>
            </a:pPr>
            <a:r>
              <a:rPr lang="en-US" sz="1200" b="1" i="0" u="none" strike="noStrike" dirty="0">
                <a:solidFill>
                  <a:srgbClr val="000000"/>
                </a:solidFill>
                <a:effectLst/>
                <a:cs typeface="Arial"/>
              </a:rPr>
              <a:t>Presenter Notes</a:t>
            </a:r>
            <a:r>
              <a:rPr lang="en-US" sz="1200" b="0" i="0" dirty="0">
                <a:solidFill>
                  <a:srgbClr val="444444"/>
                </a:solidFill>
                <a:effectLst/>
                <a:cs typeface="Arial"/>
              </a:rPr>
              <a:t>​</a:t>
            </a:r>
            <a:endParaRPr lang="en-US" dirty="0">
              <a:solidFill>
                <a:prstClr val="black"/>
              </a:solidFill>
              <a:cs typeface="Arial"/>
            </a:endParaRPr>
          </a:p>
          <a:p>
            <a:pPr marL="118745" indent="-118745" defTabSz="966529">
              <a:spcBef>
                <a:spcPts val="0"/>
              </a:spcBef>
              <a:spcAft>
                <a:spcPts val="600"/>
              </a:spcAft>
              <a:buFont typeface="Wingdings" panose="05000000000000000000" pitchFamily="2" charset="2"/>
              <a:buChar char="§"/>
              <a:defRPr/>
            </a:pPr>
            <a:r>
              <a:rPr lang="en-US" dirty="0">
                <a:solidFill>
                  <a:prstClr val="black"/>
                </a:solidFill>
                <a:cs typeface="Arial"/>
              </a:rPr>
              <a:t>A small group—less than 7% of all people with Medicare—may pay a higher monthly premium based on their income (as reported on their Internal Revenue Service (IRS) tax return from 2 years ago). If your income is above a certain limit, you’ll pay this extra amount, called the Part D Income-Related Monthly Adjustment Amount (IRMAA), in addition to your plan premium. Social Security uses income data from the IRS to figure out if you have to pay a higher premium. The income limits are the same as those for the Part B IRMAA. Usually, the extra amount will be taken out of your Social Security check. If you don’t have enough money in your Social Security check, or don’t get a Social Security check, either Medicare (or </a:t>
            </a:r>
            <a:r>
              <a:rPr lang="en-US" baseline="0" dirty="0">
                <a:solidFill>
                  <a:prstClr val="black"/>
                </a:solidFill>
                <a:cs typeface="Arial"/>
              </a:rPr>
              <a:t>the Railroad Retirement Board (RRB), if applicable) will bill you for the extra amount each month. </a:t>
            </a:r>
            <a:r>
              <a:rPr lang="en-US" dirty="0">
                <a:solidFill>
                  <a:prstClr val="black"/>
                </a:solidFill>
                <a:cs typeface="Arial"/>
              </a:rPr>
              <a:t>This means that you’ll pay your plan each month for your monthly premium, and pay Medicare or RRB each month for your IRMAA amount. In other words, you’d pay the Part D IRMAA amount directly to the government and not to your plan. This also applies if you get drug coverage through your employer (but not through a retiree drug subsidy or other creditable coverage).</a:t>
            </a:r>
          </a:p>
          <a:p>
            <a:pPr marL="118745" indent="-118745" defTabSz="966529">
              <a:spcBef>
                <a:spcPts val="0"/>
              </a:spcBef>
              <a:spcAft>
                <a:spcPts val="600"/>
              </a:spcAft>
              <a:defRPr/>
            </a:pPr>
            <a:r>
              <a:rPr lang="en-US" dirty="0">
                <a:solidFill>
                  <a:prstClr val="black"/>
                </a:solidFill>
                <a:cs typeface="Arial"/>
              </a:rPr>
              <a:t>If you don’t pay the Part D IRMAA, your drug plan will disenroll you, even if you get your Part D coverage through a Medicare Advantage Plan or through an employer. </a:t>
            </a:r>
          </a:p>
          <a:p>
            <a:pPr marL="118745" indent="-118745" defTabSz="966529">
              <a:spcBef>
                <a:spcPts val="0"/>
              </a:spcBef>
              <a:spcAft>
                <a:spcPts val="600"/>
              </a:spcAft>
              <a:buFont typeface="Wingdings" panose="05000000000000000000" pitchFamily="2" charset="2"/>
              <a:buChar char="§"/>
              <a:defRPr/>
            </a:pPr>
            <a:r>
              <a:rPr lang="en-US" dirty="0">
                <a:solidFill>
                  <a:prstClr val="black"/>
                </a:solidFill>
                <a:cs typeface="Arial"/>
              </a:rPr>
              <a:t>You must pay both the extra amount (the Part D IRMAA) and your plan’s premium each month to keep Medicare drug coverage.</a:t>
            </a:r>
          </a:p>
        </p:txBody>
      </p:sp>
    </p:spTree>
    <p:extLst>
      <p:ext uri="{BB962C8B-B14F-4D97-AF65-F5344CB8AC3E}">
        <p14:creationId xmlns:p14="http://schemas.microsoft.com/office/powerpoint/2010/main" val="24027893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559557" y="3670078"/>
            <a:ext cx="6398592" cy="5794927"/>
          </a:xfrm>
        </p:spPr>
        <p:txBody>
          <a:bodyPr/>
          <a:lstStyle/>
          <a:p>
            <a:pPr marL="0" indent="0">
              <a:spcBef>
                <a:spcPts val="600"/>
              </a:spcBef>
              <a:spcAft>
                <a:spcPts val="0"/>
              </a:spcAft>
              <a:buNone/>
              <a:defRPr/>
            </a:pPr>
            <a:r>
              <a:rPr lang="en-US" sz="1100" b="1" dirty="0">
                <a:cs typeface="Arial" panose="020B0604020202020204" pitchFamily="34" charset="0"/>
              </a:rPr>
              <a:t>Presenter Notes</a:t>
            </a:r>
          </a:p>
          <a:p>
            <a:pPr marL="0" indent="0">
              <a:spcBef>
                <a:spcPts val="600"/>
              </a:spcBef>
              <a:spcAft>
                <a:spcPts val="0"/>
              </a:spcAft>
              <a:buNone/>
              <a:defRPr/>
            </a:pPr>
            <a:r>
              <a:rPr lang="en-US" sz="1100" dirty="0">
                <a:cs typeface="Arial" panose="020B0604020202020204" pitchFamily="34" charset="0"/>
              </a:rPr>
              <a:t>Most people will pay the standard premium amount for Medicare drug coverage. If your modified adjusted gross income is above a certain amount, you may also pay an IRMAA. </a:t>
            </a:r>
            <a:r>
              <a:rPr lang="en-US" sz="1100" dirty="0">
                <a:solidFill>
                  <a:prstClr val="black"/>
                </a:solidFill>
                <a:cs typeface="Arial" panose="020B0604020202020204" pitchFamily="34" charset="0"/>
              </a:rPr>
              <a:t>The total 2023 Part D premiums for people with higher income are shown below. </a:t>
            </a:r>
            <a:r>
              <a:rPr lang="en-US" sz="1100" dirty="0">
                <a:solidFill>
                  <a:prstClr val="black"/>
                </a:solidFill>
                <a:cs typeface="Arial"/>
              </a:rPr>
              <a:t>The Bipartisan Budget Act of 2018, changed the income-related premium policy and adjusted the income thresholds for determining IRMAA.</a:t>
            </a:r>
            <a:r>
              <a:rPr lang="en-US" sz="1100" dirty="0">
                <a:solidFill>
                  <a:srgbClr val="FF0000"/>
                </a:solidFill>
                <a:cs typeface="Arial"/>
              </a:rPr>
              <a:t> </a:t>
            </a:r>
            <a:r>
              <a:rPr lang="en-US" sz="1100" dirty="0">
                <a:cs typeface="Arial"/>
              </a:rPr>
              <a:t>IRMAA is adjusted each year. It’s calculated on the national base beneficiary premium.</a:t>
            </a:r>
          </a:p>
          <a:p>
            <a:pPr marL="0" indent="0" defTabSz="1041131">
              <a:spcBef>
                <a:spcPts val="600"/>
              </a:spcBef>
              <a:spcAft>
                <a:spcPts val="0"/>
              </a:spcAft>
              <a:buNone/>
              <a:defRPr/>
            </a:pPr>
            <a:r>
              <a:rPr lang="en-US" sz="1100" b="1" dirty="0">
                <a:solidFill>
                  <a:prstClr val="black"/>
                </a:solidFill>
                <a:cs typeface="Arial" panose="020B0604020202020204" pitchFamily="34" charset="0"/>
              </a:rPr>
              <a:t>For 2023:</a:t>
            </a:r>
          </a:p>
          <a:p>
            <a:pPr marL="174708" indent="-174708" defTabSz="1041131">
              <a:spcBef>
                <a:spcPts val="600"/>
              </a:spcBef>
              <a:spcAft>
                <a:spcPts val="0"/>
              </a:spcAft>
              <a:buFont typeface="Wingdings" panose="05000000000000000000" pitchFamily="2" charset="2"/>
              <a:buChar char="§"/>
              <a:defRPr/>
            </a:pPr>
            <a:r>
              <a:rPr lang="en-US" sz="1100" dirty="0">
                <a:solidFill>
                  <a:prstClr val="black"/>
                </a:solidFill>
                <a:cs typeface="Arial" panose="020B0604020202020204" pitchFamily="34" charset="0"/>
              </a:rPr>
              <a:t>You pay only your plan premium if your yearly income in 2021 was $97,000 or less for an individual, or $194,000 or less for a married couple.</a:t>
            </a:r>
          </a:p>
          <a:p>
            <a:pPr marL="174708" indent="-174708" defTabSz="1041131">
              <a:spcBef>
                <a:spcPts val="600"/>
              </a:spcBef>
              <a:spcAft>
                <a:spcPts val="0"/>
              </a:spcAft>
              <a:buFont typeface="Wingdings" panose="05000000000000000000" pitchFamily="2" charset="2"/>
              <a:buChar char="§"/>
              <a:defRPr/>
            </a:pPr>
            <a:r>
              <a:rPr lang="en-US" sz="1100" dirty="0">
                <a:solidFill>
                  <a:prstClr val="black"/>
                </a:solidFill>
                <a:cs typeface="Arial" panose="020B0604020202020204" pitchFamily="34" charset="0"/>
              </a:rPr>
              <a:t>If you reported a modified adjusted gross income (MAGI) of more than $97,000 (individual) or $194,000 (married individuals filing jointly) on your 2021 tax return (the most recent tax return information the IRS gave Social Security), you’ll have to pay the Part D IRMAA in addition to your plan premium (YPP). </a:t>
            </a:r>
          </a:p>
          <a:p>
            <a:pPr marL="174708" indent="-174708" defTabSz="1041131">
              <a:spcBef>
                <a:spcPts val="600"/>
              </a:spcBef>
              <a:defRPr/>
            </a:pPr>
            <a:r>
              <a:rPr lang="en-US" sz="1100" dirty="0">
                <a:solidFill>
                  <a:prstClr val="black"/>
                </a:solidFill>
                <a:cs typeface="Arial" panose="020B0604020202020204" pitchFamily="34" charset="0"/>
              </a:rPr>
              <a:t>If you reported a MAGI above $183,000 and up to $500,000, and file an individual tax return, or file a joint tax return with an income above $366,000 and up to $750,000, you pay your plan premium and your IRMAA of $70 per month.</a:t>
            </a:r>
          </a:p>
          <a:p>
            <a:pPr marL="0" indent="0">
              <a:spcBef>
                <a:spcPts val="600"/>
              </a:spcBef>
              <a:buNone/>
              <a:defRPr/>
            </a:pPr>
            <a:r>
              <a:rPr lang="en-US" sz="1100" b="1" dirty="0"/>
              <a:t>NOTE: </a:t>
            </a:r>
            <a:r>
              <a:rPr lang="en-US" sz="1100" dirty="0"/>
              <a:t>If you’re married filing separately, but you lived with your spouse at any time during the taxable year, and your income is from $97,000 to $403,000, you pay YPP and IRMAA of $70.00 each month.</a:t>
            </a:r>
            <a:endParaRPr lang="en-US" sz="1100" dirty="0">
              <a:solidFill>
                <a:prstClr val="black"/>
              </a:solidFill>
              <a:cs typeface="Arial"/>
            </a:endParaRPr>
          </a:p>
          <a:p>
            <a:pPr marL="0" indent="0">
              <a:spcBef>
                <a:spcPts val="600"/>
              </a:spcBef>
              <a:spcAft>
                <a:spcPts val="0"/>
              </a:spcAft>
              <a:buNone/>
              <a:defRPr/>
            </a:pPr>
            <a:r>
              <a:rPr lang="en-US" sz="1100" dirty="0">
                <a:solidFill>
                  <a:prstClr val="black"/>
                </a:solidFill>
                <a:cs typeface="Arial"/>
              </a:rPr>
              <a:t>If your income changes for certain reasons, like divorce or retirement, you may be able to reduce your IRMAA. Visit </a:t>
            </a:r>
            <a:r>
              <a:rPr lang="en-US" sz="1100" dirty="0">
                <a:solidFill>
                  <a:prstClr val="black"/>
                </a:solidFill>
                <a:cs typeface="Arial"/>
                <a:hlinkClick r:id="rId3"/>
              </a:rPr>
              <a:t>SSA.gov/forms/ssa-44.pdf</a:t>
            </a:r>
            <a:r>
              <a:rPr lang="en-US" sz="1100" dirty="0">
                <a:cs typeface="Arial"/>
              </a:rPr>
              <a:t> </a:t>
            </a:r>
            <a:r>
              <a:rPr lang="en-US" sz="1100" dirty="0">
                <a:solidFill>
                  <a:prstClr val="black"/>
                </a:solidFill>
                <a:cs typeface="Arial"/>
              </a:rPr>
              <a:t>to view and print a copy of the “Medicare Income-Related Monthly Adjustment Amount – Life-Changing Event form.”</a:t>
            </a:r>
          </a:p>
          <a:p>
            <a:pPr marL="0" indent="0">
              <a:buNone/>
            </a:pPr>
            <a:endParaRPr lang="en-US" sz="1100" dirty="0"/>
          </a:p>
        </p:txBody>
      </p:sp>
    </p:spTree>
    <p:extLst>
      <p:ext uri="{BB962C8B-B14F-4D97-AF65-F5344CB8AC3E}">
        <p14:creationId xmlns:p14="http://schemas.microsoft.com/office/powerpoint/2010/main" val="31707689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731520" y="3757507"/>
            <a:ext cx="5852160" cy="5620409"/>
          </a:xfrm>
        </p:spPr>
        <p:txBody>
          <a:bodyPr/>
          <a:lstStyle/>
          <a:p>
            <a:pPr marL="0" indent="0" defTabSz="966529">
              <a:spcAft>
                <a:spcPts val="600"/>
              </a:spcAft>
              <a:buNone/>
              <a:defRPr/>
            </a:pPr>
            <a:r>
              <a:rPr lang="en-US" b="1" dirty="0">
                <a:solidFill>
                  <a:prstClr val="black"/>
                </a:solidFill>
              </a:rPr>
              <a:t>This slide has animation.</a:t>
            </a:r>
            <a:endParaRPr lang="en-US" dirty="0">
              <a:solidFill>
                <a:prstClr val="black"/>
              </a:solidFill>
            </a:endParaRPr>
          </a:p>
          <a:p>
            <a:pPr marL="0" marR="0" lvl="0" indent="0" algn="l" defTabSz="966529" rtl="0" eaLnBrk="1" fontAlgn="auto" latinLnBrk="0" hangingPunct="1">
              <a:spcAft>
                <a:spcPts val="600"/>
              </a:spcAft>
              <a:buClrTx/>
              <a:buSzTx/>
              <a:buFont typeface="Wingdings" panose="05000000000000000000" pitchFamily="2" charset="2"/>
              <a:buNone/>
              <a:tabLst/>
              <a:defRPr/>
            </a:pPr>
            <a:r>
              <a:rPr lang="en-US" b="1" i="0" u="none" strike="noStrike" dirty="0">
                <a:solidFill>
                  <a:srgbClr val="000000"/>
                </a:solidFill>
                <a:effectLst/>
                <a:cs typeface="Arial"/>
              </a:rPr>
              <a:t>Presenter Notes</a:t>
            </a:r>
            <a:r>
              <a:rPr lang="en-US" b="0" i="0" dirty="0">
                <a:solidFill>
                  <a:srgbClr val="444444"/>
                </a:solidFill>
                <a:effectLst/>
                <a:cs typeface="Arial"/>
              </a:rPr>
              <a:t>​</a:t>
            </a:r>
            <a:endParaRPr lang="en-US" dirty="0">
              <a:solidFill>
                <a:prstClr val="black"/>
              </a:solidFill>
              <a:cs typeface="Arial"/>
            </a:endParaRPr>
          </a:p>
          <a:p>
            <a:pPr marL="112395" indent="-112395" defTabSz="966529">
              <a:spcAft>
                <a:spcPts val="600"/>
              </a:spcAft>
              <a:defRPr/>
            </a:pPr>
            <a:r>
              <a:rPr lang="en-US" b="1" dirty="0">
                <a:solidFill>
                  <a:prstClr val="black"/>
                </a:solidFill>
                <a:cs typeface="Arial"/>
              </a:rPr>
              <a:t>True out-of-pocket (TrOOP) costs</a:t>
            </a:r>
            <a:r>
              <a:rPr lang="en-US" dirty="0">
                <a:solidFill>
                  <a:prstClr val="black"/>
                </a:solidFill>
                <a:cs typeface="Arial"/>
              </a:rPr>
              <a:t> are the amounts you pay for covered Part D drugs that count toward your drug plan’s out-of-pocket threshold of $7,400 (for 2023). </a:t>
            </a:r>
            <a:r>
              <a:rPr lang="en-US" dirty="0" err="1">
                <a:solidFill>
                  <a:prstClr val="black"/>
                </a:solidFill>
                <a:cs typeface="Arial"/>
              </a:rPr>
              <a:t>TrOOP</a:t>
            </a:r>
            <a:r>
              <a:rPr lang="en-US" dirty="0">
                <a:solidFill>
                  <a:prstClr val="black"/>
                </a:solidFill>
                <a:cs typeface="Arial"/>
              </a:rPr>
              <a:t> costs determine when your catastrophic coverage begins. Your yearly deductible, coinsurance or copayments, and what you pay in the coverage gap all count toward this out-of-pocket limit. The monthly drug plan premiums you pay don’t count towards the out-of-pocket limit. Your drug plan will keep track of your TrOOP costs. Each month that you buy prescriptions covered by your plan, your drug plan will mail you an Explanation of Benefits (EOB) showing your TrOOP costs to date. </a:t>
            </a:r>
            <a:endParaRPr lang="en-US" dirty="0">
              <a:solidFill>
                <a:prstClr val="black"/>
              </a:solidFill>
              <a:cs typeface="Arial" panose="020B0604020202020204" pitchFamily="34" charset="0"/>
            </a:endParaRPr>
          </a:p>
          <a:p>
            <a:pPr marL="112395" indent="-112395" defTabSz="966529">
              <a:spcAft>
                <a:spcPts val="600"/>
              </a:spcAft>
              <a:buFont typeface="Wingdings" panose="05000000000000000000" pitchFamily="2" charset="2"/>
              <a:buChar char="§"/>
              <a:defRPr/>
            </a:pPr>
            <a:r>
              <a:rPr lang="en-US" b="1" dirty="0">
                <a:solidFill>
                  <a:prstClr val="black"/>
                </a:solidFill>
                <a:cs typeface="Arial"/>
              </a:rPr>
              <a:t>For payments to count toward your TrOOP costs,</a:t>
            </a:r>
            <a:r>
              <a:rPr lang="en-US" dirty="0">
                <a:solidFill>
                  <a:prstClr val="black"/>
                </a:solidFill>
                <a:cs typeface="Arial"/>
              </a:rPr>
              <a:t> you must make them or they must be made on your behalf. They can’t be covered by other insurance, and must be for certain types of costs according to your plan’s rules (for example, may include only drugs on the plan’s formulary or filled at a pharmacy in the plan’s network). You can ask your pharmacist if there’s a less expensive option available, but if you use your plan for every prescription, the plan can conduct proper safety checks and concurrent drug use reviews. As a result of the Know the Lowest Price Act, your pharmacist can tell you if it’s less expensive to pay for the drug out of pocket. You can also submit your receipts to your plan to have these costs counted to your yearly TrOOP balance. Check with your plan to find out how. For additional information about which claims may be reimbursable, visit </a:t>
            </a:r>
            <a:r>
              <a:rPr lang="en-US" dirty="0">
                <a:solidFill>
                  <a:prstClr val="black"/>
                </a:solidFill>
                <a:cs typeface="Arial"/>
                <a:hlinkClick r:id="rId3"/>
              </a:rPr>
              <a:t>CMS.gov/Medicare/Prescription-Drug-Coverage/</a:t>
            </a:r>
            <a:r>
              <a:rPr lang="en-US" dirty="0" err="1">
                <a:solidFill>
                  <a:prstClr val="black"/>
                </a:solidFill>
                <a:cs typeface="Arial"/>
                <a:hlinkClick r:id="rId3"/>
              </a:rPr>
              <a:t>PrescriptionDrugCovContra</a:t>
            </a:r>
            <a:r>
              <a:rPr lang="en-US" dirty="0">
                <a:solidFill>
                  <a:prstClr val="black"/>
                </a:solidFill>
                <a:cs typeface="Arial"/>
                <a:hlinkClick r:id="rId3"/>
              </a:rPr>
              <a:t>/Downloads/Chapter-14-Coordination-of-Benefits-v09-17-2018.pdf</a:t>
            </a:r>
            <a:r>
              <a:rPr lang="en-US" dirty="0">
                <a:solidFill>
                  <a:prstClr val="black"/>
                </a:solidFill>
                <a:cs typeface="Arial"/>
              </a:rPr>
              <a:t>.</a:t>
            </a:r>
          </a:p>
          <a:p>
            <a:pPr marL="112395" indent="-112395" defTabSz="966529">
              <a:spcAft>
                <a:spcPts val="600"/>
              </a:spcAft>
              <a:defRPr/>
            </a:pPr>
            <a:r>
              <a:rPr lang="en-US" b="1" dirty="0">
                <a:solidFill>
                  <a:prstClr val="black"/>
                </a:solidFill>
                <a:cs typeface="Arial"/>
              </a:rPr>
              <a:t>If you switch plans during the year,</a:t>
            </a:r>
            <a:r>
              <a:rPr lang="en-US" dirty="0">
                <a:solidFill>
                  <a:prstClr val="black"/>
                </a:solidFill>
                <a:cs typeface="Arial"/>
              </a:rPr>
              <a:t> your TrOOP balance transfers to the new drug plan. Medicare has processes in place for transferring the TrOOP balance. The transfer begins when you disenroll and join a new plan. If you think there’s a mistake in the TrOOP balance that’s transferred, you may need to give a copy of your most recent EOB to the new plan to show the current TrOOP balance. </a:t>
            </a:r>
            <a:endParaRPr lang="en-US" dirty="0">
              <a:solidFill>
                <a:prstClr val="black"/>
              </a:solidFill>
              <a:cs typeface="Arial" panose="020B0604020202020204" pitchFamily="34" charset="0"/>
            </a:endParaRPr>
          </a:p>
          <a:p>
            <a:pPr marL="0" indent="0">
              <a:spcAft>
                <a:spcPts val="600"/>
              </a:spcAft>
              <a:buNone/>
            </a:pPr>
            <a:endParaRPr lang="en-US" dirty="0">
              <a:cs typeface="Calibri" panose="020F0502020204030204"/>
            </a:endParaRPr>
          </a:p>
        </p:txBody>
      </p:sp>
    </p:spTree>
    <p:extLst>
      <p:ext uri="{BB962C8B-B14F-4D97-AF65-F5344CB8AC3E}">
        <p14:creationId xmlns:p14="http://schemas.microsoft.com/office/powerpoint/2010/main" val="36734240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627017" y="3582988"/>
            <a:ext cx="6061165" cy="5890621"/>
          </a:xfrm>
        </p:spPr>
        <p:txBody>
          <a:bodyPr/>
          <a:lstStyle/>
          <a:p>
            <a:pPr marL="0" indent="0" defTabSz="966529">
              <a:spcBef>
                <a:spcPts val="634"/>
              </a:spcBef>
              <a:spcAft>
                <a:spcPts val="600"/>
              </a:spcAft>
              <a:buNone/>
              <a:defRPr/>
            </a:pPr>
            <a:r>
              <a:rPr lang="en-US" sz="1100" b="1" dirty="0">
                <a:solidFill>
                  <a:prstClr val="black"/>
                </a:solidFill>
              </a:rPr>
              <a:t>This slide has animation.</a:t>
            </a:r>
            <a:endParaRPr lang="en-US" sz="1100" dirty="0">
              <a:solidFill>
                <a:prstClr val="black"/>
              </a:solidFill>
            </a:endParaRPr>
          </a:p>
          <a:p>
            <a:pPr marL="0" marR="0" lvl="0" indent="0" algn="l" defTabSz="966529" rtl="0" eaLnBrk="1" fontAlgn="auto" latinLnBrk="0" hangingPunct="1">
              <a:spcAft>
                <a:spcPts val="600"/>
              </a:spcAft>
              <a:buClrTx/>
              <a:buSzTx/>
              <a:buFont typeface="Wingdings" panose="05000000000000000000" pitchFamily="2" charset="2"/>
              <a:buNone/>
              <a:tabLst/>
              <a:defRPr/>
            </a:pPr>
            <a:r>
              <a:rPr lang="en-US" sz="1100" b="1" i="0" u="none" strike="noStrike" dirty="0">
                <a:solidFill>
                  <a:srgbClr val="000000"/>
                </a:solidFill>
                <a:effectLst/>
                <a:cs typeface="Arial" panose="020B0604020202020204" pitchFamily="34" charset="0"/>
              </a:rPr>
              <a:t>Presenter Notes</a:t>
            </a:r>
            <a:r>
              <a:rPr lang="en-US" sz="1100" b="0" i="0" dirty="0">
                <a:solidFill>
                  <a:srgbClr val="444444"/>
                </a:solidFill>
                <a:effectLst/>
                <a:cs typeface="Arial" panose="020B0604020202020204" pitchFamily="34" charset="0"/>
              </a:rPr>
              <a:t>​</a:t>
            </a:r>
            <a:endParaRPr lang="en-US" sz="1100" dirty="0">
              <a:solidFill>
                <a:prstClr val="black"/>
              </a:solidFill>
              <a:cs typeface="Arial" panose="020B0604020202020204" pitchFamily="34" charset="0"/>
            </a:endParaRPr>
          </a:p>
          <a:p>
            <a:pPr marL="0" indent="0" defTabSz="966529">
              <a:spcBef>
                <a:spcPts val="0"/>
              </a:spcBef>
              <a:spcAft>
                <a:spcPts val="600"/>
              </a:spcAft>
              <a:buNone/>
              <a:defRPr/>
            </a:pPr>
            <a:r>
              <a:rPr lang="en-US" sz="1100" b="1" dirty="0">
                <a:solidFill>
                  <a:prstClr val="black"/>
                </a:solidFill>
                <a:cs typeface="Arial" panose="020B0604020202020204" pitchFamily="34" charset="0"/>
              </a:rPr>
              <a:t>Payments count toward TrOOP if they’re made by any of these:</a:t>
            </a:r>
          </a:p>
          <a:p>
            <a:pPr marL="118745" indent="-118745" defTabSz="966529">
              <a:spcBef>
                <a:spcPts val="0"/>
              </a:spcBef>
              <a:spcAft>
                <a:spcPts val="600"/>
              </a:spcAft>
              <a:defRPr/>
            </a:pPr>
            <a:r>
              <a:rPr lang="en-US" sz="1100" dirty="0">
                <a:solidFill>
                  <a:prstClr val="black"/>
                </a:solidFill>
                <a:cs typeface="Arial" panose="020B0604020202020204" pitchFamily="34" charset="0"/>
              </a:rPr>
              <a:t>You (including payments from your Medical Savings Account (MSA), Health Savings Account (HSA), or Flexible Spending Account (FSA), if applicable)</a:t>
            </a:r>
          </a:p>
          <a:p>
            <a:pPr marL="118745" indent="-118745" defTabSz="966529">
              <a:spcAft>
                <a:spcPts val="600"/>
              </a:spcAft>
              <a:defRPr/>
            </a:pPr>
            <a:r>
              <a:rPr lang="en-US" sz="1100" dirty="0">
                <a:solidFill>
                  <a:prstClr val="black"/>
                </a:solidFill>
                <a:cs typeface="Arial" panose="020B0604020202020204" pitchFamily="34" charset="0"/>
              </a:rPr>
              <a:t>Family members or friends </a:t>
            </a:r>
          </a:p>
          <a:p>
            <a:pPr marL="118745" indent="-118745" defTabSz="966529">
              <a:spcAft>
                <a:spcPts val="600"/>
              </a:spcAft>
              <a:defRPr/>
            </a:pPr>
            <a:r>
              <a:rPr lang="en-US" sz="1100" dirty="0">
                <a:solidFill>
                  <a:prstClr val="black"/>
                </a:solidFill>
                <a:cs typeface="Arial" panose="020B0604020202020204" pitchFamily="34" charset="0"/>
              </a:rPr>
              <a:t>Qualified State Pharmacy Assistance Programs (SPAPs) </a:t>
            </a:r>
          </a:p>
          <a:p>
            <a:pPr marL="118745" indent="-118745" defTabSz="966529">
              <a:spcAft>
                <a:spcPts val="600"/>
              </a:spcAft>
              <a:defRPr/>
            </a:pPr>
            <a:r>
              <a:rPr lang="en-US" sz="1100" dirty="0">
                <a:solidFill>
                  <a:prstClr val="black"/>
                </a:solidFill>
                <a:cs typeface="Arial" panose="020B0604020202020204" pitchFamily="34" charset="0"/>
              </a:rPr>
              <a:t>Medicare’s Extra Help (LIS) </a:t>
            </a:r>
          </a:p>
          <a:p>
            <a:pPr marL="118745" indent="-118745" defTabSz="966529">
              <a:spcAft>
                <a:spcPts val="600"/>
              </a:spcAft>
              <a:defRPr/>
            </a:pPr>
            <a:r>
              <a:rPr lang="en-US" sz="1100" dirty="0">
                <a:solidFill>
                  <a:prstClr val="black"/>
                </a:solidFill>
                <a:cs typeface="Arial" panose="020B0604020202020204" pitchFamily="34" charset="0"/>
              </a:rPr>
              <a:t>Indian Health Service (IHS) </a:t>
            </a:r>
          </a:p>
          <a:p>
            <a:pPr marL="118745" indent="-118745" defTabSz="966529">
              <a:spcAft>
                <a:spcPts val="600"/>
              </a:spcAft>
              <a:defRPr/>
            </a:pPr>
            <a:r>
              <a:rPr lang="en-US" sz="1100" dirty="0">
                <a:solidFill>
                  <a:prstClr val="black"/>
                </a:solidFill>
                <a:cs typeface="Arial" panose="020B0604020202020204" pitchFamily="34" charset="0"/>
              </a:rPr>
              <a:t>Most charities (unless they’re established, run, or controlled by the person’s current or former employer or union, or by a drug manufacturer’s Patient Assistance Program operating outside Part D)</a:t>
            </a:r>
          </a:p>
          <a:p>
            <a:pPr marL="118745" indent="-118745" defTabSz="966529">
              <a:spcAft>
                <a:spcPts val="600"/>
              </a:spcAft>
              <a:defRPr/>
            </a:pPr>
            <a:r>
              <a:rPr lang="en-US" sz="1100" dirty="0">
                <a:solidFill>
                  <a:prstClr val="black"/>
                </a:solidFill>
                <a:cs typeface="Arial" panose="020B0604020202020204" pitchFamily="34" charset="0"/>
              </a:rPr>
              <a:t>Drug manufacturers providing discounts on brand-name drugs under the Medicare coverage gap discount program </a:t>
            </a:r>
          </a:p>
          <a:p>
            <a:pPr marL="118745" indent="-118745" defTabSz="966529">
              <a:spcAft>
                <a:spcPts val="600"/>
              </a:spcAft>
              <a:defRPr/>
            </a:pPr>
            <a:r>
              <a:rPr lang="en-US" sz="1100" dirty="0">
                <a:solidFill>
                  <a:prstClr val="black"/>
                </a:solidFill>
                <a:cs typeface="Arial" panose="020B0604020202020204" pitchFamily="34" charset="0"/>
              </a:rPr>
              <a:t>AIDS Drug Assistance Programs (ADAPs) </a:t>
            </a:r>
          </a:p>
          <a:p>
            <a:pPr marL="0" indent="0" defTabSz="966529">
              <a:spcAft>
                <a:spcPts val="600"/>
              </a:spcAft>
              <a:buNone/>
              <a:defRPr/>
            </a:pPr>
            <a:r>
              <a:rPr lang="en-US" sz="1100" b="1" dirty="0">
                <a:solidFill>
                  <a:prstClr val="black"/>
                </a:solidFill>
                <a:cs typeface="Arial" panose="020B0604020202020204" pitchFamily="34" charset="0"/>
              </a:rPr>
              <a:t>Payments that count toward your TrOOP costs include those made for covered prescriptions:</a:t>
            </a:r>
          </a:p>
          <a:p>
            <a:pPr marL="118745" indent="-118745" defTabSz="966529">
              <a:spcAft>
                <a:spcPts val="600"/>
              </a:spcAft>
              <a:defRPr/>
            </a:pPr>
            <a:r>
              <a:rPr lang="en-US" sz="1100" dirty="0">
                <a:solidFill>
                  <a:prstClr val="black"/>
                </a:solidFill>
                <a:cs typeface="Arial" panose="020B0604020202020204" pitchFamily="34" charset="0"/>
              </a:rPr>
              <a:t>Before your Medicare plan begins to pay (annual deductible, if there is one)</a:t>
            </a:r>
          </a:p>
          <a:p>
            <a:pPr marL="118745" indent="-118745" defTabSz="966529">
              <a:spcAft>
                <a:spcPts val="600"/>
              </a:spcAft>
              <a:defRPr/>
            </a:pPr>
            <a:r>
              <a:rPr lang="en-US" sz="1100" dirty="0">
                <a:solidFill>
                  <a:prstClr val="black"/>
                </a:solidFill>
                <a:cs typeface="Arial" panose="020B0604020202020204" pitchFamily="34" charset="0"/>
              </a:rPr>
              <a:t>After your plan begins to pay (copayments or coinsurance during your initial coverage period)</a:t>
            </a:r>
          </a:p>
          <a:p>
            <a:pPr marL="118745" indent="-118745" defTabSz="966529">
              <a:spcAft>
                <a:spcPts val="600"/>
              </a:spcAft>
              <a:defRPr/>
            </a:pPr>
            <a:r>
              <a:rPr lang="en-US" sz="1100" dirty="0">
                <a:solidFill>
                  <a:prstClr val="black"/>
                </a:solidFill>
                <a:cs typeface="Arial" panose="020B0604020202020204" pitchFamily="34" charset="0"/>
              </a:rPr>
              <a:t>During your coverage gap, if the plan has a coverage gap</a:t>
            </a:r>
          </a:p>
          <a:p>
            <a:pPr marL="0" indent="0" defTabSz="966529">
              <a:spcAft>
                <a:spcPts val="600"/>
              </a:spcAft>
              <a:buNone/>
              <a:defRPr/>
            </a:pPr>
            <a:r>
              <a:rPr lang="en-US" sz="1100" b="1" dirty="0">
                <a:solidFill>
                  <a:prstClr val="black"/>
                </a:solidFill>
                <a:cs typeface="Arial" panose="020B0604020202020204" pitchFamily="34" charset="0"/>
              </a:rPr>
              <a:t>Source</a:t>
            </a:r>
            <a:r>
              <a:rPr lang="en-US" sz="1100" dirty="0">
                <a:solidFill>
                  <a:prstClr val="black"/>
                </a:solidFill>
                <a:cs typeface="Arial" panose="020B0604020202020204" pitchFamily="34" charset="0"/>
              </a:rPr>
              <a:t>: Title 42: Public Health; Part 423—Voluntary Medicare Prescription Drug Benefit; Subpart C—Benefits and Beneficiary Protections (</a:t>
            </a:r>
            <a:r>
              <a:rPr lang="en-US" sz="1100" dirty="0">
                <a:solidFill>
                  <a:prstClr val="black"/>
                </a:solidFill>
                <a:cs typeface="Arial" panose="020B0604020202020204" pitchFamily="34" charset="0"/>
                <a:hlinkClick r:id="rId3"/>
              </a:rPr>
              <a:t>ecfr.gov/</a:t>
            </a:r>
            <a:r>
              <a:rPr lang="en-US" sz="1100" dirty="0" err="1">
                <a:solidFill>
                  <a:prstClr val="black"/>
                </a:solidFill>
                <a:cs typeface="Arial" panose="020B0604020202020204" pitchFamily="34" charset="0"/>
                <a:hlinkClick r:id="rId3"/>
              </a:rPr>
              <a:t>cgi</a:t>
            </a:r>
            <a:r>
              <a:rPr lang="en-US" sz="1100" dirty="0">
                <a:solidFill>
                  <a:prstClr val="black"/>
                </a:solidFill>
                <a:cs typeface="Arial" panose="020B0604020202020204" pitchFamily="34" charset="0"/>
                <a:hlinkClick r:id="rId3"/>
              </a:rPr>
              <a:t>-bin/</a:t>
            </a:r>
            <a:r>
              <a:rPr lang="en-US" sz="1100" dirty="0" err="1">
                <a:solidFill>
                  <a:prstClr val="black"/>
                </a:solidFill>
                <a:cs typeface="Arial" panose="020B0604020202020204" pitchFamily="34" charset="0"/>
                <a:hlinkClick r:id="rId3"/>
              </a:rPr>
              <a:t>text-idx?SID</a:t>
            </a:r>
            <a:r>
              <a:rPr lang="en-US" sz="1100" dirty="0">
                <a:solidFill>
                  <a:prstClr val="black"/>
                </a:solidFill>
                <a:cs typeface="Arial" panose="020B0604020202020204" pitchFamily="34" charset="0"/>
                <a:hlinkClick r:id="rId3"/>
              </a:rPr>
              <a:t>=69b9803f5e5373236924daa0bc6f4c5f&amp;mc=</a:t>
            </a:r>
            <a:r>
              <a:rPr lang="en-US" sz="1100" dirty="0" err="1">
                <a:solidFill>
                  <a:prstClr val="black"/>
                </a:solidFill>
                <a:cs typeface="Arial" panose="020B0604020202020204" pitchFamily="34" charset="0"/>
                <a:hlinkClick r:id="rId3"/>
              </a:rPr>
              <a:t>true&amp;node</a:t>
            </a:r>
            <a:r>
              <a:rPr lang="en-US" sz="1100" dirty="0">
                <a:solidFill>
                  <a:prstClr val="black"/>
                </a:solidFill>
                <a:cs typeface="Arial" panose="020B0604020202020204" pitchFamily="34" charset="0"/>
                <a:hlinkClick r:id="rId3"/>
              </a:rPr>
              <a:t>=se42.3.423_1100&amp;rgn=div8</a:t>
            </a:r>
            <a:r>
              <a:rPr lang="en-US" sz="1100" dirty="0">
                <a:solidFill>
                  <a:prstClr val="black"/>
                </a:solidFill>
                <a:cs typeface="Arial" panose="020B0604020202020204" pitchFamily="34" charset="0"/>
              </a:rPr>
              <a:t>).</a:t>
            </a:r>
          </a:p>
          <a:p>
            <a:pPr marL="0" indent="0" defTabSz="966529">
              <a:spcAft>
                <a:spcPts val="600"/>
              </a:spcAft>
              <a:buNone/>
              <a:defRPr/>
            </a:pPr>
            <a:r>
              <a:rPr lang="en-US" sz="1100" dirty="0">
                <a:solidFill>
                  <a:prstClr val="black"/>
                </a:solidFill>
                <a:cs typeface="Arial" panose="020B0604020202020204" pitchFamily="34" charset="0"/>
              </a:rPr>
              <a:t>To search for pharmaceutical assistance programs, visit </a:t>
            </a:r>
            <a:r>
              <a:rPr lang="en-US" sz="1100" dirty="0">
                <a:solidFill>
                  <a:prstClr val="black"/>
                </a:solidFill>
                <a:cs typeface="Arial" panose="020B0604020202020204" pitchFamily="34" charset="0"/>
                <a:hlinkClick r:id="rId4"/>
              </a:rPr>
              <a:t>Medicare.gov/plan-compare/#/pharmaceutical-assistance-program</a:t>
            </a:r>
            <a:r>
              <a:rPr lang="en-US" sz="1100" dirty="0">
                <a:solidFill>
                  <a:prstClr val="black"/>
                </a:solidFill>
                <a:cs typeface="Arial" panose="020B0604020202020204" pitchFamily="34" charset="0"/>
              </a:rPr>
              <a:t> and </a:t>
            </a:r>
            <a:r>
              <a:rPr lang="en-US" sz="1100" dirty="0">
                <a:solidFill>
                  <a:prstClr val="black"/>
                </a:solidFill>
                <a:cs typeface="Arial" panose="020B0604020202020204" pitchFamily="34" charset="0"/>
                <a:hlinkClick r:id="rId5"/>
              </a:rPr>
              <a:t>Medicare.gov/plan-compare/#/pharmaceutical-assistance-program/states</a:t>
            </a:r>
            <a:r>
              <a:rPr lang="en-US" sz="1100" dirty="0">
                <a:solidFill>
                  <a:prstClr val="black"/>
                </a:solidFill>
                <a:cs typeface="Arial" panose="020B0604020202020204" pitchFamily="34" charset="0"/>
              </a:rPr>
              <a:t>.</a:t>
            </a:r>
          </a:p>
          <a:p>
            <a:pPr>
              <a:spcAft>
                <a:spcPts val="600"/>
              </a:spcAft>
            </a:pPr>
            <a:endParaRPr lang="en-US" sz="1100" dirty="0">
              <a:cs typeface="Arial" panose="020B0604020202020204" pitchFamily="34" charset="0"/>
            </a:endParaRPr>
          </a:p>
        </p:txBody>
      </p:sp>
    </p:spTree>
    <p:extLst>
      <p:ext uri="{BB962C8B-B14F-4D97-AF65-F5344CB8AC3E}">
        <p14:creationId xmlns:p14="http://schemas.microsoft.com/office/powerpoint/2010/main" val="808468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731520" y="3757507"/>
            <a:ext cx="5852160" cy="5502380"/>
          </a:xfrm>
        </p:spPr>
        <p:txBody>
          <a:bodyPr/>
          <a:lstStyle/>
          <a:p>
            <a:pPr marL="0" indent="0" defTabSz="966529">
              <a:spcAft>
                <a:spcPts val="600"/>
              </a:spcAft>
              <a:buNone/>
              <a:defRPr/>
            </a:pPr>
            <a:r>
              <a:rPr lang="en-US" b="1" dirty="0">
                <a:solidFill>
                  <a:prstClr val="black"/>
                </a:solidFill>
              </a:rPr>
              <a:t>This slide has animation.</a:t>
            </a:r>
            <a:endParaRPr lang="en-US" dirty="0">
              <a:solidFill>
                <a:prstClr val="black"/>
              </a:solidFill>
            </a:endParaRPr>
          </a:p>
          <a:p>
            <a:pPr marL="0" marR="0" lvl="0" indent="0" algn="l" defTabSz="966529" rtl="0" eaLnBrk="1" fontAlgn="auto" latinLnBrk="0" hangingPunct="1">
              <a:spcAft>
                <a:spcPts val="600"/>
              </a:spcAft>
              <a:buClrTx/>
              <a:buSzTx/>
              <a:buFont typeface="Wingdings" panose="05000000000000000000" pitchFamily="2" charset="2"/>
              <a:buNone/>
              <a:tabLst/>
              <a:defRPr/>
            </a:pPr>
            <a:r>
              <a:rPr lang="en-US" b="1" i="0" u="none" strike="noStrike" dirty="0">
                <a:solidFill>
                  <a:srgbClr val="000000"/>
                </a:solidFill>
                <a:effectLst/>
                <a:cs typeface="Arial" panose="020B0604020202020204" pitchFamily="34" charset="0"/>
              </a:rPr>
              <a:t>Presenter Notes</a:t>
            </a:r>
            <a:r>
              <a:rPr lang="en-US" b="0" i="0" dirty="0">
                <a:solidFill>
                  <a:srgbClr val="444444"/>
                </a:solidFill>
                <a:effectLst/>
                <a:cs typeface="Arial" panose="020B0604020202020204" pitchFamily="34" charset="0"/>
              </a:rPr>
              <a:t>​</a:t>
            </a:r>
            <a:endParaRPr lang="en-US" dirty="0">
              <a:solidFill>
                <a:prstClr val="black"/>
              </a:solidFill>
              <a:cs typeface="Arial" panose="020B0604020202020204" pitchFamily="34" charset="0"/>
            </a:endParaRPr>
          </a:p>
          <a:p>
            <a:pPr marL="0" indent="0" defTabSz="966529">
              <a:spcAft>
                <a:spcPts val="600"/>
              </a:spcAft>
              <a:buNone/>
              <a:defRPr/>
            </a:pPr>
            <a:r>
              <a:rPr lang="en-US" b="1" dirty="0">
                <a:solidFill>
                  <a:prstClr val="black"/>
                </a:solidFill>
                <a:cs typeface="Arial" panose="020B0604020202020204" pitchFamily="34" charset="0"/>
              </a:rPr>
              <a:t>These payments don’t count toward your TrOOP costs: </a:t>
            </a:r>
          </a:p>
          <a:p>
            <a:pPr marL="118745" indent="-118745" defTabSz="966529">
              <a:spcAft>
                <a:spcPts val="600"/>
              </a:spcAft>
              <a:defRPr/>
            </a:pPr>
            <a:r>
              <a:rPr lang="en-US" dirty="0">
                <a:solidFill>
                  <a:prstClr val="black"/>
                </a:solidFill>
                <a:cs typeface="Arial" panose="020B0604020202020204" pitchFamily="34" charset="0"/>
              </a:rPr>
              <a:t>The share of the drug cost paid by a Medicare plan (for 2023, 5% for brand-name drugs and 75% for generics) </a:t>
            </a:r>
          </a:p>
          <a:p>
            <a:pPr marL="118745" indent="-118745" defTabSz="966529">
              <a:spcAft>
                <a:spcPts val="600"/>
              </a:spcAft>
              <a:defRPr/>
            </a:pPr>
            <a:r>
              <a:rPr lang="en-US" dirty="0">
                <a:solidFill>
                  <a:prstClr val="black"/>
                </a:solidFill>
                <a:cs typeface="Arial" panose="020B0604020202020204" pitchFamily="34" charset="0"/>
              </a:rPr>
              <a:t>Monthly plan premium </a:t>
            </a:r>
          </a:p>
          <a:p>
            <a:pPr marL="118745" indent="-118745" defTabSz="966529">
              <a:spcAft>
                <a:spcPts val="600"/>
              </a:spcAft>
              <a:defRPr/>
            </a:pPr>
            <a:r>
              <a:rPr lang="en-US" dirty="0">
                <a:solidFill>
                  <a:prstClr val="black"/>
                </a:solidFill>
                <a:cs typeface="Arial" panose="020B0604020202020204" pitchFamily="34" charset="0"/>
              </a:rPr>
              <a:t>Drugs purchased outside the U.S. and its territories (Puerto Rico, the U.S. Virgin Islands, Guam, the Northern Mariana Islands, and American Samoa)</a:t>
            </a:r>
          </a:p>
          <a:p>
            <a:pPr marL="118745" indent="-118745" defTabSz="966529">
              <a:spcAft>
                <a:spcPts val="600"/>
              </a:spcAft>
              <a:defRPr/>
            </a:pPr>
            <a:r>
              <a:rPr lang="en-US" dirty="0">
                <a:solidFill>
                  <a:prstClr val="black"/>
                </a:solidFill>
                <a:cs typeface="Arial" panose="020B0604020202020204" pitchFamily="34" charset="0"/>
              </a:rPr>
              <a:t>Drugs that the plan doesn’t cover </a:t>
            </a:r>
          </a:p>
          <a:p>
            <a:pPr marL="118745" indent="-118745" defTabSz="966529">
              <a:spcAft>
                <a:spcPts val="600"/>
              </a:spcAft>
              <a:defRPr/>
            </a:pPr>
            <a:r>
              <a:rPr lang="en-US" dirty="0">
                <a:solidFill>
                  <a:prstClr val="black"/>
                </a:solidFill>
                <a:cs typeface="Arial" panose="020B0604020202020204" pitchFamily="34" charset="0"/>
              </a:rPr>
              <a:t>Drugs excluded from the definition of a Part D drug, even in cases where the plan chooses to cover them as a supplemental benefit (like drugs for hair growth)</a:t>
            </a:r>
          </a:p>
          <a:p>
            <a:pPr marL="118745" indent="-118745" defTabSz="966529">
              <a:spcAft>
                <a:spcPts val="600"/>
              </a:spcAft>
              <a:defRPr/>
            </a:pPr>
            <a:r>
              <a:rPr lang="en-US" dirty="0">
                <a:solidFill>
                  <a:prstClr val="black"/>
                </a:solidFill>
                <a:cs typeface="Arial" panose="020B0604020202020204" pitchFamily="34" charset="0"/>
              </a:rPr>
              <a:t>If they’re made by (or reimbursed to you by) any of these:</a:t>
            </a:r>
          </a:p>
          <a:p>
            <a:pPr marL="237490" lvl="2" indent="-118745" defTabSz="966529">
              <a:spcBef>
                <a:spcPts val="0"/>
              </a:spcBef>
              <a:spcAft>
                <a:spcPts val="600"/>
              </a:spcAft>
              <a:buSzTx/>
              <a:buFont typeface="Arial" panose="020B0604020202020204" pitchFamily="34" charset="0"/>
              <a:buChar char="•"/>
              <a:defRPr/>
            </a:pPr>
            <a:r>
              <a:rPr lang="en-US" dirty="0">
                <a:solidFill>
                  <a:prstClr val="black"/>
                </a:solidFill>
                <a:cs typeface="Arial" panose="020B0604020202020204" pitchFamily="34" charset="0"/>
              </a:rPr>
              <a:t>Group health plans (GHPs) like the Federal Employees Health Benefits (FEHB) Program or employer or union retiree coverage </a:t>
            </a:r>
          </a:p>
          <a:p>
            <a:pPr marL="237490" lvl="2" indent="-118745" defTabSz="966529">
              <a:spcBef>
                <a:spcPts val="0"/>
              </a:spcBef>
              <a:spcAft>
                <a:spcPts val="600"/>
              </a:spcAft>
              <a:buSzTx/>
              <a:buFont typeface="Arial" panose="020B0604020202020204" pitchFamily="34" charset="0"/>
              <a:buChar char="•"/>
              <a:defRPr/>
            </a:pPr>
            <a:r>
              <a:rPr lang="en-US" dirty="0">
                <a:solidFill>
                  <a:prstClr val="black"/>
                </a:solidFill>
                <a:cs typeface="Arial" panose="020B0604020202020204" pitchFamily="34" charset="0"/>
              </a:rPr>
              <a:t>Government-funded health programs like Medicaid, TRICARE, Workers’ Compensation, the Department of Veterans Affairs (VA), Federally Qualified Health Centers (FQHCs), Rural Health Clinics (RHCs), the Children’s Health Insurance Program (CHIP), and Black Lung Benefits </a:t>
            </a:r>
          </a:p>
          <a:p>
            <a:pPr marL="237490" lvl="2" indent="-118745" defTabSz="966529">
              <a:spcBef>
                <a:spcPts val="0"/>
              </a:spcBef>
              <a:spcAft>
                <a:spcPts val="600"/>
              </a:spcAft>
              <a:buSzTx/>
              <a:buFont typeface="Arial" panose="020B0604020202020204" pitchFamily="34" charset="0"/>
              <a:buChar char="•"/>
              <a:defRPr/>
            </a:pPr>
            <a:r>
              <a:rPr lang="en-US" dirty="0">
                <a:solidFill>
                  <a:prstClr val="black"/>
                </a:solidFill>
                <a:cs typeface="Arial" panose="020B0604020202020204" pitchFamily="34" charset="0"/>
              </a:rPr>
              <a:t>Other third-party groups with a legal obligation to pay for the person’s drug costs </a:t>
            </a:r>
          </a:p>
          <a:p>
            <a:pPr marL="237490" lvl="2" indent="-118745" defTabSz="966529">
              <a:spcBef>
                <a:spcPts val="0"/>
              </a:spcBef>
              <a:spcAft>
                <a:spcPts val="600"/>
              </a:spcAft>
              <a:buSzTx/>
              <a:buFont typeface="Arial" panose="020B0604020202020204" pitchFamily="34" charset="0"/>
              <a:buChar char="•"/>
              <a:defRPr/>
            </a:pPr>
            <a:r>
              <a:rPr lang="en-US" dirty="0">
                <a:solidFill>
                  <a:prstClr val="black"/>
                </a:solidFill>
                <a:cs typeface="Arial" panose="020B0604020202020204" pitchFamily="34" charset="0"/>
              </a:rPr>
              <a:t>Patient Assistance Programs (PAPs) operating outside the Part D benefit </a:t>
            </a:r>
          </a:p>
          <a:p>
            <a:pPr marL="237490" lvl="2" indent="-118745" defTabSz="966529">
              <a:spcBef>
                <a:spcPts val="0"/>
              </a:spcBef>
              <a:spcAft>
                <a:spcPts val="600"/>
              </a:spcAft>
              <a:buSzTx/>
              <a:buFont typeface="Arial" panose="020B0604020202020204" pitchFamily="34" charset="0"/>
              <a:buChar char="•"/>
              <a:defRPr/>
            </a:pPr>
            <a:r>
              <a:rPr lang="en-US" dirty="0">
                <a:solidFill>
                  <a:prstClr val="black"/>
                </a:solidFill>
                <a:cs typeface="Arial" panose="020B0604020202020204" pitchFamily="34" charset="0"/>
              </a:rPr>
              <a:t>Other types of insurance </a:t>
            </a:r>
          </a:p>
          <a:p>
            <a:pPr marL="118745" lvl="1" indent="-118745" defTabSz="966529">
              <a:spcBef>
                <a:spcPts val="0"/>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Over-the-counter drugs or most vitamins (even if required by the plan as part of step therapy)</a:t>
            </a:r>
          </a:p>
          <a:p>
            <a:pPr marL="0" lvl="1" defTabSz="966529">
              <a:spcBef>
                <a:spcPts val="0"/>
              </a:spcBef>
              <a:spcAft>
                <a:spcPts val="600"/>
              </a:spcAft>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11889732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731520" y="3801049"/>
            <a:ext cx="5852160" cy="5144347"/>
          </a:xfrm>
        </p:spPr>
        <p:txBody>
          <a:bodyPr/>
          <a:lstStyle/>
          <a:p>
            <a:pPr marL="0" indent="-224155">
              <a:spcAft>
                <a:spcPts val="600"/>
              </a:spcAft>
              <a:buNone/>
              <a:defRPr/>
            </a:pPr>
            <a:r>
              <a:rPr lang="en-US" b="1" dirty="0">
                <a:solidFill>
                  <a:prstClr val="black"/>
                </a:solidFill>
              </a:rPr>
              <a:t>This slide has animation.</a:t>
            </a:r>
            <a:endParaRPr lang="en-US" dirty="0">
              <a:solidFill>
                <a:prstClr val="black"/>
              </a:solidFill>
            </a:endParaRPr>
          </a:p>
          <a:p>
            <a:pPr marL="0" marR="0" lvl="0" indent="-224155" algn="l" defTabSz="914400" rtl="0" eaLnBrk="1" fontAlgn="auto" latinLnBrk="0" hangingPunct="1">
              <a:spcAft>
                <a:spcPts val="600"/>
              </a:spcAft>
              <a:buClrTx/>
              <a:buSzTx/>
              <a:buFontTx/>
              <a:buNone/>
              <a:tabLst/>
              <a:defRPr/>
            </a:pPr>
            <a:r>
              <a:rPr lang="en-US" sz="1200" b="1" i="0" u="none" strike="noStrike" dirty="0">
                <a:solidFill>
                  <a:srgbClr val="000000"/>
                </a:solidFill>
                <a:effectLst/>
                <a:cs typeface="Arial"/>
              </a:rPr>
              <a:t>Presenter Notes</a:t>
            </a:r>
            <a:r>
              <a:rPr lang="en-US" sz="1200" b="0" i="0" dirty="0">
                <a:solidFill>
                  <a:srgbClr val="444444"/>
                </a:solidFill>
                <a:effectLst/>
                <a:cs typeface="Arial"/>
              </a:rPr>
              <a:t>​</a:t>
            </a:r>
            <a:endParaRPr lang="en-US" dirty="0">
              <a:solidFill>
                <a:prstClr val="black"/>
              </a:solidFill>
              <a:cs typeface="Arial"/>
            </a:endParaRPr>
          </a:p>
          <a:p>
            <a:pPr marL="0" indent="0" defTabSz="966529">
              <a:spcAft>
                <a:spcPts val="600"/>
              </a:spcAft>
              <a:buNone/>
              <a:defRPr/>
            </a:pPr>
            <a:r>
              <a:rPr lang="en-US" dirty="0">
                <a:solidFill>
                  <a:prstClr val="black"/>
                </a:solidFill>
                <a:cs typeface="Arial"/>
              </a:rPr>
              <a:t>Check Your Knowledge: Question 3</a:t>
            </a:r>
          </a:p>
          <a:p>
            <a:pPr marL="0" indent="0" defTabSz="966529">
              <a:spcAft>
                <a:spcPts val="600"/>
              </a:spcAft>
              <a:buNone/>
              <a:defRPr/>
            </a:pPr>
            <a:r>
              <a:rPr lang="en-US" b="1" dirty="0">
                <a:solidFill>
                  <a:prstClr val="black"/>
                </a:solidFill>
                <a:cs typeface="Arial"/>
              </a:rPr>
              <a:t>Which one of the following counts toward your true out-of-pocket (TrOOP) costs?</a:t>
            </a:r>
          </a:p>
          <a:p>
            <a:pPr marL="241300" indent="-241300" defTabSz="966529">
              <a:spcAft>
                <a:spcPts val="600"/>
              </a:spcAft>
              <a:buFont typeface="+mj-lt"/>
              <a:buAutoNum type="alphaLcPeriod"/>
              <a:defRPr/>
            </a:pPr>
            <a:r>
              <a:rPr lang="en-US" dirty="0">
                <a:solidFill>
                  <a:prstClr val="black"/>
                </a:solidFill>
                <a:cs typeface="Arial"/>
              </a:rPr>
              <a:t>The amount you paid for your drugs covered under the plan</a:t>
            </a:r>
          </a:p>
          <a:p>
            <a:pPr marL="241300" indent="-241300" defTabSz="966529">
              <a:spcAft>
                <a:spcPts val="600"/>
              </a:spcAft>
              <a:buFont typeface="+mj-lt"/>
              <a:buAutoNum type="alphaLcPeriod"/>
              <a:defRPr/>
            </a:pPr>
            <a:r>
              <a:rPr lang="en-US" dirty="0">
                <a:solidFill>
                  <a:prstClr val="black"/>
                </a:solidFill>
                <a:cs typeface="Arial"/>
              </a:rPr>
              <a:t>Your monthly drug plan premium</a:t>
            </a:r>
          </a:p>
          <a:p>
            <a:pPr marL="241300" indent="-241300" defTabSz="966529">
              <a:spcAft>
                <a:spcPts val="600"/>
              </a:spcAft>
              <a:buFont typeface="+mj-lt"/>
              <a:buAutoNum type="alphaLcPeriod"/>
              <a:defRPr/>
            </a:pPr>
            <a:r>
              <a:rPr lang="en-US" dirty="0">
                <a:solidFill>
                  <a:prstClr val="black"/>
                </a:solidFill>
                <a:cs typeface="Arial"/>
              </a:rPr>
              <a:t>Over-the-counter drugs and most vitamins</a:t>
            </a:r>
          </a:p>
          <a:p>
            <a:pPr marL="241300" indent="-241300" defTabSz="966529">
              <a:spcAft>
                <a:spcPts val="600"/>
              </a:spcAft>
              <a:buFont typeface="+mj-lt"/>
              <a:buAutoNum type="alphaLcPeriod"/>
              <a:defRPr/>
            </a:pPr>
            <a:r>
              <a:rPr lang="en-US" dirty="0">
                <a:solidFill>
                  <a:prstClr val="black"/>
                </a:solidFill>
                <a:cs typeface="Arial"/>
              </a:rPr>
              <a:t>The amount paid by your Medicare drug plan</a:t>
            </a:r>
          </a:p>
          <a:p>
            <a:pPr marL="0" indent="0" defTabSz="966529">
              <a:spcAft>
                <a:spcPts val="600"/>
              </a:spcAft>
              <a:buNone/>
              <a:defRPr/>
            </a:pPr>
            <a:r>
              <a:rPr lang="en-US" b="1" dirty="0">
                <a:solidFill>
                  <a:prstClr val="black"/>
                </a:solidFill>
                <a:cs typeface="Arial"/>
              </a:rPr>
              <a:t>ANSWER</a:t>
            </a:r>
            <a:r>
              <a:rPr lang="en-US" dirty="0">
                <a:solidFill>
                  <a:prstClr val="black"/>
                </a:solidFill>
                <a:cs typeface="Arial"/>
              </a:rPr>
              <a:t>: </a:t>
            </a:r>
            <a:r>
              <a:rPr lang="en-US" b="1" dirty="0">
                <a:solidFill>
                  <a:prstClr val="black"/>
                </a:solidFill>
                <a:cs typeface="Arial"/>
              </a:rPr>
              <a:t>a.</a:t>
            </a:r>
            <a:r>
              <a:rPr lang="en-US" dirty="0">
                <a:solidFill>
                  <a:prstClr val="black"/>
                </a:solidFill>
                <a:cs typeface="Arial"/>
              </a:rPr>
              <a:t> </a:t>
            </a:r>
            <a:r>
              <a:rPr lang="en-US" b="1" dirty="0">
                <a:solidFill>
                  <a:prstClr val="black"/>
                </a:solidFill>
                <a:cs typeface="Arial"/>
              </a:rPr>
              <a:t>The amount you paid for your drugs covered under the plan </a:t>
            </a:r>
          </a:p>
          <a:p>
            <a:pPr marL="0" indent="0" defTabSz="966529">
              <a:spcAft>
                <a:spcPts val="600"/>
              </a:spcAft>
              <a:buNone/>
              <a:defRPr/>
            </a:pPr>
            <a:r>
              <a:rPr lang="en-US" dirty="0">
                <a:solidFill>
                  <a:prstClr val="black"/>
                </a:solidFill>
                <a:cs typeface="Arial"/>
              </a:rPr>
              <a:t>For payments to count toward your TrOOP costs, you must make the payments or the</a:t>
            </a:r>
            <a:r>
              <a:rPr lang="en-US" baseline="0" dirty="0">
                <a:solidFill>
                  <a:prstClr val="black"/>
                </a:solidFill>
                <a:cs typeface="Arial"/>
              </a:rPr>
              <a:t> payment is</a:t>
            </a:r>
            <a:r>
              <a:rPr lang="en-US" dirty="0">
                <a:solidFill>
                  <a:prstClr val="black"/>
                </a:solidFill>
                <a:cs typeface="Arial"/>
              </a:rPr>
              <a:t> made on your behalf. They can’t be covered by other insurance, and must be for certain types of costs according to your plan rules (for example, drugs that are on the plan’s formulary or filled at a pharmacy in the plan’s network). </a:t>
            </a:r>
            <a:endParaRPr lang="en-US" dirty="0">
              <a:solidFill>
                <a:prstClr val="black"/>
              </a:solidFill>
              <a:cs typeface="Arial" panose="020B0604020202020204" pitchFamily="34" charset="0"/>
            </a:endParaRPr>
          </a:p>
          <a:p>
            <a:pPr marL="0" indent="0" defTabSz="966529">
              <a:spcBef>
                <a:spcPts val="634"/>
              </a:spcBef>
              <a:spcAft>
                <a:spcPts val="600"/>
              </a:spcAft>
              <a:buNone/>
              <a:defRPr/>
            </a:pPr>
            <a:endParaRPr lang="en-US" dirty="0">
              <a:solidFill>
                <a:prstClr val="black"/>
              </a:solidFill>
            </a:endParaRPr>
          </a:p>
        </p:txBody>
      </p:sp>
    </p:spTree>
    <p:extLst>
      <p:ext uri="{BB962C8B-B14F-4D97-AF65-F5344CB8AC3E}">
        <p14:creationId xmlns:p14="http://schemas.microsoft.com/office/powerpoint/2010/main" val="39094078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224155">
              <a:spcBef>
                <a:spcPts val="613"/>
              </a:spcBef>
              <a:spcAft>
                <a:spcPts val="600"/>
              </a:spcAft>
              <a:buNone/>
              <a:defRPr/>
            </a:pPr>
            <a:r>
              <a:rPr lang="en-US" b="1" dirty="0">
                <a:solidFill>
                  <a:prstClr val="black"/>
                </a:solidFill>
              </a:rPr>
              <a:t>This slide has animation.</a:t>
            </a:r>
            <a:endParaRPr lang="en-US" dirty="0">
              <a:solidFill>
                <a:prstClr val="black"/>
              </a:solidFill>
            </a:endParaRPr>
          </a:p>
          <a:p>
            <a:pPr marL="0" marR="0" lvl="0" indent="-224155" algn="l" defTabSz="914400" rtl="0" eaLnBrk="1" fontAlgn="auto" latinLnBrk="0" hangingPunct="1">
              <a:spcAft>
                <a:spcPts val="600"/>
              </a:spcAft>
              <a:buClrTx/>
              <a:buSzTx/>
              <a:buFontTx/>
              <a:buNone/>
              <a:tabLst/>
              <a:defRPr/>
            </a:pPr>
            <a:r>
              <a:rPr lang="en-US" sz="1200" b="1" i="0" u="none" strike="noStrike" dirty="0">
                <a:solidFill>
                  <a:srgbClr val="000000"/>
                </a:solidFill>
                <a:effectLst/>
                <a:cs typeface="Arial"/>
              </a:rPr>
              <a:t>Presenter Notes</a:t>
            </a:r>
            <a:r>
              <a:rPr lang="en-US" sz="1200" b="0" i="0" dirty="0">
                <a:solidFill>
                  <a:srgbClr val="444444"/>
                </a:solidFill>
                <a:effectLst/>
                <a:cs typeface="Arial"/>
              </a:rPr>
              <a:t>​</a:t>
            </a:r>
            <a:endParaRPr lang="en-US" dirty="0">
              <a:solidFill>
                <a:prstClr val="black"/>
              </a:solidFill>
              <a:cs typeface="Arial"/>
            </a:endParaRPr>
          </a:p>
          <a:p>
            <a:pPr marL="0" indent="0" defTabSz="966529">
              <a:spcAft>
                <a:spcPts val="600"/>
              </a:spcAft>
              <a:buNone/>
              <a:defRPr/>
            </a:pPr>
            <a:r>
              <a:rPr lang="en-US" dirty="0">
                <a:solidFill>
                  <a:prstClr val="black"/>
                </a:solidFill>
                <a:cs typeface="Arial"/>
              </a:rPr>
              <a:t>Check Your Knowledge: Question 4</a:t>
            </a:r>
          </a:p>
          <a:p>
            <a:pPr marL="0" marR="0" lvl="0" indent="0" algn="l" defTabSz="966529" rtl="0" eaLnBrk="1" fontAlgn="auto" latinLnBrk="0" hangingPunct="1">
              <a:spcAft>
                <a:spcPts val="600"/>
              </a:spcAft>
              <a:buClrTx/>
              <a:buSzTx/>
              <a:buFont typeface="Wingdings" panose="05000000000000000000" pitchFamily="2" charset="2"/>
              <a:buNone/>
              <a:tabLst/>
              <a:defRPr/>
            </a:pPr>
            <a:r>
              <a:rPr lang="en-US" sz="1200" b="1" kern="1200" dirty="0">
                <a:solidFill>
                  <a:schemeClr val="tx1"/>
                </a:solidFill>
                <a:effectLst/>
                <a:latin typeface="+mn-lt"/>
                <a:ea typeface="+mn-ea"/>
                <a:cs typeface="+mn-cs"/>
              </a:rPr>
              <a:t>If Social Security notifies you about paying a higher amount for your Part D coverage (IRMAA notice), what happens if you don’t pay that amount?</a:t>
            </a:r>
            <a:endParaRPr lang="en-US" b="1" dirty="0">
              <a:solidFill>
                <a:prstClr val="black"/>
              </a:solidFill>
              <a:cs typeface="Arial"/>
            </a:endParaRPr>
          </a:p>
          <a:p>
            <a:pPr marL="228600" lvl="0" indent="-228600">
              <a:spcAft>
                <a:spcPts val="600"/>
              </a:spcAft>
              <a:buAutoNum type="alphaLcPeriod"/>
            </a:pPr>
            <a:r>
              <a:rPr lang="en-US" sz="1200" kern="1200" dirty="0">
                <a:solidFill>
                  <a:schemeClr val="tx1"/>
                </a:solidFill>
                <a:effectLst/>
                <a:latin typeface="+mn-lt"/>
                <a:ea typeface="+mn-ea"/>
                <a:cs typeface="+mn-cs"/>
              </a:rPr>
              <a:t>Social Security will automatically file a reconsideration request for you.</a:t>
            </a:r>
          </a:p>
          <a:p>
            <a:pPr marL="228600" lvl="0" indent="-228600">
              <a:spcAft>
                <a:spcPts val="600"/>
              </a:spcAft>
              <a:buAutoNum type="alphaLcPeriod"/>
            </a:pPr>
            <a:r>
              <a:rPr lang="en-US" sz="1200" kern="1200" dirty="0">
                <a:solidFill>
                  <a:schemeClr val="tx1"/>
                </a:solidFill>
                <a:effectLst/>
                <a:latin typeface="+mn-lt"/>
                <a:ea typeface="+mn-ea"/>
                <a:cs typeface="+mn-cs"/>
              </a:rPr>
              <a:t>You’ll be charged an additional penalty amount because you didn’t pay on time.</a:t>
            </a:r>
          </a:p>
          <a:p>
            <a:pPr marL="228600" lvl="0" indent="-228600">
              <a:spcAft>
                <a:spcPts val="600"/>
              </a:spcAft>
              <a:buAutoNum type="alphaLcPeriod"/>
            </a:pPr>
            <a:r>
              <a:rPr lang="en-US" sz="1200" kern="1200" dirty="0">
                <a:solidFill>
                  <a:schemeClr val="tx1"/>
                </a:solidFill>
                <a:effectLst/>
                <a:latin typeface="+mn-lt"/>
                <a:ea typeface="+mn-ea"/>
                <a:cs typeface="+mn-cs"/>
              </a:rPr>
              <a:t>You’ll lose your Part D coverage.</a:t>
            </a:r>
          </a:p>
          <a:p>
            <a:pPr marL="228600" lvl="0" indent="-228600">
              <a:spcAft>
                <a:spcPts val="600"/>
              </a:spcAft>
              <a:buAutoNum type="alphaLcPeriod"/>
            </a:pPr>
            <a:r>
              <a:rPr lang="en-US" sz="1200" kern="1200" dirty="0">
                <a:solidFill>
                  <a:schemeClr val="tx1"/>
                </a:solidFill>
                <a:effectLst/>
                <a:latin typeface="+mn-lt"/>
                <a:ea typeface="+mn-ea"/>
                <a:cs typeface="+mn-cs"/>
              </a:rPr>
              <a:t>The IRS takes the amount owed from your tax returns.</a:t>
            </a:r>
          </a:p>
          <a:p>
            <a:pPr marL="0" indent="0" defTabSz="966529">
              <a:spcBef>
                <a:spcPts val="634"/>
              </a:spcBef>
              <a:spcAft>
                <a:spcPts val="600"/>
              </a:spcAft>
              <a:buNone/>
              <a:defRPr/>
            </a:pPr>
            <a:r>
              <a:rPr lang="en-US" b="1" dirty="0">
                <a:solidFill>
                  <a:prstClr val="black"/>
                </a:solidFill>
                <a:cs typeface="Arial"/>
              </a:rPr>
              <a:t>ANSWER</a:t>
            </a:r>
            <a:r>
              <a:rPr lang="en-US" dirty="0">
                <a:solidFill>
                  <a:prstClr val="black"/>
                </a:solidFill>
                <a:cs typeface="Arial"/>
              </a:rPr>
              <a:t>: </a:t>
            </a:r>
            <a:r>
              <a:rPr lang="en-US" b="1" dirty="0">
                <a:solidFill>
                  <a:prstClr val="black"/>
                </a:solidFill>
                <a:cs typeface="Arial"/>
              </a:rPr>
              <a:t>c. You’ll lose your Part D coverage. </a:t>
            </a:r>
            <a:endParaRPr lang="en-US" b="1" dirty="0">
              <a:solidFill>
                <a:prstClr val="black"/>
              </a:solidFill>
              <a:cs typeface="Arial" panose="020B0604020202020204" pitchFamily="34" charset="0"/>
            </a:endParaRPr>
          </a:p>
          <a:p>
            <a:pPr marL="0" marR="0" lvl="0" indent="0" algn="l" defTabSz="966529" rtl="0" eaLnBrk="1" fontAlgn="auto" latinLnBrk="0" hangingPunct="1">
              <a:spcAft>
                <a:spcPts val="600"/>
              </a:spcAft>
              <a:buClrTx/>
              <a:buSzTx/>
              <a:buFont typeface="Wingdings" panose="05000000000000000000" pitchFamily="2" charset="2"/>
              <a:buNone/>
              <a:tabLst/>
              <a:defRPr/>
            </a:pPr>
            <a:r>
              <a:rPr lang="en-US" dirty="0">
                <a:solidFill>
                  <a:prstClr val="black"/>
                </a:solidFill>
                <a:cs typeface="Arial"/>
              </a:rPr>
              <a:t>A small group—about 7% of all people with Medicare—will pay a higher monthly Part D Income-Related Monthly Adjustment Amount (IRMAA) based on their income as reported on their IRS tax return from 2 years ago. If your income is above a certain limit, you’ll pay this extra amount in addition to your plan premium. Social Security uses income data from the IRS to figure out whether or not you have to pay a higher premium. The income limits are the same as those for the Part B IRMAA. </a:t>
            </a:r>
            <a:r>
              <a:rPr lang="en-US" b="1" dirty="0">
                <a:solidFill>
                  <a:prstClr val="black"/>
                </a:solidFill>
                <a:cs typeface="Arial" panose="020B0604020202020204" pitchFamily="34" charset="0"/>
              </a:rPr>
              <a:t>IRMAA is adjusted each year. </a:t>
            </a:r>
            <a:r>
              <a:rPr lang="en-US" dirty="0">
                <a:solidFill>
                  <a:prstClr val="black"/>
                </a:solidFill>
                <a:cs typeface="Arial" panose="020B0604020202020204" pitchFamily="34" charset="0"/>
              </a:rPr>
              <a:t>It is calculated on the annual beneficiary base premium. </a:t>
            </a:r>
            <a:r>
              <a:rPr lang="en-US" sz="1200" b="0" i="0" kern="1200" dirty="0">
                <a:solidFill>
                  <a:schemeClr val="tx1"/>
                </a:solidFill>
                <a:effectLst/>
                <a:latin typeface="+mn-lt"/>
                <a:ea typeface="+mn-ea"/>
                <a:cs typeface="+mn-cs"/>
              </a:rPr>
              <a:t>If Social Security notifies you about paying a higher amount for your Part D coverage, you’re required by law to pay the Part D IRMAA. If you don’t pay the Part D IRMAA, you’ll lose your Part D coverage. </a:t>
            </a:r>
            <a:r>
              <a:rPr lang="en-US" dirty="0">
                <a:solidFill>
                  <a:prstClr val="black"/>
                </a:solidFill>
                <a:cs typeface="Arial" panose="020B0604020202020204" pitchFamily="34" charset="0"/>
              </a:rPr>
              <a:t>Y</a:t>
            </a:r>
            <a:r>
              <a:rPr lang="en-US" sz="1200" b="0" i="0" kern="1200" dirty="0">
                <a:solidFill>
                  <a:schemeClr val="tx1"/>
                </a:solidFill>
                <a:effectLst/>
                <a:latin typeface="+mn-lt"/>
                <a:ea typeface="+mn-ea"/>
                <a:cs typeface="+mn-cs"/>
              </a:rPr>
              <a:t>ou’re required to pay the Part D IRMAA, even if your employer or a third party (like a teacher’s union or a retirement system) pays for your Part D plan premiums. If you don’t pay the Part D IRMAA and get disenrolled, you may also lose your retirement coverage and you may not be able to get it back.</a:t>
            </a:r>
            <a:endParaRPr lang="en-US" dirty="0">
              <a:solidFill>
                <a:prstClr val="black"/>
              </a:solidFill>
              <a:cs typeface="Arial" panose="020B0604020202020204" pitchFamily="34" charset="0"/>
            </a:endParaRPr>
          </a:p>
          <a:p>
            <a:pPr marL="0" indent="0" defTabSz="966529">
              <a:spcBef>
                <a:spcPts val="634"/>
              </a:spcBef>
              <a:spcAft>
                <a:spcPts val="600"/>
              </a:spcAft>
              <a:buNone/>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16769659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marR="0" lvl="0" indent="0" algn="l" defTabSz="966529" rtl="0" eaLnBrk="1" fontAlgn="auto" latinLnBrk="0" hangingPunct="1">
              <a:spcAft>
                <a:spcPts val="600"/>
              </a:spcAft>
              <a:buClrTx/>
              <a:buSzTx/>
              <a:buFont typeface="Wingdings" panose="05000000000000000000" pitchFamily="2" charset="2"/>
              <a:buNone/>
              <a:tabLst/>
              <a:defRPr/>
            </a:pPr>
            <a:r>
              <a:rPr lang="en-US" sz="1200" b="1" i="0" u="none" strike="noStrike" dirty="0">
                <a:solidFill>
                  <a:srgbClr val="000000"/>
                </a:solidFill>
                <a:effectLst/>
                <a:cs typeface="Arial"/>
              </a:rPr>
              <a:t>Presenter Notes</a:t>
            </a:r>
            <a:r>
              <a:rPr lang="en-US" sz="1200" b="0" i="0" dirty="0">
                <a:solidFill>
                  <a:srgbClr val="444444"/>
                </a:solidFill>
                <a:effectLst/>
                <a:cs typeface="Arial"/>
              </a:rPr>
              <a:t>​</a:t>
            </a:r>
            <a:endParaRPr lang="en-US" b="0" i="0" dirty="0">
              <a:solidFill>
                <a:srgbClr val="444444"/>
              </a:solidFill>
              <a:effectLst/>
              <a:cs typeface="Arial"/>
            </a:endParaRPr>
          </a:p>
          <a:p>
            <a:pPr marL="0" indent="0" defTabSz="966529">
              <a:spcAft>
                <a:spcPts val="600"/>
              </a:spcAft>
              <a:buNone/>
              <a:defRPr/>
            </a:pPr>
            <a:r>
              <a:rPr lang="en-US" dirty="0">
                <a:solidFill>
                  <a:prstClr val="black"/>
                </a:solidFill>
                <a:cs typeface="Arial"/>
              </a:rPr>
              <a:t>At the end of this session, you'll be able to</a:t>
            </a:r>
            <a:r>
              <a:rPr lang="en-US" baseline="0" dirty="0">
                <a:solidFill>
                  <a:prstClr val="black"/>
                </a:solidFill>
                <a:cs typeface="Arial"/>
              </a:rPr>
              <a:t>:</a:t>
            </a:r>
            <a:endParaRPr lang="en-US" dirty="0">
              <a:solidFill>
                <a:prstClr val="black"/>
              </a:solidFill>
              <a:cs typeface="Arial"/>
            </a:endParaRPr>
          </a:p>
          <a:p>
            <a:pPr marL="121920" lvl="1" indent="-121920" defTabSz="966529">
              <a:spcBef>
                <a:spcPts val="0"/>
              </a:spcBef>
              <a:spcAft>
                <a:spcPts val="600"/>
              </a:spcAft>
              <a:buFont typeface="Wingdings" panose="05000000000000000000" pitchFamily="2" charset="2"/>
              <a:buChar char="§"/>
              <a:defRPr/>
            </a:pPr>
            <a:r>
              <a:rPr lang="en-US" dirty="0">
                <a:solidFill>
                  <a:prstClr val="black"/>
                </a:solidFill>
                <a:cs typeface="Arial"/>
              </a:rPr>
              <a:t>Understand drug coverage under the different parts of Medicare</a:t>
            </a:r>
          </a:p>
          <a:p>
            <a:pPr marL="121920" lvl="1" indent="-121920" defTabSz="966529">
              <a:spcBef>
                <a:spcPts val="0"/>
              </a:spcBef>
              <a:spcAft>
                <a:spcPts val="600"/>
              </a:spcAft>
              <a:buFont typeface="Wingdings" panose="05000000000000000000" pitchFamily="2" charset="2"/>
              <a:buChar char="§"/>
              <a:defRPr/>
            </a:pPr>
            <a:r>
              <a:rPr lang="en-US" dirty="0">
                <a:solidFill>
                  <a:prstClr val="black"/>
                </a:solidFill>
                <a:cs typeface="Arial"/>
              </a:rPr>
              <a:t>Describe how Medicare drug coverage (Part D) works</a:t>
            </a:r>
          </a:p>
          <a:p>
            <a:pPr marL="625475" lvl="2" indent="-171450" defTabSz="966529">
              <a:spcBef>
                <a:spcPts val="0"/>
              </a:spcBef>
              <a:spcAft>
                <a:spcPts val="600"/>
              </a:spcAft>
              <a:buFont typeface="Arial" panose="020B0604020202020204" pitchFamily="34" charset="0"/>
              <a:buChar char="•"/>
              <a:defRPr/>
            </a:pPr>
            <a:r>
              <a:rPr lang="en-US" dirty="0">
                <a:solidFill>
                  <a:prstClr val="black"/>
                </a:solidFill>
                <a:cs typeface="Arial"/>
              </a:rPr>
              <a:t>Summarize drug coverage eligibility and enrollment requirements</a:t>
            </a:r>
          </a:p>
          <a:p>
            <a:pPr marL="625475" lvl="2" indent="-171450" defTabSz="966529">
              <a:spcBef>
                <a:spcPts val="0"/>
              </a:spcBef>
              <a:spcAft>
                <a:spcPts val="600"/>
              </a:spcAft>
              <a:buFont typeface="Arial" panose="020B0604020202020204" pitchFamily="34" charset="0"/>
              <a:buChar char="•"/>
              <a:defRPr/>
            </a:pPr>
            <a:r>
              <a:rPr lang="en-US" dirty="0">
                <a:solidFill>
                  <a:prstClr val="black"/>
                </a:solidFill>
                <a:cs typeface="Arial"/>
              </a:rPr>
              <a:t>Discuss considerations in comparing and choosing drug coverage</a:t>
            </a:r>
          </a:p>
          <a:p>
            <a:pPr marL="625475" lvl="2" indent="-171450" defTabSz="966529">
              <a:spcBef>
                <a:spcPts val="0"/>
              </a:spcBef>
              <a:spcAft>
                <a:spcPts val="600"/>
              </a:spcAft>
              <a:buFont typeface="Arial" panose="020B0604020202020204" pitchFamily="34" charset="0"/>
              <a:buChar char="•"/>
              <a:defRPr/>
            </a:pPr>
            <a:r>
              <a:rPr lang="en-US" dirty="0">
                <a:solidFill>
                  <a:prstClr val="black"/>
                </a:solidFill>
                <a:cs typeface="Arial"/>
              </a:rPr>
              <a:t>Describe Extra Help (also known as Low-income subsidy, or LIS) with drug coverage costs</a:t>
            </a:r>
          </a:p>
          <a:p>
            <a:pPr marL="625475" lvl="2" indent="-171450" defTabSz="966529">
              <a:spcBef>
                <a:spcPts val="0"/>
              </a:spcBef>
              <a:spcAft>
                <a:spcPts val="600"/>
              </a:spcAft>
              <a:buFont typeface="Arial" panose="020B0604020202020204" pitchFamily="34" charset="0"/>
              <a:buChar char="•"/>
              <a:defRPr/>
            </a:pPr>
            <a:r>
              <a:rPr lang="en-US" dirty="0">
                <a:solidFill>
                  <a:prstClr val="black"/>
                </a:solidFill>
                <a:cs typeface="Arial"/>
              </a:rPr>
              <a:t>Explain Part D coverage determinations and the appeals process</a:t>
            </a:r>
          </a:p>
          <a:p>
            <a:pPr marL="0" lvl="1" indent="0" defTabSz="966529">
              <a:spcBef>
                <a:spcPts val="0"/>
              </a:spcBef>
              <a:spcAft>
                <a:spcPts val="600"/>
              </a:spcAft>
              <a:buFont typeface="Wingdings" panose="05000000000000000000" pitchFamily="2" charset="2"/>
              <a:buNone/>
              <a:defRPr/>
            </a:pPr>
            <a:endParaRPr lang="en-US" dirty="0">
              <a:solidFill>
                <a:prstClr val="black"/>
              </a:solidFill>
              <a:cs typeface="Arial" panose="020B0604020202020204" pitchFamily="34" charset="0"/>
            </a:endParaRPr>
          </a:p>
          <a:p>
            <a:pPr marL="0" lvl="1" indent="0" defTabSz="966529">
              <a:spcBef>
                <a:spcPts val="0"/>
              </a:spcBef>
              <a:spcAft>
                <a:spcPts val="600"/>
              </a:spcAft>
              <a:buFont typeface="Wingdings" panose="05000000000000000000" pitchFamily="2" charset="2"/>
              <a:buNone/>
              <a:defRPr/>
            </a:pPr>
            <a:endParaRPr lang="en-US" dirty="0">
              <a:solidFill>
                <a:prstClr val="black"/>
              </a:solidFill>
            </a:endParaRPr>
          </a:p>
        </p:txBody>
      </p:sp>
    </p:spTree>
    <p:extLst>
      <p:ext uri="{BB962C8B-B14F-4D97-AF65-F5344CB8AC3E}">
        <p14:creationId xmlns:p14="http://schemas.microsoft.com/office/powerpoint/2010/main" val="6025341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marR="0" lvl="0" indent="0" algn="l" defTabSz="966529" rtl="0" eaLnBrk="1" fontAlgn="auto" latinLnBrk="0" hangingPunct="1">
              <a:spcBef>
                <a:spcPts val="634"/>
              </a:spcBef>
              <a:spcAft>
                <a:spcPts val="600"/>
              </a:spcAft>
              <a:buClrTx/>
              <a:buSzTx/>
              <a:buFont typeface="Wingdings" panose="05000000000000000000" pitchFamily="2" charset="2"/>
              <a:buNone/>
              <a:tabLst/>
              <a:defRPr/>
            </a:pPr>
            <a:r>
              <a:rPr lang="en-US" sz="1200" b="1" i="0" u="none" strike="noStrike" dirty="0">
                <a:solidFill>
                  <a:srgbClr val="000000"/>
                </a:solidFill>
                <a:effectLst/>
                <a:cs typeface="Arial" panose="020B0604020202020204" pitchFamily="34" charset="0"/>
              </a:rPr>
              <a:t>Presenter Notes</a:t>
            </a:r>
            <a:r>
              <a:rPr lang="en-US" sz="1200" b="0" i="0" dirty="0">
                <a:solidFill>
                  <a:srgbClr val="444444"/>
                </a:solidFill>
                <a:effectLst/>
                <a:cs typeface="Arial" panose="020B0604020202020204" pitchFamily="34" charset="0"/>
              </a:rPr>
              <a:t>​</a:t>
            </a:r>
            <a:endParaRPr lang="en-US" dirty="0">
              <a:solidFill>
                <a:prstClr val="black"/>
              </a:solidFill>
              <a:cs typeface="Arial" panose="020B0604020202020204" pitchFamily="34" charset="0"/>
            </a:endParaRPr>
          </a:p>
          <a:p>
            <a:pPr marL="0" indent="0" defTabSz="966529">
              <a:spcAft>
                <a:spcPts val="600"/>
              </a:spcAft>
              <a:buNone/>
              <a:defRPr/>
            </a:pPr>
            <a:r>
              <a:rPr lang="en-US" dirty="0">
                <a:solidFill>
                  <a:prstClr val="black"/>
                </a:solidFill>
                <a:cs typeface="Arial" panose="020B0604020202020204" pitchFamily="34" charset="0"/>
              </a:rPr>
              <a:t>Lesson 3 discusses Medicare drug coverage rules. It</a:t>
            </a:r>
            <a:r>
              <a:rPr lang="en-US" baseline="0" dirty="0">
                <a:solidFill>
                  <a:prstClr val="black"/>
                </a:solidFill>
                <a:cs typeface="Arial" panose="020B0604020202020204" pitchFamily="34" charset="0"/>
              </a:rPr>
              <a:t> explains:</a:t>
            </a:r>
            <a:endParaRPr lang="en-US" dirty="0">
              <a:solidFill>
                <a:prstClr val="black"/>
              </a:solidFill>
              <a:cs typeface="Arial" panose="020B0604020202020204" pitchFamily="34" charset="0"/>
            </a:endParaRPr>
          </a:p>
          <a:p>
            <a:pPr marL="118872" indent="-118872" defTabSz="966529">
              <a:spcAft>
                <a:spcPts val="600"/>
              </a:spcAft>
              <a:defRPr/>
            </a:pPr>
            <a:r>
              <a:rPr lang="en-US" dirty="0">
                <a:solidFill>
                  <a:prstClr val="black"/>
                </a:solidFill>
                <a:cs typeface="Arial" panose="020B0604020202020204" pitchFamily="34" charset="0"/>
              </a:rPr>
              <a:t>Covered and non-covered drugs </a:t>
            </a:r>
          </a:p>
          <a:p>
            <a:pPr marL="118872" indent="-118872" defTabSz="966529">
              <a:spcAft>
                <a:spcPts val="600"/>
              </a:spcAft>
              <a:defRPr/>
            </a:pPr>
            <a:r>
              <a:rPr lang="en-US" dirty="0">
                <a:solidFill>
                  <a:prstClr val="black"/>
                </a:solidFill>
                <a:cs typeface="Arial" panose="020B0604020202020204" pitchFamily="34" charset="0"/>
              </a:rPr>
              <a:t>Access to covered drugs</a:t>
            </a:r>
          </a:p>
          <a:p>
            <a:pPr marL="118872" indent="-118872" defTabSz="966334">
              <a:spcAft>
                <a:spcPts val="600"/>
              </a:spcAft>
              <a:defRPr/>
            </a:pPr>
            <a:r>
              <a:rPr lang="en-US" dirty="0">
                <a:solidFill>
                  <a:prstClr val="black"/>
                </a:solidFill>
                <a:cs typeface="Arial" panose="020B0604020202020204" pitchFamily="34" charset="0"/>
              </a:rPr>
              <a:t>Formulary changes</a:t>
            </a:r>
          </a:p>
          <a:p>
            <a:pPr marL="118872" indent="-118872" defTabSz="966529">
              <a:spcAft>
                <a:spcPts val="600"/>
              </a:spcAft>
              <a:defRPr/>
            </a:pPr>
            <a:r>
              <a:rPr lang="en-US" dirty="0">
                <a:solidFill>
                  <a:prstClr val="black"/>
                </a:solidFill>
                <a:cs typeface="Arial" panose="020B0604020202020204" pitchFamily="34" charset="0"/>
              </a:rPr>
              <a:t>Requirements for plans and prescribers</a:t>
            </a:r>
          </a:p>
          <a:p>
            <a:pPr marL="118872" indent="-118872" defTabSz="966529">
              <a:spcAft>
                <a:spcPts val="600"/>
              </a:spcAft>
              <a:defRPr/>
            </a:pPr>
            <a:r>
              <a:rPr lang="en-US" dirty="0">
                <a:solidFill>
                  <a:prstClr val="black"/>
                </a:solidFill>
                <a:cs typeface="Arial" panose="020B0604020202020204" pitchFamily="34" charset="0"/>
              </a:rPr>
              <a:t>Medication Therapy Management (MTM)</a:t>
            </a:r>
          </a:p>
          <a:p>
            <a:pPr marL="0" indent="0" defTabSz="966529">
              <a:spcBef>
                <a:spcPts val="634"/>
              </a:spcBef>
              <a:spcAft>
                <a:spcPts val="600"/>
              </a:spcAft>
              <a:buNone/>
              <a:defRPr/>
            </a:pPr>
            <a:endParaRPr lang="en-US" dirty="0">
              <a:solidFill>
                <a:prstClr val="black"/>
              </a:solidFill>
            </a:endParaRPr>
          </a:p>
          <a:p>
            <a:pPr marL="119139" indent="-119139" defTabSz="966529">
              <a:spcAft>
                <a:spcPts val="600"/>
              </a:spcAft>
              <a:defRPr/>
            </a:pPr>
            <a:endParaRPr lang="en-US" dirty="0">
              <a:solidFill>
                <a:prstClr val="black"/>
              </a:solidFill>
            </a:endParaRPr>
          </a:p>
          <a:p>
            <a:pPr>
              <a:spcAft>
                <a:spcPts val="600"/>
              </a:spcAft>
            </a:pPr>
            <a:endParaRPr lang="en-US" dirty="0"/>
          </a:p>
        </p:txBody>
      </p:sp>
    </p:spTree>
    <p:extLst>
      <p:ext uri="{BB962C8B-B14F-4D97-AF65-F5344CB8AC3E}">
        <p14:creationId xmlns:p14="http://schemas.microsoft.com/office/powerpoint/2010/main" val="29673556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Aft>
                <a:spcPts val="600"/>
              </a:spcAft>
              <a:buNone/>
              <a:defRPr/>
            </a:pPr>
            <a:r>
              <a:rPr lang="en-US" b="1" dirty="0">
                <a:solidFill>
                  <a:prstClr val="black"/>
                </a:solidFill>
              </a:rPr>
              <a:t>This slide has animation.</a:t>
            </a:r>
            <a:endParaRPr lang="en-US" dirty="0">
              <a:solidFill>
                <a:prstClr val="black"/>
              </a:solidFill>
            </a:endParaRPr>
          </a:p>
          <a:p>
            <a:pPr marL="0" marR="0" lvl="0" indent="0" algn="l" defTabSz="966529" rtl="0" eaLnBrk="1" fontAlgn="auto" latinLnBrk="0" hangingPunct="1">
              <a:spcAft>
                <a:spcPts val="600"/>
              </a:spcAft>
              <a:buClrTx/>
              <a:buSzTx/>
              <a:buFont typeface="Wingdings" panose="05000000000000000000" pitchFamily="2" charset="2"/>
              <a:buNone/>
              <a:tabLst/>
              <a:defRPr/>
            </a:pPr>
            <a:r>
              <a:rPr lang="en-US" sz="1200" b="1" i="0" u="none" strike="noStrike" dirty="0">
                <a:solidFill>
                  <a:srgbClr val="000000"/>
                </a:solidFill>
                <a:effectLst/>
                <a:cs typeface="Arial" panose="020B0604020202020204" pitchFamily="34" charset="0"/>
              </a:rPr>
              <a:t>Presenter Notes</a:t>
            </a:r>
            <a:r>
              <a:rPr lang="en-US" sz="1200" b="0" i="0" dirty="0">
                <a:solidFill>
                  <a:srgbClr val="444444"/>
                </a:solidFill>
                <a:effectLst/>
                <a:cs typeface="Arial" panose="020B0604020202020204" pitchFamily="34" charset="0"/>
              </a:rPr>
              <a:t>​</a:t>
            </a:r>
            <a:endParaRPr lang="en-US" b="0" i="0" dirty="0">
              <a:solidFill>
                <a:srgbClr val="444444"/>
              </a:solidFill>
              <a:effectLst/>
              <a:cs typeface="Arial" panose="020B0604020202020204" pitchFamily="34" charset="0"/>
            </a:endParaRPr>
          </a:p>
          <a:p>
            <a:pPr marL="0" indent="0" defTabSz="966529">
              <a:spcAft>
                <a:spcPts val="600"/>
              </a:spcAft>
              <a:buNone/>
              <a:defRPr/>
            </a:pPr>
            <a:r>
              <a:rPr lang="en-US" dirty="0">
                <a:solidFill>
                  <a:prstClr val="black"/>
                </a:solidFill>
                <a:cs typeface="Arial" panose="020B0604020202020204" pitchFamily="34" charset="0"/>
              </a:rPr>
              <a:t>At the end of this lesson, you’ll be able to:</a:t>
            </a:r>
          </a:p>
          <a:p>
            <a:pPr marL="122495" lvl="1" indent="-122495" defTabSz="966529">
              <a:spcBef>
                <a:spcPts val="0"/>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Describe Medicare rules for covering or excluding drugs</a:t>
            </a:r>
          </a:p>
          <a:p>
            <a:pPr marL="122495" lvl="1" indent="-122495" defTabSz="966529">
              <a:spcBef>
                <a:spcPts val="0"/>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Explain why and how plans manage access to covered drugs</a:t>
            </a:r>
          </a:p>
          <a:p>
            <a:pPr marL="122495" lvl="1" indent="-122495" defTabSz="966529">
              <a:spcBef>
                <a:spcPts val="0"/>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Explain why and when plans can change formularies (drug lists), and what happens when they do  </a:t>
            </a:r>
          </a:p>
          <a:p>
            <a:pPr marL="122495" lvl="1" indent="-122495" defTabSz="966529">
              <a:spcBef>
                <a:spcPts val="0"/>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Discuss how Medicare rules for plans and prescribers protect Medicare and people with Medicare </a:t>
            </a:r>
          </a:p>
          <a:p>
            <a:pPr marL="0" lvl="1" indent="0" defTabSz="966529">
              <a:spcBef>
                <a:spcPts val="0"/>
              </a:spcBef>
              <a:spcAft>
                <a:spcPts val="600"/>
              </a:spcAft>
              <a:buFont typeface="Wingdings" panose="05000000000000000000" pitchFamily="2" charset="2"/>
              <a:buNone/>
              <a:defRPr/>
            </a:pPr>
            <a:endParaRPr lang="en-US" dirty="0">
              <a:solidFill>
                <a:prstClr val="black"/>
              </a:solidFill>
            </a:endParaRPr>
          </a:p>
        </p:txBody>
      </p:sp>
    </p:spTree>
    <p:extLst>
      <p:ext uri="{BB962C8B-B14F-4D97-AF65-F5344CB8AC3E}">
        <p14:creationId xmlns:p14="http://schemas.microsoft.com/office/powerpoint/2010/main" val="17674914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Aft>
                <a:spcPts val="600"/>
              </a:spcAft>
              <a:buNone/>
              <a:defRPr/>
            </a:pPr>
            <a:r>
              <a:rPr lang="en-US" b="1" dirty="0">
                <a:solidFill>
                  <a:prstClr val="black"/>
                </a:solidFill>
              </a:rPr>
              <a:t>This slide has animation.</a:t>
            </a:r>
            <a:endParaRPr lang="en-US" dirty="0">
              <a:solidFill>
                <a:prstClr val="black"/>
              </a:solidFill>
            </a:endParaRPr>
          </a:p>
          <a:p>
            <a:pPr marL="0" marR="0" lvl="0" indent="0" algn="l" defTabSz="966529" rtl="0" eaLnBrk="1" fontAlgn="auto" latinLnBrk="0" hangingPunct="1">
              <a:spcAft>
                <a:spcPts val="600"/>
              </a:spcAft>
              <a:buClrTx/>
              <a:buSzTx/>
              <a:buFont typeface="Wingdings" panose="05000000000000000000" pitchFamily="2" charset="2"/>
              <a:buNone/>
              <a:tabLst/>
              <a:defRPr/>
            </a:pPr>
            <a:r>
              <a:rPr lang="en-US" b="1" i="0" u="none" strike="noStrike" dirty="0">
                <a:solidFill>
                  <a:srgbClr val="000000"/>
                </a:solidFill>
                <a:effectLst/>
                <a:cs typeface="Arial" panose="020B0604020202020204" pitchFamily="34" charset="0"/>
              </a:rPr>
              <a:t>Presenter Notes</a:t>
            </a:r>
            <a:r>
              <a:rPr lang="en-US" b="0" i="0" dirty="0">
                <a:solidFill>
                  <a:srgbClr val="444444"/>
                </a:solidFill>
                <a:effectLst/>
                <a:cs typeface="Arial" panose="020B0604020202020204" pitchFamily="34" charset="0"/>
              </a:rPr>
              <a:t>​</a:t>
            </a:r>
            <a:endParaRPr lang="en-US" dirty="0">
              <a:solidFill>
                <a:prstClr val="black"/>
              </a:solidFill>
              <a:cs typeface="Arial" panose="020B0604020202020204" pitchFamily="34" charset="0"/>
            </a:endParaRPr>
          </a:p>
          <a:p>
            <a:pPr marL="118745" indent="-118745" defTabSz="966529">
              <a:spcAft>
                <a:spcPts val="600"/>
              </a:spcAft>
              <a:buFont typeface="Wingdings" panose="05000000000000000000" pitchFamily="2" charset="2"/>
              <a:buChar char="§"/>
              <a:defRPr/>
            </a:pPr>
            <a:r>
              <a:rPr lang="en-US" b="1" dirty="0">
                <a:solidFill>
                  <a:prstClr val="black"/>
                </a:solidFill>
                <a:cs typeface="Arial" panose="020B0604020202020204" pitchFamily="34" charset="0"/>
              </a:rPr>
              <a:t>Medicare plans cover generic and brand-name drugs. </a:t>
            </a:r>
            <a:r>
              <a:rPr lang="en-US" dirty="0">
                <a:solidFill>
                  <a:prstClr val="black"/>
                </a:solidFill>
                <a:cs typeface="Arial" panose="020B0604020202020204" pitchFamily="34" charset="0"/>
              </a:rPr>
              <a:t>For Medicare to cover a drug it must be available only by prescription, approved by the U.S. Food &amp; Drug Administration (FDA), used and sold in the U.S., and used for a medically accepted indication.</a:t>
            </a:r>
          </a:p>
          <a:p>
            <a:pPr marL="118745" indent="-118745" defTabSz="966529">
              <a:spcAft>
                <a:spcPts val="600"/>
              </a:spcAft>
              <a:defRPr/>
            </a:pPr>
            <a:r>
              <a:rPr lang="en-US" b="1" dirty="0">
                <a:solidFill>
                  <a:prstClr val="black"/>
                </a:solidFill>
                <a:cs typeface="Arial" panose="020B0604020202020204" pitchFamily="34" charset="0"/>
              </a:rPr>
              <a:t>Medicare covers </a:t>
            </a:r>
            <a:r>
              <a:rPr lang="en-US" dirty="0">
                <a:solidFill>
                  <a:prstClr val="black"/>
                </a:solidFill>
                <a:cs typeface="Arial" panose="020B0604020202020204" pitchFamily="34" charset="0"/>
              </a:rPr>
              <a:t>prescription drugs, insulin, and biological products (antibodies, proteins, cells, etc.). Medicare also covers medical supplies associated with the injection of insulin, like syringes, needles, alcohol swabs, and gauze. </a:t>
            </a:r>
          </a:p>
          <a:p>
            <a:pPr>
              <a:spcAft>
                <a:spcPts val="600"/>
              </a:spcAft>
            </a:pPr>
            <a:r>
              <a:rPr lang="en-US" b="1" dirty="0">
                <a:solidFill>
                  <a:prstClr val="black"/>
                </a:solidFill>
                <a:cs typeface="Arial" panose="020B0604020202020204" pitchFamily="34" charset="0"/>
              </a:rPr>
              <a:t>To make sure people with different medical conditions can get the prescriptions they need,</a:t>
            </a:r>
            <a:r>
              <a:rPr lang="en-US" dirty="0">
                <a:solidFill>
                  <a:prstClr val="black"/>
                </a:solidFill>
                <a:cs typeface="Arial" panose="020B0604020202020204" pitchFamily="34" charset="0"/>
              </a:rPr>
              <a:t> the formulary for each plan must include a range of drugs in each prescribed category. All Medicare plans generally must cover at least 2 drugs per drug category, but the plans may choose which specific drugs they cover.</a:t>
            </a:r>
            <a:r>
              <a:rPr lang="en-US" dirty="0">
                <a:solidFill>
                  <a:prstClr val="black"/>
                </a:solidFill>
                <a:cs typeface="Arial"/>
              </a:rPr>
              <a:t> Each formulary must include a range of drugs in the prescribed categories and classes.</a:t>
            </a:r>
            <a:r>
              <a:rPr lang="en-US" dirty="0"/>
              <a:t> </a:t>
            </a:r>
            <a:r>
              <a:rPr lang="en-US" dirty="0">
                <a:solidFill>
                  <a:prstClr val="black"/>
                </a:solidFill>
                <a:cs typeface="Arial" panose="020B0604020202020204" pitchFamily="34" charset="0"/>
              </a:rPr>
              <a:t>Coverage and rules vary by plan, which can affect what you pay. </a:t>
            </a:r>
          </a:p>
          <a:p>
            <a:pPr marL="118745" indent="-118745" defTabSz="966529">
              <a:spcAft>
                <a:spcPts val="600"/>
              </a:spcAft>
              <a:defRPr/>
            </a:pPr>
            <a:r>
              <a:rPr lang="en-US" b="1" dirty="0">
                <a:solidFill>
                  <a:prstClr val="black"/>
                </a:solidFill>
                <a:cs typeface="Arial" panose="020B0604020202020204" pitchFamily="34" charset="0"/>
              </a:rPr>
              <a:t>Even if a plan’s formulary doesn’t include your specific drug, in most cases, a similar drug should be available.</a:t>
            </a:r>
            <a:r>
              <a:rPr lang="en-US" dirty="0">
                <a:solidFill>
                  <a:prstClr val="black"/>
                </a:solidFill>
                <a:cs typeface="Arial" panose="020B0604020202020204" pitchFamily="34" charset="0"/>
              </a:rPr>
              <a:t> If you or your prescriber (your doctor or other health care provider who’s legally allowed to write prescriptions) believes none of the drugs on your plan’s drug list will work for your condition, you may ask for an exception. Visit </a:t>
            </a:r>
            <a:r>
              <a:rPr lang="en-US" dirty="0">
                <a:solidFill>
                  <a:prstClr val="black"/>
                </a:solidFill>
                <a:cs typeface="Arial" panose="020B0604020202020204" pitchFamily="34" charset="0"/>
                <a:hlinkClick r:id="rId3"/>
              </a:rPr>
              <a:t>CMS.gov/Medicare/Appeals-and-Grievances/MedPrescriptDrugApplGriev/Exceptions#:~:text=Exceptions%20requests%20are%20granted%20when,plan%20sponsor%20supporting%20the%20request</a:t>
            </a:r>
            <a:r>
              <a:rPr lang="en-US" dirty="0">
                <a:solidFill>
                  <a:prstClr val="black"/>
                </a:solidFill>
                <a:cs typeface="Arial" panose="020B0604020202020204" pitchFamily="34" charset="0"/>
              </a:rPr>
              <a:t> for more information about the types of exceptions and how to submit.</a:t>
            </a:r>
          </a:p>
          <a:p>
            <a:pPr marL="118745" indent="-118745" defTabSz="966529">
              <a:spcAft>
                <a:spcPts val="600"/>
              </a:spcAft>
              <a:defRPr/>
            </a:pPr>
            <a:endParaRPr lang="en-US" dirty="0">
              <a:solidFill>
                <a:prstClr val="black"/>
              </a:solidFill>
              <a:cs typeface="Arial" panose="020B0604020202020204" pitchFamily="34" charset="0"/>
            </a:endParaRPr>
          </a:p>
          <a:p>
            <a:pPr marL="0" indent="0" defTabSz="966529">
              <a:spcAft>
                <a:spcPts val="600"/>
              </a:spcAft>
              <a:buFont typeface="Wingdings" panose="05000000000000000000" pitchFamily="2" charset="2"/>
              <a:buNone/>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34445250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653143" y="3757507"/>
            <a:ext cx="6008914" cy="5502380"/>
          </a:xfrm>
        </p:spPr>
        <p:txBody>
          <a:bodyPr/>
          <a:lstStyle/>
          <a:p>
            <a:pPr marL="0" indent="0" defTabSz="966529">
              <a:spcAft>
                <a:spcPts val="600"/>
              </a:spcAft>
              <a:buNone/>
              <a:defRPr/>
            </a:pPr>
            <a:r>
              <a:rPr lang="en-US" b="1" dirty="0">
                <a:solidFill>
                  <a:prstClr val="black"/>
                </a:solidFill>
              </a:rPr>
              <a:t>This slide has animation.</a:t>
            </a:r>
            <a:endParaRPr lang="en-US" dirty="0">
              <a:solidFill>
                <a:prstClr val="black"/>
              </a:solidFill>
            </a:endParaRPr>
          </a:p>
          <a:p>
            <a:pPr marL="0" marR="0" lvl="0" indent="0" algn="l" defTabSz="966529" rtl="0" eaLnBrk="1" fontAlgn="auto" latinLnBrk="0" hangingPunct="1">
              <a:spcAft>
                <a:spcPts val="600"/>
              </a:spcAft>
              <a:buClrTx/>
              <a:buSzTx/>
              <a:buFont typeface="Wingdings" panose="05000000000000000000" pitchFamily="2" charset="2"/>
              <a:buNone/>
              <a:tabLst/>
              <a:defRPr/>
            </a:pPr>
            <a:r>
              <a:rPr lang="en-US" sz="1200" b="1" i="0" u="none" strike="noStrike" dirty="0">
                <a:solidFill>
                  <a:srgbClr val="000000"/>
                </a:solidFill>
                <a:effectLst/>
                <a:cs typeface="Arial"/>
              </a:rPr>
              <a:t>Presenter Notes</a:t>
            </a:r>
            <a:r>
              <a:rPr lang="en-US" sz="1200" b="0" i="0" dirty="0">
                <a:solidFill>
                  <a:srgbClr val="444444"/>
                </a:solidFill>
                <a:effectLst/>
                <a:cs typeface="Arial"/>
              </a:rPr>
              <a:t>​</a:t>
            </a:r>
            <a:endParaRPr lang="en-US" dirty="0">
              <a:solidFill>
                <a:prstClr val="black"/>
              </a:solidFill>
              <a:cs typeface="Arial"/>
            </a:endParaRPr>
          </a:p>
          <a:p>
            <a:pPr marL="0" indent="0" defTabSz="966529">
              <a:spcAft>
                <a:spcPts val="600"/>
              </a:spcAft>
              <a:buNone/>
              <a:defRPr/>
            </a:pPr>
            <a:r>
              <a:rPr lang="en-US" b="1" dirty="0">
                <a:solidFill>
                  <a:prstClr val="black"/>
                </a:solidFill>
                <a:cs typeface="Arial"/>
              </a:rPr>
              <a:t>Medicare plans must cover all drugs in 6 protected classes to treat certain conditions: </a:t>
            </a:r>
          </a:p>
          <a:p>
            <a:pPr marL="118745" lvl="1" indent="-118745" defTabSz="966529">
              <a:spcBef>
                <a:spcPts val="0"/>
              </a:spcBef>
              <a:spcAft>
                <a:spcPts val="600"/>
              </a:spcAft>
              <a:buFont typeface="Calibri Light" panose="020F0302020204030204"/>
              <a:buAutoNum type="arabicPeriod"/>
              <a:defRPr/>
            </a:pPr>
            <a:r>
              <a:rPr lang="en-US" dirty="0">
                <a:solidFill>
                  <a:prstClr val="black"/>
                </a:solidFill>
                <a:cs typeface="Arial"/>
              </a:rPr>
              <a:t> Cancer drugs (</a:t>
            </a:r>
            <a:r>
              <a:rPr lang="en-US" dirty="0">
                <a:cs typeface="Arial"/>
              </a:rPr>
              <a:t>Antineoplastic)</a:t>
            </a:r>
            <a:endParaRPr lang="en-US" dirty="0">
              <a:solidFill>
                <a:prstClr val="black"/>
              </a:solidFill>
              <a:cs typeface="Arial"/>
            </a:endParaRPr>
          </a:p>
          <a:p>
            <a:pPr marL="118745" lvl="1" indent="-118745" defTabSz="966529">
              <a:spcBef>
                <a:spcPts val="0"/>
              </a:spcBef>
              <a:spcAft>
                <a:spcPts val="600"/>
              </a:spcAft>
              <a:buFont typeface="+mj-lt"/>
              <a:buAutoNum type="arabicPeriod"/>
              <a:defRPr/>
            </a:pPr>
            <a:r>
              <a:rPr lang="en-US" dirty="0">
                <a:solidFill>
                  <a:prstClr val="black"/>
                </a:solidFill>
                <a:cs typeface="Arial"/>
              </a:rPr>
              <a:t> HIV/AIDS drugs (</a:t>
            </a:r>
            <a:r>
              <a:rPr lang="en-US" dirty="0">
                <a:cs typeface="Arial"/>
              </a:rPr>
              <a:t>Antiretroviral)</a:t>
            </a:r>
            <a:endParaRPr lang="en-US" dirty="0">
              <a:solidFill>
                <a:prstClr val="black"/>
              </a:solidFill>
              <a:cs typeface="Arial"/>
            </a:endParaRPr>
          </a:p>
          <a:p>
            <a:pPr marL="118745" lvl="1" indent="-118745" defTabSz="966529">
              <a:spcBef>
                <a:spcPts val="0"/>
              </a:spcBef>
              <a:spcAft>
                <a:spcPts val="600"/>
              </a:spcAft>
              <a:buFont typeface="+mj-lt"/>
              <a:buAutoNum type="arabicPeriod"/>
              <a:defRPr/>
            </a:pPr>
            <a:r>
              <a:rPr lang="en-US" dirty="0">
                <a:solidFill>
                  <a:prstClr val="black"/>
                </a:solidFill>
                <a:cs typeface="Arial"/>
              </a:rPr>
              <a:t> Antidepressants</a:t>
            </a:r>
          </a:p>
          <a:p>
            <a:pPr marL="118745" lvl="1" indent="-118745" defTabSz="966529">
              <a:spcBef>
                <a:spcPts val="0"/>
              </a:spcBef>
              <a:spcAft>
                <a:spcPts val="600"/>
              </a:spcAft>
              <a:buFont typeface="+mj-lt"/>
              <a:buAutoNum type="arabicPeriod"/>
              <a:defRPr/>
            </a:pPr>
            <a:r>
              <a:rPr lang="en-US" dirty="0">
                <a:solidFill>
                  <a:prstClr val="black"/>
                </a:solidFill>
                <a:cs typeface="Arial"/>
              </a:rPr>
              <a:t> Antipsychotics </a:t>
            </a:r>
            <a:endParaRPr lang="en-US" dirty="0">
              <a:solidFill>
                <a:prstClr val="black"/>
              </a:solidFill>
              <a:cs typeface="Arial" panose="020B0604020202020204" pitchFamily="34" charset="0"/>
            </a:endParaRPr>
          </a:p>
          <a:p>
            <a:pPr marL="118745" lvl="1" indent="-118745" defTabSz="966529">
              <a:spcBef>
                <a:spcPts val="0"/>
              </a:spcBef>
              <a:spcAft>
                <a:spcPts val="600"/>
              </a:spcAft>
              <a:buFont typeface="+mj-lt"/>
              <a:buAutoNum type="arabicPeriod"/>
              <a:defRPr/>
            </a:pPr>
            <a:r>
              <a:rPr lang="en-US" dirty="0">
                <a:solidFill>
                  <a:prstClr val="black"/>
                </a:solidFill>
                <a:cs typeface="Arial"/>
              </a:rPr>
              <a:t> Anticonvulsants </a:t>
            </a:r>
            <a:endParaRPr lang="en-US" dirty="0">
              <a:solidFill>
                <a:prstClr val="black"/>
              </a:solidFill>
              <a:cs typeface="Arial" panose="020B0604020202020204" pitchFamily="34" charset="0"/>
            </a:endParaRPr>
          </a:p>
          <a:p>
            <a:pPr marL="118745" lvl="1" indent="-118745" defTabSz="966529">
              <a:spcBef>
                <a:spcPts val="0"/>
              </a:spcBef>
              <a:spcAft>
                <a:spcPts val="600"/>
              </a:spcAft>
              <a:buFont typeface="+mj-lt"/>
              <a:buAutoNum type="arabicPeriod"/>
              <a:defRPr/>
            </a:pPr>
            <a:r>
              <a:rPr lang="en-US" dirty="0">
                <a:solidFill>
                  <a:prstClr val="black"/>
                </a:solidFill>
                <a:cs typeface="Arial"/>
              </a:rPr>
              <a:t> Immunosuppressants</a:t>
            </a:r>
          </a:p>
          <a:p>
            <a:pPr marL="0" lvl="0" indent="0" defTabSz="966529">
              <a:spcAft>
                <a:spcPts val="600"/>
              </a:spcAft>
              <a:buNone/>
              <a:defRPr/>
            </a:pPr>
            <a:r>
              <a:rPr lang="en-US" b="1" dirty="0">
                <a:solidFill>
                  <a:prstClr val="black"/>
                </a:solidFill>
                <a:cs typeface="Arial"/>
              </a:rPr>
              <a:t>Also, Part D plans must cover all commercially available vaccines,</a:t>
            </a:r>
            <a:r>
              <a:rPr lang="en-US" dirty="0">
                <a:solidFill>
                  <a:prstClr val="black"/>
                </a:solidFill>
                <a:cs typeface="Arial"/>
              </a:rPr>
              <a:t> including the shingles shot, but not vaccines covered under Medicare Part B (Medical Insurance), like the COVID-19 vaccine, flu and pneumococcal shots. Some drugs within these protected classes</a:t>
            </a:r>
            <a:r>
              <a:rPr lang="en-US" baseline="0" dirty="0">
                <a:solidFill>
                  <a:prstClr val="black"/>
                </a:solidFill>
                <a:cs typeface="Arial"/>
              </a:rPr>
              <a:t> can be covered under Part B in some instances. For example, immunosuppressants following a Medicare-covered organ transplant or drugs used with eligible durable medical equipment (DME).</a:t>
            </a:r>
            <a:r>
              <a:rPr lang="en-US" dirty="0">
                <a:solidFill>
                  <a:prstClr val="black"/>
                </a:solidFill>
                <a:cs typeface="Arial"/>
              </a:rPr>
              <a:t> You or your health care provider can contact your Medicare drug plan for more information about vaccine coverage and any additional information the plan may need. Starting in 2023, </a:t>
            </a:r>
            <a:r>
              <a:rPr lang="en-US" sz="1200" b="0" i="0" kern="1200" dirty="0">
                <a:solidFill>
                  <a:schemeClr val="tx1"/>
                </a:solidFill>
                <a:effectLst/>
                <a:latin typeface="+mn-lt"/>
                <a:ea typeface="+mn-ea"/>
                <a:cs typeface="+mn-cs"/>
              </a:rPr>
              <a:t>people with Medicare drug coverage (Part D) will pay nothing out of pocket for </a:t>
            </a:r>
            <a:r>
              <a:rPr lang="en-US" dirty="0"/>
              <a:t>adult </a:t>
            </a:r>
            <a:r>
              <a:rPr lang="en-US" sz="1200" b="0" i="0" kern="1200" dirty="0">
                <a:solidFill>
                  <a:schemeClr val="tx1"/>
                </a:solidFill>
                <a:effectLst/>
                <a:latin typeface="+mn-lt"/>
                <a:ea typeface="+mn-ea"/>
                <a:cs typeface="+mn-cs"/>
              </a:rPr>
              <a:t>vaccines (including the shingles vaccine) that are recommended by the Advisory Committee on Immunization Practices (ACIP). To view ACIP’s recommendations</a:t>
            </a:r>
            <a:r>
              <a:rPr lang="en-US" dirty="0"/>
              <a:t>, visit </a:t>
            </a:r>
            <a:r>
              <a:rPr lang="en-US" dirty="0">
                <a:hlinkClick r:id="rId3"/>
              </a:rPr>
              <a:t>CDC.gov/vaccines/hcp/</a:t>
            </a:r>
            <a:r>
              <a:rPr lang="en-US" dirty="0" err="1">
                <a:hlinkClick r:id="rId3"/>
              </a:rPr>
              <a:t>acip</a:t>
            </a:r>
            <a:r>
              <a:rPr lang="en-US" dirty="0">
                <a:hlinkClick r:id="rId3"/>
              </a:rPr>
              <a:t>-recs/index.html</a:t>
            </a:r>
            <a:r>
              <a:rPr lang="en-US" dirty="0"/>
              <a:t>.</a:t>
            </a:r>
          </a:p>
          <a:p>
            <a:pPr marL="0" lvl="0" indent="0" defTabSz="966529">
              <a:spcAft>
                <a:spcPts val="600"/>
              </a:spcAft>
              <a:buNone/>
              <a:defRPr/>
            </a:pPr>
            <a:r>
              <a:rPr lang="en-US" dirty="0"/>
              <a:t>For more information about the Inflation Reduction Act (IRA) visit, </a:t>
            </a:r>
            <a:r>
              <a:rPr lang="en-US" dirty="0">
                <a:hlinkClick r:id="rId4"/>
              </a:rPr>
              <a:t>CMS.gov/newsroom/fact-sheets/inflation-reduction-act-lowers-health-care-costs-millions-americans</a:t>
            </a:r>
            <a:r>
              <a:rPr lang="en-US" dirty="0"/>
              <a:t>.</a:t>
            </a:r>
          </a:p>
          <a:p>
            <a:pPr marL="0" indent="0" defTabSz="966529">
              <a:spcAft>
                <a:spcPts val="600"/>
              </a:spcAft>
              <a:buNone/>
              <a:defRPr/>
            </a:pPr>
            <a:r>
              <a:rPr lang="en-US" b="1" dirty="0">
                <a:solidFill>
                  <a:prstClr val="black"/>
                </a:solidFill>
                <a:cs typeface="Arial"/>
              </a:rPr>
              <a:t>For more information about protected classes,</a:t>
            </a:r>
            <a:r>
              <a:rPr lang="en-US" dirty="0">
                <a:solidFill>
                  <a:prstClr val="black"/>
                </a:solidFill>
                <a:cs typeface="Arial"/>
              </a:rPr>
              <a:t> visit </a:t>
            </a:r>
            <a:r>
              <a:rPr lang="en-US" dirty="0">
                <a:cs typeface="Arial"/>
                <a:hlinkClick r:id="rId5"/>
              </a:rPr>
              <a:t>CMS.gov/Medicare/Prescription-Drug-Coverage/</a:t>
            </a:r>
            <a:r>
              <a:rPr lang="en-US" dirty="0" err="1">
                <a:cs typeface="Arial"/>
                <a:hlinkClick r:id="rId5"/>
              </a:rPr>
              <a:t>PrescriptionDrugCovContra</a:t>
            </a:r>
            <a:r>
              <a:rPr lang="en-US" dirty="0">
                <a:cs typeface="Arial"/>
                <a:hlinkClick r:id="rId5"/>
              </a:rPr>
              <a:t>/Downloads/Part-D-Benefits-Manual-Chapter-6.pdf</a:t>
            </a:r>
            <a:r>
              <a:rPr lang="en-US" dirty="0">
                <a:cs typeface="Arial"/>
              </a:rPr>
              <a:t>.</a:t>
            </a:r>
          </a:p>
          <a:p>
            <a:pPr marL="0" indent="0" defTabSz="966529">
              <a:spcAft>
                <a:spcPts val="600"/>
              </a:spcAft>
              <a:buNone/>
              <a:defRPr/>
            </a:pPr>
            <a:endParaRPr lang="en-US" dirty="0">
              <a:solidFill>
                <a:prstClr val="black"/>
              </a:solidFill>
            </a:endParaRPr>
          </a:p>
          <a:p>
            <a:pPr marL="0" indent="0" defTabSz="966529">
              <a:spcAft>
                <a:spcPts val="600"/>
              </a:spcAft>
              <a:buNone/>
              <a:defRPr/>
            </a:pPr>
            <a:endParaRPr lang="en-US" b="1" dirty="0">
              <a:solidFill>
                <a:prstClr val="black"/>
              </a:solidFill>
              <a:cs typeface="Calibri" panose="020F0502020204030204"/>
            </a:endParaRPr>
          </a:p>
        </p:txBody>
      </p:sp>
    </p:spTree>
    <p:extLst>
      <p:ext uri="{BB962C8B-B14F-4D97-AF65-F5344CB8AC3E}">
        <p14:creationId xmlns:p14="http://schemas.microsoft.com/office/powerpoint/2010/main" val="38279132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lvl="1" defTabSz="966529">
              <a:spcBef>
                <a:spcPts val="0"/>
              </a:spcBef>
              <a:spcAft>
                <a:spcPts val="600"/>
              </a:spcAft>
              <a:defRPr/>
            </a:pPr>
            <a:r>
              <a:rPr lang="en-US" b="1" dirty="0">
                <a:solidFill>
                  <a:prstClr val="black"/>
                </a:solidFill>
              </a:rPr>
              <a:t>This slide has animation.</a:t>
            </a:r>
            <a:endParaRPr lang="en-US" dirty="0">
              <a:solidFill>
                <a:prstClr val="black"/>
              </a:solidFill>
            </a:endParaRPr>
          </a:p>
          <a:p>
            <a:pPr marL="0" marR="0" lvl="1" indent="0" algn="l" defTabSz="966529"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200" b="1" i="0" u="none" strike="noStrike" dirty="0">
                <a:solidFill>
                  <a:srgbClr val="000000"/>
                </a:solidFill>
                <a:effectLst/>
                <a:cs typeface="Arial"/>
              </a:rPr>
              <a:t>Presenter Notes</a:t>
            </a:r>
            <a:r>
              <a:rPr lang="en-US" sz="1200" b="0" i="0" dirty="0">
                <a:solidFill>
                  <a:srgbClr val="444444"/>
                </a:solidFill>
                <a:effectLst/>
                <a:cs typeface="Arial"/>
              </a:rPr>
              <a:t>​</a:t>
            </a:r>
            <a:endParaRPr lang="en-US" dirty="0">
              <a:solidFill>
                <a:prstClr val="black"/>
              </a:solidFill>
              <a:cs typeface="Arial"/>
            </a:endParaRPr>
          </a:p>
          <a:p>
            <a:pPr marL="0" lvl="1" defTabSz="966529">
              <a:spcBef>
                <a:spcPts val="0"/>
              </a:spcBef>
              <a:spcAft>
                <a:spcPts val="600"/>
              </a:spcAft>
              <a:defRPr/>
            </a:pPr>
            <a:r>
              <a:rPr lang="en-US" b="1" dirty="0">
                <a:solidFill>
                  <a:prstClr val="black"/>
                </a:solidFill>
                <a:cs typeface="Arial"/>
              </a:rPr>
              <a:t>By law, Medicare drug coverage doesn’t cover the following drugs:</a:t>
            </a:r>
          </a:p>
          <a:p>
            <a:pPr marL="121920" lvl="1" indent="-121920" defTabSz="966529">
              <a:spcBef>
                <a:spcPts val="0"/>
              </a:spcBef>
              <a:spcAft>
                <a:spcPts val="600"/>
              </a:spcAft>
              <a:buFont typeface="Wingdings" panose="05000000000000000000" pitchFamily="2" charset="2"/>
              <a:buChar char="§"/>
              <a:defRPr/>
            </a:pPr>
            <a:r>
              <a:rPr lang="en-US" dirty="0">
                <a:solidFill>
                  <a:prstClr val="black"/>
                </a:solidFill>
                <a:cs typeface="Arial"/>
              </a:rPr>
              <a:t>Drugs for anorexia, weight loss, or weight gain (even if used for a non-cosmetic purpose, like morbid obesity).</a:t>
            </a:r>
          </a:p>
          <a:p>
            <a:pPr marL="121920" lvl="1" indent="-121920" defTabSz="966529">
              <a:spcBef>
                <a:spcPts val="0"/>
              </a:spcBef>
              <a:spcAft>
                <a:spcPts val="600"/>
              </a:spcAft>
              <a:buFont typeface="Wingdings" panose="05000000000000000000" pitchFamily="2" charset="2"/>
              <a:buChar char="§"/>
              <a:defRPr/>
            </a:pPr>
            <a:r>
              <a:rPr lang="en-US" dirty="0">
                <a:solidFill>
                  <a:prstClr val="black"/>
                </a:solidFill>
                <a:cs typeface="Arial"/>
              </a:rPr>
              <a:t>Erectile dysfunction drugs when used to treat sexual or erectile dysfunction, unless you use</a:t>
            </a:r>
            <a:r>
              <a:rPr lang="en-US" baseline="0" dirty="0">
                <a:solidFill>
                  <a:prstClr val="black"/>
                </a:solidFill>
                <a:cs typeface="Arial"/>
              </a:rPr>
              <a:t> </a:t>
            </a:r>
            <a:r>
              <a:rPr lang="en-US" dirty="0">
                <a:solidFill>
                  <a:prstClr val="black"/>
                </a:solidFill>
                <a:cs typeface="Arial"/>
              </a:rPr>
              <a:t>such drugs to treat a condition other than sexual or erectile dysfunction, for which the FDA approved the drugs. For example, a drug plan may cover an erectile dysfunction drug when used to treat an enlarged prostate (also known as benign prostatic hyperplasia, or BPH). </a:t>
            </a:r>
            <a:endParaRPr lang="en-US" dirty="0">
              <a:solidFill>
                <a:prstClr val="black"/>
              </a:solidFill>
              <a:cs typeface="Arial" panose="020B0604020202020204" pitchFamily="34" charset="0"/>
            </a:endParaRPr>
          </a:p>
          <a:p>
            <a:pPr marL="121920" lvl="1" indent="-121920" defTabSz="966529">
              <a:spcBef>
                <a:spcPts val="0"/>
              </a:spcBef>
              <a:spcAft>
                <a:spcPts val="600"/>
              </a:spcAft>
              <a:buFont typeface="Wingdings" panose="05000000000000000000" pitchFamily="2" charset="2"/>
              <a:buChar char="§"/>
              <a:defRPr/>
            </a:pPr>
            <a:r>
              <a:rPr lang="en-US" dirty="0">
                <a:solidFill>
                  <a:prstClr val="black"/>
                </a:solidFill>
                <a:cs typeface="Arial"/>
              </a:rPr>
              <a:t>Fertility drugs.</a:t>
            </a:r>
          </a:p>
          <a:p>
            <a:pPr marL="121920" lvl="1" indent="-121920" defTabSz="966529">
              <a:spcBef>
                <a:spcPts val="0"/>
              </a:spcBef>
              <a:spcAft>
                <a:spcPts val="600"/>
              </a:spcAft>
              <a:buFont typeface="Wingdings" panose="05000000000000000000" pitchFamily="2" charset="2"/>
              <a:buChar char="§"/>
              <a:defRPr/>
            </a:pPr>
            <a:r>
              <a:rPr lang="en-US" dirty="0">
                <a:solidFill>
                  <a:prstClr val="black"/>
                </a:solidFill>
                <a:cs typeface="Arial"/>
              </a:rPr>
              <a:t>Drugs for cosmetic or lifestyle purposes (for example, hair growth).</a:t>
            </a:r>
          </a:p>
          <a:p>
            <a:pPr marL="121920" lvl="1" indent="-121920" defTabSz="966529">
              <a:spcBef>
                <a:spcPts val="0"/>
              </a:spcBef>
              <a:spcAft>
                <a:spcPts val="600"/>
              </a:spcAft>
              <a:buFont typeface="Wingdings" panose="05000000000000000000" pitchFamily="2" charset="2"/>
              <a:buChar char="§"/>
              <a:defRPr/>
            </a:pPr>
            <a:r>
              <a:rPr lang="en-US" dirty="0">
                <a:solidFill>
                  <a:prstClr val="black"/>
                </a:solidFill>
                <a:cs typeface="Arial"/>
              </a:rPr>
              <a:t>Drugs for symptomatic relief of coughs and colds.</a:t>
            </a:r>
          </a:p>
          <a:p>
            <a:pPr marL="121920" lvl="1" indent="-121920" defTabSz="966529">
              <a:spcBef>
                <a:spcPts val="0"/>
              </a:spcBef>
              <a:spcAft>
                <a:spcPts val="600"/>
              </a:spcAft>
              <a:buFont typeface="Wingdings" panose="05000000000000000000" pitchFamily="2" charset="2"/>
              <a:buChar char="§"/>
              <a:defRPr/>
            </a:pPr>
            <a:r>
              <a:rPr lang="en-US" dirty="0">
                <a:solidFill>
                  <a:prstClr val="black"/>
                </a:solidFill>
                <a:cs typeface="Arial"/>
              </a:rPr>
              <a:t>Prescription vitamin and mineral products (except prenatal vitamins and fluoride preparations).</a:t>
            </a:r>
          </a:p>
          <a:p>
            <a:pPr marL="121920" lvl="1" indent="-121920" defTabSz="966529">
              <a:spcBef>
                <a:spcPts val="0"/>
              </a:spcBef>
              <a:spcAft>
                <a:spcPts val="600"/>
              </a:spcAft>
              <a:buFont typeface="Wingdings" panose="05000000000000000000" pitchFamily="2" charset="2"/>
              <a:buChar char="§"/>
              <a:defRPr/>
            </a:pPr>
            <a:r>
              <a:rPr lang="en-US" dirty="0">
                <a:solidFill>
                  <a:prstClr val="black"/>
                </a:solidFill>
                <a:cs typeface="Arial"/>
              </a:rPr>
              <a:t>Over-the-counter drugs.</a:t>
            </a:r>
          </a:p>
          <a:p>
            <a:pPr marL="0" lvl="1" defTabSz="966529">
              <a:spcBef>
                <a:spcPts val="0"/>
              </a:spcBef>
              <a:spcAft>
                <a:spcPts val="600"/>
              </a:spcAft>
              <a:defRPr/>
            </a:pPr>
            <a:r>
              <a:rPr lang="en-US" dirty="0">
                <a:solidFill>
                  <a:prstClr val="black"/>
                </a:solidFill>
                <a:cs typeface="Arial"/>
              </a:rPr>
              <a:t>Plans may choose to cover excluded drugs at their own cost or share the cost with you. </a:t>
            </a:r>
            <a:endParaRPr lang="en-US" dirty="0">
              <a:solidFill>
                <a:prstClr val="black"/>
              </a:solidFill>
              <a:cs typeface="Arial" panose="020B0604020202020204" pitchFamily="34" charset="0"/>
            </a:endParaRPr>
          </a:p>
          <a:p>
            <a:pPr marL="0" lvl="1" defTabSz="966529">
              <a:spcBef>
                <a:spcPts val="0"/>
              </a:spcBef>
              <a:spcAft>
                <a:spcPts val="600"/>
              </a:spcAft>
              <a:defRPr/>
            </a:pPr>
            <a:r>
              <a:rPr lang="en-US" dirty="0">
                <a:solidFill>
                  <a:prstClr val="black"/>
                </a:solidFill>
                <a:cs typeface="Arial"/>
              </a:rPr>
              <a:t>Visit </a:t>
            </a:r>
            <a:r>
              <a:rPr lang="en-US" dirty="0">
                <a:cs typeface="Arial"/>
                <a:hlinkClick r:id="rId3"/>
              </a:rPr>
              <a:t>CMS.gov/Medicare/Prescription-Drug-Coverage/</a:t>
            </a:r>
            <a:r>
              <a:rPr lang="en-US" dirty="0" err="1">
                <a:cs typeface="Arial"/>
                <a:hlinkClick r:id="rId3"/>
              </a:rPr>
              <a:t>PrescriptionDrugCovContra</a:t>
            </a:r>
            <a:r>
              <a:rPr lang="en-US" dirty="0">
                <a:cs typeface="Arial"/>
                <a:hlinkClick r:id="rId3"/>
              </a:rPr>
              <a:t>/Downloads/Part-D-Benefits-Manual-Chapter-6.pdf</a:t>
            </a:r>
            <a:r>
              <a:rPr lang="en-US" dirty="0">
                <a:solidFill>
                  <a:prstClr val="black"/>
                </a:solidFill>
                <a:cs typeface="Arial"/>
              </a:rPr>
              <a:t> (42 CFR § 423.100) for more information on excluded drugs.</a:t>
            </a:r>
          </a:p>
          <a:p>
            <a:pPr>
              <a:spcAft>
                <a:spcPts val="600"/>
              </a:spcAft>
            </a:pPr>
            <a:endParaRPr lang="en-US" dirty="0"/>
          </a:p>
        </p:txBody>
      </p:sp>
    </p:spTree>
    <p:extLst>
      <p:ext uri="{BB962C8B-B14F-4D97-AF65-F5344CB8AC3E}">
        <p14:creationId xmlns:p14="http://schemas.microsoft.com/office/powerpoint/2010/main" val="22528331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457200" y="3757507"/>
            <a:ext cx="6310654" cy="5631042"/>
          </a:xfrm>
        </p:spPr>
        <p:txBody>
          <a:bodyPr/>
          <a:lstStyle/>
          <a:p>
            <a:pPr marL="0" indent="0" defTabSz="966529">
              <a:spcAft>
                <a:spcPts val="600"/>
              </a:spcAft>
              <a:buNone/>
              <a:defRPr/>
            </a:pPr>
            <a:r>
              <a:rPr lang="en-US" sz="1100" b="1" dirty="0">
                <a:solidFill>
                  <a:prstClr val="black"/>
                </a:solidFill>
              </a:rPr>
              <a:t>This slide has animation.</a:t>
            </a:r>
            <a:endParaRPr lang="en-US" sz="1100" dirty="0">
              <a:solidFill>
                <a:prstClr val="black"/>
              </a:solidFill>
            </a:endParaRPr>
          </a:p>
          <a:p>
            <a:pPr marL="0" marR="0" lvl="0" indent="0" algn="l" defTabSz="966529" rtl="0" eaLnBrk="1" fontAlgn="auto" latinLnBrk="0" hangingPunct="1">
              <a:spcAft>
                <a:spcPts val="600"/>
              </a:spcAft>
              <a:buClrTx/>
              <a:buSzTx/>
              <a:buFont typeface="Wingdings" panose="05000000000000000000" pitchFamily="2" charset="2"/>
              <a:buNone/>
              <a:tabLst/>
              <a:defRPr/>
            </a:pPr>
            <a:r>
              <a:rPr lang="en-US" sz="1100" b="1" i="0" u="none" strike="noStrike" dirty="0">
                <a:solidFill>
                  <a:srgbClr val="000000"/>
                </a:solidFill>
                <a:effectLst/>
                <a:cs typeface="Arial" panose="020B0604020202020204" pitchFamily="34" charset="0"/>
              </a:rPr>
              <a:t>Presenter Notes</a:t>
            </a:r>
            <a:r>
              <a:rPr lang="en-US" sz="1100" b="0" i="0" dirty="0">
                <a:solidFill>
                  <a:srgbClr val="444444"/>
                </a:solidFill>
                <a:effectLst/>
                <a:cs typeface="Arial" panose="020B0604020202020204" pitchFamily="34" charset="0"/>
              </a:rPr>
              <a:t>​</a:t>
            </a:r>
            <a:endParaRPr lang="en-US" sz="1100" dirty="0">
              <a:solidFill>
                <a:prstClr val="black"/>
              </a:solidFill>
              <a:cs typeface="Arial" panose="020B0604020202020204" pitchFamily="34" charset="0"/>
            </a:endParaRPr>
          </a:p>
          <a:p>
            <a:pPr marL="0" indent="0" defTabSz="966529">
              <a:spcAft>
                <a:spcPts val="600"/>
              </a:spcAft>
              <a:buNone/>
              <a:defRPr/>
            </a:pPr>
            <a:r>
              <a:rPr lang="en-US" sz="1100" b="0" dirty="0">
                <a:solidFill>
                  <a:prstClr val="black"/>
                </a:solidFill>
                <a:cs typeface="Arial" panose="020B0604020202020204" pitchFamily="34" charset="0"/>
              </a:rPr>
              <a:t>Medicare plans manage access to covered drugs in several ways, </a:t>
            </a:r>
            <a:r>
              <a:rPr lang="en-US" sz="1100" dirty="0">
                <a:solidFill>
                  <a:prstClr val="black"/>
                </a:solidFill>
                <a:cs typeface="Arial" panose="020B0604020202020204" pitchFamily="34" charset="0"/>
              </a:rPr>
              <a:t>including formularies, prior authorization, step therapy, and quantity limits. </a:t>
            </a:r>
          </a:p>
          <a:p>
            <a:pPr marL="112395" indent="-112395" defTabSz="966529">
              <a:spcAft>
                <a:spcPts val="600"/>
              </a:spcAft>
              <a:buFont typeface="Wingdings" panose="05000000000000000000" pitchFamily="2" charset="2"/>
              <a:buChar char="§"/>
              <a:defRPr/>
            </a:pPr>
            <a:r>
              <a:rPr lang="en-US" sz="1100" b="1" dirty="0">
                <a:solidFill>
                  <a:prstClr val="black"/>
                </a:solidFill>
                <a:cs typeface="Arial" panose="020B0604020202020204" pitchFamily="34" charset="0"/>
              </a:rPr>
              <a:t>The plan’s formulary is a list of covered drugs.</a:t>
            </a:r>
            <a:r>
              <a:rPr lang="en-US" sz="1100" dirty="0">
                <a:solidFill>
                  <a:prstClr val="black"/>
                </a:solidFill>
                <a:cs typeface="Arial" panose="020B0604020202020204" pitchFamily="34" charset="0"/>
              </a:rPr>
              <a:t> It can be organized into tiers. More information about the formulary is on the next slide.</a:t>
            </a:r>
          </a:p>
          <a:p>
            <a:pPr marL="112395" indent="-112395" defTabSz="966529">
              <a:spcAft>
                <a:spcPts val="600"/>
              </a:spcAft>
              <a:buFont typeface="Wingdings" panose="05000000000000000000" pitchFamily="2" charset="2"/>
              <a:buChar char="§"/>
              <a:defRPr/>
            </a:pPr>
            <a:r>
              <a:rPr lang="en-US" sz="1100" b="1" dirty="0">
                <a:solidFill>
                  <a:prstClr val="black"/>
                </a:solidFill>
                <a:cs typeface="Arial" panose="020B0604020202020204" pitchFamily="34" charset="0"/>
              </a:rPr>
              <a:t>You may need drugs that require prior authorization. </a:t>
            </a:r>
            <a:r>
              <a:rPr lang="en-US" sz="1100" dirty="0">
                <a:solidFill>
                  <a:prstClr val="black"/>
                </a:solidFill>
                <a:cs typeface="Arial" panose="020B0604020202020204" pitchFamily="34" charset="0"/>
              </a:rPr>
              <a:t>This means before the plan will cover a particular drug, your prescriber must first show the plan a particular drug is medically necessary for you. Plans also do this to be sure you’re using these drugs correctly. Contact your plan about its prior authorization requirements, and talk with your prescriber. You may request an exception to these requirements by contacting the plan. Your plan may require a statement from your prescriber supporting your request. If the request is approved, the plan will cover the originally prescribed drug without you having to meet the prior authorization requirements. The Centers</a:t>
            </a:r>
            <a:r>
              <a:rPr lang="en-US" sz="1100" baseline="0" dirty="0">
                <a:solidFill>
                  <a:prstClr val="black"/>
                </a:solidFill>
                <a:cs typeface="Arial" panose="020B0604020202020204" pitchFamily="34" charset="0"/>
              </a:rPr>
              <a:t> for Medicare &amp; Medicaid Services (</a:t>
            </a:r>
            <a:r>
              <a:rPr lang="en-US" sz="1100" dirty="0">
                <a:solidFill>
                  <a:prstClr val="black"/>
                </a:solidFill>
                <a:cs typeface="Arial" panose="020B0604020202020204" pitchFamily="34" charset="0"/>
              </a:rPr>
              <a:t>CMS) issued requirements for e-prescribing that streamline prior authorizations in CMS Final Rule 4189. CMS began enforcing rule requirements in January 2022. Visit </a:t>
            </a:r>
            <a:r>
              <a:rPr lang="en-US" sz="1100" dirty="0">
                <a:solidFill>
                  <a:prstClr val="black"/>
                </a:solidFill>
                <a:cs typeface="Arial" panose="020B0604020202020204" pitchFamily="34" charset="0"/>
                <a:hlinkClick r:id="rId3"/>
              </a:rPr>
              <a:t>CMS.gov/newsroom/news-alert/cms-names-e-prescribing-standard-reduce-provider-burden-and-expedite-patient-access-needed</a:t>
            </a:r>
            <a:r>
              <a:rPr lang="en-US" sz="1100" dirty="0">
                <a:solidFill>
                  <a:prstClr val="black"/>
                </a:solidFill>
                <a:cs typeface="Arial" panose="020B0604020202020204" pitchFamily="34" charset="0"/>
              </a:rPr>
              <a:t> for more information.</a:t>
            </a:r>
          </a:p>
          <a:p>
            <a:pPr marL="112395" indent="-112395" defTabSz="966529">
              <a:spcAft>
                <a:spcPts val="600"/>
              </a:spcAft>
              <a:defRPr/>
            </a:pPr>
            <a:r>
              <a:rPr lang="en-US" sz="1100" b="1" dirty="0">
                <a:solidFill>
                  <a:prstClr val="black"/>
                </a:solidFill>
                <a:cs typeface="Arial" panose="020B0604020202020204" pitchFamily="34" charset="0"/>
              </a:rPr>
              <a:t>Step therapy requires you to first try a certain, less expensive drug on the plan’s formulary </a:t>
            </a:r>
            <a:r>
              <a:rPr lang="en-US" sz="1100" dirty="0">
                <a:solidFill>
                  <a:prstClr val="black"/>
                </a:solidFill>
                <a:cs typeface="Arial" panose="020B0604020202020204" pitchFamily="34" charset="0"/>
              </a:rPr>
              <a:t>that has been proven effective for most people with your condition before you can move up a step to a more expensive drug. For instance, some plans may require you first try a generic drug (if available), then a less expensive brand-name drug on their formulary before you can get a similar, more expensive brand-name drug covered. </a:t>
            </a:r>
            <a:r>
              <a:rPr lang="en-US" sz="1100" b="0" dirty="0">
                <a:solidFill>
                  <a:prstClr val="black"/>
                </a:solidFill>
                <a:cs typeface="Arial" panose="020B0604020202020204" pitchFamily="34" charset="0"/>
              </a:rPr>
              <a:t>However, if you’ve already tried a similar, less expensive drug that didn’t work, </a:t>
            </a:r>
            <a:r>
              <a:rPr lang="en-US" sz="1100" dirty="0">
                <a:solidFill>
                  <a:prstClr val="black"/>
                </a:solidFill>
                <a:cs typeface="Arial" panose="020B0604020202020204" pitchFamily="34" charset="0"/>
              </a:rPr>
              <a:t>or if you believe that because of your medical condition it’s medically necessary to take a step-therapy drug (the drug the doctor originally prescribed), you can contact the plan to request an exception. Your plan may require a statement from your prescriber supporting your request. If the request is approved, the plan will cover the originally prescribed step-therapy drug.</a:t>
            </a:r>
          </a:p>
          <a:p>
            <a:pPr marL="112395" indent="-112395" defTabSz="966529">
              <a:spcAft>
                <a:spcPts val="600"/>
              </a:spcAft>
              <a:buFont typeface="Wingdings" panose="05000000000000000000" pitchFamily="2" charset="2"/>
              <a:buChar char="§"/>
              <a:defRPr/>
            </a:pPr>
            <a:r>
              <a:rPr lang="en-US" sz="1100" b="1" dirty="0">
                <a:solidFill>
                  <a:prstClr val="black"/>
                </a:solidFill>
                <a:cs typeface="Arial" panose="020B0604020202020204" pitchFamily="34" charset="0"/>
              </a:rPr>
              <a:t>For safety and cost reasons, plans may limit the quantity of drugs they cover over a certain period of time.</a:t>
            </a:r>
            <a:r>
              <a:rPr lang="en-US" sz="1100" dirty="0">
                <a:solidFill>
                  <a:prstClr val="black"/>
                </a:solidFill>
                <a:cs typeface="Arial" panose="020B0604020202020204" pitchFamily="34" charset="0"/>
              </a:rPr>
              <a:t> If your prescriber believes that, because of your medical condition, a quantity limit isn’t medically appropriate, you or your prescriber can contact the plan to ask for an exception. If the plan approves your request, the quantity limit won’t apply to your prescription.</a:t>
            </a:r>
          </a:p>
          <a:p>
            <a:pPr>
              <a:spcAft>
                <a:spcPts val="600"/>
              </a:spcAft>
            </a:pPr>
            <a:endParaRPr lang="en-US" sz="1100" dirty="0">
              <a:cs typeface="Arial" panose="020B0604020202020204" pitchFamily="34" charset="0"/>
            </a:endParaRPr>
          </a:p>
        </p:txBody>
      </p:sp>
    </p:spTree>
    <p:extLst>
      <p:ext uri="{BB962C8B-B14F-4D97-AF65-F5344CB8AC3E}">
        <p14:creationId xmlns:p14="http://schemas.microsoft.com/office/powerpoint/2010/main" val="33218589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521458" y="3757505"/>
            <a:ext cx="6290776" cy="5641675"/>
          </a:xfrm>
        </p:spPr>
        <p:txBody>
          <a:bodyPr/>
          <a:lstStyle/>
          <a:p>
            <a:pPr marL="0" indent="0" defTabSz="966529">
              <a:spcBef>
                <a:spcPts val="634"/>
              </a:spcBef>
              <a:spcAft>
                <a:spcPts val="600"/>
              </a:spcAft>
              <a:buNone/>
              <a:defRPr/>
            </a:pPr>
            <a:r>
              <a:rPr lang="en-US" b="1" dirty="0">
                <a:solidFill>
                  <a:prstClr val="black"/>
                </a:solidFill>
              </a:rPr>
              <a:t>This slide has animation.</a:t>
            </a:r>
            <a:r>
              <a:rPr lang="en-US" dirty="0">
                <a:solidFill>
                  <a:srgbClr val="000000"/>
                </a:solidFill>
                <a:cs typeface="Arial"/>
              </a:rPr>
              <a:t> </a:t>
            </a:r>
            <a:endParaRPr lang="en-US" b="0" i="0" u="none" strike="noStrike" dirty="0">
              <a:solidFill>
                <a:srgbClr val="000000"/>
              </a:solidFill>
              <a:effectLst/>
              <a:cs typeface="Arial" panose="020B0604020202020204" pitchFamily="34" charset="0"/>
            </a:endParaRPr>
          </a:p>
          <a:p>
            <a:pPr marL="0" marR="0" lvl="0" indent="0" algn="l" defTabSz="966529" rtl="0" eaLnBrk="1" fontAlgn="auto" latinLnBrk="0" hangingPunct="1">
              <a:spcBef>
                <a:spcPts val="634"/>
              </a:spcBef>
              <a:spcAft>
                <a:spcPts val="600"/>
              </a:spcAft>
              <a:buClrTx/>
              <a:buSzTx/>
              <a:buFont typeface="Wingdings" panose="05000000000000000000" pitchFamily="2" charset="2"/>
              <a:buNone/>
              <a:tabLst/>
              <a:defRPr/>
            </a:pPr>
            <a:r>
              <a:rPr lang="en-US" b="1" i="0" u="none" strike="noStrike" dirty="0">
                <a:solidFill>
                  <a:srgbClr val="000000"/>
                </a:solidFill>
                <a:effectLst/>
                <a:cs typeface="Arial"/>
              </a:rPr>
              <a:t>Presenter Notes</a:t>
            </a:r>
            <a:r>
              <a:rPr lang="en-US" b="0" i="0" dirty="0">
                <a:solidFill>
                  <a:srgbClr val="444444"/>
                </a:solidFill>
                <a:effectLst/>
                <a:cs typeface="Arial"/>
              </a:rPr>
              <a:t>​</a:t>
            </a:r>
            <a:endParaRPr lang="en-US" dirty="0">
              <a:solidFill>
                <a:prstClr val="black"/>
              </a:solidFill>
              <a:cs typeface="Arial"/>
            </a:endParaRPr>
          </a:p>
          <a:p>
            <a:pPr marL="0" indent="0" defTabSz="966529">
              <a:spcBef>
                <a:spcPts val="0"/>
              </a:spcBef>
              <a:spcAft>
                <a:spcPts val="600"/>
              </a:spcAft>
              <a:buNone/>
              <a:defRPr/>
            </a:pPr>
            <a:r>
              <a:rPr lang="en-US" dirty="0">
                <a:solidFill>
                  <a:prstClr val="black"/>
                </a:solidFill>
                <a:cs typeface="Arial"/>
              </a:rPr>
              <a:t>Each formulary must include a range of drugs in the prescribed categories and classes. To offer lower costs, many plans place drugs into different tiers, which cost different amounts. Each plan can form its tiers in different ways. </a:t>
            </a:r>
            <a:endParaRPr lang="en-US" dirty="0">
              <a:solidFill>
                <a:prstClr val="black"/>
              </a:solidFill>
              <a:cs typeface="Arial" panose="020B0604020202020204" pitchFamily="34" charset="0"/>
            </a:endParaRPr>
          </a:p>
          <a:p>
            <a:pPr marL="0" indent="0" defTabSz="966529">
              <a:spcAft>
                <a:spcPts val="600"/>
              </a:spcAft>
              <a:buNone/>
              <a:defRPr/>
            </a:pPr>
            <a:r>
              <a:rPr lang="en-US" dirty="0">
                <a:solidFill>
                  <a:prstClr val="black"/>
                </a:solidFill>
                <a:cs typeface="Arial"/>
              </a:rPr>
              <a:t>Here’s an example of how a plan </a:t>
            </a:r>
            <a:r>
              <a:rPr lang="en-US" b="1" dirty="0">
                <a:solidFill>
                  <a:prstClr val="black"/>
                </a:solidFill>
                <a:cs typeface="Arial"/>
              </a:rPr>
              <a:t>might</a:t>
            </a:r>
            <a:r>
              <a:rPr lang="en-US" dirty="0">
                <a:solidFill>
                  <a:prstClr val="black"/>
                </a:solidFill>
                <a:cs typeface="Arial"/>
              </a:rPr>
              <a:t> form its tiers:</a:t>
            </a:r>
          </a:p>
          <a:p>
            <a:pPr marL="121920" lvl="1" indent="-121920" defTabSz="966529">
              <a:spcBef>
                <a:spcPts val="0"/>
              </a:spcBef>
              <a:spcAft>
                <a:spcPts val="600"/>
              </a:spcAft>
              <a:buFont typeface="Wingdings" panose="05000000000000000000" pitchFamily="2" charset="2"/>
              <a:buChar char="§"/>
              <a:defRPr/>
            </a:pPr>
            <a:r>
              <a:rPr lang="en-US" b="1" dirty="0">
                <a:solidFill>
                  <a:prstClr val="black"/>
                </a:solidFill>
                <a:cs typeface="Arial"/>
              </a:rPr>
              <a:t>Tiers 1 and 2 </a:t>
            </a:r>
            <a:r>
              <a:rPr lang="en-US" dirty="0">
                <a:solidFill>
                  <a:prstClr val="black"/>
                </a:solidFill>
                <a:cs typeface="Arial"/>
              </a:rPr>
              <a:t>(generic drugs and preferred generic drugs, the least expensive): Generic drugs are the same as their brand-name counterparts in safety, strength, quality, the way they work, how they’re taken, and the way they should be used. They use the same active ingredients as brand-name drugs. Generic drug makers must prove that their product performs the same way as the corresponding brand-name drug. They’re less expensive because of market competition. In some cases, there may not be a generic drug available for the brand-name drug you take. Talk to your prescriber. </a:t>
            </a:r>
            <a:endParaRPr lang="en-US" dirty="0">
              <a:solidFill>
                <a:prstClr val="black"/>
              </a:solidFill>
              <a:cs typeface="Arial" panose="020B0604020202020204" pitchFamily="34" charset="0"/>
            </a:endParaRPr>
          </a:p>
          <a:p>
            <a:pPr marL="121920" lvl="1" indent="-121920" defTabSz="966529">
              <a:spcBef>
                <a:spcPts val="0"/>
              </a:spcBef>
              <a:spcAft>
                <a:spcPts val="600"/>
              </a:spcAft>
              <a:buFont typeface="Wingdings" panose="05000000000000000000" pitchFamily="2" charset="2"/>
              <a:buChar char="§"/>
              <a:defRPr/>
            </a:pPr>
            <a:r>
              <a:rPr lang="en-US" b="1" dirty="0">
                <a:solidFill>
                  <a:prstClr val="black"/>
                </a:solidFill>
                <a:cs typeface="Arial"/>
              </a:rPr>
              <a:t>Tier 3 </a:t>
            </a:r>
            <a:r>
              <a:rPr lang="en-US" dirty="0">
                <a:solidFill>
                  <a:prstClr val="black"/>
                </a:solidFill>
                <a:cs typeface="Arial"/>
              </a:rPr>
              <a:t>(Preferred brand-name drugs): This plan’s tier 3 drugs (brand-name drugs) cost more than its tier 1 and 2 drugs. </a:t>
            </a:r>
            <a:endParaRPr lang="en-US" dirty="0">
              <a:solidFill>
                <a:prstClr val="black"/>
              </a:solidFill>
              <a:cs typeface="Arial" panose="020B0604020202020204" pitchFamily="34" charset="0"/>
            </a:endParaRPr>
          </a:p>
          <a:p>
            <a:pPr marL="121920" lvl="1" indent="-121920" defTabSz="966529">
              <a:spcBef>
                <a:spcPts val="0"/>
              </a:spcBef>
              <a:spcAft>
                <a:spcPts val="600"/>
              </a:spcAft>
              <a:buFont typeface="Wingdings" panose="05000000000000000000" pitchFamily="2" charset="2"/>
              <a:buChar char="§"/>
              <a:defRPr/>
            </a:pPr>
            <a:r>
              <a:rPr lang="en-US" b="1" dirty="0">
                <a:solidFill>
                  <a:prstClr val="black"/>
                </a:solidFill>
                <a:cs typeface="Arial"/>
              </a:rPr>
              <a:t>Tier 4 </a:t>
            </a:r>
            <a:r>
              <a:rPr lang="en-US" dirty="0">
                <a:solidFill>
                  <a:prstClr val="black"/>
                </a:solidFill>
                <a:cs typeface="Arial"/>
              </a:rPr>
              <a:t>(Non-preferred brand-name drugs): This plan’s tier 4 drugs (non-preferred brand-name) cost more than its tier 3 drugs.</a:t>
            </a:r>
          </a:p>
          <a:p>
            <a:pPr marL="121920" lvl="1" indent="-121920" defTabSz="966529">
              <a:spcBef>
                <a:spcPts val="0"/>
              </a:spcBef>
              <a:spcAft>
                <a:spcPts val="600"/>
              </a:spcAft>
              <a:buFont typeface="Wingdings" panose="05000000000000000000" pitchFamily="2" charset="2"/>
              <a:buChar char="§"/>
              <a:defRPr/>
            </a:pPr>
            <a:r>
              <a:rPr lang="en-US" b="1" dirty="0">
                <a:solidFill>
                  <a:prstClr val="black"/>
                </a:solidFill>
                <a:cs typeface="Arial"/>
              </a:rPr>
              <a:t>Tier 5 </a:t>
            </a:r>
            <a:r>
              <a:rPr lang="en-US" dirty="0">
                <a:solidFill>
                  <a:prstClr val="black"/>
                </a:solidFill>
                <a:cs typeface="Arial"/>
              </a:rPr>
              <a:t>(Specialty Tier): These drugs are unique and have a high cost. The 2023 contract year specialty tier threshold is $830 for the full cost of a 30-day supply. </a:t>
            </a:r>
            <a:r>
              <a:rPr lang="en-US" dirty="0">
                <a:cs typeface="Arial"/>
              </a:rPr>
              <a:t>The methodology for the specialty tier threshold was revised for calendar year 2023 as part of finalized regulation. Visit </a:t>
            </a:r>
            <a:r>
              <a:rPr lang="en-US" dirty="0">
                <a:cs typeface="Arial"/>
                <a:hlinkClick r:id="rId3"/>
              </a:rPr>
              <a:t>federalregister.gov/documents/2022/01/12/2022-00117/medicare-program-contract-year-2023-policy-and-technical-changes-to-the-medicare-advantage-and</a:t>
            </a:r>
            <a:r>
              <a:rPr lang="en-US" dirty="0">
                <a:cs typeface="Arial"/>
              </a:rPr>
              <a:t> for more information. </a:t>
            </a:r>
          </a:p>
          <a:p>
            <a:pPr marL="118745" lvl="2" indent="0" defTabSz="966529">
              <a:spcBef>
                <a:spcPts val="0"/>
              </a:spcBef>
              <a:spcAft>
                <a:spcPts val="600"/>
              </a:spcAft>
              <a:buNone/>
              <a:defRPr/>
            </a:pPr>
            <a:r>
              <a:rPr lang="en-US" b="1" dirty="0">
                <a:solidFill>
                  <a:prstClr val="black"/>
                </a:solidFill>
                <a:cs typeface="Arial"/>
              </a:rPr>
              <a:t>NOTE</a:t>
            </a:r>
            <a:r>
              <a:rPr lang="en-US" dirty="0">
                <a:solidFill>
                  <a:prstClr val="black"/>
                </a:solidFill>
                <a:cs typeface="Arial"/>
              </a:rPr>
              <a:t>: In some cases, if your drug is in a more expensive tier and your prescriber thinks you need that drug instead of a similar drug on a less expensive tier, you can request an exception and ask your plan for a lower copayment. You can also request an exception to get a drug that isn’t on the formulary by contacting the plan. Your plan may require a statement from your prescriber explaining why the drugs on the formulary don’t meet your medical need. Lesson 6 of this presentation describes the appeals and exception process.</a:t>
            </a:r>
          </a:p>
          <a:p>
            <a:pPr marL="0" indent="0" defTabSz="966529">
              <a:spcBef>
                <a:spcPts val="634"/>
              </a:spcBef>
              <a:spcAft>
                <a:spcPts val="600"/>
              </a:spcAft>
              <a:buNone/>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21349779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731520" y="3757507"/>
            <a:ext cx="5852160" cy="5610331"/>
          </a:xfrm>
        </p:spPr>
        <p:txBody>
          <a:bodyPr/>
          <a:lstStyle/>
          <a:p>
            <a:pPr marL="0" indent="0" defTabSz="966529">
              <a:spcAft>
                <a:spcPts val="600"/>
              </a:spcAft>
              <a:buNone/>
              <a:defRPr/>
            </a:pPr>
            <a:r>
              <a:rPr lang="en-US" b="1" dirty="0">
                <a:solidFill>
                  <a:prstClr val="black"/>
                </a:solidFill>
              </a:rPr>
              <a:t>This slide has animation.</a:t>
            </a:r>
            <a:endParaRPr lang="en-US" dirty="0">
              <a:solidFill>
                <a:prstClr val="black"/>
              </a:solidFill>
            </a:endParaRPr>
          </a:p>
          <a:p>
            <a:pPr marL="0" marR="0" lvl="0" indent="0" algn="l" defTabSz="966529" rtl="0" eaLnBrk="1" fontAlgn="auto" latinLnBrk="0" hangingPunct="1">
              <a:spcAft>
                <a:spcPts val="600"/>
              </a:spcAft>
              <a:buClrTx/>
              <a:buSzTx/>
              <a:buFont typeface="Wingdings" panose="05000000000000000000" pitchFamily="2" charset="2"/>
              <a:buNone/>
              <a:tabLst/>
              <a:defRPr/>
            </a:pPr>
            <a:r>
              <a:rPr lang="en-US" b="1" i="0" u="none" strike="noStrike" dirty="0">
                <a:solidFill>
                  <a:srgbClr val="000000"/>
                </a:solidFill>
                <a:effectLst/>
                <a:cs typeface="Arial" panose="020B0604020202020204" pitchFamily="34" charset="0"/>
              </a:rPr>
              <a:t>Presenter Notes</a:t>
            </a:r>
            <a:r>
              <a:rPr lang="en-US" b="0" i="0" dirty="0">
                <a:solidFill>
                  <a:srgbClr val="444444"/>
                </a:solidFill>
                <a:effectLst/>
                <a:cs typeface="Arial" panose="020B0604020202020204" pitchFamily="34" charset="0"/>
              </a:rPr>
              <a:t>​</a:t>
            </a:r>
            <a:endParaRPr lang="en-US" dirty="0">
              <a:solidFill>
                <a:prstClr val="black"/>
              </a:solidFill>
              <a:cs typeface="Arial" panose="020B0604020202020204" pitchFamily="34" charset="0"/>
            </a:endParaRPr>
          </a:p>
          <a:p>
            <a:pPr marL="118745" indent="-118745" defTabSz="966529">
              <a:spcAft>
                <a:spcPts val="600"/>
              </a:spcAft>
              <a:defRPr/>
            </a:pPr>
            <a:r>
              <a:rPr lang="en-US" b="1" dirty="0">
                <a:solidFill>
                  <a:prstClr val="black"/>
                </a:solidFill>
                <a:cs typeface="Arial" panose="020B0604020202020204" pitchFamily="34" charset="0"/>
              </a:rPr>
              <a:t>Medicare plans may change their formulary from year to year, </a:t>
            </a:r>
            <a:r>
              <a:rPr lang="en-US" dirty="0">
                <a:solidFill>
                  <a:prstClr val="black"/>
                </a:solidFill>
                <a:cs typeface="Arial" panose="020B0604020202020204" pitchFamily="34" charset="0"/>
              </a:rPr>
              <a:t>which is why it’s important to review your coverage each year.</a:t>
            </a:r>
          </a:p>
          <a:p>
            <a:pPr marL="118745" indent="-118745" defTabSz="966529">
              <a:spcAft>
                <a:spcPts val="600"/>
              </a:spcAft>
              <a:defRPr/>
            </a:pPr>
            <a:r>
              <a:rPr lang="en-US" b="1" dirty="0">
                <a:solidFill>
                  <a:prstClr val="black"/>
                </a:solidFill>
                <a:cs typeface="Arial" panose="020B0604020202020204" pitchFamily="34" charset="0"/>
              </a:rPr>
              <a:t>Generally plans can’t make unnecessary changes to their formularies during the plan year. </a:t>
            </a:r>
            <a:r>
              <a:rPr lang="en-US" dirty="0">
                <a:solidFill>
                  <a:prstClr val="black"/>
                </a:solidFill>
                <a:cs typeface="Arial" panose="020B0604020202020204" pitchFamily="34" charset="0"/>
              </a:rPr>
              <a:t>However, CMS allows some types of changes.</a:t>
            </a:r>
          </a:p>
          <a:p>
            <a:pPr marL="118745" indent="-118745" defTabSz="966529">
              <a:spcAft>
                <a:spcPts val="600"/>
              </a:spcAft>
              <a:defRPr/>
            </a:pPr>
            <a:r>
              <a:rPr lang="en-US" b="1" dirty="0">
                <a:solidFill>
                  <a:prstClr val="black"/>
                </a:solidFill>
                <a:cs typeface="Arial" panose="020B0604020202020204" pitchFamily="34" charset="0"/>
              </a:rPr>
              <a:t>Medicare plans may only change their therapeutic categories and classes </a:t>
            </a:r>
            <a:r>
              <a:rPr lang="en-US" dirty="0">
                <a:solidFill>
                  <a:prstClr val="black"/>
                </a:solidFill>
                <a:cs typeface="Arial" panose="020B0604020202020204" pitchFamily="34" charset="0"/>
              </a:rPr>
              <a:t>in a formulary at the beginning of each plan year, or to account for new therapeutic uses and newly FDA-approved Part D-covered drugs. A plan year is a calendar year, January–December.</a:t>
            </a:r>
          </a:p>
          <a:p>
            <a:pPr marL="118745" lvl="1" indent="-118745" defTabSz="966529">
              <a:spcBef>
                <a:spcPts val="0"/>
              </a:spcBef>
              <a:spcAft>
                <a:spcPts val="600"/>
              </a:spcAft>
              <a:buFont typeface="Wingdings" panose="05000000000000000000" pitchFamily="2" charset="2"/>
              <a:buChar char="§"/>
              <a:defRPr/>
            </a:pPr>
            <a:r>
              <a:rPr lang="en-US" b="1" dirty="0">
                <a:solidFill>
                  <a:prstClr val="black"/>
                </a:solidFill>
                <a:cs typeface="Arial" panose="020B0604020202020204" pitchFamily="34" charset="0"/>
              </a:rPr>
              <a:t>Medicare plans can make maintenance changes to their formularies, </a:t>
            </a:r>
            <a:r>
              <a:rPr lang="en-US" dirty="0">
                <a:solidFill>
                  <a:prstClr val="black"/>
                </a:solidFill>
                <a:cs typeface="Arial" panose="020B0604020202020204" pitchFamily="34" charset="0"/>
              </a:rPr>
              <a:t>like replacing brand-name drugs with new generic drugs, or changing their formularies as a result of new information on drug safety or effectiveness. A Medicare plan that meets certain requirements may immediately remove a brand-name drug from its Part D formulary or change to brand-name drug’s preferred or tiered cost-sharing when adding an equivalent new generic drug (see next slide). Other changes must be made according to the prescribed approval procedures, and plans must give 30 days’ notice to CMS, State Pharmacy Assistance Programs (SPAPs), prescribers, network pharmacies, pharmacists, and affected plan members. As an alternative to providing 30 days advance notice of a change, Part D plans may notify members at the time they request a refill and provide a month’s refill of the affected drug. Plans making mid-year changes must also update applicable member communications materials, like revising their online formularies to be current on a monthly basis. You may be able to continue to have your drug covered until the end of the calendar year. You may ask for an exception if other drugs don’t work. </a:t>
            </a:r>
          </a:p>
          <a:p>
            <a:pPr marL="118745" indent="-118745" defTabSz="966529">
              <a:spcAft>
                <a:spcPts val="600"/>
              </a:spcAft>
              <a:buFont typeface="Wingdings" panose="05000000000000000000" pitchFamily="2" charset="2"/>
              <a:buChar char="§"/>
              <a:defRPr/>
            </a:pPr>
            <a:r>
              <a:rPr lang="en-US" b="1" dirty="0">
                <a:solidFill>
                  <a:prstClr val="black"/>
                </a:solidFill>
                <a:cs typeface="Arial" panose="020B0604020202020204" pitchFamily="34" charset="0"/>
              </a:rPr>
              <a:t>Under Part D,</a:t>
            </a:r>
            <a:r>
              <a:rPr lang="en-US" dirty="0">
                <a:solidFill>
                  <a:prstClr val="black"/>
                </a:solidFill>
                <a:cs typeface="Arial" panose="020B0604020202020204" pitchFamily="34" charset="0"/>
              </a:rPr>
              <a:t> no plan members should have their drug coverage discontinued or reduced for the rest of the plan year. However, this isn’t the case when a drug is deemed unsafe by the FDA or when the manufacturer takes the drug off the market. In those cases, Medicare plans aren’t required to get CMS approval or give 30 days’ notice.</a:t>
            </a:r>
          </a:p>
          <a:p>
            <a:pPr marL="0" indent="0" defTabSz="966529">
              <a:spcAft>
                <a:spcPts val="600"/>
              </a:spcAft>
              <a:buFont typeface="Wingdings" panose="05000000000000000000" pitchFamily="2" charset="2"/>
              <a:buNone/>
              <a:defRPr/>
            </a:pPr>
            <a:endParaRPr lang="en-US" b="0" dirty="0">
              <a:solidFill>
                <a:prstClr val="black"/>
              </a:solidFill>
              <a:cs typeface="Arial" panose="020B0604020202020204" pitchFamily="34" charset="0"/>
            </a:endParaRPr>
          </a:p>
          <a:p>
            <a:pPr marL="0" indent="0" defTabSz="966529">
              <a:spcAft>
                <a:spcPts val="600"/>
              </a:spcAft>
              <a:buFont typeface="Wingdings" panose="05000000000000000000" pitchFamily="2" charset="2"/>
              <a:buNone/>
              <a:defRPr/>
            </a:pPr>
            <a:endParaRPr lang="en-US" b="0" dirty="0">
              <a:solidFill>
                <a:prstClr val="black"/>
              </a:solidFill>
              <a:cs typeface="Arial" panose="020B0604020202020204" pitchFamily="34" charset="0"/>
            </a:endParaRPr>
          </a:p>
        </p:txBody>
      </p:sp>
    </p:spTree>
    <p:extLst>
      <p:ext uri="{BB962C8B-B14F-4D97-AF65-F5344CB8AC3E}">
        <p14:creationId xmlns:p14="http://schemas.microsoft.com/office/powerpoint/2010/main" val="8878446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368300" y="3582989"/>
            <a:ext cx="6527800" cy="5879988"/>
          </a:xfrm>
        </p:spPr>
        <p:txBody>
          <a:bodyPr/>
          <a:lstStyle/>
          <a:p>
            <a:pPr marL="0" indent="0" defTabSz="966529">
              <a:spcAft>
                <a:spcPts val="600"/>
              </a:spcAft>
              <a:buNone/>
              <a:defRPr/>
            </a:pPr>
            <a:r>
              <a:rPr lang="en-US" b="1" dirty="0">
                <a:solidFill>
                  <a:prstClr val="black"/>
                </a:solidFill>
              </a:rPr>
              <a:t>This slide has animation.</a:t>
            </a:r>
            <a:endParaRPr lang="en-US" dirty="0">
              <a:solidFill>
                <a:prstClr val="black"/>
              </a:solidFill>
            </a:endParaRPr>
          </a:p>
          <a:p>
            <a:pPr marL="0" marR="0" lvl="0" indent="0" algn="l" defTabSz="966529" rtl="0" eaLnBrk="1" fontAlgn="auto" latinLnBrk="0" hangingPunct="1">
              <a:spcAft>
                <a:spcPts val="600"/>
              </a:spcAft>
              <a:buClrTx/>
              <a:buSzTx/>
              <a:buFont typeface="Wingdings" panose="05000000000000000000" pitchFamily="2" charset="2"/>
              <a:buNone/>
              <a:tabLst/>
              <a:defRPr/>
            </a:pPr>
            <a:r>
              <a:rPr lang="en-US" b="1" i="0" u="none" strike="noStrike" dirty="0">
                <a:solidFill>
                  <a:srgbClr val="000000"/>
                </a:solidFill>
                <a:effectLst/>
                <a:cs typeface="Arial" panose="020B0604020202020204" pitchFamily="34" charset="0"/>
              </a:rPr>
              <a:t>Presenter Notes</a:t>
            </a:r>
            <a:r>
              <a:rPr lang="en-US" b="0" i="0" dirty="0">
                <a:solidFill>
                  <a:srgbClr val="444444"/>
                </a:solidFill>
                <a:effectLst/>
                <a:cs typeface="Arial" panose="020B0604020202020204" pitchFamily="34" charset="0"/>
              </a:rPr>
              <a:t>​</a:t>
            </a:r>
            <a:endParaRPr lang="en-US" dirty="0">
              <a:solidFill>
                <a:prstClr val="black"/>
              </a:solidFill>
              <a:cs typeface="Arial" panose="020B0604020202020204" pitchFamily="34" charset="0"/>
            </a:endParaRPr>
          </a:p>
          <a:p>
            <a:pPr marL="0" indent="0" defTabSz="966529">
              <a:spcAft>
                <a:spcPts val="600"/>
              </a:spcAft>
              <a:buNone/>
              <a:defRPr/>
            </a:pPr>
            <a:r>
              <a:rPr lang="en-US" b="1" dirty="0">
                <a:solidFill>
                  <a:prstClr val="black"/>
                </a:solidFill>
                <a:cs typeface="Arial" panose="020B0604020202020204" pitchFamily="34" charset="0"/>
              </a:rPr>
              <a:t>A Medicare plan may immediately remove a brand-name drug from its Part D formulary or change the brand-name drug's preferred or tiered cost-sharing without meeting the deadlines and refill requirements when the plan does all of the following:</a:t>
            </a:r>
          </a:p>
          <a:p>
            <a:pPr marL="118745" indent="-118745" defTabSz="966529">
              <a:spcAft>
                <a:spcPts val="600"/>
              </a:spcAft>
              <a:defRPr/>
            </a:pPr>
            <a:r>
              <a:rPr lang="en-US" dirty="0">
                <a:solidFill>
                  <a:prstClr val="black"/>
                </a:solidFill>
                <a:cs typeface="Arial" panose="020B0604020202020204" pitchFamily="34" charset="0"/>
              </a:rPr>
              <a:t>At the same time that it removes such brand-name drug or changes its preferred or tiered cost-sharing, it adds a therapeutically equivalent generic drug to its formulary on the same or lower cost-sharing tier and with the same or less restrictive utilization management criteria.</a:t>
            </a:r>
          </a:p>
          <a:p>
            <a:pPr marL="118745" indent="-118745" defTabSz="966529">
              <a:spcAft>
                <a:spcPts val="600"/>
              </a:spcAft>
              <a:defRPr/>
            </a:pPr>
            <a:r>
              <a:rPr lang="en-US" dirty="0">
                <a:solidFill>
                  <a:prstClr val="black"/>
                </a:solidFill>
                <a:cs typeface="Arial" panose="020B0604020202020204" pitchFamily="34" charset="0"/>
              </a:rPr>
              <a:t>The plan previously couldn’t have included such therapeutically equivalent generic drug on its formulary when it submitted its initial formulary for CMS approval because such generic drug wasn’t yet available on the market.</a:t>
            </a:r>
          </a:p>
          <a:p>
            <a:pPr marL="118745" indent="-118745" defTabSz="966529">
              <a:spcAft>
                <a:spcPts val="600"/>
              </a:spcAft>
              <a:defRPr/>
            </a:pPr>
            <a:r>
              <a:rPr lang="en-US" dirty="0">
                <a:solidFill>
                  <a:prstClr val="black"/>
                </a:solidFill>
                <a:cs typeface="Arial" panose="020B0604020202020204" pitchFamily="34" charset="0"/>
              </a:rPr>
              <a:t>Before making any permitted generic substitutions, the drug plan provides general notice to all current and prospective enrollees in its formulary and other applicable enrollee communication materials advising them that:</a:t>
            </a:r>
          </a:p>
          <a:p>
            <a:pPr marL="237490" lvl="1" indent="-118745" defTabSz="966529">
              <a:spcBef>
                <a:spcPts val="0"/>
              </a:spcBef>
              <a:spcAft>
                <a:spcPts val="600"/>
              </a:spcAft>
              <a:buFont typeface="Arial" panose="020B0604020202020204" pitchFamily="34" charset="0"/>
              <a:buChar char="•"/>
              <a:defRPr/>
            </a:pPr>
            <a:r>
              <a:rPr lang="en-US" dirty="0">
                <a:solidFill>
                  <a:prstClr val="black"/>
                </a:solidFill>
                <a:cs typeface="Arial" panose="020B0604020202020204" pitchFamily="34" charset="0"/>
              </a:rPr>
              <a:t>Such changes may be made at any time when a new generic is added in place of a brand-name drug, and there may be no advance direct notice to the affected enrollees;</a:t>
            </a:r>
          </a:p>
          <a:p>
            <a:pPr marL="245110" lvl="1" indent="-129540" defTabSz="966529">
              <a:spcBef>
                <a:spcPts val="0"/>
              </a:spcBef>
              <a:spcAft>
                <a:spcPts val="600"/>
              </a:spcAft>
              <a:buFont typeface="Arial" panose="020B0604020202020204" pitchFamily="34" charset="0"/>
              <a:buChar char="•"/>
              <a:defRPr/>
            </a:pPr>
            <a:r>
              <a:rPr lang="en-US" dirty="0">
                <a:solidFill>
                  <a:prstClr val="black"/>
                </a:solidFill>
                <a:cs typeface="Arial" panose="020B0604020202020204" pitchFamily="34" charset="0"/>
              </a:rPr>
              <a:t>If such a substitution should occur, affected enrollees will get direct notice including information on the specific drugs involved and steps they may take to request coverage determinations and exceptions.</a:t>
            </a:r>
          </a:p>
          <a:p>
            <a:pPr marL="118745" indent="-118745" defTabSz="966529">
              <a:spcAft>
                <a:spcPts val="600"/>
              </a:spcAft>
              <a:defRPr/>
            </a:pPr>
            <a:r>
              <a:rPr lang="en-US" dirty="0">
                <a:solidFill>
                  <a:prstClr val="black"/>
                </a:solidFill>
                <a:cs typeface="Arial" panose="020B0604020202020204" pitchFamily="34" charset="0"/>
              </a:rPr>
              <a:t>Before making any permitted generic substitutions, the drug plan gives advance general notice to CMS and other specified entities.</a:t>
            </a:r>
          </a:p>
          <a:p>
            <a:pPr marL="118745" indent="-118745" defTabSz="966529">
              <a:spcAft>
                <a:spcPts val="600"/>
              </a:spcAft>
              <a:defRPr/>
            </a:pPr>
            <a:r>
              <a:rPr lang="en-US" dirty="0">
                <a:solidFill>
                  <a:prstClr val="black"/>
                </a:solidFill>
                <a:cs typeface="Arial" panose="020B0604020202020204" pitchFamily="34" charset="0"/>
              </a:rPr>
              <a:t>The plan gives notice of any such formulary changes to affected enrollees and CMS and other specified entities consistent with existing requirements. This would include direct notice to the affected enrollees.</a:t>
            </a:r>
          </a:p>
          <a:p>
            <a:pPr marL="0" indent="0" defTabSz="966529">
              <a:spcAft>
                <a:spcPts val="600"/>
              </a:spcAft>
              <a:buNone/>
              <a:defRPr/>
            </a:pPr>
            <a:r>
              <a:rPr lang="en-US" dirty="0">
                <a:solidFill>
                  <a:prstClr val="black"/>
                </a:solidFill>
                <a:cs typeface="Arial" panose="020B0604020202020204" pitchFamily="34" charset="0"/>
              </a:rPr>
              <a:t>Visit </a:t>
            </a:r>
            <a:r>
              <a:rPr lang="en-US" dirty="0">
                <a:solidFill>
                  <a:prstClr val="black"/>
                </a:solidFill>
                <a:cs typeface="Arial" panose="020B0604020202020204" pitchFamily="34" charset="0"/>
                <a:hlinkClick r:id="rId3"/>
              </a:rPr>
              <a:t>ecfr.gov/</a:t>
            </a:r>
            <a:r>
              <a:rPr lang="en-US" dirty="0" err="1">
                <a:solidFill>
                  <a:prstClr val="black"/>
                </a:solidFill>
                <a:cs typeface="Arial" panose="020B0604020202020204" pitchFamily="34" charset="0"/>
                <a:hlinkClick r:id="rId3"/>
              </a:rPr>
              <a:t>cgi</a:t>
            </a:r>
            <a:r>
              <a:rPr lang="en-US" dirty="0">
                <a:solidFill>
                  <a:prstClr val="black"/>
                </a:solidFill>
                <a:cs typeface="Arial" panose="020B0604020202020204" pitchFamily="34" charset="0"/>
                <a:hlinkClick r:id="rId3"/>
              </a:rPr>
              <a:t>-bin/</a:t>
            </a:r>
            <a:r>
              <a:rPr lang="en-US" dirty="0" err="1">
                <a:solidFill>
                  <a:prstClr val="black"/>
                </a:solidFill>
                <a:cs typeface="Arial" panose="020B0604020202020204" pitchFamily="34" charset="0"/>
                <a:hlinkClick r:id="rId3"/>
              </a:rPr>
              <a:t>text-idx?SID</a:t>
            </a:r>
            <a:r>
              <a:rPr lang="en-US" dirty="0">
                <a:solidFill>
                  <a:prstClr val="black"/>
                </a:solidFill>
                <a:cs typeface="Arial" panose="020B0604020202020204" pitchFamily="34" charset="0"/>
                <a:hlinkClick r:id="rId3"/>
              </a:rPr>
              <a:t>=2d3b7366dd3d10f6be658cc29e27eff9&amp;mc=</a:t>
            </a:r>
            <a:r>
              <a:rPr lang="en-US" dirty="0" err="1">
                <a:solidFill>
                  <a:prstClr val="black"/>
                </a:solidFill>
                <a:cs typeface="Arial" panose="020B0604020202020204" pitchFamily="34" charset="0"/>
                <a:hlinkClick r:id="rId3"/>
              </a:rPr>
              <a:t>true&amp;node</a:t>
            </a:r>
            <a:r>
              <a:rPr lang="en-US" dirty="0">
                <a:solidFill>
                  <a:prstClr val="black"/>
                </a:solidFill>
                <a:cs typeface="Arial" panose="020B0604020202020204" pitchFamily="34" charset="0"/>
                <a:hlinkClick r:id="rId3"/>
              </a:rPr>
              <a:t>=pt42.3.423&amp;rgn=div5#se42.3.423_1120</a:t>
            </a:r>
            <a:r>
              <a:rPr lang="en-US" dirty="0">
                <a:solidFill>
                  <a:prstClr val="black"/>
                </a:solidFill>
                <a:cs typeface="Arial" panose="020B0604020202020204" pitchFamily="34" charset="0"/>
              </a:rPr>
              <a:t> (42 CFR </a:t>
            </a:r>
            <a:r>
              <a:rPr lang="en-US" dirty="0"/>
              <a:t>§ </a:t>
            </a:r>
            <a:r>
              <a:rPr lang="en-US" dirty="0">
                <a:solidFill>
                  <a:prstClr val="black"/>
                </a:solidFill>
                <a:cs typeface="Arial" panose="020B0604020202020204" pitchFamily="34" charset="0"/>
              </a:rPr>
              <a:t>423.120) to review the formulary changes.</a:t>
            </a:r>
          </a:p>
          <a:p>
            <a:pPr marL="0" indent="0" defTabSz="966529">
              <a:spcAft>
                <a:spcPts val="600"/>
              </a:spcAft>
              <a:buNone/>
              <a:defRPr/>
            </a:pPr>
            <a:endParaRPr lang="en-US" dirty="0">
              <a:solidFill>
                <a:prstClr val="black"/>
              </a:solidFill>
              <a:cs typeface="Arial" panose="020B0604020202020204" pitchFamily="34" charset="0"/>
            </a:endParaRPr>
          </a:p>
          <a:p>
            <a:pPr marL="0" indent="0" defTabSz="966529">
              <a:spcAft>
                <a:spcPts val="600"/>
              </a:spcAft>
              <a:buNone/>
              <a:defRPr/>
            </a:pPr>
            <a:endParaRPr lang="en-US" b="0" dirty="0">
              <a:solidFill>
                <a:prstClr val="black"/>
              </a:solidFill>
              <a:cs typeface="Arial" panose="020B0604020202020204" pitchFamily="34" charset="0"/>
            </a:endParaRPr>
          </a:p>
        </p:txBody>
      </p:sp>
    </p:spTree>
    <p:extLst>
      <p:ext uri="{BB962C8B-B14F-4D97-AF65-F5344CB8AC3E}">
        <p14:creationId xmlns:p14="http://schemas.microsoft.com/office/powerpoint/2010/main" val="26350195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19" y="3757507"/>
            <a:ext cx="5993371" cy="5144347"/>
          </a:xfrm>
        </p:spPr>
        <p:txBody>
          <a:bodyPr/>
          <a:lstStyle/>
          <a:p>
            <a:pPr marL="0" indent="0">
              <a:spcAft>
                <a:spcPts val="1200"/>
              </a:spcAft>
              <a:buNone/>
            </a:pPr>
            <a:r>
              <a:rPr lang="en-US" b="1" dirty="0"/>
              <a:t>Presenter Notes</a:t>
            </a:r>
          </a:p>
          <a:p>
            <a:pPr marL="0" indent="0">
              <a:spcAft>
                <a:spcPts val="1200"/>
              </a:spcAft>
              <a:buNone/>
            </a:pPr>
            <a:r>
              <a:rPr lang="en-US" dirty="0"/>
              <a:t>The IRA makes improvements to Medicare that will expand benefits, lower drug costs, keep prescription drug premiums stable, and improve the strength of the Medicare program. Because of this law, Medicare will be able to negotiate directly with drug manufacturers to lower the price of some of the costliest single-source brand-name Medicare Part B and Part D drugs. This means people with Medicare will pay a lower cost-sharing for these drugs because their cost-sharing will be based on the Medicare negotiated price. In addition, if drug companies raise their drug prices at a rate faster than the rate of inflation, they must pay Medicare an inflation rebate.</a:t>
            </a:r>
          </a:p>
          <a:p>
            <a:pPr marL="0" indent="0">
              <a:spcAft>
                <a:spcPts val="1200"/>
              </a:spcAft>
              <a:buNone/>
            </a:pPr>
            <a:r>
              <a:rPr lang="en-US" dirty="0"/>
              <a:t>Medicare will be able to negotiate directly with drug manufacturers for the price of certain high-spending brand-name Medicare Part B and Part D drugs that don’t have competition. This means people with Medicare will pay lower cost-sharing amounts for these drugs because their cost-sharing will be based on the Medicare negotiated price. In 2023, Medicare will publish the first 10 drugs selected for price negotiation from a list of the drugs with the highest Part D spending that don’t have any generic or biosimilar competition. Certain drugs, such as orphan drugs, are excluded from negotiation. Negotiated drug prices for this first group of 10 drugs will be effective in 2026. Manufacturers who don’t follow the negotiation requirements will have to pay a tax, and will have to pay penalties if they don’t fulfill other manufacturer requirements.</a:t>
            </a:r>
          </a:p>
          <a:p>
            <a:pPr marL="0" indent="0">
              <a:spcAft>
                <a:spcPts val="1200"/>
              </a:spcAft>
              <a:buNone/>
            </a:pPr>
            <a:r>
              <a:rPr lang="en-US" dirty="0"/>
              <a:t>For more information about the Drug Price Negotiation Program visit, </a:t>
            </a:r>
            <a:r>
              <a:rPr lang="en-US" dirty="0">
                <a:hlinkClick r:id="rId3"/>
              </a:rPr>
              <a:t>CMS.gov/inflation-reduction-act-and-</a:t>
            </a:r>
            <a:r>
              <a:rPr lang="en-US" dirty="0" err="1">
                <a:hlinkClick r:id="rId3"/>
              </a:rPr>
              <a:t>medicare</a:t>
            </a:r>
            <a:r>
              <a:rPr lang="en-US" dirty="0">
                <a:hlinkClick r:id="rId3"/>
              </a:rPr>
              <a:t>/</a:t>
            </a:r>
            <a:r>
              <a:rPr lang="en-US" dirty="0" err="1">
                <a:hlinkClick r:id="rId3"/>
              </a:rPr>
              <a:t>medicare</a:t>
            </a:r>
            <a:r>
              <a:rPr lang="en-US" dirty="0">
                <a:hlinkClick r:id="rId3"/>
              </a:rPr>
              <a:t>-drug-price-negotiation</a:t>
            </a:r>
            <a:r>
              <a:rPr lang="en-US" dirty="0"/>
              <a:t> and see the Initial Guidance Press Release at </a:t>
            </a:r>
            <a:r>
              <a:rPr lang="en-US" dirty="0">
                <a:hlinkClick r:id="rId4"/>
              </a:rPr>
              <a:t>CMS.gov/newsroom/press-releases/hhs-releases-initial-guidance-historic-medicare-drug-price-negotiation-program-price-applicability</a:t>
            </a:r>
            <a:r>
              <a:rPr lang="en-US" dirty="0"/>
              <a:t>.</a:t>
            </a:r>
          </a:p>
          <a:p>
            <a:pPr marL="0" indent="0">
              <a:spcAft>
                <a:spcPts val="1200"/>
              </a:spcAft>
              <a:buNone/>
            </a:pPr>
            <a:r>
              <a:rPr lang="en-US" dirty="0"/>
              <a:t>.</a:t>
            </a:r>
          </a:p>
          <a:p>
            <a:pPr marL="0" indent="0">
              <a:spcAft>
                <a:spcPts val="1200"/>
              </a:spcAft>
              <a:buNone/>
            </a:pPr>
            <a:endParaRPr lang="en-US" dirty="0"/>
          </a:p>
          <a:p>
            <a:pPr marL="0" indent="0">
              <a:spcAft>
                <a:spcPts val="1200"/>
              </a:spcAft>
              <a:buNone/>
            </a:pPr>
            <a:endParaRPr lang="en-US" dirty="0"/>
          </a:p>
        </p:txBody>
      </p:sp>
    </p:spTree>
    <p:extLst>
      <p:ext uri="{BB962C8B-B14F-4D97-AF65-F5344CB8AC3E}">
        <p14:creationId xmlns:p14="http://schemas.microsoft.com/office/powerpoint/2010/main" val="2529928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marR="0" lvl="0" indent="0" algn="l" defTabSz="966529" rtl="0" eaLnBrk="1" fontAlgn="auto" latinLnBrk="0" hangingPunct="1">
              <a:spcAft>
                <a:spcPts val="600"/>
              </a:spcAft>
              <a:buClrTx/>
              <a:buSzTx/>
              <a:buFont typeface="Wingdings" panose="05000000000000000000" pitchFamily="2" charset="2"/>
              <a:buNone/>
              <a:tabLst/>
              <a:defRPr/>
            </a:pPr>
            <a:r>
              <a:rPr lang="en-US" sz="1200" b="1" i="0" u="none" strike="noStrike" dirty="0">
                <a:solidFill>
                  <a:srgbClr val="000000"/>
                </a:solidFill>
                <a:effectLst/>
                <a:cs typeface="Arial" panose="020B0604020202020204" pitchFamily="34" charset="0"/>
              </a:rPr>
              <a:t>Presenter Notes</a:t>
            </a:r>
            <a:r>
              <a:rPr lang="en-US" sz="1200" b="0" i="0" dirty="0">
                <a:solidFill>
                  <a:srgbClr val="444444"/>
                </a:solidFill>
                <a:effectLst/>
                <a:cs typeface="Arial" panose="020B0604020202020204" pitchFamily="34" charset="0"/>
              </a:rPr>
              <a:t>​</a:t>
            </a:r>
            <a:endParaRPr lang="en-US" b="0" i="0" dirty="0">
              <a:solidFill>
                <a:srgbClr val="444444"/>
              </a:solidFill>
              <a:effectLst/>
              <a:cs typeface="Arial" panose="020B0604020202020204" pitchFamily="34" charset="0"/>
            </a:endParaRPr>
          </a:p>
          <a:p>
            <a:pPr marL="0" indent="0" defTabSz="966529">
              <a:spcAft>
                <a:spcPts val="600"/>
              </a:spcAft>
              <a:buNone/>
              <a:defRPr/>
            </a:pPr>
            <a:r>
              <a:rPr lang="en-US" dirty="0">
                <a:solidFill>
                  <a:prstClr val="black"/>
                </a:solidFill>
                <a:cs typeface="Arial" panose="020B0604020202020204" pitchFamily="34" charset="0"/>
              </a:rPr>
              <a:t>Lesson 1</a:t>
            </a:r>
            <a:r>
              <a:rPr lang="en-US" baseline="0" dirty="0">
                <a:solidFill>
                  <a:prstClr val="black"/>
                </a:solidFill>
                <a:cs typeface="Arial" panose="020B0604020202020204" pitchFamily="34" charset="0"/>
              </a:rPr>
              <a:t> explains </a:t>
            </a:r>
            <a:r>
              <a:rPr lang="en-US" dirty="0">
                <a:solidFill>
                  <a:prstClr val="black"/>
                </a:solidFill>
                <a:cs typeface="Arial" panose="020B0604020202020204" pitchFamily="34" charset="0"/>
              </a:rPr>
              <a:t>drug coverage under the different parts</a:t>
            </a:r>
            <a:r>
              <a:rPr lang="en-US" baseline="0" dirty="0">
                <a:solidFill>
                  <a:prstClr val="black"/>
                </a:solidFill>
                <a:cs typeface="Arial" panose="020B0604020202020204" pitchFamily="34" charset="0"/>
              </a:rPr>
              <a:t> of Medicare.</a:t>
            </a:r>
          </a:p>
          <a:p>
            <a:pPr marL="0" indent="0" defTabSz="966529">
              <a:spcAft>
                <a:spcPts val="600"/>
              </a:spcAft>
              <a:buNone/>
              <a:defRPr/>
            </a:pPr>
            <a:endParaRPr lang="en-US" baseline="0" dirty="0">
              <a:solidFill>
                <a:prstClr val="black"/>
              </a:solidFill>
              <a:cs typeface="Arial" panose="020B0604020202020204" pitchFamily="34" charset="0"/>
            </a:endParaRPr>
          </a:p>
          <a:p>
            <a:pPr marL="0" indent="0" defTabSz="966529">
              <a:spcAft>
                <a:spcPts val="600"/>
              </a:spcAft>
              <a:buNone/>
              <a:defRPr/>
            </a:pPr>
            <a:endParaRPr lang="en-US" dirty="0"/>
          </a:p>
        </p:txBody>
      </p:sp>
    </p:spTree>
    <p:extLst>
      <p:ext uri="{BB962C8B-B14F-4D97-AF65-F5344CB8AC3E}">
        <p14:creationId xmlns:p14="http://schemas.microsoft.com/office/powerpoint/2010/main" val="26307983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57349" y="3582989"/>
            <a:ext cx="6365965" cy="5925614"/>
          </a:xfrm>
        </p:spPr>
        <p:txBody>
          <a:bodyPr/>
          <a:lstStyle/>
          <a:p>
            <a:pPr marL="0" indent="0">
              <a:buNone/>
            </a:pPr>
            <a:r>
              <a:rPr lang="en-US" sz="1000" dirty="0"/>
              <a:t>The Medicare Drug Price Negotiation Program has several phases. CMS will continue to issue guidance as the phases progress. The first round of negotiations will occur during 2023 and 2024 and result in prices effective in 2026. </a:t>
            </a:r>
          </a:p>
          <a:p>
            <a:pPr marL="0" indent="0">
              <a:buNone/>
            </a:pPr>
            <a:r>
              <a:rPr lang="en-US" sz="1000" u="sng" dirty="0"/>
              <a:t>2023 milestones include:</a:t>
            </a:r>
          </a:p>
          <a:p>
            <a:r>
              <a:rPr lang="en-US" sz="1000" b="1" dirty="0"/>
              <a:t>Spring 2023 </a:t>
            </a:r>
            <a:r>
              <a:rPr lang="en-US" sz="1000" dirty="0"/>
              <a:t>CMS will issue guidance for the negotiation process for 2026 and invite public comment on key elements, such as the offer and counteroffer process between Medicare and prescription drug companies, and the methodology for applying maximum fair prices. In addition, CMS will propose its data collection processes and invite public comments on proposals that will ask for input on data and information the federal government must collect for consideration when negotiating the maximum fair prices, as well as information to be included in the offer and counteroffer process. </a:t>
            </a:r>
          </a:p>
          <a:p>
            <a:r>
              <a:rPr lang="en-US" sz="1000" b="1" dirty="0"/>
              <a:t>June 1, 2022 - May 31, 2023 </a:t>
            </a:r>
            <a:r>
              <a:rPr lang="en-US" sz="1000" dirty="0"/>
              <a:t>The time period for which data on total expenditures under Medicare Part D will be used to determine Medicare Part D negotiation-eligible drugs for 2026 (the first year of negotiation).</a:t>
            </a:r>
          </a:p>
          <a:p>
            <a:r>
              <a:rPr lang="en-US" sz="1000" b="1" dirty="0"/>
              <a:t>Summer 2023 </a:t>
            </a:r>
            <a:r>
              <a:rPr lang="en-US" sz="1000" dirty="0"/>
              <a:t>For decades, leaders have tried and failed to pass legislation allowing Medicare to negotiate prescription drug prices. The Biden-Harris Administration finally got it done by signing into law the Inflation Reduction Act. Starting this year, the Secretary of the Department of Health and Human Services will begin the process of negotiating the prices of prescription drugs in Medicare. The law outlines multiple steps in the negotiation process, including: Identifying Medicare drugs eligible for negotiation Selecting Medicare drugs for which prices will be negotiated Collecting information to use for negotiation An offer and counteroffer process between Medicare and prescription drug companies As required by the Inflation Reduction Act, the first 10 drugs selected will be Medicare Part D drugs and will be announced in 2023, allowing the negotiation process to proceed. The negotiated maximum fair prices for these drugs will apply beginning in 2026.  Find additional details in the accompanying memo. CMS will update its guidance as needed for the negotiation process for 2026 and data collection requests. CMS will seek additional comment on the proposals for data and information collection. </a:t>
            </a:r>
          </a:p>
          <a:p>
            <a:r>
              <a:rPr lang="en-US" sz="1000" b="1" dirty="0"/>
              <a:t>September 1, 2023 </a:t>
            </a:r>
            <a:r>
              <a:rPr lang="en-US" sz="1000" dirty="0"/>
              <a:t>CMS will publish a list of 10 Medicare Part D drugs selected for negotiation for 2026. </a:t>
            </a:r>
          </a:p>
          <a:p>
            <a:r>
              <a:rPr lang="en-US" sz="1000" b="1" dirty="0"/>
              <a:t>October 1, 2023</a:t>
            </a:r>
            <a:r>
              <a:rPr lang="en-US" sz="1000" dirty="0"/>
              <a:t> Deadline for companies of drugs selected for the Negotiation Program to sign agreements to participate in the negotiation process for 2026. October 2, 2023 Deadline for companies of drugs selected for the Negotiation Program to submit manufacturer-specific data to CMS to consider in the negotiation of maximum fair price. </a:t>
            </a:r>
          </a:p>
          <a:p>
            <a:pPr marL="0" indent="0">
              <a:buNone/>
            </a:pPr>
            <a:r>
              <a:rPr lang="en-US" sz="1000" u="sng" dirty="0"/>
              <a:t>2024 milestones include:</a:t>
            </a:r>
          </a:p>
          <a:p>
            <a:r>
              <a:rPr lang="en-US" sz="1000" b="1" dirty="0"/>
              <a:t>February 1, 2024 </a:t>
            </a:r>
            <a:r>
              <a:rPr lang="en-US" sz="1000" dirty="0"/>
              <a:t>CMS sends initial offers of a maximum fair price with a justification for a selected drug to each company participating in the Negotiation Program. The negotiation period begins. </a:t>
            </a:r>
          </a:p>
          <a:p>
            <a:r>
              <a:rPr lang="en-US" sz="1000" b="1" dirty="0"/>
              <a:t>March 2, 2024 </a:t>
            </a:r>
            <a:r>
              <a:rPr lang="en-US" sz="1000" dirty="0"/>
              <a:t>Companies have 30 days from receiving offers of a maximum fair price for a drug to accept the offer or propose a counteroffer, if desired. </a:t>
            </a:r>
          </a:p>
          <a:p>
            <a:r>
              <a:rPr lang="en-US" sz="1000" b="1" dirty="0"/>
              <a:t>August 1, 2024 </a:t>
            </a:r>
            <a:r>
              <a:rPr lang="en-US" sz="1000" dirty="0"/>
              <a:t>The negotiation period ends. </a:t>
            </a:r>
          </a:p>
          <a:p>
            <a:r>
              <a:rPr lang="en-US" sz="1000" b="1" dirty="0"/>
              <a:t>September 1, 2024 </a:t>
            </a:r>
            <a:r>
              <a:rPr lang="en-US" sz="1000" dirty="0"/>
              <a:t>CMS will publish maximum fair prices for drugs selected for negotiation for 2026.</a:t>
            </a:r>
          </a:p>
          <a:p>
            <a:pPr marL="0" indent="0">
              <a:buNone/>
            </a:pPr>
            <a:r>
              <a:rPr lang="en-US" sz="1000" dirty="0"/>
              <a:t>To view Drug Price Negotiation Timeline for 2026 and a Fact Sheet on the Initial Guidance, visit </a:t>
            </a:r>
            <a:r>
              <a:rPr lang="en-US" sz="1000" dirty="0">
                <a:hlinkClick r:id="rId3"/>
              </a:rPr>
              <a:t>CMS.gov/files/document/drug-price-negotiation-timeline-2026.pdf</a:t>
            </a:r>
            <a:r>
              <a:rPr lang="en-US" sz="1000" dirty="0"/>
              <a:t> and </a:t>
            </a:r>
            <a:r>
              <a:rPr lang="en-US" sz="1000" dirty="0">
                <a:hlinkClick r:id="rId4"/>
              </a:rPr>
              <a:t>CMS.gov/files/document/fact-sheet-medicare-drug-price-negotiation-program-initial-guidance.pdf</a:t>
            </a:r>
            <a:r>
              <a:rPr lang="en-US" sz="1000" dirty="0"/>
              <a:t>.</a:t>
            </a:r>
          </a:p>
          <a:p>
            <a:pPr marL="0" indent="0">
              <a:spcAft>
                <a:spcPts val="1200"/>
              </a:spcAft>
              <a:buNone/>
            </a:pPr>
            <a:r>
              <a:rPr lang="en-US" sz="1000" dirty="0"/>
              <a:t>More guidance will be released at later dates.</a:t>
            </a:r>
          </a:p>
          <a:p>
            <a:pPr marL="0" indent="0">
              <a:spcAft>
                <a:spcPts val="1200"/>
              </a:spcAft>
              <a:buNone/>
            </a:pPr>
            <a:endParaRPr lang="en-US" sz="1000" dirty="0"/>
          </a:p>
        </p:txBody>
      </p:sp>
    </p:spTree>
    <p:extLst>
      <p:ext uri="{BB962C8B-B14F-4D97-AF65-F5344CB8AC3E}">
        <p14:creationId xmlns:p14="http://schemas.microsoft.com/office/powerpoint/2010/main" val="29290813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317500" y="3757507"/>
            <a:ext cx="6692900" cy="5662337"/>
          </a:xfrm>
        </p:spPr>
        <p:txBody>
          <a:bodyPr/>
          <a:lstStyle/>
          <a:p>
            <a:pPr marL="0" marR="0" lvl="0" indent="0" algn="l" defTabSz="966529" rtl="0" eaLnBrk="1" fontAlgn="auto" latinLnBrk="0" hangingPunct="1">
              <a:spcAft>
                <a:spcPts val="600"/>
              </a:spcAft>
              <a:buClrTx/>
              <a:buSzTx/>
              <a:buFont typeface="Wingdings" panose="05000000000000000000" pitchFamily="2" charset="2"/>
              <a:buNone/>
              <a:tabLst/>
              <a:defRPr/>
            </a:pPr>
            <a:r>
              <a:rPr lang="en-US" sz="1050" b="1" i="0" u="none" strike="noStrike" dirty="0">
                <a:solidFill>
                  <a:srgbClr val="000000"/>
                </a:solidFill>
                <a:effectLst/>
                <a:cs typeface="Arial"/>
              </a:rPr>
              <a:t>Presenter Notes</a:t>
            </a:r>
            <a:r>
              <a:rPr lang="en-US" sz="1050" b="0" i="0" dirty="0">
                <a:solidFill>
                  <a:srgbClr val="444444"/>
                </a:solidFill>
                <a:effectLst/>
                <a:cs typeface="Arial"/>
              </a:rPr>
              <a:t>​</a:t>
            </a:r>
            <a:endParaRPr lang="en-US" sz="1050" dirty="0">
              <a:solidFill>
                <a:prstClr val="black"/>
              </a:solidFill>
              <a:cs typeface="Arial"/>
            </a:endParaRPr>
          </a:p>
          <a:p>
            <a:pPr marL="112395" indent="-112395" defTabSz="966529">
              <a:spcAft>
                <a:spcPts val="600"/>
              </a:spcAft>
              <a:buFont typeface="Wingdings" panose="05000000000000000000" pitchFamily="2" charset="2"/>
              <a:buChar char="§"/>
              <a:defRPr/>
            </a:pPr>
            <a:r>
              <a:rPr lang="en-US" sz="1050" b="1" dirty="0">
                <a:solidFill>
                  <a:prstClr val="black"/>
                </a:solidFill>
                <a:cs typeface="Arial"/>
              </a:rPr>
              <a:t>Medicare drug plans monitor the safe and effective use of prescription drugs including opioids and benzodiazepines.</a:t>
            </a:r>
            <a:r>
              <a:rPr lang="en-US" sz="1050" dirty="0">
                <a:solidFill>
                  <a:prstClr val="black"/>
                </a:solidFill>
                <a:cs typeface="Arial"/>
              </a:rPr>
              <a:t> Opioid pain medications, like oxycodone and hydrocodone, can help treat pain after surgery or after an injury, but they carry serious risks, like addiction, overdose, and death. These risks increase the higher the dose you take, or the longer you use these medications, even if you take them as prescribed. Your risks also increase if you take certain other medications, like benzodiazepines, which are commonly used for anxiety and sleep.</a:t>
            </a:r>
          </a:p>
          <a:p>
            <a:pPr marL="112395" indent="-112395" defTabSz="966529">
              <a:spcAft>
                <a:spcPts val="600"/>
              </a:spcAft>
              <a:defRPr/>
            </a:pPr>
            <a:r>
              <a:rPr lang="en-US" sz="1050" b="1" dirty="0">
                <a:solidFill>
                  <a:prstClr val="black"/>
                </a:solidFill>
                <a:cs typeface="Arial"/>
              </a:rPr>
              <a:t>All Medicare plans have a drug management program (DMP) to help patients use opioids safely.</a:t>
            </a:r>
            <a:r>
              <a:rPr lang="en-US" sz="1050" dirty="0">
                <a:solidFill>
                  <a:prstClr val="black"/>
                </a:solidFill>
                <a:cs typeface="Arial"/>
              </a:rPr>
              <a:t> If you get opioids from multiple doctors or pharmacies, or if you had a recent opioid overdose, your plan may talk with your doctors to make sure you need these medications and that you’re using them safely. If your plan decides your use of prescription opioids and benzodiazepines isn’t safe, the plan may limit your coverage of these drugs. For example, under its DMP, your plan may require you to get these medications only from certain doctors or pharmacies to better coordinate your health care. </a:t>
            </a:r>
            <a:endParaRPr lang="en-US" sz="1050" dirty="0">
              <a:solidFill>
                <a:prstClr val="black"/>
              </a:solidFill>
              <a:cs typeface="Arial" panose="020B0604020202020204" pitchFamily="34" charset="0"/>
            </a:endParaRPr>
          </a:p>
          <a:p>
            <a:pPr marL="112395" indent="-112395" defTabSz="966529">
              <a:spcAft>
                <a:spcPts val="600"/>
              </a:spcAft>
              <a:defRPr/>
            </a:pPr>
            <a:r>
              <a:rPr lang="en-US" sz="1050" b="1" dirty="0">
                <a:solidFill>
                  <a:prstClr val="black"/>
                </a:solidFill>
                <a:cs typeface="Arial"/>
              </a:rPr>
              <a:t>Before your Medicare drug plan places you in its DMP, it will send you a letter. </a:t>
            </a:r>
            <a:r>
              <a:rPr lang="en-US" sz="1050" dirty="0">
                <a:solidFill>
                  <a:prstClr val="black"/>
                </a:solidFill>
                <a:cs typeface="Arial"/>
              </a:rPr>
              <a:t>You’ll be able to tell the plan which doctors or pharmacies you prefer to use to get your prescription opioids and/or benzodiazepines. If your plan decides to limit your coverage for these medications, it will send you another letter confirming its decision and include information about how to appeal. You or your doctor can appeal if you disagree with your plan’s decision or think the plan has made a mistake. </a:t>
            </a:r>
            <a:endParaRPr lang="en-US" sz="1050" dirty="0">
              <a:solidFill>
                <a:prstClr val="black"/>
              </a:solidFill>
              <a:cs typeface="Arial" panose="020B0604020202020204" pitchFamily="34" charset="0"/>
            </a:endParaRPr>
          </a:p>
          <a:p>
            <a:pPr marL="112395" indent="-112395" defTabSz="966529">
              <a:spcAft>
                <a:spcPts val="600"/>
              </a:spcAft>
              <a:defRPr/>
            </a:pPr>
            <a:r>
              <a:rPr lang="en-US" sz="1050" b="1" dirty="0">
                <a:solidFill>
                  <a:prstClr val="black"/>
                </a:solidFill>
                <a:cs typeface="Arial"/>
              </a:rPr>
              <a:t>Your Medicare drug plan and pharmacist will do safety reviews of your opioid pain medications when you fill a prescription. </a:t>
            </a:r>
            <a:r>
              <a:rPr lang="en-US" sz="1050" dirty="0">
                <a:solidFill>
                  <a:prstClr val="black"/>
                </a:solidFill>
                <a:cs typeface="Arial"/>
              </a:rPr>
              <a:t>They’ll review for potentially unsafe amounts, taking opioids with benzodiazepines like alprazolam (Xanax®), diazepam (Valium®), and clonazepam (</a:t>
            </a:r>
            <a:r>
              <a:rPr lang="en-US" sz="1050" dirty="0" err="1">
                <a:solidFill>
                  <a:prstClr val="black"/>
                </a:solidFill>
                <a:cs typeface="Arial"/>
              </a:rPr>
              <a:t>Klonopin</a:t>
            </a:r>
            <a:r>
              <a:rPr lang="en-US" sz="1050" dirty="0">
                <a:solidFill>
                  <a:prstClr val="black"/>
                </a:solidFill>
                <a:cs typeface="Arial"/>
              </a:rPr>
              <a:t>®), and new opioid use (you may be limited to an initial 7-day supply or less). These reviews are especially important if you have more than one doctor who prescribes these drugs. In some cases, the plan or pharmacist may need to talk to your doctor before filling the prescription. </a:t>
            </a:r>
            <a:endParaRPr lang="en-US" sz="1050" dirty="0">
              <a:solidFill>
                <a:prstClr val="black"/>
              </a:solidFill>
              <a:cs typeface="Arial" panose="020B0604020202020204" pitchFamily="34" charset="0"/>
            </a:endParaRPr>
          </a:p>
          <a:p>
            <a:pPr marL="112395" indent="-112395" defTabSz="966529">
              <a:spcAft>
                <a:spcPts val="600"/>
              </a:spcAft>
              <a:buFont typeface="Wingdings" panose="05000000000000000000" pitchFamily="2" charset="2"/>
              <a:buChar char="§"/>
              <a:defRPr/>
            </a:pPr>
            <a:r>
              <a:rPr lang="en-US" sz="1050" b="1" dirty="0">
                <a:solidFill>
                  <a:prstClr val="black"/>
                </a:solidFill>
                <a:cs typeface="Arial"/>
              </a:rPr>
              <a:t>If your pharmacy can’t fill your prescription as written, </a:t>
            </a:r>
            <a:r>
              <a:rPr lang="en-US" sz="1050" dirty="0">
                <a:solidFill>
                  <a:prstClr val="black"/>
                </a:solidFill>
                <a:cs typeface="Arial"/>
              </a:rPr>
              <a:t>including the full amount on the prescription, the pharmacist will give you a notice explaining how you or your doctor can contact the plan to ask for a coverage decision. If your health requires it, you can ask the plan for a fast coverage decision. You may also ask your plan for an exception to its rules before you go to the pharmacy, so you’ll know if your plan will cover the medication.</a:t>
            </a:r>
          </a:p>
          <a:p>
            <a:pPr marL="0" indent="0" defTabSz="966529">
              <a:spcAft>
                <a:spcPts val="600"/>
              </a:spcAft>
              <a:buNone/>
              <a:defRPr/>
            </a:pPr>
            <a:r>
              <a:rPr lang="en-US" sz="1050" b="1" dirty="0">
                <a:solidFill>
                  <a:prstClr val="black"/>
                </a:solidFill>
                <a:cs typeface="Arial"/>
              </a:rPr>
              <a:t>NOTE</a:t>
            </a:r>
            <a:r>
              <a:rPr lang="en-US" sz="1050" dirty="0">
                <a:solidFill>
                  <a:prstClr val="black"/>
                </a:solidFill>
                <a:cs typeface="Arial"/>
              </a:rPr>
              <a:t>: DMPs and opioid safety reviews generally don’t apply to you if you have cancer or sickle cell disease, get hospice, palliative or end-of-life care, or if you live in a long-term care facility. View CMS Final Rule 4190-F2, section § 423.100 </a:t>
            </a:r>
            <a:r>
              <a:rPr lang="en-US" sz="1050" dirty="0">
                <a:solidFill>
                  <a:prstClr val="black"/>
                </a:solidFill>
                <a:cs typeface="Arial"/>
                <a:hlinkClick r:id="rId3"/>
              </a:rPr>
              <a:t>federalregister.gov/documents/2021/01/19/2021-00538/medicare-and-medicaid-programs-contract-year-2022-policy-and-technical-changes-to-the-medicare</a:t>
            </a:r>
            <a:r>
              <a:rPr lang="en-US" sz="1050" dirty="0">
                <a:solidFill>
                  <a:prstClr val="black"/>
                </a:solidFill>
                <a:cs typeface="Arial"/>
              </a:rPr>
              <a:t>.</a:t>
            </a:r>
          </a:p>
          <a:p>
            <a:pPr marL="0" indent="0" defTabSz="966529">
              <a:spcAft>
                <a:spcPts val="600"/>
              </a:spcAft>
              <a:buNone/>
              <a:defRPr/>
            </a:pPr>
            <a:endParaRPr lang="en-US" sz="1050" b="1" cap="all" dirty="0"/>
          </a:p>
          <a:p>
            <a:pPr marL="0" indent="0" defTabSz="966529">
              <a:spcAft>
                <a:spcPts val="600"/>
              </a:spcAft>
              <a:buNone/>
              <a:defRPr/>
            </a:pPr>
            <a:endParaRPr lang="en-US" sz="1050" dirty="0">
              <a:solidFill>
                <a:prstClr val="black"/>
              </a:solidFill>
            </a:endParaRPr>
          </a:p>
          <a:p>
            <a:pPr>
              <a:spcAft>
                <a:spcPts val="600"/>
              </a:spcAft>
            </a:pPr>
            <a:endParaRPr lang="en-US" sz="1050" dirty="0"/>
          </a:p>
        </p:txBody>
      </p:sp>
    </p:spTree>
    <p:extLst>
      <p:ext uri="{BB962C8B-B14F-4D97-AF65-F5344CB8AC3E}">
        <p14:creationId xmlns:p14="http://schemas.microsoft.com/office/powerpoint/2010/main" val="38425709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Aft>
                <a:spcPts val="600"/>
              </a:spcAft>
              <a:buNone/>
              <a:defRPr/>
            </a:pPr>
            <a:r>
              <a:rPr lang="en-US" b="1" dirty="0">
                <a:solidFill>
                  <a:prstClr val="black"/>
                </a:solidFill>
              </a:rPr>
              <a:t>This slide has animation.</a:t>
            </a:r>
            <a:endParaRPr lang="en-US" dirty="0">
              <a:solidFill>
                <a:prstClr val="black"/>
              </a:solidFill>
            </a:endParaRPr>
          </a:p>
          <a:p>
            <a:pPr marL="0" marR="0" lvl="0" indent="0" algn="l" defTabSz="966529" rtl="0" eaLnBrk="1" fontAlgn="auto" latinLnBrk="0" hangingPunct="1">
              <a:spcAft>
                <a:spcPts val="600"/>
              </a:spcAft>
              <a:buClrTx/>
              <a:buSzTx/>
              <a:buFont typeface="Wingdings" panose="05000000000000000000" pitchFamily="2" charset="2"/>
              <a:buNone/>
              <a:tabLst/>
              <a:defRPr/>
            </a:pPr>
            <a:r>
              <a:rPr lang="en-US" sz="1200" b="1" i="0" u="none" strike="noStrike" dirty="0">
                <a:solidFill>
                  <a:srgbClr val="000000"/>
                </a:solidFill>
                <a:effectLst/>
                <a:cs typeface="Arial"/>
              </a:rPr>
              <a:t>Presenter Notes</a:t>
            </a:r>
            <a:r>
              <a:rPr lang="en-US" sz="1200" b="0" i="0" dirty="0">
                <a:solidFill>
                  <a:srgbClr val="444444"/>
                </a:solidFill>
                <a:effectLst/>
                <a:cs typeface="Arial"/>
              </a:rPr>
              <a:t>​</a:t>
            </a:r>
            <a:endParaRPr lang="en-US" dirty="0">
              <a:solidFill>
                <a:prstClr val="black"/>
              </a:solidFill>
              <a:cs typeface="Arial"/>
            </a:endParaRPr>
          </a:p>
          <a:p>
            <a:pPr defTabSz="966529">
              <a:lnSpc>
                <a:spcPct val="100000"/>
              </a:lnSpc>
              <a:spcBef>
                <a:spcPts val="0"/>
              </a:spcBef>
              <a:spcAft>
                <a:spcPts val="600"/>
              </a:spcAft>
              <a:defRPr/>
            </a:pPr>
            <a:r>
              <a:rPr lang="en-US" dirty="0">
                <a:solidFill>
                  <a:prstClr val="black"/>
                </a:solidFill>
                <a:cs typeface="Arial"/>
              </a:rPr>
              <a:t>The Preclusion list is a list of providers and prescribers who are unauthorized to get payment for Medicare Advantage Plan items and services and prohibited from prescribing Part D drugs to people with Medicare.</a:t>
            </a:r>
          </a:p>
          <a:p>
            <a:pPr defTabSz="966529">
              <a:lnSpc>
                <a:spcPct val="100000"/>
              </a:lnSpc>
              <a:spcBef>
                <a:spcPts val="0"/>
              </a:spcBef>
              <a:spcAft>
                <a:spcPts val="600"/>
              </a:spcAft>
              <a:defRPr/>
            </a:pPr>
            <a:r>
              <a:rPr lang="en-US" dirty="0">
                <a:solidFill>
                  <a:prstClr val="black"/>
                </a:solidFill>
                <a:cs typeface="Arial"/>
              </a:rPr>
              <a:t>It ensures patient safety, and protects the Trust Funds from fraudulent prescribers and providers.</a:t>
            </a:r>
          </a:p>
          <a:p>
            <a:pPr marL="118745" indent="-118745" defTabSz="966529">
              <a:spcAft>
                <a:spcPts val="600"/>
              </a:spcAft>
              <a:defRPr/>
            </a:pPr>
            <a:r>
              <a:rPr lang="en-US" dirty="0">
                <a:solidFill>
                  <a:prstClr val="black"/>
                </a:solidFill>
                <a:cs typeface="Arial"/>
              </a:rPr>
              <a:t>Medicare plans are required to reject a pharmacy claim (or deny an enrollee request for reimbursement) for a Part D drug that is prescribed by an individual on the Preclusion List, and Medicare Advantage Plans with drug coverage are required to deny payment for a health care item or service furnished by an individual or entity on the Preclusion List. </a:t>
            </a:r>
          </a:p>
          <a:p>
            <a:pPr marL="118872" indent="-118872" defTabSz="966529">
              <a:spcAft>
                <a:spcPts val="600"/>
              </a:spcAft>
              <a:defRPr/>
            </a:pPr>
            <a:r>
              <a:rPr lang="en-US" b="1" dirty="0">
                <a:solidFill>
                  <a:prstClr val="black"/>
                </a:solidFill>
                <a:cs typeface="Arial"/>
              </a:rPr>
              <a:t>The Preclusion List is a list of individuals and entities who fall within these categories: </a:t>
            </a:r>
            <a:r>
              <a:rPr lang="en-US" dirty="0">
                <a:solidFill>
                  <a:prstClr val="black"/>
                </a:solidFill>
                <a:cs typeface="Arial"/>
              </a:rPr>
              <a:t>(1) Are currently revoked from Medicare, are under an active reenrollment bar, and CMS determines that the underlying conduct that led to the revocation is detrimental to the best interests of the Medicare Program; or (2) Have engaged in behavior for which CMS could have revoked the individual or entity to the extent applicable if they had been enrolled in Medicare, and CMS determines that the underlying conduct that would have led to the revocation is detrimental to the best interests of the Medicare Program; or (3) </a:t>
            </a:r>
            <a:r>
              <a:rPr lang="en-US" dirty="0"/>
              <a:t>Have been convicted of a felony under federal or state law within the previous 10 years that CMS deems detrimental to the best interests of the Medicare Program</a:t>
            </a:r>
            <a:r>
              <a:rPr lang="en-US" dirty="0">
                <a:solidFill>
                  <a:prstClr val="black"/>
                </a:solidFill>
                <a:cs typeface="Arial"/>
              </a:rPr>
              <a:t>.</a:t>
            </a:r>
          </a:p>
          <a:p>
            <a:pPr marL="118745" indent="-118745" defTabSz="966529">
              <a:spcAft>
                <a:spcPts val="600"/>
              </a:spcAft>
              <a:defRPr/>
            </a:pPr>
            <a:r>
              <a:rPr lang="en-US" dirty="0">
                <a:solidFill>
                  <a:prstClr val="black"/>
                </a:solidFill>
                <a:cs typeface="Arial"/>
              </a:rPr>
              <a:t>For more information, visit </a:t>
            </a:r>
            <a:r>
              <a:rPr lang="en-US" dirty="0">
                <a:solidFill>
                  <a:prstClr val="black"/>
                </a:solidFill>
                <a:cs typeface="Arial"/>
                <a:hlinkClick r:id="rId3"/>
              </a:rPr>
              <a:t>CMS.gov/Medicare/Provider-Enrollment-and-Certification/</a:t>
            </a:r>
            <a:r>
              <a:rPr lang="en-US" dirty="0" err="1">
                <a:solidFill>
                  <a:prstClr val="black"/>
                </a:solidFill>
                <a:cs typeface="Arial"/>
                <a:hlinkClick r:id="rId3"/>
              </a:rPr>
              <a:t>MedicareProviderSupEnroll</a:t>
            </a:r>
            <a:r>
              <a:rPr lang="en-US" dirty="0">
                <a:solidFill>
                  <a:prstClr val="black"/>
                </a:solidFill>
                <a:cs typeface="Arial"/>
                <a:hlinkClick r:id="rId3"/>
              </a:rPr>
              <a:t>/PreclusionList.html</a:t>
            </a:r>
            <a:r>
              <a:rPr lang="en-US" dirty="0">
                <a:solidFill>
                  <a:prstClr val="black"/>
                </a:solidFill>
                <a:cs typeface="Arial"/>
              </a:rPr>
              <a:t>. </a:t>
            </a:r>
            <a:endParaRPr lang="en-US" dirty="0">
              <a:solidFill>
                <a:prstClr val="black"/>
              </a:solidFill>
              <a:cs typeface="Arial" panose="020B0604020202020204" pitchFamily="34" charset="0"/>
            </a:endParaRPr>
          </a:p>
          <a:p>
            <a:pPr marL="0" indent="0">
              <a:spcAft>
                <a:spcPts val="600"/>
              </a:spcAft>
              <a:buNone/>
            </a:pPr>
            <a:endParaRPr lang="en-US" dirty="0"/>
          </a:p>
          <a:p>
            <a:pPr marL="0" indent="0">
              <a:spcAft>
                <a:spcPts val="600"/>
              </a:spcAft>
              <a:buNone/>
            </a:pPr>
            <a:endParaRPr lang="en-US" sz="1200" dirty="0">
              <a:solidFill>
                <a:schemeClr val="tx1"/>
              </a:solidFill>
              <a:cs typeface="Calibri"/>
            </a:endParaRPr>
          </a:p>
          <a:p>
            <a:pPr marL="0" indent="0">
              <a:spcAft>
                <a:spcPts val="600"/>
              </a:spcAft>
              <a:buNone/>
            </a:pPr>
            <a:endParaRPr lang="en-US" b="0" dirty="0"/>
          </a:p>
        </p:txBody>
      </p:sp>
    </p:spTree>
    <p:extLst>
      <p:ext uri="{BB962C8B-B14F-4D97-AF65-F5344CB8AC3E}">
        <p14:creationId xmlns:p14="http://schemas.microsoft.com/office/powerpoint/2010/main" val="3279799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Bef>
                <a:spcPts val="634"/>
              </a:spcBef>
              <a:spcAft>
                <a:spcPts val="600"/>
              </a:spcAft>
              <a:buNone/>
              <a:defRPr/>
            </a:pPr>
            <a:r>
              <a:rPr lang="en-US" b="1" dirty="0">
                <a:solidFill>
                  <a:prstClr val="black"/>
                </a:solidFill>
              </a:rPr>
              <a:t>This slide has animation.</a:t>
            </a:r>
            <a:endParaRPr lang="en-US" dirty="0">
              <a:solidFill>
                <a:prstClr val="black"/>
              </a:solidFill>
            </a:endParaRPr>
          </a:p>
          <a:p>
            <a:pPr marL="0" marR="0" lvl="0" indent="0" algn="l" defTabSz="966529" rtl="0" eaLnBrk="1" fontAlgn="auto" latinLnBrk="0" hangingPunct="1">
              <a:spcAft>
                <a:spcPts val="600"/>
              </a:spcAft>
              <a:buClrTx/>
              <a:buSzTx/>
              <a:buFont typeface="Wingdings" panose="05000000000000000000" pitchFamily="2" charset="2"/>
              <a:buNone/>
              <a:tabLst/>
              <a:defRPr/>
            </a:pPr>
            <a:r>
              <a:rPr lang="en-US" b="1" i="0" u="none" strike="noStrike" dirty="0">
                <a:solidFill>
                  <a:srgbClr val="000000"/>
                </a:solidFill>
                <a:effectLst/>
                <a:cs typeface="Arial" panose="020B0604020202020204" pitchFamily="34" charset="0"/>
              </a:rPr>
              <a:t>Presenter Notes</a:t>
            </a:r>
            <a:r>
              <a:rPr lang="en-US" b="0" i="0" dirty="0">
                <a:solidFill>
                  <a:srgbClr val="444444"/>
                </a:solidFill>
                <a:effectLst/>
                <a:cs typeface="Arial" panose="020B0604020202020204" pitchFamily="34" charset="0"/>
              </a:rPr>
              <a:t>​</a:t>
            </a:r>
            <a:endParaRPr lang="en-US" dirty="0">
              <a:solidFill>
                <a:prstClr val="black"/>
              </a:solidFill>
              <a:cs typeface="Arial" panose="020B0604020202020204" pitchFamily="34" charset="0"/>
            </a:endParaRPr>
          </a:p>
          <a:p>
            <a:pPr marL="112395" indent="-112395" defTabSz="966529">
              <a:spcAft>
                <a:spcPts val="600"/>
              </a:spcAft>
              <a:defRPr/>
            </a:pPr>
            <a:r>
              <a:rPr lang="en-US" b="1" dirty="0">
                <a:solidFill>
                  <a:prstClr val="black"/>
                </a:solidFill>
                <a:cs typeface="Arial" panose="020B0604020202020204" pitchFamily="34" charset="0"/>
              </a:rPr>
              <a:t>Before CMS adds a provider to the Preclusion List,</a:t>
            </a:r>
            <a:r>
              <a:rPr lang="en-US" dirty="0">
                <a:solidFill>
                  <a:prstClr val="black"/>
                </a:solidFill>
                <a:cs typeface="Arial" panose="020B0604020202020204" pitchFamily="34" charset="0"/>
              </a:rPr>
              <a:t> it will notify the provider of their potential inclusion on the Preclusion List and their applicable appeal rights. CMS will add a provider to the Preclusion List only if the provider’s appeal is denied at the CMS level or the timeframe for the provider to request a CMS level appeal has been exhausted. </a:t>
            </a:r>
            <a:r>
              <a:rPr lang="en-US" dirty="0">
                <a:cs typeface="Arial" panose="020B0604020202020204" pitchFamily="34" charset="0"/>
              </a:rPr>
              <a:t>Providers will get a letter from CMS Medicare Administrative Contractors (MACs) before they’re added to the Preclusion List. The letter will contain the reason for preclusion, the effective date, and applicable rights to appeal.</a:t>
            </a:r>
          </a:p>
          <a:p>
            <a:pPr marL="112395" indent="-112395" defTabSz="966529">
              <a:spcAft>
                <a:spcPts val="600"/>
              </a:spcAft>
              <a:buFont typeface="Wingdings" panose="05000000000000000000" pitchFamily="2" charset="2"/>
              <a:buChar char="§"/>
              <a:defRPr/>
            </a:pPr>
            <a:r>
              <a:rPr lang="en-US" b="1" dirty="0">
                <a:solidFill>
                  <a:prstClr val="black"/>
                </a:solidFill>
                <a:cs typeface="Arial" panose="020B0604020202020204" pitchFamily="34" charset="0"/>
              </a:rPr>
              <a:t>There’s one Preclusion List with subsequent updates.</a:t>
            </a:r>
            <a:r>
              <a:rPr lang="en-US" dirty="0">
                <a:solidFill>
                  <a:prstClr val="black"/>
                </a:solidFill>
                <a:cs typeface="Arial" panose="020B0604020202020204" pitchFamily="34" charset="0"/>
              </a:rPr>
              <a:t> Updates to the Preclusion List are made every 30 days, around the 1</a:t>
            </a:r>
            <a:r>
              <a:rPr lang="en-US" baseline="30000" dirty="0">
                <a:solidFill>
                  <a:prstClr val="black"/>
                </a:solidFill>
                <a:cs typeface="Arial" panose="020B0604020202020204" pitchFamily="34" charset="0"/>
              </a:rPr>
              <a:t>st</a:t>
            </a:r>
            <a:r>
              <a:rPr lang="en-US" dirty="0">
                <a:solidFill>
                  <a:prstClr val="black"/>
                </a:solidFill>
                <a:cs typeface="Arial" panose="020B0604020202020204" pitchFamily="34" charset="0"/>
              </a:rPr>
              <a:t> business day of each month. Visit </a:t>
            </a:r>
            <a:r>
              <a:rPr lang="en-US" dirty="0">
                <a:solidFill>
                  <a:prstClr val="black"/>
                </a:solidFill>
                <a:cs typeface="Arial" panose="020B0604020202020204" pitchFamily="34" charset="0"/>
                <a:hlinkClick r:id="rId3"/>
              </a:rPr>
              <a:t>CMS.gov/Medicare/Provider-Enrollment-and-Certification/</a:t>
            </a:r>
            <a:r>
              <a:rPr lang="en-US" dirty="0" err="1">
                <a:solidFill>
                  <a:prstClr val="black"/>
                </a:solidFill>
                <a:cs typeface="Arial" panose="020B0604020202020204" pitchFamily="34" charset="0"/>
                <a:hlinkClick r:id="rId3"/>
              </a:rPr>
              <a:t>MedicareProviderSupEnroll</a:t>
            </a:r>
            <a:r>
              <a:rPr lang="en-US" dirty="0">
                <a:solidFill>
                  <a:prstClr val="black"/>
                </a:solidFill>
                <a:cs typeface="Arial" panose="020B0604020202020204" pitchFamily="34" charset="0"/>
                <a:hlinkClick r:id="rId3"/>
              </a:rPr>
              <a:t>/PreclusionList.html</a:t>
            </a:r>
            <a:r>
              <a:rPr lang="en-US" dirty="0">
                <a:solidFill>
                  <a:prstClr val="black"/>
                </a:solidFill>
                <a:cs typeface="Arial" panose="020B0604020202020204" pitchFamily="34" charset="0"/>
              </a:rPr>
              <a:t> to review the “User Reference Guide for CMS Preclusion List” for instructions on how to access the list. Additional resources located on this site include, Preclusion List FAQs, a CMS Preclusion List File Layout, and a CMS List Sample File.</a:t>
            </a:r>
          </a:p>
          <a:p>
            <a:pPr marL="112395" indent="-112395" defTabSz="966529">
              <a:spcAft>
                <a:spcPts val="600"/>
              </a:spcAft>
              <a:defRPr/>
            </a:pPr>
            <a:r>
              <a:rPr lang="en-US" b="1" dirty="0">
                <a:solidFill>
                  <a:prstClr val="black"/>
                </a:solidFill>
                <a:cs typeface="Arial" panose="020B0604020202020204" pitchFamily="34" charset="0"/>
              </a:rPr>
              <a:t>Medicare health and drug plans must remove from their network any contracted provider who’s included on the Preclusion List as soon as possible. </a:t>
            </a:r>
            <a:r>
              <a:rPr lang="en-US" dirty="0">
                <a:solidFill>
                  <a:prstClr val="black"/>
                </a:solidFill>
                <a:cs typeface="Arial" panose="020B0604020202020204" pitchFamily="34" charset="0"/>
              </a:rPr>
              <a:t>Medicare</a:t>
            </a:r>
            <a:r>
              <a:rPr lang="en-US" baseline="0" dirty="0">
                <a:solidFill>
                  <a:prstClr val="black"/>
                </a:solidFill>
                <a:cs typeface="Arial" panose="020B0604020202020204" pitchFamily="34" charset="0"/>
              </a:rPr>
              <a:t> health and drug </a:t>
            </a:r>
            <a:r>
              <a:rPr lang="en-US" dirty="0">
                <a:solidFill>
                  <a:prstClr val="black"/>
                </a:solidFill>
                <a:cs typeface="Arial" panose="020B0604020202020204" pitchFamily="34" charset="0"/>
              </a:rPr>
              <a:t>plans should review the Preclusion List for this purpose on a regular basis. </a:t>
            </a:r>
          </a:p>
          <a:p>
            <a:pPr marL="112395" indent="-112395" defTabSz="966529">
              <a:spcAft>
                <a:spcPts val="600"/>
              </a:spcAft>
              <a:buFont typeface="Wingdings" panose="05000000000000000000" pitchFamily="2" charset="2"/>
              <a:buChar char="§"/>
              <a:defRPr/>
            </a:pPr>
            <a:r>
              <a:rPr lang="en-US" b="1" dirty="0">
                <a:solidFill>
                  <a:prstClr val="black"/>
                </a:solidFill>
                <a:cs typeface="Arial" panose="020B0604020202020204" pitchFamily="34" charset="0"/>
              </a:rPr>
              <a:t>Medicare health plans and </a:t>
            </a:r>
            <a:r>
              <a:rPr lang="en-US" b="1" baseline="0" dirty="0">
                <a:solidFill>
                  <a:prstClr val="black"/>
                </a:solidFill>
                <a:cs typeface="Arial" panose="020B0604020202020204" pitchFamily="34" charset="0"/>
              </a:rPr>
              <a:t>drug </a:t>
            </a:r>
            <a:r>
              <a:rPr lang="en-US" b="1" dirty="0">
                <a:solidFill>
                  <a:prstClr val="black"/>
                </a:solidFill>
                <a:cs typeface="Arial" panose="020B0604020202020204" pitchFamily="34" charset="0"/>
              </a:rPr>
              <a:t>plans are required to notify enrollees</a:t>
            </a:r>
            <a:r>
              <a:rPr lang="en-US" dirty="0">
                <a:solidFill>
                  <a:prstClr val="black"/>
                </a:solidFill>
                <a:cs typeface="Arial" panose="020B0604020202020204" pitchFamily="34" charset="0"/>
              </a:rPr>
              <a:t> who got care in the last 12 months from a contracted provider or a prescription from a provider who’s included on the Preclusion List. The beneficiary should be notified as soon as possible but not later than 30 days from the posting of the list.</a:t>
            </a:r>
          </a:p>
          <a:p>
            <a:pPr>
              <a:spcAft>
                <a:spcPts val="600"/>
              </a:spcAft>
            </a:pPr>
            <a:endParaRPr lang="en-US" dirty="0">
              <a:cs typeface="Arial" panose="020B0604020202020204" pitchFamily="34" charset="0"/>
            </a:endParaRPr>
          </a:p>
          <a:p>
            <a:pPr marL="0" indent="0">
              <a:spcAft>
                <a:spcPts val="600"/>
              </a:spcAft>
              <a:buNone/>
            </a:pPr>
            <a:endParaRPr lang="en-US" b="0" dirty="0">
              <a:cs typeface="Arial" panose="020B0604020202020204" pitchFamily="34" charset="0"/>
            </a:endParaRPr>
          </a:p>
        </p:txBody>
      </p:sp>
    </p:spTree>
    <p:extLst>
      <p:ext uri="{BB962C8B-B14F-4D97-AF65-F5344CB8AC3E}">
        <p14:creationId xmlns:p14="http://schemas.microsoft.com/office/powerpoint/2010/main" val="20965409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419100" y="3757507"/>
            <a:ext cx="6375400" cy="5726345"/>
          </a:xfrm>
        </p:spPr>
        <p:txBody>
          <a:bodyPr/>
          <a:lstStyle/>
          <a:p>
            <a:pPr marL="0" indent="0" defTabSz="966529">
              <a:spcAft>
                <a:spcPts val="600"/>
              </a:spcAft>
              <a:buNone/>
              <a:defRPr/>
            </a:pPr>
            <a:r>
              <a:rPr lang="en-US" b="1" dirty="0">
                <a:solidFill>
                  <a:prstClr val="black"/>
                </a:solidFill>
              </a:rPr>
              <a:t>This slide has animation.</a:t>
            </a:r>
            <a:endParaRPr lang="en-US" dirty="0">
              <a:solidFill>
                <a:prstClr val="black"/>
              </a:solidFill>
            </a:endParaRPr>
          </a:p>
          <a:p>
            <a:pPr marL="0" marR="0" lvl="0" indent="0" algn="l" defTabSz="966529" rtl="0" eaLnBrk="1" fontAlgn="auto" latinLnBrk="0" hangingPunct="1">
              <a:spcAft>
                <a:spcPts val="600"/>
              </a:spcAft>
              <a:buClrTx/>
              <a:buSzTx/>
              <a:buFont typeface="Wingdings" panose="05000000000000000000" pitchFamily="2" charset="2"/>
              <a:buNone/>
              <a:tabLst/>
              <a:defRPr/>
            </a:pPr>
            <a:r>
              <a:rPr lang="en-US" b="1" i="0" u="none" strike="noStrike" dirty="0">
                <a:solidFill>
                  <a:srgbClr val="000000"/>
                </a:solidFill>
                <a:effectLst/>
                <a:cs typeface="Arial" panose="020B0604020202020204" pitchFamily="34" charset="0"/>
              </a:rPr>
              <a:t>Presenter Notes</a:t>
            </a:r>
            <a:r>
              <a:rPr lang="en-US" b="0" i="0" dirty="0">
                <a:solidFill>
                  <a:srgbClr val="444444"/>
                </a:solidFill>
                <a:effectLst/>
                <a:cs typeface="Arial" panose="020B0604020202020204" pitchFamily="34" charset="0"/>
              </a:rPr>
              <a:t>​</a:t>
            </a:r>
            <a:endParaRPr lang="en-US" dirty="0">
              <a:solidFill>
                <a:prstClr val="black"/>
              </a:solidFill>
              <a:cs typeface="Arial" panose="020B0604020202020204" pitchFamily="34" charset="0"/>
            </a:endParaRPr>
          </a:p>
          <a:p>
            <a:pPr marL="118745" indent="-118745" defTabSz="966529">
              <a:spcAft>
                <a:spcPts val="600"/>
              </a:spcAft>
              <a:defRPr/>
            </a:pPr>
            <a:r>
              <a:rPr lang="en-US" dirty="0">
                <a:solidFill>
                  <a:prstClr val="black"/>
                </a:solidFill>
                <a:cs typeface="Arial" panose="020B0604020202020204" pitchFamily="34" charset="0"/>
              </a:rPr>
              <a:t>Plans have 30 days to review the Preclusion List monthly update and notify their Medicare enrollees as soon as possible, but no later than 30 days from the posting of the list. People with Medicare have at least 60 days to find a new provider or get a new prescription. Plans will reject claims and deny payment for any services or drugs from the precluded provider on the 91</a:t>
            </a:r>
            <a:r>
              <a:rPr lang="en-US" baseline="30000" dirty="0">
                <a:solidFill>
                  <a:prstClr val="black"/>
                </a:solidFill>
                <a:cs typeface="Arial" panose="020B0604020202020204" pitchFamily="34" charset="0"/>
              </a:rPr>
              <a:t>st</a:t>
            </a:r>
            <a:r>
              <a:rPr lang="en-US" dirty="0">
                <a:solidFill>
                  <a:prstClr val="black"/>
                </a:solidFill>
                <a:cs typeface="Arial" panose="020B0604020202020204" pitchFamily="34" charset="0"/>
              </a:rPr>
              <a:t> day after the provider’s exclusion date.  </a:t>
            </a:r>
          </a:p>
          <a:p>
            <a:pPr marL="118745" indent="-118745" defTabSz="966529">
              <a:spcAft>
                <a:spcPts val="600"/>
              </a:spcAft>
              <a:defRPr/>
            </a:pPr>
            <a:r>
              <a:rPr lang="en-US" b="1" dirty="0">
                <a:solidFill>
                  <a:prstClr val="black"/>
                </a:solidFill>
                <a:cs typeface="Arial" panose="020B0604020202020204" pitchFamily="34" charset="0"/>
              </a:rPr>
              <a:t>Medicare health plans and drug plans may notify providers included on the Preclusion List </a:t>
            </a:r>
            <a:r>
              <a:rPr lang="en-US" dirty="0">
                <a:solidFill>
                  <a:prstClr val="black"/>
                </a:solidFill>
                <a:cs typeface="Arial" panose="020B0604020202020204" pitchFamily="34" charset="0"/>
              </a:rPr>
              <a:t>by copying the provider on the notice sent to the enrollee or by other means. This will notify providers about their patients who are impacted by their preclusion from the Medicare Program. </a:t>
            </a:r>
          </a:p>
          <a:p>
            <a:pPr marL="118745" indent="-118745" defTabSz="966529">
              <a:spcAft>
                <a:spcPts val="600"/>
              </a:spcAft>
              <a:buFont typeface="Wingdings" panose="05000000000000000000" pitchFamily="2" charset="2"/>
              <a:buChar char="§"/>
              <a:defRPr/>
            </a:pPr>
            <a:r>
              <a:rPr lang="en-US" b="1" dirty="0">
                <a:solidFill>
                  <a:prstClr val="black"/>
                </a:solidFill>
                <a:cs typeface="Arial" panose="020B0604020202020204" pitchFamily="34" charset="0"/>
              </a:rPr>
              <a:t>For more information about the Preclusion List,</a:t>
            </a:r>
            <a:r>
              <a:rPr lang="en-US" dirty="0">
                <a:solidFill>
                  <a:prstClr val="black"/>
                </a:solidFill>
                <a:cs typeface="Arial" panose="020B0604020202020204" pitchFamily="34" charset="0"/>
              </a:rPr>
              <a:t> visit </a:t>
            </a:r>
            <a:r>
              <a:rPr lang="en-US" dirty="0">
                <a:cs typeface="Arial" panose="020B0604020202020204" pitchFamily="34" charset="0"/>
                <a:hlinkClick r:id="rId3"/>
              </a:rPr>
              <a:t>CMS.gov/Medicare/Provider-Enrollment-and-Certification/</a:t>
            </a:r>
            <a:r>
              <a:rPr lang="en-US" dirty="0" err="1">
                <a:cs typeface="Arial" panose="020B0604020202020204" pitchFamily="34" charset="0"/>
                <a:hlinkClick r:id="rId3"/>
              </a:rPr>
              <a:t>MedicareProviderSupEnroll</a:t>
            </a:r>
            <a:r>
              <a:rPr lang="en-US" dirty="0">
                <a:cs typeface="Arial" panose="020B0604020202020204" pitchFamily="34" charset="0"/>
                <a:hlinkClick r:id="rId3"/>
              </a:rPr>
              <a:t>/</a:t>
            </a:r>
            <a:r>
              <a:rPr lang="en-US" dirty="0" err="1">
                <a:cs typeface="Arial" panose="020B0604020202020204" pitchFamily="34" charset="0"/>
                <a:hlinkClick r:id="rId3"/>
              </a:rPr>
              <a:t>PreclusionList</a:t>
            </a:r>
            <a:r>
              <a:rPr lang="en-US" dirty="0">
                <a:cs typeface="Arial" panose="020B0604020202020204" pitchFamily="34" charset="0"/>
              </a:rPr>
              <a:t>.</a:t>
            </a:r>
          </a:p>
          <a:p>
            <a:pPr marL="0" indent="0" defTabSz="966529">
              <a:spcAft>
                <a:spcPts val="600"/>
              </a:spcAft>
              <a:buNone/>
              <a:defRPr/>
            </a:pPr>
            <a:endParaRPr lang="en-US" dirty="0">
              <a:solidFill>
                <a:prstClr val="black"/>
              </a:solidFill>
              <a:cs typeface="Arial" panose="020B0604020202020204" pitchFamily="34" charset="0"/>
            </a:endParaRPr>
          </a:p>
          <a:p>
            <a:pPr>
              <a:spcAft>
                <a:spcPts val="600"/>
              </a:spcAft>
            </a:pPr>
            <a:endParaRPr lang="en-US" dirty="0">
              <a:cs typeface="Arial" panose="020B0604020202020204" pitchFamily="34" charset="0"/>
            </a:endParaRPr>
          </a:p>
        </p:txBody>
      </p:sp>
    </p:spTree>
    <p:extLst>
      <p:ext uri="{BB962C8B-B14F-4D97-AF65-F5344CB8AC3E}">
        <p14:creationId xmlns:p14="http://schemas.microsoft.com/office/powerpoint/2010/main" val="20357939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406400" y="3768238"/>
            <a:ext cx="6502400" cy="5491649"/>
          </a:xfrm>
        </p:spPr>
        <p:txBody>
          <a:bodyPr/>
          <a:lstStyle/>
          <a:p>
            <a:pPr marL="0" indent="0" defTabSz="966529">
              <a:spcBef>
                <a:spcPts val="634"/>
              </a:spcBef>
              <a:spcAft>
                <a:spcPts val="600"/>
              </a:spcAft>
              <a:buNone/>
              <a:defRPr/>
            </a:pPr>
            <a:r>
              <a:rPr lang="en-US" sz="1100" b="1" dirty="0">
                <a:solidFill>
                  <a:prstClr val="black"/>
                </a:solidFill>
              </a:rPr>
              <a:t>This slide has animation.</a:t>
            </a:r>
            <a:endParaRPr lang="en-US" sz="1100" dirty="0">
              <a:solidFill>
                <a:prstClr val="black"/>
              </a:solidFill>
            </a:endParaRPr>
          </a:p>
          <a:p>
            <a:pPr marL="0" marR="0" lvl="0" indent="0" algn="l" defTabSz="966529" rtl="0" eaLnBrk="1" fontAlgn="auto" latinLnBrk="0" hangingPunct="1">
              <a:spcAft>
                <a:spcPts val="600"/>
              </a:spcAft>
              <a:buClrTx/>
              <a:buSzTx/>
              <a:buFont typeface="Wingdings" panose="05000000000000000000" pitchFamily="2" charset="2"/>
              <a:buNone/>
              <a:tabLst/>
              <a:defRPr/>
            </a:pPr>
            <a:r>
              <a:rPr lang="en-US" sz="1100" b="1" i="0" u="none" strike="noStrike" dirty="0">
                <a:solidFill>
                  <a:srgbClr val="000000"/>
                </a:solidFill>
                <a:effectLst/>
                <a:cs typeface="Arial" panose="020B0604020202020204" pitchFamily="34" charset="0"/>
              </a:rPr>
              <a:t>Presenter Notes</a:t>
            </a:r>
            <a:r>
              <a:rPr lang="en-US" sz="1100" b="0" i="0" dirty="0">
                <a:solidFill>
                  <a:srgbClr val="444444"/>
                </a:solidFill>
                <a:effectLst/>
                <a:cs typeface="Arial" panose="020B0604020202020204" pitchFamily="34" charset="0"/>
              </a:rPr>
              <a:t>​</a:t>
            </a:r>
            <a:endParaRPr lang="en-US" sz="1100" dirty="0">
              <a:solidFill>
                <a:prstClr val="black"/>
              </a:solidFill>
              <a:cs typeface="Arial" panose="020B0604020202020204" pitchFamily="34" charset="0"/>
            </a:endParaRPr>
          </a:p>
          <a:p>
            <a:pPr marL="112395" indent="-112395" defTabSz="966529">
              <a:spcBef>
                <a:spcPts val="0"/>
              </a:spcBef>
              <a:spcAft>
                <a:spcPts val="600"/>
              </a:spcAft>
              <a:buFont typeface="Wingdings" panose="05000000000000000000" pitchFamily="2" charset="2"/>
              <a:buChar char="§"/>
              <a:defRPr/>
            </a:pPr>
            <a:r>
              <a:rPr lang="en-US" sz="1100" b="1" dirty="0">
                <a:solidFill>
                  <a:prstClr val="black"/>
                </a:solidFill>
                <a:cs typeface="Arial" panose="020B0604020202020204" pitchFamily="34" charset="0"/>
              </a:rPr>
              <a:t>Gag clauses </a:t>
            </a:r>
            <a:r>
              <a:rPr lang="en-US" sz="1100" dirty="0">
                <a:solidFill>
                  <a:prstClr val="black"/>
                </a:solidFill>
                <a:cs typeface="Arial" panose="020B0604020202020204" pitchFamily="34" charset="0"/>
              </a:rPr>
              <a:t>are provisions in contracts that pharmacies enter into with insurance plans and their pharmacy benefit managers. These clauses prevent pharmacists from telling customers when they could pay less for a drug by paying cash, instead of billing their insurance and paying the required copay or deductible. </a:t>
            </a:r>
          </a:p>
          <a:p>
            <a:pPr marL="112395" indent="-112395" defTabSz="966529">
              <a:spcAft>
                <a:spcPts val="600"/>
              </a:spcAft>
              <a:defRPr/>
            </a:pPr>
            <a:r>
              <a:rPr lang="en-US" sz="1100" b="1" dirty="0">
                <a:solidFill>
                  <a:prstClr val="black"/>
                </a:solidFill>
                <a:cs typeface="Arial" panose="020B0604020202020204" pitchFamily="34" charset="0"/>
              </a:rPr>
              <a:t>The Know the Lowest Price Act of 2018 prohibits limiting certain information on drug prices.</a:t>
            </a:r>
            <a:r>
              <a:rPr lang="en-US" sz="1100" dirty="0">
                <a:solidFill>
                  <a:prstClr val="black"/>
                </a:solidFill>
                <a:cs typeface="Arial" panose="020B0604020202020204" pitchFamily="34" charset="0"/>
              </a:rPr>
              <a:t> Medicare drug plans and Medicare health plans with drug coverage can’t keep a pharmacy from, or penalize a pharmacy for, telling an enrollee price information, like if they’d pay a lower price for a drug out of pocket.</a:t>
            </a:r>
          </a:p>
          <a:p>
            <a:pPr marL="112395" indent="-112395" defTabSz="966529">
              <a:spcAft>
                <a:spcPts val="600"/>
              </a:spcAft>
              <a:buFont typeface="Wingdings" panose="05000000000000000000" pitchFamily="2" charset="2"/>
              <a:buChar char="§"/>
              <a:defRPr/>
            </a:pPr>
            <a:r>
              <a:rPr lang="en-US" sz="1100" b="1" dirty="0">
                <a:solidFill>
                  <a:prstClr val="black"/>
                </a:solidFill>
                <a:cs typeface="Arial" panose="020B0604020202020204" pitchFamily="34" charset="0"/>
              </a:rPr>
              <a:t>An advantage of using your plan for every prescription</a:t>
            </a:r>
            <a:r>
              <a:rPr lang="en-US" sz="1100" dirty="0">
                <a:solidFill>
                  <a:prstClr val="black"/>
                </a:solidFill>
                <a:cs typeface="Arial" panose="020B0604020202020204" pitchFamily="34" charset="0"/>
              </a:rPr>
              <a:t> is that the plan can conduct proper safety checks and concurrent drug use reviews. You can ask your pharmacist if there’s a less expensive option available. As a result of the Know the Lowest Price Act, your pharmacist can tell you if it’s less expensive to pay for the drug out of pocket. You can also submit your receipts to your plan to have these costs counted toward your yearly true out-of-pocket (</a:t>
            </a:r>
            <a:r>
              <a:rPr lang="en-US" sz="1100" dirty="0" err="1">
                <a:solidFill>
                  <a:prstClr val="black"/>
                </a:solidFill>
                <a:cs typeface="Arial" panose="020B0604020202020204" pitchFamily="34" charset="0"/>
              </a:rPr>
              <a:t>TrOOP</a:t>
            </a:r>
            <a:r>
              <a:rPr lang="en-US" sz="1100" dirty="0">
                <a:solidFill>
                  <a:prstClr val="black"/>
                </a:solidFill>
                <a:cs typeface="Arial" panose="020B0604020202020204" pitchFamily="34" charset="0"/>
              </a:rPr>
              <a:t>) balance. Check with your plan to find out how. For additional information about which claims may be reimbursable, visit </a:t>
            </a:r>
            <a:r>
              <a:rPr lang="en-US" sz="1100" dirty="0">
                <a:solidFill>
                  <a:prstClr val="black"/>
                </a:solidFill>
                <a:cs typeface="Arial" panose="020B0604020202020204" pitchFamily="34" charset="0"/>
                <a:hlinkClick r:id="rId3"/>
              </a:rPr>
              <a:t>CMS.gov/Medicare/Prescription-Drug-Coverage/</a:t>
            </a:r>
            <a:r>
              <a:rPr lang="en-US" sz="1100" dirty="0" err="1">
                <a:solidFill>
                  <a:prstClr val="black"/>
                </a:solidFill>
                <a:cs typeface="Arial" panose="020B0604020202020204" pitchFamily="34" charset="0"/>
                <a:hlinkClick r:id="rId3"/>
              </a:rPr>
              <a:t>PrescriptionDrugCovContra</a:t>
            </a:r>
            <a:r>
              <a:rPr lang="en-US" sz="1100" dirty="0">
                <a:solidFill>
                  <a:prstClr val="black"/>
                </a:solidFill>
                <a:cs typeface="Arial" panose="020B0604020202020204" pitchFamily="34" charset="0"/>
                <a:hlinkClick r:id="rId3"/>
              </a:rPr>
              <a:t>/Downloads/Chapter-14-Coordination-of-Benefits-v09-17-2018.pdf</a:t>
            </a:r>
            <a:r>
              <a:rPr lang="en-US" sz="1100" dirty="0">
                <a:solidFill>
                  <a:prstClr val="black"/>
                </a:solidFill>
                <a:cs typeface="Arial" panose="020B0604020202020204" pitchFamily="34" charset="0"/>
              </a:rPr>
              <a:t>.</a:t>
            </a:r>
            <a:endParaRPr lang="en-US" sz="1100" b="1" dirty="0">
              <a:solidFill>
                <a:prstClr val="black"/>
              </a:solidFill>
              <a:cs typeface="Arial" panose="020B0604020202020204" pitchFamily="34" charset="0"/>
            </a:endParaRPr>
          </a:p>
          <a:p>
            <a:pPr marL="0" indent="0" defTabSz="966529">
              <a:spcAft>
                <a:spcPts val="600"/>
              </a:spcAft>
              <a:buNone/>
              <a:defRPr/>
            </a:pPr>
            <a:r>
              <a:rPr lang="en-US" sz="1100" b="1" dirty="0">
                <a:solidFill>
                  <a:prstClr val="black"/>
                </a:solidFill>
                <a:cs typeface="Arial" panose="020B0604020202020204" pitchFamily="34" charset="0"/>
              </a:rPr>
              <a:t>Sources:</a:t>
            </a:r>
            <a:r>
              <a:rPr lang="en-US" sz="1100" dirty="0">
                <a:solidFill>
                  <a:prstClr val="black"/>
                </a:solidFill>
                <a:cs typeface="Arial" panose="020B0604020202020204" pitchFamily="34" charset="0"/>
              </a:rPr>
              <a:t> </a:t>
            </a:r>
          </a:p>
          <a:p>
            <a:pPr defTabSz="966529">
              <a:spcAft>
                <a:spcPts val="600"/>
              </a:spcAft>
              <a:defRPr/>
            </a:pPr>
            <a:r>
              <a:rPr lang="en-US" sz="1100" dirty="0">
                <a:solidFill>
                  <a:prstClr val="black"/>
                </a:solidFill>
                <a:cs typeface="Arial" panose="020B0604020202020204" pitchFamily="34" charset="0"/>
                <a:hlinkClick r:id="rId4"/>
              </a:rPr>
              <a:t>Congress.gov/115/bills/s2553/BILLS-115s2553enr.pdf</a:t>
            </a:r>
            <a:r>
              <a:rPr lang="en-US" sz="1100" dirty="0">
                <a:solidFill>
                  <a:prstClr val="black"/>
                </a:solidFill>
                <a:cs typeface="Arial" panose="020B0604020202020204" pitchFamily="34" charset="0"/>
              </a:rPr>
              <a:t> </a:t>
            </a:r>
          </a:p>
          <a:p>
            <a:pPr defTabSz="966529">
              <a:spcAft>
                <a:spcPts val="600"/>
              </a:spcAft>
              <a:defRPr/>
            </a:pPr>
            <a:r>
              <a:rPr lang="en-US" sz="1100" dirty="0">
                <a:solidFill>
                  <a:prstClr val="black"/>
                </a:solidFill>
                <a:cs typeface="Arial" panose="020B0604020202020204" pitchFamily="34" charset="0"/>
              </a:rPr>
              <a:t>Medicare Prescription Drug Benefit Manual Chapter 14 - Coordination of Benefits—Section 50.4 – Processing Claims and Tracking TrOOP (</a:t>
            </a:r>
            <a:r>
              <a:rPr lang="en-US" sz="1100" dirty="0">
                <a:solidFill>
                  <a:prstClr val="black"/>
                </a:solidFill>
                <a:cs typeface="Arial" panose="020B0604020202020204" pitchFamily="34" charset="0"/>
                <a:hlinkClick r:id="rId3"/>
              </a:rPr>
              <a:t>CMS.gov/Medicare/Prescription-Drug-Coverage/</a:t>
            </a:r>
            <a:r>
              <a:rPr lang="en-US" sz="1100" dirty="0" err="1">
                <a:solidFill>
                  <a:prstClr val="black"/>
                </a:solidFill>
                <a:cs typeface="Arial" panose="020B0604020202020204" pitchFamily="34" charset="0"/>
                <a:hlinkClick r:id="rId3"/>
              </a:rPr>
              <a:t>PrescriptionDrugCovContra</a:t>
            </a:r>
            <a:r>
              <a:rPr lang="en-US" sz="1100" dirty="0">
                <a:solidFill>
                  <a:prstClr val="black"/>
                </a:solidFill>
                <a:cs typeface="Arial" panose="020B0604020202020204" pitchFamily="34" charset="0"/>
                <a:hlinkClick r:id="rId3"/>
              </a:rPr>
              <a:t>/Downloads/Chapter-14-Coordination-of-Benefits-v09-17-2018.pdf</a:t>
            </a:r>
            <a:r>
              <a:rPr lang="en-US" sz="1100" dirty="0">
                <a:solidFill>
                  <a:prstClr val="black"/>
                </a:solidFill>
                <a:cs typeface="Arial" panose="020B0604020202020204" pitchFamily="34" charset="0"/>
              </a:rPr>
              <a:t>)</a:t>
            </a:r>
          </a:p>
          <a:p>
            <a:pPr marL="0" indent="0">
              <a:spcAft>
                <a:spcPts val="600"/>
              </a:spcAft>
              <a:buNone/>
            </a:pPr>
            <a:endParaRPr lang="en-US" sz="1100" dirty="0">
              <a:cs typeface="Arial" panose="020B0604020202020204" pitchFamily="34" charset="0"/>
            </a:endParaRPr>
          </a:p>
          <a:p>
            <a:pPr marL="0" indent="0">
              <a:spcAft>
                <a:spcPts val="600"/>
              </a:spcAft>
              <a:buNone/>
            </a:pPr>
            <a:endParaRPr lang="en-US" sz="1100" dirty="0">
              <a:cs typeface="Arial" panose="020B0604020202020204" pitchFamily="34" charset="0"/>
            </a:endParaRPr>
          </a:p>
        </p:txBody>
      </p:sp>
    </p:spTree>
    <p:extLst>
      <p:ext uri="{BB962C8B-B14F-4D97-AF65-F5344CB8AC3E}">
        <p14:creationId xmlns:p14="http://schemas.microsoft.com/office/powerpoint/2010/main" val="269081063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defRPr/>
            </a:pPr>
            <a:r>
              <a:rPr lang="en-US" b="1" dirty="0">
                <a:solidFill>
                  <a:prstClr val="black"/>
                </a:solidFill>
              </a:rPr>
              <a:t>This slide has animation.</a:t>
            </a:r>
            <a:endParaRPr lang="en-US" dirty="0">
              <a:solidFill>
                <a:prstClr val="black"/>
              </a:solidFill>
            </a:endParaRPr>
          </a:p>
          <a:p>
            <a:pPr marL="0" marR="0" lvl="0" indent="0" algn="l" defTabSz="914400" rtl="0" eaLnBrk="1" fontAlgn="auto" latinLnBrk="0" hangingPunct="1">
              <a:spcBef>
                <a:spcPts val="0"/>
              </a:spcBef>
              <a:spcAft>
                <a:spcPts val="600"/>
              </a:spcAft>
              <a:buClrTx/>
              <a:buSzTx/>
              <a:buFont typeface="Wingdings" panose="05000000000000000000" pitchFamily="2" charset="2"/>
              <a:buNone/>
              <a:tabLst/>
              <a:defRPr/>
            </a:pPr>
            <a:r>
              <a:rPr lang="en-US" b="1" i="0" u="none" strike="noStrike" dirty="0">
                <a:solidFill>
                  <a:srgbClr val="000000"/>
                </a:solidFill>
                <a:effectLst/>
                <a:cs typeface="Arial" panose="020B0604020202020204" pitchFamily="34" charset="0"/>
              </a:rPr>
              <a:t>Presenter Notes</a:t>
            </a:r>
            <a:r>
              <a:rPr lang="en-US" b="0" i="0" dirty="0">
                <a:solidFill>
                  <a:srgbClr val="444444"/>
                </a:solidFill>
                <a:effectLst/>
                <a:cs typeface="Arial" panose="020B0604020202020204" pitchFamily="34" charset="0"/>
              </a:rPr>
              <a:t>​</a:t>
            </a:r>
            <a:endParaRPr lang="en-US" dirty="0">
              <a:solidFill>
                <a:prstClr val="black"/>
              </a:solidFill>
              <a:cs typeface="Arial" panose="020B0604020202020204" pitchFamily="34" charset="0"/>
            </a:endParaRPr>
          </a:p>
          <a:p>
            <a:pPr marL="0" indent="0">
              <a:spcAft>
                <a:spcPts val="600"/>
              </a:spcAft>
              <a:buNone/>
            </a:pPr>
            <a:r>
              <a:rPr lang="en-US" dirty="0">
                <a:cs typeface="Arial" panose="020B0604020202020204" pitchFamily="34" charset="0"/>
              </a:rPr>
              <a:t>The IRA of 2022 (</a:t>
            </a:r>
            <a:r>
              <a:rPr lang="en-US" dirty="0">
                <a:cs typeface="Arial" panose="020B0604020202020204" pitchFamily="34" charset="0"/>
                <a:hlinkClick r:id="rId3"/>
              </a:rPr>
              <a:t>Congress.gov/bill/117th-congress/house-bill/5376/text</a:t>
            </a:r>
            <a:r>
              <a:rPr lang="en-US" dirty="0">
                <a:cs typeface="Arial" panose="020B0604020202020204" pitchFamily="34" charset="0"/>
              </a:rPr>
              <a:t>) made changes to Medicare drug coverage, including the out-of-pocket costs for insulin products.</a:t>
            </a:r>
          </a:p>
          <a:p>
            <a:pPr marL="0" indent="0">
              <a:spcAft>
                <a:spcPts val="600"/>
              </a:spcAft>
              <a:buNone/>
            </a:pPr>
            <a:r>
              <a:rPr lang="en-US" dirty="0"/>
              <a:t>Plans can’t charge you more than $35 for a one-month supply of each Medicare Part D-covered insulin you take, and can’t charge you a deductible for insulin. If you get a 60- or 90-day supply of insulin, your costs</a:t>
            </a:r>
            <a:r>
              <a:rPr lang="en-US" b="1" dirty="0"/>
              <a:t> </a:t>
            </a:r>
            <a:r>
              <a:rPr lang="en-US" dirty="0"/>
              <a:t>can’t be more than $35 for each month’s supply of each covered insulin. For example, if you get a 60-day supply of a Part D-covered insulin, you’ll generally pay no more than $70.</a:t>
            </a:r>
          </a:p>
          <a:p>
            <a:pPr marL="0" indent="0">
              <a:spcAft>
                <a:spcPts val="600"/>
              </a:spcAft>
              <a:buNone/>
            </a:pPr>
            <a:r>
              <a:rPr lang="en-US" dirty="0"/>
              <a:t>Because this is a brand-new benefit, the new $35 cap may not be reflected in your estimated total costs when you review and compare plans through Medicare Plan Finder for plans with coverage in 2023. </a:t>
            </a:r>
          </a:p>
          <a:p>
            <a:pPr marL="0" indent="0">
              <a:spcAft>
                <a:spcPts val="600"/>
              </a:spcAft>
              <a:buNone/>
            </a:pPr>
            <a:r>
              <a:rPr lang="en-US" dirty="0"/>
              <a:t>If you use a covered insulin product you can add, drop, or change your Part D coverage one time between now and December 31, 2023. If you change plans mid-year, your </a:t>
            </a:r>
            <a:r>
              <a:rPr lang="en-US" dirty="0" err="1"/>
              <a:t>TrOOP</a:t>
            </a:r>
            <a:r>
              <a:rPr lang="en-US" dirty="0"/>
              <a:t> costs will carry over from one plan to the next. Call 1-800-MEDICARE if you take insulin and want to change your plan. For more information, visit </a:t>
            </a:r>
            <a:r>
              <a:rPr lang="en-US" u="sng" dirty="0">
                <a:hlinkClick r:id="rId4"/>
              </a:rPr>
              <a:t>CMS.gov/files/document/irainsulinvaccinesmemo09262022.pdf</a:t>
            </a:r>
            <a:r>
              <a:rPr lang="en-US" u="sng" dirty="0"/>
              <a:t>.</a:t>
            </a:r>
            <a:endParaRPr lang="en-US" dirty="0"/>
          </a:p>
          <a:p>
            <a:pPr marL="0" indent="0">
              <a:spcAft>
                <a:spcPts val="600"/>
              </a:spcAft>
              <a:buNone/>
            </a:pPr>
            <a:r>
              <a:rPr lang="en-US" dirty="0"/>
              <a:t>For more information about the IRA visit, </a:t>
            </a:r>
            <a:r>
              <a:rPr lang="en-US" dirty="0">
                <a:hlinkClick r:id="rId5"/>
              </a:rPr>
              <a:t>CMS.gov/newsroom/fact-sheets/inflation-reduction-act-lowers-health-care-costs-millions-americans</a:t>
            </a:r>
            <a:r>
              <a:rPr lang="en-US" dirty="0"/>
              <a:t>.</a:t>
            </a:r>
          </a:p>
          <a:p>
            <a:pPr marL="0" indent="0">
              <a:spcAft>
                <a:spcPts val="600"/>
              </a:spcAft>
              <a:buNone/>
            </a:pPr>
            <a:r>
              <a:rPr lang="en-US" b="1" dirty="0"/>
              <a:t>If you take insulin, you should get help comparing plans and costs for 2023:</a:t>
            </a:r>
            <a:endParaRPr lang="en-US" dirty="0"/>
          </a:p>
          <a:p>
            <a:pPr>
              <a:spcAft>
                <a:spcPts val="600"/>
              </a:spcAft>
            </a:pPr>
            <a:r>
              <a:rPr lang="en-US" dirty="0"/>
              <a:t>Call 1-800-MEDICARE (1-800-633-4227). TTY users can call 1-877-486-2048.</a:t>
            </a:r>
          </a:p>
          <a:p>
            <a:pPr>
              <a:spcAft>
                <a:spcPts val="600"/>
              </a:spcAft>
            </a:pPr>
            <a:r>
              <a:rPr lang="en-US" dirty="0"/>
              <a:t>Contact your local State Health Insurance Assistance Program (SHIP) to get free personalized health insurance counseling. Find your local SHIP at </a:t>
            </a:r>
            <a:r>
              <a:rPr lang="en-US" dirty="0">
                <a:hlinkClick r:id="rId6"/>
              </a:rPr>
              <a:t>shiphelp.org</a:t>
            </a:r>
            <a:r>
              <a:rPr lang="en-US" dirty="0"/>
              <a:t>. </a:t>
            </a:r>
          </a:p>
          <a:p>
            <a:pPr marL="0" indent="0">
              <a:spcAft>
                <a:spcPts val="600"/>
              </a:spcAft>
              <a:buNone/>
            </a:pPr>
            <a:r>
              <a:rPr lang="en-US" b="1" dirty="0"/>
              <a:t>NOTE:</a:t>
            </a:r>
            <a:r>
              <a:rPr lang="en-US" dirty="0"/>
              <a:t> Starting July 1, 2023, similar caps on costs will apply for insulin used in traditional insulin pumps (covered as DME under Part B).</a:t>
            </a:r>
          </a:p>
          <a:p>
            <a:pPr marL="0" indent="0">
              <a:spcAft>
                <a:spcPts val="600"/>
              </a:spcAft>
              <a:buNone/>
            </a:pPr>
            <a:endParaRPr lang="en-US" b="0" dirty="0">
              <a:cs typeface="Arial" panose="020B0604020202020204" pitchFamily="34" charset="0"/>
            </a:endParaRPr>
          </a:p>
          <a:p>
            <a:pPr marL="0" indent="0">
              <a:spcAft>
                <a:spcPts val="600"/>
              </a:spcAft>
              <a:buNone/>
            </a:pPr>
            <a:endParaRPr lang="en-US" b="0" dirty="0">
              <a:cs typeface="Arial" panose="020B0604020202020204" pitchFamily="34" charset="0"/>
            </a:endParaRPr>
          </a:p>
        </p:txBody>
      </p:sp>
    </p:spTree>
    <p:extLst>
      <p:ext uri="{BB962C8B-B14F-4D97-AF65-F5344CB8AC3E}">
        <p14:creationId xmlns:p14="http://schemas.microsoft.com/office/powerpoint/2010/main" val="33693659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a:xfrm>
            <a:off x="685800" y="3703320"/>
            <a:ext cx="5486400" cy="5337810"/>
          </a:xfrm>
        </p:spPr>
        <p:txBody>
          <a:bodyPr/>
          <a:lstStyle/>
          <a:p>
            <a:pPr marL="0" indent="0">
              <a:spcAft>
                <a:spcPts val="600"/>
              </a:spcAft>
              <a:buNone/>
              <a:defRPr/>
            </a:pPr>
            <a:r>
              <a:rPr lang="en-US" b="1" dirty="0">
                <a:solidFill>
                  <a:prstClr val="black"/>
                </a:solidFill>
              </a:rPr>
              <a:t>This slide has animation.</a:t>
            </a:r>
            <a:endParaRPr lang="en-US" dirty="0">
              <a:solidFill>
                <a:prstClr val="black"/>
              </a:solidFill>
            </a:endParaRPr>
          </a:p>
          <a:p>
            <a:pPr marL="0" marR="0" lvl="0" indent="0" algn="l" defTabSz="914400" rtl="0" eaLnBrk="1" fontAlgn="auto" latinLnBrk="0" hangingPunct="1">
              <a:spcBef>
                <a:spcPts val="0"/>
              </a:spcBef>
              <a:spcAft>
                <a:spcPts val="600"/>
              </a:spcAft>
              <a:buClrTx/>
              <a:buSzTx/>
              <a:buFont typeface="Wingdings" panose="05000000000000000000" pitchFamily="2" charset="2"/>
              <a:buNone/>
              <a:tabLst/>
              <a:defRPr/>
            </a:pPr>
            <a:r>
              <a:rPr lang="en-US" b="1" i="0" u="none" strike="noStrike" dirty="0">
                <a:solidFill>
                  <a:srgbClr val="000000"/>
                </a:solidFill>
                <a:effectLst/>
                <a:cs typeface="Arial" panose="020B0604020202020204" pitchFamily="34" charset="0"/>
              </a:rPr>
              <a:t>Presenter Notes</a:t>
            </a:r>
            <a:r>
              <a:rPr lang="en-US" b="0" i="0" dirty="0">
                <a:solidFill>
                  <a:srgbClr val="444444"/>
                </a:solidFill>
                <a:effectLst/>
                <a:cs typeface="Arial" panose="020B0604020202020204" pitchFamily="34" charset="0"/>
              </a:rPr>
              <a:t>​</a:t>
            </a:r>
            <a:endParaRPr lang="en-US" dirty="0">
              <a:solidFill>
                <a:prstClr val="black"/>
              </a:solidFill>
              <a:cs typeface="Arial" panose="020B0604020202020204" pitchFamily="34" charset="0"/>
            </a:endParaRPr>
          </a:p>
          <a:p>
            <a:pPr marL="0" indent="0">
              <a:spcAft>
                <a:spcPts val="600"/>
              </a:spcAft>
              <a:buNone/>
            </a:pPr>
            <a:r>
              <a:rPr lang="en-US" dirty="0">
                <a:cs typeface="Arial" panose="020B0604020202020204" pitchFamily="34" charset="0"/>
              </a:rPr>
              <a:t>The voluntary Part D Senior Savings model began on January 1, 2021 (before the passage of the IRA). It tests the impact of offering people with Medicare an increased choice of enhanced alternative drug</a:t>
            </a:r>
            <a:r>
              <a:rPr lang="en-US" baseline="0" dirty="0">
                <a:cs typeface="Arial" panose="020B0604020202020204" pitchFamily="34" charset="0"/>
              </a:rPr>
              <a:t> </a:t>
            </a:r>
            <a:r>
              <a:rPr lang="en-US" dirty="0">
                <a:cs typeface="Arial" panose="020B0604020202020204" pitchFamily="34" charset="0"/>
              </a:rPr>
              <a:t>plan options that offer lower out-of-pocket costs for insulin. Now, all Medicare Part D plans are limited to the maximum copayment of $35 for a month’s supply of each insulin. </a:t>
            </a:r>
          </a:p>
          <a:p>
            <a:pPr marL="0" indent="0">
              <a:spcAft>
                <a:spcPts val="600"/>
              </a:spcAft>
              <a:buNone/>
            </a:pPr>
            <a:r>
              <a:rPr lang="en-US" dirty="0">
                <a:cs typeface="Arial" panose="020B0604020202020204" pitchFamily="34" charset="0"/>
              </a:rPr>
              <a:t>The PDSS model, which first tested a similar benefit in Model-participating plans, will end on December 31, 2023.</a:t>
            </a:r>
          </a:p>
          <a:p>
            <a:pPr marL="0" indent="0">
              <a:spcAft>
                <a:spcPts val="600"/>
              </a:spcAft>
              <a:buNone/>
            </a:pPr>
            <a:r>
              <a:rPr lang="en-US" dirty="0">
                <a:cs typeface="Arial" panose="020B0604020202020204" pitchFamily="34" charset="0"/>
              </a:rPr>
              <a:t>For more information, visit </a:t>
            </a:r>
            <a:r>
              <a:rPr lang="en-US" dirty="0">
                <a:cs typeface="Arial" panose="020B0604020202020204" pitchFamily="34" charset="0"/>
                <a:hlinkClick r:id="rId3"/>
              </a:rPr>
              <a:t>Innovation.cms.gov/innovation-models/part-d-savings-model</a:t>
            </a:r>
            <a:r>
              <a:rPr lang="en-US" dirty="0">
                <a:cs typeface="Arial" panose="020B0604020202020204" pitchFamily="34" charset="0"/>
              </a:rPr>
              <a:t>.</a:t>
            </a:r>
            <a:endParaRPr lang="en-US" sz="1200" kern="1200" dirty="0">
              <a:solidFill>
                <a:schemeClr val="tx1"/>
              </a:solidFill>
              <a:effectLst/>
              <a:latin typeface="+mn-lt"/>
              <a:ea typeface="+mn-ea"/>
              <a:cs typeface="+mn-cs"/>
            </a:endParaRPr>
          </a:p>
          <a:p>
            <a:pPr marL="0" lvl="0" indent="0">
              <a:spcAft>
                <a:spcPts val="600"/>
              </a:spcAft>
              <a:buNone/>
            </a:pPr>
            <a:endParaRPr lang="en-US" b="0" dirty="0">
              <a:cs typeface="Arial" panose="020B0604020202020204" pitchFamily="34" charset="0"/>
            </a:endParaRPr>
          </a:p>
          <a:p>
            <a:pPr marL="0" indent="0">
              <a:spcAft>
                <a:spcPts val="600"/>
              </a:spcAft>
              <a:buNone/>
            </a:pPr>
            <a:endParaRPr lang="en-US" b="0" dirty="0">
              <a:cs typeface="Arial" panose="020B0604020202020204" pitchFamily="34" charset="0"/>
            </a:endParaRPr>
          </a:p>
        </p:txBody>
      </p:sp>
    </p:spTree>
    <p:extLst>
      <p:ext uri="{BB962C8B-B14F-4D97-AF65-F5344CB8AC3E}">
        <p14:creationId xmlns:p14="http://schemas.microsoft.com/office/powerpoint/2010/main" val="3396183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Aft>
                <a:spcPts val="600"/>
              </a:spcAft>
              <a:buNone/>
              <a:defRPr/>
            </a:pPr>
            <a:r>
              <a:rPr lang="en-US" b="1" dirty="0">
                <a:solidFill>
                  <a:prstClr val="black"/>
                </a:solidFill>
              </a:rPr>
              <a:t>This slide has animation.</a:t>
            </a:r>
            <a:endParaRPr lang="en-US" dirty="0">
              <a:solidFill>
                <a:prstClr val="black"/>
              </a:solidFill>
            </a:endParaRPr>
          </a:p>
          <a:p>
            <a:pPr marL="0" marR="0" lvl="0" indent="0" algn="l" defTabSz="966529" rtl="0" eaLnBrk="1" fontAlgn="auto" latinLnBrk="0" hangingPunct="1">
              <a:spcAft>
                <a:spcPts val="600"/>
              </a:spcAft>
              <a:buClrTx/>
              <a:buSzTx/>
              <a:buFont typeface="Wingdings" panose="05000000000000000000" pitchFamily="2" charset="2"/>
              <a:buNone/>
              <a:tabLst/>
              <a:defRPr/>
            </a:pPr>
            <a:r>
              <a:rPr lang="en-US" sz="1200" b="1" i="0" u="none" strike="noStrike" dirty="0">
                <a:solidFill>
                  <a:srgbClr val="000000"/>
                </a:solidFill>
                <a:effectLst/>
                <a:cs typeface="Arial"/>
              </a:rPr>
              <a:t>Presenter Notes</a:t>
            </a:r>
            <a:r>
              <a:rPr lang="en-US" sz="1200" b="0" i="0" dirty="0">
                <a:solidFill>
                  <a:srgbClr val="444444"/>
                </a:solidFill>
                <a:effectLst/>
                <a:cs typeface="Arial"/>
              </a:rPr>
              <a:t>​</a:t>
            </a:r>
            <a:endParaRPr lang="en-US" dirty="0">
              <a:solidFill>
                <a:prstClr val="black"/>
              </a:solidFill>
              <a:cs typeface="Arial"/>
            </a:endParaRPr>
          </a:p>
          <a:p>
            <a:pPr marL="0" indent="0" defTabSz="966529">
              <a:spcAft>
                <a:spcPts val="600"/>
              </a:spcAft>
              <a:buNone/>
              <a:defRPr/>
            </a:pPr>
            <a:r>
              <a:rPr lang="en-US" dirty="0">
                <a:solidFill>
                  <a:prstClr val="black"/>
                </a:solidFill>
                <a:cs typeface="Arial"/>
              </a:rPr>
              <a:t>Plans with Medicare drug coverage must offer free Medication</a:t>
            </a:r>
            <a:r>
              <a:rPr lang="en-US" baseline="0" dirty="0">
                <a:solidFill>
                  <a:prstClr val="black"/>
                </a:solidFill>
                <a:cs typeface="Arial"/>
              </a:rPr>
              <a:t> Therapy Management (</a:t>
            </a:r>
            <a:r>
              <a:rPr lang="en-US" dirty="0">
                <a:solidFill>
                  <a:prstClr val="black"/>
                </a:solidFill>
                <a:cs typeface="Arial"/>
              </a:rPr>
              <a:t>MTM) services if you meet certain requirements (discussed on the next slide) or are in a DMP. Members who qualify can get MTM services to help them understand how to manage their medications and use them safely. </a:t>
            </a:r>
          </a:p>
          <a:p>
            <a:pPr marL="0" indent="0" defTabSz="966529">
              <a:spcAft>
                <a:spcPts val="600"/>
              </a:spcAft>
              <a:buNone/>
              <a:defRPr/>
            </a:pPr>
            <a:r>
              <a:rPr lang="en-US" dirty="0">
                <a:solidFill>
                  <a:prstClr val="black"/>
                </a:solidFill>
                <a:cs typeface="Arial"/>
              </a:rPr>
              <a:t>MTM services may vary by</a:t>
            </a:r>
            <a:r>
              <a:rPr lang="en-US" baseline="0" dirty="0">
                <a:solidFill>
                  <a:prstClr val="black"/>
                </a:solidFill>
                <a:cs typeface="Arial"/>
              </a:rPr>
              <a:t> </a:t>
            </a:r>
            <a:r>
              <a:rPr lang="en-US" dirty="0">
                <a:solidFill>
                  <a:prstClr val="black"/>
                </a:solidFill>
                <a:cs typeface="Arial"/>
              </a:rPr>
              <a:t>plan. MTM services usually include a discussion with a pharmacist or other health care provider to review your medications. </a:t>
            </a:r>
            <a:endParaRPr lang="en-US" dirty="0">
              <a:solidFill>
                <a:prstClr val="black"/>
              </a:solidFill>
              <a:cs typeface="Arial" panose="020B0604020202020204" pitchFamily="34" charset="0"/>
            </a:endParaRPr>
          </a:p>
          <a:p>
            <a:pPr marL="0" indent="0" defTabSz="966529">
              <a:spcAft>
                <a:spcPts val="600"/>
              </a:spcAft>
              <a:buNone/>
              <a:defRPr/>
            </a:pPr>
            <a:r>
              <a:rPr lang="en-US" b="1" dirty="0">
                <a:solidFill>
                  <a:prstClr val="black"/>
                </a:solidFill>
                <a:cs typeface="Arial"/>
              </a:rPr>
              <a:t>The pharmacist or other health care provider may talk with you about:</a:t>
            </a:r>
          </a:p>
          <a:p>
            <a:pPr marL="118745" indent="-118745" defTabSz="966529">
              <a:spcAft>
                <a:spcPts val="600"/>
              </a:spcAft>
              <a:defRPr/>
            </a:pPr>
            <a:r>
              <a:rPr lang="en-US" dirty="0">
                <a:solidFill>
                  <a:prstClr val="black"/>
                </a:solidFill>
                <a:cs typeface="Arial"/>
              </a:rPr>
              <a:t>How well your medications are working</a:t>
            </a:r>
          </a:p>
          <a:p>
            <a:pPr marL="118745" indent="-118745" defTabSz="966529">
              <a:spcAft>
                <a:spcPts val="600"/>
              </a:spcAft>
              <a:defRPr/>
            </a:pPr>
            <a:r>
              <a:rPr lang="en-US" dirty="0">
                <a:solidFill>
                  <a:prstClr val="black"/>
                </a:solidFill>
                <a:cs typeface="Arial"/>
              </a:rPr>
              <a:t>Whether your medications have side effects</a:t>
            </a:r>
          </a:p>
          <a:p>
            <a:pPr marL="118745" indent="-118745" defTabSz="966529">
              <a:spcAft>
                <a:spcPts val="600"/>
              </a:spcAft>
              <a:defRPr/>
            </a:pPr>
            <a:r>
              <a:rPr lang="en-US" dirty="0">
                <a:solidFill>
                  <a:prstClr val="black"/>
                </a:solidFill>
                <a:cs typeface="Arial"/>
              </a:rPr>
              <a:t>If there might be interactions between the drugs you’re taking</a:t>
            </a:r>
          </a:p>
          <a:p>
            <a:pPr marL="118745" indent="-118745" defTabSz="966529">
              <a:spcAft>
                <a:spcPts val="600"/>
              </a:spcAft>
              <a:defRPr/>
            </a:pPr>
            <a:r>
              <a:rPr lang="en-US" dirty="0">
                <a:solidFill>
                  <a:prstClr val="black"/>
                </a:solidFill>
                <a:cs typeface="Arial"/>
              </a:rPr>
              <a:t>Whether your costs can be lowered</a:t>
            </a:r>
          </a:p>
          <a:p>
            <a:pPr marL="118745" indent="-118745" defTabSz="966529">
              <a:spcAft>
                <a:spcPts val="600"/>
              </a:spcAft>
              <a:defRPr/>
            </a:pPr>
            <a:r>
              <a:rPr lang="en-US" dirty="0">
                <a:solidFill>
                  <a:prstClr val="black"/>
                </a:solidFill>
                <a:cs typeface="Arial"/>
              </a:rPr>
              <a:t>How to safely dispose of unused medications</a:t>
            </a:r>
          </a:p>
          <a:p>
            <a:pPr marL="0" indent="0" defTabSz="966529">
              <a:spcBef>
                <a:spcPts val="634"/>
              </a:spcBef>
              <a:buNone/>
              <a:defRPr/>
            </a:pPr>
            <a:endParaRPr lang="en-US" dirty="0">
              <a:solidFill>
                <a:prstClr val="black"/>
              </a:solidFill>
            </a:endParaRPr>
          </a:p>
        </p:txBody>
      </p:sp>
    </p:spTree>
    <p:extLst>
      <p:ext uri="{BB962C8B-B14F-4D97-AF65-F5344CB8AC3E}">
        <p14:creationId xmlns:p14="http://schemas.microsoft.com/office/powerpoint/2010/main" val="38927364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444500" y="3757507"/>
            <a:ext cx="6362700" cy="5716102"/>
          </a:xfrm>
        </p:spPr>
        <p:txBody>
          <a:bodyPr/>
          <a:lstStyle/>
          <a:p>
            <a:pPr marL="0" indent="0" defTabSz="966529">
              <a:spcAft>
                <a:spcPts val="600"/>
              </a:spcAft>
              <a:buNone/>
              <a:defRPr/>
            </a:pPr>
            <a:r>
              <a:rPr lang="en-US" sz="1100" b="1" dirty="0">
                <a:solidFill>
                  <a:prstClr val="black"/>
                </a:solidFill>
              </a:rPr>
              <a:t>This slide has animation.</a:t>
            </a:r>
            <a:endParaRPr lang="en-US" sz="1100" b="0" i="0" u="none" strike="noStrike" dirty="0">
              <a:solidFill>
                <a:srgbClr val="000000"/>
              </a:solidFill>
              <a:effectLst/>
              <a:cs typeface="Arial" panose="020B0604020202020204" pitchFamily="34" charset="0"/>
            </a:endParaRPr>
          </a:p>
          <a:p>
            <a:pPr marL="0" marR="0" lvl="0" indent="0" algn="l" defTabSz="966529" rtl="0" eaLnBrk="1" fontAlgn="auto" latinLnBrk="0" hangingPunct="1">
              <a:spcBef>
                <a:spcPts val="634"/>
              </a:spcBef>
              <a:spcAft>
                <a:spcPts val="600"/>
              </a:spcAft>
              <a:buClrTx/>
              <a:buSzTx/>
              <a:buFont typeface="Wingdings" panose="05000000000000000000" pitchFamily="2" charset="2"/>
              <a:buNone/>
              <a:tabLst/>
              <a:defRPr/>
            </a:pPr>
            <a:r>
              <a:rPr lang="en-US" sz="1100" b="1" i="0" u="none" strike="noStrike" dirty="0">
                <a:solidFill>
                  <a:srgbClr val="000000"/>
                </a:solidFill>
                <a:effectLst/>
                <a:cs typeface="Arial" panose="020B0604020202020204" pitchFamily="34" charset="0"/>
              </a:rPr>
              <a:t>Presenter Notes</a:t>
            </a:r>
            <a:r>
              <a:rPr lang="en-US" sz="1100" b="0" i="0" dirty="0">
                <a:solidFill>
                  <a:srgbClr val="444444"/>
                </a:solidFill>
                <a:effectLst/>
                <a:cs typeface="Arial" panose="020B0604020202020204" pitchFamily="34" charset="0"/>
              </a:rPr>
              <a:t>​</a:t>
            </a:r>
            <a:endParaRPr lang="en-US" sz="1100" dirty="0">
              <a:solidFill>
                <a:prstClr val="black"/>
              </a:solidFill>
              <a:cs typeface="Arial" panose="020B0604020202020204" pitchFamily="34" charset="0"/>
            </a:endParaRPr>
          </a:p>
          <a:p>
            <a:pPr marL="0" indent="0" defTabSz="966529">
              <a:spcBef>
                <a:spcPts val="0"/>
              </a:spcBef>
              <a:spcAft>
                <a:spcPts val="600"/>
              </a:spcAft>
              <a:buNone/>
              <a:defRPr/>
            </a:pPr>
            <a:r>
              <a:rPr lang="en-US" sz="1100" b="1" dirty="0">
                <a:solidFill>
                  <a:prstClr val="black"/>
                </a:solidFill>
                <a:cs typeface="Arial" panose="020B0604020202020204" pitchFamily="34" charset="0"/>
              </a:rPr>
              <a:t>Your plan may enroll you in an MTM program if you’re in a DMP or if you meet all of these conditions:</a:t>
            </a:r>
          </a:p>
          <a:p>
            <a:pPr marL="118745" indent="-118745" defTabSz="966529">
              <a:spcBef>
                <a:spcPts val="0"/>
              </a:spcBef>
              <a:spcAft>
                <a:spcPts val="600"/>
              </a:spcAft>
              <a:defRPr/>
            </a:pPr>
            <a:r>
              <a:rPr lang="en-US" sz="1100" dirty="0">
                <a:solidFill>
                  <a:prstClr val="black"/>
                </a:solidFill>
                <a:cs typeface="Arial" panose="020B0604020202020204" pitchFamily="34" charset="0"/>
              </a:rPr>
              <a:t>You have more than one chronic health condition. </a:t>
            </a:r>
          </a:p>
          <a:p>
            <a:pPr marL="118745" indent="-118745" defTabSz="966529">
              <a:spcBef>
                <a:spcPts val="634"/>
              </a:spcBef>
              <a:spcAft>
                <a:spcPts val="600"/>
              </a:spcAft>
              <a:defRPr/>
            </a:pPr>
            <a:r>
              <a:rPr lang="en-US" sz="1100" dirty="0">
                <a:solidFill>
                  <a:prstClr val="black"/>
                </a:solidFill>
                <a:cs typeface="Arial" panose="020B0604020202020204" pitchFamily="34" charset="0"/>
              </a:rPr>
              <a:t>You take several different medications.</a:t>
            </a:r>
          </a:p>
          <a:p>
            <a:pPr marL="118745" indent="-118745" defTabSz="966529">
              <a:spcBef>
                <a:spcPts val="634"/>
              </a:spcBef>
              <a:spcAft>
                <a:spcPts val="600"/>
              </a:spcAft>
              <a:defRPr/>
            </a:pPr>
            <a:r>
              <a:rPr lang="en-US" sz="1100" dirty="0">
                <a:solidFill>
                  <a:prstClr val="black"/>
                </a:solidFill>
                <a:cs typeface="Arial" panose="020B0604020202020204" pitchFamily="34" charset="0"/>
              </a:rPr>
              <a:t>Your medications have an estimated combined cost of more than $4,935 (for 2023) per year. This dollar amount (which can change each year) is estimated based on your out‑of‑pocket costs and the costs your plan pays for the medications each calendar year. Your plan can help you find out if you may reach this dollar limit.</a:t>
            </a:r>
          </a:p>
          <a:p>
            <a:pPr marL="0" indent="0" defTabSz="966529">
              <a:spcBef>
                <a:spcPts val="634"/>
              </a:spcBef>
              <a:spcAft>
                <a:spcPts val="600"/>
              </a:spcAft>
              <a:buNone/>
              <a:defRPr/>
            </a:pPr>
            <a:r>
              <a:rPr lang="en-US" sz="1100" dirty="0">
                <a:solidFill>
                  <a:prstClr val="black"/>
                </a:solidFill>
                <a:cs typeface="Arial" panose="020B0604020202020204" pitchFamily="34" charset="0"/>
              </a:rPr>
              <a:t>These conditions qualify you for additional MTM services. They’re NOT requirements to join the Medicare drug plan itself. </a:t>
            </a:r>
          </a:p>
          <a:p>
            <a:pPr marL="0" indent="0" defTabSz="966529">
              <a:spcBef>
                <a:spcPts val="634"/>
              </a:spcBef>
              <a:spcAft>
                <a:spcPts val="600"/>
              </a:spcAft>
              <a:buNone/>
              <a:defRPr/>
            </a:pPr>
            <a:r>
              <a:rPr lang="en-US" sz="1100" dirty="0">
                <a:solidFill>
                  <a:prstClr val="black"/>
                </a:solidFill>
                <a:cs typeface="Arial" panose="020B0604020202020204" pitchFamily="34" charset="0"/>
              </a:rPr>
              <a:t>Contact the plan directly to find out more about its MTM services and what’s required to get these services. Specific eligibility requirements vary for each plan’s MTM program.</a:t>
            </a:r>
          </a:p>
          <a:p>
            <a:pPr marL="0" indent="0">
              <a:spcBef>
                <a:spcPts val="634"/>
              </a:spcBef>
              <a:spcAft>
                <a:spcPts val="600"/>
              </a:spcAft>
              <a:buNone/>
              <a:defRPr/>
            </a:pPr>
            <a:r>
              <a:rPr lang="en-US" sz="1100" b="1" dirty="0">
                <a:solidFill>
                  <a:prstClr val="black"/>
                </a:solidFill>
                <a:cs typeface="Arial" panose="020B0604020202020204" pitchFamily="34" charset="0"/>
              </a:rPr>
              <a:t>For more information, visit:</a:t>
            </a:r>
          </a:p>
          <a:p>
            <a:pPr marL="112395" indent="-112395">
              <a:spcBef>
                <a:spcPts val="634"/>
              </a:spcBef>
              <a:spcAft>
                <a:spcPts val="600"/>
              </a:spcAft>
              <a:defRPr/>
            </a:pPr>
            <a:r>
              <a:rPr lang="en-US" sz="1100" dirty="0">
                <a:solidFill>
                  <a:prstClr val="black"/>
                </a:solidFill>
                <a:cs typeface="Arial" panose="020B0604020202020204" pitchFamily="34" charset="0"/>
                <a:hlinkClick r:id="rId3"/>
              </a:rPr>
              <a:t>Medicare.gov/drug-coverage-part-d/what-medicare-part-d-drug-plans-cover/medication-therapy-management-programs-for-complex-health-needs</a:t>
            </a:r>
            <a:endParaRPr lang="en-US" sz="1100" dirty="0">
              <a:solidFill>
                <a:prstClr val="black"/>
              </a:solidFill>
              <a:cs typeface="Arial" panose="020B0604020202020204" pitchFamily="34" charset="0"/>
            </a:endParaRPr>
          </a:p>
          <a:p>
            <a:pPr marL="112395" indent="-112395">
              <a:spcBef>
                <a:spcPts val="634"/>
              </a:spcBef>
              <a:spcAft>
                <a:spcPts val="600"/>
              </a:spcAft>
              <a:defRPr/>
            </a:pPr>
            <a:r>
              <a:rPr lang="en-US" sz="1100" dirty="0">
                <a:solidFill>
                  <a:prstClr val="black"/>
                </a:solidFill>
                <a:cs typeface="Arial" panose="020B0604020202020204" pitchFamily="34" charset="0"/>
              </a:rPr>
              <a:t>“CY 2023 Medication Therapy Management Program Guidance and Submission Instructions” at </a:t>
            </a:r>
            <a:r>
              <a:rPr lang="en-US" sz="1100" dirty="0">
                <a:solidFill>
                  <a:prstClr val="black"/>
                </a:solidFill>
                <a:cs typeface="Arial" panose="020B0604020202020204" pitchFamily="34" charset="0"/>
                <a:hlinkClick r:id="rId4"/>
              </a:rPr>
              <a:t>CMS.gov/files/document/memo-contract-year-2023-medication-therapy-management-mtm-program-submission-v041522.pdf</a:t>
            </a:r>
            <a:endParaRPr lang="en-US" sz="1100" dirty="0">
              <a:solidFill>
                <a:prstClr val="black"/>
              </a:solidFill>
              <a:cs typeface="Arial" panose="020B0604020202020204" pitchFamily="34" charset="0"/>
            </a:endParaRPr>
          </a:p>
          <a:p>
            <a:pPr marL="112395" indent="-112395">
              <a:spcBef>
                <a:spcPts val="634"/>
              </a:spcBef>
              <a:spcAft>
                <a:spcPts val="600"/>
              </a:spcAft>
              <a:defRPr/>
            </a:pPr>
            <a:endParaRPr lang="en-US" sz="1100" dirty="0">
              <a:cs typeface="Arial" panose="020B0604020202020204" pitchFamily="34" charset="0"/>
            </a:endParaRPr>
          </a:p>
        </p:txBody>
      </p:sp>
    </p:spTree>
    <p:extLst>
      <p:ext uri="{BB962C8B-B14F-4D97-AF65-F5344CB8AC3E}">
        <p14:creationId xmlns:p14="http://schemas.microsoft.com/office/powerpoint/2010/main" val="26434193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Aft>
                <a:spcPts val="600"/>
              </a:spcAft>
              <a:buNone/>
              <a:defRPr/>
            </a:pPr>
            <a:r>
              <a:rPr lang="en-US" b="1" dirty="0">
                <a:solidFill>
                  <a:prstClr val="black"/>
                </a:solidFill>
              </a:rPr>
              <a:t>This slide has animation.</a:t>
            </a:r>
            <a:endParaRPr lang="en-US" dirty="0">
              <a:solidFill>
                <a:prstClr val="black"/>
              </a:solidFill>
            </a:endParaRPr>
          </a:p>
          <a:p>
            <a:pPr marL="0" marR="0" lvl="0" indent="0" algn="l" defTabSz="966529" rtl="0" eaLnBrk="1" fontAlgn="auto" latinLnBrk="0" hangingPunct="1">
              <a:spcAft>
                <a:spcPts val="600"/>
              </a:spcAft>
              <a:buClrTx/>
              <a:buSzTx/>
              <a:buFont typeface="Wingdings" panose="05000000000000000000" pitchFamily="2" charset="2"/>
              <a:buNone/>
              <a:tabLst/>
              <a:defRPr/>
            </a:pPr>
            <a:r>
              <a:rPr lang="en-US" sz="1200" b="1" i="0" u="none" strike="noStrike" dirty="0">
                <a:solidFill>
                  <a:srgbClr val="000000"/>
                </a:solidFill>
                <a:effectLst/>
                <a:cs typeface="Arial"/>
              </a:rPr>
              <a:t>Presenter Notes</a:t>
            </a:r>
            <a:r>
              <a:rPr lang="en-US" sz="1200" b="0" i="0" dirty="0">
                <a:solidFill>
                  <a:srgbClr val="444444"/>
                </a:solidFill>
                <a:effectLst/>
                <a:cs typeface="Arial"/>
              </a:rPr>
              <a:t>​</a:t>
            </a:r>
            <a:endParaRPr lang="en-US" b="0" i="0" dirty="0">
              <a:solidFill>
                <a:srgbClr val="444444"/>
              </a:solidFill>
              <a:effectLst/>
              <a:cs typeface="Arial"/>
            </a:endParaRPr>
          </a:p>
          <a:p>
            <a:pPr marL="0" indent="0" defTabSz="966529">
              <a:spcAft>
                <a:spcPts val="600"/>
              </a:spcAft>
              <a:buNone/>
              <a:defRPr/>
            </a:pPr>
            <a:r>
              <a:rPr lang="en-US" dirty="0">
                <a:solidFill>
                  <a:prstClr val="black"/>
                </a:solidFill>
                <a:cs typeface="Arial"/>
              </a:rPr>
              <a:t>At the end of this lesson, you’ll be able to:</a:t>
            </a:r>
          </a:p>
          <a:p>
            <a:pPr marL="118745" lvl="1" indent="-118745">
              <a:spcBef>
                <a:spcPts val="0"/>
              </a:spcBef>
              <a:spcAft>
                <a:spcPts val="600"/>
              </a:spcAft>
              <a:buFont typeface="Wingdings" panose="05000000000000000000" pitchFamily="2" charset="2"/>
              <a:buChar char="§"/>
            </a:pPr>
            <a:r>
              <a:rPr lang="en-US" sz="1200" dirty="0">
                <a:cs typeface="Arial"/>
              </a:rPr>
              <a:t>Describe criteria when different parts of Medicare cover certain drugs</a:t>
            </a:r>
            <a:r>
              <a:rPr lang="en-US" dirty="0">
                <a:cs typeface="Arial"/>
              </a:rPr>
              <a:t> </a:t>
            </a:r>
            <a:endParaRPr lang="en-US" sz="1200" dirty="0">
              <a:cs typeface="Arial" panose="020B0604020202020204" pitchFamily="34" charset="0"/>
            </a:endParaRPr>
          </a:p>
          <a:p>
            <a:pPr marL="118745" lvl="1" indent="-118745" defTabSz="685800">
              <a:spcBef>
                <a:spcPts val="0"/>
              </a:spcBef>
              <a:spcAft>
                <a:spcPts val="600"/>
              </a:spcAft>
              <a:buFont typeface="Wingdings" panose="05000000000000000000" pitchFamily="2" charset="2"/>
              <a:buChar char="§"/>
            </a:pPr>
            <a:r>
              <a:rPr lang="en-US" sz="1200" dirty="0">
                <a:cs typeface="Arial"/>
              </a:rPr>
              <a:t>Explain drug coverage under Medicare Part A (Hospital Insurance) and Part B (Medica</a:t>
            </a:r>
            <a:r>
              <a:rPr lang="en-US" dirty="0">
                <a:cs typeface="Arial"/>
              </a:rPr>
              <a:t>l Insurance)</a:t>
            </a:r>
            <a:endParaRPr lang="en-US" sz="1200" dirty="0">
              <a:cs typeface="Arial"/>
            </a:endParaRPr>
          </a:p>
          <a:p>
            <a:pPr marL="0" lvl="1" indent="0" defTabSz="966529">
              <a:spcBef>
                <a:spcPts val="634"/>
              </a:spcBef>
              <a:spcAft>
                <a:spcPts val="600"/>
              </a:spcAft>
              <a:buFont typeface="Wingdings" panose="05000000000000000000" pitchFamily="2" charset="2"/>
              <a:buNone/>
              <a:defRPr/>
            </a:pPr>
            <a:endParaRPr lang="en-US" dirty="0">
              <a:solidFill>
                <a:prstClr val="black"/>
              </a:solidFill>
            </a:endParaRPr>
          </a:p>
        </p:txBody>
      </p:sp>
    </p:spTree>
    <p:extLst>
      <p:ext uri="{BB962C8B-B14F-4D97-AF65-F5344CB8AC3E}">
        <p14:creationId xmlns:p14="http://schemas.microsoft.com/office/powerpoint/2010/main" val="11997856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Aft>
                <a:spcPts val="600"/>
              </a:spcAft>
              <a:buNone/>
              <a:defRPr/>
            </a:pPr>
            <a:r>
              <a:rPr lang="en-US" b="1" dirty="0">
                <a:solidFill>
                  <a:prstClr val="black"/>
                </a:solidFill>
              </a:rPr>
              <a:t>This slide has animation.</a:t>
            </a:r>
            <a:endParaRPr lang="en-US" dirty="0">
              <a:solidFill>
                <a:prstClr val="black"/>
              </a:solidFill>
            </a:endParaRPr>
          </a:p>
          <a:p>
            <a:pPr marL="0" marR="0" lvl="0" indent="0" algn="l" defTabSz="966529" rtl="0" eaLnBrk="1" fontAlgn="auto" latinLnBrk="0" hangingPunct="1">
              <a:spcAft>
                <a:spcPts val="600"/>
              </a:spcAft>
              <a:buClrTx/>
              <a:buSzTx/>
              <a:buFont typeface="Wingdings" panose="05000000000000000000" pitchFamily="2" charset="2"/>
              <a:buNone/>
              <a:tabLst/>
              <a:defRPr/>
            </a:pPr>
            <a:r>
              <a:rPr lang="en-US" b="1" i="0" u="none" strike="noStrike" dirty="0">
                <a:solidFill>
                  <a:srgbClr val="000000"/>
                </a:solidFill>
                <a:effectLst/>
                <a:cs typeface="Arial" panose="020B0604020202020204" pitchFamily="34" charset="0"/>
              </a:rPr>
              <a:t>Presenter Notes</a:t>
            </a:r>
            <a:r>
              <a:rPr lang="en-US" b="0" i="0" dirty="0">
                <a:solidFill>
                  <a:srgbClr val="444444"/>
                </a:solidFill>
                <a:effectLst/>
                <a:cs typeface="Arial" panose="020B0604020202020204" pitchFamily="34" charset="0"/>
              </a:rPr>
              <a:t>​</a:t>
            </a:r>
            <a:endParaRPr lang="en-US" dirty="0">
              <a:solidFill>
                <a:prstClr val="black"/>
              </a:solidFill>
              <a:cs typeface="Arial" panose="020B0604020202020204" pitchFamily="34" charset="0"/>
            </a:endParaRPr>
          </a:p>
          <a:p>
            <a:pPr marL="118745" indent="-118745" defTabSz="966529">
              <a:spcAft>
                <a:spcPts val="600"/>
              </a:spcAft>
              <a:buFont typeface="Wingdings" panose="05000000000000000000" pitchFamily="2" charset="2"/>
              <a:buChar char="§"/>
              <a:defRPr/>
            </a:pPr>
            <a:r>
              <a:rPr lang="en-US" b="1" dirty="0">
                <a:solidFill>
                  <a:prstClr val="black"/>
                </a:solidFill>
                <a:cs typeface="Arial" panose="020B0604020202020204" pitchFamily="34" charset="0"/>
              </a:rPr>
              <a:t>Plans can change their drug list and prices for drugs.</a:t>
            </a:r>
            <a:r>
              <a:rPr lang="en-US" dirty="0">
                <a:solidFill>
                  <a:prstClr val="black"/>
                </a:solidFill>
                <a:cs typeface="Arial" panose="020B0604020202020204" pitchFamily="34" charset="0"/>
              </a:rPr>
              <a:t> Call your plan’s customer service center, or look on your plan’s website to find the most up-to-date drug list and prices.</a:t>
            </a:r>
          </a:p>
          <a:p>
            <a:pPr marL="118745" indent="-118745" defTabSz="966529">
              <a:spcAft>
                <a:spcPts val="600"/>
              </a:spcAft>
              <a:defRPr/>
            </a:pPr>
            <a:r>
              <a:rPr lang="en-US" b="1" dirty="0">
                <a:solidFill>
                  <a:prstClr val="black"/>
                </a:solidFill>
                <a:cs typeface="Arial" panose="020B0604020202020204" pitchFamily="34" charset="0"/>
              </a:rPr>
              <a:t>Your prescriber may need to change your prescription,</a:t>
            </a:r>
            <a:r>
              <a:rPr lang="en-US" b="1" baseline="0" dirty="0">
                <a:solidFill>
                  <a:prstClr val="black"/>
                </a:solidFill>
                <a:cs typeface="Arial" panose="020B0604020202020204" pitchFamily="34" charset="0"/>
              </a:rPr>
              <a:t> </a:t>
            </a:r>
            <a:r>
              <a:rPr lang="en-US" b="1" dirty="0">
                <a:solidFill>
                  <a:prstClr val="black"/>
                </a:solidFill>
                <a:cs typeface="Arial" panose="020B0604020202020204" pitchFamily="34" charset="0"/>
              </a:rPr>
              <a:t>prescribe a new drug, or can recommend a therapeutic alternative. </a:t>
            </a:r>
            <a:r>
              <a:rPr lang="en-US" dirty="0">
                <a:solidFill>
                  <a:prstClr val="black"/>
                </a:solidFill>
                <a:cs typeface="Arial" panose="020B0604020202020204" pitchFamily="34" charset="0"/>
              </a:rPr>
              <a:t>If your prescriber sends prescriptions electronically, they can check which drugs your drug plan covers through their electronic prescribing system. If your prescriber doesn’t prescribe electronically, give them a copy of your Medicare plan’s current formulary. </a:t>
            </a:r>
          </a:p>
          <a:p>
            <a:pPr marL="118745" indent="-118745" defTabSz="966529">
              <a:spcAft>
                <a:spcPts val="600"/>
              </a:spcAft>
              <a:defRPr/>
            </a:pPr>
            <a:r>
              <a:rPr lang="en-US" b="1" dirty="0">
                <a:solidFill>
                  <a:prstClr val="black"/>
                </a:solidFill>
                <a:cs typeface="Arial" panose="020B0604020202020204" pitchFamily="34" charset="0"/>
              </a:rPr>
              <a:t>If your prescriber needs to prescribe a drug that’s not on your Medicare plan’s formulary </a:t>
            </a:r>
            <a:r>
              <a:rPr lang="en-US" dirty="0">
                <a:solidFill>
                  <a:prstClr val="black"/>
                </a:solidFill>
                <a:cs typeface="Arial" panose="020B0604020202020204" pitchFamily="34" charset="0"/>
              </a:rPr>
              <a:t>and you don’t have any other health insurance that covers outpatient drugs, you or your doctor can ask the plan for an exception. </a:t>
            </a:r>
          </a:p>
          <a:p>
            <a:pPr marL="118745" indent="-118745" defTabSz="966529">
              <a:spcAft>
                <a:spcPts val="600"/>
              </a:spcAft>
              <a:defRPr/>
            </a:pPr>
            <a:r>
              <a:rPr lang="en-US" b="1" dirty="0">
                <a:solidFill>
                  <a:prstClr val="black"/>
                </a:solidFill>
                <a:cs typeface="Arial" panose="020B0604020202020204" pitchFamily="34" charset="0"/>
              </a:rPr>
              <a:t>If your plan still won’t cover a specific drug you need,</a:t>
            </a:r>
            <a:r>
              <a:rPr lang="en-US" dirty="0">
                <a:solidFill>
                  <a:prstClr val="black"/>
                </a:solidFill>
                <a:cs typeface="Arial" panose="020B0604020202020204" pitchFamily="34" charset="0"/>
              </a:rPr>
              <a:t> you can appeal. If you want to get the drug before your appeal is decided, you may have to pay out of pocket for the prescription. Keep the receipt and give a copy of it to the person deciding your appeal. If you win the appeal, the plan will pay you back. You may consider changing your Medicare drug coverage when permissible to one that does cover the specific drug. </a:t>
            </a:r>
          </a:p>
          <a:p>
            <a:pPr marL="0" indent="0">
              <a:spcAft>
                <a:spcPts val="600"/>
              </a:spcAft>
              <a:buNone/>
            </a:pPr>
            <a:endParaRPr lang="en-US" dirty="0">
              <a:cs typeface="Arial" panose="020B0604020202020204" pitchFamily="34" charset="0"/>
            </a:endParaRPr>
          </a:p>
        </p:txBody>
      </p:sp>
    </p:spTree>
    <p:extLst>
      <p:ext uri="{BB962C8B-B14F-4D97-AF65-F5344CB8AC3E}">
        <p14:creationId xmlns:p14="http://schemas.microsoft.com/office/powerpoint/2010/main" val="30761676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224155">
              <a:spcAft>
                <a:spcPts val="600"/>
              </a:spcAft>
              <a:buNone/>
              <a:defRPr/>
            </a:pPr>
            <a:r>
              <a:rPr lang="en-US" b="1" dirty="0">
                <a:solidFill>
                  <a:prstClr val="black"/>
                </a:solidFill>
              </a:rPr>
              <a:t>This slide has animation.</a:t>
            </a:r>
            <a:endParaRPr lang="en-US" dirty="0">
              <a:solidFill>
                <a:prstClr val="black"/>
              </a:solidFill>
            </a:endParaRPr>
          </a:p>
          <a:p>
            <a:pPr marL="0" marR="0" lvl="0" indent="-224155" algn="l" defTabSz="914400" rtl="0" eaLnBrk="1" fontAlgn="auto" latinLnBrk="0" hangingPunct="1">
              <a:spcAft>
                <a:spcPts val="600"/>
              </a:spcAft>
              <a:buClrTx/>
              <a:buSzTx/>
              <a:buFontTx/>
              <a:buNone/>
              <a:tabLst/>
              <a:defRPr/>
            </a:pPr>
            <a:r>
              <a:rPr lang="en-US" sz="1200" b="1" i="0" u="none" strike="noStrike" dirty="0">
                <a:solidFill>
                  <a:srgbClr val="000000"/>
                </a:solidFill>
                <a:effectLst/>
                <a:cs typeface="Arial"/>
              </a:rPr>
              <a:t>Presenter Notes</a:t>
            </a:r>
            <a:r>
              <a:rPr lang="en-US" sz="1200" b="0" i="0" dirty="0">
                <a:solidFill>
                  <a:srgbClr val="444444"/>
                </a:solidFill>
                <a:effectLst/>
                <a:cs typeface="Arial"/>
              </a:rPr>
              <a:t>​</a:t>
            </a:r>
            <a:endParaRPr lang="en-US" dirty="0">
              <a:solidFill>
                <a:prstClr val="black"/>
              </a:solidFill>
              <a:cs typeface="Arial"/>
            </a:endParaRPr>
          </a:p>
          <a:p>
            <a:pPr marL="0" indent="0" defTabSz="966529">
              <a:spcAft>
                <a:spcPts val="600"/>
              </a:spcAft>
              <a:buNone/>
              <a:defRPr/>
            </a:pPr>
            <a:r>
              <a:rPr lang="en-US" dirty="0">
                <a:solidFill>
                  <a:prstClr val="black"/>
                </a:solidFill>
                <a:cs typeface="Arial"/>
              </a:rPr>
              <a:t>Check Your Knowledge: Question 5</a:t>
            </a:r>
          </a:p>
          <a:p>
            <a:pPr marL="0" indent="0" defTabSz="966529">
              <a:spcAft>
                <a:spcPts val="600"/>
              </a:spcAft>
              <a:buNone/>
              <a:defRPr/>
            </a:pPr>
            <a:r>
              <a:rPr lang="en-US" b="1" dirty="0">
                <a:solidFill>
                  <a:prstClr val="black"/>
                </a:solidFill>
                <a:cs typeface="Arial"/>
              </a:rPr>
              <a:t>What’s the “Preclusion List?” </a:t>
            </a:r>
          </a:p>
          <a:p>
            <a:pPr marL="228600" indent="-228600" defTabSz="966529">
              <a:spcAft>
                <a:spcPts val="600"/>
              </a:spcAft>
              <a:buFont typeface="+mj-lt"/>
              <a:buAutoNum type="alphaLcPeriod"/>
              <a:defRPr/>
            </a:pPr>
            <a:r>
              <a:rPr lang="en-US" dirty="0">
                <a:solidFill>
                  <a:srgbClr val="000000"/>
                </a:solidFill>
                <a:ea typeface="Times New Roman"/>
                <a:cs typeface="Arial"/>
              </a:rPr>
              <a:t>A list of low-performing Medicare plans</a:t>
            </a:r>
          </a:p>
          <a:p>
            <a:pPr marL="228600" indent="-228600" defTabSz="966529">
              <a:spcAft>
                <a:spcPts val="600"/>
              </a:spcAft>
              <a:buFont typeface="+mj-lt"/>
              <a:buAutoNum type="alphaLcPeriod"/>
              <a:defRPr/>
            </a:pPr>
            <a:r>
              <a:rPr lang="en-US" dirty="0">
                <a:solidFill>
                  <a:srgbClr val="000000"/>
                </a:solidFill>
                <a:ea typeface="Times New Roman"/>
                <a:cs typeface="Arial"/>
              </a:rPr>
              <a:t>A list of services not allowed for a person with Medicare</a:t>
            </a:r>
          </a:p>
          <a:p>
            <a:pPr marL="228600" indent="-228600" defTabSz="966529">
              <a:spcAft>
                <a:spcPts val="600"/>
              </a:spcAft>
              <a:buFont typeface="+mj-lt"/>
              <a:buAutoNum type="alphaLcPeriod"/>
              <a:defRPr/>
            </a:pPr>
            <a:r>
              <a:rPr lang="en-US" dirty="0">
                <a:solidFill>
                  <a:srgbClr val="000000"/>
                </a:solidFill>
                <a:cs typeface="Arial"/>
              </a:rPr>
              <a:t>A list of providers and prescribers who are unauthorized to get payment for Medicare Advantage Plan items and services and prohibited from prescribing Part D drugs to people with Medicare</a:t>
            </a:r>
            <a:endParaRPr lang="en-US" dirty="0">
              <a:solidFill>
                <a:srgbClr val="000000"/>
              </a:solidFill>
              <a:ea typeface="Times New Roman"/>
              <a:cs typeface="Arial"/>
            </a:endParaRPr>
          </a:p>
          <a:p>
            <a:pPr marL="228600" indent="-228600" defTabSz="966529">
              <a:spcAft>
                <a:spcPts val="600"/>
              </a:spcAft>
              <a:buFont typeface="+mj-lt"/>
              <a:buAutoNum type="alphaLcPeriod"/>
              <a:defRPr/>
            </a:pPr>
            <a:r>
              <a:rPr lang="en-US" dirty="0">
                <a:solidFill>
                  <a:srgbClr val="000000"/>
                </a:solidFill>
                <a:cs typeface="Arial"/>
              </a:rPr>
              <a:t>A list of prescriptions not allowed for a person with Medicare</a:t>
            </a:r>
          </a:p>
          <a:p>
            <a:pPr marL="0" indent="0" defTabSz="966281">
              <a:spcAft>
                <a:spcPts val="600"/>
              </a:spcAft>
              <a:buNone/>
              <a:defRPr/>
            </a:pPr>
            <a:r>
              <a:rPr lang="en-US" b="1" dirty="0">
                <a:solidFill>
                  <a:prstClr val="black"/>
                </a:solidFill>
                <a:cs typeface="Arial"/>
              </a:rPr>
              <a:t>ANSWER</a:t>
            </a:r>
            <a:r>
              <a:rPr lang="en-US" dirty="0">
                <a:solidFill>
                  <a:prstClr val="black"/>
                </a:solidFill>
                <a:cs typeface="Arial"/>
              </a:rPr>
              <a:t>: </a:t>
            </a:r>
            <a:r>
              <a:rPr lang="en-US" b="1" dirty="0">
                <a:solidFill>
                  <a:prstClr val="black"/>
                </a:solidFill>
                <a:cs typeface="Arial"/>
              </a:rPr>
              <a:t>c. </a:t>
            </a:r>
            <a:r>
              <a:rPr lang="en-US" b="1" dirty="0">
                <a:solidFill>
                  <a:srgbClr val="000000"/>
                </a:solidFill>
                <a:cs typeface="Arial"/>
              </a:rPr>
              <a:t>A list of providers and prescribers who are unauthorized to get payment for Medicare Advantage Plan items and services and prohibited from prescribing Part D drugs to people with Medicare</a:t>
            </a:r>
            <a:endParaRPr lang="en-US" b="1" dirty="0">
              <a:solidFill>
                <a:srgbClr val="000000"/>
              </a:solidFill>
              <a:ea typeface="Times New Roman"/>
              <a:cs typeface="Arial"/>
            </a:endParaRPr>
          </a:p>
          <a:p>
            <a:pPr marL="0" indent="0" defTabSz="966529">
              <a:spcAft>
                <a:spcPts val="600"/>
              </a:spcAft>
              <a:buNone/>
              <a:defRPr/>
            </a:pPr>
            <a:r>
              <a:rPr lang="en-US" dirty="0">
                <a:solidFill>
                  <a:prstClr val="black"/>
                </a:solidFill>
                <a:cs typeface="Arial"/>
              </a:rPr>
              <a:t>CMS publishes a “Preclusion List” every 30 days. The Preclusion List is a list of individuals who fall within either of the following categories: (1) Are currently revoked from Medicare, are under an active reenrollment bar, and CMS determines that the underlying conduct that led to the revocation is detrimental to the best interests of the Medicare Program; or (2) Have engaged in behavior for which CMS could’ve revoked the individual or entity to the extent applicable if they had been enrolled in Medicare, and CMS determines that the underlying conduct that would’ve led to the revocation is detrimental to the best interests of the Medicare Program. Medicare plans must reject, or require a pharmacy benefit manager to reject a pharmacy claim for a Part D drug or deny payment for a</a:t>
            </a:r>
            <a:r>
              <a:rPr lang="en-US" baseline="0" dirty="0">
                <a:solidFill>
                  <a:prstClr val="black"/>
                </a:solidFill>
                <a:cs typeface="Arial"/>
              </a:rPr>
              <a:t> Medicare Advantage Plan</a:t>
            </a:r>
            <a:r>
              <a:rPr lang="en-US" dirty="0">
                <a:solidFill>
                  <a:prstClr val="black"/>
                </a:solidFill>
                <a:cs typeface="Arial"/>
              </a:rPr>
              <a:t> service or item if the prescriber or provider is on the Preclusion List. </a:t>
            </a:r>
            <a:endParaRPr lang="en-US" dirty="0">
              <a:solidFill>
                <a:prstClr val="black"/>
              </a:solidFill>
              <a:cs typeface="Arial" panose="020B0604020202020204" pitchFamily="34" charset="0"/>
            </a:endParaRPr>
          </a:p>
          <a:p>
            <a:pPr>
              <a:spcAft>
                <a:spcPts val="600"/>
              </a:spcAft>
            </a:pPr>
            <a:endParaRPr lang="en-US" dirty="0"/>
          </a:p>
        </p:txBody>
      </p:sp>
    </p:spTree>
    <p:extLst>
      <p:ext uri="{BB962C8B-B14F-4D97-AF65-F5344CB8AC3E}">
        <p14:creationId xmlns:p14="http://schemas.microsoft.com/office/powerpoint/2010/main" val="48903084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marR="0" lvl="0" indent="0" algn="l" defTabSz="966529" rtl="0" eaLnBrk="1" fontAlgn="auto" latinLnBrk="0" hangingPunct="1">
              <a:spcAft>
                <a:spcPts val="600"/>
              </a:spcAft>
              <a:buClrTx/>
              <a:buSzTx/>
              <a:buFont typeface="Wingdings" panose="05000000000000000000" pitchFamily="2" charset="2"/>
              <a:buNone/>
              <a:tabLst/>
              <a:defRPr/>
            </a:pPr>
            <a:r>
              <a:rPr lang="en-US" sz="1200" b="1" i="0" u="none" strike="noStrike" dirty="0">
                <a:solidFill>
                  <a:srgbClr val="000000"/>
                </a:solidFill>
                <a:effectLst/>
                <a:cs typeface="Arial" panose="020B0604020202020204" pitchFamily="34" charset="0"/>
              </a:rPr>
              <a:t>Presenter Notes</a:t>
            </a:r>
            <a:r>
              <a:rPr lang="en-US" sz="1200" b="0" i="0" dirty="0">
                <a:solidFill>
                  <a:srgbClr val="444444"/>
                </a:solidFill>
                <a:effectLst/>
                <a:cs typeface="Arial" panose="020B0604020202020204" pitchFamily="34" charset="0"/>
              </a:rPr>
              <a:t>​</a:t>
            </a:r>
            <a:endParaRPr lang="en-US" dirty="0">
              <a:solidFill>
                <a:prstClr val="black"/>
              </a:solidFill>
              <a:cs typeface="Arial" panose="020B0604020202020204" pitchFamily="34" charset="0"/>
            </a:endParaRPr>
          </a:p>
          <a:p>
            <a:pPr marL="0" indent="0" defTabSz="966529">
              <a:spcAft>
                <a:spcPts val="600"/>
              </a:spcAft>
              <a:buNone/>
              <a:defRPr/>
            </a:pPr>
            <a:r>
              <a:rPr lang="en-US" dirty="0">
                <a:solidFill>
                  <a:prstClr val="black"/>
                </a:solidFill>
                <a:cs typeface="Arial" panose="020B0604020202020204" pitchFamily="34" charset="0"/>
              </a:rPr>
              <a:t>Lesson 4</a:t>
            </a:r>
            <a:r>
              <a:rPr lang="en-US" baseline="0" dirty="0">
                <a:solidFill>
                  <a:prstClr val="black"/>
                </a:solidFill>
                <a:cs typeface="Arial" panose="020B0604020202020204" pitchFamily="34" charset="0"/>
              </a:rPr>
              <a:t> gives information about Medicare drug coverage</a:t>
            </a:r>
            <a:r>
              <a:rPr lang="en-US" dirty="0">
                <a:solidFill>
                  <a:prstClr val="black"/>
                </a:solidFill>
                <a:cs typeface="Arial" panose="020B0604020202020204" pitchFamily="34" charset="0"/>
              </a:rPr>
              <a:t> eligibility and enrollment. It explains:</a:t>
            </a:r>
          </a:p>
          <a:p>
            <a:pPr marL="122495" lvl="1" indent="-122495" defTabSz="966529">
              <a:spcBef>
                <a:spcPts val="0"/>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Eligibility requirements</a:t>
            </a:r>
          </a:p>
          <a:p>
            <a:pPr marL="122495" lvl="1" indent="-122495" defTabSz="966529">
              <a:spcBef>
                <a:spcPts val="0"/>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Creditable coverage</a:t>
            </a:r>
          </a:p>
          <a:p>
            <a:pPr marL="122495" lvl="1" indent="-122495" defTabSz="966529">
              <a:spcBef>
                <a:spcPts val="0"/>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Election periods to enroll</a:t>
            </a:r>
          </a:p>
          <a:p>
            <a:pPr marL="122495" lvl="1" indent="-122495" defTabSz="966529">
              <a:spcBef>
                <a:spcPts val="0"/>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When you can join or switch plans </a:t>
            </a:r>
          </a:p>
          <a:p>
            <a:pPr marL="122495" lvl="1" indent="-122495" defTabSz="966529">
              <a:spcBef>
                <a:spcPts val="0"/>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Joining</a:t>
            </a:r>
            <a:r>
              <a:rPr lang="en-US" baseline="0" dirty="0">
                <a:solidFill>
                  <a:prstClr val="black"/>
                </a:solidFill>
                <a:cs typeface="Arial" panose="020B0604020202020204" pitchFamily="34" charset="0"/>
              </a:rPr>
              <a:t> a plan and what to expect</a:t>
            </a:r>
            <a:endParaRPr lang="en-US" dirty="0">
              <a:solidFill>
                <a:prstClr val="black"/>
              </a:solidFill>
              <a:cs typeface="Arial" panose="020B0604020202020204" pitchFamily="34" charset="0"/>
            </a:endParaRPr>
          </a:p>
          <a:p>
            <a:pPr marL="122495" lvl="1" indent="-122495" defTabSz="966529">
              <a:spcBef>
                <a:spcPts val="0"/>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Late enrollment penalty</a:t>
            </a:r>
          </a:p>
          <a:p>
            <a:pPr marL="0" lvl="1" indent="0" defTabSz="966529">
              <a:spcBef>
                <a:spcPts val="634"/>
              </a:spcBef>
              <a:spcAft>
                <a:spcPts val="600"/>
              </a:spcAft>
              <a:buFont typeface="Wingdings" panose="05000000000000000000" pitchFamily="2" charset="2"/>
              <a:buNone/>
              <a:defRPr/>
            </a:pPr>
            <a:endParaRPr lang="en-US" dirty="0">
              <a:solidFill>
                <a:prstClr val="black"/>
              </a:solidFill>
            </a:endParaRPr>
          </a:p>
          <a:p>
            <a:pPr marL="119139" indent="-119139" defTabSz="966529">
              <a:spcAft>
                <a:spcPts val="600"/>
              </a:spcAft>
              <a:defRPr/>
            </a:pPr>
            <a:endParaRPr lang="en-US" dirty="0">
              <a:solidFill>
                <a:prstClr val="black"/>
              </a:solidFill>
            </a:endParaRPr>
          </a:p>
          <a:p>
            <a:pPr>
              <a:spcAft>
                <a:spcPts val="600"/>
              </a:spcAft>
            </a:pPr>
            <a:endParaRPr lang="en-US" dirty="0"/>
          </a:p>
        </p:txBody>
      </p:sp>
    </p:spTree>
    <p:extLst>
      <p:ext uri="{BB962C8B-B14F-4D97-AF65-F5344CB8AC3E}">
        <p14:creationId xmlns:p14="http://schemas.microsoft.com/office/powerpoint/2010/main" val="111057752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Aft>
                <a:spcPts val="600"/>
              </a:spcAft>
              <a:buNone/>
              <a:defRPr/>
            </a:pPr>
            <a:r>
              <a:rPr lang="en-US" b="1" dirty="0">
                <a:solidFill>
                  <a:prstClr val="black"/>
                </a:solidFill>
              </a:rPr>
              <a:t>This slide has animation.</a:t>
            </a:r>
            <a:endParaRPr lang="en-US" dirty="0">
              <a:solidFill>
                <a:prstClr val="black"/>
              </a:solidFill>
            </a:endParaRPr>
          </a:p>
          <a:p>
            <a:pPr marL="0" marR="0" lvl="0" indent="0" algn="l" defTabSz="966529" rtl="0" eaLnBrk="1" fontAlgn="auto" latinLnBrk="0" hangingPunct="1">
              <a:spcAft>
                <a:spcPts val="600"/>
              </a:spcAft>
              <a:buClrTx/>
              <a:buSzTx/>
              <a:buFont typeface="Wingdings" panose="05000000000000000000" pitchFamily="2" charset="2"/>
              <a:buNone/>
              <a:tabLst/>
              <a:defRPr/>
            </a:pPr>
            <a:r>
              <a:rPr lang="en-US" sz="1200" b="1" i="0" u="none" strike="noStrike" dirty="0">
                <a:solidFill>
                  <a:srgbClr val="000000"/>
                </a:solidFill>
                <a:effectLst/>
                <a:cs typeface="Arial" panose="020B0604020202020204" pitchFamily="34" charset="0"/>
              </a:rPr>
              <a:t>Presenter Notes</a:t>
            </a:r>
            <a:r>
              <a:rPr lang="en-US" sz="1200" b="0" i="0" dirty="0">
                <a:solidFill>
                  <a:srgbClr val="444444"/>
                </a:solidFill>
                <a:effectLst/>
                <a:cs typeface="Arial" panose="020B0604020202020204" pitchFamily="34" charset="0"/>
              </a:rPr>
              <a:t>​</a:t>
            </a:r>
            <a:endParaRPr lang="en-US" b="0" i="0" dirty="0">
              <a:solidFill>
                <a:srgbClr val="444444"/>
              </a:solidFill>
              <a:effectLst/>
              <a:cs typeface="Arial" panose="020B0604020202020204" pitchFamily="34" charset="0"/>
            </a:endParaRPr>
          </a:p>
          <a:p>
            <a:pPr marL="0" indent="0" defTabSz="966529">
              <a:spcAft>
                <a:spcPts val="600"/>
              </a:spcAft>
              <a:buNone/>
              <a:defRPr/>
            </a:pPr>
            <a:r>
              <a:rPr lang="en-US" dirty="0">
                <a:solidFill>
                  <a:prstClr val="black"/>
                </a:solidFill>
                <a:cs typeface="Arial" panose="020B0604020202020204" pitchFamily="34" charset="0"/>
              </a:rPr>
              <a:t>At the end of this lesson, you’ll be able to:</a:t>
            </a:r>
          </a:p>
          <a:p>
            <a:pPr marL="122495" lvl="1" indent="-122495" defTabSz="966529">
              <a:spcBef>
                <a:spcPts val="0"/>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Describe Medicare drug coverage eligibility requirements</a:t>
            </a:r>
          </a:p>
          <a:p>
            <a:pPr marL="122495" lvl="1" indent="-122495" defTabSz="966529">
              <a:spcBef>
                <a:spcPts val="0"/>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Explain when you can enroll, join, or switch plans to get your drug coverage</a:t>
            </a:r>
          </a:p>
          <a:p>
            <a:pPr marL="122495" lvl="1" indent="-122495" defTabSz="966529">
              <a:spcBef>
                <a:spcPts val="0"/>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Discuss considerations when deciding to join or switch plans</a:t>
            </a:r>
          </a:p>
          <a:p>
            <a:pPr marL="122495" marR="0" lvl="1" indent="-122495" algn="l" defTabSz="966529" rtl="0" eaLnBrk="1" fontAlgn="auto" latinLnBrk="0" hangingPunct="1">
              <a:spcBef>
                <a:spcPts val="0"/>
              </a:spcBef>
              <a:spcAft>
                <a:spcPts val="600"/>
              </a:spcAft>
              <a:buClrTx/>
              <a:buSzTx/>
              <a:buFont typeface="Wingdings" panose="05000000000000000000" pitchFamily="2" charset="2"/>
              <a:buChar char="§"/>
              <a:tabLst/>
              <a:defRPr/>
            </a:pPr>
            <a:r>
              <a:rPr lang="en-US" dirty="0">
                <a:solidFill>
                  <a:prstClr val="black"/>
                </a:solidFill>
                <a:cs typeface="Arial" panose="020B0604020202020204" pitchFamily="34" charset="0"/>
              </a:rPr>
              <a:t>Explain creditable drug coverage and why it matters</a:t>
            </a:r>
          </a:p>
          <a:p>
            <a:pPr marL="122495" lvl="1" indent="-122495" defTabSz="966529">
              <a:spcBef>
                <a:spcPts val="0"/>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Describe what to expect when you join or switch plans</a:t>
            </a:r>
          </a:p>
          <a:p>
            <a:pPr marL="0" lvl="1" indent="0" defTabSz="966529">
              <a:spcBef>
                <a:spcPts val="0"/>
              </a:spcBef>
              <a:spcAft>
                <a:spcPts val="600"/>
              </a:spcAft>
              <a:buFont typeface="Wingdings" panose="05000000000000000000" pitchFamily="2" charset="2"/>
              <a:buNone/>
              <a:defRPr/>
            </a:pPr>
            <a:endParaRPr lang="en-US" dirty="0">
              <a:solidFill>
                <a:prstClr val="black"/>
              </a:solidFill>
              <a:cs typeface="Arial" panose="020B0604020202020204" pitchFamily="34" charset="0"/>
            </a:endParaRPr>
          </a:p>
          <a:p>
            <a:pPr marL="0" lvl="1" indent="0" defTabSz="966529">
              <a:spcBef>
                <a:spcPts val="0"/>
              </a:spcBef>
              <a:spcAft>
                <a:spcPts val="600"/>
              </a:spcAft>
              <a:buFont typeface="Wingdings" panose="05000000000000000000" pitchFamily="2" charset="2"/>
              <a:buNone/>
              <a:defRPr/>
            </a:pPr>
            <a:endParaRPr lang="en-US" dirty="0">
              <a:solidFill>
                <a:prstClr val="black"/>
              </a:solidFill>
            </a:endParaRPr>
          </a:p>
        </p:txBody>
      </p:sp>
    </p:spTree>
    <p:extLst>
      <p:ext uri="{BB962C8B-B14F-4D97-AF65-F5344CB8AC3E}">
        <p14:creationId xmlns:p14="http://schemas.microsoft.com/office/powerpoint/2010/main" val="98089397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marR="0" lvl="0" indent="0" algn="l" defTabSz="966529" rtl="0" eaLnBrk="1" fontAlgn="auto" latinLnBrk="0" hangingPunct="1">
              <a:spcBef>
                <a:spcPts val="634"/>
              </a:spcBef>
              <a:spcAft>
                <a:spcPts val="600"/>
              </a:spcAft>
              <a:buClrTx/>
              <a:buSzTx/>
              <a:buFont typeface="Wingdings" panose="05000000000000000000" pitchFamily="2" charset="2"/>
              <a:buNone/>
              <a:tabLst/>
              <a:defRPr/>
            </a:pPr>
            <a:r>
              <a:rPr lang="en-US" sz="1200" b="1" i="0" u="none" strike="noStrike" dirty="0">
                <a:solidFill>
                  <a:srgbClr val="000000"/>
                </a:solidFill>
                <a:effectLst/>
                <a:cs typeface="Arial"/>
              </a:rPr>
              <a:t>Presenter Notes</a:t>
            </a:r>
            <a:r>
              <a:rPr lang="en-US" sz="1200" b="0" i="0" dirty="0">
                <a:solidFill>
                  <a:srgbClr val="444444"/>
                </a:solidFill>
                <a:effectLst/>
                <a:cs typeface="Arial"/>
              </a:rPr>
              <a:t>​</a:t>
            </a:r>
            <a:endParaRPr lang="en-US" dirty="0">
              <a:solidFill>
                <a:prstClr val="black"/>
              </a:solidFill>
              <a:cs typeface="Arial"/>
            </a:endParaRPr>
          </a:p>
          <a:p>
            <a:pPr marL="118745" indent="-118745" defTabSz="966529">
              <a:spcAft>
                <a:spcPts val="600"/>
              </a:spcAft>
              <a:defRPr/>
            </a:pPr>
            <a:r>
              <a:rPr lang="en-US" b="1" dirty="0">
                <a:solidFill>
                  <a:prstClr val="black"/>
                </a:solidFill>
                <a:cs typeface="Arial"/>
              </a:rPr>
              <a:t>To join a Medicare drug plan (Part D), </a:t>
            </a:r>
            <a:r>
              <a:rPr lang="en-US" dirty="0">
                <a:solidFill>
                  <a:prstClr val="black"/>
                </a:solidFill>
                <a:cs typeface="Arial"/>
              </a:rPr>
              <a:t>you must have Medicare Part A (Hospital Insurance) and/or Medicare Part B (Medical Insurance). To join a Medicare Advantage Plan with d</a:t>
            </a:r>
            <a:r>
              <a:rPr lang="en-US" baseline="0" dirty="0">
                <a:solidFill>
                  <a:prstClr val="black"/>
                </a:solidFill>
                <a:cs typeface="Arial"/>
              </a:rPr>
              <a:t>rug coverage, you must have both Part A and Part B.</a:t>
            </a:r>
            <a:r>
              <a:rPr lang="en-US" dirty="0">
                <a:solidFill>
                  <a:prstClr val="black"/>
                </a:solidFill>
                <a:cs typeface="Arial"/>
              </a:rPr>
              <a:t> A Medicare Cost Plan is a type of Medicare health plan available in certain, limited areas of the country. In general, you can join even if you only have Part B. If you get services outside of the plan’s network without a referral, your Medicare-covered services will be paid for under Original Medicare (your Medicare Cost Plan pays for emergency services or urgently needed services). </a:t>
            </a:r>
            <a:r>
              <a:rPr lang="en-US" sz="1200" kern="1200" dirty="0">
                <a:solidFill>
                  <a:schemeClr val="tx1"/>
                </a:solidFill>
                <a:effectLst/>
                <a:latin typeface="+mn-lt"/>
                <a:ea typeface="+mn-ea"/>
                <a:cs typeface="+mn-cs"/>
              </a:rPr>
              <a:t>You can join a separate Medicare drug plan or you can get drug coverage from the Cost Plan (if offered). Even if the Cost Plan offers drug coverage, you can choose to get drug coverage from a separate Medicare drug plan.</a:t>
            </a:r>
            <a:endParaRPr lang="en-US" dirty="0">
              <a:solidFill>
                <a:prstClr val="black"/>
              </a:solidFill>
              <a:cs typeface="Arial" panose="020B0604020202020204" pitchFamily="34" charset="0"/>
            </a:endParaRPr>
          </a:p>
          <a:p>
            <a:pPr marL="118745" indent="-118745" defTabSz="966529">
              <a:spcAft>
                <a:spcPts val="600"/>
              </a:spcAft>
              <a:buFont typeface="Wingdings" panose="05000000000000000000" pitchFamily="2" charset="2"/>
              <a:buChar char="§"/>
              <a:defRPr/>
            </a:pPr>
            <a:r>
              <a:rPr lang="en-US" b="1" dirty="0">
                <a:solidFill>
                  <a:prstClr val="black"/>
                </a:solidFill>
                <a:cs typeface="Arial"/>
              </a:rPr>
              <a:t>Each plan has its own service area within the U.S. and its territories</a:t>
            </a:r>
            <a:r>
              <a:rPr lang="en-US" dirty="0">
                <a:solidFill>
                  <a:prstClr val="black"/>
                </a:solidFill>
                <a:cs typeface="Arial"/>
              </a:rPr>
              <a:t>, which you must live in to enroll. If you live outside the U.S. and its territories, are</a:t>
            </a:r>
            <a:r>
              <a:rPr lang="en-US" baseline="0" dirty="0">
                <a:solidFill>
                  <a:prstClr val="black"/>
                </a:solidFill>
                <a:cs typeface="Arial"/>
              </a:rPr>
              <a:t> unlawfully present, or</a:t>
            </a:r>
            <a:r>
              <a:rPr lang="en-US" dirty="0">
                <a:solidFill>
                  <a:prstClr val="black"/>
                </a:solidFill>
                <a:cs typeface="Arial"/>
              </a:rPr>
              <a:t> if you’re incarcerated, you’re not eligible to enroll in a plan and can’t get Medicare drug coverage. You must be lawfully present in the U.S. to be eligible to enroll in a plan.</a:t>
            </a:r>
          </a:p>
          <a:p>
            <a:pPr marL="118745" indent="-118745" defTabSz="966529">
              <a:spcAft>
                <a:spcPts val="600"/>
              </a:spcAft>
              <a:buFont typeface="Wingdings" panose="05000000000000000000" pitchFamily="2" charset="2"/>
              <a:buChar char="§"/>
              <a:defRPr/>
            </a:pPr>
            <a:r>
              <a:rPr lang="en-US" b="1" dirty="0">
                <a:solidFill>
                  <a:prstClr val="black"/>
                </a:solidFill>
                <a:cs typeface="Arial"/>
              </a:rPr>
              <a:t>To have Medicare cover your medications,</a:t>
            </a:r>
            <a:r>
              <a:rPr lang="en-US" dirty="0">
                <a:solidFill>
                  <a:prstClr val="black"/>
                </a:solidFill>
                <a:cs typeface="Arial"/>
              </a:rPr>
              <a:t> you must join a Medicare drug plan</a:t>
            </a:r>
            <a:r>
              <a:rPr lang="en-US" baseline="0" dirty="0">
                <a:solidFill>
                  <a:prstClr val="black"/>
                </a:solidFill>
                <a:cs typeface="Arial"/>
              </a:rPr>
              <a:t> </a:t>
            </a:r>
            <a:r>
              <a:rPr lang="en-US" dirty="0">
                <a:solidFill>
                  <a:prstClr val="black"/>
                </a:solidFill>
                <a:cs typeface="Arial"/>
              </a:rPr>
              <a:t>or Medicare</a:t>
            </a:r>
            <a:r>
              <a:rPr lang="en-US" baseline="0" dirty="0">
                <a:solidFill>
                  <a:prstClr val="black"/>
                </a:solidFill>
                <a:cs typeface="Arial"/>
              </a:rPr>
              <a:t> Advantage Plan with drug coverage (also known as MA-PDs)</a:t>
            </a:r>
            <a:r>
              <a:rPr lang="en-US" dirty="0">
                <a:solidFill>
                  <a:prstClr val="black"/>
                </a:solidFill>
                <a:cs typeface="Arial"/>
              </a:rPr>
              <a:t>. If you qualify for Extra Help to pay for your prescription drugs, Medicare will enroll you in a Medicare drug plan unless you decline coverage or join a plan yourself. You can only be a member of one drug plan at a time.</a:t>
            </a:r>
          </a:p>
          <a:p>
            <a:pPr marL="0" indent="0">
              <a:spcAft>
                <a:spcPts val="600"/>
              </a:spcAft>
              <a:buNone/>
            </a:pPr>
            <a:endParaRPr lang="en-US" dirty="0">
              <a:cs typeface="Calibri" panose="020F0502020204030204"/>
            </a:endParaRPr>
          </a:p>
          <a:p>
            <a:pPr marL="0" indent="0">
              <a:spcAft>
                <a:spcPts val="600"/>
              </a:spcAft>
              <a:buNone/>
            </a:pPr>
            <a:endParaRPr lang="en-US" dirty="0">
              <a:cs typeface="Calibri" panose="020F0502020204030204"/>
            </a:endParaRPr>
          </a:p>
        </p:txBody>
      </p:sp>
    </p:spTree>
    <p:extLst>
      <p:ext uri="{BB962C8B-B14F-4D97-AF65-F5344CB8AC3E}">
        <p14:creationId xmlns:p14="http://schemas.microsoft.com/office/powerpoint/2010/main" val="1356296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Aft>
                <a:spcPts val="600"/>
              </a:spcAft>
              <a:buNone/>
              <a:defRPr/>
            </a:pPr>
            <a:r>
              <a:rPr lang="en-US" b="1" dirty="0">
                <a:solidFill>
                  <a:prstClr val="black"/>
                </a:solidFill>
              </a:rPr>
              <a:t>This slide has animation.</a:t>
            </a:r>
            <a:endParaRPr lang="en-US" dirty="0">
              <a:solidFill>
                <a:prstClr val="black"/>
              </a:solidFill>
            </a:endParaRPr>
          </a:p>
          <a:p>
            <a:pPr marL="0" marR="0" lvl="0" indent="0" algn="l" defTabSz="966529" rtl="0" eaLnBrk="1" fontAlgn="auto" latinLnBrk="0" hangingPunct="1">
              <a:spcAft>
                <a:spcPts val="600"/>
              </a:spcAft>
              <a:buClrTx/>
              <a:buSzTx/>
              <a:buFont typeface="Wingdings" panose="05000000000000000000" pitchFamily="2" charset="2"/>
              <a:buNone/>
              <a:tabLst/>
              <a:defRPr/>
            </a:pPr>
            <a:r>
              <a:rPr lang="en-US" sz="1200" b="1" i="0" u="none" strike="noStrike" dirty="0">
                <a:solidFill>
                  <a:srgbClr val="000000"/>
                </a:solidFill>
                <a:effectLst/>
                <a:cs typeface="Arial"/>
              </a:rPr>
              <a:t>Presenter Notes</a:t>
            </a:r>
            <a:r>
              <a:rPr lang="en-US" sz="1200" b="0" i="0" dirty="0">
                <a:solidFill>
                  <a:srgbClr val="444444"/>
                </a:solidFill>
                <a:effectLst/>
                <a:cs typeface="Arial"/>
              </a:rPr>
              <a:t>​</a:t>
            </a:r>
            <a:endParaRPr lang="en-US" dirty="0">
              <a:solidFill>
                <a:prstClr val="black"/>
              </a:solidFill>
              <a:cs typeface="Arial"/>
            </a:endParaRPr>
          </a:p>
          <a:p>
            <a:pPr marL="118745" indent="-118745" defTabSz="966529">
              <a:spcAft>
                <a:spcPts val="600"/>
              </a:spcAft>
              <a:defRPr/>
            </a:pPr>
            <a:r>
              <a:rPr lang="en-US" b="1" dirty="0">
                <a:solidFill>
                  <a:prstClr val="black"/>
                </a:solidFill>
                <a:cs typeface="Arial"/>
              </a:rPr>
              <a:t>To avoid paying a penalty </a:t>
            </a:r>
            <a:r>
              <a:rPr lang="en-US" dirty="0">
                <a:solidFill>
                  <a:prstClr val="black"/>
                </a:solidFill>
                <a:cs typeface="Arial"/>
              </a:rPr>
              <a:t>if you become eligible for Medicare and don’t join Medicare drug coverage, you must have other creditable drug coverage—coverage that’s expected to pay, on average, at least as much as Medicare’s standard drug coverage. It could include drug coverage from a former employer or union, TRICARE, Veterans Affairs (VA), the Federal Employees Health Benefits (FEHB) Program, or the Indian Health Service (IHS). If you have other drug coverage, you’ll get information each year from your plan that tells you whether your coverage is “creditable” or “non-creditable.” Your plan must send you this written disclosure before October 15 each year, or at other times during the year if there’s a change. Keep this information because you’ll need it if you get Medicare drug coverage later. </a:t>
            </a:r>
            <a:endParaRPr lang="en-US" dirty="0">
              <a:solidFill>
                <a:prstClr val="black"/>
              </a:solidFill>
              <a:cs typeface="Arial" panose="020B0604020202020204" pitchFamily="34" charset="0"/>
            </a:endParaRPr>
          </a:p>
          <a:p>
            <a:pPr marL="118745" indent="-118745" defTabSz="966529">
              <a:spcAft>
                <a:spcPts val="600"/>
              </a:spcAft>
              <a:defRPr/>
            </a:pPr>
            <a:r>
              <a:rPr lang="en-US" b="1" dirty="0">
                <a:solidFill>
                  <a:prstClr val="black"/>
                </a:solidFill>
                <a:cs typeface="Arial"/>
              </a:rPr>
              <a:t>If you have creditable coverage, </a:t>
            </a:r>
            <a:r>
              <a:rPr lang="en-US" dirty="0">
                <a:solidFill>
                  <a:prstClr val="black"/>
                </a:solidFill>
                <a:cs typeface="Arial"/>
              </a:rPr>
              <a:t>you can generally keep that coverage and you won’t have to pay a penalty if you decide to join Medicare drug coverage later, as long as you join within 63 days after your other drug coverage ends. </a:t>
            </a:r>
            <a:endParaRPr lang="en-US" dirty="0">
              <a:solidFill>
                <a:prstClr val="black"/>
              </a:solidFill>
              <a:cs typeface="Arial" panose="020B0604020202020204" pitchFamily="34" charset="0"/>
            </a:endParaRPr>
          </a:p>
          <a:p>
            <a:pPr marL="0" indent="0" defTabSz="966529">
              <a:spcAft>
                <a:spcPts val="600"/>
              </a:spcAft>
              <a:buNone/>
              <a:defRPr/>
            </a:pPr>
            <a:r>
              <a:rPr lang="en-US" b="1" dirty="0">
                <a:solidFill>
                  <a:prstClr val="black"/>
                </a:solidFill>
                <a:cs typeface="Arial"/>
              </a:rPr>
              <a:t>NOTE</a:t>
            </a:r>
            <a:r>
              <a:rPr lang="en-US" dirty="0">
                <a:solidFill>
                  <a:prstClr val="black"/>
                </a:solidFill>
                <a:cs typeface="Arial"/>
              </a:rPr>
              <a:t>: Some Medicare Supplement Insurance (Medigap) policies sold before January 1, 2006, still include drug coverage. They don’t meet Medicare’s minimum standards—that is, their drug coverage isn’t considered creditable coverage. If you have a Medigap policy that covers drugs, you can keep your policy, but you may have to pay a late enrollment penalty if you enroll in a Medicare drug plan. If you decide to join a Medicare drug plan, you’ll need to tell your Medigap insurer when your coverage starts, so your insurer can remove drug coverage from your Medigap policy. </a:t>
            </a:r>
            <a:endParaRPr lang="en-US" dirty="0">
              <a:solidFill>
                <a:prstClr val="black"/>
              </a:solidFill>
              <a:cs typeface="Arial" panose="020B0604020202020204" pitchFamily="34" charset="0"/>
            </a:endParaRPr>
          </a:p>
          <a:p>
            <a:pPr marL="0" indent="0">
              <a:spcAft>
                <a:spcPts val="600"/>
              </a:spcAft>
              <a:buNone/>
            </a:pPr>
            <a:endParaRPr lang="en-US" b="0" dirty="0"/>
          </a:p>
        </p:txBody>
      </p:sp>
    </p:spTree>
    <p:extLst>
      <p:ext uri="{BB962C8B-B14F-4D97-AF65-F5344CB8AC3E}">
        <p14:creationId xmlns:p14="http://schemas.microsoft.com/office/powerpoint/2010/main" val="34473055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Aft>
                <a:spcPts val="600"/>
              </a:spcAft>
              <a:buNone/>
              <a:defRPr/>
            </a:pPr>
            <a:r>
              <a:rPr lang="en-US" b="1" dirty="0">
                <a:solidFill>
                  <a:prstClr val="black"/>
                </a:solidFill>
              </a:rPr>
              <a:t>This slide has animation.</a:t>
            </a:r>
            <a:endParaRPr lang="en-US" dirty="0">
              <a:solidFill>
                <a:prstClr val="black"/>
              </a:solidFill>
            </a:endParaRPr>
          </a:p>
          <a:p>
            <a:pPr marL="0" marR="0" lvl="0" indent="0" algn="l" defTabSz="966529" rtl="0" eaLnBrk="1" fontAlgn="auto" latinLnBrk="0" hangingPunct="1">
              <a:spcAft>
                <a:spcPts val="600"/>
              </a:spcAft>
              <a:buClrTx/>
              <a:buSzTx/>
              <a:buFont typeface="Wingdings" panose="05000000000000000000" pitchFamily="2" charset="2"/>
              <a:buNone/>
              <a:tabLst/>
              <a:defRPr/>
            </a:pPr>
            <a:r>
              <a:rPr lang="en-US" sz="1200" b="1" i="0" u="none" strike="noStrike" dirty="0">
                <a:solidFill>
                  <a:srgbClr val="000000"/>
                </a:solidFill>
                <a:effectLst/>
                <a:cs typeface="Arial"/>
              </a:rPr>
              <a:t>Presenter Notes</a:t>
            </a:r>
            <a:r>
              <a:rPr lang="en-US" sz="1200" b="0" i="0" dirty="0">
                <a:solidFill>
                  <a:srgbClr val="444444"/>
                </a:solidFill>
                <a:effectLst/>
                <a:cs typeface="Arial"/>
              </a:rPr>
              <a:t>​</a:t>
            </a:r>
            <a:endParaRPr lang="en-US" dirty="0">
              <a:solidFill>
                <a:prstClr val="black"/>
              </a:solidFill>
              <a:cs typeface="Arial"/>
            </a:endParaRPr>
          </a:p>
          <a:p>
            <a:pPr marL="112395" indent="-112395" defTabSz="966529">
              <a:spcAft>
                <a:spcPts val="600"/>
              </a:spcAft>
              <a:defRPr/>
            </a:pPr>
            <a:r>
              <a:rPr lang="en-US" dirty="0">
                <a:solidFill>
                  <a:prstClr val="black"/>
                </a:solidFill>
                <a:cs typeface="Arial"/>
              </a:rPr>
              <a:t>Talk with your plan’s benefits administrator before joining a Medicare plan. In some retiree plans, if you join a Medicare plan, you and any dependents could lose retiree health and drug coverage. Usually, once this happens, you can’t get these benefits back. </a:t>
            </a:r>
          </a:p>
          <a:p>
            <a:pPr marL="112395" indent="-112395" defTabSz="966529">
              <a:spcAft>
                <a:spcPts val="600"/>
              </a:spcAft>
              <a:defRPr/>
            </a:pPr>
            <a:r>
              <a:rPr lang="en-US" dirty="0">
                <a:solidFill>
                  <a:prstClr val="black"/>
                </a:solidFill>
                <a:cs typeface="Arial"/>
              </a:rPr>
              <a:t>If you join a Program of All inclusive Care for the Elderly (PACE), you'll get your Part D-covered drugs and all other necessary medication from the PACE program. You don't need to join a separate Medicare plan. If you do, you'll be disenrolled from your PACE health and prescription drug benefits. </a:t>
            </a:r>
            <a:endParaRPr lang="en-US" dirty="0">
              <a:solidFill>
                <a:prstClr val="black"/>
              </a:solidFill>
              <a:cs typeface="Arial" panose="020B0604020202020204" pitchFamily="34" charset="0"/>
            </a:endParaRPr>
          </a:p>
          <a:p>
            <a:pPr marL="112395" indent="-112395" defTabSz="966529">
              <a:spcAft>
                <a:spcPts val="600"/>
              </a:spcAft>
              <a:buFont typeface="Wingdings" panose="05000000000000000000" pitchFamily="2" charset="2"/>
              <a:buChar char="§"/>
              <a:defRPr/>
            </a:pPr>
            <a:r>
              <a:rPr lang="en-US" dirty="0">
                <a:solidFill>
                  <a:prstClr val="black"/>
                </a:solidFill>
                <a:cs typeface="Arial"/>
              </a:rPr>
              <a:t>Similarly, if you’re in a Medicare Advantage Plan with drug coverage, and you join a stand-alone Medicare drug plan, in most cases, you’ll be disenrolled from your Medicare Advantage Plan and returned to Original Medicare. You won’t lose Medicare, but</a:t>
            </a:r>
            <a:r>
              <a:rPr lang="en-US" baseline="0" dirty="0">
                <a:solidFill>
                  <a:prstClr val="black"/>
                </a:solidFill>
                <a:cs typeface="Arial"/>
              </a:rPr>
              <a:t> you would lose any extra benefits your Medicare Advantage Plan may have provided.</a:t>
            </a:r>
            <a:endParaRPr lang="en-US" dirty="0">
              <a:solidFill>
                <a:prstClr val="black"/>
              </a:solidFill>
              <a:cs typeface="Arial"/>
            </a:endParaRPr>
          </a:p>
        </p:txBody>
      </p:sp>
    </p:spTree>
    <p:extLst>
      <p:ext uri="{BB962C8B-B14F-4D97-AF65-F5344CB8AC3E}">
        <p14:creationId xmlns:p14="http://schemas.microsoft.com/office/powerpoint/2010/main" val="7507724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443907" y="3766216"/>
            <a:ext cx="6427385" cy="5144347"/>
          </a:xfrm>
        </p:spPr>
        <p:txBody>
          <a:bodyPr/>
          <a:lstStyle/>
          <a:p>
            <a:pPr marL="0" indent="0" defTabSz="966529">
              <a:spcAft>
                <a:spcPts val="600"/>
              </a:spcAft>
              <a:buNone/>
              <a:defRPr/>
            </a:pPr>
            <a:r>
              <a:rPr lang="en-US" b="1" dirty="0">
                <a:solidFill>
                  <a:prstClr val="black"/>
                </a:solidFill>
              </a:rPr>
              <a:t>This slide has animation.</a:t>
            </a:r>
            <a:endParaRPr lang="en-US" dirty="0">
              <a:solidFill>
                <a:prstClr val="black"/>
              </a:solidFill>
            </a:endParaRPr>
          </a:p>
          <a:p>
            <a:pPr marL="0" marR="0" lvl="0" indent="0" algn="l" defTabSz="966529" rtl="0" eaLnBrk="1" fontAlgn="auto" latinLnBrk="0" hangingPunct="1">
              <a:spcAft>
                <a:spcPts val="600"/>
              </a:spcAft>
              <a:buClrTx/>
              <a:buSzTx/>
              <a:buFont typeface="Wingdings" panose="05000000000000000000" pitchFamily="2" charset="2"/>
              <a:buNone/>
              <a:tabLst/>
              <a:defRPr/>
            </a:pPr>
            <a:r>
              <a:rPr lang="en-US" b="1" i="0" u="none" strike="noStrike" dirty="0">
                <a:solidFill>
                  <a:srgbClr val="000000"/>
                </a:solidFill>
                <a:effectLst/>
                <a:cs typeface="Arial" panose="020B0604020202020204" pitchFamily="34" charset="0"/>
              </a:rPr>
              <a:t>Presenter Notes</a:t>
            </a:r>
            <a:r>
              <a:rPr lang="en-US" b="0" i="0" dirty="0">
                <a:solidFill>
                  <a:srgbClr val="444444"/>
                </a:solidFill>
                <a:effectLst/>
                <a:cs typeface="Arial" panose="020B0604020202020204" pitchFamily="34" charset="0"/>
              </a:rPr>
              <a:t>​</a:t>
            </a:r>
            <a:endParaRPr lang="en-US" dirty="0">
              <a:solidFill>
                <a:prstClr val="black"/>
              </a:solidFill>
              <a:cs typeface="Arial" panose="020B0604020202020204" pitchFamily="34" charset="0"/>
            </a:endParaRPr>
          </a:p>
          <a:p>
            <a:pPr marL="0" indent="0" defTabSz="966529">
              <a:spcAft>
                <a:spcPts val="600"/>
              </a:spcAft>
              <a:buNone/>
              <a:defRPr/>
            </a:pPr>
            <a:r>
              <a:rPr lang="en-US" dirty="0">
                <a:solidFill>
                  <a:prstClr val="black"/>
                </a:solidFill>
                <a:cs typeface="Arial" panose="020B0604020202020204" pitchFamily="34" charset="0"/>
              </a:rPr>
              <a:t>When you first become eligible to get Medicare, you have a 7-month Initial Enrollment Period (IEP) and you can use this to choose a Medicare Advantage Plan (if you have both Part A and Part B) or join a Medicare drug plan (if you’re enrolled in Part A and/or Part B):</a:t>
            </a:r>
          </a:p>
          <a:p>
            <a:pPr marL="121920" lvl="1" indent="-121920" defTabSz="966529">
              <a:spcBef>
                <a:spcPts val="0"/>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You can join as early as the 3 months before your month of Medicare eligibility. Coverage will start on the first day of the month you become eligible for Medicare.</a:t>
            </a:r>
          </a:p>
          <a:p>
            <a:pPr marL="121920" lvl="1" indent="-121920" defTabSz="966529">
              <a:spcBef>
                <a:spcPts val="0"/>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If you join during your month of eligibility, then your Medicare drug coverage begins the first day of the next month.</a:t>
            </a:r>
          </a:p>
          <a:p>
            <a:pPr marL="121920" lvl="1" indent="-121920" defTabSz="966529">
              <a:spcBef>
                <a:spcPts val="0"/>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You can join during the 3 months after your month of eligibility. Your Part A coverage (if you have to buy it) and Part B coverage will begin the first day of the month after you sign up.</a:t>
            </a:r>
          </a:p>
          <a:p>
            <a:pPr marL="0" marR="0" lvl="0" indent="0" algn="l" defTabSz="966529" rtl="0" eaLnBrk="1" fontAlgn="auto" latinLnBrk="0" hangingPunct="1">
              <a:spcAft>
                <a:spcPts val="600"/>
              </a:spcAft>
              <a:buClrTx/>
              <a:buSzTx/>
              <a:buFont typeface="Wingdings" panose="05000000000000000000" pitchFamily="2" charset="2"/>
              <a:buNone/>
              <a:tabLst/>
              <a:defRPr/>
            </a:pPr>
            <a:r>
              <a:rPr lang="en-US" dirty="0">
                <a:cs typeface="Arial" panose="020B0604020202020204" pitchFamily="34" charset="0"/>
              </a:rPr>
              <a:t>Individuals eligible for Medicare before age 65 (such as for disability) will have another IEP for Part D when they turn 65.</a:t>
            </a:r>
          </a:p>
          <a:p>
            <a:pPr marL="0" indent="0" defTabSz="966529">
              <a:spcAft>
                <a:spcPts val="600"/>
              </a:spcAft>
              <a:buNone/>
              <a:defRPr/>
            </a:pPr>
            <a:r>
              <a:rPr lang="en-US" b="1" dirty="0">
                <a:solidFill>
                  <a:prstClr val="black"/>
                </a:solidFill>
                <a:cs typeface="Arial" panose="020B0604020202020204" pitchFamily="34" charset="0"/>
              </a:rPr>
              <a:t>NOTE</a:t>
            </a:r>
            <a:r>
              <a:rPr lang="en-US" dirty="0">
                <a:solidFill>
                  <a:prstClr val="black"/>
                </a:solidFill>
                <a:cs typeface="Arial" panose="020B0604020202020204" pitchFamily="34" charset="0"/>
              </a:rPr>
              <a:t>: If you get Social Security or Railroad Retirement Benefits (RRB) when you turn 65, you’ll be enrolled automatically in Part A and Part B. However, you’ll still need to choose and join a drug plan during your IEP if you’d like to have Medicare drug coverage. If you join later, you may pay a Part D late enrollment penalty and have a gap in drug coverage.</a:t>
            </a:r>
          </a:p>
          <a:p>
            <a:pPr marL="0" indent="0" defTabSz="966529">
              <a:spcAft>
                <a:spcPts val="600"/>
              </a:spcAft>
              <a:buNone/>
              <a:defRPr/>
            </a:pPr>
            <a:endParaRPr lang="en-US" b="1" dirty="0">
              <a:solidFill>
                <a:prstClr val="black"/>
              </a:solidFill>
              <a:cs typeface="Arial" panose="020B0604020202020204" pitchFamily="34" charset="0"/>
            </a:endParaRPr>
          </a:p>
        </p:txBody>
      </p:sp>
    </p:spTree>
    <p:extLst>
      <p:ext uri="{BB962C8B-B14F-4D97-AF65-F5344CB8AC3E}">
        <p14:creationId xmlns:p14="http://schemas.microsoft.com/office/powerpoint/2010/main" val="351914010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635266" y="3757507"/>
            <a:ext cx="6318985" cy="5144347"/>
          </a:xfrm>
        </p:spPr>
        <p:txBody>
          <a:bodyPr/>
          <a:lstStyle/>
          <a:p>
            <a:pPr marL="0" indent="0" defTabSz="966529">
              <a:spcAft>
                <a:spcPts val="600"/>
              </a:spcAft>
              <a:buNone/>
              <a:defRPr/>
            </a:pPr>
            <a:r>
              <a:rPr lang="en-US" b="1" dirty="0">
                <a:solidFill>
                  <a:prstClr val="black"/>
                </a:solidFill>
              </a:rPr>
              <a:t>This slide has animation.</a:t>
            </a:r>
            <a:endParaRPr lang="en-US" dirty="0">
              <a:solidFill>
                <a:prstClr val="black"/>
              </a:solidFill>
            </a:endParaRPr>
          </a:p>
          <a:p>
            <a:pPr marL="0" marR="0" lvl="0" indent="0" algn="l" defTabSz="966529" rtl="0" eaLnBrk="1" fontAlgn="auto" latinLnBrk="0" hangingPunct="1">
              <a:spcAft>
                <a:spcPts val="600"/>
              </a:spcAft>
              <a:buClrTx/>
              <a:buSzTx/>
              <a:buFont typeface="Wingdings" panose="05000000000000000000" pitchFamily="2" charset="2"/>
              <a:buNone/>
              <a:tabLst/>
              <a:defRPr/>
            </a:pPr>
            <a:r>
              <a:rPr lang="en-US" b="1" i="0" u="none" strike="noStrike" dirty="0">
                <a:solidFill>
                  <a:srgbClr val="000000"/>
                </a:solidFill>
                <a:effectLst/>
                <a:cs typeface="Arial" panose="020B0604020202020204" pitchFamily="34" charset="0"/>
              </a:rPr>
              <a:t>Presenter Notes</a:t>
            </a:r>
            <a:r>
              <a:rPr lang="en-US" b="0" i="0" dirty="0">
                <a:solidFill>
                  <a:srgbClr val="444444"/>
                </a:solidFill>
                <a:effectLst/>
                <a:cs typeface="Arial" panose="020B0604020202020204" pitchFamily="34" charset="0"/>
              </a:rPr>
              <a:t>​</a:t>
            </a:r>
          </a:p>
          <a:p>
            <a:pPr marL="0" lvl="0" indent="0" defTabSz="966529">
              <a:spcAft>
                <a:spcPts val="600"/>
              </a:spcAft>
              <a:buNone/>
              <a:defRPr/>
            </a:pPr>
            <a:r>
              <a:rPr lang="en-US" dirty="0">
                <a:solidFill>
                  <a:prstClr val="black"/>
                </a:solidFill>
                <a:cs typeface="Arial"/>
              </a:rPr>
              <a:t>Let’s look at an example </a:t>
            </a:r>
            <a:r>
              <a:rPr lang="en-US" b="0" dirty="0">
                <a:solidFill>
                  <a:prstClr val="black"/>
                </a:solidFill>
                <a:cs typeface="Arial"/>
              </a:rPr>
              <a:t>of someone new to Medicare joining drug coverage during their IEP. </a:t>
            </a:r>
          </a:p>
          <a:p>
            <a:pPr marL="0" lvl="0" indent="0" defTabSz="966529">
              <a:spcAft>
                <a:spcPts val="600"/>
              </a:spcAft>
              <a:buNone/>
              <a:defRPr/>
            </a:pPr>
            <a:r>
              <a:rPr lang="en-US" b="0" dirty="0">
                <a:solidFill>
                  <a:prstClr val="black"/>
                </a:solidFill>
                <a:cs typeface="Arial"/>
              </a:rPr>
              <a:t>Mary turns 65 on May 5</a:t>
            </a:r>
            <a:r>
              <a:rPr lang="en-US" b="0" baseline="30000" dirty="0">
                <a:solidFill>
                  <a:prstClr val="black"/>
                </a:solidFill>
                <a:cs typeface="Arial"/>
              </a:rPr>
              <a:t>th</a:t>
            </a:r>
            <a:r>
              <a:rPr lang="en-US" dirty="0">
                <a:solidFill>
                  <a:prstClr val="black"/>
                </a:solidFill>
                <a:cs typeface="Arial"/>
              </a:rPr>
              <a:t>. Her Medicare IEP starts in February and continues for 7 months, ending in August.</a:t>
            </a:r>
          </a:p>
          <a:p>
            <a:pPr marL="0" lvl="0" indent="0" defTabSz="966529">
              <a:spcAft>
                <a:spcPts val="600"/>
              </a:spcAft>
              <a:buNone/>
              <a:defRPr/>
            </a:pPr>
            <a:r>
              <a:rPr lang="en-US" dirty="0">
                <a:solidFill>
                  <a:prstClr val="black"/>
                </a:solidFill>
                <a:cs typeface="Arial"/>
              </a:rPr>
              <a:t>Mary can join drug coverage during the same time period she’s also signing up for Part A and/or Part B. If she contacts the plan to join drug coverage during February, March, or April, her drug coverage will start on May 1</a:t>
            </a:r>
            <a:r>
              <a:rPr lang="en-US" baseline="30000" dirty="0">
                <a:solidFill>
                  <a:prstClr val="black"/>
                </a:solidFill>
                <a:cs typeface="Arial"/>
              </a:rPr>
              <a:t>st</a:t>
            </a:r>
            <a:r>
              <a:rPr lang="en-US" dirty="0">
                <a:solidFill>
                  <a:prstClr val="black"/>
                </a:solidFill>
                <a:cs typeface="Arial"/>
              </a:rPr>
              <a:t> (the month she’s eligible for Medicare due to her 65</a:t>
            </a:r>
            <a:r>
              <a:rPr lang="en-US" baseline="30000" dirty="0">
                <a:solidFill>
                  <a:prstClr val="black"/>
                </a:solidFill>
                <a:cs typeface="Arial"/>
              </a:rPr>
              <a:t>th</a:t>
            </a:r>
            <a:r>
              <a:rPr lang="en-US" dirty="0">
                <a:solidFill>
                  <a:prstClr val="black"/>
                </a:solidFill>
                <a:cs typeface="Arial"/>
              </a:rPr>
              <a:t> birthday). </a:t>
            </a:r>
          </a:p>
          <a:p>
            <a:pPr marL="0" lvl="0" indent="0" defTabSz="966529">
              <a:spcAft>
                <a:spcPts val="600"/>
              </a:spcAft>
              <a:buNone/>
              <a:defRPr/>
            </a:pPr>
            <a:r>
              <a:rPr lang="en-US" dirty="0">
                <a:solidFill>
                  <a:prstClr val="black"/>
                </a:solidFill>
                <a:cs typeface="Arial"/>
              </a:rPr>
              <a:t>If she joins in May, her drug coverage will start on June 1</a:t>
            </a:r>
            <a:r>
              <a:rPr lang="en-US" baseline="30000" dirty="0">
                <a:solidFill>
                  <a:prstClr val="black"/>
                </a:solidFill>
                <a:cs typeface="Arial"/>
              </a:rPr>
              <a:t>st</a:t>
            </a:r>
            <a:r>
              <a:rPr lang="en-US" dirty="0">
                <a:solidFill>
                  <a:prstClr val="black"/>
                </a:solidFill>
                <a:cs typeface="Arial"/>
              </a:rPr>
              <a:t>.</a:t>
            </a:r>
          </a:p>
          <a:p>
            <a:pPr marL="0" lvl="0" indent="0" defTabSz="966529">
              <a:spcAft>
                <a:spcPts val="600"/>
              </a:spcAft>
              <a:buNone/>
              <a:defRPr/>
            </a:pPr>
            <a:r>
              <a:rPr lang="en-US" dirty="0">
                <a:solidFill>
                  <a:prstClr val="black"/>
                </a:solidFill>
                <a:cs typeface="Arial"/>
              </a:rPr>
              <a:t>If she contacts the plan to join during the last 3 months of her IEP (during June, July, or August), her coverage will start on the first of the following month.</a:t>
            </a:r>
          </a:p>
          <a:p>
            <a:pPr marL="0" lvl="0" indent="0" defTabSz="966529">
              <a:spcAft>
                <a:spcPts val="600"/>
              </a:spcAft>
              <a:buNone/>
              <a:defRPr/>
            </a:pPr>
            <a:r>
              <a:rPr lang="en-US" b="1" dirty="0">
                <a:solidFill>
                  <a:prstClr val="black"/>
                </a:solidFill>
                <a:cs typeface="Arial"/>
              </a:rPr>
              <a:t>NOTE</a:t>
            </a:r>
            <a:r>
              <a:rPr lang="en-US" dirty="0">
                <a:solidFill>
                  <a:prstClr val="black"/>
                </a:solidFill>
                <a:cs typeface="Arial"/>
              </a:rPr>
              <a:t>: If Mary’s birthday was May 1</a:t>
            </a:r>
            <a:r>
              <a:rPr lang="en-US" baseline="30000" dirty="0">
                <a:solidFill>
                  <a:prstClr val="black"/>
                </a:solidFill>
                <a:cs typeface="Arial"/>
              </a:rPr>
              <a:t>st</a:t>
            </a:r>
            <a:r>
              <a:rPr lang="en-US" dirty="0">
                <a:solidFill>
                  <a:prstClr val="black"/>
                </a:solidFill>
                <a:cs typeface="Arial"/>
              </a:rPr>
              <a:t>, her IEP shifts up one month to January through July. She can join the plan January, February, or March to have her coverage start on April 1</a:t>
            </a:r>
            <a:r>
              <a:rPr lang="en-US" baseline="30000" dirty="0">
                <a:solidFill>
                  <a:prstClr val="black"/>
                </a:solidFill>
                <a:cs typeface="Arial"/>
              </a:rPr>
              <a:t>st</a:t>
            </a:r>
            <a:r>
              <a:rPr lang="en-US" dirty="0">
                <a:solidFill>
                  <a:prstClr val="black"/>
                </a:solidFill>
                <a:cs typeface="Arial"/>
              </a:rPr>
              <a:t>.</a:t>
            </a:r>
          </a:p>
        </p:txBody>
      </p:sp>
    </p:spTree>
    <p:extLst>
      <p:ext uri="{BB962C8B-B14F-4D97-AF65-F5344CB8AC3E}">
        <p14:creationId xmlns:p14="http://schemas.microsoft.com/office/powerpoint/2010/main" val="66404294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6613" y="393700"/>
            <a:ext cx="5762625" cy="3241675"/>
          </a:xfrm>
        </p:spPr>
      </p:sp>
      <p:sp>
        <p:nvSpPr>
          <p:cNvPr id="3" name="Notes Placeholder 2"/>
          <p:cNvSpPr>
            <a:spLocks noGrp="1"/>
          </p:cNvSpPr>
          <p:nvPr>
            <p:ph type="body" idx="1"/>
          </p:nvPr>
        </p:nvSpPr>
        <p:spPr>
          <a:xfrm>
            <a:off x="559729" y="3757507"/>
            <a:ext cx="6195741" cy="5369076"/>
          </a:xfrm>
        </p:spPr>
        <p:txBody>
          <a:bodyPr/>
          <a:lstStyle/>
          <a:p>
            <a:pPr marL="0" indent="0" defTabSz="966529">
              <a:spcAft>
                <a:spcPts val="600"/>
              </a:spcAft>
              <a:buNone/>
              <a:defRPr/>
            </a:pPr>
            <a:r>
              <a:rPr lang="en-US" sz="1050" b="1" dirty="0">
                <a:solidFill>
                  <a:prstClr val="black"/>
                </a:solidFill>
              </a:rPr>
              <a:t>This slide has animation.</a:t>
            </a:r>
            <a:endParaRPr lang="en-US" sz="1050" dirty="0">
              <a:solidFill>
                <a:prstClr val="black"/>
              </a:solidFill>
            </a:endParaRPr>
          </a:p>
          <a:p>
            <a:pPr marL="0" marR="0" lvl="0" indent="0" algn="l" defTabSz="966529" rtl="0" eaLnBrk="1" fontAlgn="auto" latinLnBrk="0" hangingPunct="1">
              <a:spcAft>
                <a:spcPts val="600"/>
              </a:spcAft>
              <a:buClrTx/>
              <a:buSzTx/>
              <a:buFont typeface="Wingdings" panose="05000000000000000000" pitchFamily="2" charset="2"/>
              <a:buNone/>
              <a:tabLst/>
              <a:defRPr/>
            </a:pPr>
            <a:r>
              <a:rPr lang="en-US" sz="1050" b="1" i="0" u="none" strike="noStrike" dirty="0">
                <a:solidFill>
                  <a:srgbClr val="000000"/>
                </a:solidFill>
                <a:effectLst/>
                <a:cs typeface="Arial"/>
              </a:rPr>
              <a:t>Presenter Notes</a:t>
            </a:r>
            <a:r>
              <a:rPr lang="en-US" sz="1050" b="0" i="0" dirty="0">
                <a:solidFill>
                  <a:srgbClr val="444444"/>
                </a:solidFill>
                <a:effectLst/>
                <a:cs typeface="Arial"/>
              </a:rPr>
              <a:t>​</a:t>
            </a:r>
            <a:endParaRPr lang="en-US" sz="1050" dirty="0">
              <a:solidFill>
                <a:prstClr val="black"/>
              </a:solidFill>
              <a:cs typeface="Arial"/>
            </a:endParaRPr>
          </a:p>
          <a:p>
            <a:pPr marL="0" lvl="1" defTabSz="966529">
              <a:spcBef>
                <a:spcPts val="0"/>
              </a:spcBef>
              <a:spcAft>
                <a:spcPts val="600"/>
              </a:spcAft>
              <a:defRPr/>
            </a:pPr>
            <a:r>
              <a:rPr lang="en-US" sz="1050" dirty="0">
                <a:solidFill>
                  <a:prstClr val="black"/>
                </a:solidFill>
                <a:cs typeface="Arial"/>
              </a:rPr>
              <a:t>For 2023, if you don’t have premium-free Part A coverage, and sign up for Part B during the General Enrollment Period (GEP) (January 1–March 31), you can join a Medicare drug plan from April 1–June 30. Your coverage begins on July 1. If you had Part A and sign up for Part B during the GEP, you can join a Medicare Advantage Plan from April 1–June 30. Your coverage begins on July 1. </a:t>
            </a:r>
            <a:r>
              <a:rPr lang="en-US" sz="1050" dirty="0">
                <a:cs typeface="Arial"/>
              </a:rPr>
              <a:t>Using the GEP instead of your IEP to sign up for Part B means you could have a Part B late enrollment penalty. If you don’t join Part D when you’re first eligible, you could also have to pay a Part D late enrollment penalty unless you had creditable drug coverage.</a:t>
            </a:r>
          </a:p>
          <a:p>
            <a:pPr marL="0" indent="0">
              <a:spcAft>
                <a:spcPts val="600"/>
              </a:spcAft>
              <a:buNone/>
            </a:pPr>
            <a:r>
              <a:rPr lang="en-US" sz="1050" b="1" dirty="0">
                <a:solidFill>
                  <a:prstClr val="black"/>
                </a:solidFill>
                <a:cs typeface="Arial"/>
              </a:rPr>
              <a:t>NOTE</a:t>
            </a:r>
            <a:r>
              <a:rPr lang="en-US" sz="1050" dirty="0">
                <a:solidFill>
                  <a:prstClr val="black"/>
                </a:solidFill>
                <a:cs typeface="Arial"/>
              </a:rPr>
              <a:t>: Final Rule CMS-4201, (published in the Federal Register on April 12, 2023, and effective for 2024), modifies the current Medicare enrollment rules for Medicare Part A (if you have to buy it), Part B, Part D, and Medicare Advantage (also called Part C) during the GEP. After January 1, 2024, i</a:t>
            </a:r>
            <a:r>
              <a:rPr lang="en-US" sz="1050" dirty="0"/>
              <a:t>f you enroll in Part B during the GEP, you’re eligible to use the SEP for Individuals Who Enroll in Part B During the Part B GEP to request enrollment in a Part D plan or a Medicare Advantage Plan. That SEP will begin when you submit the application for Part B, and will continue for the first 2 months of enrollment in Part B. </a:t>
            </a:r>
            <a:r>
              <a:rPr lang="en-US" sz="1050" dirty="0">
                <a:solidFill>
                  <a:prstClr val="black"/>
                </a:solidFill>
                <a:cs typeface="Arial"/>
              </a:rPr>
              <a:t>For more information about Part D and Medicare Advantage enrollment timeframes during the GEP (SEP for exceptional conditions), visit</a:t>
            </a:r>
            <a:r>
              <a:rPr lang="en-US" sz="1050" dirty="0"/>
              <a:t>: </a:t>
            </a:r>
            <a:r>
              <a:rPr lang="en-US" sz="1050" u="sng" dirty="0">
                <a:hlinkClick r:id="rId3"/>
              </a:rPr>
              <a:t>Federalregister.gov/public-inspection/2023-07115/medicare-program-contract-year-2024-policy-and-technical-changes-to-the-medicare-advantage-program</a:t>
            </a:r>
            <a:r>
              <a:rPr lang="en-US" sz="1050" dirty="0"/>
              <a:t>.</a:t>
            </a:r>
          </a:p>
          <a:p>
            <a:pPr marL="0" indent="0">
              <a:spcAft>
                <a:spcPts val="600"/>
              </a:spcAft>
              <a:buNone/>
            </a:pPr>
            <a:endParaRPr lang="en-US" sz="1050" b="1" dirty="0">
              <a:cs typeface="Arial" panose="020B0604020202020204" pitchFamily="34" charset="0"/>
            </a:endParaRPr>
          </a:p>
        </p:txBody>
      </p:sp>
    </p:spTree>
    <p:extLst>
      <p:ext uri="{BB962C8B-B14F-4D97-AF65-F5344CB8AC3E}">
        <p14:creationId xmlns:p14="http://schemas.microsoft.com/office/powerpoint/2010/main" val="9202853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731520" y="3757507"/>
            <a:ext cx="5852160" cy="5502380"/>
          </a:xfrm>
        </p:spPr>
        <p:txBody>
          <a:bodyPr/>
          <a:lstStyle/>
          <a:p>
            <a:pPr marL="0" indent="0" defTabSz="966529">
              <a:spcAft>
                <a:spcPts val="600"/>
              </a:spcAft>
              <a:buNone/>
              <a:defRPr/>
            </a:pPr>
            <a:r>
              <a:rPr lang="en-US" sz="1000" b="1" dirty="0">
                <a:solidFill>
                  <a:prstClr val="black"/>
                </a:solidFill>
              </a:rPr>
              <a:t>This slide has animation.</a:t>
            </a:r>
            <a:endParaRPr lang="en-US" sz="1000" dirty="0">
              <a:solidFill>
                <a:prstClr val="black"/>
              </a:solidFill>
            </a:endParaRPr>
          </a:p>
          <a:p>
            <a:pPr marL="0" marR="0" lvl="0" indent="0" algn="l" defTabSz="966529" rtl="0" eaLnBrk="1" fontAlgn="auto" latinLnBrk="0" hangingPunct="1">
              <a:spcAft>
                <a:spcPts val="600"/>
              </a:spcAft>
              <a:buClrTx/>
              <a:buSzTx/>
              <a:buFont typeface="Wingdings" panose="05000000000000000000" pitchFamily="2" charset="2"/>
              <a:buNone/>
              <a:tabLst/>
              <a:defRPr/>
            </a:pPr>
            <a:r>
              <a:rPr lang="en-US" sz="1000" b="1" i="0" u="none" strike="noStrike" dirty="0">
                <a:solidFill>
                  <a:srgbClr val="000000"/>
                </a:solidFill>
                <a:effectLst/>
                <a:cs typeface="Arial"/>
              </a:rPr>
              <a:t>Presenter Notes</a:t>
            </a:r>
            <a:r>
              <a:rPr lang="en-US" sz="1000" b="0" i="0" dirty="0">
                <a:solidFill>
                  <a:srgbClr val="444444"/>
                </a:solidFill>
                <a:effectLst/>
                <a:cs typeface="Arial"/>
              </a:rPr>
              <a:t>​</a:t>
            </a:r>
          </a:p>
          <a:p>
            <a:pPr marL="0" marR="0" lvl="0" indent="0" algn="l" defTabSz="966529" rtl="0" eaLnBrk="1" fontAlgn="auto" latinLnBrk="0" hangingPunct="1">
              <a:lnSpc>
                <a:spcPct val="100000"/>
              </a:lnSpc>
              <a:spcBef>
                <a:spcPts val="0"/>
              </a:spcBef>
              <a:spcAft>
                <a:spcPts val="600"/>
              </a:spcAft>
              <a:buClrTx/>
              <a:buSzTx/>
              <a:buFont typeface="Wingdings" panose="05000000000000000000" pitchFamily="2" charset="2"/>
              <a:buNone/>
              <a:tabLst/>
              <a:defRPr/>
            </a:pPr>
            <a:r>
              <a:rPr lang="en-US" sz="1000" dirty="0">
                <a:solidFill>
                  <a:prstClr val="black"/>
                </a:solidFill>
                <a:cs typeface="Arial"/>
              </a:rPr>
              <a:t>Some of your prescription drugs are covered under Part A or Part B, and you may sign up for a Medicare drug plan (Part D</a:t>
            </a:r>
            <a:r>
              <a:rPr lang="en-US" sz="1000" b="0" baseline="0" dirty="0">
                <a:solidFill>
                  <a:prstClr val="black"/>
                </a:solidFill>
                <a:cs typeface="Arial"/>
              </a:rPr>
              <a:t>)</a:t>
            </a:r>
            <a:r>
              <a:rPr lang="en-US" sz="1000" b="0" dirty="0">
                <a:solidFill>
                  <a:prstClr val="black"/>
                </a:solidFill>
                <a:cs typeface="Arial"/>
              </a:rPr>
              <a:t>. If you have a Medicare health plan with drug coverage,</a:t>
            </a:r>
            <a:r>
              <a:rPr lang="en-US" sz="1000" b="1" dirty="0">
                <a:solidFill>
                  <a:prstClr val="black"/>
                </a:solidFill>
                <a:cs typeface="Arial"/>
              </a:rPr>
              <a:t> </a:t>
            </a:r>
            <a:r>
              <a:rPr lang="en-US" sz="1000" dirty="0">
                <a:solidFill>
                  <a:prstClr val="black"/>
                </a:solidFill>
                <a:cs typeface="Arial"/>
              </a:rPr>
              <a:t>you get </a:t>
            </a:r>
            <a:r>
              <a:rPr lang="en-US" sz="1000" b="1" dirty="0">
                <a:solidFill>
                  <a:prstClr val="black"/>
                </a:solidFill>
                <a:cs typeface="Arial"/>
              </a:rPr>
              <a:t>all</a:t>
            </a:r>
            <a:r>
              <a:rPr lang="en-US" sz="1000" dirty="0">
                <a:solidFill>
                  <a:prstClr val="black"/>
                </a:solidFill>
                <a:cs typeface="Arial"/>
              </a:rPr>
              <a:t> of your Medicare-covered health care from the plan, including covered prescription drugs. Most Medicare Advantage Plans offer drug coverage.</a:t>
            </a:r>
          </a:p>
          <a:p>
            <a:pPr marL="0" indent="0" defTabSz="966529">
              <a:spcAft>
                <a:spcPts val="600"/>
              </a:spcAft>
              <a:buNone/>
              <a:defRPr/>
            </a:pPr>
            <a:r>
              <a:rPr lang="en-US" sz="1000" b="1" dirty="0">
                <a:solidFill>
                  <a:prstClr val="black"/>
                </a:solidFill>
                <a:cs typeface="Arial"/>
              </a:rPr>
              <a:t>Which part of Medicare covers prescription drugs, depends on:</a:t>
            </a:r>
            <a:endParaRPr lang="en-US" sz="1000" b="1" dirty="0"/>
          </a:p>
          <a:p>
            <a:pPr marL="118745" indent="-118745" defTabSz="966529">
              <a:spcAft>
                <a:spcPts val="600"/>
              </a:spcAft>
              <a:defRPr/>
            </a:pPr>
            <a:r>
              <a:rPr lang="en-US" sz="1000" dirty="0">
                <a:solidFill>
                  <a:prstClr val="black"/>
                </a:solidFill>
                <a:cs typeface="Arial"/>
              </a:rPr>
              <a:t>Medical necessity (is</a:t>
            </a:r>
            <a:r>
              <a:rPr lang="en-US" sz="1000" baseline="0" dirty="0">
                <a:solidFill>
                  <a:prstClr val="black"/>
                </a:solidFill>
                <a:cs typeface="Arial"/>
              </a:rPr>
              <a:t> this drug part of the clinical standard of care)</a:t>
            </a:r>
            <a:endParaRPr lang="en-US" sz="1000" dirty="0">
              <a:solidFill>
                <a:prstClr val="black"/>
              </a:solidFill>
              <a:cs typeface="Arial"/>
            </a:endParaRPr>
          </a:p>
          <a:p>
            <a:pPr marL="118745" indent="-118745" defTabSz="966529">
              <a:spcAft>
                <a:spcPts val="600"/>
              </a:spcAft>
              <a:defRPr/>
            </a:pPr>
            <a:r>
              <a:rPr lang="en-US" sz="1000" dirty="0">
                <a:solidFill>
                  <a:prstClr val="black"/>
                </a:solidFill>
                <a:cs typeface="Arial"/>
              </a:rPr>
              <a:t>Setting where health care is given (for example, home, hospital (as inpatient or outpatient), or surgery center)</a:t>
            </a:r>
          </a:p>
          <a:p>
            <a:pPr marL="118745" indent="-118745" defTabSz="966529">
              <a:spcAft>
                <a:spcPts val="600"/>
              </a:spcAft>
              <a:defRPr/>
            </a:pPr>
            <a:r>
              <a:rPr lang="en-US" sz="1000" dirty="0">
                <a:solidFill>
                  <a:prstClr val="black"/>
                </a:solidFill>
                <a:cs typeface="Arial"/>
              </a:rPr>
              <a:t>Medical indication or reason why you need medication (for example, for cancer treatment)</a:t>
            </a:r>
          </a:p>
          <a:p>
            <a:pPr marL="118745" indent="-118745" defTabSz="966529">
              <a:spcAft>
                <a:spcPts val="600"/>
              </a:spcAft>
              <a:defRPr/>
            </a:pPr>
            <a:r>
              <a:rPr lang="en-US" sz="1000" dirty="0">
                <a:solidFill>
                  <a:prstClr val="black"/>
                </a:solidFill>
                <a:cs typeface="Arial"/>
              </a:rPr>
              <a:t>Legal statute</a:t>
            </a:r>
            <a:r>
              <a:rPr lang="en-US" sz="1000" baseline="0" dirty="0">
                <a:solidFill>
                  <a:prstClr val="black"/>
                </a:solidFill>
                <a:cs typeface="Arial"/>
              </a:rPr>
              <a:t> that determines whether Medicare covers certain drugs, and which part of Medicare should pay for them</a:t>
            </a:r>
            <a:endParaRPr lang="en-US" sz="1000" dirty="0">
              <a:solidFill>
                <a:prstClr val="black"/>
              </a:solidFill>
              <a:cs typeface="Arial"/>
            </a:endParaRPr>
          </a:p>
          <a:p>
            <a:pPr marL="118745" indent="-118745" defTabSz="966529">
              <a:spcAft>
                <a:spcPts val="600"/>
              </a:spcAft>
              <a:defRPr/>
            </a:pPr>
            <a:r>
              <a:rPr lang="en-US" sz="1000" dirty="0">
                <a:solidFill>
                  <a:prstClr val="black"/>
                </a:solidFill>
                <a:cs typeface="Arial"/>
              </a:rPr>
              <a:t>Any special drug coverage requirements, like those for immunosuppressive drugs that would be used following a Medicare-eligible organ transplant</a:t>
            </a:r>
          </a:p>
        </p:txBody>
      </p:sp>
    </p:spTree>
    <p:extLst>
      <p:ext uri="{BB962C8B-B14F-4D97-AF65-F5344CB8AC3E}">
        <p14:creationId xmlns:p14="http://schemas.microsoft.com/office/powerpoint/2010/main" val="32739937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Aft>
                <a:spcPts val="600"/>
              </a:spcAft>
              <a:buNone/>
              <a:defRPr/>
            </a:pPr>
            <a:r>
              <a:rPr lang="en-US" b="1" dirty="0">
                <a:solidFill>
                  <a:prstClr val="black"/>
                </a:solidFill>
              </a:rPr>
              <a:t>This slide has animation.</a:t>
            </a:r>
            <a:endParaRPr lang="en-US" dirty="0">
              <a:solidFill>
                <a:prstClr val="black"/>
              </a:solidFill>
            </a:endParaRPr>
          </a:p>
          <a:p>
            <a:pPr marL="0" marR="0" lvl="0" indent="0" algn="l" defTabSz="966529" rtl="0" eaLnBrk="1" fontAlgn="auto" latinLnBrk="0" hangingPunct="1">
              <a:spcAft>
                <a:spcPts val="600"/>
              </a:spcAft>
              <a:buClrTx/>
              <a:buSzTx/>
              <a:buFont typeface="Wingdings" panose="05000000000000000000" pitchFamily="2" charset="2"/>
              <a:buNone/>
              <a:tabLst/>
              <a:defRPr/>
            </a:pPr>
            <a:r>
              <a:rPr lang="en-US" sz="1200" b="1" i="0" u="none" strike="noStrike" dirty="0">
                <a:solidFill>
                  <a:srgbClr val="000000"/>
                </a:solidFill>
                <a:effectLst/>
                <a:cs typeface="Arial"/>
              </a:rPr>
              <a:t>Presenter Notes</a:t>
            </a:r>
            <a:r>
              <a:rPr lang="en-US" sz="1200" b="0" i="0" dirty="0">
                <a:solidFill>
                  <a:srgbClr val="444444"/>
                </a:solidFill>
                <a:effectLst/>
                <a:cs typeface="Arial"/>
              </a:rPr>
              <a:t>​</a:t>
            </a:r>
            <a:endParaRPr lang="en-US" sz="1200" dirty="0">
              <a:solidFill>
                <a:prstClr val="black"/>
              </a:solidFill>
              <a:cs typeface="Arial"/>
            </a:endParaRPr>
          </a:p>
          <a:p>
            <a:pPr marL="0" indent="0" defTabSz="966529">
              <a:spcAft>
                <a:spcPts val="600"/>
              </a:spcAft>
              <a:buFont typeface="Wingdings" panose="05000000000000000000" pitchFamily="2" charset="2"/>
              <a:buNone/>
              <a:defRPr/>
            </a:pPr>
            <a:r>
              <a:rPr lang="en-US" sz="1200" dirty="0">
                <a:solidFill>
                  <a:prstClr val="black"/>
                </a:solidFill>
                <a:cs typeface="Arial"/>
              </a:rPr>
              <a:t>Medicare’s Open Enrollment Period (OEP) runs from October 15–December 7 each year, with changes going into effect on January 1 of the following year. During this time you can make changes to your Medicare coverage.</a:t>
            </a:r>
          </a:p>
          <a:p>
            <a:pPr marL="0" lvl="1" defTabSz="966529">
              <a:spcBef>
                <a:spcPts val="0"/>
              </a:spcBef>
              <a:spcAft>
                <a:spcPts val="600"/>
              </a:spcAft>
              <a:defRPr/>
            </a:pPr>
            <a:endParaRPr lang="en-US" sz="1200" dirty="0">
              <a:solidFill>
                <a:prstClr val="black"/>
              </a:solidFill>
              <a:cs typeface="Arial" panose="020B0604020202020204" pitchFamily="34" charset="0"/>
            </a:endParaRPr>
          </a:p>
          <a:p>
            <a:pPr marL="0" indent="0">
              <a:spcAft>
                <a:spcPts val="600"/>
              </a:spcAft>
              <a:buNone/>
            </a:pPr>
            <a:endParaRPr lang="en-US" sz="1200" b="1" dirty="0">
              <a:cs typeface="Arial" panose="020B0604020202020204" pitchFamily="34" charset="0"/>
            </a:endParaRPr>
          </a:p>
        </p:txBody>
      </p:sp>
    </p:spTree>
    <p:extLst>
      <p:ext uri="{BB962C8B-B14F-4D97-AF65-F5344CB8AC3E}">
        <p14:creationId xmlns:p14="http://schemas.microsoft.com/office/powerpoint/2010/main" val="6563283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82881" y="3582988"/>
            <a:ext cx="6940730" cy="6018211"/>
          </a:xfrm>
        </p:spPr>
        <p:txBody>
          <a:bodyPr/>
          <a:lstStyle/>
          <a:p>
            <a:pPr marL="0" indent="0" defTabSz="966529">
              <a:spcAft>
                <a:spcPts val="600"/>
              </a:spcAft>
              <a:buNone/>
              <a:defRPr/>
            </a:pPr>
            <a:r>
              <a:rPr lang="en-US" sz="1100" b="1" dirty="0">
                <a:solidFill>
                  <a:prstClr val="black"/>
                </a:solidFill>
              </a:rPr>
              <a:t>This slide has animation.</a:t>
            </a:r>
            <a:r>
              <a:rPr lang="en-US" sz="1100" dirty="0">
                <a:solidFill>
                  <a:srgbClr val="000000"/>
                </a:solidFill>
                <a:cs typeface="Arial" panose="020B0604020202020204" pitchFamily="34" charset="0"/>
              </a:rPr>
              <a:t> </a:t>
            </a:r>
          </a:p>
          <a:p>
            <a:pPr marL="0" indent="0" defTabSz="966529">
              <a:spcAft>
                <a:spcPts val="600"/>
              </a:spcAft>
              <a:buNone/>
              <a:defRPr/>
            </a:pPr>
            <a:r>
              <a:rPr lang="en-US" sz="1100" b="1" i="0" u="none" strike="noStrike" dirty="0">
                <a:solidFill>
                  <a:srgbClr val="000000"/>
                </a:solidFill>
                <a:effectLst/>
                <a:cs typeface="Arial" panose="020B0604020202020204" pitchFamily="34" charset="0"/>
              </a:rPr>
              <a:t>Presenter Notes</a:t>
            </a:r>
            <a:r>
              <a:rPr lang="en-US" sz="1100" b="0" i="0" dirty="0">
                <a:solidFill>
                  <a:srgbClr val="444444"/>
                </a:solidFill>
                <a:effectLst/>
                <a:cs typeface="Arial" panose="020B0604020202020204" pitchFamily="34" charset="0"/>
              </a:rPr>
              <a:t>​</a:t>
            </a:r>
            <a:endParaRPr lang="en-US" sz="1100" dirty="0">
              <a:solidFill>
                <a:prstClr val="black"/>
              </a:solidFill>
              <a:cs typeface="Arial" panose="020B0604020202020204" pitchFamily="34" charset="0"/>
            </a:endParaRPr>
          </a:p>
          <a:p>
            <a:pPr marL="0" indent="0" defTabSz="966529">
              <a:spcAft>
                <a:spcPts val="600"/>
              </a:spcAft>
              <a:buNone/>
              <a:defRPr/>
            </a:pPr>
            <a:r>
              <a:rPr lang="en-US" sz="1100" b="1" dirty="0">
                <a:solidFill>
                  <a:prstClr val="black"/>
                </a:solidFill>
                <a:cs typeface="Arial" panose="020B0604020202020204" pitchFamily="34" charset="0"/>
              </a:rPr>
              <a:t>The Annual Medicare Advantage Open Enrollment Period (MA OEP) runs from January 1–March 31</a:t>
            </a:r>
            <a:r>
              <a:rPr lang="en-US" sz="1100" dirty="0">
                <a:solidFill>
                  <a:prstClr val="black"/>
                </a:solidFill>
                <a:cs typeface="Arial" panose="020B0604020202020204" pitchFamily="34" charset="0"/>
              </a:rPr>
              <a:t> each year. Your coverage begins the first day of the month after you enroll in the plan. You must be in a Medicare Advantage Plan (at any time) during the first 3 months of the year to use this enrollment period. If you’re switching plans, don’t disenroll from your current plan. Instead, call to join the new plan and this will automatically disenroll you from the old plan.</a:t>
            </a:r>
          </a:p>
          <a:p>
            <a:pPr marL="0" lvl="1" defTabSz="966529">
              <a:spcBef>
                <a:spcPts val="0"/>
              </a:spcBef>
              <a:spcAft>
                <a:spcPts val="600"/>
              </a:spcAft>
              <a:defRPr/>
            </a:pPr>
            <a:r>
              <a:rPr lang="en-US" sz="1100" b="1" dirty="0">
                <a:cs typeface="Arial" panose="020B0604020202020204" pitchFamily="34" charset="0"/>
              </a:rPr>
              <a:t>If you joined a Medicare Advantage Plan during your first 3 months of having Medicare Part A and Part B, </a:t>
            </a:r>
            <a:r>
              <a:rPr lang="en-US" sz="1100" dirty="0">
                <a:cs typeface="Arial" panose="020B0604020202020204" pitchFamily="34" charset="0"/>
              </a:rPr>
              <a:t>you qualify for the Individual MA OEP and can change to another Medicare Advantage Plan (with or without drug coverage) or go back to Original Medicare (with or without a Medicare drug plan) within the first 3 months you have both Medicare Part A and Part B. </a:t>
            </a:r>
          </a:p>
          <a:p>
            <a:pPr marL="0" lvl="1" defTabSz="966529">
              <a:spcBef>
                <a:spcPts val="0"/>
              </a:spcBef>
              <a:spcAft>
                <a:spcPts val="600"/>
              </a:spcAft>
              <a:defRPr/>
            </a:pPr>
            <a:r>
              <a:rPr lang="en-US" sz="1100" b="1" dirty="0">
                <a:cs typeface="Arial" panose="020B0604020202020204" pitchFamily="34" charset="0"/>
              </a:rPr>
              <a:t>NOTE</a:t>
            </a:r>
            <a:r>
              <a:rPr lang="en-US" sz="1100" dirty="0">
                <a:cs typeface="Arial" panose="020B0604020202020204" pitchFamily="34" charset="0"/>
              </a:rPr>
              <a:t>: Here is an example, if your IEP is March 1–September 30 and you have:</a:t>
            </a:r>
          </a:p>
          <a:p>
            <a:pPr marL="171450" lvl="1" indent="-171450" defTabSz="966529">
              <a:spcBef>
                <a:spcPts val="0"/>
              </a:spcBef>
              <a:spcAft>
                <a:spcPts val="600"/>
              </a:spcAft>
              <a:buFont typeface="Wingdings" panose="05000000000000000000" pitchFamily="2" charset="2"/>
              <a:buChar char="§"/>
              <a:defRPr/>
            </a:pPr>
            <a:r>
              <a:rPr lang="en-US" sz="1100" dirty="0">
                <a:solidFill>
                  <a:prstClr val="black"/>
                </a:solidFill>
                <a:cs typeface="Arial" panose="020B0604020202020204" pitchFamily="34" charset="0"/>
              </a:rPr>
              <a:t>Part A effective June 1, but wait to enroll in Part B and a Medicare Advantage Plan, effective September 1, your MA OEP is September 1</a:t>
            </a:r>
            <a:r>
              <a:rPr lang="en-US" sz="1100" dirty="0">
                <a:cs typeface="Arial" panose="020B0604020202020204" pitchFamily="34" charset="0"/>
              </a:rPr>
              <a:t>–</a:t>
            </a:r>
            <a:r>
              <a:rPr lang="en-US" sz="1100" dirty="0">
                <a:solidFill>
                  <a:prstClr val="black"/>
                </a:solidFill>
                <a:cs typeface="Arial" panose="020B0604020202020204" pitchFamily="34" charset="0"/>
              </a:rPr>
              <a:t>November 30.</a:t>
            </a:r>
          </a:p>
          <a:p>
            <a:pPr marL="171450" lvl="1" indent="-171450" defTabSz="966529">
              <a:spcBef>
                <a:spcPts val="0"/>
              </a:spcBef>
              <a:spcAft>
                <a:spcPts val="600"/>
              </a:spcAft>
              <a:buFont typeface="Wingdings" panose="05000000000000000000" pitchFamily="2" charset="2"/>
              <a:buChar char="§"/>
              <a:defRPr/>
            </a:pPr>
            <a:r>
              <a:rPr lang="en-US" sz="1100" dirty="0">
                <a:solidFill>
                  <a:prstClr val="black"/>
                </a:solidFill>
                <a:cs typeface="Arial" panose="020B0604020202020204" pitchFamily="34" charset="0"/>
              </a:rPr>
              <a:t>Part A and Part B effective June 1 and also enroll in a Medicare Advantage Plan effective June 1, your MA OEP is June 1</a:t>
            </a:r>
            <a:r>
              <a:rPr lang="en-US" sz="1100" dirty="0">
                <a:cs typeface="Arial" panose="020B0604020202020204" pitchFamily="34" charset="0"/>
              </a:rPr>
              <a:t>–</a:t>
            </a:r>
            <a:r>
              <a:rPr lang="en-US" sz="1100" dirty="0">
                <a:solidFill>
                  <a:prstClr val="black"/>
                </a:solidFill>
                <a:cs typeface="Arial" panose="020B0604020202020204" pitchFamily="34" charset="0"/>
              </a:rPr>
              <a:t>August 31.</a:t>
            </a:r>
          </a:p>
          <a:p>
            <a:pPr marL="171450" lvl="1" indent="-171450" defTabSz="966529">
              <a:spcBef>
                <a:spcPts val="0"/>
              </a:spcBef>
              <a:spcAft>
                <a:spcPts val="600"/>
              </a:spcAft>
              <a:buFont typeface="Wingdings" panose="05000000000000000000" pitchFamily="2" charset="2"/>
              <a:buChar char="§"/>
              <a:defRPr/>
            </a:pPr>
            <a:r>
              <a:rPr lang="en-US" sz="1100" dirty="0">
                <a:solidFill>
                  <a:prstClr val="black"/>
                </a:solidFill>
                <a:cs typeface="Arial" panose="020B0604020202020204" pitchFamily="34" charset="0"/>
              </a:rPr>
              <a:t>Part A and Part B effective June 1 but don’t enroll in a Medicare Advantage Plan until September 1, your MA OEP is still June 1</a:t>
            </a:r>
            <a:r>
              <a:rPr lang="en-US" sz="1100" dirty="0">
                <a:cs typeface="Arial" panose="020B0604020202020204" pitchFamily="34" charset="0"/>
              </a:rPr>
              <a:t>–</a:t>
            </a:r>
            <a:r>
              <a:rPr lang="en-US" sz="1100" dirty="0">
                <a:solidFill>
                  <a:prstClr val="black"/>
                </a:solidFill>
                <a:cs typeface="Arial" panose="020B0604020202020204" pitchFamily="34" charset="0"/>
              </a:rPr>
              <a:t>August 31. You didn’t enroll in your Medicare Advantage Plan with enough time to use your MA OEP.</a:t>
            </a:r>
          </a:p>
          <a:p>
            <a:pPr marL="0" indent="0" defTabSz="966529">
              <a:spcAft>
                <a:spcPts val="600"/>
              </a:spcAft>
              <a:buNone/>
              <a:defRPr/>
            </a:pPr>
            <a:r>
              <a:rPr lang="en-US" sz="1100" b="1" dirty="0">
                <a:solidFill>
                  <a:prstClr val="black"/>
                </a:solidFill>
                <a:cs typeface="Arial" panose="020B0604020202020204" pitchFamily="34" charset="0"/>
              </a:rPr>
              <a:t>If you’re in a Medicare Advantage Plan, you can use the MA OEP to do the following:</a:t>
            </a:r>
          </a:p>
          <a:p>
            <a:pPr marL="121920" lvl="1" indent="-121920" defTabSz="966529">
              <a:spcBef>
                <a:spcPts val="0"/>
              </a:spcBef>
              <a:spcAft>
                <a:spcPts val="600"/>
              </a:spcAft>
              <a:buFont typeface="Wingdings" panose="05000000000000000000" pitchFamily="2" charset="2"/>
              <a:buChar char="§"/>
              <a:defRPr/>
            </a:pPr>
            <a:r>
              <a:rPr lang="en-US" sz="1100" dirty="0">
                <a:solidFill>
                  <a:prstClr val="black"/>
                </a:solidFill>
                <a:cs typeface="Arial" panose="020B0604020202020204" pitchFamily="34" charset="0"/>
              </a:rPr>
              <a:t>Switch Medicare Advantage Plans</a:t>
            </a:r>
          </a:p>
          <a:p>
            <a:pPr marL="121920" lvl="1" indent="-121920" defTabSz="966529">
              <a:spcBef>
                <a:spcPts val="0"/>
              </a:spcBef>
              <a:spcAft>
                <a:spcPts val="600"/>
              </a:spcAft>
              <a:buFont typeface="Wingdings" panose="05000000000000000000" pitchFamily="2" charset="2"/>
              <a:buChar char="§"/>
              <a:defRPr/>
            </a:pPr>
            <a:r>
              <a:rPr lang="en-US" sz="1100" dirty="0">
                <a:solidFill>
                  <a:prstClr val="black"/>
                </a:solidFill>
                <a:cs typeface="Arial" panose="020B0604020202020204" pitchFamily="34" charset="0"/>
              </a:rPr>
              <a:t>Leave a Medicare Advantage Plan to join Original Medicare (there’s a coordinating drug plan Special Enrollment Period (SEP)) </a:t>
            </a:r>
          </a:p>
          <a:p>
            <a:pPr marL="120650" indent="-120650" defTabSz="966529">
              <a:spcAft>
                <a:spcPts val="600"/>
              </a:spcAft>
              <a:defRPr/>
            </a:pPr>
            <a:r>
              <a:rPr lang="en-US" sz="1100" dirty="0">
                <a:solidFill>
                  <a:prstClr val="black"/>
                </a:solidFill>
                <a:cs typeface="Arial" panose="020B0604020202020204" pitchFamily="34" charset="0"/>
              </a:rPr>
              <a:t>Add or drop Medicare drug coverage when switching plans</a:t>
            </a:r>
          </a:p>
          <a:p>
            <a:pPr marL="0" indent="0" defTabSz="966529">
              <a:spcAft>
                <a:spcPts val="600"/>
              </a:spcAft>
              <a:buNone/>
              <a:defRPr/>
            </a:pPr>
            <a:r>
              <a:rPr lang="en-US" sz="1100" b="1" dirty="0">
                <a:solidFill>
                  <a:prstClr val="black"/>
                </a:solidFill>
                <a:cs typeface="Arial" panose="020B0604020202020204" pitchFamily="34" charset="0"/>
              </a:rPr>
              <a:t>However, getting a drug plan isn’t guaranteed unless you were in a Medicare Advantage Plan. You can’t use the MA OEP to do the following:</a:t>
            </a:r>
          </a:p>
          <a:p>
            <a:pPr marL="120650" indent="-120650" defTabSz="966529">
              <a:spcAft>
                <a:spcPts val="600"/>
              </a:spcAft>
              <a:defRPr/>
            </a:pPr>
            <a:r>
              <a:rPr lang="en-US" sz="1100" dirty="0">
                <a:solidFill>
                  <a:prstClr val="black"/>
                </a:solidFill>
                <a:cs typeface="Arial" panose="020B0604020202020204" pitchFamily="34" charset="0"/>
              </a:rPr>
              <a:t>Switch from one standalone Medicare drug plan to another standalone Medicare drug plan</a:t>
            </a:r>
          </a:p>
          <a:p>
            <a:pPr marL="120650" indent="-120650" defTabSz="966529">
              <a:spcAft>
                <a:spcPts val="600"/>
              </a:spcAft>
              <a:defRPr/>
            </a:pPr>
            <a:r>
              <a:rPr lang="en-US" sz="1100" dirty="0">
                <a:solidFill>
                  <a:prstClr val="black"/>
                </a:solidFill>
                <a:cs typeface="Arial" panose="020B0604020202020204" pitchFamily="34" charset="0"/>
              </a:rPr>
              <a:t>Join a Medicare Advantage Plan if you’re in Original Medicare</a:t>
            </a:r>
          </a:p>
          <a:p>
            <a:pPr marL="120650" indent="-120650" defTabSz="966529">
              <a:spcAft>
                <a:spcPts val="600"/>
              </a:spcAft>
              <a:defRPr/>
            </a:pPr>
            <a:r>
              <a:rPr lang="en-US" sz="1100" dirty="0">
                <a:solidFill>
                  <a:prstClr val="black"/>
                </a:solidFill>
                <a:cs typeface="Arial" panose="020B0604020202020204" pitchFamily="34" charset="0"/>
              </a:rPr>
              <a:t>Change Medicare drug plans if you’re in Original Medicare</a:t>
            </a:r>
          </a:p>
          <a:p>
            <a:pPr marL="120650" indent="-120650" defTabSz="966529">
              <a:spcAft>
                <a:spcPts val="600"/>
              </a:spcAft>
              <a:defRPr/>
            </a:pPr>
            <a:r>
              <a:rPr lang="en-US" sz="1100" dirty="0">
                <a:solidFill>
                  <a:prstClr val="black"/>
                </a:solidFill>
                <a:cs typeface="Arial" panose="020B0604020202020204" pitchFamily="34" charset="0"/>
              </a:rPr>
              <a:t>Make enrollment changes if you have a Medicare Savings Account (MSA), Medicare Cost Plan, or PACE plan</a:t>
            </a:r>
          </a:p>
          <a:p>
            <a:pPr marL="171450" lvl="1" indent="-171450" defTabSz="966529">
              <a:spcBef>
                <a:spcPts val="0"/>
              </a:spcBef>
              <a:spcAft>
                <a:spcPts val="600"/>
              </a:spcAft>
              <a:buFont typeface="Wingdings" panose="05000000000000000000" pitchFamily="2" charset="2"/>
              <a:buChar char="§"/>
              <a:defRPr/>
            </a:pPr>
            <a:endParaRPr lang="en-US" sz="1100" dirty="0">
              <a:solidFill>
                <a:prstClr val="black"/>
              </a:solidFill>
              <a:cs typeface="Arial" panose="020B0604020202020204" pitchFamily="34" charset="0"/>
            </a:endParaRPr>
          </a:p>
          <a:p>
            <a:pPr marL="0" indent="0">
              <a:spcAft>
                <a:spcPts val="600"/>
              </a:spcAft>
              <a:buNone/>
            </a:pPr>
            <a:endParaRPr lang="en-US" b="0" dirty="0"/>
          </a:p>
        </p:txBody>
      </p:sp>
    </p:spTree>
    <p:extLst>
      <p:ext uri="{BB962C8B-B14F-4D97-AF65-F5344CB8AC3E}">
        <p14:creationId xmlns:p14="http://schemas.microsoft.com/office/powerpoint/2010/main" val="303929325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317500" y="3582989"/>
            <a:ext cx="6680200" cy="5922962"/>
          </a:xfrm>
        </p:spPr>
        <p:txBody>
          <a:bodyPr/>
          <a:lstStyle/>
          <a:p>
            <a:pPr marL="0" indent="0" defTabSz="966529">
              <a:spcAft>
                <a:spcPts val="600"/>
              </a:spcAft>
              <a:buNone/>
              <a:defRPr/>
            </a:pPr>
            <a:r>
              <a:rPr lang="en-US" sz="1000" b="1" dirty="0">
                <a:solidFill>
                  <a:prstClr val="black"/>
                </a:solidFill>
              </a:rPr>
              <a:t>This slide has animation. </a:t>
            </a:r>
          </a:p>
          <a:p>
            <a:pPr marL="0" indent="0" defTabSz="966529">
              <a:spcAft>
                <a:spcPts val="600"/>
              </a:spcAft>
              <a:buNone/>
              <a:defRPr/>
            </a:pPr>
            <a:r>
              <a:rPr lang="en-US" sz="1000" b="1" i="0" u="none" strike="noStrike" dirty="0">
                <a:solidFill>
                  <a:srgbClr val="000000"/>
                </a:solidFill>
                <a:effectLst/>
                <a:cs typeface="Arial"/>
              </a:rPr>
              <a:t>Presenter Notes</a:t>
            </a:r>
            <a:r>
              <a:rPr lang="en-US" sz="1000" b="0" i="0" dirty="0">
                <a:solidFill>
                  <a:srgbClr val="444444"/>
                </a:solidFill>
                <a:effectLst/>
                <a:cs typeface="Arial"/>
              </a:rPr>
              <a:t>​</a:t>
            </a:r>
            <a:endParaRPr lang="en-US" sz="1000" dirty="0">
              <a:solidFill>
                <a:prstClr val="black"/>
              </a:solidFill>
              <a:cs typeface="Arial"/>
            </a:endParaRPr>
          </a:p>
          <a:p>
            <a:pPr marL="0" indent="0" defTabSz="966529">
              <a:spcAft>
                <a:spcPts val="600"/>
              </a:spcAft>
              <a:buNone/>
              <a:defRPr/>
            </a:pPr>
            <a:r>
              <a:rPr lang="en-US" sz="1000" b="1" dirty="0">
                <a:solidFill>
                  <a:prstClr val="black"/>
                </a:solidFill>
                <a:cs typeface="Arial"/>
              </a:rPr>
              <a:t>You can make changes to your Medicare drug coverage when certain life events happen. </a:t>
            </a:r>
            <a:r>
              <a:rPr lang="en-US" sz="1000" b="0" dirty="0">
                <a:solidFill>
                  <a:prstClr val="black"/>
                </a:solidFill>
                <a:cs typeface="Arial"/>
              </a:rPr>
              <a:t>T</a:t>
            </a:r>
            <a:r>
              <a:rPr lang="en-US" sz="1000" dirty="0">
                <a:solidFill>
                  <a:prstClr val="black"/>
                </a:solidFill>
                <a:cs typeface="Arial"/>
              </a:rPr>
              <a:t>hese chances to make changes are called Special Enrollment Periods (SEPs). Each SEP has different rules about when you can make changes and the type of changes you can make. These chances to make changes are in addition to the regular enrollment periods that happen each year. </a:t>
            </a:r>
            <a:endParaRPr lang="en-US" sz="1000" dirty="0">
              <a:solidFill>
                <a:prstClr val="black"/>
              </a:solidFill>
              <a:cs typeface="Arial" panose="020B0604020202020204" pitchFamily="34" charset="0"/>
            </a:endParaRPr>
          </a:p>
          <a:p>
            <a:pPr marL="0" indent="0" defTabSz="966529">
              <a:spcAft>
                <a:spcPts val="600"/>
              </a:spcAft>
              <a:buNone/>
              <a:defRPr/>
            </a:pPr>
            <a:r>
              <a:rPr lang="en-US" sz="1000" b="1" dirty="0">
                <a:solidFill>
                  <a:prstClr val="black"/>
                </a:solidFill>
                <a:cs typeface="Arial"/>
              </a:rPr>
              <a:t>The SEP examples listed below don’t include every situation: </a:t>
            </a:r>
            <a:endParaRPr lang="en-US" sz="1000" b="1" dirty="0">
              <a:solidFill>
                <a:prstClr val="black"/>
              </a:solidFill>
              <a:cs typeface="Arial" panose="020B0604020202020204" pitchFamily="34" charset="0"/>
            </a:endParaRPr>
          </a:p>
          <a:p>
            <a:pPr marL="118745" lvl="1" indent="-118745" defTabSz="966529">
              <a:spcBef>
                <a:spcPts val="0"/>
              </a:spcBef>
              <a:spcAft>
                <a:spcPts val="600"/>
              </a:spcAft>
              <a:buFont typeface="Wingdings" panose="05000000000000000000" pitchFamily="2" charset="2"/>
              <a:buChar char="§"/>
              <a:defRPr/>
            </a:pPr>
            <a:r>
              <a:rPr lang="en-US" sz="1000" dirty="0">
                <a:solidFill>
                  <a:prstClr val="black"/>
                </a:solidFill>
                <a:cs typeface="Arial"/>
              </a:rPr>
              <a:t>If you permanently move out of your plan’s service area.</a:t>
            </a:r>
          </a:p>
          <a:p>
            <a:pPr marL="118745" lvl="1" indent="-118745" defTabSz="966529">
              <a:spcBef>
                <a:spcPts val="0"/>
              </a:spcBef>
              <a:spcAft>
                <a:spcPts val="600"/>
              </a:spcAft>
              <a:buFont typeface="Wingdings" panose="05000000000000000000" pitchFamily="2" charset="2"/>
              <a:buChar char="§"/>
              <a:defRPr/>
            </a:pPr>
            <a:r>
              <a:rPr lang="en-US" sz="1000" dirty="0">
                <a:solidFill>
                  <a:prstClr val="black"/>
                </a:solidFill>
                <a:cs typeface="Arial"/>
              </a:rPr>
              <a:t>If you lose your other creditable drug coverage.</a:t>
            </a:r>
          </a:p>
          <a:p>
            <a:pPr marL="118745" lvl="1" indent="-118745" defTabSz="966529">
              <a:spcBef>
                <a:spcPts val="0"/>
              </a:spcBef>
              <a:spcAft>
                <a:spcPts val="600"/>
              </a:spcAft>
              <a:buFont typeface="Wingdings" panose="05000000000000000000" pitchFamily="2" charset="2"/>
              <a:buChar char="§"/>
              <a:defRPr/>
            </a:pPr>
            <a:r>
              <a:rPr lang="en-US" sz="1000" dirty="0">
                <a:solidFill>
                  <a:prstClr val="black"/>
                </a:solidFill>
                <a:cs typeface="Arial"/>
              </a:rPr>
              <a:t>If you weren’t properly told that your other coverage wasn’t creditable, or that the other coverage was reduced so that it’s no longer creditable.</a:t>
            </a:r>
          </a:p>
          <a:p>
            <a:pPr marL="118745" lvl="1" indent="-118745" defTabSz="966529">
              <a:spcBef>
                <a:spcPts val="0"/>
              </a:spcBef>
              <a:spcAft>
                <a:spcPts val="600"/>
              </a:spcAft>
              <a:buFont typeface="Wingdings" panose="05000000000000000000" pitchFamily="2" charset="2"/>
              <a:buChar char="§"/>
              <a:defRPr/>
            </a:pPr>
            <a:r>
              <a:rPr lang="en-US" sz="1000" dirty="0">
                <a:solidFill>
                  <a:prstClr val="black"/>
                </a:solidFill>
                <a:cs typeface="Arial"/>
              </a:rPr>
              <a:t>If you enter, live at, or leave a long-term care facility like a nursing home.</a:t>
            </a:r>
          </a:p>
          <a:p>
            <a:pPr marL="118745" lvl="1" indent="-118745" defTabSz="966529">
              <a:spcBef>
                <a:spcPts val="0"/>
              </a:spcBef>
              <a:spcAft>
                <a:spcPts val="600"/>
              </a:spcAft>
              <a:buFont typeface="Wingdings" panose="05000000000000000000" pitchFamily="2" charset="2"/>
              <a:buChar char="§"/>
              <a:defRPr/>
            </a:pPr>
            <a:r>
              <a:rPr lang="en-US" sz="1000" dirty="0">
                <a:solidFill>
                  <a:prstClr val="black"/>
                </a:solidFill>
                <a:cs typeface="Arial"/>
              </a:rPr>
              <a:t>If you belong to a State Pharmaceutical Assistance Program (SPAP).</a:t>
            </a:r>
          </a:p>
          <a:p>
            <a:pPr marL="118745" lvl="1" indent="-118745" defTabSz="966529">
              <a:spcBef>
                <a:spcPts val="0"/>
              </a:spcBef>
              <a:spcAft>
                <a:spcPts val="600"/>
              </a:spcAft>
              <a:buFont typeface="Wingdings" panose="05000000000000000000" pitchFamily="2" charset="2"/>
              <a:buChar char="§"/>
              <a:defRPr/>
            </a:pPr>
            <a:r>
              <a:rPr lang="en-US" sz="1000" dirty="0">
                <a:solidFill>
                  <a:prstClr val="black"/>
                </a:solidFill>
                <a:cs typeface="Arial"/>
              </a:rPr>
              <a:t>If you join or switch to a plan that has a 5-star quality rating.</a:t>
            </a:r>
          </a:p>
          <a:p>
            <a:pPr marL="118745" indent="-118745" defTabSz="966529">
              <a:spcAft>
                <a:spcPts val="600"/>
              </a:spcAft>
              <a:defRPr/>
            </a:pPr>
            <a:r>
              <a:rPr lang="en-US" sz="1000" dirty="0">
                <a:solidFill>
                  <a:prstClr val="black"/>
                </a:solidFill>
                <a:cs typeface="Arial"/>
              </a:rPr>
              <a:t>If you’re eligible for both Medicare and Medicaid (partial or full), or if you qualify for Extra Help you can change plans one time per calendar quarter in the first 3 quarters of the year. If you’re determined to be “potentially at-risk” or “at-risk” for opioid misuse, you can’t use this SEP. </a:t>
            </a:r>
          </a:p>
          <a:p>
            <a:pPr marL="118745" indent="-118745" defTabSz="966529">
              <a:spcAft>
                <a:spcPts val="600"/>
              </a:spcAft>
              <a:defRPr/>
            </a:pPr>
            <a:r>
              <a:rPr lang="en-US" sz="1000" dirty="0">
                <a:solidFill>
                  <a:prstClr val="black"/>
                </a:solidFill>
                <a:cs typeface="Arial"/>
              </a:rPr>
              <a:t>If you have a change in Medicaid or Extra Help status (loss or gain), you can change plans within 3 months of the change or the notification of such a change, whichever is later.</a:t>
            </a:r>
          </a:p>
          <a:p>
            <a:pPr marL="118745" indent="-118745" defTabSz="966529">
              <a:spcAft>
                <a:spcPts val="600"/>
              </a:spcAft>
              <a:defRPr/>
            </a:pPr>
            <a:r>
              <a:rPr lang="en-US" sz="1000" dirty="0">
                <a:solidFill>
                  <a:prstClr val="black"/>
                </a:solidFill>
                <a:cs typeface="Arial"/>
              </a:rPr>
              <a:t>If you have been assigned into a plan by Medicare or your state, for instance through auto-assignment, reassignment, and passive enrollment. </a:t>
            </a:r>
          </a:p>
          <a:p>
            <a:pPr marL="118745" lvl="1" indent="-118745" defTabSz="966529">
              <a:spcBef>
                <a:spcPts val="0"/>
              </a:spcBef>
              <a:spcAft>
                <a:spcPts val="600"/>
              </a:spcAft>
              <a:buFont typeface="Wingdings" panose="05000000000000000000" pitchFamily="2" charset="2"/>
              <a:buChar char="§"/>
              <a:defRPr/>
            </a:pPr>
            <a:r>
              <a:rPr lang="en-US" sz="1000" dirty="0">
                <a:solidFill>
                  <a:prstClr val="black"/>
                </a:solidFill>
                <a:cs typeface="Arial"/>
              </a:rPr>
              <a:t>Other exceptional circumstances, like if you disenroll in connection with a CMS sanction, the plan you enrolled in has been identified as a consistent poor performer by CMS, or you’ve been affected by an emergency or major disaster declared by a government entity.</a:t>
            </a:r>
          </a:p>
          <a:p>
            <a:pPr marL="0" lvl="1" defTabSz="966529">
              <a:spcBef>
                <a:spcPts val="0"/>
              </a:spcBef>
              <a:spcAft>
                <a:spcPts val="600"/>
              </a:spcAft>
              <a:defRPr/>
            </a:pPr>
            <a:r>
              <a:rPr lang="en-US" sz="1000" b="1" dirty="0">
                <a:solidFill>
                  <a:prstClr val="black"/>
                </a:solidFill>
                <a:cs typeface="Arial"/>
              </a:rPr>
              <a:t>NOTE</a:t>
            </a:r>
            <a:r>
              <a:rPr lang="en-US" sz="1000" dirty="0">
                <a:solidFill>
                  <a:prstClr val="black"/>
                </a:solidFill>
                <a:cs typeface="Arial"/>
              </a:rPr>
              <a:t>: If you get an SEP for losing other coverage, Part B and Part D have different time frames for when you need to sign up for coverage. You may be eligible for a Part B SEP if you’re over 65 and you (or your spouse) are still working and have health insurance through active employment. Your Part B SEP lasts for 8 months and begins the month after your employment or coverage ends. However, your Part D SEP lasts for only 2 full months after the month your creditable coverage ends. </a:t>
            </a:r>
            <a:endParaRPr lang="en-US" sz="1000" dirty="0">
              <a:solidFill>
                <a:prstClr val="black"/>
              </a:solidFill>
              <a:cs typeface="Arial" panose="020B0604020202020204" pitchFamily="34" charset="0"/>
            </a:endParaRPr>
          </a:p>
          <a:p>
            <a:pPr marL="0" indent="0" defTabSz="966529">
              <a:spcAft>
                <a:spcPts val="600"/>
              </a:spcAft>
              <a:buNone/>
              <a:defRPr/>
            </a:pPr>
            <a:r>
              <a:rPr lang="en-US" sz="1000" dirty="0">
                <a:solidFill>
                  <a:prstClr val="black"/>
                </a:solidFill>
                <a:cs typeface="Arial"/>
              </a:rPr>
              <a:t>The Medicare Plan Finder on </a:t>
            </a:r>
            <a:r>
              <a:rPr lang="en-US" sz="1000" dirty="0">
                <a:cs typeface="Arial"/>
                <a:hlinkClick r:id="rId3"/>
              </a:rPr>
              <a:t>Medicare.gov/plan-compare</a:t>
            </a:r>
            <a:r>
              <a:rPr lang="en-US" sz="1000" dirty="0">
                <a:cs typeface="Arial"/>
              </a:rPr>
              <a:t> </a:t>
            </a:r>
            <a:r>
              <a:rPr lang="en-US" sz="1000" dirty="0">
                <a:solidFill>
                  <a:prstClr val="black"/>
                </a:solidFill>
                <a:cs typeface="Arial"/>
              </a:rPr>
              <a:t>will display SEP options. By checking any of the listed SEPs, you’re certifying that, to the best of your knowledge, you’re eligible for an enrollment period. If at a later time it’s determined that this information was incorrect, you may be disenrolled from the plan.</a:t>
            </a:r>
          </a:p>
        </p:txBody>
      </p:sp>
    </p:spTree>
    <p:extLst>
      <p:ext uri="{BB962C8B-B14F-4D97-AF65-F5344CB8AC3E}">
        <p14:creationId xmlns:p14="http://schemas.microsoft.com/office/powerpoint/2010/main" val="358378543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731520" y="3757507"/>
            <a:ext cx="5852160" cy="5512985"/>
          </a:xfrm>
        </p:spPr>
        <p:txBody>
          <a:bodyPr/>
          <a:lstStyle/>
          <a:p>
            <a:pPr marL="0" indent="0" defTabSz="966387">
              <a:spcAft>
                <a:spcPts val="600"/>
              </a:spcAft>
              <a:buNone/>
              <a:defRPr/>
            </a:pPr>
            <a:r>
              <a:rPr lang="en-US" b="1" dirty="0">
                <a:solidFill>
                  <a:prstClr val="black"/>
                </a:solidFill>
              </a:rPr>
              <a:t>This slide has animation.</a:t>
            </a:r>
            <a:endParaRPr lang="en-US" dirty="0">
              <a:solidFill>
                <a:prstClr val="black"/>
              </a:solidFill>
            </a:endParaRPr>
          </a:p>
          <a:p>
            <a:pPr marL="0" marR="0" lvl="0" indent="0" algn="l" defTabSz="966387" rtl="0" eaLnBrk="1" fontAlgn="auto" latinLnBrk="0" hangingPunct="1">
              <a:spcAft>
                <a:spcPts val="600"/>
              </a:spcAft>
              <a:buClrTx/>
              <a:buSzTx/>
              <a:buFont typeface="Wingdings" panose="05000000000000000000" pitchFamily="2" charset="2"/>
              <a:buNone/>
              <a:tabLst/>
              <a:defRPr/>
            </a:pPr>
            <a:r>
              <a:rPr lang="en-US" sz="1200" b="1" i="0" u="none" strike="noStrike" dirty="0">
                <a:solidFill>
                  <a:srgbClr val="000000"/>
                </a:solidFill>
                <a:effectLst/>
                <a:cs typeface="Arial"/>
              </a:rPr>
              <a:t>Presenter Notes</a:t>
            </a:r>
            <a:r>
              <a:rPr lang="en-US" sz="1200" b="0" i="0" dirty="0">
                <a:solidFill>
                  <a:srgbClr val="444444"/>
                </a:solidFill>
                <a:effectLst/>
                <a:cs typeface="Arial"/>
              </a:rPr>
              <a:t>​</a:t>
            </a:r>
            <a:endParaRPr lang="en-US" dirty="0">
              <a:solidFill>
                <a:prstClr val="black"/>
              </a:solidFill>
              <a:cs typeface="Arial"/>
            </a:endParaRPr>
          </a:p>
          <a:p>
            <a:pPr marL="0" indent="0" defTabSz="966387">
              <a:spcAft>
                <a:spcPts val="600"/>
              </a:spcAft>
              <a:buNone/>
              <a:defRPr/>
            </a:pPr>
            <a:r>
              <a:rPr lang="en-US" dirty="0">
                <a:solidFill>
                  <a:prstClr val="black"/>
                </a:solidFill>
                <a:cs typeface="Arial"/>
              </a:rPr>
              <a:t>People eligible for both Medicare and Medicaid (also called “dual eligible” or “duals”), people who get cost sharing assistance under Medicaid through Medicare Savings Programs (sometimes called “partial duals”), and people who get Extra Help (also known as LIS) can change plans one time per calendar quarter in the first 3 quarters of the year. The OEP can be used to make changes in the fourth quarter. </a:t>
            </a:r>
          </a:p>
          <a:p>
            <a:pPr marL="0" indent="0" defTabSz="966387">
              <a:spcAft>
                <a:spcPts val="600"/>
              </a:spcAft>
              <a:buNone/>
              <a:defRPr/>
            </a:pPr>
            <a:r>
              <a:rPr lang="en-US" b="1" dirty="0">
                <a:solidFill>
                  <a:prstClr val="black"/>
                </a:solidFill>
                <a:cs typeface="Arial"/>
              </a:rPr>
              <a:t>Extra Help, dual eligible, and partial dual individuals also have an SEP within 3 months following:</a:t>
            </a:r>
            <a:endParaRPr lang="en-US" b="1" dirty="0">
              <a:cs typeface="Arial"/>
            </a:endParaRPr>
          </a:p>
          <a:p>
            <a:pPr marL="118745" indent="-118745" defTabSz="966529">
              <a:spcAft>
                <a:spcPts val="600"/>
              </a:spcAft>
              <a:defRPr/>
            </a:pPr>
            <a:r>
              <a:rPr lang="en-US" dirty="0">
                <a:solidFill>
                  <a:prstClr val="black"/>
                </a:solidFill>
                <a:cs typeface="Arial"/>
              </a:rPr>
              <a:t>A gain, loss, or change to Medicaid or Extra Help status</a:t>
            </a:r>
          </a:p>
          <a:p>
            <a:pPr marL="118745" indent="-118745" defTabSz="966529">
              <a:spcAft>
                <a:spcPts val="600"/>
              </a:spcAft>
              <a:defRPr/>
            </a:pPr>
            <a:r>
              <a:rPr lang="en-US" dirty="0">
                <a:solidFill>
                  <a:prstClr val="black"/>
                </a:solidFill>
                <a:cs typeface="Arial"/>
              </a:rPr>
              <a:t>A CMS or state-initiated enrollment action</a:t>
            </a:r>
          </a:p>
          <a:p>
            <a:pPr marL="0" indent="0" defTabSz="966529">
              <a:spcAft>
                <a:spcPts val="600"/>
              </a:spcAft>
              <a:buNone/>
              <a:defRPr/>
            </a:pPr>
            <a:r>
              <a:rPr lang="en-US" b="1" dirty="0">
                <a:solidFill>
                  <a:prstClr val="black"/>
                </a:solidFill>
                <a:cs typeface="Arial"/>
              </a:rPr>
              <a:t>People eligible can make an election within 3 months of the change notification, or effective date of the change, whichever is later. </a:t>
            </a:r>
            <a:r>
              <a:rPr lang="en-US" dirty="0">
                <a:solidFill>
                  <a:prstClr val="black"/>
                </a:solidFill>
                <a:cs typeface="Arial"/>
              </a:rPr>
              <a:t>People can enroll up to the last day of the SEP and coverage starts the first day of the following month. </a:t>
            </a:r>
            <a:endParaRPr lang="en-US" dirty="0">
              <a:solidFill>
                <a:prstClr val="black"/>
              </a:solidFill>
              <a:cs typeface="Arial" panose="020B0604020202020204" pitchFamily="34" charset="0"/>
            </a:endParaRPr>
          </a:p>
          <a:p>
            <a:pPr marL="0" indent="0" defTabSz="966529">
              <a:spcAft>
                <a:spcPts val="600"/>
              </a:spcAft>
              <a:buNone/>
              <a:defRPr/>
            </a:pPr>
            <a:r>
              <a:rPr lang="en-US" dirty="0">
                <a:solidFill>
                  <a:prstClr val="black"/>
                </a:solidFill>
                <a:cs typeface="Arial"/>
              </a:rPr>
              <a:t>For more information about these SEPs see Section 30.3 of Chapter 3 of the Medicare Prescription Drug Benefit Manual at </a:t>
            </a:r>
            <a:r>
              <a:rPr lang="en-US" dirty="0">
                <a:solidFill>
                  <a:prstClr val="black"/>
                </a:solidFill>
                <a:cs typeface="Arial"/>
                <a:hlinkClick r:id="rId3"/>
              </a:rPr>
              <a:t>CMS.gov/files/document/cy2021-pdp-enrollment-and-disenrollment-guidance.pdf</a:t>
            </a:r>
            <a:r>
              <a:rPr lang="en-US" dirty="0">
                <a:solidFill>
                  <a:prstClr val="black"/>
                </a:solidFill>
                <a:cs typeface="Arial"/>
              </a:rPr>
              <a:t>.</a:t>
            </a:r>
          </a:p>
          <a:p>
            <a:pPr marL="0" indent="0" defTabSz="966529">
              <a:spcAft>
                <a:spcPts val="600"/>
              </a:spcAft>
              <a:buNone/>
              <a:defRPr/>
            </a:pPr>
            <a:endParaRPr lang="en-US" dirty="0">
              <a:solidFill>
                <a:prstClr val="black"/>
              </a:solidFill>
            </a:endParaRPr>
          </a:p>
          <a:p>
            <a:pPr marL="0" indent="0" defTabSz="966529">
              <a:spcAft>
                <a:spcPts val="600"/>
              </a:spcAft>
              <a:buNone/>
              <a:defRPr/>
            </a:pPr>
            <a:endParaRPr lang="en-US" dirty="0">
              <a:solidFill>
                <a:prstClr val="black"/>
              </a:solidFill>
            </a:endParaRPr>
          </a:p>
        </p:txBody>
      </p:sp>
    </p:spTree>
    <p:extLst>
      <p:ext uri="{BB962C8B-B14F-4D97-AF65-F5344CB8AC3E}">
        <p14:creationId xmlns:p14="http://schemas.microsoft.com/office/powerpoint/2010/main" val="43690717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279400" y="3605822"/>
            <a:ext cx="6680200" cy="5899366"/>
          </a:xfrm>
        </p:spPr>
        <p:txBody>
          <a:bodyPr/>
          <a:lstStyle/>
          <a:p>
            <a:pPr marL="0" indent="0" defTabSz="966529">
              <a:spcAft>
                <a:spcPts val="600"/>
              </a:spcAft>
              <a:buNone/>
              <a:defRPr/>
            </a:pPr>
            <a:r>
              <a:rPr lang="en-US" b="1" dirty="0">
                <a:solidFill>
                  <a:prstClr val="black"/>
                </a:solidFill>
              </a:rPr>
              <a:t>This slide has animation.</a:t>
            </a:r>
            <a:endParaRPr lang="en-US" dirty="0">
              <a:solidFill>
                <a:prstClr val="black"/>
              </a:solidFill>
            </a:endParaRPr>
          </a:p>
          <a:p>
            <a:pPr marL="0" marR="0" lvl="0" indent="0" algn="l" defTabSz="966529" rtl="0" eaLnBrk="1" fontAlgn="auto" latinLnBrk="0" hangingPunct="1">
              <a:spcAft>
                <a:spcPts val="600"/>
              </a:spcAft>
              <a:buClrTx/>
              <a:buSzTx/>
              <a:buFont typeface="Wingdings" panose="05000000000000000000" pitchFamily="2" charset="2"/>
              <a:buNone/>
              <a:tabLst/>
              <a:defRPr/>
            </a:pPr>
            <a:r>
              <a:rPr lang="en-US" b="1" i="0" u="none" strike="noStrike" dirty="0">
                <a:solidFill>
                  <a:srgbClr val="000000"/>
                </a:solidFill>
                <a:effectLst/>
                <a:cs typeface="Arial" panose="020B0604020202020204" pitchFamily="34" charset="0"/>
              </a:rPr>
              <a:t>Presenter Notes</a:t>
            </a:r>
            <a:r>
              <a:rPr lang="en-US" b="0" i="0" dirty="0">
                <a:solidFill>
                  <a:srgbClr val="444444"/>
                </a:solidFill>
                <a:effectLst/>
                <a:cs typeface="Arial" panose="020B0604020202020204" pitchFamily="34" charset="0"/>
              </a:rPr>
              <a:t>​</a:t>
            </a:r>
            <a:endParaRPr lang="en-US" dirty="0">
              <a:solidFill>
                <a:prstClr val="black"/>
              </a:solidFill>
              <a:cs typeface="Arial" panose="020B0604020202020204" pitchFamily="34" charset="0"/>
            </a:endParaRPr>
          </a:p>
          <a:p>
            <a:pPr marL="112395" indent="-112395" defTabSz="966529">
              <a:spcAft>
                <a:spcPts val="600"/>
              </a:spcAft>
              <a:buFont typeface="Wingdings" panose="05000000000000000000" pitchFamily="2" charset="2"/>
              <a:buChar char="§"/>
              <a:defRPr/>
            </a:pPr>
            <a:r>
              <a:rPr lang="en-US" b="1" dirty="0">
                <a:solidFill>
                  <a:prstClr val="black"/>
                </a:solidFill>
                <a:cs typeface="Arial" panose="020B0604020202020204" pitchFamily="34" charset="0"/>
              </a:rPr>
              <a:t>People with Medicare drug coverage who are considered “at risk” for opioid misuse will be enrolled in a drug management program (DMP).</a:t>
            </a:r>
            <a:r>
              <a:rPr lang="en-US" dirty="0">
                <a:solidFill>
                  <a:prstClr val="black"/>
                </a:solidFill>
                <a:cs typeface="Arial" panose="020B0604020202020204" pitchFamily="34" charset="0"/>
              </a:rPr>
              <a:t> Once an individual is identified by a Medicare plan as “potentially at risk” or “at risk”, under a DMP, they can’t use the Extra Help, Dual, and Partial Dual (“quarterly”) SEP to change plans. They can still use other enrollment periods as long as they meet the requirements.</a:t>
            </a:r>
          </a:p>
          <a:p>
            <a:pPr marL="112395" indent="-112395" defTabSz="966529">
              <a:spcAft>
                <a:spcPts val="600"/>
              </a:spcAft>
              <a:defRPr/>
            </a:pPr>
            <a:r>
              <a:rPr lang="en-US" b="1" dirty="0">
                <a:solidFill>
                  <a:prstClr val="black"/>
                </a:solidFill>
                <a:cs typeface="Arial" panose="020B0604020202020204" pitchFamily="34" charset="0"/>
              </a:rPr>
              <a:t>Initial Notice of Limitation</a:t>
            </a:r>
            <a:r>
              <a:rPr lang="en-US" dirty="0">
                <a:solidFill>
                  <a:prstClr val="black"/>
                </a:solidFill>
                <a:cs typeface="Arial" panose="020B0604020202020204" pitchFamily="34" charset="0"/>
              </a:rPr>
              <a:t> – Once a plan identifies a person with Medicare as “potentially at risk,” under a DMP, the plan is required to notify the individual that they may limit coverage of these drugs. This notice also tells them they can no longer use the SEP. </a:t>
            </a:r>
          </a:p>
          <a:p>
            <a:pPr marL="112395" indent="-112395" defTabSz="966529">
              <a:spcAft>
                <a:spcPts val="600"/>
              </a:spcAft>
              <a:defRPr/>
            </a:pPr>
            <a:r>
              <a:rPr lang="en-US" b="1" dirty="0">
                <a:solidFill>
                  <a:prstClr val="black"/>
                </a:solidFill>
                <a:cs typeface="Arial" panose="020B0604020202020204" pitchFamily="34" charset="0"/>
              </a:rPr>
              <a:t>Second Notice (2 versions)</a:t>
            </a:r>
          </a:p>
          <a:p>
            <a:pPr marL="346075" lvl="1" indent="-228600" defTabSz="966529">
              <a:spcAft>
                <a:spcPts val="600"/>
              </a:spcAft>
              <a:buFont typeface="Arial" panose="020B0604020202020204" pitchFamily="34" charset="0"/>
              <a:buChar char="•"/>
              <a:defRPr/>
            </a:pPr>
            <a:r>
              <a:rPr lang="en-US" dirty="0">
                <a:solidFill>
                  <a:prstClr val="black"/>
                </a:solidFill>
                <a:cs typeface="Arial" panose="020B0604020202020204" pitchFamily="34" charset="0"/>
              </a:rPr>
              <a:t>If the plan determines the individual </a:t>
            </a:r>
            <a:r>
              <a:rPr lang="en-US" u="sng" dirty="0">
                <a:solidFill>
                  <a:prstClr val="black"/>
                </a:solidFill>
                <a:cs typeface="Arial" panose="020B0604020202020204" pitchFamily="34" charset="0"/>
              </a:rPr>
              <a:t>isn’t</a:t>
            </a:r>
            <a:r>
              <a:rPr lang="en-US" dirty="0">
                <a:solidFill>
                  <a:prstClr val="black"/>
                </a:solidFill>
                <a:cs typeface="Arial" panose="020B0604020202020204" pitchFamily="34" charset="0"/>
              </a:rPr>
              <a:t> “at risk” within 60 days of the initial notice, the plan sends a second notice explaining they won’t limit access and the SEP limitation expires. </a:t>
            </a:r>
          </a:p>
          <a:p>
            <a:pPr marL="346075" lvl="1" indent="-228600" defTabSz="966529">
              <a:spcAft>
                <a:spcPts val="600"/>
              </a:spcAft>
              <a:buFont typeface="Arial" panose="020B0604020202020204" pitchFamily="34" charset="0"/>
              <a:buChar char="•"/>
              <a:defRPr/>
            </a:pPr>
            <a:r>
              <a:rPr lang="en-US" dirty="0">
                <a:solidFill>
                  <a:prstClr val="black"/>
                </a:solidFill>
                <a:cs typeface="Arial" panose="020B0604020202020204" pitchFamily="34" charset="0"/>
              </a:rPr>
              <a:t>If the plan determines the individual is “at risk,” the second notice explains the DMP coverage limitation and reiterates that they can’t use the SEP. </a:t>
            </a:r>
          </a:p>
          <a:p>
            <a:pPr marL="112395" indent="-112395" defTabSz="966529">
              <a:spcAft>
                <a:spcPts val="600"/>
              </a:spcAft>
              <a:buFont typeface="Wingdings" panose="05000000000000000000" pitchFamily="2" charset="2"/>
              <a:buChar char="§"/>
              <a:defRPr/>
            </a:pPr>
            <a:r>
              <a:rPr lang="en-US" b="1" dirty="0">
                <a:solidFill>
                  <a:prstClr val="black"/>
                </a:solidFill>
                <a:cs typeface="Arial" panose="020B0604020202020204" pitchFamily="34" charset="0"/>
              </a:rPr>
              <a:t>Once identified as “at risk,”</a:t>
            </a:r>
            <a:r>
              <a:rPr lang="en-US" dirty="0">
                <a:solidFill>
                  <a:prstClr val="black"/>
                </a:solidFill>
                <a:cs typeface="Arial" panose="020B0604020202020204" pitchFamily="34" charset="0"/>
              </a:rPr>
              <a:t> </a:t>
            </a:r>
            <a:r>
              <a:rPr lang="en-US" b="1" dirty="0">
                <a:solidFill>
                  <a:prstClr val="black"/>
                </a:solidFill>
                <a:cs typeface="Arial" panose="020B0604020202020204" pitchFamily="34" charset="0"/>
              </a:rPr>
              <a:t>the duals SEP limitation will expire </a:t>
            </a:r>
            <a:r>
              <a:rPr lang="en-US" dirty="0">
                <a:solidFill>
                  <a:prstClr val="black"/>
                </a:solidFill>
                <a:cs typeface="Arial" panose="020B0604020202020204" pitchFamily="34" charset="0"/>
              </a:rPr>
              <a:t>after a 12-month period or when there’s a subsequent determination that the individual is no longer at risk (including a successful appeal). The plan may extend the DMP coverage limitation, and the SEP limitation for an additional 12 months after additional clinical review at the completion of the initial 12-month period.</a:t>
            </a:r>
          </a:p>
          <a:p>
            <a:pPr marL="0" indent="0" defTabSz="966529">
              <a:spcAft>
                <a:spcPts val="600"/>
              </a:spcAft>
              <a:buNone/>
              <a:defRPr/>
            </a:pPr>
            <a:r>
              <a:rPr lang="en-US" b="1" dirty="0">
                <a:solidFill>
                  <a:prstClr val="black"/>
                </a:solidFill>
                <a:cs typeface="Arial" panose="020B0604020202020204" pitchFamily="34" charset="0"/>
              </a:rPr>
              <a:t>For more information, </a:t>
            </a:r>
            <a:r>
              <a:rPr lang="en-US" dirty="0">
                <a:solidFill>
                  <a:prstClr val="black"/>
                </a:solidFill>
                <a:cs typeface="Arial" panose="020B0604020202020204" pitchFamily="34" charset="0"/>
              </a:rPr>
              <a:t>see the fact sheet at </a:t>
            </a:r>
            <a:r>
              <a:rPr lang="en-US" dirty="0">
                <a:solidFill>
                  <a:prstClr val="black"/>
                </a:solidFill>
                <a:cs typeface="Arial" panose="020B0604020202020204" pitchFamily="34" charset="0"/>
                <a:hlinkClick r:id="rId3"/>
              </a:rPr>
              <a:t>CMS.gov/newsroom/fact-sheets/cms-finalizes-policy-changes-and-updates-medicare-advantage-and-prescription-drug-benefit-program</a:t>
            </a:r>
            <a:r>
              <a:rPr lang="en-US" dirty="0">
                <a:solidFill>
                  <a:prstClr val="black"/>
                </a:solidFill>
                <a:cs typeface="Arial" panose="020B0604020202020204" pitchFamily="34" charset="0"/>
              </a:rPr>
              <a:t>.</a:t>
            </a:r>
          </a:p>
          <a:p>
            <a:pPr marL="0" indent="0">
              <a:spcAft>
                <a:spcPts val="600"/>
              </a:spcAft>
              <a:buNone/>
            </a:pPr>
            <a:endParaRPr lang="en-US" dirty="0">
              <a:cs typeface="Arial" panose="020B0604020202020204" pitchFamily="34" charset="0"/>
            </a:endParaRPr>
          </a:p>
        </p:txBody>
      </p:sp>
    </p:spTree>
    <p:extLst>
      <p:ext uri="{BB962C8B-B14F-4D97-AF65-F5344CB8AC3E}">
        <p14:creationId xmlns:p14="http://schemas.microsoft.com/office/powerpoint/2010/main" val="9211615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212634" y="3722672"/>
            <a:ext cx="6889932" cy="5352965"/>
          </a:xfrm>
        </p:spPr>
        <p:txBody>
          <a:bodyPr/>
          <a:lstStyle/>
          <a:p>
            <a:pPr marL="0" indent="0" defTabSz="966529">
              <a:spcAft>
                <a:spcPts val="600"/>
              </a:spcAft>
              <a:buNone/>
              <a:defRPr/>
            </a:pPr>
            <a:r>
              <a:rPr lang="en-US" b="1" dirty="0">
                <a:solidFill>
                  <a:prstClr val="black"/>
                </a:solidFill>
              </a:rPr>
              <a:t>This slide has animation.</a:t>
            </a:r>
            <a:endParaRPr lang="en-US" dirty="0">
              <a:solidFill>
                <a:prstClr val="black"/>
              </a:solidFill>
            </a:endParaRPr>
          </a:p>
          <a:p>
            <a:pPr marL="0" marR="0" lvl="0" indent="0" algn="l" defTabSz="966529" rtl="0" eaLnBrk="1" fontAlgn="auto" latinLnBrk="0" hangingPunct="1">
              <a:spcAft>
                <a:spcPts val="600"/>
              </a:spcAft>
              <a:buClrTx/>
              <a:buSzTx/>
              <a:buFont typeface="Wingdings" panose="05000000000000000000" pitchFamily="2" charset="2"/>
              <a:buNone/>
              <a:tabLst/>
              <a:defRPr/>
            </a:pPr>
            <a:r>
              <a:rPr lang="en-US" b="1" i="0" u="none" strike="noStrike" dirty="0">
                <a:solidFill>
                  <a:srgbClr val="000000"/>
                </a:solidFill>
                <a:effectLst/>
                <a:cs typeface="Arial" panose="020B0604020202020204" pitchFamily="34" charset="0"/>
              </a:rPr>
              <a:t>Presenter Notes</a:t>
            </a:r>
            <a:r>
              <a:rPr lang="en-US" b="0" i="0" dirty="0">
                <a:solidFill>
                  <a:srgbClr val="444444"/>
                </a:solidFill>
                <a:effectLst/>
                <a:cs typeface="Arial" panose="020B0604020202020204" pitchFamily="34" charset="0"/>
              </a:rPr>
              <a:t>​</a:t>
            </a:r>
            <a:endParaRPr lang="en-US" dirty="0">
              <a:solidFill>
                <a:prstClr val="black"/>
              </a:solidFill>
              <a:cs typeface="Arial" panose="020B0604020202020204" pitchFamily="34" charset="0"/>
            </a:endParaRPr>
          </a:p>
          <a:p>
            <a:pPr marL="118745" indent="-118745" defTabSz="966529">
              <a:spcAft>
                <a:spcPts val="600"/>
              </a:spcAft>
              <a:buFont typeface="Wingdings" panose="05000000000000000000" pitchFamily="2" charset="2"/>
              <a:buChar char="§"/>
              <a:defRPr/>
            </a:pPr>
            <a:r>
              <a:rPr lang="en-US" b="1" dirty="0">
                <a:solidFill>
                  <a:prstClr val="black"/>
                </a:solidFill>
                <a:cs typeface="Arial" panose="020B0604020202020204" pitchFamily="34" charset="0"/>
              </a:rPr>
              <a:t>Medicare uses information from member satisfaction surveys, plans, and health care providers to give overall quality star ratings to plans.</a:t>
            </a:r>
            <a:r>
              <a:rPr lang="en-US" dirty="0">
                <a:solidFill>
                  <a:prstClr val="black"/>
                </a:solidFill>
                <a:cs typeface="Arial" panose="020B0604020202020204" pitchFamily="34" charset="0"/>
              </a:rPr>
              <a:t> Plans get rated from 1–5 stars, with a 5-star quality rating considered excellent.</a:t>
            </a:r>
          </a:p>
          <a:p>
            <a:pPr marL="118745" indent="-118745" defTabSz="966529">
              <a:spcAft>
                <a:spcPts val="600"/>
              </a:spcAft>
              <a:buFont typeface="Wingdings" panose="05000000000000000000" pitchFamily="2" charset="2"/>
              <a:buChar char="§"/>
              <a:defRPr/>
            </a:pPr>
            <a:r>
              <a:rPr lang="en-US" b="1" dirty="0">
                <a:solidFill>
                  <a:prstClr val="black"/>
                </a:solidFill>
                <a:cs typeface="Arial" panose="020B0604020202020204" pitchFamily="34" charset="0"/>
              </a:rPr>
              <a:t>Plans are assigned their star rating every October</a:t>
            </a:r>
            <a:r>
              <a:rPr lang="en-US" dirty="0">
                <a:solidFill>
                  <a:prstClr val="black"/>
                </a:solidFill>
                <a:cs typeface="Arial" panose="020B0604020202020204" pitchFamily="34" charset="0"/>
              </a:rPr>
              <a:t> for the upcoming calendar year.</a:t>
            </a:r>
            <a:r>
              <a:rPr lang="en-US" b="1" dirty="0">
                <a:solidFill>
                  <a:prstClr val="black"/>
                </a:solidFill>
                <a:cs typeface="Arial" panose="020B0604020202020204" pitchFamily="34" charset="0"/>
              </a:rPr>
              <a:t> </a:t>
            </a:r>
            <a:r>
              <a:rPr lang="en-US" dirty="0">
                <a:solidFill>
                  <a:prstClr val="black"/>
                </a:solidFill>
                <a:cs typeface="Arial" panose="020B0604020202020204" pitchFamily="34" charset="0"/>
              </a:rPr>
              <a:t>To find quality star rating information, visit the Medicare Plan Finder at </a:t>
            </a:r>
            <a:r>
              <a:rPr lang="en-US" dirty="0">
                <a:cs typeface="Arial" panose="020B0604020202020204" pitchFamily="34" charset="0"/>
                <a:hlinkClick r:id="rId3"/>
              </a:rPr>
              <a:t>Medicare.gov/plan-compare</a:t>
            </a:r>
            <a:r>
              <a:rPr lang="en-US" dirty="0">
                <a:solidFill>
                  <a:prstClr val="black"/>
                </a:solidFill>
                <a:cs typeface="Arial" panose="020B0604020202020204" pitchFamily="34" charset="0"/>
              </a:rPr>
              <a:t>. Look for the Overall Plan Rating to identify 5-star plans that you can change to during this SEP. The “Medicare &amp; You” handbook doesn’t have the full, updated ratings for this SEP.</a:t>
            </a:r>
          </a:p>
          <a:p>
            <a:pPr marL="118745" indent="-118745" defTabSz="966529">
              <a:spcAft>
                <a:spcPts val="600"/>
              </a:spcAft>
              <a:defRPr/>
            </a:pPr>
            <a:r>
              <a:rPr lang="en-US" b="1" dirty="0">
                <a:cs typeface="Arial" panose="020B0604020202020204" pitchFamily="34" charset="0"/>
              </a:rPr>
              <a:t>High quality plans that earn the 5-star quality rating </a:t>
            </a:r>
            <a:r>
              <a:rPr lang="en-US" dirty="0">
                <a:cs typeface="Arial" panose="020B0604020202020204" pitchFamily="34" charset="0"/>
              </a:rPr>
              <a:t>are allowed to accept new enrollments using this SEP. </a:t>
            </a:r>
            <a:r>
              <a:rPr lang="en-US" dirty="0">
                <a:solidFill>
                  <a:prstClr val="black"/>
                </a:solidFill>
                <a:cs typeface="Arial" panose="020B0604020202020204" pitchFamily="34" charset="0"/>
              </a:rPr>
              <a:t>You can use the 5-star SEP one time between December 8–November 30 of the following year to enroll in a 5-star Medicare Advantage plan, a 5-star Medicare Advantage Plan with drug</a:t>
            </a:r>
            <a:r>
              <a:rPr lang="en-US" baseline="0" dirty="0">
                <a:solidFill>
                  <a:prstClr val="black"/>
                </a:solidFill>
                <a:cs typeface="Arial" panose="020B0604020202020204" pitchFamily="34" charset="0"/>
              </a:rPr>
              <a:t> coverage</a:t>
            </a:r>
            <a:r>
              <a:rPr lang="en-US" dirty="0">
                <a:solidFill>
                  <a:prstClr val="black"/>
                </a:solidFill>
                <a:cs typeface="Arial" panose="020B0604020202020204" pitchFamily="34" charset="0"/>
              </a:rPr>
              <a:t>, a 5-star </a:t>
            </a:r>
            <a:r>
              <a:rPr lang="en-US" baseline="0" dirty="0">
                <a:solidFill>
                  <a:prstClr val="black"/>
                </a:solidFill>
                <a:cs typeface="Arial" panose="020B0604020202020204" pitchFamily="34" charset="0"/>
              </a:rPr>
              <a:t>drug plan</a:t>
            </a:r>
            <a:r>
              <a:rPr lang="en-US" dirty="0">
                <a:solidFill>
                  <a:prstClr val="black"/>
                </a:solidFill>
                <a:cs typeface="Arial" panose="020B0604020202020204" pitchFamily="34" charset="0"/>
              </a:rPr>
              <a:t>, or a 5-star Medicare Cost Plan, as long as you meet the plan’s enrollment requirements (for example, living within the service area). If you’re currently enrolled in a plan with a 5-star overall quality rating, you may use this SEP to switch to a different plan with a 5-star overall quality rating. </a:t>
            </a:r>
          </a:p>
          <a:p>
            <a:pPr marL="118745" indent="-118745" defTabSz="966529">
              <a:spcAft>
                <a:spcPts val="600"/>
              </a:spcAft>
              <a:defRPr/>
            </a:pPr>
            <a:r>
              <a:rPr lang="en-US" b="1" dirty="0">
                <a:solidFill>
                  <a:prstClr val="black"/>
                </a:solidFill>
                <a:cs typeface="Arial" panose="020B0604020202020204" pitchFamily="34" charset="0"/>
              </a:rPr>
              <a:t>CMS also created a coordinating SEP for Medicare drug coverage. </a:t>
            </a:r>
            <a:r>
              <a:rPr lang="en-US" dirty="0">
                <a:solidFill>
                  <a:prstClr val="black"/>
                </a:solidFill>
                <a:cs typeface="Arial" panose="020B0604020202020204" pitchFamily="34" charset="0"/>
              </a:rPr>
              <a:t>This SEP lets people who enroll in certain types of 5-star plans without drug coverage choose a Medicare plan, if that combination is allowed under CMS rules. Individuals who use the 5-star SEP to enroll in a 5-star Medicare Advantage-only Private Fee-for-Service plan or to disenroll from a Medicare Advantage Plan to enroll in a 5-star cost plan have an SEP to enroll in a prescription drug plan or in the cost plan’s optional supplemental Part D benefit. This SEP begins the month the individual uses the 5-star SEP and continues for 2 additional months. </a:t>
            </a:r>
          </a:p>
          <a:p>
            <a:pPr marL="118745" lvl="1" indent="-118745" defTabSz="966529">
              <a:spcBef>
                <a:spcPts val="0"/>
              </a:spcBef>
              <a:spcAft>
                <a:spcPts val="600"/>
              </a:spcAft>
              <a:buFont typeface="Wingdings" panose="05000000000000000000" pitchFamily="2" charset="2"/>
              <a:buChar char="§"/>
              <a:defRPr/>
            </a:pPr>
            <a:r>
              <a:rPr lang="en-US" b="1" dirty="0">
                <a:solidFill>
                  <a:prstClr val="black"/>
                </a:solidFill>
                <a:cs typeface="Arial" panose="020B0604020202020204" pitchFamily="34" charset="0"/>
              </a:rPr>
              <a:t>You may lose drug coverage if </a:t>
            </a:r>
            <a:r>
              <a:rPr lang="en-US" dirty="0">
                <a:solidFill>
                  <a:prstClr val="black"/>
                </a:solidFill>
                <a:cs typeface="Arial" panose="020B0604020202020204" pitchFamily="34" charset="0"/>
              </a:rPr>
              <a:t>you use this SEP to move from a Medicare Advantage Plan that has drug coverage to a Medicare Advantage Plan that has no drug coverage. You’ll have to wait until the next applicable enrollment period to get drug coverage and may have to pay a penalty.</a:t>
            </a:r>
          </a:p>
          <a:p>
            <a:pPr marL="0" indent="0">
              <a:spcAft>
                <a:spcPts val="600"/>
              </a:spcAft>
              <a:buNone/>
            </a:pPr>
            <a:endParaRPr lang="en-US" dirty="0">
              <a:cs typeface="Arial" panose="020B0604020202020204" pitchFamily="34" charset="0"/>
            </a:endParaRPr>
          </a:p>
        </p:txBody>
      </p:sp>
    </p:spTree>
    <p:extLst>
      <p:ext uri="{BB962C8B-B14F-4D97-AF65-F5344CB8AC3E}">
        <p14:creationId xmlns:p14="http://schemas.microsoft.com/office/powerpoint/2010/main" val="332761007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426721" y="3626708"/>
            <a:ext cx="6514010" cy="5813383"/>
          </a:xfrm>
        </p:spPr>
        <p:txBody>
          <a:bodyPr/>
          <a:lstStyle/>
          <a:p>
            <a:pPr marL="0" indent="0" defTabSz="966529">
              <a:spcAft>
                <a:spcPts val="600"/>
              </a:spcAft>
              <a:buNone/>
              <a:defRPr/>
            </a:pPr>
            <a:r>
              <a:rPr lang="en-US" b="1" dirty="0">
                <a:solidFill>
                  <a:prstClr val="black"/>
                </a:solidFill>
              </a:rPr>
              <a:t>This slide has animation.</a:t>
            </a:r>
            <a:endParaRPr lang="en-US" dirty="0">
              <a:solidFill>
                <a:prstClr val="black"/>
              </a:solidFill>
            </a:endParaRPr>
          </a:p>
          <a:p>
            <a:pPr marL="0" marR="0" lvl="0" indent="0" algn="l" defTabSz="966529" rtl="0" eaLnBrk="1" fontAlgn="auto" latinLnBrk="0" hangingPunct="1">
              <a:spcAft>
                <a:spcPts val="600"/>
              </a:spcAft>
              <a:buClrTx/>
              <a:buSzTx/>
              <a:buFont typeface="Wingdings" panose="05000000000000000000" pitchFamily="2" charset="2"/>
              <a:buNone/>
              <a:tabLst/>
              <a:defRPr/>
            </a:pPr>
            <a:r>
              <a:rPr lang="en-US" b="1" i="0" u="none" strike="noStrike" dirty="0">
                <a:solidFill>
                  <a:srgbClr val="000000"/>
                </a:solidFill>
                <a:effectLst/>
                <a:cs typeface="Arial"/>
              </a:rPr>
              <a:t>Presenter Notes</a:t>
            </a:r>
            <a:r>
              <a:rPr lang="en-US" b="0" i="0" dirty="0">
                <a:solidFill>
                  <a:srgbClr val="444444"/>
                </a:solidFill>
                <a:effectLst/>
                <a:cs typeface="Arial"/>
              </a:rPr>
              <a:t>​</a:t>
            </a:r>
            <a:endParaRPr lang="en-US" dirty="0">
              <a:solidFill>
                <a:prstClr val="black"/>
              </a:solidFill>
              <a:cs typeface="Arial"/>
            </a:endParaRPr>
          </a:p>
          <a:p>
            <a:pPr marL="0" marR="0" lvl="0" indent="0" algn="l" defTabSz="966529" rtl="0" eaLnBrk="1" fontAlgn="auto" latinLnBrk="0" hangingPunct="1">
              <a:spcBef>
                <a:spcPts val="0"/>
              </a:spcBef>
              <a:spcAft>
                <a:spcPts val="600"/>
              </a:spcAft>
              <a:buClrTx/>
              <a:buSzTx/>
              <a:buFont typeface="Wingdings" panose="05000000000000000000" pitchFamily="2" charset="2"/>
              <a:buNone/>
              <a:tabLst/>
              <a:defRPr/>
            </a:pPr>
            <a:r>
              <a:rPr lang="en-US" dirty="0">
                <a:solidFill>
                  <a:prstClr val="black"/>
                </a:solidFill>
                <a:cs typeface="Arial"/>
              </a:rPr>
              <a:t>If a plan gets less than 3 stars for its Medicare Advantage Plan or drug plan summary rating for at least the last 3 years (that is, rated 2.5 or fewer stars for the 2020, 2021, and 2022 plan years for Medicare Advantage Plans or Part D) it will be marked with the low performing icon (LPI) on Medicare Plan Finder. Medicare may send the “Consistent Poor Performer” notice (CMS Product No. 11627) to members of these plans. This notice encourages people to use the OEP</a:t>
            </a:r>
            <a:r>
              <a:rPr lang="en-US" baseline="0" dirty="0">
                <a:solidFill>
                  <a:prstClr val="black"/>
                </a:solidFill>
                <a:cs typeface="Arial"/>
              </a:rPr>
              <a:t> as their opportunity to review other available plans and consider enrolling in a plan with a higher quality star rating. An SEP also exists while the individual is enrolled in the low performing plan. </a:t>
            </a:r>
            <a:r>
              <a:rPr lang="en-US" dirty="0">
                <a:solidFill>
                  <a:prstClr val="black"/>
                </a:solidFill>
                <a:cs typeface="Arial"/>
              </a:rPr>
              <a:t>To see a sample of this notice visit, </a:t>
            </a:r>
            <a:r>
              <a:rPr lang="en-US" dirty="0">
                <a:solidFill>
                  <a:prstClr val="black"/>
                </a:solidFill>
                <a:cs typeface="Arial"/>
                <a:hlinkClick r:id="rId3"/>
              </a:rPr>
              <a:t>CMS.gov/Medicare/Prescription-Drug-Coverage/</a:t>
            </a:r>
            <a:r>
              <a:rPr lang="en-US" dirty="0" err="1">
                <a:solidFill>
                  <a:prstClr val="black"/>
                </a:solidFill>
                <a:cs typeface="Arial"/>
                <a:hlinkClick r:id="rId3"/>
              </a:rPr>
              <a:t>LimitedIncomeandResources</a:t>
            </a:r>
            <a:r>
              <a:rPr lang="en-US" dirty="0">
                <a:solidFill>
                  <a:prstClr val="black"/>
                </a:solidFill>
                <a:cs typeface="Arial"/>
                <a:hlinkClick r:id="rId3"/>
              </a:rPr>
              <a:t>/Downloads/11627.pdf</a:t>
            </a:r>
            <a:r>
              <a:rPr lang="en-US" dirty="0">
                <a:solidFill>
                  <a:prstClr val="black"/>
                </a:solidFill>
                <a:cs typeface="Arial"/>
              </a:rPr>
              <a:t>. During some years, there aren’t any low performing plans. As a result, there aren’t any LPI indicators on Medicare Plan Finder and CMS doesn’t mail a notice.</a:t>
            </a:r>
          </a:p>
          <a:p>
            <a:pPr marL="0" indent="0" defTabSz="966529">
              <a:spcAft>
                <a:spcPts val="600"/>
              </a:spcAft>
              <a:buNone/>
              <a:defRPr/>
            </a:pPr>
            <a:r>
              <a:rPr lang="en-US" dirty="0">
                <a:solidFill>
                  <a:prstClr val="black"/>
                </a:solidFill>
                <a:cs typeface="Arial"/>
              </a:rPr>
              <a:t>The summary rating gives an overall score on the plan’s quality and performance based on many topics arranged into 4 categories: </a:t>
            </a:r>
            <a:endParaRPr lang="en-US" dirty="0">
              <a:solidFill>
                <a:prstClr val="black"/>
              </a:solidFill>
              <a:cs typeface="Arial" panose="020B0604020202020204" pitchFamily="34" charset="0"/>
            </a:endParaRPr>
          </a:p>
          <a:p>
            <a:pPr marL="241300" indent="-241300" defTabSz="966529">
              <a:spcAft>
                <a:spcPts val="600"/>
              </a:spcAft>
              <a:buFont typeface="+mj-lt"/>
              <a:buAutoNum type="arabicPeriod"/>
              <a:defRPr/>
            </a:pPr>
            <a:r>
              <a:rPr lang="en-US" dirty="0">
                <a:solidFill>
                  <a:prstClr val="black"/>
                </a:solidFill>
                <a:cs typeface="Arial"/>
              </a:rPr>
              <a:t>Drug plan customer service—includes how each plan performs in customer service. For example, it shows how well the plan handles member appeals.</a:t>
            </a:r>
          </a:p>
          <a:p>
            <a:pPr marL="241300" indent="-241300" defTabSz="966529">
              <a:spcAft>
                <a:spcPts val="600"/>
              </a:spcAft>
              <a:buFont typeface="+mj-lt"/>
              <a:buAutoNum type="arabicPeriod"/>
              <a:defRPr/>
            </a:pPr>
            <a:r>
              <a:rPr lang="en-US" dirty="0">
                <a:solidFill>
                  <a:prstClr val="black"/>
                </a:solidFill>
                <a:cs typeface="Arial"/>
              </a:rPr>
              <a:t>Member complaints and changes in the plan’s performance—includes how often members have problems and how often they choose to leave the plan. Also includes how much the plan’s performance has improved (if at all) over time.</a:t>
            </a:r>
          </a:p>
          <a:p>
            <a:pPr marL="241300" indent="-241300" defTabSz="966529">
              <a:spcAft>
                <a:spcPts val="600"/>
              </a:spcAft>
              <a:buFont typeface="+mj-lt"/>
              <a:buAutoNum type="arabicPeriod"/>
              <a:defRPr/>
            </a:pPr>
            <a:r>
              <a:rPr lang="en-US" dirty="0">
                <a:solidFill>
                  <a:prstClr val="black"/>
                </a:solidFill>
                <a:cs typeface="Arial"/>
              </a:rPr>
              <a:t>Member experience with the plan—includes how well each plan performed on Medicare’s member experience survey.</a:t>
            </a:r>
          </a:p>
          <a:p>
            <a:pPr marL="241300" indent="-241300" defTabSz="966529">
              <a:spcAft>
                <a:spcPts val="600"/>
              </a:spcAft>
              <a:buFont typeface="+mj-lt"/>
              <a:buAutoNum type="arabicPeriod"/>
              <a:defRPr/>
            </a:pPr>
            <a:r>
              <a:rPr lang="en-US" dirty="0">
                <a:solidFill>
                  <a:prstClr val="black"/>
                </a:solidFill>
                <a:cs typeface="Arial"/>
              </a:rPr>
              <a:t>Drug safety and accuracy of drug pricing—includes how accurate the plan’s pricing information is and how often members with certain medical conditions are prescribed drugs in a way considered safe and clinically recommended for their condition.</a:t>
            </a:r>
          </a:p>
          <a:p>
            <a:pPr marL="0" indent="0" defTabSz="966529">
              <a:spcAft>
                <a:spcPts val="600"/>
              </a:spcAft>
              <a:buNone/>
              <a:defRPr/>
            </a:pPr>
            <a:r>
              <a:rPr lang="en-US" dirty="0">
                <a:solidFill>
                  <a:prstClr val="black"/>
                </a:solidFill>
                <a:cs typeface="Arial"/>
              </a:rPr>
              <a:t>Medicare gathers the information from several different sources, including member surveys, billing information plans submit to Medicare, and results from Medicare’s regular monitoring activities.</a:t>
            </a:r>
          </a:p>
          <a:p>
            <a:pPr marL="0" indent="0" defTabSz="966529">
              <a:spcAft>
                <a:spcPts val="600"/>
              </a:spcAft>
              <a:buNone/>
              <a:defRPr/>
            </a:pPr>
            <a:endParaRPr lang="en-US" dirty="0">
              <a:solidFill>
                <a:prstClr val="black"/>
              </a:solidFill>
              <a:cs typeface="Arial"/>
            </a:endParaRPr>
          </a:p>
        </p:txBody>
      </p:sp>
    </p:spTree>
    <p:extLst>
      <p:ext uri="{BB962C8B-B14F-4D97-AF65-F5344CB8AC3E}">
        <p14:creationId xmlns:p14="http://schemas.microsoft.com/office/powerpoint/2010/main" val="322221576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Bef>
                <a:spcPts val="634"/>
              </a:spcBef>
              <a:spcAft>
                <a:spcPts val="600"/>
              </a:spcAft>
              <a:buNone/>
              <a:defRPr/>
            </a:pPr>
            <a:r>
              <a:rPr lang="en-US" b="1" dirty="0">
                <a:solidFill>
                  <a:prstClr val="black"/>
                </a:solidFill>
              </a:rPr>
              <a:t>This slide has animation.</a:t>
            </a:r>
            <a:endParaRPr lang="en-US" dirty="0">
              <a:solidFill>
                <a:prstClr val="black"/>
              </a:solidFill>
            </a:endParaRPr>
          </a:p>
          <a:p>
            <a:pPr marL="0" marR="0" lvl="0" indent="0" algn="l" defTabSz="966529" rtl="0" eaLnBrk="1" fontAlgn="auto" latinLnBrk="0" hangingPunct="1">
              <a:spcAft>
                <a:spcPts val="600"/>
              </a:spcAft>
              <a:buClrTx/>
              <a:buSzTx/>
              <a:buFont typeface="Wingdings" panose="05000000000000000000" pitchFamily="2" charset="2"/>
              <a:buNone/>
              <a:tabLst/>
              <a:defRPr/>
            </a:pPr>
            <a:r>
              <a:rPr lang="en-US" sz="1200" b="1" i="0" u="none" strike="noStrike" dirty="0">
                <a:solidFill>
                  <a:srgbClr val="000000"/>
                </a:solidFill>
                <a:effectLst/>
                <a:cs typeface="Arial"/>
              </a:rPr>
              <a:t>Presenter Notes</a:t>
            </a:r>
            <a:r>
              <a:rPr lang="en-US" sz="1200" b="0" i="0" dirty="0">
                <a:solidFill>
                  <a:srgbClr val="444444"/>
                </a:solidFill>
                <a:effectLst/>
                <a:cs typeface="Arial"/>
              </a:rPr>
              <a:t>​</a:t>
            </a:r>
            <a:endParaRPr lang="en-US" dirty="0">
              <a:solidFill>
                <a:prstClr val="black"/>
              </a:solidFill>
              <a:cs typeface="Arial"/>
            </a:endParaRPr>
          </a:p>
          <a:p>
            <a:pPr marL="118745" indent="-118745" defTabSz="966529">
              <a:spcBef>
                <a:spcPts val="0"/>
              </a:spcBef>
              <a:spcAft>
                <a:spcPts val="600"/>
              </a:spcAft>
              <a:defRPr/>
            </a:pPr>
            <a:r>
              <a:rPr lang="en-US" b="1" dirty="0">
                <a:solidFill>
                  <a:prstClr val="black"/>
                </a:solidFill>
                <a:cs typeface="Arial"/>
              </a:rPr>
              <a:t>There are several things to consider before joining a Medicare drug plan or Medicare health plan with drug coverage.</a:t>
            </a:r>
            <a:r>
              <a:rPr lang="en-US" dirty="0">
                <a:solidFill>
                  <a:prstClr val="black"/>
                </a:solidFill>
                <a:cs typeface="Arial"/>
              </a:rPr>
              <a:t> When deciding if Medicare drug coverage is right for you, look at the type of health insurance you have currently and how that affects your choices. </a:t>
            </a:r>
            <a:endParaRPr lang="en-US" dirty="0">
              <a:solidFill>
                <a:prstClr val="black"/>
              </a:solidFill>
              <a:cs typeface="Arial" panose="020B0604020202020204" pitchFamily="34" charset="0"/>
            </a:endParaRPr>
          </a:p>
          <a:p>
            <a:pPr marL="118745" indent="-118745" defTabSz="966529">
              <a:spcAft>
                <a:spcPts val="600"/>
              </a:spcAft>
              <a:buFont typeface="Wingdings" panose="05000000000000000000" pitchFamily="2" charset="2"/>
              <a:buChar char="§"/>
              <a:defRPr/>
            </a:pPr>
            <a:r>
              <a:rPr lang="en-US" b="1" dirty="0">
                <a:solidFill>
                  <a:prstClr val="black"/>
                </a:solidFill>
                <a:cs typeface="Arial"/>
              </a:rPr>
              <a:t>If you have drug coverage,</a:t>
            </a:r>
            <a:r>
              <a:rPr lang="en-US" dirty="0">
                <a:solidFill>
                  <a:prstClr val="black"/>
                </a:solidFill>
                <a:cs typeface="Arial"/>
              </a:rPr>
              <a:t> you need to find out if it’s creditable drug coverage—that is, coverage that’s expected to pay, on average, at least as much as Medicare’s standard drug coverage. Your current insurer or plan provider must notify you each year if your drug coverage is creditable. If you haven’t heard from them, call them or your benefits administrator to find out. Also, you may want to consider keeping your creditable drug coverage rather than choosing a Medicare plan. It’s important to find out how Medicare coverage affects your current health insurance plan to be sure you don’t lose doctor or hospital coverage for yourself or your family members.</a:t>
            </a:r>
          </a:p>
          <a:p>
            <a:pPr marL="118745" indent="-118745" defTabSz="966529">
              <a:spcAft>
                <a:spcPts val="600"/>
              </a:spcAft>
              <a:buFont typeface="Wingdings" panose="05000000000000000000" pitchFamily="2" charset="2"/>
              <a:buChar char="§"/>
              <a:defRPr/>
            </a:pPr>
            <a:r>
              <a:rPr lang="en-US" b="1" dirty="0">
                <a:solidFill>
                  <a:prstClr val="black"/>
                </a:solidFill>
                <a:cs typeface="Arial"/>
              </a:rPr>
              <a:t>If you have employer or union coverage, </a:t>
            </a:r>
            <a:r>
              <a:rPr lang="en-US" dirty="0">
                <a:solidFill>
                  <a:prstClr val="black"/>
                </a:solidFill>
                <a:cs typeface="Arial"/>
              </a:rPr>
              <a:t>call your benefits administrator before you make any changes or sign up for any other coverage. If you drop your employer or union coverage, you may not be able to get it back. Also, you may not be able to drop your employer or union drug coverage without also dropping your employer or union health (doctor and hospital) coverage. If you drop coverage for yourself, you may also have to drop coverage for your spouse and dependents.</a:t>
            </a:r>
          </a:p>
          <a:p>
            <a:pPr marL="118745" indent="-118745" defTabSz="966529">
              <a:spcAft>
                <a:spcPts val="600"/>
              </a:spcAft>
              <a:buFont typeface="Wingdings" panose="05000000000000000000" pitchFamily="2" charset="2"/>
              <a:buChar char="§"/>
              <a:defRPr/>
            </a:pPr>
            <a:r>
              <a:rPr lang="en-US" b="1" dirty="0">
                <a:solidFill>
                  <a:prstClr val="black"/>
                </a:solidFill>
                <a:cs typeface="Arial"/>
              </a:rPr>
              <a:t>Get information on how different types of current coverage work with Medicare drug coverage </a:t>
            </a:r>
            <a:r>
              <a:rPr lang="en-US" dirty="0">
                <a:solidFill>
                  <a:prstClr val="black"/>
                </a:solidFill>
                <a:cs typeface="Arial"/>
              </a:rPr>
              <a:t>by visiting </a:t>
            </a:r>
            <a:r>
              <a:rPr lang="en-US" dirty="0">
                <a:solidFill>
                  <a:prstClr val="black"/>
                </a:solidFill>
                <a:cs typeface="Arial"/>
                <a:hlinkClick r:id="rId3"/>
              </a:rPr>
              <a:t>Medicare.gov/drug-coverage-part-d/how-part-d-works-with-other-insurance</a:t>
            </a:r>
            <a:r>
              <a:rPr lang="en-US" dirty="0">
                <a:solidFill>
                  <a:prstClr val="black"/>
                </a:solidFill>
                <a:cs typeface="Arial"/>
              </a:rPr>
              <a:t> or by calling </a:t>
            </a:r>
            <a:r>
              <a:rPr lang="en-US" sz="1200" dirty="0">
                <a:solidFill>
                  <a:prstClr val="black"/>
                </a:solidFill>
                <a:cs typeface="Arial"/>
              </a:rPr>
              <a:t>1-800-MEDICARE (1-800-633-4227). TTY users can call 1-877-486-2048. </a:t>
            </a:r>
            <a:endParaRPr lang="en-US" dirty="0"/>
          </a:p>
        </p:txBody>
      </p:sp>
    </p:spTree>
    <p:extLst>
      <p:ext uri="{BB962C8B-B14F-4D97-AF65-F5344CB8AC3E}">
        <p14:creationId xmlns:p14="http://schemas.microsoft.com/office/powerpoint/2010/main" val="265644207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570411" y="3696547"/>
            <a:ext cx="6174377" cy="5144347"/>
          </a:xfrm>
        </p:spPr>
        <p:txBody>
          <a:bodyPr/>
          <a:lstStyle/>
          <a:p>
            <a:pPr marL="0" indent="0" defTabSz="966529">
              <a:spcBef>
                <a:spcPts val="634"/>
              </a:spcBef>
              <a:spcAft>
                <a:spcPts val="600"/>
              </a:spcAft>
              <a:buNone/>
              <a:defRPr/>
            </a:pPr>
            <a:r>
              <a:rPr lang="en-US" b="1" dirty="0">
                <a:solidFill>
                  <a:prstClr val="black"/>
                </a:solidFill>
              </a:rPr>
              <a:t>This slide has animation.</a:t>
            </a:r>
            <a:endParaRPr lang="en-US" dirty="0">
              <a:solidFill>
                <a:prstClr val="black"/>
              </a:solidFill>
            </a:endParaRPr>
          </a:p>
          <a:p>
            <a:pPr marL="0" marR="0" lvl="0" indent="0" algn="l" defTabSz="966529" rtl="0" eaLnBrk="1" fontAlgn="auto" latinLnBrk="0" hangingPunct="1">
              <a:spcAft>
                <a:spcPts val="600"/>
              </a:spcAft>
              <a:buClrTx/>
              <a:buSzTx/>
              <a:buFont typeface="Wingdings" panose="05000000000000000000" pitchFamily="2" charset="2"/>
              <a:buNone/>
              <a:tabLst/>
              <a:defRPr/>
            </a:pPr>
            <a:r>
              <a:rPr lang="en-US" b="1" i="0" u="none" strike="noStrike" dirty="0">
                <a:solidFill>
                  <a:srgbClr val="000000"/>
                </a:solidFill>
                <a:effectLst/>
                <a:cs typeface="Arial" panose="020B0604020202020204" pitchFamily="34" charset="0"/>
              </a:rPr>
              <a:t>Presenter Notes</a:t>
            </a:r>
            <a:r>
              <a:rPr lang="en-US" b="0" i="0" dirty="0">
                <a:solidFill>
                  <a:srgbClr val="444444"/>
                </a:solidFill>
                <a:effectLst/>
                <a:cs typeface="Arial" panose="020B0604020202020204" pitchFamily="34" charset="0"/>
              </a:rPr>
              <a:t>​</a:t>
            </a:r>
            <a:endParaRPr lang="en-US" dirty="0">
              <a:solidFill>
                <a:prstClr val="black"/>
              </a:solidFill>
              <a:cs typeface="Arial" panose="020B0604020202020204" pitchFamily="34" charset="0"/>
            </a:endParaRPr>
          </a:p>
          <a:p>
            <a:pPr marL="0" indent="0" defTabSz="966529">
              <a:spcBef>
                <a:spcPts val="0"/>
              </a:spcBef>
              <a:spcAft>
                <a:spcPts val="600"/>
              </a:spcAft>
              <a:buNone/>
              <a:defRPr/>
            </a:pPr>
            <a:r>
              <a:rPr lang="en-US" b="1" dirty="0">
                <a:solidFill>
                  <a:prstClr val="black"/>
                </a:solidFill>
                <a:cs typeface="Arial" panose="020B0604020202020204" pitchFamily="34" charset="0"/>
              </a:rPr>
              <a:t>After you pick a plan that meets your needs, call the company offering it, and ask how to enroll. </a:t>
            </a:r>
            <a:r>
              <a:rPr lang="en-US" dirty="0">
                <a:solidFill>
                  <a:prstClr val="black"/>
                </a:solidFill>
                <a:cs typeface="Arial" panose="020B0604020202020204" pitchFamily="34" charset="0"/>
              </a:rPr>
              <a:t>You’ll have to give the number on your Medicare card when you enroll. </a:t>
            </a:r>
          </a:p>
          <a:p>
            <a:pPr marL="0" indent="0" defTabSz="966529">
              <a:spcAft>
                <a:spcPts val="600"/>
              </a:spcAft>
              <a:buNone/>
              <a:defRPr/>
            </a:pPr>
            <a:r>
              <a:rPr lang="en-US" dirty="0">
                <a:solidFill>
                  <a:prstClr val="black"/>
                </a:solidFill>
                <a:cs typeface="Arial" panose="020B0604020202020204" pitchFamily="34" charset="0"/>
              </a:rPr>
              <a:t>You can enroll with the plan directly. All plans must offer paper enrollment applications. Also, plans may let you enroll through their website or over the phone. Most plans also participate and offer enrollment through Medicare’s website at </a:t>
            </a:r>
            <a:r>
              <a:rPr lang="en-US" dirty="0">
                <a:cs typeface="Arial" panose="020B0604020202020204" pitchFamily="34" charset="0"/>
                <a:hlinkClick r:id="rId3"/>
              </a:rPr>
              <a:t>Medicare.gov/plan-compare</a:t>
            </a:r>
            <a:r>
              <a:rPr lang="en-US" dirty="0">
                <a:solidFill>
                  <a:prstClr val="black"/>
                </a:solidFill>
                <a:cs typeface="Arial" panose="020B0604020202020204" pitchFamily="34" charset="0"/>
              </a:rPr>
              <a:t>. You can also call Medicare to enroll at 1-800-MEDICARE (1-800-633-4227); TTY users can call 1-877-486-2048. If you want in-person assistance, contact your local State Health Insurance Assistance Program (SHIP) at</a:t>
            </a:r>
            <a:r>
              <a:rPr lang="en-US" baseline="0" dirty="0">
                <a:solidFill>
                  <a:prstClr val="black"/>
                </a:solidFill>
                <a:cs typeface="Arial" panose="020B0604020202020204" pitchFamily="34" charset="0"/>
              </a:rPr>
              <a:t> </a:t>
            </a:r>
            <a:r>
              <a:rPr lang="en-US" dirty="0">
                <a:cs typeface="Arial" panose="020B0604020202020204" pitchFamily="34" charset="0"/>
                <a:hlinkClick r:id="rId4"/>
              </a:rPr>
              <a:t>shiphelp.org</a:t>
            </a:r>
            <a:r>
              <a:rPr lang="en-US" dirty="0">
                <a:cs typeface="Arial" panose="020B0604020202020204" pitchFamily="34" charset="0"/>
              </a:rPr>
              <a:t>.</a:t>
            </a:r>
          </a:p>
          <a:p>
            <a:pPr marL="0" lvl="1" defTabSz="966529">
              <a:spcBef>
                <a:spcPts val="0"/>
              </a:spcBef>
              <a:spcAft>
                <a:spcPts val="600"/>
              </a:spcAft>
              <a:defRPr/>
            </a:pPr>
            <a:r>
              <a:rPr lang="en-US" dirty="0">
                <a:solidFill>
                  <a:prstClr val="black"/>
                </a:solidFill>
                <a:cs typeface="Arial" panose="020B0604020202020204" pitchFamily="34" charset="0"/>
              </a:rPr>
              <a:t>Plans must process applications in a timely manner, and after you apply, the plan must notify you that it has accepted or denied your application.</a:t>
            </a:r>
          </a:p>
          <a:p>
            <a:pPr marL="0" lvl="1" defTabSz="966529">
              <a:spcBef>
                <a:spcPts val="0"/>
              </a:spcBef>
              <a:spcAft>
                <a:spcPts val="600"/>
              </a:spcAft>
              <a:defRPr/>
            </a:pPr>
            <a:r>
              <a:rPr lang="en-US" dirty="0">
                <a:solidFill>
                  <a:prstClr val="black"/>
                </a:solidFill>
                <a:cs typeface="Arial" panose="020B0604020202020204" pitchFamily="34" charset="0"/>
              </a:rPr>
              <a:t>It’s a good idea to keep a copy of your application, confirmation number, any other papers you sign, and letters or materials you get.</a:t>
            </a:r>
          </a:p>
          <a:p>
            <a:pPr marL="0" indent="0" defTabSz="966529">
              <a:spcAft>
                <a:spcPts val="600"/>
              </a:spcAft>
              <a:buNone/>
              <a:defRPr/>
            </a:pPr>
            <a:r>
              <a:rPr lang="en-US" dirty="0">
                <a:solidFill>
                  <a:prstClr val="black"/>
                </a:solidFill>
                <a:cs typeface="Arial" panose="020B0604020202020204" pitchFamily="34" charset="0"/>
              </a:rPr>
              <a:t>You can find the steps and worksheets to help you with this process in “Your Guide to Medicare Prescription Drug Coverage” (CMS Product No. 11109) at </a:t>
            </a:r>
            <a:r>
              <a:rPr lang="en-US" dirty="0">
                <a:solidFill>
                  <a:prstClr val="black"/>
                </a:solidFill>
                <a:cs typeface="Arial" panose="020B0604020202020204" pitchFamily="34" charset="0"/>
                <a:hlinkClick r:id="rId5"/>
              </a:rPr>
              <a:t>Medicare.gov/publications</a:t>
            </a:r>
            <a:r>
              <a:rPr lang="en-US" dirty="0">
                <a:solidFill>
                  <a:prstClr val="black"/>
                </a:solidFill>
                <a:cs typeface="Arial" panose="020B0604020202020204" pitchFamily="34" charset="0"/>
              </a:rPr>
              <a:t>. </a:t>
            </a:r>
          </a:p>
          <a:p>
            <a:pPr marL="0" indent="0" defTabSz="966529">
              <a:spcBef>
                <a:spcPts val="0"/>
              </a:spcBef>
              <a:spcAft>
                <a:spcPts val="600"/>
              </a:spcAft>
              <a:buNone/>
              <a:defRPr/>
            </a:pPr>
            <a:r>
              <a:rPr lang="en-US" b="1" dirty="0">
                <a:solidFill>
                  <a:prstClr val="black"/>
                </a:solidFill>
                <a:cs typeface="Arial" panose="020B0604020202020204" pitchFamily="34" charset="0"/>
              </a:rPr>
              <a:t>NOTE</a:t>
            </a:r>
            <a:r>
              <a:rPr lang="en-US" dirty="0">
                <a:solidFill>
                  <a:prstClr val="black"/>
                </a:solidFill>
                <a:cs typeface="Arial" panose="020B0604020202020204" pitchFamily="34" charset="0"/>
              </a:rPr>
              <a:t>: There are a small number of plans that may have more limited enrollment options, including some Special Needs Plans (SNPs), Medicare Cost Plans, and consistently poor performing plans that have gotten less than a 3-star quality rating for 3 consecutive years. In these cases, you may not be able to enroll online. You can still call the plan directly to enroll. </a:t>
            </a:r>
          </a:p>
          <a:p>
            <a:pPr marL="0" indent="0" defTabSz="966529">
              <a:spcBef>
                <a:spcPts val="634"/>
              </a:spcBef>
              <a:spcAft>
                <a:spcPts val="600"/>
              </a:spcAft>
              <a:buNone/>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202638013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Bef>
                <a:spcPts val="634"/>
              </a:spcBef>
              <a:spcAft>
                <a:spcPts val="600"/>
              </a:spcAft>
              <a:buNone/>
              <a:defRPr/>
            </a:pPr>
            <a:r>
              <a:rPr lang="en-US" b="1" dirty="0">
                <a:solidFill>
                  <a:prstClr val="black"/>
                </a:solidFill>
              </a:rPr>
              <a:t>This slide has animation.</a:t>
            </a:r>
            <a:endParaRPr lang="en-US" dirty="0">
              <a:solidFill>
                <a:prstClr val="black"/>
              </a:solidFill>
            </a:endParaRPr>
          </a:p>
          <a:p>
            <a:pPr marL="0" marR="0" lvl="0" indent="0" algn="l" defTabSz="966529" rtl="0" eaLnBrk="1" fontAlgn="auto" latinLnBrk="0" hangingPunct="1">
              <a:spcAft>
                <a:spcPts val="600"/>
              </a:spcAft>
              <a:buClrTx/>
              <a:buSzTx/>
              <a:buFont typeface="Wingdings" panose="05000000000000000000" pitchFamily="2" charset="2"/>
              <a:buNone/>
              <a:tabLst/>
              <a:defRPr/>
            </a:pPr>
            <a:r>
              <a:rPr lang="en-US" b="1" i="0" u="none" strike="noStrike" dirty="0">
                <a:solidFill>
                  <a:srgbClr val="000000"/>
                </a:solidFill>
                <a:effectLst/>
                <a:cs typeface="Arial" panose="020B0604020202020204" pitchFamily="34" charset="0"/>
              </a:rPr>
              <a:t>Presenter Notes</a:t>
            </a:r>
            <a:r>
              <a:rPr lang="en-US" b="0" i="0" dirty="0">
                <a:solidFill>
                  <a:srgbClr val="444444"/>
                </a:solidFill>
                <a:effectLst/>
                <a:cs typeface="Arial" panose="020B0604020202020204" pitchFamily="34" charset="0"/>
              </a:rPr>
              <a:t>​</a:t>
            </a:r>
            <a:endParaRPr lang="en-US" dirty="0">
              <a:solidFill>
                <a:prstClr val="black"/>
              </a:solidFill>
              <a:cs typeface="Arial" panose="020B0604020202020204" pitchFamily="34" charset="0"/>
            </a:endParaRPr>
          </a:p>
          <a:p>
            <a:pPr marL="118745" indent="-118745" defTabSz="966529">
              <a:spcAft>
                <a:spcPts val="600"/>
              </a:spcAft>
              <a:buFont typeface="Wingdings" panose="05000000000000000000" pitchFamily="2" charset="2"/>
              <a:buChar char="§"/>
              <a:defRPr/>
            </a:pPr>
            <a:r>
              <a:rPr lang="en-US" b="1" dirty="0">
                <a:solidFill>
                  <a:prstClr val="black"/>
                </a:solidFill>
                <a:cs typeface="Arial" panose="020B0604020202020204" pitchFamily="34" charset="0"/>
              </a:rPr>
              <a:t>When you join a Medicare plan, or when Medicare enrolls you in a drug plan,</a:t>
            </a:r>
            <a:r>
              <a:rPr lang="en-US" dirty="0">
                <a:solidFill>
                  <a:prstClr val="black"/>
                </a:solidFill>
                <a:cs typeface="Arial" panose="020B0604020202020204" pitchFamily="34" charset="0"/>
              </a:rPr>
              <a:t> the plan will send you an enrollment letter and membership materials, including an identification card and customer service information with a toll-free phone number and website address.</a:t>
            </a:r>
          </a:p>
          <a:p>
            <a:pPr marL="118745" indent="-118745" defTabSz="966529">
              <a:spcAft>
                <a:spcPts val="600"/>
              </a:spcAft>
              <a:buFont typeface="Wingdings" panose="05000000000000000000" pitchFamily="2" charset="2"/>
              <a:buChar char="§"/>
              <a:defRPr/>
            </a:pPr>
            <a:r>
              <a:rPr lang="en-US" b="1" dirty="0">
                <a:solidFill>
                  <a:prstClr val="black"/>
                </a:solidFill>
                <a:cs typeface="Arial" panose="020B0604020202020204" pitchFamily="34" charset="0"/>
              </a:rPr>
              <a:t>Plans will also have a transition process in place for you </a:t>
            </a:r>
            <a:r>
              <a:rPr lang="en-US" b="0" dirty="0">
                <a:solidFill>
                  <a:prstClr val="black"/>
                </a:solidFill>
                <a:cs typeface="Arial" panose="020B0604020202020204" pitchFamily="34" charset="0"/>
              </a:rPr>
              <a:t>if y</a:t>
            </a:r>
            <a:r>
              <a:rPr lang="en-US" dirty="0">
                <a:solidFill>
                  <a:prstClr val="black"/>
                </a:solidFill>
                <a:cs typeface="Arial" panose="020B0604020202020204" pitchFamily="34" charset="0"/>
              </a:rPr>
              <a:t>ou’re new to the plan and taking a drug that isn’t on the plan’s formulary. The plan must let you get a 30-day temporary supply of the prescription. This gives you time to work with your prescriber to find a different drug that’s on the plan’s formulary</a:t>
            </a:r>
            <a:r>
              <a:rPr lang="en-US" baseline="0" dirty="0">
                <a:solidFill>
                  <a:prstClr val="black"/>
                </a:solidFill>
                <a:cs typeface="Arial" panose="020B0604020202020204" pitchFamily="34" charset="0"/>
              </a:rPr>
              <a:t> and to submit any necessary paperwork if there’s prior authorization or other formulary management tool</a:t>
            </a:r>
            <a:r>
              <a:rPr lang="en-US" dirty="0">
                <a:solidFill>
                  <a:prstClr val="black"/>
                </a:solidFill>
                <a:cs typeface="Arial" panose="020B0604020202020204" pitchFamily="34" charset="0"/>
              </a:rPr>
              <a:t>. If an acceptable alternative drug isn’t available, you or your prescriber can request an exception from the plan, and you can appeal denied requests.</a:t>
            </a:r>
          </a:p>
          <a:p>
            <a:pPr marL="0" indent="0">
              <a:spcAft>
                <a:spcPts val="600"/>
              </a:spcAft>
              <a:buNone/>
            </a:pPr>
            <a:endParaRPr lang="en-US" dirty="0">
              <a:cs typeface="Arial" panose="020B0604020202020204" pitchFamily="34" charset="0"/>
            </a:endParaRPr>
          </a:p>
          <a:p>
            <a:pPr marL="0" indent="0">
              <a:spcAft>
                <a:spcPts val="600"/>
              </a:spcAft>
              <a:buNone/>
            </a:pPr>
            <a:endParaRPr lang="en-US" b="0" dirty="0">
              <a:cs typeface="Arial" panose="020B0604020202020204" pitchFamily="34" charset="0"/>
            </a:endParaRPr>
          </a:p>
        </p:txBody>
      </p:sp>
    </p:spTree>
    <p:extLst>
      <p:ext uri="{BB962C8B-B14F-4D97-AF65-F5344CB8AC3E}">
        <p14:creationId xmlns:p14="http://schemas.microsoft.com/office/powerpoint/2010/main" val="19415051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Aft>
                <a:spcPts val="600"/>
              </a:spcAft>
              <a:buNone/>
              <a:defRPr/>
            </a:pPr>
            <a:r>
              <a:rPr lang="en-US" b="1" dirty="0">
                <a:solidFill>
                  <a:prstClr val="black"/>
                </a:solidFill>
              </a:rPr>
              <a:t>This slide has animation.</a:t>
            </a:r>
            <a:endParaRPr lang="en-US" dirty="0">
              <a:solidFill>
                <a:prstClr val="black"/>
              </a:solidFill>
            </a:endParaRPr>
          </a:p>
          <a:p>
            <a:pPr marL="0" marR="0" lvl="0" indent="0" algn="l" defTabSz="966529" rtl="0" eaLnBrk="1" fontAlgn="auto" latinLnBrk="0" hangingPunct="1">
              <a:spcAft>
                <a:spcPts val="600"/>
              </a:spcAft>
              <a:buClrTx/>
              <a:buSzTx/>
              <a:buFont typeface="Wingdings" panose="05000000000000000000" pitchFamily="2" charset="2"/>
              <a:buNone/>
              <a:tabLst/>
              <a:defRPr/>
            </a:pPr>
            <a:r>
              <a:rPr lang="en-US" sz="1200" b="1" i="0" u="none" strike="noStrike" dirty="0">
                <a:solidFill>
                  <a:srgbClr val="000000"/>
                </a:solidFill>
                <a:effectLst/>
                <a:cs typeface="Arial"/>
              </a:rPr>
              <a:t>Presenter Notes</a:t>
            </a:r>
            <a:r>
              <a:rPr lang="en-US" sz="1200" b="0" i="0" dirty="0">
                <a:solidFill>
                  <a:srgbClr val="444444"/>
                </a:solidFill>
                <a:effectLst/>
                <a:cs typeface="Arial"/>
              </a:rPr>
              <a:t>​</a:t>
            </a:r>
            <a:endParaRPr lang="en-US" b="0" i="0" dirty="0">
              <a:solidFill>
                <a:srgbClr val="444444"/>
              </a:solidFill>
              <a:effectLst/>
              <a:cs typeface="Arial"/>
            </a:endParaRPr>
          </a:p>
          <a:p>
            <a:pPr marL="112395" indent="-112395" defTabSz="966529">
              <a:spcAft>
                <a:spcPts val="600"/>
              </a:spcAft>
              <a:buFont typeface="Wingdings" panose="05000000000000000000" pitchFamily="2" charset="2"/>
              <a:buChar char="§"/>
              <a:defRPr/>
            </a:pPr>
            <a:r>
              <a:rPr lang="en-US" b="1" dirty="0">
                <a:solidFill>
                  <a:prstClr val="black"/>
                </a:solidFill>
                <a:cs typeface="Arial"/>
              </a:rPr>
              <a:t>You may get drugs under Part A as part of your treatment during a covered inpatient hospital or Skilled Nursing Facility (SNF) stay.</a:t>
            </a:r>
            <a:r>
              <a:rPr lang="en-US" dirty="0">
                <a:solidFill>
                  <a:prstClr val="black"/>
                </a:solidFill>
                <a:cs typeface="Arial"/>
              </a:rPr>
              <a:t> Part A payments made to hospitals and SNFs generally cover all drugs you get during an inpatient stay. There are some exceptions. Review chapter 8, sections 10.2 and 70 of the Medicare Benefit Policy Manual at </a:t>
            </a:r>
            <a:r>
              <a:rPr lang="en-US" dirty="0">
                <a:solidFill>
                  <a:prstClr val="black"/>
                </a:solidFill>
                <a:cs typeface="Arial"/>
                <a:hlinkClick r:id="rId3"/>
              </a:rPr>
              <a:t>CMS.gov/</a:t>
            </a:r>
            <a:r>
              <a:rPr lang="en-US" dirty="0" err="1">
                <a:solidFill>
                  <a:prstClr val="black"/>
                </a:solidFill>
                <a:cs typeface="Arial"/>
                <a:hlinkClick r:id="rId3"/>
              </a:rPr>
              <a:t>RegulationsandGuidance</a:t>
            </a:r>
            <a:r>
              <a:rPr lang="en-US" dirty="0">
                <a:solidFill>
                  <a:prstClr val="black"/>
                </a:solidFill>
                <a:cs typeface="Arial"/>
                <a:hlinkClick r:id="rId3"/>
              </a:rPr>
              <a:t>/Guidance/Manuals/Downloads/bp102c08pdf.pdf</a:t>
            </a:r>
            <a:r>
              <a:rPr lang="en-US" dirty="0">
                <a:solidFill>
                  <a:prstClr val="black"/>
                </a:solidFill>
                <a:cs typeface="Arial"/>
              </a:rPr>
              <a:t>.</a:t>
            </a:r>
          </a:p>
          <a:p>
            <a:pPr marL="112395" indent="-112395" defTabSz="966529">
              <a:spcAft>
                <a:spcPts val="600"/>
              </a:spcAft>
              <a:defRPr/>
            </a:pPr>
            <a:r>
              <a:rPr lang="en-US" b="1" dirty="0">
                <a:solidFill>
                  <a:prstClr val="black"/>
                </a:solidFill>
                <a:cs typeface="Arial"/>
              </a:rPr>
              <a:t>You may get drugs for symptom control or pain relief while using the Part A hospice benefit. </a:t>
            </a:r>
            <a:r>
              <a:rPr lang="en-US" dirty="0">
                <a:solidFill>
                  <a:prstClr val="black"/>
                </a:solidFill>
                <a:cs typeface="Arial"/>
              </a:rPr>
              <a:t>You may be charged up to $5 for each outpatient prescription drug or other similar products for pain relief and symptom control. </a:t>
            </a:r>
          </a:p>
          <a:p>
            <a:pPr marL="112395" indent="-112395" defTabSz="966529">
              <a:spcAft>
                <a:spcPts val="600"/>
              </a:spcAft>
              <a:buFont typeface="Wingdings" panose="05000000000000000000" pitchFamily="2" charset="2"/>
              <a:buChar char="§"/>
              <a:defRPr/>
            </a:pPr>
            <a:r>
              <a:rPr lang="en-US" dirty="0">
                <a:solidFill>
                  <a:prstClr val="black"/>
                </a:solidFill>
                <a:cs typeface="Arial"/>
              </a:rPr>
              <a:t>Hospices must give virtually all care that terminally ill individuals need.</a:t>
            </a:r>
            <a:r>
              <a:rPr lang="en-US" b="1" dirty="0">
                <a:solidFill>
                  <a:prstClr val="black"/>
                </a:solidFill>
                <a:cs typeface="Arial"/>
              </a:rPr>
              <a:t> Because hospice care is a Part A benefit, </a:t>
            </a:r>
            <a:r>
              <a:rPr lang="en-US" dirty="0">
                <a:solidFill>
                  <a:prstClr val="black"/>
                </a:solidFill>
                <a:cs typeface="Arial"/>
              </a:rPr>
              <a:t>Medicare drug coverage (Part D) doesn’t pay for drugs covered under the Part A per diem payment to the hospice. During</a:t>
            </a:r>
            <a:r>
              <a:rPr lang="en-US" baseline="0" dirty="0">
                <a:solidFill>
                  <a:prstClr val="black"/>
                </a:solidFill>
                <a:cs typeface="Arial"/>
              </a:rPr>
              <a:t> hospice care, drug coverage </a:t>
            </a:r>
            <a:r>
              <a:rPr lang="en-US" dirty="0">
                <a:solidFill>
                  <a:prstClr val="black"/>
                </a:solidFill>
                <a:cs typeface="Arial"/>
              </a:rPr>
              <a:t>only</a:t>
            </a:r>
            <a:r>
              <a:rPr lang="en-US" baseline="0" dirty="0">
                <a:solidFill>
                  <a:prstClr val="black"/>
                </a:solidFill>
                <a:cs typeface="Arial"/>
              </a:rPr>
              <a:t> covers drugs that are unrelated to the hospice diagnosis.</a:t>
            </a:r>
            <a:endParaRPr lang="en-US" dirty="0">
              <a:solidFill>
                <a:prstClr val="black"/>
              </a:solidFill>
              <a:cs typeface="Arial"/>
            </a:endParaRPr>
          </a:p>
          <a:p>
            <a:pPr marL="0" indent="0" defTabSz="966529">
              <a:spcAft>
                <a:spcPts val="600"/>
              </a:spcAft>
              <a:buNone/>
              <a:defRPr/>
            </a:pPr>
            <a:r>
              <a:rPr lang="en-US" b="1" dirty="0">
                <a:solidFill>
                  <a:prstClr val="black"/>
                </a:solidFill>
                <a:cs typeface="Arial"/>
              </a:rPr>
              <a:t>NOTE</a:t>
            </a:r>
            <a:r>
              <a:rPr lang="en-US" dirty="0">
                <a:solidFill>
                  <a:prstClr val="black"/>
                </a:solidFill>
                <a:cs typeface="Arial"/>
              </a:rPr>
              <a:t>: If you don’t have Part A, Part B can pay hospitals and SNFs for certain categories of drugs as a Part B benefit. If you do have Part A, Part B may pay if the Part A benefit for your stay has run out, or if your stay isn’t covered by Part A. </a:t>
            </a:r>
            <a:endParaRPr lang="en-US" dirty="0">
              <a:solidFill>
                <a:prstClr val="black"/>
              </a:solidFill>
              <a:cs typeface="Arial" panose="020B0604020202020204" pitchFamily="34" charset="0"/>
            </a:endParaRPr>
          </a:p>
          <a:p>
            <a:pPr marL="0" indent="0" defTabSz="966529">
              <a:spcAft>
                <a:spcPts val="600"/>
              </a:spcAft>
              <a:buNone/>
              <a:defRPr/>
            </a:pPr>
            <a:r>
              <a:rPr lang="en-US" dirty="0">
                <a:solidFill>
                  <a:prstClr val="black"/>
                </a:solidFill>
                <a:cs typeface="Arial"/>
              </a:rPr>
              <a:t>Also, when getting SNF care as a Part A benefit, the SNF’s bundled per diem payment excludes certain costly and intensive chemotherapy drugs. They’re billed separately under Part B.</a:t>
            </a:r>
          </a:p>
          <a:p>
            <a:pPr marL="0" indent="0" defTabSz="966529">
              <a:spcAft>
                <a:spcPts val="600"/>
              </a:spcAft>
              <a:buNone/>
              <a:defRPr/>
            </a:pPr>
            <a:endParaRPr lang="en-US" dirty="0">
              <a:solidFill>
                <a:prstClr val="black"/>
              </a:solidFill>
            </a:endParaRPr>
          </a:p>
        </p:txBody>
      </p:sp>
    </p:spTree>
    <p:extLst>
      <p:ext uri="{BB962C8B-B14F-4D97-AF65-F5344CB8AC3E}">
        <p14:creationId xmlns:p14="http://schemas.microsoft.com/office/powerpoint/2010/main" val="112286819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Aft>
                <a:spcPts val="600"/>
              </a:spcAft>
              <a:buNone/>
              <a:defRPr/>
            </a:pPr>
            <a:r>
              <a:rPr lang="en-US" b="1" dirty="0">
                <a:solidFill>
                  <a:prstClr val="black"/>
                </a:solidFill>
              </a:rPr>
              <a:t>This slide has animation.</a:t>
            </a:r>
            <a:endParaRPr lang="en-US" dirty="0">
              <a:solidFill>
                <a:prstClr val="black"/>
              </a:solidFill>
            </a:endParaRPr>
          </a:p>
          <a:p>
            <a:pPr marL="0" marR="0" lvl="0" indent="0" algn="l" defTabSz="966529" rtl="0" eaLnBrk="1" fontAlgn="auto" latinLnBrk="0" hangingPunct="1">
              <a:spcAft>
                <a:spcPts val="600"/>
              </a:spcAft>
              <a:buClrTx/>
              <a:buSzTx/>
              <a:buFont typeface="Wingdings" panose="05000000000000000000" pitchFamily="2" charset="2"/>
              <a:buNone/>
              <a:tabLst/>
              <a:defRPr/>
            </a:pPr>
            <a:r>
              <a:rPr lang="en-US" sz="1200" b="1" i="0" u="none" strike="noStrike" dirty="0">
                <a:solidFill>
                  <a:srgbClr val="000000"/>
                </a:solidFill>
                <a:effectLst/>
                <a:cs typeface="Arial"/>
              </a:rPr>
              <a:t>Presenter Notes</a:t>
            </a:r>
            <a:r>
              <a:rPr lang="en-US" sz="1200" b="0" i="0" dirty="0">
                <a:solidFill>
                  <a:srgbClr val="444444"/>
                </a:solidFill>
                <a:effectLst/>
                <a:cs typeface="Arial"/>
              </a:rPr>
              <a:t>​</a:t>
            </a:r>
            <a:endParaRPr lang="en-US" dirty="0">
              <a:solidFill>
                <a:prstClr val="black"/>
              </a:solidFill>
              <a:cs typeface="Arial"/>
            </a:endParaRPr>
          </a:p>
          <a:p>
            <a:pPr marL="112395" indent="-112395" defTabSz="966529">
              <a:spcAft>
                <a:spcPts val="600"/>
              </a:spcAft>
              <a:defRPr/>
            </a:pPr>
            <a:r>
              <a:rPr lang="en-US" b="1" dirty="0">
                <a:solidFill>
                  <a:prstClr val="black"/>
                </a:solidFill>
                <a:cs typeface="Arial"/>
              </a:rPr>
              <a:t>Every year, Medicare plans are required to send an Annual Notice of Change (ANOC) to all plan members to get no later than September 30. </a:t>
            </a:r>
            <a:r>
              <a:rPr lang="en-US" dirty="0">
                <a:solidFill>
                  <a:prstClr val="black"/>
                </a:solidFill>
                <a:cs typeface="Arial"/>
              </a:rPr>
              <a:t>The following materials may be sent with the ANOC: a summary of benefits, notification of availability of electronic materials, a provider directory, a pharmacy directory, a form allowing “opt-in” to get future ANOCs through email, and a copy of the formulary for the upcoming year. Read the ANOC carefully. The letter will explain any changes to your current plan, including changes to the monthly premium and changes to cost-sharing information like copayments or coinsurance. </a:t>
            </a:r>
          </a:p>
          <a:p>
            <a:pPr marL="112395" indent="-112395" defTabSz="966529">
              <a:spcAft>
                <a:spcPts val="600"/>
              </a:spcAft>
              <a:defRPr/>
            </a:pPr>
            <a:r>
              <a:rPr lang="en-US" b="1" dirty="0">
                <a:solidFill>
                  <a:prstClr val="black"/>
                </a:solidFill>
                <a:cs typeface="Arial"/>
              </a:rPr>
              <a:t>Plans must send an Evidence of Coverage (EOC) to all members by October 15 each year. </a:t>
            </a:r>
            <a:r>
              <a:rPr lang="en-US" dirty="0">
                <a:solidFill>
                  <a:prstClr val="black"/>
                </a:solidFill>
                <a:cs typeface="Arial"/>
              </a:rPr>
              <a:t>It gives details about the plan’s service area, benefits, and formulary; how to get information, benefits, and Extra Help (sometimes called and “LIS rider”); and how to file an appeal. Review the plan’s formulary to see if there are changes to drugs you’re taking for the upcoming year.</a:t>
            </a:r>
            <a:endParaRPr lang="en-US" dirty="0">
              <a:solidFill>
                <a:prstClr val="black"/>
              </a:solidFill>
              <a:cs typeface="Arial" panose="020B0604020202020204" pitchFamily="34" charset="0"/>
            </a:endParaRPr>
          </a:p>
          <a:p>
            <a:pPr marL="0" indent="0" defTabSz="966529">
              <a:spcAft>
                <a:spcPts val="600"/>
              </a:spcAft>
              <a:buNone/>
              <a:defRPr/>
            </a:pPr>
            <a:r>
              <a:rPr lang="en-US" b="1" dirty="0">
                <a:solidFill>
                  <a:prstClr val="black"/>
                </a:solidFill>
                <a:cs typeface="Arial"/>
              </a:rPr>
              <a:t>NOTE</a:t>
            </a:r>
            <a:r>
              <a:rPr lang="en-US" dirty="0">
                <a:solidFill>
                  <a:prstClr val="black"/>
                </a:solidFill>
                <a:cs typeface="Arial"/>
              </a:rPr>
              <a:t>: Medicare plans are required to deliver the ANOC by September 30, 15 days before the start of the annual OEP (October 15), and enrollees must get it before they get the EOC. The Medicare Advantage Plan and Part D EOC must be delivered by October 15 (the first day of the OEP), rather than 15 days prior to that date. For more information, review the “</a:t>
            </a:r>
            <a:r>
              <a:rPr lang="en-US" dirty="0"/>
              <a:t>Additional Part D Updates to Contract Year 2023 Member Material Models for Medicare-Medicaid Plans and Minnesota Senior Health Options Plan” memo</a:t>
            </a:r>
            <a:r>
              <a:rPr lang="en-US" dirty="0">
                <a:solidFill>
                  <a:prstClr val="black"/>
                </a:solidFill>
                <a:cs typeface="Arial"/>
              </a:rPr>
              <a:t> at </a:t>
            </a:r>
            <a:r>
              <a:rPr lang="en-US" dirty="0">
                <a:solidFill>
                  <a:prstClr val="black"/>
                </a:solidFill>
                <a:cs typeface="Arial"/>
                <a:hlinkClick r:id="rId3"/>
              </a:rPr>
              <a:t>CMS.gov/files/document/cy2023partdchangesformmpsandmsho090622g.pdf</a:t>
            </a:r>
            <a:r>
              <a:rPr lang="en-US" dirty="0"/>
              <a:t>.</a:t>
            </a:r>
          </a:p>
          <a:p>
            <a:pPr marL="0" indent="0" defTabSz="966529">
              <a:spcAft>
                <a:spcPts val="600"/>
              </a:spcAft>
              <a:buNone/>
              <a:defRPr/>
            </a:pPr>
            <a:endParaRPr lang="en-US" dirty="0">
              <a:solidFill>
                <a:prstClr val="black"/>
              </a:solidFill>
              <a:cs typeface="Arial"/>
            </a:endParaRPr>
          </a:p>
          <a:p>
            <a:pPr marL="0" indent="0">
              <a:spcAft>
                <a:spcPts val="600"/>
              </a:spcAft>
              <a:buNone/>
            </a:pPr>
            <a:endParaRPr lang="en-US" dirty="0"/>
          </a:p>
        </p:txBody>
      </p:sp>
    </p:spTree>
    <p:extLst>
      <p:ext uri="{BB962C8B-B14F-4D97-AF65-F5344CB8AC3E}">
        <p14:creationId xmlns:p14="http://schemas.microsoft.com/office/powerpoint/2010/main" val="408987247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495300" y="3757507"/>
            <a:ext cx="6299200" cy="5389491"/>
          </a:xfrm>
        </p:spPr>
        <p:txBody>
          <a:bodyPr/>
          <a:lstStyle/>
          <a:p>
            <a:pPr marL="0" indent="0" defTabSz="966529">
              <a:spcAft>
                <a:spcPts val="600"/>
              </a:spcAft>
              <a:buNone/>
              <a:defRPr/>
            </a:pPr>
            <a:r>
              <a:rPr lang="en-US" b="1" dirty="0">
                <a:solidFill>
                  <a:prstClr val="black"/>
                </a:solidFill>
              </a:rPr>
              <a:t>This slide has animation.</a:t>
            </a:r>
            <a:endParaRPr lang="en-US" dirty="0">
              <a:solidFill>
                <a:prstClr val="black"/>
              </a:solidFill>
            </a:endParaRPr>
          </a:p>
          <a:p>
            <a:pPr marL="0" marR="0" lvl="0" indent="0" algn="l" defTabSz="966529" rtl="0" eaLnBrk="1" fontAlgn="auto" latinLnBrk="0" hangingPunct="1">
              <a:spcAft>
                <a:spcPts val="600"/>
              </a:spcAft>
              <a:buClrTx/>
              <a:buSzTx/>
              <a:buFont typeface="Wingdings" panose="05000000000000000000" pitchFamily="2" charset="2"/>
              <a:buNone/>
              <a:tabLst/>
              <a:defRPr/>
            </a:pPr>
            <a:r>
              <a:rPr lang="en-US" sz="1200" b="1" i="0" u="none" strike="noStrike" dirty="0">
                <a:solidFill>
                  <a:srgbClr val="000000"/>
                </a:solidFill>
                <a:effectLst/>
                <a:cs typeface="Arial"/>
              </a:rPr>
              <a:t>Presenter Notes</a:t>
            </a:r>
            <a:r>
              <a:rPr lang="en-US" sz="1200" b="0" i="0" dirty="0">
                <a:solidFill>
                  <a:srgbClr val="444444"/>
                </a:solidFill>
                <a:effectLst/>
                <a:cs typeface="Arial"/>
              </a:rPr>
              <a:t>​</a:t>
            </a:r>
            <a:endParaRPr lang="en-US" dirty="0">
              <a:solidFill>
                <a:prstClr val="black"/>
              </a:solidFill>
              <a:cs typeface="Arial"/>
            </a:endParaRPr>
          </a:p>
          <a:p>
            <a:pPr marL="118745" indent="-118745" defTabSz="966529">
              <a:spcAft>
                <a:spcPts val="600"/>
              </a:spcAft>
              <a:defRPr/>
            </a:pPr>
            <a:r>
              <a:rPr lang="en-US" b="1" dirty="0">
                <a:solidFill>
                  <a:prstClr val="black"/>
                </a:solidFill>
                <a:cs typeface="Arial"/>
              </a:rPr>
              <a:t>If you choose not to get Medicare drug coverage at your first opportunity,</a:t>
            </a:r>
            <a:r>
              <a:rPr lang="en-US" dirty="0">
                <a:solidFill>
                  <a:prstClr val="black"/>
                </a:solidFill>
                <a:cs typeface="Arial"/>
              </a:rPr>
              <a:t> and you don’t have other creditable drug coverage, you may have to pay a late enrollment penalty in addition to your regular monthly premium if you enroll later. If you had other creditable drug coverage or if you qualify for Extra Help when you joined a Medicare plan, you won’t have to pay a late enrollment penalty. </a:t>
            </a:r>
            <a:endParaRPr lang="en-US" dirty="0">
              <a:solidFill>
                <a:prstClr val="black"/>
              </a:solidFill>
              <a:cs typeface="Arial" panose="020B0604020202020204" pitchFamily="34" charset="0"/>
            </a:endParaRPr>
          </a:p>
          <a:p>
            <a:pPr marL="118745" indent="-118745" defTabSz="966529">
              <a:spcAft>
                <a:spcPts val="600"/>
              </a:spcAft>
              <a:buFont typeface="Wingdings" panose="05000000000000000000" pitchFamily="2" charset="2"/>
              <a:buChar char="§"/>
              <a:defRPr/>
            </a:pPr>
            <a:r>
              <a:rPr lang="en-US" b="1" dirty="0">
                <a:solidFill>
                  <a:prstClr val="black"/>
                </a:solidFill>
                <a:cs typeface="Arial"/>
              </a:rPr>
              <a:t>When you join a Medicare plan, </a:t>
            </a:r>
            <a:r>
              <a:rPr lang="en-US" dirty="0">
                <a:solidFill>
                  <a:prstClr val="black"/>
                </a:solidFill>
                <a:cs typeface="Arial"/>
              </a:rPr>
              <a:t>the plan reviews your coverage history to see if you had a break in creditable coverage for 63 days or more in a row after you were first eligible for Part D. If you did, the plan will send you a notice asking for information about your prior drug coverage. It’s important that you complete and return the form by the requested date.</a:t>
            </a:r>
          </a:p>
          <a:p>
            <a:pPr marL="118745" indent="-118745" defTabSz="966529">
              <a:spcAft>
                <a:spcPts val="600"/>
              </a:spcAft>
              <a:defRPr/>
            </a:pPr>
            <a:r>
              <a:rPr lang="en-US" b="1" dirty="0">
                <a:solidFill>
                  <a:prstClr val="black"/>
                </a:solidFill>
                <a:cs typeface="Arial"/>
              </a:rPr>
              <a:t>Your Medicare plan is required to tell you if you owe a penalty, and what your payment will be. </a:t>
            </a:r>
            <a:r>
              <a:rPr lang="en-US" dirty="0">
                <a:solidFill>
                  <a:prstClr val="black"/>
                </a:solidFill>
                <a:cs typeface="Arial"/>
              </a:rPr>
              <a:t>The late enrollment penalty goes to the Medicare Trust Fund; not the plan.</a:t>
            </a:r>
            <a:r>
              <a:rPr lang="en-US" dirty="0">
                <a:cs typeface="Arial"/>
              </a:rPr>
              <a:t> </a:t>
            </a:r>
            <a:r>
              <a:rPr lang="en-US" dirty="0">
                <a:solidFill>
                  <a:prstClr val="black"/>
                </a:solidFill>
                <a:cs typeface="Arial"/>
              </a:rPr>
              <a:t>If the plan notifies you of a late enrollment penalty, or an increase to an existing penalty, you can request a reconsideration for the new or increased penalty to an Independent Review Entity (IRE). You must complete and return the reconsideration request form (provided by the plan) to the IRE within 60 days from the date on the notification of penalty or increase letter. You should send any proof that supports your case, like information about previous creditable coverage. Medicare calculates the late enrollment penalty by multiplying 1% times the number of full, uncovered months you didn’t have drug coverage (once you were eligible) or other creditable drug coverage times the current “national base beneficiary premium” ($32.74 in 2023). The final amount is rounded to the nearest $.10 and added to your plan’s monthly premium. The national base beneficiary premium may change each year, so the penalty amount may also change each year. You’ll generally have to pay this late enrollment penalty for as long as you have Medicare drug coverage. </a:t>
            </a: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384383834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776288" y="3757507"/>
            <a:ext cx="5807392" cy="5144347"/>
          </a:xfrm>
        </p:spPr>
        <p:txBody>
          <a:bodyPr/>
          <a:lstStyle/>
          <a:p>
            <a:pPr marL="0" indent="0" defTabSz="966529">
              <a:spcAft>
                <a:spcPts val="600"/>
              </a:spcAft>
              <a:buNone/>
              <a:defRPr/>
            </a:pPr>
            <a:r>
              <a:rPr lang="en-US" b="1" dirty="0">
                <a:solidFill>
                  <a:prstClr val="black"/>
                </a:solidFill>
              </a:rPr>
              <a:t>This slide has animation.</a:t>
            </a:r>
            <a:endParaRPr lang="en-US" dirty="0">
              <a:solidFill>
                <a:prstClr val="black"/>
              </a:solidFill>
            </a:endParaRPr>
          </a:p>
          <a:p>
            <a:pPr marL="0" marR="0" lvl="0" indent="0" algn="l" defTabSz="966529" rtl="0" eaLnBrk="1" fontAlgn="auto" latinLnBrk="0" hangingPunct="1">
              <a:spcAft>
                <a:spcPts val="600"/>
              </a:spcAft>
              <a:buClrTx/>
              <a:buSzTx/>
              <a:buFont typeface="Wingdings" panose="05000000000000000000" pitchFamily="2" charset="2"/>
              <a:buNone/>
              <a:tabLst/>
              <a:defRPr/>
            </a:pPr>
            <a:r>
              <a:rPr lang="en-US" sz="1200" b="1" i="0" u="none" strike="noStrike" dirty="0">
                <a:solidFill>
                  <a:srgbClr val="000000"/>
                </a:solidFill>
                <a:effectLst/>
                <a:cs typeface="Arial"/>
              </a:rPr>
              <a:t>Presenter Notes</a:t>
            </a:r>
            <a:r>
              <a:rPr lang="en-US" sz="1200" b="0" i="0" dirty="0">
                <a:solidFill>
                  <a:srgbClr val="444444"/>
                </a:solidFill>
                <a:effectLst/>
                <a:cs typeface="Arial"/>
              </a:rPr>
              <a:t>​</a:t>
            </a:r>
            <a:endParaRPr lang="en-US" dirty="0">
              <a:solidFill>
                <a:prstClr val="black"/>
              </a:solidFill>
              <a:cs typeface="Arial"/>
            </a:endParaRPr>
          </a:p>
          <a:p>
            <a:pPr marL="0" indent="0" defTabSz="966529">
              <a:spcAft>
                <a:spcPts val="600"/>
              </a:spcAft>
              <a:buNone/>
              <a:defRPr/>
            </a:pPr>
            <a:r>
              <a:rPr lang="en-US" b="1" dirty="0">
                <a:solidFill>
                  <a:prstClr val="black"/>
                </a:solidFill>
                <a:cs typeface="Arial"/>
              </a:rPr>
              <a:t>Let’s look at an example </a:t>
            </a:r>
            <a:r>
              <a:rPr lang="en-US" dirty="0">
                <a:solidFill>
                  <a:prstClr val="black"/>
                </a:solidFill>
                <a:cs typeface="Arial"/>
              </a:rPr>
              <a:t>over the course of 2 calendar years to see how the calculation can change. Example: Ann didn’t join when she was first eligible—by May 31, 2019. She didn’t have drug coverage from any other source. She joined a Medicare drug plan during the 2021 OEP and her coverage began on January 1, 2022. </a:t>
            </a:r>
          </a:p>
          <a:p>
            <a:pPr marL="0" indent="0" defTabSz="966529">
              <a:spcAft>
                <a:spcPts val="600"/>
              </a:spcAft>
              <a:buNone/>
              <a:defRPr/>
            </a:pPr>
            <a:r>
              <a:rPr lang="en-US" dirty="0">
                <a:solidFill>
                  <a:prstClr val="black"/>
                </a:solidFill>
                <a:cs typeface="Arial"/>
              </a:rPr>
              <a:t>She was without creditable drug coverage from June 2019–December 2021. Her penalty in 2022 was 31% (1% for each of the 31 months) of $33.37 (base beneficiary premium for 2022), which is $10.34. The monthly penalty is rounded to the nearest $.10, so she was charged $10.30 each month in addition to her plan’s monthly premium in 2022. </a:t>
            </a:r>
            <a:endParaRPr lang="en-US" dirty="0">
              <a:solidFill>
                <a:prstClr val="black"/>
              </a:solidFill>
              <a:cs typeface="Arial" panose="020B0604020202020204" pitchFamily="34" charset="0"/>
            </a:endParaRPr>
          </a:p>
          <a:p>
            <a:pPr marL="0" indent="0" defTabSz="966529">
              <a:spcAft>
                <a:spcPts val="600"/>
              </a:spcAft>
              <a:buNone/>
              <a:defRPr/>
            </a:pPr>
            <a:r>
              <a:rPr lang="en-US" b="1" dirty="0">
                <a:solidFill>
                  <a:prstClr val="black"/>
                </a:solidFill>
                <a:cs typeface="Arial"/>
              </a:rPr>
              <a:t>Here’s the math: </a:t>
            </a:r>
            <a:endParaRPr lang="en-US" b="1" dirty="0">
              <a:solidFill>
                <a:prstClr val="black"/>
              </a:solidFill>
              <a:cs typeface="Arial" panose="020B0604020202020204" pitchFamily="34" charset="0"/>
            </a:endParaRPr>
          </a:p>
          <a:p>
            <a:pPr marL="0" indent="0" defTabSz="966529">
              <a:spcAft>
                <a:spcPts val="600"/>
              </a:spcAft>
              <a:buNone/>
              <a:defRPr/>
            </a:pPr>
            <a:r>
              <a:rPr lang="en-US" dirty="0">
                <a:solidFill>
                  <a:prstClr val="black"/>
                </a:solidFill>
                <a:cs typeface="Arial"/>
              </a:rPr>
              <a:t>.31 (31% penalty) × $33.37 (2022 base beneficiary premium) = $10.34 </a:t>
            </a:r>
            <a:endParaRPr lang="en-US" dirty="0">
              <a:solidFill>
                <a:prstClr val="black"/>
              </a:solidFill>
              <a:cs typeface="Arial" panose="020B0604020202020204" pitchFamily="34" charset="0"/>
            </a:endParaRPr>
          </a:p>
          <a:p>
            <a:pPr marL="0" indent="0" defTabSz="966529">
              <a:spcAft>
                <a:spcPts val="600"/>
              </a:spcAft>
              <a:buNone/>
              <a:defRPr/>
            </a:pPr>
            <a:r>
              <a:rPr lang="en-US" dirty="0">
                <a:solidFill>
                  <a:prstClr val="black"/>
                </a:solidFill>
                <a:cs typeface="Arial"/>
              </a:rPr>
              <a:t>$10.34 (rounded to the nearest $.10) = $10.30</a:t>
            </a:r>
          </a:p>
          <a:p>
            <a:pPr marL="0" indent="0" defTabSz="966529">
              <a:spcAft>
                <a:spcPts val="600"/>
              </a:spcAft>
              <a:buNone/>
              <a:defRPr/>
            </a:pPr>
            <a:r>
              <a:rPr lang="en-US" dirty="0">
                <a:solidFill>
                  <a:prstClr val="black"/>
                </a:solidFill>
                <a:cs typeface="Arial"/>
              </a:rPr>
              <a:t>$10.30 = Ann’s monthly late enrollment penalty for 2022 	</a:t>
            </a:r>
          </a:p>
          <a:p>
            <a:pPr marL="0" indent="0" defTabSz="966529">
              <a:spcAft>
                <a:spcPts val="600"/>
              </a:spcAft>
              <a:buNone/>
              <a:defRPr/>
            </a:pPr>
            <a:r>
              <a:rPr lang="en-US" b="1" dirty="0">
                <a:solidFill>
                  <a:prstClr val="black"/>
                </a:solidFill>
                <a:cs typeface="Arial"/>
              </a:rPr>
              <a:t>The national base beneficiary premium changes each year. </a:t>
            </a:r>
            <a:r>
              <a:rPr lang="en-US" dirty="0">
                <a:solidFill>
                  <a:prstClr val="black"/>
                </a:solidFill>
                <a:cs typeface="Arial"/>
              </a:rPr>
              <a:t>This means that each year Medicare will use the current coverage year’s amount to calculate a person’s new penalty amount (see next page for an example). If Ann becomes eligible for Extra Help, she would no longer have to pay the penalty.</a:t>
            </a:r>
          </a:p>
          <a:p>
            <a:pPr marL="0" indent="0">
              <a:spcAft>
                <a:spcPts val="600"/>
              </a:spcAft>
              <a:buNone/>
            </a:pPr>
            <a:endParaRPr lang="en-US" dirty="0"/>
          </a:p>
        </p:txBody>
      </p:sp>
    </p:spTree>
    <p:extLst>
      <p:ext uri="{BB962C8B-B14F-4D97-AF65-F5344CB8AC3E}">
        <p14:creationId xmlns:p14="http://schemas.microsoft.com/office/powerpoint/2010/main" val="137479146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Aft>
                <a:spcPts val="600"/>
              </a:spcAft>
              <a:buNone/>
              <a:defRPr/>
            </a:pPr>
            <a:r>
              <a:rPr lang="en-US" b="1" dirty="0">
                <a:solidFill>
                  <a:prstClr val="black"/>
                </a:solidFill>
              </a:rPr>
              <a:t>This slide has animation.</a:t>
            </a:r>
            <a:endParaRPr lang="en-US" dirty="0">
              <a:solidFill>
                <a:prstClr val="black"/>
              </a:solidFill>
            </a:endParaRPr>
          </a:p>
          <a:p>
            <a:pPr marL="0" marR="0" lvl="0" indent="0" algn="l" defTabSz="966529" rtl="0" eaLnBrk="1" fontAlgn="auto" latinLnBrk="0" hangingPunct="1">
              <a:spcAft>
                <a:spcPts val="600"/>
              </a:spcAft>
              <a:buClrTx/>
              <a:buSzTx/>
              <a:buFont typeface="Wingdings" panose="05000000000000000000" pitchFamily="2" charset="2"/>
              <a:buNone/>
              <a:tabLst/>
              <a:defRPr/>
            </a:pPr>
            <a:r>
              <a:rPr lang="en-US" sz="1200" b="1" i="0" u="none" strike="noStrike" dirty="0">
                <a:solidFill>
                  <a:srgbClr val="000000"/>
                </a:solidFill>
                <a:effectLst/>
                <a:cs typeface="Arial"/>
              </a:rPr>
              <a:t>Presenter Notes</a:t>
            </a:r>
            <a:r>
              <a:rPr lang="en-US" sz="1200" b="0" i="0" dirty="0">
                <a:solidFill>
                  <a:srgbClr val="444444"/>
                </a:solidFill>
                <a:effectLst/>
                <a:cs typeface="Arial"/>
              </a:rPr>
              <a:t>​</a:t>
            </a:r>
            <a:endParaRPr lang="en-US" dirty="0">
              <a:solidFill>
                <a:prstClr val="black"/>
              </a:solidFill>
              <a:cs typeface="Arial"/>
            </a:endParaRPr>
          </a:p>
          <a:p>
            <a:pPr marL="0" indent="0" defTabSz="966529">
              <a:spcAft>
                <a:spcPts val="600"/>
              </a:spcAft>
              <a:buNone/>
              <a:defRPr/>
            </a:pPr>
            <a:r>
              <a:rPr lang="en-US" dirty="0">
                <a:solidFill>
                  <a:prstClr val="black"/>
                </a:solidFill>
                <a:cs typeface="Arial"/>
              </a:rPr>
              <a:t>In 2023, Medicare will recalculate Ann’s penalty using the 2023 base beneficiary premium ($32.74). The penalty is 31% (1% for each of the 31 months) of $32.74 (base beneficiary premium for 2023), which is $10.15. The monthly penalty is rounded to the nearest $.10, so she’ll be charged $10.20 each month in addition to her plan’s monthly premium in 2023.</a:t>
            </a:r>
          </a:p>
          <a:p>
            <a:pPr marL="0" indent="0" defTabSz="966529">
              <a:spcBef>
                <a:spcPts val="634"/>
              </a:spcBef>
              <a:spcAft>
                <a:spcPts val="600"/>
              </a:spcAft>
              <a:buNone/>
              <a:defRPr/>
            </a:pPr>
            <a:endParaRPr lang="en-US" dirty="0">
              <a:solidFill>
                <a:prstClr val="black"/>
              </a:solidFill>
              <a:cs typeface="Arial" panose="020B0604020202020204" pitchFamily="34" charset="0"/>
            </a:endParaRPr>
          </a:p>
          <a:p>
            <a:pPr marL="0" indent="0" defTabSz="966529">
              <a:spcBef>
                <a:spcPts val="634"/>
              </a:spcBef>
              <a:spcAft>
                <a:spcPts val="600"/>
              </a:spcAft>
              <a:buNone/>
              <a:defRPr/>
            </a:pPr>
            <a:endParaRPr lang="en-US"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260298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342900" y="3757507"/>
            <a:ext cx="6692900" cy="5678593"/>
          </a:xfrm>
        </p:spPr>
        <p:txBody>
          <a:bodyPr/>
          <a:lstStyle/>
          <a:p>
            <a:pPr marL="0" indent="-224155">
              <a:spcBef>
                <a:spcPts val="613"/>
              </a:spcBef>
              <a:spcAft>
                <a:spcPts val="600"/>
              </a:spcAft>
              <a:buNone/>
              <a:defRPr/>
            </a:pPr>
            <a:r>
              <a:rPr lang="en-US" sz="1050" b="1" dirty="0">
                <a:solidFill>
                  <a:prstClr val="black"/>
                </a:solidFill>
              </a:rPr>
              <a:t>This slide has animation.</a:t>
            </a:r>
            <a:endParaRPr lang="en-US" sz="1050" dirty="0">
              <a:solidFill>
                <a:prstClr val="black"/>
              </a:solidFill>
            </a:endParaRPr>
          </a:p>
          <a:p>
            <a:pPr marL="0" marR="0" lvl="0" indent="-224155" algn="l" defTabSz="914400" rtl="0" eaLnBrk="1" fontAlgn="auto" latinLnBrk="0" hangingPunct="1">
              <a:spcAft>
                <a:spcPts val="600"/>
              </a:spcAft>
              <a:buClrTx/>
              <a:buSzTx/>
              <a:buFontTx/>
              <a:buNone/>
              <a:tabLst/>
              <a:defRPr/>
            </a:pPr>
            <a:r>
              <a:rPr lang="en-US" sz="1050" b="1" i="0" u="none" strike="noStrike" dirty="0">
                <a:solidFill>
                  <a:srgbClr val="000000"/>
                </a:solidFill>
                <a:effectLst/>
                <a:cs typeface="Arial"/>
              </a:rPr>
              <a:t>Presenter Notes</a:t>
            </a:r>
            <a:r>
              <a:rPr lang="en-US" sz="1050" b="0" i="0" dirty="0">
                <a:solidFill>
                  <a:srgbClr val="444444"/>
                </a:solidFill>
                <a:effectLst/>
                <a:cs typeface="Arial"/>
              </a:rPr>
              <a:t>​</a:t>
            </a:r>
            <a:endParaRPr lang="en-US" sz="1050" dirty="0">
              <a:solidFill>
                <a:prstClr val="black"/>
              </a:solidFill>
              <a:cs typeface="Arial"/>
            </a:endParaRPr>
          </a:p>
          <a:p>
            <a:pPr marL="0" indent="0" defTabSz="966529">
              <a:spcAft>
                <a:spcPts val="600"/>
              </a:spcAft>
              <a:buNone/>
              <a:defRPr/>
            </a:pPr>
            <a:r>
              <a:rPr lang="en-US" sz="1050" dirty="0">
                <a:solidFill>
                  <a:prstClr val="black"/>
                </a:solidFill>
                <a:cs typeface="Arial"/>
              </a:rPr>
              <a:t>Check Your Knowledge: Question 6</a:t>
            </a:r>
          </a:p>
          <a:p>
            <a:pPr marL="0" indent="0" defTabSz="995675">
              <a:spcAft>
                <a:spcPts val="600"/>
              </a:spcAft>
              <a:buNone/>
              <a:defRPr/>
            </a:pPr>
            <a:r>
              <a:rPr lang="en-US" sz="1050" b="1" dirty="0">
                <a:solidFill>
                  <a:prstClr val="black"/>
                </a:solidFill>
                <a:cs typeface="Arial"/>
              </a:rPr>
              <a:t>Life events that allow a Special Enrollment Period (SEP) </a:t>
            </a:r>
            <a:r>
              <a:rPr lang="en-US" sz="1050" b="1" i="1" dirty="0">
                <a:solidFill>
                  <a:prstClr val="black"/>
                </a:solidFill>
                <a:cs typeface="Arial"/>
              </a:rPr>
              <a:t>don’t</a:t>
            </a:r>
            <a:r>
              <a:rPr lang="en-US" sz="1050" b="1" dirty="0">
                <a:solidFill>
                  <a:prstClr val="black"/>
                </a:solidFill>
                <a:cs typeface="Arial"/>
              </a:rPr>
              <a:t> include</a:t>
            </a:r>
          </a:p>
          <a:p>
            <a:pPr marL="248285" indent="-248285" defTabSz="995675">
              <a:spcAft>
                <a:spcPts val="600"/>
              </a:spcAft>
              <a:buFont typeface="+mj-lt"/>
              <a:buAutoNum type="alphaLcPeriod"/>
              <a:defRPr/>
            </a:pPr>
            <a:r>
              <a:rPr lang="en-US" sz="1050" dirty="0">
                <a:solidFill>
                  <a:prstClr val="black"/>
                </a:solidFill>
                <a:cs typeface="Arial"/>
              </a:rPr>
              <a:t>You permanently move out of your plan’s service area</a:t>
            </a:r>
          </a:p>
          <a:p>
            <a:pPr marL="248285" indent="-248285" defTabSz="995675">
              <a:spcAft>
                <a:spcPts val="600"/>
              </a:spcAft>
              <a:buFont typeface="+mj-lt"/>
              <a:buAutoNum type="alphaLcPeriod"/>
              <a:defRPr/>
            </a:pPr>
            <a:r>
              <a:rPr lang="en-US" sz="1050" dirty="0">
                <a:solidFill>
                  <a:prstClr val="black"/>
                </a:solidFill>
                <a:cs typeface="Arial"/>
              </a:rPr>
              <a:t>You weren’t properly told that your other coverage wasn’t creditable, or your other coverage was reduced and is no longer creditable</a:t>
            </a:r>
          </a:p>
          <a:p>
            <a:pPr marL="248285" indent="-248285" defTabSz="995675">
              <a:spcAft>
                <a:spcPts val="600"/>
              </a:spcAft>
              <a:buFont typeface="+mj-lt"/>
              <a:buAutoNum type="alphaLcPeriod"/>
              <a:defRPr/>
            </a:pPr>
            <a:r>
              <a:rPr lang="en-US" sz="1050" dirty="0">
                <a:solidFill>
                  <a:prstClr val="black"/>
                </a:solidFill>
                <a:cs typeface="Arial"/>
              </a:rPr>
              <a:t>You lose other creditable drug coverage</a:t>
            </a:r>
          </a:p>
          <a:p>
            <a:pPr marL="248285" indent="-248285" defTabSz="995675">
              <a:spcAft>
                <a:spcPts val="600"/>
              </a:spcAft>
              <a:buFont typeface="+mj-lt"/>
              <a:buAutoNum type="alphaLcPeriod"/>
              <a:defRPr/>
            </a:pPr>
            <a:r>
              <a:rPr lang="en-US" sz="1050" dirty="0">
                <a:solidFill>
                  <a:prstClr val="black"/>
                </a:solidFill>
                <a:cs typeface="Arial"/>
              </a:rPr>
              <a:t>You begin hospice care</a:t>
            </a:r>
          </a:p>
          <a:p>
            <a:pPr marL="0" indent="0" defTabSz="966529">
              <a:spcAft>
                <a:spcPts val="600"/>
              </a:spcAft>
              <a:buNone/>
              <a:defRPr/>
            </a:pPr>
            <a:r>
              <a:rPr lang="en-US" sz="1050" b="1" dirty="0">
                <a:solidFill>
                  <a:prstClr val="black"/>
                </a:solidFill>
                <a:cs typeface="Arial"/>
              </a:rPr>
              <a:t>ANSWER: d. You begin hospice care </a:t>
            </a:r>
          </a:p>
          <a:p>
            <a:pPr marL="0" indent="0" defTabSz="966529">
              <a:spcAft>
                <a:spcPts val="600"/>
              </a:spcAft>
              <a:buNone/>
              <a:defRPr/>
            </a:pPr>
            <a:r>
              <a:rPr lang="en-US" sz="1050" dirty="0">
                <a:solidFill>
                  <a:prstClr val="black"/>
                </a:solidFill>
                <a:cs typeface="Arial"/>
              </a:rPr>
              <a:t>Beginning or ending hospice care isn’t a qualifying event for the purposes of an SEP. Life events that allow a SEPs are:</a:t>
            </a:r>
          </a:p>
          <a:p>
            <a:pPr marL="187960" lvl="1" indent="-187960" defTabSz="966529">
              <a:spcBef>
                <a:spcPts val="0"/>
              </a:spcBef>
              <a:spcAft>
                <a:spcPts val="600"/>
              </a:spcAft>
              <a:buFont typeface="Wingdings" panose="05000000000000000000" pitchFamily="2" charset="2"/>
              <a:buChar char="§"/>
              <a:defRPr/>
            </a:pPr>
            <a:r>
              <a:rPr lang="en-US" sz="1050" dirty="0">
                <a:solidFill>
                  <a:prstClr val="black"/>
                </a:solidFill>
                <a:cs typeface="Arial"/>
              </a:rPr>
              <a:t>If you permanently move out of your plan’s service area.</a:t>
            </a:r>
          </a:p>
          <a:p>
            <a:pPr marL="187960" lvl="1" indent="-187960" defTabSz="966529">
              <a:spcBef>
                <a:spcPts val="0"/>
              </a:spcBef>
              <a:spcAft>
                <a:spcPts val="600"/>
              </a:spcAft>
              <a:buFont typeface="Wingdings" panose="05000000000000000000" pitchFamily="2" charset="2"/>
              <a:buChar char="§"/>
              <a:defRPr/>
            </a:pPr>
            <a:r>
              <a:rPr lang="en-US" sz="1050" dirty="0">
                <a:solidFill>
                  <a:prstClr val="black"/>
                </a:solidFill>
                <a:cs typeface="Arial"/>
              </a:rPr>
              <a:t>If you lose your other creditable drug coverage.</a:t>
            </a:r>
          </a:p>
          <a:p>
            <a:pPr marL="187960" lvl="1" indent="-187960" defTabSz="966529">
              <a:spcBef>
                <a:spcPts val="0"/>
              </a:spcBef>
              <a:spcAft>
                <a:spcPts val="600"/>
              </a:spcAft>
              <a:buFont typeface="Wingdings" panose="05000000000000000000" pitchFamily="2" charset="2"/>
              <a:buChar char="§"/>
              <a:defRPr/>
            </a:pPr>
            <a:r>
              <a:rPr lang="en-US" sz="1050" dirty="0">
                <a:solidFill>
                  <a:prstClr val="black"/>
                </a:solidFill>
                <a:cs typeface="Arial"/>
              </a:rPr>
              <a:t>If you weren’t properly told that your other coverage wasn’t creditable, or that the other coverage was reduced so that it’s no longer creditable.</a:t>
            </a:r>
          </a:p>
          <a:p>
            <a:pPr marL="187960" lvl="1" indent="-187960" defTabSz="966529">
              <a:spcBef>
                <a:spcPts val="0"/>
              </a:spcBef>
              <a:spcAft>
                <a:spcPts val="600"/>
              </a:spcAft>
              <a:buFont typeface="Wingdings" panose="05000000000000000000" pitchFamily="2" charset="2"/>
              <a:buChar char="§"/>
              <a:defRPr/>
            </a:pPr>
            <a:r>
              <a:rPr lang="en-US" sz="1050" dirty="0">
                <a:solidFill>
                  <a:prstClr val="black"/>
                </a:solidFill>
                <a:cs typeface="Arial"/>
              </a:rPr>
              <a:t>If you enter, live at, or leave a long-term care facility like a nursing home.</a:t>
            </a:r>
          </a:p>
          <a:p>
            <a:pPr marL="187960" lvl="1" indent="-187960" defTabSz="966529">
              <a:spcBef>
                <a:spcPts val="0"/>
              </a:spcBef>
              <a:spcAft>
                <a:spcPts val="600"/>
              </a:spcAft>
              <a:buFont typeface="Wingdings" panose="05000000000000000000" pitchFamily="2" charset="2"/>
              <a:buChar char="§"/>
              <a:defRPr/>
            </a:pPr>
            <a:r>
              <a:rPr lang="en-US" sz="1050" dirty="0">
                <a:solidFill>
                  <a:prstClr val="black"/>
                </a:solidFill>
                <a:cs typeface="Arial"/>
              </a:rPr>
              <a:t>If you qualify for Extra Help, you can change plans once per quarter in the first 3 quarters of the year. If you want to change plans in the fourth quarter, you would use the Open Enrollment Period (OEP). </a:t>
            </a:r>
            <a:endParaRPr lang="en-US" sz="1050" dirty="0">
              <a:solidFill>
                <a:prstClr val="black"/>
              </a:solidFill>
              <a:cs typeface="Arial" panose="020B0604020202020204" pitchFamily="34" charset="0"/>
            </a:endParaRPr>
          </a:p>
          <a:p>
            <a:pPr marL="187960" lvl="1" indent="-187960" defTabSz="966529">
              <a:spcBef>
                <a:spcPts val="0"/>
              </a:spcBef>
              <a:spcAft>
                <a:spcPts val="600"/>
              </a:spcAft>
              <a:buFont typeface="Wingdings" panose="05000000000000000000" pitchFamily="2" charset="2"/>
              <a:buChar char="§"/>
              <a:defRPr/>
            </a:pPr>
            <a:r>
              <a:rPr lang="en-US" sz="1050" dirty="0">
                <a:solidFill>
                  <a:prstClr val="black"/>
                </a:solidFill>
                <a:cs typeface="Arial"/>
              </a:rPr>
              <a:t>If you belong to a State Pharmaceutical Assistance Program (SPAP).</a:t>
            </a:r>
          </a:p>
          <a:p>
            <a:pPr marL="187960" lvl="1" indent="-187960" defTabSz="966529">
              <a:spcBef>
                <a:spcPts val="0"/>
              </a:spcBef>
              <a:spcAft>
                <a:spcPts val="600"/>
              </a:spcAft>
              <a:buFont typeface="Wingdings" panose="05000000000000000000" pitchFamily="2" charset="2"/>
              <a:buChar char="§"/>
              <a:defRPr/>
            </a:pPr>
            <a:r>
              <a:rPr lang="en-US" sz="1050" dirty="0">
                <a:solidFill>
                  <a:prstClr val="black"/>
                </a:solidFill>
                <a:cs typeface="Arial"/>
              </a:rPr>
              <a:t>If you join or switch to a plan that has a 5-star rating.</a:t>
            </a:r>
          </a:p>
          <a:p>
            <a:pPr marL="187960" lvl="1" indent="-187960" defTabSz="966529">
              <a:spcBef>
                <a:spcPts val="0"/>
              </a:spcBef>
              <a:spcAft>
                <a:spcPts val="600"/>
              </a:spcAft>
              <a:buFont typeface="Wingdings" panose="05000000000000000000" pitchFamily="2" charset="2"/>
              <a:buChar char="§"/>
              <a:defRPr/>
            </a:pPr>
            <a:r>
              <a:rPr lang="en-US" sz="1050" dirty="0">
                <a:solidFill>
                  <a:prstClr val="black"/>
                </a:solidFill>
                <a:cs typeface="Arial"/>
              </a:rPr>
              <a:t>Other exceptional circumstances, like if you no longer qualify for Extra Help.</a:t>
            </a:r>
          </a:p>
          <a:p>
            <a:pPr>
              <a:spcAft>
                <a:spcPts val="600"/>
              </a:spcAft>
            </a:pPr>
            <a:endParaRPr lang="en-US" sz="1000" dirty="0"/>
          </a:p>
        </p:txBody>
      </p:sp>
    </p:spTree>
    <p:extLst>
      <p:ext uri="{BB962C8B-B14F-4D97-AF65-F5344CB8AC3E}">
        <p14:creationId xmlns:p14="http://schemas.microsoft.com/office/powerpoint/2010/main" val="206405740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marR="0" lvl="0" indent="0" algn="l" defTabSz="966529" rtl="0" eaLnBrk="1" fontAlgn="auto" latinLnBrk="0" hangingPunct="1">
              <a:spcAft>
                <a:spcPts val="600"/>
              </a:spcAft>
              <a:buClrTx/>
              <a:buSzTx/>
              <a:buFont typeface="Wingdings" panose="05000000000000000000" pitchFamily="2" charset="2"/>
              <a:buNone/>
              <a:tabLst/>
              <a:defRPr/>
            </a:pPr>
            <a:r>
              <a:rPr lang="en-US" sz="1200" b="1" i="0" u="none" strike="noStrike" dirty="0">
                <a:solidFill>
                  <a:srgbClr val="000000"/>
                </a:solidFill>
                <a:effectLst/>
                <a:cs typeface="Arial" panose="020B0604020202020204" pitchFamily="34" charset="0"/>
              </a:rPr>
              <a:t>Presenter Notes</a:t>
            </a:r>
            <a:r>
              <a:rPr lang="en-US" sz="1200" b="0" i="0" dirty="0">
                <a:solidFill>
                  <a:srgbClr val="444444"/>
                </a:solidFill>
                <a:effectLst/>
                <a:cs typeface="Arial" panose="020B0604020202020204" pitchFamily="34" charset="0"/>
              </a:rPr>
              <a:t>​</a:t>
            </a:r>
            <a:endParaRPr lang="en-US" dirty="0">
              <a:solidFill>
                <a:prstClr val="black"/>
              </a:solidFill>
              <a:cs typeface="Arial" panose="020B0604020202020204" pitchFamily="34" charset="0"/>
            </a:endParaRPr>
          </a:p>
          <a:p>
            <a:pPr marL="0" indent="0" defTabSz="966529">
              <a:spcAft>
                <a:spcPts val="600"/>
              </a:spcAft>
              <a:buNone/>
              <a:defRPr/>
            </a:pPr>
            <a:r>
              <a:rPr lang="en-US" dirty="0">
                <a:solidFill>
                  <a:prstClr val="black"/>
                </a:solidFill>
                <a:cs typeface="Arial" panose="020B0604020202020204" pitchFamily="34" charset="0"/>
              </a:rPr>
              <a:t>Lesson 5</a:t>
            </a:r>
            <a:r>
              <a:rPr lang="en-US" baseline="0" dirty="0">
                <a:solidFill>
                  <a:prstClr val="black"/>
                </a:solidFill>
                <a:cs typeface="Arial" panose="020B0604020202020204" pitchFamily="34" charset="0"/>
              </a:rPr>
              <a:t> provides information on </a:t>
            </a:r>
            <a:r>
              <a:rPr lang="en-US" dirty="0">
                <a:solidFill>
                  <a:prstClr val="black"/>
                </a:solidFill>
                <a:cs typeface="Arial" panose="020B0604020202020204" pitchFamily="34" charset="0"/>
              </a:rPr>
              <a:t>Extra Help (sometimes called the Low-Income</a:t>
            </a:r>
            <a:r>
              <a:rPr lang="en-US" baseline="0" dirty="0">
                <a:solidFill>
                  <a:prstClr val="black"/>
                </a:solidFill>
                <a:cs typeface="Arial" panose="020B0604020202020204" pitchFamily="34" charset="0"/>
              </a:rPr>
              <a:t> Subsidy, or LIS) with Medicare Drug Coverage (Part D). It explains:</a:t>
            </a:r>
            <a:endParaRPr lang="en-US" dirty="0">
              <a:solidFill>
                <a:prstClr val="black"/>
              </a:solidFill>
              <a:cs typeface="Arial" panose="020B0604020202020204" pitchFamily="34" charset="0"/>
            </a:endParaRPr>
          </a:p>
          <a:p>
            <a:pPr marL="119114" indent="-119114" defTabSz="966529">
              <a:spcAft>
                <a:spcPts val="600"/>
              </a:spcAft>
              <a:defRPr/>
            </a:pPr>
            <a:r>
              <a:rPr lang="en-US" dirty="0">
                <a:solidFill>
                  <a:prstClr val="black"/>
                </a:solidFill>
                <a:cs typeface="Arial" panose="020B0604020202020204" pitchFamily="34" charset="0"/>
              </a:rPr>
              <a:t>What’s Extra Help?</a:t>
            </a:r>
          </a:p>
          <a:p>
            <a:pPr marL="119114" indent="-119114" defTabSz="966529">
              <a:spcAft>
                <a:spcPts val="600"/>
              </a:spcAft>
              <a:defRPr/>
            </a:pPr>
            <a:r>
              <a:rPr lang="en-US" dirty="0">
                <a:solidFill>
                  <a:prstClr val="black"/>
                </a:solidFill>
                <a:cs typeface="Arial" panose="020B0604020202020204" pitchFamily="34" charset="0"/>
              </a:rPr>
              <a:t>How to qualify (income and resource requirements)</a:t>
            </a:r>
          </a:p>
          <a:p>
            <a:pPr marL="119114" indent="-119114" defTabSz="966529">
              <a:spcAft>
                <a:spcPts val="600"/>
              </a:spcAft>
              <a:defRPr/>
            </a:pPr>
            <a:r>
              <a:rPr lang="en-US" dirty="0">
                <a:solidFill>
                  <a:prstClr val="black"/>
                </a:solidFill>
                <a:cs typeface="Arial" panose="020B0604020202020204" pitchFamily="34" charset="0"/>
              </a:rPr>
              <a:t>Enrollment</a:t>
            </a:r>
          </a:p>
          <a:p>
            <a:pPr marL="119114" indent="-119114" defTabSz="966529">
              <a:spcAft>
                <a:spcPts val="600"/>
              </a:spcAft>
              <a:defRPr/>
            </a:pPr>
            <a:r>
              <a:rPr lang="en-US" dirty="0">
                <a:solidFill>
                  <a:prstClr val="black"/>
                </a:solidFill>
                <a:cs typeface="Arial" panose="020B0604020202020204" pitchFamily="34" charset="0"/>
              </a:rPr>
              <a:t>Continuing eligibility</a:t>
            </a:r>
          </a:p>
          <a:p>
            <a:pPr>
              <a:spcAft>
                <a:spcPts val="600"/>
              </a:spcAft>
            </a:pPr>
            <a:endParaRPr lang="en-US" dirty="0"/>
          </a:p>
        </p:txBody>
      </p:sp>
    </p:spTree>
    <p:extLst>
      <p:ext uri="{BB962C8B-B14F-4D97-AF65-F5344CB8AC3E}">
        <p14:creationId xmlns:p14="http://schemas.microsoft.com/office/powerpoint/2010/main" val="167354717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Aft>
                <a:spcPts val="600"/>
              </a:spcAft>
              <a:buNone/>
              <a:defRPr/>
            </a:pPr>
            <a:r>
              <a:rPr lang="en-US" b="1" dirty="0">
                <a:solidFill>
                  <a:prstClr val="black"/>
                </a:solidFill>
              </a:rPr>
              <a:t>This slide has animation.</a:t>
            </a:r>
            <a:endParaRPr lang="en-US" dirty="0">
              <a:solidFill>
                <a:prstClr val="black"/>
              </a:solidFill>
            </a:endParaRPr>
          </a:p>
          <a:p>
            <a:pPr marL="0" marR="0" lvl="0" indent="0" algn="l" defTabSz="966529" rtl="0" eaLnBrk="1" fontAlgn="auto" latinLnBrk="0" hangingPunct="1">
              <a:spcAft>
                <a:spcPts val="600"/>
              </a:spcAft>
              <a:buClrTx/>
              <a:buSzTx/>
              <a:buFont typeface="Wingdings" panose="05000000000000000000" pitchFamily="2" charset="2"/>
              <a:buNone/>
              <a:tabLst/>
              <a:defRPr/>
            </a:pPr>
            <a:r>
              <a:rPr lang="en-US" sz="1200" b="1" i="0" u="none" strike="noStrike" dirty="0">
                <a:solidFill>
                  <a:srgbClr val="000000"/>
                </a:solidFill>
                <a:effectLst/>
                <a:cs typeface="Arial" panose="020B0604020202020204" pitchFamily="34" charset="0"/>
              </a:rPr>
              <a:t>Presenter Notes</a:t>
            </a:r>
            <a:r>
              <a:rPr lang="en-US" sz="1200" b="0" i="0" dirty="0">
                <a:solidFill>
                  <a:srgbClr val="444444"/>
                </a:solidFill>
                <a:effectLst/>
                <a:cs typeface="Arial" panose="020B0604020202020204" pitchFamily="34" charset="0"/>
              </a:rPr>
              <a:t>​</a:t>
            </a:r>
            <a:endParaRPr lang="en-US" b="0" i="0" dirty="0">
              <a:solidFill>
                <a:srgbClr val="444444"/>
              </a:solidFill>
              <a:effectLst/>
              <a:cs typeface="Arial" panose="020B0604020202020204" pitchFamily="34" charset="0"/>
            </a:endParaRPr>
          </a:p>
          <a:p>
            <a:pPr marL="0" indent="0" defTabSz="966529">
              <a:spcAft>
                <a:spcPts val="600"/>
              </a:spcAft>
              <a:buNone/>
              <a:defRPr/>
            </a:pPr>
            <a:r>
              <a:rPr lang="en-US" dirty="0">
                <a:solidFill>
                  <a:prstClr val="black"/>
                </a:solidFill>
                <a:cs typeface="Arial" panose="020B0604020202020204" pitchFamily="34" charset="0"/>
              </a:rPr>
              <a:t>At the end of this lesson, you’ll be able to:</a:t>
            </a:r>
          </a:p>
          <a:p>
            <a:pPr marL="122495" lvl="1" indent="-122495" defTabSz="966529">
              <a:spcBef>
                <a:spcPts val="0"/>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Describe Extra Help and what drug costs it covers  </a:t>
            </a:r>
          </a:p>
          <a:p>
            <a:pPr marL="122495" lvl="1" indent="-122495" defTabSz="966529">
              <a:spcBef>
                <a:spcPts val="0"/>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Describe how to qualify for Extra Help</a:t>
            </a:r>
          </a:p>
          <a:p>
            <a:pPr marL="122495" lvl="1" indent="-122495" defTabSz="966529">
              <a:spcBef>
                <a:spcPts val="0"/>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Explain automatic and facilitated enrollment in Extra Help</a:t>
            </a:r>
          </a:p>
          <a:p>
            <a:pPr marL="122495" lvl="1" indent="-122495" defTabSz="966529">
              <a:spcBef>
                <a:spcPts val="0"/>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Explain how Social Security determines ongoing eligibility for Extra Help</a:t>
            </a:r>
          </a:p>
          <a:p>
            <a:pPr marL="0" lvl="1" indent="0" defTabSz="966529">
              <a:spcBef>
                <a:spcPts val="0"/>
              </a:spcBef>
              <a:spcAft>
                <a:spcPts val="600"/>
              </a:spcAft>
              <a:buFont typeface="Wingdings" panose="05000000000000000000" pitchFamily="2" charset="2"/>
              <a:buNone/>
              <a:defRPr/>
            </a:pPr>
            <a:endParaRPr lang="en-US" dirty="0">
              <a:solidFill>
                <a:prstClr val="black"/>
              </a:solidFill>
              <a:cs typeface="Arial" panose="020B0604020202020204" pitchFamily="34" charset="0"/>
            </a:endParaRPr>
          </a:p>
          <a:p>
            <a:pPr marL="0" lvl="1" indent="0" defTabSz="966529">
              <a:spcBef>
                <a:spcPts val="0"/>
              </a:spcBef>
              <a:spcAft>
                <a:spcPts val="600"/>
              </a:spcAft>
              <a:buFont typeface="Wingdings" panose="05000000000000000000" pitchFamily="2" charset="2"/>
              <a:buNone/>
              <a:defRPr/>
            </a:pPr>
            <a:endParaRPr lang="en-US" dirty="0">
              <a:solidFill>
                <a:prstClr val="black"/>
              </a:solidFill>
            </a:endParaRPr>
          </a:p>
        </p:txBody>
      </p:sp>
    </p:spTree>
    <p:extLst>
      <p:ext uri="{BB962C8B-B14F-4D97-AF65-F5344CB8AC3E}">
        <p14:creationId xmlns:p14="http://schemas.microsoft.com/office/powerpoint/2010/main" val="328018500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a:spcAft>
                <a:spcPts val="600"/>
              </a:spcAft>
              <a:buNone/>
              <a:defRPr/>
            </a:pPr>
            <a:r>
              <a:rPr lang="en-US" b="1" dirty="0">
                <a:solidFill>
                  <a:prstClr val="black"/>
                </a:solidFill>
              </a:rPr>
              <a:t>This slide has animation.</a:t>
            </a:r>
            <a:endParaRPr lang="en-US" dirty="0">
              <a:solidFill>
                <a:prstClr val="black"/>
              </a:solidFill>
            </a:endParaRPr>
          </a:p>
          <a:p>
            <a:pPr marL="0" marR="0" lvl="0" indent="0" algn="l" defTabSz="914400" rtl="0" eaLnBrk="1" fontAlgn="auto" latinLnBrk="0" hangingPunct="1">
              <a:spcAft>
                <a:spcPts val="600"/>
              </a:spcAft>
              <a:buClrTx/>
              <a:buSzTx/>
              <a:buFont typeface="Wingdings" panose="05000000000000000000" pitchFamily="2" charset="2"/>
              <a:buNone/>
              <a:tabLst/>
              <a:defRPr/>
            </a:pPr>
            <a:r>
              <a:rPr lang="en-US" b="1" i="0" u="none" strike="noStrike" dirty="0">
                <a:solidFill>
                  <a:srgbClr val="000000"/>
                </a:solidFill>
                <a:effectLst/>
                <a:cs typeface="Arial" panose="020B0604020202020204" pitchFamily="34" charset="0"/>
              </a:rPr>
              <a:t>Presenter Notes</a:t>
            </a:r>
            <a:r>
              <a:rPr lang="en-US" b="0" i="0" dirty="0">
                <a:solidFill>
                  <a:srgbClr val="444444"/>
                </a:solidFill>
                <a:effectLst/>
                <a:cs typeface="Arial" panose="020B0604020202020204" pitchFamily="34" charset="0"/>
              </a:rPr>
              <a:t>​</a:t>
            </a:r>
            <a:endParaRPr lang="en-US" dirty="0">
              <a:solidFill>
                <a:prstClr val="black"/>
              </a:solidFill>
              <a:cs typeface="Arial" panose="020B0604020202020204" pitchFamily="34" charset="0"/>
            </a:endParaRPr>
          </a:p>
          <a:p>
            <a:pPr marL="118745" indent="-118745">
              <a:spcAft>
                <a:spcPts val="600"/>
              </a:spcAft>
            </a:pPr>
            <a:r>
              <a:rPr lang="en-US" b="1" dirty="0">
                <a:solidFill>
                  <a:prstClr val="black"/>
                </a:solidFill>
                <a:cs typeface="Arial" panose="020B0604020202020204" pitchFamily="34" charset="0"/>
              </a:rPr>
              <a:t>If you have limited income and resources, </a:t>
            </a:r>
            <a:r>
              <a:rPr lang="en-US" dirty="0">
                <a:solidFill>
                  <a:prstClr val="black"/>
                </a:solidFill>
                <a:cs typeface="Arial" panose="020B0604020202020204" pitchFamily="34" charset="0"/>
              </a:rPr>
              <a:t>you may get Extra Help paying for your Medicare drug costs. Extra Help is also known as the low-income subsidy (LIS). Getting “Extra Help” means Medicare helps pay your Medicare drug coverage monthly premium, any yearly deductible, coinsurance, and copayments. </a:t>
            </a:r>
          </a:p>
          <a:p>
            <a:pPr marL="118872" indent="-118872">
              <a:spcAft>
                <a:spcPts val="600"/>
              </a:spcAft>
              <a:buFont typeface="Wingdings" panose="05000000000000000000" pitchFamily="2" charset="2"/>
              <a:buChar char="§"/>
            </a:pPr>
            <a:r>
              <a:rPr lang="en-US" b="1" dirty="0">
                <a:solidFill>
                  <a:prstClr val="black"/>
                </a:solidFill>
                <a:cs typeface="Arial" panose="020B0604020202020204" pitchFamily="34" charset="0"/>
              </a:rPr>
              <a:t>Those with the lowest income and resources </a:t>
            </a:r>
            <a:r>
              <a:rPr lang="en-US" dirty="0">
                <a:solidFill>
                  <a:prstClr val="black"/>
                </a:solidFill>
                <a:cs typeface="Arial" panose="020B0604020202020204" pitchFamily="34" charset="0"/>
              </a:rPr>
              <a:t>will pay no premiums or deductible, and have small or no copayments. If you have slightly higher income and resources, you’ll have a reduced deductible and pay a little more out of pocket.</a:t>
            </a:r>
          </a:p>
          <a:p>
            <a:pPr marL="118745" indent="-118745">
              <a:spcAft>
                <a:spcPts val="600"/>
              </a:spcAft>
            </a:pPr>
            <a:r>
              <a:rPr lang="en-US" b="1" dirty="0">
                <a:solidFill>
                  <a:prstClr val="black"/>
                </a:solidFill>
                <a:cs typeface="Arial" panose="020B0604020202020204" pitchFamily="34" charset="0"/>
              </a:rPr>
              <a:t>If you qualify for Extra Help, </a:t>
            </a:r>
            <a:r>
              <a:rPr lang="en-US" dirty="0">
                <a:solidFill>
                  <a:prstClr val="black"/>
                </a:solidFill>
                <a:cs typeface="Arial" panose="020B0604020202020204" pitchFamily="34" charset="0"/>
              </a:rPr>
              <a:t>you won’t enter the coverage gap or pay a late enrollment penalty. Also, if you get Extra Help and reach the catastrophic coverage limit ($7,400 in 2023), you generally will pay nothing for covered drugs for the rest of the year. You’ll also have a Special Enrollment Period (SEP) to switch plans once per calendar quarter during the first 9 months each year, with the new plan going into effect the first day of the next month. </a:t>
            </a:r>
          </a:p>
          <a:p>
            <a:pPr marL="0" indent="0">
              <a:spcAft>
                <a:spcPts val="600"/>
              </a:spcAft>
              <a:buNone/>
            </a:pPr>
            <a:r>
              <a:rPr lang="en-US" b="1" dirty="0">
                <a:solidFill>
                  <a:prstClr val="black"/>
                </a:solidFill>
                <a:cs typeface="Arial" panose="020B0604020202020204" pitchFamily="34" charset="0"/>
              </a:rPr>
              <a:t>NOTE</a:t>
            </a:r>
            <a:r>
              <a:rPr lang="en-US" dirty="0">
                <a:solidFill>
                  <a:prstClr val="black"/>
                </a:solidFill>
                <a:cs typeface="Arial" panose="020B0604020202020204" pitchFamily="34" charset="0"/>
              </a:rPr>
              <a:t>: Residents of U.S. territories aren’t eligible for Extra Help. Each of the territories helps its own residents with Medicare drug costs. This help is generally for residents who qualify for and are enrolled in Medicaid. This assistance isn’t the same as Extra Help. </a:t>
            </a:r>
          </a:p>
          <a:p>
            <a:pPr marL="0" indent="0">
              <a:spcAft>
                <a:spcPts val="600"/>
              </a:spcAft>
              <a:buNone/>
            </a:pPr>
            <a:endParaRPr lang="en-US" b="0" dirty="0">
              <a:cs typeface="Arial" panose="020B0604020202020204" pitchFamily="34" charset="0"/>
            </a:endParaRPr>
          </a:p>
        </p:txBody>
      </p:sp>
    </p:spTree>
    <p:extLst>
      <p:ext uri="{BB962C8B-B14F-4D97-AF65-F5344CB8AC3E}">
        <p14:creationId xmlns:p14="http://schemas.microsoft.com/office/powerpoint/2010/main" val="244388219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304800" y="3757507"/>
            <a:ext cx="6629400" cy="5523653"/>
          </a:xfrm>
        </p:spPr>
        <p:txBody>
          <a:bodyPr/>
          <a:lstStyle/>
          <a:p>
            <a:pPr marL="0" indent="0" defTabSz="966529">
              <a:spcAft>
                <a:spcPts val="600"/>
              </a:spcAft>
              <a:buNone/>
              <a:defRPr/>
            </a:pPr>
            <a:r>
              <a:rPr lang="en-US" b="1" dirty="0">
                <a:solidFill>
                  <a:prstClr val="black"/>
                </a:solidFill>
              </a:rPr>
              <a:t>This slide has animation.</a:t>
            </a:r>
            <a:endParaRPr lang="en-US" dirty="0">
              <a:solidFill>
                <a:prstClr val="black"/>
              </a:solidFill>
            </a:endParaRPr>
          </a:p>
          <a:p>
            <a:pPr marL="0" marR="0" lvl="0" indent="0" algn="l" defTabSz="966529" rtl="0" eaLnBrk="1" fontAlgn="auto" latinLnBrk="0" hangingPunct="1">
              <a:spcAft>
                <a:spcPts val="600"/>
              </a:spcAft>
              <a:buClrTx/>
              <a:buSzTx/>
              <a:buFont typeface="Wingdings" panose="05000000000000000000" pitchFamily="2" charset="2"/>
              <a:buNone/>
              <a:tabLst/>
              <a:defRPr/>
            </a:pPr>
            <a:r>
              <a:rPr lang="en-US" b="1" i="0" u="none" strike="noStrike" dirty="0">
                <a:solidFill>
                  <a:srgbClr val="000000"/>
                </a:solidFill>
                <a:effectLst/>
                <a:cs typeface="Arial" panose="020B0604020202020204" pitchFamily="34" charset="0"/>
              </a:rPr>
              <a:t>Presenter Notes</a:t>
            </a:r>
            <a:r>
              <a:rPr lang="en-US" b="0" i="0" dirty="0">
                <a:solidFill>
                  <a:srgbClr val="444444"/>
                </a:solidFill>
                <a:effectLst/>
                <a:cs typeface="Arial" panose="020B0604020202020204" pitchFamily="34" charset="0"/>
              </a:rPr>
              <a:t>​</a:t>
            </a:r>
            <a:endParaRPr lang="en-US" dirty="0">
              <a:solidFill>
                <a:prstClr val="black"/>
              </a:solidFill>
              <a:cs typeface="Arial" panose="020B0604020202020204" pitchFamily="34" charset="0"/>
            </a:endParaRPr>
          </a:p>
          <a:p>
            <a:pPr marL="118745" indent="-118745" defTabSz="966529">
              <a:spcAft>
                <a:spcPts val="600"/>
              </a:spcAft>
              <a:defRPr/>
            </a:pPr>
            <a:r>
              <a:rPr lang="en-US" b="1" dirty="0">
                <a:solidFill>
                  <a:prstClr val="black"/>
                </a:solidFill>
                <a:cs typeface="Arial" panose="020B0604020202020204" pitchFamily="34" charset="0"/>
              </a:rPr>
              <a:t>You automatically qualify for Extra Help (and don’t need to apply) if </a:t>
            </a:r>
            <a:r>
              <a:rPr lang="en-US" dirty="0">
                <a:solidFill>
                  <a:prstClr val="black"/>
                </a:solidFill>
                <a:cs typeface="Arial" panose="020B0604020202020204" pitchFamily="34" charset="0"/>
              </a:rPr>
              <a:t>you have Medicare and get full Medicaid coverage (these beneficiaries are sometimes called “full dual”), Supplemental Security Income (SSI) benefits, or help from Medicaid paying your Medicare premiums from Medicare Savings Programs (these beneficiaries are sometimes called “partial dual”). </a:t>
            </a:r>
          </a:p>
          <a:p>
            <a:pPr marL="118745" indent="-118745" defTabSz="966529">
              <a:spcAft>
                <a:spcPts val="600"/>
              </a:spcAft>
              <a:defRPr/>
            </a:pPr>
            <a:r>
              <a:rPr lang="en-US" b="1" dirty="0">
                <a:solidFill>
                  <a:prstClr val="black"/>
                </a:solidFill>
                <a:cs typeface="Arial" panose="020B0604020202020204" pitchFamily="34" charset="0"/>
              </a:rPr>
              <a:t>If you don’t meet one of these conditions,</a:t>
            </a:r>
            <a:r>
              <a:rPr lang="en-US" dirty="0">
                <a:solidFill>
                  <a:prstClr val="black"/>
                </a:solidFill>
                <a:cs typeface="Arial" panose="020B0604020202020204" pitchFamily="34" charset="0"/>
              </a:rPr>
              <a:t> you may still qualify for Extra Help, but you’ll need to apply for it. If you think you qualify but aren’t sure, you should still apply. You can apply for Extra Help at any time, and if you’re denied, you can reapply if your circumstances change. Eligibility for Extra Help may be determined by either Social Security or your State Medical Assistance (Medicaid) office. </a:t>
            </a:r>
          </a:p>
          <a:p>
            <a:pPr marL="0" indent="0" defTabSz="966529">
              <a:spcAft>
                <a:spcPts val="600"/>
              </a:spcAft>
              <a:buNone/>
              <a:defRPr/>
            </a:pPr>
            <a:r>
              <a:rPr lang="en-US" b="1" dirty="0">
                <a:solidFill>
                  <a:prstClr val="black"/>
                </a:solidFill>
                <a:cs typeface="Arial" panose="020B0604020202020204" pitchFamily="34" charset="0"/>
              </a:rPr>
              <a:t>You can apply for Extra Help by:</a:t>
            </a:r>
          </a:p>
          <a:p>
            <a:pPr marL="118745" lvl="1" indent="-118745" defTabSz="966529">
              <a:spcBef>
                <a:spcPts val="0"/>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Applying online at </a:t>
            </a:r>
            <a:r>
              <a:rPr lang="en-US" dirty="0">
                <a:solidFill>
                  <a:prstClr val="black"/>
                </a:solidFill>
                <a:cs typeface="Arial" panose="020B0604020202020204" pitchFamily="34" charset="0"/>
                <a:hlinkClick r:id="rId3"/>
              </a:rPr>
              <a:t>SSA.gov/benefits/</a:t>
            </a:r>
            <a:r>
              <a:rPr lang="en-US" dirty="0" err="1">
                <a:solidFill>
                  <a:prstClr val="black"/>
                </a:solidFill>
                <a:cs typeface="Arial" panose="020B0604020202020204" pitchFamily="34" charset="0"/>
                <a:hlinkClick r:id="rId3"/>
              </a:rPr>
              <a:t>medicare</a:t>
            </a:r>
            <a:r>
              <a:rPr lang="en-US" dirty="0">
                <a:solidFill>
                  <a:prstClr val="black"/>
                </a:solidFill>
                <a:cs typeface="Arial" panose="020B0604020202020204" pitchFamily="34" charset="0"/>
                <a:hlinkClick r:id="rId3"/>
              </a:rPr>
              <a:t>/prescriptionhelp.html</a:t>
            </a:r>
            <a:endParaRPr lang="en-US" dirty="0">
              <a:solidFill>
                <a:prstClr val="black"/>
              </a:solidFill>
              <a:cs typeface="Arial" panose="020B0604020202020204" pitchFamily="34" charset="0"/>
            </a:endParaRPr>
          </a:p>
          <a:p>
            <a:pPr marL="118745" lvl="1" indent="-118745" defTabSz="966529">
              <a:spcBef>
                <a:spcPts val="0"/>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Calling Social Security at 1-800-772-1213 (TTY: 1-800-325-0778) for the </a:t>
            </a:r>
            <a:r>
              <a:rPr lang="en-US" dirty="0">
                <a:cs typeface="Arial" panose="020B0604020202020204" pitchFamily="34" charset="0"/>
              </a:rPr>
              <a:t>“Application for Help With Medicare Prescription Drug Plan Costs” (SSA-1020)</a:t>
            </a:r>
            <a:endParaRPr lang="en-US" dirty="0">
              <a:solidFill>
                <a:prstClr val="black"/>
              </a:solidFill>
              <a:cs typeface="Arial" panose="020B0604020202020204" pitchFamily="34" charset="0"/>
            </a:endParaRPr>
          </a:p>
          <a:p>
            <a:pPr marL="118745" lvl="1" indent="-118745" defTabSz="966529">
              <a:spcBef>
                <a:spcPts val="0"/>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Applying through your State Medical Assistance (Medicaid) office</a:t>
            </a:r>
          </a:p>
          <a:p>
            <a:pPr marL="118745" indent="-118745" defTabSz="966529">
              <a:spcAft>
                <a:spcPts val="600"/>
              </a:spcAft>
              <a:defRPr/>
            </a:pPr>
            <a:r>
              <a:rPr lang="en-US" dirty="0">
                <a:solidFill>
                  <a:prstClr val="black"/>
                </a:solidFill>
                <a:cs typeface="Arial" panose="020B0604020202020204" pitchFamily="34" charset="0"/>
              </a:rPr>
              <a:t>Working with a local organization, like a State Health Insurance Assistance Program (SHIP) </a:t>
            </a:r>
          </a:p>
          <a:p>
            <a:pPr marL="118872" indent="-118872" defTabSz="966529">
              <a:spcAft>
                <a:spcPts val="600"/>
              </a:spcAft>
              <a:defRPr/>
            </a:pPr>
            <a:r>
              <a:rPr lang="en-US" dirty="0">
                <a:solidFill>
                  <a:prstClr val="black"/>
                </a:solidFill>
                <a:cs typeface="Arial" panose="020B0604020202020204" pitchFamily="34" charset="0"/>
              </a:rPr>
              <a:t>You can apply yourself, or someone with the authority to act on your behalf (like with Power of Attorney) can file your application, or you can ask someone else to help you apply.</a:t>
            </a:r>
          </a:p>
          <a:p>
            <a:pPr marL="0" indent="0" defTabSz="966529">
              <a:spcAft>
                <a:spcPts val="600"/>
              </a:spcAft>
              <a:buNone/>
              <a:defRPr/>
            </a:pPr>
            <a:r>
              <a:rPr lang="en-US" dirty="0">
                <a:solidFill>
                  <a:prstClr val="black"/>
                </a:solidFill>
                <a:cs typeface="Arial" panose="020B0604020202020204" pitchFamily="34" charset="0"/>
              </a:rPr>
              <a:t>If you apply for Extra Help, Social Security will also transmit the data from your application to your State Medical Assistance (Medicaid) office to initiate an application for a Medicare Savings Program, which can help you pay for your Medicare premiums. </a:t>
            </a:r>
          </a:p>
        </p:txBody>
      </p:sp>
    </p:spTree>
    <p:extLst>
      <p:ext uri="{BB962C8B-B14F-4D97-AF65-F5344CB8AC3E}">
        <p14:creationId xmlns:p14="http://schemas.microsoft.com/office/powerpoint/2010/main" val="295210911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171449" y="3582989"/>
            <a:ext cx="7019925" cy="5883228"/>
          </a:xfrm>
        </p:spPr>
        <p:txBody>
          <a:bodyPr/>
          <a:lstStyle/>
          <a:p>
            <a:pPr marL="0" marR="0" lvl="0" indent="0" algn="l" defTabSz="966529" rtl="0" eaLnBrk="1" fontAlgn="auto" latinLnBrk="0" hangingPunct="1">
              <a:spcAft>
                <a:spcPts val="600"/>
              </a:spcAft>
              <a:buClrTx/>
              <a:buSzTx/>
              <a:buFont typeface="Wingdings" panose="05000000000000000000" pitchFamily="2" charset="2"/>
              <a:buNone/>
              <a:tabLst/>
              <a:defRPr/>
            </a:pPr>
            <a:r>
              <a:rPr lang="en-US" sz="950" b="1" i="0" u="none" strike="noStrike" dirty="0">
                <a:solidFill>
                  <a:srgbClr val="000000"/>
                </a:solidFill>
                <a:effectLst/>
                <a:cs typeface="Arial" panose="020B0604020202020204" pitchFamily="34" charset="0"/>
              </a:rPr>
              <a:t>Presenter Notes</a:t>
            </a:r>
            <a:r>
              <a:rPr lang="en-US" sz="950" b="0" i="0" dirty="0">
                <a:solidFill>
                  <a:srgbClr val="444444"/>
                </a:solidFill>
                <a:effectLst/>
                <a:cs typeface="Arial" panose="020B0604020202020204" pitchFamily="34" charset="0"/>
              </a:rPr>
              <a:t>​</a:t>
            </a:r>
            <a:endParaRPr lang="en-US" sz="950" dirty="0">
              <a:solidFill>
                <a:prstClr val="black"/>
              </a:solidFill>
              <a:cs typeface="Arial" panose="020B0604020202020204" pitchFamily="34" charset="0"/>
            </a:endParaRPr>
          </a:p>
          <a:p>
            <a:pPr marL="0" indent="0" defTabSz="966529">
              <a:spcAft>
                <a:spcPts val="600"/>
              </a:spcAft>
              <a:buNone/>
              <a:defRPr/>
            </a:pPr>
            <a:r>
              <a:rPr lang="en-US" sz="950" dirty="0">
                <a:cs typeface="Arial" panose="020B0604020202020204" pitchFamily="34" charset="0"/>
              </a:rPr>
              <a:t>You may get Extra Help if you have Medicare, earn income below 150% of the federal poverty level (FPL) (based on family size), and have limited resources for 2023 as shown on the slide. If you’re married and live with your spouse, both of your incomes and resources count, even if only one of you applies for Extra Help. If you’re married and don’t live with your spouse when you apply, only your income and resources count. The income is compared to the FPL for a single person or a married person, as appropriate. Whether you and/or your spouse have dependent relatives who live with you and who rely on you for at least half of their support is also taken into consideration. This means that a grandparent raising grandchildren may qualify, but the same person might not have qualified as an individual living alone. </a:t>
            </a:r>
          </a:p>
          <a:p>
            <a:pPr marL="0" indent="0" defTabSz="966529">
              <a:spcAft>
                <a:spcPts val="600"/>
              </a:spcAft>
              <a:buNone/>
              <a:defRPr/>
            </a:pPr>
            <a:r>
              <a:rPr lang="en-US" sz="950" b="1" dirty="0">
                <a:cs typeface="Arial" panose="020B0604020202020204" pitchFamily="34" charset="0"/>
              </a:rPr>
              <a:t>Your resources include cash and other things you normally can convert to cash within 20 workdays. There are 2 types of resources that are used to see if you’re eligible for Extra Help:</a:t>
            </a:r>
          </a:p>
          <a:p>
            <a:pPr marL="118745" indent="-118745" defTabSz="966529">
              <a:spcAft>
                <a:spcPts val="600"/>
              </a:spcAft>
              <a:defRPr/>
            </a:pPr>
            <a:r>
              <a:rPr lang="en-US" sz="950" dirty="0">
                <a:cs typeface="Arial" panose="020B0604020202020204" pitchFamily="34" charset="0"/>
              </a:rPr>
              <a:t>Liquid resources (like cash at home or anywhere else, bank accounts (checking, savings and certificates of deposit), stocks, bonds, mutual funds, individual retirement accounts, or other similar investments, and </a:t>
            </a:r>
          </a:p>
          <a:p>
            <a:pPr marL="118745" indent="-118745" defTabSz="966529">
              <a:spcAft>
                <a:spcPts val="600"/>
              </a:spcAft>
              <a:defRPr/>
            </a:pPr>
            <a:r>
              <a:rPr lang="en-US" sz="950" dirty="0">
                <a:cs typeface="Arial" panose="020B0604020202020204" pitchFamily="34" charset="0"/>
              </a:rPr>
              <a:t>Value of real estate </a:t>
            </a:r>
            <a:r>
              <a:rPr lang="en-US" sz="950" b="1" dirty="0">
                <a:cs typeface="Arial" panose="020B0604020202020204" pitchFamily="34" charset="0"/>
              </a:rPr>
              <a:t>other</a:t>
            </a:r>
            <a:r>
              <a:rPr lang="en-US" sz="950" dirty="0">
                <a:cs typeface="Arial" panose="020B0604020202020204" pitchFamily="34" charset="0"/>
              </a:rPr>
              <a:t> than your primary residence (the home you live in)</a:t>
            </a:r>
          </a:p>
          <a:p>
            <a:pPr marL="0" indent="0" defTabSz="966529">
              <a:spcAft>
                <a:spcPts val="600"/>
              </a:spcAft>
              <a:buNone/>
              <a:defRPr/>
            </a:pPr>
            <a:r>
              <a:rPr lang="en-US" sz="950" b="1" dirty="0">
                <a:cs typeface="Arial" panose="020B0604020202020204" pitchFamily="34" charset="0"/>
              </a:rPr>
              <a:t>The resources that </a:t>
            </a:r>
            <a:r>
              <a:rPr lang="en-US" sz="950" b="1" u="sng" dirty="0">
                <a:cs typeface="Arial" panose="020B0604020202020204" pitchFamily="34" charset="0"/>
              </a:rPr>
              <a:t>aren’t</a:t>
            </a:r>
            <a:r>
              <a:rPr lang="en-US" sz="950" b="1" dirty="0">
                <a:cs typeface="Arial" panose="020B0604020202020204" pitchFamily="34" charset="0"/>
              </a:rPr>
              <a:t> counted for Extra Help are:</a:t>
            </a:r>
          </a:p>
          <a:p>
            <a:pPr marL="118745" indent="-118745" defTabSz="966529">
              <a:spcAft>
                <a:spcPts val="600"/>
              </a:spcAft>
              <a:defRPr/>
            </a:pPr>
            <a:r>
              <a:rPr lang="en-US" sz="950" dirty="0">
                <a:cs typeface="Arial" panose="020B0604020202020204" pitchFamily="34" charset="0"/>
              </a:rPr>
              <a:t>Your primary residence (the home you live in) and the land it’s on </a:t>
            </a:r>
          </a:p>
          <a:p>
            <a:pPr marL="118745" indent="-118745" defTabSz="966529">
              <a:spcAft>
                <a:spcPts val="600"/>
              </a:spcAft>
              <a:defRPr/>
            </a:pPr>
            <a:r>
              <a:rPr lang="en-US" sz="950" dirty="0">
                <a:cs typeface="Arial" panose="020B0604020202020204" pitchFamily="34" charset="0"/>
              </a:rPr>
              <a:t>Your personal possessions </a:t>
            </a:r>
          </a:p>
          <a:p>
            <a:pPr marL="118745" indent="-118745" defTabSz="966529">
              <a:spcAft>
                <a:spcPts val="600"/>
              </a:spcAft>
              <a:defRPr/>
            </a:pPr>
            <a:r>
              <a:rPr lang="en-US" sz="950" dirty="0">
                <a:cs typeface="Arial" panose="020B0604020202020204" pitchFamily="34" charset="0"/>
              </a:rPr>
              <a:t>Your car(s) or vehicle(s) </a:t>
            </a:r>
          </a:p>
          <a:p>
            <a:pPr marL="118745" indent="-118745" defTabSz="966529">
              <a:spcAft>
                <a:spcPts val="600"/>
              </a:spcAft>
              <a:defRPr/>
            </a:pPr>
            <a:r>
              <a:rPr lang="en-US" sz="950" dirty="0">
                <a:cs typeface="Arial" panose="020B0604020202020204" pitchFamily="34" charset="0"/>
              </a:rPr>
              <a:t>Things you couldn’t easily convert to cash, like jewelry or furniture </a:t>
            </a:r>
          </a:p>
          <a:p>
            <a:pPr marL="118745" indent="-118745" defTabSz="966529">
              <a:spcAft>
                <a:spcPts val="600"/>
              </a:spcAft>
              <a:defRPr/>
            </a:pPr>
            <a:r>
              <a:rPr lang="en-US" sz="950" dirty="0">
                <a:cs typeface="Arial" panose="020B0604020202020204" pitchFamily="34" charset="0"/>
              </a:rPr>
              <a:t>Burial expenses (up to $1,500), burial plots, and interest earned on money you plan to use for burial expenses</a:t>
            </a:r>
          </a:p>
          <a:p>
            <a:pPr marL="118745" indent="-118745" defTabSz="966529">
              <a:spcAft>
                <a:spcPts val="600"/>
              </a:spcAft>
              <a:defRPr/>
            </a:pPr>
            <a:r>
              <a:rPr lang="en-US" sz="950" dirty="0">
                <a:cs typeface="Arial" panose="020B0604020202020204" pitchFamily="34" charset="0"/>
              </a:rPr>
              <a:t>Life insurance policies </a:t>
            </a:r>
          </a:p>
          <a:p>
            <a:pPr marL="118745" indent="-118745" defTabSz="966529">
              <a:spcAft>
                <a:spcPts val="600"/>
              </a:spcAft>
              <a:defRPr/>
            </a:pPr>
            <a:r>
              <a:rPr lang="en-US" sz="950" dirty="0">
                <a:cs typeface="Arial" panose="020B0604020202020204" pitchFamily="34" charset="0"/>
              </a:rPr>
              <a:t>Property needed for self-support, like rental property or land used to grow produce for home consumption</a:t>
            </a:r>
          </a:p>
          <a:p>
            <a:pPr marL="0" indent="0" defTabSz="966529">
              <a:spcAft>
                <a:spcPts val="600"/>
              </a:spcAft>
              <a:buNone/>
              <a:defRPr/>
            </a:pPr>
            <a:r>
              <a:rPr lang="en-US" sz="950" b="1" dirty="0">
                <a:cs typeface="Arial" panose="020B0604020202020204" pitchFamily="34" charset="0"/>
              </a:rPr>
              <a:t>NOTE</a:t>
            </a:r>
            <a:r>
              <a:rPr lang="en-US" sz="950" dirty="0">
                <a:cs typeface="Arial" panose="020B0604020202020204" pitchFamily="34" charset="0"/>
              </a:rPr>
              <a:t>: The income and resource levels listed are for 2023 and can change each year. Income levels are higher if you live in Alaska or Hawaii, or you or your spouse pays at least half of the living expenses of dependent family members who live with you, or if you work. Updated resource limits are usually released each fall for the upcoming calendar year. Visit </a:t>
            </a:r>
            <a:r>
              <a:rPr lang="en-US" sz="950" dirty="0">
                <a:cs typeface="Arial" panose="020B0604020202020204" pitchFamily="34" charset="0"/>
                <a:hlinkClick r:id="rId3"/>
              </a:rPr>
              <a:t>CMS.gov/files/document/lis-memo.pdf</a:t>
            </a:r>
            <a:r>
              <a:rPr lang="en-US" sz="950" dirty="0">
                <a:cs typeface="Arial" panose="020B0604020202020204" pitchFamily="34" charset="0"/>
              </a:rPr>
              <a:t> for the 2023 Resource and Cost Sharing Limit Memo. Updated income limits are usually released each spring for that same calendar year. </a:t>
            </a:r>
          </a:p>
          <a:p>
            <a:pPr marL="0" indent="0" defTabSz="966529">
              <a:spcAft>
                <a:spcPts val="600"/>
              </a:spcAft>
              <a:buNone/>
              <a:defRPr/>
            </a:pPr>
            <a:r>
              <a:rPr lang="en-US" sz="950" b="1" dirty="0">
                <a:cs typeface="Arial" panose="020B0604020202020204" pitchFamily="34" charset="0"/>
              </a:rPr>
              <a:t>NOTE:</a:t>
            </a:r>
            <a:r>
              <a:rPr lang="en-US" sz="950" dirty="0">
                <a:cs typeface="Arial" panose="020B0604020202020204" pitchFamily="34" charset="0"/>
              </a:rPr>
              <a:t> </a:t>
            </a:r>
            <a:r>
              <a:rPr lang="en-US" sz="950" dirty="0"/>
              <a:t>Section 11404 of the Inflation Reduction Act (IRA) amended section 1860D-14 of the Act to expand eligibility for the full LIS to individuals with incomes up to 150 percent of the Federal poverty level (FPL) beginning on or after January 1, 2024. In addition, the IRA allows for individuals to qualify for the full subsidy based on the higher resource requirements currently applicable to the partial LIS group. See proposed rule CMS-4201-P at </a:t>
            </a:r>
            <a:r>
              <a:rPr lang="en-US" sz="950" dirty="0">
                <a:hlinkClick r:id="rId4"/>
              </a:rPr>
              <a:t>federalregister.gov/documents/2022/12/27/2022-26956/medicare-program-contract-year-2024-policy-and-technical-changes-to-the-medicare-advantage-program</a:t>
            </a:r>
            <a:endParaRPr lang="en-US" sz="950" dirty="0"/>
          </a:p>
          <a:p>
            <a:pPr marL="0" indent="0">
              <a:spcAft>
                <a:spcPts val="600"/>
              </a:spcAft>
              <a:buNone/>
            </a:pPr>
            <a:r>
              <a:rPr lang="en-US" sz="950" b="1" dirty="0">
                <a:cs typeface="Arial" panose="020B0604020202020204" pitchFamily="34" charset="0"/>
              </a:rPr>
              <a:t>Source</a:t>
            </a:r>
            <a:r>
              <a:rPr lang="en-US" sz="950" dirty="0">
                <a:cs typeface="Arial" panose="020B0604020202020204" pitchFamily="34" charset="0"/>
              </a:rPr>
              <a:t>: U.S.</a:t>
            </a:r>
            <a:r>
              <a:rPr lang="en-US" sz="950" baseline="0" dirty="0">
                <a:cs typeface="Arial" panose="020B0604020202020204" pitchFamily="34" charset="0"/>
              </a:rPr>
              <a:t> Department of </a:t>
            </a:r>
            <a:r>
              <a:rPr lang="en-US" sz="950" dirty="0">
                <a:cs typeface="Arial" panose="020B0604020202020204" pitchFamily="34" charset="0"/>
              </a:rPr>
              <a:t>Health &amp; Human Services</a:t>
            </a:r>
            <a:r>
              <a:rPr lang="en-US" sz="950" baseline="0" dirty="0">
                <a:cs typeface="Arial" panose="020B0604020202020204" pitchFamily="34" charset="0"/>
              </a:rPr>
              <a:t> (HHS)</a:t>
            </a:r>
            <a:r>
              <a:rPr lang="en-US" sz="950" dirty="0">
                <a:cs typeface="Arial" panose="020B0604020202020204" pitchFamily="34" charset="0"/>
              </a:rPr>
              <a:t> Poverty Guidelines for 2023 available at </a:t>
            </a:r>
            <a:r>
              <a:rPr lang="en-US" sz="950" dirty="0">
                <a:cs typeface="Arial" panose="020B0604020202020204" pitchFamily="34" charset="0"/>
                <a:hlinkClick r:id="rId5"/>
              </a:rPr>
              <a:t>aspe.HHS.gov/topics/poverty-economic-mobility/poverty-guidelines</a:t>
            </a:r>
            <a:r>
              <a:rPr lang="en-US" sz="950" dirty="0">
                <a:cs typeface="Arial" panose="020B0604020202020204" pitchFamily="34" charset="0"/>
              </a:rPr>
              <a:t>.</a:t>
            </a:r>
          </a:p>
          <a:p>
            <a:pPr marL="0" indent="0">
              <a:spcAft>
                <a:spcPts val="600"/>
              </a:spcAft>
              <a:buNone/>
            </a:pPr>
            <a:endParaRPr lang="en-US" sz="1000" dirty="0">
              <a:cs typeface="Arial" panose="020B0604020202020204" pitchFamily="34" charset="0"/>
            </a:endParaRPr>
          </a:p>
          <a:p>
            <a:pPr marL="0" indent="0">
              <a:spcAft>
                <a:spcPts val="600"/>
              </a:spcAft>
              <a:buNone/>
            </a:pPr>
            <a:endParaRPr lang="en-US" sz="1000" dirty="0">
              <a:cs typeface="Arial" panose="020B0604020202020204" pitchFamily="34" charset="0"/>
            </a:endParaRPr>
          </a:p>
          <a:p>
            <a:pPr marL="0" indent="0">
              <a:spcAft>
                <a:spcPts val="600"/>
              </a:spcAft>
              <a:buNone/>
            </a:pPr>
            <a:endParaRPr lang="en-US" sz="1000" b="1" dirty="0">
              <a:cs typeface="Arial" panose="020B0604020202020204" pitchFamily="34" charset="0"/>
            </a:endParaRPr>
          </a:p>
        </p:txBody>
      </p:sp>
    </p:spTree>
    <p:extLst>
      <p:ext uri="{BB962C8B-B14F-4D97-AF65-F5344CB8AC3E}">
        <p14:creationId xmlns:p14="http://schemas.microsoft.com/office/powerpoint/2010/main" val="34345558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731520" y="3757507"/>
            <a:ext cx="5852160" cy="5609777"/>
          </a:xfrm>
        </p:spPr>
        <p:txBody>
          <a:bodyPr/>
          <a:lstStyle/>
          <a:p>
            <a:pPr marL="0" indent="0" defTabSz="966529">
              <a:spcAft>
                <a:spcPts val="600"/>
              </a:spcAft>
              <a:buNone/>
              <a:defRPr/>
            </a:pPr>
            <a:r>
              <a:rPr lang="en-US" sz="1100" b="1" dirty="0">
                <a:solidFill>
                  <a:prstClr val="black"/>
                </a:solidFill>
              </a:rPr>
              <a:t>This slide has animation.</a:t>
            </a:r>
            <a:endParaRPr lang="en-US" sz="1100" dirty="0">
              <a:solidFill>
                <a:prstClr val="black"/>
              </a:solidFill>
            </a:endParaRPr>
          </a:p>
          <a:p>
            <a:pPr marL="0" marR="0" lvl="0" indent="0" algn="l" defTabSz="966529" rtl="0" eaLnBrk="1" fontAlgn="auto" latinLnBrk="0" hangingPunct="1">
              <a:spcAft>
                <a:spcPts val="600"/>
              </a:spcAft>
              <a:buClrTx/>
              <a:buSzTx/>
              <a:buFont typeface="Wingdings" panose="05000000000000000000" pitchFamily="2" charset="2"/>
              <a:buNone/>
              <a:tabLst/>
              <a:defRPr/>
            </a:pPr>
            <a:r>
              <a:rPr lang="en-US" sz="1100" b="1" i="0" u="none" strike="noStrike" dirty="0">
                <a:solidFill>
                  <a:srgbClr val="000000"/>
                </a:solidFill>
                <a:effectLst/>
                <a:cs typeface="Arial"/>
              </a:rPr>
              <a:t>Presenter Notes</a:t>
            </a:r>
            <a:r>
              <a:rPr lang="en-US" sz="1100" b="0" i="0" dirty="0">
                <a:solidFill>
                  <a:srgbClr val="444444"/>
                </a:solidFill>
                <a:effectLst/>
                <a:cs typeface="Arial"/>
              </a:rPr>
              <a:t>​</a:t>
            </a:r>
          </a:p>
          <a:p>
            <a:pPr marL="0" indent="0" defTabSz="966529">
              <a:spcAft>
                <a:spcPts val="600"/>
              </a:spcAft>
              <a:buNone/>
              <a:defRPr/>
            </a:pPr>
            <a:r>
              <a:rPr lang="en-US" sz="1100" dirty="0">
                <a:solidFill>
                  <a:prstClr val="black"/>
                </a:solidFill>
                <a:cs typeface="Arial"/>
              </a:rPr>
              <a:t>Part B covers limited outpatient drugs. It doesn’t cover most drugs you get at the pharmacy. Nearly all Part B-covered drugs fall into these categories:</a:t>
            </a:r>
          </a:p>
          <a:p>
            <a:pPr marL="118745" indent="-118745" defTabSz="966529">
              <a:spcAft>
                <a:spcPts val="600"/>
              </a:spcAft>
              <a:defRPr/>
            </a:pPr>
            <a:r>
              <a:rPr lang="en-US" sz="1100" b="1" dirty="0">
                <a:solidFill>
                  <a:prstClr val="black"/>
                </a:solidFill>
                <a:cs typeface="Arial"/>
              </a:rPr>
              <a:t>Most injectable and infusible drugs that aren’t usually self-administered and that you get in an outpatient setting, </a:t>
            </a:r>
            <a:r>
              <a:rPr lang="en-US" sz="1100" dirty="0">
                <a:solidFill>
                  <a:prstClr val="black"/>
                </a:solidFill>
                <a:cs typeface="Arial"/>
              </a:rPr>
              <a:t>like a doctor’s office. For example, a provider gives an injectable drug used to treat anemia at the same time as chemotherapy or injectable osteoporosis drugs. However, if an injection is usually self-administered (like Imitrex® for migraines) or isn’t given as part of a doctor’s service, Part B doesn’t cover it. </a:t>
            </a:r>
          </a:p>
          <a:p>
            <a:pPr marL="118872" indent="-118872" defTabSz="966529">
              <a:spcAft>
                <a:spcPts val="600"/>
              </a:spcAft>
              <a:defRPr/>
            </a:pPr>
            <a:r>
              <a:rPr lang="en-US" sz="1100" b="1" dirty="0">
                <a:solidFill>
                  <a:prstClr val="black"/>
                </a:solidFill>
                <a:cs typeface="Arial"/>
              </a:rPr>
              <a:t>Some antigens </a:t>
            </a:r>
            <a:r>
              <a:rPr lang="en-US" sz="1100" dirty="0">
                <a:solidFill>
                  <a:prstClr val="black"/>
                </a:solidFill>
                <a:cs typeface="Arial"/>
              </a:rPr>
              <a:t>if a doctor prepares them and a properly instructed person (who could be the patient) gives them under appropriate supervision.</a:t>
            </a:r>
          </a:p>
          <a:p>
            <a:pPr marL="118745" indent="-118745" defTabSz="966529">
              <a:spcAft>
                <a:spcPts val="600"/>
              </a:spcAft>
              <a:defRPr/>
            </a:pPr>
            <a:r>
              <a:rPr lang="en-US" sz="1100" b="1" dirty="0">
                <a:solidFill>
                  <a:prstClr val="black"/>
                </a:solidFill>
                <a:cs typeface="Arial"/>
              </a:rPr>
              <a:t>Blood clotting factors </a:t>
            </a:r>
            <a:r>
              <a:rPr lang="en-US" sz="1100" b="0" dirty="0">
                <a:solidFill>
                  <a:prstClr val="black"/>
                </a:solidFill>
                <a:cs typeface="Arial"/>
              </a:rPr>
              <a:t>that</a:t>
            </a:r>
            <a:r>
              <a:rPr lang="en-US" sz="1100" b="1" dirty="0">
                <a:solidFill>
                  <a:prstClr val="black"/>
                </a:solidFill>
                <a:cs typeface="Arial"/>
              </a:rPr>
              <a:t> </a:t>
            </a:r>
            <a:r>
              <a:rPr lang="en-US" sz="1100" dirty="0">
                <a:solidFill>
                  <a:prstClr val="black"/>
                </a:solidFill>
                <a:cs typeface="Arial"/>
              </a:rPr>
              <a:t>people with hemophilia inject themselves.</a:t>
            </a:r>
          </a:p>
          <a:p>
            <a:pPr marL="118745" indent="-118745" defTabSz="966529">
              <a:spcAft>
                <a:spcPts val="600"/>
              </a:spcAft>
              <a:defRPr/>
            </a:pPr>
            <a:r>
              <a:rPr lang="en-US" sz="1100" b="1" dirty="0">
                <a:solidFill>
                  <a:prstClr val="black"/>
                </a:solidFill>
                <a:cs typeface="Arial"/>
              </a:rPr>
              <a:t>Drugs and biological products used to treat End-Stage Renal Disease (ESRD) </a:t>
            </a:r>
            <a:r>
              <a:rPr lang="en-US" sz="1100" dirty="0">
                <a:solidFill>
                  <a:prstClr val="black"/>
                </a:solidFill>
                <a:cs typeface="Arial"/>
              </a:rPr>
              <a:t>are given by the ESRD facility responsible for the person’s care. For example, Part B covers any drug and biological used for anemia management when you get it at an ESRD facility.</a:t>
            </a:r>
          </a:p>
          <a:p>
            <a:pPr marL="118745" indent="-118745" defTabSz="966529">
              <a:spcAft>
                <a:spcPts val="600"/>
              </a:spcAft>
              <a:defRPr/>
            </a:pPr>
            <a:r>
              <a:rPr lang="en-US" sz="1100" b="1" dirty="0">
                <a:solidFill>
                  <a:prstClr val="black"/>
                </a:solidFill>
                <a:cs typeface="Arial"/>
              </a:rPr>
              <a:t>Drugs administered through Part B-covered durable medical equipment (DME) </a:t>
            </a:r>
            <a:r>
              <a:rPr lang="en-US" sz="1100" dirty="0">
                <a:solidFill>
                  <a:prstClr val="black"/>
                </a:solidFill>
                <a:cs typeface="Arial"/>
              </a:rPr>
              <a:t>(like a nebulizer or infusion pump). To get drugs covered by Part B, choose a Medicare-enrolled doctor and supplier by using the Medicare Supplier Directory at </a:t>
            </a:r>
            <a:r>
              <a:rPr lang="en-US" sz="1100" dirty="0">
                <a:solidFill>
                  <a:prstClr val="black"/>
                </a:solidFill>
                <a:cs typeface="Arial"/>
                <a:hlinkClick r:id="rId3"/>
              </a:rPr>
              <a:t>Medicare.gov/medical-equipment-suppliers</a:t>
            </a:r>
            <a:r>
              <a:rPr lang="en-US" sz="1100" dirty="0">
                <a:solidFill>
                  <a:prstClr val="black"/>
                </a:solidFill>
                <a:cs typeface="Arial"/>
              </a:rPr>
              <a:t> or by calling 1-800-MEDICARE (1-800-633-4227). TTY users can call 1-877-486-2048. </a:t>
            </a:r>
            <a:endParaRPr lang="en-US" sz="1100" dirty="0">
              <a:solidFill>
                <a:prstClr val="black"/>
              </a:solidFill>
              <a:cs typeface="Arial" panose="020B0604020202020204" pitchFamily="34" charset="0"/>
            </a:endParaRPr>
          </a:p>
          <a:p>
            <a:pPr marL="118745" indent="-118745" defTabSz="966529">
              <a:spcAft>
                <a:spcPts val="600"/>
              </a:spcAft>
              <a:defRPr/>
            </a:pPr>
            <a:r>
              <a:rPr lang="en-US" sz="1100" b="1" dirty="0">
                <a:solidFill>
                  <a:prstClr val="black"/>
                </a:solidFill>
                <a:cs typeface="Arial"/>
              </a:rPr>
              <a:t>Three categories of oral drugs with special Part B coverage requirements: </a:t>
            </a:r>
            <a:r>
              <a:rPr lang="en-US" sz="1100" dirty="0">
                <a:solidFill>
                  <a:prstClr val="black"/>
                </a:solidFill>
                <a:cs typeface="Arial"/>
              </a:rPr>
              <a:t>certain oral anti-cancer, oral antiemetic (to treat nausea), and immunosuppressive drugs following an organ transplant (under certain circumstances). </a:t>
            </a:r>
            <a:endParaRPr lang="en-US" sz="1100" dirty="0">
              <a:solidFill>
                <a:prstClr val="black"/>
              </a:solidFill>
              <a:cs typeface="Arial" panose="020B0604020202020204" pitchFamily="34" charset="0"/>
            </a:endParaRPr>
          </a:p>
          <a:p>
            <a:pPr marL="118745" indent="-118745" defTabSz="966529">
              <a:spcAft>
                <a:spcPts val="600"/>
              </a:spcAft>
              <a:defRPr/>
            </a:pPr>
            <a:r>
              <a:rPr lang="en-US" sz="1100" b="1" dirty="0">
                <a:solidFill>
                  <a:prstClr val="black"/>
                </a:solidFill>
                <a:cs typeface="Arial"/>
              </a:rPr>
              <a:t>A limited number of other types of outpatient drugs. </a:t>
            </a:r>
            <a:r>
              <a:rPr lang="en-US" sz="1100" dirty="0">
                <a:solidFill>
                  <a:prstClr val="black"/>
                </a:solidFill>
                <a:cs typeface="Arial"/>
              </a:rPr>
              <a:t>There may be regional differences in local Part B drug coverage policies in cases where there isn’t a national coverage decision. </a:t>
            </a:r>
            <a:endParaRPr lang="en-US" sz="1100" dirty="0">
              <a:solidFill>
                <a:prstClr val="black"/>
              </a:solidFill>
              <a:cs typeface="Arial" panose="020B0604020202020204" pitchFamily="34" charset="0"/>
            </a:endParaRPr>
          </a:p>
          <a:p>
            <a:pPr marL="0" indent="0" defTabSz="966529">
              <a:spcAft>
                <a:spcPts val="600"/>
              </a:spcAft>
              <a:buNone/>
              <a:defRPr/>
            </a:pPr>
            <a:r>
              <a:rPr lang="en-US" sz="1100" b="1" dirty="0">
                <a:solidFill>
                  <a:prstClr val="black"/>
                </a:solidFill>
                <a:cs typeface="Arial"/>
              </a:rPr>
              <a:t>NOTE</a:t>
            </a:r>
            <a:r>
              <a:rPr lang="en-US" sz="1100" dirty="0">
                <a:solidFill>
                  <a:prstClr val="black"/>
                </a:solidFill>
                <a:cs typeface="Arial"/>
              </a:rPr>
              <a:t>: For more details about covered drugs with special coverage requirements, visit the Medicare Claims Processing Manual Chapter 17—Drugs and Biological Products, at </a:t>
            </a:r>
            <a:r>
              <a:rPr lang="en-US" sz="1100" dirty="0">
                <a:solidFill>
                  <a:prstClr val="black"/>
                </a:solidFill>
                <a:cs typeface="Arial"/>
                <a:hlinkClick r:id="rId4"/>
              </a:rPr>
              <a:t>CMS.gov/Regulations-and-Guidance/Guidance/Manuals/downloads/clm104c17.pdf</a:t>
            </a:r>
            <a:r>
              <a:rPr lang="en-US" sz="1100" dirty="0">
                <a:solidFill>
                  <a:prstClr val="black"/>
                </a:solidFill>
                <a:cs typeface="Arial"/>
              </a:rPr>
              <a:t>.</a:t>
            </a:r>
          </a:p>
          <a:p>
            <a:pPr marL="0" indent="0">
              <a:spcAft>
                <a:spcPts val="600"/>
              </a:spcAft>
              <a:buNone/>
            </a:pPr>
            <a:endParaRPr lang="en-US" sz="1100" dirty="0">
              <a:cs typeface="Arial" panose="020B0604020202020204" pitchFamily="34" charset="0"/>
            </a:endParaRPr>
          </a:p>
        </p:txBody>
      </p:sp>
    </p:spTree>
    <p:extLst>
      <p:ext uri="{BB962C8B-B14F-4D97-AF65-F5344CB8AC3E}">
        <p14:creationId xmlns:p14="http://schemas.microsoft.com/office/powerpoint/2010/main" val="118206203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marR="0" lvl="0" indent="0" algn="l" defTabSz="966529" rtl="0" eaLnBrk="1" fontAlgn="auto" latinLnBrk="0" hangingPunct="1">
              <a:spcAft>
                <a:spcPts val="600"/>
              </a:spcAft>
              <a:buClrTx/>
              <a:buSzTx/>
              <a:buFont typeface="Wingdings" panose="05000000000000000000" pitchFamily="2" charset="2"/>
              <a:buNone/>
              <a:tabLst/>
              <a:defRPr/>
            </a:pPr>
            <a:r>
              <a:rPr lang="en-US" sz="1200" b="1" i="0" u="none" strike="noStrike" dirty="0">
                <a:solidFill>
                  <a:srgbClr val="000000"/>
                </a:solidFill>
                <a:effectLst/>
                <a:cs typeface="Arial"/>
              </a:rPr>
              <a:t>Presenter Notes</a:t>
            </a:r>
            <a:r>
              <a:rPr lang="en-US" sz="1200" b="0" i="0" dirty="0">
                <a:solidFill>
                  <a:srgbClr val="444444"/>
                </a:solidFill>
                <a:effectLst/>
                <a:cs typeface="Arial"/>
              </a:rPr>
              <a:t>​</a:t>
            </a:r>
            <a:endParaRPr lang="en-US" dirty="0">
              <a:solidFill>
                <a:prstClr val="black"/>
              </a:solidFill>
              <a:cs typeface="Arial"/>
            </a:endParaRPr>
          </a:p>
          <a:p>
            <a:pPr marL="0" indent="0" defTabSz="966529">
              <a:spcAft>
                <a:spcPts val="600"/>
              </a:spcAft>
              <a:buNone/>
              <a:defRPr/>
            </a:pPr>
            <a:r>
              <a:rPr lang="en-US" b="1" dirty="0">
                <a:solidFill>
                  <a:prstClr val="black"/>
                </a:solidFill>
                <a:cs typeface="Arial"/>
              </a:rPr>
              <a:t>Copayments vary if you qualify for Extra Help depending on the following:</a:t>
            </a:r>
          </a:p>
          <a:p>
            <a:pPr marL="118745" indent="-118745" defTabSz="966529">
              <a:spcAft>
                <a:spcPts val="600"/>
              </a:spcAft>
              <a:defRPr/>
            </a:pPr>
            <a:r>
              <a:rPr lang="en-US" dirty="0">
                <a:solidFill>
                  <a:prstClr val="black"/>
                </a:solidFill>
                <a:cs typeface="Arial"/>
              </a:rPr>
              <a:t>If you’re living in an institution (like a nursing home), you don’t pay a copayment.</a:t>
            </a:r>
          </a:p>
          <a:p>
            <a:pPr marL="118745" indent="-118745" defTabSz="966529">
              <a:spcAft>
                <a:spcPts val="600"/>
              </a:spcAft>
              <a:defRPr/>
            </a:pPr>
            <a:r>
              <a:rPr lang="en-US" dirty="0">
                <a:solidFill>
                  <a:prstClr val="black"/>
                </a:solidFill>
                <a:cs typeface="Arial"/>
              </a:rPr>
              <a:t>If you’re getting Home and Community-Based Services, you don’t pay a copayment.</a:t>
            </a:r>
          </a:p>
          <a:p>
            <a:pPr marL="118745" indent="-118745" defTabSz="966529">
              <a:spcAft>
                <a:spcPts val="600"/>
              </a:spcAft>
              <a:defRPr/>
            </a:pPr>
            <a:r>
              <a:rPr lang="en-US" dirty="0">
                <a:solidFill>
                  <a:prstClr val="black"/>
                </a:solidFill>
                <a:cs typeface="Arial"/>
              </a:rPr>
              <a:t>If your income is up to or at 100% of the FPL in 2023, you pay $1.45 for a generic drug (or brand-name drug treated as a generic), or $4.30 for brand-name covered drugs.</a:t>
            </a:r>
          </a:p>
          <a:p>
            <a:pPr marL="118745" indent="-118745" defTabSz="966529">
              <a:spcAft>
                <a:spcPts val="600"/>
              </a:spcAft>
              <a:defRPr/>
            </a:pPr>
            <a:r>
              <a:rPr lang="en-US" dirty="0">
                <a:solidFill>
                  <a:prstClr val="black"/>
                </a:solidFill>
                <a:cs typeface="Arial"/>
              </a:rPr>
              <a:t>If your income is between 100%–135% of the FPL in 2023, you pay either $4.15 for a generic drug (or brand-name drug treated as a generic), or $10.35 for brand-name covered drugs.</a:t>
            </a:r>
          </a:p>
          <a:p>
            <a:pPr marL="118745" indent="-118745" defTabSz="966529">
              <a:spcAft>
                <a:spcPts val="600"/>
              </a:spcAft>
              <a:defRPr/>
            </a:pPr>
            <a:r>
              <a:rPr lang="en-US" dirty="0">
                <a:solidFill>
                  <a:prstClr val="black"/>
                </a:solidFill>
                <a:cs typeface="Arial"/>
              </a:rPr>
              <a:t>If you get partial Extra Help in 2023, you pay an $104 deductible and you pay 15% for each covered drug.</a:t>
            </a:r>
          </a:p>
          <a:p>
            <a:pPr marL="0" indent="0" defTabSz="966529">
              <a:spcAft>
                <a:spcPts val="600"/>
              </a:spcAft>
              <a:buNone/>
              <a:defRPr/>
            </a:pPr>
            <a:r>
              <a:rPr lang="en-US" dirty="0">
                <a:solidFill>
                  <a:prstClr val="black"/>
                </a:solidFill>
                <a:cs typeface="Arial"/>
              </a:rPr>
              <a:t>To see CMS’ “Announcement of Calendar Year 2023 Medicare Advantage (MA) Capitation Rates and Part C and Part D Payment Policies,” visit </a:t>
            </a:r>
            <a:r>
              <a:rPr lang="en-US" dirty="0">
                <a:solidFill>
                  <a:prstClr val="black"/>
                </a:solidFill>
                <a:cs typeface="Arial"/>
                <a:hlinkClick r:id="rId3"/>
              </a:rPr>
              <a:t>CMS.gov/files/document/2023-announcement.pdf</a:t>
            </a:r>
            <a:r>
              <a:rPr lang="en-US" dirty="0">
                <a:solidFill>
                  <a:prstClr val="black"/>
                </a:solidFill>
                <a:cs typeface="Arial"/>
              </a:rPr>
              <a:t>.</a:t>
            </a:r>
          </a:p>
          <a:p>
            <a:pPr marL="0" indent="0" defTabSz="966529">
              <a:spcAft>
                <a:spcPts val="600"/>
              </a:spcAft>
              <a:buNone/>
              <a:defRPr/>
            </a:pPr>
            <a:endParaRPr lang="en-US" dirty="0">
              <a:solidFill>
                <a:prstClr val="black"/>
              </a:solidFill>
            </a:endParaRPr>
          </a:p>
          <a:p>
            <a:pPr marL="0" indent="0">
              <a:spcAft>
                <a:spcPts val="600"/>
              </a:spcAft>
              <a:buNone/>
            </a:pPr>
            <a:endParaRPr lang="en-US" b="0" dirty="0"/>
          </a:p>
        </p:txBody>
      </p:sp>
    </p:spTree>
    <p:extLst>
      <p:ext uri="{BB962C8B-B14F-4D97-AF65-F5344CB8AC3E}">
        <p14:creationId xmlns:p14="http://schemas.microsoft.com/office/powerpoint/2010/main" val="293160138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39363">
              <a:spcBef>
                <a:spcPts val="600"/>
              </a:spcBef>
              <a:spcAft>
                <a:spcPts val="600"/>
              </a:spcAft>
              <a:buNone/>
              <a:defRPr/>
            </a:pPr>
            <a:r>
              <a:rPr lang="en-US" b="1" dirty="0">
                <a:solidFill>
                  <a:prstClr val="black"/>
                </a:solidFill>
              </a:rPr>
              <a:t>This slide has animation.</a:t>
            </a:r>
            <a:endParaRPr lang="en-US" dirty="0">
              <a:solidFill>
                <a:prstClr val="black"/>
              </a:solidFill>
            </a:endParaRPr>
          </a:p>
          <a:p>
            <a:pPr marL="0" marR="0" lvl="0" indent="0" algn="l" defTabSz="966529" rtl="0" eaLnBrk="1" fontAlgn="auto" latinLnBrk="0" hangingPunct="1">
              <a:spcAft>
                <a:spcPts val="600"/>
              </a:spcAft>
              <a:buClrTx/>
              <a:buSzTx/>
              <a:buFont typeface="Wingdings" panose="05000000000000000000" pitchFamily="2" charset="2"/>
              <a:buNone/>
              <a:tabLst/>
              <a:defRPr/>
            </a:pPr>
            <a:r>
              <a:rPr lang="en-US" sz="1200" b="1" i="0" u="none" strike="noStrike" dirty="0">
                <a:solidFill>
                  <a:srgbClr val="000000"/>
                </a:solidFill>
                <a:effectLst/>
                <a:cs typeface="Arial"/>
              </a:rPr>
              <a:t>Presenter Notes</a:t>
            </a:r>
            <a:r>
              <a:rPr lang="en-US" sz="1200" b="0" i="0" dirty="0">
                <a:solidFill>
                  <a:srgbClr val="444444"/>
                </a:solidFill>
                <a:effectLst/>
                <a:cs typeface="Arial"/>
              </a:rPr>
              <a:t>​</a:t>
            </a:r>
            <a:endParaRPr lang="en-US" dirty="0">
              <a:solidFill>
                <a:prstClr val="black"/>
              </a:solidFill>
              <a:cs typeface="Arial"/>
            </a:endParaRPr>
          </a:p>
          <a:p>
            <a:pPr marL="0" marR="0" lvl="0" indent="0" algn="l" defTabSz="914400" rtl="0" eaLnBrk="1" fontAlgn="auto" latinLnBrk="0" hangingPunct="1">
              <a:spcBef>
                <a:spcPts val="0"/>
              </a:spcBef>
              <a:spcAft>
                <a:spcPts val="600"/>
              </a:spcAft>
              <a:buClrTx/>
              <a:buSzTx/>
              <a:buFont typeface="Wingdings" panose="05000000000000000000" pitchFamily="2" charset="2"/>
              <a:buNone/>
              <a:tabLst/>
              <a:defRPr/>
            </a:pPr>
            <a:r>
              <a:rPr lang="en-US" b="1" dirty="0">
                <a:solidFill>
                  <a:prstClr val="black"/>
                </a:solidFill>
                <a:cs typeface="Arial"/>
              </a:rPr>
              <a:t>If you gain eligibility</a:t>
            </a:r>
            <a:r>
              <a:rPr lang="en-US" dirty="0">
                <a:solidFill>
                  <a:prstClr val="black"/>
                </a:solidFill>
                <a:cs typeface="Arial"/>
              </a:rPr>
              <a:t> for full Medicaid coverage, a Medicare Savings Program, or SSI, Medicare will mail you a letter on PURPLE paper informing you that you now automatically qualify for Extra Help. For more information and to view a sample, visit </a:t>
            </a:r>
            <a:r>
              <a:rPr lang="en-US" dirty="0">
                <a:hlinkClick r:id="rId3"/>
              </a:rPr>
              <a:t>Medicare.gov/basics/forms-publications-mailings/mailings/help-with-costs/extra-help-automatically-qualify-automatically-enroll</a:t>
            </a:r>
            <a:r>
              <a:rPr lang="en-US" dirty="0"/>
              <a:t>. </a:t>
            </a:r>
            <a:endParaRPr lang="en-US" b="0" dirty="0"/>
          </a:p>
        </p:txBody>
      </p:sp>
    </p:spTree>
    <p:extLst>
      <p:ext uri="{BB962C8B-B14F-4D97-AF65-F5344CB8AC3E}">
        <p14:creationId xmlns:p14="http://schemas.microsoft.com/office/powerpoint/2010/main" val="319137094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39363">
              <a:spcAft>
                <a:spcPts val="600"/>
              </a:spcAft>
              <a:buNone/>
              <a:defRPr/>
            </a:pPr>
            <a:r>
              <a:rPr lang="en-US" b="1" dirty="0">
                <a:solidFill>
                  <a:prstClr val="black"/>
                </a:solidFill>
              </a:rPr>
              <a:t>This slide has animation.</a:t>
            </a:r>
            <a:endParaRPr lang="en-US" dirty="0">
              <a:solidFill>
                <a:prstClr val="black"/>
              </a:solidFill>
            </a:endParaRPr>
          </a:p>
          <a:p>
            <a:pPr marL="0" marR="0" lvl="0" indent="0" algn="l" defTabSz="966529" rtl="0" eaLnBrk="1" fontAlgn="auto" latinLnBrk="0" hangingPunct="1">
              <a:spcAft>
                <a:spcPts val="600"/>
              </a:spcAft>
              <a:buClrTx/>
              <a:buSzTx/>
              <a:buFont typeface="Wingdings" panose="05000000000000000000" pitchFamily="2" charset="2"/>
              <a:buNone/>
              <a:tabLst/>
              <a:defRPr/>
            </a:pPr>
            <a:r>
              <a:rPr lang="en-US" sz="1200" b="1" i="0" u="none" strike="noStrike" dirty="0">
                <a:solidFill>
                  <a:srgbClr val="000000"/>
                </a:solidFill>
                <a:effectLst/>
                <a:cs typeface="Arial"/>
              </a:rPr>
              <a:t>Presenter Notes</a:t>
            </a:r>
            <a:r>
              <a:rPr lang="en-US" sz="1200" b="0" i="0" dirty="0">
                <a:solidFill>
                  <a:srgbClr val="444444"/>
                </a:solidFill>
                <a:effectLst/>
                <a:cs typeface="Arial"/>
              </a:rPr>
              <a:t>​</a:t>
            </a:r>
            <a:endParaRPr lang="en-US" dirty="0">
              <a:solidFill>
                <a:prstClr val="black"/>
              </a:solidFill>
              <a:cs typeface="Arial"/>
            </a:endParaRPr>
          </a:p>
          <a:p>
            <a:pPr marL="118745" indent="-118745" defTabSz="966529">
              <a:spcAft>
                <a:spcPts val="600"/>
              </a:spcAft>
              <a:defRPr/>
            </a:pPr>
            <a:r>
              <a:rPr lang="en-US" b="1" dirty="0">
                <a:solidFill>
                  <a:prstClr val="black"/>
                </a:solidFill>
                <a:cs typeface="Arial"/>
              </a:rPr>
              <a:t>The Centers for Medicare &amp; Medicaid Services (CMS) uses state Medicaid data </a:t>
            </a:r>
            <a:r>
              <a:rPr lang="en-US" dirty="0">
                <a:solidFill>
                  <a:prstClr val="black"/>
                </a:solidFill>
                <a:cs typeface="Arial"/>
              </a:rPr>
              <a:t>to identify people with Medicare who have full Medicaid benefits and people who get help from their state Medicaid Program paying their Medicare premiums (in a Medicare Savings Program). </a:t>
            </a:r>
            <a:endParaRPr lang="en-US" dirty="0">
              <a:solidFill>
                <a:prstClr val="black"/>
              </a:solidFill>
              <a:cs typeface="Arial" panose="020B0604020202020204" pitchFamily="34" charset="0"/>
            </a:endParaRPr>
          </a:p>
          <a:p>
            <a:pPr marL="118745" indent="-118745" defTabSz="966529">
              <a:spcAft>
                <a:spcPts val="600"/>
              </a:spcAft>
              <a:defRPr/>
            </a:pPr>
            <a:r>
              <a:rPr lang="en-US" b="1" dirty="0">
                <a:solidFill>
                  <a:prstClr val="black"/>
                </a:solidFill>
                <a:cs typeface="Arial"/>
              </a:rPr>
              <a:t>Each month, CMS identifies and processes new automatic and facilitated enrollments (see next slide).</a:t>
            </a:r>
            <a:r>
              <a:rPr lang="en-US" dirty="0">
                <a:solidFill>
                  <a:prstClr val="black"/>
                </a:solidFill>
                <a:cs typeface="Arial"/>
              </a:rPr>
              <a:t> CMS chooses plans randomly from those with premiums at or below the regional low-income premium subsidy amount, so that you won’t pay a premium if you qualify for full Extra Help. If you qualify for partial Extra Help, you’ll pay a reduced premium or no premium. </a:t>
            </a:r>
            <a:endParaRPr lang="en-US" dirty="0">
              <a:solidFill>
                <a:prstClr val="black"/>
              </a:solidFill>
              <a:cs typeface="Arial" panose="020B0604020202020204" pitchFamily="34" charset="0"/>
            </a:endParaRPr>
          </a:p>
          <a:p>
            <a:pPr marL="118745" indent="-118745" defTabSz="966529">
              <a:spcAft>
                <a:spcPts val="600"/>
              </a:spcAft>
              <a:defRPr/>
            </a:pPr>
            <a:r>
              <a:rPr lang="en-US" b="1" dirty="0">
                <a:solidFill>
                  <a:prstClr val="black"/>
                </a:solidFill>
                <a:cs typeface="Arial"/>
              </a:rPr>
              <a:t>If you have Medicare and full Medicaid benefits and don’t choose and join a Medicare drug plan on your own, </a:t>
            </a:r>
            <a:r>
              <a:rPr lang="en-US" dirty="0">
                <a:solidFill>
                  <a:prstClr val="black"/>
                </a:solidFill>
                <a:cs typeface="Arial"/>
              </a:rPr>
              <a:t>CMS will automatically enroll you in a Medicare drug plan that goes into effect the first day you have both Medicare and Medicaid. You’ll get a yellow auto-enrollment notice with the name of the plan you’re assigned to. </a:t>
            </a:r>
            <a:endParaRPr lang="en-US" dirty="0">
              <a:solidFill>
                <a:prstClr val="black"/>
              </a:solidFill>
              <a:cs typeface="Arial" panose="020B0604020202020204" pitchFamily="34" charset="0"/>
            </a:endParaRPr>
          </a:p>
          <a:p>
            <a:pPr marL="118745" indent="-118745" defTabSz="966529">
              <a:spcAft>
                <a:spcPts val="600"/>
              </a:spcAft>
              <a:defRPr/>
            </a:pPr>
            <a:r>
              <a:rPr lang="en-US" b="1" dirty="0">
                <a:solidFill>
                  <a:prstClr val="black"/>
                </a:solidFill>
                <a:cs typeface="Arial"/>
              </a:rPr>
              <a:t>Other people who qualify for Extra Help will be enrolled in a Medicare drug plan. </a:t>
            </a:r>
            <a:endParaRPr lang="en-US" b="1" dirty="0">
              <a:solidFill>
                <a:prstClr val="black"/>
              </a:solidFill>
              <a:cs typeface="Arial" panose="020B0604020202020204" pitchFamily="34" charset="0"/>
            </a:endParaRPr>
          </a:p>
          <a:p>
            <a:pPr marL="118745" lvl="0" indent="-118745" defTabSz="966529">
              <a:spcAft>
                <a:spcPts val="600"/>
              </a:spcAft>
              <a:defRPr/>
            </a:pPr>
            <a:r>
              <a:rPr lang="en-US" b="1" dirty="0">
                <a:solidFill>
                  <a:prstClr val="black"/>
                </a:solidFill>
                <a:cs typeface="Arial"/>
              </a:rPr>
              <a:t>For more information and to view a sample, </a:t>
            </a:r>
            <a:r>
              <a:rPr lang="en-US" dirty="0">
                <a:solidFill>
                  <a:prstClr val="black"/>
                </a:solidFill>
                <a:cs typeface="Arial"/>
              </a:rPr>
              <a:t>visit </a:t>
            </a:r>
            <a:r>
              <a:rPr lang="en-US" dirty="0">
                <a:solidFill>
                  <a:prstClr val="black"/>
                </a:solidFill>
                <a:cs typeface="Arial"/>
                <a:hlinkClick r:id="rId3"/>
              </a:rPr>
              <a:t>Medicare.gov/basics/forms-publications-mailings/mailings/help-with-costs/extra-help-auto-enrollment-future-coverage</a:t>
            </a:r>
            <a:r>
              <a:rPr lang="en-US" dirty="0">
                <a:solidFill>
                  <a:prstClr val="black"/>
                </a:solidFill>
                <a:cs typeface="Arial"/>
              </a:rPr>
              <a:t>. </a:t>
            </a:r>
          </a:p>
          <a:p>
            <a:pPr marL="0" lvl="0" indent="0" defTabSz="966529">
              <a:spcBef>
                <a:spcPts val="634"/>
              </a:spcBef>
              <a:spcAft>
                <a:spcPts val="600"/>
              </a:spcAft>
              <a:buNone/>
              <a:defRPr/>
            </a:pPr>
            <a:endParaRPr lang="en-US" dirty="0">
              <a:solidFill>
                <a:prstClr val="black"/>
              </a:solidFill>
            </a:endParaRPr>
          </a:p>
          <a:p>
            <a:pPr marL="0" indent="0">
              <a:spcAft>
                <a:spcPts val="600"/>
              </a:spcAft>
              <a:buNone/>
            </a:pPr>
            <a:endParaRPr lang="en-US" b="0" dirty="0"/>
          </a:p>
        </p:txBody>
      </p:sp>
    </p:spTree>
    <p:extLst>
      <p:ext uri="{BB962C8B-B14F-4D97-AF65-F5344CB8AC3E}">
        <p14:creationId xmlns:p14="http://schemas.microsoft.com/office/powerpoint/2010/main" val="325725920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334">
              <a:spcAft>
                <a:spcPts val="600"/>
              </a:spcAft>
              <a:buNone/>
              <a:defRPr/>
            </a:pPr>
            <a:r>
              <a:rPr lang="en-US" b="1" dirty="0">
                <a:solidFill>
                  <a:prstClr val="black"/>
                </a:solidFill>
              </a:rPr>
              <a:t>This slide has animation.</a:t>
            </a:r>
            <a:endParaRPr lang="en-US" dirty="0">
              <a:solidFill>
                <a:prstClr val="black"/>
              </a:solidFill>
            </a:endParaRPr>
          </a:p>
          <a:p>
            <a:pPr marL="0" marR="0" lvl="0" indent="0" algn="l" defTabSz="966334" rtl="0" eaLnBrk="1" fontAlgn="auto" latinLnBrk="0" hangingPunct="1">
              <a:spcAft>
                <a:spcPts val="600"/>
              </a:spcAft>
              <a:buClrTx/>
              <a:buSzTx/>
              <a:buFont typeface="Wingdings" panose="05000000000000000000" pitchFamily="2" charset="2"/>
              <a:buNone/>
              <a:tabLst/>
              <a:defRPr/>
            </a:pPr>
            <a:r>
              <a:rPr lang="en-US" sz="1200" b="1" i="0" u="none" strike="noStrike" dirty="0">
                <a:solidFill>
                  <a:srgbClr val="000000"/>
                </a:solidFill>
                <a:effectLst/>
                <a:cs typeface="Arial"/>
              </a:rPr>
              <a:t>Presenter Notes</a:t>
            </a:r>
            <a:r>
              <a:rPr lang="en-US" sz="1200" b="0" i="0" dirty="0">
                <a:solidFill>
                  <a:srgbClr val="444444"/>
                </a:solidFill>
                <a:effectLst/>
                <a:cs typeface="Arial"/>
              </a:rPr>
              <a:t>​</a:t>
            </a:r>
            <a:endParaRPr lang="en-US" dirty="0">
              <a:solidFill>
                <a:prstClr val="black"/>
              </a:solidFill>
              <a:cs typeface="Arial"/>
            </a:endParaRPr>
          </a:p>
          <a:p>
            <a:pPr marL="118745" indent="-118745" defTabSz="966334">
              <a:spcAft>
                <a:spcPts val="600"/>
              </a:spcAft>
              <a:defRPr/>
            </a:pPr>
            <a:r>
              <a:rPr lang="en-US" b="1" dirty="0">
                <a:solidFill>
                  <a:prstClr val="black"/>
                </a:solidFill>
                <a:cs typeface="Arial"/>
              </a:rPr>
              <a:t>In addition to Medicaid data, CMS also uses data from Social Security</a:t>
            </a:r>
            <a:r>
              <a:rPr lang="en-US" dirty="0">
                <a:solidFill>
                  <a:prstClr val="black"/>
                </a:solidFill>
                <a:cs typeface="Arial"/>
              </a:rPr>
              <a:t> to identify people who have Medicare and are entitled to SSI benefits but not Medicaid, or who have applied and qualified for Extra Help. </a:t>
            </a:r>
            <a:endParaRPr lang="en-US" dirty="0">
              <a:solidFill>
                <a:prstClr val="black"/>
              </a:solidFill>
              <a:cs typeface="Arial" panose="020B0604020202020204" pitchFamily="34" charset="0"/>
            </a:endParaRPr>
          </a:p>
          <a:p>
            <a:pPr marL="118745" indent="-118745" defTabSz="966529">
              <a:spcAft>
                <a:spcPts val="600"/>
              </a:spcAft>
              <a:buFont typeface="Wingdings" panose="05000000000000000000" pitchFamily="2" charset="2"/>
              <a:buChar char="§"/>
              <a:defRPr/>
            </a:pPr>
            <a:r>
              <a:rPr lang="en-US" b="1" dirty="0">
                <a:solidFill>
                  <a:prstClr val="black"/>
                </a:solidFill>
                <a:cs typeface="Arial"/>
              </a:rPr>
              <a:t>The facilitated enrollment goes into effect 2 months after CMS gets notice that you’re eligible.</a:t>
            </a:r>
            <a:r>
              <a:rPr lang="en-US" dirty="0">
                <a:solidFill>
                  <a:prstClr val="black"/>
                </a:solidFill>
                <a:cs typeface="Arial"/>
              </a:rPr>
              <a:t> You’ll get a facilitated enrollment letter on green paper, for one of 2 versions—full or partial Extra Help. If you qualify for the full low-income subsidy, you’ll get Extra Help to pay your full premiums and deductibles in certain plans and will have minimal cost sharing. If you qualify for the partial low-income subsidy, you’ll get Extra Help and pay reduced premiums, deductibles, and cost sharing.</a:t>
            </a:r>
          </a:p>
          <a:p>
            <a:pPr marL="118745" lvl="0" indent="-118745" defTabSz="966529">
              <a:spcAft>
                <a:spcPts val="600"/>
              </a:spcAft>
              <a:defRPr/>
            </a:pPr>
            <a:r>
              <a:rPr lang="en-US" b="1" dirty="0">
                <a:solidFill>
                  <a:prstClr val="black"/>
                </a:solidFill>
                <a:cs typeface="Arial"/>
              </a:rPr>
              <a:t>For more information and to view samples,</a:t>
            </a:r>
            <a:r>
              <a:rPr lang="en-US" dirty="0">
                <a:solidFill>
                  <a:prstClr val="black"/>
                </a:solidFill>
                <a:cs typeface="Arial"/>
              </a:rPr>
              <a:t> visit </a:t>
            </a:r>
            <a:r>
              <a:rPr lang="en-US" dirty="0">
                <a:solidFill>
                  <a:prstClr val="black"/>
                </a:solidFill>
                <a:cs typeface="Arial"/>
                <a:hlinkClick r:id="rId3"/>
              </a:rPr>
              <a:t>Medicare.gov/basics/forms-publications-mailings/mailings/help-with-costs/reminder-join-drug-plan</a:t>
            </a:r>
            <a:r>
              <a:rPr lang="en-US" dirty="0">
                <a:solidFill>
                  <a:prstClr val="black"/>
                </a:solidFill>
                <a:cs typeface="Arial"/>
              </a:rPr>
              <a:t>.</a:t>
            </a:r>
          </a:p>
          <a:p>
            <a:pPr marL="118872" lvl="0" indent="-118872" defTabSz="966529">
              <a:spcAft>
                <a:spcPts val="600"/>
              </a:spcAft>
              <a:buFont typeface="Wingdings" panose="05000000000000000000" pitchFamily="2" charset="2"/>
              <a:buChar char="§"/>
              <a:defRPr/>
            </a:pPr>
            <a:endParaRPr lang="en-US" dirty="0">
              <a:solidFill>
                <a:prstClr val="black"/>
              </a:solidFill>
              <a:cs typeface="Arial" panose="020B0604020202020204" pitchFamily="34" charset="0"/>
            </a:endParaRPr>
          </a:p>
          <a:p>
            <a:pPr marL="118872" lvl="0" indent="-118872" defTabSz="966529">
              <a:spcAft>
                <a:spcPts val="600"/>
              </a:spcAft>
              <a:buFont typeface="Wingdings" panose="05000000000000000000" pitchFamily="2" charset="2"/>
              <a:buChar char="§"/>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321402053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266700" y="3757507"/>
            <a:ext cx="6756400" cy="5641674"/>
          </a:xfrm>
        </p:spPr>
        <p:txBody>
          <a:bodyPr/>
          <a:lstStyle/>
          <a:p>
            <a:pPr marL="0" indent="0" defTabSz="966529">
              <a:spcAft>
                <a:spcPts val="600"/>
              </a:spcAft>
              <a:buNone/>
              <a:defRPr/>
            </a:pPr>
            <a:r>
              <a:rPr lang="en-US" b="1" dirty="0">
                <a:solidFill>
                  <a:prstClr val="black"/>
                </a:solidFill>
              </a:rPr>
              <a:t>This slide has animation.</a:t>
            </a:r>
            <a:endParaRPr lang="en-US" dirty="0">
              <a:solidFill>
                <a:prstClr val="black"/>
              </a:solidFill>
            </a:endParaRPr>
          </a:p>
          <a:p>
            <a:pPr marL="0" marR="0" lvl="0" indent="0" algn="l" defTabSz="966529" rtl="0" eaLnBrk="1" fontAlgn="auto" latinLnBrk="0" hangingPunct="1">
              <a:spcBef>
                <a:spcPts val="0"/>
              </a:spcBef>
              <a:spcAft>
                <a:spcPts val="600"/>
              </a:spcAft>
              <a:buClrTx/>
              <a:buSzTx/>
              <a:buFont typeface="Wingdings" panose="05000000000000000000" pitchFamily="2" charset="2"/>
              <a:buNone/>
              <a:tabLst/>
              <a:defRPr/>
            </a:pPr>
            <a:r>
              <a:rPr lang="en-US" b="1" i="0" u="none" strike="noStrike" dirty="0">
                <a:solidFill>
                  <a:srgbClr val="000000"/>
                </a:solidFill>
                <a:effectLst/>
                <a:cs typeface="Arial" panose="020B0604020202020204" pitchFamily="34" charset="0"/>
              </a:rPr>
              <a:t>Presenter Notes</a:t>
            </a:r>
            <a:r>
              <a:rPr lang="en-US" b="0" i="0" dirty="0">
                <a:solidFill>
                  <a:srgbClr val="444444"/>
                </a:solidFill>
                <a:effectLst/>
                <a:cs typeface="Arial" panose="020B0604020202020204" pitchFamily="34" charset="0"/>
              </a:rPr>
              <a:t>​</a:t>
            </a:r>
            <a:endParaRPr lang="en-US" dirty="0">
              <a:solidFill>
                <a:prstClr val="black"/>
              </a:solidFill>
              <a:cs typeface="Arial" panose="020B0604020202020204" pitchFamily="34" charset="0"/>
            </a:endParaRPr>
          </a:p>
          <a:p>
            <a:pPr marL="112395" indent="-112395" defTabSz="966529">
              <a:spcBef>
                <a:spcPts val="0"/>
              </a:spcBef>
              <a:spcAft>
                <a:spcPts val="600"/>
              </a:spcAft>
              <a:defRPr/>
            </a:pPr>
            <a:r>
              <a:rPr lang="en-US" b="1" dirty="0">
                <a:solidFill>
                  <a:prstClr val="black"/>
                </a:solidFill>
                <a:cs typeface="Arial" panose="020B0604020202020204" pitchFamily="34" charset="0"/>
              </a:rPr>
              <a:t>Medicare’s Limited Income Newly Eligible Transition (LINET) Program</a:t>
            </a:r>
            <a:r>
              <a:rPr lang="en-US" dirty="0">
                <a:solidFill>
                  <a:prstClr val="black"/>
                </a:solidFill>
                <a:cs typeface="Arial" panose="020B0604020202020204" pitchFamily="34" charset="0"/>
              </a:rPr>
              <a:t> is designed to remove gaps in coverage for people with limited income moving to Medicare drug coverage. Enrollment in Medicare’s LINET Program is temporary and ends once a limited income person with Medicare gets coverage through a Medicare plan. The program gives point-of-sale (POS) coverage to people with Extra Help who don’t yet have a Medicare plan. It also gives retroactive coverage to people who have full Medicaid coverage or who get SSI benefits. </a:t>
            </a:r>
          </a:p>
          <a:p>
            <a:pPr marL="112395" indent="-112395" defTabSz="966529">
              <a:spcBef>
                <a:spcPts val="0"/>
              </a:spcBef>
              <a:spcAft>
                <a:spcPts val="600"/>
              </a:spcAft>
              <a:defRPr/>
            </a:pPr>
            <a:r>
              <a:rPr lang="en-US" dirty="0">
                <a:solidFill>
                  <a:prstClr val="black"/>
                </a:solidFill>
                <a:cs typeface="Arial" panose="020B0604020202020204" pitchFamily="34" charset="0"/>
              </a:rPr>
              <a:t>The LINET Program has an open formulary that covers all Part D drugs. Drug utilization review processes are in place to make sure medications are given out properly. Any pharmacy that’s in good standing can process LINET drug claims. </a:t>
            </a:r>
          </a:p>
          <a:p>
            <a:pPr marL="0" indent="0" defTabSz="966529">
              <a:spcBef>
                <a:spcPts val="0"/>
              </a:spcBef>
              <a:spcAft>
                <a:spcPts val="600"/>
              </a:spcAft>
              <a:buFont typeface="Wingdings" panose="05000000000000000000" pitchFamily="2" charset="2"/>
              <a:buNone/>
              <a:defRPr/>
            </a:pPr>
            <a:r>
              <a:rPr lang="en-US" b="1" dirty="0">
                <a:solidFill>
                  <a:prstClr val="black"/>
                </a:solidFill>
                <a:cs typeface="Arial" panose="020B0604020202020204" pitchFamily="34" charset="0"/>
              </a:rPr>
              <a:t>To be eligible to use Medicare’s LINET Program, you must meet certain criteria: </a:t>
            </a:r>
          </a:p>
          <a:p>
            <a:pPr marL="118745" indent="-118745" defTabSz="966529">
              <a:spcBef>
                <a:spcPts val="0"/>
              </a:spcBef>
              <a:spcAft>
                <a:spcPts val="600"/>
              </a:spcAft>
              <a:defRPr/>
            </a:pPr>
            <a:r>
              <a:rPr lang="en-US" dirty="0">
                <a:solidFill>
                  <a:prstClr val="black"/>
                </a:solidFill>
                <a:cs typeface="Arial" panose="020B0604020202020204" pitchFamily="34" charset="0"/>
              </a:rPr>
              <a:t>Have a valid Medicare Number, which is on your Medicare card</a:t>
            </a:r>
          </a:p>
          <a:p>
            <a:pPr marL="118745" indent="-118745" defTabSz="966529">
              <a:spcBef>
                <a:spcPts val="0"/>
              </a:spcBef>
              <a:spcAft>
                <a:spcPts val="600"/>
              </a:spcAft>
              <a:defRPr/>
            </a:pPr>
            <a:r>
              <a:rPr lang="en-US" dirty="0">
                <a:solidFill>
                  <a:prstClr val="black"/>
                </a:solidFill>
                <a:cs typeface="Arial" panose="020B0604020202020204" pitchFamily="34" charset="0"/>
              </a:rPr>
              <a:t>Be eligible for Medicare drug coverage </a:t>
            </a:r>
          </a:p>
          <a:p>
            <a:pPr marL="118745" indent="-118745" defTabSz="966529">
              <a:spcBef>
                <a:spcPts val="0"/>
              </a:spcBef>
              <a:spcAft>
                <a:spcPts val="600"/>
              </a:spcAft>
              <a:defRPr/>
            </a:pPr>
            <a:r>
              <a:rPr lang="en-US" dirty="0">
                <a:solidFill>
                  <a:prstClr val="black"/>
                </a:solidFill>
                <a:cs typeface="Arial" panose="020B0604020202020204" pitchFamily="34" charset="0"/>
              </a:rPr>
              <a:t>Not be enrolled in a drug plan or have creditable coverage</a:t>
            </a:r>
          </a:p>
          <a:p>
            <a:pPr marL="118745" indent="-118745" defTabSz="966529">
              <a:spcBef>
                <a:spcPts val="0"/>
              </a:spcBef>
              <a:spcAft>
                <a:spcPts val="600"/>
              </a:spcAft>
              <a:defRPr/>
            </a:pPr>
            <a:r>
              <a:rPr lang="en-US" dirty="0">
                <a:solidFill>
                  <a:prstClr val="black"/>
                </a:solidFill>
                <a:cs typeface="Arial" panose="020B0604020202020204" pitchFamily="34" charset="0"/>
              </a:rPr>
              <a:t>Not be enrolled in a Retiree Drug Subsidy plan</a:t>
            </a:r>
          </a:p>
          <a:p>
            <a:pPr marL="118745" indent="-118745" defTabSz="966529">
              <a:spcBef>
                <a:spcPts val="0"/>
              </a:spcBef>
              <a:spcAft>
                <a:spcPts val="600"/>
              </a:spcAft>
              <a:defRPr/>
            </a:pPr>
            <a:r>
              <a:rPr lang="en-US" dirty="0">
                <a:solidFill>
                  <a:prstClr val="black"/>
                </a:solidFill>
                <a:cs typeface="Arial" panose="020B0604020202020204" pitchFamily="34" charset="0"/>
              </a:rPr>
              <a:t>Not be enrolled in a Medicare Advantage Plan that doesn’t allow associated enrollment in a drug plan</a:t>
            </a:r>
          </a:p>
          <a:p>
            <a:pPr marL="118745" indent="-118745" defTabSz="966529">
              <a:spcBef>
                <a:spcPts val="0"/>
              </a:spcBef>
              <a:spcAft>
                <a:spcPts val="600"/>
              </a:spcAft>
              <a:defRPr/>
            </a:pPr>
            <a:r>
              <a:rPr lang="en-US" dirty="0">
                <a:solidFill>
                  <a:prstClr val="black"/>
                </a:solidFill>
                <a:cs typeface="Arial" panose="020B0604020202020204" pitchFamily="34" charset="0"/>
              </a:rPr>
              <a:t>Haven’t opted out of auto-enrollment</a:t>
            </a:r>
          </a:p>
          <a:p>
            <a:pPr marL="118745" indent="-118745" defTabSz="966529">
              <a:spcBef>
                <a:spcPts val="0"/>
              </a:spcBef>
              <a:spcAft>
                <a:spcPts val="600"/>
              </a:spcAft>
              <a:defRPr/>
            </a:pPr>
            <a:r>
              <a:rPr lang="en-US" dirty="0">
                <a:solidFill>
                  <a:prstClr val="black"/>
                </a:solidFill>
                <a:cs typeface="Arial" panose="020B0604020202020204" pitchFamily="34" charset="0"/>
              </a:rPr>
              <a:t>Have a permanent address in the 50 contiguous states or the District of Columbia</a:t>
            </a:r>
          </a:p>
          <a:p>
            <a:pPr marL="0" indent="0" defTabSz="966529">
              <a:spcBef>
                <a:spcPts val="0"/>
              </a:spcBef>
              <a:spcAft>
                <a:spcPts val="600"/>
              </a:spcAft>
              <a:buNone/>
              <a:defRPr/>
            </a:pPr>
            <a:r>
              <a:rPr lang="en-US" b="1" dirty="0">
                <a:solidFill>
                  <a:prstClr val="black"/>
                </a:solidFill>
                <a:cs typeface="Arial" panose="020B0604020202020204" pitchFamily="34" charset="0"/>
              </a:rPr>
              <a:t>NOTE</a:t>
            </a:r>
            <a:r>
              <a:rPr lang="en-US" dirty="0">
                <a:solidFill>
                  <a:prstClr val="black"/>
                </a:solidFill>
                <a:cs typeface="Arial" panose="020B0604020202020204" pitchFamily="34" charset="0"/>
              </a:rPr>
              <a:t>: Humana, Inc. administers the LINET Program Outreach Team. The team provides live webinar training to SHIP counselors and pharmacy providers. For more information, visit </a:t>
            </a:r>
            <a:r>
              <a:rPr lang="en-US" u="sng" dirty="0">
                <a:hlinkClick r:id="rId3"/>
              </a:rPr>
              <a:t>Humana.com/member/</a:t>
            </a:r>
            <a:r>
              <a:rPr lang="en-US" u="sng" dirty="0" err="1">
                <a:hlinkClick r:id="rId3"/>
              </a:rPr>
              <a:t>medicare</a:t>
            </a:r>
            <a:r>
              <a:rPr lang="en-US" u="sng" dirty="0">
                <a:hlinkClick r:id="rId3"/>
              </a:rPr>
              <a:t>-</a:t>
            </a:r>
            <a:r>
              <a:rPr lang="en-US" u="sng" dirty="0" err="1">
                <a:hlinkClick r:id="rId3"/>
              </a:rPr>
              <a:t>linet</a:t>
            </a:r>
            <a:r>
              <a:rPr lang="en-US" u="sng" dirty="0">
                <a:hlinkClick r:id="rId3"/>
              </a:rPr>
              <a:t>-advocate-resources</a:t>
            </a:r>
            <a:r>
              <a:rPr lang="en-US" dirty="0"/>
              <a:t> or </a:t>
            </a:r>
            <a:r>
              <a:rPr lang="en-US" dirty="0">
                <a:solidFill>
                  <a:prstClr val="black"/>
                </a:solidFill>
                <a:cs typeface="Arial" panose="020B0604020202020204" pitchFamily="34" charset="0"/>
              </a:rPr>
              <a:t>email </a:t>
            </a:r>
            <a:r>
              <a:rPr lang="en-US" dirty="0">
                <a:solidFill>
                  <a:prstClr val="black"/>
                </a:solidFill>
                <a:cs typeface="Arial" panose="020B0604020202020204" pitchFamily="34" charset="0"/>
                <a:hlinkClick r:id="rId4"/>
              </a:rPr>
              <a:t>linetoutreach@humana.com</a:t>
            </a:r>
            <a:r>
              <a:rPr lang="en-US" dirty="0">
                <a:solidFill>
                  <a:prstClr val="black"/>
                </a:solidFill>
                <a:cs typeface="Arial" panose="020B0604020202020204" pitchFamily="34" charset="0"/>
              </a:rPr>
              <a:t>. Visit </a:t>
            </a:r>
            <a:r>
              <a:rPr lang="en-US" dirty="0">
                <a:solidFill>
                  <a:prstClr val="black"/>
                </a:solidFill>
                <a:cs typeface="Arial" panose="020B0604020202020204" pitchFamily="34" charset="0"/>
                <a:hlinkClick r:id="rId5"/>
              </a:rPr>
              <a:t>Humana.com/provider/pharmacy-resources/medicare-limited-income-net-program</a:t>
            </a:r>
            <a:r>
              <a:rPr lang="en-US" dirty="0">
                <a:solidFill>
                  <a:prstClr val="black"/>
                </a:solidFill>
                <a:cs typeface="Arial" panose="020B0604020202020204" pitchFamily="34" charset="0"/>
              </a:rPr>
              <a:t> for more information and supporting documents like the “LINET program brochure” and “LINET program Payer Sheet.”</a:t>
            </a:r>
          </a:p>
          <a:p>
            <a:pPr marL="0" indent="0" defTabSz="966529">
              <a:spcBef>
                <a:spcPts val="0"/>
              </a:spcBef>
              <a:spcAft>
                <a:spcPts val="600"/>
              </a:spcAft>
              <a:buNone/>
              <a:defRPr/>
            </a:pPr>
            <a:endParaRPr lang="en-US" sz="1100" dirty="0">
              <a:solidFill>
                <a:prstClr val="black"/>
              </a:solidFill>
              <a:latin typeface="Arial" panose="020B0604020202020204" pitchFamily="34" charset="0"/>
              <a:cs typeface="Arial" panose="020B0604020202020204" pitchFamily="34" charset="0"/>
            </a:endParaRPr>
          </a:p>
          <a:p>
            <a:pPr marL="0" indent="0" defTabSz="966529">
              <a:spcBef>
                <a:spcPts val="634"/>
              </a:spcBef>
              <a:spcAft>
                <a:spcPts val="600"/>
              </a:spcAft>
              <a:buNone/>
              <a:defRPr/>
            </a:pPr>
            <a:endParaRPr lang="en-US" sz="1100" dirty="0">
              <a:solidFill>
                <a:prstClr val="black"/>
              </a:solidFill>
              <a:latin typeface="Arial" panose="020B0604020202020204" pitchFamily="34" charset="0"/>
              <a:cs typeface="Arial" panose="020B0604020202020204" pitchFamily="34" charset="0"/>
            </a:endParaRPr>
          </a:p>
          <a:p>
            <a:pPr>
              <a:spcAft>
                <a:spcPts val="600"/>
              </a:spcAft>
            </a:pPr>
            <a:endParaRPr 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271393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203200" y="3629491"/>
            <a:ext cx="6934200" cy="5843693"/>
          </a:xfrm>
        </p:spPr>
        <p:txBody>
          <a:bodyPr/>
          <a:lstStyle/>
          <a:p>
            <a:pPr marL="0" indent="0" defTabSz="966529">
              <a:spcAft>
                <a:spcPts val="600"/>
              </a:spcAft>
              <a:buNone/>
              <a:defRPr/>
            </a:pPr>
            <a:r>
              <a:rPr lang="en-US" b="1" dirty="0">
                <a:solidFill>
                  <a:prstClr val="black"/>
                </a:solidFill>
              </a:rPr>
              <a:t>This slide has animation.</a:t>
            </a:r>
            <a:endParaRPr lang="en-US" dirty="0">
              <a:solidFill>
                <a:prstClr val="black"/>
              </a:solidFill>
            </a:endParaRPr>
          </a:p>
          <a:p>
            <a:pPr marL="0" marR="0" lvl="0" indent="0" algn="l" defTabSz="966529" rtl="0" eaLnBrk="1" fontAlgn="auto" latinLnBrk="0" hangingPunct="1">
              <a:spcAft>
                <a:spcPts val="600"/>
              </a:spcAft>
              <a:buClrTx/>
              <a:buSzTx/>
              <a:buFont typeface="Wingdings" panose="05000000000000000000" pitchFamily="2" charset="2"/>
              <a:buNone/>
              <a:tabLst/>
              <a:defRPr/>
            </a:pPr>
            <a:r>
              <a:rPr lang="en-US" sz="1200" b="1" i="0" u="none" strike="noStrike" dirty="0">
                <a:solidFill>
                  <a:srgbClr val="000000"/>
                </a:solidFill>
                <a:effectLst/>
                <a:cs typeface="Arial"/>
              </a:rPr>
              <a:t>Presenter Notes</a:t>
            </a:r>
            <a:r>
              <a:rPr lang="en-US" sz="1200" b="0" i="0" dirty="0">
                <a:solidFill>
                  <a:srgbClr val="444444"/>
                </a:solidFill>
                <a:effectLst/>
                <a:cs typeface="Arial"/>
              </a:rPr>
              <a:t>​</a:t>
            </a:r>
            <a:endParaRPr lang="en-US" dirty="0">
              <a:solidFill>
                <a:prstClr val="black"/>
              </a:solidFill>
              <a:cs typeface="Arial"/>
            </a:endParaRPr>
          </a:p>
          <a:p>
            <a:pPr marL="0" indent="0" defTabSz="966529">
              <a:spcAft>
                <a:spcPts val="600"/>
              </a:spcAft>
              <a:buNone/>
              <a:defRPr/>
            </a:pPr>
            <a:r>
              <a:rPr lang="en-US" b="1" dirty="0">
                <a:solidFill>
                  <a:prstClr val="black"/>
                </a:solidFill>
                <a:cs typeface="Arial"/>
              </a:rPr>
              <a:t>There are 3 ways you can access Medicare’s LINET Program: </a:t>
            </a:r>
            <a:endParaRPr lang="en-US" b="1" dirty="0">
              <a:solidFill>
                <a:prstClr val="black"/>
              </a:solidFill>
              <a:cs typeface="Arial" panose="020B0604020202020204" pitchFamily="34" charset="0"/>
            </a:endParaRPr>
          </a:p>
          <a:p>
            <a:pPr marL="237490" indent="-237490" defTabSz="966529">
              <a:spcAft>
                <a:spcPts val="600"/>
              </a:spcAft>
              <a:buFont typeface="+mj-lt"/>
              <a:buAutoNum type="arabicPeriod"/>
              <a:defRPr/>
            </a:pPr>
            <a:r>
              <a:rPr lang="en-US" b="1" dirty="0">
                <a:solidFill>
                  <a:prstClr val="black"/>
                </a:solidFill>
                <a:cs typeface="Arial"/>
              </a:rPr>
              <a:t>Auto-enrollment by CMS</a:t>
            </a:r>
            <a:r>
              <a:rPr lang="en-US" dirty="0">
                <a:solidFill>
                  <a:prstClr val="black"/>
                </a:solidFill>
                <a:cs typeface="Arial"/>
              </a:rPr>
              <a:t>. CMS auto-enrolls you in this program if you have Medicare and get either full Medicaid coverage or SSI benefits. You’re not automatically enrolled if you get help from your State Medical Assistance (Medicaid) office paying your Medicare Part B (Medical Insurance) premiums (in a Medicare Savings Program) or have applied and qualified for Extra Help. If you’re auto-enrolled by CMS, your Medicare’s LINET Program coverage starts when you first have Medicare and get either full Medicaid coverage or SSI benefits. This program covers all periods where the individual is dual eligible, even retroactively.</a:t>
            </a:r>
          </a:p>
          <a:p>
            <a:pPr marL="237490" indent="-237490" defTabSz="966529">
              <a:spcAft>
                <a:spcPts val="600"/>
              </a:spcAft>
              <a:buFont typeface="+mj-lt"/>
              <a:buAutoNum type="arabicPeriod"/>
              <a:defRPr/>
            </a:pPr>
            <a:r>
              <a:rPr lang="en-US" b="1" dirty="0">
                <a:solidFill>
                  <a:prstClr val="black"/>
                </a:solidFill>
                <a:cs typeface="Arial"/>
              </a:rPr>
              <a:t>Point of Sale (POS) Use</a:t>
            </a:r>
            <a:r>
              <a:rPr lang="en-US" dirty="0">
                <a:solidFill>
                  <a:prstClr val="black"/>
                </a:solidFill>
                <a:cs typeface="Arial"/>
              </a:rPr>
              <a:t>. If you get Extra Help, you may use Medicare’s LINET Program at the pharmacy counter, or POS. </a:t>
            </a:r>
            <a:endParaRPr lang="en-US" dirty="0">
              <a:solidFill>
                <a:prstClr val="black"/>
              </a:solidFill>
              <a:cs typeface="Arial" panose="020B0604020202020204" pitchFamily="34" charset="0"/>
            </a:endParaRPr>
          </a:p>
          <a:p>
            <a:pPr marL="237490" indent="-237490" defTabSz="966529">
              <a:spcAft>
                <a:spcPts val="600"/>
              </a:spcAft>
              <a:buFont typeface="+mj-lt"/>
              <a:buAutoNum type="arabicPeriod"/>
              <a:defRPr/>
            </a:pPr>
            <a:r>
              <a:rPr lang="en-US" b="1" dirty="0">
                <a:solidFill>
                  <a:prstClr val="black"/>
                </a:solidFill>
                <a:cs typeface="Arial"/>
              </a:rPr>
              <a:t>Submit a receipt</a:t>
            </a:r>
            <a:r>
              <a:rPr lang="en-US" dirty="0">
                <a:solidFill>
                  <a:prstClr val="black"/>
                </a:solidFill>
                <a:cs typeface="Arial"/>
              </a:rPr>
              <a:t>. You may submit pharmacy receipts (not just the cash register receipt) for prescriptions already paid for out of pocket during eligible periods to: LINET Program, P.O. Box 14310, Lexington, KY 40512-4140; or via fax: 1-877-210-5592.</a:t>
            </a:r>
          </a:p>
          <a:p>
            <a:pPr marL="0" indent="0" defTabSz="966529">
              <a:spcAft>
                <a:spcPts val="600"/>
              </a:spcAft>
              <a:buNone/>
              <a:defRPr/>
            </a:pPr>
            <a:r>
              <a:rPr lang="en-US" b="1" dirty="0">
                <a:solidFill>
                  <a:prstClr val="black"/>
                </a:solidFill>
                <a:cs typeface="Arial"/>
              </a:rPr>
              <a:t>If you use Medicare’s LINET Program at the pharmacy counter or by submitting a pharmacy receipt, you may: </a:t>
            </a:r>
            <a:endParaRPr lang="en-US" b="1" dirty="0">
              <a:solidFill>
                <a:prstClr val="black"/>
              </a:solidFill>
              <a:cs typeface="Arial" panose="020B0604020202020204" pitchFamily="34" charset="0"/>
            </a:endParaRPr>
          </a:p>
          <a:p>
            <a:pPr marL="118745" indent="-118745" defTabSz="966529">
              <a:spcAft>
                <a:spcPts val="600"/>
              </a:spcAft>
              <a:defRPr/>
            </a:pPr>
            <a:r>
              <a:rPr lang="en-US" dirty="0">
                <a:solidFill>
                  <a:prstClr val="black"/>
                </a:solidFill>
                <a:cs typeface="Arial"/>
              </a:rPr>
              <a:t>Get retroactive coverage up to 36 months if you have Medicare and get either full Medicaid coverage or SSI benefits (or as far back as January 1, 2006, if your Medicaid determination goes back to that point in time).</a:t>
            </a:r>
          </a:p>
          <a:p>
            <a:pPr marL="118745" indent="-118745" defTabSz="966529">
              <a:spcAft>
                <a:spcPts val="600"/>
              </a:spcAft>
              <a:defRPr/>
            </a:pPr>
            <a:r>
              <a:rPr lang="en-US" dirty="0">
                <a:solidFill>
                  <a:prstClr val="black"/>
                </a:solidFill>
                <a:cs typeface="Arial"/>
              </a:rPr>
              <a:t>Get up to 30 days of current coverage if you get help from your State Medical Assistance (Medicaid) office paying for your Part B premiums (in a Medicare Savings Program) or have applied and qualified for Extra Help.</a:t>
            </a:r>
          </a:p>
          <a:p>
            <a:pPr marL="118745" indent="-118745" defTabSz="966529">
              <a:spcAft>
                <a:spcPts val="600"/>
              </a:spcAft>
              <a:defRPr/>
            </a:pPr>
            <a:r>
              <a:rPr lang="en-US" dirty="0">
                <a:solidFill>
                  <a:prstClr val="black"/>
                </a:solidFill>
                <a:cs typeface="Arial"/>
              </a:rPr>
              <a:t>Get immediate coverage if you show evidence of Medicaid eligibility (like a Medicaid ID card or a copy of a current Medicaid award letter with effective dates) or Extra Help eligibility to the pharmacy at the counter, even if CMS’s systems can’t confirm your eligibility status.</a:t>
            </a:r>
          </a:p>
          <a:p>
            <a:pPr marL="0" indent="0">
              <a:spcAft>
                <a:spcPts val="600"/>
              </a:spcAft>
              <a:buNone/>
            </a:pPr>
            <a:endParaRPr lang="en-US" b="0" dirty="0"/>
          </a:p>
        </p:txBody>
      </p:sp>
    </p:spTree>
    <p:extLst>
      <p:ext uri="{BB962C8B-B14F-4D97-AF65-F5344CB8AC3E}">
        <p14:creationId xmlns:p14="http://schemas.microsoft.com/office/powerpoint/2010/main" val="186246630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304800" y="3653003"/>
            <a:ext cx="6723017" cy="5710343"/>
          </a:xfrm>
        </p:spPr>
        <p:txBody>
          <a:bodyPr/>
          <a:lstStyle/>
          <a:p>
            <a:pPr marL="0" indent="0" defTabSz="966387">
              <a:spcAft>
                <a:spcPts val="600"/>
              </a:spcAft>
              <a:buNone/>
              <a:defRPr/>
            </a:pPr>
            <a:r>
              <a:rPr lang="en-US" b="1" dirty="0">
                <a:solidFill>
                  <a:prstClr val="black"/>
                </a:solidFill>
              </a:rPr>
              <a:t>This slide has animation. </a:t>
            </a:r>
          </a:p>
          <a:p>
            <a:pPr marL="0" indent="0" defTabSz="966387">
              <a:spcAft>
                <a:spcPts val="600"/>
              </a:spcAft>
              <a:buNone/>
              <a:defRPr/>
            </a:pPr>
            <a:r>
              <a:rPr lang="en-US" b="1" i="0" u="none" strike="noStrike" dirty="0">
                <a:solidFill>
                  <a:srgbClr val="000000"/>
                </a:solidFill>
                <a:effectLst/>
                <a:cs typeface="Arial" panose="020B0604020202020204" pitchFamily="34" charset="0"/>
              </a:rPr>
              <a:t>Presenter Notes</a:t>
            </a:r>
            <a:r>
              <a:rPr lang="en-US" b="0" i="0" dirty="0">
                <a:solidFill>
                  <a:srgbClr val="444444"/>
                </a:solidFill>
                <a:effectLst/>
                <a:cs typeface="Arial" panose="020B0604020202020204" pitchFamily="34" charset="0"/>
              </a:rPr>
              <a:t>​</a:t>
            </a:r>
            <a:endParaRPr lang="en-US" dirty="0">
              <a:solidFill>
                <a:prstClr val="black"/>
              </a:solidFill>
              <a:cs typeface="Arial" panose="020B0604020202020204" pitchFamily="34" charset="0"/>
            </a:endParaRPr>
          </a:p>
          <a:p>
            <a:pPr marL="118745" indent="-118745" defTabSz="966387">
              <a:spcAft>
                <a:spcPts val="600"/>
              </a:spcAft>
              <a:defRPr/>
            </a:pPr>
            <a:r>
              <a:rPr lang="en-US" b="1" dirty="0">
                <a:solidFill>
                  <a:prstClr val="black"/>
                </a:solidFill>
                <a:cs typeface="Arial" panose="020B0604020202020204" pitchFamily="34" charset="0"/>
              </a:rPr>
              <a:t>If you qualify for full Extra Help </a:t>
            </a:r>
            <a:r>
              <a:rPr lang="en-US" dirty="0">
                <a:solidFill>
                  <a:prstClr val="black"/>
                </a:solidFill>
                <a:cs typeface="Arial" panose="020B0604020202020204" pitchFamily="34" charset="0"/>
              </a:rPr>
              <a:t>you won’t have to pay a monthly plan premium if you select a plan at or below the regional low-income subsidy benchmark. Each year, CMS releases landscape files of participating plans (</a:t>
            </a:r>
            <a:r>
              <a:rPr lang="en-US" dirty="0">
                <a:solidFill>
                  <a:prstClr val="black"/>
                </a:solidFill>
                <a:cs typeface="Arial" panose="020B0604020202020204" pitchFamily="34" charset="0"/>
                <a:hlinkClick r:id="rId3"/>
              </a:rPr>
              <a:t>CMS.gov/Medicare/Prescription-Drug-Coverage/</a:t>
            </a:r>
            <a:r>
              <a:rPr lang="en-US" dirty="0" err="1">
                <a:solidFill>
                  <a:prstClr val="black"/>
                </a:solidFill>
                <a:cs typeface="Arial" panose="020B0604020202020204" pitchFamily="34" charset="0"/>
                <a:hlinkClick r:id="rId3"/>
              </a:rPr>
              <a:t>PrescriptionDrugCovGenIn</a:t>
            </a:r>
            <a:r>
              <a:rPr lang="en-US" dirty="0">
                <a:solidFill>
                  <a:prstClr val="black"/>
                </a:solidFill>
                <a:cs typeface="Arial" panose="020B0604020202020204" pitchFamily="34" charset="0"/>
              </a:rPr>
              <a:t>). A mark in the landscape “$0 Premium with Full-Low Income Subsidy?” column indicates if the plan premium is at or below the regional benchmark level. If you enroll in a plan that has a premium above the benchmark, you may have to pay a portion of the monthly premium. Each year, CMS reassigns low-income subsidy enrollees that didn’t actively pick their plan from Medicare plans that are going above the regional low-income subsidy (LIS) benchmark (and didn’t, or couldn’t waive the de minimis amount ($2.00 for 2023) of premium above the benchmark). CMS mails</a:t>
            </a:r>
            <a:r>
              <a:rPr lang="en-US" baseline="0" dirty="0">
                <a:solidFill>
                  <a:prstClr val="black"/>
                </a:solidFill>
                <a:cs typeface="Arial" panose="020B0604020202020204" pitchFamily="34" charset="0"/>
              </a:rPr>
              <a:t> a “Reassignment Notice” to those affected (CMS Product No. </a:t>
            </a:r>
            <a:r>
              <a:rPr lang="en-US" dirty="0">
                <a:solidFill>
                  <a:prstClr val="black"/>
                </a:solidFill>
                <a:cs typeface="Arial" panose="020B0604020202020204" pitchFamily="34" charset="0"/>
              </a:rPr>
              <a:t>11209, </a:t>
            </a:r>
            <a:r>
              <a:rPr lang="en-US" dirty="0">
                <a:solidFill>
                  <a:prstClr val="black"/>
                </a:solidFill>
                <a:cs typeface="Arial" panose="020B0604020202020204" pitchFamily="34" charset="0"/>
                <a:hlinkClick r:id="rId4"/>
              </a:rPr>
              <a:t>Medicare.gov/basics/forms-publications-mailings/mailings/help-with-costs/drug-plan-changing-premium-increase</a:t>
            </a:r>
            <a:r>
              <a:rPr lang="en-US" dirty="0">
                <a:solidFill>
                  <a:prstClr val="black"/>
                </a:solidFill>
                <a:cs typeface="Arial" panose="020B0604020202020204" pitchFamily="34" charset="0"/>
              </a:rPr>
              <a:t>)</a:t>
            </a:r>
            <a:r>
              <a:rPr lang="en-US" baseline="0" dirty="0">
                <a:solidFill>
                  <a:prstClr val="black"/>
                </a:solidFill>
                <a:cs typeface="Arial" panose="020B0604020202020204" pitchFamily="34" charset="0"/>
              </a:rPr>
              <a:t>.</a:t>
            </a:r>
            <a:r>
              <a:rPr lang="en-US" dirty="0">
                <a:solidFill>
                  <a:prstClr val="black"/>
                </a:solidFill>
                <a:cs typeface="Arial" panose="020B0604020202020204" pitchFamily="34" charset="0"/>
              </a:rPr>
              <a:t> Under the de minimis premium policy, Medicare plans are required to charge full-premium subsidy eligible enrollees a monthly Part D premium equal to the applicable low-income premium subsidy amount, if the plan’s beneficiary premium for basic drug coverage exceeds the low-income premium subsidy amount by $2 or less. </a:t>
            </a:r>
          </a:p>
          <a:p>
            <a:pPr marL="118745" indent="-118745" defTabSz="966387">
              <a:spcAft>
                <a:spcPts val="600"/>
              </a:spcAft>
              <a:defRPr/>
            </a:pPr>
            <a:r>
              <a:rPr lang="en-US" b="1" dirty="0">
                <a:solidFill>
                  <a:prstClr val="black"/>
                </a:solidFill>
                <a:cs typeface="Arial" panose="020B0604020202020204" pitchFamily="34" charset="0"/>
              </a:rPr>
              <a:t>Under the Affordable Care Act (ACA),</a:t>
            </a:r>
            <a:r>
              <a:rPr lang="en-US" dirty="0">
                <a:solidFill>
                  <a:prstClr val="black"/>
                </a:solidFill>
                <a:cs typeface="Arial" panose="020B0604020202020204" pitchFamily="34" charset="0"/>
              </a:rPr>
              <a:t> Medicare plans may volunteer to waive the portion of the monthly adjusted based beneficiary premium that’s a certain amount above the low-income subsidy benchmark. This amount is referred to as the de minimis amount. By law, CMS can’t reassign LIS members from plans who volunteered to waive the de minimis amount. </a:t>
            </a:r>
          </a:p>
          <a:p>
            <a:pPr marL="118745" indent="-118745" defTabSz="966387">
              <a:spcAft>
                <a:spcPts val="600"/>
              </a:spcAft>
              <a:defRPr/>
            </a:pPr>
            <a:r>
              <a:rPr lang="en-US" b="1" dirty="0">
                <a:solidFill>
                  <a:prstClr val="black"/>
                </a:solidFill>
                <a:cs typeface="Arial" panose="020B0604020202020204" pitchFamily="34" charset="0"/>
              </a:rPr>
              <a:t>Regional low-income subsidy benchmarks and the de minimis amounts are updated each year.</a:t>
            </a:r>
            <a:r>
              <a:rPr lang="en-US" dirty="0">
                <a:solidFill>
                  <a:prstClr val="black"/>
                </a:solidFill>
                <a:cs typeface="Arial" panose="020B0604020202020204" pitchFamily="34" charset="0"/>
              </a:rPr>
              <a:t> For more information, visit </a:t>
            </a:r>
            <a:r>
              <a:rPr lang="en-US" u="sng" dirty="0">
                <a:solidFill>
                  <a:srgbClr val="00539A"/>
                </a:solidFill>
                <a:hlinkClick r:id="rId5">
                  <a:extLst>
                    <a:ext uri="{A12FA001-AC4F-418D-AE19-62706E023703}">
                      <ahyp:hlinkClr xmlns:ahyp="http://schemas.microsoft.com/office/drawing/2018/hyperlinkcolor" val="tx"/>
                    </a:ext>
                  </a:extLst>
                </a:hlinkClick>
              </a:rPr>
              <a:t>CMS.gov/</a:t>
            </a:r>
            <a:r>
              <a:rPr lang="en-US" u="sng" dirty="0" err="1">
                <a:solidFill>
                  <a:srgbClr val="00539A"/>
                </a:solidFill>
                <a:hlinkClick r:id="rId5">
                  <a:extLst>
                    <a:ext uri="{A12FA001-AC4F-418D-AE19-62706E023703}">
                      <ahyp:hlinkClr xmlns:ahyp="http://schemas.microsoft.com/office/drawing/2018/hyperlinkcolor" val="tx"/>
                    </a:ext>
                  </a:extLst>
                </a:hlinkClick>
              </a:rPr>
              <a:t>medicare</a:t>
            </a:r>
            <a:r>
              <a:rPr lang="en-US" u="sng" dirty="0">
                <a:solidFill>
                  <a:srgbClr val="00539A"/>
                </a:solidFill>
                <a:hlinkClick r:id="rId5">
                  <a:extLst>
                    <a:ext uri="{A12FA001-AC4F-418D-AE19-62706E023703}">
                      <ahyp:hlinkClr xmlns:ahyp="http://schemas.microsoft.com/office/drawing/2018/hyperlinkcolor" val="tx"/>
                    </a:ext>
                  </a:extLst>
                </a:hlinkClick>
              </a:rPr>
              <a:t>/prescription-drug-coverage/</a:t>
            </a:r>
            <a:r>
              <a:rPr lang="en-US" u="sng" dirty="0" err="1">
                <a:solidFill>
                  <a:srgbClr val="00539A"/>
                </a:solidFill>
                <a:hlinkClick r:id="rId5">
                  <a:extLst>
                    <a:ext uri="{A12FA001-AC4F-418D-AE19-62706E023703}">
                      <ahyp:hlinkClr xmlns:ahyp="http://schemas.microsoft.com/office/drawing/2018/hyperlinkcolor" val="tx"/>
                    </a:ext>
                  </a:extLst>
                </a:hlinkClick>
              </a:rPr>
              <a:t>prescriptiondrugcovgenin</a:t>
            </a:r>
            <a:endParaRPr lang="en-US" dirty="0">
              <a:solidFill>
                <a:srgbClr val="00539A"/>
              </a:solidFill>
              <a:cs typeface="Arial" panose="020B0604020202020204" pitchFamily="34" charset="0"/>
            </a:endParaRPr>
          </a:p>
          <a:p>
            <a:pPr marL="0" lvl="0" indent="0" defTabSz="966387">
              <a:spcAft>
                <a:spcPts val="600"/>
              </a:spcAft>
              <a:buNone/>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To select the plan that best fits your health care needs and budget</a:t>
            </a:r>
            <a:r>
              <a:rPr lang="en-US" dirty="0"/>
              <a:t>, visit </a:t>
            </a:r>
            <a:r>
              <a:rPr lang="en-US" dirty="0">
                <a:hlinkClick r:id="rId6"/>
              </a:rPr>
              <a:t>Medicare.gov/plan-compare</a:t>
            </a:r>
            <a:r>
              <a:rPr lang="en-US" dirty="0"/>
              <a:t>. </a:t>
            </a:r>
            <a:r>
              <a:rPr lang="en-US" sz="1200" kern="1200" dirty="0">
                <a:solidFill>
                  <a:schemeClr val="tx1"/>
                </a:solidFill>
                <a:effectLst/>
                <a:latin typeface="+mn-lt"/>
                <a:ea typeface="+mn-ea"/>
                <a:cs typeface="+mn-cs"/>
              </a:rPr>
              <a:t>You can also call 1-800-MEDICARE (1-800-633-4227</a:t>
            </a:r>
            <a:r>
              <a:rPr lang="en-US" dirty="0"/>
              <a:t>).</a:t>
            </a:r>
            <a:r>
              <a:rPr lang="en-US" sz="1200" kern="1200" dirty="0">
                <a:solidFill>
                  <a:schemeClr val="tx1"/>
                </a:solidFill>
                <a:effectLst/>
                <a:latin typeface="+mn-lt"/>
                <a:ea typeface="+mn-ea"/>
                <a:cs typeface="+mn-cs"/>
              </a:rPr>
              <a:t> TTY users can call 1-877-486-2048. If you want in-person assistance, you may contact your local State Health Insurance Assistance Program (</a:t>
            </a:r>
            <a:r>
              <a:rPr lang="en-US" dirty="0"/>
              <a:t>SHIP) at </a:t>
            </a:r>
            <a:r>
              <a:rPr lang="en-US" dirty="0">
                <a:hlinkClick r:id="rId7"/>
              </a:rPr>
              <a:t>shiphelp.org</a:t>
            </a:r>
            <a:r>
              <a:rPr lang="en-US" dirty="0"/>
              <a:t>.</a:t>
            </a:r>
            <a:endParaRPr lang="en-US" sz="1200" kern="1200" dirty="0">
              <a:solidFill>
                <a:schemeClr val="tx1"/>
              </a:solidFill>
              <a:effectLst/>
              <a:latin typeface="+mn-lt"/>
              <a:ea typeface="+mn-ea"/>
              <a:cs typeface="+mn-cs"/>
            </a:endParaRPr>
          </a:p>
          <a:p>
            <a:pPr marL="0" indent="0" defTabSz="966387">
              <a:spcBef>
                <a:spcPts val="634"/>
              </a:spcBef>
              <a:spcAft>
                <a:spcPts val="600"/>
              </a:spcAft>
              <a:buNone/>
              <a:defRPr/>
            </a:pPr>
            <a:endParaRPr lang="en-US" dirty="0">
              <a:solidFill>
                <a:prstClr val="black"/>
              </a:solidFill>
              <a:cs typeface="Arial" panose="020B0604020202020204" pitchFamily="34" charset="0"/>
            </a:endParaRPr>
          </a:p>
          <a:p>
            <a:pPr marL="118745" indent="-118745" defTabSz="966387">
              <a:spcBef>
                <a:spcPts val="634"/>
              </a:spcBef>
              <a:spcAft>
                <a:spcPts val="600"/>
              </a:spcAft>
              <a:defRPr/>
            </a:pPr>
            <a:endParaRPr lang="en-US" dirty="0">
              <a:solidFill>
                <a:prstClr val="black"/>
              </a:solidFill>
              <a:cs typeface="Arial" panose="020B0604020202020204" pitchFamily="34" charset="0"/>
            </a:endParaRPr>
          </a:p>
          <a:p>
            <a:pPr marL="0" indent="0">
              <a:spcAft>
                <a:spcPts val="600"/>
              </a:spcAft>
              <a:buNone/>
            </a:pPr>
            <a:endParaRPr lang="en-US" dirty="0">
              <a:cs typeface="Arial" panose="020B0604020202020204" pitchFamily="34" charset="0"/>
            </a:endParaRPr>
          </a:p>
          <a:p>
            <a:pPr marL="0" indent="0">
              <a:spcAft>
                <a:spcPts val="600"/>
              </a:spcAft>
              <a:buNone/>
            </a:pPr>
            <a:endParaRPr lang="en-US" b="0" dirty="0"/>
          </a:p>
        </p:txBody>
      </p:sp>
    </p:spTree>
    <p:extLst>
      <p:ext uri="{BB962C8B-B14F-4D97-AF65-F5344CB8AC3E}">
        <p14:creationId xmlns:p14="http://schemas.microsoft.com/office/powerpoint/2010/main" val="167635944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292100" y="3757507"/>
            <a:ext cx="6807200" cy="5632153"/>
          </a:xfrm>
        </p:spPr>
        <p:txBody>
          <a:bodyPr/>
          <a:lstStyle/>
          <a:p>
            <a:pPr marL="0" indent="0" defTabSz="966529">
              <a:spcBef>
                <a:spcPts val="634"/>
              </a:spcBef>
              <a:spcAft>
                <a:spcPts val="600"/>
              </a:spcAft>
              <a:buNone/>
              <a:defRPr/>
            </a:pPr>
            <a:r>
              <a:rPr lang="en-US" sz="1000" b="1" dirty="0">
                <a:solidFill>
                  <a:prstClr val="black"/>
                </a:solidFill>
              </a:rPr>
              <a:t>This slide has animation. </a:t>
            </a:r>
          </a:p>
          <a:p>
            <a:pPr marL="0" indent="0" defTabSz="966529">
              <a:spcBef>
                <a:spcPts val="634"/>
              </a:spcBef>
              <a:spcAft>
                <a:spcPts val="600"/>
              </a:spcAft>
              <a:buNone/>
              <a:defRPr/>
            </a:pPr>
            <a:r>
              <a:rPr lang="en-US" sz="1000" b="1" i="0" u="none" strike="noStrike" dirty="0">
                <a:solidFill>
                  <a:srgbClr val="000000"/>
                </a:solidFill>
                <a:effectLst/>
                <a:cs typeface="Arial" panose="020B0604020202020204" pitchFamily="34" charset="0"/>
              </a:rPr>
              <a:t>Presenter Notes</a:t>
            </a:r>
            <a:r>
              <a:rPr lang="en-US" sz="1000" b="0" i="0" dirty="0">
                <a:solidFill>
                  <a:srgbClr val="444444"/>
                </a:solidFill>
                <a:effectLst/>
                <a:cs typeface="Arial" panose="020B0604020202020204" pitchFamily="34" charset="0"/>
              </a:rPr>
              <a:t>​</a:t>
            </a:r>
            <a:endParaRPr lang="en-US" sz="1000" dirty="0">
              <a:solidFill>
                <a:prstClr val="black"/>
              </a:solidFill>
              <a:cs typeface="Arial" panose="020B0604020202020204" pitchFamily="34" charset="0"/>
            </a:endParaRPr>
          </a:p>
          <a:p>
            <a:pPr marL="0" indent="0" defTabSz="966529">
              <a:spcAft>
                <a:spcPts val="600"/>
              </a:spcAft>
              <a:buNone/>
              <a:defRPr/>
            </a:pPr>
            <a:r>
              <a:rPr lang="en-US" sz="1000" b="1" dirty="0">
                <a:solidFill>
                  <a:prstClr val="black"/>
                </a:solidFill>
                <a:cs typeface="Arial" panose="020B0604020202020204" pitchFamily="34" charset="0"/>
              </a:rPr>
              <a:t>In the fall, CMS reassigns certain people who qualify for Extra Help into new drug plans </a:t>
            </a:r>
            <a:r>
              <a:rPr lang="en-US" sz="1000" dirty="0">
                <a:solidFill>
                  <a:prstClr val="black"/>
                </a:solidFill>
                <a:cs typeface="Arial" panose="020B0604020202020204" pitchFamily="34" charset="0"/>
              </a:rPr>
              <a:t>to make sure they continue to pay $0 premium for their drug coverage. CMS reassigns people who get Extra Help if their Medicare drug plan or Medicare health plan leaves the Medicare Program. These people get reassigned into a new drug plan regardless of whether they joined their current plan on their own, or whether Medicare enrolled them in a plan. </a:t>
            </a:r>
          </a:p>
          <a:p>
            <a:pPr marL="0" indent="0" defTabSz="966529">
              <a:spcAft>
                <a:spcPts val="600"/>
              </a:spcAft>
              <a:buNone/>
              <a:defRPr/>
            </a:pPr>
            <a:r>
              <a:rPr lang="en-US" sz="1000" b="1" dirty="0">
                <a:solidFill>
                  <a:prstClr val="black"/>
                </a:solidFill>
                <a:cs typeface="Arial" panose="020B0604020202020204" pitchFamily="34" charset="0"/>
              </a:rPr>
              <a:t>People affected by reassignment get a notice on BLUE paper in the mail from CMS by early November. There are 3 versions of the notice.</a:t>
            </a:r>
          </a:p>
          <a:p>
            <a:pPr marL="0" indent="0" defTabSz="966529">
              <a:spcAft>
                <a:spcPts val="600"/>
              </a:spcAft>
              <a:buNone/>
              <a:defRPr/>
            </a:pPr>
            <a:r>
              <a:rPr lang="en-US" sz="1000" b="0" dirty="0">
                <a:solidFill>
                  <a:prstClr val="black"/>
                </a:solidFill>
                <a:cs typeface="Arial" panose="020B0604020202020204" pitchFamily="34" charset="0"/>
              </a:rPr>
              <a:t>Two versions are for people whose plans are leaving the Medicare Program:</a:t>
            </a:r>
            <a:r>
              <a:rPr lang="en-US" sz="1000" dirty="0">
                <a:solidFill>
                  <a:prstClr val="black"/>
                </a:solidFill>
                <a:cs typeface="Arial" panose="020B0604020202020204" pitchFamily="34" charset="0"/>
              </a:rPr>
              <a:t> </a:t>
            </a:r>
            <a:endParaRPr lang="en-US" sz="1000" b="1" dirty="0">
              <a:solidFill>
                <a:prstClr val="black"/>
              </a:solidFill>
              <a:cs typeface="Arial" panose="020B0604020202020204" pitchFamily="34" charset="0"/>
            </a:endParaRPr>
          </a:p>
          <a:p>
            <a:pPr marL="118745" indent="-118745" defTabSz="966529">
              <a:spcAft>
                <a:spcPts val="600"/>
              </a:spcAft>
              <a:defRPr/>
            </a:pPr>
            <a:r>
              <a:rPr lang="en-US" sz="1000" dirty="0">
                <a:solidFill>
                  <a:prstClr val="black"/>
                </a:solidFill>
                <a:cs typeface="Arial" panose="020B0604020202020204" pitchFamily="34" charset="0"/>
              </a:rPr>
              <a:t>CMS Product No. 11208—informs people who qualify for Extra Help and whose Medicare drug plan is leaving the Medicare Program that they’ll be reassigned to a new drug plan if they don’t join one on their own by December 31. The notice also includes a list of Medicare drug plans in the region available for $0 premium and plans’ phone numbers. For more information and to view a sample, visit </a:t>
            </a:r>
            <a:r>
              <a:rPr lang="en-US" sz="1000" dirty="0">
                <a:solidFill>
                  <a:prstClr val="black"/>
                </a:solidFill>
                <a:cs typeface="Arial" panose="020B0604020202020204" pitchFamily="34" charset="0"/>
                <a:hlinkClick r:id="rId3"/>
              </a:rPr>
              <a:t>Medicare.gov/basics/forms-publications-mailings/mailings/help-with-costs/drug-plan-changing-plan-termination</a:t>
            </a:r>
            <a:r>
              <a:rPr lang="en-US" sz="1000" dirty="0">
                <a:solidFill>
                  <a:prstClr val="black"/>
                </a:solidFill>
                <a:cs typeface="Arial" panose="020B0604020202020204" pitchFamily="34" charset="0"/>
              </a:rPr>
              <a:t>.</a:t>
            </a:r>
          </a:p>
          <a:p>
            <a:pPr marL="118745" indent="-118745" defTabSz="966529">
              <a:spcAft>
                <a:spcPts val="600"/>
              </a:spcAft>
              <a:defRPr/>
            </a:pPr>
            <a:r>
              <a:rPr lang="en-US" sz="1000" dirty="0">
                <a:solidFill>
                  <a:prstClr val="black"/>
                </a:solidFill>
                <a:cs typeface="Arial" panose="020B0604020202020204" pitchFamily="34" charset="0"/>
              </a:rPr>
              <a:t>CMS Product No. 11443—informs people who qualify for Extra Help and whose Medicare Advantage Plan is leaving the Medicare Program that they’ll be enrolled in a Medicare drug plan if they don’t join a new Medicare Advantage Plan or Medicare drug plan on their own by December 31. The notice also includes a list of Medicare drug plans in the region available for $0 premium and plans’ phone numbers. For more information and to view a sample, visit </a:t>
            </a:r>
            <a:r>
              <a:rPr lang="en-US" sz="1000" dirty="0">
                <a:solidFill>
                  <a:prstClr val="black"/>
                </a:solidFill>
                <a:cs typeface="Arial" panose="020B0604020202020204" pitchFamily="34" charset="0"/>
                <a:hlinkClick r:id="rId4"/>
              </a:rPr>
              <a:t>Medicare.gov/basics/forms-publications-mailings/mailings/help-with-costs/drug-plan-changing-</a:t>
            </a:r>
            <a:r>
              <a:rPr lang="en-US" sz="1000" dirty="0" err="1">
                <a:solidFill>
                  <a:prstClr val="black"/>
                </a:solidFill>
                <a:cs typeface="Arial" panose="020B0604020202020204" pitchFamily="34" charset="0"/>
                <a:hlinkClick r:id="rId4"/>
              </a:rPr>
              <a:t>medicare</a:t>
            </a:r>
            <a:r>
              <a:rPr lang="en-US" sz="1000" dirty="0">
                <a:solidFill>
                  <a:prstClr val="black"/>
                </a:solidFill>
                <a:cs typeface="Arial" panose="020B0604020202020204" pitchFamily="34" charset="0"/>
                <a:hlinkClick r:id="rId4"/>
              </a:rPr>
              <a:t>-advantage-plan-termination</a:t>
            </a:r>
            <a:r>
              <a:rPr lang="en-US" sz="1000" dirty="0">
                <a:solidFill>
                  <a:prstClr val="black"/>
                </a:solidFill>
                <a:cs typeface="Arial" panose="020B0604020202020204" pitchFamily="34" charset="0"/>
              </a:rPr>
              <a:t>.</a:t>
            </a:r>
          </a:p>
          <a:p>
            <a:pPr marL="0" indent="0" defTabSz="966529">
              <a:spcAft>
                <a:spcPts val="600"/>
              </a:spcAft>
              <a:buNone/>
              <a:defRPr/>
            </a:pPr>
            <a:r>
              <a:rPr lang="en-US" sz="1000" dirty="0">
                <a:solidFill>
                  <a:prstClr val="black"/>
                </a:solidFill>
                <a:cs typeface="Arial" panose="020B0604020202020204" pitchFamily="34" charset="0"/>
              </a:rPr>
              <a:t>A third version of the notice is for people whose premiums are increasing above the regional LIS benchmark amount (explained on the previous slide): </a:t>
            </a:r>
          </a:p>
          <a:p>
            <a:pPr defTabSz="966529">
              <a:spcAft>
                <a:spcPts val="600"/>
              </a:spcAft>
              <a:defRPr/>
            </a:pPr>
            <a:r>
              <a:rPr lang="en-US" sz="1000" dirty="0">
                <a:solidFill>
                  <a:prstClr val="black"/>
                </a:solidFill>
                <a:cs typeface="Arial" panose="020B0604020202020204" pitchFamily="34" charset="0"/>
              </a:rPr>
              <a:t>CMS Product No. 11209—tells people which Medicare drug plan they’ll be reassigned to, explains how to stay in their current drug plan if it’s still available, and lets them know how to join a new drug plan. The notice also includes a list of Medicare drug plans in the region available for $0 premium and plans’ phone numbers. If people who get a notice don’t tell their current plan that they want to stay or join a new plan on their own by December 31, Medicare will reassign them into a new Medicare drug plan with coverage effective January 1 of the next year. For more information and to view a sample, visit </a:t>
            </a:r>
            <a:r>
              <a:rPr lang="en-US" sz="1000" dirty="0">
                <a:solidFill>
                  <a:prstClr val="black"/>
                </a:solidFill>
                <a:cs typeface="Arial" panose="020B0604020202020204" pitchFamily="34" charset="0"/>
                <a:hlinkClick r:id="rId5"/>
              </a:rPr>
              <a:t>Medicare.gov/basics/forms-publications-mailings/mailings/help-with-costs/drug-plan-changing-premium-increase</a:t>
            </a:r>
            <a:r>
              <a:rPr lang="en-US" sz="1000" dirty="0">
                <a:solidFill>
                  <a:prstClr val="black"/>
                </a:solidFill>
                <a:cs typeface="Arial" panose="020B0604020202020204" pitchFamily="34" charset="0"/>
              </a:rPr>
              <a:t>.</a:t>
            </a:r>
            <a:endParaRPr lang="en-US" sz="1000" b="1" dirty="0">
              <a:solidFill>
                <a:prstClr val="black"/>
              </a:solidFill>
              <a:cs typeface="Arial" panose="020B0604020202020204" pitchFamily="34" charset="0"/>
            </a:endParaRPr>
          </a:p>
          <a:p>
            <a:pPr marL="0" indent="0" defTabSz="966529">
              <a:spcAft>
                <a:spcPts val="600"/>
              </a:spcAft>
              <a:buNone/>
              <a:defRPr/>
            </a:pPr>
            <a:r>
              <a:rPr lang="en-US" sz="1000" b="1" dirty="0">
                <a:solidFill>
                  <a:prstClr val="black"/>
                </a:solidFill>
                <a:cs typeface="Arial" panose="020B0604020202020204" pitchFamily="34" charset="0"/>
              </a:rPr>
              <a:t>NOTE</a:t>
            </a:r>
            <a:r>
              <a:rPr lang="en-US" sz="1000" dirty="0">
                <a:solidFill>
                  <a:prstClr val="black"/>
                </a:solidFill>
                <a:cs typeface="Arial" panose="020B0604020202020204" pitchFamily="34" charset="0"/>
              </a:rPr>
              <a:t>: Visit </a:t>
            </a:r>
            <a:r>
              <a:rPr lang="en-US" sz="1000" dirty="0">
                <a:solidFill>
                  <a:prstClr val="black"/>
                </a:solidFill>
                <a:cs typeface="Arial" panose="020B0604020202020204" pitchFamily="34" charset="0"/>
                <a:hlinkClick r:id="rId6"/>
              </a:rPr>
              <a:t>CMS.gov/Outreach-and-Education/Outreach/Partnerships/Downloads/11221-P.pdf</a:t>
            </a:r>
            <a:r>
              <a:rPr lang="en-US" sz="1000" dirty="0">
                <a:solidFill>
                  <a:prstClr val="black"/>
                </a:solidFill>
                <a:cs typeface="Arial" panose="020B0604020202020204" pitchFamily="34" charset="0"/>
              </a:rPr>
              <a:t> to download the tip sheet, “Information Partners Can Use on: Reassignment” (CMS Product No. 11221-P) and </a:t>
            </a:r>
            <a:r>
              <a:rPr lang="en-US" sz="1000" dirty="0">
                <a:solidFill>
                  <a:prstClr val="black"/>
                </a:solidFill>
                <a:cs typeface="Arial" panose="020B0604020202020204" pitchFamily="34" charset="0"/>
                <a:hlinkClick r:id="rId7"/>
              </a:rPr>
              <a:t>CMS.gov/Medicare/Prescription-Drug-Coverage/</a:t>
            </a:r>
            <a:r>
              <a:rPr lang="en-US" sz="1000" dirty="0" err="1">
                <a:solidFill>
                  <a:prstClr val="black"/>
                </a:solidFill>
                <a:cs typeface="Arial" panose="020B0604020202020204" pitchFamily="34" charset="0"/>
                <a:hlinkClick r:id="rId7"/>
              </a:rPr>
              <a:t>LimitedIncomeandResources</a:t>
            </a:r>
            <a:r>
              <a:rPr lang="en-US" sz="1000" dirty="0">
                <a:solidFill>
                  <a:prstClr val="black"/>
                </a:solidFill>
                <a:cs typeface="Arial" panose="020B0604020202020204" pitchFamily="34" charset="0"/>
                <a:hlinkClick r:id="rId7"/>
              </a:rPr>
              <a:t>/Downloads/Consumer-Mailings.pdf</a:t>
            </a:r>
            <a:r>
              <a:rPr lang="en-US" sz="1000" dirty="0">
                <a:solidFill>
                  <a:prstClr val="black"/>
                </a:solidFill>
                <a:cs typeface="Arial" panose="020B0604020202020204" pitchFamily="34" charset="0"/>
              </a:rPr>
              <a:t> to download the “Guide to Consumer Mailings.”</a:t>
            </a:r>
          </a:p>
          <a:p>
            <a:pPr marL="0" indent="0">
              <a:spcAft>
                <a:spcPts val="600"/>
              </a:spcAft>
              <a:buNone/>
            </a:pPr>
            <a:endParaRPr lang="en-US" sz="1000" dirty="0">
              <a:cs typeface="Arial" panose="020B0604020202020204" pitchFamily="34" charset="0"/>
            </a:endParaRPr>
          </a:p>
          <a:p>
            <a:pPr marL="0" indent="0">
              <a:spcAft>
                <a:spcPts val="600"/>
              </a:spcAft>
              <a:buNone/>
            </a:pPr>
            <a:endParaRPr lang="en-US" sz="1000" b="0" dirty="0">
              <a:cs typeface="Arial" panose="020B0604020202020204" pitchFamily="34" charset="0"/>
            </a:endParaRPr>
          </a:p>
        </p:txBody>
      </p:sp>
    </p:spTree>
    <p:extLst>
      <p:ext uri="{BB962C8B-B14F-4D97-AF65-F5344CB8AC3E}">
        <p14:creationId xmlns:p14="http://schemas.microsoft.com/office/powerpoint/2010/main" val="170746642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342900" y="3757507"/>
            <a:ext cx="6680200" cy="5144347"/>
          </a:xfrm>
        </p:spPr>
        <p:txBody>
          <a:bodyPr/>
          <a:lstStyle/>
          <a:p>
            <a:pPr marL="0" indent="0" defTabSz="966529">
              <a:spcAft>
                <a:spcPts val="600"/>
              </a:spcAft>
              <a:buNone/>
              <a:defRPr/>
            </a:pPr>
            <a:r>
              <a:rPr lang="en-US" b="1" dirty="0">
                <a:solidFill>
                  <a:prstClr val="black"/>
                </a:solidFill>
              </a:rPr>
              <a:t>This slide has animation.</a:t>
            </a:r>
            <a:endParaRPr lang="en-US" dirty="0">
              <a:solidFill>
                <a:prstClr val="black"/>
              </a:solidFill>
            </a:endParaRPr>
          </a:p>
          <a:p>
            <a:pPr marL="0" marR="0" lvl="0" indent="0" algn="l" defTabSz="966529" rtl="0" eaLnBrk="1" fontAlgn="auto" latinLnBrk="0" hangingPunct="1">
              <a:spcAft>
                <a:spcPts val="600"/>
              </a:spcAft>
              <a:buClrTx/>
              <a:buSzTx/>
              <a:buFont typeface="Wingdings" panose="05000000000000000000" pitchFamily="2" charset="2"/>
              <a:buNone/>
              <a:tabLst/>
              <a:defRPr/>
            </a:pPr>
            <a:r>
              <a:rPr lang="en-US" sz="1200" b="1" i="0" u="none" strike="noStrike" dirty="0">
                <a:solidFill>
                  <a:srgbClr val="000000"/>
                </a:solidFill>
                <a:effectLst/>
                <a:cs typeface="Arial"/>
              </a:rPr>
              <a:t>Presenter Notes</a:t>
            </a:r>
            <a:r>
              <a:rPr lang="en-US" sz="1200" b="0" i="0" dirty="0">
                <a:solidFill>
                  <a:srgbClr val="444444"/>
                </a:solidFill>
                <a:effectLst/>
                <a:cs typeface="Arial"/>
              </a:rPr>
              <a:t>​</a:t>
            </a:r>
            <a:endParaRPr lang="en-US" dirty="0">
              <a:solidFill>
                <a:prstClr val="black"/>
              </a:solidFill>
              <a:cs typeface="Arial"/>
            </a:endParaRPr>
          </a:p>
          <a:p>
            <a:pPr marL="112395" indent="-112395" defTabSz="966529">
              <a:spcAft>
                <a:spcPts val="600"/>
              </a:spcAft>
              <a:buFont typeface="Wingdings" panose="05000000000000000000" pitchFamily="2" charset="2"/>
              <a:buChar char="§"/>
              <a:defRPr/>
            </a:pPr>
            <a:r>
              <a:rPr lang="en-US" b="1" dirty="0">
                <a:solidFill>
                  <a:prstClr val="black"/>
                </a:solidFill>
                <a:cs typeface="Arial"/>
              </a:rPr>
              <a:t>Every August, Medicare reestablishes Extra Help eligibility for the next calendar year for people who automatically qualify. </a:t>
            </a:r>
            <a:r>
              <a:rPr lang="en-US" dirty="0">
                <a:solidFill>
                  <a:prstClr val="black"/>
                </a:solidFill>
                <a:cs typeface="Arial"/>
              </a:rPr>
              <a:t>Your Extra Help continues or changes depending on whether you’re still eligible for full Medicaid coverage, get help from Medicaid paying Medicare premiums, or get SSI. Any changes go into effect the following January.</a:t>
            </a:r>
          </a:p>
          <a:p>
            <a:pPr marL="112395" indent="-112395" defTabSz="966529">
              <a:spcAft>
                <a:spcPts val="600"/>
              </a:spcAft>
              <a:defRPr/>
            </a:pPr>
            <a:r>
              <a:rPr lang="en-US" b="1" dirty="0">
                <a:solidFill>
                  <a:prstClr val="black"/>
                </a:solidFill>
                <a:cs typeface="Arial"/>
              </a:rPr>
              <a:t>If you were automatically eligible in a year,</a:t>
            </a:r>
            <a:r>
              <a:rPr lang="en-US" dirty="0">
                <a:solidFill>
                  <a:prstClr val="black"/>
                </a:solidFill>
                <a:cs typeface="Arial"/>
              </a:rPr>
              <a:t> then you continue to qualify for Extra Help through December of that year. If you become no longer eligible, your automatic status ends on December 31 of that year. If you no longer automatically qualify for Extra Help, you’ll get a letter from Medicare on GRAY paper with an Extra Help application from Social Security. For more information and to view a sample, visit </a:t>
            </a:r>
            <a:r>
              <a:rPr lang="en-US" dirty="0">
                <a:solidFill>
                  <a:prstClr val="black"/>
                </a:solidFill>
                <a:cs typeface="Arial"/>
                <a:hlinkClick r:id="rId3"/>
              </a:rPr>
              <a:t>CMS.gov/Medicare/Prescription-Drug-Coverage/</a:t>
            </a:r>
            <a:r>
              <a:rPr lang="en-US" dirty="0" err="1">
                <a:solidFill>
                  <a:prstClr val="black"/>
                </a:solidFill>
                <a:cs typeface="Arial"/>
                <a:hlinkClick r:id="rId3"/>
              </a:rPr>
              <a:t>LimitedIncomeandResources</a:t>
            </a:r>
            <a:r>
              <a:rPr lang="en-US" dirty="0">
                <a:solidFill>
                  <a:prstClr val="black"/>
                </a:solidFill>
                <a:cs typeface="Arial"/>
                <a:hlinkClick r:id="rId3"/>
              </a:rPr>
              <a:t>/downloads/11198.pdf</a:t>
            </a:r>
            <a:r>
              <a:rPr lang="en-US" dirty="0">
                <a:solidFill>
                  <a:prstClr val="black"/>
                </a:solidFill>
                <a:cs typeface="Arial"/>
              </a:rPr>
              <a:t>.</a:t>
            </a:r>
          </a:p>
          <a:p>
            <a:pPr marL="112395" indent="-112395" defTabSz="966529">
              <a:spcAft>
                <a:spcPts val="600"/>
              </a:spcAft>
              <a:defRPr/>
            </a:pPr>
            <a:r>
              <a:rPr lang="en-US" b="1" dirty="0">
                <a:solidFill>
                  <a:prstClr val="black"/>
                </a:solidFill>
                <a:cs typeface="Arial"/>
              </a:rPr>
              <a:t>Also, you may continue to qualify automatically for Extra Help, but your copayment level may change </a:t>
            </a:r>
            <a:r>
              <a:rPr lang="en-US" dirty="0">
                <a:solidFill>
                  <a:prstClr val="black"/>
                </a:solidFill>
                <a:cs typeface="Arial"/>
              </a:rPr>
              <a:t>due to a change from one of the following categories to another: you’re institutionalized with Medicare and Medicaid, you have Medicare and full Medicaid coverage, you get help from Medicaid paying Medicare premiums (belong to a Medicare Savings Program), or you get SSI benefits but not Medicaid. In those cases, you’ll get a letter from Medicare on ORANGE paper telling you about the change in your copayment level for the next year. For more information and to view a sample, visit </a:t>
            </a:r>
            <a:r>
              <a:rPr lang="en-US" dirty="0">
                <a:solidFill>
                  <a:prstClr val="black"/>
                </a:solidFill>
                <a:cs typeface="Arial"/>
                <a:hlinkClick r:id="rId4"/>
              </a:rPr>
              <a:t>CMS.gov/Medicare/Prescription-Drug-Coverage/</a:t>
            </a:r>
            <a:r>
              <a:rPr lang="en-US" dirty="0" err="1">
                <a:solidFill>
                  <a:prstClr val="black"/>
                </a:solidFill>
                <a:cs typeface="Arial"/>
                <a:hlinkClick r:id="rId4"/>
              </a:rPr>
              <a:t>LimitedIncomeandResources</a:t>
            </a:r>
            <a:r>
              <a:rPr lang="en-US" dirty="0">
                <a:solidFill>
                  <a:prstClr val="black"/>
                </a:solidFill>
                <a:cs typeface="Arial"/>
                <a:hlinkClick r:id="rId4"/>
              </a:rPr>
              <a:t>/downloads/11199.pdf</a:t>
            </a:r>
            <a:r>
              <a:rPr lang="en-US" dirty="0">
                <a:solidFill>
                  <a:prstClr val="black"/>
                </a:solidFill>
                <a:cs typeface="Arial"/>
              </a:rPr>
              <a:t>.</a:t>
            </a:r>
          </a:p>
          <a:p>
            <a:pPr marL="0" indent="0" defTabSz="966529">
              <a:spcAft>
                <a:spcPts val="600"/>
              </a:spcAft>
              <a:buNone/>
              <a:defRPr/>
            </a:pPr>
            <a:endParaRPr lang="en-US" dirty="0">
              <a:solidFill>
                <a:prstClr val="black"/>
              </a:solidFill>
            </a:endParaRPr>
          </a:p>
          <a:p>
            <a:pPr marL="0" indent="0">
              <a:spcAft>
                <a:spcPts val="600"/>
              </a:spcAft>
              <a:buNone/>
            </a:pPr>
            <a:endParaRPr lang="en-US" b="0" dirty="0"/>
          </a:p>
        </p:txBody>
      </p:sp>
    </p:spTree>
    <p:extLst>
      <p:ext uri="{BB962C8B-B14F-4D97-AF65-F5344CB8AC3E}">
        <p14:creationId xmlns:p14="http://schemas.microsoft.com/office/powerpoint/2010/main" val="30351973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731520" y="3757507"/>
            <a:ext cx="5852160" cy="5386493"/>
          </a:xfrm>
        </p:spPr>
        <p:txBody>
          <a:bodyPr/>
          <a:lstStyle/>
          <a:p>
            <a:pPr marL="0" indent="0" defTabSz="966529">
              <a:spcAft>
                <a:spcPts val="600"/>
              </a:spcAft>
              <a:buNone/>
              <a:defRPr/>
            </a:pPr>
            <a:r>
              <a:rPr lang="en-US" b="1" dirty="0">
                <a:solidFill>
                  <a:prstClr val="black"/>
                </a:solidFill>
              </a:rPr>
              <a:t>This slide has animation.</a:t>
            </a:r>
            <a:endParaRPr lang="en-US" dirty="0">
              <a:solidFill>
                <a:prstClr val="black"/>
              </a:solidFill>
            </a:endParaRPr>
          </a:p>
          <a:p>
            <a:pPr marL="0" marR="0" lvl="0" indent="0" algn="l" defTabSz="966529" rtl="0" eaLnBrk="1" fontAlgn="auto" latinLnBrk="0" hangingPunct="1">
              <a:spcAft>
                <a:spcPts val="600"/>
              </a:spcAft>
              <a:buClrTx/>
              <a:buSzTx/>
              <a:buFont typeface="Wingdings" panose="05000000000000000000" pitchFamily="2" charset="2"/>
              <a:buNone/>
              <a:tabLst/>
              <a:defRPr/>
            </a:pPr>
            <a:r>
              <a:rPr lang="en-US" b="1" i="0" u="none" strike="noStrike" dirty="0">
                <a:solidFill>
                  <a:srgbClr val="000000"/>
                </a:solidFill>
                <a:effectLst/>
                <a:cs typeface="Arial"/>
              </a:rPr>
              <a:t>Presenter Notes</a:t>
            </a:r>
            <a:r>
              <a:rPr lang="en-US" b="0" i="0" dirty="0">
                <a:solidFill>
                  <a:srgbClr val="444444"/>
                </a:solidFill>
                <a:effectLst/>
                <a:cs typeface="Arial"/>
              </a:rPr>
              <a:t>​</a:t>
            </a:r>
            <a:endParaRPr lang="en-US" dirty="0">
              <a:solidFill>
                <a:prstClr val="black"/>
              </a:solidFill>
              <a:cs typeface="Arial"/>
            </a:endParaRPr>
          </a:p>
          <a:p>
            <a:pPr marL="0" indent="0" defTabSz="966529">
              <a:spcAft>
                <a:spcPts val="600"/>
              </a:spcAft>
              <a:buNone/>
              <a:defRPr/>
            </a:pPr>
            <a:r>
              <a:rPr lang="en-US" b="1" dirty="0">
                <a:solidFill>
                  <a:prstClr val="black"/>
                </a:solidFill>
                <a:cs typeface="Arial"/>
              </a:rPr>
              <a:t>There are 4 types of redetermination processes for people who applied and qualified for Extra Help:</a:t>
            </a:r>
          </a:p>
          <a:p>
            <a:pPr marL="241300" indent="-241300" defTabSz="966529">
              <a:spcAft>
                <a:spcPts val="600"/>
              </a:spcAft>
              <a:buFont typeface="+mj-lt"/>
              <a:buAutoNum type="arabicPeriod"/>
              <a:defRPr/>
            </a:pPr>
            <a:r>
              <a:rPr lang="en-US" b="1" dirty="0">
                <a:solidFill>
                  <a:prstClr val="black"/>
                </a:solidFill>
                <a:cs typeface="Arial"/>
              </a:rPr>
              <a:t>Initial redeterminations</a:t>
            </a:r>
            <a:r>
              <a:rPr lang="en-US" dirty="0">
                <a:solidFill>
                  <a:prstClr val="black"/>
                </a:solidFill>
                <a:cs typeface="Arial"/>
              </a:rPr>
              <a:t> – To redetermine eligibility, Social Security selects a group of people who are eligible for Extra Help, but their eligibility may have changed due to a change in circumstances. These people get a redetermination form in the mail in September. They must complete and return the form within 30 days, even if nothing has changed, or Social Security may end their eligibility for Extra Help starting January 1 of the next year.</a:t>
            </a:r>
          </a:p>
          <a:p>
            <a:pPr marL="241300" indent="-241300" defTabSz="966529">
              <a:spcAft>
                <a:spcPts val="600"/>
              </a:spcAft>
              <a:buFont typeface="+mj-lt"/>
              <a:buAutoNum type="arabicPeriod"/>
              <a:defRPr/>
            </a:pPr>
            <a:r>
              <a:rPr lang="en-US" b="1" dirty="0">
                <a:solidFill>
                  <a:prstClr val="black"/>
                </a:solidFill>
                <a:cs typeface="Arial"/>
              </a:rPr>
              <a:t>Cyclical or recurring redeterminations</a:t>
            </a:r>
            <a:r>
              <a:rPr lang="en-US" dirty="0">
                <a:solidFill>
                  <a:prstClr val="black"/>
                </a:solidFill>
                <a:cs typeface="Arial"/>
              </a:rPr>
              <a:t> – Each year, Social Security also selects a random group of people with Extra Help to redetermine their eligibility for the following year. These people get a redetermination form in the mail in September. They must complete and return the form within 30 days of getting it, even if nothing has changed, or Social Security may end their eligibility for Extra Help starting January 1 of the next year.</a:t>
            </a:r>
          </a:p>
          <a:p>
            <a:pPr marL="241300" indent="-241300" defTabSz="966529">
              <a:spcAft>
                <a:spcPts val="600"/>
              </a:spcAft>
              <a:buFont typeface="+mj-lt"/>
              <a:buAutoNum type="arabicPeriod"/>
              <a:defRPr/>
            </a:pPr>
            <a:r>
              <a:rPr lang="en-US" b="1" dirty="0">
                <a:solidFill>
                  <a:prstClr val="black"/>
                </a:solidFill>
                <a:cs typeface="Arial"/>
              </a:rPr>
              <a:t>Subsidy-changing event (SCE)</a:t>
            </a:r>
            <a:r>
              <a:rPr lang="en-US" dirty="0">
                <a:solidFill>
                  <a:prstClr val="black"/>
                </a:solidFill>
                <a:cs typeface="Arial"/>
              </a:rPr>
              <a:t> – People with Extra Help may experience events that can change how much Extra Help they can still get, like marriage, divorce, separation, annulment, or the death of a spouse. They’re required to report these events to Social Security and complete and return the SCE redetermination form or they may lose their eligibility for Extra Help. Any change will take effect as of the first day of the month following the month of initial report of change.</a:t>
            </a:r>
          </a:p>
          <a:p>
            <a:pPr marL="241300" indent="-241300" defTabSz="966529">
              <a:spcAft>
                <a:spcPts val="600"/>
              </a:spcAft>
              <a:buFont typeface="+mj-lt"/>
              <a:buAutoNum type="arabicPeriod"/>
              <a:defRPr/>
            </a:pPr>
            <a:r>
              <a:rPr lang="en-US" b="1" dirty="0">
                <a:solidFill>
                  <a:prstClr val="black"/>
                </a:solidFill>
                <a:cs typeface="Arial"/>
              </a:rPr>
              <a:t>Other events</a:t>
            </a:r>
            <a:r>
              <a:rPr lang="en-US" dirty="0">
                <a:solidFill>
                  <a:prstClr val="black"/>
                </a:solidFill>
                <a:cs typeface="Arial"/>
              </a:rPr>
              <a:t> – Social Security may also redetermine eligibility for Extra Help based on other changes, besides SCEs, like a recent decrease in income due to a cut in work hours. </a:t>
            </a:r>
            <a:endParaRPr lang="en-US" dirty="0">
              <a:solidFill>
                <a:prstClr val="black"/>
              </a:solidFill>
              <a:cs typeface="Arial" panose="020B0604020202020204" pitchFamily="34" charset="0"/>
            </a:endParaRPr>
          </a:p>
          <a:p>
            <a:pPr marL="122495" lvl="1" indent="-122495" defTabSz="966529">
              <a:spcBef>
                <a:spcPts val="634"/>
              </a:spcBef>
              <a:spcAft>
                <a:spcPts val="600"/>
              </a:spcAft>
              <a:buFont typeface="Wingdings" panose="05000000000000000000" pitchFamily="2" charset="2"/>
              <a:buChar char="§"/>
              <a:defRPr/>
            </a:pPr>
            <a:endParaRPr lang="en-US" dirty="0">
              <a:solidFill>
                <a:prstClr val="black"/>
              </a:solidFill>
            </a:endParaRPr>
          </a:p>
          <a:p>
            <a:pPr marL="122495" lvl="1" indent="-122495" defTabSz="966529">
              <a:spcBef>
                <a:spcPts val="634"/>
              </a:spcBef>
              <a:spcAft>
                <a:spcPts val="600"/>
              </a:spcAft>
              <a:buFont typeface="Wingdings" panose="05000000000000000000" pitchFamily="2" charset="2"/>
              <a:buChar char="§"/>
              <a:defRPr/>
            </a:pPr>
            <a:endParaRPr lang="en-US" dirty="0">
              <a:solidFill>
                <a:prstClr val="black"/>
              </a:solidFill>
            </a:endParaRPr>
          </a:p>
          <a:p>
            <a:pPr>
              <a:spcAft>
                <a:spcPts val="600"/>
              </a:spcAft>
            </a:pPr>
            <a:endParaRPr lang="en-US" dirty="0"/>
          </a:p>
        </p:txBody>
      </p:sp>
    </p:spTree>
    <p:extLst>
      <p:ext uri="{BB962C8B-B14F-4D97-AF65-F5344CB8AC3E}">
        <p14:creationId xmlns:p14="http://schemas.microsoft.com/office/powerpoint/2010/main" val="33726485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Aft>
                <a:spcPts val="600"/>
              </a:spcAft>
              <a:buNone/>
              <a:defRPr/>
            </a:pPr>
            <a:r>
              <a:rPr lang="en-US" b="1" dirty="0">
                <a:solidFill>
                  <a:prstClr val="black"/>
                </a:solidFill>
              </a:rPr>
              <a:t>This slide has animation.</a:t>
            </a:r>
            <a:endParaRPr lang="en-US" dirty="0">
              <a:solidFill>
                <a:prstClr val="black"/>
              </a:solidFill>
            </a:endParaRPr>
          </a:p>
          <a:p>
            <a:pPr marL="0" marR="0" lvl="0" indent="0" algn="l" defTabSz="966529" rtl="0" eaLnBrk="1" fontAlgn="auto" latinLnBrk="0" hangingPunct="1">
              <a:spcAft>
                <a:spcPts val="600"/>
              </a:spcAft>
              <a:buClrTx/>
              <a:buSzTx/>
              <a:buFont typeface="Wingdings" panose="05000000000000000000" pitchFamily="2" charset="2"/>
              <a:buNone/>
              <a:tabLst/>
              <a:defRPr/>
            </a:pPr>
            <a:r>
              <a:rPr lang="en-US" sz="1200" b="1" i="0" u="none" strike="noStrike" dirty="0">
                <a:solidFill>
                  <a:srgbClr val="000000"/>
                </a:solidFill>
                <a:effectLst/>
                <a:cs typeface="Arial"/>
              </a:rPr>
              <a:t>Presenter Notes</a:t>
            </a:r>
            <a:r>
              <a:rPr lang="en-US" sz="1200" b="0" i="0" dirty="0">
                <a:solidFill>
                  <a:srgbClr val="444444"/>
                </a:solidFill>
                <a:effectLst/>
                <a:cs typeface="Arial"/>
              </a:rPr>
              <a:t>​</a:t>
            </a:r>
            <a:endParaRPr lang="en-US" b="0" i="0" dirty="0">
              <a:solidFill>
                <a:srgbClr val="444444"/>
              </a:solidFill>
              <a:effectLst/>
              <a:cs typeface="Arial"/>
            </a:endParaRPr>
          </a:p>
          <a:p>
            <a:pPr marL="0" indent="0" defTabSz="966529">
              <a:spcAft>
                <a:spcPts val="600"/>
              </a:spcAft>
              <a:buNone/>
              <a:defRPr/>
            </a:pPr>
            <a:r>
              <a:rPr lang="en-US" dirty="0">
                <a:solidFill>
                  <a:prstClr val="black"/>
                </a:solidFill>
                <a:cs typeface="Arial"/>
              </a:rPr>
              <a:t>Part B covers certain immunizations as part of Medicare-covered preventive services. </a:t>
            </a:r>
          </a:p>
          <a:p>
            <a:pPr marL="0" indent="0" defTabSz="966529">
              <a:spcAft>
                <a:spcPts val="600"/>
              </a:spcAft>
              <a:buNone/>
              <a:defRPr/>
            </a:pPr>
            <a:r>
              <a:rPr lang="en-US" b="1" dirty="0">
                <a:solidFill>
                  <a:prstClr val="black"/>
                </a:solidFill>
                <a:cs typeface="Arial"/>
              </a:rPr>
              <a:t>If you meet the criteria, Part B covers:</a:t>
            </a:r>
            <a:endParaRPr lang="en-US" b="1" dirty="0"/>
          </a:p>
          <a:p>
            <a:pPr marL="118745" indent="-118745" defTabSz="966529">
              <a:spcAft>
                <a:spcPts val="600"/>
              </a:spcAft>
              <a:defRPr/>
            </a:pPr>
            <a:r>
              <a:rPr lang="en-US" dirty="0">
                <a:solidFill>
                  <a:prstClr val="black"/>
                </a:solidFill>
                <a:cs typeface="Arial"/>
              </a:rPr>
              <a:t>The shots needed for the COVID-19</a:t>
            </a:r>
            <a:r>
              <a:rPr lang="en-US" baseline="0" dirty="0">
                <a:solidFill>
                  <a:prstClr val="black"/>
                </a:solidFill>
                <a:cs typeface="Arial"/>
              </a:rPr>
              <a:t> vaccine (including boosters) and the administration cost.</a:t>
            </a:r>
            <a:endParaRPr lang="en-US" dirty="0">
              <a:solidFill>
                <a:prstClr val="black"/>
              </a:solidFill>
              <a:cs typeface="Arial"/>
            </a:endParaRPr>
          </a:p>
          <a:p>
            <a:pPr marL="118745" indent="-118745" defTabSz="966529">
              <a:spcAft>
                <a:spcPts val="600"/>
              </a:spcAft>
              <a:defRPr/>
            </a:pPr>
            <a:r>
              <a:rPr lang="en-US" dirty="0">
                <a:solidFill>
                  <a:prstClr val="black"/>
                </a:solidFill>
                <a:cs typeface="Arial"/>
              </a:rPr>
              <a:t>The flu shot.</a:t>
            </a:r>
          </a:p>
          <a:p>
            <a:pPr marL="118745" indent="-118745" defTabSz="966529">
              <a:spcAft>
                <a:spcPts val="600"/>
              </a:spcAft>
              <a:defRPr/>
            </a:pPr>
            <a:r>
              <a:rPr lang="en-US" dirty="0">
                <a:solidFill>
                  <a:prstClr val="black"/>
                </a:solidFill>
                <a:cs typeface="Arial"/>
              </a:rPr>
              <a:t>The pneumococcal shot (to prevent certain types of pneumonia).</a:t>
            </a:r>
          </a:p>
          <a:p>
            <a:pPr marL="118745" indent="-118745" defTabSz="966529">
              <a:spcAft>
                <a:spcPts val="600"/>
              </a:spcAft>
              <a:defRPr/>
            </a:pPr>
            <a:r>
              <a:rPr lang="en-US" dirty="0">
                <a:solidFill>
                  <a:prstClr val="black"/>
                </a:solidFill>
                <a:cs typeface="Arial"/>
              </a:rPr>
              <a:t>The Hepatitis B shot (for individuals at medium-to-high-risk for Hepatitis B). Some factors that put you at medium-to-high-risk for Hepatitis B are hemophilia, ESRD, diabetes, living with someone that has Hepatitis B, or if you’re a health care worker and have frequent contact with blood or body fluids. </a:t>
            </a:r>
            <a:endParaRPr lang="en-US" dirty="0">
              <a:solidFill>
                <a:prstClr val="black"/>
              </a:solidFill>
              <a:cs typeface="Arial" panose="020B0604020202020204" pitchFamily="34" charset="0"/>
            </a:endParaRPr>
          </a:p>
          <a:p>
            <a:pPr marL="118745" indent="-118745" defTabSz="966529">
              <a:spcAft>
                <a:spcPts val="600"/>
              </a:spcAft>
              <a:defRPr/>
            </a:pPr>
            <a:r>
              <a:rPr lang="en-US" dirty="0">
                <a:solidFill>
                  <a:prstClr val="black"/>
                </a:solidFill>
                <a:cs typeface="Arial"/>
              </a:rPr>
              <a:t>Other vaccines (like a tetanus shot) you get to treat an injury or if you’ve been exposed directly to a disease or condition. </a:t>
            </a:r>
          </a:p>
          <a:p>
            <a:pPr marL="0" indent="0" defTabSz="966529">
              <a:spcAft>
                <a:spcPts val="600"/>
              </a:spcAft>
              <a:buNone/>
              <a:defRPr/>
            </a:pPr>
            <a:r>
              <a:rPr lang="en-US" dirty="0">
                <a:solidFill>
                  <a:prstClr val="black"/>
                </a:solidFill>
                <a:cs typeface="Arial" panose="020B0604020202020204" pitchFamily="34" charset="0"/>
              </a:rPr>
              <a:t>Now your Part D plan won't charge you a copayment or apply a deductible for vaccines that the Advisory Committee on Immunization Practices (</a:t>
            </a:r>
            <a:r>
              <a:rPr lang="en-US" dirty="0">
                <a:solidFill>
                  <a:prstClr val="black"/>
                </a:solidFill>
                <a:cs typeface="Arial" panose="020B0604020202020204" pitchFamily="34" charset="0"/>
                <a:hlinkClick r:id="rId3"/>
              </a:rPr>
              <a:t>CDC.gov/vaccines/hcp/</a:t>
            </a:r>
            <a:r>
              <a:rPr lang="en-US" dirty="0" err="1">
                <a:solidFill>
                  <a:prstClr val="black"/>
                </a:solidFill>
                <a:cs typeface="Arial" panose="020B0604020202020204" pitchFamily="34" charset="0"/>
                <a:hlinkClick r:id="rId3"/>
              </a:rPr>
              <a:t>acip</a:t>
            </a:r>
            <a:r>
              <a:rPr lang="en-US" dirty="0">
                <a:solidFill>
                  <a:prstClr val="black"/>
                </a:solidFill>
                <a:cs typeface="Arial" panose="020B0604020202020204" pitchFamily="34" charset="0"/>
                <a:hlinkClick r:id="rId3"/>
              </a:rPr>
              <a:t>-recs/index.html</a:t>
            </a:r>
            <a:r>
              <a:rPr lang="en-US" dirty="0">
                <a:solidFill>
                  <a:prstClr val="black"/>
                </a:solidFill>
                <a:cs typeface="Arial" panose="020B0604020202020204" pitchFamily="34" charset="0"/>
              </a:rPr>
              <a:t>) recommends, including the vaccines for shingles, whooping cough, and more.</a:t>
            </a:r>
          </a:p>
        </p:txBody>
      </p:sp>
    </p:spTree>
    <p:extLst>
      <p:ext uri="{BB962C8B-B14F-4D97-AF65-F5344CB8AC3E}">
        <p14:creationId xmlns:p14="http://schemas.microsoft.com/office/powerpoint/2010/main" val="400770615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224155">
              <a:spcBef>
                <a:spcPts val="613"/>
              </a:spcBef>
              <a:spcAft>
                <a:spcPts val="600"/>
              </a:spcAft>
              <a:buNone/>
              <a:defRPr/>
            </a:pPr>
            <a:r>
              <a:rPr lang="en-US" b="1" dirty="0">
                <a:solidFill>
                  <a:prstClr val="black"/>
                </a:solidFill>
              </a:rPr>
              <a:t>This slide has animation.</a:t>
            </a:r>
            <a:endParaRPr lang="en-US" dirty="0">
              <a:solidFill>
                <a:prstClr val="black"/>
              </a:solidFill>
            </a:endParaRPr>
          </a:p>
          <a:p>
            <a:pPr marL="0" marR="0" lvl="0" indent="-224155" algn="l" defTabSz="914400" rtl="0" eaLnBrk="1" fontAlgn="auto" latinLnBrk="0" hangingPunct="1">
              <a:spcAft>
                <a:spcPts val="600"/>
              </a:spcAft>
              <a:buClrTx/>
              <a:buSzTx/>
              <a:buFontTx/>
              <a:buNone/>
              <a:tabLst/>
              <a:defRPr/>
            </a:pPr>
            <a:r>
              <a:rPr lang="en-US" sz="1200" b="1" i="0" u="none" strike="noStrike" dirty="0">
                <a:solidFill>
                  <a:srgbClr val="000000"/>
                </a:solidFill>
                <a:effectLst/>
                <a:cs typeface="Arial"/>
              </a:rPr>
              <a:t>Presenter Notes</a:t>
            </a:r>
            <a:r>
              <a:rPr lang="en-US" sz="1200" b="0" i="0" dirty="0">
                <a:solidFill>
                  <a:srgbClr val="444444"/>
                </a:solidFill>
                <a:effectLst/>
                <a:cs typeface="Arial"/>
              </a:rPr>
              <a:t>​</a:t>
            </a:r>
            <a:endParaRPr lang="en-US" dirty="0">
              <a:solidFill>
                <a:prstClr val="black"/>
              </a:solidFill>
              <a:cs typeface="Arial"/>
            </a:endParaRPr>
          </a:p>
          <a:p>
            <a:pPr marL="0" indent="0" defTabSz="966529">
              <a:spcAft>
                <a:spcPts val="600"/>
              </a:spcAft>
              <a:buNone/>
              <a:defRPr/>
            </a:pPr>
            <a:r>
              <a:rPr lang="en-US" dirty="0">
                <a:solidFill>
                  <a:prstClr val="black"/>
                </a:solidFill>
                <a:cs typeface="Arial"/>
              </a:rPr>
              <a:t>Check Your Knowledge: Question 7</a:t>
            </a:r>
          </a:p>
          <a:p>
            <a:pPr marL="0" indent="0" defTabSz="966529">
              <a:spcAft>
                <a:spcPts val="600"/>
              </a:spcAft>
              <a:buNone/>
              <a:defRPr/>
            </a:pPr>
            <a:r>
              <a:rPr lang="en-US" b="1" dirty="0">
                <a:solidFill>
                  <a:prstClr val="black"/>
                </a:solidFill>
                <a:cs typeface="Arial"/>
              </a:rPr>
              <a:t>You automatically qualify for Extra Help if you get</a:t>
            </a:r>
          </a:p>
          <a:p>
            <a:pPr marL="241300" lvl="1" indent="-241300" defTabSz="966529">
              <a:spcBef>
                <a:spcPts val="0"/>
              </a:spcBef>
              <a:spcAft>
                <a:spcPts val="600"/>
              </a:spcAft>
              <a:buFont typeface="+mj-lt"/>
              <a:buAutoNum type="alphaLcPeriod"/>
              <a:defRPr/>
            </a:pPr>
            <a:r>
              <a:rPr lang="en-US" dirty="0">
                <a:solidFill>
                  <a:prstClr val="black"/>
                </a:solidFill>
                <a:cs typeface="Arial"/>
              </a:rPr>
              <a:t>Help from Medicaid paying your Part B premium (Medicare Savings Program)</a:t>
            </a:r>
          </a:p>
          <a:p>
            <a:pPr marL="241300" lvl="1" indent="-241300" defTabSz="966529">
              <a:spcBef>
                <a:spcPts val="0"/>
              </a:spcBef>
              <a:spcAft>
                <a:spcPts val="600"/>
              </a:spcAft>
              <a:buFont typeface="+mj-lt"/>
              <a:buAutoNum type="alphaLcPeriod"/>
              <a:defRPr/>
            </a:pPr>
            <a:r>
              <a:rPr lang="en-US" dirty="0">
                <a:solidFill>
                  <a:prstClr val="black"/>
                </a:solidFill>
                <a:cs typeface="Arial"/>
              </a:rPr>
              <a:t>Full Medicaid coverage</a:t>
            </a:r>
          </a:p>
          <a:p>
            <a:pPr marL="241300" lvl="1" indent="-241300" defTabSz="966529">
              <a:spcBef>
                <a:spcPts val="0"/>
              </a:spcBef>
              <a:spcAft>
                <a:spcPts val="600"/>
              </a:spcAft>
              <a:buFont typeface="+mj-lt"/>
              <a:buAutoNum type="alphaLcPeriod"/>
              <a:defRPr/>
            </a:pPr>
            <a:r>
              <a:rPr lang="en-US" dirty="0">
                <a:solidFill>
                  <a:prstClr val="black"/>
                </a:solidFill>
                <a:cs typeface="Arial"/>
              </a:rPr>
              <a:t>Supplemental Security Income (SSI)</a:t>
            </a:r>
          </a:p>
          <a:p>
            <a:pPr marL="241300" lvl="1" indent="-241300" defTabSz="966529">
              <a:spcBef>
                <a:spcPts val="0"/>
              </a:spcBef>
              <a:spcAft>
                <a:spcPts val="600"/>
              </a:spcAft>
              <a:buFont typeface="+mj-lt"/>
              <a:buAutoNum type="alphaLcPeriod"/>
              <a:defRPr/>
            </a:pPr>
            <a:r>
              <a:rPr lang="en-US" dirty="0">
                <a:solidFill>
                  <a:prstClr val="black"/>
                </a:solidFill>
                <a:cs typeface="Arial"/>
              </a:rPr>
              <a:t>Any of the above </a:t>
            </a:r>
          </a:p>
          <a:p>
            <a:pPr marL="241570" lvl="1" indent="-241570" defTabSz="966529">
              <a:spcBef>
                <a:spcPts val="0"/>
              </a:spcBef>
              <a:spcAft>
                <a:spcPts val="600"/>
              </a:spcAft>
              <a:buFont typeface="+mj-lt"/>
              <a:buAutoNum type="alphaLcPeriod"/>
              <a:defRPr/>
            </a:pPr>
            <a:r>
              <a:rPr lang="en-US" b="1" dirty="0">
                <a:solidFill>
                  <a:prstClr val="black"/>
                </a:solidFill>
                <a:cs typeface="Arial"/>
              </a:rPr>
              <a:t>ANSWER</a:t>
            </a:r>
            <a:r>
              <a:rPr lang="en-US" dirty="0">
                <a:solidFill>
                  <a:prstClr val="black"/>
                </a:solidFill>
                <a:cs typeface="Arial"/>
              </a:rPr>
              <a:t>: </a:t>
            </a:r>
            <a:r>
              <a:rPr lang="en-US" b="1" dirty="0">
                <a:solidFill>
                  <a:prstClr val="black"/>
                </a:solidFill>
                <a:cs typeface="Arial"/>
              </a:rPr>
              <a:t>d. Any of the above</a:t>
            </a:r>
          </a:p>
          <a:p>
            <a:pPr marL="0" indent="0" defTabSz="966529">
              <a:spcAft>
                <a:spcPts val="600"/>
              </a:spcAft>
              <a:buNone/>
              <a:defRPr/>
            </a:pPr>
            <a:r>
              <a:rPr lang="en-US" dirty="0">
                <a:solidFill>
                  <a:prstClr val="black"/>
                </a:solidFill>
                <a:cs typeface="Arial"/>
              </a:rPr>
              <a:t>You automatically qualify for Extra Help (and don’t need to apply) if you have Medicare and get help from Medicaid paying your Part B premiums (Medicare Savings Program), full Medicaid coverage, or SSI benefits. </a:t>
            </a:r>
            <a:endParaRPr lang="en-US" dirty="0">
              <a:solidFill>
                <a:prstClr val="black"/>
              </a:solidFill>
              <a:cs typeface="Arial" panose="020B0604020202020204" pitchFamily="34" charset="0"/>
            </a:endParaRPr>
          </a:p>
          <a:p>
            <a:endParaRPr lang="en-US" dirty="0"/>
          </a:p>
        </p:txBody>
      </p:sp>
    </p:spTree>
    <p:extLst>
      <p:ext uri="{BB962C8B-B14F-4D97-AF65-F5344CB8AC3E}">
        <p14:creationId xmlns:p14="http://schemas.microsoft.com/office/powerpoint/2010/main" val="404312157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marR="0" lvl="0" indent="0" algn="l" defTabSz="966529" rtl="0" eaLnBrk="1" fontAlgn="auto" latinLnBrk="0" hangingPunct="1">
              <a:spcBef>
                <a:spcPts val="634"/>
              </a:spcBef>
              <a:spcAft>
                <a:spcPts val="600"/>
              </a:spcAft>
              <a:buClrTx/>
              <a:buSzTx/>
              <a:buFont typeface="Wingdings" panose="05000000000000000000" pitchFamily="2" charset="2"/>
              <a:buNone/>
              <a:tabLst/>
              <a:defRPr/>
            </a:pPr>
            <a:r>
              <a:rPr lang="en-US" sz="1200" b="1" i="0" u="none" strike="noStrike" dirty="0">
                <a:solidFill>
                  <a:srgbClr val="000000"/>
                </a:solidFill>
                <a:effectLst/>
                <a:cs typeface="Arial" panose="020B0604020202020204" pitchFamily="34" charset="0"/>
              </a:rPr>
              <a:t>Presenter Notes</a:t>
            </a:r>
            <a:r>
              <a:rPr lang="en-US" sz="1200" b="0" i="0" dirty="0">
                <a:solidFill>
                  <a:srgbClr val="444444"/>
                </a:solidFill>
                <a:effectLst/>
                <a:cs typeface="Arial" panose="020B0604020202020204" pitchFamily="34" charset="0"/>
              </a:rPr>
              <a:t>​</a:t>
            </a:r>
            <a:endParaRPr lang="en-US" dirty="0">
              <a:solidFill>
                <a:prstClr val="black"/>
              </a:solidFill>
              <a:cs typeface="Arial" panose="020B0604020202020204" pitchFamily="34" charset="0"/>
            </a:endParaRPr>
          </a:p>
          <a:p>
            <a:pPr marL="0" indent="0" defTabSz="966529">
              <a:spcAft>
                <a:spcPts val="600"/>
              </a:spcAft>
              <a:buNone/>
              <a:defRPr/>
            </a:pPr>
            <a:r>
              <a:rPr lang="en-US" dirty="0">
                <a:solidFill>
                  <a:prstClr val="black"/>
                </a:solidFill>
                <a:cs typeface="Arial" panose="020B0604020202020204" pitchFamily="34" charset="0"/>
              </a:rPr>
              <a:t>Lesson 6 discusses coverage determinations, exception requests, and appeals.</a:t>
            </a:r>
          </a:p>
          <a:p>
            <a:pPr marL="0" indent="0" defTabSz="966529">
              <a:spcBef>
                <a:spcPts val="634"/>
              </a:spcBef>
              <a:spcAft>
                <a:spcPts val="600"/>
              </a:spcAft>
              <a:buNone/>
              <a:defRPr/>
            </a:pPr>
            <a:endParaRPr lang="en-US" dirty="0">
              <a:solidFill>
                <a:prstClr val="black"/>
              </a:solidFill>
            </a:endParaRPr>
          </a:p>
          <a:p>
            <a:pPr marL="119139" indent="-119139" defTabSz="966529">
              <a:spcAft>
                <a:spcPts val="600"/>
              </a:spcAft>
              <a:defRPr/>
            </a:pPr>
            <a:endParaRPr lang="en-US" dirty="0">
              <a:solidFill>
                <a:prstClr val="black"/>
              </a:solidFill>
            </a:endParaRPr>
          </a:p>
          <a:p>
            <a:pPr>
              <a:spcAft>
                <a:spcPts val="600"/>
              </a:spcAft>
            </a:pPr>
            <a:endParaRPr lang="en-US" dirty="0"/>
          </a:p>
        </p:txBody>
      </p:sp>
    </p:spTree>
    <p:extLst>
      <p:ext uri="{BB962C8B-B14F-4D97-AF65-F5344CB8AC3E}">
        <p14:creationId xmlns:p14="http://schemas.microsoft.com/office/powerpoint/2010/main" val="350292209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Aft>
                <a:spcPts val="600"/>
              </a:spcAft>
              <a:buNone/>
              <a:defRPr/>
            </a:pPr>
            <a:r>
              <a:rPr lang="en-US" b="1" dirty="0">
                <a:solidFill>
                  <a:prstClr val="black"/>
                </a:solidFill>
              </a:rPr>
              <a:t>This slide has animation.</a:t>
            </a:r>
            <a:endParaRPr lang="en-US" dirty="0">
              <a:solidFill>
                <a:prstClr val="black"/>
              </a:solidFill>
            </a:endParaRPr>
          </a:p>
          <a:p>
            <a:pPr marL="0" marR="0" lvl="0" indent="0" algn="l" defTabSz="966529" rtl="0" eaLnBrk="1" fontAlgn="auto" latinLnBrk="0" hangingPunct="1">
              <a:spcAft>
                <a:spcPts val="600"/>
              </a:spcAft>
              <a:buClrTx/>
              <a:buSzTx/>
              <a:buFont typeface="Wingdings" panose="05000000000000000000" pitchFamily="2" charset="2"/>
              <a:buNone/>
              <a:tabLst/>
              <a:defRPr/>
            </a:pPr>
            <a:r>
              <a:rPr lang="en-US" sz="1200" b="1" i="0" u="none" strike="noStrike" dirty="0">
                <a:solidFill>
                  <a:srgbClr val="000000"/>
                </a:solidFill>
                <a:effectLst/>
                <a:cs typeface="Arial" panose="020B0604020202020204" pitchFamily="34" charset="0"/>
              </a:rPr>
              <a:t>Presenter Notes</a:t>
            </a:r>
            <a:r>
              <a:rPr lang="en-US" sz="1200" b="0" i="0" dirty="0">
                <a:solidFill>
                  <a:srgbClr val="444444"/>
                </a:solidFill>
                <a:effectLst/>
                <a:cs typeface="Arial" panose="020B0604020202020204" pitchFamily="34" charset="0"/>
              </a:rPr>
              <a:t>​</a:t>
            </a:r>
            <a:endParaRPr lang="en-US" b="0" i="0" dirty="0">
              <a:solidFill>
                <a:srgbClr val="444444"/>
              </a:solidFill>
              <a:effectLst/>
              <a:cs typeface="Arial" panose="020B0604020202020204" pitchFamily="34" charset="0"/>
            </a:endParaRPr>
          </a:p>
          <a:p>
            <a:pPr marL="0" indent="0" defTabSz="966529">
              <a:spcAft>
                <a:spcPts val="600"/>
              </a:spcAft>
              <a:buNone/>
              <a:defRPr/>
            </a:pPr>
            <a:r>
              <a:rPr lang="en-US" dirty="0">
                <a:solidFill>
                  <a:prstClr val="black"/>
                </a:solidFill>
                <a:cs typeface="Arial" panose="020B0604020202020204" pitchFamily="34" charset="0"/>
              </a:rPr>
              <a:t>At the end of this lesson, you’ll be able to:</a:t>
            </a:r>
          </a:p>
          <a:p>
            <a:pPr marL="122495" lvl="1" indent="-122495" defTabSz="966529">
              <a:spcBef>
                <a:spcPts val="0"/>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Describe the Medicare drug coverage determinations that plans make</a:t>
            </a:r>
          </a:p>
          <a:p>
            <a:pPr marL="122495" lvl="1" indent="-122495" defTabSz="966529">
              <a:spcBef>
                <a:spcPts val="0"/>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Explain how to request an exception to a plan’s drug coverage rules</a:t>
            </a:r>
          </a:p>
          <a:p>
            <a:pPr marL="122495" lvl="1" indent="-122495" defTabSz="966529">
              <a:spcBef>
                <a:spcPts val="0"/>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Explain standard and expedited processes for appealing a Part D (drug) determination</a:t>
            </a:r>
          </a:p>
          <a:p>
            <a:pPr marL="0" lvl="1" indent="0" defTabSz="966529">
              <a:spcBef>
                <a:spcPts val="634"/>
              </a:spcBef>
              <a:buFont typeface="Wingdings" panose="05000000000000000000" pitchFamily="2" charset="2"/>
              <a:buNone/>
              <a:defRPr/>
            </a:pPr>
            <a:endParaRPr lang="en-US" dirty="0">
              <a:solidFill>
                <a:prstClr val="black"/>
              </a:solidFill>
            </a:endParaRPr>
          </a:p>
        </p:txBody>
      </p:sp>
    </p:spTree>
    <p:extLst>
      <p:ext uri="{BB962C8B-B14F-4D97-AF65-F5344CB8AC3E}">
        <p14:creationId xmlns:p14="http://schemas.microsoft.com/office/powerpoint/2010/main" val="294093283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330200" y="3757507"/>
            <a:ext cx="6692900" cy="5699314"/>
          </a:xfrm>
        </p:spPr>
        <p:txBody>
          <a:bodyPr/>
          <a:lstStyle/>
          <a:p>
            <a:pPr marL="0" indent="0" defTabSz="966529">
              <a:spcBef>
                <a:spcPts val="634"/>
              </a:spcBef>
              <a:spcAft>
                <a:spcPts val="600"/>
              </a:spcAft>
              <a:buNone/>
              <a:defRPr/>
            </a:pPr>
            <a:r>
              <a:rPr lang="en-US" sz="1100" b="1" dirty="0">
                <a:solidFill>
                  <a:prstClr val="black"/>
                </a:solidFill>
              </a:rPr>
              <a:t>This slide has animation. </a:t>
            </a:r>
          </a:p>
          <a:p>
            <a:pPr marL="0" indent="0" defTabSz="966529">
              <a:spcBef>
                <a:spcPts val="634"/>
              </a:spcBef>
              <a:spcAft>
                <a:spcPts val="600"/>
              </a:spcAft>
              <a:buNone/>
              <a:defRPr/>
            </a:pPr>
            <a:r>
              <a:rPr lang="en-US" sz="1100" b="1" i="0" u="none" strike="noStrike" dirty="0">
                <a:solidFill>
                  <a:srgbClr val="000000"/>
                </a:solidFill>
                <a:effectLst/>
                <a:cs typeface="Arial" panose="020B0604020202020204" pitchFamily="34" charset="0"/>
              </a:rPr>
              <a:t>Presenter Notes</a:t>
            </a:r>
            <a:r>
              <a:rPr lang="en-US" sz="1100" b="0" i="0" dirty="0">
                <a:solidFill>
                  <a:srgbClr val="444444"/>
                </a:solidFill>
                <a:effectLst/>
                <a:cs typeface="Arial" panose="020B0604020202020204" pitchFamily="34" charset="0"/>
              </a:rPr>
              <a:t>​</a:t>
            </a:r>
            <a:endParaRPr lang="en-US" sz="1100" dirty="0">
              <a:solidFill>
                <a:prstClr val="black"/>
              </a:solidFill>
              <a:cs typeface="Arial" panose="020B0604020202020204" pitchFamily="34" charset="0"/>
            </a:endParaRPr>
          </a:p>
          <a:p>
            <a:pPr marL="0" indent="0" defTabSz="966529">
              <a:spcAft>
                <a:spcPts val="600"/>
              </a:spcAft>
              <a:buNone/>
              <a:defRPr/>
            </a:pPr>
            <a:r>
              <a:rPr lang="en-US" sz="1100" b="1" dirty="0">
                <a:solidFill>
                  <a:prstClr val="black"/>
                </a:solidFill>
                <a:cs typeface="Arial" panose="020B0604020202020204" pitchFamily="34" charset="0"/>
              </a:rPr>
              <a:t>A coverage determination is the first decision made by your Medicare plan </a:t>
            </a:r>
            <a:r>
              <a:rPr lang="en-US" sz="1100" dirty="0">
                <a:solidFill>
                  <a:prstClr val="black"/>
                </a:solidFill>
                <a:cs typeface="Arial" panose="020B0604020202020204" pitchFamily="34" charset="0"/>
              </a:rPr>
              <a:t>(not by the pharmacy) about a prescription drug you request. This includes whether a certain drug is covered, whether you have met all the requirements for getting a requested drug, how much you must pay for it, and whether to make an exception to a plan rule when you request it. You, your prescriber, or your appointed representative must contact your plan to ask for a coverage determination. You don’t need a coverage determination to get the drug, but the determination will let you know if your plan will help pay for the drug before you start taking it. If you get the drug without confirmation from your plan, you may need to pay out of pocket for it. </a:t>
            </a:r>
          </a:p>
          <a:p>
            <a:pPr marL="118745" indent="-118745" defTabSz="966529">
              <a:spcAft>
                <a:spcPts val="600"/>
              </a:spcAft>
              <a:defRPr/>
            </a:pPr>
            <a:r>
              <a:rPr lang="en-US" sz="1100" b="1" dirty="0">
                <a:solidFill>
                  <a:prstClr val="black"/>
                </a:solidFill>
                <a:cs typeface="Arial" panose="020B0604020202020204" pitchFamily="34" charset="0"/>
              </a:rPr>
              <a:t>You, your prescriber, or your appointed representative can ask for a coverage determination</a:t>
            </a:r>
            <a:r>
              <a:rPr lang="en-US" sz="1100" dirty="0">
                <a:solidFill>
                  <a:prstClr val="black"/>
                </a:solidFill>
                <a:cs typeface="Arial" panose="020B0604020202020204" pitchFamily="34" charset="0"/>
              </a:rPr>
              <a:t> by calling your plan or writing them. You can write a letter or use the “Model Coverage Determination Request” form found at </a:t>
            </a:r>
            <a:r>
              <a:rPr lang="en-US" sz="1100" dirty="0">
                <a:solidFill>
                  <a:prstClr val="black"/>
                </a:solidFill>
                <a:cs typeface="Arial" panose="020B0604020202020204" pitchFamily="34" charset="0"/>
                <a:hlinkClick r:id="rId3"/>
              </a:rPr>
              <a:t>CMS.gov/Medicare/Appeals-and-Grievances/</a:t>
            </a:r>
            <a:r>
              <a:rPr lang="en-US" sz="1100" dirty="0" err="1">
                <a:solidFill>
                  <a:prstClr val="black"/>
                </a:solidFill>
                <a:cs typeface="Arial" panose="020B0604020202020204" pitchFamily="34" charset="0"/>
                <a:hlinkClick r:id="rId3"/>
              </a:rPr>
              <a:t>MedPrescriptDrugApplGriev</a:t>
            </a:r>
            <a:r>
              <a:rPr lang="en-US" sz="1100" dirty="0">
                <a:solidFill>
                  <a:prstClr val="black"/>
                </a:solidFill>
                <a:cs typeface="Arial" panose="020B0604020202020204" pitchFamily="34" charset="0"/>
                <a:hlinkClick r:id="rId3"/>
              </a:rPr>
              <a:t>/Downloads/ModCovDetReqForm-and-Instrctns-Feb-2019-508-.zip</a:t>
            </a:r>
            <a:r>
              <a:rPr lang="en-US" sz="1100" dirty="0">
                <a:solidFill>
                  <a:prstClr val="black"/>
                </a:solidFill>
                <a:cs typeface="Arial" panose="020B0604020202020204" pitchFamily="34" charset="0"/>
              </a:rPr>
              <a:t>.</a:t>
            </a:r>
          </a:p>
          <a:p>
            <a:pPr marL="118745" indent="-118745" defTabSz="966529">
              <a:spcAft>
                <a:spcPts val="600"/>
              </a:spcAft>
              <a:defRPr/>
            </a:pPr>
            <a:r>
              <a:rPr lang="en-US" sz="1100" b="1" dirty="0">
                <a:solidFill>
                  <a:prstClr val="black"/>
                </a:solidFill>
                <a:cs typeface="Arial" panose="020B0604020202020204" pitchFamily="34" charset="0"/>
              </a:rPr>
              <a:t>There are 2 types of coverage determinations:</a:t>
            </a:r>
            <a:r>
              <a:rPr lang="en-US" sz="1100" dirty="0">
                <a:solidFill>
                  <a:prstClr val="black"/>
                </a:solidFill>
                <a:cs typeface="Arial" panose="020B0604020202020204" pitchFamily="34" charset="0"/>
              </a:rPr>
              <a:t> standard determinations and expedited determinations. Your request will be expedited (faster) if the plan determines, or if your doctor tells the plan, that your life or health may be seriously jeopardized by waiting for a standard request. </a:t>
            </a:r>
          </a:p>
          <a:p>
            <a:pPr marL="118745" indent="-118745" defTabSz="966529">
              <a:spcAft>
                <a:spcPts val="600"/>
              </a:spcAft>
              <a:buFont typeface="Wingdings" panose="05000000000000000000" pitchFamily="2" charset="2"/>
              <a:buChar char="§"/>
              <a:defRPr/>
            </a:pPr>
            <a:r>
              <a:rPr lang="en-US" sz="1100" b="1" dirty="0">
                <a:solidFill>
                  <a:prstClr val="black"/>
                </a:solidFill>
                <a:cs typeface="Arial" panose="020B0604020202020204" pitchFamily="34" charset="0"/>
              </a:rPr>
              <a:t>A plan must give you its coverage determination decision as quickly as your health condition requires. </a:t>
            </a:r>
            <a:r>
              <a:rPr lang="en-US" sz="1100" dirty="0">
                <a:solidFill>
                  <a:prstClr val="black"/>
                </a:solidFill>
                <a:cs typeface="Arial" panose="020B0604020202020204" pitchFamily="34" charset="0"/>
              </a:rPr>
              <a:t>After getting your request, the plan must give you its decision no later than 72 hours for a standard determination, or 24 hours for an expedited determination. If your coverage determination request involves an exception (see next slide), the time clock starts when the plan gets your doctor’s supporting statement.</a:t>
            </a:r>
          </a:p>
          <a:p>
            <a:pPr marL="118745" indent="-118745" defTabSz="966529">
              <a:spcAft>
                <a:spcPts val="600"/>
              </a:spcAft>
              <a:defRPr/>
            </a:pPr>
            <a:r>
              <a:rPr lang="en-US" sz="1100" b="1" dirty="0">
                <a:solidFill>
                  <a:prstClr val="black"/>
                </a:solidFill>
                <a:cs typeface="Arial" panose="020B0604020202020204" pitchFamily="34" charset="0"/>
              </a:rPr>
              <a:t>If a plan fails to meet these time frames, </a:t>
            </a:r>
            <a:r>
              <a:rPr lang="en-US" sz="1100" b="0" dirty="0">
                <a:solidFill>
                  <a:prstClr val="black"/>
                </a:solidFill>
                <a:cs typeface="Arial" panose="020B0604020202020204" pitchFamily="34" charset="0"/>
              </a:rPr>
              <a:t>i</a:t>
            </a:r>
            <a:r>
              <a:rPr lang="en-US" sz="1100" dirty="0">
                <a:solidFill>
                  <a:prstClr val="black"/>
                </a:solidFill>
                <a:cs typeface="Arial" panose="020B0604020202020204" pitchFamily="34" charset="0"/>
              </a:rPr>
              <a:t>t must automatically forward the request and case file to the Independent Review Entity (IRE) for review, and the request will skip over the first level of appeal (redetermination by the plan). The plan will also send you a letter telling you your case has been forwarded to the IRE for review. The IRE is C2C Innovative Solutions Inc®. You can find contact information for the IRE at </a:t>
            </a:r>
            <a:r>
              <a:rPr lang="en-US" sz="1100" dirty="0">
                <a:solidFill>
                  <a:prstClr val="black"/>
                </a:solidFill>
                <a:cs typeface="Arial" panose="020B0604020202020204" pitchFamily="34" charset="0"/>
                <a:hlinkClick r:id="rId4"/>
              </a:rPr>
              <a:t>CMS.gov/Medicare/Appeals-and-Grievances/</a:t>
            </a:r>
            <a:r>
              <a:rPr lang="en-US" sz="1100" dirty="0" err="1">
                <a:solidFill>
                  <a:prstClr val="black"/>
                </a:solidFill>
                <a:cs typeface="Arial" panose="020B0604020202020204" pitchFamily="34" charset="0"/>
                <a:hlinkClick r:id="rId4"/>
              </a:rPr>
              <a:t>MedPrescriptDrugApplGriev</a:t>
            </a:r>
            <a:r>
              <a:rPr lang="en-US" sz="1100" dirty="0">
                <a:solidFill>
                  <a:prstClr val="black"/>
                </a:solidFill>
                <a:cs typeface="Arial" panose="020B0604020202020204" pitchFamily="34" charset="0"/>
                <a:hlinkClick r:id="rId4"/>
              </a:rPr>
              <a:t>/Reconsiderations</a:t>
            </a:r>
            <a:r>
              <a:rPr lang="en-US" sz="1100" dirty="0">
                <a:solidFill>
                  <a:prstClr val="black"/>
                </a:solidFill>
                <a:cs typeface="Arial" panose="020B0604020202020204" pitchFamily="34" charset="0"/>
              </a:rPr>
              <a:t>.</a:t>
            </a:r>
          </a:p>
          <a:p>
            <a:pPr marL="0" indent="0">
              <a:spcAft>
                <a:spcPts val="600"/>
              </a:spcAft>
              <a:buNone/>
            </a:pPr>
            <a:endParaRPr lang="en-US" sz="1100" dirty="0">
              <a:cs typeface="Arial" panose="020B0604020202020204" pitchFamily="34" charset="0"/>
            </a:endParaRPr>
          </a:p>
          <a:p>
            <a:pPr marL="0" indent="0">
              <a:spcAft>
                <a:spcPts val="600"/>
              </a:spcAft>
              <a:buNone/>
            </a:pPr>
            <a:endParaRPr lang="en-US" sz="1100" dirty="0"/>
          </a:p>
        </p:txBody>
      </p:sp>
    </p:spTree>
    <p:extLst>
      <p:ext uri="{BB962C8B-B14F-4D97-AF65-F5344CB8AC3E}">
        <p14:creationId xmlns:p14="http://schemas.microsoft.com/office/powerpoint/2010/main" val="17085044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317500" y="3757507"/>
            <a:ext cx="6794500" cy="5651669"/>
          </a:xfrm>
        </p:spPr>
        <p:txBody>
          <a:bodyPr/>
          <a:lstStyle/>
          <a:p>
            <a:pPr marL="0" lvl="1" defTabSz="966529">
              <a:spcBef>
                <a:spcPts val="0"/>
              </a:spcBef>
              <a:spcAft>
                <a:spcPts val="600"/>
              </a:spcAft>
              <a:defRPr/>
            </a:pPr>
            <a:r>
              <a:rPr lang="en-US" b="1" dirty="0">
                <a:solidFill>
                  <a:prstClr val="black"/>
                </a:solidFill>
              </a:rPr>
              <a:t>This slide has animation.</a:t>
            </a:r>
            <a:endParaRPr lang="en-US" dirty="0">
              <a:solidFill>
                <a:prstClr val="black"/>
              </a:solidFill>
            </a:endParaRPr>
          </a:p>
          <a:p>
            <a:pPr marL="0" marR="0" lvl="1" indent="0" algn="l" defTabSz="966529" rtl="0" eaLnBrk="1" fontAlgn="auto" latinLnBrk="0" hangingPunct="1">
              <a:spcBef>
                <a:spcPts val="0"/>
              </a:spcBef>
              <a:spcAft>
                <a:spcPts val="600"/>
              </a:spcAft>
              <a:buClrTx/>
              <a:buSzTx/>
              <a:buFont typeface="Arial" panose="020B0604020202020204" pitchFamily="34" charset="0"/>
              <a:buNone/>
              <a:tabLst/>
              <a:defRPr/>
            </a:pPr>
            <a:r>
              <a:rPr lang="en-US" b="1" i="0" u="none" strike="noStrike" dirty="0">
                <a:solidFill>
                  <a:srgbClr val="000000"/>
                </a:solidFill>
                <a:effectLst/>
                <a:cs typeface="Arial" panose="020B0604020202020204" pitchFamily="34" charset="0"/>
              </a:rPr>
              <a:t>Presenter Notes</a:t>
            </a:r>
            <a:r>
              <a:rPr lang="en-US" b="0" i="0" dirty="0">
                <a:solidFill>
                  <a:srgbClr val="444444"/>
                </a:solidFill>
                <a:effectLst/>
                <a:cs typeface="Arial" panose="020B0604020202020204" pitchFamily="34" charset="0"/>
              </a:rPr>
              <a:t>​</a:t>
            </a:r>
            <a:endParaRPr lang="en-US" dirty="0">
              <a:solidFill>
                <a:prstClr val="black"/>
              </a:solidFill>
              <a:cs typeface="Arial" panose="020B0604020202020204" pitchFamily="34" charset="0"/>
            </a:endParaRPr>
          </a:p>
          <a:p>
            <a:pPr marL="0" lvl="1" defTabSz="966529">
              <a:spcBef>
                <a:spcPts val="0"/>
              </a:spcBef>
              <a:spcAft>
                <a:spcPts val="600"/>
              </a:spcAft>
              <a:defRPr/>
            </a:pPr>
            <a:r>
              <a:rPr lang="en-US" b="1" dirty="0">
                <a:solidFill>
                  <a:prstClr val="black"/>
                </a:solidFill>
                <a:cs typeface="Arial" panose="020B0604020202020204" pitchFamily="34" charset="0"/>
              </a:rPr>
              <a:t>An exception is a type of coverage determination. There are 2 types of exceptions:</a:t>
            </a:r>
            <a:r>
              <a:rPr lang="en-US" dirty="0">
                <a:solidFill>
                  <a:prstClr val="black"/>
                </a:solidFill>
                <a:cs typeface="Arial" panose="020B0604020202020204" pitchFamily="34" charset="0"/>
              </a:rPr>
              <a:t> tier exceptions (like getting a tier 4 drug at the tier 3 cost) and formulary exceptions (either coverage for a drug that’s not on the plan’s formulary, or relaxed access requirements). </a:t>
            </a:r>
          </a:p>
          <a:p>
            <a:pPr marL="118745" indent="-118745" defTabSz="966529">
              <a:spcAft>
                <a:spcPts val="600"/>
              </a:spcAft>
              <a:defRPr/>
            </a:pPr>
            <a:r>
              <a:rPr lang="en-US" b="1" dirty="0">
                <a:solidFill>
                  <a:prstClr val="black"/>
                </a:solidFill>
                <a:cs typeface="Arial" panose="020B0604020202020204" pitchFamily="34" charset="0"/>
              </a:rPr>
              <a:t>If you want to make an exception request, </a:t>
            </a:r>
            <a:r>
              <a:rPr lang="en-US" dirty="0">
                <a:solidFill>
                  <a:prstClr val="black"/>
                </a:solidFill>
                <a:cs typeface="Arial" panose="020B0604020202020204" pitchFamily="34" charset="0"/>
              </a:rPr>
              <a:t>you’ll need a supporting statement from the prescriber. In general, the statement must point out the medical reason for the exception request. Prescribers may give the statement verbally (they may later need to provide the statement in writing) or in writing to the plan. </a:t>
            </a:r>
          </a:p>
          <a:p>
            <a:pPr marL="118745" indent="-118745" defTabSz="966529">
              <a:spcAft>
                <a:spcPts val="600"/>
              </a:spcAft>
              <a:defRPr/>
            </a:pPr>
            <a:r>
              <a:rPr lang="en-US" b="1" dirty="0">
                <a:solidFill>
                  <a:prstClr val="black"/>
                </a:solidFill>
                <a:cs typeface="Arial" panose="020B0604020202020204" pitchFamily="34" charset="0"/>
              </a:rPr>
              <a:t>If your exception request is approved,</a:t>
            </a:r>
            <a:r>
              <a:rPr lang="en-US" dirty="0">
                <a:solidFill>
                  <a:prstClr val="black"/>
                </a:solidFill>
                <a:cs typeface="Arial" panose="020B0604020202020204" pitchFamily="34" charset="0"/>
              </a:rPr>
              <a:t> the exception is valid for refills for the remainder of the plan year, as long as you remain enrolled in that plan, your doctor continues to prescribe the drug, and the drug remains safe for treating your condition. For more information about tiering exceptions and approvals, visit </a:t>
            </a:r>
            <a:r>
              <a:rPr lang="en-US" dirty="0">
                <a:solidFill>
                  <a:prstClr val="black"/>
                </a:solidFill>
                <a:cs typeface="Arial" panose="020B0604020202020204" pitchFamily="34" charset="0"/>
                <a:hlinkClick r:id="rId3"/>
              </a:rPr>
              <a:t>CMS.gov/Medicare/Appeals-and-Grievances/</a:t>
            </a:r>
            <a:r>
              <a:rPr lang="en-US" dirty="0" err="1">
                <a:solidFill>
                  <a:prstClr val="black"/>
                </a:solidFill>
                <a:cs typeface="Arial" panose="020B0604020202020204" pitchFamily="34" charset="0"/>
                <a:hlinkClick r:id="rId3"/>
              </a:rPr>
              <a:t>MedPrescriptDrugApplGriev</a:t>
            </a:r>
            <a:r>
              <a:rPr lang="en-US" dirty="0">
                <a:solidFill>
                  <a:prstClr val="black"/>
                </a:solidFill>
                <a:cs typeface="Arial" panose="020B0604020202020204" pitchFamily="34" charset="0"/>
                <a:hlinkClick r:id="rId3"/>
              </a:rPr>
              <a:t>/Exceptions</a:t>
            </a:r>
            <a:r>
              <a:rPr lang="en-US" dirty="0">
                <a:solidFill>
                  <a:prstClr val="black"/>
                </a:solidFill>
                <a:cs typeface="Arial" panose="020B0604020202020204" pitchFamily="34" charset="0"/>
              </a:rPr>
              <a:t>.</a:t>
            </a:r>
          </a:p>
          <a:p>
            <a:pPr marL="118745" indent="-118745" defTabSz="966529">
              <a:spcAft>
                <a:spcPts val="600"/>
              </a:spcAft>
              <a:buFont typeface="Wingdings" panose="05000000000000000000" pitchFamily="2" charset="2"/>
              <a:buChar char="§"/>
              <a:defRPr/>
            </a:pPr>
            <a:r>
              <a:rPr lang="en-US" b="1" dirty="0">
                <a:solidFill>
                  <a:prstClr val="black"/>
                </a:solidFill>
                <a:cs typeface="Arial" panose="020B0604020202020204" pitchFamily="34" charset="0"/>
              </a:rPr>
              <a:t>A plan may choose to extend exception coverage into a new plan year.</a:t>
            </a:r>
            <a:r>
              <a:rPr lang="en-US" dirty="0">
                <a:solidFill>
                  <a:prstClr val="black"/>
                </a:solidFill>
                <a:cs typeface="Arial" panose="020B0604020202020204" pitchFamily="34" charset="0"/>
              </a:rPr>
              <a:t> If it doesn’t, it must say so in writing either at the time the exception is approved, or at least 60 days before the plan year ends. If your plan doesn’t extend your exception coverage, you should think about switching to a drug on the plan’s formulary, asking for another exception, or changing during Medicare’s Open Enrollment Period (OEP) (October 15–December 7 each year) to a plan whose formulary covers that drug.</a:t>
            </a:r>
          </a:p>
          <a:p>
            <a:pPr marL="0" indent="0" defTabSz="966529">
              <a:spcAft>
                <a:spcPts val="600"/>
              </a:spcAft>
              <a:buNone/>
              <a:defRPr/>
            </a:pPr>
            <a:r>
              <a:rPr lang="en-US" b="1" dirty="0">
                <a:solidFill>
                  <a:prstClr val="black"/>
                </a:solidFill>
                <a:cs typeface="Arial" panose="020B0604020202020204" pitchFamily="34" charset="0"/>
              </a:rPr>
              <a:t>NOTE</a:t>
            </a:r>
            <a:r>
              <a:rPr lang="en-US" dirty="0">
                <a:solidFill>
                  <a:prstClr val="black"/>
                </a:solidFill>
                <a:cs typeface="Arial" panose="020B0604020202020204" pitchFamily="34" charset="0"/>
              </a:rPr>
              <a:t>: If you want to choose a representative to help you with a coverage determination or appeal, you and the person you want to help you must fill out the Appointment of Representative form (Form CMS-1696). You can get a copy of the form at </a:t>
            </a:r>
            <a:r>
              <a:rPr lang="en-US" dirty="0">
                <a:solidFill>
                  <a:prstClr val="black"/>
                </a:solidFill>
                <a:cs typeface="Arial" panose="020B0604020202020204" pitchFamily="34" charset="0"/>
                <a:hlinkClick r:id="rId4"/>
              </a:rPr>
              <a:t>CMS.gov/</a:t>
            </a:r>
            <a:r>
              <a:rPr lang="en-US" dirty="0" err="1">
                <a:solidFill>
                  <a:prstClr val="black"/>
                </a:solidFill>
                <a:cs typeface="Arial" panose="020B0604020202020204" pitchFamily="34" charset="0"/>
                <a:hlinkClick r:id="rId4"/>
              </a:rPr>
              <a:t>medicare</a:t>
            </a:r>
            <a:r>
              <a:rPr lang="en-US" dirty="0">
                <a:solidFill>
                  <a:prstClr val="black"/>
                </a:solidFill>
                <a:cs typeface="Arial" panose="020B0604020202020204" pitchFamily="34" charset="0"/>
                <a:hlinkClick r:id="rId4"/>
              </a:rPr>
              <a:t>/cms-forms/cms-forms/downloads/cms1696.pdf</a:t>
            </a:r>
            <a:r>
              <a:rPr lang="en-US" dirty="0">
                <a:solidFill>
                  <a:prstClr val="black"/>
                </a:solidFill>
                <a:cs typeface="Arial" panose="020B0604020202020204" pitchFamily="34" charset="0"/>
              </a:rPr>
              <a:t>. You can also appoint a representative with a letter signed and dated by you and the person helping you, but the letter must have all the information that’s required on the Appointment of Representative form. You must send the form or letter in with your coverage determination or appeal request.</a:t>
            </a:r>
          </a:p>
          <a:p>
            <a:pPr marL="0" indent="0" defTabSz="966529">
              <a:spcAft>
                <a:spcPts val="600"/>
              </a:spcAft>
              <a:buNone/>
              <a:defRPr/>
            </a:pPr>
            <a:endParaRPr lang="en-US" dirty="0">
              <a:solidFill>
                <a:prstClr val="black"/>
              </a:solidFill>
              <a:cs typeface="Arial" panose="020B0604020202020204" pitchFamily="34" charset="0"/>
            </a:endParaRPr>
          </a:p>
          <a:p>
            <a:pPr marL="0" indent="0">
              <a:spcAft>
                <a:spcPts val="600"/>
              </a:spcAft>
              <a:buNone/>
            </a:pPr>
            <a:endParaRPr lang="en-US" dirty="0"/>
          </a:p>
        </p:txBody>
      </p:sp>
    </p:spTree>
    <p:extLst>
      <p:ext uri="{BB962C8B-B14F-4D97-AF65-F5344CB8AC3E}">
        <p14:creationId xmlns:p14="http://schemas.microsoft.com/office/powerpoint/2010/main" val="200307436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20315" y="120316"/>
            <a:ext cx="6833937" cy="9241397"/>
          </a:xfrm>
        </p:spPr>
        <p:txBody>
          <a:bodyPr/>
          <a:lstStyle/>
          <a:p>
            <a:pPr marL="0" indent="0" defTabSz="939363">
              <a:spcBef>
                <a:spcPts val="600"/>
              </a:spcBef>
              <a:spcAft>
                <a:spcPts val="600"/>
              </a:spcAft>
              <a:buNone/>
              <a:defRPr/>
            </a:pPr>
            <a:r>
              <a:rPr lang="en-US" sz="1050" b="1" dirty="0">
                <a:solidFill>
                  <a:prstClr val="black"/>
                </a:solidFill>
              </a:rPr>
              <a:t>This slide has animation.</a:t>
            </a:r>
            <a:endParaRPr lang="en-US" sz="1050" b="1" dirty="0">
              <a:solidFill>
                <a:prstClr val="black"/>
              </a:solidFill>
              <a:cs typeface="Arial" panose="020B0604020202020204" pitchFamily="34" charset="0"/>
            </a:endParaRPr>
          </a:p>
          <a:p>
            <a:pPr marL="0" indent="0">
              <a:spcBef>
                <a:spcPts val="623"/>
              </a:spcBef>
              <a:spcAft>
                <a:spcPts val="600"/>
              </a:spcAft>
              <a:buNone/>
              <a:defRPr/>
            </a:pPr>
            <a:r>
              <a:rPr lang="en-US" sz="1050" b="1" dirty="0">
                <a:solidFill>
                  <a:prstClr val="black"/>
                </a:solidFill>
                <a:cs typeface="Arial" panose="020B0604020202020204" pitchFamily="34" charset="0"/>
              </a:rPr>
              <a:t>Presenter Notes</a:t>
            </a:r>
          </a:p>
          <a:p>
            <a:pPr marL="0" indent="0">
              <a:spcBef>
                <a:spcPts val="623"/>
              </a:spcBef>
              <a:spcAft>
                <a:spcPts val="600"/>
              </a:spcAft>
              <a:buNone/>
              <a:defRPr/>
            </a:pPr>
            <a:r>
              <a:rPr lang="en-US" sz="1050" dirty="0">
                <a:solidFill>
                  <a:prstClr val="black"/>
                </a:solidFill>
                <a:cs typeface="Arial" panose="020B0604020202020204" pitchFamily="34" charset="0"/>
              </a:rPr>
              <a:t>If you disagree with your plan’s decision, you have the right to appeal. </a:t>
            </a:r>
          </a:p>
          <a:p>
            <a:pPr marL="0" indent="0">
              <a:spcBef>
                <a:spcPts val="623"/>
              </a:spcBef>
              <a:spcAft>
                <a:spcPts val="600"/>
              </a:spcAft>
              <a:buNone/>
              <a:defRPr/>
            </a:pPr>
            <a:r>
              <a:rPr lang="en-US" sz="1050" dirty="0">
                <a:solidFill>
                  <a:prstClr val="black"/>
                </a:solidFill>
                <a:cs typeface="Arial" panose="020B0604020202020204" pitchFamily="34" charset="0"/>
              </a:rPr>
              <a:t>There are 5 levels of appeal:</a:t>
            </a:r>
          </a:p>
          <a:p>
            <a:pPr marL="119052" lvl="1" indent="-112528" defTabSz="939363">
              <a:spcBef>
                <a:spcPts val="628"/>
              </a:spcBef>
              <a:spcAft>
                <a:spcPts val="600"/>
              </a:spcAft>
              <a:buFont typeface="Wingdings" panose="05000000000000000000" pitchFamily="2" charset="2"/>
              <a:buChar char="§"/>
              <a:defRPr/>
            </a:pPr>
            <a:r>
              <a:rPr lang="en-US" sz="1050" b="1" dirty="0">
                <a:solidFill>
                  <a:prstClr val="black"/>
                </a:solidFill>
                <a:cs typeface="Arial" panose="020B0604020202020204" pitchFamily="34" charset="0"/>
              </a:rPr>
              <a:t>Level 1</a:t>
            </a:r>
            <a:r>
              <a:rPr lang="en-US" sz="1050" dirty="0">
                <a:solidFill>
                  <a:prstClr val="black"/>
                </a:solidFill>
                <a:cs typeface="Arial" panose="020B0604020202020204" pitchFamily="34" charset="0"/>
              </a:rPr>
              <a:t>: </a:t>
            </a:r>
            <a:r>
              <a:rPr lang="en-US" sz="1050" b="1" dirty="0">
                <a:solidFill>
                  <a:prstClr val="black"/>
                </a:solidFill>
                <a:cs typeface="Arial" panose="020B0604020202020204" pitchFamily="34" charset="0"/>
              </a:rPr>
              <a:t>Redetermination from your plan </a:t>
            </a:r>
          </a:p>
          <a:p>
            <a:pPr marL="238102" lvl="2" indent="-119052" defTabSz="939363">
              <a:spcBef>
                <a:spcPts val="628"/>
              </a:spcBef>
              <a:spcAft>
                <a:spcPts val="600"/>
              </a:spcAft>
              <a:buSzTx/>
              <a:buFont typeface="Arial" panose="020B0604020202020204" pitchFamily="34" charset="0"/>
              <a:buChar char="•"/>
              <a:defRPr/>
            </a:pPr>
            <a:r>
              <a:rPr lang="en-US" sz="1050" dirty="0">
                <a:solidFill>
                  <a:prstClr val="black"/>
                </a:solidFill>
                <a:cs typeface="Arial" panose="020B0604020202020204" pitchFamily="34" charset="0"/>
              </a:rPr>
              <a:t>If you disagree with your plan’s initial denial (coverage determination) or a coverage limitation under the plan’s drug management program, you can request a redetermination. You must request the redetermination within 60 days from the date of the coverage determination. </a:t>
            </a:r>
            <a:r>
              <a:rPr lang="en-US" sz="1050" dirty="0">
                <a:cs typeface="Arial" panose="020B0604020202020204" pitchFamily="34" charset="0"/>
              </a:rPr>
              <a:t>If you miss the deadline, you must provide a reason for filing late.</a:t>
            </a:r>
            <a:endParaRPr lang="en-US" sz="1050" dirty="0">
              <a:solidFill>
                <a:prstClr val="black"/>
              </a:solidFill>
              <a:cs typeface="Arial" panose="020B0604020202020204" pitchFamily="34" charset="0"/>
            </a:endParaRPr>
          </a:p>
          <a:p>
            <a:pPr marL="238102" lvl="2" indent="-119052" defTabSz="939363">
              <a:spcBef>
                <a:spcPts val="628"/>
              </a:spcBef>
              <a:spcAft>
                <a:spcPts val="600"/>
              </a:spcAft>
              <a:buSzTx/>
              <a:buFont typeface="Arial" panose="020B0604020202020204" pitchFamily="34" charset="0"/>
              <a:buChar char="•"/>
              <a:defRPr/>
            </a:pPr>
            <a:r>
              <a:rPr lang="en-US" sz="1050" dirty="0">
                <a:solidFill>
                  <a:prstClr val="black"/>
                </a:solidFill>
                <a:cs typeface="Arial" panose="020B0604020202020204" pitchFamily="34" charset="0"/>
              </a:rPr>
              <a:t>If you disagree with the plan’s redetermination decision in Level 1, you can request a reconsideration by an Independent Review Entity (IRE), which is Level 2, within 60 days from the date of the redetermination decision. </a:t>
            </a:r>
          </a:p>
          <a:p>
            <a:pPr marL="238102" lvl="2" indent="-119052" defTabSz="939363">
              <a:spcBef>
                <a:spcPts val="628"/>
              </a:spcBef>
              <a:spcAft>
                <a:spcPts val="600"/>
              </a:spcAft>
              <a:buSzTx/>
              <a:buFont typeface="Arial" panose="020B0604020202020204" pitchFamily="34" charset="0"/>
              <a:buChar char="•"/>
              <a:defRPr/>
            </a:pPr>
            <a:r>
              <a:rPr lang="en-US" sz="1050" dirty="0">
                <a:solidFill>
                  <a:prstClr val="black"/>
                </a:solidFill>
                <a:cs typeface="Arial" panose="020B0604020202020204" pitchFamily="34" charset="0"/>
              </a:rPr>
              <a:t>If you appeal a limitation imposed under your plan’s drug management program and your plan continues to deny any part of your request related to limitations on your access to medications, your plan will automatically send your case to an independent reviewer outside of the plan. </a:t>
            </a:r>
          </a:p>
          <a:p>
            <a:pPr marL="119052" lvl="1" indent="-112528" defTabSz="939363">
              <a:spcBef>
                <a:spcPts val="628"/>
              </a:spcBef>
              <a:spcAft>
                <a:spcPts val="600"/>
              </a:spcAft>
              <a:buFont typeface="Wingdings" panose="05000000000000000000" pitchFamily="2" charset="2"/>
              <a:buChar char="§"/>
              <a:defRPr/>
            </a:pPr>
            <a:r>
              <a:rPr lang="en-US" sz="1050" b="1" dirty="0">
                <a:solidFill>
                  <a:prstClr val="black"/>
                </a:solidFill>
                <a:cs typeface="Arial" panose="020B0604020202020204" pitchFamily="34" charset="0"/>
              </a:rPr>
              <a:t>Level 2</a:t>
            </a:r>
            <a:r>
              <a:rPr lang="en-US" sz="1050" dirty="0">
                <a:solidFill>
                  <a:prstClr val="black"/>
                </a:solidFill>
                <a:cs typeface="Arial" panose="020B0604020202020204" pitchFamily="34" charset="0"/>
              </a:rPr>
              <a:t>:</a:t>
            </a:r>
            <a:r>
              <a:rPr lang="en-US" sz="1050" b="1" dirty="0">
                <a:solidFill>
                  <a:prstClr val="black"/>
                </a:solidFill>
                <a:cs typeface="Arial" panose="020B0604020202020204" pitchFamily="34" charset="0"/>
              </a:rPr>
              <a:t> Reconsideration by an IRE </a:t>
            </a:r>
          </a:p>
          <a:p>
            <a:pPr marL="238102" lvl="2" indent="-119052" defTabSz="939363">
              <a:spcBef>
                <a:spcPts val="628"/>
              </a:spcBef>
              <a:spcAft>
                <a:spcPts val="600"/>
              </a:spcAft>
              <a:buSzTx/>
              <a:buFont typeface="Arial" panose="020B0604020202020204" pitchFamily="34" charset="0"/>
              <a:buChar char="•"/>
              <a:defRPr/>
            </a:pPr>
            <a:r>
              <a:rPr lang="en-US" sz="1050" dirty="0">
                <a:cs typeface="Arial" panose="020B0604020202020204" pitchFamily="34" charset="0"/>
              </a:rPr>
              <a:t>To request a reconsideration by an IRE, follow the directions in the plan’s “Redetermination Notice.” If your plan issues an unfavorable redetermination, it should also send you a “Request for Reconsideration” form that you can use to ask for a reconsideration. If you don’t get this form, call your plan and ask for a copy.</a:t>
            </a:r>
            <a:endParaRPr lang="en-US" sz="1050" dirty="0">
              <a:solidFill>
                <a:prstClr val="black"/>
              </a:solidFill>
              <a:cs typeface="Arial" panose="020B0604020202020204" pitchFamily="34" charset="0"/>
            </a:endParaRPr>
          </a:p>
          <a:p>
            <a:pPr marL="238102" lvl="2" indent="-119052" defTabSz="939363">
              <a:spcBef>
                <a:spcPts val="628"/>
              </a:spcBef>
              <a:spcAft>
                <a:spcPts val="600"/>
              </a:spcAft>
              <a:buSzTx/>
              <a:buFont typeface="Arial" panose="020B0604020202020204" pitchFamily="34" charset="0"/>
              <a:buChar char="•"/>
              <a:defRPr/>
            </a:pPr>
            <a:r>
              <a:rPr lang="en-US" sz="1050" dirty="0">
                <a:solidFill>
                  <a:prstClr val="black"/>
                </a:solidFill>
                <a:cs typeface="Arial" panose="020B0604020202020204" pitchFamily="34" charset="0"/>
              </a:rPr>
              <a:t>If you disagree with the IRE’s decision in Level 2, you have 60 days after you get the IRE’s decision to request a decision by the Office of Medicare Hearings &amp; Appeals (OMHA), which is Level 3. </a:t>
            </a:r>
          </a:p>
          <a:p>
            <a:pPr marL="117420" lvl="1" indent="-117420" defTabSz="939363">
              <a:spcBef>
                <a:spcPts val="628"/>
              </a:spcBef>
              <a:spcAft>
                <a:spcPts val="600"/>
              </a:spcAft>
              <a:buFont typeface="Wingdings" panose="05000000000000000000" pitchFamily="2" charset="2"/>
              <a:buChar char="§"/>
              <a:defRPr/>
            </a:pPr>
            <a:r>
              <a:rPr lang="en-US" sz="1050" b="1" dirty="0">
                <a:solidFill>
                  <a:prstClr val="black"/>
                </a:solidFill>
                <a:cs typeface="Arial" panose="020B0604020202020204" pitchFamily="34" charset="0"/>
              </a:rPr>
              <a:t>Level 3</a:t>
            </a:r>
            <a:r>
              <a:rPr lang="en-US" sz="1050" dirty="0">
                <a:solidFill>
                  <a:prstClr val="black"/>
                </a:solidFill>
                <a:cs typeface="Arial" panose="020B0604020202020204" pitchFamily="34" charset="0"/>
              </a:rPr>
              <a:t>:</a:t>
            </a:r>
            <a:r>
              <a:rPr lang="en-US" sz="1050" b="1" dirty="0">
                <a:solidFill>
                  <a:prstClr val="black"/>
                </a:solidFill>
                <a:cs typeface="Arial" panose="020B0604020202020204" pitchFamily="34" charset="0"/>
              </a:rPr>
              <a:t> Decision by OMHA </a:t>
            </a:r>
          </a:p>
          <a:p>
            <a:pPr marL="238102" lvl="2" indent="-119052" defTabSz="939363">
              <a:spcBef>
                <a:spcPts val="628"/>
              </a:spcBef>
              <a:spcAft>
                <a:spcPts val="600"/>
              </a:spcAft>
              <a:buSzPct val="100000"/>
              <a:buFont typeface="Arial" panose="020B0604020202020204" pitchFamily="34" charset="0"/>
              <a:buChar char="•"/>
              <a:defRPr/>
            </a:pPr>
            <a:r>
              <a:rPr lang="en-US" sz="1050" dirty="0">
                <a:solidFill>
                  <a:prstClr val="black"/>
                </a:solidFill>
                <a:cs typeface="Arial" panose="020B0604020202020204" pitchFamily="34" charset="0"/>
              </a:rPr>
              <a:t>To get a hearing or review by OMHA, the amount of your case must meet a minimum dollar amount that changes yearly. The required amount for 2023 is $180. </a:t>
            </a:r>
          </a:p>
          <a:p>
            <a:pPr marL="238102" lvl="2" indent="-119052" defTabSz="939363">
              <a:spcBef>
                <a:spcPts val="628"/>
              </a:spcBef>
              <a:spcAft>
                <a:spcPts val="600"/>
              </a:spcAft>
              <a:buSzPct val="100000"/>
              <a:buFont typeface="Arial" panose="020B0604020202020204" pitchFamily="34" charset="0"/>
              <a:buChar char="•"/>
              <a:defRPr/>
            </a:pPr>
            <a:r>
              <a:rPr lang="en-US" sz="1050" dirty="0">
                <a:solidFill>
                  <a:prstClr val="black"/>
                </a:solidFill>
                <a:cs typeface="Arial" panose="020B0604020202020204" pitchFamily="34" charset="0"/>
              </a:rPr>
              <a:t>If you disagree with OMHA’s decision in Level 3, you have 60 days after you get OMHA’s decision to request a review by the Medicare Appeals Council, which is Level 4.</a:t>
            </a:r>
          </a:p>
          <a:p>
            <a:pPr marL="117420" lvl="1" indent="-117420" defTabSz="939363">
              <a:spcBef>
                <a:spcPts val="628"/>
              </a:spcBef>
              <a:spcAft>
                <a:spcPts val="600"/>
              </a:spcAft>
              <a:buFont typeface="Wingdings" panose="05000000000000000000" pitchFamily="2" charset="2"/>
              <a:buChar char="§"/>
              <a:defRPr/>
            </a:pPr>
            <a:r>
              <a:rPr lang="en-US" sz="1050" b="1" dirty="0">
                <a:solidFill>
                  <a:prstClr val="black"/>
                </a:solidFill>
                <a:cs typeface="Arial" panose="020B0604020202020204" pitchFamily="34" charset="0"/>
              </a:rPr>
              <a:t>Level 4</a:t>
            </a:r>
            <a:r>
              <a:rPr lang="en-US" sz="1050" dirty="0">
                <a:solidFill>
                  <a:prstClr val="black"/>
                </a:solidFill>
                <a:cs typeface="Arial" panose="020B0604020202020204" pitchFamily="34" charset="0"/>
              </a:rPr>
              <a:t>:</a:t>
            </a:r>
            <a:r>
              <a:rPr lang="en-US" sz="1050" b="1" dirty="0">
                <a:solidFill>
                  <a:prstClr val="black"/>
                </a:solidFill>
                <a:cs typeface="Arial" panose="020B0604020202020204" pitchFamily="34" charset="0"/>
              </a:rPr>
              <a:t> Review by the Medicare Appeals Council </a:t>
            </a:r>
          </a:p>
          <a:p>
            <a:pPr marL="238102" lvl="1" indent="-119052" defTabSz="939363">
              <a:spcBef>
                <a:spcPts val="628"/>
              </a:spcBef>
              <a:spcAft>
                <a:spcPts val="600"/>
              </a:spcAft>
              <a:buFont typeface="Arial" panose="020B0604020202020204" pitchFamily="34" charset="0"/>
              <a:buChar char="•"/>
              <a:defRPr/>
            </a:pPr>
            <a:r>
              <a:rPr lang="en-US" sz="1050" dirty="0">
                <a:solidFill>
                  <a:prstClr val="black"/>
                </a:solidFill>
                <a:cs typeface="Arial" panose="020B0604020202020204" pitchFamily="34" charset="0"/>
              </a:rPr>
              <a:t>You can request that the Appeals Council review your case, regardless of the dollar amount of your case. </a:t>
            </a:r>
          </a:p>
          <a:p>
            <a:pPr marL="238102" lvl="1" indent="-119052" defTabSz="939363">
              <a:spcBef>
                <a:spcPts val="628"/>
              </a:spcBef>
              <a:spcAft>
                <a:spcPts val="600"/>
              </a:spcAft>
              <a:buFont typeface="Arial" panose="020B0604020202020204" pitchFamily="34" charset="0"/>
              <a:buChar char="•"/>
              <a:defRPr/>
            </a:pPr>
            <a:r>
              <a:rPr lang="en-US" sz="1050" dirty="0">
                <a:solidFill>
                  <a:prstClr val="black"/>
                </a:solidFill>
                <a:cs typeface="Arial" panose="020B0604020202020204" pitchFamily="34" charset="0"/>
              </a:rPr>
              <a:t>If you disagree with the Appeals Council’s decision in Level 4, you have 60 days after you get the Appeals Council’s decision to request Judicial Review by a Federal District Court, which is Level 5.</a:t>
            </a:r>
            <a:endParaRPr lang="en-US" sz="1050" strike="sngStrike" dirty="0">
              <a:solidFill>
                <a:prstClr val="black"/>
              </a:solidFill>
              <a:cs typeface="Arial" panose="020B0604020202020204" pitchFamily="34" charset="0"/>
            </a:endParaRPr>
          </a:p>
          <a:p>
            <a:pPr marL="117420" lvl="1" indent="-117420" defTabSz="939363">
              <a:spcBef>
                <a:spcPts val="628"/>
              </a:spcBef>
              <a:spcAft>
                <a:spcPts val="600"/>
              </a:spcAft>
              <a:buFont typeface="Wingdings" panose="05000000000000000000" pitchFamily="2" charset="2"/>
              <a:buChar char="§"/>
              <a:defRPr/>
            </a:pPr>
            <a:r>
              <a:rPr lang="en-US" sz="1050" b="1" dirty="0">
                <a:solidFill>
                  <a:prstClr val="black"/>
                </a:solidFill>
                <a:cs typeface="Arial" panose="020B0604020202020204" pitchFamily="34" charset="0"/>
              </a:rPr>
              <a:t>Level 5</a:t>
            </a:r>
            <a:r>
              <a:rPr lang="en-US" sz="1050" dirty="0">
                <a:solidFill>
                  <a:prstClr val="black"/>
                </a:solidFill>
                <a:cs typeface="Arial" panose="020B0604020202020204" pitchFamily="34" charset="0"/>
              </a:rPr>
              <a:t>: </a:t>
            </a:r>
            <a:r>
              <a:rPr lang="en-US" sz="1050" b="1" dirty="0">
                <a:solidFill>
                  <a:prstClr val="black"/>
                </a:solidFill>
                <a:cs typeface="Arial" panose="020B0604020202020204" pitchFamily="34" charset="0"/>
              </a:rPr>
              <a:t>Judicial review by a Federal District Court </a:t>
            </a:r>
            <a:r>
              <a:rPr lang="en-US" sz="1050" dirty="0">
                <a:solidFill>
                  <a:prstClr val="black"/>
                </a:solidFill>
                <a:cs typeface="Arial" panose="020B0604020202020204" pitchFamily="34" charset="0"/>
              </a:rPr>
              <a:t>To get a review, the amount of your case must meet a minimum dollar amount. The minimum dollar amount for 2023 is $1,850. You can combine claims to meet this dollar amount.</a:t>
            </a:r>
          </a:p>
          <a:p>
            <a:pPr marL="0" indent="0">
              <a:spcBef>
                <a:spcPts val="623"/>
              </a:spcBef>
              <a:spcAft>
                <a:spcPts val="600"/>
              </a:spcAft>
              <a:buNone/>
              <a:defRPr/>
            </a:pPr>
            <a:r>
              <a:rPr lang="en-US" sz="1050" b="1" dirty="0">
                <a:solidFill>
                  <a:prstClr val="black"/>
                </a:solidFill>
                <a:cs typeface="Arial" panose="020B0604020202020204" pitchFamily="34" charset="0"/>
              </a:rPr>
              <a:t>Important</a:t>
            </a:r>
            <a:r>
              <a:rPr lang="en-US" sz="1050" dirty="0">
                <a:solidFill>
                  <a:prstClr val="black"/>
                </a:solidFill>
                <a:cs typeface="Arial" panose="020B0604020202020204" pitchFamily="34" charset="0"/>
              </a:rPr>
              <a:t>: The Part D late enrollment penalty reconsideration process is unrelated to the appeals process flowchart—the appeals flowchart relates to benefit appeals. There’s only one level of independent review for late enrollment penalty disputes. For more information, contact your plan or your SHIP at </a:t>
            </a:r>
            <a:r>
              <a:rPr lang="en-US" sz="1050" dirty="0">
                <a:solidFill>
                  <a:prstClr val="black"/>
                </a:solidFill>
                <a:cs typeface="Arial" panose="020B0604020202020204" pitchFamily="34" charset="0"/>
                <a:hlinkClick r:id="rId3"/>
              </a:rPr>
              <a:t>shiphelp.org</a:t>
            </a:r>
            <a:r>
              <a:rPr lang="en-US" sz="1050" dirty="0">
                <a:solidFill>
                  <a:prstClr val="black"/>
                </a:solidFill>
                <a:cs typeface="Arial" panose="020B0604020202020204" pitchFamily="34" charset="0"/>
              </a:rPr>
              <a:t>. </a:t>
            </a:r>
          </a:p>
          <a:p>
            <a:pPr marL="0" indent="0">
              <a:spcBef>
                <a:spcPts val="623"/>
              </a:spcBef>
              <a:spcAft>
                <a:spcPts val="600"/>
              </a:spcAft>
              <a:buNone/>
              <a:defRPr/>
            </a:pPr>
            <a:r>
              <a:rPr lang="en-US" sz="1050" b="1" dirty="0">
                <a:solidFill>
                  <a:prstClr val="black"/>
                </a:solidFill>
                <a:cs typeface="Arial" panose="020B0604020202020204" pitchFamily="34" charset="0"/>
              </a:rPr>
              <a:t>NOTE</a:t>
            </a:r>
            <a:r>
              <a:rPr lang="en-US" sz="1050" dirty="0">
                <a:solidFill>
                  <a:prstClr val="black"/>
                </a:solidFill>
                <a:cs typeface="Arial" panose="020B0604020202020204" pitchFamily="34" charset="0"/>
              </a:rPr>
              <a:t>:</a:t>
            </a:r>
            <a:r>
              <a:rPr lang="en-US" sz="1050" b="1" dirty="0">
                <a:solidFill>
                  <a:prstClr val="black"/>
                </a:solidFill>
                <a:cs typeface="Arial" panose="020B0604020202020204" pitchFamily="34" charset="0"/>
              </a:rPr>
              <a:t> </a:t>
            </a:r>
            <a:r>
              <a:rPr lang="en-US" sz="1050" dirty="0">
                <a:solidFill>
                  <a:prstClr val="black"/>
                </a:solidFill>
                <a:cs typeface="Arial" panose="020B0604020202020204" pitchFamily="34" charset="0"/>
              </a:rPr>
              <a:t>For a full-size copy of the Part D (Drug) appeals process flowchart, visit </a:t>
            </a:r>
            <a:r>
              <a:rPr lang="en-US" sz="1050" u="sng" dirty="0">
                <a:solidFill>
                  <a:prstClr val="black"/>
                </a:solidFill>
                <a:cs typeface="Arial" panose="020B0604020202020204" pitchFamily="34" charset="0"/>
                <a:hlinkClick r:id="rId4"/>
              </a:rPr>
              <a:t>CMS.gov/Medicare/Appeals-and-Grievances/MedPrescriptDrugApplGriev/Downloads/Flowchart-Medicare-Part-D.pdf</a:t>
            </a:r>
            <a:r>
              <a:rPr lang="en-US" sz="1050" dirty="0">
                <a:solidFill>
                  <a:prstClr val="black"/>
                </a:solidFill>
                <a:cs typeface="Arial" panose="020B0604020202020204" pitchFamily="34" charset="0"/>
              </a:rPr>
              <a:t>. </a:t>
            </a:r>
            <a:endParaRPr lang="en-US" sz="1050" dirty="0">
              <a:cs typeface="Arial" panose="020B0604020202020204" pitchFamily="34" charset="0"/>
            </a:endParaRPr>
          </a:p>
          <a:p>
            <a:pPr marL="0" indent="0">
              <a:spcBef>
                <a:spcPts val="623"/>
              </a:spcBef>
              <a:spcAft>
                <a:spcPts val="600"/>
              </a:spcAft>
              <a:buNone/>
              <a:defRPr/>
            </a:pPr>
            <a:r>
              <a:rPr lang="en-US" sz="1050" b="1" dirty="0">
                <a:solidFill>
                  <a:prstClr val="black"/>
                </a:solidFill>
                <a:cs typeface="Arial" panose="020B0604020202020204" pitchFamily="34" charset="0"/>
              </a:rPr>
              <a:t>Source </a:t>
            </a:r>
            <a:r>
              <a:rPr lang="en-US" sz="1050" dirty="0">
                <a:solidFill>
                  <a:prstClr val="black"/>
                </a:solidFill>
                <a:cs typeface="Arial" panose="020B0604020202020204" pitchFamily="34" charset="0"/>
              </a:rPr>
              <a:t>(for 3</a:t>
            </a:r>
            <a:r>
              <a:rPr lang="en-US" sz="1050" baseline="30000" dirty="0">
                <a:solidFill>
                  <a:prstClr val="black"/>
                </a:solidFill>
                <a:cs typeface="Arial" panose="020B0604020202020204" pitchFamily="34" charset="0"/>
              </a:rPr>
              <a:t>rd</a:t>
            </a:r>
            <a:r>
              <a:rPr lang="en-US" sz="1050" dirty="0">
                <a:solidFill>
                  <a:prstClr val="black"/>
                </a:solidFill>
                <a:cs typeface="Arial" panose="020B0604020202020204" pitchFamily="34" charset="0"/>
              </a:rPr>
              <a:t> sub-bullet in Level 1): Medicare Advantage and Part D Final Rule (CMS-4190-F2): (</a:t>
            </a:r>
            <a:r>
              <a:rPr lang="en-US" sz="1050" dirty="0">
                <a:solidFill>
                  <a:prstClr val="black"/>
                </a:solidFill>
                <a:cs typeface="Arial" panose="020B0604020202020204" pitchFamily="34" charset="0"/>
                <a:hlinkClick r:id="rId5"/>
              </a:rPr>
              <a:t>Federalregister.gov/documents/2021/01/19/2021-00538/medicare-and-medicaid-programs-contract-year-2022-policy-and-technical-changes-to-the-medicare</a:t>
            </a:r>
            <a:r>
              <a:rPr lang="en-US" sz="1050" dirty="0">
                <a:solidFill>
                  <a:prstClr val="black"/>
                </a:solidFill>
                <a:cs typeface="Arial" panose="020B0604020202020204" pitchFamily="34" charset="0"/>
              </a:rPr>
              <a:t>)</a:t>
            </a:r>
          </a:p>
        </p:txBody>
      </p:sp>
    </p:spTree>
    <p:extLst>
      <p:ext uri="{BB962C8B-B14F-4D97-AF65-F5344CB8AC3E}">
        <p14:creationId xmlns:p14="http://schemas.microsoft.com/office/powerpoint/2010/main" val="399933575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342900" y="3757507"/>
            <a:ext cx="6240780" cy="5686744"/>
          </a:xfrm>
        </p:spPr>
        <p:txBody>
          <a:bodyPr/>
          <a:lstStyle/>
          <a:p>
            <a:pPr marL="0" indent="0" defTabSz="966529">
              <a:spcAft>
                <a:spcPts val="600"/>
              </a:spcAft>
              <a:buNone/>
              <a:defRPr/>
            </a:pPr>
            <a:r>
              <a:rPr lang="en-US" b="1" dirty="0">
                <a:solidFill>
                  <a:prstClr val="black"/>
                </a:solidFill>
              </a:rPr>
              <a:t>This slide has animation.</a:t>
            </a:r>
            <a:endParaRPr lang="en-US" dirty="0">
              <a:solidFill>
                <a:prstClr val="black"/>
              </a:solidFill>
            </a:endParaRPr>
          </a:p>
          <a:p>
            <a:pPr marL="0" marR="0" lvl="0" indent="0" algn="l" defTabSz="966529" rtl="0" eaLnBrk="1" fontAlgn="auto" latinLnBrk="0" hangingPunct="1">
              <a:spcBef>
                <a:spcPts val="0"/>
              </a:spcBef>
              <a:spcAft>
                <a:spcPts val="600"/>
              </a:spcAft>
              <a:buClrTx/>
              <a:buSzTx/>
              <a:buFont typeface="Wingdings" panose="05000000000000000000" pitchFamily="2" charset="2"/>
              <a:buNone/>
              <a:tabLst/>
              <a:defRPr/>
            </a:pPr>
            <a:r>
              <a:rPr lang="en-US" sz="1200" b="1" i="0" u="none" strike="noStrike" dirty="0">
                <a:solidFill>
                  <a:srgbClr val="000000"/>
                </a:solidFill>
                <a:effectLst/>
                <a:cs typeface="Arial"/>
              </a:rPr>
              <a:t>Presenter Notes</a:t>
            </a:r>
            <a:r>
              <a:rPr lang="en-US" sz="1200" b="0" i="0" dirty="0">
                <a:solidFill>
                  <a:srgbClr val="444444"/>
                </a:solidFill>
                <a:effectLst/>
                <a:cs typeface="Arial"/>
              </a:rPr>
              <a:t>​</a:t>
            </a:r>
            <a:endParaRPr lang="en-US" dirty="0">
              <a:solidFill>
                <a:prstClr val="black"/>
              </a:solidFill>
              <a:cs typeface="Arial"/>
            </a:endParaRPr>
          </a:p>
          <a:p>
            <a:pPr marL="0" indent="0" defTabSz="966529">
              <a:spcBef>
                <a:spcPts val="0"/>
              </a:spcBef>
              <a:spcAft>
                <a:spcPts val="600"/>
              </a:spcAft>
              <a:buNone/>
              <a:defRPr/>
            </a:pPr>
            <a:r>
              <a:rPr lang="en-US" dirty="0">
                <a:solidFill>
                  <a:prstClr val="black"/>
                </a:solidFill>
                <a:cs typeface="Arial"/>
              </a:rPr>
              <a:t>Some of your prescription drugs are covered under Medicare Part A (Hospital Insurance) or Part B (Medical Insurance), and you may sign up for a Medicare drug plan (Part D). If you have a Medicare health plan with drug coverage, you get all of your Medicare-covered health care from the plan, including covered prescription drugs. Most Medicare Advantage Plans offer drug coverage.</a:t>
            </a:r>
          </a:p>
          <a:p>
            <a:pPr marL="0" indent="0" defTabSz="966529">
              <a:spcBef>
                <a:spcPts val="0"/>
              </a:spcBef>
              <a:spcAft>
                <a:spcPts val="600"/>
              </a:spcAft>
              <a:buNone/>
              <a:defRPr/>
            </a:pPr>
            <a:r>
              <a:rPr lang="en-US" b="1" dirty="0">
                <a:solidFill>
                  <a:prstClr val="black"/>
                </a:solidFill>
                <a:cs typeface="Arial"/>
              </a:rPr>
              <a:t>Prescription drugs are covered depending on:</a:t>
            </a:r>
            <a:endParaRPr lang="en-US" b="1" dirty="0"/>
          </a:p>
          <a:p>
            <a:pPr marL="118745" indent="-118745" defTabSz="966529">
              <a:spcBef>
                <a:spcPts val="0"/>
              </a:spcBef>
              <a:spcAft>
                <a:spcPts val="600"/>
              </a:spcAft>
              <a:defRPr/>
            </a:pPr>
            <a:r>
              <a:rPr lang="en-US" dirty="0">
                <a:solidFill>
                  <a:prstClr val="black"/>
                </a:solidFill>
                <a:cs typeface="Arial"/>
              </a:rPr>
              <a:t>Medical necessity (is this drug part of the clinical standard of care)</a:t>
            </a:r>
          </a:p>
          <a:p>
            <a:pPr marL="118745" indent="-118745" defTabSz="966529">
              <a:spcBef>
                <a:spcPts val="0"/>
              </a:spcBef>
              <a:spcAft>
                <a:spcPts val="600"/>
              </a:spcAft>
              <a:defRPr/>
            </a:pPr>
            <a:r>
              <a:rPr lang="en-US" dirty="0">
                <a:solidFill>
                  <a:prstClr val="black"/>
                </a:solidFill>
                <a:cs typeface="Arial"/>
              </a:rPr>
              <a:t>Setting where health care is given</a:t>
            </a:r>
            <a:r>
              <a:rPr lang="en-US" sz="1200" kern="1200" dirty="0">
                <a:solidFill>
                  <a:schemeClr val="tx1"/>
                </a:solidFill>
                <a:effectLst/>
                <a:latin typeface="+mn-lt"/>
                <a:ea typeface="+mn-ea"/>
                <a:cs typeface="+mn-cs"/>
              </a:rPr>
              <a:t>—</a:t>
            </a:r>
            <a:r>
              <a:rPr lang="en-US" dirty="0">
                <a:solidFill>
                  <a:prstClr val="black"/>
                </a:solidFill>
                <a:cs typeface="Arial"/>
              </a:rPr>
              <a:t>for example, home, hospital (as inpatient or outpatient), or surgery center</a:t>
            </a:r>
          </a:p>
          <a:p>
            <a:pPr marL="118745" indent="-118745" defTabSz="966529">
              <a:spcBef>
                <a:spcPts val="0"/>
              </a:spcBef>
              <a:spcAft>
                <a:spcPts val="600"/>
              </a:spcAft>
              <a:defRPr/>
            </a:pPr>
            <a:r>
              <a:rPr lang="en-US" dirty="0">
                <a:solidFill>
                  <a:prstClr val="black"/>
                </a:solidFill>
                <a:cs typeface="Arial"/>
              </a:rPr>
              <a:t>Medical indication or reason why you need medication (for example, for cancer treatment)</a:t>
            </a:r>
          </a:p>
          <a:p>
            <a:pPr marL="118745" indent="-118745" defTabSz="966529">
              <a:spcBef>
                <a:spcPts val="0"/>
              </a:spcBef>
              <a:spcAft>
                <a:spcPts val="600"/>
              </a:spcAft>
              <a:defRPr/>
            </a:pPr>
            <a:r>
              <a:rPr lang="en-US" dirty="0">
                <a:solidFill>
                  <a:prstClr val="black"/>
                </a:solidFill>
                <a:cs typeface="Arial"/>
              </a:rPr>
              <a:t>Legal statute that determines which part of Medicare should pay for certain drugs</a:t>
            </a:r>
          </a:p>
          <a:p>
            <a:pPr marL="118745" indent="-118745" defTabSz="966529">
              <a:spcBef>
                <a:spcPts val="0"/>
              </a:spcBef>
              <a:spcAft>
                <a:spcPts val="600"/>
              </a:spcAft>
              <a:defRPr/>
            </a:pPr>
            <a:r>
              <a:rPr lang="en-US" dirty="0">
                <a:solidFill>
                  <a:prstClr val="black"/>
                </a:solidFill>
                <a:cs typeface="Arial"/>
              </a:rPr>
              <a:t>Any special drug coverage requirements, like those for immunosuppressive drugs that would be used following an organ transplant</a:t>
            </a:r>
          </a:p>
          <a:p>
            <a:pPr marL="0" lvl="1" defTabSz="966529">
              <a:spcBef>
                <a:spcPts val="0"/>
              </a:spcBef>
              <a:spcAft>
                <a:spcPts val="600"/>
              </a:spcAft>
              <a:defRPr/>
            </a:pPr>
            <a:r>
              <a:rPr lang="en-US" b="1" dirty="0">
                <a:solidFill>
                  <a:prstClr val="black"/>
                </a:solidFill>
                <a:cs typeface="Arial"/>
              </a:rPr>
              <a:t>You can get Medicare drug coverage through a Medicare drug plan or through a Medicare health plan with drug coverage.</a:t>
            </a:r>
          </a:p>
          <a:p>
            <a:pPr marL="118745" lvl="1" indent="-118745" defTabSz="966529">
              <a:spcBef>
                <a:spcPts val="0"/>
              </a:spcBef>
              <a:spcAft>
                <a:spcPts val="600"/>
              </a:spcAft>
              <a:buSzPct val="100000"/>
              <a:buFont typeface="Wingdings" panose="05000000000000000000" pitchFamily="2" charset="2"/>
              <a:buChar char="§"/>
              <a:defRPr/>
            </a:pPr>
            <a:r>
              <a:rPr lang="en-US" dirty="0">
                <a:solidFill>
                  <a:prstClr val="black"/>
                </a:solidFill>
                <a:cs typeface="Arial"/>
              </a:rPr>
              <a:t>Most people must take action to join a plan. Most plans let you enroll online or through the Medicare Plan Finder, but plans must also accept paper applications.  </a:t>
            </a:r>
          </a:p>
          <a:p>
            <a:pPr marL="118872" lvl="1" indent="-118872" defTabSz="966529">
              <a:spcBef>
                <a:spcPts val="0"/>
              </a:spcBef>
              <a:spcAft>
                <a:spcPts val="600"/>
              </a:spcAft>
              <a:buSzPct val="100000"/>
              <a:buFont typeface="Wingdings" panose="05000000000000000000" pitchFamily="2" charset="2"/>
              <a:buChar char="§"/>
              <a:defRPr/>
            </a:pPr>
            <a:r>
              <a:rPr lang="en-US" dirty="0">
                <a:solidFill>
                  <a:prstClr val="black"/>
                </a:solidFill>
                <a:cs typeface="Arial"/>
              </a:rPr>
              <a:t>A delay in joining may result in a late enrollment penalty. The late enrollment penalty will be calculated based on the number of months you went without some form of creditable drug coverage. </a:t>
            </a:r>
            <a:endParaRPr lang="en-US" dirty="0">
              <a:solidFill>
                <a:prstClr val="black"/>
              </a:solidFill>
              <a:cs typeface="Arial" panose="020B0604020202020204" pitchFamily="34" charset="0"/>
            </a:endParaRPr>
          </a:p>
          <a:p>
            <a:pPr marL="118745" lvl="1" indent="-118745" defTabSz="966529">
              <a:spcBef>
                <a:spcPts val="0"/>
              </a:spcBef>
              <a:spcAft>
                <a:spcPts val="600"/>
              </a:spcAft>
              <a:buSzPct val="100000"/>
              <a:buFont typeface="Wingdings" panose="05000000000000000000" pitchFamily="2" charset="2"/>
              <a:buChar char="§"/>
              <a:defRPr/>
            </a:pPr>
            <a:r>
              <a:rPr lang="en-US" dirty="0">
                <a:solidFill>
                  <a:prstClr val="black"/>
                </a:solidFill>
                <a:cs typeface="Arial"/>
              </a:rPr>
              <a:t>Extra Help is available to people with limited income and resources. Income and resource limits to qualify for help paying your prescription drug costs change each year.</a:t>
            </a:r>
            <a:r>
              <a:rPr lang="en-US" dirty="0">
                <a:solidFill>
                  <a:prstClr val="black"/>
                </a:solidFill>
                <a:latin typeface="Arial"/>
                <a:cs typeface="Arial"/>
              </a:rPr>
              <a:t> </a:t>
            </a:r>
            <a:endParaRPr lang="en-US" dirty="0">
              <a:solidFill>
                <a:prstClr val="black"/>
              </a:solidFill>
              <a:latin typeface="Arial" panose="020B0604020202020204" pitchFamily="34" charset="0"/>
              <a:cs typeface="Arial" panose="020B0604020202020204" pitchFamily="34" charset="0"/>
            </a:endParaRPr>
          </a:p>
          <a:p>
            <a:pPr marL="0" indent="0" defTabSz="966529">
              <a:spcBef>
                <a:spcPts val="634"/>
              </a:spcBef>
              <a:spcAft>
                <a:spcPts val="600"/>
              </a:spcAft>
              <a:buNone/>
              <a:defRPr/>
            </a:pPr>
            <a:endParaRPr lang="en-US" dirty="0">
              <a:solidFill>
                <a:prstClr val="black"/>
              </a:solidFill>
            </a:endParaRPr>
          </a:p>
          <a:p>
            <a:pPr>
              <a:spcAft>
                <a:spcPts val="600"/>
              </a:spcAft>
            </a:pPr>
            <a:endParaRPr lang="en-US" dirty="0"/>
          </a:p>
        </p:txBody>
      </p:sp>
    </p:spTree>
    <p:extLst>
      <p:ext uri="{BB962C8B-B14F-4D97-AF65-F5344CB8AC3E}">
        <p14:creationId xmlns:p14="http://schemas.microsoft.com/office/powerpoint/2010/main" val="390507756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algn="l" rtl="0" fontAlgn="base">
              <a:spcAft>
                <a:spcPts val="600"/>
              </a:spcAft>
              <a:buNone/>
            </a:pPr>
            <a:r>
              <a:rPr lang="en-US" sz="1200" b="1" i="0" u="none" strike="noStrike" dirty="0">
                <a:solidFill>
                  <a:srgbClr val="000000"/>
                </a:solidFill>
                <a:effectLst/>
                <a:cs typeface="Arial" panose="020B0604020202020204" pitchFamily="34" charset="0"/>
              </a:rPr>
              <a:t>Presenter Notes</a:t>
            </a:r>
            <a:r>
              <a:rPr lang="en-US" sz="1200" b="0" i="0" dirty="0">
                <a:solidFill>
                  <a:srgbClr val="444444"/>
                </a:solidFill>
                <a:effectLst/>
                <a:cs typeface="Arial" panose="020B0604020202020204" pitchFamily="34" charset="0"/>
              </a:rPr>
              <a:t>​</a:t>
            </a:r>
            <a:endParaRPr lang="en-US" b="0" i="0" dirty="0">
              <a:solidFill>
                <a:srgbClr val="444444"/>
              </a:solidFill>
              <a:effectLst/>
              <a:cs typeface="Arial" panose="020B0604020202020204" pitchFamily="34" charset="0"/>
            </a:endParaRPr>
          </a:p>
          <a:p>
            <a:pPr marL="0" indent="0" algn="l" rtl="0" fontAlgn="base">
              <a:spcAft>
                <a:spcPts val="600"/>
              </a:spcAft>
              <a:buNone/>
            </a:pPr>
            <a:r>
              <a:rPr lang="en-US" sz="1200" b="0" i="0" u="none" strike="noStrike" dirty="0">
                <a:effectLst/>
                <a:cs typeface="Arial" panose="020B0604020202020204" pitchFamily="34" charset="0"/>
              </a:rPr>
              <a:t>This slide (and the 3 that follow) provides information about additional resources and products. You may want to highlight those most relevant to your audience.</a:t>
            </a:r>
            <a:r>
              <a:rPr lang="en-US" sz="1200" b="0" i="0" dirty="0">
                <a:effectLst/>
                <a:cs typeface="Arial" panose="020B0604020202020204" pitchFamily="34" charset="0"/>
              </a:rPr>
              <a:t>​</a:t>
            </a:r>
            <a:endParaRPr lang="en-US" b="0" i="0" dirty="0">
              <a:effectLst/>
              <a:cs typeface="Arial" panose="020B0604020202020204" pitchFamily="34" charset="0"/>
            </a:endParaRPr>
          </a:p>
          <a:p>
            <a:pPr marL="0" indent="0" algn="l" rtl="0" fontAlgn="base">
              <a:spcAft>
                <a:spcPts val="600"/>
              </a:spcAft>
              <a:buNone/>
            </a:pPr>
            <a:r>
              <a:rPr lang="en-US" sz="1200" b="0" i="1" u="none" strike="noStrike" dirty="0">
                <a:effectLst/>
                <a:cs typeface="Arial" panose="020B0604020202020204" pitchFamily="34" charset="0"/>
              </a:rPr>
              <a:t>Continued on next slide.</a:t>
            </a:r>
            <a:r>
              <a:rPr lang="en-US" sz="1200" b="0" i="0" dirty="0">
                <a:effectLst/>
                <a:cs typeface="Arial" panose="020B0604020202020204" pitchFamily="34" charset="0"/>
              </a:rPr>
              <a:t>​</a:t>
            </a:r>
            <a:endParaRPr lang="en-US" b="0" i="0" dirty="0">
              <a:effectLst/>
              <a:cs typeface="Arial" panose="020B0604020202020204" pitchFamily="34" charset="0"/>
            </a:endParaRPr>
          </a:p>
          <a:p>
            <a:pPr marL="0" indent="0" algn="l" rtl="0" fontAlgn="base">
              <a:spcAft>
                <a:spcPts val="600"/>
              </a:spcAft>
              <a:buNone/>
            </a:pPr>
            <a:endParaRPr lang="en-US" b="0" dirty="0"/>
          </a:p>
        </p:txBody>
      </p:sp>
    </p:spTree>
    <p:extLst>
      <p:ext uri="{BB962C8B-B14F-4D97-AF65-F5344CB8AC3E}">
        <p14:creationId xmlns:p14="http://schemas.microsoft.com/office/powerpoint/2010/main" val="405213799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a:buNone/>
            </a:pPr>
            <a:endParaRPr lang="en-US" b="0" dirty="0"/>
          </a:p>
        </p:txBody>
      </p:sp>
    </p:spTree>
    <p:extLst>
      <p:ext uri="{BB962C8B-B14F-4D97-AF65-F5344CB8AC3E}">
        <p14:creationId xmlns:p14="http://schemas.microsoft.com/office/powerpoint/2010/main" val="418563992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078454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Master" Target="../slideMasters/slideMaster2.xml"/><Relationship Id="rId1" Type="http://schemas.openxmlformats.org/officeDocument/2006/relationships/tags" Target="../tags/tag14.xml"/><Relationship Id="rId5" Type="http://schemas.openxmlformats.org/officeDocument/2006/relationships/image" Target="../media/image29.emf"/><Relationship Id="rId4" Type="http://schemas.openxmlformats.org/officeDocument/2006/relationships/image" Target="../media/image28.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Master" Target="../slideMasters/slideMaster2.xml"/><Relationship Id="rId1" Type="http://schemas.openxmlformats.org/officeDocument/2006/relationships/tags" Target="../tags/tag15.xml"/><Relationship Id="rId5" Type="http://schemas.openxmlformats.org/officeDocument/2006/relationships/image" Target="../media/image29.emf"/><Relationship Id="rId4" Type="http://schemas.openxmlformats.org/officeDocument/2006/relationships/image" Target="../media/image28.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Master" Target="../slideMasters/slideMaster2.xml"/><Relationship Id="rId1" Type="http://schemas.openxmlformats.org/officeDocument/2006/relationships/tags" Target="../tags/tag16.xml"/><Relationship Id="rId5" Type="http://schemas.openxmlformats.org/officeDocument/2006/relationships/image" Target="../media/image29.emf"/><Relationship Id="rId4" Type="http://schemas.openxmlformats.org/officeDocument/2006/relationships/image" Target="../media/image28.e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Master" Target="../slideMasters/slideMaster2.xml"/><Relationship Id="rId1" Type="http://schemas.openxmlformats.org/officeDocument/2006/relationships/tags" Target="../tags/tag17.xml"/><Relationship Id="rId5" Type="http://schemas.openxmlformats.org/officeDocument/2006/relationships/image" Target="../media/image29.emf"/><Relationship Id="rId4" Type="http://schemas.openxmlformats.org/officeDocument/2006/relationships/image" Target="../media/image28.em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Master" Target="../slideMasters/slideMaster2.xml"/><Relationship Id="rId1" Type="http://schemas.openxmlformats.org/officeDocument/2006/relationships/tags" Target="../tags/tag18.xml"/><Relationship Id="rId5" Type="http://schemas.openxmlformats.org/officeDocument/2006/relationships/image" Target="../media/image29.emf"/><Relationship Id="rId4" Type="http://schemas.openxmlformats.org/officeDocument/2006/relationships/image" Target="../media/image28.emf"/></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Master" Target="../slideMasters/slideMaster2.xml"/><Relationship Id="rId1" Type="http://schemas.openxmlformats.org/officeDocument/2006/relationships/tags" Target="../tags/tag19.xml"/><Relationship Id="rId5" Type="http://schemas.openxmlformats.org/officeDocument/2006/relationships/image" Target="../media/image29.emf"/><Relationship Id="rId4" Type="http://schemas.openxmlformats.org/officeDocument/2006/relationships/image" Target="../media/image28.emf"/></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Master" Target="../slideMasters/slideMaster2.xml"/><Relationship Id="rId1" Type="http://schemas.openxmlformats.org/officeDocument/2006/relationships/tags" Target="../tags/tag20.xml"/><Relationship Id="rId5" Type="http://schemas.openxmlformats.org/officeDocument/2006/relationships/image" Target="../media/image29.emf"/><Relationship Id="rId4" Type="http://schemas.openxmlformats.org/officeDocument/2006/relationships/image" Target="../media/image28.emf"/></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Master" Target="../slideMasters/slideMaster2.xml"/><Relationship Id="rId1" Type="http://schemas.openxmlformats.org/officeDocument/2006/relationships/tags" Target="../tags/tag21.xml"/><Relationship Id="rId5" Type="http://schemas.openxmlformats.org/officeDocument/2006/relationships/image" Target="../media/image29.emf"/><Relationship Id="rId4" Type="http://schemas.openxmlformats.org/officeDocument/2006/relationships/image" Target="../media/image28.emf"/></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Master" Target="../slideMasters/slideMaster2.xml"/><Relationship Id="rId1" Type="http://schemas.openxmlformats.org/officeDocument/2006/relationships/tags" Target="../tags/tag22.xml"/><Relationship Id="rId5" Type="http://schemas.openxmlformats.org/officeDocument/2006/relationships/image" Target="../media/image29.emf"/><Relationship Id="rId4" Type="http://schemas.openxmlformats.org/officeDocument/2006/relationships/image" Target="../media/image28.emf"/></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Master" Target="../slideMasters/slideMaster2.xml"/><Relationship Id="rId1" Type="http://schemas.openxmlformats.org/officeDocument/2006/relationships/tags" Target="../tags/tag23.xml"/><Relationship Id="rId4" Type="http://schemas.openxmlformats.org/officeDocument/2006/relationships/image" Target="../media/image28.emf"/></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Master" Target="../slideMasters/slideMaster2.xml"/><Relationship Id="rId1" Type="http://schemas.openxmlformats.org/officeDocument/2006/relationships/tags" Target="../tags/tag24.xml"/><Relationship Id="rId4" Type="http://schemas.openxmlformats.org/officeDocument/2006/relationships/image" Target="../media/image28.emf"/></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Master" Target="../slideMasters/slideMaster2.xml"/><Relationship Id="rId1" Type="http://schemas.openxmlformats.org/officeDocument/2006/relationships/tags" Target="../tags/tag25.xml"/><Relationship Id="rId4" Type="http://schemas.openxmlformats.org/officeDocument/2006/relationships/image" Target="../media/image28.emf"/></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Master" Target="../slideMasters/slideMaster2.xml"/><Relationship Id="rId1" Type="http://schemas.openxmlformats.org/officeDocument/2006/relationships/tags" Target="../tags/tag26.xml"/><Relationship Id="rId4" Type="http://schemas.openxmlformats.org/officeDocument/2006/relationships/image" Target="../media/image28.emf"/></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Master" Target="../slideMasters/slideMaster2.xml"/><Relationship Id="rId1" Type="http://schemas.openxmlformats.org/officeDocument/2006/relationships/tags" Target="../tags/tag27.xml"/><Relationship Id="rId4" Type="http://schemas.openxmlformats.org/officeDocument/2006/relationships/image" Target="../media/image28.emf"/></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Master" Target="../slideMasters/slideMaster2.xml"/><Relationship Id="rId1" Type="http://schemas.openxmlformats.org/officeDocument/2006/relationships/tags" Target="../tags/tag28.xml"/><Relationship Id="rId4" Type="http://schemas.openxmlformats.org/officeDocument/2006/relationships/image" Target="../media/image28.emf"/></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Master" Target="../slideMasters/slideMaster2.xml"/><Relationship Id="rId1" Type="http://schemas.openxmlformats.org/officeDocument/2006/relationships/tags" Target="../tags/tag29.xml"/><Relationship Id="rId4" Type="http://schemas.openxmlformats.org/officeDocument/2006/relationships/image" Target="../media/image28.emf"/></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Master" Target="../slideMasters/slideMaster2.xml"/><Relationship Id="rId1" Type="http://schemas.openxmlformats.org/officeDocument/2006/relationships/tags" Target="../tags/tag30.xml"/><Relationship Id="rId4" Type="http://schemas.openxmlformats.org/officeDocument/2006/relationships/image" Target="../media/image28.emf"/></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Master" Target="../slideMasters/slideMaster2.xml"/><Relationship Id="rId1" Type="http://schemas.openxmlformats.org/officeDocument/2006/relationships/tags" Target="../tags/tag31.xml"/><Relationship Id="rId4" Type="http://schemas.openxmlformats.org/officeDocument/2006/relationships/image" Target="../media/image28.emf"/></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Master" Target="../slideMasters/slideMaster2.xml"/><Relationship Id="rId1" Type="http://schemas.openxmlformats.org/officeDocument/2006/relationships/tags" Target="../tags/tag32.xml"/><Relationship Id="rId4" Type="http://schemas.openxmlformats.org/officeDocument/2006/relationships/image" Target="../media/image28.emf"/></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Master" Target="../slideMasters/slideMaster2.xml"/><Relationship Id="rId1" Type="http://schemas.openxmlformats.org/officeDocument/2006/relationships/tags" Target="../tags/tag33.xml"/><Relationship Id="rId4" Type="http://schemas.openxmlformats.org/officeDocument/2006/relationships/image" Target="../media/image28.emf"/></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Master" Target="../slideMasters/slideMaster2.xml"/><Relationship Id="rId1" Type="http://schemas.openxmlformats.org/officeDocument/2006/relationships/tags" Target="../tags/tag34.xml"/><Relationship Id="rId4" Type="http://schemas.openxmlformats.org/officeDocument/2006/relationships/image" Target="../media/image28.emf"/></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Master" Target="../slideMasters/slideMaster2.xml"/><Relationship Id="rId1" Type="http://schemas.openxmlformats.org/officeDocument/2006/relationships/tags" Target="../tags/tag35.xml"/><Relationship Id="rId4" Type="http://schemas.openxmlformats.org/officeDocument/2006/relationships/image" Target="../media/image28.emf"/></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Master" Target="../slideMasters/slideMaster2.xml"/><Relationship Id="rId1" Type="http://schemas.openxmlformats.org/officeDocument/2006/relationships/tags" Target="../tags/tag36.xml"/><Relationship Id="rId4" Type="http://schemas.openxmlformats.org/officeDocument/2006/relationships/image" Target="../media/image28.emf"/></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Master" Target="../slideMasters/slideMaster2.xml"/><Relationship Id="rId1" Type="http://schemas.openxmlformats.org/officeDocument/2006/relationships/tags" Target="../tags/tag37.xml"/><Relationship Id="rId4" Type="http://schemas.openxmlformats.org/officeDocument/2006/relationships/image" Target="../media/image28.emf"/></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Master" Target="../slideMasters/slideMaster2.xml"/><Relationship Id="rId1" Type="http://schemas.openxmlformats.org/officeDocument/2006/relationships/tags" Target="../tags/tag38.xml"/><Relationship Id="rId4" Type="http://schemas.openxmlformats.org/officeDocument/2006/relationships/image" Target="../media/image28.emf"/></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Master" Target="../slideMasters/slideMaster2.xml"/><Relationship Id="rId1" Type="http://schemas.openxmlformats.org/officeDocument/2006/relationships/tags" Target="../tags/tag39.xml"/><Relationship Id="rId4" Type="http://schemas.openxmlformats.org/officeDocument/2006/relationships/image" Target="../media/image28.emf"/></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Master" Target="../slideMasters/slideMaster2.xml"/><Relationship Id="rId1" Type="http://schemas.openxmlformats.org/officeDocument/2006/relationships/tags" Target="../tags/tag40.xml"/><Relationship Id="rId4" Type="http://schemas.openxmlformats.org/officeDocument/2006/relationships/image" Target="../media/image28.emf"/></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Master" Target="../slideMasters/slideMaster2.xml"/><Relationship Id="rId1" Type="http://schemas.openxmlformats.org/officeDocument/2006/relationships/tags" Target="../tags/tag41.xml"/><Relationship Id="rId4" Type="http://schemas.openxmlformats.org/officeDocument/2006/relationships/image" Target="../media/image28.emf"/></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Master" Target="../slideMasters/slideMaster2.xml"/><Relationship Id="rId1" Type="http://schemas.openxmlformats.org/officeDocument/2006/relationships/tags" Target="../tags/tag42.xml"/><Relationship Id="rId4" Type="http://schemas.openxmlformats.org/officeDocument/2006/relationships/image" Target="../media/image28.emf"/></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Master" Target="../slideMasters/slideMaster3.xml"/><Relationship Id="rId1" Type="http://schemas.openxmlformats.org/officeDocument/2006/relationships/tags" Target="../tags/tag4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Master" Target="../slideMasters/slideMaster3.xml"/><Relationship Id="rId1" Type="http://schemas.openxmlformats.org/officeDocument/2006/relationships/tags" Target="../tags/tag4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Master" Target="../slideMasters/slideMaster3.xml"/><Relationship Id="rId1" Type="http://schemas.openxmlformats.org/officeDocument/2006/relationships/tags" Target="../tags/tag46.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Master" Target="../slideMasters/slideMaster3.xml"/><Relationship Id="rId1" Type="http://schemas.openxmlformats.org/officeDocument/2006/relationships/tags" Target="../tags/tag47.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Master" Target="../slideMasters/slideMaster3.xml"/><Relationship Id="rId1" Type="http://schemas.openxmlformats.org/officeDocument/2006/relationships/tags" Target="../tags/tag48.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Master" Target="../slideMasters/slideMaster3.xml"/><Relationship Id="rId1" Type="http://schemas.openxmlformats.org/officeDocument/2006/relationships/tags" Target="../tags/tag49.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Master" Target="../slideMasters/slideMaster3.xml"/><Relationship Id="rId1" Type="http://schemas.openxmlformats.org/officeDocument/2006/relationships/tags" Target="../tags/tag50.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Master" Target="../slideMasters/slideMaster3.xml"/><Relationship Id="rId1" Type="http://schemas.openxmlformats.org/officeDocument/2006/relationships/tags" Target="../tags/tag5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Master" Target="../slideMasters/slideMaster3.xml"/><Relationship Id="rId1" Type="http://schemas.openxmlformats.org/officeDocument/2006/relationships/tags" Target="../tags/tag5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Master" Target="../slideMasters/slideMaster3.xml"/><Relationship Id="rId1" Type="http://schemas.openxmlformats.org/officeDocument/2006/relationships/tags" Target="../tags/tag5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Master" Target="../slideMasters/slideMaster3.xml"/><Relationship Id="rId1" Type="http://schemas.openxmlformats.org/officeDocument/2006/relationships/tags" Target="../tags/tag54.xml"/></Relationships>
</file>

<file path=ppt/slideLayouts/_rels/slideLayout9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5.xml"/></Relationships>
</file>

<file path=ppt/slideLayouts/_rels/slideLayout9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6.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Master" Target="../slideMasters/slideMaster3.xml"/><Relationship Id="rId1" Type="http://schemas.openxmlformats.org/officeDocument/2006/relationships/tags" Target="../tags/tag57.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Master" Target="../slideMasters/slideMaster3.xml"/><Relationship Id="rId1" Type="http://schemas.openxmlformats.org/officeDocument/2006/relationships/tags" Target="../tags/tag58.xml"/></Relationships>
</file>

<file path=ppt/slideLayouts/_rels/slideLayout95.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8.png"/><Relationship Id="rId7" Type="http://schemas.openxmlformats.org/officeDocument/2006/relationships/image" Target="../media/image59.png"/><Relationship Id="rId2" Type="http://schemas.openxmlformats.org/officeDocument/2006/relationships/slideMaster" Target="../slideMasters/slideMaster3.xml"/><Relationship Id="rId1" Type="http://schemas.openxmlformats.org/officeDocument/2006/relationships/tags" Target="../tags/tag59.xml"/><Relationship Id="rId6" Type="http://schemas.openxmlformats.org/officeDocument/2006/relationships/hyperlink" Target="https://cmsnationaltrainingprogram.cms.gov/" TargetMode="External"/><Relationship Id="rId5" Type="http://schemas.openxmlformats.org/officeDocument/2006/relationships/hyperlink" Target="mailto:training@cms.hhs.gov" TargetMode="External"/><Relationship Id="rId4" Type="http://schemas.microsoft.com/office/2007/relationships/hdphoto" Target="../media/hdphoto1.wdp"/></Relationships>
</file>

<file path=ppt/slideLayouts/_rels/slideLayout9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0.xml"/></Relationships>
</file>

<file path=ppt/slideLayouts/_rels/slideLayout9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1.xml"/></Relationships>
</file>

<file path=ppt/slideLayouts/_rels/slideLayout9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2.xml"/></Relationships>
</file>

<file path=ppt/slideLayouts/_rels/slideLayout9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a:t>Click to add Title</a:t>
            </a:r>
          </a:p>
        </p:txBody>
      </p:sp>
    </p:spTree>
    <p:extLst>
      <p:ext uri="{BB962C8B-B14F-4D97-AF65-F5344CB8AC3E}">
        <p14:creationId xmlns:p14="http://schemas.microsoft.com/office/powerpoint/2010/main" val="24899328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Section Header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extLst>
      <p:ext uri="{BB962C8B-B14F-4D97-AF65-F5344CB8AC3E}">
        <p14:creationId xmlns:p14="http://schemas.microsoft.com/office/powerpoint/2010/main" val="208639043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9173-B4FF-2D44-8D07-DF00AF240054}"/>
              </a:ext>
            </a:extLst>
          </p:cNvPr>
          <p:cNvSpPr>
            <a:spLocks noGrp="1"/>
          </p:cNvSpPr>
          <p:nvPr>
            <p:ph type="title" hasCustomPrompt="1"/>
          </p:nvPr>
        </p:nvSpPr>
        <p:spPr>
          <a:xfrm>
            <a:off x="0" y="-1"/>
            <a:ext cx="12192000" cy="965675"/>
          </a:xfrm>
          <a:prstGeom prst="rect">
            <a:avLst/>
          </a:prstGeom>
        </p:spPr>
        <p:txBody>
          <a:bodyPr anchor="ctr">
            <a:normAutofit/>
          </a:bodyPr>
          <a:lstStyle>
            <a:lvl1pPr>
              <a:defRPr sz="3000"/>
            </a:lvl1pPr>
          </a:lstStyle>
          <a:p>
            <a:r>
              <a:rPr lang="en-US"/>
              <a:t>Click to add Head</a:t>
            </a:r>
          </a:p>
        </p:txBody>
      </p:sp>
      <p:sp>
        <p:nvSpPr>
          <p:cNvPr id="8" name="Text Placeholder 7">
            <a:extLst>
              <a:ext uri="{FF2B5EF4-FFF2-40B4-BE49-F238E27FC236}">
                <a16:creationId xmlns:a16="http://schemas.microsoft.com/office/drawing/2014/main" id="{11E7128D-0B3A-D745-8669-CD1E054CF4CB}"/>
              </a:ext>
            </a:extLst>
          </p:cNvPr>
          <p:cNvSpPr>
            <a:spLocks noGrp="1"/>
          </p:cNvSpPr>
          <p:nvPr>
            <p:ph type="body" sz="quarter" idx="13" hasCustomPrompt="1"/>
          </p:nvPr>
        </p:nvSpPr>
        <p:spPr>
          <a:xfrm>
            <a:off x="838200" y="1658938"/>
            <a:ext cx="10644188" cy="4167187"/>
          </a:xfrm>
        </p:spPr>
        <p:txBody>
          <a:bodyPr/>
          <a:lstStyle>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Click to add text</a:t>
            </a:r>
          </a:p>
          <a:p>
            <a:pPr lvl="1"/>
            <a:r>
              <a:rPr lang="en-US"/>
              <a:t>Click to add subtext</a:t>
            </a:r>
          </a:p>
          <a:p>
            <a:pPr lvl="2"/>
            <a:r>
              <a:rPr lang="en-US"/>
              <a:t>Third level</a:t>
            </a:r>
          </a:p>
        </p:txBody>
      </p:sp>
      <p:sp>
        <p:nvSpPr>
          <p:cNvPr id="5" name="Footer Placeholder 4">
            <a:extLst>
              <a:ext uri="{FF2B5EF4-FFF2-40B4-BE49-F238E27FC236}">
                <a16:creationId xmlns:a16="http://schemas.microsoft.com/office/drawing/2014/main" id="{81267BC7-9E12-EB40-954F-4AF47D581C38}"/>
              </a:ext>
            </a:extLst>
          </p:cNvPr>
          <p:cNvSpPr>
            <a:spLocks noGrp="1"/>
          </p:cNvSpPr>
          <p:nvPr>
            <p:ph type="ftr" sz="quarter" idx="11"/>
          </p:nvPr>
        </p:nvSpPr>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r>
              <a:rPr lang="en-US"/>
              <a:t>Medicare Drug Coverage</a:t>
            </a:r>
            <a:endParaRPr lang="en-US" dirty="0"/>
          </a:p>
        </p:txBody>
      </p:sp>
      <p:sp>
        <p:nvSpPr>
          <p:cNvPr id="6" name="Slide Number Placeholder 5">
            <a:extLst>
              <a:ext uri="{FF2B5EF4-FFF2-40B4-BE49-F238E27FC236}">
                <a16:creationId xmlns:a16="http://schemas.microsoft.com/office/drawing/2014/main" id="{0BB21C3E-EF1F-8D48-B06A-66FFAEB692CA}"/>
              </a:ext>
            </a:extLst>
          </p:cNvPr>
          <p:cNvSpPr>
            <a:spLocks noGrp="1"/>
          </p:cNvSpPr>
          <p:nvPr>
            <p:ph type="sldNum" sz="quarter" idx="12"/>
          </p:nvPr>
        </p:nvSpPr>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4" name="Date Placeholder 3">
            <a:extLst>
              <a:ext uri="{FF2B5EF4-FFF2-40B4-BE49-F238E27FC236}">
                <a16:creationId xmlns:a16="http://schemas.microsoft.com/office/drawing/2014/main" id="{BF584C84-A830-CF43-AF36-30FA573E36D4}"/>
              </a:ext>
            </a:extLst>
          </p:cNvPr>
          <p:cNvSpPr>
            <a:spLocks noGrp="1"/>
          </p:cNvSpPr>
          <p:nvPr>
            <p:ph type="dt" sz="half" idx="10"/>
          </p:nvPr>
        </p:nvSpPr>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r>
              <a:rPr lang="en-US"/>
              <a:t>April 2023</a:t>
            </a:r>
            <a:endParaRPr lang="en-US" dirty="0"/>
          </a:p>
        </p:txBody>
      </p:sp>
    </p:spTree>
    <p:custDataLst>
      <p:tags r:id="rId1"/>
    </p:custDataLst>
    <p:extLst>
      <p:ext uri="{BB962C8B-B14F-4D97-AF65-F5344CB8AC3E}">
        <p14:creationId xmlns:p14="http://schemas.microsoft.com/office/powerpoint/2010/main" val="2276225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Section Header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extLst>
      <p:ext uri="{BB962C8B-B14F-4D97-AF65-F5344CB8AC3E}">
        <p14:creationId xmlns:p14="http://schemas.microsoft.com/office/powerpoint/2010/main" val="2145794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Section Header 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extLst>
      <p:ext uri="{BB962C8B-B14F-4D97-AF65-F5344CB8AC3E}">
        <p14:creationId xmlns:p14="http://schemas.microsoft.com/office/powerpoint/2010/main" val="5493454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reserve="1">
  <p:cSld name="Section Header 1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10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extLst>
      <p:ext uri="{BB962C8B-B14F-4D97-AF65-F5344CB8AC3E}">
        <p14:creationId xmlns:p14="http://schemas.microsoft.com/office/powerpoint/2010/main" val="3378966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1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11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extLst>
      <p:ext uri="{BB962C8B-B14F-4D97-AF65-F5344CB8AC3E}">
        <p14:creationId xmlns:p14="http://schemas.microsoft.com/office/powerpoint/2010/main" val="42040034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1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12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extLst>
      <p:ext uri="{BB962C8B-B14F-4D97-AF65-F5344CB8AC3E}">
        <p14:creationId xmlns:p14="http://schemas.microsoft.com/office/powerpoint/2010/main" val="17549623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1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13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extLst>
      <p:ext uri="{BB962C8B-B14F-4D97-AF65-F5344CB8AC3E}">
        <p14:creationId xmlns:p14="http://schemas.microsoft.com/office/powerpoint/2010/main" val="31462571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Section Header 1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14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extLst>
      <p:ext uri="{BB962C8B-B14F-4D97-AF65-F5344CB8AC3E}">
        <p14:creationId xmlns:p14="http://schemas.microsoft.com/office/powerpoint/2010/main" val="5875882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Section Header 1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15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extLst>
      <p:ext uri="{BB962C8B-B14F-4D97-AF65-F5344CB8AC3E}">
        <p14:creationId xmlns:p14="http://schemas.microsoft.com/office/powerpoint/2010/main" val="18326976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Section Header 1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16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extLst>
      <p:ext uri="{BB962C8B-B14F-4D97-AF65-F5344CB8AC3E}">
        <p14:creationId xmlns:p14="http://schemas.microsoft.com/office/powerpoint/2010/main" val="746472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2">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a:t>Click to add Title</a:t>
            </a:r>
          </a:p>
        </p:txBody>
      </p:sp>
    </p:spTree>
    <p:custDataLst>
      <p:tags r:id="rId1"/>
    </p:custDataLst>
    <p:extLst>
      <p:ext uri="{BB962C8B-B14F-4D97-AF65-F5344CB8AC3E}">
        <p14:creationId xmlns:p14="http://schemas.microsoft.com/office/powerpoint/2010/main" val="3818676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Section Header 1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17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extLst>
      <p:ext uri="{BB962C8B-B14F-4D97-AF65-F5344CB8AC3E}">
        <p14:creationId xmlns:p14="http://schemas.microsoft.com/office/powerpoint/2010/main" val="863883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Section Header 1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18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extLst>
      <p:ext uri="{BB962C8B-B14F-4D97-AF65-F5344CB8AC3E}">
        <p14:creationId xmlns:p14="http://schemas.microsoft.com/office/powerpoint/2010/main" val="35614596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secHead" preserve="1">
  <p:cSld name="Section Header 1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19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extLst>
      <p:ext uri="{BB962C8B-B14F-4D97-AF65-F5344CB8AC3E}">
        <p14:creationId xmlns:p14="http://schemas.microsoft.com/office/powerpoint/2010/main" val="1572282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secHead" preserve="1">
  <p:cSld name="Section Header 2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20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extLst>
      <p:ext uri="{BB962C8B-B14F-4D97-AF65-F5344CB8AC3E}">
        <p14:creationId xmlns:p14="http://schemas.microsoft.com/office/powerpoint/2010/main" val="5167834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Table of Contents">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400">
                <a:solidFill>
                  <a:srgbClr val="00539A"/>
                </a:solidFill>
              </a:defRPr>
            </a:lvl1pPr>
          </a:lstStyle>
          <a:p>
            <a:r>
              <a:rPr lang="en-US"/>
              <a:t>Table of Contents</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hasCustomPrompt="1"/>
          </p:nvPr>
        </p:nvSpPr>
        <p:spPr>
          <a:xfrm>
            <a:off x="1883226" y="1771912"/>
            <a:ext cx="9729654" cy="3810569"/>
          </a:xfrm>
        </p:spPr>
        <p:txBody>
          <a:bodyPr/>
          <a:lstStyle>
            <a:lvl1pPr marL="0" indent="0">
              <a:lnSpc>
                <a:spcPct val="100000"/>
              </a:lnSpc>
              <a:spcBef>
                <a:spcPts val="800"/>
              </a:spcBef>
              <a:buFontTx/>
              <a:buNone/>
              <a:defRPr sz="1800">
                <a:solidFill>
                  <a:schemeClr val="tx1"/>
                </a:solidFill>
              </a:defRPr>
            </a:lvl1pPr>
          </a:lstStyle>
          <a:p>
            <a:pPr>
              <a:lnSpc>
                <a:spcPct val="150000"/>
              </a:lnSpc>
            </a:pPr>
            <a:r>
              <a:rPr lang="en-US" b="1">
                <a:solidFill>
                  <a:srgbClr val="00529B"/>
                </a:solidFill>
                <a:latin typeface="Arial" panose="020B0604020202020204" pitchFamily="34" charset="0"/>
                <a:cs typeface="Arial" panose="020B0604020202020204" pitchFamily="34" charset="0"/>
              </a:rPr>
              <a:t>Lesson 1</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2</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3</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4</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5</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r>
              <a:rPr lang="en-US"/>
              <a:t>Medicare Drug Coverage</a:t>
            </a:r>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57948"/>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fld id="{0B2D781D-8844-5940-92D1-06EF0A7F581E}" type="slidenum">
              <a:rPr lang="en-US" smtClean="0"/>
              <a:pPr/>
              <a:t>‹#›</a:t>
            </a:fld>
            <a:endParaRPr lang="en-US"/>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r>
              <a:rPr lang="en-US"/>
              <a:t>April 2023</a:t>
            </a:r>
          </a:p>
        </p:txBody>
      </p:sp>
    </p:spTree>
    <p:custDataLst>
      <p:tags r:id="rId1"/>
    </p:custDataLst>
    <p:extLst>
      <p:ext uri="{BB962C8B-B14F-4D97-AF65-F5344CB8AC3E}">
        <p14:creationId xmlns:p14="http://schemas.microsoft.com/office/powerpoint/2010/main" val="35440468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DDDB4-6A8A-5140-AE7F-8ECB4F3684F0}"/>
              </a:ext>
            </a:extLst>
          </p:cNvPr>
          <p:cNvSpPr>
            <a:spLocks noGrp="1"/>
          </p:cNvSpPr>
          <p:nvPr>
            <p:ph type="title"/>
          </p:nvPr>
        </p:nvSpPr>
        <p:spPr>
          <a:xfrm>
            <a:off x="838200" y="222621"/>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E8FE9D5-34A7-564D-978E-11F75565FE4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89B45F-BAFD-B947-B57E-69DD962407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941C0E1C-6867-4CB5-89DF-8D68C4332CFC}"/>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a:t>
            </a:fld>
            <a:endParaRPr lang="en-US"/>
          </a:p>
        </p:txBody>
      </p:sp>
      <p:sp>
        <p:nvSpPr>
          <p:cNvPr id="10" name="Date Placeholder 1">
            <a:extLst>
              <a:ext uri="{FF2B5EF4-FFF2-40B4-BE49-F238E27FC236}">
                <a16:creationId xmlns:a16="http://schemas.microsoft.com/office/drawing/2014/main" id="{6D74D75B-C9AC-4BA6-8A7D-A6465A1D6CE1}"/>
              </a:ext>
            </a:extLst>
          </p:cNvPr>
          <p:cNvSpPr>
            <a:spLocks noGrp="1"/>
          </p:cNvSpPr>
          <p:nvPr>
            <p:ph type="dt" sz="half" idx="10"/>
          </p:nvPr>
        </p:nvSpPr>
        <p:spPr>
          <a:xfrm>
            <a:off x="838200" y="6457948"/>
            <a:ext cx="2743200" cy="365125"/>
          </a:xfrm>
        </p:spPr>
        <p:txBody>
          <a:bodyPr/>
          <a:lstStyle/>
          <a:p>
            <a:r>
              <a:rPr lang="en-US"/>
              <a:t>April 2023</a:t>
            </a:r>
          </a:p>
        </p:txBody>
      </p:sp>
      <p:sp>
        <p:nvSpPr>
          <p:cNvPr id="11" name="Footer Placeholder 2">
            <a:extLst>
              <a:ext uri="{FF2B5EF4-FFF2-40B4-BE49-F238E27FC236}">
                <a16:creationId xmlns:a16="http://schemas.microsoft.com/office/drawing/2014/main" id="{6842BA60-AB8E-4AB4-A087-1508B74CA703}"/>
              </a:ext>
            </a:extLst>
          </p:cNvPr>
          <p:cNvSpPr>
            <a:spLocks noGrp="1"/>
          </p:cNvSpPr>
          <p:nvPr>
            <p:ph type="ftr" sz="quarter" idx="11"/>
          </p:nvPr>
        </p:nvSpPr>
        <p:spPr>
          <a:xfrm>
            <a:off x="4038600" y="6457948"/>
            <a:ext cx="4114800" cy="365125"/>
          </a:xfrm>
        </p:spPr>
        <p:txBody>
          <a:bodyPr/>
          <a:lstStyle/>
          <a:p>
            <a:r>
              <a:rPr lang="en-US"/>
              <a:t>Medicare Drug Coverage</a:t>
            </a:r>
          </a:p>
        </p:txBody>
      </p:sp>
    </p:spTree>
    <p:custDataLst>
      <p:tags r:id="rId1"/>
    </p:custDataLst>
    <p:extLst>
      <p:ext uri="{BB962C8B-B14F-4D97-AF65-F5344CB8AC3E}">
        <p14:creationId xmlns:p14="http://schemas.microsoft.com/office/powerpoint/2010/main" val="18744919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7C1A7-B2F4-7A4B-934A-CCDEC8A7B06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D6011AE-DB90-1F43-A0E3-722EE6B4FF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765D88-A52C-BD4F-8F3E-062B43BC99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BEB5B3-F555-E048-A00D-EF61F3493B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71BE28-E73C-454F-830B-B65A199CBBF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Footer Placeholder 2">
            <a:extLst>
              <a:ext uri="{FF2B5EF4-FFF2-40B4-BE49-F238E27FC236}">
                <a16:creationId xmlns:a16="http://schemas.microsoft.com/office/drawing/2014/main" id="{F2C2CBA9-8E43-4DAB-9AEC-324F7B75E093}"/>
              </a:ext>
            </a:extLst>
          </p:cNvPr>
          <p:cNvSpPr>
            <a:spLocks noGrp="1"/>
          </p:cNvSpPr>
          <p:nvPr>
            <p:ph type="ftr" sz="quarter" idx="11"/>
          </p:nvPr>
        </p:nvSpPr>
        <p:spPr>
          <a:xfrm>
            <a:off x="4038600" y="6457948"/>
            <a:ext cx="4114800" cy="365125"/>
          </a:xfrm>
        </p:spPr>
        <p:txBody>
          <a:bodyPr/>
          <a:lstStyle/>
          <a:p>
            <a:r>
              <a:rPr lang="en-US"/>
              <a:t>Medicare Drug Coverage</a:t>
            </a:r>
          </a:p>
        </p:txBody>
      </p:sp>
      <p:sp>
        <p:nvSpPr>
          <p:cNvPr id="14" name="Slide Number Placeholder 5">
            <a:extLst>
              <a:ext uri="{FF2B5EF4-FFF2-40B4-BE49-F238E27FC236}">
                <a16:creationId xmlns:a16="http://schemas.microsoft.com/office/drawing/2014/main" id="{0DB6DEB9-5380-4D2D-86DD-296ED6BD35A2}"/>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a:t>
            </a:fld>
            <a:endParaRPr lang="en-US"/>
          </a:p>
        </p:txBody>
      </p:sp>
      <p:sp>
        <p:nvSpPr>
          <p:cNvPr id="15" name="Date Placeholder 1">
            <a:extLst>
              <a:ext uri="{FF2B5EF4-FFF2-40B4-BE49-F238E27FC236}">
                <a16:creationId xmlns:a16="http://schemas.microsoft.com/office/drawing/2014/main" id="{D6441A44-402E-41F6-B234-E966C84D1C3B}"/>
              </a:ext>
            </a:extLst>
          </p:cNvPr>
          <p:cNvSpPr>
            <a:spLocks noGrp="1"/>
          </p:cNvSpPr>
          <p:nvPr>
            <p:ph type="dt" sz="half" idx="10"/>
          </p:nvPr>
        </p:nvSpPr>
        <p:spPr>
          <a:xfrm>
            <a:off x="838200" y="6457948"/>
            <a:ext cx="2743200" cy="365125"/>
          </a:xfrm>
        </p:spPr>
        <p:txBody>
          <a:bodyPr/>
          <a:lstStyle/>
          <a:p>
            <a:r>
              <a:rPr lang="en-US"/>
              <a:t>April 2023</a:t>
            </a:r>
          </a:p>
        </p:txBody>
      </p:sp>
    </p:spTree>
    <p:custDataLst>
      <p:tags r:id="rId1"/>
    </p:custDataLst>
    <p:extLst>
      <p:ext uri="{BB962C8B-B14F-4D97-AF65-F5344CB8AC3E}">
        <p14:creationId xmlns:p14="http://schemas.microsoft.com/office/powerpoint/2010/main" val="27857487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34184"/>
            <a:ext cx="12192000" cy="914400"/>
          </a:xfrm>
          <a:prstGeom prst="rect">
            <a:avLst/>
          </a:prstGeom>
        </p:spPr>
        <p:txBody>
          <a:bodyPr anchor="ctr"/>
          <a:lstStyle/>
          <a:p>
            <a:r>
              <a:rPr lang="en-US"/>
              <a:t>Click to edit Master title style</a:t>
            </a:r>
          </a:p>
        </p:txBody>
      </p:sp>
      <p:sp>
        <p:nvSpPr>
          <p:cNvPr id="12" name="Footer Placeholder 2">
            <a:extLst>
              <a:ext uri="{FF2B5EF4-FFF2-40B4-BE49-F238E27FC236}">
                <a16:creationId xmlns:a16="http://schemas.microsoft.com/office/drawing/2014/main" id="{CF37A7F1-4EAE-4312-A37E-740BCDE64D8D}"/>
              </a:ext>
            </a:extLst>
          </p:cNvPr>
          <p:cNvSpPr>
            <a:spLocks noGrp="1"/>
          </p:cNvSpPr>
          <p:nvPr>
            <p:ph type="ftr" sz="quarter" idx="11"/>
          </p:nvPr>
        </p:nvSpPr>
        <p:spPr>
          <a:xfrm>
            <a:off x="4038600" y="6457948"/>
            <a:ext cx="4114800" cy="365125"/>
          </a:xfrm>
        </p:spPr>
        <p:txBody>
          <a:bodyPr/>
          <a:lstStyle/>
          <a:p>
            <a:r>
              <a:rPr lang="en-US"/>
              <a:t>Medicare Drug Coverage</a:t>
            </a:r>
          </a:p>
        </p:txBody>
      </p:sp>
      <p:sp>
        <p:nvSpPr>
          <p:cNvPr id="10" name="Slide Number Placeholder 5">
            <a:extLst>
              <a:ext uri="{FF2B5EF4-FFF2-40B4-BE49-F238E27FC236}">
                <a16:creationId xmlns:a16="http://schemas.microsoft.com/office/drawing/2014/main" id="{1C498CDF-1E7F-4ECE-9CD2-AA2A262A4CF5}"/>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a:t>
            </a:fld>
            <a:endParaRPr lang="en-US"/>
          </a:p>
        </p:txBody>
      </p:sp>
      <p:sp>
        <p:nvSpPr>
          <p:cNvPr id="11" name="Date Placeholder 1">
            <a:extLst>
              <a:ext uri="{FF2B5EF4-FFF2-40B4-BE49-F238E27FC236}">
                <a16:creationId xmlns:a16="http://schemas.microsoft.com/office/drawing/2014/main" id="{AE28398F-75CB-42E9-BBEF-2CC021FCA23C}"/>
              </a:ext>
            </a:extLst>
          </p:cNvPr>
          <p:cNvSpPr>
            <a:spLocks noGrp="1"/>
          </p:cNvSpPr>
          <p:nvPr>
            <p:ph type="dt" sz="half" idx="10"/>
          </p:nvPr>
        </p:nvSpPr>
        <p:spPr>
          <a:xfrm>
            <a:off x="838200" y="6457948"/>
            <a:ext cx="2743200" cy="365125"/>
          </a:xfrm>
        </p:spPr>
        <p:txBody>
          <a:bodyPr/>
          <a:lstStyle/>
          <a:p>
            <a:r>
              <a:rPr lang="en-US"/>
              <a:t>April 2023</a:t>
            </a:r>
          </a:p>
        </p:txBody>
      </p:sp>
    </p:spTree>
    <p:custDataLst>
      <p:tags r:id="rId1"/>
    </p:custDataLst>
    <p:extLst>
      <p:ext uri="{BB962C8B-B14F-4D97-AF65-F5344CB8AC3E}">
        <p14:creationId xmlns:p14="http://schemas.microsoft.com/office/powerpoint/2010/main" val="5153340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0"/>
            <a:ext cx="12192000" cy="948583"/>
          </a:xfrm>
          <a:prstGeom prst="rect">
            <a:avLst/>
          </a:prstGeom>
        </p:spPr>
        <p:txBody>
          <a:bodyPr anchor="ctr">
            <a:normAutofit/>
          </a:bodyPr>
          <a:lstStyle>
            <a:lvl1pPr>
              <a:defRPr sz="3000"/>
            </a:lvl1pPr>
          </a:lstStyle>
          <a:p>
            <a:r>
              <a:rPr lang="en-US"/>
              <a:t>Click to edit Master title style</a:t>
            </a:r>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57948"/>
            <a:ext cx="4114800" cy="365125"/>
          </a:xfrm>
        </p:spPr>
        <p:txBody>
          <a:bodyPr/>
          <a:lstStyle/>
          <a:p>
            <a:r>
              <a:rPr lang="en-US"/>
              <a:t>Medicare Drug Coverage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a:t>
            </a:fld>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57948"/>
            <a:ext cx="2743200" cy="365125"/>
          </a:xfrm>
        </p:spPr>
        <p:txBody>
          <a:bodyPr/>
          <a:lstStyle/>
          <a:p>
            <a:r>
              <a:rPr lang="en-US"/>
              <a:t>April 2023</a:t>
            </a:r>
          </a:p>
        </p:txBody>
      </p:sp>
    </p:spTree>
    <p:custDataLst>
      <p:tags r:id="rId1"/>
    </p:custDataLst>
    <p:extLst>
      <p:ext uri="{BB962C8B-B14F-4D97-AF65-F5344CB8AC3E}">
        <p14:creationId xmlns:p14="http://schemas.microsoft.com/office/powerpoint/2010/main" val="10530835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1" name="Footer Placeholder 2">
            <a:extLst>
              <a:ext uri="{FF2B5EF4-FFF2-40B4-BE49-F238E27FC236}">
                <a16:creationId xmlns:a16="http://schemas.microsoft.com/office/drawing/2014/main" id="{DB63D3C4-D75B-4383-A63C-B7B2162BED68}"/>
              </a:ext>
            </a:extLst>
          </p:cNvPr>
          <p:cNvSpPr>
            <a:spLocks noGrp="1"/>
          </p:cNvSpPr>
          <p:nvPr>
            <p:ph type="ftr" sz="quarter" idx="11"/>
          </p:nvPr>
        </p:nvSpPr>
        <p:spPr>
          <a:xfrm>
            <a:off x="4038600" y="6457948"/>
            <a:ext cx="4114800" cy="365125"/>
          </a:xfrm>
        </p:spPr>
        <p:txBody>
          <a:bodyPr/>
          <a:lstStyle/>
          <a:p>
            <a:r>
              <a:rPr lang="en-US"/>
              <a:t>Medicare Drug Coverage</a:t>
            </a:r>
          </a:p>
        </p:txBody>
      </p:sp>
      <p:sp>
        <p:nvSpPr>
          <p:cNvPr id="9" name="Slide Number Placeholder 5">
            <a:extLst>
              <a:ext uri="{FF2B5EF4-FFF2-40B4-BE49-F238E27FC236}">
                <a16:creationId xmlns:a16="http://schemas.microsoft.com/office/drawing/2014/main" id="{EFBE96CF-81F8-432C-B1DE-5105688787DD}"/>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a:t>
            </a:fld>
            <a:endParaRPr lang="en-US"/>
          </a:p>
        </p:txBody>
      </p:sp>
      <p:sp>
        <p:nvSpPr>
          <p:cNvPr id="10" name="Date Placeholder 1">
            <a:extLst>
              <a:ext uri="{FF2B5EF4-FFF2-40B4-BE49-F238E27FC236}">
                <a16:creationId xmlns:a16="http://schemas.microsoft.com/office/drawing/2014/main" id="{032D45DF-95B1-4713-8A71-5ADCC91419F7}"/>
              </a:ext>
            </a:extLst>
          </p:cNvPr>
          <p:cNvSpPr>
            <a:spLocks noGrp="1"/>
          </p:cNvSpPr>
          <p:nvPr>
            <p:ph type="dt" sz="half" idx="10"/>
          </p:nvPr>
        </p:nvSpPr>
        <p:spPr>
          <a:xfrm>
            <a:off x="838200" y="6457948"/>
            <a:ext cx="2743200" cy="365125"/>
          </a:xfrm>
        </p:spPr>
        <p:txBody>
          <a:bodyPr/>
          <a:lstStyle/>
          <a:p>
            <a:r>
              <a:rPr lang="en-US"/>
              <a:t>April 2023</a:t>
            </a:r>
          </a:p>
        </p:txBody>
      </p:sp>
    </p:spTree>
    <p:custDataLst>
      <p:tags r:id="rId1"/>
    </p:custDataLst>
    <p:extLst>
      <p:ext uri="{BB962C8B-B14F-4D97-AF65-F5344CB8AC3E}">
        <p14:creationId xmlns:p14="http://schemas.microsoft.com/office/powerpoint/2010/main" val="1686032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9173-B4FF-2D44-8D07-DF00AF240054}"/>
              </a:ext>
            </a:extLst>
          </p:cNvPr>
          <p:cNvSpPr>
            <a:spLocks noGrp="1"/>
          </p:cNvSpPr>
          <p:nvPr>
            <p:ph type="title" hasCustomPrompt="1"/>
          </p:nvPr>
        </p:nvSpPr>
        <p:spPr>
          <a:xfrm>
            <a:off x="0" y="-1"/>
            <a:ext cx="12192000" cy="965675"/>
          </a:xfrm>
          <a:prstGeom prst="rect">
            <a:avLst/>
          </a:prstGeom>
        </p:spPr>
        <p:txBody>
          <a:bodyPr anchor="ctr">
            <a:normAutofit/>
          </a:bodyPr>
          <a:lstStyle>
            <a:lvl1pPr>
              <a:defRPr sz="3000"/>
            </a:lvl1pPr>
          </a:lstStyle>
          <a:p>
            <a:r>
              <a:rPr lang="en-US"/>
              <a:t>Click to add Head</a:t>
            </a:r>
          </a:p>
        </p:txBody>
      </p:sp>
      <p:sp>
        <p:nvSpPr>
          <p:cNvPr id="8" name="Text Placeholder 7">
            <a:extLst>
              <a:ext uri="{FF2B5EF4-FFF2-40B4-BE49-F238E27FC236}">
                <a16:creationId xmlns:a16="http://schemas.microsoft.com/office/drawing/2014/main" id="{11E7128D-0B3A-D745-8669-CD1E054CF4CB}"/>
              </a:ext>
            </a:extLst>
          </p:cNvPr>
          <p:cNvSpPr>
            <a:spLocks noGrp="1"/>
          </p:cNvSpPr>
          <p:nvPr>
            <p:ph type="body" sz="quarter" idx="13" hasCustomPrompt="1"/>
          </p:nvPr>
        </p:nvSpPr>
        <p:spPr>
          <a:xfrm>
            <a:off x="838200" y="1658938"/>
            <a:ext cx="10644188" cy="4167187"/>
          </a:xfrm>
        </p:spPr>
        <p:txBody>
          <a:bodyPr/>
          <a:lstStyle>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Click to add text</a:t>
            </a:r>
          </a:p>
          <a:p>
            <a:pPr lvl="1"/>
            <a:r>
              <a:rPr lang="en-US"/>
              <a:t>Click to add subtext</a:t>
            </a:r>
          </a:p>
          <a:p>
            <a:pPr lvl="2"/>
            <a:r>
              <a:rPr lang="en-US"/>
              <a:t>Third level</a:t>
            </a:r>
          </a:p>
        </p:txBody>
      </p:sp>
      <p:sp>
        <p:nvSpPr>
          <p:cNvPr id="5" name="Footer Placeholder 4">
            <a:extLst>
              <a:ext uri="{FF2B5EF4-FFF2-40B4-BE49-F238E27FC236}">
                <a16:creationId xmlns:a16="http://schemas.microsoft.com/office/drawing/2014/main" id="{81267BC7-9E12-EB40-954F-4AF47D581C38}"/>
              </a:ext>
            </a:extLst>
          </p:cNvPr>
          <p:cNvSpPr>
            <a:spLocks noGrp="1"/>
          </p:cNvSpPr>
          <p:nvPr>
            <p:ph type="ftr" sz="quarter" idx="11"/>
          </p:nvPr>
        </p:nvSpPr>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r>
              <a:rPr lang="en-US"/>
              <a:t>Medicare Drug Coverage</a:t>
            </a:r>
          </a:p>
        </p:txBody>
      </p:sp>
      <p:sp>
        <p:nvSpPr>
          <p:cNvPr id="6" name="Slide Number Placeholder 5">
            <a:extLst>
              <a:ext uri="{FF2B5EF4-FFF2-40B4-BE49-F238E27FC236}">
                <a16:creationId xmlns:a16="http://schemas.microsoft.com/office/drawing/2014/main" id="{0BB21C3E-EF1F-8D48-B06A-66FFAEB692CA}"/>
              </a:ext>
            </a:extLst>
          </p:cNvPr>
          <p:cNvSpPr>
            <a:spLocks noGrp="1"/>
          </p:cNvSpPr>
          <p:nvPr>
            <p:ph type="sldNum" sz="quarter" idx="12"/>
          </p:nvPr>
        </p:nvSpPr>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4" name="Date Placeholder 3">
            <a:extLst>
              <a:ext uri="{FF2B5EF4-FFF2-40B4-BE49-F238E27FC236}">
                <a16:creationId xmlns:a16="http://schemas.microsoft.com/office/drawing/2014/main" id="{BF584C84-A830-CF43-AF36-30FA573E36D4}"/>
              </a:ext>
            </a:extLst>
          </p:cNvPr>
          <p:cNvSpPr>
            <a:spLocks noGrp="1"/>
          </p:cNvSpPr>
          <p:nvPr>
            <p:ph type="dt" sz="half" idx="10"/>
          </p:nvPr>
        </p:nvSpPr>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r>
              <a:rPr lang="en-US"/>
              <a:t>April 2023</a:t>
            </a:r>
          </a:p>
        </p:txBody>
      </p:sp>
    </p:spTree>
    <p:custDataLst>
      <p:tags r:id="rId1"/>
    </p:custDataLst>
    <p:extLst>
      <p:ext uri="{BB962C8B-B14F-4D97-AF65-F5344CB8AC3E}">
        <p14:creationId xmlns:p14="http://schemas.microsoft.com/office/powerpoint/2010/main" val="24732376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1_Knowledge Check">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400">
                <a:solidFill>
                  <a:srgbClr val="00539A"/>
                </a:solidFill>
              </a:defRPr>
            </a:lvl1pPr>
          </a:lstStyle>
          <a:p>
            <a:r>
              <a:rPr lang="en-US"/>
              <a:t>Title</a:t>
            </a:r>
          </a:p>
        </p:txBody>
      </p:sp>
      <p:sp>
        <p:nvSpPr>
          <p:cNvPr id="9" name="TextBox 8">
            <a:extLst>
              <a:ext uri="{FF2B5EF4-FFF2-40B4-BE49-F238E27FC236}">
                <a16:creationId xmlns:a16="http://schemas.microsoft.com/office/drawing/2014/main" id="{88FD8781-E3A1-4960-97B1-D2C9D804C401}"/>
              </a:ext>
            </a:extLst>
          </p:cNvPr>
          <p:cNvSpPr txBox="1"/>
          <p:nvPr/>
        </p:nvSpPr>
        <p:spPr>
          <a:xfrm>
            <a:off x="1767642" y="4781614"/>
            <a:ext cx="8656715" cy="461665"/>
          </a:xfrm>
          <a:prstGeom prst="rect">
            <a:avLst/>
          </a:prstGeom>
          <a:noFill/>
        </p:spPr>
        <p:txBody>
          <a:bodyPr wrap="square" rtlCol="0">
            <a:spAutoFit/>
          </a:bodyPr>
          <a:lstStyle/>
          <a:p>
            <a:r>
              <a:rPr lang="en-US" sz="2400" b="1"/>
              <a:t>Countdown timer: </a:t>
            </a:r>
            <a:r>
              <a:rPr lang="en-US" sz="2400"/>
              <a:t>Answer the question before the bar disappears!</a:t>
            </a:r>
          </a:p>
        </p:txBody>
      </p:sp>
      <p:sp>
        <p:nvSpPr>
          <p:cNvPr id="10" name="Rectangle 9">
            <a:extLst>
              <a:ext uri="{FF2B5EF4-FFF2-40B4-BE49-F238E27FC236}">
                <a16:creationId xmlns:a16="http://schemas.microsoft.com/office/drawing/2014/main" id="{2E6468E8-A952-4184-8931-F077413305CC}"/>
              </a:ext>
            </a:extLst>
          </p:cNvPr>
          <p:cNvSpPr/>
          <p:nvPr/>
        </p:nvSpPr>
        <p:spPr>
          <a:xfrm flipH="1">
            <a:off x="1866142" y="5243279"/>
            <a:ext cx="8816372" cy="664035"/>
          </a:xfrm>
          <a:prstGeom prst="rect">
            <a:avLst/>
          </a:prstGeom>
          <a:gradFill flip="none" rotWithShape="1">
            <a:gsLst>
              <a:gs pos="0">
                <a:schemeClr val="accent1">
                  <a:lumMod val="5000"/>
                  <a:lumOff val="95000"/>
                </a:schemeClr>
              </a:gs>
              <a:gs pos="12000">
                <a:srgbClr val="A3D1FF"/>
              </a:gs>
              <a:gs pos="41000">
                <a:srgbClr val="A7BCE3"/>
              </a:gs>
              <a:gs pos="54000">
                <a:srgbClr val="82A1D8"/>
              </a:gs>
              <a:gs pos="83000">
                <a:srgbClr val="5C84CC"/>
              </a:gs>
              <a:gs pos="100000">
                <a:srgbClr val="0755B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AC7925C-BB69-4D0C-95D7-A99C181B8B85}"/>
              </a:ext>
            </a:extLst>
          </p:cNvPr>
          <p:cNvSpPr txBox="1"/>
          <p:nvPr/>
        </p:nvSpPr>
        <p:spPr>
          <a:xfrm>
            <a:off x="1767642" y="4781614"/>
            <a:ext cx="8656715" cy="461665"/>
          </a:xfrm>
          <a:prstGeom prst="rect">
            <a:avLst/>
          </a:prstGeom>
          <a:noFill/>
        </p:spPr>
        <p:txBody>
          <a:bodyPr wrap="square" rtlCol="0">
            <a:spAutoFit/>
          </a:bodyPr>
          <a:lstStyle/>
          <a:p>
            <a:r>
              <a:rPr lang="en-US" sz="2400" b="1">
                <a:solidFill>
                  <a:srgbClr val="00529B"/>
                </a:solidFill>
              </a:rPr>
              <a:t>Countdown timer: </a:t>
            </a:r>
            <a:r>
              <a:rPr lang="en-US" sz="2400">
                <a:solidFill>
                  <a:srgbClr val="00529B"/>
                </a:solidFill>
              </a:rPr>
              <a:t>Answer the question before the bar disappears!</a:t>
            </a:r>
          </a:p>
        </p:txBody>
      </p:sp>
      <p:sp>
        <p:nvSpPr>
          <p:cNvPr id="12" name="Rectangle 11">
            <a:extLst>
              <a:ext uri="{FF2B5EF4-FFF2-40B4-BE49-F238E27FC236}">
                <a16:creationId xmlns:a16="http://schemas.microsoft.com/office/drawing/2014/main" id="{2A42734C-3687-4BC4-BF9C-8CE781A5478B}"/>
              </a:ext>
            </a:extLst>
          </p:cNvPr>
          <p:cNvSpPr/>
          <p:nvPr/>
        </p:nvSpPr>
        <p:spPr>
          <a:xfrm>
            <a:off x="10203926"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0</a:t>
            </a:r>
          </a:p>
        </p:txBody>
      </p:sp>
      <p:sp>
        <p:nvSpPr>
          <p:cNvPr id="13" name="Rectangle 12">
            <a:extLst>
              <a:ext uri="{FF2B5EF4-FFF2-40B4-BE49-F238E27FC236}">
                <a16:creationId xmlns:a16="http://schemas.microsoft.com/office/drawing/2014/main" id="{6C079C1C-DC3B-4015-8E83-E20A4EC77018}"/>
              </a:ext>
            </a:extLst>
          </p:cNvPr>
          <p:cNvSpPr/>
          <p:nvPr/>
        </p:nvSpPr>
        <p:spPr>
          <a:xfrm>
            <a:off x="10203926" y="5094536"/>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a:t>
            </a:r>
          </a:p>
        </p:txBody>
      </p:sp>
      <p:sp>
        <p:nvSpPr>
          <p:cNvPr id="14" name="Rectangle 13">
            <a:extLst>
              <a:ext uri="{FF2B5EF4-FFF2-40B4-BE49-F238E27FC236}">
                <a16:creationId xmlns:a16="http://schemas.microsoft.com/office/drawing/2014/main" id="{4A9EB145-64A1-4B6D-ABD6-7765B33E7460}"/>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2</a:t>
            </a:r>
          </a:p>
        </p:txBody>
      </p:sp>
      <p:sp>
        <p:nvSpPr>
          <p:cNvPr id="15" name="Rectangle 14">
            <a:extLst>
              <a:ext uri="{FF2B5EF4-FFF2-40B4-BE49-F238E27FC236}">
                <a16:creationId xmlns:a16="http://schemas.microsoft.com/office/drawing/2014/main" id="{717A22DA-9F5C-4C8E-B997-89D61696197E}"/>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3</a:t>
            </a:r>
          </a:p>
        </p:txBody>
      </p:sp>
      <p:sp>
        <p:nvSpPr>
          <p:cNvPr id="16" name="Rectangle 15">
            <a:extLst>
              <a:ext uri="{FF2B5EF4-FFF2-40B4-BE49-F238E27FC236}">
                <a16:creationId xmlns:a16="http://schemas.microsoft.com/office/drawing/2014/main" id="{F30A7EF2-B99D-430B-9F39-8A34F219D18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4</a:t>
            </a:r>
          </a:p>
        </p:txBody>
      </p:sp>
      <p:sp>
        <p:nvSpPr>
          <p:cNvPr id="17" name="Rectangle 16">
            <a:extLst>
              <a:ext uri="{FF2B5EF4-FFF2-40B4-BE49-F238E27FC236}">
                <a16:creationId xmlns:a16="http://schemas.microsoft.com/office/drawing/2014/main" id="{7057CCD2-EF8C-4EFA-AE31-D0527A59CC4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5</a:t>
            </a:r>
          </a:p>
        </p:txBody>
      </p:sp>
      <p:sp>
        <p:nvSpPr>
          <p:cNvPr id="18" name="Rectangle 17">
            <a:extLst>
              <a:ext uri="{FF2B5EF4-FFF2-40B4-BE49-F238E27FC236}">
                <a16:creationId xmlns:a16="http://schemas.microsoft.com/office/drawing/2014/main" id="{8EAF7DC0-E287-4734-BF35-5E17EC0CB71C}"/>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6</a:t>
            </a:r>
          </a:p>
        </p:txBody>
      </p:sp>
      <p:sp>
        <p:nvSpPr>
          <p:cNvPr id="19" name="Rectangle 18">
            <a:extLst>
              <a:ext uri="{FF2B5EF4-FFF2-40B4-BE49-F238E27FC236}">
                <a16:creationId xmlns:a16="http://schemas.microsoft.com/office/drawing/2014/main" id="{6E4B16D1-1C0D-4A1A-825D-DCA94ADB60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7</a:t>
            </a:r>
          </a:p>
        </p:txBody>
      </p:sp>
      <p:sp>
        <p:nvSpPr>
          <p:cNvPr id="20" name="Rectangle 19">
            <a:extLst>
              <a:ext uri="{FF2B5EF4-FFF2-40B4-BE49-F238E27FC236}">
                <a16:creationId xmlns:a16="http://schemas.microsoft.com/office/drawing/2014/main" id="{A01F0BDD-4ED8-42DD-9470-A1526697ECC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8</a:t>
            </a:r>
          </a:p>
        </p:txBody>
      </p:sp>
      <p:sp>
        <p:nvSpPr>
          <p:cNvPr id="21" name="Rectangle 20">
            <a:extLst>
              <a:ext uri="{FF2B5EF4-FFF2-40B4-BE49-F238E27FC236}">
                <a16:creationId xmlns:a16="http://schemas.microsoft.com/office/drawing/2014/main" id="{5857950E-E2C1-43F9-A7D2-41CE6CFDE781}"/>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9</a:t>
            </a:r>
          </a:p>
        </p:txBody>
      </p:sp>
      <p:sp>
        <p:nvSpPr>
          <p:cNvPr id="22" name="Rectangle 21">
            <a:extLst>
              <a:ext uri="{FF2B5EF4-FFF2-40B4-BE49-F238E27FC236}">
                <a16:creationId xmlns:a16="http://schemas.microsoft.com/office/drawing/2014/main" id="{48480437-35C6-4E81-AC29-542D9962912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10</a:t>
            </a:r>
          </a:p>
        </p:txBody>
      </p:sp>
      <p:sp>
        <p:nvSpPr>
          <p:cNvPr id="23" name="Rectangle 22">
            <a:extLst>
              <a:ext uri="{FF2B5EF4-FFF2-40B4-BE49-F238E27FC236}">
                <a16:creationId xmlns:a16="http://schemas.microsoft.com/office/drawing/2014/main" id="{BB199EFC-F3DC-408C-B040-6128070B7239}"/>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11</a:t>
            </a:r>
          </a:p>
        </p:txBody>
      </p:sp>
      <p:sp>
        <p:nvSpPr>
          <p:cNvPr id="24" name="Rectangle 23">
            <a:extLst>
              <a:ext uri="{FF2B5EF4-FFF2-40B4-BE49-F238E27FC236}">
                <a16:creationId xmlns:a16="http://schemas.microsoft.com/office/drawing/2014/main" id="{2B0A8789-B09C-4BBD-9E41-9920A5B5E30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12</a:t>
            </a:r>
          </a:p>
        </p:txBody>
      </p:sp>
      <p:sp>
        <p:nvSpPr>
          <p:cNvPr id="25" name="Rectangle 24">
            <a:extLst>
              <a:ext uri="{FF2B5EF4-FFF2-40B4-BE49-F238E27FC236}">
                <a16:creationId xmlns:a16="http://schemas.microsoft.com/office/drawing/2014/main" id="{4BE290A4-31C2-412F-9BB4-C5A70D7146E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13</a:t>
            </a:r>
          </a:p>
        </p:txBody>
      </p:sp>
      <p:sp>
        <p:nvSpPr>
          <p:cNvPr id="26" name="Rectangle 25">
            <a:extLst>
              <a:ext uri="{FF2B5EF4-FFF2-40B4-BE49-F238E27FC236}">
                <a16:creationId xmlns:a16="http://schemas.microsoft.com/office/drawing/2014/main" id="{0846472E-B404-4AA0-81BB-29CB41C1B41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14</a:t>
            </a:r>
          </a:p>
        </p:txBody>
      </p:sp>
      <p:sp>
        <p:nvSpPr>
          <p:cNvPr id="27" name="Rectangle 26">
            <a:extLst>
              <a:ext uri="{FF2B5EF4-FFF2-40B4-BE49-F238E27FC236}">
                <a16:creationId xmlns:a16="http://schemas.microsoft.com/office/drawing/2014/main" id="{5841C14F-DD09-4F08-A498-0482F160E8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15</a:t>
            </a:r>
          </a:p>
        </p:txBody>
      </p:sp>
      <p:sp>
        <p:nvSpPr>
          <p:cNvPr id="28" name="Rectangle 27">
            <a:extLst>
              <a:ext uri="{FF2B5EF4-FFF2-40B4-BE49-F238E27FC236}">
                <a16:creationId xmlns:a16="http://schemas.microsoft.com/office/drawing/2014/main" id="{B6143134-4D34-4818-BCD5-DD80662A35DC}"/>
              </a:ext>
            </a:extLst>
          </p:cNvPr>
          <p:cNvSpPr/>
          <p:nvPr/>
        </p:nvSpPr>
        <p:spPr>
          <a:xfrm>
            <a:off x="11036300" y="5094536"/>
            <a:ext cx="1155700" cy="976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r>
              <a:rPr lang="en-US"/>
              <a:t>Medicare Drug Coverage</a:t>
            </a:r>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57948"/>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fld id="{48F63A3B-78C7-47BE-AE5E-E10140E04643}" type="slidenum">
              <a:rPr lang="en-US" smtClean="0"/>
              <a:t>‹#›</a:t>
            </a:fld>
            <a:endParaRPr lang="en-US"/>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r>
              <a:rPr lang="en-US"/>
              <a:t>April 2023</a:t>
            </a:r>
          </a:p>
        </p:txBody>
      </p:sp>
    </p:spTree>
    <p:custDataLst>
      <p:tags r:id="rId1"/>
    </p:custDataLst>
    <p:extLst>
      <p:ext uri="{BB962C8B-B14F-4D97-AF65-F5344CB8AC3E}">
        <p14:creationId xmlns:p14="http://schemas.microsoft.com/office/powerpoint/2010/main" val="2318160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17250"/>
                                        <p:tgtEl>
                                          <p:spTgt spid="10"/>
                                        </p:tgtEl>
                                        <p:attrNameLst>
                                          <p:attrName>ppt_x</p:attrName>
                                        </p:attrNameLst>
                                      </p:cBhvr>
                                      <p:tavLst>
                                        <p:tav tm="0">
                                          <p:val>
                                            <p:strVal val="ppt_x"/>
                                          </p:val>
                                        </p:tav>
                                        <p:tav tm="100000">
                                          <p:val>
                                            <p:strVal val="1+ppt_w/2"/>
                                          </p:val>
                                        </p:tav>
                                      </p:tavLst>
                                    </p:anim>
                                    <p:anim calcmode="lin" valueType="num">
                                      <p:cBhvr additive="base">
                                        <p:cTn id="7" dur="17250"/>
                                        <p:tgtEl>
                                          <p:spTgt spid="10"/>
                                        </p:tgtEl>
                                        <p:attrNameLst>
                                          <p:attrName>ppt_y</p:attrName>
                                        </p:attrNameLst>
                                      </p:cBhvr>
                                      <p:tavLst>
                                        <p:tav tm="0">
                                          <p:val>
                                            <p:strVal val="ppt_y"/>
                                          </p:val>
                                        </p:tav>
                                        <p:tav tm="100000">
                                          <p:val>
                                            <p:strVal val="ppt_y"/>
                                          </p:val>
                                        </p:tav>
                                      </p:tavLst>
                                    </p:anim>
                                    <p:set>
                                      <p:cBhvr>
                                        <p:cTn id="8" dur="1" fill="hold">
                                          <p:stCondLst>
                                            <p:cond delay="17249"/>
                                          </p:stCondLst>
                                        </p:cTn>
                                        <p:tgtEl>
                                          <p:spTgt spid="10"/>
                                        </p:tgtEl>
                                        <p:attrNameLst>
                                          <p:attrName>style.visibility</p:attrName>
                                        </p:attrNameLst>
                                      </p:cBhvr>
                                      <p:to>
                                        <p:strVal val="hidden"/>
                                      </p:to>
                                    </p:set>
                                  </p:childTnLst>
                                </p:cTn>
                              </p:par>
                              <p:par>
                                <p:cTn id="9" presetID="10" presetClass="exit" presetSubtype="0" fill="hold" grpId="0" nodeType="withEffect">
                                  <p:stCondLst>
                                    <p:cond delay="0"/>
                                  </p:stCondLst>
                                  <p:childTnLst>
                                    <p:animEffect transition="out" filter="fade">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cTn>
                              </p:par>
                              <p:par>
                                <p:cTn id="12" presetID="10" presetClass="exit" presetSubtype="0" fill="hold" grpId="0" nodeType="withEffect">
                                  <p:stCondLst>
                                    <p:cond delay="1000"/>
                                  </p:stCondLst>
                                  <p:childTnLst>
                                    <p:animEffect transition="out" filter="fade">
                                      <p:cBhvr>
                                        <p:cTn id="13" dur="500"/>
                                        <p:tgtEl>
                                          <p:spTgt spid="26"/>
                                        </p:tgtEl>
                                      </p:cBhvr>
                                    </p:animEffect>
                                    <p:set>
                                      <p:cBhvr>
                                        <p:cTn id="14" dur="1" fill="hold">
                                          <p:stCondLst>
                                            <p:cond delay="499"/>
                                          </p:stCondLst>
                                        </p:cTn>
                                        <p:tgtEl>
                                          <p:spTgt spid="26"/>
                                        </p:tgtEl>
                                        <p:attrNameLst>
                                          <p:attrName>style.visibility</p:attrName>
                                        </p:attrNameLst>
                                      </p:cBhvr>
                                      <p:to>
                                        <p:strVal val="hidden"/>
                                      </p:to>
                                    </p:set>
                                  </p:childTnLst>
                                </p:cTn>
                              </p:par>
                              <p:par>
                                <p:cTn id="15" presetID="10" presetClass="exit" presetSubtype="0" fill="hold" grpId="0" nodeType="withEffect">
                                  <p:stCondLst>
                                    <p:cond delay="2000"/>
                                  </p:stCondLst>
                                  <p:childTnLst>
                                    <p:animEffect transition="out" filter="fade">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par>
                                <p:cTn id="18" presetID="10" presetClass="exit" presetSubtype="0" fill="hold" grpId="0" nodeType="withEffect">
                                  <p:stCondLst>
                                    <p:cond delay="3000"/>
                                  </p:stCondLst>
                                  <p:childTnLst>
                                    <p:animEffect transition="out" filter="fade">
                                      <p:cBhvr>
                                        <p:cTn id="19" dur="500"/>
                                        <p:tgtEl>
                                          <p:spTgt spid="24"/>
                                        </p:tgtEl>
                                      </p:cBhvr>
                                    </p:animEffect>
                                    <p:set>
                                      <p:cBhvr>
                                        <p:cTn id="20" dur="1" fill="hold">
                                          <p:stCondLst>
                                            <p:cond delay="499"/>
                                          </p:stCondLst>
                                        </p:cTn>
                                        <p:tgtEl>
                                          <p:spTgt spid="24"/>
                                        </p:tgtEl>
                                        <p:attrNameLst>
                                          <p:attrName>style.visibility</p:attrName>
                                        </p:attrNameLst>
                                      </p:cBhvr>
                                      <p:to>
                                        <p:strVal val="hidden"/>
                                      </p:to>
                                    </p:set>
                                  </p:childTnLst>
                                </p:cTn>
                              </p:par>
                              <p:par>
                                <p:cTn id="21" presetID="10" presetClass="exit" presetSubtype="0" fill="hold" grpId="0" nodeType="withEffect">
                                  <p:stCondLst>
                                    <p:cond delay="4000"/>
                                  </p:stCondLst>
                                  <p:childTnLst>
                                    <p:animEffect transition="out" filter="fade">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par>
                                <p:cTn id="24" presetID="10" presetClass="exit" presetSubtype="0" fill="hold" grpId="0" nodeType="withEffect">
                                  <p:stCondLst>
                                    <p:cond delay="5000"/>
                                  </p:stCondLst>
                                  <p:childTnLst>
                                    <p:animEffect transition="out" filter="fade">
                                      <p:cBhvr>
                                        <p:cTn id="25" dur="500"/>
                                        <p:tgtEl>
                                          <p:spTgt spid="22"/>
                                        </p:tgtEl>
                                      </p:cBhvr>
                                    </p:animEffect>
                                    <p:set>
                                      <p:cBhvr>
                                        <p:cTn id="26" dur="1" fill="hold">
                                          <p:stCondLst>
                                            <p:cond delay="499"/>
                                          </p:stCondLst>
                                        </p:cTn>
                                        <p:tgtEl>
                                          <p:spTgt spid="22"/>
                                        </p:tgtEl>
                                        <p:attrNameLst>
                                          <p:attrName>style.visibility</p:attrName>
                                        </p:attrNameLst>
                                      </p:cBhvr>
                                      <p:to>
                                        <p:strVal val="hidden"/>
                                      </p:to>
                                    </p:set>
                                  </p:childTnLst>
                                </p:cTn>
                              </p:par>
                              <p:par>
                                <p:cTn id="27" presetID="10" presetClass="exit" presetSubtype="0" fill="hold" grpId="0" nodeType="withEffect">
                                  <p:stCondLst>
                                    <p:cond delay="6000"/>
                                  </p:stCondLst>
                                  <p:childTnLst>
                                    <p:animEffect transition="out" filter="fad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par>
                                <p:cTn id="30" presetID="10" presetClass="exit" presetSubtype="0" fill="hold" grpId="0" nodeType="withEffect">
                                  <p:stCondLst>
                                    <p:cond delay="700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10" presetClass="exit" presetSubtype="0" fill="hold" grpId="0" nodeType="withEffect">
                                  <p:stCondLst>
                                    <p:cond delay="8000"/>
                                  </p:stCondLst>
                                  <p:childTnLst>
                                    <p:animEffect transition="out" filter="fade">
                                      <p:cBhvr>
                                        <p:cTn id="34" dur="500"/>
                                        <p:tgtEl>
                                          <p:spTgt spid="19"/>
                                        </p:tgtEl>
                                      </p:cBhvr>
                                    </p:animEffect>
                                    <p:set>
                                      <p:cBhvr>
                                        <p:cTn id="35" dur="1" fill="hold">
                                          <p:stCondLst>
                                            <p:cond delay="499"/>
                                          </p:stCondLst>
                                        </p:cTn>
                                        <p:tgtEl>
                                          <p:spTgt spid="19"/>
                                        </p:tgtEl>
                                        <p:attrNameLst>
                                          <p:attrName>style.visibility</p:attrName>
                                        </p:attrNameLst>
                                      </p:cBhvr>
                                      <p:to>
                                        <p:strVal val="hidden"/>
                                      </p:to>
                                    </p:set>
                                  </p:childTnLst>
                                </p:cTn>
                              </p:par>
                              <p:par>
                                <p:cTn id="36" presetID="10" presetClass="exit" presetSubtype="0" fill="hold" grpId="0" nodeType="withEffect">
                                  <p:stCondLst>
                                    <p:cond delay="900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par>
                                <p:cTn id="39" presetID="10" presetClass="exit" presetSubtype="0" fill="hold" grpId="0" nodeType="withEffect">
                                  <p:stCondLst>
                                    <p:cond delay="1000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xit" presetSubtype="0" fill="hold" grpId="0" nodeType="withEffect">
                                  <p:stCondLst>
                                    <p:cond delay="11000"/>
                                  </p:stCondLst>
                                  <p:childTnLst>
                                    <p:animEffect transition="out" filter="fade">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10" presetClass="exit" presetSubtype="0" fill="hold" grpId="0" nodeType="withEffect">
                                  <p:stCondLst>
                                    <p:cond delay="1200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10" presetClass="exit" presetSubtype="0" fill="hold" grpId="0" nodeType="withEffect">
                                  <p:stCondLst>
                                    <p:cond delay="1300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xit" presetSubtype="0" fill="hold" grpId="0" nodeType="withEffect">
                                  <p:stCondLst>
                                    <p:cond delay="14000"/>
                                  </p:stCondLst>
                                  <p:childTnLst>
                                    <p:animEffect transition="out" filter="fade">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April 2023</a:t>
            </a:r>
            <a:endParaRPr lang="en-US" dirty="0"/>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a:t>Medicare Drug Coverage</a:t>
            </a:r>
            <a:endParaRPr lang="en-US" dirty="0"/>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dirty="0"/>
          </a:p>
        </p:txBody>
      </p:sp>
      <p:sp>
        <p:nvSpPr>
          <p:cNvPr id="6" name="Text Placeholder 2">
            <a:extLst>
              <a:ext uri="{FF2B5EF4-FFF2-40B4-BE49-F238E27FC236}">
                <a16:creationId xmlns:a16="http://schemas.microsoft.com/office/drawing/2014/main" id="{73CD68C0-63A5-4928-AF07-455DA38884F8}"/>
              </a:ext>
            </a:extLst>
          </p:cNvPr>
          <p:cNvSpPr>
            <a:spLocks noGrp="1"/>
          </p:cNvSpPr>
          <p:nvPr>
            <p:ph idx="1"/>
          </p:nvPr>
        </p:nvSpPr>
        <p:spPr>
          <a:xfrm>
            <a:off x="914400" y="1371600"/>
            <a:ext cx="10515600" cy="4351338"/>
          </a:xfrm>
          <a:prstGeom prst="rect">
            <a:avLst/>
          </a:prstGeom>
        </p:spPr>
        <p:txBody>
          <a:bodyPr vert="horz" lIns="91440" tIns="45720" rIns="91440" bIns="45720" rtlCol="0">
            <a:normAutofit/>
          </a:bodyPr>
          <a:lstStyle>
            <a:lvl1pPr>
              <a:spcAft>
                <a:spcPts val="1200"/>
              </a:spcAft>
              <a:defRPr/>
            </a:lvl1pPr>
            <a:lvl2pPr>
              <a:spcAft>
                <a:spcPts val="1200"/>
              </a:spcAft>
              <a:defRPr/>
            </a:lvl2pPr>
            <a:lvl3pPr>
              <a:spcAft>
                <a:spcPts val="1200"/>
              </a:spcAft>
              <a:defRPr/>
            </a:lvl3pPr>
            <a:lvl4pPr>
              <a:spcAft>
                <a:spcPts val="1200"/>
              </a:spcAft>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31479761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8D0DBCD2-53E9-E351-0C23-D2B875750A18}"/>
              </a:ext>
            </a:extLst>
          </p:cNvPr>
          <p:cNvGrpSpPr/>
          <p:nvPr userDrawn="1"/>
        </p:nvGrpSpPr>
        <p:grpSpPr>
          <a:xfrm>
            <a:off x="0" y="5972445"/>
            <a:ext cx="12192000" cy="900112"/>
            <a:chOff x="0" y="5972445"/>
            <a:chExt cx="12192000" cy="900112"/>
          </a:xfrm>
        </p:grpSpPr>
        <p:sp>
          <p:nvSpPr>
            <p:cNvPr id="9" name="Rectangle 8">
              <a:extLst>
                <a:ext uri="{FF2B5EF4-FFF2-40B4-BE49-F238E27FC236}">
                  <a16:creationId xmlns:a16="http://schemas.microsoft.com/office/drawing/2014/main" id="{5704D24A-2AB5-EF5F-46ED-88DEAE008E32}"/>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9B10843-D1F7-323D-D1F2-F2381882EBF2}"/>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8" name="Picture 7">
              <a:extLst>
                <a:ext uri="{FF2B5EF4-FFF2-40B4-BE49-F238E27FC236}">
                  <a16:creationId xmlns:a16="http://schemas.microsoft.com/office/drawing/2014/main" id="{A90466DD-C174-2702-CDD9-E5196DBE1B01}"/>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1621589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le Slide 1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45092"/>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D821A07-1804-4302-86C2-2409C8BECD23}"/>
              </a:ext>
            </a:extLst>
          </p:cNvPr>
          <p:cNvSpPr txBox="1">
            <a:spLocks/>
          </p:cNvSpPr>
          <p:nvPr userDrawn="1"/>
        </p:nvSpPr>
        <p:spPr>
          <a:xfrm>
            <a:off x="573156" y="5170060"/>
            <a:ext cx="10515600" cy="929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539A"/>
                </a:solidFill>
                <a:effectLst/>
                <a:uLnTx/>
                <a:uFillTx/>
                <a:latin typeface="Arial" panose="020B0604020202020204" pitchFamily="34" charset="0"/>
                <a:ea typeface="+mj-ea"/>
                <a:cs typeface="Arial" panose="020B0604020202020204" pitchFamily="34" charset="0"/>
              </a:rPr>
              <a:t>Click to add subtitle</a:t>
            </a:r>
          </a:p>
        </p:txBody>
      </p:sp>
      <p:grpSp>
        <p:nvGrpSpPr>
          <p:cNvPr id="2" name="Group 1">
            <a:extLst>
              <a:ext uri="{FF2B5EF4-FFF2-40B4-BE49-F238E27FC236}">
                <a16:creationId xmlns:a16="http://schemas.microsoft.com/office/drawing/2014/main" id="{EEEEF3CD-4F8F-6E08-3B21-6FA32F65D565}"/>
              </a:ext>
            </a:extLst>
          </p:cNvPr>
          <p:cNvGrpSpPr/>
          <p:nvPr userDrawn="1"/>
        </p:nvGrpSpPr>
        <p:grpSpPr>
          <a:xfrm>
            <a:off x="0" y="5972445"/>
            <a:ext cx="12192000" cy="900112"/>
            <a:chOff x="0" y="5972445"/>
            <a:chExt cx="12192000" cy="900112"/>
          </a:xfrm>
        </p:grpSpPr>
        <p:sp>
          <p:nvSpPr>
            <p:cNvPr id="4" name="Rectangle 3">
              <a:extLst>
                <a:ext uri="{FF2B5EF4-FFF2-40B4-BE49-F238E27FC236}">
                  <a16:creationId xmlns:a16="http://schemas.microsoft.com/office/drawing/2014/main" id="{A09B4FDC-6BDF-EFD4-7421-EBDC794BE194}"/>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B24D343-86C1-3984-D6BA-39C2D60BEA23}"/>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1" name="Picture 10">
              <a:extLst>
                <a:ext uri="{FF2B5EF4-FFF2-40B4-BE49-F238E27FC236}">
                  <a16:creationId xmlns:a16="http://schemas.microsoft.com/office/drawing/2014/main" id="{7CD517C8-DD95-E64C-A981-55C6AFE3CB3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3879843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3B2212CA-9BD2-81B7-0DBA-06E8311DF453}"/>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A29EFB50-65F6-008B-EEF1-DA3FC1E0CE4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0D23542-0E84-B3AA-2E6F-0E0BF37826A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0EBEE1C7-5A19-F601-9A9E-83289E808FE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3900372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Slide 2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79275"/>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06AB3EB-B3E7-4D86-93B4-A2F1467FB717}"/>
              </a:ext>
            </a:extLst>
          </p:cNvPr>
          <p:cNvSpPr txBox="1">
            <a:spLocks/>
          </p:cNvSpPr>
          <p:nvPr userDrawn="1"/>
        </p:nvSpPr>
        <p:spPr>
          <a:xfrm>
            <a:off x="573156" y="5170060"/>
            <a:ext cx="10515600" cy="929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539A"/>
                </a:solidFill>
                <a:effectLst/>
                <a:uLnTx/>
                <a:uFillTx/>
                <a:latin typeface="Arial" panose="020B0604020202020204" pitchFamily="34" charset="0"/>
                <a:ea typeface="+mj-ea"/>
                <a:cs typeface="Arial" panose="020B0604020202020204" pitchFamily="34" charset="0"/>
              </a:rPr>
              <a:t>Click to add subtitle</a:t>
            </a:r>
          </a:p>
        </p:txBody>
      </p:sp>
      <p:grpSp>
        <p:nvGrpSpPr>
          <p:cNvPr id="2" name="Group 1">
            <a:extLst>
              <a:ext uri="{FF2B5EF4-FFF2-40B4-BE49-F238E27FC236}">
                <a16:creationId xmlns:a16="http://schemas.microsoft.com/office/drawing/2014/main" id="{0AF04CC0-30E9-4159-2F4E-17EC5015F50F}"/>
              </a:ext>
            </a:extLst>
          </p:cNvPr>
          <p:cNvGrpSpPr/>
          <p:nvPr userDrawn="1"/>
        </p:nvGrpSpPr>
        <p:grpSpPr>
          <a:xfrm>
            <a:off x="0" y="5972445"/>
            <a:ext cx="12192000" cy="900112"/>
            <a:chOff x="0" y="5972445"/>
            <a:chExt cx="12192000" cy="900112"/>
          </a:xfrm>
        </p:grpSpPr>
        <p:sp>
          <p:nvSpPr>
            <p:cNvPr id="4" name="Rectangle 3">
              <a:extLst>
                <a:ext uri="{FF2B5EF4-FFF2-40B4-BE49-F238E27FC236}">
                  <a16:creationId xmlns:a16="http://schemas.microsoft.com/office/drawing/2014/main" id="{FE687A18-235E-FECF-6CF1-823B98330A2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E3107BF-3B7C-0D70-85F4-911E500A7902}"/>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1" name="Picture 10">
              <a:extLst>
                <a:ext uri="{FF2B5EF4-FFF2-40B4-BE49-F238E27FC236}">
                  <a16:creationId xmlns:a16="http://schemas.microsoft.com/office/drawing/2014/main" id="{296BD230-B92B-FF98-2251-2F62F351F4FB}"/>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1820342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A665E39C-BF76-E3BA-E860-492A873B4563}"/>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2143B689-2382-5F3B-E63C-65A16377A720}"/>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0F7CD0F-5973-F386-6DCB-9D265206813E}"/>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1581AE4A-DFDE-3736-4E46-754EB2187C2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7103995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E6EB096E-5C06-40DF-DB3E-81998C98A6D8}"/>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5DA16CCD-2F90-836D-8F2E-507D7C526AF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0B218D9-45C2-E09C-1979-5C38ED34B6B9}"/>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D8626D89-7F0F-43C2-7F89-AD4B3B70914A}"/>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4499399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850159BC-1F24-F18D-6CCF-9562342501CE}"/>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AF990955-927C-4621-C7EF-40BC8785716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B98145A-02E2-926F-BD81-85502D5DDCDD}"/>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5B08B2F-DFAE-75BE-0969-3B6861E5F335}"/>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9390563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4642AF7A-6B6D-3B72-514C-3EE47369E259}"/>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DA5E238D-4C89-F74A-D389-2F7C2EE0A0BC}"/>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5C53E3C-D188-3861-6E23-ED1ECB55EB7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9A068826-AD2D-233C-5CAC-A888A1C4D910}"/>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58214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1_Section Hea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extLst>
      <p:ext uri="{BB962C8B-B14F-4D97-AF65-F5344CB8AC3E}">
        <p14:creationId xmlns:p14="http://schemas.microsoft.com/office/powerpoint/2010/main" val="20935189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Slide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C202E1F2-2259-E40B-451D-CD062EB24E02}"/>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B79AEF56-FD08-1225-2FD8-4A5086A96F07}"/>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DF93FFA-6D5B-E77C-3AB6-EE366AD66878}"/>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B546304-3625-0A57-8D9D-D0A36B0F28E3}"/>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8298528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Section Header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06F7D4F0-E973-BD4B-32B7-818BC3447F3E}"/>
              </a:ext>
            </a:extLst>
          </p:cNvPr>
          <p:cNvGrpSpPr/>
          <p:nvPr userDrawn="1"/>
        </p:nvGrpSpPr>
        <p:grpSpPr>
          <a:xfrm>
            <a:off x="10902950" y="6015792"/>
            <a:ext cx="1079500" cy="800934"/>
            <a:chOff x="10902950" y="6015792"/>
            <a:chExt cx="1079500" cy="800934"/>
          </a:xfrm>
        </p:grpSpPr>
        <p:sp>
          <p:nvSpPr>
            <p:cNvPr id="11" name="Rectangle 10">
              <a:extLst>
                <a:ext uri="{FF2B5EF4-FFF2-40B4-BE49-F238E27FC236}">
                  <a16:creationId xmlns:a16="http://schemas.microsoft.com/office/drawing/2014/main" id="{4BC8AA6E-3B8E-3004-C9F1-6DBA84659785}"/>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D122A31A-48AF-AF89-B9C8-AE697B8A7317}"/>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2863357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5E96312-A473-2664-126B-74362B53E72F}"/>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8A69586D-69D0-B8A7-F31C-CCA816FD09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74EE3C8B-11A8-CDA6-DDE4-BA917A90115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1392525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Section Header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7AB4EAA3-323F-F7CC-377A-3369EBF9686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1D5895F8-099C-68B1-ACB7-146591087F63}"/>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E1C966F-C6F0-9197-B382-7DDB3965675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9953849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Section Header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A522A52F-BEBF-8A74-CAB8-F823E6175F0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CD11484-0950-50B1-3461-13979906D04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01BE2C33-1B84-E044-3374-93F03673FAF0}"/>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950190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Section Header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9F823E8-F90F-56D5-EF6E-243206C4E73F}"/>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99798AF7-FFB7-7B4B-A5DF-FC79D890FD7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4268D48-8070-BFD9-3C80-40EE13DFDA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941403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Section Header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4A893F2-05B4-D9E2-2B30-B7CC9D1CFB69}"/>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293229C3-F5AB-3BBA-6B69-7CF8692523D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EE6EED1-C5AB-51B2-FCFD-26CA76F3D87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9360688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ection Header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D8C77FD-D560-846E-0A23-2F530A9EA3CD}"/>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6E7CCCBA-67FA-7CC2-8687-891117E8BF68}"/>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FC443E9-D57C-B763-DD9D-4FEC256E61F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1785519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Section Header 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8099757-BE0A-4323-6415-41C2AE1D7A6C}"/>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D1CDBC64-C75E-78B0-823B-5ADD7E5877C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2D940D5-4399-C51E-08B0-A79919B15AD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105148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Section Header 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3F1CEA8-7FA4-C6A4-0DD2-FFEE74412D66}"/>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E30F7D59-C066-8E41-4715-CE96F37DFE0D}"/>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24603A4-15EF-BCE0-2546-8A55CF235D2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9033768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1_Section Hea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extLst>
      <p:ext uri="{BB962C8B-B14F-4D97-AF65-F5344CB8AC3E}">
        <p14:creationId xmlns:p14="http://schemas.microsoft.com/office/powerpoint/2010/main" val="35092762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Section Header 1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85CD41E-6A6C-A94B-550E-04FBC3ADC8C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B6C555CF-3407-6AA9-1794-B516717A9ED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8A6AC49-EFE8-86FC-1116-AD093735F032}"/>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2580443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Section Header 1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6591E82-3C88-42D6-6147-18E21D5E245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B92EED94-A851-2AFE-A1D8-50ED4BBE866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F54B870C-357E-9960-8C88-11E26C764A3C}"/>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6697634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Section Header 1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6E1E7E8-B5AE-A295-4B26-1313BEDA850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2E16A354-3BF7-F982-1D44-8BC64D63F47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38E8C4BD-6763-E714-5A22-D57A71AF05A9}"/>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5118332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Section Header 1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317E2F60-9812-2CE4-1DC4-0C449EB25E75}"/>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84C87463-EE4F-1266-F372-0FEF46D1EDB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3EA3F24-21CB-F459-895A-44ECCEA132A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9271899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Section Header 1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1E9EE259-899F-3260-DC43-AEE138DDB02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956E46DD-0192-C780-77D1-B044A5AF8AF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22E0A31-B7BC-3F13-FA7B-B6E041C27A4E}"/>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8683651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Section Header 1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F6CD279F-C11C-B793-627A-9C3606FA5044}"/>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2EADC88-3390-C3F7-FF5B-1457E63B5E1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798ABBE-087E-EEEC-545E-5B9ACF7063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4899664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Section Header 1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D366C5D-076F-94DD-06D1-E6800D671292}"/>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187B7D52-FCE1-9B9D-A8AE-975043FA93A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85ECD6C-A491-BD59-4CC8-406B88F9564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4792204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Section Header 1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EE787EAB-54F2-4371-B857-C02C592A9B87}"/>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3819B2A5-EFBC-9501-6309-CED6363775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2EEB56D-7C5B-8008-E24D-A525FC082AC3}"/>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0617158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Section Header 1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A62AAE1-987E-E339-765E-2EF9F5C9F836}"/>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568B11B-D454-472A-EED7-A7F1BBD7CE9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22D15B7-A2B1-5FB0-071F-8C3D0C68C61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4922276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Section Header 1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855F1930-CF6D-9DD4-2963-710C743A057A}"/>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78431197-8978-0032-439D-7A35A365B65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5BD713C-6AD9-AF03-449E-0F2780ABB4CF}"/>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554389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secHead" preserve="1">
  <p:cSld name="1_Section Head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extLst>
      <p:ext uri="{BB962C8B-B14F-4D97-AF65-F5344CB8AC3E}">
        <p14:creationId xmlns:p14="http://schemas.microsoft.com/office/powerpoint/2010/main" val="282874072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secHead" preserve="1">
  <p:cSld name="Section Header 2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354F5901-04AB-3D15-2E7F-E009A896C2F3}"/>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FE75798F-FE32-A870-360C-ECE9C67F2A40}"/>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8BFF3C4-3313-3375-C9A1-AE9817C0723B}"/>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648340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Tree>
    <p:custDataLst>
      <p:tags r:id="rId1"/>
    </p:custDataLst>
    <p:extLst>
      <p:ext uri="{BB962C8B-B14F-4D97-AF65-F5344CB8AC3E}">
        <p14:creationId xmlns:p14="http://schemas.microsoft.com/office/powerpoint/2010/main" val="28407740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itle Slide 1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45092"/>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D821A07-1804-4302-86C2-2409C8BECD23}"/>
              </a:ext>
            </a:extLst>
          </p:cNvPr>
          <p:cNvSpPr txBox="1">
            <a:spLocks/>
          </p:cNvSpPr>
          <p:nvPr userDrawn="1"/>
        </p:nvSpPr>
        <p:spPr>
          <a:xfrm>
            <a:off x="573156" y="5170060"/>
            <a:ext cx="10515600" cy="929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r>
              <a:rPr lang="en-US" sz="3600" b="1" dirty="0">
                <a:latin typeface="Arial" panose="020B0604020202020204" pitchFamily="34" charset="0"/>
                <a:cs typeface="Arial" panose="020B0604020202020204" pitchFamily="34" charset="0"/>
              </a:rPr>
              <a:t>Click to add subtitle</a:t>
            </a:r>
          </a:p>
        </p:txBody>
      </p:sp>
    </p:spTree>
    <p:custDataLst>
      <p:tags r:id="rId1"/>
    </p:custDataLst>
    <p:extLst>
      <p:ext uri="{BB962C8B-B14F-4D97-AF65-F5344CB8AC3E}">
        <p14:creationId xmlns:p14="http://schemas.microsoft.com/office/powerpoint/2010/main" val="7178760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Tree>
    <p:custDataLst>
      <p:tags r:id="rId1"/>
    </p:custDataLst>
    <p:extLst>
      <p:ext uri="{BB962C8B-B14F-4D97-AF65-F5344CB8AC3E}">
        <p14:creationId xmlns:p14="http://schemas.microsoft.com/office/powerpoint/2010/main" val="58844642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Title Slide 2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79275"/>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06AB3EB-B3E7-4D86-93B4-A2F1467FB717}"/>
              </a:ext>
            </a:extLst>
          </p:cNvPr>
          <p:cNvSpPr txBox="1">
            <a:spLocks/>
          </p:cNvSpPr>
          <p:nvPr userDrawn="1"/>
        </p:nvSpPr>
        <p:spPr>
          <a:xfrm>
            <a:off x="573156" y="5170060"/>
            <a:ext cx="10515600" cy="929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r>
              <a:rPr lang="en-US" sz="3600" b="1" dirty="0">
                <a:latin typeface="Arial" panose="020B0604020202020204" pitchFamily="34" charset="0"/>
                <a:cs typeface="Arial" panose="020B0604020202020204" pitchFamily="34" charset="0"/>
              </a:rPr>
              <a:t>Click to add subtitle</a:t>
            </a:r>
          </a:p>
        </p:txBody>
      </p:sp>
    </p:spTree>
    <p:custDataLst>
      <p:tags r:id="rId1"/>
    </p:custDataLst>
    <p:extLst>
      <p:ext uri="{BB962C8B-B14F-4D97-AF65-F5344CB8AC3E}">
        <p14:creationId xmlns:p14="http://schemas.microsoft.com/office/powerpoint/2010/main" val="19997091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Tree>
    <p:custDataLst>
      <p:tags r:id="rId1"/>
    </p:custDataLst>
    <p:extLst>
      <p:ext uri="{BB962C8B-B14F-4D97-AF65-F5344CB8AC3E}">
        <p14:creationId xmlns:p14="http://schemas.microsoft.com/office/powerpoint/2010/main" val="163586303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Tree>
    <p:custDataLst>
      <p:tags r:id="rId1"/>
    </p:custDataLst>
    <p:extLst>
      <p:ext uri="{BB962C8B-B14F-4D97-AF65-F5344CB8AC3E}">
        <p14:creationId xmlns:p14="http://schemas.microsoft.com/office/powerpoint/2010/main" val="4820252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Tree>
    <p:custDataLst>
      <p:tags r:id="rId1"/>
    </p:custDataLst>
    <p:extLst>
      <p:ext uri="{BB962C8B-B14F-4D97-AF65-F5344CB8AC3E}">
        <p14:creationId xmlns:p14="http://schemas.microsoft.com/office/powerpoint/2010/main" val="191697286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Tree>
    <p:custDataLst>
      <p:tags r:id="rId1"/>
    </p:custDataLst>
    <p:extLst>
      <p:ext uri="{BB962C8B-B14F-4D97-AF65-F5344CB8AC3E}">
        <p14:creationId xmlns:p14="http://schemas.microsoft.com/office/powerpoint/2010/main" val="41835115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Title Slide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Tree>
    <p:custDataLst>
      <p:tags r:id="rId1"/>
    </p:custDataLst>
    <p:extLst>
      <p:ext uri="{BB962C8B-B14F-4D97-AF65-F5344CB8AC3E}">
        <p14:creationId xmlns:p14="http://schemas.microsoft.com/office/powerpoint/2010/main" val="25114309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1_Section Header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extLst>
      <p:ext uri="{BB962C8B-B14F-4D97-AF65-F5344CB8AC3E}">
        <p14:creationId xmlns:p14="http://schemas.microsoft.com/office/powerpoint/2010/main" val="42494819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secHead" preserve="1">
  <p:cSld name="Section Header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custDataLst>
      <p:tags r:id="rId1"/>
    </p:custDataLst>
    <p:extLst>
      <p:ext uri="{BB962C8B-B14F-4D97-AF65-F5344CB8AC3E}">
        <p14:creationId xmlns:p14="http://schemas.microsoft.com/office/powerpoint/2010/main" val="58347149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secHead" preserve="1">
  <p:cSld name="Section Header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4807080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secHead" preserve="1">
  <p:cSld name="Section Header 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34185176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secHead" preserve="1">
  <p:cSld name="Section Header 4">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305728959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secHead" preserve="1">
  <p:cSld name="Section Header 5">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46227737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secHead" preserve="1">
  <p:cSld name="Section Header 6">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29968474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secHead" preserve="1">
  <p:cSld name="Section Header 7">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356680385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secHead" preserve="1">
  <p:cSld name="Section Header 8">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287989703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secHead" preserve="1">
  <p:cSld name="Section Header 9">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164770029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secHead" preserve="1">
  <p:cSld name="Section Header 10">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2925626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1_Section Header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extLst>
      <p:ext uri="{BB962C8B-B14F-4D97-AF65-F5344CB8AC3E}">
        <p14:creationId xmlns:p14="http://schemas.microsoft.com/office/powerpoint/2010/main" val="124595508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secHead" preserve="1">
  <p:cSld name="Section Header 1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353452626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secHead" preserve="1">
  <p:cSld name="Section Header 1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18122670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secHead" preserve="1">
  <p:cSld name="Section Header 1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344291126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secHead" preserve="1">
  <p:cSld name="Section Header 14">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373470729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secHead" preserve="1">
  <p:cSld name="Section Header 15">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219508295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secHead" preserve="1">
  <p:cSld name="Section Header 16">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427887065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secHead" preserve="1">
  <p:cSld name="Section Header 17">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245379337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secHead" preserve="1">
  <p:cSld name="Section Header 18">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289960383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secHead" preserve="1">
  <p:cSld name="Section Header 19">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176935930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secHead" preserve="1">
  <p:cSld name="Section Header 20">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35275881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Section Header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extLst>
      <p:ext uri="{BB962C8B-B14F-4D97-AF65-F5344CB8AC3E}">
        <p14:creationId xmlns:p14="http://schemas.microsoft.com/office/powerpoint/2010/main" val="215279866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Table of Contents">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000">
                <a:solidFill>
                  <a:srgbClr val="00539A"/>
                </a:solidFill>
              </a:defRPr>
            </a:lvl1pPr>
          </a:lstStyle>
          <a:p>
            <a:r>
              <a:rPr lang="en-US" dirty="0"/>
              <a:t>Table of Contents</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hasCustomPrompt="1"/>
          </p:nvPr>
        </p:nvSpPr>
        <p:spPr>
          <a:xfrm>
            <a:off x="1883226" y="1771912"/>
            <a:ext cx="9729654" cy="3810569"/>
          </a:xfrm>
        </p:spPr>
        <p:txBody>
          <a:bodyPr/>
          <a:lstStyle>
            <a:lvl1pPr marL="0" indent="0">
              <a:lnSpc>
                <a:spcPct val="100000"/>
              </a:lnSpc>
              <a:spcBef>
                <a:spcPts val="800"/>
              </a:spcBef>
              <a:buFontTx/>
              <a:buNone/>
              <a:defRPr sz="1800">
                <a:solidFill>
                  <a:srgbClr val="00539A"/>
                </a:solidFill>
              </a:defRPr>
            </a:lvl1pPr>
          </a:lstStyle>
          <a:p>
            <a:pPr>
              <a:lnSpc>
                <a:spcPct val="150000"/>
              </a:lnSpc>
            </a:pPr>
            <a:r>
              <a:rPr lang="en-US" b="1" dirty="0">
                <a:solidFill>
                  <a:srgbClr val="00529B"/>
                </a:solidFill>
                <a:latin typeface="Arial" panose="020B0604020202020204" pitchFamily="34" charset="0"/>
                <a:cs typeface="Arial" panose="020B0604020202020204" pitchFamily="34" charset="0"/>
              </a:rPr>
              <a:t>Lesson 1</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2</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3</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4</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5</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r>
              <a:rPr lang="en-US"/>
              <a:t>April 2023</a:t>
            </a:r>
            <a:endParaRPr lang="en-US" dirty="0"/>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r>
              <a:rPr lang="en-US"/>
              <a:t>Medicare Drug Coverage</a:t>
            </a:r>
            <a:endParaRPr lang="en-US" dirty="0"/>
          </a:p>
        </p:txBody>
      </p:sp>
      <p:sp>
        <p:nvSpPr>
          <p:cNvPr id="5" name="Slide Number Placeholder 4">
            <a:extLst>
              <a:ext uri="{FF2B5EF4-FFF2-40B4-BE49-F238E27FC236}">
                <a16:creationId xmlns:a16="http://schemas.microsoft.com/office/drawing/2014/main" id="{154CA6A7-3973-8749-BE64-B9296236D6E2}"/>
              </a:ext>
            </a:extLst>
          </p:cNvPr>
          <p:cNvSpPr>
            <a:spLocks noGrp="1"/>
          </p:cNvSpPr>
          <p:nvPr>
            <p:ph type="sldNum" sz="quarter" idx="12"/>
          </p:nvPr>
        </p:nvSpPr>
        <p:spPr/>
        <p:txBody>
          <a:bodyPr/>
          <a:lstStyle>
            <a:lvl1pPr>
              <a:defRPr>
                <a:solidFill>
                  <a:schemeClr val="bg1"/>
                </a:solidFill>
              </a:defRPr>
            </a:lvl1pPr>
          </a:lstStyle>
          <a:p>
            <a:fld id="{0B2D781D-8844-5940-92D1-06EF0A7F581E}" type="slidenum">
              <a:rPr lang="en-US" smtClean="0"/>
              <a:pPr/>
              <a:t>‹#›</a:t>
            </a:fld>
            <a:endParaRPr lang="en-US" dirty="0"/>
          </a:p>
        </p:txBody>
      </p:sp>
    </p:spTree>
    <p:custDataLst>
      <p:tags r:id="rId1"/>
    </p:custDataLst>
    <p:extLst>
      <p:ext uri="{BB962C8B-B14F-4D97-AF65-F5344CB8AC3E}">
        <p14:creationId xmlns:p14="http://schemas.microsoft.com/office/powerpoint/2010/main" val="231168077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April 2023</a:t>
            </a:r>
            <a:endParaRPr lang="en-US" dirty="0"/>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a:t>Medicare Drug Coverage</a:t>
            </a:r>
            <a:endParaRPr lang="en-US" dirty="0"/>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dirty="0"/>
          </a:p>
        </p:txBody>
      </p:sp>
      <p:sp>
        <p:nvSpPr>
          <p:cNvPr id="6" name="Text Placeholder 2">
            <a:extLst>
              <a:ext uri="{FF2B5EF4-FFF2-40B4-BE49-F238E27FC236}">
                <a16:creationId xmlns:a16="http://schemas.microsoft.com/office/drawing/2014/main" id="{73CD68C0-63A5-4928-AF07-455DA38884F8}"/>
              </a:ext>
            </a:extLst>
          </p:cNvPr>
          <p:cNvSpPr>
            <a:spLocks noGrp="1"/>
          </p:cNvSpPr>
          <p:nvPr>
            <p:ph idx="1"/>
          </p:nvPr>
        </p:nvSpPr>
        <p:spPr>
          <a:xfrm>
            <a:off x="914400" y="1371600"/>
            <a:ext cx="10515600" cy="4351338"/>
          </a:xfrm>
          <a:prstGeom prst="rect">
            <a:avLst/>
          </a:prstGeom>
        </p:spPr>
        <p:txBody>
          <a:bodyPr vert="horz" lIns="91440" tIns="45720" rIns="91440" bIns="45720" rtlCol="0">
            <a:normAutofit/>
          </a:bodyPr>
          <a:lstStyle>
            <a:lvl1pPr>
              <a:spcAft>
                <a:spcPts val="1200"/>
              </a:spcAft>
              <a:defRPr/>
            </a:lvl1pPr>
            <a:lvl2pPr>
              <a:spcAft>
                <a:spcPts val="1200"/>
              </a:spcAft>
              <a:defRPr/>
            </a:lvl2pPr>
            <a:lvl3pPr>
              <a:spcAft>
                <a:spcPts val="1200"/>
              </a:spcAft>
              <a:defRPr/>
            </a:lvl3pPr>
            <a:lvl4pPr>
              <a:spcAft>
                <a:spcPts val="1200"/>
              </a:spcAft>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413769768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April 2023</a:t>
            </a:r>
            <a:endParaRPr lang="en-US" dirty="0"/>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a:t>Medicare Drug Coverage</a:t>
            </a:r>
            <a:endParaRPr lang="en-US" dirty="0"/>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dirty="0"/>
          </a:p>
        </p:txBody>
      </p:sp>
      <p:sp>
        <p:nvSpPr>
          <p:cNvPr id="8" name="Content Placeholder 7">
            <a:extLst>
              <a:ext uri="{FF2B5EF4-FFF2-40B4-BE49-F238E27FC236}">
                <a16:creationId xmlns:a16="http://schemas.microsoft.com/office/drawing/2014/main" id="{DB5FFC30-2C48-4CA6-B283-5CEAF0D37513}"/>
              </a:ext>
            </a:extLst>
          </p:cNvPr>
          <p:cNvSpPr>
            <a:spLocks noGrp="1"/>
          </p:cNvSpPr>
          <p:nvPr>
            <p:ph sz="quarter" idx="13"/>
          </p:nvPr>
        </p:nvSpPr>
        <p:spPr>
          <a:xfrm>
            <a:off x="914400" y="1371600"/>
            <a:ext cx="9717088" cy="4537075"/>
          </a:xfrm>
        </p:spPr>
        <p:txBody>
          <a:bodyPr/>
          <a:lstStyle>
            <a:lvl1pPr>
              <a:spcAft>
                <a:spcPts val="1200"/>
              </a:spcAft>
              <a:defRPr/>
            </a:lvl1pPr>
            <a:lvl2pPr>
              <a:spcAft>
                <a:spcPts val="1200"/>
              </a:spcAft>
              <a:defRPr/>
            </a:lvl2pPr>
            <a:lvl3pPr>
              <a:spcAft>
                <a:spcPts val="1200"/>
              </a:spcAft>
              <a:defRPr/>
            </a:lvl3pPr>
            <a:lvl4pPr>
              <a:spcAft>
                <a:spcPts val="1200"/>
              </a:spcAft>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409889699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April 2023</a:t>
            </a:r>
            <a:endParaRPr lang="en-US" dirty="0"/>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a:t>Medicare Drug Coverage</a:t>
            </a:r>
            <a:endParaRPr lang="en-US" dirty="0"/>
          </a:p>
        </p:txBody>
      </p:sp>
    </p:spTree>
    <p:custDataLst>
      <p:tags r:id="rId1"/>
    </p:custDataLst>
    <p:extLst>
      <p:ext uri="{BB962C8B-B14F-4D97-AF65-F5344CB8AC3E}">
        <p14:creationId xmlns:p14="http://schemas.microsoft.com/office/powerpoint/2010/main" val="196917293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1_Knowledge Check">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0" y="0"/>
            <a:ext cx="12192000" cy="1196411"/>
          </a:xfrm>
        </p:spPr>
        <p:txBody>
          <a:bodyPr>
            <a:normAutofit/>
          </a:bodyPr>
          <a:lstStyle>
            <a:lvl1pPr algn="ctr">
              <a:defRPr sz="3000">
                <a:solidFill>
                  <a:srgbClr val="00539A"/>
                </a:solidFill>
              </a:defRPr>
            </a:lvl1pPr>
          </a:lstStyle>
          <a:p>
            <a:r>
              <a:rPr lang="en-US" dirty="0"/>
              <a:t>Check your Knowledge: Question #</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a:xfrm>
            <a:off x="838200" y="6492240"/>
            <a:ext cx="2743200" cy="365125"/>
          </a:xfrm>
        </p:spPr>
        <p:txBody>
          <a:bodyPr/>
          <a:lstStyle>
            <a:lvl1pPr>
              <a:defRPr>
                <a:solidFill>
                  <a:schemeClr val="bg1"/>
                </a:solidFill>
              </a:defRPr>
            </a:lvl1pPr>
          </a:lstStyle>
          <a:p>
            <a:r>
              <a:rPr lang="en-US"/>
              <a:t>April 2023</a:t>
            </a:r>
            <a:endParaRPr lang="en-US" dirty="0"/>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a:xfrm>
            <a:off x="4038600" y="6492240"/>
            <a:ext cx="4114800" cy="365125"/>
          </a:xfrm>
        </p:spPr>
        <p:txBody>
          <a:bodyPr/>
          <a:lstStyle>
            <a:lvl1pPr>
              <a:defRPr>
                <a:solidFill>
                  <a:schemeClr val="bg1"/>
                </a:solidFill>
              </a:defRPr>
            </a:lvl1pPr>
          </a:lstStyle>
          <a:p>
            <a:r>
              <a:rPr lang="en-US"/>
              <a:t>Medicare Drug Coverage</a:t>
            </a:r>
            <a:endParaRPr lang="en-US" dirty="0"/>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92240"/>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fld id="{48F63A3B-78C7-47BE-AE5E-E10140E04643}" type="slidenum">
              <a:rPr lang="en-US" smtClean="0"/>
              <a:t>‹#›</a:t>
            </a:fld>
            <a:endParaRPr lang="en-US" dirty="0"/>
          </a:p>
        </p:txBody>
      </p:sp>
      <p:sp>
        <p:nvSpPr>
          <p:cNvPr id="9" name="TextBox 8">
            <a:extLst>
              <a:ext uri="{FF2B5EF4-FFF2-40B4-BE49-F238E27FC236}">
                <a16:creationId xmlns:a16="http://schemas.microsoft.com/office/drawing/2014/main" id="{88FD8781-E3A1-4960-97B1-D2C9D804C401}"/>
              </a:ext>
            </a:extLst>
          </p:cNvPr>
          <p:cNvSpPr txBox="1"/>
          <p:nvPr/>
        </p:nvSpPr>
        <p:spPr>
          <a:xfrm>
            <a:off x="1767642" y="4781614"/>
            <a:ext cx="8656715" cy="461665"/>
          </a:xfrm>
          <a:prstGeom prst="rect">
            <a:avLst/>
          </a:prstGeom>
          <a:noFill/>
        </p:spPr>
        <p:txBody>
          <a:bodyPr wrap="square" rtlCol="0">
            <a:spAutoFit/>
          </a:bodyPr>
          <a:lstStyle/>
          <a:p>
            <a:r>
              <a:rPr lang="en-US" sz="2400" b="1" dirty="0">
                <a:solidFill>
                  <a:schemeClr val="accent1">
                    <a:lumMod val="75000"/>
                  </a:schemeClr>
                </a:solidFill>
              </a:rPr>
              <a:t>Countdown timer: </a:t>
            </a:r>
            <a:r>
              <a:rPr lang="en-US" sz="2400" dirty="0">
                <a:solidFill>
                  <a:schemeClr val="accent1">
                    <a:lumMod val="75000"/>
                  </a:schemeClr>
                </a:solidFill>
              </a:rPr>
              <a:t>Answer the question before the bar disappears!</a:t>
            </a:r>
          </a:p>
        </p:txBody>
      </p:sp>
      <p:sp>
        <p:nvSpPr>
          <p:cNvPr id="10" name="Rectangle 9">
            <a:extLst>
              <a:ext uri="{FF2B5EF4-FFF2-40B4-BE49-F238E27FC236}">
                <a16:creationId xmlns:a16="http://schemas.microsoft.com/office/drawing/2014/main" id="{2E6468E8-A952-4184-8931-F077413305CC}"/>
              </a:ext>
            </a:extLst>
          </p:cNvPr>
          <p:cNvSpPr/>
          <p:nvPr/>
        </p:nvSpPr>
        <p:spPr>
          <a:xfrm flipH="1">
            <a:off x="1866142" y="5243279"/>
            <a:ext cx="8816372" cy="664035"/>
          </a:xfrm>
          <a:prstGeom prst="rect">
            <a:avLst/>
          </a:prstGeom>
          <a:gradFill flip="none" rotWithShape="1">
            <a:gsLst>
              <a:gs pos="0">
                <a:schemeClr val="accent1">
                  <a:lumMod val="5000"/>
                  <a:lumOff val="95000"/>
                </a:schemeClr>
              </a:gs>
              <a:gs pos="12000">
                <a:srgbClr val="A3D1FF"/>
              </a:gs>
              <a:gs pos="41000">
                <a:srgbClr val="A7BCE3"/>
              </a:gs>
              <a:gs pos="54000">
                <a:srgbClr val="82A1D8"/>
              </a:gs>
              <a:gs pos="83000">
                <a:srgbClr val="5C84CC"/>
              </a:gs>
              <a:gs pos="100000">
                <a:srgbClr val="0755B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A42734C-3687-4BC4-BF9C-8CE781A5478B}"/>
              </a:ext>
            </a:extLst>
          </p:cNvPr>
          <p:cNvSpPr/>
          <p:nvPr/>
        </p:nvSpPr>
        <p:spPr>
          <a:xfrm>
            <a:off x="10203926"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0</a:t>
            </a:r>
          </a:p>
        </p:txBody>
      </p:sp>
      <p:sp>
        <p:nvSpPr>
          <p:cNvPr id="13" name="Rectangle 12">
            <a:extLst>
              <a:ext uri="{FF2B5EF4-FFF2-40B4-BE49-F238E27FC236}">
                <a16:creationId xmlns:a16="http://schemas.microsoft.com/office/drawing/2014/main" id="{6C079C1C-DC3B-4015-8E83-E20A4EC77018}"/>
              </a:ext>
            </a:extLst>
          </p:cNvPr>
          <p:cNvSpPr/>
          <p:nvPr/>
        </p:nvSpPr>
        <p:spPr>
          <a:xfrm>
            <a:off x="10203926" y="5094536"/>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a:t>
            </a:r>
          </a:p>
        </p:txBody>
      </p:sp>
      <p:sp>
        <p:nvSpPr>
          <p:cNvPr id="14" name="Rectangle 13">
            <a:extLst>
              <a:ext uri="{FF2B5EF4-FFF2-40B4-BE49-F238E27FC236}">
                <a16:creationId xmlns:a16="http://schemas.microsoft.com/office/drawing/2014/main" id="{4A9EB145-64A1-4B6D-ABD6-7765B33E7460}"/>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2</a:t>
            </a:r>
          </a:p>
        </p:txBody>
      </p:sp>
      <p:sp>
        <p:nvSpPr>
          <p:cNvPr id="15" name="Rectangle 14">
            <a:extLst>
              <a:ext uri="{FF2B5EF4-FFF2-40B4-BE49-F238E27FC236}">
                <a16:creationId xmlns:a16="http://schemas.microsoft.com/office/drawing/2014/main" id="{717A22DA-9F5C-4C8E-B997-89D61696197E}"/>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3</a:t>
            </a:r>
          </a:p>
        </p:txBody>
      </p:sp>
      <p:sp>
        <p:nvSpPr>
          <p:cNvPr id="16" name="Rectangle 15">
            <a:extLst>
              <a:ext uri="{FF2B5EF4-FFF2-40B4-BE49-F238E27FC236}">
                <a16:creationId xmlns:a16="http://schemas.microsoft.com/office/drawing/2014/main" id="{F30A7EF2-B99D-430B-9F39-8A34F219D18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4</a:t>
            </a:r>
          </a:p>
        </p:txBody>
      </p:sp>
      <p:sp>
        <p:nvSpPr>
          <p:cNvPr id="17" name="Rectangle 16">
            <a:extLst>
              <a:ext uri="{FF2B5EF4-FFF2-40B4-BE49-F238E27FC236}">
                <a16:creationId xmlns:a16="http://schemas.microsoft.com/office/drawing/2014/main" id="{7057CCD2-EF8C-4EFA-AE31-D0527A59CC4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5</a:t>
            </a:r>
          </a:p>
        </p:txBody>
      </p:sp>
      <p:sp>
        <p:nvSpPr>
          <p:cNvPr id="18" name="Rectangle 17">
            <a:extLst>
              <a:ext uri="{FF2B5EF4-FFF2-40B4-BE49-F238E27FC236}">
                <a16:creationId xmlns:a16="http://schemas.microsoft.com/office/drawing/2014/main" id="{8EAF7DC0-E287-4734-BF35-5E17EC0CB71C}"/>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6</a:t>
            </a:r>
          </a:p>
        </p:txBody>
      </p:sp>
      <p:sp>
        <p:nvSpPr>
          <p:cNvPr id="19" name="Rectangle 18">
            <a:extLst>
              <a:ext uri="{FF2B5EF4-FFF2-40B4-BE49-F238E27FC236}">
                <a16:creationId xmlns:a16="http://schemas.microsoft.com/office/drawing/2014/main" id="{6E4B16D1-1C0D-4A1A-825D-DCA94ADB60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7</a:t>
            </a:r>
          </a:p>
        </p:txBody>
      </p:sp>
      <p:sp>
        <p:nvSpPr>
          <p:cNvPr id="20" name="Rectangle 19">
            <a:extLst>
              <a:ext uri="{FF2B5EF4-FFF2-40B4-BE49-F238E27FC236}">
                <a16:creationId xmlns:a16="http://schemas.microsoft.com/office/drawing/2014/main" id="{A01F0BDD-4ED8-42DD-9470-A1526697ECC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8</a:t>
            </a:r>
          </a:p>
        </p:txBody>
      </p:sp>
      <p:sp>
        <p:nvSpPr>
          <p:cNvPr id="21" name="Rectangle 20">
            <a:extLst>
              <a:ext uri="{FF2B5EF4-FFF2-40B4-BE49-F238E27FC236}">
                <a16:creationId xmlns:a16="http://schemas.microsoft.com/office/drawing/2014/main" id="{5857950E-E2C1-43F9-A7D2-41CE6CFDE781}"/>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9</a:t>
            </a:r>
          </a:p>
        </p:txBody>
      </p:sp>
      <p:sp>
        <p:nvSpPr>
          <p:cNvPr id="22" name="Rectangle 21">
            <a:extLst>
              <a:ext uri="{FF2B5EF4-FFF2-40B4-BE49-F238E27FC236}">
                <a16:creationId xmlns:a16="http://schemas.microsoft.com/office/drawing/2014/main" id="{48480437-35C6-4E81-AC29-542D9962912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10</a:t>
            </a:r>
          </a:p>
        </p:txBody>
      </p:sp>
      <p:sp>
        <p:nvSpPr>
          <p:cNvPr id="23" name="Rectangle 22">
            <a:extLst>
              <a:ext uri="{FF2B5EF4-FFF2-40B4-BE49-F238E27FC236}">
                <a16:creationId xmlns:a16="http://schemas.microsoft.com/office/drawing/2014/main" id="{BB199EFC-F3DC-408C-B040-6128070B7239}"/>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11</a:t>
            </a:r>
          </a:p>
        </p:txBody>
      </p:sp>
      <p:sp>
        <p:nvSpPr>
          <p:cNvPr id="24" name="Rectangle 23">
            <a:extLst>
              <a:ext uri="{FF2B5EF4-FFF2-40B4-BE49-F238E27FC236}">
                <a16:creationId xmlns:a16="http://schemas.microsoft.com/office/drawing/2014/main" id="{2B0A8789-B09C-4BBD-9E41-9920A5B5E30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12</a:t>
            </a:r>
          </a:p>
        </p:txBody>
      </p:sp>
      <p:sp>
        <p:nvSpPr>
          <p:cNvPr id="25" name="Rectangle 24">
            <a:extLst>
              <a:ext uri="{FF2B5EF4-FFF2-40B4-BE49-F238E27FC236}">
                <a16:creationId xmlns:a16="http://schemas.microsoft.com/office/drawing/2014/main" id="{4BE290A4-31C2-412F-9BB4-C5A70D7146E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13</a:t>
            </a:r>
          </a:p>
        </p:txBody>
      </p:sp>
      <p:sp>
        <p:nvSpPr>
          <p:cNvPr id="26" name="Rectangle 25">
            <a:extLst>
              <a:ext uri="{FF2B5EF4-FFF2-40B4-BE49-F238E27FC236}">
                <a16:creationId xmlns:a16="http://schemas.microsoft.com/office/drawing/2014/main" id="{0846472E-B404-4AA0-81BB-29CB41C1B41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14</a:t>
            </a:r>
          </a:p>
        </p:txBody>
      </p:sp>
      <p:sp>
        <p:nvSpPr>
          <p:cNvPr id="27" name="Rectangle 26">
            <a:extLst>
              <a:ext uri="{FF2B5EF4-FFF2-40B4-BE49-F238E27FC236}">
                <a16:creationId xmlns:a16="http://schemas.microsoft.com/office/drawing/2014/main" id="{5841C14F-DD09-4F08-A498-0482F160E8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15</a:t>
            </a:r>
          </a:p>
        </p:txBody>
      </p:sp>
      <p:sp>
        <p:nvSpPr>
          <p:cNvPr id="28" name="Rectangle 27">
            <a:extLst>
              <a:ext uri="{FF2B5EF4-FFF2-40B4-BE49-F238E27FC236}">
                <a16:creationId xmlns:a16="http://schemas.microsoft.com/office/drawing/2014/main" id="{B6143134-4D34-4818-BCD5-DD80662A35DC}"/>
              </a:ext>
            </a:extLst>
          </p:cNvPr>
          <p:cNvSpPr/>
          <p:nvPr/>
        </p:nvSpPr>
        <p:spPr>
          <a:xfrm>
            <a:off x="11027754" y="5094536"/>
            <a:ext cx="1155700" cy="976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5">
            <a:extLst>
              <a:ext uri="{FF2B5EF4-FFF2-40B4-BE49-F238E27FC236}">
                <a16:creationId xmlns:a16="http://schemas.microsoft.com/office/drawing/2014/main" id="{39FB94DD-70FA-410A-AB7A-9F3BEF860CC4}"/>
              </a:ext>
            </a:extLst>
          </p:cNvPr>
          <p:cNvSpPr>
            <a:spLocks noGrp="1"/>
          </p:cNvSpPr>
          <p:nvPr>
            <p:ph sz="quarter" idx="13"/>
          </p:nvPr>
        </p:nvSpPr>
        <p:spPr>
          <a:xfrm>
            <a:off x="1982788" y="1871663"/>
            <a:ext cx="8305800" cy="2744787"/>
          </a:xfrm>
        </p:spPr>
        <p:txBody>
          <a:bodyPr/>
          <a:lstStyle>
            <a:lvl2pPr>
              <a:spcAft>
                <a:spcPts val="1200"/>
              </a:spcAft>
              <a:defRPr/>
            </a:lvl2pPr>
          </a:lstStyle>
          <a:p>
            <a:pPr lvl="0"/>
            <a:r>
              <a:rPr lang="en-US" dirty="0"/>
              <a:t>Edit Master text styles</a:t>
            </a:r>
          </a:p>
          <a:p>
            <a:pPr lvl="1"/>
            <a:r>
              <a:rPr lang="en-US" dirty="0"/>
              <a:t>Second level</a:t>
            </a:r>
          </a:p>
        </p:txBody>
      </p:sp>
    </p:spTree>
    <p:custDataLst>
      <p:tags r:id="rId1"/>
    </p:custDataLst>
    <p:extLst>
      <p:ext uri="{BB962C8B-B14F-4D97-AF65-F5344CB8AC3E}">
        <p14:creationId xmlns:p14="http://schemas.microsoft.com/office/powerpoint/2010/main" val="934108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17250"/>
                                        <p:tgtEl>
                                          <p:spTgt spid="10"/>
                                        </p:tgtEl>
                                        <p:attrNameLst>
                                          <p:attrName>ppt_x</p:attrName>
                                        </p:attrNameLst>
                                      </p:cBhvr>
                                      <p:tavLst>
                                        <p:tav tm="0">
                                          <p:val>
                                            <p:strVal val="ppt_x"/>
                                          </p:val>
                                        </p:tav>
                                        <p:tav tm="100000">
                                          <p:val>
                                            <p:strVal val="1+ppt_w/2"/>
                                          </p:val>
                                        </p:tav>
                                      </p:tavLst>
                                    </p:anim>
                                    <p:anim calcmode="lin" valueType="num">
                                      <p:cBhvr additive="base">
                                        <p:cTn id="7" dur="17250"/>
                                        <p:tgtEl>
                                          <p:spTgt spid="10"/>
                                        </p:tgtEl>
                                        <p:attrNameLst>
                                          <p:attrName>ppt_y</p:attrName>
                                        </p:attrNameLst>
                                      </p:cBhvr>
                                      <p:tavLst>
                                        <p:tav tm="0">
                                          <p:val>
                                            <p:strVal val="ppt_y"/>
                                          </p:val>
                                        </p:tav>
                                        <p:tav tm="100000">
                                          <p:val>
                                            <p:strVal val="ppt_y"/>
                                          </p:val>
                                        </p:tav>
                                      </p:tavLst>
                                    </p:anim>
                                    <p:set>
                                      <p:cBhvr>
                                        <p:cTn id="8" dur="1" fill="hold">
                                          <p:stCondLst>
                                            <p:cond delay="17249"/>
                                          </p:stCondLst>
                                        </p:cTn>
                                        <p:tgtEl>
                                          <p:spTgt spid="10"/>
                                        </p:tgtEl>
                                        <p:attrNameLst>
                                          <p:attrName>style.visibility</p:attrName>
                                        </p:attrNameLst>
                                      </p:cBhvr>
                                      <p:to>
                                        <p:strVal val="hidden"/>
                                      </p:to>
                                    </p:set>
                                  </p:childTnLst>
                                </p:cTn>
                              </p:par>
                              <p:par>
                                <p:cTn id="9" presetID="10" presetClass="exit" presetSubtype="0" fill="hold" grpId="0" nodeType="withEffect">
                                  <p:stCondLst>
                                    <p:cond delay="0"/>
                                  </p:stCondLst>
                                  <p:childTnLst>
                                    <p:animEffect transition="out" filter="fade">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cTn>
                              </p:par>
                              <p:par>
                                <p:cTn id="12" presetID="10" presetClass="exit" presetSubtype="0" fill="hold" grpId="0" nodeType="withEffect">
                                  <p:stCondLst>
                                    <p:cond delay="1000"/>
                                  </p:stCondLst>
                                  <p:childTnLst>
                                    <p:animEffect transition="out" filter="fade">
                                      <p:cBhvr>
                                        <p:cTn id="13" dur="500"/>
                                        <p:tgtEl>
                                          <p:spTgt spid="26"/>
                                        </p:tgtEl>
                                      </p:cBhvr>
                                    </p:animEffect>
                                    <p:set>
                                      <p:cBhvr>
                                        <p:cTn id="14" dur="1" fill="hold">
                                          <p:stCondLst>
                                            <p:cond delay="499"/>
                                          </p:stCondLst>
                                        </p:cTn>
                                        <p:tgtEl>
                                          <p:spTgt spid="26"/>
                                        </p:tgtEl>
                                        <p:attrNameLst>
                                          <p:attrName>style.visibility</p:attrName>
                                        </p:attrNameLst>
                                      </p:cBhvr>
                                      <p:to>
                                        <p:strVal val="hidden"/>
                                      </p:to>
                                    </p:set>
                                  </p:childTnLst>
                                </p:cTn>
                              </p:par>
                              <p:par>
                                <p:cTn id="15" presetID="10" presetClass="exit" presetSubtype="0" fill="hold" grpId="0" nodeType="withEffect">
                                  <p:stCondLst>
                                    <p:cond delay="2000"/>
                                  </p:stCondLst>
                                  <p:childTnLst>
                                    <p:animEffect transition="out" filter="fade">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par>
                                <p:cTn id="18" presetID="10" presetClass="exit" presetSubtype="0" fill="hold" grpId="0" nodeType="withEffect">
                                  <p:stCondLst>
                                    <p:cond delay="3000"/>
                                  </p:stCondLst>
                                  <p:childTnLst>
                                    <p:animEffect transition="out" filter="fade">
                                      <p:cBhvr>
                                        <p:cTn id="19" dur="500"/>
                                        <p:tgtEl>
                                          <p:spTgt spid="24"/>
                                        </p:tgtEl>
                                      </p:cBhvr>
                                    </p:animEffect>
                                    <p:set>
                                      <p:cBhvr>
                                        <p:cTn id="20" dur="1" fill="hold">
                                          <p:stCondLst>
                                            <p:cond delay="499"/>
                                          </p:stCondLst>
                                        </p:cTn>
                                        <p:tgtEl>
                                          <p:spTgt spid="24"/>
                                        </p:tgtEl>
                                        <p:attrNameLst>
                                          <p:attrName>style.visibility</p:attrName>
                                        </p:attrNameLst>
                                      </p:cBhvr>
                                      <p:to>
                                        <p:strVal val="hidden"/>
                                      </p:to>
                                    </p:set>
                                  </p:childTnLst>
                                </p:cTn>
                              </p:par>
                              <p:par>
                                <p:cTn id="21" presetID="10" presetClass="exit" presetSubtype="0" fill="hold" grpId="0" nodeType="withEffect">
                                  <p:stCondLst>
                                    <p:cond delay="4000"/>
                                  </p:stCondLst>
                                  <p:childTnLst>
                                    <p:animEffect transition="out" filter="fade">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par>
                                <p:cTn id="24" presetID="10" presetClass="exit" presetSubtype="0" fill="hold" grpId="0" nodeType="withEffect">
                                  <p:stCondLst>
                                    <p:cond delay="5000"/>
                                  </p:stCondLst>
                                  <p:childTnLst>
                                    <p:animEffect transition="out" filter="fade">
                                      <p:cBhvr>
                                        <p:cTn id="25" dur="500"/>
                                        <p:tgtEl>
                                          <p:spTgt spid="22"/>
                                        </p:tgtEl>
                                      </p:cBhvr>
                                    </p:animEffect>
                                    <p:set>
                                      <p:cBhvr>
                                        <p:cTn id="26" dur="1" fill="hold">
                                          <p:stCondLst>
                                            <p:cond delay="499"/>
                                          </p:stCondLst>
                                        </p:cTn>
                                        <p:tgtEl>
                                          <p:spTgt spid="22"/>
                                        </p:tgtEl>
                                        <p:attrNameLst>
                                          <p:attrName>style.visibility</p:attrName>
                                        </p:attrNameLst>
                                      </p:cBhvr>
                                      <p:to>
                                        <p:strVal val="hidden"/>
                                      </p:to>
                                    </p:set>
                                  </p:childTnLst>
                                </p:cTn>
                              </p:par>
                              <p:par>
                                <p:cTn id="27" presetID="10" presetClass="exit" presetSubtype="0" fill="hold" grpId="0" nodeType="withEffect">
                                  <p:stCondLst>
                                    <p:cond delay="6000"/>
                                  </p:stCondLst>
                                  <p:childTnLst>
                                    <p:animEffect transition="out" filter="fad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par>
                                <p:cTn id="30" presetID="10" presetClass="exit" presetSubtype="0" fill="hold" grpId="0" nodeType="withEffect">
                                  <p:stCondLst>
                                    <p:cond delay="700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10" presetClass="exit" presetSubtype="0" fill="hold" grpId="0" nodeType="withEffect">
                                  <p:stCondLst>
                                    <p:cond delay="8000"/>
                                  </p:stCondLst>
                                  <p:childTnLst>
                                    <p:animEffect transition="out" filter="fade">
                                      <p:cBhvr>
                                        <p:cTn id="34" dur="500"/>
                                        <p:tgtEl>
                                          <p:spTgt spid="19"/>
                                        </p:tgtEl>
                                      </p:cBhvr>
                                    </p:animEffect>
                                    <p:set>
                                      <p:cBhvr>
                                        <p:cTn id="35" dur="1" fill="hold">
                                          <p:stCondLst>
                                            <p:cond delay="499"/>
                                          </p:stCondLst>
                                        </p:cTn>
                                        <p:tgtEl>
                                          <p:spTgt spid="19"/>
                                        </p:tgtEl>
                                        <p:attrNameLst>
                                          <p:attrName>style.visibility</p:attrName>
                                        </p:attrNameLst>
                                      </p:cBhvr>
                                      <p:to>
                                        <p:strVal val="hidden"/>
                                      </p:to>
                                    </p:set>
                                  </p:childTnLst>
                                </p:cTn>
                              </p:par>
                              <p:par>
                                <p:cTn id="36" presetID="10" presetClass="exit" presetSubtype="0" fill="hold" grpId="0" nodeType="withEffect">
                                  <p:stCondLst>
                                    <p:cond delay="900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par>
                                <p:cTn id="39" presetID="10" presetClass="exit" presetSubtype="0" fill="hold" grpId="0" nodeType="withEffect">
                                  <p:stCondLst>
                                    <p:cond delay="1000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xit" presetSubtype="0" fill="hold" grpId="0" nodeType="withEffect">
                                  <p:stCondLst>
                                    <p:cond delay="11000"/>
                                  </p:stCondLst>
                                  <p:childTnLst>
                                    <p:animEffect transition="out" filter="fade">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10" presetClass="exit" presetSubtype="0" fill="hold" grpId="0" nodeType="withEffect">
                                  <p:stCondLst>
                                    <p:cond delay="1200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10" presetClass="exit" presetSubtype="0" fill="hold" grpId="0" nodeType="withEffect">
                                  <p:stCondLst>
                                    <p:cond delay="1300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xit" presetSubtype="0" fill="hold" grpId="0" nodeType="withEffect">
                                  <p:stCondLst>
                                    <p:cond delay="14000"/>
                                  </p:stCondLst>
                                  <p:childTnLst>
                                    <p:animEffect transition="out" filter="fade">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Final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Stay Connected</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April 2023</a:t>
            </a:r>
            <a:endParaRPr lang="en-US" dirty="0"/>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a:t>Medicare Drug Coverage</a:t>
            </a:r>
            <a:endParaRPr lang="en-US" dirty="0"/>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dirty="0"/>
          </a:p>
        </p:txBody>
      </p:sp>
      <p:grpSp>
        <p:nvGrpSpPr>
          <p:cNvPr id="19" name="Group 18">
            <a:extLst>
              <a:ext uri="{FF2B5EF4-FFF2-40B4-BE49-F238E27FC236}">
                <a16:creationId xmlns:a16="http://schemas.microsoft.com/office/drawing/2014/main" id="{C553243D-953E-46FB-80DC-305E327AB395}"/>
              </a:ext>
            </a:extLst>
          </p:cNvPr>
          <p:cNvGrpSpPr/>
          <p:nvPr userDrawn="1"/>
        </p:nvGrpSpPr>
        <p:grpSpPr>
          <a:xfrm>
            <a:off x="1180940" y="1472454"/>
            <a:ext cx="9424436" cy="4512717"/>
            <a:chOff x="1180940" y="1472454"/>
            <a:chExt cx="9424436" cy="4512717"/>
          </a:xfrm>
        </p:grpSpPr>
        <p:grpSp>
          <p:nvGrpSpPr>
            <p:cNvPr id="6" name="Group 5">
              <a:extLst>
                <a:ext uri="{FF2B5EF4-FFF2-40B4-BE49-F238E27FC236}">
                  <a16:creationId xmlns:a16="http://schemas.microsoft.com/office/drawing/2014/main" id="{E7254814-8D38-4071-A63A-8561A3E140B4}"/>
                </a:ext>
              </a:extLst>
            </p:cNvPr>
            <p:cNvGrpSpPr/>
            <p:nvPr userDrawn="1"/>
          </p:nvGrpSpPr>
          <p:grpSpPr>
            <a:xfrm>
              <a:off x="7307255" y="1472454"/>
              <a:ext cx="3298121" cy="3660244"/>
              <a:chOff x="7015035" y="1262904"/>
              <a:chExt cx="3298121" cy="3660244"/>
            </a:xfrm>
          </p:grpSpPr>
          <p:pic>
            <p:nvPicPr>
              <p:cNvPr id="7" name="Picture 6" descr="Icon of an envelop with the email @ symbole">
                <a:extLst>
                  <a:ext uri="{FF2B5EF4-FFF2-40B4-BE49-F238E27FC236}">
                    <a16:creationId xmlns:a16="http://schemas.microsoft.com/office/drawing/2014/main" id="{195E15E5-E4E9-4D85-B42E-3E514FC96CBF}"/>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tretch>
                <a:fillRect/>
              </a:stretch>
            </p:blipFill>
            <p:spPr>
              <a:xfrm>
                <a:off x="7224226" y="1262904"/>
                <a:ext cx="2863263" cy="2863263"/>
              </a:xfrm>
              <a:prstGeom prst="rect">
                <a:avLst/>
              </a:prstGeom>
            </p:spPr>
          </p:pic>
          <p:sp>
            <p:nvSpPr>
              <p:cNvPr id="8" name="TextBox 7">
                <a:extLst>
                  <a:ext uri="{FF2B5EF4-FFF2-40B4-BE49-F238E27FC236}">
                    <a16:creationId xmlns:a16="http://schemas.microsoft.com/office/drawing/2014/main" id="{EA30F610-1F95-4078-9AB4-40B4E9623EA2}"/>
                  </a:ext>
                </a:extLst>
              </p:cNvPr>
              <p:cNvSpPr txBox="1"/>
              <p:nvPr/>
            </p:nvSpPr>
            <p:spPr>
              <a:xfrm>
                <a:off x="7015035" y="3722819"/>
                <a:ext cx="3298121" cy="1200329"/>
              </a:xfrm>
              <a:prstGeom prst="rect">
                <a:avLst/>
              </a:prstGeom>
              <a:noFill/>
            </p:spPr>
            <p:txBody>
              <a:bodyPr wrap="square" rtlCol="0">
                <a:spAutoFit/>
              </a:bodyPr>
              <a:lstStyle/>
              <a:p>
                <a:pPr lvl="0" algn="ctr"/>
                <a:r>
                  <a:rPr lang="en-US" sz="2400" dirty="0">
                    <a:solidFill>
                      <a:schemeClr val="accent1">
                        <a:lumMod val="75000"/>
                      </a:schemeClr>
                    </a:solidFill>
                    <a:latin typeface="Arial" panose="020B0604020202020204" pitchFamily="34" charset="0"/>
                    <a:cs typeface="Arial" panose="020B0604020202020204" pitchFamily="34" charset="0"/>
                  </a:rPr>
                  <a:t>Contact us at </a:t>
                </a:r>
                <a:r>
                  <a:rPr lang="en-US" sz="2400" dirty="0">
                    <a:solidFill>
                      <a:schemeClr val="accent1">
                        <a:lumMod val="75000"/>
                      </a:schemeClr>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training@cms.hhs.gov</a:t>
                </a:r>
                <a:r>
                  <a:rPr lang="en-US" sz="2400" dirty="0">
                    <a:solidFill>
                      <a:schemeClr val="accent1">
                        <a:lumMod val="75000"/>
                      </a:schemeClr>
                    </a:solidFill>
                    <a:latin typeface="Arial" panose="020B0604020202020204" pitchFamily="34" charset="0"/>
                    <a:cs typeface="Arial" panose="020B0604020202020204" pitchFamily="34" charset="0"/>
                  </a:rPr>
                  <a:t>.</a:t>
                </a:r>
              </a:p>
              <a:p>
                <a:pPr algn="ctr"/>
                <a:endParaRPr lang="en-US" sz="2400" dirty="0">
                  <a:latin typeface="Arial" panose="020B0604020202020204" pitchFamily="34" charset="0"/>
                  <a:cs typeface="Arial" panose="020B0604020202020204" pitchFamily="34" charset="0"/>
                </a:endParaRPr>
              </a:p>
            </p:txBody>
          </p:sp>
        </p:grpSp>
        <p:sp>
          <p:nvSpPr>
            <p:cNvPr id="10" name="Content Placeholder 4">
              <a:extLst>
                <a:ext uri="{FF2B5EF4-FFF2-40B4-BE49-F238E27FC236}">
                  <a16:creationId xmlns:a16="http://schemas.microsoft.com/office/drawing/2014/main" id="{1C148079-5408-420C-AC04-A7A8288E316A}"/>
                </a:ext>
              </a:extLst>
            </p:cNvPr>
            <p:cNvSpPr txBox="1">
              <a:spLocks/>
            </p:cNvSpPr>
            <p:nvPr/>
          </p:nvSpPr>
          <p:spPr>
            <a:xfrm>
              <a:off x="1180940" y="3991062"/>
              <a:ext cx="5385357" cy="199410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solidFill>
                    <a:schemeClr val="accent1">
                      <a:lumMod val="75000"/>
                    </a:schemeClr>
                  </a:solidFill>
                  <a:latin typeface="Arial" panose="020B0604020202020204" pitchFamily="34" charset="0"/>
                  <a:cs typeface="Arial" panose="020B0604020202020204" pitchFamily="34" charset="0"/>
                </a:rPr>
                <a:t>To view available training materials, </a:t>
              </a:r>
              <a:br>
                <a:rPr lang="en-US" sz="2400" dirty="0">
                  <a:solidFill>
                    <a:schemeClr val="accent1">
                      <a:lumMod val="75000"/>
                    </a:schemeClr>
                  </a:solidFill>
                  <a:latin typeface="Arial" panose="020B0604020202020204" pitchFamily="34" charset="0"/>
                  <a:cs typeface="Arial" panose="020B0604020202020204" pitchFamily="34" charset="0"/>
                </a:rPr>
              </a:br>
              <a:r>
                <a:rPr lang="en-US" sz="2400" dirty="0">
                  <a:solidFill>
                    <a:schemeClr val="accent1">
                      <a:lumMod val="75000"/>
                    </a:schemeClr>
                  </a:solidFill>
                  <a:latin typeface="Arial" panose="020B0604020202020204" pitchFamily="34" charset="0"/>
                  <a:cs typeface="Arial" panose="020B0604020202020204" pitchFamily="34" charset="0"/>
                </a:rPr>
                <a:t>or subscribe to our email list, visit</a:t>
              </a:r>
            </a:p>
            <a:p>
              <a:pPr marL="0" indent="0" algn="ctr">
                <a:buFont typeface="Arial" panose="020B0604020202020204" pitchFamily="34" charset="0"/>
                <a:buNone/>
              </a:pPr>
              <a:r>
                <a:rPr lang="en-US" sz="2400" dirty="0">
                  <a:solidFill>
                    <a:schemeClr val="accent1">
                      <a:lumMod val="75000"/>
                    </a:schemeClr>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CMSnationaltrainingprogram.cms.gov</a:t>
              </a:r>
              <a:r>
                <a:rPr lang="en-US" sz="2400" dirty="0">
                  <a:solidFill>
                    <a:schemeClr val="accent1">
                      <a:lumMod val="75000"/>
                    </a:schemeClr>
                  </a:solidFill>
                  <a:latin typeface="Arial" panose="020B0604020202020204" pitchFamily="34" charset="0"/>
                  <a:cs typeface="Arial" panose="020B0604020202020204" pitchFamily="34" charset="0"/>
                </a:rPr>
                <a:t>.</a:t>
              </a:r>
            </a:p>
          </p:txBody>
        </p:sp>
        <p:grpSp>
          <p:nvGrpSpPr>
            <p:cNvPr id="11" name="Group 10" descr="Icon of a web browser">
              <a:extLst>
                <a:ext uri="{FF2B5EF4-FFF2-40B4-BE49-F238E27FC236}">
                  <a16:creationId xmlns:a16="http://schemas.microsoft.com/office/drawing/2014/main" id="{5290280D-C34A-450B-83DD-E886E128A3ED}"/>
                </a:ext>
              </a:extLst>
            </p:cNvPr>
            <p:cNvGrpSpPr>
              <a:grpSpLocks noChangeAspect="1"/>
            </p:cNvGrpSpPr>
            <p:nvPr/>
          </p:nvGrpSpPr>
          <p:grpSpPr>
            <a:xfrm>
              <a:off x="2739404" y="2124325"/>
              <a:ext cx="2289672" cy="1694557"/>
              <a:chOff x="1604513" y="1515733"/>
              <a:chExt cx="4416725" cy="3268763"/>
            </a:xfrm>
          </p:grpSpPr>
          <p:grpSp>
            <p:nvGrpSpPr>
              <p:cNvPr id="12" name="Group 11">
                <a:extLst>
                  <a:ext uri="{FF2B5EF4-FFF2-40B4-BE49-F238E27FC236}">
                    <a16:creationId xmlns:a16="http://schemas.microsoft.com/office/drawing/2014/main" id="{D37E0E9F-CA72-4E76-B4D8-B1E54E94D9BE}"/>
                  </a:ext>
                </a:extLst>
              </p:cNvPr>
              <p:cNvGrpSpPr/>
              <p:nvPr/>
            </p:nvGrpSpPr>
            <p:grpSpPr>
              <a:xfrm>
                <a:off x="1604513" y="1515733"/>
                <a:ext cx="4416725" cy="3268763"/>
                <a:chOff x="1604513" y="1515733"/>
                <a:chExt cx="4416725" cy="3268763"/>
              </a:xfrm>
            </p:grpSpPr>
            <p:sp>
              <p:nvSpPr>
                <p:cNvPr id="17" name="Rectangle: Rounded Corners 16">
                  <a:extLst>
                    <a:ext uri="{FF2B5EF4-FFF2-40B4-BE49-F238E27FC236}">
                      <a16:creationId xmlns:a16="http://schemas.microsoft.com/office/drawing/2014/main" id="{EE4E48CF-8078-471B-94FC-F81F8C1BB2C3}"/>
                    </a:ext>
                  </a:extLst>
                </p:cNvPr>
                <p:cNvSpPr/>
                <p:nvPr/>
              </p:nvSpPr>
              <p:spPr>
                <a:xfrm>
                  <a:off x="1604513" y="1515733"/>
                  <a:ext cx="4416725" cy="3268763"/>
                </a:xfrm>
                <a:prstGeom prst="roundRect">
                  <a:avLst>
                    <a:gd name="adj" fmla="val 2960"/>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a:extLst>
                    <a:ext uri="{FF2B5EF4-FFF2-40B4-BE49-F238E27FC236}">
                      <a16:creationId xmlns:a16="http://schemas.microsoft.com/office/drawing/2014/main" id="{D70C2C4E-476E-429B-B3A5-350FE30E9129}"/>
                    </a:ext>
                  </a:extLst>
                </p:cNvPr>
                <p:cNvCxnSpPr/>
                <p:nvPr/>
              </p:nvCxnSpPr>
              <p:spPr>
                <a:xfrm>
                  <a:off x="1604513" y="1928183"/>
                  <a:ext cx="44167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Oval 12">
                <a:extLst>
                  <a:ext uri="{FF2B5EF4-FFF2-40B4-BE49-F238E27FC236}">
                    <a16:creationId xmlns:a16="http://schemas.microsoft.com/office/drawing/2014/main" id="{46546EAD-ED40-44EC-A805-F530DFB112AE}"/>
                  </a:ext>
                </a:extLst>
              </p:cNvPr>
              <p:cNvSpPr>
                <a:spLocks noChangeAspect="1"/>
              </p:cNvSpPr>
              <p:nvPr/>
            </p:nvSpPr>
            <p:spPr>
              <a:xfrm>
                <a:off x="5734050" y="1649708"/>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E9B08BAD-18DB-4A90-B25B-DB18E857EAF8}"/>
                  </a:ext>
                </a:extLst>
              </p:cNvPr>
              <p:cNvSpPr>
                <a:spLocks noChangeAspect="1"/>
              </p:cNvSpPr>
              <p:nvPr/>
            </p:nvSpPr>
            <p:spPr>
              <a:xfrm>
                <a:off x="5553075" y="1649708"/>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F952F365-6288-4293-BF47-6851B9FBC6B7}"/>
                  </a:ext>
                </a:extLst>
              </p:cNvPr>
              <p:cNvSpPr>
                <a:spLocks noChangeAspect="1"/>
              </p:cNvSpPr>
              <p:nvPr/>
            </p:nvSpPr>
            <p:spPr>
              <a:xfrm>
                <a:off x="5381625" y="1649708"/>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Graphic 15" descr="Cursor">
                <a:extLst>
                  <a:ext uri="{FF2B5EF4-FFF2-40B4-BE49-F238E27FC236}">
                    <a16:creationId xmlns:a16="http://schemas.microsoft.com/office/drawing/2014/main" id="{0D3944C8-1B21-4EA0-838D-55FF1DE1F899}"/>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532275" y="3300235"/>
                <a:ext cx="1020800" cy="1020800"/>
              </a:xfrm>
              <a:prstGeom prst="rect">
                <a:avLst/>
              </a:prstGeom>
            </p:spPr>
          </p:pic>
        </p:grpSp>
      </p:grpSp>
    </p:spTree>
    <p:custDataLst>
      <p:tags r:id="rId1"/>
    </p:custDataLst>
    <p:extLst>
      <p:ext uri="{BB962C8B-B14F-4D97-AF65-F5344CB8AC3E}">
        <p14:creationId xmlns:p14="http://schemas.microsoft.com/office/powerpoint/2010/main" val="120238686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DDDB4-6A8A-5140-AE7F-8ECB4F3684F0}"/>
              </a:ext>
            </a:extLst>
          </p:cNvPr>
          <p:cNvSpPr>
            <a:spLocks noGrp="1"/>
          </p:cNvSpPr>
          <p:nvPr>
            <p:ph type="title"/>
          </p:nvPr>
        </p:nvSpPr>
        <p:spPr>
          <a:xfrm>
            <a:off x="0" y="1"/>
            <a:ext cx="12192000" cy="960120"/>
          </a:xfrm>
          <a:prstGeom prst="rect">
            <a:avLst/>
          </a:prstGeo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E8FE9D5-34A7-564D-978E-11F75565FE40}"/>
              </a:ext>
            </a:extLst>
          </p:cNvPr>
          <p:cNvSpPr>
            <a:spLocks noGrp="1"/>
          </p:cNvSpPr>
          <p:nvPr>
            <p:ph sz="half" idx="1"/>
          </p:nvPr>
        </p:nvSpPr>
        <p:spPr>
          <a:xfrm>
            <a:off x="838200" y="1371600"/>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89B45F-BAFD-B947-B57E-69DD9624078E}"/>
              </a:ext>
            </a:extLst>
          </p:cNvPr>
          <p:cNvSpPr>
            <a:spLocks noGrp="1"/>
          </p:cNvSpPr>
          <p:nvPr>
            <p:ph sz="half" idx="2"/>
          </p:nvPr>
        </p:nvSpPr>
        <p:spPr>
          <a:xfrm>
            <a:off x="6172200" y="1371600"/>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FF7EB0-371F-B14B-BCFB-B0DD568C4772}"/>
              </a:ext>
            </a:extLst>
          </p:cNvPr>
          <p:cNvSpPr>
            <a:spLocks noGrp="1"/>
          </p:cNvSpPr>
          <p:nvPr>
            <p:ph type="dt" sz="half" idx="10"/>
          </p:nvPr>
        </p:nvSpPr>
        <p:spPr/>
        <p:txBody>
          <a:bodyPr/>
          <a:lstStyle/>
          <a:p>
            <a:r>
              <a:rPr lang="en-US"/>
              <a:t>April 2023</a:t>
            </a:r>
            <a:endParaRPr lang="en-US" dirty="0"/>
          </a:p>
        </p:txBody>
      </p:sp>
      <p:sp>
        <p:nvSpPr>
          <p:cNvPr id="6" name="Footer Placeholder 5">
            <a:extLst>
              <a:ext uri="{FF2B5EF4-FFF2-40B4-BE49-F238E27FC236}">
                <a16:creationId xmlns:a16="http://schemas.microsoft.com/office/drawing/2014/main" id="{B38E04E8-DE74-E144-8D90-907D33AFD253}"/>
              </a:ext>
            </a:extLst>
          </p:cNvPr>
          <p:cNvSpPr>
            <a:spLocks noGrp="1"/>
          </p:cNvSpPr>
          <p:nvPr>
            <p:ph type="ftr" sz="quarter" idx="11"/>
          </p:nvPr>
        </p:nvSpPr>
        <p:spPr/>
        <p:txBody>
          <a:bodyPr/>
          <a:lstStyle/>
          <a:p>
            <a:r>
              <a:rPr lang="en-US"/>
              <a:t>Medicare Drug Coverage</a:t>
            </a:r>
            <a:endParaRPr lang="en-US" dirty="0"/>
          </a:p>
        </p:txBody>
      </p:sp>
      <p:sp>
        <p:nvSpPr>
          <p:cNvPr id="7" name="Slide Number Placeholder 6">
            <a:extLst>
              <a:ext uri="{FF2B5EF4-FFF2-40B4-BE49-F238E27FC236}">
                <a16:creationId xmlns:a16="http://schemas.microsoft.com/office/drawing/2014/main" id="{943CF5FA-4D77-1F40-B806-E0735CF30220}"/>
              </a:ext>
            </a:extLst>
          </p:cNvPr>
          <p:cNvSpPr>
            <a:spLocks noGrp="1"/>
          </p:cNvSpPr>
          <p:nvPr>
            <p:ph type="sldNum" sz="quarter" idx="12"/>
          </p:nvPr>
        </p:nvSpPr>
        <p:spPr/>
        <p:txBody>
          <a:bodyPr/>
          <a:lstStyle/>
          <a:p>
            <a:fld id="{0B2D781D-8844-5940-92D1-06EF0A7F581E}" type="slidenum">
              <a:rPr lang="en-US" smtClean="0"/>
              <a:t>‹#›</a:t>
            </a:fld>
            <a:endParaRPr lang="en-US" dirty="0"/>
          </a:p>
        </p:txBody>
      </p:sp>
    </p:spTree>
    <p:custDataLst>
      <p:tags r:id="rId1"/>
    </p:custDataLst>
    <p:extLst>
      <p:ext uri="{BB962C8B-B14F-4D97-AF65-F5344CB8AC3E}">
        <p14:creationId xmlns:p14="http://schemas.microsoft.com/office/powerpoint/2010/main" val="384986426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7C1A7-B2F4-7A4B-934A-CCDEC8A7B068}"/>
              </a:ext>
            </a:extLst>
          </p:cNvPr>
          <p:cNvSpPr>
            <a:spLocks noGrp="1"/>
          </p:cNvSpPr>
          <p:nvPr>
            <p:ph type="title"/>
          </p:nvPr>
        </p:nvSpPr>
        <p:spPr>
          <a:xfrm>
            <a:off x="0" y="1"/>
            <a:ext cx="12192000" cy="950976"/>
          </a:xfrm>
          <a:prstGeom prst="rect">
            <a:avLst/>
          </a:prstGeo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4D6011AE-DB90-1F43-A0E3-722EE6B4FFFF}"/>
              </a:ext>
            </a:extLst>
          </p:cNvPr>
          <p:cNvSpPr>
            <a:spLocks noGrp="1"/>
          </p:cNvSpPr>
          <p:nvPr>
            <p:ph type="body" idx="1"/>
          </p:nvPr>
        </p:nvSpPr>
        <p:spPr>
          <a:xfrm>
            <a:off x="838200" y="1467358"/>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765D88-A52C-BD4F-8F3E-062B43BC9976}"/>
              </a:ext>
            </a:extLst>
          </p:cNvPr>
          <p:cNvSpPr>
            <a:spLocks noGrp="1"/>
          </p:cNvSpPr>
          <p:nvPr>
            <p:ph sz="half" idx="2"/>
          </p:nvPr>
        </p:nvSpPr>
        <p:spPr>
          <a:xfrm>
            <a:off x="838200" y="2291270"/>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BEB5B3-F555-E048-A00D-EF61F3493B01}"/>
              </a:ext>
            </a:extLst>
          </p:cNvPr>
          <p:cNvSpPr>
            <a:spLocks noGrp="1"/>
          </p:cNvSpPr>
          <p:nvPr>
            <p:ph type="body" sz="quarter" idx="3"/>
          </p:nvPr>
        </p:nvSpPr>
        <p:spPr>
          <a:xfrm>
            <a:off x="6170612" y="1467358"/>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71BE28-E73C-454F-830B-B65A199CBBFB}"/>
              </a:ext>
            </a:extLst>
          </p:cNvPr>
          <p:cNvSpPr>
            <a:spLocks noGrp="1"/>
          </p:cNvSpPr>
          <p:nvPr>
            <p:ph sz="quarter" idx="4"/>
          </p:nvPr>
        </p:nvSpPr>
        <p:spPr>
          <a:xfrm>
            <a:off x="6170612" y="2291270"/>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CE1DB5-3F2E-B448-8248-F1B025C81EE8}"/>
              </a:ext>
            </a:extLst>
          </p:cNvPr>
          <p:cNvSpPr>
            <a:spLocks noGrp="1"/>
          </p:cNvSpPr>
          <p:nvPr>
            <p:ph type="dt" sz="half" idx="10"/>
          </p:nvPr>
        </p:nvSpPr>
        <p:spPr/>
        <p:txBody>
          <a:bodyPr/>
          <a:lstStyle/>
          <a:p>
            <a:r>
              <a:rPr lang="en-US"/>
              <a:t>April 2023</a:t>
            </a:r>
            <a:endParaRPr lang="en-US" dirty="0"/>
          </a:p>
        </p:txBody>
      </p:sp>
      <p:sp>
        <p:nvSpPr>
          <p:cNvPr id="8" name="Footer Placeholder 7">
            <a:extLst>
              <a:ext uri="{FF2B5EF4-FFF2-40B4-BE49-F238E27FC236}">
                <a16:creationId xmlns:a16="http://schemas.microsoft.com/office/drawing/2014/main" id="{DE11E70B-935E-0143-891B-600E12EE3677}"/>
              </a:ext>
            </a:extLst>
          </p:cNvPr>
          <p:cNvSpPr>
            <a:spLocks noGrp="1"/>
          </p:cNvSpPr>
          <p:nvPr>
            <p:ph type="ftr" sz="quarter" idx="11"/>
          </p:nvPr>
        </p:nvSpPr>
        <p:spPr/>
        <p:txBody>
          <a:bodyPr/>
          <a:lstStyle/>
          <a:p>
            <a:r>
              <a:rPr lang="en-US"/>
              <a:t>Medicare Drug Coverage</a:t>
            </a:r>
            <a:endParaRPr lang="en-US" dirty="0"/>
          </a:p>
        </p:txBody>
      </p:sp>
      <p:sp>
        <p:nvSpPr>
          <p:cNvPr id="9" name="Slide Number Placeholder 8">
            <a:extLst>
              <a:ext uri="{FF2B5EF4-FFF2-40B4-BE49-F238E27FC236}">
                <a16:creationId xmlns:a16="http://schemas.microsoft.com/office/drawing/2014/main" id="{60C733BD-E60E-0741-8815-16744628B713}"/>
              </a:ext>
            </a:extLst>
          </p:cNvPr>
          <p:cNvSpPr>
            <a:spLocks noGrp="1"/>
          </p:cNvSpPr>
          <p:nvPr>
            <p:ph type="sldNum" sz="quarter" idx="12"/>
          </p:nvPr>
        </p:nvSpPr>
        <p:spPr/>
        <p:txBody>
          <a:bodyPr/>
          <a:lstStyle/>
          <a:p>
            <a:fld id="{0B2D781D-8844-5940-92D1-06EF0A7F581E}" type="slidenum">
              <a:rPr lang="en-US" smtClean="0"/>
              <a:t>‹#›</a:t>
            </a:fld>
            <a:endParaRPr lang="en-US" dirty="0"/>
          </a:p>
        </p:txBody>
      </p:sp>
    </p:spTree>
    <p:custDataLst>
      <p:tags r:id="rId1"/>
    </p:custDataLst>
    <p:extLst>
      <p:ext uri="{BB962C8B-B14F-4D97-AF65-F5344CB8AC3E}">
        <p14:creationId xmlns:p14="http://schemas.microsoft.com/office/powerpoint/2010/main" val="34747793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9A6DF-07EE-0541-A924-A525DB6668F1}"/>
              </a:ext>
            </a:extLst>
          </p:cNvPr>
          <p:cNvSpPr>
            <a:spLocks noGrp="1"/>
          </p:cNvSpPr>
          <p:nvPr>
            <p:ph type="title"/>
          </p:nvPr>
        </p:nvSpPr>
        <p:spPr>
          <a:xfrm>
            <a:off x="0" y="0"/>
            <a:ext cx="12192000" cy="987425"/>
          </a:xfrm>
          <a:prstGeom prst="rect">
            <a:avLst/>
          </a:prstGeom>
        </p:spPr>
        <p:txBody>
          <a:bodyPr anchor="ctr">
            <a:normAutofit/>
          </a:bodyPr>
          <a:lstStyle>
            <a:lvl1pPr>
              <a:defRPr sz="3000"/>
            </a:lvl1pPr>
          </a:lstStyle>
          <a:p>
            <a:r>
              <a:rPr lang="en-US" dirty="0"/>
              <a:t>Click to edit Master title style</a:t>
            </a:r>
          </a:p>
        </p:txBody>
      </p:sp>
      <p:sp>
        <p:nvSpPr>
          <p:cNvPr id="3" name="Content Placeholder 2">
            <a:extLst>
              <a:ext uri="{FF2B5EF4-FFF2-40B4-BE49-F238E27FC236}">
                <a16:creationId xmlns:a16="http://schemas.microsoft.com/office/drawing/2014/main" id="{FD6D9BC7-E8FB-104B-AFD6-7FDF1EB8AABE}"/>
              </a:ext>
            </a:extLst>
          </p:cNvPr>
          <p:cNvSpPr>
            <a:spLocks noGrp="1"/>
          </p:cNvSpPr>
          <p:nvPr>
            <p:ph idx="1"/>
          </p:nvPr>
        </p:nvSpPr>
        <p:spPr>
          <a:xfrm>
            <a:off x="5183188" y="1371601"/>
            <a:ext cx="6172200" cy="464515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8D1F5F-E88E-A54A-9103-634A1A175E08}"/>
              </a:ext>
            </a:extLst>
          </p:cNvPr>
          <p:cNvSpPr>
            <a:spLocks noGrp="1"/>
          </p:cNvSpPr>
          <p:nvPr>
            <p:ph type="body" sz="half" idx="2"/>
          </p:nvPr>
        </p:nvSpPr>
        <p:spPr>
          <a:xfrm>
            <a:off x="839788" y="1371601"/>
            <a:ext cx="3932237" cy="464515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AC5E98-D351-CA4E-8818-6F5D3860BC58}"/>
              </a:ext>
            </a:extLst>
          </p:cNvPr>
          <p:cNvSpPr>
            <a:spLocks noGrp="1"/>
          </p:cNvSpPr>
          <p:nvPr>
            <p:ph type="dt" sz="half" idx="10"/>
          </p:nvPr>
        </p:nvSpPr>
        <p:spPr/>
        <p:txBody>
          <a:bodyPr/>
          <a:lstStyle/>
          <a:p>
            <a:r>
              <a:rPr lang="en-US"/>
              <a:t>April 2023</a:t>
            </a:r>
            <a:endParaRPr lang="en-US" dirty="0"/>
          </a:p>
        </p:txBody>
      </p:sp>
      <p:sp>
        <p:nvSpPr>
          <p:cNvPr id="6" name="Footer Placeholder 5">
            <a:extLst>
              <a:ext uri="{FF2B5EF4-FFF2-40B4-BE49-F238E27FC236}">
                <a16:creationId xmlns:a16="http://schemas.microsoft.com/office/drawing/2014/main" id="{0655447C-A843-764C-8BDE-FCAF472DB67C}"/>
              </a:ext>
            </a:extLst>
          </p:cNvPr>
          <p:cNvSpPr>
            <a:spLocks noGrp="1"/>
          </p:cNvSpPr>
          <p:nvPr>
            <p:ph type="ftr" sz="quarter" idx="11"/>
          </p:nvPr>
        </p:nvSpPr>
        <p:spPr/>
        <p:txBody>
          <a:bodyPr/>
          <a:lstStyle/>
          <a:p>
            <a:r>
              <a:rPr lang="en-US"/>
              <a:t>Medicare Drug Coverage</a:t>
            </a:r>
            <a:endParaRPr lang="en-US" dirty="0"/>
          </a:p>
        </p:txBody>
      </p:sp>
      <p:sp>
        <p:nvSpPr>
          <p:cNvPr id="7" name="Slide Number Placeholder 6">
            <a:extLst>
              <a:ext uri="{FF2B5EF4-FFF2-40B4-BE49-F238E27FC236}">
                <a16:creationId xmlns:a16="http://schemas.microsoft.com/office/drawing/2014/main" id="{4A0FC4DF-B07B-9342-93BF-CD1F4E04FDCE}"/>
              </a:ext>
            </a:extLst>
          </p:cNvPr>
          <p:cNvSpPr>
            <a:spLocks noGrp="1"/>
          </p:cNvSpPr>
          <p:nvPr>
            <p:ph type="sldNum" sz="quarter" idx="12"/>
          </p:nvPr>
        </p:nvSpPr>
        <p:spPr/>
        <p:txBody>
          <a:bodyPr/>
          <a:lstStyle/>
          <a:p>
            <a:fld id="{0B2D781D-8844-5940-92D1-06EF0A7F581E}" type="slidenum">
              <a:rPr lang="en-US" smtClean="0"/>
              <a:t>‹#›</a:t>
            </a:fld>
            <a:endParaRPr lang="en-US" dirty="0"/>
          </a:p>
        </p:txBody>
      </p:sp>
    </p:spTree>
    <p:custDataLst>
      <p:tags r:id="rId1"/>
    </p:custDataLst>
    <p:extLst>
      <p:ext uri="{BB962C8B-B14F-4D97-AF65-F5344CB8AC3E}">
        <p14:creationId xmlns:p14="http://schemas.microsoft.com/office/powerpoint/2010/main" val="370879972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581CE-BBC5-9047-9D46-47F1F7A58568}"/>
              </a:ext>
            </a:extLst>
          </p:cNvPr>
          <p:cNvSpPr>
            <a:spLocks noGrp="1"/>
          </p:cNvSpPr>
          <p:nvPr>
            <p:ph type="title"/>
          </p:nvPr>
        </p:nvSpPr>
        <p:spPr>
          <a:xfrm>
            <a:off x="0" y="1"/>
            <a:ext cx="12192000" cy="950976"/>
          </a:xfrm>
          <a:prstGeom prst="rect">
            <a:avLst/>
          </a:prstGeom>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A2BA413D-7871-3940-ADDF-A91D4B11BB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B9947C-69D6-FF49-B7F7-2A570759BA72}"/>
              </a:ext>
            </a:extLst>
          </p:cNvPr>
          <p:cNvSpPr>
            <a:spLocks noGrp="1"/>
          </p:cNvSpPr>
          <p:nvPr>
            <p:ph type="dt" sz="half" idx="10"/>
          </p:nvPr>
        </p:nvSpPr>
        <p:spPr/>
        <p:txBody>
          <a:bodyPr/>
          <a:lstStyle/>
          <a:p>
            <a:r>
              <a:rPr lang="en-US"/>
              <a:t>April 2023</a:t>
            </a:r>
            <a:endParaRPr lang="en-US" dirty="0"/>
          </a:p>
        </p:txBody>
      </p:sp>
      <p:sp>
        <p:nvSpPr>
          <p:cNvPr id="5" name="Footer Placeholder 4">
            <a:extLst>
              <a:ext uri="{FF2B5EF4-FFF2-40B4-BE49-F238E27FC236}">
                <a16:creationId xmlns:a16="http://schemas.microsoft.com/office/drawing/2014/main" id="{0C1A7183-FBF2-514D-B717-E37265752B64}"/>
              </a:ext>
            </a:extLst>
          </p:cNvPr>
          <p:cNvSpPr>
            <a:spLocks noGrp="1"/>
          </p:cNvSpPr>
          <p:nvPr>
            <p:ph type="ftr" sz="quarter" idx="11"/>
          </p:nvPr>
        </p:nvSpPr>
        <p:spPr/>
        <p:txBody>
          <a:bodyPr/>
          <a:lstStyle/>
          <a:p>
            <a:r>
              <a:rPr lang="en-US"/>
              <a:t>Medicare Drug Coverage</a:t>
            </a:r>
            <a:endParaRPr lang="en-US" dirty="0"/>
          </a:p>
        </p:txBody>
      </p:sp>
      <p:sp>
        <p:nvSpPr>
          <p:cNvPr id="6" name="Slide Number Placeholder 5">
            <a:extLst>
              <a:ext uri="{FF2B5EF4-FFF2-40B4-BE49-F238E27FC236}">
                <a16:creationId xmlns:a16="http://schemas.microsoft.com/office/drawing/2014/main" id="{74195E31-A96F-B644-8C9A-500D493A9E05}"/>
              </a:ext>
            </a:extLst>
          </p:cNvPr>
          <p:cNvSpPr>
            <a:spLocks noGrp="1"/>
          </p:cNvSpPr>
          <p:nvPr>
            <p:ph type="sldNum" sz="quarter" idx="12"/>
          </p:nvPr>
        </p:nvSpPr>
        <p:spPr/>
        <p:txBody>
          <a:bodyPr/>
          <a:lstStyle/>
          <a:p>
            <a:fld id="{0B2D781D-8844-5940-92D1-06EF0A7F581E}" type="slidenum">
              <a:rPr lang="en-US" smtClean="0"/>
              <a:t>‹#›</a:t>
            </a:fld>
            <a:endParaRPr lang="en-US" dirty="0"/>
          </a:p>
        </p:txBody>
      </p:sp>
    </p:spTree>
    <p:custDataLst>
      <p:tags r:id="rId1"/>
    </p:custDataLst>
    <p:extLst>
      <p:ext uri="{BB962C8B-B14F-4D97-AF65-F5344CB8AC3E}">
        <p14:creationId xmlns:p14="http://schemas.microsoft.com/office/powerpoint/2010/main" val="195369640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slideLayout" Target="../slideLayouts/slideLayout60.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32" Type="http://schemas.openxmlformats.org/officeDocument/2006/relationships/image" Target="../media/image26.jpeg"/><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31" Type="http://schemas.openxmlformats.org/officeDocument/2006/relationships/tags" Target="../tags/tag13.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3.xml"/><Relationship Id="rId18" Type="http://schemas.openxmlformats.org/officeDocument/2006/relationships/slideLayout" Target="../slideLayouts/slideLayout78.xml"/><Relationship Id="rId26" Type="http://schemas.openxmlformats.org/officeDocument/2006/relationships/slideLayout" Target="../slideLayouts/slideLayout86.xml"/><Relationship Id="rId39" Type="http://schemas.openxmlformats.org/officeDocument/2006/relationships/slideLayout" Target="../slideLayouts/slideLayout99.xml"/><Relationship Id="rId21" Type="http://schemas.openxmlformats.org/officeDocument/2006/relationships/slideLayout" Target="../slideLayouts/slideLayout81.xml"/><Relationship Id="rId34" Type="http://schemas.openxmlformats.org/officeDocument/2006/relationships/slideLayout" Target="../slideLayouts/slideLayout94.xml"/><Relationship Id="rId42" Type="http://schemas.openxmlformats.org/officeDocument/2006/relationships/tags" Target="../tags/tag43.xml"/><Relationship Id="rId7" Type="http://schemas.openxmlformats.org/officeDocument/2006/relationships/slideLayout" Target="../slideLayouts/slideLayout67.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slideLayout" Target="../slideLayouts/slideLayout80.xml"/><Relationship Id="rId29" Type="http://schemas.openxmlformats.org/officeDocument/2006/relationships/slideLayout" Target="../slideLayouts/slideLayout89.xml"/><Relationship Id="rId41" Type="http://schemas.openxmlformats.org/officeDocument/2006/relationships/theme" Target="../theme/theme3.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24" Type="http://schemas.openxmlformats.org/officeDocument/2006/relationships/slideLayout" Target="../slideLayouts/slideLayout84.xml"/><Relationship Id="rId32" Type="http://schemas.openxmlformats.org/officeDocument/2006/relationships/slideLayout" Target="../slideLayouts/slideLayout92.xml"/><Relationship Id="rId37" Type="http://schemas.openxmlformats.org/officeDocument/2006/relationships/slideLayout" Target="../slideLayouts/slideLayout97.xml"/><Relationship Id="rId40" Type="http://schemas.openxmlformats.org/officeDocument/2006/relationships/slideLayout" Target="../slideLayouts/slideLayout100.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23" Type="http://schemas.openxmlformats.org/officeDocument/2006/relationships/slideLayout" Target="../slideLayouts/slideLayout83.xml"/><Relationship Id="rId28" Type="http://schemas.openxmlformats.org/officeDocument/2006/relationships/slideLayout" Target="../slideLayouts/slideLayout88.xml"/><Relationship Id="rId36" Type="http://schemas.openxmlformats.org/officeDocument/2006/relationships/slideLayout" Target="../slideLayouts/slideLayout96.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31" Type="http://schemas.openxmlformats.org/officeDocument/2006/relationships/slideLayout" Target="../slideLayouts/slideLayout91.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slideLayout" Target="../slideLayouts/slideLayout82.xml"/><Relationship Id="rId27" Type="http://schemas.openxmlformats.org/officeDocument/2006/relationships/slideLayout" Target="../slideLayouts/slideLayout87.xml"/><Relationship Id="rId30" Type="http://schemas.openxmlformats.org/officeDocument/2006/relationships/slideLayout" Target="../slideLayouts/slideLayout90.xml"/><Relationship Id="rId35" Type="http://schemas.openxmlformats.org/officeDocument/2006/relationships/slideLayout" Target="../slideLayouts/slideLayout95.xml"/><Relationship Id="rId43" Type="http://schemas.openxmlformats.org/officeDocument/2006/relationships/image" Target="../media/image26.jpeg"/><Relationship Id="rId8" Type="http://schemas.openxmlformats.org/officeDocument/2006/relationships/slideLayout" Target="../slideLayouts/slideLayout68.xml"/><Relationship Id="rId3" Type="http://schemas.openxmlformats.org/officeDocument/2006/relationships/slideLayout" Target="../slideLayouts/slideLayout63.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5" Type="http://schemas.openxmlformats.org/officeDocument/2006/relationships/slideLayout" Target="../slideLayouts/slideLayout85.xml"/><Relationship Id="rId33" Type="http://schemas.openxmlformats.org/officeDocument/2006/relationships/slideLayout" Target="../slideLayouts/slideLayout93.xml"/><Relationship Id="rId38"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4">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838200" y="273134"/>
            <a:ext cx="10515600" cy="929286"/>
          </a:xfrm>
          <a:prstGeom prst="rect">
            <a:avLst/>
          </a:prstGeom>
        </p:spPr>
        <p:txBody>
          <a:bodyPr vert="horz" lIns="91440" tIns="45720" rIns="91440" bIns="45720" rtlCol="0" anchor="t">
            <a:normAutofit/>
          </a:bodyPr>
          <a:lstStyle/>
          <a:p>
            <a:r>
              <a:rPr lang="en-US"/>
              <a:t>Click to add Head</a:t>
            </a:r>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57948"/>
            <a:ext cx="4114800" cy="365125"/>
          </a:xfrm>
          <a:prstGeom prst="rect">
            <a:avLst/>
          </a:prstGeom>
        </p:spPr>
        <p:txBody>
          <a:bodyPr vert="horz" lIns="91440" tIns="45720" rIns="91440" bIns="45720" rtlCol="0" anchor="ctr"/>
          <a:lstStyle>
            <a:lvl1pPr algn="ctr">
              <a:defRPr sz="1200">
                <a:solidFill>
                  <a:schemeClr val="accent1">
                    <a:lumMod val="60000"/>
                    <a:lumOff val="40000"/>
                  </a:schemeClr>
                </a:solidFill>
                <a:latin typeface="Arial" panose="020B0604020202020204" pitchFamily="34" charset="0"/>
                <a:cs typeface="Arial" panose="020B0604020202020204" pitchFamily="34" charset="0"/>
              </a:defRPr>
            </a:lvl1pPr>
          </a:lstStyle>
          <a:p>
            <a:r>
              <a:rPr lang="en-US"/>
              <a:t>Medicare Drug Coverage</a:t>
            </a: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57948"/>
            <a:ext cx="2743200" cy="365125"/>
          </a:xfrm>
          <a:prstGeom prst="rect">
            <a:avLst/>
          </a:prstGeom>
        </p:spPr>
        <p:txBody>
          <a:bodyPr vert="horz" lIns="91440" tIns="45720" rIns="91440" bIns="45720" rtlCol="0" anchor="ctr"/>
          <a:lstStyle>
            <a:lvl1pPr algn="r">
              <a:defRPr sz="120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57948"/>
            <a:ext cx="2743200" cy="365125"/>
          </a:xfrm>
          <a:prstGeom prst="rect">
            <a:avLst/>
          </a:prstGeom>
        </p:spPr>
        <p:txBody>
          <a:bodyPr vert="horz" lIns="91440" tIns="45720" rIns="91440" bIns="45720" rtlCol="0" anchor="ctr"/>
          <a:lstStyle>
            <a:lvl1pPr algn="l">
              <a:defRPr sz="1200">
                <a:solidFill>
                  <a:schemeClr val="accent1">
                    <a:lumMod val="60000"/>
                    <a:lumOff val="40000"/>
                  </a:schemeClr>
                </a:solidFill>
                <a:latin typeface="Arial" panose="020B0604020202020204" pitchFamily="34" charset="0"/>
                <a:cs typeface="Arial" panose="020B0604020202020204" pitchFamily="34" charset="0"/>
              </a:defRPr>
            </a:lvl1pPr>
          </a:lstStyle>
          <a:p>
            <a:r>
              <a:rPr lang="en-US"/>
              <a:t>April 2023</a:t>
            </a:r>
          </a:p>
        </p:txBody>
      </p:sp>
    </p:spTree>
    <p:custDataLst>
      <p:tags r:id="rId33"/>
    </p:custDataLst>
    <p:extLst>
      <p:ext uri="{BB962C8B-B14F-4D97-AF65-F5344CB8AC3E}">
        <p14:creationId xmlns:p14="http://schemas.microsoft.com/office/powerpoint/2010/main" val="317465408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 id="2147483722" r:id="rId25"/>
    <p:sldLayoutId id="2147483723" r:id="rId26"/>
    <p:sldLayoutId id="2147483724" r:id="rId27"/>
    <p:sldLayoutId id="2147483725" r:id="rId28"/>
    <p:sldLayoutId id="2147483726" r:id="rId29"/>
    <p:sldLayoutId id="2147483727" r:id="rId30"/>
    <p:sldLayoutId id="2147483770" r:id="rId31"/>
  </p:sldLayoutIdLst>
  <p:hf hdr="0"/>
  <p:txStyles>
    <p:titleStyle>
      <a:lvl1pPr algn="ctr" defTabSz="914400" rtl="0" eaLnBrk="1" latinLnBrk="0" hangingPunct="1">
        <a:lnSpc>
          <a:spcPct val="90000"/>
        </a:lnSpc>
        <a:spcBef>
          <a:spcPct val="0"/>
        </a:spcBef>
        <a:buNone/>
        <a:defRPr sz="2800" b="1" i="0" u="none"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914400" y="1371600"/>
            <a:ext cx="10515600" cy="4351338"/>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rgbClr val="8FAADC"/>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Month YYYY</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rgbClr val="8FAADC"/>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Module title</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rgbClr val="8FAADC"/>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0"/>
            <a:ext cx="12192000" cy="929286"/>
          </a:xfrm>
          <a:prstGeom prst="rect">
            <a:avLst/>
          </a:prstGeom>
        </p:spPr>
        <p:txBody>
          <a:bodyPr vert="horz" lIns="91440" tIns="45720" rIns="91440" bIns="45720" rtlCol="0" anchor="ctr">
            <a:normAutofit/>
          </a:bodyPr>
          <a:lstStyle/>
          <a:p>
            <a:r>
              <a:rPr lang="en-US" dirty="0"/>
              <a:t>Click to edit title</a:t>
            </a:r>
          </a:p>
        </p:txBody>
      </p:sp>
    </p:spTree>
    <p:custDataLst>
      <p:tags r:id="rId31"/>
    </p:custDataLst>
    <p:extLst>
      <p:ext uri="{BB962C8B-B14F-4D97-AF65-F5344CB8AC3E}">
        <p14:creationId xmlns:p14="http://schemas.microsoft.com/office/powerpoint/2010/main" val="1400869362"/>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 id="2147483786" r:id="rId15"/>
    <p:sldLayoutId id="2147483787" r:id="rId16"/>
    <p:sldLayoutId id="2147483788" r:id="rId17"/>
    <p:sldLayoutId id="2147483789" r:id="rId18"/>
    <p:sldLayoutId id="2147483790" r:id="rId19"/>
    <p:sldLayoutId id="2147483791" r:id="rId20"/>
    <p:sldLayoutId id="2147483792" r:id="rId21"/>
    <p:sldLayoutId id="2147483793" r:id="rId22"/>
    <p:sldLayoutId id="2147483794" r:id="rId23"/>
    <p:sldLayoutId id="2147483795" r:id="rId24"/>
    <p:sldLayoutId id="2147483796" r:id="rId25"/>
    <p:sldLayoutId id="2147483797" r:id="rId26"/>
    <p:sldLayoutId id="2147483798" r:id="rId27"/>
    <p:sldLayoutId id="2147483799" r:id="rId28"/>
    <p:sldLayoutId id="2147483800" r:id="rId29"/>
  </p:sldLayoutIdLst>
  <p:hf hdr="0"/>
  <p:txStyles>
    <p:titleStyle>
      <a:lvl1pPr algn="ctr" defTabSz="914400" rtl="0" eaLnBrk="1" latinLnBrk="0" hangingPunct="1">
        <a:lnSpc>
          <a:spcPct val="90000"/>
        </a:lnSpc>
        <a:spcBef>
          <a:spcPct val="0"/>
        </a:spcBef>
        <a:buNone/>
        <a:defRPr sz="30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4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914400" y="1371600"/>
            <a:ext cx="10515600" cy="4351338"/>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rgbClr val="8FAADC"/>
                </a:solidFill>
                <a:latin typeface="Arial" panose="020B0604020202020204" pitchFamily="34" charset="0"/>
                <a:cs typeface="Arial" panose="020B0604020202020204" pitchFamily="34" charset="0"/>
              </a:defRPr>
            </a:lvl1pPr>
          </a:lstStyle>
          <a:p>
            <a:r>
              <a:rPr lang="en-US"/>
              <a:t>April 2023</a:t>
            </a:r>
            <a:endParaRPr lang="en-US" dirty="0"/>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rgbClr val="8FAADC"/>
                </a:solidFill>
                <a:latin typeface="Arial" panose="020B0604020202020204" pitchFamily="34" charset="0"/>
                <a:cs typeface="Arial" panose="020B0604020202020204" pitchFamily="34" charset="0"/>
              </a:defRPr>
            </a:lvl1pPr>
          </a:lstStyle>
          <a:p>
            <a:r>
              <a:rPr lang="en-US"/>
              <a:t>Medicare Drug Coverage</a:t>
            </a:r>
            <a:endParaRPr lang="en-US" dirty="0"/>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rgbClr val="8FAADC"/>
                </a:solidFill>
                <a:latin typeface="Arial" panose="020B0604020202020204" pitchFamily="34" charset="0"/>
                <a:cs typeface="Arial" panose="020B0604020202020204" pitchFamily="34" charset="0"/>
              </a:defRPr>
            </a:lvl1pPr>
          </a:lstStyle>
          <a:p>
            <a:fld id="{0B2D781D-8844-5940-92D1-06EF0A7F581E}" type="slidenum">
              <a:rPr lang="en-US" smtClean="0"/>
              <a:pPr/>
              <a:t>‹#›</a:t>
            </a:fld>
            <a:endParaRPr lang="en-US" dirty="0"/>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0"/>
            <a:ext cx="12192000" cy="929286"/>
          </a:xfrm>
          <a:prstGeom prst="rect">
            <a:avLst/>
          </a:prstGeom>
        </p:spPr>
        <p:txBody>
          <a:bodyPr vert="horz" lIns="91440" tIns="45720" rIns="91440" bIns="45720" rtlCol="0" anchor="ctr">
            <a:normAutofit/>
          </a:bodyPr>
          <a:lstStyle/>
          <a:p>
            <a:r>
              <a:rPr lang="en-US" dirty="0"/>
              <a:t>Click to edit title</a:t>
            </a:r>
          </a:p>
        </p:txBody>
      </p:sp>
    </p:spTree>
    <p:custDataLst>
      <p:tags r:id="rId42"/>
    </p:custDataLst>
    <p:extLst>
      <p:ext uri="{BB962C8B-B14F-4D97-AF65-F5344CB8AC3E}">
        <p14:creationId xmlns:p14="http://schemas.microsoft.com/office/powerpoint/2010/main" val="129501202"/>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 id="2147483750" r:id="rId21"/>
    <p:sldLayoutId id="2147483751" r:id="rId22"/>
    <p:sldLayoutId id="2147483752" r:id="rId23"/>
    <p:sldLayoutId id="2147483753" r:id="rId24"/>
    <p:sldLayoutId id="2147483754" r:id="rId25"/>
    <p:sldLayoutId id="2147483755" r:id="rId26"/>
    <p:sldLayoutId id="2147483756" r:id="rId27"/>
    <p:sldLayoutId id="2147483757" r:id="rId28"/>
    <p:sldLayoutId id="2147483758" r:id="rId29"/>
    <p:sldLayoutId id="2147483759" r:id="rId30"/>
    <p:sldLayoutId id="2147483760" r:id="rId31"/>
    <p:sldLayoutId id="2147483761" r:id="rId32"/>
    <p:sldLayoutId id="2147483762" r:id="rId33"/>
    <p:sldLayoutId id="2147483763" r:id="rId34"/>
    <p:sldLayoutId id="2147483764" r:id="rId35"/>
    <p:sldLayoutId id="2147483765" r:id="rId36"/>
    <p:sldLayoutId id="2147483766" r:id="rId37"/>
    <p:sldLayoutId id="2147483767" r:id="rId38"/>
    <p:sldLayoutId id="2147483768" r:id="rId39"/>
    <p:sldLayoutId id="2147483769" r:id="rId40"/>
  </p:sldLayoutIdLst>
  <p:hf hdr="0"/>
  <p:txStyles>
    <p:titleStyle>
      <a:lvl1pPr algn="ctr" defTabSz="914400" rtl="0" eaLnBrk="1" latinLnBrk="0" hangingPunct="1">
        <a:lnSpc>
          <a:spcPct val="90000"/>
        </a:lnSpc>
        <a:spcBef>
          <a:spcPct val="0"/>
        </a:spcBef>
        <a:buNone/>
        <a:defRPr sz="3000" b="1" i="0" u="none"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4.xml"/><Relationship Id="rId1" Type="http://schemas.openxmlformats.org/officeDocument/2006/relationships/tags" Target="../tags/tag65.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74.xml"/><Relationship Id="rId4" Type="http://schemas.openxmlformats.org/officeDocument/2006/relationships/image" Target="../media/image62.pn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100.xml"/><Relationship Id="rId7" Type="http://schemas.openxmlformats.org/officeDocument/2006/relationships/hyperlink" Target="http://productordering.cms.hhs.gov/" TargetMode="External"/><Relationship Id="rId2" Type="http://schemas.openxmlformats.org/officeDocument/2006/relationships/slideLayout" Target="../slideLayouts/slideLayout27.xml"/><Relationship Id="rId1" Type="http://schemas.openxmlformats.org/officeDocument/2006/relationships/tags" Target="../tags/tag164.xml"/><Relationship Id="rId6" Type="http://schemas.openxmlformats.org/officeDocument/2006/relationships/hyperlink" Target="https://www.medicare.gov/publications/11136-pharmacies-formularies-coverage-rules.pdf" TargetMode="External"/><Relationship Id="rId5" Type="http://schemas.openxmlformats.org/officeDocument/2006/relationships/hyperlink" Target="https://www.medicare.gov/publications/11417-3-ways-lower-medicare-drug-costs.pdf" TargetMode="External"/><Relationship Id="rId4" Type="http://schemas.openxmlformats.org/officeDocument/2006/relationships/hyperlink" Target="https://www.medicare.gov/Pubs/pdf/11219-understanding-medicare-part-c-d.pdf" TargetMode="Externa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28.xml"/><Relationship Id="rId1" Type="http://schemas.openxmlformats.org/officeDocument/2006/relationships/tags" Target="../tags/tag165.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28.xml"/><Relationship Id="rId1" Type="http://schemas.openxmlformats.org/officeDocument/2006/relationships/tags" Target="../tags/tag166.xml"/></Relationships>
</file>

<file path=ppt/slides/_rels/slide103.xml.rels><?xml version="1.0" encoding="UTF-8" standalone="yes"?>
<Relationships xmlns="http://schemas.openxmlformats.org/package/2006/relationships"><Relationship Id="rId8" Type="http://schemas.openxmlformats.org/officeDocument/2006/relationships/hyperlink" Target="mailto:training@cms.hhs.gov" TargetMode="External"/><Relationship Id="rId3" Type="http://schemas.openxmlformats.org/officeDocument/2006/relationships/notesSlide" Target="../notesSlides/notesSlide103.xml"/><Relationship Id="rId7" Type="http://schemas.microsoft.com/office/2007/relationships/hdphoto" Target="../media/hdphoto2.wdp"/><Relationship Id="rId2" Type="http://schemas.openxmlformats.org/officeDocument/2006/relationships/slideLayout" Target="../slideLayouts/slideLayout27.xml"/><Relationship Id="rId1" Type="http://schemas.openxmlformats.org/officeDocument/2006/relationships/tags" Target="../tags/tag167.xml"/><Relationship Id="rId6" Type="http://schemas.openxmlformats.org/officeDocument/2006/relationships/image" Target="../media/image89.png"/><Relationship Id="rId5" Type="http://schemas.openxmlformats.org/officeDocument/2006/relationships/hyperlink" Target="https://cmsnationaltrainingprogram.cms.gov/" TargetMode="External"/><Relationship Id="rId4" Type="http://schemas.openxmlformats.org/officeDocument/2006/relationships/image" Target="../media/image139.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75.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00.xml"/><Relationship Id="rId1" Type="http://schemas.openxmlformats.org/officeDocument/2006/relationships/tags" Target="../tags/tag76.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1.xml"/><Relationship Id="rId1" Type="http://schemas.openxmlformats.org/officeDocument/2006/relationships/tags" Target="../tags/tag7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78.xml"/><Relationship Id="rId5" Type="http://schemas.openxmlformats.org/officeDocument/2006/relationships/image" Target="../media/image63.png"/><Relationship Id="rId4" Type="http://schemas.openxmlformats.org/officeDocument/2006/relationships/image" Target="../media/image6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0.xml"/><Relationship Id="rId1" Type="http://schemas.openxmlformats.org/officeDocument/2006/relationships/tags" Target="../tags/tag79.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0.xml"/><Relationship Id="rId1" Type="http://schemas.openxmlformats.org/officeDocument/2006/relationships/tags" Target="../tags/tag80.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51.xml"/><Relationship Id="rId1" Type="http://schemas.openxmlformats.org/officeDocument/2006/relationships/tags" Target="../tags/tag81.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8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83.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4.xml"/><Relationship Id="rId1" Type="http://schemas.openxmlformats.org/officeDocument/2006/relationships/tags" Target="../tags/tag6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69.png"/><Relationship Id="rId2" Type="http://schemas.openxmlformats.org/officeDocument/2006/relationships/slideLayout" Target="../slideLayouts/slideLayout3.xml"/><Relationship Id="rId1" Type="http://schemas.openxmlformats.org/officeDocument/2006/relationships/tags" Target="../tags/tag84.xml"/><Relationship Id="rId6" Type="http://schemas.openxmlformats.org/officeDocument/2006/relationships/image" Target="../media/image68.png"/><Relationship Id="rId5" Type="http://schemas.openxmlformats.org/officeDocument/2006/relationships/image" Target="../media/image67.svg"/><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8.xml"/><Relationship Id="rId1" Type="http://schemas.openxmlformats.org/officeDocument/2006/relationships/tags" Target="../tags/tag85.xml"/><Relationship Id="rId5" Type="http://schemas.openxmlformats.org/officeDocument/2006/relationships/image" Target="../media/image71.svg"/><Relationship Id="rId4" Type="http://schemas.openxmlformats.org/officeDocument/2006/relationships/image" Target="../media/image70.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8.xml"/><Relationship Id="rId1" Type="http://schemas.openxmlformats.org/officeDocument/2006/relationships/tags" Target="../tags/tag86.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87.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8.xml"/><Relationship Id="rId1" Type="http://schemas.openxmlformats.org/officeDocument/2006/relationships/tags" Target="../tags/tag88.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8.xml"/><Relationship Id="rId1" Type="http://schemas.openxmlformats.org/officeDocument/2006/relationships/tags" Target="../tags/tag89.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90.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91.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0.xml"/><Relationship Id="rId1" Type="http://schemas.openxmlformats.org/officeDocument/2006/relationships/tags" Target="../tags/tag9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0.xml"/><Relationship Id="rId1" Type="http://schemas.openxmlformats.org/officeDocument/2006/relationships/tags" Target="../tags/tag9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6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1.xml"/><Relationship Id="rId1" Type="http://schemas.openxmlformats.org/officeDocument/2006/relationships/tags" Target="../tags/tag94.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95.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tags" Target="../tags/tag96.xml"/><Relationship Id="rId5" Type="http://schemas.openxmlformats.org/officeDocument/2006/relationships/image" Target="../media/image73.svg"/><Relationship Id="rId4" Type="http://schemas.openxmlformats.org/officeDocument/2006/relationships/image" Target="../media/image72.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8.xml"/><Relationship Id="rId1" Type="http://schemas.openxmlformats.org/officeDocument/2006/relationships/tags" Target="../tags/tag97.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98.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7.xml"/><Relationship Id="rId1" Type="http://schemas.openxmlformats.org/officeDocument/2006/relationships/tags" Target="../tags/tag99.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8.xml"/><Relationship Id="rId1" Type="http://schemas.openxmlformats.org/officeDocument/2006/relationships/tags" Target="../tags/tag100.xml"/></Relationships>
</file>

<file path=ppt/slides/_rels/slide37.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notesSlide" Target="../notesSlides/notesSlide37.xml"/><Relationship Id="rId7" Type="http://schemas.openxmlformats.org/officeDocument/2006/relationships/image" Target="../media/image77.svg"/><Relationship Id="rId2" Type="http://schemas.openxmlformats.org/officeDocument/2006/relationships/slideLayout" Target="../slideLayouts/slideLayout3.xml"/><Relationship Id="rId1" Type="http://schemas.openxmlformats.org/officeDocument/2006/relationships/tags" Target="../tags/tag101.xml"/><Relationship Id="rId6" Type="http://schemas.openxmlformats.org/officeDocument/2006/relationships/image" Target="../media/image76.png"/><Relationship Id="rId5" Type="http://schemas.openxmlformats.org/officeDocument/2006/relationships/image" Target="../media/image75.svg"/><Relationship Id="rId4" Type="http://schemas.openxmlformats.org/officeDocument/2006/relationships/image" Target="../media/image74.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7.xml"/><Relationship Id="rId1" Type="http://schemas.openxmlformats.org/officeDocument/2006/relationships/tags" Target="../tags/tag10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7.xml"/><Relationship Id="rId1" Type="http://schemas.openxmlformats.org/officeDocument/2006/relationships/tags" Target="../tags/tag10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9.xml"/><Relationship Id="rId1" Type="http://schemas.openxmlformats.org/officeDocument/2006/relationships/tags" Target="../tags/tag68.xml"/></Relationships>
</file>

<file path=ppt/slides/_rels/slide40.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notesSlide" Target="../notesSlides/notesSlide40.xml"/><Relationship Id="rId7" Type="http://schemas.openxmlformats.org/officeDocument/2006/relationships/image" Target="../media/image82.png"/><Relationship Id="rId2" Type="http://schemas.openxmlformats.org/officeDocument/2006/relationships/slideLayout" Target="../slideLayouts/slideLayout27.xml"/><Relationship Id="rId1" Type="http://schemas.openxmlformats.org/officeDocument/2006/relationships/tags" Target="../tags/tag104.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 Id="rId9" Type="http://schemas.openxmlformats.org/officeDocument/2006/relationships/image" Target="../media/image84.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7" Type="http://schemas.openxmlformats.org/officeDocument/2006/relationships/image" Target="../media/image88.svg"/><Relationship Id="rId2" Type="http://schemas.openxmlformats.org/officeDocument/2006/relationships/slideLayout" Target="../slideLayouts/slideLayout28.xml"/><Relationship Id="rId1" Type="http://schemas.openxmlformats.org/officeDocument/2006/relationships/tags" Target="../tags/tag105.xml"/><Relationship Id="rId6" Type="http://schemas.openxmlformats.org/officeDocument/2006/relationships/image" Target="../media/image87.png"/><Relationship Id="rId5" Type="http://schemas.openxmlformats.org/officeDocument/2006/relationships/image" Target="../media/image86.svg"/><Relationship Id="rId4" Type="http://schemas.openxmlformats.org/officeDocument/2006/relationships/image" Target="../media/image85.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3.xml"/><Relationship Id="rId1" Type="http://schemas.openxmlformats.org/officeDocument/2006/relationships/tags" Target="../tags/tag106.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7" Type="http://schemas.openxmlformats.org/officeDocument/2006/relationships/image" Target="../media/image91.svg"/><Relationship Id="rId2" Type="http://schemas.openxmlformats.org/officeDocument/2006/relationships/slideLayout" Target="../slideLayouts/slideLayout3.xml"/><Relationship Id="rId1" Type="http://schemas.openxmlformats.org/officeDocument/2006/relationships/tags" Target="../tags/tag107.xml"/><Relationship Id="rId6" Type="http://schemas.openxmlformats.org/officeDocument/2006/relationships/image" Target="../media/image90.png"/><Relationship Id="rId5" Type="http://schemas.microsoft.com/office/2007/relationships/hdphoto" Target="../media/hdphoto2.wdp"/><Relationship Id="rId4" Type="http://schemas.openxmlformats.org/officeDocument/2006/relationships/image" Target="../media/image89.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3.xml"/><Relationship Id="rId1" Type="http://schemas.openxmlformats.org/officeDocument/2006/relationships/tags" Target="../tags/tag108.xml"/><Relationship Id="rId5" Type="http://schemas.openxmlformats.org/officeDocument/2006/relationships/image" Target="../media/image93.png"/><Relationship Id="rId4" Type="http://schemas.openxmlformats.org/officeDocument/2006/relationships/image" Target="../media/image92.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3.xml"/><Relationship Id="rId1" Type="http://schemas.openxmlformats.org/officeDocument/2006/relationships/tags" Target="../tags/tag109.xml"/><Relationship Id="rId5" Type="http://schemas.openxmlformats.org/officeDocument/2006/relationships/image" Target="../media/image71.svg"/><Relationship Id="rId4" Type="http://schemas.openxmlformats.org/officeDocument/2006/relationships/image" Target="../media/image70.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3.xml"/><Relationship Id="rId1" Type="http://schemas.openxmlformats.org/officeDocument/2006/relationships/tags" Target="../tags/tag110.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00.xml"/><Relationship Id="rId1" Type="http://schemas.openxmlformats.org/officeDocument/2006/relationships/tags" Target="../tags/tag111.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3.xml"/><Relationship Id="rId1" Type="http://schemas.openxmlformats.org/officeDocument/2006/relationships/tags" Target="../tags/tag112.xml"/><Relationship Id="rId4" Type="http://schemas.openxmlformats.org/officeDocument/2006/relationships/image" Target="../media/image94.jp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3.xml"/><Relationship Id="rId1" Type="http://schemas.openxmlformats.org/officeDocument/2006/relationships/tags" Target="../tags/tag113.xml"/><Relationship Id="rId6" Type="http://schemas.openxmlformats.org/officeDocument/2006/relationships/image" Target="../media/image97.jpeg"/><Relationship Id="rId5" Type="http://schemas.openxmlformats.org/officeDocument/2006/relationships/image" Target="../media/image96.jpg"/><Relationship Id="rId4" Type="http://schemas.openxmlformats.org/officeDocument/2006/relationships/image" Target="../media/image95.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9.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3.xml"/><Relationship Id="rId1" Type="http://schemas.openxmlformats.org/officeDocument/2006/relationships/tags" Target="../tags/tag114.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30.xml"/><Relationship Id="rId1" Type="http://schemas.openxmlformats.org/officeDocument/2006/relationships/tags" Target="../tags/tag115.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45.xml"/><Relationship Id="rId1" Type="http://schemas.openxmlformats.org/officeDocument/2006/relationships/tags" Target="../tags/tag116.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3.xml"/><Relationship Id="rId1" Type="http://schemas.openxmlformats.org/officeDocument/2006/relationships/tags" Target="../tags/tag117.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3.xml"/><Relationship Id="rId1" Type="http://schemas.openxmlformats.org/officeDocument/2006/relationships/tags" Target="../tags/tag118.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7" Type="http://schemas.openxmlformats.org/officeDocument/2006/relationships/image" Target="../media/image99.svg"/><Relationship Id="rId2" Type="http://schemas.openxmlformats.org/officeDocument/2006/relationships/slideLayout" Target="../slideLayouts/slideLayout3.xml"/><Relationship Id="rId1" Type="http://schemas.openxmlformats.org/officeDocument/2006/relationships/tags" Target="../tags/tag119.xml"/><Relationship Id="rId6" Type="http://schemas.openxmlformats.org/officeDocument/2006/relationships/image" Target="../media/image98.png"/><Relationship Id="rId5" Type="http://schemas.openxmlformats.org/officeDocument/2006/relationships/image" Target="../media/image75.svg"/><Relationship Id="rId4" Type="http://schemas.openxmlformats.org/officeDocument/2006/relationships/image" Target="../media/image74.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3.xml"/><Relationship Id="rId1" Type="http://schemas.openxmlformats.org/officeDocument/2006/relationships/tags" Target="../tags/tag120.xml"/><Relationship Id="rId5" Type="http://schemas.openxmlformats.org/officeDocument/2006/relationships/image" Target="../media/image101.svg"/><Relationship Id="rId4" Type="http://schemas.openxmlformats.org/officeDocument/2006/relationships/image" Target="../media/image100.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3.xml"/><Relationship Id="rId1" Type="http://schemas.openxmlformats.org/officeDocument/2006/relationships/tags" Target="../tags/tag121.xml"/><Relationship Id="rId5" Type="http://schemas.openxmlformats.org/officeDocument/2006/relationships/image" Target="../media/image103.png"/><Relationship Id="rId4" Type="http://schemas.openxmlformats.org/officeDocument/2006/relationships/image" Target="../media/image102.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3.xml"/><Relationship Id="rId1" Type="http://schemas.openxmlformats.org/officeDocument/2006/relationships/tags" Target="../tags/tag122.xml"/><Relationship Id="rId4" Type="http://schemas.openxmlformats.org/officeDocument/2006/relationships/image" Target="../media/image104.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8.xml"/><Relationship Id="rId1" Type="http://schemas.openxmlformats.org/officeDocument/2006/relationships/tags" Target="../tags/tag123.xml"/><Relationship Id="rId5" Type="http://schemas.openxmlformats.org/officeDocument/2006/relationships/image" Target="../media/image71.svg"/><Relationship Id="rId4" Type="http://schemas.openxmlformats.org/officeDocument/2006/relationships/image" Target="../media/image7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8.xml"/><Relationship Id="rId1" Type="http://schemas.openxmlformats.org/officeDocument/2006/relationships/tags" Target="../tags/tag70.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3.xml"/><Relationship Id="rId1" Type="http://schemas.openxmlformats.org/officeDocument/2006/relationships/tags" Target="../tags/tag124.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3.xml"/><Relationship Id="rId1" Type="http://schemas.openxmlformats.org/officeDocument/2006/relationships/tags" Target="../tags/tag125.xml"/><Relationship Id="rId4" Type="http://schemas.openxmlformats.org/officeDocument/2006/relationships/image" Target="../media/image105.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3.xml"/><Relationship Id="rId1" Type="http://schemas.openxmlformats.org/officeDocument/2006/relationships/tags" Target="../tags/tag126.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3.xml"/><Relationship Id="rId1" Type="http://schemas.openxmlformats.org/officeDocument/2006/relationships/tags" Target="../tags/tag127.xml"/><Relationship Id="rId4" Type="http://schemas.openxmlformats.org/officeDocument/2006/relationships/image" Target="../media/image106.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3.xml"/><Relationship Id="rId1" Type="http://schemas.openxmlformats.org/officeDocument/2006/relationships/tags" Target="../tags/tag128.xml"/><Relationship Id="rId5" Type="http://schemas.openxmlformats.org/officeDocument/2006/relationships/image" Target="../media/image108.svg"/><Relationship Id="rId4" Type="http://schemas.openxmlformats.org/officeDocument/2006/relationships/image" Target="../media/image107.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3.xml"/><Relationship Id="rId1" Type="http://schemas.openxmlformats.org/officeDocument/2006/relationships/tags" Target="../tags/tag129.xml"/><Relationship Id="rId4" Type="http://schemas.openxmlformats.org/officeDocument/2006/relationships/image" Target="../media/image109.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3.xml"/><Relationship Id="rId1" Type="http://schemas.openxmlformats.org/officeDocument/2006/relationships/tags" Target="../tags/tag130.xml"/><Relationship Id="rId6" Type="http://schemas.openxmlformats.org/officeDocument/2006/relationships/image" Target="../media/image112.svg"/><Relationship Id="rId5" Type="http://schemas.openxmlformats.org/officeDocument/2006/relationships/image" Target="../media/image111.png"/><Relationship Id="rId4" Type="http://schemas.openxmlformats.org/officeDocument/2006/relationships/image" Target="../media/image110.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3.xml"/><Relationship Id="rId1" Type="http://schemas.openxmlformats.org/officeDocument/2006/relationships/tags" Target="../tags/tag131.xml"/><Relationship Id="rId5" Type="http://schemas.openxmlformats.org/officeDocument/2006/relationships/image" Target="../media/image114.svg"/><Relationship Id="rId4" Type="http://schemas.openxmlformats.org/officeDocument/2006/relationships/image" Target="../media/image113.png"/></Relationships>
</file>

<file path=ppt/slides/_rels/slide68.xml.rels><?xml version="1.0" encoding="UTF-8" standalone="yes"?>
<Relationships xmlns="http://schemas.openxmlformats.org/package/2006/relationships"><Relationship Id="rId8" Type="http://schemas.openxmlformats.org/officeDocument/2006/relationships/image" Target="../media/image117.jpg"/><Relationship Id="rId3" Type="http://schemas.openxmlformats.org/officeDocument/2006/relationships/notesSlide" Target="../notesSlides/notesSlide68.xml"/><Relationship Id="rId7" Type="http://schemas.openxmlformats.org/officeDocument/2006/relationships/hyperlink" Target="https://www.shiphelp.org/" TargetMode="External"/><Relationship Id="rId2" Type="http://schemas.openxmlformats.org/officeDocument/2006/relationships/slideLayout" Target="../slideLayouts/slideLayout3.xml"/><Relationship Id="rId1" Type="http://schemas.openxmlformats.org/officeDocument/2006/relationships/tags" Target="../tags/tag132.xml"/><Relationship Id="rId6" Type="http://schemas.openxmlformats.org/officeDocument/2006/relationships/hyperlink" Target="https://www.medicare.gov/plan-compare/#/?lang=en&amp;year=2023" TargetMode="External"/><Relationship Id="rId5" Type="http://schemas.openxmlformats.org/officeDocument/2006/relationships/image" Target="../media/image116.svg"/><Relationship Id="rId10" Type="http://schemas.openxmlformats.org/officeDocument/2006/relationships/image" Target="../media/image119.svg"/><Relationship Id="rId4" Type="http://schemas.openxmlformats.org/officeDocument/2006/relationships/image" Target="../media/image115.png"/><Relationship Id="rId9" Type="http://schemas.openxmlformats.org/officeDocument/2006/relationships/image" Target="../media/image118.png"/></Relationships>
</file>

<file path=ppt/slides/_rels/slide69.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notesSlide" Target="../notesSlides/notesSlide69.xml"/><Relationship Id="rId7" Type="http://schemas.openxmlformats.org/officeDocument/2006/relationships/image" Target="../media/image76.png"/><Relationship Id="rId2" Type="http://schemas.openxmlformats.org/officeDocument/2006/relationships/slideLayout" Target="../slideLayouts/slideLayout3.xml"/><Relationship Id="rId1" Type="http://schemas.openxmlformats.org/officeDocument/2006/relationships/tags" Target="../tags/tag133.xml"/><Relationship Id="rId6" Type="http://schemas.openxmlformats.org/officeDocument/2006/relationships/image" Target="../media/image121.png"/><Relationship Id="rId5" Type="http://schemas.openxmlformats.org/officeDocument/2006/relationships/image" Target="../media/image120.svg"/><Relationship Id="rId4" Type="http://schemas.openxmlformats.org/officeDocument/2006/relationships/image" Target="../media/image1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71.xml"/><Relationship Id="rId4" Type="http://schemas.openxmlformats.org/officeDocument/2006/relationships/image" Target="../media/image61.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3.xml"/><Relationship Id="rId1" Type="http://schemas.openxmlformats.org/officeDocument/2006/relationships/tags" Target="../tags/tag134.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3.xml"/><Relationship Id="rId1" Type="http://schemas.openxmlformats.org/officeDocument/2006/relationships/tags" Target="../tags/tag135.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8.xml"/><Relationship Id="rId1" Type="http://schemas.openxmlformats.org/officeDocument/2006/relationships/tags" Target="../tags/tag136.xml"/><Relationship Id="rId4" Type="http://schemas.openxmlformats.org/officeDocument/2006/relationships/image" Target="../media/image122.jpe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8.xml"/><Relationship Id="rId1" Type="http://schemas.openxmlformats.org/officeDocument/2006/relationships/tags" Target="../tags/tag137.xml"/><Relationship Id="rId4" Type="http://schemas.openxmlformats.org/officeDocument/2006/relationships/image" Target="../media/image122.jpe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30.xml"/><Relationship Id="rId1" Type="http://schemas.openxmlformats.org/officeDocument/2006/relationships/tags" Target="../tags/tag138.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47.xml"/><Relationship Id="rId1" Type="http://schemas.openxmlformats.org/officeDocument/2006/relationships/tags" Target="../tags/tag139.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3.xml"/><Relationship Id="rId1" Type="http://schemas.openxmlformats.org/officeDocument/2006/relationships/tags" Target="../tags/tag140.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8.xml"/><Relationship Id="rId1" Type="http://schemas.openxmlformats.org/officeDocument/2006/relationships/tags" Target="../tags/tag141.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3.xml"/><Relationship Id="rId1" Type="http://schemas.openxmlformats.org/officeDocument/2006/relationships/tags" Target="../tags/tag142.xml"/><Relationship Id="rId5" Type="http://schemas.openxmlformats.org/officeDocument/2006/relationships/hyperlink" Target="https://www.shiphelp.org/" TargetMode="External"/><Relationship Id="rId4" Type="http://schemas.openxmlformats.org/officeDocument/2006/relationships/hyperlink" Target="https://www.ssa.gov/benefits/medicare/prescriptionhelp.html" TargetMode="Externa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3.xml"/><Relationship Id="rId1" Type="http://schemas.openxmlformats.org/officeDocument/2006/relationships/tags" Target="../tags/tag143.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72.xml"/><Relationship Id="rId4" Type="http://schemas.openxmlformats.org/officeDocument/2006/relationships/image" Target="../media/image62.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8.xml"/><Relationship Id="rId1" Type="http://schemas.openxmlformats.org/officeDocument/2006/relationships/tags" Target="../tags/tag144.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3.xml"/><Relationship Id="rId1" Type="http://schemas.openxmlformats.org/officeDocument/2006/relationships/tags" Target="../tags/tag145.xml"/><Relationship Id="rId4" Type="http://schemas.openxmlformats.org/officeDocument/2006/relationships/image" Target="../media/image123.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3.xml"/><Relationship Id="rId1" Type="http://schemas.openxmlformats.org/officeDocument/2006/relationships/tags" Target="../tags/tag146.xml"/><Relationship Id="rId4" Type="http://schemas.openxmlformats.org/officeDocument/2006/relationships/image" Target="../media/image124.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8.xml"/><Relationship Id="rId1" Type="http://schemas.openxmlformats.org/officeDocument/2006/relationships/tags" Target="../tags/tag147.xml"/><Relationship Id="rId4" Type="http://schemas.openxmlformats.org/officeDocument/2006/relationships/image" Target="../media/image125.pn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7.xml"/><Relationship Id="rId1" Type="http://schemas.openxmlformats.org/officeDocument/2006/relationships/tags" Target="../tags/tag148.xml"/><Relationship Id="rId4" Type="http://schemas.openxmlformats.org/officeDocument/2006/relationships/image" Target="../media/image126.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7.xml"/><Relationship Id="rId1" Type="http://schemas.openxmlformats.org/officeDocument/2006/relationships/tags" Target="../tags/tag149.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3.xml"/><Relationship Id="rId1" Type="http://schemas.openxmlformats.org/officeDocument/2006/relationships/tags" Target="../tags/tag150.xml"/><Relationship Id="rId6" Type="http://schemas.openxmlformats.org/officeDocument/2006/relationships/image" Target="../media/image129.svg"/><Relationship Id="rId5" Type="http://schemas.openxmlformats.org/officeDocument/2006/relationships/image" Target="../media/image128.png"/><Relationship Id="rId4" Type="http://schemas.openxmlformats.org/officeDocument/2006/relationships/image" Target="../media/image127.pn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8.xml"/><Relationship Id="rId1" Type="http://schemas.openxmlformats.org/officeDocument/2006/relationships/tags" Target="../tags/tag151.xml"/><Relationship Id="rId4" Type="http://schemas.openxmlformats.org/officeDocument/2006/relationships/image" Target="../media/image130.pn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3.xml"/><Relationship Id="rId1" Type="http://schemas.openxmlformats.org/officeDocument/2006/relationships/tags" Target="../tags/tag152.xml"/><Relationship Id="rId6" Type="http://schemas.openxmlformats.org/officeDocument/2006/relationships/image" Target="../media/image132.png"/><Relationship Id="rId5" Type="http://schemas.microsoft.com/office/2007/relationships/hdphoto" Target="../media/hdphoto3.wdp"/><Relationship Id="rId4" Type="http://schemas.openxmlformats.org/officeDocument/2006/relationships/image" Target="../media/image131.pn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3.xml"/><Relationship Id="rId1" Type="http://schemas.openxmlformats.org/officeDocument/2006/relationships/tags" Target="../tags/tag153.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73.xml"/><Relationship Id="rId4" Type="http://schemas.openxmlformats.org/officeDocument/2006/relationships/image" Target="../media/image62.pn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30.xml"/><Relationship Id="rId1" Type="http://schemas.openxmlformats.org/officeDocument/2006/relationships/tags" Target="../tags/tag154.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41.xml"/><Relationship Id="rId1" Type="http://schemas.openxmlformats.org/officeDocument/2006/relationships/tags" Target="../tags/tag155.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3.xml"/><Relationship Id="rId1" Type="http://schemas.openxmlformats.org/officeDocument/2006/relationships/tags" Target="../tags/tag156.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3.xml"/><Relationship Id="rId7" Type="http://schemas.openxmlformats.org/officeDocument/2006/relationships/image" Target="../media/image135.svg"/><Relationship Id="rId2" Type="http://schemas.openxmlformats.org/officeDocument/2006/relationships/slideLayout" Target="../slideLayouts/slideLayout3.xml"/><Relationship Id="rId1" Type="http://schemas.openxmlformats.org/officeDocument/2006/relationships/tags" Target="../tags/tag157.xml"/><Relationship Id="rId6" Type="http://schemas.openxmlformats.org/officeDocument/2006/relationships/image" Target="../media/image134.png"/><Relationship Id="rId5" Type="http://schemas.openxmlformats.org/officeDocument/2006/relationships/image" Target="../media/image133.svg"/><Relationship Id="rId4" Type="http://schemas.openxmlformats.org/officeDocument/2006/relationships/image" Target="../media/image85.pn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3.xml"/><Relationship Id="rId1" Type="http://schemas.openxmlformats.org/officeDocument/2006/relationships/tags" Target="../tags/tag158.xml"/><Relationship Id="rId5" Type="http://schemas.openxmlformats.org/officeDocument/2006/relationships/image" Target="../media/image137.svg"/><Relationship Id="rId4" Type="http://schemas.openxmlformats.org/officeDocument/2006/relationships/image" Target="../media/image136.pn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8.xml"/><Relationship Id="rId1" Type="http://schemas.openxmlformats.org/officeDocument/2006/relationships/tags" Target="../tags/tag159.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3.xml"/><Relationship Id="rId1" Type="http://schemas.openxmlformats.org/officeDocument/2006/relationships/tags" Target="../tags/tag160.xml"/></Relationships>
</file>

<file path=ppt/slides/_rels/slide97.xml.rels><?xml version="1.0" encoding="UTF-8" standalone="yes"?>
<Relationships xmlns="http://schemas.openxmlformats.org/package/2006/relationships"><Relationship Id="rId8" Type="http://schemas.openxmlformats.org/officeDocument/2006/relationships/hyperlink" Target="https://www.shiphelp.org/" TargetMode="External"/><Relationship Id="rId3" Type="http://schemas.openxmlformats.org/officeDocument/2006/relationships/notesSlide" Target="../notesSlides/notesSlide97.xml"/><Relationship Id="rId7" Type="http://schemas.openxmlformats.org/officeDocument/2006/relationships/hyperlink" Target="https://www.ssa.gov/" TargetMode="External"/><Relationship Id="rId2" Type="http://schemas.openxmlformats.org/officeDocument/2006/relationships/slideLayout" Target="../slideLayouts/slideLayout27.xml"/><Relationship Id="rId1" Type="http://schemas.openxmlformats.org/officeDocument/2006/relationships/tags" Target="../tags/tag161.xml"/><Relationship Id="rId6" Type="http://schemas.openxmlformats.org/officeDocument/2006/relationships/hyperlink" Target="https://www.medicare.gov/drug-coverage-part-d" TargetMode="External"/><Relationship Id="rId11" Type="http://schemas.openxmlformats.org/officeDocument/2006/relationships/image" Target="../media/image138.png"/><Relationship Id="rId5" Type="http://schemas.openxmlformats.org/officeDocument/2006/relationships/hyperlink" Target="https://www.medicare.gov/coverage/prescription-drugs-outpatient" TargetMode="External"/><Relationship Id="rId10" Type="http://schemas.openxmlformats.org/officeDocument/2006/relationships/hyperlink" Target="https://www.humana.com/member/medicare-linet-advocate-resources" TargetMode="External"/><Relationship Id="rId4" Type="http://schemas.openxmlformats.org/officeDocument/2006/relationships/hyperlink" Target="https://www.medicare.gov/plan-compare/#/?lang=en" TargetMode="External"/><Relationship Id="rId9" Type="http://schemas.openxmlformats.org/officeDocument/2006/relationships/hyperlink" Target="mailto:info@shiphelp.org" TargetMode="External"/></Relationships>
</file>

<file path=ppt/slides/_rels/slide98.xml.rels><?xml version="1.0" encoding="UTF-8" standalone="yes"?>
<Relationships xmlns="http://schemas.openxmlformats.org/package/2006/relationships"><Relationship Id="rId8" Type="http://schemas.openxmlformats.org/officeDocument/2006/relationships/hyperlink" Target="https://es.medicare.gov/publications/11109-Medicare-Drug-Coverage-Guide.pdf" TargetMode="External"/><Relationship Id="rId3" Type="http://schemas.openxmlformats.org/officeDocument/2006/relationships/notesSlide" Target="../notesSlides/notesSlide98.xml"/><Relationship Id="rId7" Type="http://schemas.openxmlformats.org/officeDocument/2006/relationships/hyperlink" Target="https://cmsnationaltrainingprogram.cms.gov/?q=global-search&amp;combine=job%20aids" TargetMode="External"/><Relationship Id="rId2" Type="http://schemas.openxmlformats.org/officeDocument/2006/relationships/slideLayout" Target="../slideLayouts/slideLayout27.xml"/><Relationship Id="rId1" Type="http://schemas.openxmlformats.org/officeDocument/2006/relationships/tags" Target="../tags/tag162.xml"/><Relationship Id="rId6" Type="http://schemas.openxmlformats.org/officeDocument/2006/relationships/hyperlink" Target="https://www.cms.gov/Medicare/Prescription-Drug-Coverage/LimitedIncomeandResources/Downloads/Consumer-Mailings.pdf" TargetMode="External"/><Relationship Id="rId5" Type="http://schemas.openxmlformats.org/officeDocument/2006/relationships/hyperlink" Target="https://www.cms.gov/Medicare/Eligibility-and-Enrollment/MedicarePresDrugEligEnrol" TargetMode="External"/><Relationship Id="rId4" Type="http://schemas.openxmlformats.org/officeDocument/2006/relationships/hyperlink" Target="https://www.cms.gov/Medicare/Prescription-Drug-Coverage/PrescriptionDrugCovContra/PartDManuals" TargetMode="External"/><Relationship Id="rId9" Type="http://schemas.openxmlformats.org/officeDocument/2006/relationships/hyperlink" Target="https://www.medicare.gov/publications/11163-Compare-Medicare-Drug-Coverage.pdf" TargetMode="External"/></Relationships>
</file>

<file path=ppt/slides/_rels/slide99.xml.rels><?xml version="1.0" encoding="UTF-8" standalone="yes"?>
<Relationships xmlns="http://schemas.openxmlformats.org/package/2006/relationships"><Relationship Id="rId8" Type="http://schemas.openxmlformats.org/officeDocument/2006/relationships/hyperlink" Target="https://www.cms.gov/Outreach-and-Education/Outreach/Partnerships/Downloads/11401-P.pdf" TargetMode="External"/><Relationship Id="rId3" Type="http://schemas.openxmlformats.org/officeDocument/2006/relationships/notesSlide" Target="../notesSlides/notesSlide99.xml"/><Relationship Id="rId7" Type="http://schemas.openxmlformats.org/officeDocument/2006/relationships/hyperlink" Target="https://www.cms.gov/files/document/11328-p-limited-income-net-people-pharmacy-counter.pdf" TargetMode="External"/><Relationship Id="rId2" Type="http://schemas.openxmlformats.org/officeDocument/2006/relationships/slideLayout" Target="../slideLayouts/slideLayout27.xml"/><Relationship Id="rId1" Type="http://schemas.openxmlformats.org/officeDocument/2006/relationships/tags" Target="../tags/tag163.xml"/><Relationship Id="rId6" Type="http://schemas.openxmlformats.org/officeDocument/2006/relationships/hyperlink" Target="https://www.cms.gov/Outreach-and-Education/Outreach/Partnerships/Downloads/11403-P.pdf" TargetMode="External"/><Relationship Id="rId5" Type="http://schemas.openxmlformats.org/officeDocument/2006/relationships/hyperlink" Target="https://www.cms.gov/Outreach-and-Education/Outreach/Partnerships/Downloads/11259-P.pdf" TargetMode="External"/><Relationship Id="rId4" Type="http://schemas.openxmlformats.org/officeDocument/2006/relationships/hyperlink" Target="https://www.cms.gov/outreach-and-education/outreach/partnerships/downloads/11315-p.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Arial Black" panose="020B0A04020102020204" pitchFamily="34" charset="0"/>
                <a:cs typeface="Arial"/>
              </a:rPr>
              <a:t>Drug Coverage When Using Medicare</a:t>
            </a:r>
          </a:p>
        </p:txBody>
      </p:sp>
    </p:spTree>
    <p:custDataLst>
      <p:tags r:id="rId1"/>
    </p:custDataLst>
    <p:extLst>
      <p:ext uri="{BB962C8B-B14F-4D97-AF65-F5344CB8AC3E}">
        <p14:creationId xmlns:p14="http://schemas.microsoft.com/office/powerpoint/2010/main" val="18101289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4927"/>
            <a:ext cx="12192000" cy="914400"/>
          </a:xfrm>
        </p:spPr>
        <p:txBody>
          <a:bodyPr anchor="ctr">
            <a:normAutofit/>
          </a:bodyPr>
          <a:lstStyle/>
          <a:p>
            <a:r>
              <a:rPr lang="en-US" sz="3000" dirty="0"/>
              <a:t>Part B Immunosuppressive Drug (Part B-ID) Coverage </a:t>
            </a:r>
          </a:p>
        </p:txBody>
      </p:sp>
      <p:grpSp>
        <p:nvGrpSpPr>
          <p:cNvPr id="15" name="Group 14" descr="Part B Medical Insurance icon">
            <a:extLst>
              <a:ext uri="{FF2B5EF4-FFF2-40B4-BE49-F238E27FC236}">
                <a16:creationId xmlns:a16="http://schemas.microsoft.com/office/drawing/2014/main" id="{6C9AE955-43B7-4FCF-BE58-307B1E989DEE}"/>
              </a:ext>
            </a:extLst>
          </p:cNvPr>
          <p:cNvGrpSpPr>
            <a:grpSpLocks noChangeAspect="1"/>
          </p:cNvGrpSpPr>
          <p:nvPr/>
        </p:nvGrpSpPr>
        <p:grpSpPr>
          <a:xfrm>
            <a:off x="257481" y="2705530"/>
            <a:ext cx="3041070" cy="3178809"/>
            <a:chOff x="192482" y="1317648"/>
            <a:chExt cx="2941189" cy="3074405"/>
          </a:xfrm>
        </p:grpSpPr>
        <p:pic>
          <p:nvPicPr>
            <p:cNvPr id="16" name="Picture 15" descr="Part B Icon">
              <a:extLst>
                <a:ext uri="{FF2B5EF4-FFF2-40B4-BE49-F238E27FC236}">
                  <a16:creationId xmlns:a16="http://schemas.microsoft.com/office/drawing/2014/main" id="{A3ACDC70-F5F0-4948-8AE6-E36FB13D8269}"/>
                </a:ext>
              </a:extLst>
            </p:cNvPr>
            <p:cNvPicPr>
              <a:picLocks noChangeAspect="1"/>
            </p:cNvPicPr>
            <p:nvPr/>
          </p:nvPicPr>
          <p:blipFill>
            <a:blip r:embed="rId4"/>
            <a:srcRect/>
            <a:stretch/>
          </p:blipFill>
          <p:spPr>
            <a:xfrm>
              <a:off x="375201" y="1317648"/>
              <a:ext cx="1982406" cy="1785854"/>
            </a:xfrm>
            <a:prstGeom prst="rect">
              <a:avLst/>
            </a:prstGeom>
          </p:spPr>
        </p:pic>
        <p:sp>
          <p:nvSpPr>
            <p:cNvPr id="23" name="TextBox 22">
              <a:extLst>
                <a:ext uri="{FF2B5EF4-FFF2-40B4-BE49-F238E27FC236}">
                  <a16:creationId xmlns:a16="http://schemas.microsoft.com/office/drawing/2014/main" id="{F3F78E11-C75D-4005-820C-BE2716474BE0}"/>
                </a:ext>
              </a:extLst>
            </p:cNvPr>
            <p:cNvSpPr txBox="1"/>
            <p:nvPr/>
          </p:nvSpPr>
          <p:spPr>
            <a:xfrm>
              <a:off x="192482" y="3231147"/>
              <a:ext cx="2941189" cy="116090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Part B</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Immunosuppressive Drug Coverage</a:t>
              </a:r>
            </a:p>
          </p:txBody>
        </p:sp>
      </p:grpSp>
      <p:sp>
        <p:nvSpPr>
          <p:cNvPr id="5" name="Content Placeholder 4"/>
          <p:cNvSpPr>
            <a:spLocks noGrp="1"/>
          </p:cNvSpPr>
          <p:nvPr>
            <p:ph type="body" sz="quarter" idx="13"/>
          </p:nvPr>
        </p:nvSpPr>
        <p:spPr>
          <a:xfrm>
            <a:off x="391795" y="1116987"/>
            <a:ext cx="11353800" cy="4167187"/>
          </a:xfrm>
        </p:spPr>
        <p:txBody>
          <a:bodyPr vert="horz" lIns="91440" tIns="45720" rIns="91440" bIns="45720" rtlCol="0" anchor="t">
            <a:noAutofit/>
          </a:bodyPr>
          <a:lstStyle/>
          <a:p>
            <a:pPr marL="0" lvl="0" indent="0" defTabSz="685800">
              <a:lnSpc>
                <a:spcPct val="100000"/>
              </a:lnSpc>
              <a:spcBef>
                <a:spcPts val="0"/>
              </a:spcBef>
              <a:spcAft>
                <a:spcPts val="1200"/>
              </a:spcAft>
              <a:buNone/>
            </a:pPr>
            <a:r>
              <a:rPr lang="en-US" sz="2800" b="1" dirty="0">
                <a:solidFill>
                  <a:srgbClr val="00529B"/>
                </a:solidFill>
                <a:latin typeface="Arial"/>
                <a:cs typeface="Arial"/>
              </a:rPr>
              <a:t>If you lose (or will lose) Part A coverage 36 months after a kidney transplant, you may be able to get Part B immunosuppressive drug (Part B-ID) coverage</a:t>
            </a:r>
            <a:r>
              <a:rPr lang="en-US" sz="2800" dirty="0">
                <a:ea typeface="Wingdings" panose="05000000000000000000" pitchFamily="2" charset="2"/>
                <a:cs typeface="Wingdings" panose="05000000000000000000" pitchFamily="2" charset="2"/>
              </a:rPr>
              <a:t> </a:t>
            </a:r>
          </a:p>
          <a:p>
            <a:pPr marL="3657600" indent="-342900">
              <a:lnSpc>
                <a:spcPct val="100000"/>
              </a:lnSpc>
              <a:spcBef>
                <a:spcPts val="1800"/>
              </a:spcBef>
              <a:spcAft>
                <a:spcPts val="1200"/>
              </a:spcAft>
            </a:pPr>
            <a:r>
              <a:rPr lang="en-US" dirty="0">
                <a:solidFill>
                  <a:srgbClr val="00529B"/>
                </a:solidFill>
                <a:latin typeface="Arial"/>
                <a:cs typeface="Arial"/>
              </a:rPr>
              <a:t>You can’t be enrolled in certain other types of </a:t>
            </a:r>
            <a:br>
              <a:rPr lang="en-US" dirty="0">
                <a:solidFill>
                  <a:srgbClr val="00529B"/>
                </a:solidFill>
                <a:latin typeface="Arial"/>
                <a:cs typeface="Arial"/>
              </a:rPr>
            </a:br>
            <a:r>
              <a:rPr lang="en-US" dirty="0">
                <a:solidFill>
                  <a:srgbClr val="00529B"/>
                </a:solidFill>
                <a:latin typeface="Arial"/>
                <a:cs typeface="Arial"/>
              </a:rPr>
              <a:t>health coverage</a:t>
            </a:r>
          </a:p>
          <a:p>
            <a:pPr marL="3657600" indent="-342900">
              <a:lnSpc>
                <a:spcPct val="100000"/>
              </a:lnSpc>
              <a:spcBef>
                <a:spcPts val="0"/>
              </a:spcBef>
              <a:spcAft>
                <a:spcPts val="1200"/>
              </a:spcAft>
            </a:pPr>
            <a:r>
              <a:rPr lang="en-US" dirty="0">
                <a:solidFill>
                  <a:srgbClr val="00529B"/>
                </a:solidFill>
                <a:latin typeface="Arial"/>
                <a:cs typeface="Arial"/>
              </a:rPr>
              <a:t>Coverage can’t be earlier than January 1, 2023</a:t>
            </a:r>
          </a:p>
          <a:p>
            <a:pPr marL="3657600" indent="-342900">
              <a:lnSpc>
                <a:spcPct val="100000"/>
              </a:lnSpc>
              <a:spcBef>
                <a:spcPts val="0"/>
              </a:spcBef>
              <a:spcAft>
                <a:spcPts val="1200"/>
              </a:spcAft>
            </a:pPr>
            <a:r>
              <a:rPr lang="en-US" dirty="0">
                <a:solidFill>
                  <a:srgbClr val="00529B"/>
                </a:solidFill>
                <a:latin typeface="Arial"/>
                <a:cs typeface="Arial"/>
              </a:rPr>
              <a:t>Only applies to immunosuppressive drugs; you </a:t>
            </a:r>
            <a:br>
              <a:rPr lang="en-US" dirty="0">
                <a:solidFill>
                  <a:srgbClr val="00529B"/>
                </a:solidFill>
                <a:latin typeface="Arial"/>
                <a:cs typeface="Arial"/>
              </a:rPr>
            </a:br>
            <a:r>
              <a:rPr lang="en-US" dirty="0">
                <a:solidFill>
                  <a:srgbClr val="00529B"/>
                </a:solidFill>
                <a:latin typeface="Arial"/>
                <a:cs typeface="Arial"/>
              </a:rPr>
              <a:t>won’t get Medicare coverage for any other items </a:t>
            </a:r>
            <a:br>
              <a:rPr lang="en-US" dirty="0">
                <a:solidFill>
                  <a:srgbClr val="00529B"/>
                </a:solidFill>
                <a:latin typeface="Arial"/>
                <a:cs typeface="Arial"/>
              </a:rPr>
            </a:br>
            <a:r>
              <a:rPr lang="en-US" dirty="0">
                <a:solidFill>
                  <a:srgbClr val="00529B"/>
                </a:solidFill>
                <a:latin typeface="Arial"/>
                <a:cs typeface="Arial"/>
              </a:rPr>
              <a:t>or services</a:t>
            </a:r>
          </a:p>
          <a:p>
            <a:pPr marL="0" lvl="0" indent="0" defTabSz="685800">
              <a:lnSpc>
                <a:spcPct val="100000"/>
              </a:lnSpc>
              <a:spcBef>
                <a:spcPts val="0"/>
              </a:spcBef>
              <a:spcAft>
                <a:spcPts val="1200"/>
              </a:spcAft>
              <a:buNone/>
            </a:pPr>
            <a:endParaRPr lang="en-US" sz="2800" dirty="0">
              <a:ea typeface="Wingdings" panose="05000000000000000000" pitchFamily="2" charset="2"/>
              <a:cs typeface="Wingdings" panose="05000000000000000000" pitchFamily="2" charset="2"/>
            </a:endParaRPr>
          </a:p>
          <a:p>
            <a:pPr marL="274320" indent="0">
              <a:lnSpc>
                <a:spcPct val="100000"/>
              </a:lnSpc>
              <a:spcBef>
                <a:spcPts val="0"/>
              </a:spcBef>
              <a:spcAft>
                <a:spcPts val="1200"/>
              </a:spcAft>
              <a:buNone/>
            </a:pPr>
            <a:endParaRPr lang="en-US" sz="2800" dirty="0">
              <a:solidFill>
                <a:srgbClr val="00529B"/>
              </a:solidFill>
            </a:endParaRPr>
          </a:p>
          <a:p>
            <a:pPr marL="0" lvl="0" indent="0" defTabSz="685800">
              <a:lnSpc>
                <a:spcPct val="100000"/>
              </a:lnSpc>
              <a:spcBef>
                <a:spcPts val="0"/>
              </a:spcBef>
              <a:spcAft>
                <a:spcPts val="1200"/>
              </a:spcAft>
              <a:buNone/>
            </a:pPr>
            <a:endParaRPr lang="en-US" sz="2800" b="1" dirty="0">
              <a:solidFill>
                <a:srgbClr val="00529B"/>
              </a:solidFill>
              <a:latin typeface="Arial"/>
              <a:cs typeface="Arial"/>
            </a:endParaRPr>
          </a:p>
        </p:txBody>
      </p:sp>
      <p:sp>
        <p:nvSpPr>
          <p:cNvPr id="17" name="Slide Number Placeholder 5">
            <a:extLst>
              <a:ext uri="{FF2B5EF4-FFF2-40B4-BE49-F238E27FC236}">
                <a16:creationId xmlns:a16="http://schemas.microsoft.com/office/drawing/2014/main" id="{01D127D9-1F61-4D61-BD72-FB617EF7E3A7}"/>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10</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n-US"/>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2023</a:t>
            </a:r>
          </a:p>
        </p:txBody>
      </p:sp>
    </p:spTree>
    <p:custDataLst>
      <p:tags r:id="rId1"/>
    </p:custDataLst>
    <p:extLst>
      <p:ext uri="{BB962C8B-B14F-4D97-AF65-F5344CB8AC3E}">
        <p14:creationId xmlns:p14="http://schemas.microsoft.com/office/powerpoint/2010/main" val="129215065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4927"/>
            <a:ext cx="12192000" cy="914400"/>
          </a:xfrm>
        </p:spPr>
        <p:txBody>
          <a:bodyPr>
            <a:normAutofit/>
          </a:bodyPr>
          <a:lstStyle/>
          <a:p>
            <a:r>
              <a:rPr lang="en-US" dirty="0"/>
              <a:t>Medicare Drug Coverage </a:t>
            </a:r>
            <a:br>
              <a:rPr lang="en-US" dirty="0"/>
            </a:br>
            <a:r>
              <a:rPr lang="en-US" dirty="0"/>
              <a:t>Resource Guide: Ordering Medicare Products</a:t>
            </a:r>
          </a:p>
        </p:txBody>
      </p:sp>
      <p:graphicFrame>
        <p:nvGraphicFramePr>
          <p:cNvPr id="5" name="Table 4">
            <a:extLst>
              <a:ext uri="{FF2B5EF4-FFF2-40B4-BE49-F238E27FC236}">
                <a16:creationId xmlns:a16="http://schemas.microsoft.com/office/drawing/2014/main" id="{F88F29FB-E96E-4DCE-B535-EB549AA24D81}"/>
              </a:ext>
            </a:extLst>
          </p:cNvPr>
          <p:cNvGraphicFramePr>
            <a:graphicFrameLocks noGrp="1"/>
          </p:cNvGraphicFramePr>
          <p:nvPr>
            <p:extLst>
              <p:ext uri="{D42A27DB-BD31-4B8C-83A1-F6EECF244321}">
                <p14:modId xmlns:p14="http://schemas.microsoft.com/office/powerpoint/2010/main" val="2837959040"/>
              </p:ext>
            </p:extLst>
          </p:nvPr>
        </p:nvGraphicFramePr>
        <p:xfrm>
          <a:off x="1052148" y="1751081"/>
          <a:ext cx="10416410" cy="2488779"/>
        </p:xfrm>
        <a:graphic>
          <a:graphicData uri="http://schemas.openxmlformats.org/drawingml/2006/table">
            <a:tbl>
              <a:tblPr firstRow="1" bandRow="1">
                <a:tableStyleId>{BDBED569-4797-4DF1-A0F4-6AAB3CD982D8}</a:tableStyleId>
              </a:tblPr>
              <a:tblGrid>
                <a:gridCol w="5168899">
                  <a:extLst>
                    <a:ext uri="{9D8B030D-6E8A-4147-A177-3AD203B41FA5}">
                      <a16:colId xmlns:a16="http://schemas.microsoft.com/office/drawing/2014/main" val="3967325475"/>
                    </a:ext>
                  </a:extLst>
                </a:gridCol>
                <a:gridCol w="5247511">
                  <a:extLst>
                    <a:ext uri="{9D8B030D-6E8A-4147-A177-3AD203B41FA5}">
                      <a16:colId xmlns:a16="http://schemas.microsoft.com/office/drawing/2014/main" val="1455359319"/>
                    </a:ext>
                  </a:extLst>
                </a:gridCol>
              </a:tblGrid>
              <a:tr h="690459">
                <a:tc>
                  <a:txBody>
                    <a:body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600" b="0" dirty="0">
                          <a:solidFill>
                            <a:srgbClr val="00529B"/>
                          </a:solidFill>
                        </a:rPr>
                        <a:t> “Understanding Medicare Advantage &amp; Medicare Drug Plan Enrollment Periods”</a:t>
                      </a:r>
                    </a:p>
                  </a:txBody>
                  <a:tcPr/>
                </a:tc>
                <a:tc>
                  <a:txBody>
                    <a:bodyPr/>
                    <a:lstStyle/>
                    <a:p>
                      <a:pPr marL="0" marR="0" lvl="0" indent="0" algn="l" defTabSz="685800"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n-US" sz="1600" b="0" dirty="0">
                          <a:solidFill>
                            <a:srgbClr val="00529B"/>
                          </a:solidFill>
                          <a:hlinkClick r:id="rId4">
                            <a:extLst>
                              <a:ext uri="{A12FA001-AC4F-418D-AE19-62706E023703}">
                                <ahyp:hlinkClr xmlns:ahyp="http://schemas.microsoft.com/office/drawing/2018/hyperlinkcolor" val="tx"/>
                              </a:ext>
                            </a:extLst>
                          </a:hlinkClick>
                        </a:rPr>
                        <a:t>Medicare.gov/Pubs/pdf/11219-understanding-medicare-part-c-d.pdf</a:t>
                      </a:r>
                      <a:endParaRPr lang="en-US" sz="1600" b="0" dirty="0">
                        <a:solidFill>
                          <a:srgbClr val="00529B"/>
                        </a:solidFill>
                      </a:endParaRPr>
                    </a:p>
                    <a:p>
                      <a:pPr marL="0" marR="0" lvl="0" indent="0" algn="l" defTabSz="685800" rtl="0" eaLnBrk="1" fontAlgn="auto" latinLnBrk="0" hangingPunct="1">
                        <a:lnSpc>
                          <a:spcPct val="100000"/>
                        </a:lnSpc>
                        <a:spcBef>
                          <a:spcPts val="600"/>
                        </a:spcBef>
                        <a:spcAft>
                          <a:spcPts val="0"/>
                        </a:spcAft>
                        <a:buClrTx/>
                        <a:buSzTx/>
                        <a:buFont typeface="Wingdings" panose="05000000000000000000" pitchFamily="2" charset="2"/>
                        <a:buNone/>
                        <a:tabLst/>
                        <a:defRPr/>
                      </a:pPr>
                      <a:endParaRPr lang="en-US" sz="1600" b="0" dirty="0">
                        <a:solidFill>
                          <a:srgbClr val="00529B"/>
                        </a:solidFill>
                      </a:endParaRPr>
                    </a:p>
                  </a:txBody>
                  <a:tcPr/>
                </a:tc>
                <a:extLst>
                  <a:ext uri="{0D108BD9-81ED-4DB2-BD59-A6C34878D82A}">
                    <a16:rowId xmlns:a16="http://schemas.microsoft.com/office/drawing/2014/main" val="3796766792"/>
                  </a:ext>
                </a:extLst>
              </a:tr>
              <a:tr h="690459">
                <a:tc>
                  <a:txBody>
                    <a:body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600" b="0" dirty="0">
                          <a:solidFill>
                            <a:srgbClr val="00529B"/>
                          </a:solidFill>
                        </a:rPr>
                        <a:t>“3 Ways to Help Lower Your Medicare Drug Costs”</a:t>
                      </a:r>
                    </a:p>
                    <a:p>
                      <a:pPr marL="0" marR="0" lvl="0" indent="0" algn="l" defTabSz="685800" rtl="0" eaLnBrk="1" fontAlgn="auto" latinLnBrk="0" hangingPunct="1">
                        <a:lnSpc>
                          <a:spcPct val="100000"/>
                        </a:lnSpc>
                        <a:spcBef>
                          <a:spcPts val="600"/>
                        </a:spcBef>
                        <a:spcAft>
                          <a:spcPts val="0"/>
                        </a:spcAft>
                        <a:buClrTx/>
                        <a:buSzTx/>
                        <a:buFontTx/>
                        <a:buNone/>
                        <a:tabLst/>
                        <a:defRPr/>
                      </a:pPr>
                      <a:endParaRPr lang="en-US" sz="1600" b="0" dirty="0">
                        <a:solidFill>
                          <a:srgbClr val="00529B"/>
                        </a:solidFill>
                      </a:endParaRPr>
                    </a:p>
                  </a:txBody>
                  <a:tcPr/>
                </a:tc>
                <a:tc>
                  <a:txBody>
                    <a:bodyPr/>
                    <a:lstStyle/>
                    <a:p>
                      <a:pPr marL="0" marR="0" lvl="0" indent="0" algn="l" defTabSz="685800"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n-US" sz="1600" b="0" dirty="0">
                          <a:solidFill>
                            <a:srgbClr val="00529B"/>
                          </a:solidFill>
                          <a:hlinkClick r:id="rId5">
                            <a:extLst>
                              <a:ext uri="{A12FA001-AC4F-418D-AE19-62706E023703}">
                                <ahyp:hlinkClr xmlns:ahyp="http://schemas.microsoft.com/office/drawing/2018/hyperlinkcolor" val="tx"/>
                              </a:ext>
                            </a:extLst>
                          </a:hlinkClick>
                        </a:rPr>
                        <a:t>Medicare.gov/publications/11417-3-ways-lower-medicare-drug-costs.pdf</a:t>
                      </a:r>
                      <a:endParaRPr lang="en-US" sz="1600" b="0" dirty="0">
                        <a:solidFill>
                          <a:srgbClr val="00529B"/>
                        </a:solidFill>
                      </a:endParaRPr>
                    </a:p>
                  </a:txBody>
                  <a:tcPr/>
                </a:tc>
                <a:extLst>
                  <a:ext uri="{0D108BD9-81ED-4DB2-BD59-A6C34878D82A}">
                    <a16:rowId xmlns:a16="http://schemas.microsoft.com/office/drawing/2014/main" val="924972704"/>
                  </a:ext>
                </a:extLst>
              </a:tr>
              <a:tr h="690459">
                <a:tc>
                  <a:txBody>
                    <a:body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600" b="0" dirty="0">
                          <a:solidFill>
                            <a:srgbClr val="00529B"/>
                          </a:solidFill>
                        </a:rPr>
                        <a:t>“</a:t>
                      </a:r>
                      <a:r>
                        <a:rPr lang="en-US" sz="1600" b="0" u="none" kern="1200" dirty="0">
                          <a:solidFill>
                            <a:srgbClr val="00529B"/>
                          </a:solidFill>
                          <a:latin typeface="+mn-lt"/>
                          <a:ea typeface="+mn-ea"/>
                          <a:cs typeface="+mn-cs"/>
                        </a:rPr>
                        <a:t>How Medicare Plans Use Pharmacies, Formularies, &amp; Common Coverage Rules”</a:t>
                      </a:r>
                      <a:endParaRPr lang="en-US" sz="1600" b="0" dirty="0">
                        <a:solidFill>
                          <a:srgbClr val="00529B"/>
                        </a:solidFill>
                      </a:endParaRPr>
                    </a:p>
                  </a:txBody>
                  <a:tcPr/>
                </a:tc>
                <a:tc>
                  <a:txBody>
                    <a:bodyPr/>
                    <a:lstStyle/>
                    <a:p>
                      <a:pPr marL="0" marR="0" lvl="0" indent="0" algn="l" defTabSz="685800"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n-US" sz="1600" b="0" dirty="0">
                          <a:solidFill>
                            <a:srgbClr val="00529B"/>
                          </a:solidFill>
                          <a:hlinkClick r:id="rId6">
                            <a:extLst>
                              <a:ext uri="{A12FA001-AC4F-418D-AE19-62706E023703}">
                                <ahyp:hlinkClr xmlns:ahyp="http://schemas.microsoft.com/office/drawing/2018/hyperlinkcolor" val="tx"/>
                              </a:ext>
                            </a:extLst>
                          </a:hlinkClick>
                        </a:rPr>
                        <a:t>Medicare.gov/publications/11136-pharmacies-formularies-coverage-rules.pdf</a:t>
                      </a:r>
                      <a:endParaRPr lang="en-US" sz="1600" b="0" dirty="0">
                        <a:solidFill>
                          <a:srgbClr val="00529B"/>
                        </a:solidFill>
                      </a:endParaRPr>
                    </a:p>
                    <a:p>
                      <a:pPr marL="0" marR="0" lvl="0" indent="0" algn="l" defTabSz="685800" rtl="0" eaLnBrk="1" fontAlgn="auto" latinLnBrk="0" hangingPunct="1">
                        <a:lnSpc>
                          <a:spcPct val="100000"/>
                        </a:lnSpc>
                        <a:spcBef>
                          <a:spcPts val="600"/>
                        </a:spcBef>
                        <a:spcAft>
                          <a:spcPts val="0"/>
                        </a:spcAft>
                        <a:buClrTx/>
                        <a:buSzTx/>
                        <a:buFont typeface="Wingdings" panose="05000000000000000000" pitchFamily="2" charset="2"/>
                        <a:buNone/>
                        <a:tabLst/>
                        <a:defRPr/>
                      </a:pPr>
                      <a:endParaRPr lang="en-US" sz="1600" b="0" dirty="0">
                        <a:solidFill>
                          <a:srgbClr val="00529B"/>
                        </a:solidFill>
                      </a:endParaRPr>
                    </a:p>
                  </a:txBody>
                  <a:tcPr/>
                </a:tc>
                <a:extLst>
                  <a:ext uri="{0D108BD9-81ED-4DB2-BD59-A6C34878D82A}">
                    <a16:rowId xmlns:a16="http://schemas.microsoft.com/office/drawing/2014/main" val="1776002748"/>
                  </a:ext>
                </a:extLst>
              </a:tr>
            </a:tbl>
          </a:graphicData>
        </a:graphic>
      </p:graphicFrame>
      <p:sp>
        <p:nvSpPr>
          <p:cNvPr id="11" name="Content Placeholder 9">
            <a:extLst>
              <a:ext uri="{FF2B5EF4-FFF2-40B4-BE49-F238E27FC236}">
                <a16:creationId xmlns:a16="http://schemas.microsoft.com/office/drawing/2014/main" id="{2ACC590F-91D5-44DF-B0D4-FECB4EDD4953}"/>
              </a:ext>
            </a:extLst>
          </p:cNvPr>
          <p:cNvSpPr txBox="1">
            <a:spLocks/>
          </p:cNvSpPr>
          <p:nvPr/>
        </p:nvSpPr>
        <p:spPr>
          <a:xfrm>
            <a:off x="1052148" y="4375266"/>
            <a:ext cx="10416410" cy="923331"/>
          </a:xfrm>
          <a:prstGeom prst="rect">
            <a:avLst/>
          </a:prstGeom>
        </p:spPr>
        <p:txBody>
          <a:bodyPr vert="horz" lIns="91440" tIns="45720" rIns="91440" bIns="45720" rtlCol="0">
            <a:normAutofit/>
          </a:bodyPr>
          <a:lstStyle>
            <a:lvl1pPr marL="265510" indent="-265510" algn="l" defTabSz="685800" rtl="0" eaLnBrk="1" latinLnBrk="0" hangingPunct="1">
              <a:lnSpc>
                <a:spcPct val="100000"/>
              </a:lnSpc>
              <a:spcBef>
                <a:spcPts val="600"/>
              </a:spcBef>
              <a:buFont typeface="Wingdings" panose="05000000000000000000" pitchFamily="2" charset="2"/>
              <a:buChar char="§"/>
              <a:defRPr sz="3200" kern="1200">
                <a:solidFill>
                  <a:schemeClr val="tx1"/>
                </a:solidFill>
                <a:latin typeface="+mn-lt"/>
                <a:ea typeface="+mn-ea"/>
                <a:cs typeface="+mn-cs"/>
              </a:defRPr>
            </a:lvl1pPr>
            <a:lvl2pPr marL="514350" indent="-217885" algn="l" defTabSz="685800" rtl="0" eaLnBrk="1" latinLnBrk="0" hangingPunct="1">
              <a:lnSpc>
                <a:spcPct val="100000"/>
              </a:lnSpc>
              <a:spcBef>
                <a:spcPts val="600"/>
              </a:spcBef>
              <a:buFont typeface="Arial" panose="020B0604020202020204" pitchFamily="34" charset="0"/>
              <a:buChar char="•"/>
              <a:defRPr sz="2800" kern="1200">
                <a:solidFill>
                  <a:schemeClr val="tx1"/>
                </a:solidFill>
                <a:latin typeface="+mn-lt"/>
                <a:ea typeface="+mn-ea"/>
                <a:cs typeface="+mn-cs"/>
              </a:defRPr>
            </a:lvl2pPr>
            <a:lvl3pPr marL="779860" indent="-265510" algn="l" defTabSz="685800" rtl="0" eaLnBrk="1" latinLnBrk="0" hangingPunct="1">
              <a:lnSpc>
                <a:spcPct val="100000"/>
              </a:lnSpc>
              <a:spcBef>
                <a:spcPts val="600"/>
              </a:spcBef>
              <a:buSzPct val="50000"/>
              <a:buFont typeface="Wingdings" panose="05000000000000000000" pitchFamily="2" charset="2"/>
              <a:buChar char="q"/>
              <a:defRPr sz="2800" kern="1200">
                <a:solidFill>
                  <a:schemeClr val="tx1"/>
                </a:solidFill>
                <a:latin typeface="+mn-lt"/>
                <a:ea typeface="+mn-ea"/>
                <a:cs typeface="+mn-cs"/>
              </a:defRPr>
            </a:lvl3pPr>
            <a:lvl4pPr marL="1028700" indent="-220266" algn="l" defTabSz="685800" rtl="0" eaLnBrk="1" latinLnBrk="0" hangingPunct="1">
              <a:lnSpc>
                <a:spcPct val="100000"/>
              </a:lnSpc>
              <a:spcBef>
                <a:spcPts val="600"/>
              </a:spcBef>
              <a:buFont typeface="Calibri" panose="020F0502020204030204" pitchFamily="34" charset="0"/>
              <a:buChar char="–"/>
              <a:defRPr sz="2400" kern="1200">
                <a:solidFill>
                  <a:schemeClr val="tx1"/>
                </a:solidFill>
                <a:latin typeface="+mn-lt"/>
                <a:ea typeface="+mn-ea"/>
                <a:cs typeface="+mn-cs"/>
              </a:defRPr>
            </a:lvl4pPr>
            <a:lvl5pPr marL="1028700" indent="163116" algn="l" defTabSz="685800" rtl="0" eaLnBrk="1" latinLnBrk="0" hangingPunct="1">
              <a:lnSpc>
                <a:spcPct val="100000"/>
              </a:lnSpc>
              <a:spcBef>
                <a:spcPts val="600"/>
              </a:spcBef>
              <a:buFont typeface="Arial" panose="020B0604020202020204" pitchFamily="34" charset="0"/>
              <a:buChar char="•"/>
              <a:defRPr sz="2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1200"/>
              </a:spcAft>
              <a:buClrTx/>
              <a:buSzTx/>
              <a:buNone/>
              <a:tabLst/>
              <a:defRPr/>
            </a:pP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rPr>
              <a:t>To order multiple copies (partners only), visit </a:t>
            </a: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hlinkClick r:id="rId7">
                  <a:extLst>
                    <a:ext uri="{A12FA001-AC4F-418D-AE19-62706E023703}">
                      <ahyp:hlinkClr xmlns:ahyp="http://schemas.microsoft.com/office/drawing/2018/hyperlinkcolor" val="tx"/>
                    </a:ext>
                  </a:extLst>
                </a:hlinkClick>
              </a:rPr>
              <a:t>Productordering.cms.hhs.gov</a:t>
            </a: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rPr>
              <a:t>. You must register your organization.</a:t>
            </a: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a:p>
            <a:pPr marL="0" marR="0" lvl="0" indent="0" algn="l" defTabSz="685800" rtl="0" eaLnBrk="1" fontAlgn="auto" latinLnBrk="0" hangingPunct="1">
              <a:lnSpc>
                <a:spcPct val="100000"/>
              </a:lnSpc>
              <a:spcBef>
                <a:spcPts val="0"/>
              </a:spcBef>
              <a:spcAft>
                <a:spcPts val="1200"/>
              </a:spcAft>
              <a:buClrTx/>
              <a:buSzTx/>
              <a:buFont typeface="Wingdings" panose="05000000000000000000" pitchFamily="2" charset="2"/>
              <a:buNone/>
              <a:tabLst/>
              <a:defRPr/>
            </a:pP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p:txBody>
      </p:sp>
      <p:sp>
        <p:nvSpPr>
          <p:cNvPr id="9" name="Slide Number Placeholder 5">
            <a:extLst>
              <a:ext uri="{FF2B5EF4-FFF2-40B4-BE49-F238E27FC236}">
                <a16:creationId xmlns:a16="http://schemas.microsoft.com/office/drawing/2014/main" id="{C7DD92B2-CAD8-46FF-9EF5-3705B26FA74B}"/>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100</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n-US"/>
              <a:t>Medicare Drug Coverage</a:t>
            </a:r>
          </a:p>
        </p:txBody>
      </p:sp>
      <p:sp>
        <p:nvSpPr>
          <p:cNvPr id="4" name="Date Placeholder 3"/>
          <p:cNvSpPr>
            <a:spLocks noGrp="1"/>
          </p:cNvSpPr>
          <p:nvPr>
            <p:ph type="dt" sz="half" idx="10"/>
          </p:nvPr>
        </p:nvSpPr>
        <p:spPr>
          <a:xfrm>
            <a:off x="838200" y="6492240"/>
            <a:ext cx="2743200" cy="365125"/>
          </a:xfrm>
        </p:spPr>
        <p:txBody>
          <a:bodyPr/>
          <a:lstStyle/>
          <a:p>
            <a:r>
              <a:rPr lang="en-US"/>
              <a:t>April 2023</a:t>
            </a:r>
          </a:p>
        </p:txBody>
      </p:sp>
    </p:spTree>
    <p:custDataLst>
      <p:tags r:id="rId1"/>
    </p:custDataLst>
    <p:extLst>
      <p:ext uri="{BB962C8B-B14F-4D97-AF65-F5344CB8AC3E}">
        <p14:creationId xmlns:p14="http://schemas.microsoft.com/office/powerpoint/2010/main" val="179640059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cs typeface="Calibri"/>
              </a:rPr>
              <a:t>Acronyms (A–L)</a:t>
            </a:r>
            <a:endParaRPr lang="en-US" sz="3000" dirty="0"/>
          </a:p>
        </p:txBody>
      </p:sp>
      <p:sp>
        <p:nvSpPr>
          <p:cNvPr id="6" name="Content Placeholder 2"/>
          <p:cNvSpPr>
            <a:spLocks noGrp="1"/>
          </p:cNvSpPr>
          <p:nvPr>
            <p:ph idx="4294967295"/>
          </p:nvPr>
        </p:nvSpPr>
        <p:spPr>
          <a:xfrm>
            <a:off x="1188720" y="1029652"/>
            <a:ext cx="11074401" cy="5462588"/>
          </a:xfrm>
        </p:spPr>
        <p:txBody>
          <a:bodyPr numCol="2">
            <a:noAutofit/>
          </a:bodyPr>
          <a:lstStyle/>
          <a:p>
            <a:pPr marL="0" indent="0">
              <a:lnSpc>
                <a:spcPct val="100000"/>
              </a:lnSpc>
              <a:spcBef>
                <a:spcPts val="0"/>
              </a:spcBef>
              <a:spcAft>
                <a:spcPts val="1200"/>
              </a:spcAft>
              <a:buNone/>
            </a:pPr>
            <a:r>
              <a:rPr lang="en-US" sz="1400" b="1" dirty="0">
                <a:solidFill>
                  <a:srgbClr val="00529B"/>
                </a:solidFill>
              </a:rPr>
              <a:t>ADAP </a:t>
            </a:r>
            <a:r>
              <a:rPr lang="en-US" sz="1400" dirty="0">
                <a:solidFill>
                  <a:srgbClr val="00529B"/>
                </a:solidFill>
              </a:rPr>
              <a:t>AIDS Drug Assistance Programs</a:t>
            </a:r>
          </a:p>
          <a:p>
            <a:pPr marL="0" indent="0">
              <a:lnSpc>
                <a:spcPct val="100000"/>
              </a:lnSpc>
              <a:spcBef>
                <a:spcPts val="0"/>
              </a:spcBef>
              <a:spcAft>
                <a:spcPts val="1200"/>
              </a:spcAft>
              <a:buNone/>
            </a:pPr>
            <a:r>
              <a:rPr lang="en-US" sz="1400" b="1" dirty="0">
                <a:solidFill>
                  <a:srgbClr val="00529B"/>
                </a:solidFill>
              </a:rPr>
              <a:t>AEP </a:t>
            </a:r>
            <a:r>
              <a:rPr lang="en-US" sz="1400" dirty="0">
                <a:solidFill>
                  <a:srgbClr val="00529B"/>
                </a:solidFill>
              </a:rPr>
              <a:t>Annual Election Period (OEP)</a:t>
            </a:r>
          </a:p>
          <a:p>
            <a:pPr marL="0" indent="0">
              <a:lnSpc>
                <a:spcPct val="100000"/>
              </a:lnSpc>
              <a:spcBef>
                <a:spcPts val="0"/>
              </a:spcBef>
              <a:spcAft>
                <a:spcPts val="1200"/>
              </a:spcAft>
              <a:buNone/>
            </a:pPr>
            <a:r>
              <a:rPr lang="en-US" sz="1400" b="1" dirty="0">
                <a:solidFill>
                  <a:srgbClr val="00529B"/>
                </a:solidFill>
              </a:rPr>
              <a:t>AIC</a:t>
            </a:r>
            <a:r>
              <a:rPr lang="en-US" sz="1400" dirty="0">
                <a:solidFill>
                  <a:srgbClr val="00529B"/>
                </a:solidFill>
              </a:rPr>
              <a:t> Amount in Controversy </a:t>
            </a:r>
          </a:p>
          <a:p>
            <a:pPr marL="0" indent="0">
              <a:lnSpc>
                <a:spcPct val="100000"/>
              </a:lnSpc>
              <a:spcBef>
                <a:spcPts val="0"/>
              </a:spcBef>
              <a:spcAft>
                <a:spcPts val="1200"/>
              </a:spcAft>
              <a:buNone/>
            </a:pPr>
            <a:r>
              <a:rPr lang="en-US" sz="1400" b="1" dirty="0">
                <a:solidFill>
                  <a:srgbClr val="00529B"/>
                </a:solidFill>
              </a:rPr>
              <a:t>ALJ</a:t>
            </a:r>
            <a:r>
              <a:rPr lang="en-US" sz="1400" dirty="0">
                <a:solidFill>
                  <a:srgbClr val="00529B"/>
                </a:solidFill>
              </a:rPr>
              <a:t> Administrative Law Judge </a:t>
            </a:r>
          </a:p>
          <a:p>
            <a:pPr marL="0" indent="0">
              <a:lnSpc>
                <a:spcPct val="100000"/>
              </a:lnSpc>
              <a:spcBef>
                <a:spcPts val="0"/>
              </a:spcBef>
              <a:spcAft>
                <a:spcPts val="1200"/>
              </a:spcAft>
              <a:buNone/>
            </a:pPr>
            <a:r>
              <a:rPr lang="en-US" sz="1400" b="1" dirty="0">
                <a:solidFill>
                  <a:srgbClr val="00529B"/>
                </a:solidFill>
              </a:rPr>
              <a:t>ANOC </a:t>
            </a:r>
            <a:r>
              <a:rPr lang="en-US" sz="1400" dirty="0">
                <a:solidFill>
                  <a:srgbClr val="00529B"/>
                </a:solidFill>
              </a:rPr>
              <a:t>Annual Notice of Change </a:t>
            </a:r>
          </a:p>
          <a:p>
            <a:pPr marL="0" indent="0">
              <a:lnSpc>
                <a:spcPct val="100000"/>
              </a:lnSpc>
              <a:spcBef>
                <a:spcPts val="0"/>
              </a:spcBef>
              <a:spcAft>
                <a:spcPts val="1200"/>
              </a:spcAft>
              <a:buNone/>
            </a:pPr>
            <a:r>
              <a:rPr lang="en-US" sz="1400" b="1" dirty="0">
                <a:solidFill>
                  <a:srgbClr val="00529B"/>
                </a:solidFill>
              </a:rPr>
              <a:t>BPH</a:t>
            </a:r>
            <a:r>
              <a:rPr lang="en-US" sz="1400" dirty="0">
                <a:solidFill>
                  <a:srgbClr val="00529B"/>
                </a:solidFill>
              </a:rPr>
              <a:t> Benign Prostatic Hyperplasia </a:t>
            </a:r>
          </a:p>
          <a:p>
            <a:pPr marL="0" indent="0">
              <a:lnSpc>
                <a:spcPct val="100000"/>
              </a:lnSpc>
              <a:spcBef>
                <a:spcPts val="0"/>
              </a:spcBef>
              <a:spcAft>
                <a:spcPts val="1200"/>
              </a:spcAft>
              <a:buNone/>
            </a:pPr>
            <a:r>
              <a:rPr lang="en-US" sz="1400" b="1" dirty="0">
                <a:solidFill>
                  <a:srgbClr val="00529B"/>
                </a:solidFill>
              </a:rPr>
              <a:t>CARA </a:t>
            </a:r>
            <a:r>
              <a:rPr lang="en-US" sz="1400" dirty="0">
                <a:solidFill>
                  <a:srgbClr val="00529B"/>
                </a:solidFill>
              </a:rPr>
              <a:t>Comprehensive Addiction Recovery Act</a:t>
            </a:r>
          </a:p>
          <a:p>
            <a:pPr marL="0" indent="0">
              <a:lnSpc>
                <a:spcPct val="100000"/>
              </a:lnSpc>
              <a:spcBef>
                <a:spcPts val="0"/>
              </a:spcBef>
              <a:spcAft>
                <a:spcPts val="1200"/>
              </a:spcAft>
              <a:buNone/>
            </a:pPr>
            <a:r>
              <a:rPr lang="en-US" sz="1400" b="1" dirty="0">
                <a:solidFill>
                  <a:srgbClr val="00529B"/>
                </a:solidFill>
              </a:rPr>
              <a:t>CHIP</a:t>
            </a:r>
            <a:r>
              <a:rPr lang="en-US" sz="1400" dirty="0">
                <a:solidFill>
                  <a:srgbClr val="00529B"/>
                </a:solidFill>
              </a:rPr>
              <a:t> Children’s Health Insurance Program </a:t>
            </a:r>
          </a:p>
          <a:p>
            <a:pPr marL="0" indent="0">
              <a:lnSpc>
                <a:spcPct val="100000"/>
              </a:lnSpc>
              <a:spcBef>
                <a:spcPts val="0"/>
              </a:spcBef>
              <a:spcAft>
                <a:spcPts val="1200"/>
              </a:spcAft>
              <a:buNone/>
            </a:pPr>
            <a:r>
              <a:rPr lang="en-US" sz="1400" b="1" dirty="0">
                <a:solidFill>
                  <a:srgbClr val="00529B"/>
                </a:solidFill>
              </a:rPr>
              <a:t>COPD </a:t>
            </a:r>
            <a:r>
              <a:rPr lang="en-US" sz="1400" dirty="0">
                <a:solidFill>
                  <a:srgbClr val="00529B"/>
                </a:solidFill>
              </a:rPr>
              <a:t>Chronic Obstructive Pulmonary Disease</a:t>
            </a:r>
          </a:p>
          <a:p>
            <a:pPr marL="0" indent="0">
              <a:lnSpc>
                <a:spcPct val="100000"/>
              </a:lnSpc>
              <a:spcBef>
                <a:spcPts val="0"/>
              </a:spcBef>
              <a:spcAft>
                <a:spcPts val="1200"/>
              </a:spcAft>
              <a:buNone/>
            </a:pPr>
            <a:r>
              <a:rPr lang="en-US" sz="1400" b="1" dirty="0">
                <a:solidFill>
                  <a:srgbClr val="00529B"/>
                </a:solidFill>
              </a:rPr>
              <a:t>CMS</a:t>
            </a:r>
            <a:r>
              <a:rPr lang="en-US" sz="1400" dirty="0">
                <a:solidFill>
                  <a:srgbClr val="00529B"/>
                </a:solidFill>
              </a:rPr>
              <a:t> Centers for Medicare &amp; Medicaid Services </a:t>
            </a:r>
          </a:p>
          <a:p>
            <a:pPr marL="0" indent="0">
              <a:lnSpc>
                <a:spcPct val="100000"/>
              </a:lnSpc>
              <a:spcBef>
                <a:spcPts val="0"/>
              </a:spcBef>
              <a:spcAft>
                <a:spcPts val="1200"/>
              </a:spcAft>
              <a:buNone/>
            </a:pPr>
            <a:r>
              <a:rPr lang="en-US" sz="1400" b="1" dirty="0">
                <a:solidFill>
                  <a:srgbClr val="00529B"/>
                </a:solidFill>
              </a:rPr>
              <a:t>DME </a:t>
            </a:r>
            <a:r>
              <a:rPr lang="en-US" sz="1400" dirty="0">
                <a:solidFill>
                  <a:srgbClr val="00529B"/>
                </a:solidFill>
              </a:rPr>
              <a:t>Durable Medical Equipment </a:t>
            </a:r>
          </a:p>
          <a:p>
            <a:pPr marL="0" indent="0">
              <a:lnSpc>
                <a:spcPct val="100000"/>
              </a:lnSpc>
              <a:spcBef>
                <a:spcPts val="0"/>
              </a:spcBef>
              <a:spcAft>
                <a:spcPts val="1200"/>
              </a:spcAft>
              <a:buNone/>
            </a:pPr>
            <a:r>
              <a:rPr lang="en-US" sz="1400" b="1" dirty="0">
                <a:solidFill>
                  <a:srgbClr val="00529B"/>
                </a:solidFill>
              </a:rPr>
              <a:t>DMP </a:t>
            </a:r>
            <a:r>
              <a:rPr lang="en-US" sz="1400" dirty="0">
                <a:solidFill>
                  <a:srgbClr val="00529B"/>
                </a:solidFill>
              </a:rPr>
              <a:t>Drug Management Program </a:t>
            </a:r>
          </a:p>
          <a:p>
            <a:pPr marL="0" indent="0">
              <a:lnSpc>
                <a:spcPct val="100000"/>
              </a:lnSpc>
              <a:spcBef>
                <a:spcPts val="0"/>
              </a:spcBef>
              <a:spcAft>
                <a:spcPts val="1200"/>
              </a:spcAft>
              <a:buNone/>
            </a:pPr>
            <a:r>
              <a:rPr lang="en-US" sz="1400" b="1" dirty="0">
                <a:solidFill>
                  <a:srgbClr val="00529B"/>
                </a:solidFill>
              </a:rPr>
              <a:t>EOB</a:t>
            </a:r>
            <a:r>
              <a:rPr lang="en-US" sz="1400" dirty="0">
                <a:solidFill>
                  <a:srgbClr val="00529B"/>
                </a:solidFill>
              </a:rPr>
              <a:t> Explanation of Benefits </a:t>
            </a:r>
          </a:p>
          <a:p>
            <a:pPr marL="0" indent="0">
              <a:lnSpc>
                <a:spcPct val="100000"/>
              </a:lnSpc>
              <a:spcBef>
                <a:spcPts val="0"/>
              </a:spcBef>
              <a:spcAft>
                <a:spcPts val="1200"/>
              </a:spcAft>
              <a:buNone/>
            </a:pPr>
            <a:r>
              <a:rPr lang="en-US" sz="1400" b="1" dirty="0">
                <a:solidFill>
                  <a:srgbClr val="00529B"/>
                </a:solidFill>
              </a:rPr>
              <a:t>EOC</a:t>
            </a:r>
            <a:r>
              <a:rPr lang="en-US" sz="1400" dirty="0">
                <a:solidFill>
                  <a:srgbClr val="00529B"/>
                </a:solidFill>
              </a:rPr>
              <a:t> Evidence of Coverage </a:t>
            </a:r>
          </a:p>
          <a:p>
            <a:pPr marL="0" indent="0">
              <a:lnSpc>
                <a:spcPct val="100000"/>
              </a:lnSpc>
              <a:spcBef>
                <a:spcPts val="0"/>
              </a:spcBef>
              <a:spcAft>
                <a:spcPts val="1200"/>
              </a:spcAft>
              <a:buNone/>
            </a:pPr>
            <a:r>
              <a:rPr lang="en-US" sz="1400" b="1" dirty="0">
                <a:solidFill>
                  <a:srgbClr val="00529B"/>
                </a:solidFill>
              </a:rPr>
              <a:t>ESRD </a:t>
            </a:r>
            <a:r>
              <a:rPr lang="en-US" sz="1400" dirty="0">
                <a:solidFill>
                  <a:srgbClr val="00529B"/>
                </a:solidFill>
              </a:rPr>
              <a:t>End-Stage Renal Disease </a:t>
            </a:r>
          </a:p>
          <a:p>
            <a:pPr marL="0" lvl="0" indent="0">
              <a:lnSpc>
                <a:spcPct val="100000"/>
              </a:lnSpc>
              <a:spcBef>
                <a:spcPts val="0"/>
              </a:spcBef>
              <a:spcAft>
                <a:spcPts val="1200"/>
              </a:spcAft>
              <a:buClrTx/>
              <a:buNone/>
            </a:pPr>
            <a:r>
              <a:rPr lang="en-US" sz="1400" b="1" dirty="0">
                <a:solidFill>
                  <a:srgbClr val="00529B"/>
                </a:solidFill>
              </a:rPr>
              <a:t>FDA</a:t>
            </a:r>
            <a:r>
              <a:rPr lang="en-US" sz="1400" dirty="0">
                <a:solidFill>
                  <a:srgbClr val="00529B"/>
                </a:solidFill>
              </a:rPr>
              <a:t> U.S. Food &amp; Drug Administration</a:t>
            </a:r>
          </a:p>
          <a:p>
            <a:pPr marL="0" lvl="0" indent="0">
              <a:lnSpc>
                <a:spcPct val="100000"/>
              </a:lnSpc>
              <a:spcBef>
                <a:spcPts val="0"/>
              </a:spcBef>
              <a:spcAft>
                <a:spcPts val="1200"/>
              </a:spcAft>
              <a:buClrTx/>
              <a:buNone/>
            </a:pPr>
            <a:r>
              <a:rPr lang="en-US" sz="1400" b="1" dirty="0">
                <a:solidFill>
                  <a:srgbClr val="00529B"/>
                </a:solidFill>
              </a:rPr>
              <a:t>FEHB </a:t>
            </a:r>
            <a:r>
              <a:rPr lang="en-US" sz="1400" dirty="0">
                <a:solidFill>
                  <a:srgbClr val="00529B"/>
                </a:solidFill>
              </a:rPr>
              <a:t>Federal Employees Health Benefits</a:t>
            </a:r>
          </a:p>
          <a:p>
            <a:pPr marL="0" lvl="0" indent="0">
              <a:lnSpc>
                <a:spcPct val="100000"/>
              </a:lnSpc>
              <a:spcBef>
                <a:spcPts val="0"/>
              </a:spcBef>
              <a:spcAft>
                <a:spcPts val="1200"/>
              </a:spcAft>
              <a:buClrTx/>
              <a:buNone/>
            </a:pPr>
            <a:r>
              <a:rPr lang="en-US" sz="1400" b="1" dirty="0">
                <a:solidFill>
                  <a:srgbClr val="00529B"/>
                </a:solidFill>
              </a:rPr>
              <a:t>FHQC </a:t>
            </a:r>
            <a:r>
              <a:rPr lang="en-US" sz="1400" dirty="0">
                <a:solidFill>
                  <a:srgbClr val="00529B"/>
                </a:solidFill>
              </a:rPr>
              <a:t>Federally Qualified Health Center</a:t>
            </a:r>
          </a:p>
          <a:p>
            <a:pPr marL="0" lvl="0" indent="0">
              <a:lnSpc>
                <a:spcPct val="100000"/>
              </a:lnSpc>
              <a:spcBef>
                <a:spcPts val="0"/>
              </a:spcBef>
              <a:spcAft>
                <a:spcPts val="1200"/>
              </a:spcAft>
              <a:buClrTx/>
              <a:buNone/>
            </a:pPr>
            <a:r>
              <a:rPr lang="en-US" sz="1400" b="1" dirty="0">
                <a:solidFill>
                  <a:srgbClr val="00529B"/>
                </a:solidFill>
              </a:rPr>
              <a:t>FPL</a:t>
            </a:r>
            <a:r>
              <a:rPr lang="en-US" sz="1400" dirty="0">
                <a:solidFill>
                  <a:srgbClr val="00529B"/>
                </a:solidFill>
              </a:rPr>
              <a:t> Federal Poverty Level </a:t>
            </a:r>
          </a:p>
          <a:p>
            <a:pPr marL="0" lvl="0" indent="0">
              <a:lnSpc>
                <a:spcPct val="100000"/>
              </a:lnSpc>
              <a:spcBef>
                <a:spcPts val="0"/>
              </a:spcBef>
              <a:spcAft>
                <a:spcPts val="1200"/>
              </a:spcAft>
              <a:buClrTx/>
              <a:buNone/>
            </a:pPr>
            <a:r>
              <a:rPr lang="en-US" sz="1400" b="1" dirty="0">
                <a:solidFill>
                  <a:srgbClr val="00529B"/>
                </a:solidFill>
              </a:rPr>
              <a:t>FSA </a:t>
            </a:r>
            <a:r>
              <a:rPr lang="en-US" sz="1400" dirty="0">
                <a:solidFill>
                  <a:srgbClr val="00529B"/>
                </a:solidFill>
              </a:rPr>
              <a:t>Flexible Spending Account</a:t>
            </a:r>
          </a:p>
          <a:p>
            <a:pPr marL="0" lvl="0" indent="0">
              <a:lnSpc>
                <a:spcPct val="100000"/>
              </a:lnSpc>
              <a:spcBef>
                <a:spcPts val="0"/>
              </a:spcBef>
              <a:spcAft>
                <a:spcPts val="1200"/>
              </a:spcAft>
              <a:buClrTx/>
              <a:buNone/>
            </a:pPr>
            <a:r>
              <a:rPr lang="en-US" sz="1400" b="1" dirty="0">
                <a:solidFill>
                  <a:srgbClr val="00529B"/>
                </a:solidFill>
              </a:rPr>
              <a:t>GEP </a:t>
            </a:r>
            <a:r>
              <a:rPr lang="en-US" sz="1400" dirty="0">
                <a:solidFill>
                  <a:srgbClr val="00529B"/>
                </a:solidFill>
              </a:rPr>
              <a:t>General Enrollment Period</a:t>
            </a:r>
            <a:endParaRPr lang="en-US" sz="1400" b="1" dirty="0">
              <a:solidFill>
                <a:srgbClr val="00529B"/>
              </a:solidFill>
            </a:endParaRPr>
          </a:p>
          <a:p>
            <a:pPr marL="0" lvl="0" indent="0">
              <a:lnSpc>
                <a:spcPct val="100000"/>
              </a:lnSpc>
              <a:spcBef>
                <a:spcPts val="0"/>
              </a:spcBef>
              <a:spcAft>
                <a:spcPts val="1200"/>
              </a:spcAft>
              <a:buClrTx/>
              <a:buNone/>
            </a:pPr>
            <a:r>
              <a:rPr lang="en-US" sz="1400" b="1" dirty="0">
                <a:solidFill>
                  <a:srgbClr val="00529B"/>
                </a:solidFill>
              </a:rPr>
              <a:t>GHP </a:t>
            </a:r>
            <a:r>
              <a:rPr lang="en-US" sz="1400" dirty="0">
                <a:solidFill>
                  <a:srgbClr val="00529B"/>
                </a:solidFill>
              </a:rPr>
              <a:t>Group Health Plan</a:t>
            </a:r>
          </a:p>
          <a:p>
            <a:pPr marL="0" lvl="0" indent="0">
              <a:lnSpc>
                <a:spcPct val="100000"/>
              </a:lnSpc>
              <a:spcBef>
                <a:spcPts val="0"/>
              </a:spcBef>
              <a:spcAft>
                <a:spcPts val="1200"/>
              </a:spcAft>
              <a:buClrTx/>
              <a:buNone/>
            </a:pPr>
            <a:r>
              <a:rPr lang="en-US" sz="1400" b="1" dirty="0">
                <a:solidFill>
                  <a:srgbClr val="00529B"/>
                </a:solidFill>
              </a:rPr>
              <a:t>HSA </a:t>
            </a:r>
            <a:r>
              <a:rPr lang="en-US" sz="1400" dirty="0">
                <a:solidFill>
                  <a:srgbClr val="00529B"/>
                </a:solidFill>
              </a:rPr>
              <a:t>Health Savings Account</a:t>
            </a:r>
          </a:p>
          <a:p>
            <a:pPr marL="0" lvl="0" indent="0">
              <a:lnSpc>
                <a:spcPct val="100000"/>
              </a:lnSpc>
              <a:spcBef>
                <a:spcPts val="0"/>
              </a:spcBef>
              <a:spcAft>
                <a:spcPts val="1200"/>
              </a:spcAft>
              <a:buClrTx/>
              <a:buNone/>
            </a:pPr>
            <a:r>
              <a:rPr lang="en-US" sz="1400" b="1" dirty="0">
                <a:solidFill>
                  <a:srgbClr val="00529B"/>
                </a:solidFill>
              </a:rPr>
              <a:t>ICEP </a:t>
            </a:r>
            <a:r>
              <a:rPr lang="en-US" sz="1400" dirty="0">
                <a:solidFill>
                  <a:srgbClr val="00529B"/>
                </a:solidFill>
              </a:rPr>
              <a:t>Initial Coverage Election Period</a:t>
            </a:r>
          </a:p>
          <a:p>
            <a:pPr marL="0" lvl="0" indent="0">
              <a:lnSpc>
                <a:spcPct val="100000"/>
              </a:lnSpc>
              <a:spcBef>
                <a:spcPts val="0"/>
              </a:spcBef>
              <a:spcAft>
                <a:spcPts val="1200"/>
              </a:spcAft>
              <a:buClrTx/>
              <a:buNone/>
            </a:pPr>
            <a:r>
              <a:rPr lang="en-US" sz="1400" b="1" dirty="0">
                <a:solidFill>
                  <a:srgbClr val="00529B"/>
                </a:solidFill>
              </a:rPr>
              <a:t>IEP</a:t>
            </a:r>
            <a:r>
              <a:rPr lang="en-US" sz="1400" dirty="0">
                <a:solidFill>
                  <a:srgbClr val="00529B"/>
                </a:solidFill>
              </a:rPr>
              <a:t> Initial Enrollment Period </a:t>
            </a:r>
          </a:p>
          <a:p>
            <a:pPr marL="0" lvl="0" indent="0">
              <a:lnSpc>
                <a:spcPct val="100000"/>
              </a:lnSpc>
              <a:spcBef>
                <a:spcPts val="0"/>
              </a:spcBef>
              <a:spcAft>
                <a:spcPts val="1200"/>
              </a:spcAft>
              <a:buClrTx/>
              <a:buNone/>
            </a:pPr>
            <a:r>
              <a:rPr lang="en-US" sz="1400" b="1" dirty="0">
                <a:solidFill>
                  <a:srgbClr val="00529B"/>
                </a:solidFill>
              </a:rPr>
              <a:t>IHS </a:t>
            </a:r>
            <a:r>
              <a:rPr lang="en-US" sz="1400" dirty="0">
                <a:solidFill>
                  <a:srgbClr val="00529B"/>
                </a:solidFill>
              </a:rPr>
              <a:t>Indian Health Services</a:t>
            </a:r>
          </a:p>
          <a:p>
            <a:pPr marL="0" lvl="0" indent="0">
              <a:lnSpc>
                <a:spcPct val="100000"/>
              </a:lnSpc>
              <a:spcBef>
                <a:spcPts val="0"/>
              </a:spcBef>
              <a:spcAft>
                <a:spcPts val="1200"/>
              </a:spcAft>
              <a:buClrTx/>
              <a:buNone/>
            </a:pPr>
            <a:r>
              <a:rPr lang="en-US" sz="1400" b="1" dirty="0">
                <a:solidFill>
                  <a:srgbClr val="00529B"/>
                </a:solidFill>
              </a:rPr>
              <a:t>IRE</a:t>
            </a:r>
            <a:r>
              <a:rPr lang="en-US" sz="1400" dirty="0">
                <a:solidFill>
                  <a:srgbClr val="00529B"/>
                </a:solidFill>
              </a:rPr>
              <a:t> Independent Review Entity </a:t>
            </a:r>
          </a:p>
          <a:p>
            <a:pPr marL="0" lvl="0" indent="0">
              <a:lnSpc>
                <a:spcPct val="100000"/>
              </a:lnSpc>
              <a:spcBef>
                <a:spcPts val="0"/>
              </a:spcBef>
              <a:spcAft>
                <a:spcPts val="1200"/>
              </a:spcAft>
              <a:buClrTx/>
              <a:buNone/>
            </a:pPr>
            <a:r>
              <a:rPr lang="en-US" sz="1400" b="1" dirty="0">
                <a:solidFill>
                  <a:srgbClr val="00529B"/>
                </a:solidFill>
              </a:rPr>
              <a:t>IRMAA</a:t>
            </a:r>
            <a:r>
              <a:rPr lang="en-US" sz="1400" dirty="0">
                <a:solidFill>
                  <a:srgbClr val="00529B"/>
                </a:solidFill>
              </a:rPr>
              <a:t> Income-Related Monthly Adjustment Amount </a:t>
            </a:r>
          </a:p>
          <a:p>
            <a:pPr marL="0" lvl="0" indent="0">
              <a:lnSpc>
                <a:spcPct val="100000"/>
              </a:lnSpc>
              <a:spcBef>
                <a:spcPts val="0"/>
              </a:spcBef>
              <a:spcAft>
                <a:spcPts val="1200"/>
              </a:spcAft>
              <a:buClrTx/>
              <a:buNone/>
            </a:pPr>
            <a:r>
              <a:rPr lang="en-US" sz="1400" b="1" dirty="0">
                <a:solidFill>
                  <a:srgbClr val="00529B"/>
                </a:solidFill>
              </a:rPr>
              <a:t>IRS</a:t>
            </a:r>
            <a:r>
              <a:rPr lang="en-US" sz="1400" dirty="0">
                <a:solidFill>
                  <a:srgbClr val="00529B"/>
                </a:solidFill>
              </a:rPr>
              <a:t> Internal Revenue Service </a:t>
            </a:r>
          </a:p>
          <a:p>
            <a:pPr marL="0" indent="0">
              <a:lnSpc>
                <a:spcPct val="100000"/>
              </a:lnSpc>
              <a:spcBef>
                <a:spcPts val="0"/>
              </a:spcBef>
              <a:spcAft>
                <a:spcPts val="1200"/>
              </a:spcAft>
              <a:buNone/>
            </a:pPr>
            <a:endParaRPr lang="en-US" sz="1400" dirty="0">
              <a:solidFill>
                <a:srgbClr val="00529B"/>
              </a:solidFill>
            </a:endParaRPr>
          </a:p>
        </p:txBody>
      </p:sp>
      <p:sp>
        <p:nvSpPr>
          <p:cNvPr id="7" name="Slide Number Placeholder 5">
            <a:extLst>
              <a:ext uri="{FF2B5EF4-FFF2-40B4-BE49-F238E27FC236}">
                <a16:creationId xmlns:a16="http://schemas.microsoft.com/office/drawing/2014/main" id="{DAB7405B-D69B-401A-9DCA-9F4B11ADDAFF}"/>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101</a:t>
            </a:fld>
            <a:endParaRPr lang="en-US" dirty="0"/>
          </a:p>
        </p:txBody>
      </p:sp>
      <p:sp>
        <p:nvSpPr>
          <p:cNvPr id="4" name="Footer Placeholder 3"/>
          <p:cNvSpPr>
            <a:spLocks noGrp="1"/>
          </p:cNvSpPr>
          <p:nvPr>
            <p:ph type="ftr" sz="quarter" idx="11"/>
          </p:nvPr>
        </p:nvSpPr>
        <p:spPr>
          <a:xfrm>
            <a:off x="4038600" y="6492240"/>
            <a:ext cx="4114800" cy="365125"/>
          </a:xfrm>
        </p:spPr>
        <p:txBody>
          <a:bodyPr/>
          <a:lstStyle/>
          <a:p>
            <a:r>
              <a:rPr lang="en-US"/>
              <a:t>Medicare Drug Coverage</a:t>
            </a:r>
          </a:p>
        </p:txBody>
      </p:sp>
      <p:sp>
        <p:nvSpPr>
          <p:cNvPr id="3" name="Date Placeholder 2"/>
          <p:cNvSpPr>
            <a:spLocks noGrp="1"/>
          </p:cNvSpPr>
          <p:nvPr>
            <p:ph type="dt" sz="half" idx="10"/>
          </p:nvPr>
        </p:nvSpPr>
        <p:spPr>
          <a:xfrm>
            <a:off x="838200" y="6492240"/>
            <a:ext cx="2743200" cy="365125"/>
          </a:xfrm>
        </p:spPr>
        <p:txBody>
          <a:bodyPr/>
          <a:lstStyle/>
          <a:p>
            <a:r>
              <a:rPr lang="en-US"/>
              <a:t>April 2023</a:t>
            </a:r>
          </a:p>
        </p:txBody>
      </p:sp>
      <p:cxnSp>
        <p:nvCxnSpPr>
          <p:cNvPr id="9" name="Straight Connector 8">
            <a:extLst>
              <a:ext uri="{FF2B5EF4-FFF2-40B4-BE49-F238E27FC236}">
                <a16:creationId xmlns:a16="http://schemas.microsoft.com/office/drawing/2014/main" id="{FFE68319-674C-46C0-BED0-8E34DE4524EC}"/>
              </a:ext>
              <a:ext uri="{C183D7F6-B498-43B3-948B-1728B52AA6E4}">
                <adec:decorative xmlns:adec="http://schemas.microsoft.com/office/drawing/2017/decorative" val="1"/>
              </a:ext>
            </a:extLst>
          </p:cNvPr>
          <p:cNvCxnSpPr/>
          <p:nvPr/>
        </p:nvCxnSpPr>
        <p:spPr>
          <a:xfrm>
            <a:off x="6096000" y="1029652"/>
            <a:ext cx="0" cy="5115967"/>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51234615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cs typeface="Calibri"/>
              </a:rPr>
              <a:t>Acronyms (L–V)</a:t>
            </a:r>
          </a:p>
        </p:txBody>
      </p:sp>
      <p:sp>
        <p:nvSpPr>
          <p:cNvPr id="6" name="Content Placeholder 8"/>
          <p:cNvSpPr>
            <a:spLocks noGrp="1"/>
          </p:cNvSpPr>
          <p:nvPr>
            <p:ph idx="4294967295"/>
          </p:nvPr>
        </p:nvSpPr>
        <p:spPr>
          <a:xfrm>
            <a:off x="1188720" y="1104988"/>
            <a:ext cx="11193182" cy="5456237"/>
          </a:xfrm>
        </p:spPr>
        <p:txBody>
          <a:bodyPr numCol="2">
            <a:normAutofit fontScale="92500" lnSpcReduction="20000"/>
          </a:bodyPr>
          <a:lstStyle/>
          <a:p>
            <a:pPr marL="0" indent="0">
              <a:lnSpc>
                <a:spcPct val="120000"/>
              </a:lnSpc>
              <a:spcBef>
                <a:spcPts val="0"/>
              </a:spcBef>
              <a:spcAft>
                <a:spcPts val="1200"/>
              </a:spcAft>
              <a:buNone/>
            </a:pPr>
            <a:r>
              <a:rPr lang="en-US" sz="1600" b="1" dirty="0">
                <a:solidFill>
                  <a:srgbClr val="00529B"/>
                </a:solidFill>
              </a:rPr>
              <a:t>LINET </a:t>
            </a:r>
            <a:r>
              <a:rPr lang="en-US" sz="1600" dirty="0">
                <a:solidFill>
                  <a:srgbClr val="00529B"/>
                </a:solidFill>
              </a:rPr>
              <a:t>Limited Income Newly Eligible Transition </a:t>
            </a:r>
            <a:endParaRPr lang="en-US" sz="1600" b="1" dirty="0">
              <a:solidFill>
                <a:srgbClr val="00529B"/>
              </a:solidFill>
            </a:endParaRPr>
          </a:p>
          <a:p>
            <a:pPr marL="0" indent="0">
              <a:lnSpc>
                <a:spcPct val="120000"/>
              </a:lnSpc>
              <a:spcBef>
                <a:spcPts val="0"/>
              </a:spcBef>
              <a:spcAft>
                <a:spcPts val="1200"/>
              </a:spcAft>
              <a:buNone/>
            </a:pPr>
            <a:r>
              <a:rPr lang="en-US" sz="1600" b="1" dirty="0">
                <a:solidFill>
                  <a:srgbClr val="00529B"/>
                </a:solidFill>
              </a:rPr>
              <a:t>LPI</a:t>
            </a:r>
            <a:r>
              <a:rPr lang="en-US" sz="1600" dirty="0">
                <a:solidFill>
                  <a:srgbClr val="00529B"/>
                </a:solidFill>
              </a:rPr>
              <a:t> Low-Performance Icon </a:t>
            </a:r>
          </a:p>
          <a:p>
            <a:pPr marL="0" indent="0">
              <a:lnSpc>
                <a:spcPct val="120000"/>
              </a:lnSpc>
              <a:spcBef>
                <a:spcPts val="0"/>
              </a:spcBef>
              <a:spcAft>
                <a:spcPts val="1200"/>
              </a:spcAft>
              <a:buNone/>
            </a:pPr>
            <a:r>
              <a:rPr lang="en-US" sz="1600" b="1" dirty="0">
                <a:solidFill>
                  <a:srgbClr val="00529B"/>
                </a:solidFill>
              </a:rPr>
              <a:t>LIS</a:t>
            </a:r>
            <a:r>
              <a:rPr lang="en-US" sz="1600" dirty="0">
                <a:solidFill>
                  <a:srgbClr val="00529B"/>
                </a:solidFill>
              </a:rPr>
              <a:t> Low-Income Subsidy</a:t>
            </a:r>
          </a:p>
          <a:p>
            <a:pPr marL="0" indent="0">
              <a:lnSpc>
                <a:spcPct val="120000"/>
              </a:lnSpc>
              <a:spcBef>
                <a:spcPts val="0"/>
              </a:spcBef>
              <a:spcAft>
                <a:spcPts val="1200"/>
              </a:spcAft>
              <a:buNone/>
            </a:pPr>
            <a:r>
              <a:rPr lang="en-US" sz="1600" b="1" dirty="0">
                <a:solidFill>
                  <a:srgbClr val="00529B"/>
                </a:solidFill>
              </a:rPr>
              <a:t>MA OEP </a:t>
            </a:r>
            <a:r>
              <a:rPr lang="en-US" sz="1600" dirty="0">
                <a:solidFill>
                  <a:srgbClr val="00529B"/>
                </a:solidFill>
              </a:rPr>
              <a:t>Medicare Advantage Open Enrollment Period</a:t>
            </a:r>
          </a:p>
          <a:p>
            <a:pPr marL="0" indent="0">
              <a:lnSpc>
                <a:spcPct val="120000"/>
              </a:lnSpc>
              <a:spcBef>
                <a:spcPts val="0"/>
              </a:spcBef>
              <a:spcAft>
                <a:spcPts val="1200"/>
              </a:spcAft>
              <a:buNone/>
            </a:pPr>
            <a:r>
              <a:rPr lang="en-US" sz="1600" b="1" dirty="0">
                <a:solidFill>
                  <a:srgbClr val="00529B"/>
                </a:solidFill>
              </a:rPr>
              <a:t>MAC</a:t>
            </a:r>
            <a:r>
              <a:rPr lang="en-US" sz="1600" dirty="0">
                <a:solidFill>
                  <a:srgbClr val="00529B"/>
                </a:solidFill>
              </a:rPr>
              <a:t> Medicare Administrative Contractor </a:t>
            </a:r>
          </a:p>
          <a:p>
            <a:pPr marL="0" indent="0">
              <a:lnSpc>
                <a:spcPct val="120000"/>
              </a:lnSpc>
              <a:spcBef>
                <a:spcPts val="0"/>
              </a:spcBef>
              <a:spcAft>
                <a:spcPts val="1200"/>
              </a:spcAft>
              <a:buNone/>
            </a:pPr>
            <a:r>
              <a:rPr lang="en-US" sz="1600" b="1" dirty="0">
                <a:solidFill>
                  <a:srgbClr val="00529B"/>
                </a:solidFill>
              </a:rPr>
              <a:t>MAGI</a:t>
            </a:r>
            <a:r>
              <a:rPr lang="en-US" sz="1600" dirty="0">
                <a:solidFill>
                  <a:srgbClr val="00529B"/>
                </a:solidFill>
              </a:rPr>
              <a:t> Modified Adjusted Gross Income</a:t>
            </a:r>
          </a:p>
          <a:p>
            <a:pPr marL="0" indent="0">
              <a:lnSpc>
                <a:spcPct val="120000"/>
              </a:lnSpc>
              <a:spcBef>
                <a:spcPts val="0"/>
              </a:spcBef>
              <a:spcAft>
                <a:spcPts val="1200"/>
              </a:spcAft>
              <a:buNone/>
            </a:pPr>
            <a:r>
              <a:rPr lang="en-US" sz="1600" b="1" dirty="0">
                <a:solidFill>
                  <a:srgbClr val="00529B"/>
                </a:solidFill>
              </a:rPr>
              <a:t>MSA</a:t>
            </a:r>
            <a:r>
              <a:rPr lang="en-US" sz="1600" dirty="0">
                <a:solidFill>
                  <a:srgbClr val="00529B"/>
                </a:solidFill>
              </a:rPr>
              <a:t> Medical Savings Account</a:t>
            </a:r>
          </a:p>
          <a:p>
            <a:pPr marL="0" indent="0">
              <a:lnSpc>
                <a:spcPct val="120000"/>
              </a:lnSpc>
              <a:spcBef>
                <a:spcPts val="0"/>
              </a:spcBef>
              <a:spcAft>
                <a:spcPts val="1200"/>
              </a:spcAft>
              <a:buNone/>
            </a:pPr>
            <a:r>
              <a:rPr lang="en-US" sz="1600" b="1" dirty="0">
                <a:solidFill>
                  <a:srgbClr val="00529B"/>
                </a:solidFill>
              </a:rPr>
              <a:t>MTM</a:t>
            </a:r>
            <a:r>
              <a:rPr lang="en-US" sz="1600" dirty="0">
                <a:solidFill>
                  <a:srgbClr val="00529B"/>
                </a:solidFill>
              </a:rPr>
              <a:t> Medication Therapy Management </a:t>
            </a:r>
          </a:p>
          <a:p>
            <a:pPr marL="0" indent="0">
              <a:lnSpc>
                <a:spcPct val="120000"/>
              </a:lnSpc>
              <a:spcBef>
                <a:spcPts val="0"/>
              </a:spcBef>
              <a:spcAft>
                <a:spcPts val="1200"/>
              </a:spcAft>
              <a:buNone/>
            </a:pPr>
            <a:r>
              <a:rPr lang="en-US" sz="1600" b="1" dirty="0">
                <a:solidFill>
                  <a:srgbClr val="00529B"/>
                </a:solidFill>
              </a:rPr>
              <a:t>NET</a:t>
            </a:r>
            <a:r>
              <a:rPr lang="en-US" sz="1600" dirty="0">
                <a:solidFill>
                  <a:srgbClr val="00529B"/>
                </a:solidFill>
              </a:rPr>
              <a:t> Newly Eligible Transition </a:t>
            </a:r>
          </a:p>
          <a:p>
            <a:pPr marL="0" indent="0">
              <a:lnSpc>
                <a:spcPct val="120000"/>
              </a:lnSpc>
              <a:spcBef>
                <a:spcPts val="0"/>
              </a:spcBef>
              <a:spcAft>
                <a:spcPts val="1200"/>
              </a:spcAft>
              <a:buNone/>
            </a:pPr>
            <a:r>
              <a:rPr lang="en-US" sz="1600" b="1" dirty="0">
                <a:solidFill>
                  <a:srgbClr val="00529B"/>
                </a:solidFill>
              </a:rPr>
              <a:t>NIH</a:t>
            </a:r>
            <a:r>
              <a:rPr lang="en-US" sz="1600" dirty="0">
                <a:solidFill>
                  <a:srgbClr val="00529B"/>
                </a:solidFill>
              </a:rPr>
              <a:t> National Institutes of Health</a:t>
            </a:r>
          </a:p>
          <a:p>
            <a:pPr marL="0" indent="0">
              <a:lnSpc>
                <a:spcPct val="120000"/>
              </a:lnSpc>
              <a:spcBef>
                <a:spcPts val="0"/>
              </a:spcBef>
              <a:spcAft>
                <a:spcPts val="1200"/>
              </a:spcAft>
              <a:buNone/>
            </a:pPr>
            <a:r>
              <a:rPr lang="en-US" sz="1600" b="1" dirty="0">
                <a:solidFill>
                  <a:srgbClr val="00529B"/>
                </a:solidFill>
              </a:rPr>
              <a:t>NTP</a:t>
            </a:r>
            <a:r>
              <a:rPr lang="en-US" sz="1600" dirty="0">
                <a:solidFill>
                  <a:srgbClr val="00529B"/>
                </a:solidFill>
              </a:rPr>
              <a:t> National Training Program </a:t>
            </a:r>
          </a:p>
          <a:p>
            <a:pPr marL="0" indent="0">
              <a:lnSpc>
                <a:spcPct val="120000"/>
              </a:lnSpc>
              <a:spcBef>
                <a:spcPts val="0"/>
              </a:spcBef>
              <a:spcAft>
                <a:spcPts val="1200"/>
              </a:spcAft>
              <a:buNone/>
            </a:pPr>
            <a:r>
              <a:rPr lang="en-US" sz="1600" b="1" dirty="0">
                <a:solidFill>
                  <a:srgbClr val="00529B"/>
                </a:solidFill>
              </a:rPr>
              <a:t>OEP</a:t>
            </a:r>
            <a:r>
              <a:rPr lang="en-US" sz="1600" dirty="0">
                <a:solidFill>
                  <a:srgbClr val="00529B"/>
                </a:solidFill>
              </a:rPr>
              <a:t> Open Enrollment Period</a:t>
            </a:r>
            <a:endParaRPr lang="en-US" sz="1600" b="1" dirty="0">
              <a:solidFill>
                <a:srgbClr val="00529B"/>
              </a:solidFill>
            </a:endParaRPr>
          </a:p>
          <a:p>
            <a:pPr marL="0" indent="0">
              <a:lnSpc>
                <a:spcPct val="120000"/>
              </a:lnSpc>
              <a:spcBef>
                <a:spcPts val="0"/>
              </a:spcBef>
              <a:spcAft>
                <a:spcPts val="1200"/>
              </a:spcAft>
              <a:buNone/>
            </a:pPr>
            <a:r>
              <a:rPr lang="en-US" sz="1600" b="1" dirty="0">
                <a:solidFill>
                  <a:srgbClr val="00529B"/>
                </a:solidFill>
              </a:rPr>
              <a:t>PDE</a:t>
            </a:r>
            <a:r>
              <a:rPr lang="en-US" sz="1600" dirty="0">
                <a:solidFill>
                  <a:srgbClr val="00529B"/>
                </a:solidFill>
              </a:rPr>
              <a:t> Prescription Drug Event</a:t>
            </a:r>
            <a:endParaRPr lang="en-US" sz="1600" b="1" dirty="0">
              <a:solidFill>
                <a:srgbClr val="00529B"/>
              </a:solidFill>
            </a:endParaRPr>
          </a:p>
          <a:p>
            <a:pPr marL="0" indent="0">
              <a:lnSpc>
                <a:spcPct val="120000"/>
              </a:lnSpc>
              <a:spcBef>
                <a:spcPts val="0"/>
              </a:spcBef>
              <a:spcAft>
                <a:spcPts val="1200"/>
              </a:spcAft>
              <a:buNone/>
            </a:pPr>
            <a:r>
              <a:rPr lang="en-US" sz="1600" b="1" dirty="0">
                <a:solidFill>
                  <a:srgbClr val="00529B"/>
                </a:solidFill>
              </a:rPr>
              <a:t>PFFS </a:t>
            </a:r>
            <a:r>
              <a:rPr lang="en-US" sz="1600" dirty="0">
                <a:solidFill>
                  <a:srgbClr val="00529B"/>
                </a:solidFill>
              </a:rPr>
              <a:t>Private Fee-for-Service</a:t>
            </a:r>
          </a:p>
          <a:p>
            <a:pPr marL="0" lvl="0" indent="0">
              <a:lnSpc>
                <a:spcPct val="100000"/>
              </a:lnSpc>
              <a:spcBef>
                <a:spcPts val="0"/>
              </a:spcBef>
              <a:spcAft>
                <a:spcPts val="1200"/>
              </a:spcAft>
              <a:buClrTx/>
              <a:buNone/>
            </a:pPr>
            <a:r>
              <a:rPr lang="en-US" sz="1500" b="1" dirty="0">
                <a:solidFill>
                  <a:srgbClr val="00529B"/>
                </a:solidFill>
              </a:rPr>
              <a:t>RRB</a:t>
            </a:r>
            <a:r>
              <a:rPr lang="en-US" sz="1500" dirty="0">
                <a:solidFill>
                  <a:srgbClr val="00529B"/>
                </a:solidFill>
              </a:rPr>
              <a:t> Railroad Retirement Board </a:t>
            </a:r>
          </a:p>
          <a:p>
            <a:pPr marL="0" lvl="0" indent="0">
              <a:lnSpc>
                <a:spcPct val="100000"/>
              </a:lnSpc>
              <a:spcBef>
                <a:spcPts val="0"/>
              </a:spcBef>
              <a:spcAft>
                <a:spcPts val="1200"/>
              </a:spcAft>
              <a:buClrTx/>
              <a:buNone/>
            </a:pPr>
            <a:r>
              <a:rPr lang="en-US" sz="1500" b="1" dirty="0">
                <a:solidFill>
                  <a:srgbClr val="00529B"/>
                </a:solidFill>
              </a:rPr>
              <a:t>SCE</a:t>
            </a:r>
            <a:r>
              <a:rPr lang="en-US" sz="1500" dirty="0">
                <a:solidFill>
                  <a:srgbClr val="00529B"/>
                </a:solidFill>
              </a:rPr>
              <a:t> Subsidy-Changing Event </a:t>
            </a:r>
            <a:endParaRPr lang="en-US" sz="1500" b="1" dirty="0">
              <a:solidFill>
                <a:srgbClr val="00529B"/>
              </a:solidFill>
            </a:endParaRPr>
          </a:p>
          <a:p>
            <a:pPr marL="0" lvl="0" indent="0">
              <a:lnSpc>
                <a:spcPct val="100000"/>
              </a:lnSpc>
              <a:spcBef>
                <a:spcPts val="0"/>
              </a:spcBef>
              <a:spcAft>
                <a:spcPts val="1200"/>
              </a:spcAft>
              <a:buClrTx/>
              <a:buNone/>
            </a:pPr>
            <a:r>
              <a:rPr lang="en-US" sz="1500" b="1" dirty="0">
                <a:solidFill>
                  <a:srgbClr val="00529B"/>
                </a:solidFill>
              </a:rPr>
              <a:t>Part B-ID </a:t>
            </a:r>
            <a:r>
              <a:rPr lang="en-US" sz="1500" dirty="0">
                <a:solidFill>
                  <a:srgbClr val="00529B"/>
                </a:solidFill>
              </a:rPr>
              <a:t>Immunosuppressive Drug Benefit</a:t>
            </a:r>
          </a:p>
          <a:p>
            <a:pPr marL="0" lvl="0" indent="0">
              <a:lnSpc>
                <a:spcPct val="100000"/>
              </a:lnSpc>
              <a:spcBef>
                <a:spcPts val="0"/>
              </a:spcBef>
              <a:spcAft>
                <a:spcPts val="1200"/>
              </a:spcAft>
              <a:buClrTx/>
              <a:buNone/>
            </a:pPr>
            <a:r>
              <a:rPr lang="en-US" sz="1500" b="1" dirty="0">
                <a:solidFill>
                  <a:srgbClr val="00529B"/>
                </a:solidFill>
              </a:rPr>
              <a:t>POS</a:t>
            </a:r>
            <a:r>
              <a:rPr lang="en-US" sz="1500" dirty="0">
                <a:solidFill>
                  <a:srgbClr val="00529B"/>
                </a:solidFill>
              </a:rPr>
              <a:t> Point-of-Sale </a:t>
            </a:r>
            <a:endParaRPr lang="en-US" sz="1500" b="1" dirty="0">
              <a:solidFill>
                <a:srgbClr val="00529B"/>
              </a:solidFill>
            </a:endParaRPr>
          </a:p>
          <a:p>
            <a:pPr marL="0" lvl="0" indent="0">
              <a:lnSpc>
                <a:spcPct val="100000"/>
              </a:lnSpc>
              <a:spcBef>
                <a:spcPts val="0"/>
              </a:spcBef>
              <a:spcAft>
                <a:spcPts val="1200"/>
              </a:spcAft>
              <a:buClrTx/>
              <a:buNone/>
            </a:pPr>
            <a:r>
              <a:rPr lang="en-US" sz="1500" b="1" dirty="0">
                <a:solidFill>
                  <a:srgbClr val="00529B"/>
                </a:solidFill>
              </a:rPr>
              <a:t>RHC </a:t>
            </a:r>
            <a:r>
              <a:rPr lang="en-US" sz="1500" dirty="0">
                <a:solidFill>
                  <a:srgbClr val="00529B"/>
                </a:solidFill>
              </a:rPr>
              <a:t>Rural Health Clinic</a:t>
            </a:r>
            <a:endParaRPr lang="en-US" sz="1500" b="1" dirty="0">
              <a:solidFill>
                <a:srgbClr val="00529B"/>
              </a:solidFill>
            </a:endParaRPr>
          </a:p>
          <a:p>
            <a:pPr marL="0" lvl="0" indent="0">
              <a:lnSpc>
                <a:spcPct val="100000"/>
              </a:lnSpc>
              <a:spcBef>
                <a:spcPts val="0"/>
              </a:spcBef>
              <a:spcAft>
                <a:spcPts val="1200"/>
              </a:spcAft>
              <a:buClrTx/>
              <a:buNone/>
            </a:pPr>
            <a:r>
              <a:rPr lang="en-US" sz="1500" b="1" dirty="0">
                <a:solidFill>
                  <a:srgbClr val="00529B"/>
                </a:solidFill>
              </a:rPr>
              <a:t>SEP</a:t>
            </a:r>
            <a:r>
              <a:rPr lang="en-US" sz="1500" dirty="0">
                <a:solidFill>
                  <a:srgbClr val="00529B"/>
                </a:solidFill>
              </a:rPr>
              <a:t> Special Enrollment Period </a:t>
            </a:r>
          </a:p>
          <a:p>
            <a:pPr marL="0" lvl="0" indent="0">
              <a:lnSpc>
                <a:spcPct val="100000"/>
              </a:lnSpc>
              <a:spcBef>
                <a:spcPts val="0"/>
              </a:spcBef>
              <a:spcAft>
                <a:spcPts val="1200"/>
              </a:spcAft>
              <a:buClrTx/>
              <a:buNone/>
            </a:pPr>
            <a:r>
              <a:rPr lang="en-US" sz="1500" b="1" dirty="0">
                <a:solidFill>
                  <a:srgbClr val="00529B"/>
                </a:solidFill>
              </a:rPr>
              <a:t>SHIP </a:t>
            </a:r>
            <a:r>
              <a:rPr lang="en-US" sz="1500" dirty="0">
                <a:solidFill>
                  <a:srgbClr val="00529B"/>
                </a:solidFill>
              </a:rPr>
              <a:t>State Health Insurance Assistance Program</a:t>
            </a:r>
          </a:p>
          <a:p>
            <a:pPr marL="0" lvl="0" indent="0">
              <a:lnSpc>
                <a:spcPct val="100000"/>
              </a:lnSpc>
              <a:spcBef>
                <a:spcPts val="0"/>
              </a:spcBef>
              <a:spcAft>
                <a:spcPts val="1200"/>
              </a:spcAft>
              <a:buClrTx/>
              <a:buNone/>
            </a:pPr>
            <a:r>
              <a:rPr lang="en-US" sz="1500" b="1" dirty="0">
                <a:solidFill>
                  <a:srgbClr val="00529B"/>
                </a:solidFill>
              </a:rPr>
              <a:t>SNF</a:t>
            </a:r>
            <a:r>
              <a:rPr lang="en-US" sz="1500" dirty="0">
                <a:solidFill>
                  <a:srgbClr val="00529B"/>
                </a:solidFill>
              </a:rPr>
              <a:t> Skilled Nursing Facility</a:t>
            </a:r>
          </a:p>
          <a:p>
            <a:pPr marL="0" lvl="0" indent="0">
              <a:lnSpc>
                <a:spcPct val="100000"/>
              </a:lnSpc>
              <a:spcBef>
                <a:spcPts val="0"/>
              </a:spcBef>
              <a:spcAft>
                <a:spcPts val="1200"/>
              </a:spcAft>
              <a:buClrTx/>
              <a:buNone/>
            </a:pPr>
            <a:r>
              <a:rPr lang="en-US" sz="1500" b="1" dirty="0">
                <a:solidFill>
                  <a:srgbClr val="00529B"/>
                </a:solidFill>
              </a:rPr>
              <a:t>SNP </a:t>
            </a:r>
            <a:r>
              <a:rPr lang="en-US" sz="1500" dirty="0">
                <a:solidFill>
                  <a:srgbClr val="00529B"/>
                </a:solidFill>
              </a:rPr>
              <a:t>Special Needs Plan</a:t>
            </a:r>
          </a:p>
          <a:p>
            <a:pPr marL="0" lvl="0" indent="0">
              <a:lnSpc>
                <a:spcPct val="100000"/>
              </a:lnSpc>
              <a:spcBef>
                <a:spcPts val="0"/>
              </a:spcBef>
              <a:spcAft>
                <a:spcPts val="1200"/>
              </a:spcAft>
              <a:buClrTx/>
              <a:buNone/>
            </a:pPr>
            <a:r>
              <a:rPr lang="en-US" sz="1500" b="1" dirty="0">
                <a:solidFill>
                  <a:srgbClr val="00529B"/>
                </a:solidFill>
              </a:rPr>
              <a:t>SPAP</a:t>
            </a:r>
            <a:r>
              <a:rPr lang="en-US" sz="1500" dirty="0">
                <a:solidFill>
                  <a:srgbClr val="00529B"/>
                </a:solidFill>
              </a:rPr>
              <a:t> State Pharmaceutical Assistance Program </a:t>
            </a:r>
          </a:p>
          <a:p>
            <a:pPr marL="0" lvl="0" indent="0">
              <a:lnSpc>
                <a:spcPct val="100000"/>
              </a:lnSpc>
              <a:spcBef>
                <a:spcPts val="0"/>
              </a:spcBef>
              <a:spcAft>
                <a:spcPts val="1200"/>
              </a:spcAft>
              <a:buClrTx/>
              <a:buNone/>
            </a:pPr>
            <a:r>
              <a:rPr lang="en-US" sz="1500" b="1" dirty="0">
                <a:solidFill>
                  <a:srgbClr val="00529B"/>
                </a:solidFill>
              </a:rPr>
              <a:t>SSI</a:t>
            </a:r>
            <a:r>
              <a:rPr lang="en-US" sz="1500" dirty="0">
                <a:solidFill>
                  <a:srgbClr val="00529B"/>
                </a:solidFill>
              </a:rPr>
              <a:t> Supplemental Security Income </a:t>
            </a:r>
          </a:p>
          <a:p>
            <a:pPr marL="0" lvl="0" indent="0">
              <a:lnSpc>
                <a:spcPct val="100000"/>
              </a:lnSpc>
              <a:spcBef>
                <a:spcPts val="0"/>
              </a:spcBef>
              <a:spcAft>
                <a:spcPts val="1200"/>
              </a:spcAft>
              <a:buClrTx/>
              <a:buNone/>
            </a:pPr>
            <a:r>
              <a:rPr lang="en-US" sz="1500" b="1" dirty="0" err="1">
                <a:solidFill>
                  <a:srgbClr val="00529B"/>
                </a:solidFill>
              </a:rPr>
              <a:t>TrOOP</a:t>
            </a:r>
            <a:r>
              <a:rPr lang="en-US" sz="1500" dirty="0">
                <a:solidFill>
                  <a:srgbClr val="00529B"/>
                </a:solidFill>
              </a:rPr>
              <a:t> True Out-of-Pocket </a:t>
            </a:r>
          </a:p>
          <a:p>
            <a:pPr marL="0" lvl="0" indent="0">
              <a:lnSpc>
                <a:spcPct val="100000"/>
              </a:lnSpc>
              <a:spcBef>
                <a:spcPts val="0"/>
              </a:spcBef>
              <a:spcAft>
                <a:spcPts val="1200"/>
              </a:spcAft>
              <a:buClrTx/>
              <a:buNone/>
            </a:pPr>
            <a:r>
              <a:rPr lang="en-US" sz="1500" b="1" dirty="0">
                <a:solidFill>
                  <a:srgbClr val="00529B"/>
                </a:solidFill>
              </a:rPr>
              <a:t>TTY</a:t>
            </a:r>
            <a:r>
              <a:rPr lang="en-US" sz="1500" dirty="0">
                <a:solidFill>
                  <a:srgbClr val="00529B"/>
                </a:solidFill>
              </a:rPr>
              <a:t> Teletypewriter </a:t>
            </a:r>
          </a:p>
          <a:p>
            <a:pPr marL="0" lvl="0" indent="0">
              <a:lnSpc>
                <a:spcPct val="100000"/>
              </a:lnSpc>
              <a:spcBef>
                <a:spcPts val="0"/>
              </a:spcBef>
              <a:spcAft>
                <a:spcPts val="1200"/>
              </a:spcAft>
              <a:buClrTx/>
              <a:buNone/>
            </a:pPr>
            <a:r>
              <a:rPr lang="en-US" sz="1500" b="1" dirty="0">
                <a:solidFill>
                  <a:srgbClr val="00529B"/>
                </a:solidFill>
              </a:rPr>
              <a:t>YPP</a:t>
            </a:r>
            <a:r>
              <a:rPr lang="en-US" sz="1500" dirty="0">
                <a:solidFill>
                  <a:srgbClr val="00529B"/>
                </a:solidFill>
              </a:rPr>
              <a:t> Your Plan Premium</a:t>
            </a:r>
          </a:p>
          <a:p>
            <a:pPr marL="0" lvl="0" indent="0">
              <a:lnSpc>
                <a:spcPct val="100000"/>
              </a:lnSpc>
              <a:spcBef>
                <a:spcPts val="0"/>
              </a:spcBef>
              <a:spcAft>
                <a:spcPts val="1200"/>
              </a:spcAft>
              <a:buClrTx/>
              <a:buNone/>
            </a:pPr>
            <a:r>
              <a:rPr lang="en-US" sz="1500" b="1" dirty="0">
                <a:solidFill>
                  <a:srgbClr val="00529B"/>
                </a:solidFill>
              </a:rPr>
              <a:t>VA</a:t>
            </a:r>
            <a:r>
              <a:rPr lang="en-US" sz="1500" dirty="0">
                <a:solidFill>
                  <a:srgbClr val="00529B"/>
                </a:solidFill>
              </a:rPr>
              <a:t> U.S. Department of Veterans Affairs</a:t>
            </a:r>
          </a:p>
        </p:txBody>
      </p:sp>
      <p:sp>
        <p:nvSpPr>
          <p:cNvPr id="7" name="Slide Number Placeholder 5">
            <a:extLst>
              <a:ext uri="{FF2B5EF4-FFF2-40B4-BE49-F238E27FC236}">
                <a16:creationId xmlns:a16="http://schemas.microsoft.com/office/drawing/2014/main" id="{A8F73744-54D9-498E-8A96-F2AD0A974837}"/>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102</a:t>
            </a:fld>
            <a:endParaRPr lang="en-US"/>
          </a:p>
        </p:txBody>
      </p:sp>
      <p:sp>
        <p:nvSpPr>
          <p:cNvPr id="4" name="Footer Placeholder 3"/>
          <p:cNvSpPr>
            <a:spLocks noGrp="1"/>
          </p:cNvSpPr>
          <p:nvPr>
            <p:ph type="ftr" sz="quarter" idx="11"/>
          </p:nvPr>
        </p:nvSpPr>
        <p:spPr>
          <a:xfrm>
            <a:off x="4038600" y="6492240"/>
            <a:ext cx="4114800" cy="365125"/>
          </a:xfrm>
        </p:spPr>
        <p:txBody>
          <a:bodyPr/>
          <a:lstStyle/>
          <a:p>
            <a:r>
              <a:rPr lang="en-US"/>
              <a:t>Medicare Drug Coverage</a:t>
            </a:r>
          </a:p>
        </p:txBody>
      </p:sp>
      <p:sp>
        <p:nvSpPr>
          <p:cNvPr id="3" name="Date Placeholder 2"/>
          <p:cNvSpPr>
            <a:spLocks noGrp="1"/>
          </p:cNvSpPr>
          <p:nvPr>
            <p:ph type="dt" sz="half" idx="10"/>
          </p:nvPr>
        </p:nvSpPr>
        <p:spPr>
          <a:xfrm>
            <a:off x="838200" y="6492240"/>
            <a:ext cx="2743200" cy="365125"/>
          </a:xfrm>
        </p:spPr>
        <p:txBody>
          <a:bodyPr/>
          <a:lstStyle/>
          <a:p>
            <a:r>
              <a:rPr lang="en-US"/>
              <a:t>April 2023</a:t>
            </a:r>
            <a:endParaRPr lang="en-US" dirty="0"/>
          </a:p>
        </p:txBody>
      </p:sp>
      <p:cxnSp>
        <p:nvCxnSpPr>
          <p:cNvPr id="8" name="Straight Connector 7">
            <a:extLst>
              <a:ext uri="{FF2B5EF4-FFF2-40B4-BE49-F238E27FC236}">
                <a16:creationId xmlns:a16="http://schemas.microsoft.com/office/drawing/2014/main" id="{78BD3D57-5632-41CF-A6B4-F202D741BF45}"/>
              </a:ext>
              <a:ext uri="{C183D7F6-B498-43B3-948B-1728B52AA6E4}">
                <adec:decorative xmlns:adec="http://schemas.microsoft.com/office/drawing/2017/decorative" val="1"/>
              </a:ext>
            </a:extLst>
          </p:cNvPr>
          <p:cNvCxnSpPr/>
          <p:nvPr/>
        </p:nvCxnSpPr>
        <p:spPr>
          <a:xfrm>
            <a:off x="6096000" y="1029652"/>
            <a:ext cx="0" cy="5115967"/>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26751334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592667F-B6EB-F84A-95CF-1B156979F98A}"/>
              </a:ext>
            </a:extLst>
          </p:cNvPr>
          <p:cNvSpPr>
            <a:spLocks noGrp="1"/>
          </p:cNvSpPr>
          <p:nvPr>
            <p:ph type="title"/>
          </p:nvPr>
        </p:nvSpPr>
        <p:spPr/>
        <p:txBody>
          <a:bodyPr anchor="ctr">
            <a:normAutofit/>
          </a:bodyPr>
          <a:lstStyle/>
          <a:p>
            <a:r>
              <a:rPr lang="en-US" sz="3000" dirty="0"/>
              <a:t>Stay Connected</a:t>
            </a:r>
          </a:p>
        </p:txBody>
      </p:sp>
      <p:pic>
        <p:nvPicPr>
          <p:cNvPr id="4" name="Picture 3">
            <a:extLst>
              <a:ext uri="{FF2B5EF4-FFF2-40B4-BE49-F238E27FC236}">
                <a16:creationId xmlns:a16="http://schemas.microsoft.com/office/drawing/2014/main" id="{BD858447-92B9-4C07-B319-897414E1728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395623" y="1833369"/>
            <a:ext cx="2371550" cy="1774090"/>
          </a:xfrm>
          <a:prstGeom prst="rect">
            <a:avLst/>
          </a:prstGeom>
        </p:spPr>
      </p:pic>
      <p:sp>
        <p:nvSpPr>
          <p:cNvPr id="17" name="Content Placeholder 4">
            <a:extLst>
              <a:ext uri="{FF2B5EF4-FFF2-40B4-BE49-F238E27FC236}">
                <a16:creationId xmlns:a16="http://schemas.microsoft.com/office/drawing/2014/main" id="{0E20FEFE-0FFB-4963-983C-C849F4843DD3}"/>
              </a:ext>
            </a:extLst>
          </p:cNvPr>
          <p:cNvSpPr txBox="1">
            <a:spLocks/>
          </p:cNvSpPr>
          <p:nvPr/>
        </p:nvSpPr>
        <p:spPr>
          <a:xfrm>
            <a:off x="888720" y="3781512"/>
            <a:ext cx="5385357" cy="199410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solidFill>
                  <a:srgbClr val="00529B"/>
                </a:solidFill>
                <a:latin typeface="Arial" panose="020B0604020202020204" pitchFamily="34" charset="0"/>
                <a:cs typeface="Arial" panose="020B0604020202020204" pitchFamily="34" charset="0"/>
              </a:rPr>
              <a:t>To view available training materials, </a:t>
            </a:r>
            <a:br>
              <a:rPr lang="en-US" sz="2400" dirty="0">
                <a:solidFill>
                  <a:srgbClr val="00529B"/>
                </a:solidFill>
                <a:latin typeface="Arial" panose="020B0604020202020204" pitchFamily="34" charset="0"/>
                <a:cs typeface="Arial" panose="020B0604020202020204" pitchFamily="34" charset="0"/>
              </a:rPr>
            </a:br>
            <a:r>
              <a:rPr lang="en-US" sz="2400" dirty="0">
                <a:solidFill>
                  <a:srgbClr val="00529B"/>
                </a:solidFill>
                <a:latin typeface="Arial" panose="020B0604020202020204" pitchFamily="34" charset="0"/>
                <a:cs typeface="Arial" panose="020B0604020202020204" pitchFamily="34" charset="0"/>
              </a:rPr>
              <a:t>or subscribe to our email list, visit</a:t>
            </a:r>
          </a:p>
          <a:p>
            <a:pPr marL="0" indent="0" algn="ctr">
              <a:buFont typeface="Arial" panose="020B0604020202020204" pitchFamily="34" charset="0"/>
              <a:buNone/>
            </a:pPr>
            <a:r>
              <a:rPr lang="en-US" sz="2400" dirty="0">
                <a:solidFill>
                  <a:srgbClr val="00529B"/>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CMSnationaltrainingprogram.cms.gov</a:t>
            </a:r>
            <a:r>
              <a:rPr lang="en-US" sz="2400" dirty="0">
                <a:solidFill>
                  <a:srgbClr val="00529B"/>
                </a:solidFill>
                <a:latin typeface="Arial" panose="020B0604020202020204" pitchFamily="34" charset="0"/>
                <a:cs typeface="Arial" panose="020B0604020202020204" pitchFamily="34" charset="0"/>
              </a:rPr>
              <a:t>.</a:t>
            </a:r>
          </a:p>
        </p:txBody>
      </p:sp>
      <p:pic>
        <p:nvPicPr>
          <p:cNvPr id="16" name="Picture 15">
            <a:extLst>
              <a:ext uri="{FF2B5EF4-FFF2-40B4-BE49-F238E27FC236}">
                <a16:creationId xmlns:a16="http://schemas.microsoft.com/office/drawing/2014/main" id="{69B5F59C-C241-4ED4-8138-FE972D577564}"/>
              </a:ext>
              <a:ext uri="{C183D7F6-B498-43B3-948B-1728B52AA6E4}">
                <adec:decorative xmlns:adec="http://schemas.microsoft.com/office/drawing/2017/decorative" val="1"/>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232463" y="1288783"/>
            <a:ext cx="2863263" cy="2863263"/>
          </a:xfrm>
          <a:prstGeom prst="rect">
            <a:avLst/>
          </a:prstGeom>
        </p:spPr>
      </p:pic>
      <p:sp>
        <p:nvSpPr>
          <p:cNvPr id="18" name="TextBox 17">
            <a:extLst>
              <a:ext uri="{FF2B5EF4-FFF2-40B4-BE49-F238E27FC236}">
                <a16:creationId xmlns:a16="http://schemas.microsoft.com/office/drawing/2014/main" id="{9B0790E3-8A06-45C4-95F4-6DBCEC334C5F}"/>
              </a:ext>
            </a:extLst>
          </p:cNvPr>
          <p:cNvSpPr txBox="1"/>
          <p:nvPr/>
        </p:nvSpPr>
        <p:spPr>
          <a:xfrm>
            <a:off x="7015035" y="3722819"/>
            <a:ext cx="3298121" cy="1200329"/>
          </a:xfrm>
          <a:prstGeom prst="rect">
            <a:avLst/>
          </a:prstGeom>
          <a:noFill/>
        </p:spPr>
        <p:txBody>
          <a:bodyPr wrap="square" rtlCol="0">
            <a:spAutoFit/>
          </a:bodyPr>
          <a:lstStyle/>
          <a:p>
            <a:pPr lvl="0" algn="ctr"/>
            <a:r>
              <a:rPr lang="en-US" sz="2400" dirty="0">
                <a:solidFill>
                  <a:srgbClr val="00529B"/>
                </a:solidFill>
                <a:latin typeface="Arial" panose="020B0604020202020204" pitchFamily="34" charset="0"/>
                <a:cs typeface="Arial" panose="020B0604020202020204" pitchFamily="34" charset="0"/>
              </a:rPr>
              <a:t>Contact us at </a:t>
            </a:r>
            <a:r>
              <a:rPr lang="en-US" sz="2400" dirty="0">
                <a:solidFill>
                  <a:srgbClr val="00529B"/>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training@cms.hhs.gov</a:t>
            </a:r>
            <a:r>
              <a:rPr lang="en-US" sz="2400" dirty="0">
                <a:solidFill>
                  <a:srgbClr val="00529B"/>
                </a:solidFill>
                <a:latin typeface="Arial" panose="020B0604020202020204" pitchFamily="34" charset="0"/>
                <a:cs typeface="Arial" panose="020B0604020202020204" pitchFamily="34" charset="0"/>
              </a:rPr>
              <a:t>.</a:t>
            </a:r>
          </a:p>
          <a:p>
            <a:pPr algn="ctr"/>
            <a:endParaRPr lang="en-US" sz="2400" dirty="0">
              <a:latin typeface="Arial" panose="020B0604020202020204" pitchFamily="34" charset="0"/>
              <a:cs typeface="Arial" panose="020B0604020202020204" pitchFamily="34" charset="0"/>
            </a:endParaRPr>
          </a:p>
        </p:txBody>
      </p:sp>
      <p:sp>
        <p:nvSpPr>
          <p:cNvPr id="8" name="Slide Number Placeholder 5">
            <a:extLst>
              <a:ext uri="{FF2B5EF4-FFF2-40B4-BE49-F238E27FC236}">
                <a16:creationId xmlns:a16="http://schemas.microsoft.com/office/drawing/2014/main" id="{A67F794E-21E6-4ADF-9AEA-9DEF6767AFC9}"/>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103</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n-US"/>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2023</a:t>
            </a:r>
          </a:p>
        </p:txBody>
      </p:sp>
    </p:spTree>
    <p:custDataLst>
      <p:tags r:id="rId1"/>
    </p:custDataLst>
    <p:extLst>
      <p:ext uri="{BB962C8B-B14F-4D97-AF65-F5344CB8AC3E}">
        <p14:creationId xmlns:p14="http://schemas.microsoft.com/office/powerpoint/2010/main" val="42790512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D6123-BD02-4051-8D9D-21831D568707}"/>
              </a:ext>
            </a:extLst>
          </p:cNvPr>
          <p:cNvSpPr>
            <a:spLocks noGrp="1"/>
          </p:cNvSpPr>
          <p:nvPr>
            <p:ph type="title"/>
          </p:nvPr>
        </p:nvSpPr>
        <p:spPr>
          <a:xfrm>
            <a:off x="0" y="0"/>
            <a:ext cx="12192000" cy="931517"/>
          </a:xfrm>
        </p:spPr>
        <p:txBody>
          <a:bodyPr>
            <a:noAutofit/>
          </a:bodyPr>
          <a:lstStyle/>
          <a:p>
            <a:r>
              <a:rPr lang="en-US" dirty="0"/>
              <a:t>Part B Immunosuppressive Drug (Part B-ID) Coverage (continued)</a:t>
            </a:r>
          </a:p>
        </p:txBody>
      </p:sp>
      <p:sp>
        <p:nvSpPr>
          <p:cNvPr id="3" name="Text Placeholder 2">
            <a:extLst>
              <a:ext uri="{FF2B5EF4-FFF2-40B4-BE49-F238E27FC236}">
                <a16:creationId xmlns:a16="http://schemas.microsoft.com/office/drawing/2014/main" id="{A804BBFE-5915-4E0D-AA55-AB182CB547CE}"/>
              </a:ext>
            </a:extLst>
          </p:cNvPr>
          <p:cNvSpPr>
            <a:spLocks noGrp="1"/>
          </p:cNvSpPr>
          <p:nvPr>
            <p:ph type="body" sz="quarter" idx="13"/>
          </p:nvPr>
        </p:nvSpPr>
        <p:spPr>
          <a:xfrm>
            <a:off x="914400" y="1242797"/>
            <a:ext cx="10644188" cy="5031963"/>
          </a:xfrm>
        </p:spPr>
        <p:txBody>
          <a:bodyPr>
            <a:normAutofit fontScale="92500" lnSpcReduction="20000"/>
          </a:bodyPr>
          <a:lstStyle/>
          <a:p>
            <a:pPr marL="0" indent="0">
              <a:lnSpc>
                <a:spcPct val="110000"/>
              </a:lnSpc>
              <a:spcAft>
                <a:spcPts val="1200"/>
              </a:spcAft>
              <a:buNone/>
            </a:pPr>
            <a:r>
              <a:rPr lang="en-US" b="1" dirty="0">
                <a:solidFill>
                  <a:srgbClr val="00529B"/>
                </a:solidFill>
              </a:rPr>
              <a:t>Part B-ID:</a:t>
            </a:r>
          </a:p>
          <a:p>
            <a:pPr marL="548640" indent="-274320">
              <a:lnSpc>
                <a:spcPct val="120000"/>
              </a:lnSpc>
              <a:spcBef>
                <a:spcPts val="0"/>
              </a:spcBef>
              <a:spcAft>
                <a:spcPts val="1200"/>
              </a:spcAft>
            </a:pPr>
            <a:r>
              <a:rPr lang="en-US" sz="2200" dirty="0">
                <a:solidFill>
                  <a:srgbClr val="00529B"/>
                </a:solidFill>
              </a:rPr>
              <a:t>Doesn’t have specific enrollment periods. If an individual qualifies, they can enroll, disenroll, or re-enroll at any time on a monthly basis.</a:t>
            </a:r>
          </a:p>
          <a:p>
            <a:pPr marL="548640" indent="-274320">
              <a:lnSpc>
                <a:spcPct val="120000"/>
              </a:lnSpc>
              <a:spcBef>
                <a:spcPts val="0"/>
              </a:spcBef>
              <a:spcAft>
                <a:spcPts val="1200"/>
              </a:spcAft>
            </a:pPr>
            <a:r>
              <a:rPr lang="en-US" sz="2200" dirty="0">
                <a:solidFill>
                  <a:srgbClr val="00529B"/>
                </a:solidFill>
              </a:rPr>
              <a:t>Requires you to attest that you don’t have and don’t expect to get certain other types of health coverage.</a:t>
            </a:r>
          </a:p>
          <a:p>
            <a:pPr marL="548640" indent="-274320">
              <a:lnSpc>
                <a:spcPct val="120000"/>
              </a:lnSpc>
              <a:spcBef>
                <a:spcPts val="0"/>
              </a:spcBef>
              <a:spcAft>
                <a:spcPts val="1200"/>
              </a:spcAft>
            </a:pPr>
            <a:r>
              <a:rPr lang="en-US" sz="2200" dirty="0">
                <a:solidFill>
                  <a:srgbClr val="00529B"/>
                </a:solidFill>
              </a:rPr>
              <a:t>Has a lower premium than the standard Part B premium, and doesn’t have late enrollment penalties.</a:t>
            </a:r>
          </a:p>
          <a:p>
            <a:pPr marL="1005840" lvl="1" indent="-274320">
              <a:lnSpc>
                <a:spcPct val="120000"/>
              </a:lnSpc>
              <a:spcBef>
                <a:spcPts val="0"/>
              </a:spcBef>
              <a:spcAft>
                <a:spcPts val="1200"/>
              </a:spcAft>
            </a:pPr>
            <a:r>
              <a:rPr lang="en-US" sz="1800" dirty="0">
                <a:solidFill>
                  <a:srgbClr val="00529B"/>
                </a:solidFill>
              </a:rPr>
              <a:t>$97.10 premium for 2023</a:t>
            </a:r>
          </a:p>
          <a:p>
            <a:pPr marL="1005840" lvl="1" indent="-274320">
              <a:lnSpc>
                <a:spcPct val="120000"/>
              </a:lnSpc>
              <a:spcBef>
                <a:spcPts val="0"/>
              </a:spcBef>
              <a:spcAft>
                <a:spcPts val="1200"/>
              </a:spcAft>
            </a:pPr>
            <a:r>
              <a:rPr lang="en-US" sz="1800" dirty="0">
                <a:solidFill>
                  <a:srgbClr val="00529B"/>
                </a:solidFill>
              </a:rPr>
              <a:t>Premium amount may be more depending on your income</a:t>
            </a:r>
          </a:p>
          <a:p>
            <a:pPr marL="1005840" lvl="1" indent="-274320">
              <a:lnSpc>
                <a:spcPct val="120000"/>
              </a:lnSpc>
              <a:spcBef>
                <a:spcPts val="0"/>
              </a:spcBef>
              <a:spcAft>
                <a:spcPts val="2400"/>
              </a:spcAft>
            </a:pPr>
            <a:r>
              <a:rPr lang="en-US" sz="1800" dirty="0">
                <a:solidFill>
                  <a:srgbClr val="00529B"/>
                </a:solidFill>
              </a:rPr>
              <a:t>Part B deductible and 20% coinsurance apply</a:t>
            </a:r>
          </a:p>
          <a:p>
            <a:pPr marL="58738" indent="0">
              <a:lnSpc>
                <a:spcPct val="120000"/>
              </a:lnSpc>
              <a:spcBef>
                <a:spcPts val="0"/>
              </a:spcBef>
              <a:spcAft>
                <a:spcPts val="1200"/>
              </a:spcAft>
              <a:buNone/>
            </a:pPr>
            <a:r>
              <a:rPr lang="en-US" sz="2200" b="1" dirty="0">
                <a:solidFill>
                  <a:srgbClr val="00529B"/>
                </a:solidFill>
              </a:rPr>
              <a:t>NOTE</a:t>
            </a:r>
            <a:r>
              <a:rPr lang="en-US" sz="2200" dirty="0">
                <a:solidFill>
                  <a:srgbClr val="00529B"/>
                </a:solidFill>
              </a:rPr>
              <a:t>: if you also qualify for Medicare Savings Programs (MSPs), they may help to pay the premium, deductible, and/or coinsurance for Part B-ID </a:t>
            </a:r>
            <a:endParaRPr lang="en-US" dirty="0"/>
          </a:p>
        </p:txBody>
      </p:sp>
      <p:sp>
        <p:nvSpPr>
          <p:cNvPr id="7" name="Freeform: Shape 6">
            <a:extLst>
              <a:ext uri="{FF2B5EF4-FFF2-40B4-BE49-F238E27FC236}">
                <a16:creationId xmlns:a16="http://schemas.microsoft.com/office/drawing/2014/main" id="{B086FBD6-F400-487C-AFA7-144A8F0E0C1E}"/>
              </a:ext>
              <a:ext uri="{C183D7F6-B498-43B3-948B-1728B52AA6E4}">
                <adec:decorative xmlns:adec="http://schemas.microsoft.com/office/drawing/2017/decorative" val="1"/>
              </a:ext>
            </a:extLst>
          </p:cNvPr>
          <p:cNvSpPr>
            <a:spLocks noChangeAspect="1"/>
          </p:cNvSpPr>
          <p:nvPr/>
        </p:nvSpPr>
        <p:spPr>
          <a:xfrm>
            <a:off x="725158" y="5478940"/>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A6551EC8-B809-43E2-A303-785ED9240273}"/>
              </a:ext>
            </a:extLst>
          </p:cNvPr>
          <p:cNvSpPr>
            <a:spLocks noGrp="1"/>
          </p:cNvSpPr>
          <p:nvPr>
            <p:ph type="sldNum" sz="quarter" idx="12"/>
          </p:nvPr>
        </p:nvSpPr>
        <p:spPr/>
        <p:txBody>
          <a:bodyPr/>
          <a:lstStyle/>
          <a:p>
            <a:fld id="{0B2D781D-8844-5940-92D1-06EF0A7F581E}" type="slidenum">
              <a:rPr lang="en-US" smtClean="0"/>
              <a:pPr/>
              <a:t>11</a:t>
            </a:fld>
            <a:endParaRPr lang="en-US" dirty="0"/>
          </a:p>
        </p:txBody>
      </p:sp>
      <p:sp>
        <p:nvSpPr>
          <p:cNvPr id="5" name="Footer Placeholder 4">
            <a:extLst>
              <a:ext uri="{FF2B5EF4-FFF2-40B4-BE49-F238E27FC236}">
                <a16:creationId xmlns:a16="http://schemas.microsoft.com/office/drawing/2014/main" id="{4B248E5D-7CF0-4184-8BD3-6CC26A0C4364}"/>
              </a:ext>
            </a:extLst>
          </p:cNvPr>
          <p:cNvSpPr>
            <a:spLocks noGrp="1"/>
          </p:cNvSpPr>
          <p:nvPr>
            <p:ph type="ftr" sz="quarter" idx="11"/>
          </p:nvPr>
        </p:nvSpPr>
        <p:spPr/>
        <p:txBody>
          <a:bodyPr/>
          <a:lstStyle/>
          <a:p>
            <a:r>
              <a:rPr lang="en-US"/>
              <a:t>Medicare Drug Coverage</a:t>
            </a:r>
            <a:endParaRPr lang="en-US" dirty="0"/>
          </a:p>
        </p:txBody>
      </p:sp>
      <p:sp>
        <p:nvSpPr>
          <p:cNvPr id="4" name="Date Placeholder 3">
            <a:extLst>
              <a:ext uri="{FF2B5EF4-FFF2-40B4-BE49-F238E27FC236}">
                <a16:creationId xmlns:a16="http://schemas.microsoft.com/office/drawing/2014/main" id="{2D6515CB-A9AF-417A-8BC8-51957128CC5F}"/>
              </a:ext>
            </a:extLst>
          </p:cNvPr>
          <p:cNvSpPr>
            <a:spLocks noGrp="1"/>
          </p:cNvSpPr>
          <p:nvPr>
            <p:ph type="dt" sz="half" idx="10"/>
          </p:nvPr>
        </p:nvSpPr>
        <p:spPr/>
        <p:txBody>
          <a:bodyPr/>
          <a:lstStyle/>
          <a:p>
            <a:r>
              <a:rPr lang="en-US"/>
              <a:t>April 2023</a:t>
            </a:r>
            <a:endParaRPr lang="en-US" dirty="0"/>
          </a:p>
        </p:txBody>
      </p:sp>
    </p:spTree>
    <p:custDataLst>
      <p:tags r:id="rId1"/>
    </p:custDataLst>
    <p:extLst>
      <p:ext uri="{BB962C8B-B14F-4D97-AF65-F5344CB8AC3E}">
        <p14:creationId xmlns:p14="http://schemas.microsoft.com/office/powerpoint/2010/main" val="423819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29A1C-39FC-4A3F-92AE-A2A10A61A6C0}"/>
              </a:ext>
            </a:extLst>
          </p:cNvPr>
          <p:cNvSpPr>
            <a:spLocks noGrp="1"/>
          </p:cNvSpPr>
          <p:nvPr>
            <p:ph type="title"/>
          </p:nvPr>
        </p:nvSpPr>
        <p:spPr/>
        <p:txBody>
          <a:bodyPr/>
          <a:lstStyle/>
          <a:p>
            <a:r>
              <a:rPr lang="en-US" dirty="0"/>
              <a:t>Medicare Part B Drug Rebates &amp; Coinsurance</a:t>
            </a:r>
          </a:p>
        </p:txBody>
      </p:sp>
      <p:sp>
        <p:nvSpPr>
          <p:cNvPr id="3" name="Text Placeholder 2">
            <a:extLst>
              <a:ext uri="{FF2B5EF4-FFF2-40B4-BE49-F238E27FC236}">
                <a16:creationId xmlns:a16="http://schemas.microsoft.com/office/drawing/2014/main" id="{0AC19546-FC3F-4006-9A95-105E751E1286}"/>
              </a:ext>
            </a:extLst>
          </p:cNvPr>
          <p:cNvSpPr>
            <a:spLocks noGrp="1"/>
          </p:cNvSpPr>
          <p:nvPr>
            <p:ph type="body" sz="quarter" idx="13"/>
          </p:nvPr>
        </p:nvSpPr>
        <p:spPr>
          <a:xfrm>
            <a:off x="838200" y="1658938"/>
            <a:ext cx="10644188" cy="4453104"/>
          </a:xfrm>
        </p:spPr>
        <p:txBody>
          <a:bodyPr>
            <a:normAutofit fontScale="85000" lnSpcReduction="20000"/>
          </a:bodyPr>
          <a:lstStyle/>
          <a:p>
            <a:pPr marL="0" indent="0" defTabSz="685800">
              <a:lnSpc>
                <a:spcPct val="120000"/>
              </a:lnSpc>
              <a:buNone/>
            </a:pPr>
            <a:r>
              <a:rPr lang="en-US" sz="3000" b="1" dirty="0"/>
              <a:t>The Inflation Reduction Act (IRA) created changes to Medicare Part B-covered drug pricing and coinsurance </a:t>
            </a:r>
          </a:p>
          <a:p>
            <a:pPr marL="548640">
              <a:lnSpc>
                <a:spcPct val="120000"/>
              </a:lnSpc>
            </a:pPr>
            <a:r>
              <a:rPr lang="en-US" dirty="0"/>
              <a:t>January 1, 2023 was first quarter for which drug manufacturers will be required to pay rebates to Medicare if prices for certain Part B drugs increase faster than the rate of inflation</a:t>
            </a:r>
          </a:p>
          <a:p>
            <a:pPr marL="548640">
              <a:lnSpc>
                <a:spcPct val="120000"/>
              </a:lnSpc>
            </a:pPr>
            <a:r>
              <a:rPr lang="en-US" dirty="0"/>
              <a:t>As of April 1, 2023, people with Original Medicare may pay a lower coinsurance for some Part B drugs if the drug’s price increased faster than the rate of inflation in a benchmark quarter </a:t>
            </a:r>
          </a:p>
          <a:p>
            <a:pPr marL="548640">
              <a:lnSpc>
                <a:spcPct val="120000"/>
              </a:lnSpc>
            </a:pPr>
            <a:r>
              <a:rPr lang="en-US" dirty="0"/>
              <a:t>The Part B inflation rebates for quarters in 2023 and 2024 must be invoiced by September 30, 2025</a:t>
            </a:r>
          </a:p>
          <a:p>
            <a:pPr>
              <a:lnSpc>
                <a:spcPct val="120000"/>
              </a:lnSpc>
            </a:pPr>
            <a:endParaRPr lang="en-US" dirty="0"/>
          </a:p>
        </p:txBody>
      </p:sp>
      <p:sp>
        <p:nvSpPr>
          <p:cNvPr id="5" name="Slide Number Placeholder 4">
            <a:extLst>
              <a:ext uri="{FF2B5EF4-FFF2-40B4-BE49-F238E27FC236}">
                <a16:creationId xmlns:a16="http://schemas.microsoft.com/office/drawing/2014/main" id="{564A95FA-5D34-4E36-849F-71364D0E76C1}"/>
              </a:ext>
            </a:extLst>
          </p:cNvPr>
          <p:cNvSpPr>
            <a:spLocks noGrp="1"/>
          </p:cNvSpPr>
          <p:nvPr>
            <p:ph type="sldNum" sz="quarter" idx="12"/>
          </p:nvPr>
        </p:nvSpPr>
        <p:spPr/>
        <p:txBody>
          <a:bodyPr/>
          <a:lstStyle/>
          <a:p>
            <a:fld id="{48F63A3B-78C7-47BE-AE5E-E10140E04643}" type="slidenum">
              <a:rPr lang="en-US" smtClean="0"/>
              <a:pPr/>
              <a:t>12</a:t>
            </a:fld>
            <a:endParaRPr lang="en-US" dirty="0"/>
          </a:p>
        </p:txBody>
      </p:sp>
      <p:sp>
        <p:nvSpPr>
          <p:cNvPr id="4" name="Footer Placeholder 3">
            <a:extLst>
              <a:ext uri="{FF2B5EF4-FFF2-40B4-BE49-F238E27FC236}">
                <a16:creationId xmlns:a16="http://schemas.microsoft.com/office/drawing/2014/main" id="{F6D38C33-3ACC-464C-97D9-6131D8374C36}"/>
              </a:ext>
            </a:extLst>
          </p:cNvPr>
          <p:cNvSpPr>
            <a:spLocks noGrp="1"/>
          </p:cNvSpPr>
          <p:nvPr>
            <p:ph type="ftr" sz="quarter" idx="11"/>
          </p:nvPr>
        </p:nvSpPr>
        <p:spPr/>
        <p:txBody>
          <a:bodyPr/>
          <a:lstStyle/>
          <a:p>
            <a:r>
              <a:rPr lang="en-US"/>
              <a:t>Medicare Drug Coverage</a:t>
            </a:r>
            <a:endParaRPr lang="en-US" dirty="0"/>
          </a:p>
        </p:txBody>
      </p:sp>
      <p:sp>
        <p:nvSpPr>
          <p:cNvPr id="6" name="Date Placeholder 5">
            <a:extLst>
              <a:ext uri="{FF2B5EF4-FFF2-40B4-BE49-F238E27FC236}">
                <a16:creationId xmlns:a16="http://schemas.microsoft.com/office/drawing/2014/main" id="{F5462AB9-75E8-45CA-B948-FABD03ECD6FA}"/>
              </a:ext>
            </a:extLst>
          </p:cNvPr>
          <p:cNvSpPr>
            <a:spLocks noGrp="1"/>
          </p:cNvSpPr>
          <p:nvPr>
            <p:ph type="dt" sz="half" idx="10"/>
          </p:nvPr>
        </p:nvSpPr>
        <p:spPr/>
        <p:txBody>
          <a:bodyPr/>
          <a:lstStyle/>
          <a:p>
            <a:r>
              <a:rPr lang="en-US"/>
              <a:t>April 2023</a:t>
            </a:r>
            <a:endParaRPr lang="en-US" dirty="0"/>
          </a:p>
        </p:txBody>
      </p:sp>
    </p:spTree>
    <p:custDataLst>
      <p:tags r:id="rId1"/>
    </p:custDataLst>
    <p:extLst>
      <p:ext uri="{BB962C8B-B14F-4D97-AF65-F5344CB8AC3E}">
        <p14:creationId xmlns:p14="http://schemas.microsoft.com/office/powerpoint/2010/main" val="15787219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CC92C-8DF9-4E2F-AC7E-AC0F4D33266C}"/>
              </a:ext>
            </a:extLst>
          </p:cNvPr>
          <p:cNvSpPr>
            <a:spLocks noGrp="1"/>
          </p:cNvSpPr>
          <p:nvPr>
            <p:ph type="title"/>
          </p:nvPr>
        </p:nvSpPr>
        <p:spPr/>
        <p:txBody>
          <a:bodyPr anchor="ctr">
            <a:normAutofit/>
          </a:bodyPr>
          <a:lstStyle/>
          <a:p>
            <a:r>
              <a:rPr lang="en-US" sz="3000" dirty="0"/>
              <a:t>Insulin Paid for by Medicare Part B</a:t>
            </a:r>
          </a:p>
        </p:txBody>
      </p:sp>
      <p:sp>
        <p:nvSpPr>
          <p:cNvPr id="6" name="Content Placeholder 5">
            <a:extLst>
              <a:ext uri="{FF2B5EF4-FFF2-40B4-BE49-F238E27FC236}">
                <a16:creationId xmlns:a16="http://schemas.microsoft.com/office/drawing/2014/main" id="{8D61A090-23A0-4D71-9FB3-B006FF6C9B96}"/>
              </a:ext>
            </a:extLst>
          </p:cNvPr>
          <p:cNvSpPr>
            <a:spLocks noGrp="1"/>
          </p:cNvSpPr>
          <p:nvPr>
            <p:ph idx="1"/>
          </p:nvPr>
        </p:nvSpPr>
        <p:spPr>
          <a:xfrm>
            <a:off x="914399" y="1371600"/>
            <a:ext cx="10439401" cy="4708358"/>
          </a:xfrm>
        </p:spPr>
        <p:txBody>
          <a:bodyPr>
            <a:normAutofit lnSpcReduction="10000"/>
          </a:bodyPr>
          <a:lstStyle/>
          <a:p>
            <a:pPr marL="0" indent="0" defTabSz="685800">
              <a:lnSpc>
                <a:spcPct val="110000"/>
              </a:lnSpc>
              <a:spcBef>
                <a:spcPts val="0"/>
              </a:spcBef>
              <a:buNone/>
            </a:pPr>
            <a:r>
              <a:rPr lang="en-US" sz="2800" b="1" dirty="0">
                <a:solidFill>
                  <a:srgbClr val="00529B"/>
                </a:solidFill>
              </a:rPr>
              <a:t>If you take insulin through a traditional pump covered under Medicare’s DME benefit, that insulin is covered under Medicare Part B. These benefits go into effect on July 1, 2023. </a:t>
            </a:r>
          </a:p>
          <a:p>
            <a:pPr marL="548640" indent="-274320">
              <a:lnSpc>
                <a:spcPct val="110000"/>
              </a:lnSpc>
            </a:pPr>
            <a:r>
              <a:rPr lang="en-US" sz="2400" dirty="0">
                <a:solidFill>
                  <a:srgbClr val="00529B"/>
                </a:solidFill>
              </a:rPr>
              <a:t>Insulin is capped at $35 for a one-month supply of insulin </a:t>
            </a:r>
          </a:p>
          <a:p>
            <a:pPr marL="548640" indent="-274320">
              <a:lnSpc>
                <a:spcPct val="110000"/>
              </a:lnSpc>
            </a:pPr>
            <a:r>
              <a:rPr lang="en-US" sz="2400" dirty="0">
                <a:solidFill>
                  <a:srgbClr val="00529B"/>
                </a:solidFill>
              </a:rPr>
              <a:t>No deductible will be applied to Part B-covered insulin</a:t>
            </a:r>
          </a:p>
          <a:p>
            <a:pPr marL="0" indent="0">
              <a:lnSpc>
                <a:spcPct val="110000"/>
              </a:lnSpc>
              <a:buNone/>
            </a:pPr>
            <a:endParaRPr lang="en-US" sz="2400" dirty="0">
              <a:solidFill>
                <a:srgbClr val="00529B"/>
              </a:solidFill>
            </a:endParaRPr>
          </a:p>
          <a:p>
            <a:pPr marL="0" indent="0">
              <a:lnSpc>
                <a:spcPct val="110000"/>
              </a:lnSpc>
              <a:buNone/>
            </a:pPr>
            <a:r>
              <a:rPr lang="en-US" sz="2000" b="1" dirty="0">
                <a:solidFill>
                  <a:srgbClr val="00529B"/>
                </a:solidFill>
              </a:rPr>
              <a:t>NOTE</a:t>
            </a:r>
            <a:r>
              <a:rPr lang="en-US" sz="2000" dirty="0"/>
              <a:t>: </a:t>
            </a:r>
            <a:r>
              <a:rPr lang="en-US" sz="2000" dirty="0">
                <a:solidFill>
                  <a:srgbClr val="00529B"/>
                </a:solidFill>
              </a:rPr>
              <a:t>if you use a </a:t>
            </a:r>
            <a:r>
              <a:rPr lang="en-US" sz="2000" b="1" dirty="0">
                <a:solidFill>
                  <a:srgbClr val="00529B"/>
                </a:solidFill>
              </a:rPr>
              <a:t>disposable</a:t>
            </a:r>
            <a:r>
              <a:rPr lang="en-US" sz="2000" dirty="0">
                <a:solidFill>
                  <a:srgbClr val="00529B"/>
                </a:solidFill>
              </a:rPr>
              <a:t> pump, the insulin for that pump is covered under Medicare Part D </a:t>
            </a:r>
          </a:p>
        </p:txBody>
      </p:sp>
      <p:sp>
        <p:nvSpPr>
          <p:cNvPr id="7" name="Freeform: Shape 6">
            <a:extLst>
              <a:ext uri="{FF2B5EF4-FFF2-40B4-BE49-F238E27FC236}">
                <a16:creationId xmlns:a16="http://schemas.microsoft.com/office/drawing/2014/main" id="{DA2D8B06-A526-48B4-9645-6FDF8425DDA9}"/>
              </a:ext>
              <a:ext uri="{C183D7F6-B498-43B3-948B-1728B52AA6E4}">
                <adec:decorative xmlns:adec="http://schemas.microsoft.com/office/drawing/2017/decorative" val="1"/>
              </a:ext>
            </a:extLst>
          </p:cNvPr>
          <p:cNvSpPr>
            <a:spLocks noChangeAspect="1"/>
          </p:cNvSpPr>
          <p:nvPr/>
        </p:nvSpPr>
        <p:spPr>
          <a:xfrm>
            <a:off x="677658" y="5360190"/>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40326FFF-F599-4B4E-B717-37A75AADFAF5}"/>
              </a:ext>
            </a:extLst>
          </p:cNvPr>
          <p:cNvSpPr>
            <a:spLocks noGrp="1"/>
          </p:cNvSpPr>
          <p:nvPr>
            <p:ph type="sldNum" sz="quarter" idx="12"/>
          </p:nvPr>
        </p:nvSpPr>
        <p:spPr/>
        <p:txBody>
          <a:bodyPr/>
          <a:lstStyle/>
          <a:p>
            <a:fld id="{48F63A3B-78C7-47BE-AE5E-E10140E04643}" type="slidenum">
              <a:rPr lang="en-US" smtClean="0"/>
              <a:pPr/>
              <a:t>13</a:t>
            </a:fld>
            <a:endParaRPr lang="en-US" dirty="0"/>
          </a:p>
        </p:txBody>
      </p:sp>
      <p:sp>
        <p:nvSpPr>
          <p:cNvPr id="5" name="Footer Placeholder 4">
            <a:extLst>
              <a:ext uri="{FF2B5EF4-FFF2-40B4-BE49-F238E27FC236}">
                <a16:creationId xmlns:a16="http://schemas.microsoft.com/office/drawing/2014/main" id="{4B8BA7DE-25BF-4CA6-A69B-934BF4B4EB3F}"/>
              </a:ext>
            </a:extLst>
          </p:cNvPr>
          <p:cNvSpPr>
            <a:spLocks noGrp="1"/>
          </p:cNvSpPr>
          <p:nvPr>
            <p:ph type="ftr" sz="quarter" idx="11"/>
          </p:nvPr>
        </p:nvSpPr>
        <p:spPr/>
        <p:txBody>
          <a:bodyPr/>
          <a:lstStyle/>
          <a:p>
            <a:r>
              <a:rPr lang="en-US"/>
              <a:t>Medicare Drug Coverage</a:t>
            </a:r>
            <a:endParaRPr lang="en-US" dirty="0"/>
          </a:p>
        </p:txBody>
      </p:sp>
      <p:sp>
        <p:nvSpPr>
          <p:cNvPr id="4" name="Date Placeholder 3">
            <a:extLst>
              <a:ext uri="{FF2B5EF4-FFF2-40B4-BE49-F238E27FC236}">
                <a16:creationId xmlns:a16="http://schemas.microsoft.com/office/drawing/2014/main" id="{AC490F50-3CC9-4058-A595-0A441359AAD5}"/>
              </a:ext>
            </a:extLst>
          </p:cNvPr>
          <p:cNvSpPr>
            <a:spLocks noGrp="1"/>
          </p:cNvSpPr>
          <p:nvPr>
            <p:ph type="dt" sz="half" idx="10"/>
          </p:nvPr>
        </p:nvSpPr>
        <p:spPr/>
        <p:txBody>
          <a:bodyPr/>
          <a:lstStyle/>
          <a:p>
            <a:r>
              <a:rPr lang="en-US"/>
              <a:t>April 2023</a:t>
            </a:r>
            <a:endParaRPr lang="en-US" dirty="0"/>
          </a:p>
        </p:txBody>
      </p:sp>
    </p:spTree>
    <p:custDataLst>
      <p:tags r:id="rId1"/>
    </p:custDataLst>
    <p:extLst>
      <p:ext uri="{BB962C8B-B14F-4D97-AF65-F5344CB8AC3E}">
        <p14:creationId xmlns:p14="http://schemas.microsoft.com/office/powerpoint/2010/main" val="2900529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7662"/>
            <a:ext cx="12192000" cy="967694"/>
          </a:xfrm>
        </p:spPr>
        <p:txBody>
          <a:bodyPr anchor="ctr">
            <a:noAutofit/>
          </a:bodyPr>
          <a:lstStyle/>
          <a:p>
            <a:r>
              <a:rPr lang="en-US" sz="2800" dirty="0"/>
              <a:t>Self-Administered Drugs in Hospital </a:t>
            </a:r>
            <a:br>
              <a:rPr lang="en-US" sz="2800" dirty="0"/>
            </a:br>
            <a:r>
              <a:rPr lang="en-US" sz="2800" dirty="0"/>
              <a:t>Outpatient Settings</a:t>
            </a:r>
          </a:p>
        </p:txBody>
      </p:sp>
      <p:grpSp>
        <p:nvGrpSpPr>
          <p:cNvPr id="6" name="Group 5" descr="Part B Medical Insurance icon">
            <a:extLst>
              <a:ext uri="{FF2B5EF4-FFF2-40B4-BE49-F238E27FC236}">
                <a16:creationId xmlns:a16="http://schemas.microsoft.com/office/drawing/2014/main" id="{87D50ECD-C554-44E3-A34B-F8840382AC73}"/>
              </a:ext>
            </a:extLst>
          </p:cNvPr>
          <p:cNvGrpSpPr>
            <a:grpSpLocks noChangeAspect="1"/>
          </p:cNvGrpSpPr>
          <p:nvPr/>
        </p:nvGrpSpPr>
        <p:grpSpPr>
          <a:xfrm>
            <a:off x="371526" y="1407622"/>
            <a:ext cx="2543755" cy="1723447"/>
            <a:chOff x="143101" y="2200207"/>
            <a:chExt cx="1989196" cy="1347721"/>
          </a:xfrm>
        </p:grpSpPr>
        <p:pic>
          <p:nvPicPr>
            <p:cNvPr id="7" name="Picture 6" descr="Part B Icon">
              <a:extLst>
                <a:ext uri="{FF2B5EF4-FFF2-40B4-BE49-F238E27FC236}">
                  <a16:creationId xmlns:a16="http://schemas.microsoft.com/office/drawing/2014/main" id="{713669BE-1C50-4443-8F17-E34BFE95DE4D}"/>
                </a:ext>
              </a:extLst>
            </p:cNvPr>
            <p:cNvPicPr>
              <a:picLocks noChangeAspect="1"/>
            </p:cNvPicPr>
            <p:nvPr/>
          </p:nvPicPr>
          <p:blipFill>
            <a:blip r:embed="rId4"/>
            <a:srcRect/>
            <a:stretch/>
          </p:blipFill>
          <p:spPr>
            <a:xfrm>
              <a:off x="590853" y="2200207"/>
              <a:ext cx="806027" cy="726110"/>
            </a:xfrm>
            <a:prstGeom prst="rect">
              <a:avLst/>
            </a:prstGeom>
          </p:spPr>
        </p:pic>
        <p:sp>
          <p:nvSpPr>
            <p:cNvPr id="8" name="TextBox 7">
              <a:extLst>
                <a:ext uri="{FF2B5EF4-FFF2-40B4-BE49-F238E27FC236}">
                  <a16:creationId xmlns:a16="http://schemas.microsoft.com/office/drawing/2014/main" id="{97D71CF4-F0FA-4803-8546-274BA4075E73}"/>
                </a:ext>
              </a:extLst>
            </p:cNvPr>
            <p:cNvSpPr txBox="1"/>
            <p:nvPr/>
          </p:nvSpPr>
          <p:spPr>
            <a:xfrm>
              <a:off x="143101" y="2994367"/>
              <a:ext cx="1989196" cy="55356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00529B"/>
                  </a:solidFill>
                  <a:effectLst/>
                  <a:uLnTx/>
                  <a:uFillTx/>
                </a:rPr>
                <a:t>Part B</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00529B"/>
                  </a:solidFill>
                  <a:effectLst/>
                  <a:uLnTx/>
                  <a:uFillTx/>
                </a:rPr>
                <a:t>Medical Insurance</a:t>
              </a:r>
            </a:p>
          </p:txBody>
        </p:sp>
      </p:grpSp>
      <p:sp>
        <p:nvSpPr>
          <p:cNvPr id="5" name="Content Placeholder 4"/>
          <p:cNvSpPr>
            <a:spLocks noGrp="1"/>
          </p:cNvSpPr>
          <p:nvPr>
            <p:ph type="body" sz="quarter" idx="13"/>
          </p:nvPr>
        </p:nvSpPr>
        <p:spPr>
          <a:xfrm>
            <a:off x="3207657" y="1382490"/>
            <a:ext cx="8274730" cy="1661499"/>
          </a:xfrm>
        </p:spPr>
        <p:txBody>
          <a:bodyPr vert="horz" lIns="91440" tIns="45720" rIns="91440" bIns="45720" rtlCol="0" anchor="t">
            <a:noAutofit/>
          </a:bodyPr>
          <a:lstStyle/>
          <a:p>
            <a:pPr marL="0" indent="0" defTabSz="685800">
              <a:lnSpc>
                <a:spcPct val="100000"/>
              </a:lnSpc>
              <a:spcBef>
                <a:spcPts val="0"/>
              </a:spcBef>
              <a:spcAft>
                <a:spcPts val="1200"/>
              </a:spcAft>
              <a:buNone/>
            </a:pPr>
            <a:r>
              <a:rPr lang="en-US" dirty="0">
                <a:solidFill>
                  <a:srgbClr val="00529B"/>
                </a:solidFill>
                <a:latin typeface="Arial"/>
                <a:cs typeface="Arial"/>
              </a:rPr>
              <a:t>Part B </a:t>
            </a:r>
            <a:r>
              <a:rPr lang="en-US" b="1" dirty="0">
                <a:solidFill>
                  <a:srgbClr val="00529B"/>
                </a:solidFill>
                <a:latin typeface="Arial"/>
                <a:cs typeface="Arial"/>
              </a:rPr>
              <a:t>doesn’t cover </a:t>
            </a:r>
            <a:r>
              <a:rPr lang="en-US" dirty="0">
                <a:solidFill>
                  <a:srgbClr val="00529B"/>
                </a:solidFill>
                <a:latin typeface="Arial"/>
                <a:cs typeface="Arial"/>
              </a:rPr>
              <a:t>self-administered drugs in a hospital outpatient setting </a:t>
            </a:r>
          </a:p>
          <a:p>
            <a:pPr marL="0" indent="0" defTabSz="685800">
              <a:lnSpc>
                <a:spcPct val="100000"/>
              </a:lnSpc>
              <a:spcBef>
                <a:spcPts val="600"/>
              </a:spcBef>
              <a:buNone/>
            </a:pPr>
            <a:endParaRPr lang="en-US" dirty="0">
              <a:solidFill>
                <a:srgbClr val="00529B"/>
              </a:solidFill>
              <a:latin typeface="Arial"/>
              <a:cs typeface="Arial"/>
            </a:endParaRPr>
          </a:p>
        </p:txBody>
      </p:sp>
      <p:grpSp>
        <p:nvGrpSpPr>
          <p:cNvPr id="9" name="Group 8" descr="Part D Medicare drug Insurance icon">
            <a:extLst>
              <a:ext uri="{FF2B5EF4-FFF2-40B4-BE49-F238E27FC236}">
                <a16:creationId xmlns:a16="http://schemas.microsoft.com/office/drawing/2014/main" id="{97C6A26B-BA11-4ACC-8DB2-686ECBC20649}"/>
              </a:ext>
            </a:extLst>
          </p:cNvPr>
          <p:cNvGrpSpPr/>
          <p:nvPr/>
        </p:nvGrpSpPr>
        <p:grpSpPr>
          <a:xfrm>
            <a:off x="473740" y="3522652"/>
            <a:ext cx="2339325" cy="1796290"/>
            <a:chOff x="6960685" y="2307844"/>
            <a:chExt cx="3046507" cy="1823541"/>
          </a:xfrm>
        </p:grpSpPr>
        <p:pic>
          <p:nvPicPr>
            <p:cNvPr id="10" name="Picture 9" descr="Part D Icon">
              <a:extLst>
                <a:ext uri="{FF2B5EF4-FFF2-40B4-BE49-F238E27FC236}">
                  <a16:creationId xmlns:a16="http://schemas.microsoft.com/office/drawing/2014/main" id="{A625C04D-7FCD-4C2F-9502-34A3042B9305}"/>
                </a:ext>
              </a:extLst>
            </p:cNvPr>
            <p:cNvPicPr>
              <a:picLocks noChangeAspect="1"/>
            </p:cNvPicPr>
            <p:nvPr/>
          </p:nvPicPr>
          <p:blipFill>
            <a:blip r:embed="rId5"/>
            <a:srcRect/>
            <a:stretch/>
          </p:blipFill>
          <p:spPr>
            <a:xfrm>
              <a:off x="7614052" y="2307844"/>
              <a:ext cx="1295618" cy="718626"/>
            </a:xfrm>
            <a:prstGeom prst="rect">
              <a:avLst/>
            </a:prstGeom>
          </p:spPr>
        </p:pic>
        <p:sp>
          <p:nvSpPr>
            <p:cNvPr id="11" name="TextBox 10" title="Part D Icon">
              <a:extLst>
                <a:ext uri="{FF2B5EF4-FFF2-40B4-BE49-F238E27FC236}">
                  <a16:creationId xmlns:a16="http://schemas.microsoft.com/office/drawing/2014/main" id="{AAFD4584-628F-413F-A4A7-5011CE906793}"/>
                </a:ext>
              </a:extLst>
            </p:cNvPr>
            <p:cNvSpPr txBox="1"/>
            <p:nvPr/>
          </p:nvSpPr>
          <p:spPr>
            <a:xfrm>
              <a:off x="6960685" y="3100314"/>
              <a:ext cx="3046507" cy="103107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00529B"/>
                  </a:solidFill>
                  <a:effectLst/>
                  <a:uLnTx/>
                  <a:uFillTx/>
                </a:rPr>
                <a:t>Part 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00529B"/>
                  </a:solidFill>
                  <a:effectLst/>
                  <a:uLnTx/>
                  <a:uFillTx/>
                </a:rPr>
                <a:t>Medicare drug coverage</a:t>
              </a:r>
            </a:p>
          </p:txBody>
        </p:sp>
      </p:grpSp>
      <p:sp>
        <p:nvSpPr>
          <p:cNvPr id="16" name="Content Placeholder 4">
            <a:extLst>
              <a:ext uri="{FF2B5EF4-FFF2-40B4-BE49-F238E27FC236}">
                <a16:creationId xmlns:a16="http://schemas.microsoft.com/office/drawing/2014/main" id="{4B86F4CB-D79C-4295-A822-D822A34F2487}"/>
              </a:ext>
            </a:extLst>
          </p:cNvPr>
          <p:cNvSpPr txBox="1">
            <a:spLocks/>
          </p:cNvSpPr>
          <p:nvPr/>
        </p:nvSpPr>
        <p:spPr>
          <a:xfrm>
            <a:off x="3252825" y="3138549"/>
            <a:ext cx="8274730" cy="297349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0"/>
              </a:spcBef>
              <a:spcAft>
                <a:spcPts val="1200"/>
              </a:spcAft>
              <a:buFont typeface="Wingdings" pitchFamily="2" charset="2"/>
              <a:buNone/>
            </a:pPr>
            <a:r>
              <a:rPr lang="en-US" dirty="0">
                <a:solidFill>
                  <a:srgbClr val="00529B"/>
                </a:solidFill>
                <a:latin typeface="Arial"/>
                <a:cs typeface="Arial"/>
              </a:rPr>
              <a:t>If enrolled, Medicare drug coverage (Part D) </a:t>
            </a:r>
            <a:r>
              <a:rPr lang="en-US" b="1" dirty="0">
                <a:solidFill>
                  <a:srgbClr val="00529B"/>
                </a:solidFill>
                <a:latin typeface="Arial"/>
                <a:cs typeface="Arial"/>
              </a:rPr>
              <a:t>may cover </a:t>
            </a:r>
            <a:r>
              <a:rPr lang="en-US" dirty="0">
                <a:solidFill>
                  <a:srgbClr val="00529B"/>
                </a:solidFill>
                <a:latin typeface="Arial"/>
                <a:cs typeface="Arial"/>
              </a:rPr>
              <a:t>the self-administered drugs: </a:t>
            </a:r>
          </a:p>
          <a:p>
            <a:pPr marL="548640" lvl="1" indent="-274320" defTabSz="685800">
              <a:lnSpc>
                <a:spcPct val="100000"/>
              </a:lnSpc>
              <a:spcBef>
                <a:spcPts val="0"/>
              </a:spcBef>
              <a:spcAft>
                <a:spcPts val="1200"/>
              </a:spcAft>
              <a:buFont typeface="Wingdings" panose="020B0604020202020204" pitchFamily="34" charset="0"/>
              <a:buChar char="§"/>
            </a:pPr>
            <a:r>
              <a:rPr lang="en-US" dirty="0">
                <a:solidFill>
                  <a:srgbClr val="00529B"/>
                </a:solidFill>
                <a:latin typeface="Arial"/>
                <a:cs typeface="Arial"/>
              </a:rPr>
              <a:t>If you aren’t admitted as an inpatient in a hospital</a:t>
            </a:r>
          </a:p>
          <a:p>
            <a:pPr marL="548640" lvl="1" indent="-274320" defTabSz="685800">
              <a:lnSpc>
                <a:spcPct val="100000"/>
              </a:lnSpc>
              <a:spcBef>
                <a:spcPts val="0"/>
              </a:spcBef>
              <a:spcAft>
                <a:spcPts val="1200"/>
              </a:spcAft>
              <a:buFont typeface="Wingdings" panose="020B0604020202020204" pitchFamily="34" charset="0"/>
              <a:buChar char="§"/>
            </a:pPr>
            <a:r>
              <a:rPr lang="en-US" dirty="0">
                <a:solidFill>
                  <a:srgbClr val="00529B"/>
                </a:solidFill>
                <a:latin typeface="Arial"/>
                <a:cs typeface="Arial"/>
              </a:rPr>
              <a:t>You may have to pay and submit for reimbursement</a:t>
            </a:r>
          </a:p>
          <a:p>
            <a:pPr marL="548640" lvl="1" indent="-274320" defTabSz="685800">
              <a:lnSpc>
                <a:spcPct val="100000"/>
              </a:lnSpc>
              <a:spcBef>
                <a:spcPts val="0"/>
              </a:spcBef>
              <a:spcAft>
                <a:spcPts val="1200"/>
              </a:spcAft>
              <a:buFont typeface="Wingdings" panose="020B0604020202020204" pitchFamily="34" charset="0"/>
              <a:buChar char="§"/>
            </a:pPr>
            <a:r>
              <a:rPr lang="en-US" dirty="0">
                <a:solidFill>
                  <a:srgbClr val="00529B"/>
                </a:solidFill>
                <a:latin typeface="Arial"/>
                <a:cs typeface="Arial"/>
              </a:rPr>
              <a:t>The drug you need must be on your drug plan’s formulary (list of covered drugs)</a:t>
            </a:r>
            <a:endParaRPr lang="en-US" dirty="0">
              <a:solidFill>
                <a:srgbClr val="00529B"/>
              </a:solidFill>
            </a:endParaRPr>
          </a:p>
        </p:txBody>
      </p:sp>
      <p:sp>
        <p:nvSpPr>
          <p:cNvPr id="15" name="Freeform: Shape 14">
            <a:extLst>
              <a:ext uri="{FF2B5EF4-FFF2-40B4-BE49-F238E27FC236}">
                <a16:creationId xmlns:a16="http://schemas.microsoft.com/office/drawing/2014/main" id="{0737BB59-1B8B-471F-9E6A-22278B18FA6D}"/>
              </a:ext>
              <a:ext uri="{C183D7F6-B498-43B3-948B-1728B52AA6E4}">
                <adec:decorative xmlns:adec="http://schemas.microsoft.com/office/drawing/2017/decorative" val="1"/>
              </a:ext>
            </a:extLst>
          </p:cNvPr>
          <p:cNvSpPr>
            <a:spLocks noChangeAspect="1"/>
          </p:cNvSpPr>
          <p:nvPr/>
        </p:nvSpPr>
        <p:spPr>
          <a:xfrm>
            <a:off x="2659765" y="3266881"/>
            <a:ext cx="548640" cy="54864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FBC45385-9BC7-441A-B08F-0D3D30C4BA5A}"/>
              </a:ext>
              <a:ext uri="{C183D7F6-B498-43B3-948B-1728B52AA6E4}">
                <adec:decorative xmlns:adec="http://schemas.microsoft.com/office/drawing/2017/decorative" val="1"/>
              </a:ext>
            </a:extLst>
          </p:cNvPr>
          <p:cNvSpPr>
            <a:spLocks noChangeAspect="1"/>
          </p:cNvSpPr>
          <p:nvPr/>
        </p:nvSpPr>
        <p:spPr>
          <a:xfrm>
            <a:off x="2659017" y="1386785"/>
            <a:ext cx="548640" cy="548640"/>
          </a:xfrm>
          <a:custGeom>
            <a:avLst/>
            <a:gdLst>
              <a:gd name="connsiteX0" fmla="*/ 1283817 w 3717558"/>
              <a:gd name="connsiteY0" fmla="*/ 982893 h 3717560"/>
              <a:gd name="connsiteX1" fmla="*/ 1005560 w 3717558"/>
              <a:gd name="connsiteY1" fmla="*/ 1250689 h 3717560"/>
              <a:gd name="connsiteX2" fmla="*/ 1616511 w 3717558"/>
              <a:gd name="connsiteY2" fmla="*/ 1885510 h 3717560"/>
              <a:gd name="connsiteX3" fmla="*/ 1041178 w 3717558"/>
              <a:gd name="connsiteY3" fmla="*/ 2472724 h 3717560"/>
              <a:gd name="connsiteX4" fmla="*/ 1317033 w 3717558"/>
              <a:gd name="connsiteY4" fmla="*/ 2742996 h 3717560"/>
              <a:gd name="connsiteX5" fmla="*/ 1884423 w 3717558"/>
              <a:gd name="connsiteY5" fmla="*/ 2163888 h 3717560"/>
              <a:gd name="connsiteX6" fmla="*/ 2433736 w 3717558"/>
              <a:gd name="connsiteY6" fmla="*/ 2734663 h 3717560"/>
              <a:gd name="connsiteX7" fmla="*/ 2711996 w 3717558"/>
              <a:gd name="connsiteY7" fmla="*/ 2466867 h 3717560"/>
              <a:gd name="connsiteX8" fmla="*/ 2154812 w 3717558"/>
              <a:gd name="connsiteY8" fmla="*/ 1887915 h 3717560"/>
              <a:gd name="connsiteX9" fmla="*/ 2758416 w 3717558"/>
              <a:gd name="connsiteY9" fmla="*/ 1271845 h 3717560"/>
              <a:gd name="connsiteX10" fmla="*/ 2482562 w 3717558"/>
              <a:gd name="connsiteY10" fmla="*/ 1001572 h 3717560"/>
              <a:gd name="connsiteX11" fmla="*/ 1886900 w 3717558"/>
              <a:gd name="connsiteY11" fmla="*/ 1609537 h 3717560"/>
              <a:gd name="connsiteX12" fmla="*/ 1858779 w 3717558"/>
              <a:gd name="connsiteY12" fmla="*/ 0 h 3717560"/>
              <a:gd name="connsiteX13" fmla="*/ 3717558 w 3717558"/>
              <a:gd name="connsiteY13" fmla="*/ 1858780 h 3717560"/>
              <a:gd name="connsiteX14" fmla="*/ 1858779 w 3717558"/>
              <a:gd name="connsiteY14" fmla="*/ 3717560 h 3717560"/>
              <a:gd name="connsiteX15" fmla="*/ 0 w 3717558"/>
              <a:gd name="connsiteY15" fmla="*/ 1858780 h 3717560"/>
              <a:gd name="connsiteX16" fmla="*/ 1858779 w 3717558"/>
              <a:gd name="connsiteY16"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17558" h="3717560">
                <a:moveTo>
                  <a:pt x="1283817" y="982893"/>
                </a:moveTo>
                <a:lnTo>
                  <a:pt x="1005560" y="1250689"/>
                </a:lnTo>
                <a:lnTo>
                  <a:pt x="1616511" y="1885510"/>
                </a:lnTo>
                <a:lnTo>
                  <a:pt x="1041178" y="2472724"/>
                </a:lnTo>
                <a:lnTo>
                  <a:pt x="1317033" y="2742996"/>
                </a:lnTo>
                <a:lnTo>
                  <a:pt x="1884423" y="2163888"/>
                </a:lnTo>
                <a:lnTo>
                  <a:pt x="2433736" y="2734663"/>
                </a:lnTo>
                <a:lnTo>
                  <a:pt x="2711996" y="2466867"/>
                </a:lnTo>
                <a:lnTo>
                  <a:pt x="2154812" y="1887915"/>
                </a:lnTo>
                <a:lnTo>
                  <a:pt x="2758416" y="1271845"/>
                </a:lnTo>
                <a:lnTo>
                  <a:pt x="2482562" y="1001572"/>
                </a:lnTo>
                <a:lnTo>
                  <a:pt x="1886900" y="1609537"/>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FE0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a:extLst>
              <a:ext uri="{FF2B5EF4-FFF2-40B4-BE49-F238E27FC236}">
                <a16:creationId xmlns:a16="http://schemas.microsoft.com/office/drawing/2014/main" id="{72052D74-13BB-4EAA-B37A-8AB08B436970}"/>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14</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n-US"/>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2023</a:t>
            </a:r>
          </a:p>
        </p:txBody>
      </p:sp>
    </p:spTree>
    <p:custDataLst>
      <p:tags r:id="rId1"/>
    </p:custDataLst>
    <p:extLst>
      <p:ext uri="{BB962C8B-B14F-4D97-AF65-F5344CB8AC3E}">
        <p14:creationId xmlns:p14="http://schemas.microsoft.com/office/powerpoint/2010/main" val="1573485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fade">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xEl>
                                              <p:pRg st="1" end="1"/>
                                            </p:txEl>
                                          </p:spTgt>
                                        </p:tgtEl>
                                        <p:attrNameLst>
                                          <p:attrName>style.visibility</p:attrName>
                                        </p:attrNameLst>
                                      </p:cBhvr>
                                      <p:to>
                                        <p:strVal val="visible"/>
                                      </p:to>
                                    </p:set>
                                    <p:animEffect transition="in" filter="fade">
                                      <p:cBhvr>
                                        <p:cTn id="17" dur="500"/>
                                        <p:tgtEl>
                                          <p:spTgt spid="16">
                                            <p:txEl>
                                              <p:pRg st="1" end="1"/>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6">
                                            <p:txEl>
                                              <p:pRg st="2" end="2"/>
                                            </p:txEl>
                                          </p:spTgt>
                                        </p:tgtEl>
                                        <p:attrNameLst>
                                          <p:attrName>style.visibility</p:attrName>
                                        </p:attrNameLst>
                                      </p:cBhvr>
                                      <p:to>
                                        <p:strVal val="visible"/>
                                      </p:to>
                                    </p:set>
                                    <p:animEffect transition="in" filter="fade">
                                      <p:cBhvr>
                                        <p:cTn id="20" dur="500"/>
                                        <p:tgtEl>
                                          <p:spTgt spid="16">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6">
                                            <p:txEl>
                                              <p:pRg st="3" end="3"/>
                                            </p:txEl>
                                          </p:spTgt>
                                        </p:tgtEl>
                                        <p:attrNameLst>
                                          <p:attrName>style.visibility</p:attrName>
                                        </p:attrNameLst>
                                      </p:cBhvr>
                                      <p:to>
                                        <p:strVal val="visible"/>
                                      </p:to>
                                    </p:set>
                                    <p:animEffect transition="in" filter="fade">
                                      <p:cBhvr>
                                        <p:cTn id="23"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23784" y="282591"/>
            <a:ext cx="8944431" cy="719643"/>
          </a:xfrm>
        </p:spPr>
        <p:txBody>
          <a:bodyPr>
            <a:normAutofit/>
          </a:bodyPr>
          <a:lstStyle/>
          <a:p>
            <a:pPr algn="ctr"/>
            <a:r>
              <a:rPr lang="en-US" sz="3000" dirty="0">
                <a:cs typeface="Calibri"/>
              </a:rPr>
              <a:t>Check Your Knowledge: Question 1</a:t>
            </a:r>
          </a:p>
        </p:txBody>
      </p:sp>
      <p:sp>
        <p:nvSpPr>
          <p:cNvPr id="5" name="Content Placeholder 4"/>
          <p:cNvSpPr>
            <a:spLocks noGrp="1"/>
          </p:cNvSpPr>
          <p:nvPr>
            <p:ph idx="4294967295"/>
          </p:nvPr>
        </p:nvSpPr>
        <p:spPr>
          <a:xfrm>
            <a:off x="1828800" y="1620254"/>
            <a:ext cx="9286876" cy="4467084"/>
          </a:xfrm>
        </p:spPr>
        <p:txBody>
          <a:bodyPr vert="horz" lIns="91440" tIns="45720" rIns="91440" bIns="45720" rtlCol="0" anchor="t">
            <a:normAutofit/>
          </a:bodyPr>
          <a:lstStyle/>
          <a:p>
            <a:pPr marL="0" lvl="0" indent="0" defTabSz="685800">
              <a:lnSpc>
                <a:spcPct val="100000"/>
              </a:lnSpc>
              <a:spcBef>
                <a:spcPts val="0"/>
              </a:spcBef>
              <a:spcAft>
                <a:spcPts val="1200"/>
              </a:spcAft>
              <a:buNone/>
            </a:pPr>
            <a:r>
              <a:rPr lang="en-US" b="1" dirty="0">
                <a:solidFill>
                  <a:srgbClr val="00529B"/>
                </a:solidFill>
                <a:latin typeface="Arial"/>
                <a:cs typeface="Calibri"/>
              </a:rPr>
              <a:t>Which part of Medicare pays for drugs used in hospice care for symptom control and pain relief only?</a:t>
            </a:r>
          </a:p>
          <a:p>
            <a:pPr marL="804672" lvl="0" indent="-347472" defTabSz="685800">
              <a:lnSpc>
                <a:spcPct val="100000"/>
              </a:lnSpc>
              <a:spcBef>
                <a:spcPts val="0"/>
              </a:spcBef>
              <a:spcAft>
                <a:spcPts val="1200"/>
              </a:spcAft>
              <a:buFont typeface="Wingdings" panose="05000000000000000000" pitchFamily="2" charset="2"/>
              <a:buAutoNum type="alphaLcPeriod"/>
            </a:pPr>
            <a:r>
              <a:rPr lang="en-US" dirty="0">
                <a:solidFill>
                  <a:srgbClr val="00529B"/>
                </a:solidFill>
                <a:latin typeface="Arial"/>
                <a:cs typeface="Calibri"/>
              </a:rPr>
              <a:t>Part A (Hospital Insurance)</a:t>
            </a:r>
          </a:p>
          <a:p>
            <a:pPr marL="804672" lvl="0" indent="-347472" defTabSz="685800">
              <a:lnSpc>
                <a:spcPct val="100000"/>
              </a:lnSpc>
              <a:spcBef>
                <a:spcPts val="0"/>
              </a:spcBef>
              <a:spcAft>
                <a:spcPts val="1200"/>
              </a:spcAft>
              <a:buFont typeface="Wingdings" panose="05000000000000000000" pitchFamily="2" charset="2"/>
              <a:buAutoNum type="alphaLcPeriod"/>
            </a:pPr>
            <a:r>
              <a:rPr lang="en-US" dirty="0">
                <a:solidFill>
                  <a:srgbClr val="00529B"/>
                </a:solidFill>
                <a:latin typeface="Arial"/>
                <a:cs typeface="Calibri"/>
              </a:rPr>
              <a:t>Part B (Medical Insurance)</a:t>
            </a:r>
          </a:p>
          <a:p>
            <a:pPr marL="804672" lvl="0" indent="-347472" defTabSz="685800">
              <a:lnSpc>
                <a:spcPct val="100000"/>
              </a:lnSpc>
              <a:spcBef>
                <a:spcPts val="0"/>
              </a:spcBef>
              <a:spcAft>
                <a:spcPts val="1200"/>
              </a:spcAft>
              <a:buFont typeface="Wingdings" panose="05000000000000000000" pitchFamily="2" charset="2"/>
              <a:buAutoNum type="alphaLcPeriod"/>
            </a:pPr>
            <a:r>
              <a:rPr lang="en-US" dirty="0">
                <a:solidFill>
                  <a:srgbClr val="00529B"/>
                </a:solidFill>
                <a:latin typeface="Arial"/>
                <a:cs typeface="Calibri"/>
              </a:rPr>
              <a:t>Part D (Medicare drug coverage)</a:t>
            </a:r>
          </a:p>
          <a:p>
            <a:pPr marL="804672" indent="-347472" defTabSz="685800">
              <a:lnSpc>
                <a:spcPct val="100000"/>
              </a:lnSpc>
              <a:spcBef>
                <a:spcPts val="0"/>
              </a:spcBef>
              <a:spcAft>
                <a:spcPts val="1200"/>
              </a:spcAft>
              <a:buFont typeface="Wingdings" panose="05000000000000000000" pitchFamily="2" charset="2"/>
              <a:buAutoNum type="alphaLcPeriod"/>
            </a:pPr>
            <a:r>
              <a:rPr lang="en-US" dirty="0">
                <a:solidFill>
                  <a:srgbClr val="00529B"/>
                </a:solidFill>
                <a:latin typeface="Arial"/>
                <a:cs typeface="Calibri"/>
              </a:rPr>
              <a:t>None of the above </a:t>
            </a:r>
          </a:p>
        </p:txBody>
      </p:sp>
      <p:sp>
        <p:nvSpPr>
          <p:cNvPr id="6" name="Rounded Rectangle 5" descr="Green box highlighting the correct answer: A"/>
          <p:cNvSpPr/>
          <p:nvPr/>
        </p:nvSpPr>
        <p:spPr>
          <a:xfrm>
            <a:off x="2304381" y="2563921"/>
            <a:ext cx="4691743" cy="561483"/>
          </a:xfrm>
          <a:prstGeom prst="round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Slide Number Placeholder 5">
            <a:extLst>
              <a:ext uri="{FF2B5EF4-FFF2-40B4-BE49-F238E27FC236}">
                <a16:creationId xmlns:a16="http://schemas.microsoft.com/office/drawing/2014/main" id="{31CFBDC4-BA72-4BA6-A8BB-1909F13F7789}"/>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15</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n-US"/>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2023</a:t>
            </a:r>
          </a:p>
        </p:txBody>
      </p:sp>
    </p:spTree>
    <p:custDataLst>
      <p:tags r:id="rId1"/>
    </p:custDataLst>
    <p:extLst>
      <p:ext uri="{BB962C8B-B14F-4D97-AF65-F5344CB8AC3E}">
        <p14:creationId xmlns:p14="http://schemas.microsoft.com/office/powerpoint/2010/main" val="1866634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92298" y="273604"/>
            <a:ext cx="8407403" cy="719643"/>
          </a:xfrm>
        </p:spPr>
        <p:txBody>
          <a:bodyPr>
            <a:normAutofit/>
          </a:bodyPr>
          <a:lstStyle/>
          <a:p>
            <a:pPr algn="ctr"/>
            <a:r>
              <a:rPr lang="en-US" sz="3000" dirty="0">
                <a:cs typeface="Calibri"/>
              </a:rPr>
              <a:t>Check Your Knowledge: Question 2</a:t>
            </a:r>
          </a:p>
        </p:txBody>
      </p:sp>
      <p:sp>
        <p:nvSpPr>
          <p:cNvPr id="5" name="Content Placeholder 4"/>
          <p:cNvSpPr>
            <a:spLocks noGrp="1"/>
          </p:cNvSpPr>
          <p:nvPr>
            <p:ph idx="4294967295"/>
          </p:nvPr>
        </p:nvSpPr>
        <p:spPr>
          <a:xfrm>
            <a:off x="1828800" y="1737360"/>
            <a:ext cx="8964388" cy="4190320"/>
          </a:xfrm>
        </p:spPr>
        <p:txBody>
          <a:bodyPr vert="horz" lIns="91440" tIns="45720" rIns="91440" bIns="45720" rtlCol="0" anchor="t">
            <a:normAutofit/>
          </a:bodyPr>
          <a:lstStyle/>
          <a:p>
            <a:pPr marL="0" lvl="0" indent="0" defTabSz="685800">
              <a:lnSpc>
                <a:spcPct val="100000"/>
              </a:lnSpc>
              <a:spcBef>
                <a:spcPts val="0"/>
              </a:spcBef>
              <a:spcAft>
                <a:spcPts val="1200"/>
              </a:spcAft>
              <a:buNone/>
            </a:pPr>
            <a:r>
              <a:rPr lang="en-US" b="1" dirty="0">
                <a:solidFill>
                  <a:srgbClr val="00529B"/>
                </a:solidFill>
                <a:latin typeface="Arial"/>
                <a:cs typeface="Arial"/>
              </a:rPr>
              <a:t>Medicare drug coverage (Part D) doesn’t cover the cost of the flu shot, a preventive service immunization.</a:t>
            </a:r>
          </a:p>
          <a:p>
            <a:pPr marL="804672" lvl="0" indent="-347472" defTabSz="685800">
              <a:lnSpc>
                <a:spcPct val="100000"/>
              </a:lnSpc>
              <a:spcBef>
                <a:spcPts val="0"/>
              </a:spcBef>
              <a:spcAft>
                <a:spcPts val="1200"/>
              </a:spcAft>
              <a:buFont typeface="Wingdings" panose="05000000000000000000" pitchFamily="2" charset="2"/>
              <a:buAutoNum type="alphaLcPeriod"/>
            </a:pPr>
            <a:r>
              <a:rPr lang="en-US" dirty="0">
                <a:solidFill>
                  <a:srgbClr val="00529B"/>
                </a:solidFill>
                <a:latin typeface="Arial"/>
                <a:cs typeface="Arial"/>
              </a:rPr>
              <a:t>True</a:t>
            </a:r>
          </a:p>
          <a:p>
            <a:pPr marL="804672" lvl="0" indent="-347472" defTabSz="685800">
              <a:lnSpc>
                <a:spcPct val="100000"/>
              </a:lnSpc>
              <a:spcBef>
                <a:spcPts val="0"/>
              </a:spcBef>
              <a:spcAft>
                <a:spcPts val="1200"/>
              </a:spcAft>
              <a:buFont typeface="Wingdings" panose="05000000000000000000" pitchFamily="2" charset="2"/>
              <a:buAutoNum type="alphaLcPeriod"/>
            </a:pPr>
            <a:r>
              <a:rPr lang="en-US" dirty="0">
                <a:solidFill>
                  <a:srgbClr val="00529B"/>
                </a:solidFill>
                <a:latin typeface="Arial"/>
                <a:cs typeface="Arial"/>
              </a:rPr>
              <a:t>False</a:t>
            </a:r>
          </a:p>
          <a:p>
            <a:pPr marL="0" lvl="0" indent="0" defTabSz="685800">
              <a:lnSpc>
                <a:spcPct val="100000"/>
              </a:lnSpc>
              <a:spcBef>
                <a:spcPts val="600"/>
              </a:spcBef>
              <a:spcAft>
                <a:spcPts val="1200"/>
              </a:spcAft>
              <a:buNone/>
            </a:pPr>
            <a:endParaRPr lang="en-US" dirty="0">
              <a:solidFill>
                <a:srgbClr val="00529B"/>
              </a:solidFill>
            </a:endParaRPr>
          </a:p>
          <a:p>
            <a:pPr>
              <a:spcAft>
                <a:spcPts val="1200"/>
              </a:spcAft>
            </a:pPr>
            <a:endParaRPr lang="en-US" dirty="0">
              <a:solidFill>
                <a:srgbClr val="00529B"/>
              </a:solidFill>
            </a:endParaRPr>
          </a:p>
        </p:txBody>
      </p:sp>
      <p:sp>
        <p:nvSpPr>
          <p:cNvPr id="6" name="Rounded Rectangle 5" descr="Green box highlighting the correct answer: A"/>
          <p:cNvSpPr/>
          <p:nvPr/>
        </p:nvSpPr>
        <p:spPr>
          <a:xfrm>
            <a:off x="2305282" y="2686736"/>
            <a:ext cx="1556986" cy="534269"/>
          </a:xfrm>
          <a:prstGeom prst="round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Slide Number Placeholder 5">
            <a:extLst>
              <a:ext uri="{FF2B5EF4-FFF2-40B4-BE49-F238E27FC236}">
                <a16:creationId xmlns:a16="http://schemas.microsoft.com/office/drawing/2014/main" id="{F901E6AE-8536-4312-A630-960AFB8FCFF0}"/>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16</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n-US"/>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2023</a:t>
            </a:r>
          </a:p>
        </p:txBody>
      </p:sp>
    </p:spTree>
    <p:custDataLst>
      <p:tags r:id="rId1"/>
    </p:custDataLst>
    <p:extLst>
      <p:ext uri="{BB962C8B-B14F-4D97-AF65-F5344CB8AC3E}">
        <p14:creationId xmlns:p14="http://schemas.microsoft.com/office/powerpoint/2010/main" val="476143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8681A-7610-47A4-8293-3244E79A4C6E}"/>
              </a:ext>
            </a:extLst>
          </p:cNvPr>
          <p:cNvSpPr>
            <a:spLocks noGrp="1"/>
          </p:cNvSpPr>
          <p:nvPr>
            <p:ph type="title"/>
          </p:nvPr>
        </p:nvSpPr>
        <p:spPr/>
        <p:txBody>
          <a:bodyPr>
            <a:noAutofit/>
          </a:bodyPr>
          <a:lstStyle/>
          <a:p>
            <a:r>
              <a:rPr lang="en-US" dirty="0">
                <a:latin typeface="Arial Black" panose="020B0A04020102020204" pitchFamily="34" charset="0"/>
              </a:rPr>
              <a:t>Lesson 2</a:t>
            </a:r>
            <a:endParaRPr lang="en-US" dirty="0"/>
          </a:p>
        </p:txBody>
      </p:sp>
      <p:sp>
        <p:nvSpPr>
          <p:cNvPr id="5" name="Text Placeholder 4">
            <a:extLst>
              <a:ext uri="{FF2B5EF4-FFF2-40B4-BE49-F238E27FC236}">
                <a16:creationId xmlns:a16="http://schemas.microsoft.com/office/drawing/2014/main" id="{6F62818C-0E6F-4EE9-B393-FD2B3E88F999}"/>
              </a:ext>
            </a:extLst>
          </p:cNvPr>
          <p:cNvSpPr>
            <a:spLocks noGrp="1"/>
          </p:cNvSpPr>
          <p:nvPr>
            <p:ph type="body" idx="1"/>
          </p:nvPr>
        </p:nvSpPr>
        <p:spPr/>
        <p:txBody>
          <a:bodyPr>
            <a:normAutofit/>
          </a:bodyPr>
          <a:lstStyle/>
          <a:p>
            <a:r>
              <a:rPr lang="en-US" dirty="0">
                <a:latin typeface="Arial Black" panose="020B0A04020102020204" pitchFamily="34" charset="0"/>
              </a:rPr>
              <a:t>How Medicare Drug Coverage (Part D) Works</a:t>
            </a:r>
            <a:br>
              <a:rPr lang="en-US" dirty="0"/>
            </a:br>
            <a:endParaRPr lang="en-US" dirty="0"/>
          </a:p>
        </p:txBody>
      </p:sp>
    </p:spTree>
    <p:custDataLst>
      <p:tags r:id="rId1"/>
    </p:custDataLst>
    <p:extLst>
      <p:ext uri="{BB962C8B-B14F-4D97-AF65-F5344CB8AC3E}">
        <p14:creationId xmlns:p14="http://schemas.microsoft.com/office/powerpoint/2010/main" val="28357841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a:xfrm>
            <a:off x="0" y="15586"/>
            <a:ext cx="12192000" cy="914400"/>
          </a:xfrm>
        </p:spPr>
        <p:txBody>
          <a:bodyPr anchor="ctr">
            <a:normAutofit/>
          </a:bodyPr>
          <a:lstStyle/>
          <a:p>
            <a:r>
              <a:rPr lang="en-US" sz="3000" dirty="0"/>
              <a:t>Lesson 2 Objectives</a:t>
            </a:r>
          </a:p>
        </p:txBody>
      </p:sp>
      <p:sp>
        <p:nvSpPr>
          <p:cNvPr id="13" name="Content Placeholder 12"/>
          <p:cNvSpPr>
            <a:spLocks noGrp="1"/>
          </p:cNvSpPr>
          <p:nvPr>
            <p:ph type="body" sz="quarter" idx="13"/>
          </p:nvPr>
        </p:nvSpPr>
        <p:spPr>
          <a:xfrm>
            <a:off x="1371600" y="1371600"/>
            <a:ext cx="9729788" cy="4167187"/>
          </a:xfrm>
        </p:spPr>
        <p:txBody>
          <a:bodyPr vert="horz" lIns="91440" tIns="45720" rIns="91440" bIns="45720" rtlCol="0" anchor="t">
            <a:normAutofit/>
          </a:bodyPr>
          <a:lstStyle/>
          <a:p>
            <a:pPr marL="0" indent="0" defTabSz="685800">
              <a:lnSpc>
                <a:spcPct val="100000"/>
              </a:lnSpc>
              <a:spcBef>
                <a:spcPts val="0"/>
              </a:spcBef>
              <a:spcAft>
                <a:spcPts val="1200"/>
              </a:spcAft>
              <a:buNone/>
            </a:pPr>
            <a:r>
              <a:rPr lang="en-US" sz="2800" b="1" dirty="0">
                <a:solidFill>
                  <a:srgbClr val="00529B"/>
                </a:solidFill>
                <a:latin typeface="Arial"/>
                <a:cs typeface="Arial"/>
              </a:rPr>
              <a:t>At the end of this lesson, you’ll be able to: </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Describe Medicare drug coverage (Part D) options and benefits</a:t>
            </a:r>
            <a:endParaRPr lang="en-US" sz="2400" dirty="0">
              <a:solidFill>
                <a:srgbClr val="00529B"/>
              </a:solidFill>
            </a:endParaRP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Explain Medicare drug coverage costs</a:t>
            </a:r>
          </a:p>
        </p:txBody>
      </p:sp>
      <p:sp>
        <p:nvSpPr>
          <p:cNvPr id="6" name="Slide Number Placeholder 5">
            <a:extLst>
              <a:ext uri="{FF2B5EF4-FFF2-40B4-BE49-F238E27FC236}">
                <a16:creationId xmlns:a16="http://schemas.microsoft.com/office/drawing/2014/main" id="{2F451775-5B99-47EB-A4C8-3FD8B459F682}"/>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18</a:t>
            </a:fld>
            <a:endParaRPr lang="en-US"/>
          </a:p>
        </p:txBody>
      </p:sp>
      <p:sp>
        <p:nvSpPr>
          <p:cNvPr id="5" name="Footer Placeholder 4">
            <a:extLst>
              <a:ext uri="{FF2B5EF4-FFF2-40B4-BE49-F238E27FC236}">
                <a16:creationId xmlns:a16="http://schemas.microsoft.com/office/drawing/2014/main" id="{59947857-69D2-7E49-B8BA-12BDADCFB697}"/>
              </a:ext>
            </a:extLst>
          </p:cNvPr>
          <p:cNvSpPr>
            <a:spLocks noGrp="1"/>
          </p:cNvSpPr>
          <p:nvPr>
            <p:ph type="ftr" sz="quarter" idx="11"/>
          </p:nvPr>
        </p:nvSpPr>
        <p:spPr>
          <a:xfrm>
            <a:off x="4038600" y="6492240"/>
            <a:ext cx="4114800" cy="365125"/>
          </a:xfrm>
        </p:spPr>
        <p:txBody>
          <a:bodyPr/>
          <a:lstStyle/>
          <a:p>
            <a:r>
              <a:rPr lang="en-US"/>
              <a:t>Medicare Drug Coverage</a:t>
            </a:r>
          </a:p>
        </p:txBody>
      </p:sp>
      <p:sp>
        <p:nvSpPr>
          <p:cNvPr id="4" name="Date Placeholder 3">
            <a:extLst>
              <a:ext uri="{FF2B5EF4-FFF2-40B4-BE49-F238E27FC236}">
                <a16:creationId xmlns:a16="http://schemas.microsoft.com/office/drawing/2014/main" id="{FFE0F7BA-B7CB-CC44-A510-4BEEF236974B}"/>
              </a:ext>
            </a:extLst>
          </p:cNvPr>
          <p:cNvSpPr>
            <a:spLocks noGrp="1"/>
          </p:cNvSpPr>
          <p:nvPr>
            <p:ph type="dt" sz="half" idx="10"/>
          </p:nvPr>
        </p:nvSpPr>
        <p:spPr>
          <a:xfrm>
            <a:off x="838200" y="6492240"/>
            <a:ext cx="2743200" cy="365125"/>
          </a:xfrm>
        </p:spPr>
        <p:txBody>
          <a:bodyPr/>
          <a:lstStyle/>
          <a:p>
            <a:r>
              <a:rPr lang="en-US"/>
              <a:t>April 2023</a:t>
            </a:r>
          </a:p>
        </p:txBody>
      </p:sp>
    </p:spTree>
    <p:custDataLst>
      <p:tags r:id="rId1"/>
    </p:custDataLst>
    <p:extLst>
      <p:ext uri="{BB962C8B-B14F-4D97-AF65-F5344CB8AC3E}">
        <p14:creationId xmlns:p14="http://schemas.microsoft.com/office/powerpoint/2010/main" val="91485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animEffect transition="in" filter="fade">
                                      <p:cBhvr>
                                        <p:cTn id="7" dur="500"/>
                                        <p:tgtEl>
                                          <p:spTgt spid="1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2" end="2"/>
                                            </p:txEl>
                                          </p:spTgt>
                                        </p:tgtEl>
                                        <p:attrNameLst>
                                          <p:attrName>style.visibility</p:attrName>
                                        </p:attrNameLst>
                                      </p:cBhvr>
                                      <p:to>
                                        <p:strVal val="visible"/>
                                      </p:to>
                                    </p:set>
                                    <p:animEffect transition="in" filter="fade">
                                      <p:cBhvr>
                                        <p:cTn id="12"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954232"/>
          </a:xfrm>
        </p:spPr>
        <p:txBody>
          <a:bodyPr anchor="ctr">
            <a:normAutofit/>
          </a:bodyPr>
          <a:lstStyle/>
          <a:p>
            <a:r>
              <a:rPr lang="en-US" sz="3000" dirty="0"/>
              <a:t>Medicare Drug Coverage (Part D)</a:t>
            </a:r>
          </a:p>
        </p:txBody>
      </p:sp>
      <p:grpSp>
        <p:nvGrpSpPr>
          <p:cNvPr id="13" name="Group 12" descr="Part D Medicare drug Insurance icon">
            <a:extLst>
              <a:ext uri="{FF2B5EF4-FFF2-40B4-BE49-F238E27FC236}">
                <a16:creationId xmlns:a16="http://schemas.microsoft.com/office/drawing/2014/main" id="{63391F7C-39E9-4849-B69C-2619CEEA9984}"/>
              </a:ext>
            </a:extLst>
          </p:cNvPr>
          <p:cNvGrpSpPr/>
          <p:nvPr/>
        </p:nvGrpSpPr>
        <p:grpSpPr>
          <a:xfrm>
            <a:off x="209140" y="1753824"/>
            <a:ext cx="2057102" cy="1423063"/>
            <a:chOff x="7188039" y="2499267"/>
            <a:chExt cx="2678969" cy="1444650"/>
          </a:xfrm>
        </p:grpSpPr>
        <p:pic>
          <p:nvPicPr>
            <p:cNvPr id="14" name="Picture 13" descr="Part D Icon">
              <a:extLst>
                <a:ext uri="{FF2B5EF4-FFF2-40B4-BE49-F238E27FC236}">
                  <a16:creationId xmlns:a16="http://schemas.microsoft.com/office/drawing/2014/main" id="{3AB9A3EB-CF9E-415B-8402-97B9910ECBFD}"/>
                </a:ext>
              </a:extLst>
            </p:cNvPr>
            <p:cNvPicPr>
              <a:picLocks noChangeAspect="1"/>
            </p:cNvPicPr>
            <p:nvPr/>
          </p:nvPicPr>
          <p:blipFill>
            <a:blip r:embed="rId4"/>
            <a:srcRect/>
            <a:stretch/>
          </p:blipFill>
          <p:spPr>
            <a:xfrm>
              <a:off x="8052274" y="2499267"/>
              <a:ext cx="950501" cy="527204"/>
            </a:xfrm>
            <a:prstGeom prst="rect">
              <a:avLst/>
            </a:prstGeom>
          </p:spPr>
        </p:pic>
        <p:sp>
          <p:nvSpPr>
            <p:cNvPr id="20" name="TextBox 19" title="Part D Icon">
              <a:extLst>
                <a:ext uri="{FF2B5EF4-FFF2-40B4-BE49-F238E27FC236}">
                  <a16:creationId xmlns:a16="http://schemas.microsoft.com/office/drawing/2014/main" id="{65BF53E2-F375-4893-B206-3997685BEB4E}"/>
                </a:ext>
              </a:extLst>
            </p:cNvPr>
            <p:cNvSpPr txBox="1"/>
            <p:nvPr/>
          </p:nvSpPr>
          <p:spPr>
            <a:xfrm>
              <a:off x="7188039" y="3100314"/>
              <a:ext cx="2678969" cy="84360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529B"/>
                  </a:solidFill>
                  <a:effectLst/>
                  <a:uLnTx/>
                  <a:uFillTx/>
                </a:rPr>
                <a:t>Part 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529B"/>
                  </a:solidFill>
                  <a:effectLst/>
                  <a:uLnTx/>
                  <a:uFillTx/>
                </a:rPr>
                <a:t>Medicare drug coverage</a:t>
              </a:r>
            </a:p>
          </p:txBody>
        </p:sp>
      </p:grpSp>
      <p:sp>
        <p:nvSpPr>
          <p:cNvPr id="5" name="Content Placeholder 4"/>
          <p:cNvSpPr>
            <a:spLocks noGrp="1"/>
          </p:cNvSpPr>
          <p:nvPr>
            <p:ph type="body" sz="quarter" idx="13"/>
          </p:nvPr>
        </p:nvSpPr>
        <p:spPr>
          <a:xfrm>
            <a:off x="2103120" y="1371600"/>
            <a:ext cx="8762470" cy="4606395"/>
          </a:xfrm>
        </p:spPr>
        <p:txBody>
          <a:bodyPr vert="horz" lIns="91440" tIns="45720" rIns="91440" bIns="45720" rtlCol="0" anchor="t">
            <a:noAutofit/>
          </a:bodyPr>
          <a:lstStyle/>
          <a:p>
            <a:pPr marL="0" lvl="0" indent="0" defTabSz="685800">
              <a:lnSpc>
                <a:spcPct val="100000"/>
              </a:lnSpc>
              <a:spcBef>
                <a:spcPts val="0"/>
              </a:spcBef>
              <a:spcAft>
                <a:spcPts val="1200"/>
              </a:spcAft>
              <a:buNone/>
            </a:pPr>
            <a:r>
              <a:rPr lang="en-US" sz="2800" b="1" dirty="0">
                <a:solidFill>
                  <a:srgbClr val="00529B"/>
                </a:solidFill>
              </a:rPr>
              <a:t>Plans that offer Medicare drug coverage are:</a:t>
            </a:r>
          </a:p>
          <a:p>
            <a:pPr marL="548640" lvl="1" indent="-274320" defTabSz="685800">
              <a:lnSpc>
                <a:spcPct val="100000"/>
              </a:lnSpc>
              <a:spcBef>
                <a:spcPts val="0"/>
              </a:spcBef>
              <a:spcAft>
                <a:spcPts val="1200"/>
              </a:spcAft>
              <a:buFont typeface="Wingdings" panose="05000000000000000000" pitchFamily="2" charset="2"/>
              <a:buChar char="§"/>
              <a:tabLst>
                <a:tab pos="1663700" algn="l"/>
              </a:tabLst>
            </a:pPr>
            <a:r>
              <a:rPr lang="en-US" sz="2400" dirty="0">
                <a:solidFill>
                  <a:srgbClr val="00529B"/>
                </a:solidFill>
              </a:rPr>
              <a:t>Approved by Medicare</a:t>
            </a:r>
          </a:p>
          <a:p>
            <a:pPr marL="548640" lvl="1" indent="-274320" defTabSz="685800">
              <a:lnSpc>
                <a:spcPct val="100000"/>
              </a:lnSpc>
              <a:spcBef>
                <a:spcPts val="0"/>
              </a:spcBef>
              <a:spcAft>
                <a:spcPts val="1200"/>
              </a:spcAft>
              <a:buFont typeface="Wingdings" panose="05000000000000000000" pitchFamily="2" charset="2"/>
              <a:buChar char="§"/>
              <a:tabLst>
                <a:tab pos="1663700" algn="l"/>
              </a:tabLst>
            </a:pPr>
            <a:r>
              <a:rPr lang="en-US" sz="2400" dirty="0">
                <a:solidFill>
                  <a:srgbClr val="00529B"/>
                </a:solidFill>
              </a:rPr>
              <a:t>Run by private companies</a:t>
            </a:r>
          </a:p>
          <a:p>
            <a:pPr marL="548640" lvl="1" indent="-274320" defTabSz="685800">
              <a:lnSpc>
                <a:spcPct val="100000"/>
              </a:lnSpc>
              <a:spcBef>
                <a:spcPts val="0"/>
              </a:spcBef>
              <a:spcAft>
                <a:spcPts val="1200"/>
              </a:spcAft>
              <a:buFont typeface="Wingdings" panose="05000000000000000000" pitchFamily="2" charset="2"/>
              <a:buChar char="§"/>
              <a:tabLst>
                <a:tab pos="1663700" algn="l"/>
              </a:tabLst>
            </a:pPr>
            <a:r>
              <a:rPr lang="en-US" sz="2400" dirty="0">
                <a:solidFill>
                  <a:srgbClr val="00529B"/>
                </a:solidFill>
              </a:rPr>
              <a:t>Available to everyone with Medicare</a:t>
            </a:r>
          </a:p>
          <a:p>
            <a:pPr marL="914400" indent="0" defTabSz="685800">
              <a:lnSpc>
                <a:spcPct val="100000"/>
              </a:lnSpc>
              <a:spcBef>
                <a:spcPts val="0"/>
              </a:spcBef>
              <a:spcAft>
                <a:spcPts val="1200"/>
              </a:spcAft>
              <a:buNone/>
            </a:pPr>
            <a:endParaRPr lang="en-US" sz="1000" b="1" dirty="0">
              <a:solidFill>
                <a:srgbClr val="00529B"/>
              </a:solidFill>
            </a:endParaRPr>
          </a:p>
          <a:p>
            <a:pPr marL="0" indent="0" defTabSz="685800">
              <a:lnSpc>
                <a:spcPct val="100000"/>
              </a:lnSpc>
              <a:spcBef>
                <a:spcPts val="0"/>
              </a:spcBef>
              <a:spcAft>
                <a:spcPts val="1200"/>
              </a:spcAft>
              <a:buNone/>
            </a:pPr>
            <a:r>
              <a:rPr lang="en-US" sz="2800" b="1" dirty="0">
                <a:solidFill>
                  <a:srgbClr val="00529B"/>
                </a:solidFill>
              </a:rPr>
              <a:t>There are 2 ways to get coverage:</a:t>
            </a:r>
          </a:p>
          <a:p>
            <a:pPr marL="548640" indent="-274320" defTabSz="685800">
              <a:lnSpc>
                <a:spcPct val="100000"/>
              </a:lnSpc>
              <a:spcBef>
                <a:spcPts val="0"/>
              </a:spcBef>
              <a:spcAft>
                <a:spcPts val="1200"/>
              </a:spcAft>
            </a:pPr>
            <a:r>
              <a:rPr lang="en-US" sz="2400" dirty="0">
                <a:solidFill>
                  <a:srgbClr val="00529B"/>
                </a:solidFill>
              </a:rPr>
              <a:t>Medicare drug plans </a:t>
            </a:r>
          </a:p>
          <a:p>
            <a:pPr marL="548640" indent="-274320" defTabSz="685800">
              <a:lnSpc>
                <a:spcPct val="100000"/>
              </a:lnSpc>
              <a:spcBef>
                <a:spcPts val="0"/>
              </a:spcBef>
              <a:spcAft>
                <a:spcPts val="1200"/>
              </a:spcAft>
            </a:pPr>
            <a:r>
              <a:rPr lang="en-US" sz="2400" dirty="0">
                <a:solidFill>
                  <a:srgbClr val="00529B"/>
                </a:solidFill>
              </a:rPr>
              <a:t>Medicare Advantage Plans or other Medicare health plans with drug coverage</a:t>
            </a:r>
          </a:p>
          <a:p>
            <a:pPr>
              <a:lnSpc>
                <a:spcPct val="100000"/>
              </a:lnSpc>
            </a:pPr>
            <a:endParaRPr lang="en-US" sz="2000" dirty="0">
              <a:solidFill>
                <a:srgbClr val="00529B"/>
              </a:solidFill>
            </a:endParaRPr>
          </a:p>
        </p:txBody>
      </p:sp>
      <p:grpSp>
        <p:nvGrpSpPr>
          <p:cNvPr id="7" name="Group 6" descr="Info banner reading: In most cases, you must take action to join a plan.">
            <a:extLst>
              <a:ext uri="{FF2B5EF4-FFF2-40B4-BE49-F238E27FC236}">
                <a16:creationId xmlns:a16="http://schemas.microsoft.com/office/drawing/2014/main" id="{AA48A5EE-AC24-44D0-8B08-C98D76FFC998}"/>
              </a:ext>
            </a:extLst>
          </p:cNvPr>
          <p:cNvGrpSpPr/>
          <p:nvPr/>
        </p:nvGrpSpPr>
        <p:grpSpPr>
          <a:xfrm>
            <a:off x="7844927" y="1832201"/>
            <a:ext cx="4352825" cy="1015306"/>
            <a:chOff x="7586132" y="1319448"/>
            <a:chExt cx="4352825" cy="1015306"/>
          </a:xfrm>
        </p:grpSpPr>
        <p:sp>
          <p:nvSpPr>
            <p:cNvPr id="6" name="Arrow: Pentagon 5">
              <a:extLst>
                <a:ext uri="{FF2B5EF4-FFF2-40B4-BE49-F238E27FC236}">
                  <a16:creationId xmlns:a16="http://schemas.microsoft.com/office/drawing/2014/main" id="{7119E03B-C57E-4B7A-B0AF-DEB089F7D3B8}"/>
                </a:ext>
              </a:extLst>
            </p:cNvPr>
            <p:cNvSpPr/>
            <p:nvPr/>
          </p:nvSpPr>
          <p:spPr>
            <a:xfrm rot="10800000">
              <a:off x="7586132" y="1463010"/>
              <a:ext cx="4352825" cy="822960"/>
            </a:xfrm>
            <a:prstGeom prst="homePlat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F292C847-873B-4284-93E3-CD2555E9E40C}"/>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01316" y="1319448"/>
              <a:ext cx="1015306" cy="1015306"/>
            </a:xfrm>
            <a:prstGeom prst="rect">
              <a:avLst/>
            </a:prstGeom>
          </p:spPr>
        </p:pic>
        <p:sp>
          <p:nvSpPr>
            <p:cNvPr id="16" name="TextBox 15">
              <a:extLst>
                <a:ext uri="{FF2B5EF4-FFF2-40B4-BE49-F238E27FC236}">
                  <a16:creationId xmlns:a16="http://schemas.microsoft.com/office/drawing/2014/main" id="{EDF78C09-19B9-4FA3-8DE3-F9B5F50E8A68}"/>
                </a:ext>
              </a:extLst>
            </p:cNvPr>
            <p:cNvSpPr txBox="1"/>
            <p:nvPr/>
          </p:nvSpPr>
          <p:spPr>
            <a:xfrm>
              <a:off x="8728768" y="1517963"/>
              <a:ext cx="3024607" cy="707886"/>
            </a:xfrm>
            <a:prstGeom prst="rect">
              <a:avLst/>
            </a:prstGeom>
            <a:noFill/>
          </p:spPr>
          <p:txBody>
            <a:bodyPr wrap="square" rtlCol="0">
              <a:spAutoFit/>
            </a:bodyPr>
            <a:lstStyle/>
            <a:p>
              <a:pPr lvl="0" defTabSz="685800">
                <a:lnSpc>
                  <a:spcPct val="100000"/>
                </a:lnSpc>
                <a:spcBef>
                  <a:spcPts val="600"/>
                </a:spcBef>
              </a:pPr>
              <a:r>
                <a:rPr lang="en-US" sz="2000" dirty="0">
                  <a:solidFill>
                    <a:srgbClr val="00529B"/>
                  </a:solidFill>
                  <a:latin typeface="Arial" panose="020B0604020202020204" pitchFamily="34" charset="0"/>
                  <a:cs typeface="Arial" panose="020B0604020202020204" pitchFamily="34" charset="0"/>
                </a:rPr>
                <a:t>In most cases, you must take action to join a plan. </a:t>
              </a:r>
            </a:p>
          </p:txBody>
        </p:sp>
      </p:grpSp>
      <p:sp>
        <p:nvSpPr>
          <p:cNvPr id="21" name="Slide Number Placeholder 5">
            <a:extLst>
              <a:ext uri="{FF2B5EF4-FFF2-40B4-BE49-F238E27FC236}">
                <a16:creationId xmlns:a16="http://schemas.microsoft.com/office/drawing/2014/main" id="{496C4FB7-16DA-4850-8228-8E69B0353CB2}"/>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19</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n-US"/>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2023</a:t>
            </a:r>
          </a:p>
        </p:txBody>
      </p:sp>
    </p:spTree>
    <p:custDataLst>
      <p:tags r:id="rId1"/>
    </p:custDataLst>
    <p:extLst>
      <p:ext uri="{BB962C8B-B14F-4D97-AF65-F5344CB8AC3E}">
        <p14:creationId xmlns:p14="http://schemas.microsoft.com/office/powerpoint/2010/main" val="2899044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fade">
                                      <p:cBhvr>
                                        <p:cTn id="22" dur="500"/>
                                        <p:tgtEl>
                                          <p:spTgt spid="5">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fade">
                                      <p:cBhvr>
                                        <p:cTn id="27" dur="500"/>
                                        <p:tgtEl>
                                          <p:spTgt spid="5">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7" end="7"/>
                                            </p:txEl>
                                          </p:spTgt>
                                        </p:tgtEl>
                                        <p:attrNameLst>
                                          <p:attrName>style.visibility</p:attrName>
                                        </p:attrNameLst>
                                      </p:cBhvr>
                                      <p:to>
                                        <p:strVal val="visible"/>
                                      </p:to>
                                    </p:set>
                                    <p:animEffect transition="in" filter="fade">
                                      <p:cBhvr>
                                        <p:cTn id="3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914400" y="457200"/>
            <a:ext cx="5027023" cy="719643"/>
          </a:xfrm>
        </p:spPr>
        <p:txBody>
          <a:bodyPr>
            <a:normAutofit/>
          </a:bodyPr>
          <a:lstStyle/>
          <a:p>
            <a:r>
              <a:rPr lang="en-US" sz="3000" dirty="0"/>
              <a:t>Table of Contents</a:t>
            </a:r>
          </a:p>
        </p:txBody>
      </p:sp>
      <p:sp>
        <p:nvSpPr>
          <p:cNvPr id="4" name="Content Placeholder 3"/>
          <p:cNvSpPr>
            <a:spLocks noGrp="1"/>
          </p:cNvSpPr>
          <p:nvPr>
            <p:ph type="body" sz="quarter" idx="13"/>
          </p:nvPr>
        </p:nvSpPr>
        <p:spPr>
          <a:xfrm>
            <a:off x="1467851" y="1688537"/>
            <a:ext cx="10069033" cy="4712263"/>
          </a:xfrm>
        </p:spPr>
        <p:txBody>
          <a:bodyPr vert="horz" lIns="91440" tIns="45720" rIns="91440" bIns="45720" rtlCol="0" anchor="t">
            <a:noAutofit/>
          </a:bodyPr>
          <a:lstStyle/>
          <a:p>
            <a:pPr marL="0" lvl="0" indent="0" defTabSz="685800">
              <a:lnSpc>
                <a:spcPct val="100000"/>
              </a:lnSpc>
              <a:spcBef>
                <a:spcPts val="0"/>
              </a:spcBef>
              <a:spcAft>
                <a:spcPts val="600"/>
              </a:spcAft>
              <a:buNone/>
            </a:pPr>
            <a:r>
              <a:rPr lang="en-US" sz="2000" b="1" dirty="0">
                <a:solidFill>
                  <a:srgbClr val="00529B"/>
                </a:solidFill>
                <a:latin typeface="Arial"/>
                <a:cs typeface="Arial"/>
              </a:rPr>
              <a:t>Lesson 1: </a:t>
            </a:r>
            <a:r>
              <a:rPr lang="en-US" sz="2000" dirty="0">
                <a:solidFill>
                  <a:srgbClr val="00529B"/>
                </a:solidFill>
                <a:latin typeface="Arial"/>
                <a:cs typeface="Arial"/>
              </a:rPr>
              <a:t>Drug Coverage Under the Different Parts of Medicare…..…..4–16</a:t>
            </a:r>
          </a:p>
          <a:p>
            <a:pPr lvl="0" defTabSz="685800">
              <a:spcBef>
                <a:spcPts val="0"/>
              </a:spcBef>
              <a:spcAft>
                <a:spcPts val="600"/>
              </a:spcAft>
            </a:pPr>
            <a:r>
              <a:rPr lang="en-US" sz="2000" b="1" dirty="0">
                <a:solidFill>
                  <a:srgbClr val="00529B"/>
                </a:solidFill>
                <a:latin typeface="Arial"/>
                <a:cs typeface="Arial"/>
              </a:rPr>
              <a:t>Lesson 2: </a:t>
            </a:r>
            <a:r>
              <a:rPr lang="en-US" sz="2000" dirty="0">
                <a:solidFill>
                  <a:srgbClr val="00529B"/>
                </a:solidFill>
                <a:latin typeface="Arial"/>
                <a:cs typeface="Arial"/>
              </a:rPr>
              <a:t>How Medicare Drug Plans Work…………...............................17–29</a:t>
            </a:r>
          </a:p>
          <a:p>
            <a:pPr lvl="0" defTabSz="685800">
              <a:spcBef>
                <a:spcPts val="0"/>
              </a:spcBef>
              <a:spcAft>
                <a:spcPts val="600"/>
              </a:spcAft>
            </a:pPr>
            <a:r>
              <a:rPr lang="en-US" sz="2000" b="1" dirty="0">
                <a:solidFill>
                  <a:srgbClr val="00529B"/>
                </a:solidFill>
                <a:latin typeface="Arial"/>
                <a:cs typeface="Arial"/>
              </a:rPr>
              <a:t>Lesson 3: </a:t>
            </a:r>
            <a:r>
              <a:rPr lang="en-US" sz="2000" dirty="0">
                <a:solidFill>
                  <a:srgbClr val="00529B"/>
                </a:solidFill>
                <a:latin typeface="Arial"/>
                <a:cs typeface="Arial"/>
              </a:rPr>
              <a:t>Medicare Drug Coverage Rules..............................................30–51</a:t>
            </a:r>
          </a:p>
          <a:p>
            <a:pPr marL="1143000" indent="-1143000" defTabSz="685800">
              <a:spcBef>
                <a:spcPts val="0"/>
              </a:spcBef>
              <a:spcAft>
                <a:spcPts val="600"/>
              </a:spcAft>
            </a:pPr>
            <a:r>
              <a:rPr lang="en-US" sz="2000" b="1" dirty="0">
                <a:solidFill>
                  <a:srgbClr val="00529B"/>
                </a:solidFill>
                <a:latin typeface="Arial"/>
                <a:cs typeface="Arial"/>
              </a:rPr>
              <a:t>Lesson 4: </a:t>
            </a:r>
            <a:r>
              <a:rPr lang="en-US" sz="2000" dirty="0">
                <a:solidFill>
                  <a:srgbClr val="00529B"/>
                </a:solidFill>
                <a:latin typeface="Arial"/>
                <a:cs typeface="Arial"/>
              </a:rPr>
              <a:t>Medicare Drug Coverage Eligibility &amp; Enrollment...................52–74</a:t>
            </a:r>
          </a:p>
          <a:p>
            <a:pPr lvl="0" defTabSz="685800">
              <a:spcBef>
                <a:spcPts val="0"/>
              </a:spcBef>
              <a:spcAft>
                <a:spcPts val="600"/>
              </a:spcAft>
            </a:pPr>
            <a:r>
              <a:rPr lang="en-US" sz="2000" b="1" dirty="0">
                <a:solidFill>
                  <a:srgbClr val="00529B"/>
                </a:solidFill>
                <a:latin typeface="Arial"/>
                <a:cs typeface="Arial"/>
              </a:rPr>
              <a:t>Lesson 5: </a:t>
            </a:r>
            <a:r>
              <a:rPr lang="en-US" sz="2000" dirty="0">
                <a:solidFill>
                  <a:srgbClr val="00529B"/>
                </a:solidFill>
                <a:latin typeface="Arial"/>
                <a:cs typeface="Arial"/>
              </a:rPr>
              <a:t>Extra Help With Medicare Drug Coverage Costs....................75–90</a:t>
            </a:r>
          </a:p>
          <a:p>
            <a:pPr defTabSz="685800">
              <a:spcBef>
                <a:spcPts val="0"/>
              </a:spcBef>
              <a:spcAft>
                <a:spcPts val="600"/>
              </a:spcAft>
            </a:pPr>
            <a:r>
              <a:rPr lang="en-US" sz="2000" b="1" dirty="0">
                <a:solidFill>
                  <a:srgbClr val="00529B"/>
                </a:solidFill>
                <a:latin typeface="Arial"/>
                <a:cs typeface="Arial"/>
              </a:rPr>
              <a:t>Lesson 6: </a:t>
            </a:r>
            <a:r>
              <a:rPr lang="en-US" sz="2000" dirty="0">
                <a:solidFill>
                  <a:srgbClr val="00529B"/>
                </a:solidFill>
                <a:latin typeface="Arial"/>
                <a:cs typeface="Arial"/>
              </a:rPr>
              <a:t>Medicare Drug Coverage Determinations &amp; Appeals……......91–94</a:t>
            </a:r>
          </a:p>
          <a:p>
            <a:pPr marL="0" lvl="0" indent="0" defTabSz="685800">
              <a:lnSpc>
                <a:spcPct val="100000"/>
              </a:lnSpc>
              <a:spcBef>
                <a:spcPts val="0"/>
              </a:spcBef>
              <a:spcAft>
                <a:spcPts val="600"/>
              </a:spcAft>
              <a:buNone/>
            </a:pPr>
            <a:r>
              <a:rPr lang="en-US" sz="2000" b="1" dirty="0">
                <a:solidFill>
                  <a:srgbClr val="00529B"/>
                </a:solidFill>
                <a:latin typeface="Arial"/>
                <a:cs typeface="Arial"/>
              </a:rPr>
              <a:t>Appendices:</a:t>
            </a:r>
          </a:p>
          <a:p>
            <a:pPr marL="457200" lvl="0" indent="117475" defTabSz="685800">
              <a:lnSpc>
                <a:spcPct val="100000"/>
              </a:lnSpc>
              <a:spcBef>
                <a:spcPts val="0"/>
              </a:spcBef>
              <a:spcAft>
                <a:spcPts val="600"/>
              </a:spcAft>
              <a:buNone/>
            </a:pPr>
            <a:r>
              <a:rPr lang="en-US" sz="2000" dirty="0">
                <a:solidFill>
                  <a:srgbClr val="00529B"/>
                </a:solidFill>
                <a:latin typeface="Arial"/>
                <a:cs typeface="Arial"/>
              </a:rPr>
              <a:t>Part D Appeals Process Flowchart………………..............................95</a:t>
            </a:r>
          </a:p>
          <a:p>
            <a:pPr marL="457200" lvl="0" indent="117475" defTabSz="685800">
              <a:lnSpc>
                <a:spcPct val="100000"/>
              </a:lnSpc>
              <a:spcBef>
                <a:spcPts val="0"/>
              </a:spcBef>
              <a:spcAft>
                <a:spcPts val="600"/>
              </a:spcAft>
              <a:buNone/>
            </a:pPr>
            <a:r>
              <a:rPr lang="en-US" sz="2000" dirty="0">
                <a:solidFill>
                  <a:srgbClr val="00529B"/>
                </a:solidFill>
                <a:latin typeface="Arial"/>
                <a:cs typeface="Arial"/>
              </a:rPr>
              <a:t>Key Points to Remember...................................................................96</a:t>
            </a:r>
          </a:p>
          <a:p>
            <a:pPr marL="457200" lvl="0" indent="117475" defTabSz="685800">
              <a:spcBef>
                <a:spcPts val="0"/>
              </a:spcBef>
              <a:spcAft>
                <a:spcPts val="600"/>
              </a:spcAft>
            </a:pPr>
            <a:r>
              <a:rPr lang="en-US" sz="2000" dirty="0">
                <a:solidFill>
                  <a:srgbClr val="00529B"/>
                </a:solidFill>
                <a:latin typeface="Arial"/>
                <a:cs typeface="Arial"/>
              </a:rPr>
              <a:t>Medicare Drug Coverage Resource Guide…………………..............97–100</a:t>
            </a:r>
          </a:p>
          <a:p>
            <a:pPr marL="457200" lvl="0" indent="117475" defTabSz="685800">
              <a:spcBef>
                <a:spcPts val="0"/>
              </a:spcBef>
              <a:spcAft>
                <a:spcPts val="600"/>
              </a:spcAft>
            </a:pPr>
            <a:r>
              <a:rPr lang="en-US" sz="2000" dirty="0">
                <a:solidFill>
                  <a:srgbClr val="00529B"/>
                </a:solidFill>
                <a:latin typeface="Arial"/>
                <a:cs typeface="Arial"/>
              </a:rPr>
              <a:t>Acronyms...........................................................................................101–102</a:t>
            </a:r>
          </a:p>
        </p:txBody>
      </p:sp>
      <p:sp>
        <p:nvSpPr>
          <p:cNvPr id="8" name="Slide Number Placeholder 5">
            <a:extLst>
              <a:ext uri="{FF2B5EF4-FFF2-40B4-BE49-F238E27FC236}">
                <a16:creationId xmlns:a16="http://schemas.microsoft.com/office/drawing/2014/main" id="{5BB71FE4-1D4E-4821-9E98-B71EB99935B6}"/>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2</a:t>
            </a:fld>
            <a:endParaRPr lang="en-US" dirty="0"/>
          </a:p>
        </p:txBody>
      </p:sp>
      <p:sp>
        <p:nvSpPr>
          <p:cNvPr id="3" name="Footer Placeholder 2">
            <a:extLst>
              <a:ext uri="{FF2B5EF4-FFF2-40B4-BE49-F238E27FC236}">
                <a16:creationId xmlns:a16="http://schemas.microsoft.com/office/drawing/2014/main" id="{7915CF63-C2D5-8C4C-AABA-2A08D8A507C2}"/>
              </a:ext>
            </a:extLst>
          </p:cNvPr>
          <p:cNvSpPr>
            <a:spLocks noGrp="1"/>
          </p:cNvSpPr>
          <p:nvPr>
            <p:ph type="ftr" sz="quarter" idx="11"/>
          </p:nvPr>
        </p:nvSpPr>
        <p:spPr/>
        <p:txBody>
          <a:bodyPr/>
          <a:lstStyle/>
          <a:p>
            <a:r>
              <a:rPr lang="en-US" dirty="0"/>
              <a:t>Medicare Drug Coverage</a:t>
            </a:r>
          </a:p>
        </p:txBody>
      </p:sp>
      <p:sp>
        <p:nvSpPr>
          <p:cNvPr id="2" name="Date Placeholder 1"/>
          <p:cNvSpPr>
            <a:spLocks noGrp="1"/>
          </p:cNvSpPr>
          <p:nvPr>
            <p:ph type="dt" sz="half" idx="10"/>
          </p:nvPr>
        </p:nvSpPr>
        <p:spPr/>
        <p:txBody>
          <a:bodyPr/>
          <a:lstStyle/>
          <a:p>
            <a:r>
              <a:rPr lang="en-US"/>
              <a:t>April 2023</a:t>
            </a:r>
            <a:endParaRPr lang="en-US" dirty="0"/>
          </a:p>
        </p:txBody>
      </p:sp>
    </p:spTree>
    <p:custDataLst>
      <p:tags r:id="rId1"/>
    </p:custDataLst>
    <p:extLst>
      <p:ext uri="{BB962C8B-B14F-4D97-AF65-F5344CB8AC3E}">
        <p14:creationId xmlns:p14="http://schemas.microsoft.com/office/powerpoint/2010/main" val="21632126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4927"/>
            <a:ext cx="12192000" cy="891546"/>
          </a:xfrm>
        </p:spPr>
        <p:txBody>
          <a:bodyPr anchor="ctr">
            <a:normAutofit/>
          </a:bodyPr>
          <a:lstStyle/>
          <a:p>
            <a:r>
              <a:rPr lang="en-US" sz="3000" dirty="0"/>
              <a:t>Medicare Drug Coverage</a:t>
            </a:r>
          </a:p>
        </p:txBody>
      </p:sp>
      <p:sp>
        <p:nvSpPr>
          <p:cNvPr id="5" name="Content Placeholder 4"/>
          <p:cNvSpPr>
            <a:spLocks noGrp="1"/>
          </p:cNvSpPr>
          <p:nvPr>
            <p:ph type="body" sz="quarter" idx="13"/>
          </p:nvPr>
        </p:nvSpPr>
        <p:spPr>
          <a:xfrm>
            <a:off x="1371600" y="1097280"/>
            <a:ext cx="9729788" cy="1082327"/>
          </a:xfrm>
        </p:spPr>
        <p:txBody>
          <a:bodyPr vert="horz" lIns="91440" tIns="45720" rIns="91440" bIns="45720" rtlCol="0" anchor="t">
            <a:normAutofit fontScale="92500"/>
          </a:bodyPr>
          <a:lstStyle/>
          <a:p>
            <a:pPr marL="0" lvl="0" indent="0" defTabSz="685800">
              <a:lnSpc>
                <a:spcPct val="100000"/>
              </a:lnSpc>
              <a:spcBef>
                <a:spcPts val="0"/>
              </a:spcBef>
              <a:spcAft>
                <a:spcPts val="1200"/>
              </a:spcAft>
              <a:buNone/>
            </a:pPr>
            <a:r>
              <a:rPr lang="en-US" b="1" dirty="0">
                <a:solidFill>
                  <a:srgbClr val="00529B"/>
                </a:solidFill>
              </a:rPr>
              <a:t>Must offer at least a standard level of coverage set by Medicare. </a:t>
            </a:r>
          </a:p>
          <a:p>
            <a:pPr marL="0" lvl="0" indent="0" defTabSz="685800">
              <a:lnSpc>
                <a:spcPct val="100000"/>
              </a:lnSpc>
              <a:spcBef>
                <a:spcPts val="0"/>
              </a:spcBef>
              <a:spcAft>
                <a:spcPts val="1200"/>
              </a:spcAft>
              <a:buNone/>
            </a:pPr>
            <a:r>
              <a:rPr lang="en-US" b="1" dirty="0">
                <a:solidFill>
                  <a:srgbClr val="00529B"/>
                </a:solidFill>
              </a:rPr>
              <a:t>These plans can differ in:</a:t>
            </a:r>
          </a:p>
        </p:txBody>
      </p:sp>
      <p:sp>
        <p:nvSpPr>
          <p:cNvPr id="6" name="Rectangle: Rounded Corners 5" descr="Text box: Combinations of coverage and &#10;cost-sharing&#10;">
            <a:extLst>
              <a:ext uri="{FF2B5EF4-FFF2-40B4-BE49-F238E27FC236}">
                <a16:creationId xmlns:a16="http://schemas.microsoft.com/office/drawing/2014/main" id="{C686A963-96B2-43F8-8621-413C03D31788}"/>
              </a:ext>
            </a:extLst>
          </p:cNvPr>
          <p:cNvSpPr/>
          <p:nvPr/>
        </p:nvSpPr>
        <p:spPr>
          <a:xfrm>
            <a:off x="1878915" y="2182487"/>
            <a:ext cx="2743200" cy="3749040"/>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a:spcBef>
                <a:spcPts val="0"/>
              </a:spcBef>
              <a:spcAft>
                <a:spcPts val="600"/>
              </a:spcAft>
            </a:pPr>
            <a:endParaRPr lang="en-US" sz="1600" dirty="0">
              <a:solidFill>
                <a:srgbClr val="00529B"/>
              </a:solidFill>
            </a:endParaRPr>
          </a:p>
          <a:p>
            <a:pPr lvl="0" defTabSz="685800">
              <a:spcBef>
                <a:spcPts val="0"/>
              </a:spcBef>
              <a:spcAft>
                <a:spcPts val="600"/>
              </a:spcAft>
            </a:pPr>
            <a:endParaRPr lang="en-US" sz="1600" dirty="0">
              <a:solidFill>
                <a:srgbClr val="00529B"/>
              </a:solidFill>
            </a:endParaRPr>
          </a:p>
          <a:p>
            <a:pPr lvl="0" defTabSz="685800">
              <a:spcBef>
                <a:spcPts val="0"/>
              </a:spcBef>
              <a:spcAft>
                <a:spcPts val="600"/>
              </a:spcAft>
            </a:pPr>
            <a:endParaRPr lang="en-US" sz="1600" dirty="0">
              <a:solidFill>
                <a:srgbClr val="00529B"/>
              </a:solidFill>
            </a:endParaRPr>
          </a:p>
          <a:p>
            <a:pPr lvl="0" defTabSz="685800">
              <a:spcBef>
                <a:spcPts val="0"/>
              </a:spcBef>
              <a:spcAft>
                <a:spcPts val="600"/>
              </a:spcAft>
            </a:pPr>
            <a:endParaRPr lang="en-US" sz="1600" dirty="0">
              <a:solidFill>
                <a:srgbClr val="00529B"/>
              </a:solidFill>
            </a:endParaRPr>
          </a:p>
          <a:p>
            <a:pPr lvl="0" algn="ctr" defTabSz="685800">
              <a:spcBef>
                <a:spcPts val="0"/>
              </a:spcBef>
            </a:pPr>
            <a:r>
              <a:rPr lang="en-US" sz="2000" dirty="0">
                <a:solidFill>
                  <a:srgbClr val="00529B"/>
                </a:solidFill>
                <a:latin typeface="Arial" panose="020B0604020202020204" pitchFamily="34" charset="0"/>
                <a:cs typeface="Arial" panose="020B0604020202020204" pitchFamily="34" charset="0"/>
              </a:rPr>
              <a:t>Combinations of coverage and </a:t>
            </a:r>
          </a:p>
          <a:p>
            <a:pPr lvl="0" algn="ctr" defTabSz="685800">
              <a:spcBef>
                <a:spcPts val="0"/>
              </a:spcBef>
            </a:pPr>
            <a:r>
              <a:rPr lang="en-US" sz="2000" dirty="0">
                <a:solidFill>
                  <a:srgbClr val="00529B"/>
                </a:solidFill>
                <a:latin typeface="Arial" panose="020B0604020202020204" pitchFamily="34" charset="0"/>
                <a:cs typeface="Arial" panose="020B0604020202020204" pitchFamily="34" charset="0"/>
              </a:rPr>
              <a:t>cost-sharing</a:t>
            </a:r>
          </a:p>
        </p:txBody>
      </p:sp>
      <p:pic>
        <p:nvPicPr>
          <p:cNvPr id="12" name="Graphic 11">
            <a:extLst>
              <a:ext uri="{FF2B5EF4-FFF2-40B4-BE49-F238E27FC236}">
                <a16:creationId xmlns:a16="http://schemas.microsoft.com/office/drawing/2014/main" id="{D13137AA-872D-46FF-A333-FD3A34266AC6}"/>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2485184" y="2404820"/>
            <a:ext cx="1762389" cy="1762389"/>
          </a:xfrm>
          <a:prstGeom prst="rect">
            <a:avLst/>
          </a:prstGeom>
        </p:spPr>
      </p:pic>
      <p:sp>
        <p:nvSpPr>
          <p:cNvPr id="8" name="Rectangle: Rounded Corners 7" descr="Text box: Benefit structures, including “tiers” of copayments and coinsurance&#10;">
            <a:extLst>
              <a:ext uri="{FF2B5EF4-FFF2-40B4-BE49-F238E27FC236}">
                <a16:creationId xmlns:a16="http://schemas.microsoft.com/office/drawing/2014/main" id="{14C1A688-CC54-4F15-B64C-F2BFF56326BF}"/>
              </a:ext>
            </a:extLst>
          </p:cNvPr>
          <p:cNvSpPr/>
          <p:nvPr/>
        </p:nvSpPr>
        <p:spPr>
          <a:xfrm>
            <a:off x="4813438" y="2182487"/>
            <a:ext cx="2743200" cy="3749040"/>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a:p>
            <a:pPr lvl="0" indent="-347472" defTabSz="685800">
              <a:lnSpc>
                <a:spcPct val="100000"/>
              </a:lnSpc>
              <a:spcBef>
                <a:spcPts val="0"/>
              </a:spcBef>
              <a:spcAft>
                <a:spcPts val="600"/>
              </a:spcAft>
            </a:pPr>
            <a:endParaRPr lang="en-US" sz="1600" dirty="0">
              <a:solidFill>
                <a:srgbClr val="00529B"/>
              </a:solidFill>
            </a:endParaRPr>
          </a:p>
          <a:p>
            <a:pPr lvl="0" indent="-347472" defTabSz="685800">
              <a:lnSpc>
                <a:spcPct val="100000"/>
              </a:lnSpc>
              <a:spcBef>
                <a:spcPts val="0"/>
              </a:spcBef>
              <a:spcAft>
                <a:spcPts val="600"/>
              </a:spcAft>
            </a:pPr>
            <a:endParaRPr lang="en-US" sz="1600" dirty="0">
              <a:solidFill>
                <a:srgbClr val="00529B"/>
              </a:solidFill>
            </a:endParaRPr>
          </a:p>
          <a:p>
            <a:pPr lvl="0" indent="-347472" algn="ctr" defTabSz="685800">
              <a:lnSpc>
                <a:spcPct val="100000"/>
              </a:lnSpc>
              <a:spcBef>
                <a:spcPts val="0"/>
              </a:spcBef>
              <a:spcAft>
                <a:spcPts val="600"/>
              </a:spcAft>
            </a:pPr>
            <a:r>
              <a:rPr lang="en-US" sz="2000" dirty="0">
                <a:solidFill>
                  <a:srgbClr val="00529B"/>
                </a:solidFill>
                <a:latin typeface="Arial" panose="020B0604020202020204" pitchFamily="34" charset="0"/>
                <a:cs typeface="Arial" panose="020B0604020202020204" pitchFamily="34" charset="0"/>
              </a:rPr>
              <a:t>Benefit structures, including “tiers” of copayments and coinsurance</a:t>
            </a:r>
          </a:p>
        </p:txBody>
      </p:sp>
      <p:pic>
        <p:nvPicPr>
          <p:cNvPr id="14" name="Picture 13">
            <a:extLst>
              <a:ext uri="{FF2B5EF4-FFF2-40B4-BE49-F238E27FC236}">
                <a16:creationId xmlns:a16="http://schemas.microsoft.com/office/drawing/2014/main" id="{5B136E9E-957A-4425-9F50-436DD0C1CEF3}"/>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5203518" y="2575235"/>
            <a:ext cx="1908213" cy="1243692"/>
          </a:xfrm>
          <a:prstGeom prst="rect">
            <a:avLst/>
          </a:prstGeom>
        </p:spPr>
      </p:pic>
      <p:sp>
        <p:nvSpPr>
          <p:cNvPr id="7" name="Rectangle: Rounded Corners 6" descr="Text box: Costs for different types of drugs&#10;">
            <a:extLst>
              <a:ext uri="{FF2B5EF4-FFF2-40B4-BE49-F238E27FC236}">
                <a16:creationId xmlns:a16="http://schemas.microsoft.com/office/drawing/2014/main" id="{6FF2E5FB-4139-4A77-80C8-3AC6550B8DAD}"/>
              </a:ext>
            </a:extLst>
          </p:cNvPr>
          <p:cNvSpPr/>
          <p:nvPr/>
        </p:nvSpPr>
        <p:spPr>
          <a:xfrm>
            <a:off x="7787714" y="2157128"/>
            <a:ext cx="2743200" cy="3749040"/>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a:p>
            <a:pPr lvl="0" indent="-347472" algn="ctr" defTabSz="685800">
              <a:lnSpc>
                <a:spcPct val="100000"/>
              </a:lnSpc>
              <a:spcBef>
                <a:spcPts val="0"/>
              </a:spcBef>
              <a:spcAft>
                <a:spcPts val="600"/>
              </a:spcAft>
            </a:pPr>
            <a:r>
              <a:rPr lang="en-US" sz="2000" dirty="0">
                <a:solidFill>
                  <a:srgbClr val="00529B"/>
                </a:solidFill>
                <a:latin typeface="Arial" panose="020B0604020202020204" pitchFamily="34" charset="0"/>
                <a:cs typeface="Arial" panose="020B0604020202020204" pitchFamily="34" charset="0"/>
              </a:rPr>
              <a:t>Costs for different types of drugs</a:t>
            </a:r>
            <a:endParaRPr lang="en-US" sz="2000" strike="sngStrike" dirty="0">
              <a:solidFill>
                <a:srgbClr val="00529B"/>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9FC59340-58EF-445B-ADD8-0404F4C26953}"/>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8077180" y="2727648"/>
            <a:ext cx="2164268" cy="1091279"/>
          </a:xfrm>
          <a:prstGeom prst="rect">
            <a:avLst/>
          </a:prstGeom>
        </p:spPr>
      </p:pic>
      <p:sp>
        <p:nvSpPr>
          <p:cNvPr id="26" name="Slide Number Placeholder 5">
            <a:extLst>
              <a:ext uri="{FF2B5EF4-FFF2-40B4-BE49-F238E27FC236}">
                <a16:creationId xmlns:a16="http://schemas.microsoft.com/office/drawing/2014/main" id="{0AD413B5-BC89-4D28-9AF4-50B39275AD8E}"/>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20</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n-US"/>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2023</a:t>
            </a:r>
          </a:p>
        </p:txBody>
      </p:sp>
    </p:spTree>
    <p:custDataLst>
      <p:tags r:id="rId1"/>
    </p:custDataLst>
    <p:extLst>
      <p:ext uri="{BB962C8B-B14F-4D97-AF65-F5344CB8AC3E}">
        <p14:creationId xmlns:p14="http://schemas.microsoft.com/office/powerpoint/2010/main" val="3974447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animEffect transition="in" filter="fade">
                                      <p:cBhvr>
                                        <p:cTn id="7" dur="500"/>
                                        <p:tgtEl>
                                          <p:spTgt spid="6">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5" end="5"/>
                                            </p:txEl>
                                          </p:spTgt>
                                        </p:tgtEl>
                                        <p:attrNameLst>
                                          <p:attrName>style.visibility</p:attrName>
                                        </p:attrNameLst>
                                      </p:cBhvr>
                                      <p:to>
                                        <p:strVal val="visible"/>
                                      </p:to>
                                    </p:set>
                                    <p:animEffect transition="in" filter="fade">
                                      <p:cBhvr>
                                        <p:cTn id="12" dur="500"/>
                                        <p:tgtEl>
                                          <p:spTgt spid="6">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animEffect transition="in" filter="fade">
                                      <p:cBhvr>
                                        <p:cTn id="17" dur="500"/>
                                        <p:tgtEl>
                                          <p:spTgt spid="8">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t>Medicare Drug Coverage Costs</a:t>
            </a:r>
          </a:p>
        </p:txBody>
      </p:sp>
      <p:sp>
        <p:nvSpPr>
          <p:cNvPr id="5" name="Content Placeholder 4"/>
          <p:cNvSpPr>
            <a:spLocks noGrp="1"/>
          </p:cNvSpPr>
          <p:nvPr>
            <p:ph type="body" sz="quarter" idx="4294967295"/>
          </p:nvPr>
        </p:nvSpPr>
        <p:spPr>
          <a:xfrm>
            <a:off x="1547813" y="1372269"/>
            <a:ext cx="10644187" cy="1952625"/>
          </a:xfrm>
        </p:spPr>
        <p:txBody>
          <a:bodyPr>
            <a:normAutofit/>
          </a:bodyPr>
          <a:lstStyle/>
          <a:p>
            <a:pPr marL="0" lvl="0" indent="0" defTabSz="685800">
              <a:lnSpc>
                <a:spcPct val="100000"/>
              </a:lnSpc>
              <a:spcBef>
                <a:spcPts val="0"/>
              </a:spcBef>
              <a:spcAft>
                <a:spcPts val="1200"/>
              </a:spcAft>
              <a:buNone/>
            </a:pPr>
            <a:r>
              <a:rPr lang="en-US" b="1" dirty="0">
                <a:solidFill>
                  <a:srgbClr val="00529B"/>
                </a:solidFill>
              </a:rPr>
              <a:t>In 2023, most people will pay:</a:t>
            </a:r>
          </a:p>
          <a:p>
            <a:pPr marL="548640" lvl="1" indent="-274320" defTabSz="685800">
              <a:lnSpc>
                <a:spcPct val="100000"/>
              </a:lnSpc>
              <a:spcBef>
                <a:spcPts val="0"/>
              </a:spcBef>
              <a:spcAft>
                <a:spcPts val="1200"/>
              </a:spcAft>
              <a:buFont typeface="Wingdings" panose="05000000000000000000" pitchFamily="2" charset="2"/>
              <a:buChar char="§"/>
            </a:pPr>
            <a:r>
              <a:rPr lang="en-US" dirty="0">
                <a:solidFill>
                  <a:srgbClr val="00529B"/>
                </a:solidFill>
              </a:rPr>
              <a:t>Monthly premium</a:t>
            </a:r>
          </a:p>
          <a:p>
            <a:pPr marL="548640" lvl="1" indent="-274320" defTabSz="685800">
              <a:lnSpc>
                <a:spcPct val="100000"/>
              </a:lnSpc>
              <a:spcBef>
                <a:spcPts val="0"/>
              </a:spcBef>
              <a:spcAft>
                <a:spcPts val="1200"/>
              </a:spcAft>
              <a:buFont typeface="Wingdings" panose="05000000000000000000" pitchFamily="2" charset="2"/>
              <a:buChar char="§"/>
            </a:pPr>
            <a:r>
              <a:rPr lang="en-US" dirty="0">
                <a:solidFill>
                  <a:srgbClr val="00529B"/>
                </a:solidFill>
              </a:rPr>
              <a:t>Yearly deductible</a:t>
            </a:r>
          </a:p>
          <a:p>
            <a:pPr marL="548640" lvl="1" indent="-274320" defTabSz="685800">
              <a:lnSpc>
                <a:spcPct val="100000"/>
              </a:lnSpc>
              <a:spcBef>
                <a:spcPts val="0"/>
              </a:spcBef>
              <a:spcAft>
                <a:spcPts val="1200"/>
              </a:spcAft>
              <a:buFont typeface="Wingdings" panose="05000000000000000000" pitchFamily="2" charset="2"/>
              <a:buChar char="§"/>
            </a:pPr>
            <a:endParaRPr lang="en-US" sz="2400" dirty="0">
              <a:solidFill>
                <a:srgbClr val="00529B"/>
              </a:solidFill>
            </a:endParaRPr>
          </a:p>
          <a:p>
            <a:pPr marL="548640" lvl="1" indent="-274320" defTabSz="685800">
              <a:lnSpc>
                <a:spcPct val="100000"/>
              </a:lnSpc>
              <a:spcBef>
                <a:spcPts val="0"/>
              </a:spcBef>
              <a:spcAft>
                <a:spcPts val="1200"/>
              </a:spcAft>
              <a:buFont typeface="Wingdings" panose="05000000000000000000" pitchFamily="2" charset="2"/>
              <a:buChar char="§"/>
            </a:pPr>
            <a:endParaRPr lang="en-US" sz="2400" dirty="0">
              <a:solidFill>
                <a:srgbClr val="00529B"/>
              </a:solidFill>
            </a:endParaRPr>
          </a:p>
          <a:p>
            <a:pPr marL="548640" lvl="1" indent="-274320" defTabSz="685800">
              <a:lnSpc>
                <a:spcPct val="100000"/>
              </a:lnSpc>
              <a:spcBef>
                <a:spcPts val="0"/>
              </a:spcBef>
              <a:spcAft>
                <a:spcPts val="1200"/>
              </a:spcAft>
              <a:buFont typeface="Wingdings" panose="05000000000000000000" pitchFamily="2" charset="2"/>
              <a:buChar char="§"/>
            </a:pPr>
            <a:endParaRPr lang="en-US" sz="2400" dirty="0">
              <a:solidFill>
                <a:srgbClr val="00529B"/>
              </a:solidFill>
            </a:endParaRPr>
          </a:p>
          <a:p>
            <a:pPr marL="548640" lvl="1" indent="-274320" defTabSz="685800">
              <a:lnSpc>
                <a:spcPct val="100000"/>
              </a:lnSpc>
              <a:spcBef>
                <a:spcPts val="0"/>
              </a:spcBef>
              <a:spcAft>
                <a:spcPts val="1200"/>
              </a:spcAft>
              <a:buFont typeface="Wingdings" panose="05000000000000000000" pitchFamily="2" charset="2"/>
              <a:buChar char="§"/>
            </a:pPr>
            <a:endParaRPr lang="en-US" sz="2400" dirty="0">
              <a:solidFill>
                <a:srgbClr val="00529B"/>
              </a:solidFill>
            </a:endParaRPr>
          </a:p>
          <a:p>
            <a:pPr marL="548640" lvl="1" indent="-274320" defTabSz="685800">
              <a:lnSpc>
                <a:spcPct val="100000"/>
              </a:lnSpc>
              <a:spcBef>
                <a:spcPts val="0"/>
              </a:spcBef>
              <a:spcAft>
                <a:spcPts val="1200"/>
              </a:spcAft>
              <a:buFont typeface="Wingdings" panose="05000000000000000000" pitchFamily="2" charset="2"/>
              <a:buChar char="§"/>
            </a:pPr>
            <a:endParaRPr lang="en-US" sz="2400" dirty="0">
              <a:solidFill>
                <a:srgbClr val="00529B"/>
              </a:solidFill>
            </a:endParaRPr>
          </a:p>
          <a:p>
            <a:pPr marL="548640" lvl="1" indent="-274320" defTabSz="685800">
              <a:lnSpc>
                <a:spcPct val="100000"/>
              </a:lnSpc>
              <a:spcBef>
                <a:spcPts val="0"/>
              </a:spcBef>
              <a:spcAft>
                <a:spcPts val="1200"/>
              </a:spcAft>
              <a:buFont typeface="Wingdings" panose="05000000000000000000" pitchFamily="2" charset="2"/>
              <a:buChar char="§"/>
            </a:pPr>
            <a:endParaRPr lang="en-US" sz="2400" dirty="0">
              <a:solidFill>
                <a:srgbClr val="00529B"/>
              </a:solidFill>
            </a:endParaRPr>
          </a:p>
        </p:txBody>
      </p:sp>
      <p:grpSp>
        <p:nvGrpSpPr>
          <p:cNvPr id="7" name="Group 6" descr="Information banner reading: Cost vary by plan.">
            <a:extLst>
              <a:ext uri="{FF2B5EF4-FFF2-40B4-BE49-F238E27FC236}">
                <a16:creationId xmlns:a16="http://schemas.microsoft.com/office/drawing/2014/main" id="{55DF4D64-F1F4-40A9-A019-7F3AE88A4F5E}"/>
              </a:ext>
            </a:extLst>
          </p:cNvPr>
          <p:cNvGrpSpPr/>
          <p:nvPr/>
        </p:nvGrpSpPr>
        <p:grpSpPr>
          <a:xfrm>
            <a:off x="7901796" y="1013694"/>
            <a:ext cx="4347452" cy="1329096"/>
            <a:chOff x="7867290" y="806658"/>
            <a:chExt cx="4347452" cy="1329096"/>
          </a:xfrm>
        </p:grpSpPr>
        <p:sp>
          <p:nvSpPr>
            <p:cNvPr id="17" name="Arrow: Pentagon 16">
              <a:extLst>
                <a:ext uri="{FF2B5EF4-FFF2-40B4-BE49-F238E27FC236}">
                  <a16:creationId xmlns:a16="http://schemas.microsoft.com/office/drawing/2014/main" id="{6853DF5F-CB33-46BD-AC5F-A97EC5B12C05}"/>
                </a:ext>
              </a:extLst>
            </p:cNvPr>
            <p:cNvSpPr/>
            <p:nvPr/>
          </p:nvSpPr>
          <p:spPr>
            <a:xfrm rot="10800000">
              <a:off x="7867290" y="1150134"/>
              <a:ext cx="4304343" cy="822960"/>
            </a:xfrm>
            <a:prstGeom prst="homePlat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911101C-8063-4D6F-8FB9-CF1A51D22C35}"/>
                </a:ext>
              </a:extLst>
            </p:cNvPr>
            <p:cNvSpPr txBox="1"/>
            <p:nvPr/>
          </p:nvSpPr>
          <p:spPr>
            <a:xfrm>
              <a:off x="9799736" y="1353637"/>
              <a:ext cx="2415006" cy="400110"/>
            </a:xfrm>
            <a:prstGeom prst="rect">
              <a:avLst/>
            </a:prstGeom>
            <a:noFill/>
          </p:spPr>
          <p:txBody>
            <a:bodyPr wrap="square" rtlCol="0">
              <a:spAutoFit/>
            </a:bodyPr>
            <a:lstStyle/>
            <a:p>
              <a:pPr lvl="0" defTabSz="685800">
                <a:lnSpc>
                  <a:spcPct val="100000"/>
                </a:lnSpc>
                <a:spcBef>
                  <a:spcPts val="600"/>
                </a:spcBef>
              </a:pPr>
              <a:r>
                <a:rPr lang="en-US" sz="2000" dirty="0">
                  <a:solidFill>
                    <a:srgbClr val="00529B"/>
                  </a:solidFill>
                  <a:latin typeface="Arial" panose="020B0604020202020204" pitchFamily="34" charset="0"/>
                  <a:cs typeface="Arial" panose="020B0604020202020204" pitchFamily="34" charset="0"/>
                </a:rPr>
                <a:t>Costs vary by plan </a:t>
              </a:r>
            </a:p>
          </p:txBody>
        </p:sp>
        <p:pic>
          <p:nvPicPr>
            <p:cNvPr id="8" name="Graphic 7">
              <a:extLst>
                <a:ext uri="{FF2B5EF4-FFF2-40B4-BE49-F238E27FC236}">
                  <a16:creationId xmlns:a16="http://schemas.microsoft.com/office/drawing/2014/main" id="{70E0F50F-B9B1-44C6-BE1B-5B703537FB85}"/>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95950" y="806658"/>
              <a:ext cx="1329096" cy="1329096"/>
            </a:xfrm>
            <a:prstGeom prst="rect">
              <a:avLst/>
            </a:prstGeom>
          </p:spPr>
        </p:pic>
      </p:grpSp>
      <p:sp>
        <p:nvSpPr>
          <p:cNvPr id="18" name="Rectangle: Rounded Corners 17" descr="Text box: During initial coverage&#10;You'll pay copayments or coinsurance&#10;">
            <a:extLst>
              <a:ext uri="{FF2B5EF4-FFF2-40B4-BE49-F238E27FC236}">
                <a16:creationId xmlns:a16="http://schemas.microsoft.com/office/drawing/2014/main" id="{E24D28BC-4006-49E0-B83C-AAE8D8FF4A81}"/>
              </a:ext>
            </a:extLst>
          </p:cNvPr>
          <p:cNvSpPr/>
          <p:nvPr/>
        </p:nvSpPr>
        <p:spPr>
          <a:xfrm>
            <a:off x="704193" y="3104141"/>
            <a:ext cx="2907792" cy="2533225"/>
          </a:xfrm>
          <a:prstGeom prst="roundRect">
            <a:avLst/>
          </a:prstGeom>
          <a:noFill/>
          <a:ln w="3810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lIns="0" rtlCol="0" anchor="t" anchorCtr="0"/>
          <a:lstStyle/>
          <a:p>
            <a:pPr algn="ctr">
              <a:spcAft>
                <a:spcPts val="600"/>
              </a:spcAft>
            </a:pPr>
            <a:r>
              <a:rPr lang="en-US" sz="2000" b="1" dirty="0">
                <a:solidFill>
                  <a:srgbClr val="00529B"/>
                </a:solidFill>
                <a:latin typeface="Arial"/>
                <a:cs typeface="Arial"/>
              </a:rPr>
              <a:t>During initial coverage</a:t>
            </a:r>
          </a:p>
          <a:p>
            <a:pPr algn="ctr">
              <a:spcBef>
                <a:spcPts val="600"/>
              </a:spcBef>
              <a:spcAft>
                <a:spcPts val="600"/>
              </a:spcAft>
            </a:pPr>
            <a:r>
              <a:rPr lang="en-US" sz="2000" dirty="0">
                <a:solidFill>
                  <a:srgbClr val="00529B"/>
                </a:solidFill>
                <a:latin typeface="Arial"/>
                <a:cs typeface="Arial"/>
              </a:rPr>
              <a:t>You'll pay copayments or coinsurance</a:t>
            </a:r>
          </a:p>
        </p:txBody>
      </p:sp>
      <p:cxnSp>
        <p:nvCxnSpPr>
          <p:cNvPr id="10" name="Straight Connector 9">
            <a:extLst>
              <a:ext uri="{FF2B5EF4-FFF2-40B4-BE49-F238E27FC236}">
                <a16:creationId xmlns:a16="http://schemas.microsoft.com/office/drawing/2014/main" id="{5166BEC7-0ED3-4067-9E37-F94692B3550F}"/>
              </a:ext>
              <a:ext uri="{C183D7F6-B498-43B3-948B-1728B52AA6E4}">
                <adec:decorative xmlns:adec="http://schemas.microsoft.com/office/drawing/2017/decorative" val="1"/>
              </a:ext>
            </a:extLst>
          </p:cNvPr>
          <p:cNvCxnSpPr/>
          <p:nvPr/>
        </p:nvCxnSpPr>
        <p:spPr>
          <a:xfrm>
            <a:off x="736771" y="3899332"/>
            <a:ext cx="2843784" cy="0"/>
          </a:xfrm>
          <a:prstGeom prst="line">
            <a:avLst/>
          </a:prstGeom>
          <a:ln w="285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1" name="Rectangle: Rounded Corners 20" descr="Text box: During coverage gap&#10;(“donut hole”)&#10;You’ll pay no more than 25% of the cost for covered prescription drugs once you and your plan spend $4,430 combined on covered drugs, including the deductible  &#10;">
            <a:extLst>
              <a:ext uri="{FF2B5EF4-FFF2-40B4-BE49-F238E27FC236}">
                <a16:creationId xmlns:a16="http://schemas.microsoft.com/office/drawing/2014/main" id="{528E0BE7-B3DE-4B25-9CAB-8E9332EE5E29}"/>
              </a:ext>
            </a:extLst>
          </p:cNvPr>
          <p:cNvSpPr/>
          <p:nvPr/>
        </p:nvSpPr>
        <p:spPr>
          <a:xfrm>
            <a:off x="3838601" y="3031948"/>
            <a:ext cx="4575805" cy="2533226"/>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pPr algn="ctr">
              <a:spcAft>
                <a:spcPts val="600"/>
              </a:spcAft>
            </a:pPr>
            <a:r>
              <a:rPr lang="en-US" sz="2000" b="1" dirty="0">
                <a:solidFill>
                  <a:srgbClr val="00529B"/>
                </a:solidFill>
                <a:latin typeface="Arial" panose="020B0604020202020204" pitchFamily="34" charset="0"/>
                <a:cs typeface="Arial" panose="020B0604020202020204" pitchFamily="34" charset="0"/>
              </a:rPr>
              <a:t>During coverage gap</a:t>
            </a:r>
            <a:br>
              <a:rPr lang="en-US" sz="2000" b="1" dirty="0">
                <a:solidFill>
                  <a:srgbClr val="00529B"/>
                </a:solidFill>
                <a:latin typeface="Arial" panose="020B0604020202020204" pitchFamily="34" charset="0"/>
                <a:cs typeface="Arial" panose="020B0604020202020204" pitchFamily="34" charset="0"/>
              </a:rPr>
            </a:br>
            <a:r>
              <a:rPr lang="en-US" sz="2000" b="1" dirty="0">
                <a:solidFill>
                  <a:srgbClr val="00529B"/>
                </a:solidFill>
                <a:latin typeface="Arial" panose="020B0604020202020204" pitchFamily="34" charset="0"/>
                <a:cs typeface="Arial" panose="020B0604020202020204" pitchFamily="34" charset="0"/>
              </a:rPr>
              <a:t>(“donut hole”)</a:t>
            </a:r>
          </a:p>
          <a:p>
            <a:pPr algn="ctr">
              <a:spcBef>
                <a:spcPts val="600"/>
              </a:spcBef>
              <a:spcAft>
                <a:spcPts val="600"/>
              </a:spcAft>
            </a:pPr>
            <a:r>
              <a:rPr lang="en-US" sz="2000" dirty="0">
                <a:solidFill>
                  <a:srgbClr val="00529B"/>
                </a:solidFill>
                <a:latin typeface="Arial" panose="020B0604020202020204" pitchFamily="34" charset="0"/>
                <a:cs typeface="Arial" panose="020B0604020202020204" pitchFamily="34" charset="0"/>
              </a:rPr>
              <a:t>You’ll pay no more than </a:t>
            </a:r>
            <a:r>
              <a:rPr lang="en-US" sz="2000" b="1" dirty="0">
                <a:solidFill>
                  <a:srgbClr val="00529B"/>
                </a:solidFill>
                <a:latin typeface="Arial" panose="020B0604020202020204" pitchFamily="34" charset="0"/>
                <a:cs typeface="Arial" panose="020B0604020202020204" pitchFamily="34" charset="0"/>
              </a:rPr>
              <a:t>25% </a:t>
            </a:r>
            <a:r>
              <a:rPr lang="en-US" sz="2000" dirty="0">
                <a:solidFill>
                  <a:srgbClr val="00529B"/>
                </a:solidFill>
                <a:latin typeface="Arial" panose="020B0604020202020204" pitchFamily="34" charset="0"/>
                <a:cs typeface="Arial" panose="020B0604020202020204" pitchFamily="34" charset="0"/>
              </a:rPr>
              <a:t>of the cost for covered prescription drugs once you and your plan spend </a:t>
            </a:r>
            <a:r>
              <a:rPr lang="en-US" sz="2000" b="1" dirty="0">
                <a:solidFill>
                  <a:srgbClr val="00529B"/>
                </a:solidFill>
                <a:latin typeface="Arial" panose="020B0604020202020204" pitchFamily="34" charset="0"/>
                <a:cs typeface="Arial" panose="020B0604020202020204" pitchFamily="34" charset="0"/>
              </a:rPr>
              <a:t>$4,660 </a:t>
            </a:r>
            <a:r>
              <a:rPr lang="en-US" sz="2000" dirty="0">
                <a:solidFill>
                  <a:srgbClr val="00529B"/>
                </a:solidFill>
                <a:latin typeface="Arial" panose="020B0604020202020204" pitchFamily="34" charset="0"/>
                <a:cs typeface="Arial" panose="020B0604020202020204" pitchFamily="34" charset="0"/>
              </a:rPr>
              <a:t>combined on covered drugs, including the deductible  </a:t>
            </a:r>
          </a:p>
        </p:txBody>
      </p:sp>
      <p:cxnSp>
        <p:nvCxnSpPr>
          <p:cNvPr id="22" name="Straight Connector 21">
            <a:extLst>
              <a:ext uri="{FF2B5EF4-FFF2-40B4-BE49-F238E27FC236}">
                <a16:creationId xmlns:a16="http://schemas.microsoft.com/office/drawing/2014/main" id="{5F4F576C-B90F-4A95-8D56-B5CB44CD8574}"/>
              </a:ext>
              <a:ext uri="{C183D7F6-B498-43B3-948B-1728B52AA6E4}">
                <adec:decorative xmlns:adec="http://schemas.microsoft.com/office/drawing/2017/decorative" val="1"/>
              </a:ext>
            </a:extLst>
          </p:cNvPr>
          <p:cNvCxnSpPr>
            <a:cxnSpLocks/>
          </p:cNvCxnSpPr>
          <p:nvPr/>
        </p:nvCxnSpPr>
        <p:spPr>
          <a:xfrm>
            <a:off x="3856707" y="3899336"/>
            <a:ext cx="4526280" cy="0"/>
          </a:xfrm>
          <a:prstGeom prst="line">
            <a:avLst/>
          </a:prstGeom>
          <a:ln w="285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9" name="Rectangle: Rounded Corners 18" descr="text box: During catastrophic coverage&#10;You’ll pay no more than 5% once your out-of-pocket spending reaches $7,050&#10;">
            <a:extLst>
              <a:ext uri="{FF2B5EF4-FFF2-40B4-BE49-F238E27FC236}">
                <a16:creationId xmlns:a16="http://schemas.microsoft.com/office/drawing/2014/main" id="{7FCD3DFA-A63B-4626-9E26-7B3F69839F3D}"/>
              </a:ext>
            </a:extLst>
          </p:cNvPr>
          <p:cNvSpPr/>
          <p:nvPr/>
        </p:nvSpPr>
        <p:spPr>
          <a:xfrm>
            <a:off x="8641022" y="3047990"/>
            <a:ext cx="2907373" cy="2517184"/>
          </a:xfrm>
          <a:prstGeom prst="roundRect">
            <a:avLst/>
          </a:prstGeom>
          <a:noFill/>
          <a:ln w="3810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pPr algn="ctr">
              <a:spcAft>
                <a:spcPts val="600"/>
              </a:spcAft>
            </a:pPr>
            <a:r>
              <a:rPr lang="en-US" sz="2000" b="1" dirty="0">
                <a:solidFill>
                  <a:srgbClr val="00529B"/>
                </a:solidFill>
                <a:latin typeface="Arial"/>
                <a:cs typeface="Arial"/>
              </a:rPr>
              <a:t>During catastrophic coverage</a:t>
            </a:r>
          </a:p>
          <a:p>
            <a:pPr algn="ctr">
              <a:spcBef>
                <a:spcPts val="600"/>
              </a:spcBef>
              <a:spcAft>
                <a:spcPts val="600"/>
              </a:spcAft>
            </a:pPr>
            <a:r>
              <a:rPr lang="en-US" sz="2000" dirty="0">
                <a:solidFill>
                  <a:srgbClr val="00529B"/>
                </a:solidFill>
                <a:latin typeface="Arial"/>
                <a:cs typeface="Arial"/>
              </a:rPr>
              <a:t>You’ll pay no more than</a:t>
            </a:r>
            <a:r>
              <a:rPr lang="en-US" sz="2000" b="1" dirty="0">
                <a:solidFill>
                  <a:srgbClr val="00529B"/>
                </a:solidFill>
                <a:latin typeface="Arial"/>
                <a:cs typeface="Arial"/>
              </a:rPr>
              <a:t> 5%</a:t>
            </a:r>
            <a:r>
              <a:rPr lang="en-US" sz="2000" dirty="0">
                <a:solidFill>
                  <a:srgbClr val="00529B"/>
                </a:solidFill>
                <a:latin typeface="Arial"/>
                <a:cs typeface="Arial"/>
              </a:rPr>
              <a:t> once your out-of-pocket spending reaches </a:t>
            </a:r>
            <a:r>
              <a:rPr lang="en-US" sz="2000" b="1" dirty="0">
                <a:solidFill>
                  <a:srgbClr val="00529B"/>
                </a:solidFill>
                <a:latin typeface="Arial"/>
                <a:cs typeface="Arial"/>
              </a:rPr>
              <a:t>$7,400</a:t>
            </a:r>
          </a:p>
          <a:p>
            <a:pPr algn="ctr"/>
            <a:endParaRPr lang="en-US" sz="2400" strike="sngStrike" dirty="0">
              <a:solidFill>
                <a:srgbClr val="00529B"/>
              </a:solidFill>
            </a:endParaRPr>
          </a:p>
        </p:txBody>
      </p:sp>
      <p:cxnSp>
        <p:nvCxnSpPr>
          <p:cNvPr id="16" name="Straight Connector 15">
            <a:extLst>
              <a:ext uri="{FF2B5EF4-FFF2-40B4-BE49-F238E27FC236}">
                <a16:creationId xmlns:a16="http://schemas.microsoft.com/office/drawing/2014/main" id="{A5C73BF8-4C64-43C1-B74D-032F0B17BF49}"/>
              </a:ext>
              <a:ext uri="{C183D7F6-B498-43B3-948B-1728B52AA6E4}">
                <adec:decorative xmlns:adec="http://schemas.microsoft.com/office/drawing/2017/decorative" val="1"/>
              </a:ext>
            </a:extLst>
          </p:cNvPr>
          <p:cNvCxnSpPr/>
          <p:nvPr/>
        </p:nvCxnSpPr>
        <p:spPr>
          <a:xfrm>
            <a:off x="8668399" y="3899336"/>
            <a:ext cx="2862072" cy="0"/>
          </a:xfrm>
          <a:prstGeom prst="line">
            <a:avLst/>
          </a:prstGeom>
          <a:ln w="285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3" name="Freeform: Shape 22">
            <a:extLst>
              <a:ext uri="{FF2B5EF4-FFF2-40B4-BE49-F238E27FC236}">
                <a16:creationId xmlns:a16="http://schemas.microsoft.com/office/drawing/2014/main" id="{B7F31280-3264-43AA-90D0-F18273C14662}"/>
              </a:ext>
              <a:ext uri="{C183D7F6-B498-43B3-948B-1728B52AA6E4}">
                <adec:decorative xmlns:adec="http://schemas.microsoft.com/office/drawing/2017/decorative" val="1"/>
              </a:ext>
            </a:extLst>
          </p:cNvPr>
          <p:cNvSpPr>
            <a:spLocks noChangeAspect="1"/>
          </p:cNvSpPr>
          <p:nvPr/>
        </p:nvSpPr>
        <p:spPr>
          <a:xfrm>
            <a:off x="677658" y="5809368"/>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48207D3E-7FF2-4A4D-BBCC-D3902C4141D8}"/>
              </a:ext>
            </a:extLst>
          </p:cNvPr>
          <p:cNvSpPr txBox="1"/>
          <p:nvPr/>
        </p:nvSpPr>
        <p:spPr>
          <a:xfrm>
            <a:off x="920379" y="5760522"/>
            <a:ext cx="10676142" cy="646331"/>
          </a:xfrm>
          <a:prstGeom prst="rect">
            <a:avLst/>
          </a:prstGeom>
          <a:noFill/>
        </p:spPr>
        <p:txBody>
          <a:bodyPr wrap="square" rtlCol="0">
            <a:spAutoFit/>
          </a:bodyPr>
          <a:lstStyle/>
          <a:p>
            <a:r>
              <a:rPr lang="en-US" b="1" dirty="0">
                <a:solidFill>
                  <a:srgbClr val="00529B"/>
                </a:solidFill>
                <a:latin typeface="Arial" panose="020B0604020202020204" pitchFamily="34" charset="0"/>
                <a:cs typeface="Arial" panose="020B0604020202020204" pitchFamily="34" charset="0"/>
              </a:rPr>
              <a:t>NOTE</a:t>
            </a:r>
            <a:r>
              <a:rPr lang="en-US" dirty="0">
                <a:solidFill>
                  <a:srgbClr val="00529B"/>
                </a:solidFill>
                <a:latin typeface="Arial" panose="020B0604020202020204" pitchFamily="34" charset="0"/>
                <a:cs typeface="Arial" panose="020B0604020202020204" pitchFamily="34" charset="0"/>
              </a:rPr>
              <a:t>: Starting in 2024, people with Medicare won’t have to pay any coinsurance or copayments in the catastrophic coverage phase for covered Medicare prescription drugs</a:t>
            </a:r>
          </a:p>
        </p:txBody>
      </p:sp>
      <p:sp>
        <p:nvSpPr>
          <p:cNvPr id="20" name="Slide Number Placeholder 5">
            <a:extLst>
              <a:ext uri="{FF2B5EF4-FFF2-40B4-BE49-F238E27FC236}">
                <a16:creationId xmlns:a16="http://schemas.microsoft.com/office/drawing/2014/main" id="{96AC6162-BD91-41DF-B7C1-E6673A41E944}"/>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21</a:t>
            </a:fld>
            <a:endParaRPr lang="en-US"/>
          </a:p>
        </p:txBody>
      </p:sp>
      <p:sp>
        <p:nvSpPr>
          <p:cNvPr id="3" name="Footer Placeholder 2"/>
          <p:cNvSpPr>
            <a:spLocks noGrp="1"/>
          </p:cNvSpPr>
          <p:nvPr>
            <p:ph type="ftr" sz="quarter" idx="11"/>
          </p:nvPr>
        </p:nvSpPr>
        <p:spPr/>
        <p:txBody>
          <a:bodyPr/>
          <a:lstStyle/>
          <a:p>
            <a:r>
              <a:rPr lang="en-US"/>
              <a:t>Medicare Drug Coverage</a:t>
            </a:r>
          </a:p>
        </p:txBody>
      </p:sp>
      <p:sp>
        <p:nvSpPr>
          <p:cNvPr id="2" name="Date Placeholder 1"/>
          <p:cNvSpPr>
            <a:spLocks noGrp="1"/>
          </p:cNvSpPr>
          <p:nvPr>
            <p:ph type="dt" sz="half" idx="10"/>
          </p:nvPr>
        </p:nvSpPr>
        <p:spPr/>
        <p:txBody>
          <a:bodyPr/>
          <a:lstStyle/>
          <a:p>
            <a:r>
              <a:rPr lang="en-US"/>
              <a:t>April 2023</a:t>
            </a:r>
          </a:p>
        </p:txBody>
      </p:sp>
    </p:spTree>
    <p:custDataLst>
      <p:tags r:id="rId1"/>
    </p:custDataLst>
    <p:extLst>
      <p:ext uri="{BB962C8B-B14F-4D97-AF65-F5344CB8AC3E}">
        <p14:creationId xmlns:p14="http://schemas.microsoft.com/office/powerpoint/2010/main" val="3930273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914400"/>
          </a:xfrm>
        </p:spPr>
        <p:txBody>
          <a:bodyPr anchor="ctr">
            <a:normAutofit/>
          </a:bodyPr>
          <a:lstStyle/>
          <a:p>
            <a:r>
              <a:rPr lang="en-US" sz="3000" dirty="0"/>
              <a:t>Example: Standard Structure in 2023</a:t>
            </a:r>
          </a:p>
        </p:txBody>
      </p:sp>
      <p:sp>
        <p:nvSpPr>
          <p:cNvPr id="5" name="Content Placeholder 4"/>
          <p:cNvSpPr>
            <a:spLocks noGrp="1"/>
          </p:cNvSpPr>
          <p:nvPr>
            <p:ph idx="4294967295"/>
          </p:nvPr>
        </p:nvSpPr>
        <p:spPr>
          <a:xfrm>
            <a:off x="336331" y="1117228"/>
            <a:ext cx="11645462" cy="1222657"/>
          </a:xfrm>
        </p:spPr>
        <p:txBody>
          <a:bodyPr>
            <a:normAutofit/>
          </a:bodyPr>
          <a:lstStyle/>
          <a:p>
            <a:pPr marL="0" lvl="0" indent="0" defTabSz="685800">
              <a:lnSpc>
                <a:spcPct val="100000"/>
              </a:lnSpc>
              <a:spcBef>
                <a:spcPts val="0"/>
              </a:spcBef>
              <a:spcAft>
                <a:spcPts val="600"/>
              </a:spcAft>
              <a:buNone/>
            </a:pPr>
            <a:r>
              <a:rPr lang="en-US" sz="2000" dirty="0">
                <a:solidFill>
                  <a:srgbClr val="00529B"/>
                </a:solidFill>
              </a:rPr>
              <a:t>Ms. Smith joins a Medicare drug plan. Her coverage begins on January 1. She doesn’t get Extra Help and uses her Medicare drug plan membership card when she buys prescriptions. She pays a monthly premium throughout the year.</a:t>
            </a:r>
          </a:p>
          <a:p>
            <a:endParaRPr lang="en-US" sz="2400" dirty="0">
              <a:solidFill>
                <a:srgbClr val="00529B"/>
              </a:solidFill>
            </a:endParaRPr>
          </a:p>
        </p:txBody>
      </p:sp>
      <p:graphicFrame>
        <p:nvGraphicFramePr>
          <p:cNvPr id="6" name="Table 5" descr="Table with information on year deductible, initial coverage phase, coverage gap, and Catastrophic coverage."/>
          <p:cNvGraphicFramePr>
            <a:graphicFrameLocks noGrp="1" noChangeAspect="1"/>
          </p:cNvGraphicFramePr>
          <p:nvPr>
            <p:extLst>
              <p:ext uri="{D42A27DB-BD31-4B8C-83A1-F6EECF244321}">
                <p14:modId xmlns:p14="http://schemas.microsoft.com/office/powerpoint/2010/main" val="1221023395"/>
              </p:ext>
            </p:extLst>
          </p:nvPr>
        </p:nvGraphicFramePr>
        <p:xfrm>
          <a:off x="362607" y="2242335"/>
          <a:ext cx="11493062" cy="4270452"/>
        </p:xfrm>
        <a:graphic>
          <a:graphicData uri="http://schemas.openxmlformats.org/drawingml/2006/table">
            <a:tbl>
              <a:tblPr firstRow="1" bandRow="1" bandCol="1">
                <a:tableStyleId>{5FD0F851-EC5A-4D38-B0AD-8093EC10F338}</a:tableStyleId>
              </a:tblPr>
              <a:tblGrid>
                <a:gridCol w="1867851">
                  <a:extLst>
                    <a:ext uri="{9D8B030D-6E8A-4147-A177-3AD203B41FA5}">
                      <a16:colId xmlns:a16="http://schemas.microsoft.com/office/drawing/2014/main" val="20000"/>
                    </a:ext>
                  </a:extLst>
                </a:gridCol>
                <a:gridCol w="2278913">
                  <a:extLst>
                    <a:ext uri="{9D8B030D-6E8A-4147-A177-3AD203B41FA5}">
                      <a16:colId xmlns:a16="http://schemas.microsoft.com/office/drawing/2014/main" val="20001"/>
                    </a:ext>
                  </a:extLst>
                </a:gridCol>
                <a:gridCol w="5176605">
                  <a:extLst>
                    <a:ext uri="{9D8B030D-6E8A-4147-A177-3AD203B41FA5}">
                      <a16:colId xmlns:a16="http://schemas.microsoft.com/office/drawing/2014/main" val="20002"/>
                    </a:ext>
                  </a:extLst>
                </a:gridCol>
                <a:gridCol w="2169693">
                  <a:extLst>
                    <a:ext uri="{9D8B030D-6E8A-4147-A177-3AD203B41FA5}">
                      <a16:colId xmlns:a16="http://schemas.microsoft.com/office/drawing/2014/main" val="20003"/>
                    </a:ext>
                  </a:extLst>
                </a:gridCol>
              </a:tblGrid>
              <a:tr h="739748">
                <a:tc>
                  <a:txBody>
                    <a:bodyPr/>
                    <a:lstStyle/>
                    <a:p>
                      <a:pPr marL="0" marR="0" lvl="0" indent="0" algn="l">
                        <a:lnSpc>
                          <a:spcPct val="115000"/>
                        </a:lnSpc>
                        <a:spcBef>
                          <a:spcPts val="0"/>
                        </a:spcBef>
                        <a:spcAft>
                          <a:spcPts val="1000"/>
                        </a:spcAft>
                        <a:buFont typeface="+mj-lt"/>
                        <a:buNone/>
                        <a:tabLst>
                          <a:tab pos="457200" algn="l"/>
                        </a:tabLst>
                      </a:pPr>
                      <a:r>
                        <a:rPr lang="en-US" sz="1900" dirty="0">
                          <a:solidFill>
                            <a:srgbClr val="2F5597"/>
                          </a:solidFill>
                          <a:latin typeface="+mn-lt"/>
                          <a:cs typeface="Arial" panose="020B0604020202020204" pitchFamily="34" charset="0"/>
                        </a:rPr>
                        <a:t>Yearly </a:t>
                      </a:r>
                      <a:br>
                        <a:rPr lang="en-US" sz="1900" dirty="0">
                          <a:solidFill>
                            <a:srgbClr val="2F5597"/>
                          </a:solidFill>
                          <a:latin typeface="+mn-lt"/>
                          <a:cs typeface="Arial" panose="020B0604020202020204" pitchFamily="34" charset="0"/>
                        </a:rPr>
                      </a:br>
                      <a:r>
                        <a:rPr lang="en-US" sz="1900" dirty="0">
                          <a:solidFill>
                            <a:srgbClr val="2F5597"/>
                          </a:solidFill>
                          <a:latin typeface="+mn-lt"/>
                          <a:cs typeface="Arial" panose="020B0604020202020204" pitchFamily="34" charset="0"/>
                        </a:rPr>
                        <a:t>deductible</a:t>
                      </a:r>
                      <a:endParaRPr lang="en-US" sz="1900" b="1" dirty="0">
                        <a:solidFill>
                          <a:srgbClr val="2F5597"/>
                        </a:solidFill>
                        <a:latin typeface="+mn-lt"/>
                        <a:ea typeface="Calibri"/>
                        <a:cs typeface="Arial" panose="020B0604020202020204" pitchFamily="34" charset="0"/>
                      </a:endParaRPr>
                    </a:p>
                  </a:txBody>
                  <a:tcPr marL="55984" marR="55984" marT="27992" marB="27992">
                    <a:lnR w="12700" cap="flat" cmpd="sng" algn="ctr">
                      <a:solidFill>
                        <a:schemeClr val="accent5">
                          <a:lumMod val="40000"/>
                          <a:lumOff val="60000"/>
                        </a:schemeClr>
                      </a:solidFill>
                      <a:prstDash val="solid"/>
                      <a:round/>
                      <a:headEnd type="none" w="med" len="med"/>
                      <a:tailEnd type="none" w="med" len="med"/>
                    </a:lnR>
                  </a:tcPr>
                </a:tc>
                <a:tc>
                  <a:txBody>
                    <a:bodyPr/>
                    <a:lstStyle/>
                    <a:p>
                      <a:pPr marL="0" marR="0" indent="0" algn="l">
                        <a:lnSpc>
                          <a:spcPct val="115000"/>
                        </a:lnSpc>
                        <a:spcBef>
                          <a:spcPts val="0"/>
                        </a:spcBef>
                        <a:spcAft>
                          <a:spcPts val="1000"/>
                        </a:spcAft>
                        <a:buFont typeface="+mj-lt"/>
                        <a:buNone/>
                      </a:pPr>
                      <a:r>
                        <a:rPr lang="en-US" sz="1900" dirty="0">
                          <a:solidFill>
                            <a:srgbClr val="2F5597"/>
                          </a:solidFill>
                          <a:latin typeface="+mn-lt"/>
                          <a:cs typeface="Arial" panose="020B0604020202020204" pitchFamily="34" charset="0"/>
                        </a:rPr>
                        <a:t>Initial </a:t>
                      </a:r>
                      <a:br>
                        <a:rPr lang="en-US" sz="1900" dirty="0">
                          <a:solidFill>
                            <a:srgbClr val="2F5597"/>
                          </a:solidFill>
                          <a:latin typeface="+mn-lt"/>
                          <a:cs typeface="Arial" panose="020B0604020202020204" pitchFamily="34" charset="0"/>
                        </a:rPr>
                      </a:br>
                      <a:r>
                        <a:rPr lang="en-US" sz="1900" dirty="0">
                          <a:solidFill>
                            <a:srgbClr val="2F5597"/>
                          </a:solidFill>
                          <a:latin typeface="+mn-lt"/>
                          <a:cs typeface="Arial" panose="020B0604020202020204" pitchFamily="34" charset="0"/>
                        </a:rPr>
                        <a:t>coverage phase</a:t>
                      </a:r>
                      <a:endParaRPr lang="en-US" sz="1900" b="1" dirty="0">
                        <a:solidFill>
                          <a:srgbClr val="2F5597"/>
                        </a:solidFill>
                        <a:latin typeface="+mn-lt"/>
                        <a:ea typeface="Calibri"/>
                        <a:cs typeface="Arial" panose="020B0604020202020204" pitchFamily="34" charset="0"/>
                      </a:endParaRPr>
                    </a:p>
                  </a:txBody>
                  <a:tcPr marL="55984" marR="55984" marT="27992" marB="27992">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p>
                      <a:pPr marL="0" marR="0" indent="0" algn="l">
                        <a:lnSpc>
                          <a:spcPct val="115000"/>
                        </a:lnSpc>
                        <a:spcBef>
                          <a:spcPts val="0"/>
                        </a:spcBef>
                        <a:spcAft>
                          <a:spcPts val="1000"/>
                        </a:spcAft>
                        <a:buFont typeface="+mj-lt"/>
                        <a:buNone/>
                      </a:pPr>
                      <a:r>
                        <a:rPr lang="en-US" sz="1900" dirty="0">
                          <a:solidFill>
                            <a:srgbClr val="2F5597"/>
                          </a:solidFill>
                          <a:latin typeface="+mn-lt"/>
                          <a:cs typeface="Arial" panose="020B0604020202020204" pitchFamily="34" charset="0"/>
                        </a:rPr>
                        <a:t>Coverage gap</a:t>
                      </a:r>
                      <a:endParaRPr lang="en-US" sz="1900" b="1" dirty="0">
                        <a:solidFill>
                          <a:srgbClr val="2F5597"/>
                        </a:solidFill>
                        <a:latin typeface="+mn-lt"/>
                        <a:ea typeface="Calibri"/>
                        <a:cs typeface="Arial" panose="020B0604020202020204" pitchFamily="34" charset="0"/>
                      </a:endParaRPr>
                    </a:p>
                  </a:txBody>
                  <a:tcPr marL="55984" marR="55984" marT="27992" marB="27992">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p>
                      <a:pPr marL="0" marR="0" lvl="0" indent="0" algn="l">
                        <a:lnSpc>
                          <a:spcPct val="115000"/>
                        </a:lnSpc>
                        <a:spcBef>
                          <a:spcPts val="0"/>
                        </a:spcBef>
                        <a:spcAft>
                          <a:spcPts val="1000"/>
                        </a:spcAft>
                        <a:buFont typeface="+mj-lt"/>
                        <a:buNone/>
                      </a:pPr>
                      <a:r>
                        <a:rPr lang="en-US" sz="1900" dirty="0">
                          <a:solidFill>
                            <a:srgbClr val="2F5597"/>
                          </a:solidFill>
                          <a:latin typeface="+mn-lt"/>
                          <a:cs typeface="Arial" panose="020B0604020202020204" pitchFamily="34" charset="0"/>
                        </a:rPr>
                        <a:t>Catastrophic coverage</a:t>
                      </a:r>
                      <a:endParaRPr lang="en-US" sz="1900" b="1" dirty="0">
                        <a:solidFill>
                          <a:srgbClr val="2F5597"/>
                        </a:solidFill>
                        <a:latin typeface="+mn-lt"/>
                        <a:ea typeface="Calibri"/>
                        <a:cs typeface="Arial" panose="020B0604020202020204" pitchFamily="34" charset="0"/>
                      </a:endParaRPr>
                    </a:p>
                  </a:txBody>
                  <a:tcPr marL="55984" marR="55984" marT="27992" marB="27992">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0"/>
                  </a:ext>
                </a:extLst>
              </a:tr>
              <a:tr h="3068515">
                <a:tc>
                  <a:txBody>
                    <a:bodyPr/>
                    <a:lstStyle/>
                    <a:p>
                      <a:pPr marL="0" marR="0">
                        <a:lnSpc>
                          <a:spcPct val="100000"/>
                        </a:lnSpc>
                        <a:spcBef>
                          <a:spcPts val="0"/>
                        </a:spcBef>
                        <a:spcAft>
                          <a:spcPts val="600"/>
                        </a:spcAft>
                      </a:pPr>
                      <a:r>
                        <a:rPr lang="en-US" sz="1900" dirty="0">
                          <a:solidFill>
                            <a:srgbClr val="2F5597"/>
                          </a:solidFill>
                          <a:latin typeface="+mn-lt"/>
                          <a:cs typeface="Arial" panose="020B0604020202020204" pitchFamily="34" charset="0"/>
                        </a:rPr>
                        <a:t>Ms. Smith pays up to the first $505 of her drug costs before her plan starts to pay its share. </a:t>
                      </a:r>
                      <a:endParaRPr lang="en-US" sz="1900" b="0" dirty="0">
                        <a:solidFill>
                          <a:srgbClr val="2F5597"/>
                        </a:solidFill>
                        <a:latin typeface="+mn-lt"/>
                        <a:ea typeface="Calibri"/>
                        <a:cs typeface="Arial" panose="020B0604020202020204" pitchFamily="34" charset="0"/>
                      </a:endParaRPr>
                    </a:p>
                  </a:txBody>
                  <a:tcPr marL="55984" marR="55984" marT="27992" marB="27992">
                    <a:lnR w="12700" cap="flat" cmpd="sng" algn="ctr">
                      <a:solidFill>
                        <a:schemeClr val="accent5">
                          <a:lumMod val="40000"/>
                          <a:lumOff val="60000"/>
                        </a:schemeClr>
                      </a:solidFill>
                      <a:prstDash val="solid"/>
                      <a:round/>
                      <a:headEnd type="none" w="med" len="med"/>
                      <a:tailEnd type="none" w="med" len="med"/>
                    </a:lnR>
                  </a:tcPr>
                </a:tc>
                <a:tc>
                  <a:txBody>
                    <a:bodyPr/>
                    <a:lstStyle/>
                    <a:p>
                      <a:pPr marL="0" marR="0" lvl="0" indent="0" algn="l" defTabSz="685800" rtl="0" eaLnBrk="1" fontAlgn="auto" latinLnBrk="0" hangingPunct="1">
                        <a:lnSpc>
                          <a:spcPct val="100000"/>
                        </a:lnSpc>
                        <a:spcBef>
                          <a:spcPts val="0"/>
                        </a:spcBef>
                        <a:spcAft>
                          <a:spcPts val="600"/>
                        </a:spcAft>
                        <a:buClrTx/>
                        <a:buSzTx/>
                        <a:buFontTx/>
                        <a:buNone/>
                        <a:tabLst/>
                        <a:defRPr/>
                      </a:pPr>
                      <a:r>
                        <a:rPr lang="en-US" sz="1900" dirty="0">
                          <a:solidFill>
                            <a:srgbClr val="2F5597"/>
                          </a:solidFill>
                          <a:latin typeface="+mn-lt"/>
                          <a:cs typeface="Arial" panose="020B0604020202020204" pitchFamily="34" charset="0"/>
                        </a:rPr>
                        <a:t>She pays a copayment (that averages</a:t>
                      </a:r>
                      <a:r>
                        <a:rPr lang="en-US" sz="1900" baseline="0" dirty="0">
                          <a:solidFill>
                            <a:srgbClr val="2F5597"/>
                          </a:solidFill>
                          <a:latin typeface="+mn-lt"/>
                          <a:cs typeface="Arial" panose="020B0604020202020204" pitchFamily="34" charset="0"/>
                        </a:rPr>
                        <a:t> 25% of the cost)</a:t>
                      </a:r>
                      <a:r>
                        <a:rPr lang="en-US" sz="1900" dirty="0">
                          <a:solidFill>
                            <a:srgbClr val="2F5597"/>
                          </a:solidFill>
                          <a:latin typeface="+mn-lt"/>
                          <a:cs typeface="Arial" panose="020B0604020202020204" pitchFamily="34" charset="0"/>
                        </a:rPr>
                        <a:t>, and her plan pays its share (75%) for each covered drug until</a:t>
                      </a:r>
                      <a:r>
                        <a:rPr lang="en-US" sz="1900" baseline="0" dirty="0">
                          <a:solidFill>
                            <a:srgbClr val="2F5597"/>
                          </a:solidFill>
                          <a:latin typeface="+mn-lt"/>
                          <a:cs typeface="Arial" panose="020B0604020202020204" pitchFamily="34" charset="0"/>
                        </a:rPr>
                        <a:t> </a:t>
                      </a:r>
                      <a:r>
                        <a:rPr lang="en-US" sz="1900" dirty="0">
                          <a:solidFill>
                            <a:srgbClr val="2F5597"/>
                          </a:solidFill>
                          <a:latin typeface="+mn-lt"/>
                          <a:cs typeface="Arial" panose="020B0604020202020204" pitchFamily="34" charset="0"/>
                        </a:rPr>
                        <a:t>their combined amount (plus the deductible) reaches $4,660. </a:t>
                      </a:r>
                      <a:endParaRPr lang="en-US" sz="1900" b="0" dirty="0">
                        <a:solidFill>
                          <a:srgbClr val="2F5597"/>
                        </a:solidFill>
                        <a:latin typeface="+mn-lt"/>
                        <a:ea typeface="Calibri"/>
                        <a:cs typeface="Arial" panose="020B0604020202020204" pitchFamily="34" charset="0"/>
                      </a:endParaRPr>
                    </a:p>
                  </a:txBody>
                  <a:tcPr marL="55984" marR="55984" marT="27992" marB="27992">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p>
                      <a:pPr marL="0" marR="0">
                        <a:lnSpc>
                          <a:spcPct val="100000"/>
                        </a:lnSpc>
                        <a:spcBef>
                          <a:spcPts val="0"/>
                        </a:spcBef>
                        <a:spcAft>
                          <a:spcPts val="600"/>
                        </a:spcAft>
                      </a:pPr>
                      <a:r>
                        <a:rPr lang="en-US" sz="1900" dirty="0">
                          <a:solidFill>
                            <a:srgbClr val="2F5597"/>
                          </a:solidFill>
                          <a:latin typeface="+mn-lt"/>
                          <a:cs typeface="Arial" panose="020B0604020202020204" pitchFamily="34" charset="0"/>
                        </a:rPr>
                        <a:t>Once Ms. Smith and her plan have spent $4,660 for covered drugs, she enters the coverage gap. She’ll pay no more than 25% of the cost for prescription drugs until her out-of-pocket spending is $7,400. In 2023, she gets a 70% discount from the drug manufacturer on covered brand-name prescription drugs that counts as out-of-pocket spending, and helps her get out of the coverage gap. For 2023, she gets an additional 5% coverage from her plan on covered brand-name drugs and 75% coverage on covered generic drugs while in the coverage gap.</a:t>
                      </a:r>
                      <a:endParaRPr lang="en-US" sz="1900" b="0" dirty="0">
                        <a:solidFill>
                          <a:srgbClr val="2F5597"/>
                        </a:solidFill>
                        <a:latin typeface="+mn-lt"/>
                        <a:ea typeface="Calibri"/>
                        <a:cs typeface="Arial" panose="020B0604020202020204" pitchFamily="34" charset="0"/>
                      </a:endParaRPr>
                    </a:p>
                  </a:txBody>
                  <a:tcPr marL="55984" marR="55984" marT="27992" marB="27992">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p>
                      <a:pPr marL="0" marR="0">
                        <a:lnSpc>
                          <a:spcPct val="100000"/>
                        </a:lnSpc>
                        <a:spcBef>
                          <a:spcPts val="0"/>
                        </a:spcBef>
                        <a:spcAft>
                          <a:spcPts val="600"/>
                        </a:spcAft>
                      </a:pPr>
                      <a:r>
                        <a:rPr lang="en-US" sz="1900" dirty="0">
                          <a:solidFill>
                            <a:srgbClr val="2F5597"/>
                          </a:solidFill>
                          <a:latin typeface="+mn-lt"/>
                          <a:cs typeface="Arial" panose="020B0604020202020204" pitchFamily="34" charset="0"/>
                        </a:rPr>
                        <a:t>She exits the coverage gap when her total annual expenses,</a:t>
                      </a:r>
                      <a:r>
                        <a:rPr lang="en-US" sz="1900" baseline="0" dirty="0">
                          <a:solidFill>
                            <a:srgbClr val="2F5597"/>
                          </a:solidFill>
                          <a:latin typeface="+mn-lt"/>
                          <a:cs typeface="Arial" panose="020B0604020202020204" pitchFamily="34" charset="0"/>
                        </a:rPr>
                        <a:t> including the retailer discount payment, reach</a:t>
                      </a:r>
                      <a:r>
                        <a:rPr lang="en-US" sz="1900" dirty="0">
                          <a:solidFill>
                            <a:srgbClr val="2F5597"/>
                          </a:solidFill>
                          <a:latin typeface="+mn-lt"/>
                          <a:cs typeface="Arial" panose="020B0604020202020204" pitchFamily="34" charset="0"/>
                        </a:rPr>
                        <a:t> $7,400.</a:t>
                      </a:r>
                      <a:r>
                        <a:rPr lang="en-US" sz="1900" baseline="0" dirty="0">
                          <a:solidFill>
                            <a:srgbClr val="2F5597"/>
                          </a:solidFill>
                          <a:latin typeface="+mn-lt"/>
                          <a:cs typeface="Arial" panose="020B0604020202020204" pitchFamily="34" charset="0"/>
                        </a:rPr>
                        <a:t> </a:t>
                      </a:r>
                      <a:r>
                        <a:rPr lang="en-US" sz="1900" dirty="0">
                          <a:solidFill>
                            <a:srgbClr val="2F5597"/>
                          </a:solidFill>
                          <a:latin typeface="+mn-lt"/>
                          <a:cs typeface="Arial" panose="020B0604020202020204" pitchFamily="34" charset="0"/>
                        </a:rPr>
                        <a:t>Now she only pays no more than 5% copayment for each covered drug until the end of the year. </a:t>
                      </a:r>
                      <a:endParaRPr lang="en-US" sz="1900" b="0" dirty="0">
                        <a:solidFill>
                          <a:srgbClr val="2F5597"/>
                        </a:solidFill>
                        <a:latin typeface="+mn-lt"/>
                        <a:ea typeface="Calibri"/>
                        <a:cs typeface="Arial" panose="020B0604020202020204" pitchFamily="34" charset="0"/>
                      </a:endParaRPr>
                    </a:p>
                  </a:txBody>
                  <a:tcPr marL="55984" marR="55984" marT="27992" marB="27992">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11" name="Slide Number Placeholder 5">
            <a:extLst>
              <a:ext uri="{FF2B5EF4-FFF2-40B4-BE49-F238E27FC236}">
                <a16:creationId xmlns:a16="http://schemas.microsoft.com/office/drawing/2014/main" id="{ACFDF2BC-D33D-4AB1-AF07-9CDEC617E75C}"/>
              </a:ext>
            </a:extLst>
          </p:cNvPr>
          <p:cNvSpPr>
            <a:spLocks noGrp="1"/>
          </p:cNvSpPr>
          <p:nvPr>
            <p:ph type="sldNum" sz="quarter" idx="12"/>
          </p:nvPr>
        </p:nvSpPr>
        <p:spPr>
          <a:xfrm>
            <a:off x="8610600" y="6539536"/>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22</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n-US" dirty="0"/>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2023</a:t>
            </a:r>
          </a:p>
        </p:txBody>
      </p:sp>
    </p:spTree>
    <p:custDataLst>
      <p:tags r:id="rId1"/>
    </p:custDataLst>
    <p:extLst>
      <p:ext uri="{BB962C8B-B14F-4D97-AF65-F5344CB8AC3E}">
        <p14:creationId xmlns:p14="http://schemas.microsoft.com/office/powerpoint/2010/main" val="39152457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136"/>
            <a:ext cx="12192000" cy="999406"/>
          </a:xfrm>
        </p:spPr>
        <p:txBody>
          <a:bodyPr anchor="ctr">
            <a:noAutofit/>
          </a:bodyPr>
          <a:lstStyle/>
          <a:p>
            <a:r>
              <a:rPr lang="en-US" sz="2800" dirty="0"/>
              <a:t>Medicare Drug Coverage Monthly Premium &amp; </a:t>
            </a:r>
            <a:br>
              <a:rPr lang="en-US" sz="2800" dirty="0"/>
            </a:br>
            <a:r>
              <a:rPr lang="en-US" sz="2800" dirty="0"/>
              <a:t>Income-Related Monthly Adjustment Amounts (IRMAA)</a:t>
            </a:r>
          </a:p>
        </p:txBody>
      </p:sp>
      <p:grpSp>
        <p:nvGrpSpPr>
          <p:cNvPr id="42" name="Group 41" descr="Box question 1 : What's IRMAA">
            <a:extLst>
              <a:ext uri="{FF2B5EF4-FFF2-40B4-BE49-F238E27FC236}">
                <a16:creationId xmlns:a16="http://schemas.microsoft.com/office/drawing/2014/main" id="{AE4C73BF-C22F-44EB-B13C-853B58666806}"/>
              </a:ext>
            </a:extLst>
          </p:cNvPr>
          <p:cNvGrpSpPr/>
          <p:nvPr/>
        </p:nvGrpSpPr>
        <p:grpSpPr>
          <a:xfrm>
            <a:off x="1030705" y="1569900"/>
            <a:ext cx="5196752" cy="914400"/>
            <a:chOff x="1030705" y="1174112"/>
            <a:chExt cx="5196752" cy="914400"/>
          </a:xfrm>
        </p:grpSpPr>
        <p:sp>
          <p:nvSpPr>
            <p:cNvPr id="43" name="Rectangle: Rounded Corners 42">
              <a:extLst>
                <a:ext uri="{FF2B5EF4-FFF2-40B4-BE49-F238E27FC236}">
                  <a16:creationId xmlns:a16="http://schemas.microsoft.com/office/drawing/2014/main" id="{3130978F-CA82-4A34-96AD-8ADA671ABBA5}"/>
                </a:ext>
              </a:extLst>
            </p:cNvPr>
            <p:cNvSpPr/>
            <p:nvPr/>
          </p:nvSpPr>
          <p:spPr>
            <a:xfrm>
              <a:off x="1030705" y="1174112"/>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defRPr/>
              </a:pPr>
              <a:r>
                <a:rPr lang="en-US" b="1" dirty="0">
                  <a:solidFill>
                    <a:srgbClr val="00529B"/>
                  </a:solidFill>
                  <a:latin typeface="Arial" panose="020B0604020202020204" pitchFamily="34" charset="0"/>
                  <a:cs typeface="Arial" panose="020B0604020202020204" pitchFamily="34" charset="0"/>
                </a:rPr>
                <a:t>What’s IRMAA?</a:t>
              </a:r>
              <a:endParaRPr lang="en-US" b="1" dirty="0">
                <a:ln>
                  <a:noFill/>
                </a:ln>
                <a:solidFill>
                  <a:srgbClr val="2F5597"/>
                </a:solidFill>
                <a:latin typeface="Arial" panose="020B0604020202020204" pitchFamily="34" charset="0"/>
                <a:cs typeface="Arial" panose="020B0604020202020204" pitchFamily="34" charset="0"/>
              </a:endParaRPr>
            </a:p>
          </p:txBody>
        </p:sp>
        <p:grpSp>
          <p:nvGrpSpPr>
            <p:cNvPr id="44" name="Group 43">
              <a:extLst>
                <a:ext uri="{FF2B5EF4-FFF2-40B4-BE49-F238E27FC236}">
                  <a16:creationId xmlns:a16="http://schemas.microsoft.com/office/drawing/2014/main" id="{F6A789A8-B14D-45FA-BA22-C90DADBFC108}"/>
                </a:ext>
              </a:extLst>
            </p:cNvPr>
            <p:cNvGrpSpPr/>
            <p:nvPr/>
          </p:nvGrpSpPr>
          <p:grpSpPr>
            <a:xfrm>
              <a:off x="5935479" y="1305979"/>
              <a:ext cx="291978" cy="640080"/>
              <a:chOff x="5732904" y="1273307"/>
              <a:chExt cx="291978" cy="701186"/>
            </a:xfrm>
          </p:grpSpPr>
          <p:sp>
            <p:nvSpPr>
              <p:cNvPr id="45" name="Isosceles Triangle 44">
                <a:extLst>
                  <a:ext uri="{FF2B5EF4-FFF2-40B4-BE49-F238E27FC236}">
                    <a16:creationId xmlns:a16="http://schemas.microsoft.com/office/drawing/2014/main" id="{63AEAAA9-CF38-4402-A4C3-068836F870BF}"/>
                  </a:ext>
                  <a:ext uri="{C183D7F6-B498-43B3-948B-1728B52AA6E4}">
                    <adec:decorative xmlns:adec="http://schemas.microsoft.com/office/drawing/2017/decorative" val="1"/>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Connector 45">
                <a:extLst>
                  <a:ext uri="{FF2B5EF4-FFF2-40B4-BE49-F238E27FC236}">
                    <a16:creationId xmlns:a16="http://schemas.microsoft.com/office/drawing/2014/main" id="{11A0DFC6-2FE9-475E-986F-C8E658EFECDC}"/>
                  </a:ext>
                  <a:ext uri="{C183D7F6-B498-43B3-948B-1728B52AA6E4}">
                    <adec:decorative xmlns:adec="http://schemas.microsoft.com/office/drawing/2017/decorative" val="1"/>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41" name="Rectangle: Rounded Corners 40" descr="Box answer 1: It’s an extra amount some people have to pay in addition to their plan premium.&#10;">
            <a:extLst>
              <a:ext uri="{FF2B5EF4-FFF2-40B4-BE49-F238E27FC236}">
                <a16:creationId xmlns:a16="http://schemas.microsoft.com/office/drawing/2014/main" id="{87E3ACF2-03E8-4AAD-85BD-100FE03377A8}"/>
              </a:ext>
            </a:extLst>
          </p:cNvPr>
          <p:cNvSpPr/>
          <p:nvPr/>
        </p:nvSpPr>
        <p:spPr>
          <a:xfrm>
            <a:off x="6349555" y="1569533"/>
            <a:ext cx="4846320" cy="91440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US" dirty="0">
                <a:solidFill>
                  <a:srgbClr val="00529B"/>
                </a:solidFill>
                <a:latin typeface="Arial" panose="020B0604020202020204" pitchFamily="34" charset="0"/>
                <a:cs typeface="Arial" panose="020B0604020202020204" pitchFamily="34" charset="0"/>
              </a:rPr>
              <a:t>It’s an extra amount some people have to pay in addition to their plan premium.</a:t>
            </a:r>
          </a:p>
        </p:txBody>
      </p:sp>
      <p:grpSp>
        <p:nvGrpSpPr>
          <p:cNvPr id="47" name="Group 46" descr="Box question 2: Does everyone pay IRMAA">
            <a:extLst>
              <a:ext uri="{FF2B5EF4-FFF2-40B4-BE49-F238E27FC236}">
                <a16:creationId xmlns:a16="http://schemas.microsoft.com/office/drawing/2014/main" id="{1609D768-5254-44A8-9CB9-F4E4F56C78C5}"/>
              </a:ext>
            </a:extLst>
          </p:cNvPr>
          <p:cNvGrpSpPr/>
          <p:nvPr/>
        </p:nvGrpSpPr>
        <p:grpSpPr>
          <a:xfrm>
            <a:off x="1030706" y="2644838"/>
            <a:ext cx="5196751" cy="914400"/>
            <a:chOff x="1030706" y="2249050"/>
            <a:chExt cx="5196751" cy="914400"/>
          </a:xfrm>
        </p:grpSpPr>
        <p:sp>
          <p:nvSpPr>
            <p:cNvPr id="48" name="Rectangle: Rounded Corners 47">
              <a:extLst>
                <a:ext uri="{FF2B5EF4-FFF2-40B4-BE49-F238E27FC236}">
                  <a16:creationId xmlns:a16="http://schemas.microsoft.com/office/drawing/2014/main" id="{5CA11EC0-9626-48BF-AEB9-61C6F293CBB0}"/>
                </a:ext>
              </a:extLst>
            </p:cNvPr>
            <p:cNvSpPr/>
            <p:nvPr/>
          </p:nvSpPr>
          <p:spPr>
            <a:xfrm>
              <a:off x="1030706" y="2249050"/>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defRPr/>
              </a:pPr>
              <a:endParaRPr lang="en-US" b="1" dirty="0">
                <a:solidFill>
                  <a:srgbClr val="00529B"/>
                </a:solidFill>
                <a:latin typeface="Arial" panose="020B0604020202020204" pitchFamily="34" charset="0"/>
                <a:cs typeface="Arial" panose="020B0604020202020204" pitchFamily="34" charset="0"/>
              </a:endParaRPr>
            </a:p>
            <a:p>
              <a:pPr>
                <a:spcBef>
                  <a:spcPts val="600"/>
                </a:spcBef>
                <a:defRPr/>
              </a:pPr>
              <a:r>
                <a:rPr lang="en-US" b="1" dirty="0">
                  <a:solidFill>
                    <a:srgbClr val="00529B"/>
                  </a:solidFill>
                  <a:latin typeface="Arial" panose="020B0604020202020204" pitchFamily="34" charset="0"/>
                  <a:cs typeface="Arial" panose="020B0604020202020204" pitchFamily="34" charset="0"/>
                </a:rPr>
                <a:t>Does everyone pay IRMAA? </a:t>
              </a:r>
            </a:p>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kern="1200" baseline="0" dirty="0">
                <a:ln>
                  <a:noFill/>
                </a:ln>
                <a:solidFill>
                  <a:srgbClr val="2F5597"/>
                </a:solidFill>
                <a:latin typeface="Arial" panose="020B0604020202020204" pitchFamily="34" charset="0"/>
                <a:cs typeface="Arial" panose="020B0604020202020204" pitchFamily="34" charset="0"/>
              </a:endParaRPr>
            </a:p>
          </p:txBody>
        </p:sp>
        <p:grpSp>
          <p:nvGrpSpPr>
            <p:cNvPr id="49" name="Group 48">
              <a:extLst>
                <a:ext uri="{FF2B5EF4-FFF2-40B4-BE49-F238E27FC236}">
                  <a16:creationId xmlns:a16="http://schemas.microsoft.com/office/drawing/2014/main" id="{CE1E6DED-44BE-4AC4-8A27-FA686F9E546D}"/>
                </a:ext>
              </a:extLst>
            </p:cNvPr>
            <p:cNvGrpSpPr/>
            <p:nvPr/>
          </p:nvGrpSpPr>
          <p:grpSpPr>
            <a:xfrm>
              <a:off x="5935479" y="2371165"/>
              <a:ext cx="291978" cy="640080"/>
              <a:chOff x="5732904" y="1273307"/>
              <a:chExt cx="291978" cy="701186"/>
            </a:xfrm>
          </p:grpSpPr>
          <p:sp>
            <p:nvSpPr>
              <p:cNvPr id="50" name="Isosceles Triangle 49">
                <a:extLst>
                  <a:ext uri="{FF2B5EF4-FFF2-40B4-BE49-F238E27FC236}">
                    <a16:creationId xmlns:a16="http://schemas.microsoft.com/office/drawing/2014/main" id="{2AEB23CE-55B0-4C12-B5B6-F1BE00364DC9}"/>
                  </a:ext>
                  <a:ext uri="{C183D7F6-B498-43B3-948B-1728B52AA6E4}">
                    <adec:decorative xmlns:adec="http://schemas.microsoft.com/office/drawing/2017/decorative" val="1"/>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Straight Connector 50">
                <a:extLst>
                  <a:ext uri="{FF2B5EF4-FFF2-40B4-BE49-F238E27FC236}">
                    <a16:creationId xmlns:a16="http://schemas.microsoft.com/office/drawing/2014/main" id="{E28A8A7E-9CFB-4A09-BE03-50057AD34E32}"/>
                  </a:ext>
                  <a:ext uri="{C183D7F6-B498-43B3-948B-1728B52AA6E4}">
                    <adec:decorative xmlns:adec="http://schemas.microsoft.com/office/drawing/2017/decorative" val="1"/>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38" name="Rectangle: Rounded Corners 37" descr="Box answer 2: No. It’s based on income. Fewer than 5% have to pay it.&#10;">
            <a:extLst>
              <a:ext uri="{FF2B5EF4-FFF2-40B4-BE49-F238E27FC236}">
                <a16:creationId xmlns:a16="http://schemas.microsoft.com/office/drawing/2014/main" id="{4D401435-8111-497D-9DC5-8F25311C234D}"/>
              </a:ext>
            </a:extLst>
          </p:cNvPr>
          <p:cNvSpPr/>
          <p:nvPr/>
        </p:nvSpPr>
        <p:spPr>
          <a:xfrm>
            <a:off x="6349555" y="2644769"/>
            <a:ext cx="4846320" cy="91440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dirty="0">
              <a:solidFill>
                <a:srgbClr val="00529B"/>
              </a:solidFill>
              <a:latin typeface="Arial" panose="020B0604020202020204" pitchFamily="34" charset="0"/>
              <a:cs typeface="Arial" panose="020B0604020202020204" pitchFamily="34" charset="0"/>
            </a:endParaRPr>
          </a:p>
          <a:p>
            <a:pPr>
              <a:spcAft>
                <a:spcPts val="600"/>
              </a:spcAft>
              <a:defRPr/>
            </a:pPr>
            <a:r>
              <a:rPr lang="en-US" dirty="0">
                <a:solidFill>
                  <a:srgbClr val="00529B"/>
                </a:solidFill>
                <a:latin typeface="Arial" panose="020B0604020202020204" pitchFamily="34" charset="0"/>
                <a:cs typeface="Arial" panose="020B0604020202020204" pitchFamily="34" charset="0"/>
              </a:rPr>
              <a:t>No. It’s based on income. Fewer than 7% have to pay it.</a:t>
            </a:r>
          </a:p>
          <a:p>
            <a:pPr algn="ctr">
              <a:defRPr/>
            </a:pPr>
            <a:endParaRPr lang="en-US" dirty="0">
              <a:solidFill>
                <a:srgbClr val="2F5597"/>
              </a:solidFill>
              <a:latin typeface="Arial" panose="020B0604020202020204" pitchFamily="34" charset="0"/>
              <a:cs typeface="Arial" panose="020B0604020202020204" pitchFamily="34" charset="0"/>
            </a:endParaRPr>
          </a:p>
        </p:txBody>
      </p:sp>
      <p:grpSp>
        <p:nvGrpSpPr>
          <p:cNvPr id="52" name="Group 51" descr="Box question 3: What if I owe Part D IRMAA but don't pay it?">
            <a:extLst>
              <a:ext uri="{FF2B5EF4-FFF2-40B4-BE49-F238E27FC236}">
                <a16:creationId xmlns:a16="http://schemas.microsoft.com/office/drawing/2014/main" id="{E272BA00-D64F-473B-9C8E-E1A4C638B732}"/>
              </a:ext>
            </a:extLst>
          </p:cNvPr>
          <p:cNvGrpSpPr/>
          <p:nvPr/>
        </p:nvGrpSpPr>
        <p:grpSpPr>
          <a:xfrm>
            <a:off x="1030706" y="3719776"/>
            <a:ext cx="5196751" cy="914400"/>
            <a:chOff x="1030706" y="3323988"/>
            <a:chExt cx="5196751" cy="914400"/>
          </a:xfrm>
        </p:grpSpPr>
        <p:sp>
          <p:nvSpPr>
            <p:cNvPr id="53" name="Rectangle: Rounded Corners 52">
              <a:extLst>
                <a:ext uri="{FF2B5EF4-FFF2-40B4-BE49-F238E27FC236}">
                  <a16:creationId xmlns:a16="http://schemas.microsoft.com/office/drawing/2014/main" id="{11F9EDC4-1FF2-4A8A-BC79-0E66C69CF75D}"/>
                </a:ext>
              </a:extLst>
            </p:cNvPr>
            <p:cNvSpPr/>
            <p:nvPr/>
          </p:nvSpPr>
          <p:spPr>
            <a:xfrm>
              <a:off x="1030706" y="3323988"/>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defRPr/>
              </a:pPr>
              <a:r>
                <a:rPr lang="en-US" b="1" dirty="0">
                  <a:solidFill>
                    <a:srgbClr val="00529B"/>
                  </a:solidFill>
                  <a:latin typeface="Arial" panose="020B0604020202020204" pitchFamily="34" charset="0"/>
                  <a:cs typeface="Arial" panose="020B0604020202020204" pitchFamily="34" charset="0"/>
                </a:rPr>
                <a:t>What if I owe Part D IRMAA but don’t pay it? </a:t>
              </a:r>
              <a:endParaRPr lang="en-US" sz="1800" b="1" kern="1200" baseline="0" dirty="0">
                <a:ln>
                  <a:noFill/>
                </a:ln>
                <a:solidFill>
                  <a:srgbClr val="2F5597"/>
                </a:solidFill>
                <a:latin typeface="Arial" panose="020B0604020202020204" pitchFamily="34" charset="0"/>
                <a:cs typeface="Arial" panose="020B0604020202020204" pitchFamily="34" charset="0"/>
              </a:endParaRPr>
            </a:p>
          </p:txBody>
        </p:sp>
        <p:grpSp>
          <p:nvGrpSpPr>
            <p:cNvPr id="54" name="Group 53">
              <a:extLst>
                <a:ext uri="{FF2B5EF4-FFF2-40B4-BE49-F238E27FC236}">
                  <a16:creationId xmlns:a16="http://schemas.microsoft.com/office/drawing/2014/main" id="{D8EF342D-8744-402B-B152-AC3CA3592CAC}"/>
                </a:ext>
              </a:extLst>
            </p:cNvPr>
            <p:cNvGrpSpPr/>
            <p:nvPr/>
          </p:nvGrpSpPr>
          <p:grpSpPr>
            <a:xfrm>
              <a:off x="5935479" y="3461079"/>
              <a:ext cx="291978" cy="640080"/>
              <a:chOff x="5732904" y="1273307"/>
              <a:chExt cx="291978" cy="701186"/>
            </a:xfrm>
          </p:grpSpPr>
          <p:sp>
            <p:nvSpPr>
              <p:cNvPr id="55" name="Isosceles Triangle 54">
                <a:extLst>
                  <a:ext uri="{FF2B5EF4-FFF2-40B4-BE49-F238E27FC236}">
                    <a16:creationId xmlns:a16="http://schemas.microsoft.com/office/drawing/2014/main" id="{719258B5-7F37-46E3-8E8E-E9E4801F5D7F}"/>
                  </a:ext>
                  <a:ext uri="{C183D7F6-B498-43B3-948B-1728B52AA6E4}">
                    <adec:decorative xmlns:adec="http://schemas.microsoft.com/office/drawing/2017/decorative" val="1"/>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Connector 55">
                <a:extLst>
                  <a:ext uri="{FF2B5EF4-FFF2-40B4-BE49-F238E27FC236}">
                    <a16:creationId xmlns:a16="http://schemas.microsoft.com/office/drawing/2014/main" id="{6C766A89-284D-4E27-A34F-CADE6EBFA348}"/>
                  </a:ext>
                  <a:ext uri="{C183D7F6-B498-43B3-948B-1728B52AA6E4}">
                    <adec:decorative xmlns:adec="http://schemas.microsoft.com/office/drawing/2017/decorative" val="1"/>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39" name="Rectangle: Rounded Corners 38" descr="Box answer 3: You’ll be disenrolled from Medicare drug coverage.&#10;">
            <a:extLst>
              <a:ext uri="{FF2B5EF4-FFF2-40B4-BE49-F238E27FC236}">
                <a16:creationId xmlns:a16="http://schemas.microsoft.com/office/drawing/2014/main" id="{34550E6C-13A6-41C1-A4BE-4AC38DA8D41E}"/>
              </a:ext>
            </a:extLst>
          </p:cNvPr>
          <p:cNvSpPr/>
          <p:nvPr/>
        </p:nvSpPr>
        <p:spPr>
          <a:xfrm>
            <a:off x="6349555" y="3707518"/>
            <a:ext cx="4846320" cy="91440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defRPr/>
            </a:pPr>
            <a:r>
              <a:rPr lang="en-US" dirty="0">
                <a:solidFill>
                  <a:srgbClr val="00529B"/>
                </a:solidFill>
                <a:latin typeface="Arial" panose="020B0604020202020204" pitchFamily="34" charset="0"/>
                <a:cs typeface="Arial" panose="020B0604020202020204" pitchFamily="34" charset="0"/>
              </a:rPr>
              <a:t>You’ll be disenrolled from Medicare drug coverage.</a:t>
            </a:r>
            <a:endParaRPr lang="en-US" dirty="0">
              <a:solidFill>
                <a:srgbClr val="2F5597"/>
              </a:solidFill>
              <a:latin typeface="Arial" panose="020B0604020202020204" pitchFamily="34" charset="0"/>
              <a:cs typeface="Arial" panose="020B0604020202020204" pitchFamily="34" charset="0"/>
            </a:endParaRPr>
          </a:p>
        </p:txBody>
      </p:sp>
      <p:grpSp>
        <p:nvGrpSpPr>
          <p:cNvPr id="57" name="Group 56" descr="Box question 4:Where does the money go?">
            <a:extLst>
              <a:ext uri="{FF2B5EF4-FFF2-40B4-BE49-F238E27FC236}">
                <a16:creationId xmlns:a16="http://schemas.microsoft.com/office/drawing/2014/main" id="{B5831216-C267-4C4A-BC9C-D87B6C09D2E5}"/>
              </a:ext>
            </a:extLst>
          </p:cNvPr>
          <p:cNvGrpSpPr/>
          <p:nvPr/>
        </p:nvGrpSpPr>
        <p:grpSpPr>
          <a:xfrm>
            <a:off x="1030705" y="4801940"/>
            <a:ext cx="5193337" cy="914400"/>
            <a:chOff x="1030705" y="4406152"/>
            <a:chExt cx="5193337" cy="914400"/>
          </a:xfrm>
        </p:grpSpPr>
        <p:sp>
          <p:nvSpPr>
            <p:cNvPr id="58" name="Rectangle: Rounded Corners 57">
              <a:extLst>
                <a:ext uri="{FF2B5EF4-FFF2-40B4-BE49-F238E27FC236}">
                  <a16:creationId xmlns:a16="http://schemas.microsoft.com/office/drawing/2014/main" id="{DAC1C837-3FE2-4B3C-A7D2-69125CE3EA6E}"/>
                </a:ext>
              </a:extLst>
            </p:cNvPr>
            <p:cNvSpPr/>
            <p:nvPr/>
          </p:nvSpPr>
          <p:spPr>
            <a:xfrm>
              <a:off x="1030705" y="4406152"/>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defRPr/>
              </a:pPr>
              <a:endParaRPr lang="en-US" b="1" dirty="0">
                <a:solidFill>
                  <a:srgbClr val="00529B"/>
                </a:solidFill>
                <a:latin typeface="Arial" panose="020B0604020202020204" pitchFamily="34" charset="0"/>
                <a:cs typeface="Arial" panose="020B0604020202020204" pitchFamily="34" charset="0"/>
              </a:endParaRPr>
            </a:p>
            <a:p>
              <a:pPr>
                <a:spcBef>
                  <a:spcPts val="600"/>
                </a:spcBef>
                <a:defRPr/>
              </a:pPr>
              <a:r>
                <a:rPr lang="en-US" b="1" dirty="0">
                  <a:solidFill>
                    <a:srgbClr val="00529B"/>
                  </a:solidFill>
                  <a:latin typeface="Arial" panose="020B0604020202020204" pitchFamily="34" charset="0"/>
                  <a:cs typeface="Arial" panose="020B0604020202020204" pitchFamily="34" charset="0"/>
                </a:rPr>
                <a:t>Where does the money go? </a:t>
              </a:r>
            </a:p>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kern="1200" baseline="0" dirty="0">
                <a:ln>
                  <a:noFill/>
                </a:ln>
                <a:solidFill>
                  <a:srgbClr val="2F5597"/>
                </a:solidFill>
                <a:latin typeface="Arial" panose="020B0604020202020204" pitchFamily="34" charset="0"/>
                <a:cs typeface="Arial" panose="020B0604020202020204" pitchFamily="34" charset="0"/>
              </a:endParaRPr>
            </a:p>
          </p:txBody>
        </p:sp>
        <p:grpSp>
          <p:nvGrpSpPr>
            <p:cNvPr id="59" name="Group 58">
              <a:extLst>
                <a:ext uri="{FF2B5EF4-FFF2-40B4-BE49-F238E27FC236}">
                  <a16:creationId xmlns:a16="http://schemas.microsoft.com/office/drawing/2014/main" id="{8A2F649E-C446-426E-922F-CB29E2E60B9E}"/>
                </a:ext>
              </a:extLst>
            </p:cNvPr>
            <p:cNvGrpSpPr/>
            <p:nvPr/>
          </p:nvGrpSpPr>
          <p:grpSpPr>
            <a:xfrm>
              <a:off x="5932064" y="4536016"/>
              <a:ext cx="291978" cy="640080"/>
              <a:chOff x="5732904" y="1273307"/>
              <a:chExt cx="291978" cy="701186"/>
            </a:xfrm>
          </p:grpSpPr>
          <p:sp>
            <p:nvSpPr>
              <p:cNvPr id="60" name="Isosceles Triangle 59">
                <a:extLst>
                  <a:ext uri="{FF2B5EF4-FFF2-40B4-BE49-F238E27FC236}">
                    <a16:creationId xmlns:a16="http://schemas.microsoft.com/office/drawing/2014/main" id="{D8260222-AD4D-4BB1-946B-BD79FCD08F3C}"/>
                  </a:ext>
                  <a:ext uri="{C183D7F6-B498-43B3-948B-1728B52AA6E4}">
                    <adec:decorative xmlns:adec="http://schemas.microsoft.com/office/drawing/2017/decorative" val="1"/>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 name="Straight Connector 60">
                <a:extLst>
                  <a:ext uri="{FF2B5EF4-FFF2-40B4-BE49-F238E27FC236}">
                    <a16:creationId xmlns:a16="http://schemas.microsoft.com/office/drawing/2014/main" id="{56754B16-E5AE-45FF-8002-562C81C3CEF7}"/>
                  </a:ext>
                  <a:ext uri="{C183D7F6-B498-43B3-948B-1728B52AA6E4}">
                    <adec:decorative xmlns:adec="http://schemas.microsoft.com/office/drawing/2017/decorative" val="1"/>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40" name="Rectangle: Rounded Corners 39" descr="Box answer 4:The IRMAA amount goes to the government for the Medicare Trust Fund.&#10;">
            <a:extLst>
              <a:ext uri="{FF2B5EF4-FFF2-40B4-BE49-F238E27FC236}">
                <a16:creationId xmlns:a16="http://schemas.microsoft.com/office/drawing/2014/main" id="{142EBE32-4046-452A-BE35-BAAFBDE2FCC7}"/>
              </a:ext>
            </a:extLst>
          </p:cNvPr>
          <p:cNvSpPr/>
          <p:nvPr/>
        </p:nvSpPr>
        <p:spPr>
          <a:xfrm>
            <a:off x="6349555" y="4805073"/>
            <a:ext cx="4846320" cy="91440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dirty="0">
              <a:solidFill>
                <a:srgbClr val="00529B"/>
              </a:solidFill>
              <a:latin typeface="Arial" panose="020B0604020202020204" pitchFamily="34" charset="0"/>
              <a:cs typeface="Arial" panose="020B0604020202020204" pitchFamily="34" charset="0"/>
            </a:endParaRPr>
          </a:p>
          <a:p>
            <a:pPr>
              <a:spcAft>
                <a:spcPts val="600"/>
              </a:spcAft>
              <a:defRPr/>
            </a:pPr>
            <a:r>
              <a:rPr lang="en-US" dirty="0">
                <a:solidFill>
                  <a:srgbClr val="00529B"/>
                </a:solidFill>
                <a:latin typeface="Arial" panose="020B0604020202020204" pitchFamily="34" charset="0"/>
                <a:cs typeface="Arial" panose="020B0604020202020204" pitchFamily="34" charset="0"/>
              </a:rPr>
              <a:t>The IRMAA amount goes to the government for the Medicare Trust Fund.</a:t>
            </a:r>
          </a:p>
          <a:p>
            <a:pPr algn="ctr">
              <a:defRPr/>
            </a:pPr>
            <a:endParaRPr lang="en-US" dirty="0">
              <a:solidFill>
                <a:srgbClr val="2F5597"/>
              </a:solidFill>
              <a:latin typeface="Arial" panose="020B0604020202020204" pitchFamily="34" charset="0"/>
              <a:cs typeface="Arial" panose="020B0604020202020204" pitchFamily="34" charset="0"/>
            </a:endParaRPr>
          </a:p>
        </p:txBody>
      </p:sp>
      <p:sp>
        <p:nvSpPr>
          <p:cNvPr id="15" name="Slide Number Placeholder 5">
            <a:extLst>
              <a:ext uri="{FF2B5EF4-FFF2-40B4-BE49-F238E27FC236}">
                <a16:creationId xmlns:a16="http://schemas.microsoft.com/office/drawing/2014/main" id="{540CFD3B-8EAA-4EE6-B037-BB82286C01F8}"/>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23</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n-US"/>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2023</a:t>
            </a:r>
          </a:p>
        </p:txBody>
      </p:sp>
    </p:spTree>
    <p:custDataLst>
      <p:tags r:id="rId1"/>
    </p:custDataLst>
    <p:extLst>
      <p:ext uri="{BB962C8B-B14F-4D97-AF65-F5344CB8AC3E}">
        <p14:creationId xmlns:p14="http://schemas.microsoft.com/office/powerpoint/2010/main" val="189723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500"/>
                                        <p:tgtEl>
                                          <p:spTgt spid="41"/>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500"/>
                                        <p:tgtEl>
                                          <p:spTgt spid="3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500"/>
                                        <p:tgtEl>
                                          <p:spTgt spid="39"/>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5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fade">
                                      <p:cBhvr>
                                        <p:cTn id="3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38" grpId="0" animBg="1"/>
      <p:bldP spid="39" grpId="0" animBg="1"/>
      <p:bldP spid="4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1682" y="40132"/>
            <a:ext cx="12160318" cy="920548"/>
          </a:xfrm>
        </p:spPr>
        <p:txBody>
          <a:bodyPr>
            <a:noAutofit/>
          </a:bodyPr>
          <a:lstStyle/>
          <a:p>
            <a:r>
              <a:rPr lang="en-US" sz="2800" dirty="0">
                <a:cs typeface="Calibri"/>
              </a:rPr>
              <a:t>Income-Related Monthly Adjustment Amount (IRMAA): </a:t>
            </a:r>
            <a:br>
              <a:rPr lang="en-US" sz="2800" dirty="0">
                <a:cs typeface="Calibri"/>
              </a:rPr>
            </a:br>
            <a:r>
              <a:rPr lang="en-US" sz="2800" dirty="0">
                <a:cs typeface="Calibri"/>
              </a:rPr>
              <a:t>Monthly Part D Premium for 2023</a:t>
            </a:r>
          </a:p>
        </p:txBody>
      </p:sp>
      <p:sp>
        <p:nvSpPr>
          <p:cNvPr id="6" name="TextBox 5"/>
          <p:cNvSpPr txBox="1"/>
          <p:nvPr/>
        </p:nvSpPr>
        <p:spPr>
          <a:xfrm>
            <a:off x="1810760" y="1097921"/>
            <a:ext cx="9127404" cy="400110"/>
          </a:xfrm>
          <a:prstGeom prst="rect">
            <a:avLst/>
          </a:prstGeom>
          <a:noFill/>
        </p:spPr>
        <p:txBody>
          <a:bodyPr wrap="square" rtlCol="0">
            <a:spAutoFit/>
          </a:bodyPr>
          <a:lstStyle/>
          <a:p>
            <a:pPr algn="ctr" defTabSz="914377" fontAlgn="auto">
              <a:spcBef>
                <a:spcPts val="0"/>
              </a:spcBef>
              <a:spcAft>
                <a:spcPts val="0"/>
              </a:spcAft>
            </a:pPr>
            <a:r>
              <a:rPr lang="en-US" sz="2000" b="1" dirty="0">
                <a:solidFill>
                  <a:srgbClr val="5B9BD5">
                    <a:lumMod val="50000"/>
                  </a:srgbClr>
                </a:solidFill>
                <a:latin typeface="Arial" panose="020B0604020202020204" pitchFamily="34" charset="0"/>
                <a:cs typeface="Arial" panose="020B0604020202020204" pitchFamily="34" charset="0"/>
              </a:rPr>
              <a:t>Chart is based on your yearly income </a:t>
            </a:r>
            <a:r>
              <a:rPr lang="en-US" sz="2000" b="1" i="1" dirty="0">
                <a:solidFill>
                  <a:srgbClr val="5B9BD5">
                    <a:lumMod val="50000"/>
                  </a:srgbClr>
                </a:solidFill>
                <a:latin typeface="Arial" panose="020B0604020202020204" pitchFamily="34" charset="0"/>
                <a:cs typeface="Arial" panose="020B0604020202020204" pitchFamily="34" charset="0"/>
              </a:rPr>
              <a:t>in 2021 </a:t>
            </a:r>
            <a:r>
              <a:rPr lang="en-US" sz="2000" b="1" dirty="0">
                <a:solidFill>
                  <a:srgbClr val="5B9BD5">
                    <a:lumMod val="50000"/>
                  </a:srgbClr>
                </a:solidFill>
                <a:latin typeface="Arial" panose="020B0604020202020204" pitchFamily="34" charset="0"/>
                <a:cs typeface="Arial" panose="020B0604020202020204" pitchFamily="34" charset="0"/>
              </a:rPr>
              <a:t>(for what you pay in 2023)</a:t>
            </a:r>
            <a:endParaRPr lang="en-US" sz="2000" dirty="0">
              <a:solidFill>
                <a:prstClr val="black"/>
              </a:solidFill>
              <a:latin typeface="Arial" panose="020B0604020202020204" pitchFamily="34" charset="0"/>
              <a:cs typeface="Arial" panose="020B0604020202020204" pitchFamily="34" charset="0"/>
            </a:endParaRPr>
          </a:p>
        </p:txBody>
      </p:sp>
      <p:graphicFrame>
        <p:nvGraphicFramePr>
          <p:cNvPr id="8" name="Content Placeholder 8" descr="Table showing monthly Part B premium based upon individual and joint tax filing status and rates. Details are included in the speakers' notes.">
            <a:extLst>
              <a:ext uri="{FF2B5EF4-FFF2-40B4-BE49-F238E27FC236}">
                <a16:creationId xmlns:a16="http://schemas.microsoft.com/office/drawing/2014/main" id="{83A06A46-0F6F-4162-B60E-7D60D7F64729}"/>
              </a:ext>
            </a:extLst>
          </p:cNvPr>
          <p:cNvGraphicFramePr>
            <a:graphicFrameLocks/>
          </p:cNvGraphicFramePr>
          <p:nvPr>
            <p:extLst>
              <p:ext uri="{D42A27DB-BD31-4B8C-83A1-F6EECF244321}">
                <p14:modId xmlns:p14="http://schemas.microsoft.com/office/powerpoint/2010/main" val="3898667790"/>
              </p:ext>
            </p:extLst>
          </p:nvPr>
        </p:nvGraphicFramePr>
        <p:xfrm>
          <a:off x="261809" y="1615801"/>
          <a:ext cx="11618224" cy="4344860"/>
        </p:xfrm>
        <a:graphic>
          <a:graphicData uri="http://schemas.openxmlformats.org/drawingml/2006/table">
            <a:tbl>
              <a:tblPr firstRow="1" bandRow="1">
                <a:tableStyleId>{5FD0F851-EC5A-4D38-B0AD-8093EC10F338}</a:tableStyleId>
              </a:tblPr>
              <a:tblGrid>
                <a:gridCol w="3287308">
                  <a:extLst>
                    <a:ext uri="{9D8B030D-6E8A-4147-A177-3AD203B41FA5}">
                      <a16:colId xmlns:a16="http://schemas.microsoft.com/office/drawing/2014/main" val="20000"/>
                    </a:ext>
                  </a:extLst>
                </a:gridCol>
                <a:gridCol w="2960170">
                  <a:extLst>
                    <a:ext uri="{9D8B030D-6E8A-4147-A177-3AD203B41FA5}">
                      <a16:colId xmlns:a16="http://schemas.microsoft.com/office/drawing/2014/main" val="20001"/>
                    </a:ext>
                  </a:extLst>
                </a:gridCol>
                <a:gridCol w="2971520">
                  <a:extLst>
                    <a:ext uri="{9D8B030D-6E8A-4147-A177-3AD203B41FA5}">
                      <a16:colId xmlns:a16="http://schemas.microsoft.com/office/drawing/2014/main" val="20002"/>
                    </a:ext>
                  </a:extLst>
                </a:gridCol>
                <a:gridCol w="2399226">
                  <a:extLst>
                    <a:ext uri="{9D8B030D-6E8A-4147-A177-3AD203B41FA5}">
                      <a16:colId xmlns:a16="http://schemas.microsoft.com/office/drawing/2014/main" val="20003"/>
                    </a:ext>
                  </a:extLst>
                </a:gridCol>
              </a:tblGrid>
              <a:tr h="871367">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n-US" sz="2000" dirty="0">
                          <a:solidFill>
                            <a:srgbClr val="00529B"/>
                          </a:solidFill>
                        </a:rPr>
                        <a:t>File Individual </a:t>
                      </a:r>
                      <a:br>
                        <a:rPr lang="en-US" sz="2000" dirty="0">
                          <a:solidFill>
                            <a:srgbClr val="00529B"/>
                          </a:solidFill>
                        </a:rPr>
                      </a:br>
                      <a:r>
                        <a:rPr lang="en-US" sz="2000" dirty="0">
                          <a:solidFill>
                            <a:srgbClr val="00529B"/>
                          </a:solidFill>
                        </a:rPr>
                        <a:t>Tax Return</a:t>
                      </a:r>
                      <a:endParaRPr lang="en-US" sz="2000" dirty="0">
                        <a:solidFill>
                          <a:srgbClr val="00529B"/>
                        </a:solidFill>
                        <a:latin typeface="+mn-lt"/>
                        <a:ea typeface="Calibri"/>
                        <a:cs typeface="Times New Roman"/>
                      </a:endParaRPr>
                    </a:p>
                  </a:txBody>
                  <a:tcPr marL="51435" marR="51435" marT="0" marB="0" anchor="ct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n-US" sz="2000" dirty="0">
                          <a:solidFill>
                            <a:srgbClr val="00529B"/>
                          </a:solidFill>
                        </a:rPr>
                        <a:t>File Joint </a:t>
                      </a:r>
                      <a:br>
                        <a:rPr lang="en-US" sz="2000" dirty="0">
                          <a:solidFill>
                            <a:srgbClr val="00529B"/>
                          </a:solidFill>
                        </a:rPr>
                      </a:br>
                      <a:r>
                        <a:rPr lang="en-US" sz="2000" dirty="0">
                          <a:solidFill>
                            <a:srgbClr val="00529B"/>
                          </a:solidFill>
                        </a:rPr>
                        <a:t>Tax</a:t>
                      </a:r>
                      <a:r>
                        <a:rPr lang="en-US" sz="2000" baseline="0" dirty="0">
                          <a:solidFill>
                            <a:srgbClr val="00529B"/>
                          </a:solidFill>
                        </a:rPr>
                        <a:t> Return</a:t>
                      </a:r>
                      <a:endParaRPr lang="en-US" sz="2000" dirty="0">
                        <a:solidFill>
                          <a:srgbClr val="00529B"/>
                        </a:solidFill>
                        <a:latin typeface="+mn-lt"/>
                        <a:ea typeface="Calibri"/>
                        <a:cs typeface="Times New Roman"/>
                      </a:endParaRPr>
                    </a:p>
                  </a:txBody>
                  <a:tcPr marL="51435" marR="51435"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n-US" sz="2000" dirty="0">
                          <a:solidFill>
                            <a:srgbClr val="00529B"/>
                          </a:solidFill>
                        </a:rPr>
                        <a:t>File Married &amp; Separate Tax Return</a:t>
                      </a:r>
                      <a:endParaRPr lang="en-US" sz="2000" dirty="0">
                        <a:solidFill>
                          <a:srgbClr val="00529B"/>
                        </a:solidFill>
                        <a:latin typeface="+mn-lt"/>
                        <a:ea typeface="Calibri"/>
                        <a:cs typeface="Times New Roman"/>
                      </a:endParaRPr>
                    </a:p>
                  </a:txBody>
                  <a:tcPr marL="51435" marR="51435"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n-US" sz="2000" dirty="0">
                          <a:solidFill>
                            <a:srgbClr val="00529B"/>
                          </a:solidFill>
                        </a:rPr>
                        <a:t>You pay </a:t>
                      </a:r>
                      <a:br>
                        <a:rPr lang="en-US" sz="2000" dirty="0">
                          <a:solidFill>
                            <a:srgbClr val="00529B"/>
                          </a:solidFill>
                        </a:rPr>
                      </a:br>
                      <a:r>
                        <a:rPr lang="en-US" sz="2000" dirty="0">
                          <a:solidFill>
                            <a:srgbClr val="00529B"/>
                          </a:solidFill>
                        </a:rPr>
                        <a:t>each month</a:t>
                      </a:r>
                      <a:endParaRPr lang="en-US" sz="2000" dirty="0">
                        <a:solidFill>
                          <a:srgbClr val="00529B"/>
                        </a:solidFill>
                        <a:latin typeface="+mn-lt"/>
                        <a:ea typeface="Calibri"/>
                        <a:cs typeface="Times New Roman"/>
                      </a:endParaRPr>
                    </a:p>
                  </a:txBody>
                  <a:tcPr marL="51435" marR="51435" marT="0" marB="0"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0"/>
                  </a:ext>
                </a:extLst>
              </a:tr>
              <a:tr h="45000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dirty="0">
                          <a:solidFill>
                            <a:srgbClr val="00529B"/>
                          </a:solidFill>
                        </a:rPr>
                        <a:t>$97,000 or less</a:t>
                      </a:r>
                      <a:endParaRPr lang="en-US" sz="1800" dirty="0">
                        <a:solidFill>
                          <a:srgbClr val="00529B"/>
                        </a:solidFill>
                        <a:latin typeface="Calibri"/>
                        <a:ea typeface="Calibri"/>
                        <a:cs typeface="Times New Roman"/>
                      </a:endParaRPr>
                    </a:p>
                  </a:txBody>
                  <a:tcPr marL="51435" marR="51435" marT="0" marB="0">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dirty="0">
                          <a:solidFill>
                            <a:srgbClr val="00529B"/>
                          </a:solidFill>
                        </a:rPr>
                        <a:t>$194,000 or less</a:t>
                      </a:r>
                      <a:endParaRPr lang="en-US" sz="180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dirty="0">
                          <a:solidFill>
                            <a:srgbClr val="00529B"/>
                          </a:solidFill>
                        </a:rPr>
                        <a:t>$97,000 or less</a:t>
                      </a:r>
                      <a:endParaRPr lang="en-US" sz="180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n-US" sz="1800" dirty="0">
                          <a:solidFill>
                            <a:srgbClr val="00529B"/>
                          </a:solidFill>
                        </a:rPr>
                        <a:t>Your plan premium (YPP)</a:t>
                      </a:r>
                      <a:endParaRPr lang="en-US" sz="1800" spc="-7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1"/>
                  </a:ext>
                </a:extLst>
              </a:tr>
              <a:tr h="60851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dirty="0">
                          <a:solidFill>
                            <a:srgbClr val="00529B"/>
                          </a:solidFill>
                        </a:rPr>
                        <a:t>Above $97,000 up to $123,000 </a:t>
                      </a:r>
                      <a:endParaRPr lang="en-US" sz="1800" dirty="0">
                        <a:solidFill>
                          <a:srgbClr val="00529B"/>
                        </a:solidFill>
                        <a:latin typeface="Calibri"/>
                        <a:ea typeface="Calibri"/>
                        <a:cs typeface="Times New Roman"/>
                      </a:endParaRPr>
                    </a:p>
                  </a:txBody>
                  <a:tcPr marL="51435" marR="51435" marT="0" marB="0">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spc="-50" baseline="0" dirty="0">
                          <a:solidFill>
                            <a:srgbClr val="00529B"/>
                          </a:solidFill>
                        </a:rPr>
                        <a:t>Above $194,000 up to $246,000</a:t>
                      </a:r>
                      <a:endParaRPr lang="en-US" sz="1800" spc="-50" baseline="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spc="-50" baseline="0" dirty="0">
                          <a:solidFill>
                            <a:srgbClr val="00529B"/>
                          </a:solidFill>
                        </a:rPr>
                        <a:t>Not applicable</a:t>
                      </a:r>
                      <a:endParaRPr lang="en-US" sz="1800" spc="-50" baseline="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n-US" sz="1800" dirty="0">
                          <a:solidFill>
                            <a:srgbClr val="00529B"/>
                          </a:solidFill>
                        </a:rPr>
                        <a:t>$12.20 + YPP </a:t>
                      </a:r>
                      <a:endParaRPr lang="en-US" sz="1800" dirty="0">
                        <a:solidFill>
                          <a:srgbClr val="00529B"/>
                        </a:solidFill>
                        <a:latin typeface="+mn-lt"/>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2"/>
                  </a:ext>
                </a:extLst>
              </a:tr>
              <a:tr h="60851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spc="-50" dirty="0">
                          <a:solidFill>
                            <a:srgbClr val="00529B"/>
                          </a:solidFill>
                        </a:rPr>
                        <a:t>Above $123,000 up to $153,000 </a:t>
                      </a:r>
                      <a:endParaRPr lang="en-US" sz="1800" spc="-50" dirty="0">
                        <a:solidFill>
                          <a:srgbClr val="00529B"/>
                        </a:solidFill>
                        <a:latin typeface="Calibri"/>
                        <a:ea typeface="Calibri"/>
                        <a:cs typeface="Times New Roman"/>
                      </a:endParaRPr>
                    </a:p>
                  </a:txBody>
                  <a:tcPr marL="51435" marR="51435" marT="0" marB="0">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spc="-50" dirty="0">
                          <a:solidFill>
                            <a:srgbClr val="00529B"/>
                          </a:solidFill>
                        </a:rPr>
                        <a:t>Above $246,000 up to $306,000</a:t>
                      </a:r>
                      <a:endParaRPr lang="en-US" sz="1800" spc="-5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spc="-50" dirty="0">
                          <a:solidFill>
                            <a:srgbClr val="00529B"/>
                          </a:solidFill>
                        </a:rPr>
                        <a:t>Not applicable</a:t>
                      </a:r>
                      <a:endParaRPr lang="en-US" sz="1800" spc="-5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n-US" sz="1800" dirty="0">
                          <a:solidFill>
                            <a:srgbClr val="00529B"/>
                          </a:solidFill>
                        </a:rPr>
                        <a:t>$31.50 + YPP</a:t>
                      </a:r>
                      <a:endParaRPr lang="en-US" sz="180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3"/>
                  </a:ext>
                </a:extLst>
              </a:tr>
              <a:tr h="60851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spc="-50" baseline="0" dirty="0">
                          <a:solidFill>
                            <a:srgbClr val="00529B"/>
                          </a:solidFill>
                        </a:rPr>
                        <a:t>Above $153,000 up to $183,000 </a:t>
                      </a:r>
                      <a:endParaRPr lang="en-US" sz="1800" spc="-50" baseline="0" dirty="0">
                        <a:solidFill>
                          <a:srgbClr val="00529B"/>
                        </a:solidFill>
                        <a:latin typeface="Calibri"/>
                        <a:ea typeface="Calibri"/>
                        <a:cs typeface="Times New Roman"/>
                      </a:endParaRPr>
                    </a:p>
                  </a:txBody>
                  <a:tcPr marL="51435" marR="51435" marT="0" marB="0">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spc="-50" dirty="0">
                          <a:solidFill>
                            <a:srgbClr val="00529B"/>
                          </a:solidFill>
                        </a:rPr>
                        <a:t>Above $306,000 up to $366,000</a:t>
                      </a:r>
                      <a:endParaRPr lang="en-US" sz="1800" spc="-5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spc="-50" dirty="0">
                          <a:solidFill>
                            <a:srgbClr val="00529B"/>
                          </a:solidFill>
                        </a:rPr>
                        <a:t>Not applicable</a:t>
                      </a:r>
                      <a:endParaRPr lang="en-US" sz="1800" spc="-5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n-US" sz="1800" dirty="0">
                          <a:solidFill>
                            <a:srgbClr val="00529B"/>
                          </a:solidFill>
                        </a:rPr>
                        <a:t>$50.70 + YPP</a:t>
                      </a:r>
                      <a:endParaRPr lang="en-US" sz="180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4"/>
                  </a:ext>
                </a:extLst>
              </a:tr>
              <a:tr h="68095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spc="-50" baseline="0" dirty="0">
                          <a:solidFill>
                            <a:srgbClr val="00529B"/>
                          </a:solidFill>
                        </a:rPr>
                        <a:t>Above $183,000 and less than $500,000</a:t>
                      </a:r>
                      <a:endParaRPr lang="en-US" sz="1800" spc="-50" baseline="0" dirty="0">
                        <a:solidFill>
                          <a:srgbClr val="00529B"/>
                        </a:solidFill>
                        <a:latin typeface="Calibri"/>
                        <a:ea typeface="Calibri"/>
                        <a:cs typeface="Times New Roman"/>
                      </a:endParaRPr>
                    </a:p>
                  </a:txBody>
                  <a:tcPr marL="51435" marR="51435" marT="0" marB="0">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spc="-50" dirty="0">
                          <a:solidFill>
                            <a:srgbClr val="00529B"/>
                          </a:solidFill>
                        </a:rPr>
                        <a:t>Above $366,000 and less than $750,000</a:t>
                      </a:r>
                      <a:endParaRPr lang="en-US" sz="1800" spc="-5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spc="-50" dirty="0">
                          <a:solidFill>
                            <a:srgbClr val="00529B"/>
                          </a:solidFill>
                        </a:rPr>
                        <a:t>Above $97,000 and less than $403,000</a:t>
                      </a:r>
                      <a:endParaRPr lang="en-US" sz="1800" spc="-5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n-US" sz="1800" dirty="0">
                          <a:solidFill>
                            <a:srgbClr val="00529B"/>
                          </a:solidFill>
                        </a:rPr>
                        <a:t>$70.00 + YPP</a:t>
                      </a:r>
                    </a:p>
                    <a:p>
                      <a:pPr marL="0" marR="0" indent="0" algn="ctr" defTabSz="914400" rtl="0" eaLnBrk="1" fontAlgn="auto" latinLnBrk="0" hangingPunct="1">
                        <a:lnSpc>
                          <a:spcPct val="100000"/>
                        </a:lnSpc>
                        <a:spcBef>
                          <a:spcPts val="600"/>
                        </a:spcBef>
                        <a:spcAft>
                          <a:spcPts val="0"/>
                        </a:spcAft>
                        <a:buClrTx/>
                        <a:buSzTx/>
                        <a:buFontTx/>
                        <a:buNone/>
                        <a:tabLst/>
                        <a:defRPr/>
                      </a:pPr>
                      <a:endParaRPr lang="en-US" sz="180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6"/>
                  </a:ext>
                </a:extLst>
              </a:tr>
              <a:tr h="41835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dirty="0">
                          <a:solidFill>
                            <a:srgbClr val="00529B"/>
                          </a:solidFill>
                        </a:rPr>
                        <a:t>$500,000</a:t>
                      </a:r>
                      <a:r>
                        <a:rPr lang="en-US" sz="1800" baseline="0" dirty="0">
                          <a:solidFill>
                            <a:srgbClr val="00529B"/>
                          </a:solidFill>
                        </a:rPr>
                        <a:t> and above</a:t>
                      </a:r>
                      <a:endParaRPr lang="en-US" sz="1800" dirty="0">
                        <a:solidFill>
                          <a:srgbClr val="00529B"/>
                        </a:solidFill>
                        <a:latin typeface="Calibri"/>
                        <a:ea typeface="Calibri"/>
                        <a:cs typeface="Times New Roman"/>
                      </a:endParaRPr>
                    </a:p>
                  </a:txBody>
                  <a:tcPr marL="51435" marR="51435" marT="0" marB="0">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dirty="0">
                          <a:solidFill>
                            <a:srgbClr val="00529B"/>
                          </a:solidFill>
                        </a:rPr>
                        <a:t>$750,000 and above</a:t>
                      </a:r>
                      <a:endParaRPr lang="en-US" sz="180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dirty="0">
                          <a:solidFill>
                            <a:srgbClr val="00529B"/>
                          </a:solidFill>
                        </a:rPr>
                        <a:t>$403,000 and above</a:t>
                      </a:r>
                      <a:endParaRPr lang="en-US" sz="180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n-US" sz="1800" dirty="0">
                          <a:solidFill>
                            <a:srgbClr val="00529B"/>
                          </a:solidFill>
                        </a:rPr>
                        <a:t>$76.40 + YPP </a:t>
                      </a:r>
                      <a:endParaRPr lang="en-US" sz="180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5"/>
                  </a:ext>
                </a:extLst>
              </a:tr>
            </a:tbl>
          </a:graphicData>
        </a:graphic>
      </p:graphicFrame>
      <p:sp>
        <p:nvSpPr>
          <p:cNvPr id="9" name="Slide Number Placeholder 5">
            <a:extLst>
              <a:ext uri="{FF2B5EF4-FFF2-40B4-BE49-F238E27FC236}">
                <a16:creationId xmlns:a16="http://schemas.microsoft.com/office/drawing/2014/main" id="{472A34D2-C876-4DA8-8F10-F9A3DCB5C97A}"/>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24</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n-US"/>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2023</a:t>
            </a:r>
          </a:p>
        </p:txBody>
      </p:sp>
    </p:spTree>
    <p:custDataLst>
      <p:tags r:id="rId1"/>
    </p:custDataLst>
    <p:extLst>
      <p:ext uri="{BB962C8B-B14F-4D97-AF65-F5344CB8AC3E}">
        <p14:creationId xmlns:p14="http://schemas.microsoft.com/office/powerpoint/2010/main" val="6005248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914400"/>
          </a:xfrm>
        </p:spPr>
        <p:txBody>
          <a:bodyPr anchor="ctr">
            <a:normAutofit/>
          </a:bodyPr>
          <a:lstStyle/>
          <a:p>
            <a:r>
              <a:rPr lang="en-US" sz="3000" dirty="0"/>
              <a:t>True Out-of-Pocket (TrOOP) Costs</a:t>
            </a:r>
          </a:p>
        </p:txBody>
      </p:sp>
      <p:grpSp>
        <p:nvGrpSpPr>
          <p:cNvPr id="22" name="Group 21" descr="Box question 1: What are trOOP costs?">
            <a:extLst>
              <a:ext uri="{FF2B5EF4-FFF2-40B4-BE49-F238E27FC236}">
                <a16:creationId xmlns:a16="http://schemas.microsoft.com/office/drawing/2014/main" id="{4479DE7D-7554-4848-B6B5-536289BD461B}"/>
              </a:ext>
            </a:extLst>
          </p:cNvPr>
          <p:cNvGrpSpPr/>
          <p:nvPr/>
        </p:nvGrpSpPr>
        <p:grpSpPr>
          <a:xfrm>
            <a:off x="1030705" y="1174112"/>
            <a:ext cx="5196752" cy="914400"/>
            <a:chOff x="1030705" y="1174112"/>
            <a:chExt cx="5196752" cy="914400"/>
          </a:xfrm>
        </p:grpSpPr>
        <p:sp>
          <p:nvSpPr>
            <p:cNvPr id="23" name="Rectangle: Rounded Corners 22" descr="Text box question 1 :What are TrOOP costs?&#10;">
              <a:extLst>
                <a:ext uri="{FF2B5EF4-FFF2-40B4-BE49-F238E27FC236}">
                  <a16:creationId xmlns:a16="http://schemas.microsoft.com/office/drawing/2014/main" id="{98A66E0D-6CA9-4E7C-ADD9-930678D9A205}"/>
                </a:ext>
              </a:extLst>
            </p:cNvPr>
            <p:cNvSpPr/>
            <p:nvPr/>
          </p:nvSpPr>
          <p:spPr>
            <a:xfrm>
              <a:off x="1030705" y="1174112"/>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defRPr/>
              </a:pPr>
              <a:endParaRPr lang="en-US" b="1" dirty="0">
                <a:solidFill>
                  <a:srgbClr val="00529B"/>
                </a:solidFill>
                <a:latin typeface="Arial" panose="020B0604020202020204" pitchFamily="34" charset="0"/>
                <a:cs typeface="Arial" panose="020B0604020202020204" pitchFamily="34" charset="0"/>
              </a:endParaRPr>
            </a:p>
            <a:p>
              <a:pPr>
                <a:spcBef>
                  <a:spcPts val="600"/>
                </a:spcBef>
                <a:defRPr/>
              </a:pPr>
              <a:r>
                <a:rPr lang="en-US" b="1" dirty="0">
                  <a:solidFill>
                    <a:srgbClr val="00529B"/>
                  </a:solidFill>
                  <a:latin typeface="Arial" panose="020B0604020202020204" pitchFamily="34" charset="0"/>
                  <a:cs typeface="Arial" panose="020B0604020202020204" pitchFamily="34" charset="0"/>
                </a:rPr>
                <a:t>What are TrOOP costs?</a:t>
              </a:r>
            </a:p>
            <a:p>
              <a:pPr marL="0" marR="0" indent="0" algn="l" defTabSz="914400" rtl="0" eaLnBrk="1" fontAlgn="auto" latinLnBrk="0" hangingPunct="1">
                <a:lnSpc>
                  <a:spcPct val="100000"/>
                </a:lnSpc>
                <a:spcBef>
                  <a:spcPts val="600"/>
                </a:spcBef>
                <a:spcAft>
                  <a:spcPts val="0"/>
                </a:spcAft>
                <a:buClrTx/>
                <a:buSzTx/>
                <a:buFontTx/>
                <a:buNone/>
                <a:tabLst/>
                <a:defRPr/>
              </a:pPr>
              <a:endParaRPr lang="en-US" b="1" dirty="0">
                <a:ln>
                  <a:noFill/>
                </a:ln>
                <a:solidFill>
                  <a:srgbClr val="2F5597"/>
                </a:solidFill>
                <a:latin typeface="Arial" panose="020B0604020202020204" pitchFamily="34" charset="0"/>
                <a:cs typeface="Arial" panose="020B0604020202020204" pitchFamily="34" charset="0"/>
              </a:endParaRPr>
            </a:p>
          </p:txBody>
        </p:sp>
        <p:grpSp>
          <p:nvGrpSpPr>
            <p:cNvPr id="24" name="Group 23">
              <a:extLst>
                <a:ext uri="{FF2B5EF4-FFF2-40B4-BE49-F238E27FC236}">
                  <a16:creationId xmlns:a16="http://schemas.microsoft.com/office/drawing/2014/main" id="{C98B2A1D-3531-42DB-BA95-607DCE4B453E}"/>
                </a:ext>
              </a:extLst>
            </p:cNvPr>
            <p:cNvGrpSpPr/>
            <p:nvPr/>
          </p:nvGrpSpPr>
          <p:grpSpPr>
            <a:xfrm>
              <a:off x="5935479" y="1305979"/>
              <a:ext cx="291978" cy="640080"/>
              <a:chOff x="5732904" y="1273307"/>
              <a:chExt cx="291978" cy="701186"/>
            </a:xfrm>
          </p:grpSpPr>
          <p:sp>
            <p:nvSpPr>
              <p:cNvPr id="25" name="Isosceles Triangle 24">
                <a:extLst>
                  <a:ext uri="{FF2B5EF4-FFF2-40B4-BE49-F238E27FC236}">
                    <a16:creationId xmlns:a16="http://schemas.microsoft.com/office/drawing/2014/main" id="{253DFA38-F29C-41EC-848F-F65E7E302645}"/>
                  </a:ext>
                  <a:ext uri="{C183D7F6-B498-43B3-948B-1728B52AA6E4}">
                    <adec:decorative xmlns:adec="http://schemas.microsoft.com/office/drawing/2017/decorative" val="1"/>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AF1E9129-D4B4-4CB7-A0F2-0E7841AF9B31}"/>
                  </a:ext>
                  <a:ext uri="{C183D7F6-B498-43B3-948B-1728B52AA6E4}">
                    <adec:decorative xmlns:adec="http://schemas.microsoft.com/office/drawing/2017/decorative" val="1"/>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21" name="Rectangle: Rounded Corners 20" descr="Box Answer 1: They’re expenses that count toward your out-of-pocket threshold of $7,050 (for 2022).&#10;">
            <a:extLst>
              <a:ext uri="{FF2B5EF4-FFF2-40B4-BE49-F238E27FC236}">
                <a16:creationId xmlns:a16="http://schemas.microsoft.com/office/drawing/2014/main" id="{8722485D-2B3E-479B-A3B7-B10219026B84}"/>
              </a:ext>
            </a:extLst>
          </p:cNvPr>
          <p:cNvSpPr/>
          <p:nvPr/>
        </p:nvSpPr>
        <p:spPr>
          <a:xfrm>
            <a:off x="6349555" y="1173745"/>
            <a:ext cx="4846320" cy="91440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529B"/>
                </a:solidFill>
                <a:latin typeface="Arial" panose="020B0604020202020204" pitchFamily="34" charset="0"/>
                <a:cs typeface="Arial" panose="020B0604020202020204" pitchFamily="34" charset="0"/>
              </a:rPr>
              <a:t>They’re expenses that count toward your out-of-pocket threshold of $7,400 (for 2023).</a:t>
            </a:r>
          </a:p>
        </p:txBody>
      </p:sp>
      <p:grpSp>
        <p:nvGrpSpPr>
          <p:cNvPr id="27" name="Group 26" descr="Box question 2: If i pay for a drug out of pocket becasue it's less expensive, can it count as a part of TrOOP?">
            <a:extLst>
              <a:ext uri="{FF2B5EF4-FFF2-40B4-BE49-F238E27FC236}">
                <a16:creationId xmlns:a16="http://schemas.microsoft.com/office/drawing/2014/main" id="{F61306AB-0A08-45DE-A80D-FBD857731867}"/>
              </a:ext>
            </a:extLst>
          </p:cNvPr>
          <p:cNvGrpSpPr/>
          <p:nvPr/>
        </p:nvGrpSpPr>
        <p:grpSpPr>
          <a:xfrm>
            <a:off x="1030706" y="2249050"/>
            <a:ext cx="5196751" cy="914400"/>
            <a:chOff x="1030706" y="2249050"/>
            <a:chExt cx="5196751" cy="914400"/>
          </a:xfrm>
        </p:grpSpPr>
        <p:sp>
          <p:nvSpPr>
            <p:cNvPr id="28" name="Rectangle: Rounded Corners 27" descr="Text box question 2: If I pay for a drug out of pocket because it’s less expensive, can it count as part of TrOOP?&#10;">
              <a:extLst>
                <a:ext uri="{FF2B5EF4-FFF2-40B4-BE49-F238E27FC236}">
                  <a16:creationId xmlns:a16="http://schemas.microsoft.com/office/drawing/2014/main" id="{174337E9-5AB6-426B-A5DD-9B0A34C84DBE}"/>
                </a:ext>
              </a:extLst>
            </p:cNvPr>
            <p:cNvSpPr/>
            <p:nvPr/>
          </p:nvSpPr>
          <p:spPr>
            <a:xfrm>
              <a:off x="1030706" y="2249050"/>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defRPr/>
              </a:pPr>
              <a:endParaRPr lang="en-US" b="1" dirty="0">
                <a:solidFill>
                  <a:srgbClr val="00529B"/>
                </a:solidFill>
                <a:latin typeface="Arial" panose="020B0604020202020204" pitchFamily="34" charset="0"/>
                <a:cs typeface="Arial" panose="020B0604020202020204" pitchFamily="34" charset="0"/>
              </a:endParaRPr>
            </a:p>
            <a:p>
              <a:pPr>
                <a:spcBef>
                  <a:spcPts val="600"/>
                </a:spcBef>
                <a:defRPr/>
              </a:pPr>
              <a:r>
                <a:rPr lang="en-US" b="1" dirty="0">
                  <a:solidFill>
                    <a:srgbClr val="00529B"/>
                  </a:solidFill>
                  <a:latin typeface="Arial" panose="020B0604020202020204" pitchFamily="34" charset="0"/>
                  <a:cs typeface="Arial" panose="020B0604020202020204" pitchFamily="34" charset="0"/>
                </a:rPr>
                <a:t>If I pay for a drug out of pocket because it’s less expensive, can it count as part of TrOOP?</a:t>
              </a:r>
            </a:p>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kern="1200" baseline="0" dirty="0">
                <a:ln>
                  <a:noFill/>
                </a:ln>
                <a:solidFill>
                  <a:srgbClr val="2F5597"/>
                </a:solidFill>
                <a:latin typeface="Arial" panose="020B0604020202020204" pitchFamily="34" charset="0"/>
                <a:cs typeface="Arial" panose="020B0604020202020204" pitchFamily="34" charset="0"/>
              </a:endParaRPr>
            </a:p>
          </p:txBody>
        </p:sp>
        <p:grpSp>
          <p:nvGrpSpPr>
            <p:cNvPr id="29" name="Group 28">
              <a:extLst>
                <a:ext uri="{FF2B5EF4-FFF2-40B4-BE49-F238E27FC236}">
                  <a16:creationId xmlns:a16="http://schemas.microsoft.com/office/drawing/2014/main" id="{37F76F34-E298-4EDD-A99F-27849B7D50D1}"/>
                </a:ext>
              </a:extLst>
            </p:cNvPr>
            <p:cNvGrpSpPr/>
            <p:nvPr/>
          </p:nvGrpSpPr>
          <p:grpSpPr>
            <a:xfrm>
              <a:off x="5935479" y="2371165"/>
              <a:ext cx="291978" cy="640080"/>
              <a:chOff x="5732904" y="1273307"/>
              <a:chExt cx="291978" cy="701186"/>
            </a:xfrm>
          </p:grpSpPr>
          <p:sp>
            <p:nvSpPr>
              <p:cNvPr id="30" name="Isosceles Triangle 29">
                <a:extLst>
                  <a:ext uri="{FF2B5EF4-FFF2-40B4-BE49-F238E27FC236}">
                    <a16:creationId xmlns:a16="http://schemas.microsoft.com/office/drawing/2014/main" id="{9A45F76B-D0CF-4CED-8CE0-E31BF607B076}"/>
                  </a:ext>
                  <a:ext uri="{C183D7F6-B498-43B3-948B-1728B52AA6E4}">
                    <adec:decorative xmlns:adec="http://schemas.microsoft.com/office/drawing/2017/decorative" val="1"/>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A033FD70-BF98-46BB-8926-FD3D42FBEFF2}"/>
                  </a:ext>
                  <a:ext uri="{C183D7F6-B498-43B3-948B-1728B52AA6E4}">
                    <adec:decorative xmlns:adec="http://schemas.microsoft.com/office/drawing/2017/decorative" val="1"/>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17" name="Rectangle: Rounded Corners 16" descr="Box Answer 2: Yes. Pharmacists have to tell you if a better price is available without going through your plan.&#10;">
            <a:extLst>
              <a:ext uri="{FF2B5EF4-FFF2-40B4-BE49-F238E27FC236}">
                <a16:creationId xmlns:a16="http://schemas.microsoft.com/office/drawing/2014/main" id="{CEBBB4FC-AB5E-40B9-810B-18B6C8E8236D}"/>
              </a:ext>
            </a:extLst>
          </p:cNvPr>
          <p:cNvSpPr/>
          <p:nvPr/>
        </p:nvSpPr>
        <p:spPr>
          <a:xfrm>
            <a:off x="6349555" y="2248981"/>
            <a:ext cx="4846320" cy="91440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US" dirty="0">
                <a:solidFill>
                  <a:srgbClr val="00529B"/>
                </a:solidFill>
                <a:latin typeface="Arial" panose="020B0604020202020204" pitchFamily="34" charset="0"/>
                <a:cs typeface="Arial" panose="020B0604020202020204" pitchFamily="34" charset="0"/>
              </a:rPr>
              <a:t>Yes. Pharmacists have to tell you if a better price is available without going through your plan.</a:t>
            </a:r>
          </a:p>
        </p:txBody>
      </p:sp>
      <p:grpSp>
        <p:nvGrpSpPr>
          <p:cNvPr id="32" name="Group 31" descr="Box question 3: Where can I find TrOOP costs to date?">
            <a:extLst>
              <a:ext uri="{FF2B5EF4-FFF2-40B4-BE49-F238E27FC236}">
                <a16:creationId xmlns:a16="http://schemas.microsoft.com/office/drawing/2014/main" id="{89673B86-562F-4BE3-AFD6-3216EE3C3F4E}"/>
              </a:ext>
            </a:extLst>
          </p:cNvPr>
          <p:cNvGrpSpPr/>
          <p:nvPr/>
        </p:nvGrpSpPr>
        <p:grpSpPr>
          <a:xfrm>
            <a:off x="1030706" y="3323988"/>
            <a:ext cx="5196751" cy="914400"/>
            <a:chOff x="1030706" y="3323988"/>
            <a:chExt cx="5196751" cy="914400"/>
          </a:xfrm>
        </p:grpSpPr>
        <p:sp>
          <p:nvSpPr>
            <p:cNvPr id="33" name="Rectangle: Rounded Corners 32" descr="Text box question 3: Where can I find my TrOOP costs to date?&#10;">
              <a:extLst>
                <a:ext uri="{FF2B5EF4-FFF2-40B4-BE49-F238E27FC236}">
                  <a16:creationId xmlns:a16="http://schemas.microsoft.com/office/drawing/2014/main" id="{92F882FF-0733-4C98-B3CC-EB4EB4D1B24F}"/>
                </a:ext>
              </a:extLst>
            </p:cNvPr>
            <p:cNvSpPr/>
            <p:nvPr/>
          </p:nvSpPr>
          <p:spPr>
            <a:xfrm>
              <a:off x="1030706" y="3323988"/>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defRPr/>
              </a:pPr>
              <a:endParaRPr lang="en-US" b="1" dirty="0">
                <a:solidFill>
                  <a:srgbClr val="00529B"/>
                </a:solidFill>
                <a:latin typeface="Arial" panose="020B0604020202020204" pitchFamily="34" charset="0"/>
                <a:cs typeface="Arial" panose="020B0604020202020204" pitchFamily="34" charset="0"/>
              </a:endParaRPr>
            </a:p>
            <a:p>
              <a:pPr>
                <a:spcBef>
                  <a:spcPts val="600"/>
                </a:spcBef>
                <a:defRPr/>
              </a:pPr>
              <a:r>
                <a:rPr lang="en-US" b="1" dirty="0">
                  <a:solidFill>
                    <a:srgbClr val="00529B"/>
                  </a:solidFill>
                  <a:latin typeface="Arial" panose="020B0604020202020204" pitchFamily="34" charset="0"/>
                  <a:cs typeface="Arial" panose="020B0604020202020204" pitchFamily="34" charset="0"/>
                </a:rPr>
                <a:t>Where can I find my TrOOP costs to date?</a:t>
              </a:r>
            </a:p>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kern="1200" baseline="0" dirty="0">
                <a:ln>
                  <a:noFill/>
                </a:ln>
                <a:solidFill>
                  <a:srgbClr val="2F5597"/>
                </a:solidFill>
                <a:latin typeface="Arial" panose="020B0604020202020204" pitchFamily="34" charset="0"/>
                <a:cs typeface="Arial" panose="020B0604020202020204" pitchFamily="34" charset="0"/>
              </a:endParaRPr>
            </a:p>
          </p:txBody>
        </p:sp>
        <p:grpSp>
          <p:nvGrpSpPr>
            <p:cNvPr id="34" name="Group 33">
              <a:extLst>
                <a:ext uri="{FF2B5EF4-FFF2-40B4-BE49-F238E27FC236}">
                  <a16:creationId xmlns:a16="http://schemas.microsoft.com/office/drawing/2014/main" id="{E177A8F1-224D-4FC1-982A-CFD8B158FC5D}"/>
                </a:ext>
              </a:extLst>
            </p:cNvPr>
            <p:cNvGrpSpPr/>
            <p:nvPr/>
          </p:nvGrpSpPr>
          <p:grpSpPr>
            <a:xfrm>
              <a:off x="5935479" y="3461079"/>
              <a:ext cx="291978" cy="640080"/>
              <a:chOff x="5732904" y="1273307"/>
              <a:chExt cx="291978" cy="701186"/>
            </a:xfrm>
          </p:grpSpPr>
          <p:sp>
            <p:nvSpPr>
              <p:cNvPr id="35" name="Isosceles Triangle 34">
                <a:extLst>
                  <a:ext uri="{FF2B5EF4-FFF2-40B4-BE49-F238E27FC236}">
                    <a16:creationId xmlns:a16="http://schemas.microsoft.com/office/drawing/2014/main" id="{2A2B2F58-8150-45FC-BE36-1C899482B530}"/>
                  </a:ext>
                  <a:ext uri="{C183D7F6-B498-43B3-948B-1728B52AA6E4}">
                    <adec:decorative xmlns:adec="http://schemas.microsoft.com/office/drawing/2017/decorative" val="1"/>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55821128-9C21-4E5C-9A6C-4C88E6ABCC05}"/>
                  </a:ext>
                  <a:ext uri="{C183D7F6-B498-43B3-948B-1728B52AA6E4}">
                    <adec:decorative xmlns:adec="http://schemas.microsoft.com/office/drawing/2017/decorative" val="1"/>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18" name="Rectangle: Rounded Corners 17" descr="Box Answer 3: Check your Explanation of Benefits (EOB).&#10;">
            <a:extLst>
              <a:ext uri="{FF2B5EF4-FFF2-40B4-BE49-F238E27FC236}">
                <a16:creationId xmlns:a16="http://schemas.microsoft.com/office/drawing/2014/main" id="{CA23185D-262E-430E-9BF0-4CD141423BB4}"/>
              </a:ext>
            </a:extLst>
          </p:cNvPr>
          <p:cNvSpPr/>
          <p:nvPr/>
        </p:nvSpPr>
        <p:spPr>
          <a:xfrm>
            <a:off x="6349555" y="3311730"/>
            <a:ext cx="4846320" cy="91440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529B"/>
                </a:solidFill>
                <a:latin typeface="Arial" panose="020B0604020202020204" pitchFamily="34" charset="0"/>
                <a:cs typeface="Arial" panose="020B0604020202020204" pitchFamily="34" charset="0"/>
              </a:rPr>
              <a:t>Check your Explanation of Benefits (EOB).</a:t>
            </a:r>
          </a:p>
        </p:txBody>
      </p:sp>
      <p:grpSp>
        <p:nvGrpSpPr>
          <p:cNvPr id="37" name="Group 36" descr="Box question 4: What happens after I reach the threshold?">
            <a:extLst>
              <a:ext uri="{FF2B5EF4-FFF2-40B4-BE49-F238E27FC236}">
                <a16:creationId xmlns:a16="http://schemas.microsoft.com/office/drawing/2014/main" id="{94F3D9FC-A7EE-4AB8-80D5-DFB31740FFA6}"/>
              </a:ext>
            </a:extLst>
          </p:cNvPr>
          <p:cNvGrpSpPr/>
          <p:nvPr/>
        </p:nvGrpSpPr>
        <p:grpSpPr>
          <a:xfrm>
            <a:off x="1030705" y="4406152"/>
            <a:ext cx="5193337" cy="914400"/>
            <a:chOff x="1030705" y="4406152"/>
            <a:chExt cx="5193337" cy="914400"/>
          </a:xfrm>
        </p:grpSpPr>
        <p:sp>
          <p:nvSpPr>
            <p:cNvPr id="38" name="Rectangle: Rounded Corners 37" descr="Text box question 4: What happens after I reach the threshold?&#10;">
              <a:extLst>
                <a:ext uri="{FF2B5EF4-FFF2-40B4-BE49-F238E27FC236}">
                  <a16:creationId xmlns:a16="http://schemas.microsoft.com/office/drawing/2014/main" id="{533EF130-2D1B-4E8F-89D5-F455B36AC699}"/>
                </a:ext>
              </a:extLst>
            </p:cNvPr>
            <p:cNvSpPr/>
            <p:nvPr/>
          </p:nvSpPr>
          <p:spPr>
            <a:xfrm>
              <a:off x="1030705" y="4406152"/>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defRPr/>
              </a:pPr>
              <a:endParaRPr lang="en-US" b="1" dirty="0">
                <a:solidFill>
                  <a:srgbClr val="00529B"/>
                </a:solidFill>
                <a:latin typeface="Arial" panose="020B0604020202020204" pitchFamily="34" charset="0"/>
                <a:cs typeface="Arial" panose="020B0604020202020204" pitchFamily="34" charset="0"/>
              </a:endParaRPr>
            </a:p>
            <a:p>
              <a:pPr>
                <a:spcBef>
                  <a:spcPts val="600"/>
                </a:spcBef>
                <a:defRPr/>
              </a:pPr>
              <a:r>
                <a:rPr lang="en-US" b="1" dirty="0">
                  <a:solidFill>
                    <a:srgbClr val="00529B"/>
                  </a:solidFill>
                  <a:latin typeface="Arial" panose="020B0604020202020204" pitchFamily="34" charset="0"/>
                  <a:cs typeface="Arial" panose="020B0604020202020204" pitchFamily="34" charset="0"/>
                </a:rPr>
                <a:t>What happens after I reach the threshold?</a:t>
              </a:r>
            </a:p>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kern="1200" baseline="0" dirty="0">
                <a:ln>
                  <a:noFill/>
                </a:ln>
                <a:solidFill>
                  <a:srgbClr val="2F5597"/>
                </a:solidFill>
                <a:latin typeface="Arial" panose="020B0604020202020204" pitchFamily="34" charset="0"/>
                <a:cs typeface="Arial" panose="020B0604020202020204" pitchFamily="34" charset="0"/>
              </a:endParaRPr>
            </a:p>
          </p:txBody>
        </p:sp>
        <p:grpSp>
          <p:nvGrpSpPr>
            <p:cNvPr id="39" name="Group 38">
              <a:extLst>
                <a:ext uri="{FF2B5EF4-FFF2-40B4-BE49-F238E27FC236}">
                  <a16:creationId xmlns:a16="http://schemas.microsoft.com/office/drawing/2014/main" id="{364E32FA-3234-464B-AA89-DC531E7B2A61}"/>
                </a:ext>
              </a:extLst>
            </p:cNvPr>
            <p:cNvGrpSpPr/>
            <p:nvPr/>
          </p:nvGrpSpPr>
          <p:grpSpPr>
            <a:xfrm>
              <a:off x="5932064" y="4536016"/>
              <a:ext cx="291978" cy="640080"/>
              <a:chOff x="5732904" y="1273307"/>
              <a:chExt cx="291978" cy="701186"/>
            </a:xfrm>
          </p:grpSpPr>
          <p:sp>
            <p:nvSpPr>
              <p:cNvPr id="40" name="Isosceles Triangle 39">
                <a:extLst>
                  <a:ext uri="{FF2B5EF4-FFF2-40B4-BE49-F238E27FC236}">
                    <a16:creationId xmlns:a16="http://schemas.microsoft.com/office/drawing/2014/main" id="{62991FBB-7CBA-4287-AD92-B30AED510820}"/>
                  </a:ext>
                  <a:ext uri="{C183D7F6-B498-43B3-948B-1728B52AA6E4}">
                    <adec:decorative xmlns:adec="http://schemas.microsoft.com/office/drawing/2017/decorative" val="1"/>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a:extLst>
                  <a:ext uri="{FF2B5EF4-FFF2-40B4-BE49-F238E27FC236}">
                    <a16:creationId xmlns:a16="http://schemas.microsoft.com/office/drawing/2014/main" id="{ECF3FD26-0211-40A1-B8CE-40266B94F1C2}"/>
                  </a:ext>
                  <a:ext uri="{C183D7F6-B498-43B3-948B-1728B52AA6E4}">
                    <adec:decorative xmlns:adec="http://schemas.microsoft.com/office/drawing/2017/decorative" val="1"/>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19" name="Rectangle: Rounded Corners 18" descr="Box Answer 4: You get catastrophic coverage.&#10;">
            <a:extLst>
              <a:ext uri="{FF2B5EF4-FFF2-40B4-BE49-F238E27FC236}">
                <a16:creationId xmlns:a16="http://schemas.microsoft.com/office/drawing/2014/main" id="{5E36B5E4-43BB-4806-BAD6-47F568056590}"/>
              </a:ext>
            </a:extLst>
          </p:cNvPr>
          <p:cNvSpPr/>
          <p:nvPr/>
        </p:nvSpPr>
        <p:spPr>
          <a:xfrm>
            <a:off x="6349555" y="4409285"/>
            <a:ext cx="4846320" cy="91440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529B"/>
                </a:solidFill>
                <a:latin typeface="Arial" panose="020B0604020202020204" pitchFamily="34" charset="0"/>
                <a:cs typeface="Arial" panose="020B0604020202020204" pitchFamily="34" charset="0"/>
              </a:rPr>
              <a:t>You get catastrophic coverage.</a:t>
            </a:r>
          </a:p>
        </p:txBody>
      </p:sp>
      <p:grpSp>
        <p:nvGrpSpPr>
          <p:cNvPr id="42" name="Group 41" descr="Box question 5: What if I switch plans during the year?">
            <a:extLst>
              <a:ext uri="{FF2B5EF4-FFF2-40B4-BE49-F238E27FC236}">
                <a16:creationId xmlns:a16="http://schemas.microsoft.com/office/drawing/2014/main" id="{BF07EB6E-DC39-4218-832D-CF43EA6E0EA5}"/>
              </a:ext>
            </a:extLst>
          </p:cNvPr>
          <p:cNvGrpSpPr/>
          <p:nvPr/>
        </p:nvGrpSpPr>
        <p:grpSpPr>
          <a:xfrm>
            <a:off x="1030705" y="5473862"/>
            <a:ext cx="5196752" cy="914400"/>
            <a:chOff x="1030705" y="5473862"/>
            <a:chExt cx="5196752" cy="914400"/>
          </a:xfrm>
        </p:grpSpPr>
        <p:sp>
          <p:nvSpPr>
            <p:cNvPr id="43" name="Rectangle: Rounded Corners 42" descr="Text box question 5: What if I switch plans during the year?&#10;">
              <a:extLst>
                <a:ext uri="{FF2B5EF4-FFF2-40B4-BE49-F238E27FC236}">
                  <a16:creationId xmlns:a16="http://schemas.microsoft.com/office/drawing/2014/main" id="{4A34596E-99A3-478A-8105-19ED980202E3}"/>
                </a:ext>
              </a:extLst>
            </p:cNvPr>
            <p:cNvSpPr/>
            <p:nvPr/>
          </p:nvSpPr>
          <p:spPr>
            <a:xfrm>
              <a:off x="1030705" y="5473862"/>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defRPr/>
              </a:pPr>
              <a:endParaRPr lang="en-US" b="1" dirty="0">
                <a:solidFill>
                  <a:srgbClr val="00529B"/>
                </a:solidFill>
                <a:latin typeface="Arial" panose="020B0604020202020204" pitchFamily="34" charset="0"/>
                <a:cs typeface="Arial" panose="020B0604020202020204" pitchFamily="34" charset="0"/>
              </a:endParaRPr>
            </a:p>
            <a:p>
              <a:pPr>
                <a:spcBef>
                  <a:spcPts val="600"/>
                </a:spcBef>
                <a:defRPr/>
              </a:pPr>
              <a:r>
                <a:rPr lang="en-US" b="1" dirty="0">
                  <a:solidFill>
                    <a:srgbClr val="00529B"/>
                  </a:solidFill>
                  <a:latin typeface="Arial" panose="020B0604020202020204" pitchFamily="34" charset="0"/>
                  <a:cs typeface="Arial" panose="020B0604020202020204" pitchFamily="34" charset="0"/>
                </a:rPr>
                <a:t>What if I switch plans during the year?</a:t>
              </a:r>
            </a:p>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dirty="0">
                <a:ln>
                  <a:noFill/>
                </a:ln>
                <a:solidFill>
                  <a:srgbClr val="00529B"/>
                </a:solidFill>
                <a:latin typeface="Arial" panose="020B0604020202020204" pitchFamily="34" charset="0"/>
                <a:cs typeface="Arial" panose="020B0604020202020204" pitchFamily="34" charset="0"/>
              </a:endParaRPr>
            </a:p>
          </p:txBody>
        </p:sp>
        <p:grpSp>
          <p:nvGrpSpPr>
            <p:cNvPr id="44" name="Group 43">
              <a:extLst>
                <a:ext uri="{FF2B5EF4-FFF2-40B4-BE49-F238E27FC236}">
                  <a16:creationId xmlns:a16="http://schemas.microsoft.com/office/drawing/2014/main" id="{EB2EBF94-F578-4E0C-BB38-634E69A05B5A}"/>
                </a:ext>
              </a:extLst>
            </p:cNvPr>
            <p:cNvGrpSpPr/>
            <p:nvPr/>
          </p:nvGrpSpPr>
          <p:grpSpPr>
            <a:xfrm>
              <a:off x="5935479" y="5610955"/>
              <a:ext cx="291978" cy="640080"/>
              <a:chOff x="5732904" y="1273307"/>
              <a:chExt cx="291978" cy="701186"/>
            </a:xfrm>
          </p:grpSpPr>
          <p:sp>
            <p:nvSpPr>
              <p:cNvPr id="45" name="Isosceles Triangle 44">
                <a:extLst>
                  <a:ext uri="{FF2B5EF4-FFF2-40B4-BE49-F238E27FC236}">
                    <a16:creationId xmlns:a16="http://schemas.microsoft.com/office/drawing/2014/main" id="{DFE74ADC-51D2-4460-8173-A04C3B960B21}"/>
                  </a:ext>
                  <a:ext uri="{C183D7F6-B498-43B3-948B-1728B52AA6E4}">
                    <adec:decorative xmlns:adec="http://schemas.microsoft.com/office/drawing/2017/decorative" val="1"/>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Connector 45">
                <a:extLst>
                  <a:ext uri="{FF2B5EF4-FFF2-40B4-BE49-F238E27FC236}">
                    <a16:creationId xmlns:a16="http://schemas.microsoft.com/office/drawing/2014/main" id="{76A9C23A-610D-4043-96D0-4BBCF694F815}"/>
                  </a:ext>
                  <a:ext uri="{C183D7F6-B498-43B3-948B-1728B52AA6E4}">
                    <adec:decorative xmlns:adec="http://schemas.microsoft.com/office/drawing/2017/decorative" val="1"/>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20" name="Rectangle: Rounded Corners 19" descr="Box Answer 5: Your TrOOP balance transfers to your new drug plan.&#10;">
            <a:extLst>
              <a:ext uri="{FF2B5EF4-FFF2-40B4-BE49-F238E27FC236}">
                <a16:creationId xmlns:a16="http://schemas.microsoft.com/office/drawing/2014/main" id="{E91727D2-57CC-4B80-A2E2-7F94B7E0270F}"/>
              </a:ext>
            </a:extLst>
          </p:cNvPr>
          <p:cNvSpPr/>
          <p:nvPr/>
        </p:nvSpPr>
        <p:spPr>
          <a:xfrm>
            <a:off x="6349555" y="5472111"/>
            <a:ext cx="4846320" cy="91440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529B"/>
                </a:solidFill>
                <a:latin typeface="Arial" panose="020B0604020202020204" pitchFamily="34" charset="0"/>
                <a:cs typeface="Arial" panose="020B0604020202020204" pitchFamily="34" charset="0"/>
              </a:rPr>
              <a:t>Your TrOOP balance transfers to your new drug plan.</a:t>
            </a:r>
          </a:p>
        </p:txBody>
      </p:sp>
      <p:sp>
        <p:nvSpPr>
          <p:cNvPr id="6" name="Slide Number Placeholder 5">
            <a:extLst>
              <a:ext uri="{FF2B5EF4-FFF2-40B4-BE49-F238E27FC236}">
                <a16:creationId xmlns:a16="http://schemas.microsoft.com/office/drawing/2014/main" id="{89AAF21D-0460-4A42-A12E-BCD3D72E1A31}"/>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25</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n-US"/>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2023</a:t>
            </a:r>
          </a:p>
        </p:txBody>
      </p:sp>
    </p:spTree>
    <p:custDataLst>
      <p:tags r:id="rId1"/>
    </p:custDataLst>
    <p:extLst>
      <p:ext uri="{BB962C8B-B14F-4D97-AF65-F5344CB8AC3E}">
        <p14:creationId xmlns:p14="http://schemas.microsoft.com/office/powerpoint/2010/main" val="3921697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7" grpId="0" animBg="1"/>
      <p:bldP spid="18" grpId="0" animBg="1"/>
      <p:bldP spid="19" grpId="0" animBg="1"/>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507"/>
            <a:ext cx="12192000" cy="914400"/>
          </a:xfrm>
        </p:spPr>
        <p:txBody>
          <a:bodyPr anchor="ctr">
            <a:noAutofit/>
          </a:bodyPr>
          <a:lstStyle/>
          <a:p>
            <a:r>
              <a:rPr lang="en-US" sz="2800" dirty="0"/>
              <a:t>What Payments Count Toward</a:t>
            </a:r>
            <a:br>
              <a:rPr lang="en-US" sz="2800" dirty="0"/>
            </a:br>
            <a:r>
              <a:rPr lang="en-US" sz="2800" dirty="0"/>
              <a:t>True Out-of-Pocket (TrOOP)?</a:t>
            </a:r>
          </a:p>
        </p:txBody>
      </p:sp>
      <p:sp>
        <p:nvSpPr>
          <p:cNvPr id="6" name="TextBox 5">
            <a:extLst>
              <a:ext uri="{FF2B5EF4-FFF2-40B4-BE49-F238E27FC236}">
                <a16:creationId xmlns:a16="http://schemas.microsoft.com/office/drawing/2014/main" id="{A0285356-BC28-4B05-A276-AE8CDB669108}"/>
              </a:ext>
            </a:extLst>
          </p:cNvPr>
          <p:cNvSpPr txBox="1"/>
          <p:nvPr/>
        </p:nvSpPr>
        <p:spPr>
          <a:xfrm>
            <a:off x="4559033" y="1401647"/>
            <a:ext cx="3594357" cy="954107"/>
          </a:xfrm>
          <a:prstGeom prst="rect">
            <a:avLst/>
          </a:prstGeom>
          <a:noFill/>
        </p:spPr>
        <p:txBody>
          <a:bodyPr wrap="square" rtlCol="0">
            <a:spAutoFit/>
          </a:bodyPr>
          <a:lstStyle/>
          <a:p>
            <a:r>
              <a:rPr lang="en-US" sz="2800" b="1" dirty="0">
                <a:solidFill>
                  <a:srgbClr val="00529B"/>
                </a:solidFill>
                <a:latin typeface="Arial"/>
                <a:cs typeface="Arial"/>
              </a:rPr>
              <a:t>Payments made by:</a:t>
            </a:r>
          </a:p>
          <a:p>
            <a:endParaRPr lang="en-US" sz="2800" dirty="0"/>
          </a:p>
        </p:txBody>
      </p:sp>
      <p:sp>
        <p:nvSpPr>
          <p:cNvPr id="5" name="Content Placeholder 4"/>
          <p:cNvSpPr>
            <a:spLocks noGrp="1"/>
          </p:cNvSpPr>
          <p:nvPr>
            <p:ph type="body" sz="quarter" idx="13"/>
          </p:nvPr>
        </p:nvSpPr>
        <p:spPr>
          <a:xfrm>
            <a:off x="1078831" y="2310878"/>
            <a:ext cx="10515600" cy="3257902"/>
          </a:xfrm>
        </p:spPr>
        <p:txBody>
          <a:bodyPr vert="horz" lIns="91440" tIns="45720" rIns="91440" bIns="45720" numCol="2" rtlCol="0" anchor="t">
            <a:noAutofit/>
          </a:bodyPr>
          <a:lstStyle/>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You</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Family members or friends </a:t>
            </a:r>
            <a:endParaRPr lang="en-US" sz="2400" dirty="0">
              <a:solidFill>
                <a:srgbClr val="00529B"/>
              </a:solidFill>
            </a:endParaRP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Qualified State Pharmacy </a:t>
            </a:r>
            <a:br>
              <a:rPr lang="en-US" sz="2400" dirty="0">
                <a:solidFill>
                  <a:srgbClr val="00529B"/>
                </a:solidFill>
                <a:latin typeface="Arial"/>
                <a:cs typeface="Arial"/>
              </a:rPr>
            </a:br>
            <a:r>
              <a:rPr lang="en-US" sz="2400" dirty="0">
                <a:solidFill>
                  <a:srgbClr val="00529B"/>
                </a:solidFill>
                <a:latin typeface="Arial"/>
                <a:cs typeface="Arial"/>
              </a:rPr>
              <a:t>Assistance Programs (SPAPs)</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Medicare’s Extra Help (LIS)</a:t>
            </a:r>
            <a:endParaRPr lang="en-US" sz="2400" dirty="0">
              <a:solidFill>
                <a:srgbClr val="00529B"/>
              </a:solidFill>
            </a:endParaRP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Indian Health Service (IHS)</a:t>
            </a:r>
          </a:p>
          <a:p>
            <a:pPr marL="461772" lvl="1" indent="0" defTabSz="685800">
              <a:lnSpc>
                <a:spcPct val="100000"/>
              </a:lnSpc>
              <a:spcBef>
                <a:spcPts val="0"/>
              </a:spcBef>
              <a:spcAft>
                <a:spcPts val="1200"/>
              </a:spcAft>
              <a:buNone/>
            </a:pPr>
            <a:endParaRPr lang="en-US" sz="2400" dirty="0">
              <a:solidFill>
                <a:srgbClr val="00529B"/>
              </a:solidFill>
              <a:latin typeface="Arial"/>
              <a:cs typeface="Arial"/>
            </a:endParaRPr>
          </a:p>
          <a:p>
            <a:pPr marL="461772" lvl="1" indent="0" defTabSz="685800">
              <a:lnSpc>
                <a:spcPct val="100000"/>
              </a:lnSpc>
              <a:spcBef>
                <a:spcPts val="0"/>
              </a:spcBef>
              <a:spcAft>
                <a:spcPts val="1200"/>
              </a:spcAft>
              <a:buNone/>
            </a:pPr>
            <a:endParaRPr lang="en-US" sz="2400" dirty="0">
              <a:solidFill>
                <a:srgbClr val="00529B"/>
              </a:solidFill>
              <a:latin typeface="Arial"/>
              <a:cs typeface="Arial"/>
            </a:endParaRPr>
          </a:p>
          <a:p>
            <a:pPr marL="461772" lvl="1" indent="0" defTabSz="685800">
              <a:lnSpc>
                <a:spcPct val="100000"/>
              </a:lnSpc>
              <a:spcBef>
                <a:spcPts val="0"/>
              </a:spcBef>
              <a:spcAft>
                <a:spcPts val="1200"/>
              </a:spcAft>
              <a:buNone/>
            </a:pPr>
            <a:endParaRPr lang="en-US" sz="2400" dirty="0">
              <a:solidFill>
                <a:srgbClr val="00529B"/>
              </a:solidFill>
              <a:latin typeface="Arial"/>
              <a:cs typeface="Arial"/>
            </a:endParaRPr>
          </a:p>
          <a:p>
            <a:pPr marL="548640" lvl="1" indent="-274320">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Most charities</a:t>
            </a:r>
          </a:p>
          <a:p>
            <a:pPr marL="548640" lvl="1" indent="-274320">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Drug manufacturers providing discounts on brand-name drugs under the Medicare coverage gap discount program</a:t>
            </a:r>
          </a:p>
          <a:p>
            <a:pPr marL="548640" lvl="1" indent="-274320">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AIDS Drug Assistance Programs (ADAPs)</a:t>
            </a:r>
          </a:p>
          <a:p>
            <a:pPr marL="548640" lvl="1" indent="-274320">
              <a:lnSpc>
                <a:spcPct val="100000"/>
              </a:lnSpc>
              <a:spcBef>
                <a:spcPts val="0"/>
              </a:spcBef>
              <a:spcAft>
                <a:spcPts val="1200"/>
              </a:spcAft>
              <a:buFont typeface="Wingdings" panose="05000000000000000000" pitchFamily="2" charset="2"/>
              <a:buChar char="§"/>
            </a:pPr>
            <a:endParaRPr lang="en-US" sz="2400" dirty="0">
              <a:solidFill>
                <a:srgbClr val="00529B"/>
              </a:solidFill>
            </a:endParaRPr>
          </a:p>
          <a:p>
            <a:pPr marL="575945" lvl="1" indent="-342900">
              <a:lnSpc>
                <a:spcPct val="100000"/>
              </a:lnSpc>
              <a:spcBef>
                <a:spcPts val="600"/>
              </a:spcBef>
              <a:spcAft>
                <a:spcPts val="1200"/>
              </a:spcAft>
            </a:pPr>
            <a:endParaRPr lang="en-US" sz="2400" dirty="0">
              <a:solidFill>
                <a:srgbClr val="00529B"/>
              </a:solidFill>
            </a:endParaRPr>
          </a:p>
          <a:p>
            <a:pPr>
              <a:lnSpc>
                <a:spcPct val="100000"/>
              </a:lnSpc>
              <a:spcAft>
                <a:spcPts val="1200"/>
              </a:spcAft>
            </a:pPr>
            <a:endParaRPr lang="en-US" sz="2400" dirty="0">
              <a:solidFill>
                <a:srgbClr val="00529B"/>
              </a:solidFill>
            </a:endParaRPr>
          </a:p>
        </p:txBody>
      </p:sp>
      <p:cxnSp>
        <p:nvCxnSpPr>
          <p:cNvPr id="16" name="Straight Connector 15">
            <a:extLst>
              <a:ext uri="{FF2B5EF4-FFF2-40B4-BE49-F238E27FC236}">
                <a16:creationId xmlns:a16="http://schemas.microsoft.com/office/drawing/2014/main" id="{734AF692-1779-4A70-91EC-680FA87578A0}"/>
              </a:ext>
              <a:ext uri="{C183D7F6-B498-43B3-948B-1728B52AA6E4}">
                <adec:decorative xmlns:adec="http://schemas.microsoft.com/office/drawing/2017/decorative" val="1"/>
              </a:ext>
            </a:extLst>
          </p:cNvPr>
          <p:cNvCxnSpPr/>
          <p:nvPr/>
        </p:nvCxnSpPr>
        <p:spPr>
          <a:xfrm>
            <a:off x="6130891" y="2393198"/>
            <a:ext cx="0" cy="2834640"/>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25F58E81-1822-4A35-9B99-BF539AB8E995}"/>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26</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n-US"/>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2023</a:t>
            </a:r>
          </a:p>
        </p:txBody>
      </p:sp>
    </p:spTree>
    <p:custDataLst>
      <p:tags r:id="rId1"/>
    </p:custDataLst>
    <p:extLst>
      <p:ext uri="{BB962C8B-B14F-4D97-AF65-F5344CB8AC3E}">
        <p14:creationId xmlns:p14="http://schemas.microsoft.com/office/powerpoint/2010/main" val="2134740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8" end="8"/>
                                            </p:txEl>
                                          </p:spTgt>
                                        </p:tgtEl>
                                        <p:attrNameLst>
                                          <p:attrName>style.visibility</p:attrName>
                                        </p:attrNameLst>
                                      </p:cBhvr>
                                      <p:to>
                                        <p:strVal val="visible"/>
                                      </p:to>
                                    </p:set>
                                    <p:animEffect transition="in" filter="fade">
                                      <p:cBhvr>
                                        <p:cTn id="32" dur="500"/>
                                        <p:tgtEl>
                                          <p:spTgt spid="5">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9" end="9"/>
                                            </p:txEl>
                                          </p:spTgt>
                                        </p:tgtEl>
                                        <p:attrNameLst>
                                          <p:attrName>style.visibility</p:attrName>
                                        </p:attrNameLst>
                                      </p:cBhvr>
                                      <p:to>
                                        <p:strVal val="visible"/>
                                      </p:to>
                                    </p:set>
                                    <p:animEffect transition="in" filter="fade">
                                      <p:cBhvr>
                                        <p:cTn id="37" dur="500"/>
                                        <p:tgtEl>
                                          <p:spTgt spid="5">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xEl>
                                              <p:pRg st="10" end="10"/>
                                            </p:txEl>
                                          </p:spTgt>
                                        </p:tgtEl>
                                        <p:attrNameLst>
                                          <p:attrName>style.visibility</p:attrName>
                                        </p:attrNameLst>
                                      </p:cBhvr>
                                      <p:to>
                                        <p:strVal val="visible"/>
                                      </p:to>
                                    </p:set>
                                    <p:animEffect transition="in" filter="fade">
                                      <p:cBhvr>
                                        <p:cTn id="42"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34927"/>
            <a:ext cx="12191998" cy="914400"/>
          </a:xfrm>
        </p:spPr>
        <p:txBody>
          <a:bodyPr>
            <a:noAutofit/>
          </a:bodyPr>
          <a:lstStyle/>
          <a:p>
            <a:r>
              <a:rPr lang="en-US" sz="2800" dirty="0"/>
              <a:t>What Payments Don’t Count Toward</a:t>
            </a:r>
            <a:br>
              <a:rPr lang="en-US" sz="2800" dirty="0"/>
            </a:br>
            <a:r>
              <a:rPr lang="en-US" sz="2800" dirty="0"/>
              <a:t>True Out-of-Pocket (TrOOP)?</a:t>
            </a:r>
          </a:p>
        </p:txBody>
      </p:sp>
      <p:sp>
        <p:nvSpPr>
          <p:cNvPr id="5" name="Content Placeholder 4"/>
          <p:cNvSpPr>
            <a:spLocks noGrp="1"/>
          </p:cNvSpPr>
          <p:nvPr>
            <p:ph type="body" sz="quarter" idx="13"/>
          </p:nvPr>
        </p:nvSpPr>
        <p:spPr>
          <a:xfrm>
            <a:off x="751936" y="1529542"/>
            <a:ext cx="5155567" cy="4167187"/>
          </a:xfrm>
        </p:spPr>
        <p:txBody>
          <a:bodyPr vert="horz" lIns="91440" tIns="45720" rIns="91440" bIns="45720" rtlCol="0" anchor="t">
            <a:noAutofit/>
          </a:bodyPr>
          <a:lstStyle/>
          <a:p>
            <a:pPr marL="274320" indent="-274320">
              <a:lnSpc>
                <a:spcPct val="100000"/>
              </a:lnSpc>
              <a:spcBef>
                <a:spcPts val="0"/>
              </a:spcBef>
              <a:spcAft>
                <a:spcPts val="1200"/>
              </a:spcAft>
            </a:pPr>
            <a:r>
              <a:rPr lang="en-US" sz="2400" dirty="0">
                <a:solidFill>
                  <a:srgbClr val="00529B"/>
                </a:solidFill>
                <a:latin typeface="Arial"/>
                <a:cs typeface="Arial"/>
              </a:rPr>
              <a:t>Amount paid by a drug plan </a:t>
            </a:r>
            <a:endParaRPr lang="en-US" sz="2400" dirty="0">
              <a:solidFill>
                <a:srgbClr val="00529B"/>
              </a:solidFill>
            </a:endParaRPr>
          </a:p>
          <a:p>
            <a:pPr marL="274320" indent="-274320">
              <a:lnSpc>
                <a:spcPct val="100000"/>
              </a:lnSpc>
              <a:spcBef>
                <a:spcPts val="0"/>
              </a:spcBef>
              <a:spcAft>
                <a:spcPts val="1200"/>
              </a:spcAft>
            </a:pPr>
            <a:r>
              <a:rPr lang="en-US" sz="2400" dirty="0">
                <a:solidFill>
                  <a:srgbClr val="00529B"/>
                </a:solidFill>
                <a:latin typeface="Arial"/>
                <a:cs typeface="Arial"/>
              </a:rPr>
              <a:t>Monthly drug plan premium </a:t>
            </a:r>
            <a:endParaRPr lang="en-US" sz="2400" dirty="0">
              <a:solidFill>
                <a:srgbClr val="00529B"/>
              </a:solidFill>
            </a:endParaRPr>
          </a:p>
          <a:p>
            <a:pPr marL="274320" indent="-274320">
              <a:lnSpc>
                <a:spcPct val="100000"/>
              </a:lnSpc>
              <a:spcBef>
                <a:spcPts val="0"/>
              </a:spcBef>
              <a:spcAft>
                <a:spcPts val="1200"/>
              </a:spcAft>
            </a:pPr>
            <a:r>
              <a:rPr lang="en-US" sz="2400" dirty="0">
                <a:solidFill>
                  <a:srgbClr val="00529B"/>
                </a:solidFill>
                <a:latin typeface="Arial"/>
                <a:cs typeface="Arial"/>
              </a:rPr>
              <a:t>Drugs purchased outside the U.S. </a:t>
            </a:r>
            <a:br>
              <a:rPr lang="en-US" sz="2400" dirty="0">
                <a:solidFill>
                  <a:srgbClr val="00529B"/>
                </a:solidFill>
                <a:latin typeface="Arial"/>
                <a:cs typeface="Arial"/>
              </a:rPr>
            </a:br>
            <a:r>
              <a:rPr lang="en-US" sz="2400" dirty="0">
                <a:solidFill>
                  <a:srgbClr val="00529B"/>
                </a:solidFill>
                <a:latin typeface="Arial"/>
                <a:cs typeface="Arial"/>
              </a:rPr>
              <a:t>and its territories </a:t>
            </a:r>
          </a:p>
          <a:p>
            <a:pPr marL="274320" indent="-274320">
              <a:lnSpc>
                <a:spcPct val="100000"/>
              </a:lnSpc>
              <a:spcBef>
                <a:spcPts val="0"/>
              </a:spcBef>
              <a:spcAft>
                <a:spcPts val="1200"/>
              </a:spcAft>
            </a:pPr>
            <a:r>
              <a:rPr lang="en-US" sz="2400" dirty="0">
                <a:solidFill>
                  <a:srgbClr val="00529B"/>
                </a:solidFill>
                <a:latin typeface="Arial"/>
                <a:cs typeface="Arial"/>
              </a:rPr>
              <a:t>Drugs not covered by the plan </a:t>
            </a:r>
            <a:endParaRPr lang="en-US" sz="2400" dirty="0">
              <a:solidFill>
                <a:srgbClr val="00529B"/>
              </a:solidFill>
            </a:endParaRPr>
          </a:p>
          <a:p>
            <a:pPr marL="274320" indent="-274320">
              <a:lnSpc>
                <a:spcPct val="100000"/>
              </a:lnSpc>
              <a:spcBef>
                <a:spcPts val="0"/>
              </a:spcBef>
              <a:spcAft>
                <a:spcPts val="1200"/>
              </a:spcAft>
            </a:pPr>
            <a:r>
              <a:rPr lang="en-US" sz="2400" dirty="0">
                <a:solidFill>
                  <a:srgbClr val="00529B"/>
                </a:solidFill>
                <a:latin typeface="Arial"/>
                <a:cs typeface="Arial"/>
              </a:rPr>
              <a:t>Drugs excluded from the definition </a:t>
            </a:r>
            <a:br>
              <a:rPr lang="en-US" sz="2400" dirty="0">
                <a:solidFill>
                  <a:srgbClr val="00529B"/>
                </a:solidFill>
                <a:latin typeface="Arial"/>
                <a:cs typeface="Arial"/>
              </a:rPr>
            </a:br>
            <a:r>
              <a:rPr lang="en-US" sz="2400" dirty="0">
                <a:solidFill>
                  <a:srgbClr val="00529B"/>
                </a:solidFill>
                <a:latin typeface="Arial"/>
                <a:cs typeface="Arial"/>
              </a:rPr>
              <a:t>of a Part D drug </a:t>
            </a:r>
          </a:p>
          <a:p>
            <a:pPr marL="274320" indent="-274320">
              <a:lnSpc>
                <a:spcPct val="100000"/>
              </a:lnSpc>
              <a:spcBef>
                <a:spcPts val="0"/>
              </a:spcBef>
              <a:spcAft>
                <a:spcPts val="1200"/>
              </a:spcAft>
            </a:pPr>
            <a:r>
              <a:rPr lang="en-US" sz="2400" dirty="0">
                <a:solidFill>
                  <a:srgbClr val="00529B"/>
                </a:solidFill>
                <a:latin typeface="Arial"/>
                <a:cs typeface="Arial"/>
              </a:rPr>
              <a:t>Over-the-counter drugs or most </a:t>
            </a:r>
            <a:br>
              <a:rPr lang="en-US" sz="2400" dirty="0">
                <a:solidFill>
                  <a:srgbClr val="00529B"/>
                </a:solidFill>
                <a:latin typeface="Arial"/>
                <a:cs typeface="Arial"/>
              </a:rPr>
            </a:br>
            <a:r>
              <a:rPr lang="en-US" sz="2400" dirty="0">
                <a:solidFill>
                  <a:srgbClr val="00529B"/>
                </a:solidFill>
                <a:latin typeface="Arial"/>
                <a:cs typeface="Arial"/>
              </a:rPr>
              <a:t>vitamins </a:t>
            </a:r>
          </a:p>
        </p:txBody>
      </p:sp>
      <p:sp>
        <p:nvSpPr>
          <p:cNvPr id="6" name="Content Placeholder 16"/>
          <p:cNvSpPr txBox="1">
            <a:spLocks/>
          </p:cNvSpPr>
          <p:nvPr/>
        </p:nvSpPr>
        <p:spPr>
          <a:xfrm>
            <a:off x="6232876" y="1525266"/>
            <a:ext cx="4983408" cy="4117064"/>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Wingdings" pitchFamily="2" charset="2"/>
              <a:buChar char="§"/>
              <a:defRPr lang="en-US" sz="3200" kern="1200" dirty="0">
                <a:solidFill>
                  <a:prstClr val="black"/>
                </a:solidFill>
                <a:latin typeface="+mn-lt"/>
                <a:ea typeface="+mn-ea"/>
                <a:cs typeface="+mn-cs"/>
              </a:defRPr>
            </a:lvl1pPr>
            <a:lvl2pPr marL="457200" indent="-227013" algn="l" defTabSz="914400" rtl="0" eaLnBrk="1" latinLnBrk="0" hangingPunct="1">
              <a:lnSpc>
                <a:spcPct val="90000"/>
              </a:lnSpc>
              <a:spcBef>
                <a:spcPts val="500"/>
              </a:spcBef>
              <a:buFont typeface="Arial" panose="020B0604020202020204" pitchFamily="34" charset="0"/>
              <a:buChar char="•"/>
              <a:defRPr lang="en-US" sz="2800" kern="1200" dirty="0">
                <a:solidFill>
                  <a:prstClr val="black"/>
                </a:solidFill>
                <a:latin typeface="+mn-lt"/>
                <a:ea typeface="+mn-ea"/>
                <a:cs typeface="+mn-cs"/>
              </a:defRPr>
            </a:lvl2pPr>
            <a:lvl3pPr marL="684213" indent="-222250" algn="l" defTabSz="914400" rtl="0" eaLnBrk="1" latinLnBrk="0" hangingPunct="1">
              <a:lnSpc>
                <a:spcPct val="90000"/>
              </a:lnSpc>
              <a:spcBef>
                <a:spcPts val="500"/>
              </a:spcBef>
              <a:buFont typeface="Arial" panose="020B0604020202020204" pitchFamily="34" charset="0"/>
              <a:buChar char="•"/>
              <a:defRPr lang="en-US" sz="2400" kern="1200" dirty="0">
                <a:solidFill>
                  <a:prstClr val="black"/>
                </a:solidFill>
                <a:latin typeface="+mn-lt"/>
                <a:ea typeface="+mn-ea"/>
                <a:cs typeface="+mn-cs"/>
              </a:defRPr>
            </a:lvl3pPr>
            <a:lvl4pPr marL="914400" indent="-230188" algn="l" defTabSz="914400" rtl="0" eaLnBrk="1" latinLnBrk="0" hangingPunct="1">
              <a:lnSpc>
                <a:spcPct val="90000"/>
              </a:lnSpc>
              <a:spcBef>
                <a:spcPts val="500"/>
              </a:spcBef>
              <a:buFont typeface="Arial" panose="020B0604020202020204" pitchFamily="34" charset="0"/>
              <a:buChar char="•"/>
              <a:defRPr lang="en-US" sz="2000" kern="1200" dirty="0">
                <a:solidFill>
                  <a:prstClr val="black"/>
                </a:solidFill>
                <a:latin typeface="+mn-lt"/>
                <a:ea typeface="+mn-ea"/>
                <a:cs typeface="+mn-cs"/>
              </a:defRPr>
            </a:lvl4pPr>
            <a:lvl5pPr marL="1200150" indent="-285750" algn="l" defTabSz="914400" rtl="0" eaLnBrk="1" latinLnBrk="0" hangingPunct="1">
              <a:lnSpc>
                <a:spcPct val="90000"/>
              </a:lnSpc>
              <a:spcBef>
                <a:spcPts val="500"/>
              </a:spcBef>
              <a:buFont typeface="Arial" panose="020B0604020202020204" pitchFamily="34" charset="0"/>
              <a:buChar char="•"/>
              <a:defRPr lang="en-US" sz="1600" kern="1200" dirty="0">
                <a:solidFill>
                  <a:prstClr val="black"/>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0" indent="-274320">
              <a:lnSpc>
                <a:spcPct val="100000"/>
              </a:lnSpc>
              <a:spcBef>
                <a:spcPts val="0"/>
              </a:spcBef>
              <a:spcAft>
                <a:spcPts val="1200"/>
              </a:spcAft>
            </a:pPr>
            <a:r>
              <a:rPr lang="en-US" sz="2400" dirty="0">
                <a:solidFill>
                  <a:srgbClr val="00529B"/>
                </a:solidFill>
                <a:latin typeface="Arial"/>
                <a:cs typeface="Arial"/>
              </a:rPr>
              <a:t>Payments made by, or reimbursed to you by:</a:t>
            </a:r>
          </a:p>
          <a:p>
            <a:pPr marL="548640" indent="-274320">
              <a:lnSpc>
                <a:spcPct val="100000"/>
              </a:lnSpc>
              <a:spcBef>
                <a:spcPts val="0"/>
              </a:spcBef>
              <a:spcAft>
                <a:spcPts val="1200"/>
              </a:spcAft>
              <a:buFont typeface="Arial" panose="020B0604020202020204" pitchFamily="34" charset="0"/>
              <a:buChar char="•"/>
            </a:pPr>
            <a:r>
              <a:rPr lang="en-US" sz="2000" dirty="0">
                <a:solidFill>
                  <a:srgbClr val="00529B"/>
                </a:solidFill>
                <a:latin typeface="Arial"/>
                <a:cs typeface="Arial"/>
              </a:rPr>
              <a:t>Group health plans (GHP) or retiree coverage</a:t>
            </a:r>
          </a:p>
          <a:p>
            <a:pPr marL="548640" indent="-274320">
              <a:lnSpc>
                <a:spcPct val="100000"/>
              </a:lnSpc>
              <a:spcBef>
                <a:spcPts val="0"/>
              </a:spcBef>
              <a:spcAft>
                <a:spcPts val="1200"/>
              </a:spcAft>
              <a:buFont typeface="Arial" panose="020B0604020202020204" pitchFamily="34" charset="0"/>
              <a:buChar char="•"/>
            </a:pPr>
            <a:r>
              <a:rPr lang="en-US" sz="2000" dirty="0">
                <a:solidFill>
                  <a:srgbClr val="00529B"/>
                </a:solidFill>
                <a:latin typeface="Arial"/>
                <a:cs typeface="Arial"/>
              </a:rPr>
              <a:t>Government-funded programs</a:t>
            </a:r>
          </a:p>
          <a:p>
            <a:pPr marL="548640" indent="-274320">
              <a:lnSpc>
                <a:spcPct val="100000"/>
              </a:lnSpc>
              <a:spcBef>
                <a:spcPts val="0"/>
              </a:spcBef>
              <a:spcAft>
                <a:spcPts val="1200"/>
              </a:spcAft>
              <a:buFont typeface="Arial" panose="020B0604020202020204" pitchFamily="34" charset="0"/>
              <a:buChar char="•"/>
            </a:pPr>
            <a:r>
              <a:rPr lang="en-US" sz="2000" dirty="0">
                <a:solidFill>
                  <a:srgbClr val="00529B"/>
                </a:solidFill>
                <a:latin typeface="Arial"/>
                <a:cs typeface="Arial"/>
              </a:rPr>
              <a:t>Other third-party groups</a:t>
            </a:r>
          </a:p>
          <a:p>
            <a:pPr marL="548640" indent="-274320">
              <a:lnSpc>
                <a:spcPct val="100000"/>
              </a:lnSpc>
              <a:spcBef>
                <a:spcPts val="0"/>
              </a:spcBef>
              <a:spcAft>
                <a:spcPts val="1200"/>
              </a:spcAft>
              <a:buFont typeface="Arial" panose="020B0604020202020204" pitchFamily="34" charset="0"/>
              <a:buChar char="•"/>
            </a:pPr>
            <a:r>
              <a:rPr lang="en-US" sz="2000" dirty="0">
                <a:solidFill>
                  <a:srgbClr val="00529B"/>
                </a:solidFill>
                <a:latin typeface="Arial"/>
                <a:cs typeface="Arial"/>
              </a:rPr>
              <a:t>Patient Assistance Programs (PAPs) operating outside the Part D benefit</a:t>
            </a:r>
          </a:p>
          <a:p>
            <a:pPr marL="548640" indent="-274320">
              <a:lnSpc>
                <a:spcPct val="100000"/>
              </a:lnSpc>
              <a:spcBef>
                <a:spcPts val="0"/>
              </a:spcBef>
              <a:spcAft>
                <a:spcPts val="1200"/>
              </a:spcAft>
              <a:buFont typeface="Arial" panose="020B0604020202020204" pitchFamily="34" charset="0"/>
              <a:buChar char="•"/>
            </a:pPr>
            <a:r>
              <a:rPr lang="en-US" sz="2000" dirty="0">
                <a:solidFill>
                  <a:srgbClr val="00529B"/>
                </a:solidFill>
                <a:latin typeface="Arial"/>
                <a:cs typeface="Arial"/>
              </a:rPr>
              <a:t>Other types of insurance</a:t>
            </a:r>
          </a:p>
        </p:txBody>
      </p:sp>
      <p:cxnSp>
        <p:nvCxnSpPr>
          <p:cNvPr id="16" name="Straight Connector 15">
            <a:extLst>
              <a:ext uri="{FF2B5EF4-FFF2-40B4-BE49-F238E27FC236}">
                <a16:creationId xmlns:a16="http://schemas.microsoft.com/office/drawing/2014/main" id="{CD7D3251-5F9F-4A18-AF13-0E31DCB31B63}"/>
              </a:ext>
              <a:ext uri="{C183D7F6-B498-43B3-948B-1728B52AA6E4}">
                <adec:decorative xmlns:adec="http://schemas.microsoft.com/office/drawing/2017/decorative" val="1"/>
              </a:ext>
            </a:extLst>
          </p:cNvPr>
          <p:cNvCxnSpPr/>
          <p:nvPr/>
        </p:nvCxnSpPr>
        <p:spPr>
          <a:xfrm>
            <a:off x="5907503" y="1609487"/>
            <a:ext cx="0" cy="4298018"/>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BB934E25-0139-4449-A922-892B94A623DA}"/>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27</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n-US"/>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2023</a:t>
            </a:r>
          </a:p>
        </p:txBody>
      </p:sp>
    </p:spTree>
    <p:custDataLst>
      <p:tags r:id="rId1"/>
    </p:custDataLst>
    <p:extLst>
      <p:ext uri="{BB962C8B-B14F-4D97-AF65-F5344CB8AC3E}">
        <p14:creationId xmlns:p14="http://schemas.microsoft.com/office/powerpoint/2010/main" val="3343961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0" end="0"/>
                                            </p:txEl>
                                          </p:spTgt>
                                        </p:tgtEl>
                                        <p:attrNameLst>
                                          <p:attrName>style.visibility</p:attrName>
                                        </p:attrNameLst>
                                      </p:cBhvr>
                                      <p:to>
                                        <p:strVal val="visible"/>
                                      </p:to>
                                    </p:set>
                                    <p:animEffect transition="in" filter="fade">
                                      <p:cBhvr>
                                        <p:cTn id="37" dur="500"/>
                                        <p:tgtEl>
                                          <p:spTgt spid="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xEl>
                                              <p:pRg st="1" end="1"/>
                                            </p:txEl>
                                          </p:spTgt>
                                        </p:tgtEl>
                                        <p:attrNameLst>
                                          <p:attrName>style.visibility</p:attrName>
                                        </p:attrNameLst>
                                      </p:cBhvr>
                                      <p:to>
                                        <p:strVal val="visible"/>
                                      </p:to>
                                    </p:set>
                                    <p:animEffect transition="in" filter="fade">
                                      <p:cBhvr>
                                        <p:cTn id="42" dur="500"/>
                                        <p:tgtEl>
                                          <p:spTgt spid="6">
                                            <p:txEl>
                                              <p:pRg st="1" end="1"/>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6">
                                            <p:txEl>
                                              <p:pRg st="2" end="2"/>
                                            </p:txEl>
                                          </p:spTgt>
                                        </p:tgtEl>
                                        <p:attrNameLst>
                                          <p:attrName>style.visibility</p:attrName>
                                        </p:attrNameLst>
                                      </p:cBhvr>
                                      <p:to>
                                        <p:strVal val="visible"/>
                                      </p:to>
                                    </p:set>
                                    <p:animEffect transition="in" filter="fade">
                                      <p:cBhvr>
                                        <p:cTn id="45" dur="500"/>
                                        <p:tgtEl>
                                          <p:spTgt spid="6">
                                            <p:txEl>
                                              <p:pRg st="2" end="2"/>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6">
                                            <p:txEl>
                                              <p:pRg st="3" end="3"/>
                                            </p:txEl>
                                          </p:spTgt>
                                        </p:tgtEl>
                                        <p:attrNameLst>
                                          <p:attrName>style.visibility</p:attrName>
                                        </p:attrNameLst>
                                      </p:cBhvr>
                                      <p:to>
                                        <p:strVal val="visible"/>
                                      </p:to>
                                    </p:set>
                                    <p:animEffect transition="in" filter="fade">
                                      <p:cBhvr>
                                        <p:cTn id="48" dur="500"/>
                                        <p:tgtEl>
                                          <p:spTgt spid="6">
                                            <p:txEl>
                                              <p:pRg st="3" end="3"/>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6">
                                            <p:txEl>
                                              <p:pRg st="4" end="4"/>
                                            </p:txEl>
                                          </p:spTgt>
                                        </p:tgtEl>
                                        <p:attrNameLst>
                                          <p:attrName>style.visibility</p:attrName>
                                        </p:attrNameLst>
                                      </p:cBhvr>
                                      <p:to>
                                        <p:strVal val="visible"/>
                                      </p:to>
                                    </p:set>
                                    <p:animEffect transition="in" filter="fade">
                                      <p:cBhvr>
                                        <p:cTn id="51" dur="500"/>
                                        <p:tgtEl>
                                          <p:spTgt spid="6">
                                            <p:txEl>
                                              <p:pRg st="4" end="4"/>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6">
                                            <p:txEl>
                                              <p:pRg st="5" end="5"/>
                                            </p:txEl>
                                          </p:spTgt>
                                        </p:tgtEl>
                                        <p:attrNameLst>
                                          <p:attrName>style.visibility</p:attrName>
                                        </p:attrNameLst>
                                      </p:cBhvr>
                                      <p:to>
                                        <p:strVal val="visible"/>
                                      </p:to>
                                    </p:set>
                                    <p:animEffect transition="in" filter="fade">
                                      <p:cBhvr>
                                        <p:cTn id="54"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62527" y="280591"/>
            <a:ext cx="9466945" cy="719643"/>
          </a:xfrm>
        </p:spPr>
        <p:txBody>
          <a:bodyPr>
            <a:normAutofit/>
          </a:bodyPr>
          <a:lstStyle/>
          <a:p>
            <a:pPr algn="ctr"/>
            <a:r>
              <a:rPr lang="en-US" sz="3000" dirty="0"/>
              <a:t>Check Your Knowledge: Question 3</a:t>
            </a:r>
          </a:p>
        </p:txBody>
      </p:sp>
      <p:sp>
        <p:nvSpPr>
          <p:cNvPr id="5" name="Content Placeholder 4"/>
          <p:cNvSpPr>
            <a:spLocks noGrp="1"/>
          </p:cNvSpPr>
          <p:nvPr>
            <p:ph idx="4294967295"/>
          </p:nvPr>
        </p:nvSpPr>
        <p:spPr>
          <a:xfrm>
            <a:off x="1882158" y="1670957"/>
            <a:ext cx="9466945" cy="3013338"/>
          </a:xfrm>
        </p:spPr>
        <p:txBody>
          <a:bodyPr>
            <a:normAutofit/>
          </a:bodyPr>
          <a:lstStyle/>
          <a:p>
            <a:pPr marL="0" lvl="0" indent="0" defTabSz="685800">
              <a:lnSpc>
                <a:spcPct val="100000"/>
              </a:lnSpc>
              <a:spcBef>
                <a:spcPts val="0"/>
              </a:spcBef>
              <a:spcAft>
                <a:spcPts val="1200"/>
              </a:spcAft>
              <a:buNone/>
            </a:pPr>
            <a:r>
              <a:rPr lang="en-US" sz="2400" b="1" dirty="0">
                <a:solidFill>
                  <a:srgbClr val="00529B"/>
                </a:solidFill>
              </a:rPr>
              <a:t>Which one of the following counts toward your true out-of-pocket (TrOOP) costs?</a:t>
            </a:r>
          </a:p>
          <a:p>
            <a:pPr marL="804672" lvl="0" indent="-347472" defTabSz="685800">
              <a:lnSpc>
                <a:spcPct val="100000"/>
              </a:lnSpc>
              <a:spcBef>
                <a:spcPts val="0"/>
              </a:spcBef>
              <a:spcAft>
                <a:spcPts val="1200"/>
              </a:spcAft>
              <a:buFont typeface="Wingdings" panose="05000000000000000000" pitchFamily="2" charset="2"/>
              <a:buAutoNum type="alphaLcPeriod"/>
            </a:pPr>
            <a:r>
              <a:rPr lang="en-US" sz="2400" dirty="0">
                <a:solidFill>
                  <a:srgbClr val="00529B"/>
                </a:solidFill>
              </a:rPr>
              <a:t>The amount you paid for your drugs covered under the plan</a:t>
            </a:r>
          </a:p>
          <a:p>
            <a:pPr marL="804672" lvl="0" indent="-347472" defTabSz="685800">
              <a:lnSpc>
                <a:spcPct val="100000"/>
              </a:lnSpc>
              <a:spcBef>
                <a:spcPts val="0"/>
              </a:spcBef>
              <a:spcAft>
                <a:spcPts val="1200"/>
              </a:spcAft>
              <a:buFont typeface="Wingdings" panose="05000000000000000000" pitchFamily="2" charset="2"/>
              <a:buAutoNum type="alphaLcPeriod"/>
            </a:pPr>
            <a:r>
              <a:rPr lang="en-US" sz="2400" dirty="0">
                <a:solidFill>
                  <a:srgbClr val="00529B"/>
                </a:solidFill>
              </a:rPr>
              <a:t>Your monthly drug plan premium</a:t>
            </a:r>
          </a:p>
          <a:p>
            <a:pPr marL="804672" lvl="0" indent="-347472" defTabSz="685800">
              <a:lnSpc>
                <a:spcPct val="100000"/>
              </a:lnSpc>
              <a:spcBef>
                <a:spcPts val="0"/>
              </a:spcBef>
              <a:spcAft>
                <a:spcPts val="1200"/>
              </a:spcAft>
              <a:buFont typeface="Wingdings" panose="05000000000000000000" pitchFamily="2" charset="2"/>
              <a:buAutoNum type="alphaLcPeriod"/>
            </a:pPr>
            <a:r>
              <a:rPr lang="en-US" sz="2400" dirty="0">
                <a:solidFill>
                  <a:srgbClr val="00529B"/>
                </a:solidFill>
              </a:rPr>
              <a:t>Over-the-counter drugs and most vitamins</a:t>
            </a:r>
          </a:p>
          <a:p>
            <a:pPr marL="804672" lvl="0" indent="-347472" defTabSz="685800">
              <a:lnSpc>
                <a:spcPct val="100000"/>
              </a:lnSpc>
              <a:spcBef>
                <a:spcPts val="0"/>
              </a:spcBef>
              <a:spcAft>
                <a:spcPts val="1200"/>
              </a:spcAft>
              <a:buFont typeface="Wingdings" panose="05000000000000000000" pitchFamily="2" charset="2"/>
              <a:buAutoNum type="alphaLcPeriod"/>
            </a:pPr>
            <a:r>
              <a:rPr lang="en-US" sz="2400" dirty="0">
                <a:solidFill>
                  <a:srgbClr val="00529B"/>
                </a:solidFill>
              </a:rPr>
              <a:t>The amount paid by your Medicare drug plan </a:t>
            </a:r>
          </a:p>
        </p:txBody>
      </p:sp>
      <p:sp>
        <p:nvSpPr>
          <p:cNvPr id="6" name="Rounded Rectangle 5" descr="Green box highlighting the correct answer: A"/>
          <p:cNvSpPr/>
          <p:nvPr/>
        </p:nvSpPr>
        <p:spPr>
          <a:xfrm>
            <a:off x="2181772" y="2482982"/>
            <a:ext cx="8700865" cy="548640"/>
          </a:xfrm>
          <a:prstGeom prst="round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Slide Number Placeholder 5">
            <a:extLst>
              <a:ext uri="{FF2B5EF4-FFF2-40B4-BE49-F238E27FC236}">
                <a16:creationId xmlns:a16="http://schemas.microsoft.com/office/drawing/2014/main" id="{9B198867-9B13-4370-9FF9-A7BF80C2ACD8}"/>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28</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n-US"/>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2023</a:t>
            </a:r>
          </a:p>
        </p:txBody>
      </p:sp>
    </p:spTree>
    <p:custDataLst>
      <p:tags r:id="rId1"/>
    </p:custDataLst>
    <p:extLst>
      <p:ext uri="{BB962C8B-B14F-4D97-AF65-F5344CB8AC3E}">
        <p14:creationId xmlns:p14="http://schemas.microsoft.com/office/powerpoint/2010/main" val="2729676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18127" y="288873"/>
            <a:ext cx="8755745" cy="719643"/>
          </a:xfrm>
        </p:spPr>
        <p:txBody>
          <a:bodyPr>
            <a:normAutofit/>
          </a:bodyPr>
          <a:lstStyle/>
          <a:p>
            <a:pPr algn="ctr"/>
            <a:r>
              <a:rPr lang="en-US" sz="3000"/>
              <a:t>Check Your Knowledge: Question 4</a:t>
            </a:r>
          </a:p>
        </p:txBody>
      </p:sp>
      <p:sp>
        <p:nvSpPr>
          <p:cNvPr id="5" name="Content Placeholder 4"/>
          <p:cNvSpPr>
            <a:spLocks noGrp="1"/>
          </p:cNvSpPr>
          <p:nvPr>
            <p:ph idx="4294967295"/>
          </p:nvPr>
        </p:nvSpPr>
        <p:spPr>
          <a:xfrm>
            <a:off x="1857374" y="1600200"/>
            <a:ext cx="9456511" cy="3228474"/>
          </a:xfrm>
        </p:spPr>
        <p:txBody>
          <a:bodyPr>
            <a:normAutofit fontScale="85000" lnSpcReduction="20000"/>
          </a:bodyPr>
          <a:lstStyle/>
          <a:p>
            <a:pPr marL="0" lvl="0" indent="0" defTabSz="685800">
              <a:lnSpc>
                <a:spcPct val="120000"/>
              </a:lnSpc>
              <a:spcBef>
                <a:spcPts val="0"/>
              </a:spcBef>
              <a:spcAft>
                <a:spcPts val="1200"/>
              </a:spcAft>
              <a:buNone/>
            </a:pPr>
            <a:r>
              <a:rPr lang="en-US" sz="2400" b="1" dirty="0">
                <a:solidFill>
                  <a:srgbClr val="00529B"/>
                </a:solidFill>
              </a:rPr>
              <a:t>If Social Security notifies you about paying a higher amount for your Part D coverage based on your income (IRMAA notice), what happens if you don’t pay that amount?</a:t>
            </a:r>
          </a:p>
          <a:p>
            <a:pPr marL="804672" lvl="0" indent="-347472" defTabSz="685800">
              <a:lnSpc>
                <a:spcPct val="120000"/>
              </a:lnSpc>
              <a:spcBef>
                <a:spcPts val="0"/>
              </a:spcBef>
              <a:spcAft>
                <a:spcPts val="1200"/>
              </a:spcAft>
              <a:buFont typeface="Wingdings" panose="05000000000000000000" pitchFamily="2" charset="2"/>
              <a:buAutoNum type="alphaLcPeriod"/>
            </a:pPr>
            <a:r>
              <a:rPr lang="en-US" sz="2400" dirty="0">
                <a:solidFill>
                  <a:srgbClr val="00529B"/>
                </a:solidFill>
              </a:rPr>
              <a:t>Social Security will automatically file a reconsideration for you.</a:t>
            </a:r>
          </a:p>
          <a:p>
            <a:pPr marL="804672" lvl="0" indent="-347472" defTabSz="685800">
              <a:lnSpc>
                <a:spcPct val="120000"/>
              </a:lnSpc>
              <a:spcBef>
                <a:spcPts val="0"/>
              </a:spcBef>
              <a:spcAft>
                <a:spcPts val="1200"/>
              </a:spcAft>
              <a:buFont typeface="Wingdings" panose="05000000000000000000" pitchFamily="2" charset="2"/>
              <a:buAutoNum type="alphaLcPeriod"/>
            </a:pPr>
            <a:r>
              <a:rPr lang="en-US" sz="2400" dirty="0">
                <a:solidFill>
                  <a:srgbClr val="00529B"/>
                </a:solidFill>
              </a:rPr>
              <a:t>You’ll be charged an additional penalty amount because you didn’t pay on time.</a:t>
            </a:r>
          </a:p>
          <a:p>
            <a:pPr marL="804672" lvl="0" indent="-347472" defTabSz="685800">
              <a:lnSpc>
                <a:spcPct val="120000"/>
              </a:lnSpc>
              <a:spcBef>
                <a:spcPts val="0"/>
              </a:spcBef>
              <a:spcAft>
                <a:spcPts val="1200"/>
              </a:spcAft>
              <a:buFont typeface="Wingdings" panose="05000000000000000000" pitchFamily="2" charset="2"/>
              <a:buAutoNum type="alphaLcPeriod"/>
            </a:pPr>
            <a:r>
              <a:rPr lang="en-US" sz="2400" dirty="0">
                <a:solidFill>
                  <a:srgbClr val="00529B"/>
                </a:solidFill>
              </a:rPr>
              <a:t>You’ll lose your Part D coverage.</a:t>
            </a:r>
          </a:p>
          <a:p>
            <a:pPr marL="804672" lvl="0" indent="-347472" defTabSz="685800">
              <a:lnSpc>
                <a:spcPct val="120000"/>
              </a:lnSpc>
              <a:spcBef>
                <a:spcPts val="0"/>
              </a:spcBef>
              <a:spcAft>
                <a:spcPts val="1200"/>
              </a:spcAft>
              <a:buFont typeface="Wingdings" panose="05000000000000000000" pitchFamily="2" charset="2"/>
              <a:buAutoNum type="alphaLcPeriod"/>
            </a:pPr>
            <a:r>
              <a:rPr lang="en-US" sz="2400" dirty="0">
                <a:solidFill>
                  <a:srgbClr val="00529B"/>
                </a:solidFill>
              </a:rPr>
              <a:t>The IRS will take the amount owed from your tax returns.</a:t>
            </a:r>
          </a:p>
        </p:txBody>
      </p:sp>
      <p:sp>
        <p:nvSpPr>
          <p:cNvPr id="6" name="Rounded Rectangle 5" descr="Green box highlighting the correct answer: C"/>
          <p:cNvSpPr/>
          <p:nvPr/>
        </p:nvSpPr>
        <p:spPr>
          <a:xfrm>
            <a:off x="2305014" y="3856521"/>
            <a:ext cx="4468765" cy="454794"/>
          </a:xfrm>
          <a:prstGeom prst="round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Slide Number Placeholder 5">
            <a:extLst>
              <a:ext uri="{FF2B5EF4-FFF2-40B4-BE49-F238E27FC236}">
                <a16:creationId xmlns:a16="http://schemas.microsoft.com/office/drawing/2014/main" id="{ED1330F4-A7F8-41C3-9355-31F25F79E7AA}"/>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29</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n-US"/>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2023</a:t>
            </a:r>
          </a:p>
        </p:txBody>
      </p:sp>
    </p:spTree>
    <p:custDataLst>
      <p:tags r:id="rId1"/>
    </p:custDataLst>
    <p:extLst>
      <p:ext uri="{BB962C8B-B14F-4D97-AF65-F5344CB8AC3E}">
        <p14:creationId xmlns:p14="http://schemas.microsoft.com/office/powerpoint/2010/main" val="3986205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a:xfrm>
            <a:off x="0" y="0"/>
            <a:ext cx="12192000" cy="945611"/>
          </a:xfrm>
        </p:spPr>
        <p:txBody>
          <a:bodyPr anchor="ctr">
            <a:normAutofit/>
          </a:bodyPr>
          <a:lstStyle/>
          <a:p>
            <a:r>
              <a:rPr lang="en-US" sz="3000" dirty="0"/>
              <a:t>Session Objectives</a:t>
            </a:r>
          </a:p>
        </p:txBody>
      </p:sp>
      <p:sp>
        <p:nvSpPr>
          <p:cNvPr id="13" name="Content Placeholder 12"/>
          <p:cNvSpPr>
            <a:spLocks noGrp="1"/>
          </p:cNvSpPr>
          <p:nvPr>
            <p:ph type="body" sz="quarter" idx="13"/>
          </p:nvPr>
        </p:nvSpPr>
        <p:spPr>
          <a:xfrm>
            <a:off x="914400" y="1371600"/>
            <a:ext cx="9758363" cy="4470929"/>
          </a:xfrm>
        </p:spPr>
        <p:txBody>
          <a:bodyPr vert="horz" lIns="91440" tIns="45720" rIns="91440" bIns="45720" rtlCol="0" anchor="t">
            <a:normAutofit fontScale="70000" lnSpcReduction="20000"/>
          </a:bodyPr>
          <a:lstStyle/>
          <a:p>
            <a:pPr marL="0" indent="0" defTabSz="685800">
              <a:lnSpc>
                <a:spcPct val="120000"/>
              </a:lnSpc>
              <a:spcBef>
                <a:spcPts val="0"/>
              </a:spcBef>
              <a:spcAft>
                <a:spcPts val="1200"/>
              </a:spcAft>
              <a:buNone/>
            </a:pPr>
            <a:r>
              <a:rPr lang="en-US" sz="4000" b="1" dirty="0">
                <a:solidFill>
                  <a:srgbClr val="00529B"/>
                </a:solidFill>
                <a:latin typeface="Arial"/>
                <a:cs typeface="Arial"/>
              </a:rPr>
              <a:t>At the end of this session, you’ll be able to: </a:t>
            </a:r>
          </a:p>
          <a:p>
            <a:pPr marL="548640" lvl="1" indent="-274320" defTabSz="685800">
              <a:lnSpc>
                <a:spcPct val="120000"/>
              </a:lnSpc>
              <a:spcBef>
                <a:spcPts val="0"/>
              </a:spcBef>
              <a:spcAft>
                <a:spcPts val="1200"/>
              </a:spcAft>
              <a:buFont typeface="Wingdings" panose="05000000000000000000" pitchFamily="2" charset="2"/>
              <a:buChar char="§"/>
            </a:pPr>
            <a:r>
              <a:rPr lang="en-US" sz="3400" dirty="0">
                <a:solidFill>
                  <a:srgbClr val="00529B"/>
                </a:solidFill>
                <a:latin typeface="Arial"/>
                <a:cs typeface="Arial"/>
              </a:rPr>
              <a:t>Understand drug coverage under the different parts of Medicare</a:t>
            </a:r>
          </a:p>
          <a:p>
            <a:pPr marL="548640" lvl="1" indent="-274320" defTabSz="685800">
              <a:lnSpc>
                <a:spcPct val="120000"/>
              </a:lnSpc>
              <a:spcBef>
                <a:spcPts val="0"/>
              </a:spcBef>
              <a:spcAft>
                <a:spcPts val="1200"/>
              </a:spcAft>
              <a:buFont typeface="Wingdings" panose="05000000000000000000" pitchFamily="2" charset="2"/>
              <a:buChar char="§"/>
            </a:pPr>
            <a:r>
              <a:rPr lang="en-US" sz="3400" dirty="0">
                <a:solidFill>
                  <a:srgbClr val="00529B"/>
                </a:solidFill>
                <a:latin typeface="Arial"/>
                <a:cs typeface="Arial"/>
              </a:rPr>
              <a:t>Describe how Medicare drug coverage (Part D) works</a:t>
            </a:r>
          </a:p>
          <a:p>
            <a:pPr marL="1188720" lvl="2" indent="-457200" defTabSz="685800">
              <a:lnSpc>
                <a:spcPct val="120000"/>
              </a:lnSpc>
              <a:spcBef>
                <a:spcPts val="0"/>
              </a:spcBef>
              <a:spcAft>
                <a:spcPts val="1200"/>
              </a:spcAft>
            </a:pPr>
            <a:r>
              <a:rPr lang="en-US" sz="3200" dirty="0">
                <a:solidFill>
                  <a:srgbClr val="00529B"/>
                </a:solidFill>
                <a:latin typeface="Arial"/>
                <a:cs typeface="Arial"/>
              </a:rPr>
              <a:t>Summarize drug coverage eligibility and enrollment requirements</a:t>
            </a:r>
          </a:p>
          <a:p>
            <a:pPr marL="1188720" lvl="2" indent="-457200" defTabSz="685800">
              <a:lnSpc>
                <a:spcPct val="120000"/>
              </a:lnSpc>
              <a:spcBef>
                <a:spcPts val="0"/>
              </a:spcBef>
              <a:spcAft>
                <a:spcPts val="1200"/>
              </a:spcAft>
            </a:pPr>
            <a:r>
              <a:rPr lang="en-US" sz="3200" dirty="0">
                <a:solidFill>
                  <a:srgbClr val="00529B"/>
                </a:solidFill>
                <a:latin typeface="Arial"/>
                <a:cs typeface="Arial"/>
              </a:rPr>
              <a:t>Discuss considerations in comparing and choosing drug coverage</a:t>
            </a:r>
          </a:p>
          <a:p>
            <a:pPr marL="1188720" lvl="2" indent="-457200" defTabSz="685800">
              <a:lnSpc>
                <a:spcPct val="120000"/>
              </a:lnSpc>
              <a:spcBef>
                <a:spcPts val="0"/>
              </a:spcBef>
              <a:spcAft>
                <a:spcPts val="1200"/>
              </a:spcAft>
            </a:pPr>
            <a:r>
              <a:rPr lang="en-US" sz="3200" dirty="0">
                <a:solidFill>
                  <a:srgbClr val="00529B"/>
                </a:solidFill>
                <a:latin typeface="Arial"/>
                <a:cs typeface="Arial"/>
              </a:rPr>
              <a:t>Describe Extra Help with drug coverage costs</a:t>
            </a:r>
          </a:p>
          <a:p>
            <a:pPr marL="1188720" lvl="2" indent="-457200" defTabSz="685800">
              <a:lnSpc>
                <a:spcPct val="120000"/>
              </a:lnSpc>
              <a:spcBef>
                <a:spcPts val="0"/>
              </a:spcBef>
              <a:spcAft>
                <a:spcPts val="1200"/>
              </a:spcAft>
            </a:pPr>
            <a:r>
              <a:rPr lang="en-US" sz="3200" dirty="0">
                <a:solidFill>
                  <a:srgbClr val="00529B"/>
                </a:solidFill>
                <a:latin typeface="Arial"/>
                <a:cs typeface="Arial"/>
              </a:rPr>
              <a:t>Explain Part D coverage determinations and the appeals process</a:t>
            </a:r>
            <a:endParaRPr lang="en-US" sz="2100" dirty="0">
              <a:solidFill>
                <a:srgbClr val="00529B"/>
              </a:solidFill>
            </a:endParaRPr>
          </a:p>
        </p:txBody>
      </p:sp>
      <p:sp>
        <p:nvSpPr>
          <p:cNvPr id="6" name="Slide Number Placeholder 5">
            <a:extLst>
              <a:ext uri="{FF2B5EF4-FFF2-40B4-BE49-F238E27FC236}">
                <a16:creationId xmlns:a16="http://schemas.microsoft.com/office/drawing/2014/main" id="{360F9EE8-E172-4ACD-BEB2-5910466D3988}"/>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60000"/>
                    <a:lumOff val="40000"/>
                  </a:schemeClr>
                </a:solidFill>
              </a:rPr>
              <a:t>3</a:t>
            </a:fld>
            <a:endParaRPr lang="en-US">
              <a:solidFill>
                <a:schemeClr val="accent1">
                  <a:lumMod val="60000"/>
                  <a:lumOff val="40000"/>
                </a:schemeClr>
              </a:solidFill>
            </a:endParaRPr>
          </a:p>
        </p:txBody>
      </p:sp>
      <p:sp>
        <p:nvSpPr>
          <p:cNvPr id="5" name="Footer Placeholder 4">
            <a:extLst>
              <a:ext uri="{FF2B5EF4-FFF2-40B4-BE49-F238E27FC236}">
                <a16:creationId xmlns:a16="http://schemas.microsoft.com/office/drawing/2014/main" id="{59947857-69D2-7E49-B8BA-12BDADCFB697}"/>
              </a:ext>
            </a:extLst>
          </p:cNvPr>
          <p:cNvSpPr>
            <a:spLocks noGrp="1"/>
          </p:cNvSpPr>
          <p:nvPr>
            <p:ph type="ftr" sz="quarter" idx="11"/>
          </p:nvPr>
        </p:nvSpPr>
        <p:spPr>
          <a:xfrm>
            <a:off x="4038600" y="6492240"/>
            <a:ext cx="4114800" cy="365125"/>
          </a:xfrm>
        </p:spPr>
        <p:txBody>
          <a:bodyPr/>
          <a:lstStyle/>
          <a:p>
            <a:r>
              <a:rPr lang="en-US" dirty="0">
                <a:solidFill>
                  <a:schemeClr val="accent1">
                    <a:lumMod val="60000"/>
                    <a:lumOff val="40000"/>
                  </a:schemeClr>
                </a:solidFill>
              </a:rPr>
              <a:t>Medicare Drug Coverage</a:t>
            </a:r>
          </a:p>
        </p:txBody>
      </p:sp>
      <p:sp>
        <p:nvSpPr>
          <p:cNvPr id="4" name="Date Placeholder 3">
            <a:extLst>
              <a:ext uri="{FF2B5EF4-FFF2-40B4-BE49-F238E27FC236}">
                <a16:creationId xmlns:a16="http://schemas.microsoft.com/office/drawing/2014/main" id="{FFE0F7BA-B7CB-CC44-A510-4BEEF236974B}"/>
              </a:ext>
            </a:extLst>
          </p:cNvPr>
          <p:cNvSpPr>
            <a:spLocks noGrp="1"/>
          </p:cNvSpPr>
          <p:nvPr>
            <p:ph type="dt" sz="half" idx="10"/>
          </p:nvPr>
        </p:nvSpPr>
        <p:spPr>
          <a:xfrm>
            <a:off x="838200" y="6492240"/>
            <a:ext cx="2743200" cy="365125"/>
          </a:xfrm>
        </p:spPr>
        <p:txBody>
          <a:bodyPr/>
          <a:lstStyle/>
          <a:p>
            <a:r>
              <a:rPr lang="en-US">
                <a:solidFill>
                  <a:schemeClr val="accent1">
                    <a:lumMod val="60000"/>
                    <a:lumOff val="40000"/>
                  </a:schemeClr>
                </a:solidFill>
              </a:rPr>
              <a:t>April 2023</a:t>
            </a:r>
          </a:p>
        </p:txBody>
      </p:sp>
    </p:spTree>
    <p:custDataLst>
      <p:tags r:id="rId1"/>
    </p:custDataLst>
    <p:extLst>
      <p:ext uri="{BB962C8B-B14F-4D97-AF65-F5344CB8AC3E}">
        <p14:creationId xmlns:p14="http://schemas.microsoft.com/office/powerpoint/2010/main" val="11797929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E8E78C-1724-4314-876F-BD4042C74FA4}"/>
              </a:ext>
            </a:extLst>
          </p:cNvPr>
          <p:cNvSpPr txBox="1">
            <a:spLocks/>
          </p:cNvSpPr>
          <p:nvPr/>
        </p:nvSpPr>
        <p:spPr>
          <a:xfrm>
            <a:off x="4023360" y="1463040"/>
            <a:ext cx="7458708" cy="60322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u="none" kern="1200" baseline="0">
                <a:solidFill>
                  <a:srgbClr val="00539A"/>
                </a:solidFill>
                <a:latin typeface="Arial Black" panose="020B0604020202020204" pitchFamily="34" charset="0"/>
                <a:ea typeface="+mj-ea"/>
                <a:cs typeface="Arial Black" panose="020B0604020202020204" pitchFamily="34" charset="0"/>
              </a:defRPr>
            </a:lvl1pPr>
          </a:lstStyle>
          <a:p>
            <a:r>
              <a:rPr lang="en-US" dirty="0">
                <a:latin typeface="Arial Black" panose="020B0A04020102020204" pitchFamily="34" charset="0"/>
              </a:rPr>
              <a:t>Lesson 3</a:t>
            </a:r>
          </a:p>
        </p:txBody>
      </p:sp>
      <p:sp>
        <p:nvSpPr>
          <p:cNvPr id="4" name="Text Placeholder 3">
            <a:extLst>
              <a:ext uri="{FF2B5EF4-FFF2-40B4-BE49-F238E27FC236}">
                <a16:creationId xmlns:a16="http://schemas.microsoft.com/office/drawing/2014/main" id="{05256BF2-5EB6-CF94-43BB-ED4E5B9A065B}"/>
              </a:ext>
            </a:extLst>
          </p:cNvPr>
          <p:cNvSpPr>
            <a:spLocks noGrp="1"/>
          </p:cNvSpPr>
          <p:nvPr>
            <p:ph type="body" idx="1"/>
          </p:nvPr>
        </p:nvSpPr>
        <p:spPr>
          <a:xfrm>
            <a:off x="4023360" y="2194560"/>
            <a:ext cx="5891511" cy="2756265"/>
          </a:xfrm>
        </p:spPr>
        <p:txBody>
          <a:bodyPr/>
          <a:lstStyle/>
          <a:p>
            <a:r>
              <a:rPr kumimoji="0" lang="en-US" sz="3200" b="1" i="0" u="none" strike="noStrike" kern="1200" cap="none" spc="0" normalizeH="0" baseline="0" noProof="0" dirty="0">
                <a:ln>
                  <a:noFill/>
                </a:ln>
                <a:solidFill>
                  <a:srgbClr val="00539A"/>
                </a:solidFill>
                <a:effectLst/>
                <a:uLnTx/>
                <a:uFillTx/>
                <a:latin typeface="Arial Black" panose="020B0A04020102020204" pitchFamily="34" charset="0"/>
                <a:ea typeface="+mj-ea"/>
              </a:rPr>
              <a:t>Medicare Drug Coverage (Part D) Rules	</a:t>
            </a:r>
            <a:endParaRPr lang="en-US" dirty="0"/>
          </a:p>
        </p:txBody>
      </p:sp>
    </p:spTree>
    <p:custDataLst>
      <p:tags r:id="rId1"/>
    </p:custDataLst>
    <p:extLst>
      <p:ext uri="{BB962C8B-B14F-4D97-AF65-F5344CB8AC3E}">
        <p14:creationId xmlns:p14="http://schemas.microsoft.com/office/powerpoint/2010/main" val="16726485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a:xfrm>
            <a:off x="0" y="34927"/>
            <a:ext cx="12192000" cy="914400"/>
          </a:xfrm>
        </p:spPr>
        <p:txBody>
          <a:bodyPr anchor="ctr">
            <a:normAutofit/>
          </a:bodyPr>
          <a:lstStyle/>
          <a:p>
            <a:r>
              <a:rPr lang="en-US" sz="3000" dirty="0"/>
              <a:t>Lesson 3 Objectives</a:t>
            </a:r>
          </a:p>
        </p:txBody>
      </p:sp>
      <p:sp>
        <p:nvSpPr>
          <p:cNvPr id="13" name="Content Placeholder 12"/>
          <p:cNvSpPr>
            <a:spLocks noGrp="1"/>
          </p:cNvSpPr>
          <p:nvPr>
            <p:ph type="body" sz="quarter" idx="13"/>
          </p:nvPr>
        </p:nvSpPr>
        <p:spPr>
          <a:xfrm>
            <a:off x="1371600" y="1371600"/>
            <a:ext cx="10644188" cy="4167187"/>
          </a:xfrm>
        </p:spPr>
        <p:txBody>
          <a:bodyPr vert="horz" lIns="91440" tIns="45720" rIns="91440" bIns="45720" rtlCol="0" anchor="t">
            <a:normAutofit/>
          </a:bodyPr>
          <a:lstStyle/>
          <a:p>
            <a:pPr marL="0" indent="0" defTabSz="685800">
              <a:lnSpc>
                <a:spcPct val="100000"/>
              </a:lnSpc>
              <a:spcBef>
                <a:spcPts val="0"/>
              </a:spcBef>
              <a:spcAft>
                <a:spcPts val="1200"/>
              </a:spcAft>
              <a:buNone/>
            </a:pPr>
            <a:r>
              <a:rPr lang="en-US" sz="2800" b="1" dirty="0">
                <a:solidFill>
                  <a:srgbClr val="00529B"/>
                </a:solidFill>
                <a:latin typeface="Arial" panose="020B0604020202020204" pitchFamily="34" charset="0"/>
                <a:cs typeface="Arial" panose="020B0604020202020204" pitchFamily="34" charset="0"/>
              </a:rPr>
              <a:t>At the end of this lesson, you’ll be able to: </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Describe Medicare rules for covering or excluding drugs</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Explain why and how plans manage access to covered drugs</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Explain why and when plans can change formularies, and what happens when they do</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Discuss how Medicare rules for plans and prescribers protect Medicare and people with Medicare</a:t>
            </a:r>
          </a:p>
        </p:txBody>
      </p:sp>
      <p:sp>
        <p:nvSpPr>
          <p:cNvPr id="6" name="Slide Number Placeholder 5">
            <a:extLst>
              <a:ext uri="{FF2B5EF4-FFF2-40B4-BE49-F238E27FC236}">
                <a16:creationId xmlns:a16="http://schemas.microsoft.com/office/drawing/2014/main" id="{1F703D14-C500-4D95-A169-AFC500B74F2E}"/>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31</a:t>
            </a:fld>
            <a:endParaRPr lang="en-US"/>
          </a:p>
        </p:txBody>
      </p:sp>
      <p:sp>
        <p:nvSpPr>
          <p:cNvPr id="5" name="Footer Placeholder 4">
            <a:extLst>
              <a:ext uri="{FF2B5EF4-FFF2-40B4-BE49-F238E27FC236}">
                <a16:creationId xmlns:a16="http://schemas.microsoft.com/office/drawing/2014/main" id="{59947857-69D2-7E49-B8BA-12BDADCFB697}"/>
              </a:ext>
            </a:extLst>
          </p:cNvPr>
          <p:cNvSpPr>
            <a:spLocks noGrp="1"/>
          </p:cNvSpPr>
          <p:nvPr>
            <p:ph type="ftr" sz="quarter" idx="11"/>
          </p:nvPr>
        </p:nvSpPr>
        <p:spPr>
          <a:xfrm>
            <a:off x="4038600" y="6492240"/>
            <a:ext cx="4114800" cy="365125"/>
          </a:xfrm>
        </p:spPr>
        <p:txBody>
          <a:bodyPr/>
          <a:lstStyle/>
          <a:p>
            <a:r>
              <a:rPr lang="en-US"/>
              <a:t>Medicare Drug Coverage</a:t>
            </a:r>
          </a:p>
        </p:txBody>
      </p:sp>
      <p:sp>
        <p:nvSpPr>
          <p:cNvPr id="4" name="Date Placeholder 3">
            <a:extLst>
              <a:ext uri="{FF2B5EF4-FFF2-40B4-BE49-F238E27FC236}">
                <a16:creationId xmlns:a16="http://schemas.microsoft.com/office/drawing/2014/main" id="{FFE0F7BA-B7CB-CC44-A510-4BEEF236974B}"/>
              </a:ext>
            </a:extLst>
          </p:cNvPr>
          <p:cNvSpPr>
            <a:spLocks noGrp="1"/>
          </p:cNvSpPr>
          <p:nvPr>
            <p:ph type="dt" sz="half" idx="10"/>
          </p:nvPr>
        </p:nvSpPr>
        <p:spPr>
          <a:xfrm>
            <a:off x="838200" y="6492240"/>
            <a:ext cx="2743200" cy="365125"/>
          </a:xfrm>
        </p:spPr>
        <p:txBody>
          <a:bodyPr/>
          <a:lstStyle/>
          <a:p>
            <a:r>
              <a:rPr lang="en-US"/>
              <a:t>April 2023</a:t>
            </a:r>
          </a:p>
        </p:txBody>
      </p:sp>
    </p:spTree>
    <p:custDataLst>
      <p:tags r:id="rId1"/>
    </p:custDataLst>
    <p:extLst>
      <p:ext uri="{BB962C8B-B14F-4D97-AF65-F5344CB8AC3E}">
        <p14:creationId xmlns:p14="http://schemas.microsoft.com/office/powerpoint/2010/main" val="211297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animEffect transition="in" filter="fade">
                                      <p:cBhvr>
                                        <p:cTn id="7" dur="500"/>
                                        <p:tgtEl>
                                          <p:spTgt spid="1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2" end="2"/>
                                            </p:txEl>
                                          </p:spTgt>
                                        </p:tgtEl>
                                        <p:attrNameLst>
                                          <p:attrName>style.visibility</p:attrName>
                                        </p:attrNameLst>
                                      </p:cBhvr>
                                      <p:to>
                                        <p:strVal val="visible"/>
                                      </p:to>
                                    </p:set>
                                    <p:animEffect transition="in" filter="fade">
                                      <p:cBhvr>
                                        <p:cTn id="12" dur="500"/>
                                        <p:tgtEl>
                                          <p:spTgt spid="1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3" end="3"/>
                                            </p:txEl>
                                          </p:spTgt>
                                        </p:tgtEl>
                                        <p:attrNameLst>
                                          <p:attrName>style.visibility</p:attrName>
                                        </p:attrNameLst>
                                      </p:cBhvr>
                                      <p:to>
                                        <p:strVal val="visible"/>
                                      </p:to>
                                    </p:set>
                                    <p:animEffect transition="in" filter="fade">
                                      <p:cBhvr>
                                        <p:cTn id="17" dur="500"/>
                                        <p:tgtEl>
                                          <p:spTgt spid="1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xEl>
                                              <p:pRg st="4" end="4"/>
                                            </p:txEl>
                                          </p:spTgt>
                                        </p:tgtEl>
                                        <p:attrNameLst>
                                          <p:attrName>style.visibility</p:attrName>
                                        </p:attrNameLst>
                                      </p:cBhvr>
                                      <p:to>
                                        <p:strVal val="visible"/>
                                      </p:to>
                                    </p:set>
                                    <p:animEffect transition="in" filter="fade">
                                      <p:cBhvr>
                                        <p:cTn id="22"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8453"/>
            <a:ext cx="12192000" cy="914400"/>
          </a:xfrm>
        </p:spPr>
        <p:txBody>
          <a:bodyPr anchor="ctr">
            <a:normAutofit/>
          </a:bodyPr>
          <a:lstStyle/>
          <a:p>
            <a:r>
              <a:rPr lang="en-US" sz="3000" dirty="0"/>
              <a:t>Medicare Drug Coverage: Covered Drugs</a:t>
            </a:r>
          </a:p>
        </p:txBody>
      </p:sp>
      <p:sp>
        <p:nvSpPr>
          <p:cNvPr id="5" name="Content Placeholder 4"/>
          <p:cNvSpPr>
            <a:spLocks noGrp="1"/>
          </p:cNvSpPr>
          <p:nvPr>
            <p:ph type="body" sz="quarter" idx="13"/>
          </p:nvPr>
        </p:nvSpPr>
        <p:spPr>
          <a:xfrm>
            <a:off x="1264395" y="2108792"/>
            <a:ext cx="10369283" cy="3713210"/>
          </a:xfrm>
        </p:spPr>
        <p:txBody>
          <a:bodyPr vert="horz" lIns="91440" tIns="45720" rIns="91440" bIns="45720" rtlCol="0" anchor="t">
            <a:normAutofit/>
          </a:bodyPr>
          <a:lstStyle/>
          <a:p>
            <a:pPr marL="274320" lvl="0" indent="-274320" defTabSz="685800">
              <a:lnSpc>
                <a:spcPct val="100000"/>
              </a:lnSpc>
              <a:spcBef>
                <a:spcPts val="0"/>
              </a:spcBef>
              <a:spcAft>
                <a:spcPts val="1200"/>
              </a:spcAft>
            </a:pPr>
            <a:r>
              <a:rPr lang="en-US" sz="2800" dirty="0">
                <a:solidFill>
                  <a:srgbClr val="00529B"/>
                </a:solidFill>
              </a:rPr>
              <a:t>Prescription brand-name and generic drugs must be:</a:t>
            </a:r>
          </a:p>
          <a:p>
            <a:pPr marL="548640" lvl="1" indent="-274320" defTabSz="685800">
              <a:lnSpc>
                <a:spcPct val="100000"/>
              </a:lnSpc>
              <a:spcBef>
                <a:spcPts val="0"/>
              </a:spcBef>
              <a:spcAft>
                <a:spcPts val="1200"/>
              </a:spcAft>
            </a:pPr>
            <a:r>
              <a:rPr lang="en-US" sz="2400" dirty="0">
                <a:solidFill>
                  <a:srgbClr val="00529B"/>
                </a:solidFill>
              </a:rPr>
              <a:t>Approved by the U.S. Food &amp; Drug Administration (FDA) </a:t>
            </a:r>
          </a:p>
          <a:p>
            <a:pPr marL="548640" lvl="1" indent="-274320" defTabSz="685800">
              <a:lnSpc>
                <a:spcPct val="100000"/>
              </a:lnSpc>
              <a:spcBef>
                <a:spcPts val="0"/>
              </a:spcBef>
              <a:spcAft>
                <a:spcPts val="1200"/>
              </a:spcAft>
            </a:pPr>
            <a:r>
              <a:rPr lang="en-US" sz="2400" dirty="0">
                <a:solidFill>
                  <a:srgbClr val="00529B"/>
                </a:solidFill>
              </a:rPr>
              <a:t>Used and sold in U.S.</a:t>
            </a:r>
          </a:p>
          <a:p>
            <a:pPr marL="548640" lvl="1" indent="-274320" defTabSz="685800">
              <a:lnSpc>
                <a:spcPct val="100000"/>
              </a:lnSpc>
              <a:spcBef>
                <a:spcPts val="0"/>
              </a:spcBef>
              <a:spcAft>
                <a:spcPts val="1200"/>
              </a:spcAft>
            </a:pPr>
            <a:r>
              <a:rPr lang="en-US" sz="2400" dirty="0">
                <a:solidFill>
                  <a:srgbClr val="00529B"/>
                </a:solidFill>
              </a:rPr>
              <a:t>Used for medically accepted indications</a:t>
            </a:r>
          </a:p>
          <a:p>
            <a:pPr marL="274320" lvl="0" indent="-274320" defTabSz="685800">
              <a:lnSpc>
                <a:spcPct val="100000"/>
              </a:lnSpc>
              <a:spcBef>
                <a:spcPts val="0"/>
              </a:spcBef>
              <a:spcAft>
                <a:spcPts val="1200"/>
              </a:spcAft>
            </a:pPr>
            <a:r>
              <a:rPr lang="en-US" sz="2800" dirty="0">
                <a:solidFill>
                  <a:srgbClr val="00529B"/>
                </a:solidFill>
              </a:rPr>
              <a:t>Includes prescription drugs, biological products, and supplies associated with injection of insulin</a:t>
            </a:r>
          </a:p>
          <a:p>
            <a:pPr marL="274320" lvl="0" indent="-274320" defTabSz="685800">
              <a:lnSpc>
                <a:spcPct val="100000"/>
              </a:lnSpc>
              <a:spcBef>
                <a:spcPts val="0"/>
              </a:spcBef>
              <a:spcAft>
                <a:spcPts val="1200"/>
              </a:spcAft>
            </a:pPr>
            <a:r>
              <a:rPr lang="en-US" sz="2800" dirty="0">
                <a:solidFill>
                  <a:srgbClr val="00529B"/>
                </a:solidFill>
              </a:rPr>
              <a:t>Plans must cover a range of drugs in each category</a:t>
            </a:r>
          </a:p>
        </p:txBody>
      </p:sp>
      <p:sp>
        <p:nvSpPr>
          <p:cNvPr id="8" name="Arrow: Pentagon 7" descr="Information banner reading: Coverage and rules vary by plan.">
            <a:extLst>
              <a:ext uri="{FF2B5EF4-FFF2-40B4-BE49-F238E27FC236}">
                <a16:creationId xmlns:a16="http://schemas.microsoft.com/office/drawing/2014/main" id="{70E1D62C-9688-477E-BA02-223AB10FD8AB}"/>
              </a:ext>
            </a:extLst>
          </p:cNvPr>
          <p:cNvSpPr/>
          <p:nvPr/>
        </p:nvSpPr>
        <p:spPr>
          <a:xfrm rot="10800000">
            <a:off x="6975987" y="1156747"/>
            <a:ext cx="5216013" cy="822960"/>
          </a:xfrm>
          <a:prstGeom prst="homePlat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80ADAD6-A912-4A09-9442-B6A5A4659248}"/>
              </a:ext>
            </a:extLst>
          </p:cNvPr>
          <p:cNvSpPr txBox="1"/>
          <p:nvPr/>
        </p:nvSpPr>
        <p:spPr>
          <a:xfrm>
            <a:off x="8206383" y="1369775"/>
            <a:ext cx="4038600" cy="400110"/>
          </a:xfrm>
          <a:prstGeom prst="rect">
            <a:avLst/>
          </a:prstGeom>
          <a:noFill/>
        </p:spPr>
        <p:txBody>
          <a:bodyPr wrap="square" rtlCol="0">
            <a:spAutoFit/>
          </a:bodyPr>
          <a:lstStyle/>
          <a:p>
            <a:pPr lvl="0" defTabSz="685800">
              <a:lnSpc>
                <a:spcPct val="100000"/>
              </a:lnSpc>
              <a:spcBef>
                <a:spcPts val="600"/>
              </a:spcBef>
            </a:pPr>
            <a:r>
              <a:rPr lang="en-US" sz="2000" dirty="0">
                <a:solidFill>
                  <a:srgbClr val="00529B"/>
                </a:solidFill>
                <a:latin typeface="Arial" panose="020B0604020202020204" pitchFamily="34" charset="0"/>
                <a:cs typeface="Arial" panose="020B0604020202020204" pitchFamily="34" charset="0"/>
              </a:rPr>
              <a:t>Coverage and rules vary by plan. </a:t>
            </a:r>
          </a:p>
        </p:txBody>
      </p:sp>
      <p:pic>
        <p:nvPicPr>
          <p:cNvPr id="7" name="Graphic 6">
            <a:extLst>
              <a:ext uri="{FF2B5EF4-FFF2-40B4-BE49-F238E27FC236}">
                <a16:creationId xmlns:a16="http://schemas.microsoft.com/office/drawing/2014/main" id="{103F6C13-E459-4ACE-85C5-1BAE7C4133F0}"/>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376966" y="1079794"/>
            <a:ext cx="949390" cy="949390"/>
          </a:xfrm>
          <a:prstGeom prst="rect">
            <a:avLst/>
          </a:prstGeom>
        </p:spPr>
      </p:pic>
      <p:sp>
        <p:nvSpPr>
          <p:cNvPr id="12" name="Slide Number Placeholder 5">
            <a:extLst>
              <a:ext uri="{FF2B5EF4-FFF2-40B4-BE49-F238E27FC236}">
                <a16:creationId xmlns:a16="http://schemas.microsoft.com/office/drawing/2014/main" id="{D634E6ED-FE98-4D14-8345-C009967E3D28}"/>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32</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n-US"/>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2023</a:t>
            </a:r>
          </a:p>
        </p:txBody>
      </p:sp>
    </p:spTree>
    <p:custDataLst>
      <p:tags r:id="rId1"/>
    </p:custDataLst>
    <p:extLst>
      <p:ext uri="{BB962C8B-B14F-4D97-AF65-F5344CB8AC3E}">
        <p14:creationId xmlns:p14="http://schemas.microsoft.com/office/powerpoint/2010/main" val="13887130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4253"/>
            <a:ext cx="12192000" cy="914400"/>
          </a:xfrm>
        </p:spPr>
        <p:txBody>
          <a:bodyPr anchor="ctr">
            <a:normAutofit/>
          </a:bodyPr>
          <a:lstStyle/>
          <a:p>
            <a:r>
              <a:rPr lang="en-US" sz="3000" dirty="0"/>
              <a:t>Required Coverage</a:t>
            </a:r>
          </a:p>
        </p:txBody>
      </p:sp>
      <p:sp>
        <p:nvSpPr>
          <p:cNvPr id="81" name="Content Placeholder 4">
            <a:extLst>
              <a:ext uri="{FF2B5EF4-FFF2-40B4-BE49-F238E27FC236}">
                <a16:creationId xmlns:a16="http://schemas.microsoft.com/office/drawing/2014/main" id="{31A2D75B-A1E4-425C-B476-A2FC6E3F8FFB}"/>
              </a:ext>
            </a:extLst>
          </p:cNvPr>
          <p:cNvSpPr txBox="1">
            <a:spLocks/>
          </p:cNvSpPr>
          <p:nvPr/>
        </p:nvSpPr>
        <p:spPr>
          <a:xfrm>
            <a:off x="838200" y="1142202"/>
            <a:ext cx="5540797" cy="5419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600"/>
              </a:spcBef>
              <a:buFont typeface="Wingdings" pitchFamily="2" charset="2"/>
              <a:buNone/>
            </a:pPr>
            <a:r>
              <a:rPr lang="en-US" b="1" dirty="0">
                <a:solidFill>
                  <a:srgbClr val="00529B"/>
                </a:solidFill>
              </a:rPr>
              <a:t>All drugs in 6 protected classes</a:t>
            </a:r>
          </a:p>
        </p:txBody>
      </p:sp>
      <p:grpSp>
        <p:nvGrpSpPr>
          <p:cNvPr id="88" name="Group 87" descr="Box 1 reading: Cancer Drugs">
            <a:extLst>
              <a:ext uri="{FF2B5EF4-FFF2-40B4-BE49-F238E27FC236}">
                <a16:creationId xmlns:a16="http://schemas.microsoft.com/office/drawing/2014/main" id="{9F7C133D-F6D5-4C05-BC60-DAA2F2A7C1AF}"/>
              </a:ext>
            </a:extLst>
          </p:cNvPr>
          <p:cNvGrpSpPr/>
          <p:nvPr/>
        </p:nvGrpSpPr>
        <p:grpSpPr>
          <a:xfrm>
            <a:off x="1006965" y="1723552"/>
            <a:ext cx="4963400" cy="640080"/>
            <a:chOff x="1071134" y="901763"/>
            <a:chExt cx="4963400" cy="640080"/>
          </a:xfrm>
        </p:grpSpPr>
        <p:sp>
          <p:nvSpPr>
            <p:cNvPr id="89" name="Rectangle 88">
              <a:extLst>
                <a:ext uri="{FF2B5EF4-FFF2-40B4-BE49-F238E27FC236}">
                  <a16:creationId xmlns:a16="http://schemas.microsoft.com/office/drawing/2014/main" id="{B0059F92-B708-4D2E-BFC2-0001A647D0A5}"/>
                </a:ext>
              </a:extLst>
            </p:cNvPr>
            <p:cNvSpPr/>
            <p:nvPr/>
          </p:nvSpPr>
          <p:spPr bwMode="auto">
            <a:xfrm>
              <a:off x="1476031" y="901763"/>
              <a:ext cx="4558503" cy="640080"/>
            </a:xfrm>
            <a:prstGeom prst="rect">
              <a:avLst/>
            </a:prstGeom>
            <a:noFill/>
            <a:ln w="57150">
              <a:solidFill>
                <a:srgbClr val="2F5597"/>
              </a:solidFill>
            </a:ln>
          </p:spPr>
          <p:txBody>
            <a:bodyPr vert="horz" wrap="square" lIns="182880" tIns="45720" rIns="91440" bIns="45720" numCol="1" rtlCol="0" anchor="ctr" anchorCtr="0" compatLnSpc="1">
              <a:prstTxWarp prst="textNoShape">
                <a:avLst/>
              </a:prstTxWarp>
            </a:bodyPr>
            <a:lstStyle/>
            <a:p>
              <a:r>
                <a:rPr lang="en-US" sz="2000" dirty="0">
                  <a:solidFill>
                    <a:srgbClr val="00529B"/>
                  </a:solidFill>
                  <a:latin typeface="Arial" panose="020B0604020202020204" pitchFamily="34" charset="0"/>
                  <a:cs typeface="Arial" panose="020B0604020202020204" pitchFamily="34" charset="0"/>
                </a:rPr>
                <a:t>Cancer drugs (Antineoplastic)</a:t>
              </a:r>
              <a:endParaRPr lang="en-US" sz="2000" b="1" dirty="0">
                <a:solidFill>
                  <a:srgbClr val="2F5597"/>
                </a:solidFill>
                <a:cs typeface="Calibri" pitchFamily="34" charset="0"/>
              </a:endParaRPr>
            </a:p>
          </p:txBody>
        </p:sp>
        <p:sp>
          <p:nvSpPr>
            <p:cNvPr id="90" name="Rectangle: Top Corners Rounded 423">
              <a:extLst>
                <a:ext uri="{FF2B5EF4-FFF2-40B4-BE49-F238E27FC236}">
                  <a16:creationId xmlns:a16="http://schemas.microsoft.com/office/drawing/2014/main" id="{64A8844E-BD5C-4428-BFD8-BF668AD3DA31}"/>
                </a:ext>
                <a:ext uri="{C183D7F6-B498-43B3-948B-1728B52AA6E4}">
                  <adec:decorative xmlns:adec="http://schemas.microsoft.com/office/drawing/2017/decorative" val="1"/>
                </a:ext>
              </a:extLst>
            </p:cNvPr>
            <p:cNvSpPr/>
            <p:nvPr/>
          </p:nvSpPr>
          <p:spPr bwMode="auto">
            <a:xfrm rot="16200000">
              <a:off x="972493" y="1028161"/>
              <a:ext cx="583882" cy="386599"/>
            </a:xfrm>
            <a:prstGeom prst="round2SameRect">
              <a:avLst>
                <a:gd name="adj1" fmla="val 50000"/>
                <a:gd name="adj2" fmla="val 0"/>
              </a:avLst>
            </a:prstGeom>
            <a:solidFill>
              <a:srgbClr val="00529B"/>
            </a:solidFill>
            <a:ln>
              <a:noFill/>
            </a:ln>
          </p:spPr>
          <p:txBody>
            <a:bodyPr vert="vert" wrap="square" lIns="91440" tIns="45720" rIns="91440" bIns="45720" numCol="1" rtlCol="0" anchor="t" anchorCtr="0" compatLnSpc="1">
              <a:prstTxWarp prst="textNoShape">
                <a:avLst/>
              </a:prstTxWarp>
            </a:bodyPr>
            <a:lstStyle/>
            <a:p>
              <a:pPr algn="ctr"/>
              <a:r>
                <a:rPr lang="en-IN" sz="2000" b="1" dirty="0">
                  <a:solidFill>
                    <a:schemeClr val="bg1"/>
                  </a:solidFill>
                  <a:latin typeface="Arial" panose="020B0604020202020204" pitchFamily="34" charset="0"/>
                  <a:cs typeface="Arial" panose="020B0604020202020204" pitchFamily="34" charset="0"/>
                </a:rPr>
                <a:t>1</a:t>
              </a:r>
              <a:endParaRPr lang="en-IN" b="1" dirty="0">
                <a:solidFill>
                  <a:schemeClr val="bg1"/>
                </a:solidFill>
                <a:latin typeface="Arial" panose="020B0604020202020204" pitchFamily="34" charset="0"/>
                <a:cs typeface="Arial" panose="020B0604020202020204" pitchFamily="34" charset="0"/>
              </a:endParaRPr>
            </a:p>
          </p:txBody>
        </p:sp>
      </p:grpSp>
      <p:grpSp>
        <p:nvGrpSpPr>
          <p:cNvPr id="85" name="Group 84" descr="Box 2 reading: HIV/AIDS drugs">
            <a:extLst>
              <a:ext uri="{FF2B5EF4-FFF2-40B4-BE49-F238E27FC236}">
                <a16:creationId xmlns:a16="http://schemas.microsoft.com/office/drawing/2014/main" id="{F5D4DE0E-E2FA-4C5C-85E1-1D6A947B21A4}"/>
              </a:ext>
            </a:extLst>
          </p:cNvPr>
          <p:cNvGrpSpPr/>
          <p:nvPr/>
        </p:nvGrpSpPr>
        <p:grpSpPr>
          <a:xfrm>
            <a:off x="1006965" y="2497299"/>
            <a:ext cx="4963400" cy="640080"/>
            <a:chOff x="1071134" y="901763"/>
            <a:chExt cx="4963400" cy="640080"/>
          </a:xfrm>
        </p:grpSpPr>
        <p:sp>
          <p:nvSpPr>
            <p:cNvPr id="86" name="Rectangle 85">
              <a:extLst>
                <a:ext uri="{FF2B5EF4-FFF2-40B4-BE49-F238E27FC236}">
                  <a16:creationId xmlns:a16="http://schemas.microsoft.com/office/drawing/2014/main" id="{3322FD4F-4CD8-415E-9354-3DFAE02767A8}"/>
                </a:ext>
              </a:extLst>
            </p:cNvPr>
            <p:cNvSpPr/>
            <p:nvPr/>
          </p:nvSpPr>
          <p:spPr bwMode="auto">
            <a:xfrm>
              <a:off x="1476031" y="901763"/>
              <a:ext cx="4558503" cy="640080"/>
            </a:xfrm>
            <a:prstGeom prst="rect">
              <a:avLst/>
            </a:prstGeom>
            <a:noFill/>
            <a:ln w="57150">
              <a:solidFill>
                <a:srgbClr val="2F5597"/>
              </a:solidFill>
            </a:ln>
          </p:spPr>
          <p:txBody>
            <a:bodyPr vert="horz" wrap="square" lIns="182880" tIns="45720" rIns="91440" bIns="45720" numCol="1" rtlCol="0" anchor="ctr" anchorCtr="0" compatLnSpc="1">
              <a:prstTxWarp prst="textNoShape">
                <a:avLst/>
              </a:prstTxWarp>
            </a:bodyPr>
            <a:lstStyle/>
            <a:p>
              <a:r>
                <a:rPr lang="en-US" sz="2000" dirty="0">
                  <a:solidFill>
                    <a:srgbClr val="00529B"/>
                  </a:solidFill>
                  <a:latin typeface="Arial" panose="020B0604020202020204" pitchFamily="34" charset="0"/>
                  <a:cs typeface="Arial" panose="020B0604020202020204" pitchFamily="34" charset="0"/>
                </a:rPr>
                <a:t>HIV/AIDS drugs (Antiretroviral)</a:t>
              </a:r>
              <a:endParaRPr lang="en-US" sz="2000" b="1" dirty="0">
                <a:solidFill>
                  <a:srgbClr val="2F5597"/>
                </a:solidFill>
                <a:cs typeface="Calibri" pitchFamily="34" charset="0"/>
              </a:endParaRPr>
            </a:p>
          </p:txBody>
        </p:sp>
        <p:sp>
          <p:nvSpPr>
            <p:cNvPr id="87" name="Rectangle: Top Corners Rounded 423">
              <a:extLst>
                <a:ext uri="{FF2B5EF4-FFF2-40B4-BE49-F238E27FC236}">
                  <a16:creationId xmlns:a16="http://schemas.microsoft.com/office/drawing/2014/main" id="{E15B2BAE-9BF2-4D33-87D3-E0E858517AEE}"/>
                </a:ext>
                <a:ext uri="{C183D7F6-B498-43B3-948B-1728B52AA6E4}">
                  <adec:decorative xmlns:adec="http://schemas.microsoft.com/office/drawing/2017/decorative" val="1"/>
                </a:ext>
              </a:extLst>
            </p:cNvPr>
            <p:cNvSpPr/>
            <p:nvPr/>
          </p:nvSpPr>
          <p:spPr bwMode="auto">
            <a:xfrm rot="16200000">
              <a:off x="970550" y="1032376"/>
              <a:ext cx="585216" cy="384048"/>
            </a:xfrm>
            <a:prstGeom prst="round2SameRect">
              <a:avLst>
                <a:gd name="adj1" fmla="val 50000"/>
                <a:gd name="adj2" fmla="val 0"/>
              </a:avLst>
            </a:prstGeom>
            <a:solidFill>
              <a:srgbClr val="00529B"/>
            </a:solidFill>
            <a:ln>
              <a:noFill/>
            </a:ln>
          </p:spPr>
          <p:txBody>
            <a:bodyPr vert="vert" wrap="square" lIns="91440" tIns="45720" rIns="91440" bIns="45720" numCol="1" rtlCol="0" anchor="t" anchorCtr="0" compatLnSpc="1">
              <a:prstTxWarp prst="textNoShape">
                <a:avLst/>
              </a:prstTxWarp>
            </a:bodyPr>
            <a:lstStyle/>
            <a:p>
              <a:pPr algn="ctr"/>
              <a:r>
                <a:rPr lang="en-IN" sz="2000" b="1" dirty="0">
                  <a:solidFill>
                    <a:schemeClr val="bg1"/>
                  </a:solidFill>
                  <a:latin typeface="Arial" panose="020B0604020202020204" pitchFamily="34" charset="0"/>
                  <a:cs typeface="Arial" panose="020B0604020202020204" pitchFamily="34" charset="0"/>
                </a:rPr>
                <a:t>2</a:t>
              </a:r>
              <a:endParaRPr lang="en-IN" b="1" dirty="0">
                <a:solidFill>
                  <a:schemeClr val="bg1"/>
                </a:solidFill>
                <a:latin typeface="Arial" panose="020B0604020202020204" pitchFamily="34" charset="0"/>
                <a:cs typeface="Arial" panose="020B0604020202020204" pitchFamily="34" charset="0"/>
              </a:endParaRPr>
            </a:p>
          </p:txBody>
        </p:sp>
      </p:grpSp>
      <p:grpSp>
        <p:nvGrpSpPr>
          <p:cNvPr id="91" name="Group 90" descr="Box 3 reading: Antidepressants">
            <a:extLst>
              <a:ext uri="{FF2B5EF4-FFF2-40B4-BE49-F238E27FC236}">
                <a16:creationId xmlns:a16="http://schemas.microsoft.com/office/drawing/2014/main" id="{AFF3D075-17B8-4CF2-8638-CC4BF2A997EF}"/>
              </a:ext>
            </a:extLst>
          </p:cNvPr>
          <p:cNvGrpSpPr/>
          <p:nvPr/>
        </p:nvGrpSpPr>
        <p:grpSpPr>
          <a:xfrm>
            <a:off x="1006965" y="3271677"/>
            <a:ext cx="4963400" cy="640080"/>
            <a:chOff x="1071134" y="901763"/>
            <a:chExt cx="4963400" cy="640080"/>
          </a:xfrm>
        </p:grpSpPr>
        <p:sp>
          <p:nvSpPr>
            <p:cNvPr id="92" name="Rectangle 91">
              <a:extLst>
                <a:ext uri="{FF2B5EF4-FFF2-40B4-BE49-F238E27FC236}">
                  <a16:creationId xmlns:a16="http://schemas.microsoft.com/office/drawing/2014/main" id="{6A7057B8-91D9-4380-913F-893B50F19E5E}"/>
                </a:ext>
              </a:extLst>
            </p:cNvPr>
            <p:cNvSpPr/>
            <p:nvPr/>
          </p:nvSpPr>
          <p:spPr bwMode="auto">
            <a:xfrm>
              <a:off x="1476031" y="901763"/>
              <a:ext cx="4558503" cy="640080"/>
            </a:xfrm>
            <a:prstGeom prst="rect">
              <a:avLst/>
            </a:prstGeom>
            <a:noFill/>
            <a:ln w="57150">
              <a:solidFill>
                <a:srgbClr val="2F5597"/>
              </a:solidFill>
            </a:ln>
          </p:spPr>
          <p:txBody>
            <a:bodyPr vert="horz" wrap="square" lIns="182880" tIns="45720" rIns="91440" bIns="45720" numCol="1" rtlCol="0" anchor="ctr" anchorCtr="0" compatLnSpc="1">
              <a:prstTxWarp prst="textNoShape">
                <a:avLst/>
              </a:prstTxWarp>
            </a:bodyPr>
            <a:lstStyle/>
            <a:p>
              <a:r>
                <a:rPr lang="en-US" sz="2000" dirty="0">
                  <a:solidFill>
                    <a:srgbClr val="00529B"/>
                  </a:solidFill>
                  <a:latin typeface="Arial" panose="020B0604020202020204" pitchFamily="34" charset="0"/>
                  <a:cs typeface="Arial" panose="020B0604020202020204" pitchFamily="34" charset="0"/>
                </a:rPr>
                <a:t>Antidepressants</a:t>
              </a:r>
              <a:endParaRPr lang="en-US" b="1" dirty="0">
                <a:solidFill>
                  <a:srgbClr val="2F5597"/>
                </a:solidFill>
                <a:cs typeface="Calibri" pitchFamily="34" charset="0"/>
              </a:endParaRPr>
            </a:p>
          </p:txBody>
        </p:sp>
        <p:sp>
          <p:nvSpPr>
            <p:cNvPr id="93" name="Rectangle: Top Corners Rounded 423">
              <a:extLst>
                <a:ext uri="{FF2B5EF4-FFF2-40B4-BE49-F238E27FC236}">
                  <a16:creationId xmlns:a16="http://schemas.microsoft.com/office/drawing/2014/main" id="{D8B5E597-390A-4BCC-86B5-CC31C4DDA8C6}"/>
                </a:ext>
                <a:ext uri="{C183D7F6-B498-43B3-948B-1728B52AA6E4}">
                  <adec:decorative xmlns:adec="http://schemas.microsoft.com/office/drawing/2017/decorative" val="1"/>
                </a:ext>
              </a:extLst>
            </p:cNvPr>
            <p:cNvSpPr/>
            <p:nvPr/>
          </p:nvSpPr>
          <p:spPr bwMode="auto">
            <a:xfrm rot="16200000">
              <a:off x="970550" y="1035332"/>
              <a:ext cx="585216" cy="384048"/>
            </a:xfrm>
            <a:prstGeom prst="round2SameRect">
              <a:avLst>
                <a:gd name="adj1" fmla="val 50000"/>
                <a:gd name="adj2" fmla="val 0"/>
              </a:avLst>
            </a:prstGeom>
            <a:solidFill>
              <a:srgbClr val="00529B"/>
            </a:solidFill>
            <a:ln>
              <a:noFill/>
            </a:ln>
          </p:spPr>
          <p:txBody>
            <a:bodyPr vert="vert" wrap="square" lIns="91440" tIns="45720" rIns="91440" bIns="45720" numCol="1" rtlCol="0" anchor="t" anchorCtr="0" compatLnSpc="1">
              <a:prstTxWarp prst="textNoShape">
                <a:avLst/>
              </a:prstTxWarp>
            </a:bodyPr>
            <a:lstStyle/>
            <a:p>
              <a:pPr algn="ctr"/>
              <a:r>
                <a:rPr lang="en-IN" sz="2000" b="1" dirty="0">
                  <a:solidFill>
                    <a:schemeClr val="bg1"/>
                  </a:solidFill>
                  <a:latin typeface="Arial" panose="020B0604020202020204" pitchFamily="34" charset="0"/>
                  <a:cs typeface="Arial" panose="020B0604020202020204" pitchFamily="34" charset="0"/>
                </a:rPr>
                <a:t>3</a:t>
              </a:r>
              <a:endParaRPr lang="en-IN" b="1" dirty="0">
                <a:solidFill>
                  <a:schemeClr val="bg1"/>
                </a:solidFill>
                <a:latin typeface="Arial" panose="020B0604020202020204" pitchFamily="34" charset="0"/>
                <a:cs typeface="Arial" panose="020B0604020202020204" pitchFamily="34" charset="0"/>
              </a:endParaRPr>
            </a:p>
          </p:txBody>
        </p:sp>
      </p:grpSp>
      <p:grpSp>
        <p:nvGrpSpPr>
          <p:cNvPr id="94" name="Group 93" descr="Box 4 reading: Antipsychotics">
            <a:extLst>
              <a:ext uri="{FF2B5EF4-FFF2-40B4-BE49-F238E27FC236}">
                <a16:creationId xmlns:a16="http://schemas.microsoft.com/office/drawing/2014/main" id="{4C8A5552-3F8E-44AD-AD59-C494EDB25143}"/>
              </a:ext>
            </a:extLst>
          </p:cNvPr>
          <p:cNvGrpSpPr/>
          <p:nvPr/>
        </p:nvGrpSpPr>
        <p:grpSpPr>
          <a:xfrm>
            <a:off x="1006964" y="4079013"/>
            <a:ext cx="4963401" cy="640080"/>
            <a:chOff x="1071133" y="901763"/>
            <a:chExt cx="4963401" cy="640080"/>
          </a:xfrm>
        </p:grpSpPr>
        <p:sp>
          <p:nvSpPr>
            <p:cNvPr id="95" name="Rectangle 94">
              <a:extLst>
                <a:ext uri="{FF2B5EF4-FFF2-40B4-BE49-F238E27FC236}">
                  <a16:creationId xmlns:a16="http://schemas.microsoft.com/office/drawing/2014/main" id="{5A285A87-672D-4DF1-BCED-3645B7E1DE9C}"/>
                </a:ext>
              </a:extLst>
            </p:cNvPr>
            <p:cNvSpPr/>
            <p:nvPr/>
          </p:nvSpPr>
          <p:spPr bwMode="auto">
            <a:xfrm>
              <a:off x="1476031" y="901763"/>
              <a:ext cx="4558503" cy="640080"/>
            </a:xfrm>
            <a:prstGeom prst="rect">
              <a:avLst/>
            </a:prstGeom>
            <a:noFill/>
            <a:ln w="57150">
              <a:solidFill>
                <a:srgbClr val="2F5597"/>
              </a:solidFill>
            </a:ln>
          </p:spPr>
          <p:txBody>
            <a:bodyPr vert="horz" wrap="square" lIns="182880" tIns="45720" rIns="91440" bIns="45720" numCol="1" rtlCol="0" anchor="ctr" anchorCtr="0" compatLnSpc="1">
              <a:prstTxWarp prst="textNoShape">
                <a:avLst/>
              </a:prstTxWarp>
            </a:bodyPr>
            <a:lstStyle/>
            <a:p>
              <a:r>
                <a:rPr lang="en-US" sz="2000" dirty="0">
                  <a:solidFill>
                    <a:srgbClr val="00529B"/>
                  </a:solidFill>
                  <a:latin typeface="Arial" panose="020B0604020202020204" pitchFamily="34" charset="0"/>
                  <a:cs typeface="Arial" panose="020B0604020202020204" pitchFamily="34" charset="0"/>
                </a:rPr>
                <a:t>Antipsychotics</a:t>
              </a:r>
              <a:endParaRPr lang="en-IN" dirty="0"/>
            </a:p>
          </p:txBody>
        </p:sp>
        <p:sp>
          <p:nvSpPr>
            <p:cNvPr id="96" name="Rectangle: Top Corners Rounded 423">
              <a:extLst>
                <a:ext uri="{FF2B5EF4-FFF2-40B4-BE49-F238E27FC236}">
                  <a16:creationId xmlns:a16="http://schemas.microsoft.com/office/drawing/2014/main" id="{1746F6D5-0566-4809-982A-E35015EAC847}"/>
                </a:ext>
                <a:ext uri="{C183D7F6-B498-43B3-948B-1728B52AA6E4}">
                  <adec:decorative xmlns:adec="http://schemas.microsoft.com/office/drawing/2017/decorative" val="1"/>
                </a:ext>
              </a:extLst>
            </p:cNvPr>
            <p:cNvSpPr/>
            <p:nvPr/>
          </p:nvSpPr>
          <p:spPr bwMode="auto">
            <a:xfrm rot="16200000">
              <a:off x="970549" y="1029779"/>
              <a:ext cx="585216" cy="384048"/>
            </a:xfrm>
            <a:prstGeom prst="round2SameRect">
              <a:avLst>
                <a:gd name="adj1" fmla="val 50000"/>
                <a:gd name="adj2" fmla="val 0"/>
              </a:avLst>
            </a:prstGeom>
            <a:solidFill>
              <a:srgbClr val="00529B"/>
            </a:solidFill>
            <a:ln>
              <a:noFill/>
            </a:ln>
          </p:spPr>
          <p:txBody>
            <a:bodyPr vert="vert" wrap="square" lIns="91440" tIns="45720" rIns="91440" bIns="45720" numCol="1" rtlCol="0" anchor="t" anchorCtr="0" compatLnSpc="1">
              <a:prstTxWarp prst="textNoShape">
                <a:avLst/>
              </a:prstTxWarp>
            </a:bodyPr>
            <a:lstStyle/>
            <a:p>
              <a:pPr algn="ctr"/>
              <a:r>
                <a:rPr lang="en-IN" sz="2000" b="1" dirty="0">
                  <a:solidFill>
                    <a:schemeClr val="bg1"/>
                  </a:solidFill>
                  <a:latin typeface="Arial" panose="020B0604020202020204" pitchFamily="34" charset="0"/>
                  <a:cs typeface="Arial" panose="020B0604020202020204" pitchFamily="34" charset="0"/>
                </a:rPr>
                <a:t>4</a:t>
              </a:r>
              <a:endParaRPr lang="en-IN" b="1" dirty="0">
                <a:solidFill>
                  <a:schemeClr val="bg1"/>
                </a:solidFill>
                <a:latin typeface="Arial" panose="020B0604020202020204" pitchFamily="34" charset="0"/>
                <a:cs typeface="Arial" panose="020B0604020202020204" pitchFamily="34" charset="0"/>
              </a:endParaRPr>
            </a:p>
          </p:txBody>
        </p:sp>
      </p:grpSp>
      <p:grpSp>
        <p:nvGrpSpPr>
          <p:cNvPr id="97" name="Group 96" descr="Box 5 reading: Anticonvulsants">
            <a:extLst>
              <a:ext uri="{FF2B5EF4-FFF2-40B4-BE49-F238E27FC236}">
                <a16:creationId xmlns:a16="http://schemas.microsoft.com/office/drawing/2014/main" id="{034E41AA-145A-4D76-B15B-16AB67BF501F}"/>
              </a:ext>
            </a:extLst>
          </p:cNvPr>
          <p:cNvGrpSpPr/>
          <p:nvPr/>
        </p:nvGrpSpPr>
        <p:grpSpPr>
          <a:xfrm>
            <a:off x="1006964" y="4857778"/>
            <a:ext cx="4963401" cy="640080"/>
            <a:chOff x="1071133" y="901763"/>
            <a:chExt cx="4963401" cy="640080"/>
          </a:xfrm>
        </p:grpSpPr>
        <p:sp>
          <p:nvSpPr>
            <p:cNvPr id="98" name="Rectangle 97">
              <a:extLst>
                <a:ext uri="{FF2B5EF4-FFF2-40B4-BE49-F238E27FC236}">
                  <a16:creationId xmlns:a16="http://schemas.microsoft.com/office/drawing/2014/main" id="{49701C51-8BA8-44A4-A6DA-5182C18FE5EF}"/>
                </a:ext>
              </a:extLst>
            </p:cNvPr>
            <p:cNvSpPr/>
            <p:nvPr/>
          </p:nvSpPr>
          <p:spPr bwMode="auto">
            <a:xfrm>
              <a:off x="1476031" y="901763"/>
              <a:ext cx="4558503" cy="640080"/>
            </a:xfrm>
            <a:prstGeom prst="rect">
              <a:avLst/>
            </a:prstGeom>
            <a:noFill/>
            <a:ln w="57150">
              <a:solidFill>
                <a:srgbClr val="2F5597"/>
              </a:solidFill>
            </a:ln>
          </p:spPr>
          <p:txBody>
            <a:bodyPr vert="horz" wrap="square" lIns="182880" tIns="45720" rIns="91440" bIns="45720" numCol="1" rtlCol="0" anchor="ctr" anchorCtr="0" compatLnSpc="1">
              <a:prstTxWarp prst="textNoShape">
                <a:avLst/>
              </a:prstTxWarp>
            </a:bodyPr>
            <a:lstStyle/>
            <a:p>
              <a:r>
                <a:rPr lang="en-US" sz="2000" dirty="0">
                  <a:solidFill>
                    <a:srgbClr val="00529B"/>
                  </a:solidFill>
                  <a:latin typeface="Arial" panose="020B0604020202020204" pitchFamily="34" charset="0"/>
                  <a:cs typeface="Arial" panose="020B0604020202020204" pitchFamily="34" charset="0"/>
                </a:rPr>
                <a:t>Anticonvulsants</a:t>
              </a:r>
              <a:endParaRPr lang="en-IN" dirty="0"/>
            </a:p>
          </p:txBody>
        </p:sp>
        <p:sp>
          <p:nvSpPr>
            <p:cNvPr id="99" name="Rectangle: Top Corners Rounded 423">
              <a:extLst>
                <a:ext uri="{FF2B5EF4-FFF2-40B4-BE49-F238E27FC236}">
                  <a16:creationId xmlns:a16="http://schemas.microsoft.com/office/drawing/2014/main" id="{D1838C9B-9E41-4291-BBEE-E463B209239B}"/>
                </a:ext>
                <a:ext uri="{C183D7F6-B498-43B3-948B-1728B52AA6E4}">
                  <adec:decorative xmlns:adec="http://schemas.microsoft.com/office/drawing/2017/decorative" val="1"/>
                </a:ext>
              </a:extLst>
            </p:cNvPr>
            <p:cNvSpPr/>
            <p:nvPr/>
          </p:nvSpPr>
          <p:spPr bwMode="auto">
            <a:xfrm rot="16200000">
              <a:off x="970549" y="1029779"/>
              <a:ext cx="585216" cy="384048"/>
            </a:xfrm>
            <a:prstGeom prst="round2SameRect">
              <a:avLst>
                <a:gd name="adj1" fmla="val 50000"/>
                <a:gd name="adj2" fmla="val 0"/>
              </a:avLst>
            </a:prstGeom>
            <a:solidFill>
              <a:srgbClr val="00529B"/>
            </a:solidFill>
            <a:ln>
              <a:noFill/>
            </a:ln>
          </p:spPr>
          <p:txBody>
            <a:bodyPr vert="vert" wrap="square" lIns="91440" tIns="45720" rIns="91440" bIns="45720" numCol="1" rtlCol="0" anchor="t" anchorCtr="0" compatLnSpc="1">
              <a:prstTxWarp prst="textNoShape">
                <a:avLst/>
              </a:prstTxWarp>
            </a:bodyPr>
            <a:lstStyle/>
            <a:p>
              <a:pPr algn="ctr"/>
              <a:r>
                <a:rPr lang="en-IN" sz="2000" b="1" dirty="0">
                  <a:solidFill>
                    <a:schemeClr val="bg1"/>
                  </a:solidFill>
                  <a:latin typeface="Arial" panose="020B0604020202020204" pitchFamily="34" charset="0"/>
                  <a:cs typeface="Arial" panose="020B0604020202020204" pitchFamily="34" charset="0"/>
                </a:rPr>
                <a:t>5</a:t>
              </a:r>
              <a:endParaRPr lang="en-IN" b="1" dirty="0">
                <a:solidFill>
                  <a:schemeClr val="bg1"/>
                </a:solidFill>
                <a:latin typeface="Arial" panose="020B0604020202020204" pitchFamily="34" charset="0"/>
                <a:cs typeface="Arial" panose="020B0604020202020204" pitchFamily="34" charset="0"/>
              </a:endParaRPr>
            </a:p>
          </p:txBody>
        </p:sp>
      </p:grpSp>
      <p:grpSp>
        <p:nvGrpSpPr>
          <p:cNvPr id="100" name="Group 99" descr="Box 6 reading: Immunosuppressants">
            <a:extLst>
              <a:ext uri="{FF2B5EF4-FFF2-40B4-BE49-F238E27FC236}">
                <a16:creationId xmlns:a16="http://schemas.microsoft.com/office/drawing/2014/main" id="{4F375578-5719-4C23-BD73-0C662F7AB052}"/>
              </a:ext>
            </a:extLst>
          </p:cNvPr>
          <p:cNvGrpSpPr/>
          <p:nvPr/>
        </p:nvGrpSpPr>
        <p:grpSpPr>
          <a:xfrm>
            <a:off x="1006964" y="5669647"/>
            <a:ext cx="4963401" cy="640080"/>
            <a:chOff x="1071133" y="901763"/>
            <a:chExt cx="4963401" cy="640080"/>
          </a:xfrm>
        </p:grpSpPr>
        <p:sp>
          <p:nvSpPr>
            <p:cNvPr id="101" name="Rectangle 100">
              <a:extLst>
                <a:ext uri="{FF2B5EF4-FFF2-40B4-BE49-F238E27FC236}">
                  <a16:creationId xmlns:a16="http://schemas.microsoft.com/office/drawing/2014/main" id="{7E0481FA-8810-435B-AFE6-1775D5AAAE85}"/>
                </a:ext>
              </a:extLst>
            </p:cNvPr>
            <p:cNvSpPr/>
            <p:nvPr/>
          </p:nvSpPr>
          <p:spPr bwMode="auto">
            <a:xfrm>
              <a:off x="1476031" y="901763"/>
              <a:ext cx="4558503" cy="640080"/>
            </a:xfrm>
            <a:prstGeom prst="rect">
              <a:avLst/>
            </a:prstGeom>
            <a:noFill/>
            <a:ln w="57150">
              <a:solidFill>
                <a:srgbClr val="2F5597"/>
              </a:solidFill>
            </a:ln>
          </p:spPr>
          <p:txBody>
            <a:bodyPr vert="horz" wrap="square" lIns="182880" tIns="45720" rIns="91440" bIns="45720" numCol="1" rtlCol="0" anchor="ctr" anchorCtr="0" compatLnSpc="1">
              <a:prstTxWarp prst="textNoShape">
                <a:avLst/>
              </a:prstTxWarp>
            </a:bodyPr>
            <a:lstStyle/>
            <a:p>
              <a:r>
                <a:rPr lang="en-US" sz="2000" dirty="0">
                  <a:solidFill>
                    <a:srgbClr val="00529B"/>
                  </a:solidFill>
                  <a:latin typeface="Arial" panose="020B0604020202020204" pitchFamily="34" charset="0"/>
                  <a:cs typeface="Arial" panose="020B0604020202020204" pitchFamily="34" charset="0"/>
                </a:rPr>
                <a:t>Immunosuppressants</a:t>
              </a:r>
              <a:endParaRPr lang="en-US" b="1" dirty="0">
                <a:solidFill>
                  <a:srgbClr val="2F5597"/>
                </a:solidFill>
                <a:cs typeface="Calibri" pitchFamily="34" charset="0"/>
              </a:endParaRPr>
            </a:p>
          </p:txBody>
        </p:sp>
        <p:sp>
          <p:nvSpPr>
            <p:cNvPr id="102" name="Rectangle: Top Corners Rounded 423">
              <a:extLst>
                <a:ext uri="{FF2B5EF4-FFF2-40B4-BE49-F238E27FC236}">
                  <a16:creationId xmlns:a16="http://schemas.microsoft.com/office/drawing/2014/main" id="{46E61F54-C8AA-4114-A4A0-7AE0B016F049}"/>
                </a:ext>
                <a:ext uri="{C183D7F6-B498-43B3-948B-1728B52AA6E4}">
                  <adec:decorative xmlns:adec="http://schemas.microsoft.com/office/drawing/2017/decorative" val="1"/>
                </a:ext>
              </a:extLst>
            </p:cNvPr>
            <p:cNvSpPr/>
            <p:nvPr/>
          </p:nvSpPr>
          <p:spPr bwMode="auto">
            <a:xfrm rot="16200000">
              <a:off x="970549" y="1029779"/>
              <a:ext cx="585216" cy="384048"/>
            </a:xfrm>
            <a:prstGeom prst="round2SameRect">
              <a:avLst>
                <a:gd name="adj1" fmla="val 50000"/>
                <a:gd name="adj2" fmla="val 0"/>
              </a:avLst>
            </a:prstGeom>
            <a:solidFill>
              <a:srgbClr val="00529B"/>
            </a:solidFill>
            <a:ln>
              <a:noFill/>
            </a:ln>
          </p:spPr>
          <p:txBody>
            <a:bodyPr vert="vert" wrap="square" lIns="91440" tIns="45720" rIns="91440" bIns="45720" numCol="1" rtlCol="0" anchor="t" anchorCtr="0" compatLnSpc="1">
              <a:prstTxWarp prst="textNoShape">
                <a:avLst/>
              </a:prstTxWarp>
            </a:bodyPr>
            <a:lstStyle/>
            <a:p>
              <a:pPr algn="ctr"/>
              <a:r>
                <a:rPr lang="en-IN" sz="2000" b="1" dirty="0">
                  <a:solidFill>
                    <a:schemeClr val="bg1"/>
                  </a:solidFill>
                  <a:latin typeface="Arial" panose="020B0604020202020204" pitchFamily="34" charset="0"/>
                  <a:cs typeface="Arial" panose="020B0604020202020204" pitchFamily="34" charset="0"/>
                </a:rPr>
                <a:t>6</a:t>
              </a:r>
              <a:endParaRPr lang="en-IN" b="1" dirty="0">
                <a:solidFill>
                  <a:schemeClr val="bg1"/>
                </a:solidFill>
                <a:latin typeface="Arial" panose="020B0604020202020204" pitchFamily="34" charset="0"/>
                <a:cs typeface="Arial" panose="020B0604020202020204" pitchFamily="34" charset="0"/>
              </a:endParaRPr>
            </a:p>
          </p:txBody>
        </p:sp>
      </p:grpSp>
      <p:sp>
        <p:nvSpPr>
          <p:cNvPr id="82" name="Content Placeholder 4">
            <a:extLst>
              <a:ext uri="{FF2B5EF4-FFF2-40B4-BE49-F238E27FC236}">
                <a16:creationId xmlns:a16="http://schemas.microsoft.com/office/drawing/2014/main" id="{C0039699-8E1F-401D-AE3D-84590EA4C332}"/>
              </a:ext>
            </a:extLst>
          </p:cNvPr>
          <p:cNvSpPr txBox="1">
            <a:spLocks/>
          </p:cNvSpPr>
          <p:nvPr/>
        </p:nvSpPr>
        <p:spPr>
          <a:xfrm>
            <a:off x="6617368" y="1354482"/>
            <a:ext cx="5093361" cy="51377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48640" indent="-274320" defTabSz="685800">
              <a:lnSpc>
                <a:spcPct val="100000"/>
              </a:lnSpc>
              <a:spcBef>
                <a:spcPts val="0"/>
              </a:spcBef>
              <a:spcAft>
                <a:spcPts val="1200"/>
              </a:spcAft>
            </a:pPr>
            <a:r>
              <a:rPr lang="en-US" sz="2200" dirty="0">
                <a:solidFill>
                  <a:srgbClr val="00529B"/>
                </a:solidFill>
              </a:rPr>
              <a:t>All commercially available vaccines</a:t>
            </a:r>
          </a:p>
          <a:p>
            <a:pPr marL="548640" indent="-274320" defTabSz="685800">
              <a:lnSpc>
                <a:spcPct val="100000"/>
              </a:lnSpc>
              <a:spcBef>
                <a:spcPts val="0"/>
              </a:spcBef>
              <a:spcAft>
                <a:spcPts val="1200"/>
              </a:spcAft>
            </a:pPr>
            <a:r>
              <a:rPr lang="en-US" sz="2200" dirty="0">
                <a:solidFill>
                  <a:srgbClr val="00529B"/>
                </a:solidFill>
              </a:rPr>
              <a:t>People with Medicare drug coverage (Part D</a:t>
            </a:r>
            <a:r>
              <a:rPr lang="en-US" sz="2200">
                <a:solidFill>
                  <a:srgbClr val="00529B"/>
                </a:solidFill>
              </a:rPr>
              <a:t>) pay </a:t>
            </a:r>
            <a:r>
              <a:rPr lang="en-US" sz="2200" dirty="0">
                <a:solidFill>
                  <a:srgbClr val="00529B"/>
                </a:solidFill>
              </a:rPr>
              <a:t>nothing out of pocket for vaccines for adults (including the shingles vaccine) that are recommended by the Advisory Committee on Immunization Practices (ACIP)</a:t>
            </a:r>
          </a:p>
          <a:p>
            <a:pPr marL="548640" indent="-274320" defTabSz="685800">
              <a:lnSpc>
                <a:spcPct val="100000"/>
              </a:lnSpc>
              <a:spcBef>
                <a:spcPts val="600"/>
              </a:spcBef>
              <a:spcAft>
                <a:spcPts val="1200"/>
              </a:spcAft>
            </a:pPr>
            <a:r>
              <a:rPr lang="en-US" sz="2200" dirty="0">
                <a:solidFill>
                  <a:srgbClr val="00529B"/>
                </a:solidFill>
              </a:rPr>
              <a:t>Some vaccines are covered under Medicare Part B (Medical Insurance), like the flu, COVID-19, and pneumococcal shots</a:t>
            </a:r>
          </a:p>
        </p:txBody>
      </p:sp>
      <p:cxnSp>
        <p:nvCxnSpPr>
          <p:cNvPr id="105" name="Straight Connector 104">
            <a:extLst>
              <a:ext uri="{FF2B5EF4-FFF2-40B4-BE49-F238E27FC236}">
                <a16:creationId xmlns:a16="http://schemas.microsoft.com/office/drawing/2014/main" id="{1B076B93-7AA5-487F-A543-BE7DC0BA9E2A}"/>
              </a:ext>
              <a:ext uri="{C183D7F6-B498-43B3-948B-1728B52AA6E4}">
                <adec:decorative xmlns:adec="http://schemas.microsoft.com/office/drawing/2017/decorative" val="1"/>
              </a:ext>
            </a:extLst>
          </p:cNvPr>
          <p:cNvCxnSpPr>
            <a:cxnSpLocks/>
          </p:cNvCxnSpPr>
          <p:nvPr/>
        </p:nvCxnSpPr>
        <p:spPr>
          <a:xfrm>
            <a:off x="6617368" y="1473534"/>
            <a:ext cx="0" cy="4780605"/>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a:extLst>
              <a:ext uri="{FF2B5EF4-FFF2-40B4-BE49-F238E27FC236}">
                <a16:creationId xmlns:a16="http://schemas.microsoft.com/office/drawing/2014/main" id="{6EC3D664-8F46-4724-AF97-5B23414CB043}"/>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33</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n-US"/>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2023</a:t>
            </a:r>
          </a:p>
        </p:txBody>
      </p:sp>
    </p:spTree>
    <p:custDataLst>
      <p:tags r:id="rId1"/>
    </p:custDataLst>
    <p:extLst>
      <p:ext uri="{BB962C8B-B14F-4D97-AF65-F5344CB8AC3E}">
        <p14:creationId xmlns:p14="http://schemas.microsoft.com/office/powerpoint/2010/main" val="3612842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
                                            <p:txEl>
                                              <p:pRg st="0" end="0"/>
                                            </p:txEl>
                                          </p:spTgt>
                                        </p:tgtEl>
                                        <p:attrNameLst>
                                          <p:attrName>style.visibility</p:attrName>
                                        </p:attrNameLst>
                                      </p:cBhvr>
                                      <p:to>
                                        <p:strVal val="visible"/>
                                      </p:to>
                                    </p:set>
                                    <p:animEffect transition="in" filter="fade">
                                      <p:cBhvr>
                                        <p:cTn id="7" dur="500"/>
                                        <p:tgtEl>
                                          <p:spTgt spid="8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2">
                                            <p:txEl>
                                              <p:pRg st="0" end="0"/>
                                            </p:txEl>
                                          </p:spTgt>
                                        </p:tgtEl>
                                        <p:attrNameLst>
                                          <p:attrName>style.visibility</p:attrName>
                                        </p:attrNameLst>
                                      </p:cBhvr>
                                      <p:to>
                                        <p:strVal val="visible"/>
                                      </p:to>
                                    </p:set>
                                    <p:animEffect transition="in" filter="fade">
                                      <p:cBhvr>
                                        <p:cTn id="12" dur="500"/>
                                        <p:tgtEl>
                                          <p:spTgt spid="8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2">
                                            <p:txEl>
                                              <p:pRg st="1" end="1"/>
                                            </p:txEl>
                                          </p:spTgt>
                                        </p:tgtEl>
                                        <p:attrNameLst>
                                          <p:attrName>style.visibility</p:attrName>
                                        </p:attrNameLst>
                                      </p:cBhvr>
                                      <p:to>
                                        <p:strVal val="visible"/>
                                      </p:to>
                                    </p:set>
                                    <p:animEffect transition="in" filter="fade">
                                      <p:cBhvr>
                                        <p:cTn id="17" dur="500"/>
                                        <p:tgtEl>
                                          <p:spTgt spid="8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2">
                                            <p:txEl>
                                              <p:pRg st="2" end="2"/>
                                            </p:txEl>
                                          </p:spTgt>
                                        </p:tgtEl>
                                        <p:attrNameLst>
                                          <p:attrName>style.visibility</p:attrName>
                                        </p:attrNameLst>
                                      </p:cBhvr>
                                      <p:to>
                                        <p:strVal val="visible"/>
                                      </p:to>
                                    </p:set>
                                    <p:animEffect transition="in" filter="fade">
                                      <p:cBhvr>
                                        <p:cTn id="22" dur="500"/>
                                        <p:tgtEl>
                                          <p:spTgt spid="8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268"/>
            <a:ext cx="12192000" cy="914400"/>
          </a:xfrm>
        </p:spPr>
        <p:txBody>
          <a:bodyPr anchor="ctr">
            <a:noAutofit/>
          </a:bodyPr>
          <a:lstStyle/>
          <a:p>
            <a:r>
              <a:rPr lang="en-US" sz="2800" dirty="0"/>
              <a:t>Drugs Excluded by Law from </a:t>
            </a:r>
            <a:br>
              <a:rPr lang="en-US" sz="2800" dirty="0"/>
            </a:br>
            <a:r>
              <a:rPr lang="en-US" sz="2800" dirty="0"/>
              <a:t>Medicare Drug Coverage</a:t>
            </a:r>
          </a:p>
        </p:txBody>
      </p:sp>
      <p:sp>
        <p:nvSpPr>
          <p:cNvPr id="5" name="Content Placeholder 4"/>
          <p:cNvSpPr>
            <a:spLocks noGrp="1"/>
          </p:cNvSpPr>
          <p:nvPr>
            <p:ph type="body" sz="quarter" idx="13"/>
          </p:nvPr>
        </p:nvSpPr>
        <p:spPr>
          <a:xfrm>
            <a:off x="1066800" y="1707064"/>
            <a:ext cx="10477227" cy="4167187"/>
          </a:xfrm>
        </p:spPr>
        <p:txBody>
          <a:bodyPr numCol="2" spcCol="914400">
            <a:normAutofit/>
          </a:bodyPr>
          <a:lstStyle/>
          <a:p>
            <a:pPr marL="548640" lvl="0" indent="-274320" defTabSz="685800">
              <a:lnSpc>
                <a:spcPct val="100000"/>
              </a:lnSpc>
              <a:spcBef>
                <a:spcPts val="0"/>
              </a:spcBef>
              <a:spcAft>
                <a:spcPts val="1200"/>
              </a:spcAft>
            </a:pPr>
            <a:r>
              <a:rPr lang="en-US" dirty="0">
                <a:solidFill>
                  <a:srgbClr val="00529B"/>
                </a:solidFill>
              </a:rPr>
              <a:t>Drugs for anorexia, weight loss, or weight gain</a:t>
            </a:r>
          </a:p>
          <a:p>
            <a:pPr marL="548640" lvl="0" indent="-274320" defTabSz="685800">
              <a:lnSpc>
                <a:spcPct val="100000"/>
              </a:lnSpc>
              <a:spcBef>
                <a:spcPts val="0"/>
              </a:spcBef>
              <a:spcAft>
                <a:spcPts val="1200"/>
              </a:spcAft>
            </a:pPr>
            <a:r>
              <a:rPr lang="en-US" dirty="0">
                <a:solidFill>
                  <a:srgbClr val="00529B"/>
                </a:solidFill>
              </a:rPr>
              <a:t>Erectile dysfunction drugs when used for the treatment of sexual or erectile dysfunction</a:t>
            </a:r>
          </a:p>
          <a:p>
            <a:pPr marL="548640" lvl="0" indent="-274320" defTabSz="685800">
              <a:lnSpc>
                <a:spcPct val="100000"/>
              </a:lnSpc>
              <a:spcBef>
                <a:spcPts val="0"/>
              </a:spcBef>
              <a:spcAft>
                <a:spcPts val="1200"/>
              </a:spcAft>
            </a:pPr>
            <a:r>
              <a:rPr lang="en-US" dirty="0">
                <a:solidFill>
                  <a:srgbClr val="00529B"/>
                </a:solidFill>
              </a:rPr>
              <a:t>Fertility drugs</a:t>
            </a:r>
          </a:p>
          <a:p>
            <a:pPr marL="0" lvl="0" indent="0" defTabSz="685800">
              <a:lnSpc>
                <a:spcPct val="100000"/>
              </a:lnSpc>
              <a:spcBef>
                <a:spcPts val="0"/>
              </a:spcBef>
              <a:spcAft>
                <a:spcPts val="1200"/>
              </a:spcAft>
              <a:buNone/>
            </a:pPr>
            <a:endParaRPr lang="en-US" dirty="0">
              <a:solidFill>
                <a:srgbClr val="00529B"/>
              </a:solidFill>
            </a:endParaRPr>
          </a:p>
          <a:p>
            <a:pPr marL="548640" lvl="0" indent="-274320" defTabSz="685800">
              <a:lnSpc>
                <a:spcPct val="100000"/>
              </a:lnSpc>
              <a:spcBef>
                <a:spcPts val="0"/>
              </a:spcBef>
              <a:spcAft>
                <a:spcPts val="1200"/>
              </a:spcAft>
            </a:pPr>
            <a:r>
              <a:rPr lang="en-US" dirty="0">
                <a:solidFill>
                  <a:srgbClr val="00529B"/>
                </a:solidFill>
              </a:rPr>
              <a:t>Drugs for cosmetic or lifestyle purposes</a:t>
            </a:r>
          </a:p>
          <a:p>
            <a:pPr marL="548640" lvl="0" indent="-274320" defTabSz="685800">
              <a:lnSpc>
                <a:spcPct val="100000"/>
              </a:lnSpc>
              <a:spcBef>
                <a:spcPts val="0"/>
              </a:spcBef>
              <a:spcAft>
                <a:spcPts val="1200"/>
              </a:spcAft>
            </a:pPr>
            <a:r>
              <a:rPr lang="en-US" dirty="0">
                <a:solidFill>
                  <a:srgbClr val="00529B"/>
                </a:solidFill>
              </a:rPr>
              <a:t>Drugs for symptomatic relief of coughs and colds</a:t>
            </a:r>
          </a:p>
          <a:p>
            <a:pPr marL="548640" lvl="0" indent="-274320" defTabSz="685800">
              <a:lnSpc>
                <a:spcPct val="100000"/>
              </a:lnSpc>
              <a:spcBef>
                <a:spcPts val="0"/>
              </a:spcBef>
              <a:spcAft>
                <a:spcPts val="1200"/>
              </a:spcAft>
            </a:pPr>
            <a:r>
              <a:rPr lang="en-US" dirty="0">
                <a:solidFill>
                  <a:srgbClr val="00529B"/>
                </a:solidFill>
              </a:rPr>
              <a:t>Prescription vitamin and mineral products</a:t>
            </a:r>
          </a:p>
          <a:p>
            <a:pPr marL="548640" lvl="0" indent="-274320" defTabSz="685800">
              <a:lnSpc>
                <a:spcPct val="100000"/>
              </a:lnSpc>
              <a:spcBef>
                <a:spcPts val="0"/>
              </a:spcBef>
              <a:spcAft>
                <a:spcPts val="1200"/>
              </a:spcAft>
            </a:pPr>
            <a:r>
              <a:rPr lang="en-US" dirty="0">
                <a:solidFill>
                  <a:srgbClr val="00529B"/>
                </a:solidFill>
              </a:rPr>
              <a:t>Over-the-counter drugs</a:t>
            </a:r>
          </a:p>
        </p:txBody>
      </p:sp>
      <p:cxnSp>
        <p:nvCxnSpPr>
          <p:cNvPr id="9" name="Straight Connector 8">
            <a:extLst>
              <a:ext uri="{FF2B5EF4-FFF2-40B4-BE49-F238E27FC236}">
                <a16:creationId xmlns:a16="http://schemas.microsoft.com/office/drawing/2014/main" id="{FE162F7F-3E88-4FFA-85D4-B00D1ABED5D1}"/>
              </a:ext>
              <a:ext uri="{C183D7F6-B498-43B3-948B-1728B52AA6E4}">
                <adec:decorative xmlns:adec="http://schemas.microsoft.com/office/drawing/2017/decorative" val="1"/>
              </a:ext>
            </a:extLst>
          </p:cNvPr>
          <p:cNvCxnSpPr/>
          <p:nvPr/>
        </p:nvCxnSpPr>
        <p:spPr>
          <a:xfrm>
            <a:off x="6264448" y="1741166"/>
            <a:ext cx="0" cy="3829455"/>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a:extLst>
              <a:ext uri="{FF2B5EF4-FFF2-40B4-BE49-F238E27FC236}">
                <a16:creationId xmlns:a16="http://schemas.microsoft.com/office/drawing/2014/main" id="{B478975F-6735-4B8B-9465-D8FB3092DA1D}"/>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34</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n-US"/>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2023</a:t>
            </a:r>
          </a:p>
        </p:txBody>
      </p:sp>
    </p:spTree>
    <p:custDataLst>
      <p:tags r:id="rId1"/>
    </p:custDataLst>
    <p:extLst>
      <p:ext uri="{BB962C8B-B14F-4D97-AF65-F5344CB8AC3E}">
        <p14:creationId xmlns:p14="http://schemas.microsoft.com/office/powerpoint/2010/main" val="2157207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fade">
                                      <p:cBhvr>
                                        <p:cTn id="32" dur="500"/>
                                        <p:tgtEl>
                                          <p:spTgt spid="5">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animEffect transition="in" filter="fade">
                                      <p:cBhvr>
                                        <p:cTn id="37"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2272"/>
            <a:ext cx="12192000" cy="914400"/>
          </a:xfrm>
        </p:spPr>
        <p:txBody>
          <a:bodyPr anchor="ctr">
            <a:normAutofit/>
          </a:bodyPr>
          <a:lstStyle/>
          <a:p>
            <a:r>
              <a:rPr lang="en-US" sz="3000" dirty="0"/>
              <a:t>How Plans Manage Access to Drugs</a:t>
            </a:r>
          </a:p>
        </p:txBody>
      </p:sp>
      <p:sp>
        <p:nvSpPr>
          <p:cNvPr id="7" name="Rectangle 6" descr="Text box: Formulary:  Plans use drug lists to make sure certain drugs are used correctly and only when medically necessary&#10;">
            <a:extLst>
              <a:ext uri="{FF2B5EF4-FFF2-40B4-BE49-F238E27FC236}">
                <a16:creationId xmlns:a16="http://schemas.microsoft.com/office/drawing/2014/main" id="{137D26DD-2798-4330-937D-35672BB8CB4E}"/>
              </a:ext>
            </a:extLst>
          </p:cNvPr>
          <p:cNvSpPr/>
          <p:nvPr/>
        </p:nvSpPr>
        <p:spPr>
          <a:xfrm>
            <a:off x="3224463" y="1100698"/>
            <a:ext cx="7387390" cy="1011093"/>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17220" indent="-342900">
              <a:spcAft>
                <a:spcPts val="600"/>
              </a:spcAft>
              <a:buFont typeface="Wingdings" panose="05000000000000000000" pitchFamily="2" charset="2"/>
              <a:buChar char="§"/>
            </a:pPr>
            <a:r>
              <a:rPr lang="en-US" sz="2000" dirty="0">
                <a:solidFill>
                  <a:srgbClr val="1B64A6"/>
                </a:solidFill>
              </a:rPr>
              <a:t>All plans must cover a wide range of prescription drugs that people with Medicare take</a:t>
            </a:r>
          </a:p>
          <a:p>
            <a:pPr marL="617220" indent="-342900">
              <a:spcAft>
                <a:spcPts val="600"/>
              </a:spcAft>
              <a:buFont typeface="Wingdings" panose="05000000000000000000" pitchFamily="2" charset="2"/>
              <a:buChar char="§"/>
            </a:pPr>
            <a:r>
              <a:rPr lang="en-US" sz="2000" dirty="0">
                <a:solidFill>
                  <a:srgbClr val="1B64A6"/>
                </a:solidFill>
              </a:rPr>
              <a:t>A plan’s list of covered drugs, sorted into tiers</a:t>
            </a:r>
            <a:endParaRPr lang="en-US" dirty="0"/>
          </a:p>
        </p:txBody>
      </p:sp>
      <p:sp>
        <p:nvSpPr>
          <p:cNvPr id="6" name="Rectangle: Rounded Corners 5">
            <a:extLst>
              <a:ext uri="{FF2B5EF4-FFF2-40B4-BE49-F238E27FC236}">
                <a16:creationId xmlns:a16="http://schemas.microsoft.com/office/drawing/2014/main" id="{AF64F14A-EDEE-47A8-B95F-04984A5B0993}"/>
              </a:ext>
              <a:ext uri="{C183D7F6-B498-43B3-948B-1728B52AA6E4}">
                <adec:decorative xmlns:adec="http://schemas.microsoft.com/office/drawing/2017/decorative" val="1"/>
              </a:ext>
            </a:extLst>
          </p:cNvPr>
          <p:cNvSpPr/>
          <p:nvPr/>
        </p:nvSpPr>
        <p:spPr>
          <a:xfrm>
            <a:off x="1479884" y="1006046"/>
            <a:ext cx="1768643" cy="1179083"/>
          </a:xfrm>
          <a:prstGeom prst="roundRect">
            <a:avLst/>
          </a:prstGeom>
          <a:solidFill>
            <a:srgbClr val="0052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Formulary</a:t>
            </a:r>
            <a:endParaRPr lang="en-US" b="1" dirty="0"/>
          </a:p>
        </p:txBody>
      </p:sp>
      <p:sp>
        <p:nvSpPr>
          <p:cNvPr id="54" name="Rectangle 53" descr="Text box: Prior Authorization: You or your prescriber must contact plan for prior approval and show medical necessity before drug will be covered &#10;">
            <a:extLst>
              <a:ext uri="{FF2B5EF4-FFF2-40B4-BE49-F238E27FC236}">
                <a16:creationId xmlns:a16="http://schemas.microsoft.com/office/drawing/2014/main" id="{8BE9862C-E59C-4A08-B1A1-AE3682324048}"/>
              </a:ext>
            </a:extLst>
          </p:cNvPr>
          <p:cNvSpPr/>
          <p:nvPr/>
        </p:nvSpPr>
        <p:spPr>
          <a:xfrm>
            <a:off x="3224463" y="2290850"/>
            <a:ext cx="7387390" cy="1011093"/>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17220" indent="-342900">
              <a:spcAft>
                <a:spcPts val="600"/>
              </a:spcAft>
              <a:buFont typeface="Wingdings" panose="05000000000000000000" pitchFamily="2" charset="2"/>
              <a:buChar char="§"/>
            </a:pPr>
            <a:r>
              <a:rPr lang="en-US" sz="2000" dirty="0">
                <a:solidFill>
                  <a:srgbClr val="1B64A6"/>
                </a:solidFill>
              </a:rPr>
              <a:t>You or your prescriber must contact the plan for prior approval and show medical necessity before drug will be covered </a:t>
            </a:r>
          </a:p>
          <a:p>
            <a:pPr marL="617220" indent="-342900">
              <a:spcAft>
                <a:spcPts val="600"/>
              </a:spcAft>
              <a:buFont typeface="Wingdings" panose="05000000000000000000" pitchFamily="2" charset="2"/>
              <a:buChar char="§"/>
            </a:pPr>
            <a:r>
              <a:rPr lang="en-US" sz="2000" dirty="0">
                <a:solidFill>
                  <a:srgbClr val="1B64A6"/>
                </a:solidFill>
              </a:rPr>
              <a:t>Prescriber may request an exception</a:t>
            </a:r>
          </a:p>
        </p:txBody>
      </p:sp>
      <p:sp>
        <p:nvSpPr>
          <p:cNvPr id="55" name="Rectangle: Rounded Corners 54">
            <a:extLst>
              <a:ext uri="{FF2B5EF4-FFF2-40B4-BE49-F238E27FC236}">
                <a16:creationId xmlns:a16="http://schemas.microsoft.com/office/drawing/2014/main" id="{2D0CBA9C-F893-45FA-AAB1-0F8A9DD43034}"/>
              </a:ext>
              <a:ext uri="{C183D7F6-B498-43B3-948B-1728B52AA6E4}">
                <adec:decorative xmlns:adec="http://schemas.microsoft.com/office/drawing/2017/decorative" val="1"/>
              </a:ext>
            </a:extLst>
          </p:cNvPr>
          <p:cNvSpPr/>
          <p:nvPr/>
        </p:nvSpPr>
        <p:spPr>
          <a:xfrm>
            <a:off x="1479884" y="2223813"/>
            <a:ext cx="1768643" cy="1155715"/>
          </a:xfrm>
          <a:prstGeom prst="roundRect">
            <a:avLst/>
          </a:prstGeom>
          <a:solidFill>
            <a:srgbClr val="0052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Prior Authorization</a:t>
            </a:r>
            <a:endParaRPr lang="en-US" b="1" dirty="0"/>
          </a:p>
        </p:txBody>
      </p:sp>
      <p:sp>
        <p:nvSpPr>
          <p:cNvPr id="56" name="Rectangle 55" descr="Text box: Step Therapy: &#10;- Must first try similar, less expensive drug &#10;- Prescriber may request an exception &#10;">
            <a:extLst>
              <a:ext uri="{FF2B5EF4-FFF2-40B4-BE49-F238E27FC236}">
                <a16:creationId xmlns:a16="http://schemas.microsoft.com/office/drawing/2014/main" id="{756AC73E-1842-4994-B16C-B0EDE8091D84}"/>
              </a:ext>
            </a:extLst>
          </p:cNvPr>
          <p:cNvSpPr/>
          <p:nvPr/>
        </p:nvSpPr>
        <p:spPr>
          <a:xfrm>
            <a:off x="3224463" y="3531713"/>
            <a:ext cx="7387390" cy="768096"/>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48640" indent="-274320">
              <a:spcAft>
                <a:spcPts val="600"/>
              </a:spcAft>
              <a:buFont typeface="Wingdings" panose="05000000000000000000" pitchFamily="2" charset="2"/>
              <a:buChar char="§"/>
            </a:pPr>
            <a:r>
              <a:rPr lang="en-US" sz="2000" dirty="0">
                <a:solidFill>
                  <a:srgbClr val="1B64A6"/>
                </a:solidFill>
              </a:rPr>
              <a:t>Must first try similar, less expensive drug </a:t>
            </a:r>
          </a:p>
          <a:p>
            <a:pPr marL="548640" indent="-274320">
              <a:spcAft>
                <a:spcPts val="600"/>
              </a:spcAft>
              <a:buFont typeface="Wingdings" panose="05000000000000000000" pitchFamily="2" charset="2"/>
              <a:buChar char="§"/>
            </a:pPr>
            <a:r>
              <a:rPr lang="en-US" sz="2000" dirty="0">
                <a:solidFill>
                  <a:srgbClr val="1B64A6"/>
                </a:solidFill>
              </a:rPr>
              <a:t>Prescriber may request an exception </a:t>
            </a:r>
          </a:p>
        </p:txBody>
      </p:sp>
      <p:sp>
        <p:nvSpPr>
          <p:cNvPr id="57" name="Rectangle: Rounded Corners 56">
            <a:extLst>
              <a:ext uri="{FF2B5EF4-FFF2-40B4-BE49-F238E27FC236}">
                <a16:creationId xmlns:a16="http://schemas.microsoft.com/office/drawing/2014/main" id="{26661432-100B-4F14-807A-C79EEA4A2DD5}"/>
              </a:ext>
              <a:ext uri="{C183D7F6-B498-43B3-948B-1728B52AA6E4}">
                <adec:decorative xmlns:adec="http://schemas.microsoft.com/office/drawing/2017/decorative" val="1"/>
              </a:ext>
            </a:extLst>
          </p:cNvPr>
          <p:cNvSpPr/>
          <p:nvPr/>
        </p:nvSpPr>
        <p:spPr>
          <a:xfrm>
            <a:off x="1491915" y="3435445"/>
            <a:ext cx="1768643" cy="978408"/>
          </a:xfrm>
          <a:prstGeom prst="roundRect">
            <a:avLst/>
          </a:prstGeom>
          <a:solidFill>
            <a:srgbClr val="0052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Step </a:t>
            </a:r>
          </a:p>
          <a:p>
            <a:pPr algn="ctr"/>
            <a:r>
              <a:rPr lang="en-US" sz="2000" b="1" dirty="0"/>
              <a:t>Therapy</a:t>
            </a:r>
            <a:endParaRPr lang="en-US" b="1" dirty="0"/>
          </a:p>
        </p:txBody>
      </p:sp>
      <p:sp>
        <p:nvSpPr>
          <p:cNvPr id="58" name="Rectangle 57" descr="Text box: Quantity Limits:&#10;- Plan may limit drug quantities over a period of time for safety and/or cost&#10;- Prescriber may request an exception if additional amount is medically necessary&#10;">
            <a:extLst>
              <a:ext uri="{FF2B5EF4-FFF2-40B4-BE49-F238E27FC236}">
                <a16:creationId xmlns:a16="http://schemas.microsoft.com/office/drawing/2014/main" id="{1C74E6C9-EA2A-4ECF-88B8-90C211194E2D}"/>
              </a:ext>
            </a:extLst>
          </p:cNvPr>
          <p:cNvSpPr/>
          <p:nvPr/>
        </p:nvSpPr>
        <p:spPr>
          <a:xfrm>
            <a:off x="3260558" y="4621811"/>
            <a:ext cx="7387390" cy="1309757"/>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48640" indent="-274320">
              <a:spcAft>
                <a:spcPts val="600"/>
              </a:spcAft>
              <a:buFont typeface="Wingdings" panose="05000000000000000000" pitchFamily="2" charset="2"/>
              <a:buChar char="§"/>
            </a:pPr>
            <a:r>
              <a:rPr lang="en-US" sz="2000" dirty="0">
                <a:solidFill>
                  <a:srgbClr val="1B64A6"/>
                </a:solidFill>
              </a:rPr>
              <a:t>Plan may limit drug quantities over a period of time for safety and/or cost</a:t>
            </a:r>
          </a:p>
          <a:p>
            <a:pPr marL="548640" indent="-274320">
              <a:spcAft>
                <a:spcPts val="600"/>
              </a:spcAft>
              <a:buFont typeface="Wingdings" panose="05000000000000000000" pitchFamily="2" charset="2"/>
              <a:buChar char="§"/>
            </a:pPr>
            <a:r>
              <a:rPr lang="en-US" sz="2000" dirty="0">
                <a:solidFill>
                  <a:srgbClr val="1B64A6"/>
                </a:solidFill>
              </a:rPr>
              <a:t>Prescriber may request an exception if an additional amount is medically necessary</a:t>
            </a:r>
          </a:p>
        </p:txBody>
      </p:sp>
      <p:sp>
        <p:nvSpPr>
          <p:cNvPr id="59" name="Rectangle: Rounded Corners 58">
            <a:extLst>
              <a:ext uri="{FF2B5EF4-FFF2-40B4-BE49-F238E27FC236}">
                <a16:creationId xmlns:a16="http://schemas.microsoft.com/office/drawing/2014/main" id="{36D15518-437D-492F-B7E4-90B97397376E}"/>
              </a:ext>
              <a:ext uri="{C183D7F6-B498-43B3-948B-1728B52AA6E4}">
                <adec:decorative xmlns:adec="http://schemas.microsoft.com/office/drawing/2017/decorative" val="1"/>
              </a:ext>
            </a:extLst>
          </p:cNvPr>
          <p:cNvSpPr/>
          <p:nvPr/>
        </p:nvSpPr>
        <p:spPr>
          <a:xfrm>
            <a:off x="1491915" y="4462946"/>
            <a:ext cx="1792707" cy="1637060"/>
          </a:xfrm>
          <a:prstGeom prst="roundRect">
            <a:avLst/>
          </a:prstGeom>
          <a:solidFill>
            <a:srgbClr val="0052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Quantity</a:t>
            </a:r>
          </a:p>
          <a:p>
            <a:pPr algn="ctr"/>
            <a:r>
              <a:rPr lang="en-US" sz="2000" b="1" dirty="0"/>
              <a:t>Limits</a:t>
            </a:r>
            <a:endParaRPr lang="en-US" b="1" dirty="0"/>
          </a:p>
        </p:txBody>
      </p:sp>
      <p:sp>
        <p:nvSpPr>
          <p:cNvPr id="18" name="Slide Number Placeholder 5">
            <a:extLst>
              <a:ext uri="{FF2B5EF4-FFF2-40B4-BE49-F238E27FC236}">
                <a16:creationId xmlns:a16="http://schemas.microsoft.com/office/drawing/2014/main" id="{2A63D707-85BD-4260-AEE8-77221C5943D4}"/>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35</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n-US"/>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2023</a:t>
            </a:r>
          </a:p>
        </p:txBody>
      </p:sp>
    </p:spTree>
    <p:custDataLst>
      <p:tags r:id="rId1"/>
    </p:custDataLst>
    <p:extLst>
      <p:ext uri="{BB962C8B-B14F-4D97-AF65-F5344CB8AC3E}">
        <p14:creationId xmlns:p14="http://schemas.microsoft.com/office/powerpoint/2010/main" val="39158344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2838"/>
            <a:ext cx="12192000" cy="914400"/>
          </a:xfrm>
        </p:spPr>
        <p:txBody>
          <a:bodyPr anchor="ctr">
            <a:normAutofit/>
          </a:bodyPr>
          <a:lstStyle/>
          <a:p>
            <a:r>
              <a:rPr lang="en-US" sz="3000" dirty="0"/>
              <a:t>Formulary Tiers</a:t>
            </a:r>
          </a:p>
        </p:txBody>
      </p:sp>
      <p:sp>
        <p:nvSpPr>
          <p:cNvPr id="5" name="Content Placeholder 4"/>
          <p:cNvSpPr>
            <a:spLocks noGrp="1"/>
          </p:cNvSpPr>
          <p:nvPr>
            <p:ph type="body" sz="quarter" idx="4294967295"/>
          </p:nvPr>
        </p:nvSpPr>
        <p:spPr>
          <a:xfrm>
            <a:off x="773906" y="1032458"/>
            <a:ext cx="10644187" cy="1309688"/>
          </a:xfrm>
        </p:spPr>
        <p:txBody>
          <a:bodyPr/>
          <a:lstStyle/>
          <a:p>
            <a:pPr marL="0" lvl="0" indent="0" defTabSz="685800">
              <a:lnSpc>
                <a:spcPct val="100000"/>
              </a:lnSpc>
              <a:spcBef>
                <a:spcPts val="0"/>
              </a:spcBef>
              <a:spcAft>
                <a:spcPts val="1200"/>
              </a:spcAft>
              <a:buNone/>
            </a:pPr>
            <a:r>
              <a:rPr lang="en-US" b="1" dirty="0">
                <a:solidFill>
                  <a:srgbClr val="00529B"/>
                </a:solidFill>
              </a:rPr>
              <a:t>Plans may have tiers that cost different amounts.</a:t>
            </a:r>
          </a:p>
          <a:p>
            <a:pPr marL="0" lvl="0" indent="0" algn="ctr" defTabSz="685800">
              <a:lnSpc>
                <a:spcPct val="100000"/>
              </a:lnSpc>
              <a:spcBef>
                <a:spcPts val="0"/>
              </a:spcBef>
              <a:spcAft>
                <a:spcPts val="1200"/>
              </a:spcAft>
              <a:buNone/>
            </a:pPr>
            <a:r>
              <a:rPr lang="en-US" dirty="0">
                <a:solidFill>
                  <a:srgbClr val="00529B"/>
                </a:solidFill>
              </a:rPr>
              <a:t>Tier Structure Example </a:t>
            </a:r>
          </a:p>
          <a:p>
            <a:pPr marL="265510" lvl="0" indent="-265510" defTabSz="685800">
              <a:lnSpc>
                <a:spcPct val="100000"/>
              </a:lnSpc>
              <a:spcBef>
                <a:spcPts val="0"/>
              </a:spcBef>
              <a:spcAft>
                <a:spcPts val="1200"/>
              </a:spcAft>
            </a:pPr>
            <a:endParaRPr lang="en-US" dirty="0">
              <a:solidFill>
                <a:srgbClr val="00529B"/>
              </a:solidFill>
            </a:endParaRPr>
          </a:p>
          <a:p>
            <a:pPr marL="265510" lvl="0" indent="-265510" defTabSz="685800">
              <a:lnSpc>
                <a:spcPct val="100000"/>
              </a:lnSpc>
              <a:spcBef>
                <a:spcPts val="0"/>
              </a:spcBef>
              <a:spcAft>
                <a:spcPts val="1200"/>
              </a:spcAft>
            </a:pPr>
            <a:endParaRPr lang="en-US" dirty="0">
              <a:solidFill>
                <a:srgbClr val="00529B"/>
              </a:solidFill>
            </a:endParaRPr>
          </a:p>
          <a:p>
            <a:pPr marL="467916" lvl="1" indent="-171450" defTabSz="685800">
              <a:lnSpc>
                <a:spcPct val="100000"/>
              </a:lnSpc>
              <a:spcBef>
                <a:spcPts val="0"/>
              </a:spcBef>
              <a:spcAft>
                <a:spcPts val="1200"/>
              </a:spcAft>
            </a:pPr>
            <a:endParaRPr lang="en-US" dirty="0">
              <a:solidFill>
                <a:srgbClr val="00529B"/>
              </a:solidFill>
            </a:endParaRPr>
          </a:p>
          <a:p>
            <a:pPr marL="265510" lvl="0" indent="-265510" defTabSz="685800">
              <a:lnSpc>
                <a:spcPct val="100000"/>
              </a:lnSpc>
              <a:spcBef>
                <a:spcPts val="0"/>
              </a:spcBef>
              <a:spcAft>
                <a:spcPts val="1200"/>
              </a:spcAft>
            </a:pPr>
            <a:endParaRPr lang="en-US" dirty="0">
              <a:solidFill>
                <a:srgbClr val="00529B"/>
              </a:solidFill>
            </a:endParaRPr>
          </a:p>
          <a:p>
            <a:pPr>
              <a:spcBef>
                <a:spcPts val="0"/>
              </a:spcBef>
              <a:spcAft>
                <a:spcPts val="1200"/>
              </a:spcAft>
            </a:pPr>
            <a:endParaRPr lang="en-US" dirty="0">
              <a:solidFill>
                <a:srgbClr val="00529B"/>
              </a:solidFill>
            </a:endParaRPr>
          </a:p>
        </p:txBody>
      </p:sp>
      <p:graphicFrame>
        <p:nvGraphicFramePr>
          <p:cNvPr id="6" name="Table 5" descr="Formulary Tier structure example in table format"/>
          <p:cNvGraphicFramePr>
            <a:graphicFrameLocks noGrp="1"/>
          </p:cNvGraphicFramePr>
          <p:nvPr>
            <p:extLst>
              <p:ext uri="{D42A27DB-BD31-4B8C-83A1-F6EECF244321}">
                <p14:modId xmlns:p14="http://schemas.microsoft.com/office/powerpoint/2010/main" val="955872691"/>
              </p:ext>
            </p:extLst>
          </p:nvPr>
        </p:nvGraphicFramePr>
        <p:xfrm>
          <a:off x="608656" y="2227846"/>
          <a:ext cx="11103275" cy="3855803"/>
        </p:xfrm>
        <a:graphic>
          <a:graphicData uri="http://schemas.openxmlformats.org/drawingml/2006/table">
            <a:tbl>
              <a:tblPr firstRow="1" bandRow="1">
                <a:tableStyleId>{5FD0F851-EC5A-4D38-B0AD-8093EC10F338}</a:tableStyleId>
              </a:tblPr>
              <a:tblGrid>
                <a:gridCol w="1561107">
                  <a:extLst>
                    <a:ext uri="{9D8B030D-6E8A-4147-A177-3AD203B41FA5}">
                      <a16:colId xmlns:a16="http://schemas.microsoft.com/office/drawing/2014/main" val="20000"/>
                    </a:ext>
                  </a:extLst>
                </a:gridCol>
                <a:gridCol w="5189571">
                  <a:extLst>
                    <a:ext uri="{9D8B030D-6E8A-4147-A177-3AD203B41FA5}">
                      <a16:colId xmlns:a16="http://schemas.microsoft.com/office/drawing/2014/main" val="20001"/>
                    </a:ext>
                  </a:extLst>
                </a:gridCol>
                <a:gridCol w="4352597">
                  <a:extLst>
                    <a:ext uri="{9D8B030D-6E8A-4147-A177-3AD203B41FA5}">
                      <a16:colId xmlns:a16="http://schemas.microsoft.com/office/drawing/2014/main" val="20002"/>
                    </a:ext>
                  </a:extLst>
                </a:gridCol>
              </a:tblGrid>
              <a:tr h="655403">
                <a:tc>
                  <a:txBody>
                    <a:bodyPr/>
                    <a:lstStyle/>
                    <a:p>
                      <a:pPr algn="ctr">
                        <a:spcBef>
                          <a:spcPts val="600"/>
                        </a:spcBef>
                      </a:pPr>
                      <a:r>
                        <a:rPr lang="en-US" sz="2400" dirty="0">
                          <a:solidFill>
                            <a:srgbClr val="2F5597"/>
                          </a:solidFill>
                        </a:rPr>
                        <a:t>Tier(s)</a:t>
                      </a:r>
                    </a:p>
                  </a:txBody>
                  <a:tcPr anchor="ctr"/>
                </a:tc>
                <a:tc>
                  <a:txBody>
                    <a:bodyPr/>
                    <a:lstStyle/>
                    <a:p>
                      <a:pPr algn="ctr">
                        <a:spcBef>
                          <a:spcPts val="600"/>
                        </a:spcBef>
                      </a:pPr>
                      <a:r>
                        <a:rPr lang="en-US" sz="2400" dirty="0">
                          <a:solidFill>
                            <a:srgbClr val="2F5597"/>
                          </a:solidFill>
                        </a:rPr>
                        <a:t>You Pay</a:t>
                      </a:r>
                    </a:p>
                  </a:txBody>
                  <a:tcPr anchor="ctr"/>
                </a:tc>
                <a:tc>
                  <a:txBody>
                    <a:bodyPr/>
                    <a:lstStyle/>
                    <a:p>
                      <a:pPr algn="ctr">
                        <a:spcBef>
                          <a:spcPts val="600"/>
                        </a:spcBef>
                      </a:pPr>
                      <a:r>
                        <a:rPr lang="en-US" sz="2400" dirty="0">
                          <a:solidFill>
                            <a:srgbClr val="2F5597"/>
                          </a:solidFill>
                        </a:rPr>
                        <a:t>Prescription Drugs Covered</a:t>
                      </a:r>
                    </a:p>
                  </a:txBody>
                  <a:tcPr anchor="ctr"/>
                </a:tc>
                <a:extLst>
                  <a:ext uri="{0D108BD9-81ED-4DB2-BD59-A6C34878D82A}">
                    <a16:rowId xmlns:a16="http://schemas.microsoft.com/office/drawing/2014/main" val="10000"/>
                  </a:ext>
                </a:extLst>
              </a:tr>
              <a:tr h="822960">
                <a:tc>
                  <a:txBody>
                    <a:bodyPr/>
                    <a:lstStyle/>
                    <a:p>
                      <a:pPr algn="ctr">
                        <a:spcBef>
                          <a:spcPts val="600"/>
                        </a:spcBef>
                      </a:pPr>
                      <a:r>
                        <a:rPr lang="en-US" sz="2400" dirty="0">
                          <a:solidFill>
                            <a:srgbClr val="2F5597"/>
                          </a:solidFill>
                        </a:rPr>
                        <a:t>1 and 2</a:t>
                      </a:r>
                    </a:p>
                  </a:txBody>
                  <a:tcPr>
                    <a:lnR w="12700" cap="flat" cmpd="sng" algn="ctr">
                      <a:solidFill>
                        <a:schemeClr val="accent1">
                          <a:lumMod val="75000"/>
                        </a:schemeClr>
                      </a:solidFill>
                      <a:prstDash val="solid"/>
                      <a:round/>
                      <a:headEnd type="none" w="med" len="med"/>
                      <a:tailEnd type="none" w="med" len="med"/>
                    </a:lnR>
                  </a:tcPr>
                </a:tc>
                <a:tc>
                  <a:txBody>
                    <a:bodyPr/>
                    <a:lstStyle/>
                    <a:p>
                      <a:pPr>
                        <a:spcBef>
                          <a:spcPts val="600"/>
                        </a:spcBef>
                      </a:pPr>
                      <a:r>
                        <a:rPr lang="en-US" sz="2400" dirty="0">
                          <a:solidFill>
                            <a:srgbClr val="2F5597"/>
                          </a:solidFill>
                        </a:rPr>
                        <a:t>Lowest copayment</a:t>
                      </a: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tcPr>
                </a:tc>
                <a:tc>
                  <a:txBody>
                    <a:bodyPr/>
                    <a:lstStyle/>
                    <a:p>
                      <a:pPr>
                        <a:spcBef>
                          <a:spcPts val="600"/>
                        </a:spcBef>
                      </a:pPr>
                      <a:r>
                        <a:rPr lang="en-US" sz="2400" dirty="0">
                          <a:solidFill>
                            <a:srgbClr val="2F5597"/>
                          </a:solidFill>
                        </a:rPr>
                        <a:t>Preferred generics and generics</a:t>
                      </a:r>
                    </a:p>
                  </a:txBody>
                  <a:tcPr>
                    <a:lnL w="12700" cap="flat" cmpd="sng" algn="ctr">
                      <a:solidFill>
                        <a:schemeClr val="accent1">
                          <a:lumMod val="75000"/>
                        </a:schemeClr>
                      </a:solidFill>
                      <a:prstDash val="solid"/>
                      <a:round/>
                      <a:headEnd type="none" w="med" len="med"/>
                      <a:tailEnd type="none" w="med" len="med"/>
                    </a:lnL>
                  </a:tcPr>
                </a:tc>
                <a:extLst>
                  <a:ext uri="{0D108BD9-81ED-4DB2-BD59-A6C34878D82A}">
                    <a16:rowId xmlns:a16="http://schemas.microsoft.com/office/drawing/2014/main" val="10001"/>
                  </a:ext>
                </a:extLst>
              </a:tr>
              <a:tr h="822960">
                <a:tc>
                  <a:txBody>
                    <a:bodyPr/>
                    <a:lstStyle/>
                    <a:p>
                      <a:pPr algn="ctr">
                        <a:spcBef>
                          <a:spcPts val="600"/>
                        </a:spcBef>
                      </a:pPr>
                      <a:r>
                        <a:rPr lang="en-US" sz="2400" dirty="0">
                          <a:solidFill>
                            <a:srgbClr val="2F5597"/>
                          </a:solidFill>
                        </a:rPr>
                        <a:t>3</a:t>
                      </a:r>
                    </a:p>
                  </a:txBody>
                  <a:tcPr>
                    <a:lnR w="12700" cap="flat" cmpd="sng" algn="ctr">
                      <a:solidFill>
                        <a:schemeClr val="accent1">
                          <a:lumMod val="75000"/>
                        </a:schemeClr>
                      </a:solidFill>
                      <a:prstDash val="solid"/>
                      <a:round/>
                      <a:headEnd type="none" w="med" len="med"/>
                      <a:tailEnd type="none" w="med" len="med"/>
                    </a:lnR>
                  </a:tcPr>
                </a:tc>
                <a:tc>
                  <a:txBody>
                    <a:bodyPr/>
                    <a:lstStyle/>
                    <a:p>
                      <a:pPr>
                        <a:spcBef>
                          <a:spcPts val="600"/>
                        </a:spcBef>
                      </a:pPr>
                      <a:r>
                        <a:rPr lang="en-US" sz="2400" dirty="0">
                          <a:solidFill>
                            <a:srgbClr val="2F5597"/>
                          </a:solidFill>
                        </a:rPr>
                        <a:t>Medium co</a:t>
                      </a:r>
                      <a:r>
                        <a:rPr lang="en-US" sz="2400" baseline="0" dirty="0">
                          <a:solidFill>
                            <a:srgbClr val="2F5597"/>
                          </a:solidFill>
                        </a:rPr>
                        <a:t>payment</a:t>
                      </a:r>
                      <a:endParaRPr lang="en-US" sz="2400" dirty="0">
                        <a:solidFill>
                          <a:srgbClr val="2F5597"/>
                        </a:solidFill>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tcPr>
                </a:tc>
                <a:tc>
                  <a:txBody>
                    <a:bodyPr/>
                    <a:lstStyle/>
                    <a:p>
                      <a:pPr>
                        <a:spcBef>
                          <a:spcPts val="600"/>
                        </a:spcBef>
                      </a:pPr>
                      <a:r>
                        <a:rPr lang="en-US" sz="2400" dirty="0">
                          <a:solidFill>
                            <a:srgbClr val="2F5597"/>
                          </a:solidFill>
                        </a:rPr>
                        <a:t>Preferred, brand-name</a:t>
                      </a:r>
                    </a:p>
                  </a:txBody>
                  <a:tcPr>
                    <a:lnL w="12700" cap="flat" cmpd="sng" algn="ctr">
                      <a:solidFill>
                        <a:schemeClr val="accent1">
                          <a:lumMod val="75000"/>
                        </a:schemeClr>
                      </a:solidFill>
                      <a:prstDash val="solid"/>
                      <a:round/>
                      <a:headEnd type="none" w="med" len="med"/>
                      <a:tailEnd type="none" w="med" len="med"/>
                    </a:lnL>
                  </a:tcPr>
                </a:tc>
                <a:extLst>
                  <a:ext uri="{0D108BD9-81ED-4DB2-BD59-A6C34878D82A}">
                    <a16:rowId xmlns:a16="http://schemas.microsoft.com/office/drawing/2014/main" val="10002"/>
                  </a:ext>
                </a:extLst>
              </a:tr>
              <a:tr h="822960">
                <a:tc>
                  <a:txBody>
                    <a:bodyPr/>
                    <a:lstStyle/>
                    <a:p>
                      <a:pPr algn="ctr">
                        <a:spcBef>
                          <a:spcPts val="600"/>
                        </a:spcBef>
                      </a:pPr>
                      <a:r>
                        <a:rPr lang="en-US" sz="2400" dirty="0">
                          <a:solidFill>
                            <a:srgbClr val="2F5597"/>
                          </a:solidFill>
                        </a:rPr>
                        <a:t>4</a:t>
                      </a:r>
                    </a:p>
                  </a:txBody>
                  <a:tcPr>
                    <a:lnR w="12700" cap="flat" cmpd="sng" algn="ctr">
                      <a:solidFill>
                        <a:schemeClr val="accent1">
                          <a:lumMod val="75000"/>
                        </a:schemeClr>
                      </a:solidFill>
                      <a:prstDash val="solid"/>
                      <a:round/>
                      <a:headEnd type="none" w="med" len="med"/>
                      <a:tailEnd type="none" w="med" len="med"/>
                    </a:lnR>
                  </a:tcPr>
                </a:tc>
                <a:tc>
                  <a:txBody>
                    <a:bodyPr/>
                    <a:lstStyle/>
                    <a:p>
                      <a:pPr>
                        <a:spcBef>
                          <a:spcPts val="600"/>
                        </a:spcBef>
                      </a:pPr>
                      <a:r>
                        <a:rPr lang="en-US" sz="2400" dirty="0">
                          <a:solidFill>
                            <a:srgbClr val="2F5597"/>
                          </a:solidFill>
                        </a:rPr>
                        <a:t>High</a:t>
                      </a:r>
                      <a:r>
                        <a:rPr lang="en-US" sz="2400" baseline="0" dirty="0">
                          <a:solidFill>
                            <a:srgbClr val="2F5597"/>
                          </a:solidFill>
                        </a:rPr>
                        <a:t> copayment</a:t>
                      </a:r>
                      <a:endParaRPr lang="en-US" sz="2400" dirty="0">
                        <a:solidFill>
                          <a:srgbClr val="2F5597"/>
                        </a:solidFill>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tcPr>
                </a:tc>
                <a:tc>
                  <a:txBody>
                    <a:bodyPr/>
                    <a:lstStyle/>
                    <a:p>
                      <a:pPr>
                        <a:spcBef>
                          <a:spcPts val="600"/>
                        </a:spcBef>
                      </a:pPr>
                      <a:r>
                        <a:rPr lang="en-US" sz="2400" dirty="0">
                          <a:solidFill>
                            <a:srgbClr val="2F5597"/>
                          </a:solidFill>
                        </a:rPr>
                        <a:t>Non-preferred, brand-name</a:t>
                      </a:r>
                    </a:p>
                  </a:txBody>
                  <a:tcPr>
                    <a:lnL w="12700" cap="flat" cmpd="sng" algn="ctr">
                      <a:solidFill>
                        <a:schemeClr val="accent1">
                          <a:lumMod val="75000"/>
                        </a:schemeClr>
                      </a:solidFill>
                      <a:prstDash val="solid"/>
                      <a:round/>
                      <a:headEnd type="none" w="med" len="med"/>
                      <a:tailEnd type="none" w="med" len="med"/>
                    </a:lnL>
                  </a:tcPr>
                </a:tc>
                <a:extLst>
                  <a:ext uri="{0D108BD9-81ED-4DB2-BD59-A6C34878D82A}">
                    <a16:rowId xmlns:a16="http://schemas.microsoft.com/office/drawing/2014/main" val="10003"/>
                  </a:ext>
                </a:extLst>
              </a:tr>
              <a:tr h="655403">
                <a:tc>
                  <a:txBody>
                    <a:bodyPr/>
                    <a:lstStyle/>
                    <a:p>
                      <a:pPr algn="ctr">
                        <a:spcBef>
                          <a:spcPts val="600"/>
                        </a:spcBef>
                      </a:pPr>
                      <a:r>
                        <a:rPr lang="en-US" sz="2400" dirty="0">
                          <a:solidFill>
                            <a:srgbClr val="2F5597"/>
                          </a:solidFill>
                        </a:rPr>
                        <a:t>5 </a:t>
                      </a:r>
                      <a:br>
                        <a:rPr lang="en-US" sz="2400" dirty="0">
                          <a:solidFill>
                            <a:srgbClr val="2F5597"/>
                          </a:solidFill>
                        </a:rPr>
                      </a:br>
                      <a:r>
                        <a:rPr lang="en-US" sz="1800" dirty="0">
                          <a:solidFill>
                            <a:srgbClr val="2F5597"/>
                          </a:solidFill>
                        </a:rPr>
                        <a:t>(Or Specialty)</a:t>
                      </a:r>
                      <a:endParaRPr lang="en-US" sz="2400" i="1" dirty="0">
                        <a:solidFill>
                          <a:srgbClr val="2F5597"/>
                        </a:solidFill>
                      </a:endParaRPr>
                    </a:p>
                  </a:txBody>
                  <a:tcPr>
                    <a:lnR w="12700" cap="flat" cmpd="sng" algn="ctr">
                      <a:solidFill>
                        <a:schemeClr val="accent1">
                          <a:lumMod val="75000"/>
                        </a:schemeClr>
                      </a:solidFill>
                      <a:prstDash val="solid"/>
                      <a:round/>
                      <a:headEnd type="none" w="med" len="med"/>
                      <a:tailEnd type="none" w="med" len="med"/>
                    </a:lnR>
                  </a:tcPr>
                </a:tc>
                <a:tc>
                  <a:txBody>
                    <a:bodyPr/>
                    <a:lstStyle/>
                    <a:p>
                      <a:pPr>
                        <a:spcBef>
                          <a:spcPts val="600"/>
                        </a:spcBef>
                      </a:pPr>
                      <a:r>
                        <a:rPr lang="en-US" sz="2400" dirty="0">
                          <a:solidFill>
                            <a:srgbClr val="2F5597"/>
                          </a:solidFill>
                        </a:rPr>
                        <a:t>Highest copayment</a:t>
                      </a:r>
                      <a:r>
                        <a:rPr lang="en-US" sz="2400" baseline="0" dirty="0">
                          <a:solidFill>
                            <a:srgbClr val="2F5597"/>
                          </a:solidFill>
                        </a:rPr>
                        <a:t> or coinsurance</a:t>
                      </a:r>
                      <a:endParaRPr lang="en-US" sz="2400" dirty="0">
                        <a:solidFill>
                          <a:srgbClr val="2F5597"/>
                        </a:solidFill>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tcPr>
                </a:tc>
                <a:tc>
                  <a:txBody>
                    <a:bodyPr/>
                    <a:lstStyle/>
                    <a:p>
                      <a:pPr>
                        <a:spcBef>
                          <a:spcPts val="600"/>
                        </a:spcBef>
                      </a:pPr>
                      <a:r>
                        <a:rPr lang="en-US" sz="2400" dirty="0">
                          <a:solidFill>
                            <a:srgbClr val="2F5597"/>
                          </a:solidFill>
                        </a:rPr>
                        <a:t>Unique,</a:t>
                      </a:r>
                      <a:r>
                        <a:rPr lang="en-US" sz="2400" baseline="0" dirty="0">
                          <a:solidFill>
                            <a:srgbClr val="2F5597"/>
                          </a:solidFill>
                        </a:rPr>
                        <a:t> very high cost </a:t>
                      </a:r>
                      <a:endParaRPr lang="en-US" sz="2400" dirty="0">
                        <a:solidFill>
                          <a:srgbClr val="2F5597"/>
                        </a:solidFill>
                      </a:endParaRPr>
                    </a:p>
                  </a:txBody>
                  <a:tcPr>
                    <a:lnL w="12700" cap="flat" cmpd="sng" algn="ctr">
                      <a:solidFill>
                        <a:schemeClr val="accent1">
                          <a:lumMod val="75000"/>
                        </a:schemeClr>
                      </a:solidFill>
                      <a:prstDash val="solid"/>
                      <a:round/>
                      <a:headEnd type="none" w="med" len="med"/>
                      <a:tailEnd type="none" w="med" len="med"/>
                    </a:lnL>
                  </a:tcPr>
                </a:tc>
                <a:extLst>
                  <a:ext uri="{0D108BD9-81ED-4DB2-BD59-A6C34878D82A}">
                    <a16:rowId xmlns:a16="http://schemas.microsoft.com/office/drawing/2014/main" val="10004"/>
                  </a:ext>
                </a:extLst>
              </a:tr>
            </a:tbl>
          </a:graphicData>
        </a:graphic>
      </p:graphicFrame>
      <p:sp>
        <p:nvSpPr>
          <p:cNvPr id="7" name="Slide Number Placeholder 5">
            <a:extLst>
              <a:ext uri="{FF2B5EF4-FFF2-40B4-BE49-F238E27FC236}">
                <a16:creationId xmlns:a16="http://schemas.microsoft.com/office/drawing/2014/main" id="{AA7D341C-EDD6-40AE-8E87-C3C5A3788C35}"/>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36</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n-US"/>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2023</a:t>
            </a:r>
          </a:p>
        </p:txBody>
      </p:sp>
    </p:spTree>
    <p:custDataLst>
      <p:tags r:id="rId1"/>
    </p:custDataLst>
    <p:extLst>
      <p:ext uri="{BB962C8B-B14F-4D97-AF65-F5344CB8AC3E}">
        <p14:creationId xmlns:p14="http://schemas.microsoft.com/office/powerpoint/2010/main" val="3924411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par>
                                <p:cTn id="8" presetID="22" presetClass="entr" presetSubtype="1" fill="hold" nodeType="withEffect">
                                  <p:stCondLst>
                                    <p:cond delay="50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7253"/>
            <a:ext cx="12191999" cy="914400"/>
          </a:xfrm>
        </p:spPr>
        <p:txBody>
          <a:bodyPr anchor="ctr">
            <a:normAutofit/>
          </a:bodyPr>
          <a:lstStyle/>
          <a:p>
            <a:r>
              <a:rPr lang="en-US" sz="3000" dirty="0"/>
              <a:t>Formulary Changes</a:t>
            </a:r>
          </a:p>
        </p:txBody>
      </p:sp>
      <p:sp>
        <p:nvSpPr>
          <p:cNvPr id="5" name="Content Placeholder 4"/>
          <p:cNvSpPr>
            <a:spLocks noGrp="1"/>
          </p:cNvSpPr>
          <p:nvPr>
            <p:ph type="body" sz="quarter" idx="13"/>
          </p:nvPr>
        </p:nvSpPr>
        <p:spPr>
          <a:xfrm>
            <a:off x="838200" y="1295401"/>
            <a:ext cx="10644188" cy="809254"/>
          </a:xfrm>
        </p:spPr>
        <p:txBody>
          <a:bodyPr>
            <a:noAutofit/>
          </a:bodyPr>
          <a:lstStyle/>
          <a:p>
            <a:pPr marL="0" lvl="0" indent="0" defTabSz="685800">
              <a:lnSpc>
                <a:spcPct val="100000"/>
              </a:lnSpc>
              <a:spcBef>
                <a:spcPts val="600"/>
              </a:spcBef>
              <a:buNone/>
            </a:pPr>
            <a:r>
              <a:rPr lang="en-US" sz="2800" b="1" dirty="0">
                <a:solidFill>
                  <a:srgbClr val="00529B"/>
                </a:solidFill>
              </a:rPr>
              <a:t>Medicare plans:</a:t>
            </a:r>
          </a:p>
        </p:txBody>
      </p:sp>
      <p:sp>
        <p:nvSpPr>
          <p:cNvPr id="8" name="Rectangle: Rounded Corners 7" descr="Text box: May only change therapeutic categories and classes at the beginning of each plan year &#10;">
            <a:extLst>
              <a:ext uri="{FF2B5EF4-FFF2-40B4-BE49-F238E27FC236}">
                <a16:creationId xmlns:a16="http://schemas.microsoft.com/office/drawing/2014/main" id="{C305DD38-C7BA-4E15-88D1-4DB6BD8D315B}"/>
              </a:ext>
            </a:extLst>
          </p:cNvPr>
          <p:cNvSpPr/>
          <p:nvPr/>
        </p:nvSpPr>
        <p:spPr>
          <a:xfrm>
            <a:off x="2043631" y="1955800"/>
            <a:ext cx="2554425" cy="3822700"/>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a:p>
            <a:pPr algn="ctr">
              <a:spcAft>
                <a:spcPts val="600"/>
              </a:spcAft>
            </a:pPr>
            <a:r>
              <a:rPr lang="en-US" dirty="0">
                <a:solidFill>
                  <a:srgbClr val="00529B"/>
                </a:solidFill>
              </a:rPr>
              <a:t>May only change therapeutic categories and classes at the beginning of each plan year </a:t>
            </a:r>
          </a:p>
        </p:txBody>
      </p:sp>
      <p:pic>
        <p:nvPicPr>
          <p:cNvPr id="11" name="Graphic 10">
            <a:extLst>
              <a:ext uri="{FF2B5EF4-FFF2-40B4-BE49-F238E27FC236}">
                <a16:creationId xmlns:a16="http://schemas.microsoft.com/office/drawing/2014/main" id="{4F83B6BF-EF84-40C3-B3A7-96A70435E517}"/>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62257" y="2147003"/>
            <a:ext cx="1317171" cy="1317171"/>
          </a:xfrm>
          <a:prstGeom prst="rect">
            <a:avLst/>
          </a:prstGeom>
        </p:spPr>
      </p:pic>
      <p:sp>
        <p:nvSpPr>
          <p:cNvPr id="10" name="Rectangle: Rounded Corners 9" descr="Text box: Usually notify you 30 days before changes or when you request a refill and will provide you a month’s refill&#10;">
            <a:extLst>
              <a:ext uri="{FF2B5EF4-FFF2-40B4-BE49-F238E27FC236}">
                <a16:creationId xmlns:a16="http://schemas.microsoft.com/office/drawing/2014/main" id="{F0460B33-38C3-4B36-AB77-93310CE14542}"/>
              </a:ext>
            </a:extLst>
          </p:cNvPr>
          <p:cNvSpPr/>
          <p:nvPr/>
        </p:nvSpPr>
        <p:spPr>
          <a:xfrm>
            <a:off x="4818787" y="1955800"/>
            <a:ext cx="2554425" cy="3870756"/>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a:p>
            <a:pPr algn="ctr">
              <a:spcAft>
                <a:spcPts val="600"/>
              </a:spcAft>
            </a:pPr>
            <a:r>
              <a:rPr lang="en-US" dirty="0">
                <a:solidFill>
                  <a:srgbClr val="00529B"/>
                </a:solidFill>
              </a:rPr>
              <a:t>Usually notify you 30 days before changes or when you request a refill and will provide you a month’s refill</a:t>
            </a:r>
          </a:p>
        </p:txBody>
      </p:sp>
      <p:pic>
        <p:nvPicPr>
          <p:cNvPr id="12" name="Graphic 11">
            <a:extLst>
              <a:ext uri="{FF2B5EF4-FFF2-40B4-BE49-F238E27FC236}">
                <a16:creationId xmlns:a16="http://schemas.microsoft.com/office/drawing/2014/main" id="{E4668EB3-30DE-46DD-A63D-A41D6B8C8C08}"/>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5315262" y="2003365"/>
            <a:ext cx="1561475" cy="1561475"/>
          </a:xfrm>
          <a:prstGeom prst="rect">
            <a:avLst/>
          </a:prstGeom>
        </p:spPr>
      </p:pic>
      <p:sp>
        <p:nvSpPr>
          <p:cNvPr id="9" name="Rectangle: Rounded Corners 8" descr="Text box: May immediately remove drugs from the formulary (without notice and at any time) for various reasons&#10;">
            <a:extLst>
              <a:ext uri="{FF2B5EF4-FFF2-40B4-BE49-F238E27FC236}">
                <a16:creationId xmlns:a16="http://schemas.microsoft.com/office/drawing/2014/main" id="{034696D6-6F3D-4551-B93B-752460FE1E01}"/>
              </a:ext>
            </a:extLst>
          </p:cNvPr>
          <p:cNvSpPr/>
          <p:nvPr/>
        </p:nvSpPr>
        <p:spPr>
          <a:xfrm>
            <a:off x="7593946" y="1955799"/>
            <a:ext cx="2554425" cy="3870756"/>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a:p>
            <a:pPr algn="ctr">
              <a:spcAft>
                <a:spcPts val="600"/>
              </a:spcAft>
            </a:pPr>
            <a:r>
              <a:rPr lang="en-US" dirty="0">
                <a:solidFill>
                  <a:srgbClr val="00529B"/>
                </a:solidFill>
              </a:rPr>
              <a:t>May immediately remove drugs from the formulary (without notice and at any time) for various reasons</a:t>
            </a:r>
          </a:p>
        </p:txBody>
      </p:sp>
      <p:pic>
        <p:nvPicPr>
          <p:cNvPr id="7" name="Picture 6">
            <a:extLst>
              <a:ext uri="{FF2B5EF4-FFF2-40B4-BE49-F238E27FC236}">
                <a16:creationId xmlns:a16="http://schemas.microsoft.com/office/drawing/2014/main" id="{5D3F6332-0B1C-4A08-9EC0-85D543EC519E}"/>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8197644" y="2149632"/>
            <a:ext cx="1411320" cy="1415208"/>
          </a:xfrm>
          <a:prstGeom prst="rect">
            <a:avLst/>
          </a:prstGeom>
        </p:spPr>
      </p:pic>
      <p:sp>
        <p:nvSpPr>
          <p:cNvPr id="15" name="Slide Number Placeholder 5">
            <a:extLst>
              <a:ext uri="{FF2B5EF4-FFF2-40B4-BE49-F238E27FC236}">
                <a16:creationId xmlns:a16="http://schemas.microsoft.com/office/drawing/2014/main" id="{977BA01B-F9E0-4EF1-8046-6A7ACBF18B8A}"/>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37</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n-US"/>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2023</a:t>
            </a:r>
          </a:p>
        </p:txBody>
      </p:sp>
    </p:spTree>
    <p:custDataLst>
      <p:tags r:id="rId1"/>
    </p:custDataLst>
    <p:extLst>
      <p:ext uri="{BB962C8B-B14F-4D97-AF65-F5344CB8AC3E}">
        <p14:creationId xmlns:p14="http://schemas.microsoft.com/office/powerpoint/2010/main" val="976380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animEffect transition="in" filter="fade">
                                      <p:cBhvr>
                                        <p:cTn id="7" dur="500"/>
                                        <p:tgtEl>
                                          <p:spTgt spid="8">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4" end="4"/>
                                            </p:txEl>
                                          </p:spTgt>
                                        </p:tgtEl>
                                        <p:attrNameLst>
                                          <p:attrName>style.visibility</p:attrName>
                                        </p:attrNameLst>
                                      </p:cBhvr>
                                      <p:to>
                                        <p:strVal val="visible"/>
                                      </p:to>
                                    </p:set>
                                    <p:animEffect transition="in" filter="fade">
                                      <p:cBhvr>
                                        <p:cTn id="12" dur="500"/>
                                        <p:tgtEl>
                                          <p:spTgt spid="10">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5" end="5"/>
                                            </p:txEl>
                                          </p:spTgt>
                                        </p:tgtEl>
                                        <p:attrNameLst>
                                          <p:attrName>style.visibility</p:attrName>
                                        </p:attrNameLst>
                                      </p:cBhvr>
                                      <p:to>
                                        <p:strVal val="visible"/>
                                      </p:to>
                                    </p:set>
                                    <p:animEffect transition="in" filter="fade">
                                      <p:cBhvr>
                                        <p:cTn id="17"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4927"/>
            <a:ext cx="12192000" cy="927599"/>
          </a:xfrm>
        </p:spPr>
        <p:txBody>
          <a:bodyPr anchor="ctr">
            <a:normAutofit/>
          </a:bodyPr>
          <a:lstStyle/>
          <a:p>
            <a:r>
              <a:rPr lang="en-US" sz="3000" dirty="0"/>
              <a:t>Formulary Changes (continued)</a:t>
            </a:r>
          </a:p>
        </p:txBody>
      </p:sp>
      <p:sp>
        <p:nvSpPr>
          <p:cNvPr id="12" name="Rectangle 11" descr="Text box 1: Plans can remove or change the price for a brand-name drug if:&#10;- The generic drug became available on the market after the plan submitted its initial formulary&#10;- It adds a therapeutically equivalent generic drug to the formulary&#10;">
            <a:extLst>
              <a:ext uri="{FF2B5EF4-FFF2-40B4-BE49-F238E27FC236}">
                <a16:creationId xmlns:a16="http://schemas.microsoft.com/office/drawing/2014/main" id="{4D88B5EF-EACD-4B42-BF54-C7B7760E871D}"/>
              </a:ext>
            </a:extLst>
          </p:cNvPr>
          <p:cNvSpPr/>
          <p:nvPr/>
        </p:nvSpPr>
        <p:spPr>
          <a:xfrm>
            <a:off x="1000123" y="1920240"/>
            <a:ext cx="4923781" cy="3139321"/>
          </a:xfrm>
          <a:prstGeom prst="rect">
            <a:avLst/>
          </a:prstGeom>
        </p:spPr>
        <p:txBody>
          <a:bodyPr wrap="square">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defTabSz="685800">
              <a:lnSpc>
                <a:spcPct val="100000"/>
              </a:lnSpc>
              <a:spcAft>
                <a:spcPts val="1200"/>
              </a:spcAft>
            </a:pPr>
            <a:r>
              <a:rPr lang="en-US" sz="2400" b="1" dirty="0">
                <a:solidFill>
                  <a:srgbClr val="00529B"/>
                </a:solidFill>
                <a:latin typeface="Arial" panose="020B0604020202020204" pitchFamily="34" charset="0"/>
                <a:cs typeface="Arial" panose="020B0604020202020204" pitchFamily="34" charset="0"/>
              </a:rPr>
              <a:t>Plans can remove or change the price for a brand-name drug if:</a:t>
            </a:r>
          </a:p>
          <a:p>
            <a:pPr marL="548640" lvl="1" indent="-274320" defTabSz="685800">
              <a:lnSpc>
                <a:spcPct val="100000"/>
              </a:lnSpc>
              <a:spcBef>
                <a:spcPts val="1200"/>
              </a:spcBef>
              <a:spcAft>
                <a:spcPts val="1200"/>
              </a:spcAft>
              <a:buFont typeface="Wingdings" panose="05000000000000000000" pitchFamily="2" charset="2"/>
              <a:buChar char="§"/>
            </a:pPr>
            <a:r>
              <a:rPr lang="en-US" sz="2000" dirty="0">
                <a:solidFill>
                  <a:srgbClr val="00529B"/>
                </a:solidFill>
                <a:latin typeface="Arial" panose="020B0604020202020204" pitchFamily="34" charset="0"/>
                <a:cs typeface="Arial" panose="020B0604020202020204" pitchFamily="34" charset="0"/>
              </a:rPr>
              <a:t>The </a:t>
            </a:r>
            <a:r>
              <a:rPr lang="en-US" sz="2000" b="1" dirty="0">
                <a:solidFill>
                  <a:srgbClr val="00529B"/>
                </a:solidFill>
                <a:latin typeface="Arial" panose="020B0604020202020204" pitchFamily="34" charset="0"/>
                <a:cs typeface="Arial" panose="020B0604020202020204" pitchFamily="34" charset="0"/>
              </a:rPr>
              <a:t>generic drug became available </a:t>
            </a:r>
            <a:r>
              <a:rPr lang="en-US" sz="2000" dirty="0">
                <a:solidFill>
                  <a:srgbClr val="00529B"/>
                </a:solidFill>
                <a:latin typeface="Arial" panose="020B0604020202020204" pitchFamily="34" charset="0"/>
                <a:cs typeface="Arial" panose="020B0604020202020204" pitchFamily="34" charset="0"/>
              </a:rPr>
              <a:t>on the market after the plan submitted its initial formulary</a:t>
            </a:r>
          </a:p>
          <a:p>
            <a:pPr marL="548640" lvl="1" indent="-274320" defTabSz="685800">
              <a:lnSpc>
                <a:spcPct val="100000"/>
              </a:lnSpc>
              <a:spcAft>
                <a:spcPts val="1200"/>
              </a:spcAft>
              <a:buFont typeface="Wingdings" panose="05000000000000000000" pitchFamily="2" charset="2"/>
              <a:buChar char="§"/>
            </a:pPr>
            <a:r>
              <a:rPr lang="en-US" sz="2000" dirty="0">
                <a:solidFill>
                  <a:srgbClr val="00529B"/>
                </a:solidFill>
                <a:latin typeface="Arial" panose="020B0604020202020204" pitchFamily="34" charset="0"/>
                <a:cs typeface="Arial" panose="020B0604020202020204" pitchFamily="34" charset="0"/>
              </a:rPr>
              <a:t>It </a:t>
            </a:r>
            <a:r>
              <a:rPr lang="en-US" sz="2000" b="1" dirty="0">
                <a:solidFill>
                  <a:srgbClr val="00529B"/>
                </a:solidFill>
                <a:latin typeface="Arial" panose="020B0604020202020204" pitchFamily="34" charset="0"/>
                <a:cs typeface="Arial" panose="020B0604020202020204" pitchFamily="34" charset="0"/>
              </a:rPr>
              <a:t>adds a therapeutically equivalent generic drug </a:t>
            </a:r>
            <a:r>
              <a:rPr lang="en-US" sz="2000" dirty="0">
                <a:solidFill>
                  <a:srgbClr val="00529B"/>
                </a:solidFill>
                <a:latin typeface="Arial" panose="020B0604020202020204" pitchFamily="34" charset="0"/>
                <a:cs typeface="Arial" panose="020B0604020202020204" pitchFamily="34" charset="0"/>
              </a:rPr>
              <a:t>to the formulary</a:t>
            </a:r>
          </a:p>
        </p:txBody>
      </p:sp>
      <p:sp>
        <p:nvSpPr>
          <p:cNvPr id="5" name="Rectangle: Rounded Corners 4">
            <a:extLst>
              <a:ext uri="{FF2B5EF4-FFF2-40B4-BE49-F238E27FC236}">
                <a16:creationId xmlns:a16="http://schemas.microsoft.com/office/drawing/2014/main" id="{F883B3D1-5B45-4497-ACE8-24D8CEE266A2}"/>
              </a:ext>
              <a:ext uri="{C183D7F6-B498-43B3-948B-1728B52AA6E4}">
                <adec:decorative xmlns:adec="http://schemas.microsoft.com/office/drawing/2017/decorative" val="1"/>
              </a:ext>
            </a:extLst>
          </p:cNvPr>
          <p:cNvSpPr/>
          <p:nvPr/>
        </p:nvSpPr>
        <p:spPr>
          <a:xfrm>
            <a:off x="714805" y="1789695"/>
            <a:ext cx="5251964" cy="3669632"/>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FE4BB065-62A1-40E6-B20F-59BA9EC9141D}"/>
              </a:ext>
              <a:ext uri="{C183D7F6-B498-43B3-948B-1728B52AA6E4}">
                <adec:decorative xmlns:adec="http://schemas.microsoft.com/office/drawing/2017/decorative" val="1"/>
              </a:ext>
            </a:extLst>
          </p:cNvPr>
          <p:cNvCxnSpPr/>
          <p:nvPr/>
        </p:nvCxnSpPr>
        <p:spPr>
          <a:xfrm>
            <a:off x="714805" y="2886069"/>
            <a:ext cx="5251964"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3" name="Rectangle 12" descr="Text box 2: Plans must report changes to:&#10;- All plan members and prospective enrollees&#10;- Centers for Medicare &amp; Medicaid Services (CMS) and other entities in advance &#10;- Affected enrollees&#10;">
            <a:extLst>
              <a:ext uri="{FF2B5EF4-FFF2-40B4-BE49-F238E27FC236}">
                <a16:creationId xmlns:a16="http://schemas.microsoft.com/office/drawing/2014/main" id="{E12753F0-11BF-4DED-950A-FDD7C222B80D}"/>
              </a:ext>
            </a:extLst>
          </p:cNvPr>
          <p:cNvSpPr/>
          <p:nvPr/>
        </p:nvSpPr>
        <p:spPr>
          <a:xfrm>
            <a:off x="6549725" y="1920240"/>
            <a:ext cx="4927470" cy="3893374"/>
          </a:xfrm>
          <a:prstGeom prst="rect">
            <a:avLst/>
          </a:prstGeom>
        </p:spPr>
        <p:txBody>
          <a:bodyPr wrap="square">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defTabSz="685800">
              <a:lnSpc>
                <a:spcPct val="100000"/>
              </a:lnSpc>
              <a:spcAft>
                <a:spcPts val="1200"/>
              </a:spcAft>
            </a:pPr>
            <a:r>
              <a:rPr lang="en-US" sz="2400" b="1" dirty="0">
                <a:solidFill>
                  <a:srgbClr val="00529B"/>
                </a:solidFill>
                <a:latin typeface="Arial" panose="020B0604020202020204" pitchFamily="34" charset="0"/>
                <a:cs typeface="Arial" panose="020B0604020202020204" pitchFamily="34" charset="0"/>
              </a:rPr>
              <a:t>Plans must report changes to:</a:t>
            </a:r>
          </a:p>
          <a:p>
            <a:pPr marL="0" lvl="1" defTabSz="685800">
              <a:lnSpc>
                <a:spcPct val="100000"/>
              </a:lnSpc>
              <a:spcAft>
                <a:spcPts val="1200"/>
              </a:spcAft>
            </a:pPr>
            <a:endParaRPr lang="en-US" sz="2400" b="1" dirty="0">
              <a:solidFill>
                <a:srgbClr val="00529B"/>
              </a:solidFill>
              <a:latin typeface="Arial" panose="020B0604020202020204" pitchFamily="34" charset="0"/>
              <a:cs typeface="Arial" panose="020B0604020202020204" pitchFamily="34" charset="0"/>
            </a:endParaRPr>
          </a:p>
          <a:p>
            <a:pPr marL="548640" lvl="2" indent="-274320" defTabSz="685800">
              <a:lnSpc>
                <a:spcPct val="100000"/>
              </a:lnSpc>
              <a:spcAft>
                <a:spcPts val="1200"/>
              </a:spcAft>
              <a:buFont typeface="Wingdings" panose="05000000000000000000" pitchFamily="2" charset="2"/>
              <a:buChar char="§"/>
            </a:pPr>
            <a:r>
              <a:rPr lang="en-US" sz="2000" dirty="0">
                <a:solidFill>
                  <a:srgbClr val="00529B"/>
                </a:solidFill>
                <a:latin typeface="Arial" panose="020B0604020202020204" pitchFamily="34" charset="0"/>
                <a:cs typeface="Arial" panose="020B0604020202020204" pitchFamily="34" charset="0"/>
              </a:rPr>
              <a:t>All plan members and prospective enrollees</a:t>
            </a:r>
          </a:p>
          <a:p>
            <a:pPr marL="548640" lvl="2" indent="-274320" defTabSz="685800">
              <a:lnSpc>
                <a:spcPct val="100000"/>
              </a:lnSpc>
              <a:spcAft>
                <a:spcPts val="1200"/>
              </a:spcAft>
              <a:buFont typeface="Wingdings" panose="05000000000000000000" pitchFamily="2" charset="2"/>
              <a:buChar char="§"/>
            </a:pPr>
            <a:r>
              <a:rPr lang="en-US" sz="2000" dirty="0">
                <a:solidFill>
                  <a:srgbClr val="00529B"/>
                </a:solidFill>
                <a:latin typeface="Arial" panose="020B0604020202020204" pitchFamily="34" charset="0"/>
                <a:cs typeface="Arial" panose="020B0604020202020204" pitchFamily="34" charset="0"/>
              </a:rPr>
              <a:t>The Centers for Medicare &amp; Medicaid Services (CMS) and other entities in advance </a:t>
            </a:r>
          </a:p>
          <a:p>
            <a:pPr marL="548640" lvl="2" indent="-274320" defTabSz="685800">
              <a:lnSpc>
                <a:spcPct val="100000"/>
              </a:lnSpc>
              <a:spcAft>
                <a:spcPts val="1200"/>
              </a:spcAft>
              <a:buFont typeface="Wingdings" panose="05000000000000000000" pitchFamily="2" charset="2"/>
              <a:buChar char="§"/>
            </a:pPr>
            <a:r>
              <a:rPr lang="en-US" sz="2000" dirty="0">
                <a:solidFill>
                  <a:srgbClr val="00529B"/>
                </a:solidFill>
                <a:latin typeface="Arial" panose="020B0604020202020204" pitchFamily="34" charset="0"/>
                <a:cs typeface="Arial" panose="020B0604020202020204" pitchFamily="34" charset="0"/>
              </a:rPr>
              <a:t>Affected enrollees</a:t>
            </a:r>
          </a:p>
          <a:p>
            <a:pPr marL="0" lvl="1" defTabSz="685800">
              <a:lnSpc>
                <a:spcPct val="100000"/>
              </a:lnSpc>
              <a:spcBef>
                <a:spcPts val="600"/>
              </a:spcBef>
            </a:pPr>
            <a:endParaRPr lang="en-US" sz="2400" b="1" dirty="0">
              <a:solidFill>
                <a:srgbClr val="00529B"/>
              </a:solidFill>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F48ABA34-B273-467D-98BC-4606C2830C5E}"/>
              </a:ext>
              <a:ext uri="{C183D7F6-B498-43B3-948B-1728B52AA6E4}">
                <adec:decorative xmlns:adec="http://schemas.microsoft.com/office/drawing/2017/decorative" val="1"/>
              </a:ext>
            </a:extLst>
          </p:cNvPr>
          <p:cNvSpPr/>
          <p:nvPr/>
        </p:nvSpPr>
        <p:spPr>
          <a:xfrm>
            <a:off x="6231167" y="1796558"/>
            <a:ext cx="5251964" cy="3669632"/>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538B112F-23B2-48D1-A839-1583DF0AC1CE}"/>
              </a:ext>
              <a:ext uri="{C183D7F6-B498-43B3-948B-1728B52AA6E4}">
                <adec:decorative xmlns:adec="http://schemas.microsoft.com/office/drawing/2017/decorative" val="1"/>
              </a:ext>
            </a:extLst>
          </p:cNvPr>
          <p:cNvCxnSpPr/>
          <p:nvPr/>
        </p:nvCxnSpPr>
        <p:spPr>
          <a:xfrm>
            <a:off x="6231167" y="2872967"/>
            <a:ext cx="5251964"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6" name="Slide Number Placeholder 5">
            <a:extLst>
              <a:ext uri="{FF2B5EF4-FFF2-40B4-BE49-F238E27FC236}">
                <a16:creationId xmlns:a16="http://schemas.microsoft.com/office/drawing/2014/main" id="{8A1315E5-5A28-4643-BB9F-4F1B30FA28FB}"/>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38</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n-US"/>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2023</a:t>
            </a:r>
          </a:p>
        </p:txBody>
      </p:sp>
    </p:spTree>
    <p:custDataLst>
      <p:tags r:id="rId1"/>
    </p:custDataLst>
    <p:extLst>
      <p:ext uri="{BB962C8B-B14F-4D97-AF65-F5344CB8AC3E}">
        <p14:creationId xmlns:p14="http://schemas.microsoft.com/office/powerpoint/2010/main" val="884126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animEffect transition="in" filter="fade">
                                      <p:cBhvr>
                                        <p:cTn id="7" dur="500"/>
                                        <p:tgtEl>
                                          <p:spTgt spid="1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fade">
                                      <p:cBhvr>
                                        <p:cTn id="12" dur="500"/>
                                        <p:tgtEl>
                                          <p:spTgt spid="1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fade">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fade">
                                      <p:cBhvr>
                                        <p:cTn id="22" dur="500"/>
                                        <p:tgtEl>
                                          <p:spTgt spid="1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xEl>
                                              <p:pRg st="4" end="4"/>
                                            </p:txEl>
                                          </p:spTgt>
                                        </p:tgtEl>
                                        <p:attrNameLst>
                                          <p:attrName>style.visibility</p:attrName>
                                        </p:attrNameLst>
                                      </p:cBhvr>
                                      <p:to>
                                        <p:strVal val="visible"/>
                                      </p:to>
                                    </p:set>
                                    <p:animEffect transition="in" filter="fade">
                                      <p:cBhvr>
                                        <p:cTn id="27"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38C40-A7D2-4F92-8479-413DE260E6DC}"/>
              </a:ext>
            </a:extLst>
          </p:cNvPr>
          <p:cNvSpPr>
            <a:spLocks noGrp="1"/>
          </p:cNvSpPr>
          <p:nvPr>
            <p:ph type="title"/>
          </p:nvPr>
        </p:nvSpPr>
        <p:spPr/>
        <p:txBody>
          <a:bodyPr>
            <a:normAutofit/>
          </a:bodyPr>
          <a:lstStyle/>
          <a:p>
            <a:r>
              <a:rPr lang="en-US" sz="3000" dirty="0"/>
              <a:t>The Drug Price Negotiation Program</a:t>
            </a:r>
          </a:p>
        </p:txBody>
      </p:sp>
      <p:sp>
        <p:nvSpPr>
          <p:cNvPr id="6" name="Content Placeholder 12">
            <a:extLst>
              <a:ext uri="{FF2B5EF4-FFF2-40B4-BE49-F238E27FC236}">
                <a16:creationId xmlns:a16="http://schemas.microsoft.com/office/drawing/2014/main" id="{1B52829B-7823-4F9A-82A6-2F61A5CB4C4A}"/>
              </a:ext>
            </a:extLst>
          </p:cNvPr>
          <p:cNvSpPr txBox="1">
            <a:spLocks/>
          </p:cNvSpPr>
          <p:nvPr/>
        </p:nvSpPr>
        <p:spPr>
          <a:xfrm>
            <a:off x="838200" y="1235242"/>
            <a:ext cx="10808368" cy="5069305"/>
          </a:xfrm>
          <a:prstGeom prst="rect">
            <a:avLst/>
          </a:prstGeom>
        </p:spPr>
        <p:txBody>
          <a:bodyPr vert="horz" lIns="91440" tIns="45720" rIns="91440" bIns="45720" rtlCol="0" anchor="t">
            <a:normAutofit fontScale="77500" lnSpcReduction="20000"/>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20000"/>
              </a:lnSpc>
              <a:spcBef>
                <a:spcPts val="0"/>
              </a:spcBef>
              <a:spcAft>
                <a:spcPts val="1200"/>
              </a:spcAft>
              <a:buNone/>
            </a:pPr>
            <a:r>
              <a:rPr lang="en-US" sz="3100" b="1" dirty="0">
                <a:solidFill>
                  <a:srgbClr val="00529B"/>
                </a:solidFill>
              </a:rPr>
              <a:t>Medicare will negotiate directly with manufacturers for the price of certain high-spending brand-name Medicare Part B and Part D drugs that don’t have competition </a:t>
            </a:r>
          </a:p>
          <a:p>
            <a:pPr marL="548640" indent="-274320">
              <a:lnSpc>
                <a:spcPct val="120000"/>
              </a:lnSpc>
              <a:spcBef>
                <a:spcPts val="0"/>
              </a:spcBef>
              <a:spcAft>
                <a:spcPts val="1200"/>
              </a:spcAft>
            </a:pPr>
            <a:r>
              <a:rPr lang="en-US" dirty="0">
                <a:solidFill>
                  <a:srgbClr val="00529B"/>
                </a:solidFill>
              </a:rPr>
              <a:t>Medicare will select and negotiate costs for:</a:t>
            </a:r>
          </a:p>
          <a:p>
            <a:pPr marL="1097280" lvl="1" indent="-274320">
              <a:lnSpc>
                <a:spcPct val="120000"/>
              </a:lnSpc>
              <a:spcAft>
                <a:spcPts val="1200"/>
              </a:spcAft>
            </a:pPr>
            <a:r>
              <a:rPr lang="en-US" sz="2000" dirty="0">
                <a:solidFill>
                  <a:srgbClr val="00529B"/>
                </a:solidFill>
              </a:rPr>
              <a:t>10 Part D drugs in 2023 (effective in 2026)</a:t>
            </a:r>
          </a:p>
          <a:p>
            <a:pPr marL="1097280" lvl="1" indent="-274320">
              <a:lnSpc>
                <a:spcPct val="120000"/>
              </a:lnSpc>
              <a:spcAft>
                <a:spcPts val="1200"/>
              </a:spcAft>
            </a:pPr>
            <a:r>
              <a:rPr lang="en-US" sz="2000" dirty="0">
                <a:solidFill>
                  <a:srgbClr val="00529B"/>
                </a:solidFill>
              </a:rPr>
              <a:t>15 Part D drugs in 2025 (effective in 2027)</a:t>
            </a:r>
          </a:p>
          <a:p>
            <a:pPr marL="1097280" lvl="1" indent="-274320">
              <a:lnSpc>
                <a:spcPct val="120000"/>
              </a:lnSpc>
              <a:spcAft>
                <a:spcPts val="1200"/>
              </a:spcAft>
            </a:pPr>
            <a:r>
              <a:rPr lang="en-US" sz="2000" dirty="0">
                <a:solidFill>
                  <a:srgbClr val="00529B"/>
                </a:solidFill>
              </a:rPr>
              <a:t>15 Part B and Part D drugs in 2026 (effective in 2028)</a:t>
            </a:r>
          </a:p>
          <a:p>
            <a:pPr marL="1097280" lvl="1" indent="-274320">
              <a:lnSpc>
                <a:spcPct val="120000"/>
              </a:lnSpc>
              <a:spcAft>
                <a:spcPts val="1200"/>
              </a:spcAft>
            </a:pPr>
            <a:r>
              <a:rPr lang="en-US" sz="2000" dirty="0">
                <a:solidFill>
                  <a:srgbClr val="00529B"/>
                </a:solidFill>
              </a:rPr>
              <a:t>20 Part B and Part D drugs in 2027 (effective in 2029)</a:t>
            </a:r>
          </a:p>
          <a:p>
            <a:pPr marL="1097280" lvl="1" indent="-274320">
              <a:lnSpc>
                <a:spcPct val="120000"/>
              </a:lnSpc>
              <a:spcBef>
                <a:spcPts val="0"/>
              </a:spcBef>
              <a:spcAft>
                <a:spcPts val="1200"/>
              </a:spcAft>
            </a:pPr>
            <a:r>
              <a:rPr lang="en-US" sz="2000" dirty="0">
                <a:solidFill>
                  <a:srgbClr val="00529B"/>
                </a:solidFill>
              </a:rPr>
              <a:t>20 Part B and Part drugs in 2028 and every year after</a:t>
            </a:r>
          </a:p>
          <a:p>
            <a:pPr marL="548640" indent="-274320">
              <a:lnSpc>
                <a:spcPct val="120000"/>
              </a:lnSpc>
              <a:spcBef>
                <a:spcPts val="0"/>
              </a:spcBef>
              <a:spcAft>
                <a:spcPts val="1200"/>
              </a:spcAft>
            </a:pPr>
            <a:r>
              <a:rPr lang="en-US" dirty="0">
                <a:solidFill>
                  <a:srgbClr val="00529B"/>
                </a:solidFill>
              </a:rPr>
              <a:t>Manufacturers that don’t follow the negotiation requirements will have to pay a tax, and will have to pay penalties if they don’t fulfill other manufacturer requirements</a:t>
            </a:r>
          </a:p>
          <a:p>
            <a:pPr marL="548640" lvl="1" indent="-274320" defTabSz="685800">
              <a:lnSpc>
                <a:spcPct val="120000"/>
              </a:lnSpc>
              <a:spcBef>
                <a:spcPts val="0"/>
              </a:spcBef>
              <a:spcAft>
                <a:spcPts val="1200"/>
              </a:spcAft>
              <a:buFont typeface="Wingdings" panose="05000000000000000000" pitchFamily="2" charset="2"/>
              <a:buChar char="§"/>
            </a:pPr>
            <a:endParaRPr lang="en-US" sz="2400" dirty="0">
              <a:solidFill>
                <a:srgbClr val="00529B"/>
              </a:solidFill>
            </a:endParaRPr>
          </a:p>
        </p:txBody>
      </p:sp>
      <p:sp>
        <p:nvSpPr>
          <p:cNvPr id="4" name="Slide Number Placeholder 3">
            <a:extLst>
              <a:ext uri="{FF2B5EF4-FFF2-40B4-BE49-F238E27FC236}">
                <a16:creationId xmlns:a16="http://schemas.microsoft.com/office/drawing/2014/main" id="{A920FD23-9A36-48F5-956D-452D5B054D42}"/>
              </a:ext>
            </a:extLst>
          </p:cNvPr>
          <p:cNvSpPr>
            <a:spLocks noGrp="1"/>
          </p:cNvSpPr>
          <p:nvPr>
            <p:ph type="sldNum" sz="quarter" idx="12"/>
          </p:nvPr>
        </p:nvSpPr>
        <p:spPr/>
        <p:txBody>
          <a:bodyPr/>
          <a:lstStyle/>
          <a:p>
            <a:fld id="{48F63A3B-78C7-47BE-AE5E-E10140E04643}" type="slidenum">
              <a:rPr lang="en-US" smtClean="0"/>
              <a:t>39</a:t>
            </a:fld>
            <a:endParaRPr lang="en-US"/>
          </a:p>
        </p:txBody>
      </p:sp>
      <p:sp>
        <p:nvSpPr>
          <p:cNvPr id="3" name="Footer Placeholder 2">
            <a:extLst>
              <a:ext uri="{FF2B5EF4-FFF2-40B4-BE49-F238E27FC236}">
                <a16:creationId xmlns:a16="http://schemas.microsoft.com/office/drawing/2014/main" id="{BB33D889-92F6-4227-A08D-C72323ED4D06}"/>
              </a:ext>
            </a:extLst>
          </p:cNvPr>
          <p:cNvSpPr>
            <a:spLocks noGrp="1"/>
          </p:cNvSpPr>
          <p:nvPr>
            <p:ph type="ftr" sz="quarter" idx="11"/>
          </p:nvPr>
        </p:nvSpPr>
        <p:spPr/>
        <p:txBody>
          <a:bodyPr/>
          <a:lstStyle/>
          <a:p>
            <a:r>
              <a:rPr lang="en-US"/>
              <a:t>Medicare Drug Coverage</a:t>
            </a:r>
          </a:p>
        </p:txBody>
      </p:sp>
      <p:sp>
        <p:nvSpPr>
          <p:cNvPr id="5" name="Date Placeholder 4">
            <a:extLst>
              <a:ext uri="{FF2B5EF4-FFF2-40B4-BE49-F238E27FC236}">
                <a16:creationId xmlns:a16="http://schemas.microsoft.com/office/drawing/2014/main" id="{FDDF701D-6C49-4523-B2F7-C8A78084BAA9}"/>
              </a:ext>
            </a:extLst>
          </p:cNvPr>
          <p:cNvSpPr>
            <a:spLocks noGrp="1"/>
          </p:cNvSpPr>
          <p:nvPr>
            <p:ph type="dt" sz="half" idx="10"/>
          </p:nvPr>
        </p:nvSpPr>
        <p:spPr/>
        <p:txBody>
          <a:bodyPr/>
          <a:lstStyle/>
          <a:p>
            <a:r>
              <a:rPr lang="en-US"/>
              <a:t>April 2023</a:t>
            </a:r>
          </a:p>
        </p:txBody>
      </p:sp>
    </p:spTree>
    <p:custDataLst>
      <p:tags r:id="rId1"/>
    </p:custDataLst>
    <p:extLst>
      <p:ext uri="{BB962C8B-B14F-4D97-AF65-F5344CB8AC3E}">
        <p14:creationId xmlns:p14="http://schemas.microsoft.com/office/powerpoint/2010/main" val="833393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fade">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fade">
                                      <p:cBhvr>
                                        <p:cTn id="22" dur="500"/>
                                        <p:tgtEl>
                                          <p:spTgt spid="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fade">
                                      <p:cBhvr>
                                        <p:cTn id="27" dur="500"/>
                                        <p:tgtEl>
                                          <p:spTgt spid="6">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6" end="6"/>
                                            </p:txEl>
                                          </p:spTgt>
                                        </p:tgtEl>
                                        <p:attrNameLst>
                                          <p:attrName>style.visibility</p:attrName>
                                        </p:attrNameLst>
                                      </p:cBhvr>
                                      <p:to>
                                        <p:strVal val="visible"/>
                                      </p:to>
                                    </p:set>
                                    <p:animEffect transition="in" filter="fade">
                                      <p:cBhvr>
                                        <p:cTn id="32" dur="500"/>
                                        <p:tgtEl>
                                          <p:spTgt spid="6">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7" end="7"/>
                                            </p:txEl>
                                          </p:spTgt>
                                        </p:tgtEl>
                                        <p:attrNameLst>
                                          <p:attrName>style.visibility</p:attrName>
                                        </p:attrNameLst>
                                      </p:cBhvr>
                                      <p:to>
                                        <p:strVal val="visible"/>
                                      </p:to>
                                    </p:set>
                                    <p:animEffect transition="in" filter="fade">
                                      <p:cBhvr>
                                        <p:cTn id="37"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latin typeface="Arial Black" panose="020B0A04020102020204" pitchFamily="34" charset="0"/>
              </a:rPr>
              <a:t>Lesson 1</a:t>
            </a:r>
            <a:br>
              <a:rPr lang="en-US" dirty="0">
                <a:latin typeface="Arial Black" panose="020B0A04020102020204" pitchFamily="34" charset="0"/>
              </a:rPr>
            </a:br>
            <a:br>
              <a:rPr lang="en-US" dirty="0">
                <a:latin typeface="Arial Black" panose="020B0A04020102020204" pitchFamily="34" charset="0"/>
              </a:rPr>
            </a:br>
            <a:br>
              <a:rPr lang="en-US" dirty="0">
                <a:latin typeface="Arial Black" panose="020B0A04020102020204" pitchFamily="34" charset="0"/>
              </a:rPr>
            </a:br>
            <a:r>
              <a:rPr lang="en-US" dirty="0">
                <a:latin typeface="Arial Black" panose="020B0A04020102020204" pitchFamily="34" charset="0"/>
              </a:rPr>
              <a:t>	</a:t>
            </a:r>
          </a:p>
        </p:txBody>
      </p:sp>
      <p:sp>
        <p:nvSpPr>
          <p:cNvPr id="4" name="Text Placeholder 3">
            <a:extLst>
              <a:ext uri="{FF2B5EF4-FFF2-40B4-BE49-F238E27FC236}">
                <a16:creationId xmlns:a16="http://schemas.microsoft.com/office/drawing/2014/main" id="{3B5D5026-BE70-0DE5-A6AA-F761C137540A}"/>
              </a:ext>
            </a:extLst>
          </p:cNvPr>
          <p:cNvSpPr>
            <a:spLocks noGrp="1"/>
          </p:cNvSpPr>
          <p:nvPr>
            <p:ph type="body" idx="1"/>
          </p:nvPr>
        </p:nvSpPr>
        <p:spPr/>
        <p:txBody>
          <a:bodyPr/>
          <a:lstStyle/>
          <a:p>
            <a:r>
              <a:rPr lang="en-US" dirty="0">
                <a:latin typeface="Arial Black" panose="020B0A04020102020204" pitchFamily="34" charset="0"/>
              </a:rPr>
              <a:t>Drug Coverage Under the Different Parts of Medicare</a:t>
            </a:r>
          </a:p>
          <a:p>
            <a:endParaRPr lang="en-US" dirty="0"/>
          </a:p>
        </p:txBody>
      </p:sp>
    </p:spTree>
    <p:custDataLst>
      <p:tags r:id="rId1"/>
    </p:custDataLst>
    <p:extLst>
      <p:ext uri="{BB962C8B-B14F-4D97-AF65-F5344CB8AC3E}">
        <p14:creationId xmlns:p14="http://schemas.microsoft.com/office/powerpoint/2010/main" val="25263738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38C40-A7D2-4F92-8479-413DE260E6DC}"/>
              </a:ext>
            </a:extLst>
          </p:cNvPr>
          <p:cNvSpPr>
            <a:spLocks noGrp="1"/>
          </p:cNvSpPr>
          <p:nvPr>
            <p:ph type="title"/>
          </p:nvPr>
        </p:nvSpPr>
        <p:spPr/>
        <p:txBody>
          <a:bodyPr>
            <a:normAutofit/>
          </a:bodyPr>
          <a:lstStyle/>
          <a:p>
            <a:r>
              <a:rPr lang="en-US" sz="3000" dirty="0"/>
              <a:t>The Drug Price Negotiation Program (CY 2023)</a:t>
            </a:r>
          </a:p>
        </p:txBody>
      </p:sp>
      <p:sp>
        <p:nvSpPr>
          <p:cNvPr id="15" name="TextBox 14">
            <a:extLst>
              <a:ext uri="{FF2B5EF4-FFF2-40B4-BE49-F238E27FC236}">
                <a16:creationId xmlns:a16="http://schemas.microsoft.com/office/drawing/2014/main" id="{5C45DA78-9865-458A-96E0-7C7175E791D7}"/>
              </a:ext>
            </a:extLst>
          </p:cNvPr>
          <p:cNvSpPr txBox="1"/>
          <p:nvPr/>
        </p:nvSpPr>
        <p:spPr>
          <a:xfrm>
            <a:off x="252249" y="971734"/>
            <a:ext cx="11542356" cy="523220"/>
          </a:xfrm>
          <a:prstGeom prst="rect">
            <a:avLst/>
          </a:prstGeom>
          <a:noFill/>
        </p:spPr>
        <p:txBody>
          <a:bodyPr wrap="square" rtlCol="0">
            <a:spAutoFit/>
          </a:bodyPr>
          <a:lstStyle/>
          <a:p>
            <a:r>
              <a:rPr lang="en-US" sz="2800" b="1" dirty="0">
                <a:solidFill>
                  <a:srgbClr val="00529B"/>
                </a:solidFill>
              </a:rPr>
              <a:t>The negotiated fair prices for these Part D drugs will apply beginning in 2026</a:t>
            </a:r>
            <a:endParaRPr lang="en-US" sz="2800" dirty="0"/>
          </a:p>
        </p:txBody>
      </p:sp>
      <p:pic>
        <p:nvPicPr>
          <p:cNvPr id="7" name="Picture 6" descr="Spring 2023- CMS will issue guidance for the negotiation process for 2026 and invite public comment on key elements, such as the offer and counteroffer process between Medicare and prescription drug companies, and the methodology for applying maximum fair prices. In addition, CMS will propose its data collection processes and invite public comments on proposals that will ask for input on data and information the federal government must collect for consideration when negotiating the maximum fair prices, as well as information to be included in the offer and counteroffer process.">
            <a:extLst>
              <a:ext uri="{FF2B5EF4-FFF2-40B4-BE49-F238E27FC236}">
                <a16:creationId xmlns:a16="http://schemas.microsoft.com/office/drawing/2014/main" id="{DEF0AA5B-C94A-408B-9150-F7F33FD9AE1F}"/>
              </a:ext>
            </a:extLst>
          </p:cNvPr>
          <p:cNvPicPr>
            <a:picLocks noChangeAspect="1"/>
          </p:cNvPicPr>
          <p:nvPr/>
        </p:nvPicPr>
        <p:blipFill rotWithShape="1">
          <a:blip r:embed="rId4"/>
          <a:srcRect l="1203" t="4568"/>
          <a:stretch/>
        </p:blipFill>
        <p:spPr>
          <a:xfrm>
            <a:off x="609600" y="1638300"/>
            <a:ext cx="4902839" cy="1499831"/>
          </a:xfrm>
          <a:prstGeom prst="rect">
            <a:avLst/>
          </a:prstGeom>
        </p:spPr>
      </p:pic>
      <p:pic>
        <p:nvPicPr>
          <p:cNvPr id="8" name="Picture 7" descr="June 1, 2022 - May 31, 2023 The time period for which data on total expenditures under Medicare Part D will be used to determine Medicare Part D negotiation-eligible drugs for 2026 (the first year of negotiation). ">
            <a:extLst>
              <a:ext uri="{FF2B5EF4-FFF2-40B4-BE49-F238E27FC236}">
                <a16:creationId xmlns:a16="http://schemas.microsoft.com/office/drawing/2014/main" id="{A387E3B3-1B6C-4807-98CF-E8196815EDE9}"/>
              </a:ext>
            </a:extLst>
          </p:cNvPr>
          <p:cNvPicPr>
            <a:picLocks noChangeAspect="1"/>
          </p:cNvPicPr>
          <p:nvPr/>
        </p:nvPicPr>
        <p:blipFill rotWithShape="1">
          <a:blip r:embed="rId5"/>
          <a:srcRect r="1098"/>
          <a:stretch/>
        </p:blipFill>
        <p:spPr>
          <a:xfrm>
            <a:off x="588215" y="3167899"/>
            <a:ext cx="4936285" cy="1438275"/>
          </a:xfrm>
          <a:prstGeom prst="rect">
            <a:avLst/>
          </a:prstGeom>
        </p:spPr>
      </p:pic>
      <p:pic>
        <p:nvPicPr>
          <p:cNvPr id="10" name="Picture 9" descr="Summer 2023 For decades, leaders have tried and failed to pass legislation allowing Medicare to negotiate prescription drug prices. The Biden-Harris Administration finally got it done by signing into law the Inflation Reduction Act. Starting this year, the Secretary of the Department of Health and Human Services will begin the process of negotiating the prices of prescription drugs in Medicare. The law outlines multiple steps in the negotiation process, including: Identifying Medicare drugs eligible for negotiation Selecting Medicare drugs for which prices will be negotiated Collecting information to use for negotiation An offer and counteroffer process between Medicare and prescription drug companies As required by the Inflation Reduction Act, the first 10 drugs selected will be Medicare Part D drugs and will be announced in 2023, allowing the negotiation process to proceed. The negotiated maximum fair prices for these drugs will apply beginning in 2026.  Find additional details in the accompanying memo. CMS will update its guidance as needed for the negotiation process for 2026 and data collection requests. CMS will seek additional comment on the proposals for data and information collection.">
            <a:extLst>
              <a:ext uri="{FF2B5EF4-FFF2-40B4-BE49-F238E27FC236}">
                <a16:creationId xmlns:a16="http://schemas.microsoft.com/office/drawing/2014/main" id="{9C6B454C-88EA-428E-B99E-E6F44A34128B}"/>
              </a:ext>
            </a:extLst>
          </p:cNvPr>
          <p:cNvPicPr>
            <a:picLocks noChangeAspect="1"/>
          </p:cNvPicPr>
          <p:nvPr/>
        </p:nvPicPr>
        <p:blipFill rotWithShape="1">
          <a:blip r:embed="rId6"/>
          <a:srcRect l="2182" r="1490"/>
          <a:stretch/>
        </p:blipFill>
        <p:spPr>
          <a:xfrm>
            <a:off x="588215" y="4628919"/>
            <a:ext cx="4936285" cy="1457325"/>
          </a:xfrm>
          <a:prstGeom prst="rect">
            <a:avLst/>
          </a:prstGeom>
        </p:spPr>
      </p:pic>
      <p:pic>
        <p:nvPicPr>
          <p:cNvPr id="12" name="Picture 11" descr="September 1, 2023 CMS will publish a list of 10 Medicare Part D drugs selected for negotiation for 2026">
            <a:extLst>
              <a:ext uri="{FF2B5EF4-FFF2-40B4-BE49-F238E27FC236}">
                <a16:creationId xmlns:a16="http://schemas.microsoft.com/office/drawing/2014/main" id="{4958D694-EEE9-4FAC-A625-83F2A56E1707}"/>
              </a:ext>
            </a:extLst>
          </p:cNvPr>
          <p:cNvPicPr>
            <a:picLocks noChangeAspect="1"/>
          </p:cNvPicPr>
          <p:nvPr/>
        </p:nvPicPr>
        <p:blipFill>
          <a:blip r:embed="rId7"/>
          <a:stretch>
            <a:fillRect/>
          </a:stretch>
        </p:blipFill>
        <p:spPr>
          <a:xfrm>
            <a:off x="6128316" y="1643843"/>
            <a:ext cx="5305425" cy="962025"/>
          </a:xfrm>
          <a:prstGeom prst="rect">
            <a:avLst/>
          </a:prstGeom>
        </p:spPr>
      </p:pic>
      <p:pic>
        <p:nvPicPr>
          <p:cNvPr id="13" name="Picture 12" descr="October 1, 2023 Deadline for companies of drugs selected for the Negotiation Program to sign agreements to participate in the negotiation process for 2026.">
            <a:extLst>
              <a:ext uri="{FF2B5EF4-FFF2-40B4-BE49-F238E27FC236}">
                <a16:creationId xmlns:a16="http://schemas.microsoft.com/office/drawing/2014/main" id="{BCEBB0D9-2995-4454-B053-D76F6EAE065B}"/>
              </a:ext>
            </a:extLst>
          </p:cNvPr>
          <p:cNvPicPr>
            <a:picLocks noChangeAspect="1"/>
          </p:cNvPicPr>
          <p:nvPr/>
        </p:nvPicPr>
        <p:blipFill rotWithShape="1">
          <a:blip r:embed="rId8"/>
          <a:srcRect r="3516"/>
          <a:stretch/>
        </p:blipFill>
        <p:spPr>
          <a:xfrm>
            <a:off x="6116802" y="3088498"/>
            <a:ext cx="5275098" cy="1162050"/>
          </a:xfrm>
          <a:prstGeom prst="rect">
            <a:avLst/>
          </a:prstGeom>
        </p:spPr>
      </p:pic>
      <p:pic>
        <p:nvPicPr>
          <p:cNvPr id="14" name="Picture 13" descr="October 2, 2023 Deadline for companies of drugs selected for the Negotiation Program to submit manufacturer-specific data to CMS to consider in the negotiation of maximum fair price.">
            <a:extLst>
              <a:ext uri="{FF2B5EF4-FFF2-40B4-BE49-F238E27FC236}">
                <a16:creationId xmlns:a16="http://schemas.microsoft.com/office/drawing/2014/main" id="{07CF4D01-C8CB-4489-BB60-8F666D3E9582}"/>
              </a:ext>
            </a:extLst>
          </p:cNvPr>
          <p:cNvPicPr>
            <a:picLocks noChangeAspect="1"/>
          </p:cNvPicPr>
          <p:nvPr/>
        </p:nvPicPr>
        <p:blipFill rotWithShape="1">
          <a:blip r:embed="rId9"/>
          <a:srcRect r="3614"/>
          <a:stretch/>
        </p:blipFill>
        <p:spPr>
          <a:xfrm>
            <a:off x="6112975" y="4749955"/>
            <a:ext cx="5278926" cy="1304925"/>
          </a:xfrm>
          <a:prstGeom prst="rect">
            <a:avLst/>
          </a:prstGeom>
        </p:spPr>
      </p:pic>
      <p:sp>
        <p:nvSpPr>
          <p:cNvPr id="4" name="Slide Number Placeholder 3">
            <a:extLst>
              <a:ext uri="{FF2B5EF4-FFF2-40B4-BE49-F238E27FC236}">
                <a16:creationId xmlns:a16="http://schemas.microsoft.com/office/drawing/2014/main" id="{A920FD23-9A36-48F5-956D-452D5B054D42}"/>
              </a:ext>
            </a:extLst>
          </p:cNvPr>
          <p:cNvSpPr>
            <a:spLocks noGrp="1"/>
          </p:cNvSpPr>
          <p:nvPr>
            <p:ph type="sldNum" sz="quarter" idx="12"/>
          </p:nvPr>
        </p:nvSpPr>
        <p:spPr/>
        <p:txBody>
          <a:bodyPr/>
          <a:lstStyle/>
          <a:p>
            <a:fld id="{48F63A3B-78C7-47BE-AE5E-E10140E04643}" type="slidenum">
              <a:rPr lang="en-US" smtClean="0"/>
              <a:t>40</a:t>
            </a:fld>
            <a:endParaRPr lang="en-US"/>
          </a:p>
        </p:txBody>
      </p:sp>
      <p:sp>
        <p:nvSpPr>
          <p:cNvPr id="3" name="Footer Placeholder 2">
            <a:extLst>
              <a:ext uri="{FF2B5EF4-FFF2-40B4-BE49-F238E27FC236}">
                <a16:creationId xmlns:a16="http://schemas.microsoft.com/office/drawing/2014/main" id="{BB33D889-92F6-4227-A08D-C72323ED4D06}"/>
              </a:ext>
            </a:extLst>
          </p:cNvPr>
          <p:cNvSpPr>
            <a:spLocks noGrp="1"/>
          </p:cNvSpPr>
          <p:nvPr>
            <p:ph type="ftr" sz="quarter" idx="11"/>
          </p:nvPr>
        </p:nvSpPr>
        <p:spPr/>
        <p:txBody>
          <a:bodyPr/>
          <a:lstStyle/>
          <a:p>
            <a:r>
              <a:rPr lang="en-US"/>
              <a:t>Medicare Drug Coverage</a:t>
            </a:r>
          </a:p>
        </p:txBody>
      </p:sp>
      <p:sp>
        <p:nvSpPr>
          <p:cNvPr id="5" name="Date Placeholder 4">
            <a:extLst>
              <a:ext uri="{FF2B5EF4-FFF2-40B4-BE49-F238E27FC236}">
                <a16:creationId xmlns:a16="http://schemas.microsoft.com/office/drawing/2014/main" id="{FDDF701D-6C49-4523-B2F7-C8A78084BAA9}"/>
              </a:ext>
            </a:extLst>
          </p:cNvPr>
          <p:cNvSpPr>
            <a:spLocks noGrp="1"/>
          </p:cNvSpPr>
          <p:nvPr>
            <p:ph type="dt" sz="half" idx="10"/>
          </p:nvPr>
        </p:nvSpPr>
        <p:spPr/>
        <p:txBody>
          <a:bodyPr/>
          <a:lstStyle/>
          <a:p>
            <a:r>
              <a:rPr lang="en-US"/>
              <a:t>April 2023</a:t>
            </a:r>
          </a:p>
        </p:txBody>
      </p:sp>
    </p:spTree>
    <p:custDataLst>
      <p:tags r:id="rId1"/>
    </p:custDataLst>
    <p:extLst>
      <p:ext uri="{BB962C8B-B14F-4D97-AF65-F5344CB8AC3E}">
        <p14:creationId xmlns:p14="http://schemas.microsoft.com/office/powerpoint/2010/main" val="42089888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914400"/>
          </a:xfrm>
        </p:spPr>
        <p:txBody>
          <a:bodyPr anchor="ctr">
            <a:normAutofit/>
          </a:bodyPr>
          <a:lstStyle/>
          <a:p>
            <a:r>
              <a:rPr lang="en-US" sz="3000" dirty="0"/>
              <a:t>How Plans Manage Unsafe Use of Opioids </a:t>
            </a:r>
          </a:p>
        </p:txBody>
      </p:sp>
      <p:graphicFrame>
        <p:nvGraphicFramePr>
          <p:cNvPr id="6" name="Table 5" descr="Chart information contained in speakers' notes." title="Rules Plans Use to Manage Access to Drugs"/>
          <p:cNvGraphicFramePr>
            <a:graphicFrameLocks noGrp="1"/>
          </p:cNvGraphicFramePr>
          <p:nvPr>
            <p:extLst>
              <p:ext uri="{D42A27DB-BD31-4B8C-83A1-F6EECF244321}">
                <p14:modId xmlns:p14="http://schemas.microsoft.com/office/powerpoint/2010/main" val="1598826815"/>
              </p:ext>
            </p:extLst>
          </p:nvPr>
        </p:nvGraphicFramePr>
        <p:xfrm>
          <a:off x="456192" y="966334"/>
          <a:ext cx="11228815" cy="5623560"/>
        </p:xfrm>
        <a:graphic>
          <a:graphicData uri="http://schemas.openxmlformats.org/drawingml/2006/table">
            <a:tbl>
              <a:tblPr firstRow="1" bandRow="1">
                <a:tableStyleId>{5FD0F851-EC5A-4D38-B0AD-8093EC10F338}</a:tableStyleId>
              </a:tblPr>
              <a:tblGrid>
                <a:gridCol w="2590610">
                  <a:extLst>
                    <a:ext uri="{9D8B030D-6E8A-4147-A177-3AD203B41FA5}">
                      <a16:colId xmlns:a16="http://schemas.microsoft.com/office/drawing/2014/main" val="20000"/>
                    </a:ext>
                  </a:extLst>
                </a:gridCol>
                <a:gridCol w="8638205">
                  <a:extLst>
                    <a:ext uri="{9D8B030D-6E8A-4147-A177-3AD203B41FA5}">
                      <a16:colId xmlns:a16="http://schemas.microsoft.com/office/drawing/2014/main" val="20001"/>
                    </a:ext>
                  </a:extLst>
                </a:gridCol>
              </a:tblGrid>
              <a:tr h="2597421">
                <a:tc>
                  <a:txBody>
                    <a:bodyPr/>
                    <a:lstStyle/>
                    <a:p>
                      <a:pPr marL="0" marR="0" indent="0" algn="l" defTabSz="914400" rtl="0" eaLnBrk="1" fontAlgn="auto" latinLnBrk="0" hangingPunct="1">
                        <a:lnSpc>
                          <a:spcPct val="100000"/>
                        </a:lnSpc>
                        <a:spcBef>
                          <a:spcPts val="0"/>
                        </a:spcBef>
                        <a:spcAft>
                          <a:spcPts val="1200"/>
                        </a:spcAft>
                        <a:buClrTx/>
                        <a:buSzTx/>
                        <a:buFontTx/>
                        <a:buNone/>
                        <a:tabLst/>
                        <a:defRPr/>
                      </a:pPr>
                      <a:r>
                        <a:rPr lang="en-US" sz="2400" b="0" dirty="0">
                          <a:solidFill>
                            <a:srgbClr val="2F5597"/>
                          </a:solidFill>
                        </a:rPr>
                        <a:t>Drug Management Programs (DMPs)</a:t>
                      </a:r>
                    </a:p>
                    <a:p>
                      <a:pPr marL="0" marR="0" indent="0" algn="l" defTabSz="914400" rtl="0" eaLnBrk="1" fontAlgn="auto" latinLnBrk="0" hangingPunct="1">
                        <a:lnSpc>
                          <a:spcPct val="100000"/>
                        </a:lnSpc>
                        <a:spcBef>
                          <a:spcPts val="600"/>
                        </a:spcBef>
                        <a:spcAft>
                          <a:spcPts val="1200"/>
                        </a:spcAft>
                        <a:buClrTx/>
                        <a:buSzTx/>
                        <a:buFontTx/>
                        <a:buNone/>
                        <a:tabLst/>
                        <a:defRPr/>
                      </a:pPr>
                      <a:endParaRPr lang="en-US" sz="2400" b="0" dirty="0">
                        <a:solidFill>
                          <a:srgbClr val="2F5597"/>
                        </a:solidFill>
                      </a:endParaRPr>
                    </a:p>
                  </a:txBody>
                  <a:tcPr marL="68580" marR="68580" marT="34290" marB="34290"/>
                </a:tc>
                <a:tc>
                  <a:txBody>
                    <a:bodyPr/>
                    <a:lstStyle/>
                    <a:p>
                      <a:pPr marL="548640" indent="-274320" algn="l" defTabSz="685800" rtl="0" eaLnBrk="1" latinLnBrk="0" hangingPunct="1">
                        <a:lnSpc>
                          <a:spcPct val="100000"/>
                        </a:lnSpc>
                        <a:spcBef>
                          <a:spcPts val="0"/>
                        </a:spcBef>
                        <a:spcAft>
                          <a:spcPts val="1200"/>
                        </a:spcAft>
                        <a:buFont typeface="Wingdings" pitchFamily="2" charset="2"/>
                        <a:buChar char="§"/>
                        <a:defRPr/>
                      </a:pPr>
                      <a:r>
                        <a:rPr lang="en-US" sz="2200" b="0" kern="1200" spc="0" baseline="0" dirty="0">
                          <a:solidFill>
                            <a:srgbClr val="2F5597"/>
                          </a:solidFill>
                        </a:rPr>
                        <a:t>If you get opioids from multiple prescribers and pharmacies, or if you had a recent opioid overdose, your plan may talk with your doctor(s) to make sure you need these medications and you’re using them safely.</a:t>
                      </a:r>
                    </a:p>
                    <a:p>
                      <a:pPr marL="548640" marR="0" indent="-274320" algn="l" defTabSz="685800" rtl="0" eaLnBrk="1" fontAlgn="auto" latinLnBrk="0" hangingPunct="1">
                        <a:lnSpc>
                          <a:spcPct val="100000"/>
                        </a:lnSpc>
                        <a:spcBef>
                          <a:spcPts val="0"/>
                        </a:spcBef>
                        <a:spcAft>
                          <a:spcPts val="1200"/>
                        </a:spcAft>
                        <a:buClrTx/>
                        <a:buSzTx/>
                        <a:buFont typeface="Wingdings" pitchFamily="2" charset="2"/>
                        <a:buChar char="§"/>
                        <a:tabLst/>
                        <a:defRPr/>
                      </a:pPr>
                      <a:r>
                        <a:rPr lang="en-US" sz="2200" b="0" kern="1200" spc="0" baseline="0" dirty="0">
                          <a:solidFill>
                            <a:srgbClr val="2F5597"/>
                          </a:solidFill>
                        </a:rPr>
                        <a:t>If your plan decides your use isn’t safe, it may limit your coverage of opioids or benzodiazepines and place you under its DMP. You’ll get a letter in advance, and a second confirmation letter that includes information about the appeal process.</a:t>
                      </a:r>
                    </a:p>
                    <a:p>
                      <a:pPr marL="548640" indent="-274320" algn="l" defTabSz="685800" rtl="0" eaLnBrk="1" latinLnBrk="0" hangingPunct="1">
                        <a:lnSpc>
                          <a:spcPct val="100000"/>
                        </a:lnSpc>
                        <a:spcBef>
                          <a:spcPts val="0"/>
                        </a:spcBef>
                        <a:spcAft>
                          <a:spcPts val="1200"/>
                        </a:spcAft>
                        <a:buFont typeface="Wingdings" pitchFamily="2" charset="2"/>
                        <a:buChar char="§"/>
                        <a:defRPr/>
                      </a:pPr>
                      <a:r>
                        <a:rPr lang="en-US" sz="2200" b="0" kern="1200" spc="0" baseline="0" dirty="0">
                          <a:solidFill>
                            <a:srgbClr val="2F5597"/>
                          </a:solidFill>
                        </a:rPr>
                        <a:t>If you disagree with the decision or believe this is a mistake, you or your prescriber may appeal.</a:t>
                      </a:r>
                      <a:r>
                        <a:rPr lang="en-US" sz="2200" b="0" spc="0" baseline="0" dirty="0">
                          <a:solidFill>
                            <a:srgbClr val="2F5597"/>
                          </a:solidFill>
                        </a:rPr>
                        <a:t> </a:t>
                      </a:r>
                    </a:p>
                  </a:txBody>
                  <a:tcPr marL="68580" marR="68580" marT="34290" marB="34290"/>
                </a:tc>
                <a:extLst>
                  <a:ext uri="{0D108BD9-81ED-4DB2-BD59-A6C34878D82A}">
                    <a16:rowId xmlns:a16="http://schemas.microsoft.com/office/drawing/2014/main" val="10000"/>
                  </a:ext>
                </a:extLst>
              </a:tr>
              <a:tr h="1782436">
                <a:tc>
                  <a:txBody>
                    <a:bodyPr/>
                    <a:lstStyle/>
                    <a:p>
                      <a:pPr marL="0" marR="0" lvl="2" indent="0" algn="l" defTabSz="914400" rtl="0" eaLnBrk="1" fontAlgn="auto" latinLnBrk="0" hangingPunct="1">
                        <a:lnSpc>
                          <a:spcPct val="100000"/>
                        </a:lnSpc>
                        <a:spcBef>
                          <a:spcPts val="0"/>
                        </a:spcBef>
                        <a:spcAft>
                          <a:spcPts val="1200"/>
                        </a:spcAft>
                        <a:buClrTx/>
                        <a:buSzTx/>
                        <a:buFontTx/>
                        <a:buNone/>
                        <a:tabLst/>
                        <a:defRPr/>
                      </a:pPr>
                      <a:r>
                        <a:rPr lang="en-US" sz="2400" dirty="0">
                          <a:solidFill>
                            <a:srgbClr val="2F5597"/>
                          </a:solidFill>
                        </a:rPr>
                        <a:t>Safety Reviews at the Pharmacy</a:t>
                      </a:r>
                      <a:endParaRPr lang="en-US" sz="2400" b="1" dirty="0">
                        <a:solidFill>
                          <a:srgbClr val="2F5597"/>
                        </a:solidFill>
                      </a:endParaRPr>
                    </a:p>
                  </a:txBody>
                  <a:tcPr marL="68580" marR="68580" marT="34290" marB="34290"/>
                </a:tc>
                <a:tc>
                  <a:txBody>
                    <a:bodyPr/>
                    <a:lstStyle/>
                    <a:p>
                      <a:pPr marL="548640" indent="-274320" algn="l" defTabSz="685800" rtl="0" eaLnBrk="1" latinLnBrk="0" hangingPunct="1">
                        <a:lnSpc>
                          <a:spcPct val="100000"/>
                        </a:lnSpc>
                        <a:spcBef>
                          <a:spcPts val="0"/>
                        </a:spcBef>
                        <a:spcAft>
                          <a:spcPts val="1200"/>
                        </a:spcAft>
                        <a:buFont typeface="Wingdings" pitchFamily="2" charset="2"/>
                        <a:buChar char="§"/>
                        <a:defRPr/>
                      </a:pPr>
                      <a:r>
                        <a:rPr lang="en-US" sz="2200" kern="1200" spc="0" dirty="0">
                          <a:solidFill>
                            <a:srgbClr val="2F5597"/>
                          </a:solidFill>
                        </a:rPr>
                        <a:t>An alert activates at the pharmacy for potentially</a:t>
                      </a:r>
                      <a:r>
                        <a:rPr lang="en-US" sz="2200" kern="1200" spc="0" baseline="0" dirty="0">
                          <a:solidFill>
                            <a:srgbClr val="2F5597"/>
                          </a:solidFill>
                        </a:rPr>
                        <a:t> unsafe amounts of opioids, use of opioids with benzodiazepines, or new opioid use.</a:t>
                      </a:r>
                      <a:r>
                        <a:rPr lang="en-US" sz="2200" kern="1200" spc="0" dirty="0">
                          <a:solidFill>
                            <a:srgbClr val="2F5597"/>
                          </a:solidFill>
                        </a:rPr>
                        <a:t> </a:t>
                      </a:r>
                    </a:p>
                    <a:p>
                      <a:pPr marL="548640" indent="-274320" algn="l" defTabSz="685800" rtl="0" eaLnBrk="1" latinLnBrk="0" hangingPunct="1">
                        <a:lnSpc>
                          <a:spcPct val="100000"/>
                        </a:lnSpc>
                        <a:spcBef>
                          <a:spcPts val="0"/>
                        </a:spcBef>
                        <a:spcAft>
                          <a:spcPts val="1200"/>
                        </a:spcAft>
                        <a:buFont typeface="Wingdings" pitchFamily="2" charset="2"/>
                        <a:buChar char="§"/>
                        <a:defRPr/>
                      </a:pPr>
                      <a:r>
                        <a:rPr lang="en-US" sz="2200" kern="1200" dirty="0">
                          <a:solidFill>
                            <a:srgbClr val="2F5597"/>
                          </a:solidFill>
                          <a:effectLst/>
                        </a:rPr>
                        <a:t>If your pharmacy can’t fill a prescription as written, the pharmacist will issue a notice explaining that you or your prescriber can contact the plan to request a coverage determination. </a:t>
                      </a:r>
                      <a:endParaRPr lang="en-US" sz="2200" b="0" kern="1200" spc="0" dirty="0">
                        <a:solidFill>
                          <a:srgbClr val="2F5597"/>
                        </a:solidFill>
                        <a:latin typeface="+mn-lt"/>
                        <a:ea typeface="+mn-ea"/>
                        <a:cs typeface="+mn-cs"/>
                      </a:endParaRPr>
                    </a:p>
                  </a:txBody>
                  <a:tcPr marL="68580" marR="68580" marT="34290" marB="34290"/>
                </a:tc>
                <a:extLst>
                  <a:ext uri="{0D108BD9-81ED-4DB2-BD59-A6C34878D82A}">
                    <a16:rowId xmlns:a16="http://schemas.microsoft.com/office/drawing/2014/main" val="10001"/>
                  </a:ext>
                </a:extLst>
              </a:tr>
            </a:tbl>
          </a:graphicData>
        </a:graphic>
      </p:graphicFrame>
      <p:pic>
        <p:nvPicPr>
          <p:cNvPr id="10" name="Graphic 9">
            <a:extLst>
              <a:ext uri="{FF2B5EF4-FFF2-40B4-BE49-F238E27FC236}">
                <a16:creationId xmlns:a16="http://schemas.microsoft.com/office/drawing/2014/main" id="{E4FC0011-528B-4C5F-BA68-836BC72192C6}"/>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95667" y="2428442"/>
            <a:ext cx="1465132" cy="1465132"/>
          </a:xfrm>
          <a:prstGeom prst="rect">
            <a:avLst/>
          </a:prstGeom>
        </p:spPr>
      </p:pic>
      <p:pic>
        <p:nvPicPr>
          <p:cNvPr id="9" name="Graphic 8">
            <a:extLst>
              <a:ext uri="{FF2B5EF4-FFF2-40B4-BE49-F238E27FC236}">
                <a16:creationId xmlns:a16="http://schemas.microsoft.com/office/drawing/2014/main" id="{0182D3B9-B9CD-45FB-A2BA-5FD3E9FC0FE5}"/>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20993" y="5445091"/>
            <a:ext cx="914400" cy="914400"/>
          </a:xfrm>
          <a:prstGeom prst="rect">
            <a:avLst/>
          </a:prstGeom>
        </p:spPr>
      </p:pic>
      <p:sp>
        <p:nvSpPr>
          <p:cNvPr id="8" name="Slide Number Placeholder 5">
            <a:extLst>
              <a:ext uri="{FF2B5EF4-FFF2-40B4-BE49-F238E27FC236}">
                <a16:creationId xmlns:a16="http://schemas.microsoft.com/office/drawing/2014/main" id="{D3E97B46-A1B8-4AAD-AF7C-290664531F12}"/>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41</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n-US"/>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2023</a:t>
            </a:r>
          </a:p>
        </p:txBody>
      </p:sp>
    </p:spTree>
    <p:custDataLst>
      <p:tags r:id="rId1"/>
    </p:custDataLst>
    <p:extLst>
      <p:ext uri="{BB962C8B-B14F-4D97-AF65-F5344CB8AC3E}">
        <p14:creationId xmlns:p14="http://schemas.microsoft.com/office/powerpoint/2010/main" val="13648982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4927"/>
            <a:ext cx="12192000" cy="903536"/>
          </a:xfrm>
        </p:spPr>
        <p:txBody>
          <a:bodyPr anchor="ctr">
            <a:normAutofit/>
          </a:bodyPr>
          <a:lstStyle/>
          <a:p>
            <a:r>
              <a:rPr lang="en-US" sz="3000" dirty="0"/>
              <a:t>Requirements for Medicare Plans</a:t>
            </a:r>
          </a:p>
        </p:txBody>
      </p:sp>
      <p:sp>
        <p:nvSpPr>
          <p:cNvPr id="10" name="Text Placeholder 9">
            <a:extLst>
              <a:ext uri="{FF2B5EF4-FFF2-40B4-BE49-F238E27FC236}">
                <a16:creationId xmlns:a16="http://schemas.microsoft.com/office/drawing/2014/main" id="{65C4E74D-3B23-4F7C-B9CA-2BCDD1198A83}"/>
              </a:ext>
            </a:extLst>
          </p:cNvPr>
          <p:cNvSpPr>
            <a:spLocks noGrp="1"/>
          </p:cNvSpPr>
          <p:nvPr>
            <p:ph type="body" sz="quarter" idx="13"/>
          </p:nvPr>
        </p:nvSpPr>
        <p:spPr>
          <a:xfrm>
            <a:off x="1166648" y="1087830"/>
            <a:ext cx="9949027" cy="4167187"/>
          </a:xfrm>
        </p:spPr>
        <p:txBody>
          <a:bodyPr>
            <a:noAutofit/>
          </a:bodyPr>
          <a:lstStyle/>
          <a:p>
            <a:pPr marL="0" indent="0">
              <a:lnSpc>
                <a:spcPct val="100000"/>
              </a:lnSpc>
              <a:spcBef>
                <a:spcPts val="0"/>
              </a:spcBef>
              <a:spcAft>
                <a:spcPts val="1200"/>
              </a:spcAft>
              <a:buNone/>
            </a:pPr>
            <a:r>
              <a:rPr lang="en-US" sz="2800" b="1" dirty="0">
                <a:solidFill>
                  <a:srgbClr val="00529B"/>
                </a:solidFill>
              </a:rPr>
              <a:t>The Preclusion List: </a:t>
            </a:r>
          </a:p>
          <a:p>
            <a:pPr marL="548640" indent="-274320">
              <a:lnSpc>
                <a:spcPct val="100000"/>
              </a:lnSpc>
              <a:spcBef>
                <a:spcPts val="0"/>
              </a:spcBef>
              <a:spcAft>
                <a:spcPts val="1200"/>
              </a:spcAft>
            </a:pPr>
            <a:r>
              <a:rPr lang="en-US" sz="2400" dirty="0">
                <a:solidFill>
                  <a:srgbClr val="00529B"/>
                </a:solidFill>
              </a:rPr>
              <a:t>is a list of providers and prescribers </a:t>
            </a:r>
            <a:r>
              <a:rPr lang="en-US" sz="2400" dirty="0">
                <a:solidFill>
                  <a:srgbClr val="00529B"/>
                </a:solidFill>
                <a:cs typeface="Times New Roman"/>
              </a:rPr>
              <a:t>who are unauthorized to get payment for Medicare Advantage Plan items and services and prohibited from prescribing Part D drugs to people with Medicare</a:t>
            </a:r>
          </a:p>
          <a:p>
            <a:pPr marL="548640" indent="-274320">
              <a:lnSpc>
                <a:spcPct val="100000"/>
              </a:lnSpc>
              <a:spcBef>
                <a:spcPts val="0"/>
              </a:spcBef>
              <a:spcAft>
                <a:spcPts val="1200"/>
              </a:spcAft>
            </a:pPr>
            <a:r>
              <a:rPr lang="en-US" sz="2400" dirty="0">
                <a:solidFill>
                  <a:srgbClr val="00529B"/>
                </a:solidFill>
              </a:rPr>
              <a:t>ensures patient safety, and protects the Trust Funds from fraudulent prescribers and providers</a:t>
            </a:r>
          </a:p>
          <a:p>
            <a:pPr marL="0" indent="0" defTabSz="685800">
              <a:lnSpc>
                <a:spcPct val="100000"/>
              </a:lnSpc>
              <a:spcBef>
                <a:spcPts val="0"/>
              </a:spcBef>
              <a:spcAft>
                <a:spcPts val="1200"/>
              </a:spcAft>
              <a:buNone/>
            </a:pPr>
            <a:r>
              <a:rPr lang="en-US" sz="2400" dirty="0">
                <a:solidFill>
                  <a:srgbClr val="00529B"/>
                </a:solidFill>
              </a:rPr>
              <a:t>Medicare plans must reject or require a pharmacy benefit manager to reject a pharmacy claim for a Part D drug that is prescribed by an individual on the Preclusion List</a:t>
            </a:r>
          </a:p>
          <a:p>
            <a:pPr marL="0" indent="0" defTabSz="685800">
              <a:lnSpc>
                <a:spcPct val="100000"/>
              </a:lnSpc>
              <a:spcBef>
                <a:spcPts val="0"/>
              </a:spcBef>
              <a:spcAft>
                <a:spcPts val="1200"/>
              </a:spcAft>
              <a:buNone/>
            </a:pPr>
            <a:r>
              <a:rPr lang="en-US" sz="2400" dirty="0">
                <a:solidFill>
                  <a:srgbClr val="00529B"/>
                </a:solidFill>
              </a:rPr>
              <a:t>Medicare Advantage Plans with drug coverage are required to deny payment for a health care item or service furnished by an individual or entity on the Preclusion List</a:t>
            </a:r>
          </a:p>
          <a:p>
            <a:pPr marL="274320" indent="0">
              <a:buNone/>
            </a:pPr>
            <a:endParaRPr lang="en-US" dirty="0"/>
          </a:p>
        </p:txBody>
      </p:sp>
      <p:sp>
        <p:nvSpPr>
          <p:cNvPr id="8" name="Slide Number Placeholder 5">
            <a:extLst>
              <a:ext uri="{FF2B5EF4-FFF2-40B4-BE49-F238E27FC236}">
                <a16:creationId xmlns:a16="http://schemas.microsoft.com/office/drawing/2014/main" id="{7B0D2095-4EB1-4026-965C-00835AD46C9A}"/>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42</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n-US"/>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2023</a:t>
            </a:r>
          </a:p>
        </p:txBody>
      </p:sp>
    </p:spTree>
    <p:custDataLst>
      <p:tags r:id="rId1"/>
    </p:custDataLst>
    <p:extLst>
      <p:ext uri="{BB962C8B-B14F-4D97-AF65-F5344CB8AC3E}">
        <p14:creationId xmlns:p14="http://schemas.microsoft.com/office/powerpoint/2010/main" val="1678569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The Preclusion List</a:t>
            </a:r>
          </a:p>
        </p:txBody>
      </p:sp>
      <p:sp>
        <p:nvSpPr>
          <p:cNvPr id="5" name="Content Placeholder 4"/>
          <p:cNvSpPr>
            <a:spLocks noGrp="1"/>
          </p:cNvSpPr>
          <p:nvPr>
            <p:ph type="body" sz="quarter" idx="13"/>
          </p:nvPr>
        </p:nvSpPr>
        <p:spPr>
          <a:xfrm>
            <a:off x="1673327" y="1639918"/>
            <a:ext cx="10223502" cy="4167187"/>
          </a:xfrm>
        </p:spPr>
        <p:txBody>
          <a:bodyPr>
            <a:noAutofit/>
          </a:bodyPr>
          <a:lstStyle/>
          <a:p>
            <a:pPr marL="0" indent="0" defTabSz="685800">
              <a:lnSpc>
                <a:spcPct val="100000"/>
              </a:lnSpc>
              <a:spcBef>
                <a:spcPts val="0"/>
              </a:spcBef>
              <a:spcAft>
                <a:spcPts val="1200"/>
              </a:spcAft>
              <a:buNone/>
            </a:pPr>
            <a:r>
              <a:rPr lang="en-US" sz="2800" b="1" dirty="0">
                <a:solidFill>
                  <a:srgbClr val="00529B"/>
                </a:solidFill>
              </a:rPr>
              <a:t>CMS updates the Preclusion List every 30 days:</a:t>
            </a:r>
          </a:p>
          <a:p>
            <a:pPr marL="548640" lvl="4" indent="-274320" defTabSz="685800">
              <a:lnSpc>
                <a:spcPct val="100000"/>
              </a:lnSpc>
              <a:spcBef>
                <a:spcPts val="0"/>
              </a:spcBef>
              <a:spcAft>
                <a:spcPts val="1200"/>
              </a:spcAft>
              <a:buFont typeface="Wingdings" panose="05000000000000000000" pitchFamily="2" charset="2"/>
              <a:buChar char="§"/>
            </a:pPr>
            <a:r>
              <a:rPr lang="en-US" sz="2400" b="1" dirty="0">
                <a:solidFill>
                  <a:srgbClr val="00529B"/>
                </a:solidFill>
              </a:rPr>
              <a:t>Providers</a:t>
            </a:r>
            <a:r>
              <a:rPr lang="en-US" sz="2400" dirty="0">
                <a:solidFill>
                  <a:srgbClr val="00529B"/>
                </a:solidFill>
              </a:rPr>
              <a:t> get a letter from CMS Medicare Administrative Contractors (MAC) before they’re added to the Preclusion List</a:t>
            </a:r>
          </a:p>
          <a:p>
            <a:pPr marL="1828800" lvl="4" indent="0" defTabSz="685800">
              <a:lnSpc>
                <a:spcPct val="100000"/>
              </a:lnSpc>
              <a:spcBef>
                <a:spcPts val="0"/>
              </a:spcBef>
              <a:spcAft>
                <a:spcPts val="1200"/>
              </a:spcAft>
              <a:buNone/>
            </a:pPr>
            <a:endParaRPr lang="en-US" sz="2400" dirty="0">
              <a:solidFill>
                <a:srgbClr val="00529B"/>
              </a:solidFill>
            </a:endParaRPr>
          </a:p>
          <a:p>
            <a:pPr marL="548640" lvl="4" indent="-274320" defTabSz="685800">
              <a:lnSpc>
                <a:spcPct val="100000"/>
              </a:lnSpc>
              <a:spcBef>
                <a:spcPts val="0"/>
              </a:spcBef>
              <a:spcAft>
                <a:spcPts val="1200"/>
              </a:spcAft>
              <a:buFont typeface="Wingdings" panose="05000000000000000000" pitchFamily="2" charset="2"/>
              <a:buChar char="§"/>
            </a:pPr>
            <a:r>
              <a:rPr lang="en-US" sz="2400" b="1" dirty="0">
                <a:solidFill>
                  <a:srgbClr val="00529B"/>
                </a:solidFill>
              </a:rPr>
              <a:t>Medicare health plans and Part D plans must:</a:t>
            </a:r>
          </a:p>
          <a:p>
            <a:pPr marL="822960" lvl="5" indent="-274320" defTabSz="685800">
              <a:lnSpc>
                <a:spcPct val="100000"/>
              </a:lnSpc>
              <a:spcBef>
                <a:spcPts val="0"/>
              </a:spcBef>
              <a:spcAft>
                <a:spcPts val="1200"/>
              </a:spcAft>
            </a:pPr>
            <a:r>
              <a:rPr lang="en-US" sz="2000" dirty="0">
                <a:solidFill>
                  <a:srgbClr val="00529B"/>
                </a:solidFill>
                <a:latin typeface="Arial" panose="020B0604020202020204" pitchFamily="34" charset="0"/>
                <a:cs typeface="Arial" panose="020B0604020202020204" pitchFamily="34" charset="0"/>
              </a:rPr>
              <a:t>Remove any contracted providers and entities on the list from their networks </a:t>
            </a:r>
          </a:p>
          <a:p>
            <a:pPr marL="822960" lvl="5" indent="-274320" defTabSz="685800">
              <a:lnSpc>
                <a:spcPct val="100000"/>
              </a:lnSpc>
              <a:spcBef>
                <a:spcPts val="0"/>
              </a:spcBef>
              <a:spcAft>
                <a:spcPts val="1200"/>
              </a:spcAft>
            </a:pPr>
            <a:r>
              <a:rPr lang="en-US" sz="2000" dirty="0">
                <a:solidFill>
                  <a:srgbClr val="00529B"/>
                </a:solidFill>
                <a:latin typeface="Arial" panose="020B0604020202020204" pitchFamily="34" charset="0"/>
                <a:cs typeface="Arial" panose="020B0604020202020204" pitchFamily="34" charset="0"/>
              </a:rPr>
              <a:t>Notify enrollees who got care or a prescription in the last 12 months from a provider who’s on the list</a:t>
            </a:r>
          </a:p>
        </p:txBody>
      </p:sp>
      <p:pic>
        <p:nvPicPr>
          <p:cNvPr id="11" name="Picture 10">
            <a:extLst>
              <a:ext uri="{FF2B5EF4-FFF2-40B4-BE49-F238E27FC236}">
                <a16:creationId xmlns:a16="http://schemas.microsoft.com/office/drawing/2014/main" id="{CB569C97-AF4D-450F-9307-F00FEE56531D}"/>
              </a:ext>
              <a:ext uri="{C183D7F6-B498-43B3-948B-1728B52AA6E4}">
                <adec:decorative xmlns:adec="http://schemas.microsoft.com/office/drawing/2017/decorative" val="1"/>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l="14395" t="12477" r="14852" b="13865"/>
          <a:stretch/>
        </p:blipFill>
        <p:spPr>
          <a:xfrm>
            <a:off x="525688" y="2127546"/>
            <a:ext cx="1288437" cy="1341328"/>
          </a:xfrm>
          <a:prstGeom prst="rect">
            <a:avLst/>
          </a:prstGeom>
        </p:spPr>
      </p:pic>
      <p:pic>
        <p:nvPicPr>
          <p:cNvPr id="9" name="Graphic 8">
            <a:extLst>
              <a:ext uri="{FF2B5EF4-FFF2-40B4-BE49-F238E27FC236}">
                <a16:creationId xmlns:a16="http://schemas.microsoft.com/office/drawing/2014/main" id="{FB67586E-C0FE-4CD1-AB6B-223CD86A8315}"/>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07906" y="3694083"/>
            <a:ext cx="1523999" cy="1523999"/>
          </a:xfrm>
          <a:prstGeom prst="rect">
            <a:avLst/>
          </a:prstGeom>
        </p:spPr>
      </p:pic>
      <p:sp>
        <p:nvSpPr>
          <p:cNvPr id="10" name="Slide Number Placeholder 5">
            <a:extLst>
              <a:ext uri="{FF2B5EF4-FFF2-40B4-BE49-F238E27FC236}">
                <a16:creationId xmlns:a16="http://schemas.microsoft.com/office/drawing/2014/main" id="{AB2ADB54-17C5-4AE9-A7EA-D8CC5C382B43}"/>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43</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n-US"/>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2023</a:t>
            </a:r>
          </a:p>
        </p:txBody>
      </p:sp>
    </p:spTree>
    <p:custDataLst>
      <p:tags r:id="rId1"/>
    </p:custDataLst>
    <p:extLst>
      <p:ext uri="{BB962C8B-B14F-4D97-AF65-F5344CB8AC3E}">
        <p14:creationId xmlns:p14="http://schemas.microsoft.com/office/powerpoint/2010/main" val="3469558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fade">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5">
                                            <p:txEl>
                                              <p:pRg st="5" end="5"/>
                                            </p:txEl>
                                          </p:spTgt>
                                        </p:tgtEl>
                                        <p:attrNameLst>
                                          <p:attrName>style.visibility</p:attrName>
                                        </p:attrNameLst>
                                      </p:cBhvr>
                                      <p:to>
                                        <p:strVal val="visible"/>
                                      </p:to>
                                    </p:set>
                                    <p:animEffect transition="in" filter="fade">
                                      <p:cBhvr>
                                        <p:cTn id="20"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The Preclusion List: Beneficiary Notice</a:t>
            </a:r>
          </a:p>
        </p:txBody>
      </p:sp>
      <p:sp>
        <p:nvSpPr>
          <p:cNvPr id="5" name="Content Placeholder 4"/>
          <p:cNvSpPr>
            <a:spLocks noGrp="1"/>
          </p:cNvSpPr>
          <p:nvPr>
            <p:ph type="body" sz="quarter" idx="13"/>
          </p:nvPr>
        </p:nvSpPr>
        <p:spPr/>
        <p:txBody>
          <a:bodyPr>
            <a:noAutofit/>
          </a:bodyPr>
          <a:lstStyle/>
          <a:p>
            <a:pPr marL="0" lvl="0" indent="0" defTabSz="685800">
              <a:lnSpc>
                <a:spcPct val="100000"/>
              </a:lnSpc>
              <a:spcBef>
                <a:spcPts val="0"/>
              </a:spcBef>
              <a:spcAft>
                <a:spcPts val="1200"/>
              </a:spcAft>
              <a:buNone/>
            </a:pPr>
            <a:r>
              <a:rPr lang="en-US" sz="2800" b="1" dirty="0">
                <a:solidFill>
                  <a:srgbClr val="00529B"/>
                </a:solidFill>
              </a:rPr>
              <a:t>Medicare plans must: </a:t>
            </a:r>
          </a:p>
          <a:p>
            <a:pPr marL="457200" lvl="1" indent="0" defTabSz="685800">
              <a:lnSpc>
                <a:spcPct val="100000"/>
              </a:lnSpc>
              <a:spcBef>
                <a:spcPts val="0"/>
              </a:spcBef>
              <a:spcAft>
                <a:spcPts val="1200"/>
              </a:spcAft>
              <a:buNone/>
            </a:pPr>
            <a:r>
              <a:rPr lang="en-US" sz="2400" dirty="0">
                <a:solidFill>
                  <a:srgbClr val="00529B"/>
                </a:solidFill>
              </a:rPr>
              <a:t>Give enrollees at least 60 days’ advance notice to find a new provider or get a new prescription before denying payment or rejecting claims from a precluded provider</a:t>
            </a:r>
          </a:p>
          <a:p>
            <a:pPr marL="457200" lvl="1" indent="0" defTabSz="685800">
              <a:lnSpc>
                <a:spcPct val="100000"/>
              </a:lnSpc>
              <a:spcBef>
                <a:spcPts val="0"/>
              </a:spcBef>
              <a:spcAft>
                <a:spcPts val="1200"/>
              </a:spcAft>
              <a:buNone/>
            </a:pPr>
            <a:r>
              <a:rPr lang="en-US" sz="2400" dirty="0">
                <a:solidFill>
                  <a:srgbClr val="00529B"/>
                </a:solidFill>
              </a:rPr>
              <a:t>Not reimburse or make payment for claims or prescriptions related to providers on the Preclusion List for dates of service on or after the preclusion effective date</a:t>
            </a:r>
          </a:p>
        </p:txBody>
      </p:sp>
      <p:pic>
        <p:nvPicPr>
          <p:cNvPr id="10" name="Picture 9">
            <a:extLst>
              <a:ext uri="{FF2B5EF4-FFF2-40B4-BE49-F238E27FC236}">
                <a16:creationId xmlns:a16="http://schemas.microsoft.com/office/drawing/2014/main" id="{72383B9D-0CC2-4F40-9C04-2117CDCC739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11011" y="2248130"/>
            <a:ext cx="457948" cy="457200"/>
          </a:xfrm>
          <a:prstGeom prst="rect">
            <a:avLst/>
          </a:prstGeom>
        </p:spPr>
      </p:pic>
      <p:pic>
        <p:nvPicPr>
          <p:cNvPr id="12" name="Picture 11">
            <a:extLst>
              <a:ext uri="{FF2B5EF4-FFF2-40B4-BE49-F238E27FC236}">
                <a16:creationId xmlns:a16="http://schemas.microsoft.com/office/drawing/2014/main" id="{E3620FDA-23C0-4BEC-845A-7056A95D29C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11011" y="3541264"/>
            <a:ext cx="457200" cy="456452"/>
          </a:xfrm>
          <a:prstGeom prst="rect">
            <a:avLst/>
          </a:prstGeom>
        </p:spPr>
      </p:pic>
      <p:sp>
        <p:nvSpPr>
          <p:cNvPr id="8" name="Slide Number Placeholder 5">
            <a:extLst>
              <a:ext uri="{FF2B5EF4-FFF2-40B4-BE49-F238E27FC236}">
                <a16:creationId xmlns:a16="http://schemas.microsoft.com/office/drawing/2014/main" id="{E142467F-F9FA-462B-876F-7A32275AF3F8}"/>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44</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n-US"/>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2023</a:t>
            </a:r>
          </a:p>
        </p:txBody>
      </p:sp>
    </p:spTree>
    <p:custDataLst>
      <p:tags r:id="rId1"/>
    </p:custDataLst>
    <p:extLst>
      <p:ext uri="{BB962C8B-B14F-4D97-AF65-F5344CB8AC3E}">
        <p14:creationId xmlns:p14="http://schemas.microsoft.com/office/powerpoint/2010/main" val="2743590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Elimination of Gag Clauses</a:t>
            </a:r>
          </a:p>
        </p:txBody>
      </p:sp>
      <p:sp>
        <p:nvSpPr>
          <p:cNvPr id="5" name="Content Placeholder 4"/>
          <p:cNvSpPr>
            <a:spLocks noGrp="1"/>
          </p:cNvSpPr>
          <p:nvPr>
            <p:ph type="body" sz="quarter" idx="13"/>
          </p:nvPr>
        </p:nvSpPr>
        <p:spPr>
          <a:xfrm>
            <a:off x="1371600" y="2081758"/>
            <a:ext cx="9786938" cy="4167187"/>
          </a:xfrm>
        </p:spPr>
        <p:txBody>
          <a:bodyPr>
            <a:noAutofit/>
          </a:bodyPr>
          <a:lstStyle/>
          <a:p>
            <a:pPr marL="0" lvl="0" indent="0" defTabSz="685800">
              <a:lnSpc>
                <a:spcPct val="100000"/>
              </a:lnSpc>
              <a:spcBef>
                <a:spcPts val="0"/>
              </a:spcBef>
              <a:spcAft>
                <a:spcPts val="1200"/>
              </a:spcAft>
              <a:buNone/>
            </a:pPr>
            <a:r>
              <a:rPr lang="en-US" sz="2800" b="1" dirty="0">
                <a:solidFill>
                  <a:srgbClr val="00529B"/>
                </a:solidFill>
              </a:rPr>
              <a:t>The Know the Lowest Price Act:</a:t>
            </a:r>
          </a:p>
          <a:p>
            <a:pPr marL="457200" lvl="1" indent="0" defTabSz="685800">
              <a:lnSpc>
                <a:spcPct val="100000"/>
              </a:lnSpc>
              <a:spcBef>
                <a:spcPts val="0"/>
              </a:spcBef>
              <a:spcAft>
                <a:spcPts val="1200"/>
              </a:spcAft>
              <a:buNone/>
            </a:pPr>
            <a:r>
              <a:rPr lang="en-US" sz="2400" b="1" dirty="0">
                <a:solidFill>
                  <a:srgbClr val="00529B"/>
                </a:solidFill>
              </a:rPr>
              <a:t>Prohibits </a:t>
            </a:r>
            <a:r>
              <a:rPr lang="en-US" sz="2400" dirty="0">
                <a:solidFill>
                  <a:srgbClr val="00529B"/>
                </a:solidFill>
              </a:rPr>
              <a:t>Medicare drug plans from restricting or penalizing a pharmacy for disclosing price information to an enrollee</a:t>
            </a:r>
          </a:p>
          <a:p>
            <a:pPr marL="457200" lvl="1" indent="0" defTabSz="685800">
              <a:lnSpc>
                <a:spcPct val="100000"/>
              </a:lnSpc>
              <a:spcBef>
                <a:spcPts val="0"/>
              </a:spcBef>
              <a:spcAft>
                <a:spcPts val="1200"/>
              </a:spcAft>
              <a:buNone/>
            </a:pPr>
            <a:r>
              <a:rPr lang="en-US" sz="2400" b="1" dirty="0">
                <a:solidFill>
                  <a:srgbClr val="00529B"/>
                </a:solidFill>
              </a:rPr>
              <a:t>Allows</a:t>
            </a:r>
            <a:r>
              <a:rPr lang="en-US" sz="2400" dirty="0">
                <a:solidFill>
                  <a:srgbClr val="00529B"/>
                </a:solidFill>
              </a:rPr>
              <a:t> pharmacies to disclose the difference between the negotiated price and a lower price available without using any health insurance coverage</a:t>
            </a:r>
          </a:p>
          <a:p>
            <a:pPr marL="457200" lvl="1" indent="0" defTabSz="685800">
              <a:lnSpc>
                <a:spcPct val="100000"/>
              </a:lnSpc>
              <a:spcBef>
                <a:spcPts val="0"/>
              </a:spcBef>
              <a:spcAft>
                <a:spcPts val="1200"/>
              </a:spcAft>
              <a:buNone/>
            </a:pPr>
            <a:r>
              <a:rPr lang="en-US" sz="2400" b="1" dirty="0">
                <a:solidFill>
                  <a:srgbClr val="00529B"/>
                </a:solidFill>
              </a:rPr>
              <a:t>Gives</a:t>
            </a:r>
            <a:r>
              <a:rPr lang="en-US" sz="2400" dirty="0">
                <a:solidFill>
                  <a:srgbClr val="00529B"/>
                </a:solidFill>
              </a:rPr>
              <a:t> enrollees the option to pay cash at the pharmacy and submit claim to plan for reimbursement and true out-of-pocket (</a:t>
            </a:r>
            <a:r>
              <a:rPr lang="en-US" sz="2400" dirty="0" err="1">
                <a:solidFill>
                  <a:srgbClr val="00529B"/>
                </a:solidFill>
              </a:rPr>
              <a:t>TrOOP</a:t>
            </a:r>
            <a:r>
              <a:rPr lang="en-US" sz="2400" dirty="0">
                <a:solidFill>
                  <a:srgbClr val="00529B"/>
                </a:solidFill>
              </a:rPr>
              <a:t>) counting</a:t>
            </a:r>
          </a:p>
        </p:txBody>
      </p:sp>
      <p:sp>
        <p:nvSpPr>
          <p:cNvPr id="6" name="Arrow: Pentagon 5" descr="Information banner reading: Ask your pharmacist if there's a less expensive option.">
            <a:extLst>
              <a:ext uri="{FF2B5EF4-FFF2-40B4-BE49-F238E27FC236}">
                <a16:creationId xmlns:a16="http://schemas.microsoft.com/office/drawing/2014/main" id="{51B7C942-ED0E-46A9-91CE-6D668A1EE6DC}"/>
              </a:ext>
            </a:extLst>
          </p:cNvPr>
          <p:cNvSpPr/>
          <p:nvPr/>
        </p:nvSpPr>
        <p:spPr>
          <a:xfrm rot="10800000">
            <a:off x="6361889" y="1229177"/>
            <a:ext cx="5830111" cy="822960"/>
          </a:xfrm>
          <a:prstGeom prst="homePlat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EEC316E-3143-4E37-BDF7-9B1EA7E3FC05}"/>
              </a:ext>
            </a:extLst>
          </p:cNvPr>
          <p:cNvSpPr txBox="1"/>
          <p:nvPr/>
        </p:nvSpPr>
        <p:spPr>
          <a:xfrm>
            <a:off x="8465202" y="1275242"/>
            <a:ext cx="3532244" cy="707886"/>
          </a:xfrm>
          <a:prstGeom prst="rect">
            <a:avLst/>
          </a:prstGeom>
          <a:noFill/>
        </p:spPr>
        <p:txBody>
          <a:bodyPr wrap="square" rtlCol="0">
            <a:spAutoFit/>
          </a:bodyPr>
          <a:lstStyle/>
          <a:p>
            <a:pPr lvl="0" defTabSz="685800">
              <a:lnSpc>
                <a:spcPct val="100000"/>
              </a:lnSpc>
              <a:spcBef>
                <a:spcPts val="600"/>
              </a:spcBef>
            </a:pPr>
            <a:r>
              <a:rPr lang="en-US" sz="2000" dirty="0">
                <a:solidFill>
                  <a:srgbClr val="00529B"/>
                </a:solidFill>
                <a:latin typeface="Arial" panose="020B0604020202020204" pitchFamily="34" charset="0"/>
                <a:cs typeface="Arial" panose="020B0604020202020204" pitchFamily="34" charset="0"/>
              </a:rPr>
              <a:t>Ask your pharmacist if there’s a less expensive option. </a:t>
            </a:r>
          </a:p>
        </p:txBody>
      </p:sp>
      <p:pic>
        <p:nvPicPr>
          <p:cNvPr id="9" name="Graphic 8">
            <a:extLst>
              <a:ext uri="{FF2B5EF4-FFF2-40B4-BE49-F238E27FC236}">
                <a16:creationId xmlns:a16="http://schemas.microsoft.com/office/drawing/2014/main" id="{E3AC986F-0BC2-4F31-BBC7-C1F90A560059}"/>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41552" y="843862"/>
            <a:ext cx="1416738" cy="1416738"/>
          </a:xfrm>
          <a:prstGeom prst="rect">
            <a:avLst/>
          </a:prstGeom>
        </p:spPr>
      </p:pic>
      <p:sp>
        <p:nvSpPr>
          <p:cNvPr id="14" name="Freeform: Shape 13">
            <a:extLst>
              <a:ext uri="{FF2B5EF4-FFF2-40B4-BE49-F238E27FC236}">
                <a16:creationId xmlns:a16="http://schemas.microsoft.com/office/drawing/2014/main" id="{1AFA44F0-3663-4332-ABA6-7D5DCDE3226C}"/>
              </a:ext>
              <a:ext uri="{C183D7F6-B498-43B3-948B-1728B52AA6E4}">
                <adec:decorative xmlns:adec="http://schemas.microsoft.com/office/drawing/2017/decorative" val="1"/>
              </a:ext>
            </a:extLst>
          </p:cNvPr>
          <p:cNvSpPr>
            <a:spLocks noChangeAspect="1"/>
          </p:cNvSpPr>
          <p:nvPr/>
        </p:nvSpPr>
        <p:spPr>
          <a:xfrm>
            <a:off x="1371600" y="2662676"/>
            <a:ext cx="457200" cy="457200"/>
          </a:xfrm>
          <a:custGeom>
            <a:avLst/>
            <a:gdLst>
              <a:gd name="connsiteX0" fmla="*/ 1283817 w 3717558"/>
              <a:gd name="connsiteY0" fmla="*/ 982893 h 3717560"/>
              <a:gd name="connsiteX1" fmla="*/ 1005560 w 3717558"/>
              <a:gd name="connsiteY1" fmla="*/ 1250689 h 3717560"/>
              <a:gd name="connsiteX2" fmla="*/ 1616511 w 3717558"/>
              <a:gd name="connsiteY2" fmla="*/ 1885510 h 3717560"/>
              <a:gd name="connsiteX3" fmla="*/ 1041178 w 3717558"/>
              <a:gd name="connsiteY3" fmla="*/ 2472724 h 3717560"/>
              <a:gd name="connsiteX4" fmla="*/ 1317033 w 3717558"/>
              <a:gd name="connsiteY4" fmla="*/ 2742996 h 3717560"/>
              <a:gd name="connsiteX5" fmla="*/ 1884423 w 3717558"/>
              <a:gd name="connsiteY5" fmla="*/ 2163888 h 3717560"/>
              <a:gd name="connsiteX6" fmla="*/ 2433736 w 3717558"/>
              <a:gd name="connsiteY6" fmla="*/ 2734663 h 3717560"/>
              <a:gd name="connsiteX7" fmla="*/ 2711996 w 3717558"/>
              <a:gd name="connsiteY7" fmla="*/ 2466867 h 3717560"/>
              <a:gd name="connsiteX8" fmla="*/ 2154812 w 3717558"/>
              <a:gd name="connsiteY8" fmla="*/ 1887915 h 3717560"/>
              <a:gd name="connsiteX9" fmla="*/ 2758416 w 3717558"/>
              <a:gd name="connsiteY9" fmla="*/ 1271845 h 3717560"/>
              <a:gd name="connsiteX10" fmla="*/ 2482562 w 3717558"/>
              <a:gd name="connsiteY10" fmla="*/ 1001572 h 3717560"/>
              <a:gd name="connsiteX11" fmla="*/ 1886900 w 3717558"/>
              <a:gd name="connsiteY11" fmla="*/ 1609537 h 3717560"/>
              <a:gd name="connsiteX12" fmla="*/ 1858779 w 3717558"/>
              <a:gd name="connsiteY12" fmla="*/ 0 h 3717560"/>
              <a:gd name="connsiteX13" fmla="*/ 3717558 w 3717558"/>
              <a:gd name="connsiteY13" fmla="*/ 1858780 h 3717560"/>
              <a:gd name="connsiteX14" fmla="*/ 1858779 w 3717558"/>
              <a:gd name="connsiteY14" fmla="*/ 3717560 h 3717560"/>
              <a:gd name="connsiteX15" fmla="*/ 0 w 3717558"/>
              <a:gd name="connsiteY15" fmla="*/ 1858780 h 3717560"/>
              <a:gd name="connsiteX16" fmla="*/ 1858779 w 3717558"/>
              <a:gd name="connsiteY16"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17558" h="3717560">
                <a:moveTo>
                  <a:pt x="1283817" y="982893"/>
                </a:moveTo>
                <a:lnTo>
                  <a:pt x="1005560" y="1250689"/>
                </a:lnTo>
                <a:lnTo>
                  <a:pt x="1616511" y="1885510"/>
                </a:lnTo>
                <a:lnTo>
                  <a:pt x="1041178" y="2472724"/>
                </a:lnTo>
                <a:lnTo>
                  <a:pt x="1317033" y="2742996"/>
                </a:lnTo>
                <a:lnTo>
                  <a:pt x="1884423" y="2163888"/>
                </a:lnTo>
                <a:lnTo>
                  <a:pt x="2433736" y="2734663"/>
                </a:lnTo>
                <a:lnTo>
                  <a:pt x="2711996" y="2466867"/>
                </a:lnTo>
                <a:lnTo>
                  <a:pt x="2154812" y="1887915"/>
                </a:lnTo>
                <a:lnTo>
                  <a:pt x="2758416" y="1271845"/>
                </a:lnTo>
                <a:lnTo>
                  <a:pt x="2482562" y="1001572"/>
                </a:lnTo>
                <a:lnTo>
                  <a:pt x="1886900" y="1609537"/>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FE0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6FEEA79-3A41-41CF-A3A5-A63C17BBF471}"/>
              </a:ext>
              <a:ext uri="{C183D7F6-B498-43B3-948B-1728B52AA6E4}">
                <adec:decorative xmlns:adec="http://schemas.microsoft.com/office/drawing/2017/decorative" val="1"/>
              </a:ext>
            </a:extLst>
          </p:cNvPr>
          <p:cNvSpPr>
            <a:spLocks noChangeAspect="1"/>
          </p:cNvSpPr>
          <p:nvPr/>
        </p:nvSpPr>
        <p:spPr>
          <a:xfrm>
            <a:off x="1371600" y="3569477"/>
            <a:ext cx="457200" cy="45720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1A63B65-DB48-4249-9BE2-E1BAEF8CCC47}"/>
              </a:ext>
              <a:ext uri="{C183D7F6-B498-43B3-948B-1728B52AA6E4}">
                <adec:decorative xmlns:adec="http://schemas.microsoft.com/office/drawing/2017/decorative" val="1"/>
              </a:ext>
            </a:extLst>
          </p:cNvPr>
          <p:cNvSpPr>
            <a:spLocks noChangeAspect="1"/>
          </p:cNvSpPr>
          <p:nvPr/>
        </p:nvSpPr>
        <p:spPr>
          <a:xfrm>
            <a:off x="1371600" y="4802886"/>
            <a:ext cx="457200" cy="45720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5">
            <a:extLst>
              <a:ext uri="{FF2B5EF4-FFF2-40B4-BE49-F238E27FC236}">
                <a16:creationId xmlns:a16="http://schemas.microsoft.com/office/drawing/2014/main" id="{00D1E78A-0916-418A-8CFB-BABFF8964E25}"/>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45</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n-US"/>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2023</a:t>
            </a:r>
          </a:p>
        </p:txBody>
      </p:sp>
    </p:spTree>
    <p:custDataLst>
      <p:tags r:id="rId1"/>
    </p:custDataLst>
    <p:extLst>
      <p:ext uri="{BB962C8B-B14F-4D97-AF65-F5344CB8AC3E}">
        <p14:creationId xmlns:p14="http://schemas.microsoft.com/office/powerpoint/2010/main" val="4284717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927"/>
            <a:ext cx="12192000" cy="991208"/>
          </a:xfrm>
        </p:spPr>
        <p:txBody>
          <a:bodyPr anchor="ctr">
            <a:noAutofit/>
          </a:bodyPr>
          <a:lstStyle/>
          <a:p>
            <a:r>
              <a:rPr lang="en-US" dirty="0"/>
              <a:t>Insulin Products &amp; Medicare Drug Plans</a:t>
            </a:r>
          </a:p>
        </p:txBody>
      </p:sp>
      <p:sp>
        <p:nvSpPr>
          <p:cNvPr id="5" name="Content Placeholder 4"/>
          <p:cNvSpPr>
            <a:spLocks noGrp="1"/>
          </p:cNvSpPr>
          <p:nvPr>
            <p:ph type="body" sz="quarter" idx="13"/>
          </p:nvPr>
        </p:nvSpPr>
        <p:spPr>
          <a:xfrm>
            <a:off x="822960" y="1371600"/>
            <a:ext cx="10776374" cy="4736417"/>
          </a:xfrm>
        </p:spPr>
        <p:txBody>
          <a:bodyPr>
            <a:normAutofit fontScale="92500"/>
          </a:bodyPr>
          <a:lstStyle/>
          <a:p>
            <a:pPr marL="0" indent="0">
              <a:lnSpc>
                <a:spcPct val="110000"/>
              </a:lnSpc>
              <a:spcBef>
                <a:spcPts val="0"/>
              </a:spcBef>
              <a:spcAft>
                <a:spcPts val="1200"/>
              </a:spcAft>
              <a:buNone/>
            </a:pPr>
            <a:r>
              <a:rPr lang="en-US" sz="2800" b="1" dirty="0">
                <a:solidFill>
                  <a:srgbClr val="00529B"/>
                </a:solidFill>
              </a:rPr>
              <a:t>The cost of a month’s supply of each Part D-covered insulin is capped at $35, and you don’t have to pay a deductible for insulin</a:t>
            </a:r>
          </a:p>
          <a:p>
            <a:pPr marL="548640" indent="-274320">
              <a:lnSpc>
                <a:spcPct val="110000"/>
              </a:lnSpc>
              <a:spcBef>
                <a:spcPts val="0"/>
              </a:spcBef>
              <a:spcAft>
                <a:spcPts val="1200"/>
              </a:spcAft>
            </a:pPr>
            <a:r>
              <a:rPr lang="en-US" sz="2400" dirty="0">
                <a:solidFill>
                  <a:srgbClr val="00529B"/>
                </a:solidFill>
              </a:rPr>
              <a:t>If you get a 60- or 90-day supply of insulin, your costs can’t be more than $35 for each month’s supply of each covered insulin</a:t>
            </a:r>
          </a:p>
          <a:p>
            <a:pPr marL="548640" indent="-274320">
              <a:lnSpc>
                <a:spcPct val="110000"/>
              </a:lnSpc>
              <a:spcBef>
                <a:spcPts val="0"/>
              </a:spcBef>
              <a:spcAft>
                <a:spcPts val="1200"/>
              </a:spcAft>
            </a:pPr>
            <a:r>
              <a:rPr lang="en-US" sz="2400" dirty="0">
                <a:solidFill>
                  <a:srgbClr val="00529B"/>
                </a:solidFill>
              </a:rPr>
              <a:t>This new cap may not be reflected when you compare 2023 plans on Plan Finder</a:t>
            </a:r>
          </a:p>
          <a:p>
            <a:pPr marL="548640" indent="-274320">
              <a:lnSpc>
                <a:spcPct val="110000"/>
              </a:lnSpc>
              <a:spcBef>
                <a:spcPts val="0"/>
              </a:spcBef>
              <a:spcAft>
                <a:spcPts val="1200"/>
              </a:spcAft>
            </a:pPr>
            <a:r>
              <a:rPr lang="en-US" sz="2400" dirty="0">
                <a:solidFill>
                  <a:srgbClr val="00529B"/>
                </a:solidFill>
              </a:rPr>
              <a:t>If you use a covered insulin product you can add, drop, or change your Part D coverage one time between now and December 31, 2023 </a:t>
            </a:r>
          </a:p>
          <a:p>
            <a:pPr marL="822960" lvl="1" indent="-274320">
              <a:lnSpc>
                <a:spcPct val="110000"/>
              </a:lnSpc>
              <a:spcBef>
                <a:spcPts val="0"/>
              </a:spcBef>
              <a:spcAft>
                <a:spcPts val="1200"/>
              </a:spcAft>
            </a:pPr>
            <a:r>
              <a:rPr lang="en-US" sz="1900" dirty="0">
                <a:solidFill>
                  <a:srgbClr val="00529B"/>
                </a:solidFill>
              </a:rPr>
              <a:t>If you change plans mid-year, your </a:t>
            </a:r>
            <a:r>
              <a:rPr lang="en-US" sz="1900" dirty="0" err="1">
                <a:solidFill>
                  <a:srgbClr val="00529B"/>
                </a:solidFill>
              </a:rPr>
              <a:t>TrOOP</a:t>
            </a:r>
            <a:r>
              <a:rPr lang="en-US" sz="1900" dirty="0">
                <a:solidFill>
                  <a:srgbClr val="00529B"/>
                </a:solidFill>
              </a:rPr>
              <a:t> costs will carry over from one plan to the next </a:t>
            </a:r>
          </a:p>
          <a:p>
            <a:pPr marL="822960" lvl="1" indent="-274320">
              <a:lnSpc>
                <a:spcPct val="110000"/>
              </a:lnSpc>
              <a:spcBef>
                <a:spcPts val="0"/>
              </a:spcBef>
              <a:spcAft>
                <a:spcPts val="1200"/>
              </a:spcAft>
            </a:pPr>
            <a:r>
              <a:rPr lang="en-US" sz="1900" dirty="0">
                <a:solidFill>
                  <a:srgbClr val="00529B"/>
                </a:solidFill>
              </a:rPr>
              <a:t>Call 1-800-MEDICARE if you take insulin and want to change your plan </a:t>
            </a:r>
          </a:p>
          <a:p>
            <a:pPr marL="548640" indent="-274320">
              <a:lnSpc>
                <a:spcPct val="110000"/>
              </a:lnSpc>
              <a:spcBef>
                <a:spcPts val="0"/>
              </a:spcBef>
              <a:spcAft>
                <a:spcPts val="1200"/>
              </a:spcAft>
            </a:pPr>
            <a:endParaRPr lang="en-US" sz="2400" dirty="0">
              <a:solidFill>
                <a:srgbClr val="00529B"/>
              </a:solidFill>
            </a:endParaRPr>
          </a:p>
        </p:txBody>
      </p:sp>
      <p:sp>
        <p:nvSpPr>
          <p:cNvPr id="10" name="Slide Number Placeholder 5">
            <a:extLst>
              <a:ext uri="{FF2B5EF4-FFF2-40B4-BE49-F238E27FC236}">
                <a16:creationId xmlns:a16="http://schemas.microsoft.com/office/drawing/2014/main" id="{A4859C00-A2E0-4B47-9DE5-020F99ACB3B1}"/>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46</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n-US"/>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2023</a:t>
            </a:r>
          </a:p>
        </p:txBody>
      </p:sp>
    </p:spTree>
    <p:custDataLst>
      <p:tags r:id="rId1"/>
    </p:custDataLst>
    <p:extLst>
      <p:ext uri="{BB962C8B-B14F-4D97-AF65-F5344CB8AC3E}">
        <p14:creationId xmlns:p14="http://schemas.microsoft.com/office/powerpoint/2010/main" val="4234186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927"/>
            <a:ext cx="12192000" cy="991208"/>
          </a:xfrm>
        </p:spPr>
        <p:txBody>
          <a:bodyPr anchor="ctr">
            <a:noAutofit/>
          </a:bodyPr>
          <a:lstStyle/>
          <a:p>
            <a:r>
              <a:rPr lang="en-US" dirty="0"/>
              <a:t>Part D Senior Savings (PDSS) Model Plans</a:t>
            </a:r>
          </a:p>
        </p:txBody>
      </p:sp>
      <p:sp>
        <p:nvSpPr>
          <p:cNvPr id="5" name="Content Placeholder 4"/>
          <p:cNvSpPr>
            <a:spLocks noGrp="1"/>
          </p:cNvSpPr>
          <p:nvPr>
            <p:ph type="body" sz="quarter" idx="13"/>
          </p:nvPr>
        </p:nvSpPr>
        <p:spPr>
          <a:xfrm>
            <a:off x="949568" y="1325420"/>
            <a:ext cx="10404231" cy="4951555"/>
          </a:xfrm>
        </p:spPr>
        <p:txBody>
          <a:bodyPr>
            <a:normAutofit/>
          </a:bodyPr>
          <a:lstStyle/>
          <a:p>
            <a:pPr indent="-274320">
              <a:lnSpc>
                <a:spcPct val="110000"/>
              </a:lnSpc>
              <a:spcBef>
                <a:spcPts val="0"/>
              </a:spcBef>
              <a:spcAft>
                <a:spcPts val="1200"/>
              </a:spcAft>
            </a:pPr>
            <a:r>
              <a:rPr lang="en-US" sz="2400" dirty="0">
                <a:solidFill>
                  <a:srgbClr val="00529B"/>
                </a:solidFill>
              </a:rPr>
              <a:t>The Part D Senior Savings (PDSS) Model began in 2021 (before IRA passage) and offered plans with $35 monthly cap on out-of-pocket costs for certain insulins </a:t>
            </a:r>
          </a:p>
          <a:p>
            <a:pPr indent="-274320">
              <a:lnSpc>
                <a:spcPct val="110000"/>
              </a:lnSpc>
              <a:spcBef>
                <a:spcPts val="0"/>
              </a:spcBef>
              <a:spcAft>
                <a:spcPts val="1200"/>
              </a:spcAft>
            </a:pPr>
            <a:r>
              <a:rPr lang="en-US" sz="2400" dirty="0"/>
              <a:t>ALL Medicare drug plans are limited now to the $35 cap for a month’s supply of each covered insulin</a:t>
            </a:r>
          </a:p>
          <a:p>
            <a:pPr indent="-274320">
              <a:lnSpc>
                <a:spcPct val="110000"/>
              </a:lnSpc>
              <a:spcBef>
                <a:spcPts val="0"/>
              </a:spcBef>
              <a:spcAft>
                <a:spcPts val="1200"/>
              </a:spcAft>
            </a:pPr>
            <a:r>
              <a:rPr lang="en-US" sz="2400" dirty="0"/>
              <a:t>PDSS will end on December 31, 2023</a:t>
            </a:r>
          </a:p>
          <a:p>
            <a:pPr indent="-274320">
              <a:lnSpc>
                <a:spcPct val="110000"/>
              </a:lnSpc>
              <a:spcBef>
                <a:spcPts val="0"/>
              </a:spcBef>
              <a:spcAft>
                <a:spcPts val="1200"/>
              </a:spcAft>
            </a:pPr>
            <a:endParaRPr lang="en-US" sz="2400" dirty="0">
              <a:solidFill>
                <a:srgbClr val="00529B"/>
              </a:solidFill>
            </a:endParaRPr>
          </a:p>
        </p:txBody>
      </p:sp>
      <p:sp>
        <p:nvSpPr>
          <p:cNvPr id="10" name="Slide Number Placeholder 5">
            <a:extLst>
              <a:ext uri="{FF2B5EF4-FFF2-40B4-BE49-F238E27FC236}">
                <a16:creationId xmlns:a16="http://schemas.microsoft.com/office/drawing/2014/main" id="{A4859C00-A2E0-4B47-9DE5-020F99ACB3B1}"/>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endParaRPr>
          </a:p>
        </p:txBody>
      </p:sp>
      <p:sp>
        <p:nvSpPr>
          <p:cNvPr id="3" name="Footer Placeholder 2"/>
          <p:cNvSpPr>
            <a:spLocks noGrp="1"/>
          </p:cNvSpPr>
          <p:nvPr>
            <p:ph type="ftr" sz="quarter" idx="11"/>
          </p:nvPr>
        </p:nvSpPr>
        <p:spPr>
          <a:xfrm>
            <a:off x="4038600" y="649224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Medicare Drug Coverage</a:t>
            </a:r>
            <a:endPar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endParaRPr>
          </a:p>
        </p:txBody>
      </p:sp>
      <p:sp>
        <p:nvSpPr>
          <p:cNvPr id="2" name="Date Placeholder 1"/>
          <p:cNvSpPr>
            <a:spLocks noGrp="1"/>
          </p:cNvSpPr>
          <p:nvPr>
            <p:ph type="dt" sz="half" idx="10"/>
          </p:nvPr>
        </p:nvSpPr>
        <p:spPr>
          <a:xfrm>
            <a:off x="838200" y="649224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April 2023</a:t>
            </a:r>
            <a:endPar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1347295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Medication Therapy Management (MTM)</a:t>
            </a:r>
          </a:p>
        </p:txBody>
      </p:sp>
      <p:sp>
        <p:nvSpPr>
          <p:cNvPr id="7" name="Content Placeholder 4"/>
          <p:cNvSpPr txBox="1">
            <a:spLocks/>
          </p:cNvSpPr>
          <p:nvPr/>
        </p:nvSpPr>
        <p:spPr>
          <a:xfrm>
            <a:off x="838200" y="1442128"/>
            <a:ext cx="10932042" cy="436511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Wingdings" pitchFamily="2" charset="2"/>
              <a:buChar char="§"/>
              <a:defRPr lang="en-US" sz="3200" kern="1200" dirty="0">
                <a:solidFill>
                  <a:prstClr val="black"/>
                </a:solidFill>
                <a:latin typeface="+mn-lt"/>
                <a:ea typeface="+mn-ea"/>
                <a:cs typeface="+mn-cs"/>
              </a:defRPr>
            </a:lvl1pPr>
            <a:lvl2pPr marL="457200" indent="-227013" algn="l" defTabSz="914400" rtl="0" eaLnBrk="1" latinLnBrk="0" hangingPunct="1">
              <a:lnSpc>
                <a:spcPct val="90000"/>
              </a:lnSpc>
              <a:spcBef>
                <a:spcPts val="500"/>
              </a:spcBef>
              <a:buFont typeface="Arial" panose="020B0604020202020204" pitchFamily="34" charset="0"/>
              <a:buChar char="•"/>
              <a:defRPr lang="en-US" sz="2800" kern="1200" dirty="0">
                <a:solidFill>
                  <a:prstClr val="black"/>
                </a:solidFill>
                <a:latin typeface="+mn-lt"/>
                <a:ea typeface="+mn-ea"/>
                <a:cs typeface="+mn-cs"/>
              </a:defRPr>
            </a:lvl2pPr>
            <a:lvl3pPr marL="684213" indent="-222250" algn="l" defTabSz="914400" rtl="0" eaLnBrk="1" latinLnBrk="0" hangingPunct="1">
              <a:lnSpc>
                <a:spcPct val="90000"/>
              </a:lnSpc>
              <a:spcBef>
                <a:spcPts val="500"/>
              </a:spcBef>
              <a:buFont typeface="Arial" panose="020B0604020202020204" pitchFamily="34" charset="0"/>
              <a:buChar char="•"/>
              <a:defRPr lang="en-US" sz="2400" kern="1200" dirty="0">
                <a:solidFill>
                  <a:prstClr val="black"/>
                </a:solidFill>
                <a:latin typeface="+mn-lt"/>
                <a:ea typeface="+mn-ea"/>
                <a:cs typeface="+mn-cs"/>
              </a:defRPr>
            </a:lvl3pPr>
            <a:lvl4pPr marL="914400" indent="-230188" algn="l" defTabSz="914400" rtl="0" eaLnBrk="1" latinLnBrk="0" hangingPunct="1">
              <a:lnSpc>
                <a:spcPct val="90000"/>
              </a:lnSpc>
              <a:spcBef>
                <a:spcPts val="500"/>
              </a:spcBef>
              <a:buFont typeface="Arial" panose="020B0604020202020204" pitchFamily="34" charset="0"/>
              <a:buChar char="•"/>
              <a:defRPr lang="en-US" sz="2000" kern="1200" dirty="0">
                <a:solidFill>
                  <a:prstClr val="black"/>
                </a:solidFill>
                <a:latin typeface="+mn-lt"/>
                <a:ea typeface="+mn-ea"/>
                <a:cs typeface="+mn-cs"/>
              </a:defRPr>
            </a:lvl4pPr>
            <a:lvl5pPr marL="1200150" indent="-285750" algn="l" defTabSz="914400" rtl="0" eaLnBrk="1" latinLnBrk="0" hangingPunct="1">
              <a:lnSpc>
                <a:spcPct val="90000"/>
              </a:lnSpc>
              <a:spcBef>
                <a:spcPts val="500"/>
              </a:spcBef>
              <a:buFont typeface="Arial" panose="020B0604020202020204" pitchFamily="34" charset="0"/>
              <a:buChar char="•"/>
              <a:defRPr lang="en-US" sz="1600" kern="1200" dirty="0">
                <a:solidFill>
                  <a:prstClr val="black"/>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0"/>
              </a:spcBef>
              <a:spcAft>
                <a:spcPts val="1200"/>
              </a:spcAft>
              <a:buFont typeface="Wingdings" pitchFamily="2" charset="2"/>
              <a:buNone/>
            </a:pPr>
            <a:r>
              <a:rPr lang="en-US" sz="2800" b="1" dirty="0">
                <a:solidFill>
                  <a:srgbClr val="00529B"/>
                </a:solidFill>
                <a:latin typeface="Arial" panose="020B0604020202020204" pitchFamily="34" charset="0"/>
                <a:cs typeface="Arial" panose="020B0604020202020204" pitchFamily="34" charset="0"/>
              </a:rPr>
              <a:t>A pharmacist or other health provider does a comprehensive review of all your medications and talks with you about:</a:t>
            </a:r>
            <a:endParaRPr lang="en-US" sz="2800" b="1" dirty="0">
              <a:solidFill>
                <a:srgbClr val="00529B"/>
              </a:solidFill>
            </a:endParaRPr>
          </a:p>
          <a:p>
            <a:pPr marL="4864100" lvl="3"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panose="020B0604020202020204" pitchFamily="34" charset="0"/>
                <a:cs typeface="Arial" panose="020B0604020202020204" pitchFamily="34" charset="0"/>
              </a:rPr>
              <a:t>How well your medications are working and any medication problem you’re having</a:t>
            </a:r>
          </a:p>
          <a:p>
            <a:pPr marL="4864100" lvl="3"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panose="020B0604020202020204" pitchFamily="34" charset="0"/>
                <a:cs typeface="Arial" panose="020B0604020202020204" pitchFamily="34" charset="0"/>
              </a:rPr>
              <a:t>Possible side effects</a:t>
            </a:r>
          </a:p>
          <a:p>
            <a:pPr marL="4864100" lvl="3"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panose="020B0604020202020204" pitchFamily="34" charset="0"/>
                <a:cs typeface="Arial" panose="020B0604020202020204" pitchFamily="34" charset="0"/>
              </a:rPr>
              <a:t>Possible drug interactions</a:t>
            </a:r>
          </a:p>
          <a:p>
            <a:pPr marL="4864100" lvl="3"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panose="020B0604020202020204" pitchFamily="34" charset="0"/>
                <a:cs typeface="Arial" panose="020B0604020202020204" pitchFamily="34" charset="0"/>
              </a:rPr>
              <a:t>Whether your costs can be lowered</a:t>
            </a:r>
          </a:p>
          <a:p>
            <a:pPr marL="4864100" lvl="3"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panose="020B0604020202020204" pitchFamily="34" charset="0"/>
                <a:cs typeface="Arial" panose="020B0604020202020204" pitchFamily="34" charset="0"/>
              </a:rPr>
              <a:t>How to safely dispose of unused medications</a:t>
            </a:r>
          </a:p>
        </p:txBody>
      </p:sp>
      <p:pic>
        <p:nvPicPr>
          <p:cNvPr id="9" name="Picture 8">
            <a:extLst>
              <a:ext uri="{FF2B5EF4-FFF2-40B4-BE49-F238E27FC236}">
                <a16:creationId xmlns:a16="http://schemas.microsoft.com/office/drawing/2014/main" id="{F97AE74A-8754-401F-A7F0-ABAC327AE54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85684" y="2695307"/>
            <a:ext cx="4242344" cy="2828229"/>
          </a:xfrm>
          <a:prstGeom prst="rect">
            <a:avLst/>
          </a:prstGeom>
          <a:ln>
            <a:noFill/>
          </a:ln>
          <a:effectLst>
            <a:softEdge rad="112500"/>
          </a:effectLst>
        </p:spPr>
      </p:pic>
      <p:sp>
        <p:nvSpPr>
          <p:cNvPr id="8" name="Slide Number Placeholder 5">
            <a:extLst>
              <a:ext uri="{FF2B5EF4-FFF2-40B4-BE49-F238E27FC236}">
                <a16:creationId xmlns:a16="http://schemas.microsoft.com/office/drawing/2014/main" id="{70983AA5-151E-4AEE-95FA-B692D448115A}"/>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48</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n-US"/>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2023</a:t>
            </a:r>
          </a:p>
        </p:txBody>
      </p:sp>
    </p:spTree>
    <p:custDataLst>
      <p:tags r:id="rId1"/>
    </p:custDataLst>
    <p:extLst>
      <p:ext uri="{BB962C8B-B14F-4D97-AF65-F5344CB8AC3E}">
        <p14:creationId xmlns:p14="http://schemas.microsoft.com/office/powerpoint/2010/main" val="3840886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fade">
                                      <p:cBhvr>
                                        <p:cTn id="17" dur="500"/>
                                        <p:tgtEl>
                                          <p:spTgt spid="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fade">
                                      <p:cBhvr>
                                        <p:cTn id="22" dur="500"/>
                                        <p:tgtEl>
                                          <p:spTgt spid="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Effect transition="in" filter="fade">
                                      <p:cBhvr>
                                        <p:cTn id="27"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2800" dirty="0"/>
              <a:t>Medication Therapy Management (MTM) Eligibility Requirements</a:t>
            </a:r>
          </a:p>
        </p:txBody>
      </p:sp>
      <p:sp>
        <p:nvSpPr>
          <p:cNvPr id="5" name="Content Placeholder 4"/>
          <p:cNvSpPr>
            <a:spLocks noGrp="1"/>
          </p:cNvSpPr>
          <p:nvPr>
            <p:ph type="body" sz="quarter" idx="13"/>
          </p:nvPr>
        </p:nvSpPr>
        <p:spPr>
          <a:xfrm>
            <a:off x="838200" y="1193800"/>
            <a:ext cx="10644188" cy="4773863"/>
          </a:xfrm>
        </p:spPr>
        <p:txBody>
          <a:bodyPr vert="horz" lIns="91440" tIns="45720" rIns="91440" bIns="45720" rtlCol="0" anchor="t">
            <a:normAutofit/>
          </a:bodyPr>
          <a:lstStyle/>
          <a:p>
            <a:pPr marL="0" lvl="0" indent="0" defTabSz="685800">
              <a:lnSpc>
                <a:spcPct val="100000"/>
              </a:lnSpc>
              <a:spcBef>
                <a:spcPts val="0"/>
              </a:spcBef>
              <a:spcAft>
                <a:spcPts val="1200"/>
              </a:spcAft>
              <a:buNone/>
              <a:tabLst>
                <a:tab pos="3211513" algn="l"/>
              </a:tabLst>
            </a:pPr>
            <a:r>
              <a:rPr lang="en-US" sz="2400" b="1" dirty="0">
                <a:solidFill>
                  <a:srgbClr val="00529B"/>
                </a:solidFill>
              </a:rPr>
              <a:t>To qualify for MTM services, you need to be in a DMP or:</a:t>
            </a:r>
            <a:endParaRPr lang="en-US" sz="2400" dirty="0">
              <a:solidFill>
                <a:srgbClr val="00529B"/>
              </a:solidFill>
            </a:endParaRPr>
          </a:p>
        </p:txBody>
      </p:sp>
      <p:sp>
        <p:nvSpPr>
          <p:cNvPr id="8" name="Rectangle: Rounded Corners 7" descr="Text box: Have more than one chronic health condition&#10;">
            <a:extLst>
              <a:ext uri="{FF2B5EF4-FFF2-40B4-BE49-F238E27FC236}">
                <a16:creationId xmlns:a16="http://schemas.microsoft.com/office/drawing/2014/main" id="{41A56764-B822-4525-B4F7-A3ACFE0F1871}"/>
              </a:ext>
            </a:extLst>
          </p:cNvPr>
          <p:cNvSpPr/>
          <p:nvPr/>
        </p:nvSpPr>
        <p:spPr>
          <a:xfrm>
            <a:off x="838200" y="1973179"/>
            <a:ext cx="3302656" cy="3786734"/>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tIns="274320" rtlCol="0" anchor="ctr"/>
          <a:lstStyle/>
          <a:p>
            <a:pPr algn="ctr"/>
            <a:endParaRPr lang="en-US" sz="2000" dirty="0">
              <a:solidFill>
                <a:srgbClr val="00529B"/>
              </a:solidFill>
            </a:endParaRPr>
          </a:p>
          <a:p>
            <a:pPr algn="ctr"/>
            <a:endParaRPr lang="en-US" sz="2000" dirty="0">
              <a:solidFill>
                <a:srgbClr val="00529B"/>
              </a:solidFill>
            </a:endParaRPr>
          </a:p>
          <a:p>
            <a:pPr algn="ctr"/>
            <a:endParaRPr lang="en-US" sz="2000" dirty="0">
              <a:solidFill>
                <a:srgbClr val="00529B"/>
              </a:solidFill>
            </a:endParaRPr>
          </a:p>
          <a:p>
            <a:pPr algn="ctr"/>
            <a:endParaRPr lang="en-US" sz="2000" dirty="0">
              <a:solidFill>
                <a:srgbClr val="00529B"/>
              </a:solidFill>
            </a:endParaRPr>
          </a:p>
          <a:p>
            <a:pPr algn="ctr"/>
            <a:endParaRPr lang="en-US" sz="2000" dirty="0">
              <a:solidFill>
                <a:srgbClr val="00529B"/>
              </a:solidFill>
            </a:endParaRPr>
          </a:p>
          <a:p>
            <a:pPr algn="ctr"/>
            <a:endParaRPr lang="en-US" sz="2000" dirty="0">
              <a:solidFill>
                <a:srgbClr val="00529B"/>
              </a:solidFill>
            </a:endParaRPr>
          </a:p>
          <a:p>
            <a:pPr algn="ctr">
              <a:spcAft>
                <a:spcPts val="600"/>
              </a:spcAft>
            </a:pPr>
            <a:r>
              <a:rPr lang="en-US" sz="2200" dirty="0">
                <a:solidFill>
                  <a:srgbClr val="00529B"/>
                </a:solidFill>
              </a:rPr>
              <a:t>Have more than one chronic health condition</a:t>
            </a:r>
          </a:p>
        </p:txBody>
      </p:sp>
      <p:pic>
        <p:nvPicPr>
          <p:cNvPr id="14" name="Picture 13">
            <a:extLst>
              <a:ext uri="{FF2B5EF4-FFF2-40B4-BE49-F238E27FC236}">
                <a16:creationId xmlns:a16="http://schemas.microsoft.com/office/drawing/2014/main" id="{526978D7-208D-432D-BF44-A31A3AE3448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43608" y="2161673"/>
            <a:ext cx="3291840" cy="2194560"/>
          </a:xfrm>
          <a:prstGeom prst="rect">
            <a:avLst/>
          </a:prstGeom>
          <a:ln>
            <a:noFill/>
          </a:ln>
          <a:effectLst>
            <a:softEdge rad="112500"/>
          </a:effectLst>
        </p:spPr>
      </p:pic>
      <p:sp>
        <p:nvSpPr>
          <p:cNvPr id="10" name="Rectangle: Rounded Corners 9" descr="Text box: Taking several different medications&#10;">
            <a:extLst>
              <a:ext uri="{FF2B5EF4-FFF2-40B4-BE49-F238E27FC236}">
                <a16:creationId xmlns:a16="http://schemas.microsoft.com/office/drawing/2014/main" id="{354B05D5-742D-4E2E-9134-790EC74BDA0E}"/>
              </a:ext>
            </a:extLst>
          </p:cNvPr>
          <p:cNvSpPr/>
          <p:nvPr/>
        </p:nvSpPr>
        <p:spPr>
          <a:xfrm>
            <a:off x="4361586" y="1973179"/>
            <a:ext cx="3302656" cy="3786734"/>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tIns="274320" rtlCol="0" anchor="ctr"/>
          <a:lstStyle/>
          <a:p>
            <a:pPr algn="ctr"/>
            <a:endParaRPr lang="en-US" sz="2000" dirty="0">
              <a:solidFill>
                <a:srgbClr val="00529B"/>
              </a:solidFill>
            </a:endParaRPr>
          </a:p>
          <a:p>
            <a:pPr algn="ctr"/>
            <a:endParaRPr lang="en-US" sz="2000" dirty="0">
              <a:solidFill>
                <a:srgbClr val="00529B"/>
              </a:solidFill>
            </a:endParaRPr>
          </a:p>
          <a:p>
            <a:pPr algn="ctr"/>
            <a:endParaRPr lang="en-US" sz="2000" dirty="0">
              <a:solidFill>
                <a:srgbClr val="00529B"/>
              </a:solidFill>
            </a:endParaRPr>
          </a:p>
          <a:p>
            <a:pPr algn="ctr"/>
            <a:endParaRPr lang="en-US" sz="2000" dirty="0">
              <a:solidFill>
                <a:srgbClr val="00529B"/>
              </a:solidFill>
            </a:endParaRPr>
          </a:p>
          <a:p>
            <a:pPr algn="ctr"/>
            <a:endParaRPr lang="en-US" sz="2000" dirty="0">
              <a:solidFill>
                <a:srgbClr val="00529B"/>
              </a:solidFill>
            </a:endParaRPr>
          </a:p>
          <a:p>
            <a:pPr algn="ctr"/>
            <a:endParaRPr lang="en-US" sz="2000" dirty="0">
              <a:solidFill>
                <a:srgbClr val="00529B"/>
              </a:solidFill>
            </a:endParaRPr>
          </a:p>
          <a:p>
            <a:pPr algn="ctr">
              <a:spcAft>
                <a:spcPts val="600"/>
              </a:spcAft>
            </a:pPr>
            <a:r>
              <a:rPr lang="en-US" sz="2200" dirty="0">
                <a:solidFill>
                  <a:srgbClr val="00529B"/>
                </a:solidFill>
              </a:rPr>
              <a:t>Be taking several different medications</a:t>
            </a:r>
          </a:p>
        </p:txBody>
      </p:sp>
      <p:pic>
        <p:nvPicPr>
          <p:cNvPr id="12" name="Picture 11">
            <a:extLst>
              <a:ext uri="{FF2B5EF4-FFF2-40B4-BE49-F238E27FC236}">
                <a16:creationId xmlns:a16="http://schemas.microsoft.com/office/drawing/2014/main" id="{35B9BDE1-8725-4E07-BFB7-7245E612EE70}"/>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356178" y="2145631"/>
            <a:ext cx="3287461" cy="2194560"/>
          </a:xfrm>
          <a:prstGeom prst="rect">
            <a:avLst/>
          </a:prstGeom>
          <a:ln>
            <a:noFill/>
          </a:ln>
          <a:effectLst>
            <a:softEdge rad="112500"/>
          </a:effectLst>
        </p:spPr>
      </p:pic>
      <p:sp>
        <p:nvSpPr>
          <p:cNvPr id="9" name="Rectangle: Rounded Corners 8" descr="Text box: Have a combined cost of more than $4,376 per year for your medications&#10;">
            <a:extLst>
              <a:ext uri="{FF2B5EF4-FFF2-40B4-BE49-F238E27FC236}">
                <a16:creationId xmlns:a16="http://schemas.microsoft.com/office/drawing/2014/main" id="{A49BF8F9-9F0B-45EB-9DC1-53C8811033E3}"/>
              </a:ext>
            </a:extLst>
          </p:cNvPr>
          <p:cNvSpPr/>
          <p:nvPr/>
        </p:nvSpPr>
        <p:spPr>
          <a:xfrm>
            <a:off x="7884972" y="1973179"/>
            <a:ext cx="3302656" cy="3786734"/>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tIns="274320" rtlCol="0" anchor="ctr"/>
          <a:lstStyle/>
          <a:p>
            <a:pPr algn="ctr"/>
            <a:endParaRPr lang="en-US" sz="2000" dirty="0">
              <a:solidFill>
                <a:srgbClr val="00529B"/>
              </a:solidFill>
            </a:endParaRPr>
          </a:p>
          <a:p>
            <a:pPr algn="ctr"/>
            <a:endParaRPr lang="en-US" sz="2000" dirty="0">
              <a:solidFill>
                <a:srgbClr val="00529B"/>
              </a:solidFill>
            </a:endParaRPr>
          </a:p>
          <a:p>
            <a:pPr algn="ctr"/>
            <a:endParaRPr lang="en-US" sz="2000" dirty="0">
              <a:solidFill>
                <a:srgbClr val="00529B"/>
              </a:solidFill>
            </a:endParaRPr>
          </a:p>
          <a:p>
            <a:pPr algn="ctr"/>
            <a:endParaRPr lang="en-US" sz="2000" dirty="0">
              <a:solidFill>
                <a:srgbClr val="00529B"/>
              </a:solidFill>
            </a:endParaRPr>
          </a:p>
          <a:p>
            <a:pPr algn="ctr"/>
            <a:endParaRPr lang="en-US" sz="2000" dirty="0">
              <a:solidFill>
                <a:srgbClr val="00529B"/>
              </a:solidFill>
            </a:endParaRPr>
          </a:p>
          <a:p>
            <a:pPr algn="ctr"/>
            <a:endParaRPr lang="en-US" sz="2000" dirty="0">
              <a:solidFill>
                <a:srgbClr val="00529B"/>
              </a:solidFill>
            </a:endParaRPr>
          </a:p>
          <a:p>
            <a:pPr algn="ctr">
              <a:spcAft>
                <a:spcPts val="600"/>
              </a:spcAft>
            </a:pPr>
            <a:r>
              <a:rPr lang="en-US" sz="2200" dirty="0">
                <a:solidFill>
                  <a:srgbClr val="00529B"/>
                </a:solidFill>
              </a:rPr>
              <a:t>Have a combined cost of more than $4,935 per year for your medications</a:t>
            </a:r>
          </a:p>
        </p:txBody>
      </p:sp>
      <p:pic>
        <p:nvPicPr>
          <p:cNvPr id="17" name="Picture 16">
            <a:extLst>
              <a:ext uri="{FF2B5EF4-FFF2-40B4-BE49-F238E27FC236}">
                <a16:creationId xmlns:a16="http://schemas.microsoft.com/office/drawing/2014/main" id="{8A2FE5FF-E323-4C56-B149-277DFF809BC0}"/>
              </a:ext>
              <a:ext uri="{C183D7F6-B498-43B3-948B-1728B52AA6E4}">
                <adec:decorative xmlns:adec="http://schemas.microsoft.com/office/drawing/2017/decorative" val="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890380" y="2049379"/>
            <a:ext cx="3291840" cy="2194560"/>
          </a:xfrm>
          <a:prstGeom prst="rect">
            <a:avLst/>
          </a:prstGeom>
          <a:ln>
            <a:noFill/>
          </a:ln>
          <a:effectLst>
            <a:softEdge rad="112500"/>
          </a:effectLst>
        </p:spPr>
      </p:pic>
      <p:sp>
        <p:nvSpPr>
          <p:cNvPr id="21" name="Slide Number Placeholder 5">
            <a:extLst>
              <a:ext uri="{FF2B5EF4-FFF2-40B4-BE49-F238E27FC236}">
                <a16:creationId xmlns:a16="http://schemas.microsoft.com/office/drawing/2014/main" id="{60ACA7E0-D77F-4DB5-920A-5DD3006DBC52}"/>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49</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n-US"/>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2023</a:t>
            </a:r>
          </a:p>
        </p:txBody>
      </p:sp>
    </p:spTree>
    <p:custDataLst>
      <p:tags r:id="rId1"/>
    </p:custDataLst>
    <p:extLst>
      <p:ext uri="{BB962C8B-B14F-4D97-AF65-F5344CB8AC3E}">
        <p14:creationId xmlns:p14="http://schemas.microsoft.com/office/powerpoint/2010/main" val="4169703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6" end="6"/>
                                            </p:txEl>
                                          </p:spTgt>
                                        </p:tgtEl>
                                        <p:attrNameLst>
                                          <p:attrName>style.visibility</p:attrName>
                                        </p:attrNameLst>
                                      </p:cBhvr>
                                      <p:to>
                                        <p:strVal val="visible"/>
                                      </p:to>
                                    </p:set>
                                    <p:animEffect transition="in" filter="fade">
                                      <p:cBhvr>
                                        <p:cTn id="7" dur="500"/>
                                        <p:tgtEl>
                                          <p:spTgt spid="8">
                                            <p:txEl>
                                              <p:pRg st="6"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6" end="6"/>
                                            </p:txEl>
                                          </p:spTgt>
                                        </p:tgtEl>
                                        <p:attrNameLst>
                                          <p:attrName>style.visibility</p:attrName>
                                        </p:attrNameLst>
                                      </p:cBhvr>
                                      <p:to>
                                        <p:strVal val="visible"/>
                                      </p:to>
                                    </p:set>
                                    <p:animEffect transition="in" filter="fade">
                                      <p:cBhvr>
                                        <p:cTn id="12" dur="500"/>
                                        <p:tgtEl>
                                          <p:spTgt spid="10">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6" end="6"/>
                                            </p:txEl>
                                          </p:spTgt>
                                        </p:tgtEl>
                                        <p:attrNameLst>
                                          <p:attrName>style.visibility</p:attrName>
                                        </p:attrNameLst>
                                      </p:cBhvr>
                                      <p:to>
                                        <p:strVal val="visible"/>
                                      </p:to>
                                    </p:set>
                                    <p:animEffect transition="in" filter="fade">
                                      <p:cBhvr>
                                        <p:cTn id="17"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a:xfrm>
            <a:off x="0" y="0"/>
            <a:ext cx="12192000" cy="966158"/>
          </a:xfrm>
        </p:spPr>
        <p:txBody>
          <a:bodyPr anchor="ctr">
            <a:normAutofit/>
          </a:bodyPr>
          <a:lstStyle/>
          <a:p>
            <a:r>
              <a:rPr lang="en-US" sz="3000" dirty="0"/>
              <a:t>Lesson 1 Objectives</a:t>
            </a:r>
          </a:p>
        </p:txBody>
      </p:sp>
      <p:sp>
        <p:nvSpPr>
          <p:cNvPr id="13" name="Content Placeholder 12"/>
          <p:cNvSpPr>
            <a:spLocks noGrp="1"/>
          </p:cNvSpPr>
          <p:nvPr>
            <p:ph type="body" sz="quarter" idx="13"/>
          </p:nvPr>
        </p:nvSpPr>
        <p:spPr>
          <a:xfrm>
            <a:off x="914400" y="1371600"/>
            <a:ext cx="9772650" cy="4167187"/>
          </a:xfrm>
        </p:spPr>
        <p:txBody>
          <a:bodyPr vert="horz" lIns="91440" tIns="45720" rIns="91440" bIns="45720" rtlCol="0" anchor="t">
            <a:normAutofit/>
          </a:bodyPr>
          <a:lstStyle/>
          <a:p>
            <a:pPr marL="0" indent="0" defTabSz="685800">
              <a:lnSpc>
                <a:spcPct val="100000"/>
              </a:lnSpc>
              <a:spcBef>
                <a:spcPts val="0"/>
              </a:spcBef>
              <a:spcAft>
                <a:spcPts val="1200"/>
              </a:spcAft>
              <a:buNone/>
            </a:pPr>
            <a:r>
              <a:rPr lang="en-US" sz="2800" b="1" dirty="0">
                <a:solidFill>
                  <a:srgbClr val="00529B"/>
                </a:solidFill>
                <a:latin typeface="Arial" panose="020B0604020202020204" pitchFamily="34" charset="0"/>
                <a:cs typeface="Arial" panose="020B0604020202020204" pitchFamily="34" charset="0"/>
              </a:rPr>
              <a:t>At the end of this lesson, you’ll be able to: </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panose="020B0604020202020204" pitchFamily="34" charset="0"/>
                <a:cs typeface="Arial" panose="020B0604020202020204" pitchFamily="34" charset="0"/>
              </a:rPr>
              <a:t>Describe criteria when different parts of Medicare cover certain drugs </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panose="020B0604020202020204" pitchFamily="34" charset="0"/>
                <a:cs typeface="Arial" panose="020B0604020202020204" pitchFamily="34" charset="0"/>
              </a:rPr>
              <a:t>Explain drug coverage under Medicare Part A (Hospital Insurance) and Part B (Medical Insurance)</a:t>
            </a:r>
          </a:p>
        </p:txBody>
      </p:sp>
      <p:sp>
        <p:nvSpPr>
          <p:cNvPr id="6" name="Slide Number Placeholder 5">
            <a:extLst>
              <a:ext uri="{FF2B5EF4-FFF2-40B4-BE49-F238E27FC236}">
                <a16:creationId xmlns:a16="http://schemas.microsoft.com/office/drawing/2014/main" id="{5AE1EC48-6E5D-4168-B5A5-F82D703A9BBB}"/>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5</a:t>
            </a:fld>
            <a:endParaRPr lang="en-US"/>
          </a:p>
        </p:txBody>
      </p:sp>
      <p:sp>
        <p:nvSpPr>
          <p:cNvPr id="5" name="Footer Placeholder 4">
            <a:extLst>
              <a:ext uri="{FF2B5EF4-FFF2-40B4-BE49-F238E27FC236}">
                <a16:creationId xmlns:a16="http://schemas.microsoft.com/office/drawing/2014/main" id="{59947857-69D2-7E49-B8BA-12BDADCFB697}"/>
              </a:ext>
            </a:extLst>
          </p:cNvPr>
          <p:cNvSpPr>
            <a:spLocks noGrp="1"/>
          </p:cNvSpPr>
          <p:nvPr>
            <p:ph type="ftr" sz="quarter" idx="11"/>
          </p:nvPr>
        </p:nvSpPr>
        <p:spPr>
          <a:xfrm>
            <a:off x="4038600" y="6492240"/>
            <a:ext cx="4114800" cy="365125"/>
          </a:xfrm>
        </p:spPr>
        <p:txBody>
          <a:bodyPr/>
          <a:lstStyle/>
          <a:p>
            <a:r>
              <a:rPr lang="en-US"/>
              <a:t>Medicare Drug Coverage</a:t>
            </a:r>
          </a:p>
        </p:txBody>
      </p:sp>
      <p:sp>
        <p:nvSpPr>
          <p:cNvPr id="4" name="Date Placeholder 3">
            <a:extLst>
              <a:ext uri="{FF2B5EF4-FFF2-40B4-BE49-F238E27FC236}">
                <a16:creationId xmlns:a16="http://schemas.microsoft.com/office/drawing/2014/main" id="{FFE0F7BA-B7CB-CC44-A510-4BEEF236974B}"/>
              </a:ext>
            </a:extLst>
          </p:cNvPr>
          <p:cNvSpPr>
            <a:spLocks noGrp="1"/>
          </p:cNvSpPr>
          <p:nvPr>
            <p:ph type="dt" sz="half" idx="10"/>
          </p:nvPr>
        </p:nvSpPr>
        <p:spPr>
          <a:xfrm>
            <a:off x="838200" y="6492240"/>
            <a:ext cx="2743200" cy="365125"/>
          </a:xfrm>
        </p:spPr>
        <p:txBody>
          <a:bodyPr/>
          <a:lstStyle/>
          <a:p>
            <a:r>
              <a:rPr lang="en-US"/>
              <a:t>April 2023</a:t>
            </a:r>
          </a:p>
        </p:txBody>
      </p:sp>
    </p:spTree>
    <p:custDataLst>
      <p:tags r:id="rId1"/>
    </p:custDataLst>
    <p:extLst>
      <p:ext uri="{BB962C8B-B14F-4D97-AF65-F5344CB8AC3E}">
        <p14:creationId xmlns:p14="http://schemas.microsoft.com/office/powerpoint/2010/main" val="4006489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animEffect transition="in" filter="fade">
                                      <p:cBhvr>
                                        <p:cTn id="7" dur="500"/>
                                        <p:tgtEl>
                                          <p:spTgt spid="1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2" end="2"/>
                                            </p:txEl>
                                          </p:spTgt>
                                        </p:tgtEl>
                                        <p:attrNameLst>
                                          <p:attrName>style.visibility</p:attrName>
                                        </p:attrNameLst>
                                      </p:cBhvr>
                                      <p:to>
                                        <p:strVal val="visible"/>
                                      </p:to>
                                    </p:set>
                                    <p:animEffect transition="in" filter="fade">
                                      <p:cBhvr>
                                        <p:cTn id="12"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If Your Prescription Changes </a:t>
            </a:r>
          </a:p>
        </p:txBody>
      </p:sp>
      <p:sp>
        <p:nvSpPr>
          <p:cNvPr id="5" name="Content Placeholder 4"/>
          <p:cNvSpPr>
            <a:spLocks noGrp="1"/>
          </p:cNvSpPr>
          <p:nvPr>
            <p:ph type="body" sz="quarter" idx="13"/>
          </p:nvPr>
        </p:nvSpPr>
        <p:spPr>
          <a:xfrm>
            <a:off x="1078302" y="1223493"/>
            <a:ext cx="9772650" cy="4976024"/>
          </a:xfrm>
        </p:spPr>
        <p:txBody>
          <a:bodyPr vert="horz" lIns="91440" tIns="45720" rIns="91440" bIns="45720" rtlCol="0" anchor="t">
            <a:normAutofit lnSpcReduction="10000"/>
          </a:bodyPr>
          <a:lstStyle/>
          <a:p>
            <a:pPr marL="274320" lvl="0" indent="-274320" defTabSz="685800">
              <a:lnSpc>
                <a:spcPct val="100000"/>
              </a:lnSpc>
              <a:spcBef>
                <a:spcPts val="0"/>
              </a:spcBef>
              <a:spcAft>
                <a:spcPts val="1200"/>
              </a:spcAft>
            </a:pPr>
            <a:r>
              <a:rPr lang="en-US" sz="2800" dirty="0">
                <a:solidFill>
                  <a:srgbClr val="00529B"/>
                </a:solidFill>
              </a:rPr>
              <a:t>Get up-to-date formulary information from your plan</a:t>
            </a:r>
            <a:endParaRPr lang="en-US" sz="2400" dirty="0">
              <a:solidFill>
                <a:srgbClr val="00529B"/>
              </a:solidFill>
            </a:endParaRPr>
          </a:p>
          <a:p>
            <a:pPr marL="274320" lvl="0" indent="-274320" defTabSz="685800">
              <a:lnSpc>
                <a:spcPct val="100000"/>
              </a:lnSpc>
              <a:spcBef>
                <a:spcPts val="0"/>
              </a:spcBef>
              <a:spcAft>
                <a:spcPts val="1200"/>
              </a:spcAft>
            </a:pPr>
            <a:r>
              <a:rPr lang="en-US" sz="2800" dirty="0">
                <a:solidFill>
                  <a:srgbClr val="00529B"/>
                </a:solidFill>
              </a:rPr>
              <a:t>Have your prescriber check which drugs your drug plan covers </a:t>
            </a:r>
          </a:p>
          <a:p>
            <a:pPr marL="274320" lvl="0" indent="-274320" defTabSz="685800">
              <a:lnSpc>
                <a:spcPct val="100000"/>
              </a:lnSpc>
              <a:spcBef>
                <a:spcPts val="0"/>
              </a:spcBef>
              <a:spcAft>
                <a:spcPts val="1200"/>
              </a:spcAft>
            </a:pPr>
            <a:r>
              <a:rPr lang="en-US" sz="2800" dirty="0">
                <a:solidFill>
                  <a:srgbClr val="00529B"/>
                </a:solidFill>
                <a:latin typeface="Arial"/>
                <a:cs typeface="Arial"/>
              </a:rPr>
              <a:t>If the new drug isn’t on the plan’s formulary, you:</a:t>
            </a:r>
          </a:p>
          <a:p>
            <a:pPr marL="548640" lvl="1" indent="-274320" defTabSz="685800">
              <a:lnSpc>
                <a:spcPct val="100000"/>
              </a:lnSpc>
              <a:spcBef>
                <a:spcPts val="0"/>
              </a:spcBef>
              <a:spcAft>
                <a:spcPts val="1200"/>
              </a:spcAft>
            </a:pPr>
            <a:r>
              <a:rPr lang="en-US" sz="2400" dirty="0">
                <a:solidFill>
                  <a:srgbClr val="00529B"/>
                </a:solidFill>
              </a:rPr>
              <a:t>Can request an exception from the plan</a:t>
            </a:r>
          </a:p>
          <a:p>
            <a:pPr marL="548640" lvl="1" indent="-274320" defTabSz="685800">
              <a:lnSpc>
                <a:spcPct val="100000"/>
              </a:lnSpc>
              <a:spcBef>
                <a:spcPts val="0"/>
              </a:spcBef>
              <a:spcAft>
                <a:spcPts val="1200"/>
              </a:spcAft>
            </a:pPr>
            <a:r>
              <a:rPr lang="en-US" sz="2400" dirty="0">
                <a:solidFill>
                  <a:srgbClr val="00529B"/>
                </a:solidFill>
              </a:rPr>
              <a:t>May have to pay full price if plan still won’t cover the drug</a:t>
            </a:r>
          </a:p>
          <a:p>
            <a:pPr marL="548640" lvl="1" indent="-274320" defTabSz="685800">
              <a:lnSpc>
                <a:spcPct val="100000"/>
              </a:lnSpc>
              <a:spcBef>
                <a:spcPts val="0"/>
              </a:spcBef>
              <a:spcAft>
                <a:spcPts val="1200"/>
              </a:spcAft>
            </a:pPr>
            <a:r>
              <a:rPr lang="en-US" sz="2400" dirty="0">
                <a:solidFill>
                  <a:srgbClr val="00529B"/>
                </a:solidFill>
              </a:rPr>
              <a:t>May consider changing your drug plan when permissible to one that does cover the drug</a:t>
            </a:r>
          </a:p>
          <a:p>
            <a:pPr marL="548640" lvl="1" indent="-274320" defTabSz="685800">
              <a:lnSpc>
                <a:spcPct val="100000"/>
              </a:lnSpc>
              <a:spcBef>
                <a:spcPts val="0"/>
              </a:spcBef>
              <a:spcAft>
                <a:spcPts val="1200"/>
              </a:spcAft>
            </a:pPr>
            <a:r>
              <a:rPr lang="en-US" sz="2400" dirty="0">
                <a:solidFill>
                  <a:srgbClr val="00529B"/>
                </a:solidFill>
              </a:rPr>
              <a:t>Can ask your doctor for any therapeutic alternative</a:t>
            </a:r>
          </a:p>
          <a:p>
            <a:pPr marL="548640" lvl="1" indent="-274320" defTabSz="685800">
              <a:lnSpc>
                <a:spcPct val="100000"/>
              </a:lnSpc>
              <a:spcBef>
                <a:spcPts val="0"/>
              </a:spcBef>
              <a:spcAft>
                <a:spcPts val="1200"/>
              </a:spcAft>
            </a:pPr>
            <a:r>
              <a:rPr lang="en-US" sz="2400" dirty="0">
                <a:solidFill>
                  <a:srgbClr val="00529B"/>
                </a:solidFill>
              </a:rPr>
              <a:t>Can appeal</a:t>
            </a:r>
          </a:p>
          <a:p>
            <a:pPr marL="457200" lvl="1" indent="0" defTabSz="685800">
              <a:lnSpc>
                <a:spcPct val="100000"/>
              </a:lnSpc>
              <a:spcBef>
                <a:spcPts val="0"/>
              </a:spcBef>
              <a:spcAft>
                <a:spcPts val="1200"/>
              </a:spcAft>
              <a:buNone/>
            </a:pPr>
            <a:endParaRPr lang="en-US" sz="2400" dirty="0">
              <a:solidFill>
                <a:srgbClr val="00529B"/>
              </a:solidFill>
              <a:latin typeface="Arial"/>
              <a:cs typeface="Arial"/>
            </a:endParaRPr>
          </a:p>
          <a:p>
            <a:pPr marL="274320" lvl="0" indent="-274320" defTabSz="685800">
              <a:lnSpc>
                <a:spcPct val="100000"/>
              </a:lnSpc>
              <a:spcBef>
                <a:spcPts val="0"/>
              </a:spcBef>
              <a:spcAft>
                <a:spcPts val="1200"/>
              </a:spcAft>
            </a:pPr>
            <a:endParaRPr lang="en-US" sz="2800" dirty="0">
              <a:solidFill>
                <a:srgbClr val="00529B"/>
              </a:solidFill>
              <a:latin typeface="Arial"/>
              <a:cs typeface="Arial"/>
            </a:endParaRPr>
          </a:p>
        </p:txBody>
      </p:sp>
      <p:sp>
        <p:nvSpPr>
          <p:cNvPr id="14" name="Slide Number Placeholder 5">
            <a:extLst>
              <a:ext uri="{FF2B5EF4-FFF2-40B4-BE49-F238E27FC236}">
                <a16:creationId xmlns:a16="http://schemas.microsoft.com/office/drawing/2014/main" id="{E89771ED-8C1F-4AA7-96A5-6C2FC799E74B}"/>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50</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n-US"/>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2023</a:t>
            </a:r>
          </a:p>
        </p:txBody>
      </p:sp>
    </p:spTree>
    <p:custDataLst>
      <p:tags r:id="rId1"/>
    </p:custDataLst>
    <p:extLst>
      <p:ext uri="{BB962C8B-B14F-4D97-AF65-F5344CB8AC3E}">
        <p14:creationId xmlns:p14="http://schemas.microsoft.com/office/powerpoint/2010/main" val="1886437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fade">
                                      <p:cBhvr>
                                        <p:cTn id="32" dur="500"/>
                                        <p:tgtEl>
                                          <p:spTgt spid="5">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animEffect transition="in" filter="fade">
                                      <p:cBhvr>
                                        <p:cTn id="37"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95663" y="273049"/>
            <a:ext cx="9000674" cy="719643"/>
          </a:xfrm>
        </p:spPr>
        <p:txBody>
          <a:bodyPr>
            <a:normAutofit/>
          </a:bodyPr>
          <a:lstStyle/>
          <a:p>
            <a:pPr algn="ctr"/>
            <a:r>
              <a:rPr lang="en-US" sz="3000" dirty="0"/>
              <a:t>Check Your Knowledge: Question 5</a:t>
            </a:r>
          </a:p>
        </p:txBody>
      </p:sp>
      <p:sp>
        <p:nvSpPr>
          <p:cNvPr id="5" name="Content Placeholder 4"/>
          <p:cNvSpPr>
            <a:spLocks noGrp="1"/>
          </p:cNvSpPr>
          <p:nvPr>
            <p:ph idx="4294967295"/>
          </p:nvPr>
        </p:nvSpPr>
        <p:spPr>
          <a:xfrm>
            <a:off x="1595663" y="1573619"/>
            <a:ext cx="10139137" cy="3480981"/>
          </a:xfrm>
        </p:spPr>
        <p:txBody>
          <a:bodyPr>
            <a:noAutofit/>
          </a:bodyPr>
          <a:lstStyle/>
          <a:p>
            <a:pPr marL="0" lvl="0" indent="0" defTabSz="685800">
              <a:lnSpc>
                <a:spcPct val="100000"/>
              </a:lnSpc>
              <a:spcBef>
                <a:spcPts val="0"/>
              </a:spcBef>
              <a:spcAft>
                <a:spcPts val="1200"/>
              </a:spcAft>
              <a:buNone/>
            </a:pPr>
            <a:r>
              <a:rPr lang="en-US" sz="2200" b="1" dirty="0">
                <a:solidFill>
                  <a:srgbClr val="00529B"/>
                </a:solidFill>
              </a:rPr>
              <a:t>What’s the “Preclusion List?” </a:t>
            </a:r>
            <a:endParaRPr lang="en-US" sz="2200" b="1" dirty="0">
              <a:solidFill>
                <a:srgbClr val="00529B"/>
              </a:solidFill>
              <a:ea typeface="Times New Roman"/>
              <a:cs typeface="Times New Roman"/>
            </a:endParaRPr>
          </a:p>
          <a:p>
            <a:pPr marL="804672" lvl="0" indent="-347472" defTabSz="685800">
              <a:lnSpc>
                <a:spcPct val="100000"/>
              </a:lnSpc>
              <a:spcBef>
                <a:spcPts val="0"/>
              </a:spcBef>
              <a:spcAft>
                <a:spcPts val="1200"/>
              </a:spcAft>
              <a:buFont typeface="+mj-lt"/>
              <a:buAutoNum type="alphaLcPeriod"/>
            </a:pPr>
            <a:r>
              <a:rPr lang="en-US" sz="2200" dirty="0">
                <a:solidFill>
                  <a:srgbClr val="00529B"/>
                </a:solidFill>
                <a:ea typeface="Times New Roman"/>
                <a:cs typeface="Times New Roman"/>
              </a:rPr>
              <a:t>A list of low-performing Medicare plans</a:t>
            </a:r>
          </a:p>
          <a:p>
            <a:pPr marL="804672" lvl="0" indent="-347472" defTabSz="685800">
              <a:lnSpc>
                <a:spcPct val="100000"/>
              </a:lnSpc>
              <a:spcBef>
                <a:spcPts val="0"/>
              </a:spcBef>
              <a:spcAft>
                <a:spcPts val="1200"/>
              </a:spcAft>
              <a:buFont typeface="+mj-lt"/>
              <a:buAutoNum type="alphaLcPeriod"/>
            </a:pPr>
            <a:r>
              <a:rPr lang="en-US" sz="2200" dirty="0">
                <a:solidFill>
                  <a:srgbClr val="00529B"/>
                </a:solidFill>
                <a:ea typeface="Times New Roman"/>
                <a:cs typeface="Times New Roman"/>
              </a:rPr>
              <a:t>A list of services not allowed for a person with Medicare</a:t>
            </a:r>
          </a:p>
          <a:p>
            <a:pPr marL="804672" lvl="0" indent="-347472" defTabSz="685800">
              <a:lnSpc>
                <a:spcPct val="100000"/>
              </a:lnSpc>
              <a:spcBef>
                <a:spcPts val="0"/>
              </a:spcBef>
              <a:spcAft>
                <a:spcPts val="1200"/>
              </a:spcAft>
              <a:buFont typeface="+mj-lt"/>
              <a:buAutoNum type="alphaLcPeriod"/>
            </a:pPr>
            <a:r>
              <a:rPr lang="en-US" sz="2200" dirty="0">
                <a:solidFill>
                  <a:srgbClr val="00529B"/>
                </a:solidFill>
                <a:cs typeface="Times New Roman"/>
              </a:rPr>
              <a:t>A list of providers and prescribers who are unauthorized to get payment for Medicare Advantage Plan items and services and prohibited from prescribing Part D drugs to people with Medicare</a:t>
            </a:r>
            <a:endParaRPr lang="en-US" sz="2200" dirty="0">
              <a:solidFill>
                <a:srgbClr val="00529B"/>
              </a:solidFill>
            </a:endParaRPr>
          </a:p>
          <a:p>
            <a:pPr marL="804672" lvl="0" indent="-347472" defTabSz="685800">
              <a:lnSpc>
                <a:spcPct val="100000"/>
              </a:lnSpc>
              <a:spcBef>
                <a:spcPts val="0"/>
              </a:spcBef>
              <a:spcAft>
                <a:spcPts val="1200"/>
              </a:spcAft>
              <a:buFont typeface="+mj-lt"/>
              <a:buAutoNum type="alphaLcPeriod"/>
            </a:pPr>
            <a:r>
              <a:rPr lang="en-US" sz="2200" dirty="0">
                <a:solidFill>
                  <a:srgbClr val="00529B"/>
                </a:solidFill>
                <a:cs typeface="Times New Roman"/>
              </a:rPr>
              <a:t>A list of prescriptions not allowed for a person with Medicare</a:t>
            </a:r>
          </a:p>
        </p:txBody>
      </p:sp>
      <p:sp>
        <p:nvSpPr>
          <p:cNvPr id="6" name="Rounded Rectangle 5" descr="Green box highlighting the correct answer: C"/>
          <p:cNvSpPr/>
          <p:nvPr/>
        </p:nvSpPr>
        <p:spPr>
          <a:xfrm>
            <a:off x="2011680" y="3015433"/>
            <a:ext cx="9723120" cy="1204418"/>
          </a:xfrm>
          <a:prstGeom prst="round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Slide Number Placeholder 5">
            <a:extLst>
              <a:ext uri="{FF2B5EF4-FFF2-40B4-BE49-F238E27FC236}">
                <a16:creationId xmlns:a16="http://schemas.microsoft.com/office/drawing/2014/main" id="{9C8FCBA1-6179-45B7-A2A1-CADBA8D515A5}"/>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51</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n-US"/>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2023</a:t>
            </a:r>
          </a:p>
        </p:txBody>
      </p:sp>
    </p:spTree>
    <p:custDataLst>
      <p:tags r:id="rId1"/>
    </p:custDataLst>
    <p:extLst>
      <p:ext uri="{BB962C8B-B14F-4D97-AF65-F5344CB8AC3E}">
        <p14:creationId xmlns:p14="http://schemas.microsoft.com/office/powerpoint/2010/main" val="325002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Arial Black" panose="020B0A04020102020204" pitchFamily="34" charset="0"/>
                <a:cs typeface="Arial" panose="020B0604020202020204" pitchFamily="34" charset="0"/>
              </a:rPr>
              <a:t>Lesson 4</a:t>
            </a:r>
          </a:p>
        </p:txBody>
      </p:sp>
      <p:sp>
        <p:nvSpPr>
          <p:cNvPr id="4" name="Text Placeholder 3">
            <a:extLst>
              <a:ext uri="{FF2B5EF4-FFF2-40B4-BE49-F238E27FC236}">
                <a16:creationId xmlns:a16="http://schemas.microsoft.com/office/drawing/2014/main" id="{E55B4737-8F57-31F5-4317-89C76A16B717}"/>
              </a:ext>
            </a:extLst>
          </p:cNvPr>
          <p:cNvSpPr>
            <a:spLocks noGrp="1"/>
          </p:cNvSpPr>
          <p:nvPr>
            <p:ph type="body" idx="1"/>
          </p:nvPr>
        </p:nvSpPr>
        <p:spPr/>
        <p:txBody>
          <a:bodyPr/>
          <a:lstStyle/>
          <a:p>
            <a:r>
              <a:rPr lang="en-US" dirty="0"/>
              <a:t>Medicare Drug Coverage  (Part D) Eligibility &amp; Enrollment	</a:t>
            </a:r>
          </a:p>
          <a:p>
            <a:endParaRPr lang="en-US" dirty="0"/>
          </a:p>
        </p:txBody>
      </p:sp>
    </p:spTree>
    <p:custDataLst>
      <p:tags r:id="rId1"/>
    </p:custDataLst>
    <p:extLst>
      <p:ext uri="{BB962C8B-B14F-4D97-AF65-F5344CB8AC3E}">
        <p14:creationId xmlns:p14="http://schemas.microsoft.com/office/powerpoint/2010/main" val="30213738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normAutofit/>
          </a:bodyPr>
          <a:lstStyle/>
          <a:p>
            <a:r>
              <a:rPr lang="en-US" sz="3000" dirty="0"/>
              <a:t>Lesson 4 Objectives</a:t>
            </a:r>
          </a:p>
        </p:txBody>
      </p:sp>
      <p:sp>
        <p:nvSpPr>
          <p:cNvPr id="13" name="Content Placeholder 12"/>
          <p:cNvSpPr>
            <a:spLocks noGrp="1"/>
          </p:cNvSpPr>
          <p:nvPr>
            <p:ph type="body" sz="quarter" idx="13"/>
          </p:nvPr>
        </p:nvSpPr>
        <p:spPr>
          <a:xfrm>
            <a:off x="1371600" y="1371600"/>
            <a:ext cx="9772650" cy="4167187"/>
          </a:xfrm>
        </p:spPr>
        <p:txBody>
          <a:bodyPr vert="horz" lIns="91440" tIns="45720" rIns="91440" bIns="45720" rtlCol="0" anchor="t">
            <a:normAutofit/>
          </a:bodyPr>
          <a:lstStyle/>
          <a:p>
            <a:pPr marL="0" indent="0" defTabSz="685800">
              <a:lnSpc>
                <a:spcPct val="100000"/>
              </a:lnSpc>
              <a:spcBef>
                <a:spcPts val="0"/>
              </a:spcBef>
              <a:spcAft>
                <a:spcPts val="1200"/>
              </a:spcAft>
              <a:buNone/>
            </a:pPr>
            <a:r>
              <a:rPr lang="en-US" sz="2800" b="1" dirty="0">
                <a:solidFill>
                  <a:srgbClr val="00529B"/>
                </a:solidFill>
              </a:rPr>
              <a:t>At the end of this lesson, you’ll be able to: </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Describe Medicare drug coverage eligibility requirements</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Explain when you can enroll, join, or switch plans to get your drug coverage</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Discuss considerations when deciding to join or switch plans</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Explain creditable drug coverage and why it matters</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Describe what to expect when you join or switch plans</a:t>
            </a:r>
          </a:p>
        </p:txBody>
      </p:sp>
      <p:sp>
        <p:nvSpPr>
          <p:cNvPr id="6" name="Slide Number Placeholder 5">
            <a:extLst>
              <a:ext uri="{FF2B5EF4-FFF2-40B4-BE49-F238E27FC236}">
                <a16:creationId xmlns:a16="http://schemas.microsoft.com/office/drawing/2014/main" id="{FD10DA37-BDAE-4DA2-916B-339509D14AC8}"/>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53</a:t>
            </a:fld>
            <a:endParaRPr lang="en-US"/>
          </a:p>
        </p:txBody>
      </p:sp>
      <p:sp>
        <p:nvSpPr>
          <p:cNvPr id="5" name="Footer Placeholder 4">
            <a:extLst>
              <a:ext uri="{FF2B5EF4-FFF2-40B4-BE49-F238E27FC236}">
                <a16:creationId xmlns:a16="http://schemas.microsoft.com/office/drawing/2014/main" id="{59947857-69D2-7E49-B8BA-12BDADCFB697}"/>
              </a:ext>
            </a:extLst>
          </p:cNvPr>
          <p:cNvSpPr>
            <a:spLocks noGrp="1"/>
          </p:cNvSpPr>
          <p:nvPr>
            <p:ph type="ftr" sz="quarter" idx="11"/>
          </p:nvPr>
        </p:nvSpPr>
        <p:spPr>
          <a:xfrm>
            <a:off x="4038600" y="6492240"/>
            <a:ext cx="4114800" cy="365125"/>
          </a:xfrm>
        </p:spPr>
        <p:txBody>
          <a:bodyPr/>
          <a:lstStyle/>
          <a:p>
            <a:r>
              <a:rPr lang="en-US"/>
              <a:t>Medicare Drug Coverage</a:t>
            </a:r>
          </a:p>
        </p:txBody>
      </p:sp>
      <p:sp>
        <p:nvSpPr>
          <p:cNvPr id="4" name="Date Placeholder 3">
            <a:extLst>
              <a:ext uri="{FF2B5EF4-FFF2-40B4-BE49-F238E27FC236}">
                <a16:creationId xmlns:a16="http://schemas.microsoft.com/office/drawing/2014/main" id="{FFE0F7BA-B7CB-CC44-A510-4BEEF236974B}"/>
              </a:ext>
            </a:extLst>
          </p:cNvPr>
          <p:cNvSpPr>
            <a:spLocks noGrp="1"/>
          </p:cNvSpPr>
          <p:nvPr>
            <p:ph type="dt" sz="half" idx="10"/>
          </p:nvPr>
        </p:nvSpPr>
        <p:spPr>
          <a:xfrm>
            <a:off x="838200" y="6492240"/>
            <a:ext cx="2743200" cy="365125"/>
          </a:xfrm>
        </p:spPr>
        <p:txBody>
          <a:bodyPr/>
          <a:lstStyle/>
          <a:p>
            <a:r>
              <a:rPr lang="en-US"/>
              <a:t>April 2023</a:t>
            </a:r>
          </a:p>
        </p:txBody>
      </p:sp>
    </p:spTree>
    <p:custDataLst>
      <p:tags r:id="rId1"/>
    </p:custDataLst>
    <p:extLst>
      <p:ext uri="{BB962C8B-B14F-4D97-AF65-F5344CB8AC3E}">
        <p14:creationId xmlns:p14="http://schemas.microsoft.com/office/powerpoint/2010/main" val="3667807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animEffect transition="in" filter="fade">
                                      <p:cBhvr>
                                        <p:cTn id="7" dur="500"/>
                                        <p:tgtEl>
                                          <p:spTgt spid="1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2" end="2"/>
                                            </p:txEl>
                                          </p:spTgt>
                                        </p:tgtEl>
                                        <p:attrNameLst>
                                          <p:attrName>style.visibility</p:attrName>
                                        </p:attrNameLst>
                                      </p:cBhvr>
                                      <p:to>
                                        <p:strVal val="visible"/>
                                      </p:to>
                                    </p:set>
                                    <p:animEffect transition="in" filter="fade">
                                      <p:cBhvr>
                                        <p:cTn id="12" dur="500"/>
                                        <p:tgtEl>
                                          <p:spTgt spid="1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3" end="3"/>
                                            </p:txEl>
                                          </p:spTgt>
                                        </p:tgtEl>
                                        <p:attrNameLst>
                                          <p:attrName>style.visibility</p:attrName>
                                        </p:attrNameLst>
                                      </p:cBhvr>
                                      <p:to>
                                        <p:strVal val="visible"/>
                                      </p:to>
                                    </p:set>
                                    <p:animEffect transition="in" filter="fade">
                                      <p:cBhvr>
                                        <p:cTn id="17" dur="500"/>
                                        <p:tgtEl>
                                          <p:spTgt spid="1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xEl>
                                              <p:pRg st="4" end="4"/>
                                            </p:txEl>
                                          </p:spTgt>
                                        </p:tgtEl>
                                        <p:attrNameLst>
                                          <p:attrName>style.visibility</p:attrName>
                                        </p:attrNameLst>
                                      </p:cBhvr>
                                      <p:to>
                                        <p:strVal val="visible"/>
                                      </p:to>
                                    </p:set>
                                    <p:animEffect transition="in" filter="fade">
                                      <p:cBhvr>
                                        <p:cTn id="22" dur="500"/>
                                        <p:tgtEl>
                                          <p:spTgt spid="1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xEl>
                                              <p:pRg st="5" end="5"/>
                                            </p:txEl>
                                          </p:spTgt>
                                        </p:tgtEl>
                                        <p:attrNameLst>
                                          <p:attrName>style.visibility</p:attrName>
                                        </p:attrNameLst>
                                      </p:cBhvr>
                                      <p:to>
                                        <p:strVal val="visible"/>
                                      </p:to>
                                    </p:set>
                                    <p:animEffect transition="in" filter="fade">
                                      <p:cBhvr>
                                        <p:cTn id="27" dur="500"/>
                                        <p:tgtEl>
                                          <p:spTgt spid="1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Medicare Drug Coverage Eligibility Requirements</a:t>
            </a:r>
          </a:p>
        </p:txBody>
      </p:sp>
      <p:graphicFrame>
        <p:nvGraphicFramePr>
          <p:cNvPr id="13" name="Table 5">
            <a:extLst>
              <a:ext uri="{FF2B5EF4-FFF2-40B4-BE49-F238E27FC236}">
                <a16:creationId xmlns:a16="http://schemas.microsoft.com/office/drawing/2014/main" id="{0D814582-222F-466B-B5C7-57F20790E408}"/>
              </a:ext>
            </a:extLst>
          </p:cNvPr>
          <p:cNvGraphicFramePr>
            <a:graphicFrameLocks noGrp="1"/>
          </p:cNvGraphicFramePr>
          <p:nvPr>
            <p:extLst>
              <p:ext uri="{D42A27DB-BD31-4B8C-83A1-F6EECF244321}">
                <p14:modId xmlns:p14="http://schemas.microsoft.com/office/powerpoint/2010/main" val="2192469021"/>
              </p:ext>
            </p:extLst>
          </p:nvPr>
        </p:nvGraphicFramePr>
        <p:xfrm>
          <a:off x="605973" y="1489293"/>
          <a:ext cx="10980054" cy="3505197"/>
        </p:xfrm>
        <a:graphic>
          <a:graphicData uri="http://schemas.openxmlformats.org/drawingml/2006/table">
            <a:tbl>
              <a:tblPr firstRow="1" bandRow="1">
                <a:tableStyleId>{5FD0F851-EC5A-4D38-B0AD-8093EC10F338}</a:tableStyleId>
              </a:tblPr>
              <a:tblGrid>
                <a:gridCol w="3660018">
                  <a:extLst>
                    <a:ext uri="{9D8B030D-6E8A-4147-A177-3AD203B41FA5}">
                      <a16:colId xmlns:a16="http://schemas.microsoft.com/office/drawing/2014/main" val="12145258"/>
                    </a:ext>
                  </a:extLst>
                </a:gridCol>
                <a:gridCol w="3660018">
                  <a:extLst>
                    <a:ext uri="{9D8B030D-6E8A-4147-A177-3AD203B41FA5}">
                      <a16:colId xmlns:a16="http://schemas.microsoft.com/office/drawing/2014/main" val="3786121425"/>
                    </a:ext>
                  </a:extLst>
                </a:gridCol>
                <a:gridCol w="3660018">
                  <a:extLst>
                    <a:ext uri="{9D8B030D-6E8A-4147-A177-3AD203B41FA5}">
                      <a16:colId xmlns:a16="http://schemas.microsoft.com/office/drawing/2014/main" val="2983801956"/>
                    </a:ext>
                  </a:extLst>
                </a:gridCol>
              </a:tblGrid>
              <a:tr h="435174">
                <a:tc>
                  <a:txBody>
                    <a:bodyPr/>
                    <a:lstStyle/>
                    <a:p>
                      <a:pPr algn="ctr"/>
                      <a:r>
                        <a:rPr lang="en-US" sz="2000" dirty="0">
                          <a:solidFill>
                            <a:srgbClr val="2F5597"/>
                          </a:solidFill>
                        </a:rPr>
                        <a:t>You need to have</a:t>
                      </a:r>
                      <a:endParaRPr lang="en-US" sz="2000" dirty="0">
                        <a:solidFill>
                          <a:srgbClr val="2F5597"/>
                        </a:solidFill>
                        <a:latin typeface="Arial"/>
                        <a:cs typeface="Arial"/>
                      </a:endParaRPr>
                    </a:p>
                  </a:txBody>
                  <a:tcPr>
                    <a:lnR w="12700" cap="flat" cmpd="sng" algn="ctr">
                      <a:solidFill>
                        <a:schemeClr val="accent5">
                          <a:lumMod val="40000"/>
                          <a:lumOff val="60000"/>
                        </a:schemeClr>
                      </a:solidFill>
                      <a:prstDash val="solid"/>
                      <a:round/>
                      <a:headEnd type="none" w="med" len="med"/>
                      <a:tailEnd type="none" w="med" len="med"/>
                    </a:lnR>
                  </a:tcPr>
                </a:tc>
                <a:tc>
                  <a:txBody>
                    <a:bodyPr/>
                    <a:lstStyle/>
                    <a:p>
                      <a:pPr algn="ctr"/>
                      <a:r>
                        <a:rPr lang="en-US" sz="2000" dirty="0">
                          <a:solidFill>
                            <a:srgbClr val="2F5597"/>
                          </a:solidFill>
                        </a:rPr>
                        <a:t>You must also</a:t>
                      </a:r>
                      <a:endParaRPr lang="en-US" sz="2000" dirty="0">
                        <a:solidFill>
                          <a:srgbClr val="2F5597"/>
                        </a:solidFill>
                        <a:latin typeface="Arial"/>
                        <a:cs typeface="Arial"/>
                      </a:endParaRPr>
                    </a:p>
                  </a:txBody>
                  <a:tcP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p>
                      <a:pPr algn="ctr"/>
                      <a:r>
                        <a:rPr lang="en-US" sz="2000" dirty="0">
                          <a:solidFill>
                            <a:srgbClr val="2F5597"/>
                          </a:solidFill>
                        </a:rPr>
                        <a:t>You can’t</a:t>
                      </a:r>
                      <a:endParaRPr lang="en-US" sz="2800" dirty="0">
                        <a:solidFill>
                          <a:srgbClr val="2F5597"/>
                        </a:solidFill>
                        <a:latin typeface="Arial"/>
                        <a:cs typeface="Arial"/>
                      </a:endParaRPr>
                    </a:p>
                  </a:txBody>
                  <a:tcP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798851774"/>
                  </a:ext>
                </a:extLst>
              </a:tr>
              <a:tr h="3070023">
                <a:tc>
                  <a:txBody>
                    <a:bodyPr/>
                    <a:lstStyle/>
                    <a:p>
                      <a:pPr marL="274320" marR="0" lvl="0" indent="-274320" algn="l" defTabSz="914400" rtl="0" eaLnBrk="1" fontAlgn="auto" latinLnBrk="0" hangingPunct="1">
                        <a:lnSpc>
                          <a:spcPct val="100000"/>
                        </a:lnSpc>
                        <a:spcBef>
                          <a:spcPts val="0"/>
                        </a:spcBef>
                        <a:spcAft>
                          <a:spcPts val="1200"/>
                        </a:spcAft>
                        <a:buClrTx/>
                        <a:buSzTx/>
                        <a:buFont typeface="Wingdings" panose="020B0604020202020204" pitchFamily="34" charset="0"/>
                        <a:buChar char="§"/>
                        <a:tabLst/>
                        <a:defRPr/>
                      </a:pPr>
                      <a:r>
                        <a:rPr lang="en-US" sz="2000" dirty="0">
                          <a:solidFill>
                            <a:srgbClr val="2F5597"/>
                          </a:solidFill>
                        </a:rPr>
                        <a:t>Medicare Part A (Hospital Insurance) and/or Part B (Medical Insurance) to join a Medicare drug plan</a:t>
                      </a:r>
                    </a:p>
                    <a:p>
                      <a:pPr marL="274320" marR="0" lvl="0" indent="-274320" algn="l" defTabSz="914400" rtl="0" eaLnBrk="1" fontAlgn="auto" latinLnBrk="0" hangingPunct="1">
                        <a:lnSpc>
                          <a:spcPct val="100000"/>
                        </a:lnSpc>
                        <a:spcBef>
                          <a:spcPts val="0"/>
                        </a:spcBef>
                        <a:spcAft>
                          <a:spcPts val="1200"/>
                        </a:spcAft>
                        <a:buClrTx/>
                        <a:buSzTx/>
                        <a:buFont typeface="Wingdings" panose="020B0604020202020204" pitchFamily="34" charset="0"/>
                        <a:buChar char="§"/>
                        <a:tabLst/>
                        <a:defRPr/>
                      </a:pPr>
                      <a:r>
                        <a:rPr lang="en-US" sz="2000" dirty="0">
                          <a:solidFill>
                            <a:srgbClr val="2F5597"/>
                          </a:solidFill>
                        </a:rPr>
                        <a:t>Part A and Part B to join a Medicare Advantage Plan with drug coverage</a:t>
                      </a:r>
                    </a:p>
                    <a:p>
                      <a:pPr algn="l"/>
                      <a:endParaRPr lang="en-US" sz="2000" dirty="0">
                        <a:solidFill>
                          <a:srgbClr val="2F5597"/>
                        </a:solidFill>
                        <a:latin typeface="Arial" panose="020B0604020202020204" pitchFamily="34" charset="0"/>
                        <a:cs typeface="Arial" panose="020B0604020202020204" pitchFamily="34" charset="0"/>
                      </a:endParaRPr>
                    </a:p>
                  </a:txBody>
                  <a:tcPr>
                    <a:lnR w="12700" cap="flat" cmpd="sng" algn="ctr">
                      <a:solidFill>
                        <a:schemeClr val="accent5">
                          <a:lumMod val="40000"/>
                          <a:lumOff val="60000"/>
                        </a:schemeClr>
                      </a:solidFill>
                      <a:prstDash val="solid"/>
                      <a:round/>
                      <a:headEnd type="none" w="med" len="med"/>
                      <a:tailEnd type="none" w="med" len="med"/>
                    </a:lnR>
                  </a:tcPr>
                </a:tc>
                <a:tc>
                  <a:txBody>
                    <a:bodyPr/>
                    <a:lstStyle/>
                    <a:p>
                      <a:pPr marL="274320" indent="-274320" algn="l">
                        <a:spcAft>
                          <a:spcPts val="1200"/>
                        </a:spcAft>
                        <a:buFont typeface="Wingdings" panose="020B0604020202020204" pitchFamily="34" charset="0"/>
                        <a:buChar char="§"/>
                      </a:pPr>
                      <a:r>
                        <a:rPr lang="en-US" sz="2000" dirty="0">
                          <a:solidFill>
                            <a:srgbClr val="2F5597"/>
                          </a:solidFill>
                        </a:rPr>
                        <a:t>Join a plan to get drug coverage (in most cases)</a:t>
                      </a:r>
                    </a:p>
                    <a:p>
                      <a:pPr marL="274320" indent="-274320" algn="l">
                        <a:spcAft>
                          <a:spcPts val="1200"/>
                        </a:spcAft>
                        <a:buFont typeface="Wingdings" panose="020B0604020202020204" pitchFamily="34" charset="0"/>
                        <a:buChar char="§"/>
                      </a:pPr>
                      <a:r>
                        <a:rPr lang="en-US" sz="2000" dirty="0">
                          <a:solidFill>
                            <a:srgbClr val="2F5597"/>
                          </a:solidFill>
                        </a:rPr>
                        <a:t>Live in the plan’s service area </a:t>
                      </a:r>
                    </a:p>
                    <a:p>
                      <a:pPr algn="l"/>
                      <a:endParaRPr lang="en-US" sz="2000" dirty="0">
                        <a:solidFill>
                          <a:srgbClr val="2F5597"/>
                        </a:solidFill>
                        <a:latin typeface="Arial" panose="020B0604020202020204" pitchFamily="34" charset="0"/>
                        <a:cs typeface="Arial" panose="020B0604020202020204" pitchFamily="34" charset="0"/>
                      </a:endParaRPr>
                    </a:p>
                  </a:txBody>
                  <a:tcP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p>
                      <a:pPr marL="274320" indent="-274320" algn="l" defTabSz="914400" rtl="0" eaLnBrk="1" latinLnBrk="0" hangingPunct="1">
                        <a:spcAft>
                          <a:spcPts val="1200"/>
                        </a:spcAft>
                        <a:buFont typeface="Wingdings" panose="020B0604020202020204" pitchFamily="34" charset="0"/>
                        <a:buChar char="§"/>
                      </a:pPr>
                      <a:r>
                        <a:rPr lang="en-US" sz="2000" kern="1200" dirty="0">
                          <a:solidFill>
                            <a:srgbClr val="2F5597"/>
                          </a:solidFill>
                        </a:rPr>
                        <a:t>Be incarcerated</a:t>
                      </a:r>
                    </a:p>
                    <a:p>
                      <a:pPr marL="274320" indent="-274320" algn="l" defTabSz="914400" rtl="0" eaLnBrk="1" latinLnBrk="0" hangingPunct="1">
                        <a:spcAft>
                          <a:spcPts val="1200"/>
                        </a:spcAft>
                        <a:buFont typeface="Wingdings" panose="020B0604020202020204" pitchFamily="34" charset="0"/>
                        <a:buChar char="§"/>
                      </a:pPr>
                      <a:r>
                        <a:rPr lang="en-US" sz="2000" kern="1200" dirty="0">
                          <a:solidFill>
                            <a:srgbClr val="2F5597"/>
                          </a:solidFill>
                        </a:rPr>
                        <a:t>Be unlawfully present in the U.S.</a:t>
                      </a:r>
                    </a:p>
                    <a:p>
                      <a:pPr marL="274320" indent="-274320" algn="l" defTabSz="914400" rtl="0" eaLnBrk="1" latinLnBrk="0" hangingPunct="1">
                        <a:spcAft>
                          <a:spcPts val="1200"/>
                        </a:spcAft>
                        <a:buFont typeface="Wingdings" panose="020B0604020202020204" pitchFamily="34" charset="0"/>
                        <a:buChar char="§"/>
                      </a:pPr>
                      <a:r>
                        <a:rPr lang="en-US" sz="2000" kern="1200" dirty="0">
                          <a:solidFill>
                            <a:srgbClr val="2F5597"/>
                          </a:solidFill>
                        </a:rPr>
                        <a:t>Live outside the U.S.</a:t>
                      </a:r>
                    </a:p>
                    <a:p>
                      <a:pPr algn="l">
                        <a:spcAft>
                          <a:spcPts val="1200"/>
                        </a:spcAft>
                      </a:pPr>
                      <a:endParaRPr lang="en-US" sz="2000" dirty="0">
                        <a:solidFill>
                          <a:srgbClr val="2F5597"/>
                        </a:solidFill>
                        <a:latin typeface="Arial" panose="020B0604020202020204" pitchFamily="34" charset="0"/>
                        <a:cs typeface="Arial" panose="020B0604020202020204" pitchFamily="34" charset="0"/>
                      </a:endParaRPr>
                    </a:p>
                  </a:txBody>
                  <a:tcP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481986822"/>
                  </a:ext>
                </a:extLst>
              </a:tr>
            </a:tbl>
          </a:graphicData>
        </a:graphic>
      </p:graphicFrame>
      <p:sp>
        <p:nvSpPr>
          <p:cNvPr id="6" name="Slide Number Placeholder 5">
            <a:extLst>
              <a:ext uri="{FF2B5EF4-FFF2-40B4-BE49-F238E27FC236}">
                <a16:creationId xmlns:a16="http://schemas.microsoft.com/office/drawing/2014/main" id="{947A961F-4376-4A8D-91CE-772AE1870A6D}"/>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54</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n-US"/>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2023</a:t>
            </a:r>
          </a:p>
        </p:txBody>
      </p:sp>
    </p:spTree>
    <p:custDataLst>
      <p:tags r:id="rId1"/>
    </p:custDataLst>
    <p:extLst>
      <p:ext uri="{BB962C8B-B14F-4D97-AF65-F5344CB8AC3E}">
        <p14:creationId xmlns:p14="http://schemas.microsoft.com/office/powerpoint/2010/main" val="36403567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Creditable Drug Coverage</a:t>
            </a:r>
          </a:p>
        </p:txBody>
      </p:sp>
      <p:sp>
        <p:nvSpPr>
          <p:cNvPr id="5" name="Content Placeholder 4"/>
          <p:cNvSpPr>
            <a:spLocks noGrp="1"/>
          </p:cNvSpPr>
          <p:nvPr>
            <p:ph type="body" sz="quarter" idx="13"/>
          </p:nvPr>
        </p:nvSpPr>
        <p:spPr>
          <a:xfrm>
            <a:off x="1371600" y="1371600"/>
            <a:ext cx="9601200" cy="4655713"/>
          </a:xfrm>
        </p:spPr>
        <p:txBody>
          <a:bodyPr>
            <a:noAutofit/>
          </a:bodyPr>
          <a:lstStyle/>
          <a:p>
            <a:pPr marL="0" lvl="0" indent="0" defTabSz="685800">
              <a:lnSpc>
                <a:spcPct val="100000"/>
              </a:lnSpc>
              <a:spcBef>
                <a:spcPts val="0"/>
              </a:spcBef>
              <a:spcAft>
                <a:spcPts val="1200"/>
              </a:spcAft>
              <a:buNone/>
            </a:pPr>
            <a:r>
              <a:rPr lang="en-US" sz="2800" b="1" dirty="0">
                <a:solidFill>
                  <a:srgbClr val="00529B"/>
                </a:solidFill>
              </a:rPr>
              <a:t>Coverage that’s expected to pay, on average, at least as much as Medicare’s standard drug coverage: </a:t>
            </a:r>
          </a:p>
          <a:p>
            <a:pPr marL="914400" lvl="2" indent="0" defTabSz="685800">
              <a:lnSpc>
                <a:spcPct val="100000"/>
              </a:lnSpc>
              <a:spcBef>
                <a:spcPts val="0"/>
              </a:spcBef>
              <a:spcAft>
                <a:spcPts val="1200"/>
              </a:spcAft>
              <a:buNone/>
            </a:pPr>
            <a:r>
              <a:rPr lang="en-US" sz="2400" dirty="0">
                <a:solidFill>
                  <a:srgbClr val="00529B"/>
                </a:solidFill>
              </a:rPr>
              <a:t>Each year, plans inform you if your coverage is “creditable” or “non-creditable”</a:t>
            </a:r>
          </a:p>
          <a:p>
            <a:pPr marL="914400" lvl="2" indent="0" defTabSz="685800">
              <a:lnSpc>
                <a:spcPct val="100000"/>
              </a:lnSpc>
              <a:spcBef>
                <a:spcPts val="600"/>
              </a:spcBef>
              <a:buNone/>
            </a:pPr>
            <a:endParaRPr lang="en-US" sz="2600" dirty="0">
              <a:solidFill>
                <a:srgbClr val="00529B"/>
              </a:solidFill>
            </a:endParaRPr>
          </a:p>
          <a:p>
            <a:pPr marL="914400" lvl="2" indent="0" defTabSz="685800">
              <a:lnSpc>
                <a:spcPct val="100000"/>
              </a:lnSpc>
              <a:spcBef>
                <a:spcPts val="0"/>
              </a:spcBef>
              <a:spcAft>
                <a:spcPts val="1200"/>
              </a:spcAft>
              <a:buNone/>
            </a:pPr>
            <a:r>
              <a:rPr lang="en-US" sz="2400" dirty="0">
                <a:solidFill>
                  <a:srgbClr val="00529B"/>
                </a:solidFill>
              </a:rPr>
              <a:t>Any lapse of 63 days or more in creditable coverage, and you may have to pay a late enrollment penalty if you join Medicare drug coverage later</a:t>
            </a:r>
          </a:p>
          <a:p>
            <a:pPr marL="914400" lvl="2" indent="-914400" defTabSz="685800">
              <a:lnSpc>
                <a:spcPct val="100000"/>
              </a:lnSpc>
              <a:spcBef>
                <a:spcPts val="0"/>
              </a:spcBef>
              <a:spcAft>
                <a:spcPts val="1200"/>
              </a:spcAft>
              <a:buNone/>
            </a:pPr>
            <a:r>
              <a:rPr lang="en-US" sz="2400" b="1" dirty="0">
                <a:solidFill>
                  <a:srgbClr val="00529B"/>
                </a:solidFill>
              </a:rPr>
              <a:t> </a:t>
            </a:r>
          </a:p>
          <a:p>
            <a:pPr marL="914400" lvl="2" indent="-914400" defTabSz="685800">
              <a:lnSpc>
                <a:spcPct val="100000"/>
              </a:lnSpc>
              <a:spcBef>
                <a:spcPts val="0"/>
              </a:spcBef>
              <a:spcAft>
                <a:spcPts val="1200"/>
              </a:spcAft>
              <a:buNone/>
            </a:pPr>
            <a:r>
              <a:rPr lang="en-US" sz="2200" b="1" dirty="0">
                <a:solidFill>
                  <a:srgbClr val="00529B"/>
                </a:solidFill>
              </a:rPr>
              <a:t>  NOTE</a:t>
            </a:r>
            <a:r>
              <a:rPr lang="en-US" sz="2200" dirty="0">
                <a:solidFill>
                  <a:srgbClr val="00529B"/>
                </a:solidFill>
              </a:rPr>
              <a:t>: if your drug coverage is creditable, you can choose to keep it</a:t>
            </a:r>
          </a:p>
        </p:txBody>
      </p:sp>
      <p:pic>
        <p:nvPicPr>
          <p:cNvPr id="8" name="Graphic 7">
            <a:extLst>
              <a:ext uri="{FF2B5EF4-FFF2-40B4-BE49-F238E27FC236}">
                <a16:creationId xmlns:a16="http://schemas.microsoft.com/office/drawing/2014/main" id="{2244122D-4D3C-408A-9637-4A6854371EDC}"/>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99673" y="2265682"/>
            <a:ext cx="914400" cy="914400"/>
          </a:xfrm>
          <a:prstGeom prst="rect">
            <a:avLst/>
          </a:prstGeom>
        </p:spPr>
      </p:pic>
      <p:pic>
        <p:nvPicPr>
          <p:cNvPr id="10" name="Graphic 9">
            <a:extLst>
              <a:ext uri="{FF2B5EF4-FFF2-40B4-BE49-F238E27FC236}">
                <a16:creationId xmlns:a16="http://schemas.microsoft.com/office/drawing/2014/main" id="{835FCD3E-F220-4EB0-937A-10E83C5AE5DC}"/>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99673" y="3767314"/>
            <a:ext cx="914400" cy="914400"/>
          </a:xfrm>
          <a:prstGeom prst="rect">
            <a:avLst/>
          </a:prstGeom>
        </p:spPr>
      </p:pic>
      <p:sp>
        <p:nvSpPr>
          <p:cNvPr id="11" name="Freeform: Shape 10">
            <a:extLst>
              <a:ext uri="{FF2B5EF4-FFF2-40B4-BE49-F238E27FC236}">
                <a16:creationId xmlns:a16="http://schemas.microsoft.com/office/drawing/2014/main" id="{A6B234A4-C697-4969-9653-B676C62C0CB5}"/>
              </a:ext>
              <a:ext uri="{C183D7F6-B498-43B3-948B-1728B52AA6E4}">
                <adec:decorative xmlns:adec="http://schemas.microsoft.com/office/drawing/2017/decorative" val="1"/>
              </a:ext>
            </a:extLst>
          </p:cNvPr>
          <p:cNvSpPr>
            <a:spLocks noChangeAspect="1"/>
          </p:cNvSpPr>
          <p:nvPr/>
        </p:nvSpPr>
        <p:spPr>
          <a:xfrm>
            <a:off x="1323533" y="5573944"/>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C05E9DDB-8CA1-4F2F-AE7F-1D4BB599AEDD}"/>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55</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n-US"/>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2023</a:t>
            </a:r>
          </a:p>
        </p:txBody>
      </p:sp>
    </p:spTree>
    <p:custDataLst>
      <p:tags r:id="rId1"/>
    </p:custDataLst>
    <p:extLst>
      <p:ext uri="{BB962C8B-B14F-4D97-AF65-F5344CB8AC3E}">
        <p14:creationId xmlns:p14="http://schemas.microsoft.com/office/powerpoint/2010/main" val="4061367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fade">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fade">
                                      <p:cBhvr>
                                        <p:cTn id="22" dur="500"/>
                                        <p:tgtEl>
                                          <p:spTgt spid="5">
                                            <p:txEl>
                                              <p:pRg st="5" end="5"/>
                                            </p:txEl>
                                          </p:spTgt>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Potential Loss of Other Coverage</a:t>
            </a:r>
          </a:p>
        </p:txBody>
      </p:sp>
      <p:sp>
        <p:nvSpPr>
          <p:cNvPr id="5" name="Content Placeholder 4"/>
          <p:cNvSpPr>
            <a:spLocks noGrp="1"/>
          </p:cNvSpPr>
          <p:nvPr>
            <p:ph type="body" sz="quarter" idx="13"/>
          </p:nvPr>
        </p:nvSpPr>
        <p:spPr>
          <a:xfrm>
            <a:off x="1371600" y="2367586"/>
            <a:ext cx="10339387" cy="2800852"/>
          </a:xfrm>
        </p:spPr>
        <p:txBody>
          <a:bodyPr>
            <a:normAutofit/>
          </a:bodyPr>
          <a:lstStyle/>
          <a:p>
            <a:pPr marL="0" lvl="0" indent="0" defTabSz="685800">
              <a:lnSpc>
                <a:spcPct val="100000"/>
              </a:lnSpc>
              <a:spcBef>
                <a:spcPts val="0"/>
              </a:spcBef>
              <a:spcAft>
                <a:spcPts val="1200"/>
              </a:spcAft>
              <a:buNone/>
            </a:pPr>
            <a:r>
              <a:rPr lang="en-US" sz="2800" b="1" dirty="0">
                <a:solidFill>
                  <a:srgbClr val="00529B"/>
                </a:solidFill>
              </a:rPr>
              <a:t>Joining a Medicare plan could cancel other coverage for you and any dependents who might be on your plan</a:t>
            </a:r>
          </a:p>
          <a:p>
            <a:pPr marL="548640" lvl="1" indent="-274320">
              <a:lnSpc>
                <a:spcPct val="100000"/>
              </a:lnSpc>
              <a:spcBef>
                <a:spcPts val="0"/>
              </a:spcBef>
              <a:spcAft>
                <a:spcPts val="1200"/>
              </a:spcAft>
              <a:buFont typeface="Wingdings" panose="05000000000000000000" pitchFamily="2" charset="2"/>
              <a:buChar char="§"/>
            </a:pPr>
            <a:r>
              <a:rPr lang="en-US" sz="2400" dirty="0">
                <a:solidFill>
                  <a:srgbClr val="00529B"/>
                </a:solidFill>
              </a:rPr>
              <a:t>You could lose both your health and drug benefits </a:t>
            </a:r>
            <a:endParaRPr lang="en-US" sz="2400" dirty="0">
              <a:solidFill>
                <a:srgbClr val="00529B"/>
              </a:solidFill>
              <a:cs typeface="Calibri"/>
            </a:endParaRP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You may not be able to get your coverage back</a:t>
            </a:r>
            <a:endParaRPr lang="en-US" sz="2400" dirty="0">
              <a:solidFill>
                <a:srgbClr val="00529B"/>
              </a:solidFill>
              <a:cs typeface="Calibri"/>
            </a:endParaRPr>
          </a:p>
          <a:p>
            <a:pPr marL="0" lvl="0" indent="0" defTabSz="685800">
              <a:lnSpc>
                <a:spcPct val="100000"/>
              </a:lnSpc>
              <a:spcBef>
                <a:spcPts val="600"/>
              </a:spcBef>
              <a:buNone/>
            </a:pPr>
            <a:endParaRPr lang="en-US" b="1" dirty="0">
              <a:solidFill>
                <a:srgbClr val="00529B"/>
              </a:solidFill>
            </a:endParaRPr>
          </a:p>
        </p:txBody>
      </p:sp>
      <p:sp>
        <p:nvSpPr>
          <p:cNvPr id="7" name="Arrow: Pentagon 6">
            <a:extLst>
              <a:ext uri="{FF2B5EF4-FFF2-40B4-BE49-F238E27FC236}">
                <a16:creationId xmlns:a16="http://schemas.microsoft.com/office/drawing/2014/main" id="{4217B6F3-8FA8-48A9-9761-A44BA04B64CB}"/>
              </a:ext>
              <a:ext uri="{C183D7F6-B498-43B3-948B-1728B52AA6E4}">
                <adec:decorative xmlns:adec="http://schemas.microsoft.com/office/drawing/2017/decorative" val="1"/>
              </a:ext>
            </a:extLst>
          </p:cNvPr>
          <p:cNvSpPr/>
          <p:nvPr/>
        </p:nvSpPr>
        <p:spPr>
          <a:xfrm rot="10800000">
            <a:off x="7433186" y="1232589"/>
            <a:ext cx="4758813" cy="822960"/>
          </a:xfrm>
          <a:prstGeom prst="homePlat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AF11E21-99F9-4650-A85E-E2B48DD8AFEA}"/>
              </a:ext>
            </a:extLst>
          </p:cNvPr>
          <p:cNvSpPr txBox="1"/>
          <p:nvPr/>
        </p:nvSpPr>
        <p:spPr>
          <a:xfrm>
            <a:off x="8628572" y="1478844"/>
            <a:ext cx="3532244" cy="400110"/>
          </a:xfrm>
          <a:prstGeom prst="rect">
            <a:avLst/>
          </a:prstGeom>
          <a:noFill/>
        </p:spPr>
        <p:txBody>
          <a:bodyPr wrap="square" rtlCol="0">
            <a:spAutoFit/>
          </a:bodyPr>
          <a:lstStyle/>
          <a:p>
            <a:pPr lvl="0" defTabSz="685800">
              <a:lnSpc>
                <a:spcPct val="100000"/>
              </a:lnSpc>
              <a:spcBef>
                <a:spcPts val="600"/>
              </a:spcBef>
            </a:pPr>
            <a:r>
              <a:rPr lang="en-US" sz="2000" dirty="0">
                <a:solidFill>
                  <a:srgbClr val="00529B"/>
                </a:solidFill>
                <a:latin typeface="Arial" panose="020B0604020202020204" pitchFamily="34" charset="0"/>
                <a:cs typeface="Arial" panose="020B0604020202020204" pitchFamily="34" charset="0"/>
              </a:rPr>
              <a:t>Do you have other coverage?</a:t>
            </a:r>
          </a:p>
        </p:txBody>
      </p:sp>
      <p:pic>
        <p:nvPicPr>
          <p:cNvPr id="10" name="Graphic 9">
            <a:extLst>
              <a:ext uri="{FF2B5EF4-FFF2-40B4-BE49-F238E27FC236}">
                <a16:creationId xmlns:a16="http://schemas.microsoft.com/office/drawing/2014/main" id="{C5485767-C1ED-4DD3-B9D0-F9DD76EA2576}"/>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935241" y="1098269"/>
            <a:ext cx="1015306" cy="1015306"/>
          </a:xfrm>
          <a:prstGeom prst="rect">
            <a:avLst/>
          </a:prstGeom>
        </p:spPr>
      </p:pic>
      <p:sp>
        <p:nvSpPr>
          <p:cNvPr id="6" name="Slide Number Placeholder 5">
            <a:extLst>
              <a:ext uri="{FF2B5EF4-FFF2-40B4-BE49-F238E27FC236}">
                <a16:creationId xmlns:a16="http://schemas.microsoft.com/office/drawing/2014/main" id="{42DF3C3A-7760-4290-9F93-C9E7F3D2EC60}"/>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56</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n-US"/>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2023</a:t>
            </a:r>
          </a:p>
        </p:txBody>
      </p:sp>
    </p:spTree>
    <p:custDataLst>
      <p:tags r:id="rId1"/>
    </p:custDataLst>
    <p:extLst>
      <p:ext uri="{BB962C8B-B14F-4D97-AF65-F5344CB8AC3E}">
        <p14:creationId xmlns:p14="http://schemas.microsoft.com/office/powerpoint/2010/main" val="30867434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952500"/>
          </a:xfrm>
        </p:spPr>
        <p:txBody>
          <a:bodyPr anchor="ctr">
            <a:noAutofit/>
          </a:bodyPr>
          <a:lstStyle/>
          <a:p>
            <a:r>
              <a:rPr lang="en-US" sz="2800" dirty="0"/>
              <a:t>Using Your Initial Enrollment Period (IEP) </a:t>
            </a:r>
            <a:br>
              <a:rPr lang="en-US" sz="2800" dirty="0"/>
            </a:br>
            <a:r>
              <a:rPr lang="en-US" sz="2800" dirty="0"/>
              <a:t>to Get Medicare Drug Coverage</a:t>
            </a:r>
          </a:p>
        </p:txBody>
      </p:sp>
      <p:sp>
        <p:nvSpPr>
          <p:cNvPr id="120" name="TextBox 119">
            <a:extLst>
              <a:ext uri="{FF2B5EF4-FFF2-40B4-BE49-F238E27FC236}">
                <a16:creationId xmlns:a16="http://schemas.microsoft.com/office/drawing/2014/main" id="{299930E1-7F7B-4B5D-B24E-F0893B1C396A}"/>
              </a:ext>
            </a:extLst>
          </p:cNvPr>
          <p:cNvSpPr txBox="1"/>
          <p:nvPr/>
        </p:nvSpPr>
        <p:spPr>
          <a:xfrm>
            <a:off x="3160287" y="1094988"/>
            <a:ext cx="4520206" cy="523220"/>
          </a:xfrm>
          <a:prstGeom prst="rect">
            <a:avLst/>
          </a:prstGeom>
          <a:noFill/>
        </p:spPr>
        <p:txBody>
          <a:bodyPr wrap="square" rtlCol="0">
            <a:spAutoFit/>
          </a:bodyPr>
          <a:lstStyle/>
          <a:p>
            <a:pPr algn="ctr"/>
            <a:r>
              <a:rPr lang="en-US" sz="2800" b="1" dirty="0">
                <a:solidFill>
                  <a:srgbClr val="00529B"/>
                </a:solidFill>
                <a:latin typeface="Arial" panose="020B0604020202020204" pitchFamily="34" charset="0"/>
                <a:cs typeface="Arial" panose="020B0604020202020204" pitchFamily="34" charset="0"/>
              </a:rPr>
              <a:t>7-Month Period</a:t>
            </a:r>
          </a:p>
        </p:txBody>
      </p:sp>
      <p:pic>
        <p:nvPicPr>
          <p:cNvPr id="7" name="Picture 6" descr="Three calendar icons indicating the 3 months before your birthday month">
            <a:extLst>
              <a:ext uri="{FF2B5EF4-FFF2-40B4-BE49-F238E27FC236}">
                <a16:creationId xmlns:a16="http://schemas.microsoft.com/office/drawing/2014/main" id="{78395D16-E32F-4B1A-9337-D638AA6BCB30}"/>
              </a:ext>
            </a:extLst>
          </p:cNvPr>
          <p:cNvPicPr>
            <a:picLocks noChangeAspect="1"/>
          </p:cNvPicPr>
          <p:nvPr/>
        </p:nvPicPr>
        <p:blipFill>
          <a:blip r:embed="rId4"/>
          <a:stretch>
            <a:fillRect/>
          </a:stretch>
        </p:blipFill>
        <p:spPr>
          <a:xfrm>
            <a:off x="1219008" y="1986898"/>
            <a:ext cx="3407959" cy="1450974"/>
          </a:xfrm>
          <a:prstGeom prst="rect">
            <a:avLst/>
          </a:prstGeom>
        </p:spPr>
      </p:pic>
      <p:pic>
        <p:nvPicPr>
          <p:cNvPr id="9" name="Picture 8" descr="A calendar icon representing the month when you turn 65">
            <a:extLst>
              <a:ext uri="{FF2B5EF4-FFF2-40B4-BE49-F238E27FC236}">
                <a16:creationId xmlns:a16="http://schemas.microsoft.com/office/drawing/2014/main" id="{13185766-397C-4C3A-9A2E-990CF259FB8C}"/>
              </a:ext>
            </a:extLst>
          </p:cNvPr>
          <p:cNvPicPr>
            <a:picLocks noChangeAspect="1"/>
          </p:cNvPicPr>
          <p:nvPr/>
        </p:nvPicPr>
        <p:blipFill>
          <a:blip r:embed="rId5"/>
          <a:stretch>
            <a:fillRect/>
          </a:stretch>
        </p:blipFill>
        <p:spPr>
          <a:xfrm>
            <a:off x="5425920" y="1482209"/>
            <a:ext cx="1780186" cy="1707028"/>
          </a:xfrm>
          <a:prstGeom prst="rect">
            <a:avLst/>
          </a:prstGeom>
        </p:spPr>
      </p:pic>
      <p:pic>
        <p:nvPicPr>
          <p:cNvPr id="8" name="Picture 7" descr="Three calendar icons indicating the 3 months after your birthday month">
            <a:extLst>
              <a:ext uri="{FF2B5EF4-FFF2-40B4-BE49-F238E27FC236}">
                <a16:creationId xmlns:a16="http://schemas.microsoft.com/office/drawing/2014/main" id="{9A31DBC6-C40C-46E9-A593-9B84CACEDBFB}"/>
              </a:ext>
            </a:extLst>
          </p:cNvPr>
          <p:cNvPicPr>
            <a:picLocks noChangeAspect="1"/>
          </p:cNvPicPr>
          <p:nvPr/>
        </p:nvPicPr>
        <p:blipFill>
          <a:blip r:embed="rId4"/>
          <a:stretch>
            <a:fillRect/>
          </a:stretch>
        </p:blipFill>
        <p:spPr>
          <a:xfrm>
            <a:off x="7295751" y="1985951"/>
            <a:ext cx="3407959" cy="1450974"/>
          </a:xfrm>
          <a:prstGeom prst="rect">
            <a:avLst/>
          </a:prstGeom>
        </p:spPr>
      </p:pic>
      <p:sp>
        <p:nvSpPr>
          <p:cNvPr id="161" name="Rectangle 160" descr="Box: If you apply before you turn 65, your coverage starts the month you turn 65.&#10;">
            <a:extLst>
              <a:ext uri="{FF2B5EF4-FFF2-40B4-BE49-F238E27FC236}">
                <a16:creationId xmlns:a16="http://schemas.microsoft.com/office/drawing/2014/main" id="{04053A88-119E-48DE-BE77-C9477F2EC155}"/>
              </a:ext>
            </a:extLst>
          </p:cNvPr>
          <p:cNvSpPr/>
          <p:nvPr/>
        </p:nvSpPr>
        <p:spPr>
          <a:xfrm>
            <a:off x="1217252" y="3460345"/>
            <a:ext cx="3401535" cy="1102954"/>
          </a:xfrm>
          <a:prstGeom prst="rect">
            <a:avLst/>
          </a:prstGeom>
          <a:solidFill>
            <a:schemeClr val="accent5">
              <a:lumMod val="20000"/>
              <a:lumOff val="80000"/>
            </a:schemeClr>
          </a:solid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529B"/>
                </a:solidFill>
                <a:latin typeface="Arial" panose="020B0604020202020204" pitchFamily="34" charset="0"/>
                <a:cs typeface="Arial" panose="020B0604020202020204" pitchFamily="34" charset="0"/>
              </a:rPr>
              <a:t>If you sign up </a:t>
            </a:r>
            <a:r>
              <a:rPr lang="en-US" b="1" dirty="0">
                <a:solidFill>
                  <a:srgbClr val="00529B"/>
                </a:solidFill>
                <a:latin typeface="Arial" panose="020B0604020202020204" pitchFamily="34" charset="0"/>
                <a:cs typeface="Arial" panose="020B0604020202020204" pitchFamily="34" charset="0"/>
              </a:rPr>
              <a:t>before</a:t>
            </a:r>
            <a:r>
              <a:rPr lang="en-US" dirty="0">
                <a:solidFill>
                  <a:srgbClr val="00529B"/>
                </a:solidFill>
                <a:latin typeface="Arial" panose="020B0604020202020204" pitchFamily="34" charset="0"/>
                <a:cs typeface="Arial" panose="020B0604020202020204" pitchFamily="34" charset="0"/>
              </a:rPr>
              <a:t> you turn 65, your coverage starts the 1</a:t>
            </a:r>
            <a:r>
              <a:rPr lang="en-US" baseline="30000" dirty="0">
                <a:solidFill>
                  <a:srgbClr val="00529B"/>
                </a:solidFill>
                <a:latin typeface="Arial" panose="020B0604020202020204" pitchFamily="34" charset="0"/>
                <a:cs typeface="Arial" panose="020B0604020202020204" pitchFamily="34" charset="0"/>
              </a:rPr>
              <a:t>st</a:t>
            </a:r>
            <a:r>
              <a:rPr lang="en-US" dirty="0">
                <a:solidFill>
                  <a:srgbClr val="00529B"/>
                </a:solidFill>
                <a:latin typeface="Arial" panose="020B0604020202020204" pitchFamily="34" charset="0"/>
                <a:cs typeface="Arial" panose="020B0604020202020204" pitchFamily="34" charset="0"/>
              </a:rPr>
              <a:t> day of your birthday month. </a:t>
            </a:r>
            <a:endParaRPr lang="en-US" strike="sngStrike" dirty="0">
              <a:solidFill>
                <a:srgbClr val="00529B"/>
              </a:solidFill>
              <a:latin typeface="Arial" panose="020B0604020202020204" pitchFamily="34" charset="0"/>
              <a:cs typeface="Arial" panose="020B0604020202020204" pitchFamily="34" charset="0"/>
            </a:endParaRPr>
          </a:p>
        </p:txBody>
      </p:sp>
      <p:sp>
        <p:nvSpPr>
          <p:cNvPr id="162" name="Rectangle 161" descr="Box: If you apply after the month you turn 65, your coverage begins 2 or 3 months after you turn 65.&#10;">
            <a:extLst>
              <a:ext uri="{FF2B5EF4-FFF2-40B4-BE49-F238E27FC236}">
                <a16:creationId xmlns:a16="http://schemas.microsoft.com/office/drawing/2014/main" id="{488EFE4B-E497-4F66-8315-0F89441DD966}"/>
              </a:ext>
            </a:extLst>
          </p:cNvPr>
          <p:cNvSpPr/>
          <p:nvPr/>
        </p:nvSpPr>
        <p:spPr>
          <a:xfrm>
            <a:off x="5432042" y="3437872"/>
            <a:ext cx="5315651" cy="1125919"/>
          </a:xfrm>
          <a:prstGeom prst="rect">
            <a:avLst/>
          </a:prstGeom>
          <a:solidFill>
            <a:schemeClr val="accent5">
              <a:lumMod val="20000"/>
              <a:lumOff val="80000"/>
            </a:schemeClr>
          </a:solid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dirty="0">
                <a:solidFill>
                  <a:srgbClr val="00529B"/>
                </a:solidFill>
                <a:latin typeface="Arial" panose="020B0604020202020204" pitchFamily="34" charset="0"/>
                <a:cs typeface="Arial" panose="020B0604020202020204" pitchFamily="34" charset="0"/>
              </a:rPr>
              <a:t>If you sign up during the last 4 months of your IEP, your coverage begins the 1</a:t>
            </a:r>
            <a:r>
              <a:rPr lang="en-US" baseline="30000" dirty="0">
                <a:solidFill>
                  <a:srgbClr val="00529B"/>
                </a:solidFill>
                <a:latin typeface="Arial" panose="020B0604020202020204" pitchFamily="34" charset="0"/>
                <a:cs typeface="Arial" panose="020B0604020202020204" pitchFamily="34" charset="0"/>
              </a:rPr>
              <a:t>st</a:t>
            </a:r>
            <a:r>
              <a:rPr lang="en-US" dirty="0">
                <a:solidFill>
                  <a:srgbClr val="00529B"/>
                </a:solidFill>
                <a:latin typeface="Arial" panose="020B0604020202020204" pitchFamily="34" charset="0"/>
                <a:cs typeface="Arial" panose="020B0604020202020204" pitchFamily="34" charset="0"/>
              </a:rPr>
              <a:t> day of the month after you sign up.</a:t>
            </a:r>
          </a:p>
        </p:txBody>
      </p:sp>
      <p:cxnSp>
        <p:nvCxnSpPr>
          <p:cNvPr id="163" name="Straight Connector 162">
            <a:extLst>
              <a:ext uri="{FF2B5EF4-FFF2-40B4-BE49-F238E27FC236}">
                <a16:creationId xmlns:a16="http://schemas.microsoft.com/office/drawing/2014/main" id="{508323FA-1FF7-43FB-B88C-818FAD2972C8}"/>
              </a:ext>
              <a:ext uri="{C183D7F6-B498-43B3-948B-1728B52AA6E4}">
                <adec:decorative xmlns:adec="http://schemas.microsoft.com/office/drawing/2017/decorative" val="1"/>
              </a:ext>
            </a:extLst>
          </p:cNvPr>
          <p:cNvCxnSpPr>
            <a:cxnSpLocks/>
          </p:cNvCxnSpPr>
          <p:nvPr/>
        </p:nvCxnSpPr>
        <p:spPr>
          <a:xfrm>
            <a:off x="5033127" y="1868110"/>
            <a:ext cx="0" cy="2879796"/>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91" name="Content Placeholder 7">
            <a:extLst>
              <a:ext uri="{FF2B5EF4-FFF2-40B4-BE49-F238E27FC236}">
                <a16:creationId xmlns:a16="http://schemas.microsoft.com/office/drawing/2014/main" id="{9F48FCE2-11D7-4D01-87FB-D304AC07220A}"/>
              </a:ext>
            </a:extLst>
          </p:cNvPr>
          <p:cNvSpPr txBox="1">
            <a:spLocks/>
          </p:cNvSpPr>
          <p:nvPr/>
        </p:nvSpPr>
        <p:spPr>
          <a:xfrm>
            <a:off x="1177990" y="5277615"/>
            <a:ext cx="9569702" cy="105934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3200" kern="1200">
                <a:solidFill>
                  <a:schemeClr val="tx1"/>
                </a:solidFill>
                <a:latin typeface="+mn-lt"/>
                <a:ea typeface="+mn-ea"/>
                <a:cs typeface="+mn-cs"/>
              </a:defRPr>
            </a:lvl1pPr>
            <a:lvl2pPr marL="461963" marR="0" indent="-231775"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24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20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0"/>
              </a:spcBef>
              <a:spcAft>
                <a:spcPts val="1200"/>
              </a:spcAft>
              <a:buNone/>
              <a:defRPr/>
            </a:pPr>
            <a:r>
              <a:rPr kumimoji="0" lang="en-US" sz="1600" b="1"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NOTE: </a:t>
            </a:r>
            <a:r>
              <a:rPr lang="en-US" sz="1600" dirty="0">
                <a:solidFill>
                  <a:srgbClr val="00529B"/>
                </a:solidFill>
                <a:latin typeface="Arial" panose="020B0604020202020204" pitchFamily="34" charset="0"/>
                <a:cs typeface="Arial" panose="020B0604020202020204" pitchFamily="34" charset="0"/>
              </a:rPr>
              <a:t>If you’re enrolled automatically in Part A and Part B, you’ll still need to choose and join a drug plan during your IEP if you’d like to have Medicare drug coverage. </a:t>
            </a:r>
            <a:endParaRPr kumimoji="0" lang="en-US" sz="16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p:txBody>
      </p:sp>
      <p:sp>
        <p:nvSpPr>
          <p:cNvPr id="119" name="Freeform: Shape 118">
            <a:extLst>
              <a:ext uri="{FF2B5EF4-FFF2-40B4-BE49-F238E27FC236}">
                <a16:creationId xmlns:a16="http://schemas.microsoft.com/office/drawing/2014/main" id="{2E8E62F5-14FE-4B14-8727-70BDA21C4251}"/>
              </a:ext>
              <a:ext uri="{C183D7F6-B498-43B3-948B-1728B52AA6E4}">
                <adec:decorative xmlns:adec="http://schemas.microsoft.com/office/drawing/2017/decorative" val="1"/>
              </a:ext>
            </a:extLst>
          </p:cNvPr>
          <p:cNvSpPr>
            <a:spLocks noChangeAspect="1"/>
          </p:cNvSpPr>
          <p:nvPr/>
        </p:nvSpPr>
        <p:spPr>
          <a:xfrm>
            <a:off x="939510" y="5309699"/>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03124AA5-BE09-4C02-9BE5-19FDC7630C32}"/>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57</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n-US"/>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2023</a:t>
            </a:r>
          </a:p>
        </p:txBody>
      </p:sp>
    </p:spTree>
    <p:custDataLst>
      <p:tags r:id="rId1"/>
    </p:custDataLst>
    <p:extLst>
      <p:ext uri="{BB962C8B-B14F-4D97-AF65-F5344CB8AC3E}">
        <p14:creationId xmlns:p14="http://schemas.microsoft.com/office/powerpoint/2010/main" val="175531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1">
                                            <p:txEl>
                                              <p:pRg st="0" end="0"/>
                                            </p:txEl>
                                          </p:spTgt>
                                        </p:tgtEl>
                                        <p:attrNameLst>
                                          <p:attrName>style.visibility</p:attrName>
                                        </p:attrNameLst>
                                      </p:cBhvr>
                                      <p:to>
                                        <p:strVal val="visible"/>
                                      </p:to>
                                    </p:set>
                                    <p:animEffect transition="in" filter="fade">
                                      <p:cBhvr>
                                        <p:cTn id="7" dur="500"/>
                                        <p:tgtEl>
                                          <p:spTgt spid="91">
                                            <p:txEl>
                                              <p:pRg st="0" end="0"/>
                                            </p:txEl>
                                          </p:spTgt>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1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6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62"/>
                                        </p:tgtEl>
                                        <p:attrNameLst>
                                          <p:attrName>style.visibility</p:attrName>
                                        </p:attrNameLst>
                                      </p:cBhvr>
                                      <p:to>
                                        <p:strVal val="visible"/>
                                      </p:to>
                                    </p:set>
                                  </p:childTnLst>
                                </p:cTn>
                              </p:par>
                            </p:childTnLst>
                          </p:cTn>
                        </p:par>
                        <p:par>
                          <p:cTn id="18" fill="hold">
                            <p:stCondLst>
                              <p:cond delay="0"/>
                            </p:stCondLst>
                            <p:childTnLst>
                              <p:par>
                                <p:cTn id="19" presetID="22" presetClass="entr" presetSubtype="1" fill="hold" nodeType="afterEffect">
                                  <p:stCondLst>
                                    <p:cond delay="0"/>
                                  </p:stCondLst>
                                  <p:childTnLst>
                                    <p:set>
                                      <p:cBhvr>
                                        <p:cTn id="20" dur="1" fill="hold">
                                          <p:stCondLst>
                                            <p:cond delay="0"/>
                                          </p:stCondLst>
                                        </p:cTn>
                                        <p:tgtEl>
                                          <p:spTgt spid="163"/>
                                        </p:tgtEl>
                                        <p:attrNameLst>
                                          <p:attrName>style.visibility</p:attrName>
                                        </p:attrNameLst>
                                      </p:cBhvr>
                                      <p:to>
                                        <p:strVal val="visible"/>
                                      </p:to>
                                    </p:set>
                                    <p:animEffect transition="in" filter="wipe(up)">
                                      <p:cBhvr>
                                        <p:cTn id="21" dur="500"/>
                                        <p:tgtEl>
                                          <p:spTgt spid="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animBg="1"/>
      <p:bldP spid="162" grpId="0" animBg="1"/>
      <p:bldP spid="11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944497"/>
          </a:xfrm>
        </p:spPr>
        <p:txBody>
          <a:bodyPr anchor="ctr">
            <a:noAutofit/>
          </a:bodyPr>
          <a:lstStyle/>
          <a:p>
            <a:r>
              <a:rPr lang="en-US" sz="2800" dirty="0"/>
              <a:t>Using Your Initial Enrollment Period (IEP) </a:t>
            </a:r>
            <a:br>
              <a:rPr lang="en-US" sz="2800" dirty="0"/>
            </a:br>
            <a:r>
              <a:rPr lang="en-US" sz="2800" dirty="0"/>
              <a:t>to Get Medicare Drug Coverage: Example</a:t>
            </a:r>
          </a:p>
        </p:txBody>
      </p:sp>
      <p:sp>
        <p:nvSpPr>
          <p:cNvPr id="45" name="TextBox 44">
            <a:extLst>
              <a:ext uri="{FF2B5EF4-FFF2-40B4-BE49-F238E27FC236}">
                <a16:creationId xmlns:a16="http://schemas.microsoft.com/office/drawing/2014/main" id="{C2F21431-FBBB-4806-B935-9B562A93329E}"/>
              </a:ext>
            </a:extLst>
          </p:cNvPr>
          <p:cNvSpPr txBox="1"/>
          <p:nvPr/>
        </p:nvSpPr>
        <p:spPr>
          <a:xfrm>
            <a:off x="3835897" y="1087151"/>
            <a:ext cx="4520206" cy="492443"/>
          </a:xfrm>
          <a:prstGeom prst="rect">
            <a:avLst/>
          </a:prstGeom>
          <a:noFill/>
        </p:spPr>
        <p:txBody>
          <a:bodyPr wrap="square" rtlCol="0">
            <a:spAutoFit/>
          </a:bodyPr>
          <a:lstStyle/>
          <a:p>
            <a:pPr algn="ctr"/>
            <a:r>
              <a:rPr lang="en-US" sz="2600" b="1" dirty="0">
                <a:solidFill>
                  <a:srgbClr val="00529B"/>
                </a:solidFill>
                <a:latin typeface="Arial" panose="020B0604020202020204" pitchFamily="34" charset="0"/>
                <a:cs typeface="Arial" panose="020B0604020202020204" pitchFamily="34" charset="0"/>
              </a:rPr>
              <a:t>Example</a:t>
            </a:r>
          </a:p>
        </p:txBody>
      </p:sp>
      <p:sp>
        <p:nvSpPr>
          <p:cNvPr id="5" name="TextBox 4">
            <a:extLst>
              <a:ext uri="{FF2B5EF4-FFF2-40B4-BE49-F238E27FC236}">
                <a16:creationId xmlns:a16="http://schemas.microsoft.com/office/drawing/2014/main" id="{B4F8BBD6-862F-49C6-B667-0CFBABBD1262}"/>
              </a:ext>
            </a:extLst>
          </p:cNvPr>
          <p:cNvSpPr txBox="1"/>
          <p:nvPr/>
        </p:nvSpPr>
        <p:spPr>
          <a:xfrm>
            <a:off x="1025943" y="1510579"/>
            <a:ext cx="9796370" cy="2462213"/>
          </a:xfrm>
          <a:prstGeom prst="rect">
            <a:avLst/>
          </a:prstGeom>
          <a:noFill/>
        </p:spPr>
        <p:txBody>
          <a:bodyPr wrap="square" rtlCol="0">
            <a:spAutoFit/>
          </a:bodyPr>
          <a:lstStyle/>
          <a:p>
            <a:pPr>
              <a:spcAft>
                <a:spcPts val="1200"/>
              </a:spcAft>
            </a:pPr>
            <a:r>
              <a:rPr lang="en-US" sz="2200" b="1" dirty="0">
                <a:solidFill>
                  <a:srgbClr val="2F5597"/>
                </a:solidFill>
                <a:latin typeface="Arial" panose="020B0604020202020204" pitchFamily="34" charset="0"/>
                <a:cs typeface="Arial" panose="020B0604020202020204" pitchFamily="34" charset="0"/>
              </a:rPr>
              <a:t>Mary turns 65 on May 5</a:t>
            </a:r>
            <a:r>
              <a:rPr lang="en-US" sz="2200" b="1" baseline="30000" dirty="0">
                <a:solidFill>
                  <a:srgbClr val="2F5597"/>
                </a:solidFill>
                <a:latin typeface="Arial" panose="020B0604020202020204" pitchFamily="34" charset="0"/>
                <a:cs typeface="Arial" panose="020B0604020202020204" pitchFamily="34" charset="0"/>
              </a:rPr>
              <a:t>th</a:t>
            </a:r>
            <a:endParaRPr lang="en-US" sz="2200" b="1" dirty="0">
              <a:solidFill>
                <a:srgbClr val="2F5597"/>
              </a:solidFill>
              <a:latin typeface="Arial" panose="020B0604020202020204" pitchFamily="34" charset="0"/>
              <a:cs typeface="Arial" panose="020B0604020202020204" pitchFamily="34" charset="0"/>
            </a:endParaRPr>
          </a:p>
          <a:p>
            <a:pPr marL="548640" indent="-274320">
              <a:spcAft>
                <a:spcPts val="1200"/>
              </a:spcAft>
              <a:buFont typeface="Wingdings" panose="05000000000000000000" pitchFamily="2" charset="2"/>
              <a:buChar char="§"/>
            </a:pPr>
            <a:r>
              <a:rPr lang="en-US" dirty="0">
                <a:solidFill>
                  <a:srgbClr val="2F5597"/>
                </a:solidFill>
                <a:latin typeface="Arial" panose="020B0604020202020204" pitchFamily="34" charset="0"/>
                <a:cs typeface="Arial" panose="020B0604020202020204" pitchFamily="34" charset="0"/>
              </a:rPr>
              <a:t>If she joins Medicare drug coverage in February, March, or April, her coverage starts on May 1</a:t>
            </a:r>
            <a:r>
              <a:rPr lang="en-US" baseline="30000" dirty="0">
                <a:solidFill>
                  <a:srgbClr val="2F5597"/>
                </a:solidFill>
                <a:latin typeface="Arial" panose="020B0604020202020204" pitchFamily="34" charset="0"/>
                <a:cs typeface="Arial" panose="020B0604020202020204" pitchFamily="34" charset="0"/>
              </a:rPr>
              <a:t>st</a:t>
            </a:r>
            <a:endParaRPr lang="en-US" dirty="0">
              <a:solidFill>
                <a:srgbClr val="2F5597"/>
              </a:solidFill>
              <a:latin typeface="Arial" panose="020B0604020202020204" pitchFamily="34" charset="0"/>
              <a:cs typeface="Arial" panose="020B0604020202020204" pitchFamily="34" charset="0"/>
            </a:endParaRPr>
          </a:p>
          <a:p>
            <a:pPr marL="548640" indent="-274320">
              <a:spcAft>
                <a:spcPts val="1200"/>
              </a:spcAft>
              <a:buFont typeface="Wingdings" panose="05000000000000000000" pitchFamily="2" charset="2"/>
              <a:buChar char="§"/>
            </a:pPr>
            <a:r>
              <a:rPr lang="en-US" dirty="0">
                <a:solidFill>
                  <a:srgbClr val="2F5597"/>
                </a:solidFill>
                <a:latin typeface="Arial" panose="020B0604020202020204" pitchFamily="34" charset="0"/>
                <a:cs typeface="Arial" panose="020B0604020202020204" pitchFamily="34" charset="0"/>
              </a:rPr>
              <a:t>If she joins any time in May, her coverage will start on June 1</a:t>
            </a:r>
            <a:r>
              <a:rPr lang="en-US" baseline="30000" dirty="0">
                <a:solidFill>
                  <a:srgbClr val="2F5597"/>
                </a:solidFill>
                <a:latin typeface="Arial" panose="020B0604020202020204" pitchFamily="34" charset="0"/>
                <a:cs typeface="Arial" panose="020B0604020202020204" pitchFamily="34" charset="0"/>
              </a:rPr>
              <a:t>st</a:t>
            </a:r>
            <a:endParaRPr lang="en-US" dirty="0">
              <a:solidFill>
                <a:srgbClr val="2F5597"/>
              </a:solidFill>
              <a:latin typeface="Arial" panose="020B0604020202020204" pitchFamily="34" charset="0"/>
              <a:cs typeface="Arial" panose="020B0604020202020204" pitchFamily="34" charset="0"/>
            </a:endParaRPr>
          </a:p>
          <a:p>
            <a:pPr marL="548640" indent="-274320">
              <a:spcAft>
                <a:spcPts val="1200"/>
              </a:spcAft>
              <a:buFont typeface="Wingdings" panose="05000000000000000000" pitchFamily="2" charset="2"/>
              <a:buChar char="§"/>
            </a:pPr>
            <a:r>
              <a:rPr lang="en-US" dirty="0">
                <a:solidFill>
                  <a:srgbClr val="2F5597"/>
                </a:solidFill>
                <a:latin typeface="Arial" panose="020B0604020202020204" pitchFamily="34" charset="0"/>
                <a:cs typeface="Arial" panose="020B0604020202020204" pitchFamily="34" charset="0"/>
              </a:rPr>
              <a:t>If she joins in June, July, or August, her coverage will start the first day of the next month </a:t>
            </a:r>
          </a:p>
          <a:p>
            <a:pPr>
              <a:spcAft>
                <a:spcPts val="1200"/>
              </a:spcAft>
            </a:pPr>
            <a:endParaRPr lang="en-US" sz="2000" dirty="0">
              <a:solidFill>
                <a:srgbClr val="2F5597"/>
              </a:solidFill>
              <a:latin typeface="Arial" panose="020B0604020202020204" pitchFamily="34" charset="0"/>
              <a:cs typeface="Arial" panose="020B0604020202020204" pitchFamily="34" charset="0"/>
            </a:endParaRPr>
          </a:p>
        </p:txBody>
      </p:sp>
      <p:pic>
        <p:nvPicPr>
          <p:cNvPr id="9" name="Picture 8" descr="9 month calendar icon from February to august with the 4th month May highlighted with a star indicating 65th birthday">
            <a:extLst>
              <a:ext uri="{FF2B5EF4-FFF2-40B4-BE49-F238E27FC236}">
                <a16:creationId xmlns:a16="http://schemas.microsoft.com/office/drawing/2014/main" id="{55EC6A89-03B7-4752-82E6-55A6755F657E}"/>
              </a:ext>
            </a:extLst>
          </p:cNvPr>
          <p:cNvPicPr>
            <a:picLocks noChangeAspect="1"/>
          </p:cNvPicPr>
          <p:nvPr/>
        </p:nvPicPr>
        <p:blipFill>
          <a:blip r:embed="rId4"/>
          <a:stretch>
            <a:fillRect/>
          </a:stretch>
        </p:blipFill>
        <p:spPr>
          <a:xfrm>
            <a:off x="2132087" y="3394503"/>
            <a:ext cx="7584081" cy="1987468"/>
          </a:xfrm>
          <a:prstGeom prst="rect">
            <a:avLst/>
          </a:prstGeom>
        </p:spPr>
      </p:pic>
      <p:sp>
        <p:nvSpPr>
          <p:cNvPr id="8" name="TextBox 7">
            <a:extLst>
              <a:ext uri="{FF2B5EF4-FFF2-40B4-BE49-F238E27FC236}">
                <a16:creationId xmlns:a16="http://schemas.microsoft.com/office/drawing/2014/main" id="{7D8B92FC-440C-4B0B-A6DA-5371050D23A4}"/>
              </a:ext>
            </a:extLst>
          </p:cNvPr>
          <p:cNvSpPr txBox="1"/>
          <p:nvPr/>
        </p:nvSpPr>
        <p:spPr>
          <a:xfrm>
            <a:off x="1255594" y="5359034"/>
            <a:ext cx="9935570" cy="738664"/>
          </a:xfrm>
          <a:prstGeom prst="rect">
            <a:avLst/>
          </a:prstGeom>
          <a:noFill/>
        </p:spPr>
        <p:txBody>
          <a:bodyPr wrap="square" rtlCol="0">
            <a:spAutoFit/>
          </a:bodyPr>
          <a:lstStyle/>
          <a:p>
            <a:r>
              <a:rPr lang="en-US" sz="1400" b="1" dirty="0">
                <a:solidFill>
                  <a:srgbClr val="1B64A6"/>
                </a:solidFill>
                <a:latin typeface="Arial" panose="020B0604020202020204" pitchFamily="34" charset="0"/>
                <a:cs typeface="Arial" panose="020B0604020202020204" pitchFamily="34" charset="0"/>
              </a:rPr>
              <a:t>NOTE: </a:t>
            </a:r>
            <a:r>
              <a:rPr lang="en-US" sz="1400" dirty="0">
                <a:solidFill>
                  <a:srgbClr val="1B64A6"/>
                </a:solidFill>
                <a:latin typeface="Arial" panose="020B0604020202020204" pitchFamily="34" charset="0"/>
                <a:cs typeface="Arial" panose="020B0604020202020204" pitchFamily="34" charset="0"/>
              </a:rPr>
              <a:t>If you sign up for Part A and/or Part B during the first 3 months of your IEP, in most cases, your coverage begins the 1</a:t>
            </a:r>
            <a:r>
              <a:rPr lang="en-US" sz="1400" baseline="30000" dirty="0">
                <a:solidFill>
                  <a:srgbClr val="1B64A6"/>
                </a:solidFill>
                <a:latin typeface="Arial" panose="020B0604020202020204" pitchFamily="34" charset="0"/>
                <a:cs typeface="Arial" panose="020B0604020202020204" pitchFamily="34" charset="0"/>
              </a:rPr>
              <a:t>st</a:t>
            </a:r>
            <a:r>
              <a:rPr lang="en-US" sz="1400" dirty="0">
                <a:solidFill>
                  <a:srgbClr val="1B64A6"/>
                </a:solidFill>
                <a:latin typeface="Arial" panose="020B0604020202020204" pitchFamily="34" charset="0"/>
                <a:cs typeface="Arial" panose="020B0604020202020204" pitchFamily="34" charset="0"/>
              </a:rPr>
              <a:t> day of your birthday month. However, if your birthday is on the 1</a:t>
            </a:r>
            <a:r>
              <a:rPr lang="en-US" sz="1400" baseline="30000" dirty="0">
                <a:solidFill>
                  <a:srgbClr val="1B64A6"/>
                </a:solidFill>
                <a:latin typeface="Arial" panose="020B0604020202020204" pitchFamily="34" charset="0"/>
                <a:cs typeface="Arial" panose="020B0604020202020204" pitchFamily="34" charset="0"/>
              </a:rPr>
              <a:t>st</a:t>
            </a:r>
            <a:r>
              <a:rPr lang="en-US" sz="1400" dirty="0">
                <a:solidFill>
                  <a:srgbClr val="1B64A6"/>
                </a:solidFill>
                <a:latin typeface="Arial" panose="020B0604020202020204" pitchFamily="34" charset="0"/>
                <a:cs typeface="Arial" panose="020B0604020202020204" pitchFamily="34" charset="0"/>
              </a:rPr>
              <a:t> day of the month, your coverage will start the first day of the prior month.</a:t>
            </a:r>
          </a:p>
        </p:txBody>
      </p:sp>
      <p:sp>
        <p:nvSpPr>
          <p:cNvPr id="78" name="Freeform: Shape 77">
            <a:extLst>
              <a:ext uri="{FF2B5EF4-FFF2-40B4-BE49-F238E27FC236}">
                <a16:creationId xmlns:a16="http://schemas.microsoft.com/office/drawing/2014/main" id="{2036214A-6858-4152-868A-8BD173B971F9}"/>
              </a:ext>
              <a:ext uri="{C183D7F6-B498-43B3-948B-1728B52AA6E4}">
                <adec:decorative xmlns:adec="http://schemas.microsoft.com/office/drawing/2017/decorative" val="1"/>
              </a:ext>
            </a:extLst>
          </p:cNvPr>
          <p:cNvSpPr>
            <a:spLocks noChangeAspect="1"/>
          </p:cNvSpPr>
          <p:nvPr/>
        </p:nvSpPr>
        <p:spPr>
          <a:xfrm>
            <a:off x="1042250" y="5389189"/>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03124AA5-BE09-4C02-9BE5-19FDC7630C32}"/>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58</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n-US"/>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2023</a:t>
            </a:r>
          </a:p>
        </p:txBody>
      </p:sp>
    </p:spTree>
    <p:custDataLst>
      <p:tags r:id="rId1"/>
    </p:custDataLst>
    <p:extLst>
      <p:ext uri="{BB962C8B-B14F-4D97-AF65-F5344CB8AC3E}">
        <p14:creationId xmlns:p14="http://schemas.microsoft.com/office/powerpoint/2010/main" val="2805554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Using the General Enrollment Period (GEP) to get Medicare Drug Coverage</a:t>
            </a:r>
          </a:p>
        </p:txBody>
      </p:sp>
      <p:sp>
        <p:nvSpPr>
          <p:cNvPr id="3" name="Footer Placeholder 2"/>
          <p:cNvSpPr>
            <a:spLocks noGrp="1"/>
          </p:cNvSpPr>
          <p:nvPr>
            <p:ph type="ftr" sz="quarter" idx="11"/>
          </p:nvPr>
        </p:nvSpPr>
        <p:spPr/>
        <p:txBody>
          <a:bodyPr/>
          <a:lstStyle/>
          <a:p>
            <a:r>
              <a:rPr lang="en-US"/>
              <a:t>Medicare Drug Coverage</a:t>
            </a:r>
          </a:p>
        </p:txBody>
      </p:sp>
      <p:sp>
        <p:nvSpPr>
          <p:cNvPr id="6" name="Slide Number Placeholder 5">
            <a:extLst>
              <a:ext uri="{FF2B5EF4-FFF2-40B4-BE49-F238E27FC236}">
                <a16:creationId xmlns:a16="http://schemas.microsoft.com/office/drawing/2014/main" id="{A632C6F4-F494-4731-A74C-F6FB16AA5D74}"/>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59</a:t>
            </a:fld>
            <a:endParaRPr lang="en-US"/>
          </a:p>
        </p:txBody>
      </p:sp>
      <p:sp>
        <p:nvSpPr>
          <p:cNvPr id="2" name="Date Placeholder 1"/>
          <p:cNvSpPr>
            <a:spLocks noGrp="1"/>
          </p:cNvSpPr>
          <p:nvPr>
            <p:ph type="dt" sz="half" idx="10"/>
          </p:nvPr>
        </p:nvSpPr>
        <p:spPr/>
        <p:txBody>
          <a:bodyPr/>
          <a:lstStyle/>
          <a:p>
            <a:r>
              <a:rPr lang="en-US"/>
              <a:t>April 2023</a:t>
            </a:r>
          </a:p>
        </p:txBody>
      </p:sp>
      <p:grpSp>
        <p:nvGrpSpPr>
          <p:cNvPr id="57" name="Group 56" descr="A group of three calendar icons indicating the start, continue and end dates of coverage&#10;">
            <a:extLst>
              <a:ext uri="{FF2B5EF4-FFF2-40B4-BE49-F238E27FC236}">
                <a16:creationId xmlns:a16="http://schemas.microsoft.com/office/drawing/2014/main" id="{5964AB60-1BA1-4F01-8EFD-03B0F173886E}"/>
              </a:ext>
            </a:extLst>
          </p:cNvPr>
          <p:cNvGrpSpPr/>
          <p:nvPr/>
        </p:nvGrpSpPr>
        <p:grpSpPr>
          <a:xfrm>
            <a:off x="2628264" y="1783375"/>
            <a:ext cx="4498465" cy="1469426"/>
            <a:chOff x="1755493" y="758086"/>
            <a:chExt cx="4498465" cy="1469426"/>
          </a:xfrm>
        </p:grpSpPr>
        <p:sp>
          <p:nvSpPr>
            <p:cNvPr id="58" name="Isosceles Triangle 57">
              <a:extLst>
                <a:ext uri="{FF2B5EF4-FFF2-40B4-BE49-F238E27FC236}">
                  <a16:creationId xmlns:a16="http://schemas.microsoft.com/office/drawing/2014/main" id="{45975E1C-E437-4360-9806-365C852953A7}"/>
                </a:ext>
              </a:extLst>
            </p:cNvPr>
            <p:cNvSpPr/>
            <p:nvPr/>
          </p:nvSpPr>
          <p:spPr>
            <a:xfrm rot="5400000">
              <a:off x="2908561" y="1547949"/>
              <a:ext cx="554332" cy="268448"/>
            </a:xfrm>
            <a:prstGeom prst="triangl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 name="Group 58">
              <a:extLst>
                <a:ext uri="{FF2B5EF4-FFF2-40B4-BE49-F238E27FC236}">
                  <a16:creationId xmlns:a16="http://schemas.microsoft.com/office/drawing/2014/main" id="{EB6204CE-2DD0-4836-A850-B55F073F82BD}"/>
                </a:ext>
              </a:extLst>
            </p:cNvPr>
            <p:cNvGrpSpPr>
              <a:grpSpLocks noChangeAspect="1"/>
            </p:cNvGrpSpPr>
            <p:nvPr/>
          </p:nvGrpSpPr>
          <p:grpSpPr>
            <a:xfrm>
              <a:off x="4989068" y="758086"/>
              <a:ext cx="1264890" cy="1463040"/>
              <a:chOff x="1357450" y="2032941"/>
              <a:chExt cx="1051560" cy="1216292"/>
            </a:xfrm>
          </p:grpSpPr>
          <p:sp>
            <p:nvSpPr>
              <p:cNvPr id="104" name="Rectangle 103">
                <a:extLst>
                  <a:ext uri="{FF2B5EF4-FFF2-40B4-BE49-F238E27FC236}">
                    <a16:creationId xmlns:a16="http://schemas.microsoft.com/office/drawing/2014/main" id="{BAF2B158-32A6-40DD-B8AF-7754E0610465}"/>
                  </a:ext>
                </a:extLst>
              </p:cNvPr>
              <p:cNvSpPr/>
              <p:nvPr/>
            </p:nvSpPr>
            <p:spPr>
              <a:xfrm>
                <a:off x="1357450" y="2353121"/>
                <a:ext cx="1051560" cy="89611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5" name="Group 104">
                <a:extLst>
                  <a:ext uri="{FF2B5EF4-FFF2-40B4-BE49-F238E27FC236}">
                    <a16:creationId xmlns:a16="http://schemas.microsoft.com/office/drawing/2014/main" id="{012A2A5C-A8C4-4C59-B2CC-6807577C1BC5}"/>
                  </a:ext>
                </a:extLst>
              </p:cNvPr>
              <p:cNvGrpSpPr/>
              <p:nvPr/>
            </p:nvGrpSpPr>
            <p:grpSpPr>
              <a:xfrm>
                <a:off x="1357450" y="2032941"/>
                <a:ext cx="1051560" cy="1047101"/>
                <a:chOff x="1709328" y="3588409"/>
                <a:chExt cx="1051560" cy="1047101"/>
              </a:xfrm>
            </p:grpSpPr>
            <p:grpSp>
              <p:nvGrpSpPr>
                <p:cNvPr id="106" name="Group 105">
                  <a:extLst>
                    <a:ext uri="{FF2B5EF4-FFF2-40B4-BE49-F238E27FC236}">
                      <a16:creationId xmlns:a16="http://schemas.microsoft.com/office/drawing/2014/main" id="{AE342004-6211-413B-8D79-4D757F970483}"/>
                    </a:ext>
                  </a:extLst>
                </p:cNvPr>
                <p:cNvGrpSpPr/>
                <p:nvPr/>
              </p:nvGrpSpPr>
              <p:grpSpPr>
                <a:xfrm>
                  <a:off x="1709328" y="3588409"/>
                  <a:ext cx="1051560" cy="274320"/>
                  <a:chOff x="4837371" y="4207752"/>
                  <a:chExt cx="1051560" cy="274320"/>
                </a:xfrm>
              </p:grpSpPr>
              <p:sp>
                <p:nvSpPr>
                  <p:cNvPr id="108" name="Rectangle 107">
                    <a:extLst>
                      <a:ext uri="{FF2B5EF4-FFF2-40B4-BE49-F238E27FC236}">
                        <a16:creationId xmlns:a16="http://schemas.microsoft.com/office/drawing/2014/main" id="{E62D34BE-840C-40C5-AA59-B27DCDFBB0DA}"/>
                      </a:ext>
                    </a:extLst>
                  </p:cNvPr>
                  <p:cNvSpPr/>
                  <p:nvPr/>
                </p:nvSpPr>
                <p:spPr>
                  <a:xfrm>
                    <a:off x="4837371" y="4299192"/>
                    <a:ext cx="1051560" cy="1828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Flowchart: Terminator 108">
                    <a:extLst>
                      <a:ext uri="{FF2B5EF4-FFF2-40B4-BE49-F238E27FC236}">
                        <a16:creationId xmlns:a16="http://schemas.microsoft.com/office/drawing/2014/main" id="{4F05721A-6BE7-4C81-BE78-D8E117654866}"/>
                      </a:ext>
                    </a:extLst>
                  </p:cNvPr>
                  <p:cNvSpPr/>
                  <p:nvPr/>
                </p:nvSpPr>
                <p:spPr>
                  <a:xfrm rot="5400000">
                    <a:off x="5621914" y="4253472"/>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lowchart: Terminator 109">
                    <a:extLst>
                      <a:ext uri="{FF2B5EF4-FFF2-40B4-BE49-F238E27FC236}">
                        <a16:creationId xmlns:a16="http://schemas.microsoft.com/office/drawing/2014/main" id="{8ADEF2F9-BB78-4864-80C5-9749890009FE}"/>
                      </a:ext>
                    </a:extLst>
                  </p:cNvPr>
                  <p:cNvSpPr/>
                  <p:nvPr/>
                </p:nvSpPr>
                <p:spPr>
                  <a:xfrm rot="5400000">
                    <a:off x="5273487" y="4254876"/>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Flowchart: Terminator 110">
                    <a:extLst>
                      <a:ext uri="{FF2B5EF4-FFF2-40B4-BE49-F238E27FC236}">
                        <a16:creationId xmlns:a16="http://schemas.microsoft.com/office/drawing/2014/main" id="{AEF9581E-FCAD-4E25-9209-654F6DCF857C}"/>
                      </a:ext>
                    </a:extLst>
                  </p:cNvPr>
                  <p:cNvSpPr/>
                  <p:nvPr/>
                </p:nvSpPr>
                <p:spPr>
                  <a:xfrm rot="5400000">
                    <a:off x="4901523" y="4254367"/>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7" name="TextBox 106">
                  <a:extLst>
                    <a:ext uri="{FF2B5EF4-FFF2-40B4-BE49-F238E27FC236}">
                      <a16:creationId xmlns:a16="http://schemas.microsoft.com/office/drawing/2014/main" id="{AD3F8005-687F-4ECB-8811-E568D1900BF9}"/>
                    </a:ext>
                  </a:extLst>
                </p:cNvPr>
                <p:cNvSpPr txBox="1"/>
                <p:nvPr/>
              </p:nvSpPr>
              <p:spPr>
                <a:xfrm>
                  <a:off x="1745006" y="4085392"/>
                  <a:ext cx="972853" cy="550118"/>
                </a:xfrm>
                <a:prstGeom prst="rect">
                  <a:avLst/>
                </a:prstGeom>
                <a:solidFill>
                  <a:srgbClr val="0070C0"/>
                </a:solidFill>
                <a:ln>
                  <a:solidFill>
                    <a:schemeClr val="bg1"/>
                  </a:solidFill>
                </a:ln>
              </p:spPr>
              <p:txBody>
                <a:bodyPr wrap="square" lIns="0" tIns="0" rIns="0" bIns="0" rtlCol="0" anchor="ctr">
                  <a:spAutoFit/>
                </a:bodyPr>
                <a:lstStyle/>
                <a:p>
                  <a:pPr algn="ctr"/>
                  <a:r>
                    <a:rPr lang="en-US" sz="1600" b="1" dirty="0">
                      <a:solidFill>
                        <a:schemeClr val="bg1"/>
                      </a:solidFill>
                    </a:rPr>
                    <a:t>ENDS</a:t>
                  </a:r>
                </a:p>
                <a:p>
                  <a:pPr algn="ctr"/>
                  <a:r>
                    <a:rPr lang="en-US" sz="2700" b="1" dirty="0">
                      <a:solidFill>
                        <a:schemeClr val="bg1"/>
                      </a:solidFill>
                    </a:rPr>
                    <a:t>Mar 31</a:t>
                  </a:r>
                </a:p>
              </p:txBody>
            </p:sp>
          </p:grpSp>
        </p:grpSp>
        <p:grpSp>
          <p:nvGrpSpPr>
            <p:cNvPr id="60" name="Group 59">
              <a:extLst>
                <a:ext uri="{FF2B5EF4-FFF2-40B4-BE49-F238E27FC236}">
                  <a16:creationId xmlns:a16="http://schemas.microsoft.com/office/drawing/2014/main" id="{E52FC312-5137-4903-838C-48ECF38F3552}"/>
                </a:ext>
              </a:extLst>
            </p:cNvPr>
            <p:cNvGrpSpPr>
              <a:grpSpLocks noChangeAspect="1"/>
            </p:cNvGrpSpPr>
            <p:nvPr/>
          </p:nvGrpSpPr>
          <p:grpSpPr>
            <a:xfrm>
              <a:off x="3376729" y="758086"/>
              <a:ext cx="1264890" cy="1463040"/>
              <a:chOff x="1357450" y="2032941"/>
              <a:chExt cx="1051560" cy="1216292"/>
            </a:xfrm>
          </p:grpSpPr>
          <p:sp>
            <p:nvSpPr>
              <p:cNvPr id="71" name="Rectangle 70">
                <a:extLst>
                  <a:ext uri="{FF2B5EF4-FFF2-40B4-BE49-F238E27FC236}">
                    <a16:creationId xmlns:a16="http://schemas.microsoft.com/office/drawing/2014/main" id="{0B07B76F-4B0F-4DF8-9462-AE19E7820C81}"/>
                  </a:ext>
                </a:extLst>
              </p:cNvPr>
              <p:cNvSpPr/>
              <p:nvPr/>
            </p:nvSpPr>
            <p:spPr>
              <a:xfrm>
                <a:off x="1357450" y="2353121"/>
                <a:ext cx="1051560" cy="89611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 name="Group 71">
                <a:extLst>
                  <a:ext uri="{FF2B5EF4-FFF2-40B4-BE49-F238E27FC236}">
                    <a16:creationId xmlns:a16="http://schemas.microsoft.com/office/drawing/2014/main" id="{EE4D461A-40B1-40AF-9F31-AB038220AFA0}"/>
                  </a:ext>
                </a:extLst>
              </p:cNvPr>
              <p:cNvGrpSpPr/>
              <p:nvPr/>
            </p:nvGrpSpPr>
            <p:grpSpPr>
              <a:xfrm>
                <a:off x="1357450" y="2032941"/>
                <a:ext cx="1051560" cy="1056428"/>
                <a:chOff x="1709328" y="3588409"/>
                <a:chExt cx="1051560" cy="1056428"/>
              </a:xfrm>
            </p:grpSpPr>
            <p:grpSp>
              <p:nvGrpSpPr>
                <p:cNvPr id="73" name="Group 72">
                  <a:extLst>
                    <a:ext uri="{FF2B5EF4-FFF2-40B4-BE49-F238E27FC236}">
                      <a16:creationId xmlns:a16="http://schemas.microsoft.com/office/drawing/2014/main" id="{AA6D12CB-324E-4EA8-AE27-AD1803EAFD9A}"/>
                    </a:ext>
                  </a:extLst>
                </p:cNvPr>
                <p:cNvGrpSpPr/>
                <p:nvPr/>
              </p:nvGrpSpPr>
              <p:grpSpPr>
                <a:xfrm>
                  <a:off x="1709328" y="3588409"/>
                  <a:ext cx="1051560" cy="274320"/>
                  <a:chOff x="4837371" y="4207752"/>
                  <a:chExt cx="1051560" cy="274320"/>
                </a:xfrm>
              </p:grpSpPr>
              <p:sp>
                <p:nvSpPr>
                  <p:cNvPr id="75" name="Rectangle 74">
                    <a:extLst>
                      <a:ext uri="{FF2B5EF4-FFF2-40B4-BE49-F238E27FC236}">
                        <a16:creationId xmlns:a16="http://schemas.microsoft.com/office/drawing/2014/main" id="{D6738792-E81B-4AC7-AC91-DAD369042FDC}"/>
                      </a:ext>
                    </a:extLst>
                  </p:cNvPr>
                  <p:cNvSpPr/>
                  <p:nvPr/>
                </p:nvSpPr>
                <p:spPr>
                  <a:xfrm>
                    <a:off x="4837371" y="4299192"/>
                    <a:ext cx="1051560" cy="1828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lowchart: Terminator 75">
                    <a:extLst>
                      <a:ext uri="{FF2B5EF4-FFF2-40B4-BE49-F238E27FC236}">
                        <a16:creationId xmlns:a16="http://schemas.microsoft.com/office/drawing/2014/main" id="{59D2C53F-0394-4FBC-8902-410506D84A50}"/>
                      </a:ext>
                    </a:extLst>
                  </p:cNvPr>
                  <p:cNvSpPr/>
                  <p:nvPr/>
                </p:nvSpPr>
                <p:spPr>
                  <a:xfrm rot="5400000">
                    <a:off x="5621914" y="4253472"/>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lowchart: Terminator 76">
                    <a:extLst>
                      <a:ext uri="{FF2B5EF4-FFF2-40B4-BE49-F238E27FC236}">
                        <a16:creationId xmlns:a16="http://schemas.microsoft.com/office/drawing/2014/main" id="{A5354FC1-D43D-47C5-8B84-867DE5F24C00}"/>
                      </a:ext>
                    </a:extLst>
                  </p:cNvPr>
                  <p:cNvSpPr/>
                  <p:nvPr/>
                </p:nvSpPr>
                <p:spPr>
                  <a:xfrm rot="5400000">
                    <a:off x="5273487" y="4254876"/>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Flowchart: Terminator 102">
                    <a:extLst>
                      <a:ext uri="{FF2B5EF4-FFF2-40B4-BE49-F238E27FC236}">
                        <a16:creationId xmlns:a16="http://schemas.microsoft.com/office/drawing/2014/main" id="{2889A08A-402F-49AD-BD17-025BBF0BAD12}"/>
                      </a:ext>
                    </a:extLst>
                  </p:cNvPr>
                  <p:cNvSpPr/>
                  <p:nvPr/>
                </p:nvSpPr>
                <p:spPr>
                  <a:xfrm rot="5400000">
                    <a:off x="4901523" y="4254367"/>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4" name="TextBox 73">
                  <a:extLst>
                    <a:ext uri="{FF2B5EF4-FFF2-40B4-BE49-F238E27FC236}">
                      <a16:creationId xmlns:a16="http://schemas.microsoft.com/office/drawing/2014/main" id="{A57B9325-74D7-4E60-AED5-7F0AC1031450}"/>
                    </a:ext>
                  </a:extLst>
                </p:cNvPr>
                <p:cNvSpPr txBox="1"/>
                <p:nvPr/>
              </p:nvSpPr>
              <p:spPr>
                <a:xfrm>
                  <a:off x="1788035" y="4081926"/>
                  <a:ext cx="877824" cy="562911"/>
                </a:xfrm>
                <a:prstGeom prst="rect">
                  <a:avLst/>
                </a:prstGeom>
                <a:solidFill>
                  <a:srgbClr val="0070C0"/>
                </a:solidFill>
                <a:ln>
                  <a:solidFill>
                    <a:schemeClr val="bg1"/>
                  </a:solidFill>
                </a:ln>
              </p:spPr>
              <p:txBody>
                <a:bodyPr wrap="square" lIns="0" tIns="0" rIns="0" bIns="0" rtlCol="0" anchor="ctr">
                  <a:spAutoFit/>
                </a:bodyPr>
                <a:lstStyle/>
                <a:p>
                  <a:pPr algn="ctr"/>
                  <a:r>
                    <a:rPr lang="en-US" sz="1600" b="1" dirty="0">
                      <a:solidFill>
                        <a:schemeClr val="bg1"/>
                      </a:solidFill>
                    </a:rPr>
                    <a:t>CONTINUES</a:t>
                  </a:r>
                </a:p>
                <a:p>
                  <a:pPr algn="ctr"/>
                  <a:r>
                    <a:rPr lang="en-US" sz="2800" b="1" dirty="0">
                      <a:solidFill>
                        <a:schemeClr val="bg1"/>
                      </a:solidFill>
                    </a:rPr>
                    <a:t>Feb</a:t>
                  </a:r>
                </a:p>
              </p:txBody>
            </p:sp>
          </p:grpSp>
        </p:grpSp>
        <p:grpSp>
          <p:nvGrpSpPr>
            <p:cNvPr id="61" name="Group 60">
              <a:extLst>
                <a:ext uri="{FF2B5EF4-FFF2-40B4-BE49-F238E27FC236}">
                  <a16:creationId xmlns:a16="http://schemas.microsoft.com/office/drawing/2014/main" id="{3355FDBC-36FD-473B-8F99-0235A00561C7}"/>
                </a:ext>
              </a:extLst>
            </p:cNvPr>
            <p:cNvGrpSpPr>
              <a:grpSpLocks noChangeAspect="1"/>
            </p:cNvGrpSpPr>
            <p:nvPr/>
          </p:nvGrpSpPr>
          <p:grpSpPr>
            <a:xfrm>
              <a:off x="1755493" y="764472"/>
              <a:ext cx="1264890" cy="1463040"/>
              <a:chOff x="1357450" y="2032941"/>
              <a:chExt cx="1051560" cy="1216292"/>
            </a:xfrm>
          </p:grpSpPr>
          <p:sp>
            <p:nvSpPr>
              <p:cNvPr id="63" name="Rectangle 62">
                <a:extLst>
                  <a:ext uri="{FF2B5EF4-FFF2-40B4-BE49-F238E27FC236}">
                    <a16:creationId xmlns:a16="http://schemas.microsoft.com/office/drawing/2014/main" id="{A70DA8A9-0E5A-48FD-B375-BCCF8CD34716}"/>
                  </a:ext>
                </a:extLst>
              </p:cNvPr>
              <p:cNvSpPr/>
              <p:nvPr/>
            </p:nvSpPr>
            <p:spPr>
              <a:xfrm>
                <a:off x="1357450" y="2353121"/>
                <a:ext cx="1051560" cy="89611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a:extLst>
                  <a:ext uri="{FF2B5EF4-FFF2-40B4-BE49-F238E27FC236}">
                    <a16:creationId xmlns:a16="http://schemas.microsoft.com/office/drawing/2014/main" id="{351C1248-45E2-4BD7-8DB5-3FA6E2C7D889}"/>
                  </a:ext>
                </a:extLst>
              </p:cNvPr>
              <p:cNvGrpSpPr/>
              <p:nvPr/>
            </p:nvGrpSpPr>
            <p:grpSpPr>
              <a:xfrm>
                <a:off x="1357450" y="2032941"/>
                <a:ext cx="1051560" cy="1056428"/>
                <a:chOff x="1709328" y="3588409"/>
                <a:chExt cx="1051560" cy="1056428"/>
              </a:xfrm>
            </p:grpSpPr>
            <p:grpSp>
              <p:nvGrpSpPr>
                <p:cNvPr id="65" name="Group 64">
                  <a:extLst>
                    <a:ext uri="{FF2B5EF4-FFF2-40B4-BE49-F238E27FC236}">
                      <a16:creationId xmlns:a16="http://schemas.microsoft.com/office/drawing/2014/main" id="{01F5B688-299A-40A1-B23B-EB0B7CD8F566}"/>
                    </a:ext>
                  </a:extLst>
                </p:cNvPr>
                <p:cNvGrpSpPr/>
                <p:nvPr/>
              </p:nvGrpSpPr>
              <p:grpSpPr>
                <a:xfrm>
                  <a:off x="1709328" y="3588409"/>
                  <a:ext cx="1051560" cy="274320"/>
                  <a:chOff x="4837371" y="4207752"/>
                  <a:chExt cx="1051560" cy="274320"/>
                </a:xfrm>
              </p:grpSpPr>
              <p:sp>
                <p:nvSpPr>
                  <p:cNvPr id="67" name="Rectangle 66">
                    <a:extLst>
                      <a:ext uri="{FF2B5EF4-FFF2-40B4-BE49-F238E27FC236}">
                        <a16:creationId xmlns:a16="http://schemas.microsoft.com/office/drawing/2014/main" id="{92B0643A-584A-4F2E-94DE-0B10BBEA73C3}"/>
                      </a:ext>
                    </a:extLst>
                  </p:cNvPr>
                  <p:cNvSpPr/>
                  <p:nvPr/>
                </p:nvSpPr>
                <p:spPr>
                  <a:xfrm>
                    <a:off x="4837371" y="4299192"/>
                    <a:ext cx="1051560" cy="1828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lowchart: Terminator 67">
                    <a:extLst>
                      <a:ext uri="{FF2B5EF4-FFF2-40B4-BE49-F238E27FC236}">
                        <a16:creationId xmlns:a16="http://schemas.microsoft.com/office/drawing/2014/main" id="{F5A2030D-6997-495C-A193-B4D9754556EF}"/>
                      </a:ext>
                    </a:extLst>
                  </p:cNvPr>
                  <p:cNvSpPr/>
                  <p:nvPr/>
                </p:nvSpPr>
                <p:spPr>
                  <a:xfrm rot="5400000">
                    <a:off x="5621914" y="4253472"/>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lowchart: Terminator 68">
                    <a:extLst>
                      <a:ext uri="{FF2B5EF4-FFF2-40B4-BE49-F238E27FC236}">
                        <a16:creationId xmlns:a16="http://schemas.microsoft.com/office/drawing/2014/main" id="{0FAF328D-A99B-4CEA-9D76-A65F7E252225}"/>
                      </a:ext>
                    </a:extLst>
                  </p:cNvPr>
                  <p:cNvSpPr/>
                  <p:nvPr/>
                </p:nvSpPr>
                <p:spPr>
                  <a:xfrm rot="5400000">
                    <a:off x="5273487" y="4254876"/>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lowchart: Terminator 69">
                    <a:extLst>
                      <a:ext uri="{FF2B5EF4-FFF2-40B4-BE49-F238E27FC236}">
                        <a16:creationId xmlns:a16="http://schemas.microsoft.com/office/drawing/2014/main" id="{88677E8C-FAEE-4545-8226-CE4AD7158D78}"/>
                      </a:ext>
                    </a:extLst>
                  </p:cNvPr>
                  <p:cNvSpPr/>
                  <p:nvPr/>
                </p:nvSpPr>
                <p:spPr>
                  <a:xfrm rot="5400000">
                    <a:off x="4901523" y="4254367"/>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TextBox 65">
                  <a:extLst>
                    <a:ext uri="{FF2B5EF4-FFF2-40B4-BE49-F238E27FC236}">
                      <a16:creationId xmlns:a16="http://schemas.microsoft.com/office/drawing/2014/main" id="{3F2D08E3-3E19-452C-BCE5-08AABC9A2E89}"/>
                    </a:ext>
                  </a:extLst>
                </p:cNvPr>
                <p:cNvSpPr txBox="1"/>
                <p:nvPr/>
              </p:nvSpPr>
              <p:spPr>
                <a:xfrm>
                  <a:off x="1788035" y="4081926"/>
                  <a:ext cx="877824" cy="562911"/>
                </a:xfrm>
                <a:prstGeom prst="rect">
                  <a:avLst/>
                </a:prstGeom>
                <a:solidFill>
                  <a:srgbClr val="0070C0"/>
                </a:solidFill>
                <a:ln>
                  <a:solidFill>
                    <a:schemeClr val="bg1"/>
                  </a:solidFill>
                </a:ln>
              </p:spPr>
              <p:txBody>
                <a:bodyPr wrap="square" lIns="0" tIns="0" rIns="0" bIns="0" rtlCol="0" anchor="ctr">
                  <a:spAutoFit/>
                </a:bodyPr>
                <a:lstStyle/>
                <a:p>
                  <a:pPr algn="ctr"/>
                  <a:r>
                    <a:rPr lang="en-US" sz="1600" b="1" dirty="0">
                      <a:solidFill>
                        <a:schemeClr val="bg1"/>
                      </a:solidFill>
                    </a:rPr>
                    <a:t>STARTS</a:t>
                  </a:r>
                </a:p>
                <a:p>
                  <a:pPr algn="ctr"/>
                  <a:r>
                    <a:rPr lang="en-US" sz="2800" b="1" dirty="0">
                      <a:solidFill>
                        <a:schemeClr val="bg1"/>
                      </a:solidFill>
                    </a:rPr>
                    <a:t>Jan 1</a:t>
                  </a:r>
                </a:p>
              </p:txBody>
            </p:sp>
          </p:grpSp>
        </p:grpSp>
        <p:sp>
          <p:nvSpPr>
            <p:cNvPr id="62" name="Isosceles Triangle 61">
              <a:extLst>
                <a:ext uri="{FF2B5EF4-FFF2-40B4-BE49-F238E27FC236}">
                  <a16:creationId xmlns:a16="http://schemas.microsoft.com/office/drawing/2014/main" id="{0F208169-92E2-4D06-9096-5DF479DC63D9}"/>
                </a:ext>
              </a:extLst>
            </p:cNvPr>
            <p:cNvSpPr/>
            <p:nvPr/>
          </p:nvSpPr>
          <p:spPr>
            <a:xfrm rot="5400000">
              <a:off x="4524315" y="1547949"/>
              <a:ext cx="554332" cy="268448"/>
            </a:xfrm>
            <a:prstGeom prst="triangl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descr="Box reading: Coverage begins July 1st">
            <a:extLst>
              <a:ext uri="{FF2B5EF4-FFF2-40B4-BE49-F238E27FC236}">
                <a16:creationId xmlns:a16="http://schemas.microsoft.com/office/drawing/2014/main" id="{2F627286-D2DB-402F-A0B0-D925036BC6CE}"/>
              </a:ext>
            </a:extLst>
          </p:cNvPr>
          <p:cNvGrpSpPr/>
          <p:nvPr/>
        </p:nvGrpSpPr>
        <p:grpSpPr>
          <a:xfrm>
            <a:off x="7509412" y="1546924"/>
            <a:ext cx="1890319" cy="1965192"/>
            <a:chOff x="7664742" y="718797"/>
            <a:chExt cx="1890319" cy="1965192"/>
          </a:xfrm>
        </p:grpSpPr>
        <p:sp>
          <p:nvSpPr>
            <p:cNvPr id="42" name="Freeform: Shape 41">
              <a:extLst>
                <a:ext uri="{FF2B5EF4-FFF2-40B4-BE49-F238E27FC236}">
                  <a16:creationId xmlns:a16="http://schemas.microsoft.com/office/drawing/2014/main" id="{26381B04-3572-4151-9E29-67A355462B7D}"/>
                </a:ext>
              </a:extLst>
            </p:cNvPr>
            <p:cNvSpPr/>
            <p:nvPr/>
          </p:nvSpPr>
          <p:spPr>
            <a:xfrm>
              <a:off x="7664742" y="1001468"/>
              <a:ext cx="1890319" cy="1634911"/>
            </a:xfrm>
            <a:custGeom>
              <a:avLst/>
              <a:gdLst>
                <a:gd name="connsiteX0" fmla="*/ 945159 w 1890319"/>
                <a:gd name="connsiteY0" fmla="*/ 0 h 1634911"/>
                <a:gd name="connsiteX1" fmla="*/ 1772888 w 1890319"/>
                <a:gd name="connsiteY1" fmla="*/ 135085 h 1634911"/>
                <a:gd name="connsiteX2" fmla="*/ 1890319 w 1890319"/>
                <a:gd name="connsiteY2" fmla="*/ 181066 h 1634911"/>
                <a:gd name="connsiteX3" fmla="*/ 1890319 w 1890319"/>
                <a:gd name="connsiteY3" fmla="*/ 1634911 h 1634911"/>
                <a:gd name="connsiteX4" fmla="*/ 0 w 1890319"/>
                <a:gd name="connsiteY4" fmla="*/ 1634911 h 1634911"/>
                <a:gd name="connsiteX5" fmla="*/ 0 w 1890319"/>
                <a:gd name="connsiteY5" fmla="*/ 181066 h 1634911"/>
                <a:gd name="connsiteX6" fmla="*/ 117430 w 1890319"/>
                <a:gd name="connsiteY6" fmla="*/ 135085 h 1634911"/>
                <a:gd name="connsiteX7" fmla="*/ 945159 w 1890319"/>
                <a:gd name="connsiteY7" fmla="*/ 0 h 163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0319" h="1634911">
                  <a:moveTo>
                    <a:pt x="945159" y="0"/>
                  </a:moveTo>
                  <a:cubicBezTo>
                    <a:pt x="1244864" y="0"/>
                    <a:pt x="1526835" y="48935"/>
                    <a:pt x="1772888" y="135085"/>
                  </a:cubicBezTo>
                  <a:lnTo>
                    <a:pt x="1890319" y="181066"/>
                  </a:lnTo>
                  <a:lnTo>
                    <a:pt x="1890319" y="1634911"/>
                  </a:lnTo>
                  <a:lnTo>
                    <a:pt x="0" y="1634911"/>
                  </a:lnTo>
                  <a:lnTo>
                    <a:pt x="0" y="181066"/>
                  </a:lnTo>
                  <a:lnTo>
                    <a:pt x="117430" y="135085"/>
                  </a:lnTo>
                  <a:cubicBezTo>
                    <a:pt x="363484" y="48935"/>
                    <a:pt x="645455" y="0"/>
                    <a:pt x="945159" y="0"/>
                  </a:cubicBezTo>
                  <a:close/>
                </a:path>
              </a:pathLst>
            </a:custGeom>
            <a:solidFill>
              <a:srgbClr val="FFC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F5597"/>
                </a:solidFill>
              </a:endParaRPr>
            </a:p>
          </p:txBody>
        </p:sp>
        <p:sp>
          <p:nvSpPr>
            <p:cNvPr id="45" name="Freeform: Shape 44">
              <a:extLst>
                <a:ext uri="{FF2B5EF4-FFF2-40B4-BE49-F238E27FC236}">
                  <a16:creationId xmlns:a16="http://schemas.microsoft.com/office/drawing/2014/main" id="{4052B140-4C2E-4D76-8B9E-E251767D4CC9}"/>
                </a:ext>
              </a:extLst>
            </p:cNvPr>
            <p:cNvSpPr/>
            <p:nvPr/>
          </p:nvSpPr>
          <p:spPr>
            <a:xfrm>
              <a:off x="7664742" y="718797"/>
              <a:ext cx="1890319" cy="463737"/>
            </a:xfrm>
            <a:custGeom>
              <a:avLst/>
              <a:gdLst>
                <a:gd name="connsiteX0" fmla="*/ 0 w 1890319"/>
                <a:gd name="connsiteY0" fmla="*/ 0 h 463737"/>
                <a:gd name="connsiteX1" fmla="*/ 1890319 w 1890319"/>
                <a:gd name="connsiteY1" fmla="*/ 0 h 463737"/>
                <a:gd name="connsiteX2" fmla="*/ 1890319 w 1890319"/>
                <a:gd name="connsiteY2" fmla="*/ 463737 h 463737"/>
                <a:gd name="connsiteX3" fmla="*/ 1772888 w 1890319"/>
                <a:gd name="connsiteY3" fmla="*/ 417756 h 463737"/>
                <a:gd name="connsiteX4" fmla="*/ 945159 w 1890319"/>
                <a:gd name="connsiteY4" fmla="*/ 282671 h 463737"/>
                <a:gd name="connsiteX5" fmla="*/ 117430 w 1890319"/>
                <a:gd name="connsiteY5" fmla="*/ 417756 h 463737"/>
                <a:gd name="connsiteX6" fmla="*/ 0 w 1890319"/>
                <a:gd name="connsiteY6" fmla="*/ 463737 h 463737"/>
                <a:gd name="connsiteX7" fmla="*/ 0 w 1890319"/>
                <a:gd name="connsiteY7" fmla="*/ 0 h 46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0319" h="463737">
                  <a:moveTo>
                    <a:pt x="0" y="0"/>
                  </a:moveTo>
                  <a:lnTo>
                    <a:pt x="1890319" y="0"/>
                  </a:lnTo>
                  <a:lnTo>
                    <a:pt x="1890319" y="463737"/>
                  </a:lnTo>
                  <a:lnTo>
                    <a:pt x="1772888" y="417756"/>
                  </a:lnTo>
                  <a:cubicBezTo>
                    <a:pt x="1526835" y="331606"/>
                    <a:pt x="1244864" y="282671"/>
                    <a:pt x="945159" y="282671"/>
                  </a:cubicBezTo>
                  <a:cubicBezTo>
                    <a:pt x="645455" y="282671"/>
                    <a:pt x="363484" y="331606"/>
                    <a:pt x="117430" y="417756"/>
                  </a:cubicBezTo>
                  <a:lnTo>
                    <a:pt x="0" y="463737"/>
                  </a:lnTo>
                  <a:lnTo>
                    <a:pt x="0" y="0"/>
                  </a:lnTo>
                  <a:close/>
                </a:path>
              </a:pathLst>
            </a:custGeom>
            <a:solidFill>
              <a:srgbClr val="0070C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59F98261-625D-4D66-9F92-312B6C7C2083}"/>
                </a:ext>
              </a:extLst>
            </p:cNvPr>
            <p:cNvSpPr txBox="1"/>
            <p:nvPr/>
          </p:nvSpPr>
          <p:spPr>
            <a:xfrm>
              <a:off x="7734650" y="1052773"/>
              <a:ext cx="1772872" cy="1631216"/>
            </a:xfrm>
            <a:prstGeom prst="rect">
              <a:avLst/>
            </a:prstGeom>
            <a:noFill/>
          </p:spPr>
          <p:txBody>
            <a:bodyPr wrap="square" rtlCol="0">
              <a:spAutoFit/>
            </a:bodyPr>
            <a:lstStyle/>
            <a:p>
              <a:pPr algn="ctr"/>
              <a:r>
                <a:rPr lang="en-US" sz="2000" b="1" dirty="0">
                  <a:solidFill>
                    <a:srgbClr val="2F5597"/>
                  </a:solidFill>
                </a:rPr>
                <a:t>Coverage</a:t>
              </a:r>
            </a:p>
            <a:p>
              <a:pPr algn="ctr"/>
              <a:r>
                <a:rPr lang="en-US" sz="2000" b="1" dirty="0">
                  <a:solidFill>
                    <a:srgbClr val="2F5597"/>
                  </a:solidFill>
                </a:rPr>
                <a:t>begins</a:t>
              </a:r>
            </a:p>
            <a:p>
              <a:pPr algn="ctr"/>
              <a:r>
                <a:rPr lang="en-US" sz="2000" b="1" dirty="0">
                  <a:solidFill>
                    <a:srgbClr val="2F5597"/>
                  </a:solidFill>
                </a:rPr>
                <a:t>the first of the month after you sign up</a:t>
              </a:r>
            </a:p>
          </p:txBody>
        </p:sp>
      </p:grpSp>
      <p:sp>
        <p:nvSpPr>
          <p:cNvPr id="37" name="TextBox 36">
            <a:extLst>
              <a:ext uri="{FF2B5EF4-FFF2-40B4-BE49-F238E27FC236}">
                <a16:creationId xmlns:a16="http://schemas.microsoft.com/office/drawing/2014/main" id="{59173CD3-7F2A-482E-80B4-9D5112920C3D}"/>
              </a:ext>
            </a:extLst>
          </p:cNvPr>
          <p:cNvSpPr txBox="1"/>
          <p:nvPr/>
        </p:nvSpPr>
        <p:spPr>
          <a:xfrm>
            <a:off x="7992" y="3486885"/>
            <a:ext cx="12192000" cy="461665"/>
          </a:xfrm>
          <a:prstGeom prst="rect">
            <a:avLst/>
          </a:prstGeom>
          <a:noFill/>
        </p:spPr>
        <p:txBody>
          <a:bodyPr wrap="square" rtlCol="0">
            <a:spAutoFit/>
          </a:bodyPr>
          <a:lstStyle/>
          <a:p>
            <a:pPr algn="ctr"/>
            <a:r>
              <a:rPr lang="en-US" sz="2400" b="1" dirty="0">
                <a:solidFill>
                  <a:srgbClr val="00529B"/>
                </a:solidFill>
                <a:latin typeface="Arial" panose="020B0604020202020204" pitchFamily="34" charset="0"/>
                <a:cs typeface="Arial" panose="020B0604020202020204" pitchFamily="34" charset="0"/>
              </a:rPr>
              <a:t>If you get Part B during the GEP, you can get Medicare drug coverage:</a:t>
            </a:r>
          </a:p>
        </p:txBody>
      </p:sp>
      <p:grpSp>
        <p:nvGrpSpPr>
          <p:cNvPr id="49" name="Group 48" descr="A group of three calendar icons indicating the start, continue and end dates of coverage&#10;">
            <a:extLst>
              <a:ext uri="{FF2B5EF4-FFF2-40B4-BE49-F238E27FC236}">
                <a16:creationId xmlns:a16="http://schemas.microsoft.com/office/drawing/2014/main" id="{B8A6F989-05F4-416A-A086-E6DA3F01B49F}"/>
              </a:ext>
            </a:extLst>
          </p:cNvPr>
          <p:cNvGrpSpPr/>
          <p:nvPr/>
        </p:nvGrpSpPr>
        <p:grpSpPr>
          <a:xfrm>
            <a:off x="2642640" y="4271305"/>
            <a:ext cx="4498465" cy="1469426"/>
            <a:chOff x="1755493" y="758086"/>
            <a:chExt cx="4498465" cy="1469426"/>
          </a:xfrm>
        </p:grpSpPr>
        <p:sp>
          <p:nvSpPr>
            <p:cNvPr id="50" name="Isosceles Triangle 49">
              <a:extLst>
                <a:ext uri="{FF2B5EF4-FFF2-40B4-BE49-F238E27FC236}">
                  <a16:creationId xmlns:a16="http://schemas.microsoft.com/office/drawing/2014/main" id="{5AB26922-92D8-42BC-93DF-0AD39E95559C}"/>
                </a:ext>
              </a:extLst>
            </p:cNvPr>
            <p:cNvSpPr/>
            <p:nvPr/>
          </p:nvSpPr>
          <p:spPr>
            <a:xfrm rot="5400000">
              <a:off x="2908561" y="1547949"/>
              <a:ext cx="554332" cy="268448"/>
            </a:xfrm>
            <a:prstGeom prst="triangl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a:extLst>
                <a:ext uri="{FF2B5EF4-FFF2-40B4-BE49-F238E27FC236}">
                  <a16:creationId xmlns:a16="http://schemas.microsoft.com/office/drawing/2014/main" id="{DFC42931-4CAA-43D8-AF6E-08A1ECFE68E4}"/>
                </a:ext>
              </a:extLst>
            </p:cNvPr>
            <p:cNvGrpSpPr>
              <a:grpSpLocks noChangeAspect="1"/>
            </p:cNvGrpSpPr>
            <p:nvPr/>
          </p:nvGrpSpPr>
          <p:grpSpPr>
            <a:xfrm>
              <a:off x="4989068" y="758086"/>
              <a:ext cx="1264890" cy="1463040"/>
              <a:chOff x="1357450" y="2032941"/>
              <a:chExt cx="1051560" cy="1216292"/>
            </a:xfrm>
          </p:grpSpPr>
          <p:sp>
            <p:nvSpPr>
              <p:cNvPr id="92" name="Rectangle 91">
                <a:extLst>
                  <a:ext uri="{FF2B5EF4-FFF2-40B4-BE49-F238E27FC236}">
                    <a16:creationId xmlns:a16="http://schemas.microsoft.com/office/drawing/2014/main" id="{41C98D6F-47D9-412A-992B-6D169703477E}"/>
                  </a:ext>
                </a:extLst>
              </p:cNvPr>
              <p:cNvSpPr/>
              <p:nvPr/>
            </p:nvSpPr>
            <p:spPr>
              <a:xfrm>
                <a:off x="1357450" y="2353121"/>
                <a:ext cx="1051560" cy="89611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3" name="Group 92">
                <a:extLst>
                  <a:ext uri="{FF2B5EF4-FFF2-40B4-BE49-F238E27FC236}">
                    <a16:creationId xmlns:a16="http://schemas.microsoft.com/office/drawing/2014/main" id="{99A71081-5174-4EC8-AD3B-A3E09186B585}"/>
                  </a:ext>
                </a:extLst>
              </p:cNvPr>
              <p:cNvGrpSpPr/>
              <p:nvPr/>
            </p:nvGrpSpPr>
            <p:grpSpPr>
              <a:xfrm>
                <a:off x="1357450" y="2032941"/>
                <a:ext cx="1051560" cy="1047101"/>
                <a:chOff x="1709328" y="3588409"/>
                <a:chExt cx="1051560" cy="1047101"/>
              </a:xfrm>
            </p:grpSpPr>
            <p:grpSp>
              <p:nvGrpSpPr>
                <p:cNvPr id="94" name="Group 93">
                  <a:extLst>
                    <a:ext uri="{FF2B5EF4-FFF2-40B4-BE49-F238E27FC236}">
                      <a16:creationId xmlns:a16="http://schemas.microsoft.com/office/drawing/2014/main" id="{F7633BC6-165A-498C-9821-12C3E7008C16}"/>
                    </a:ext>
                  </a:extLst>
                </p:cNvPr>
                <p:cNvGrpSpPr/>
                <p:nvPr/>
              </p:nvGrpSpPr>
              <p:grpSpPr>
                <a:xfrm>
                  <a:off x="1709328" y="3588409"/>
                  <a:ext cx="1051560" cy="274320"/>
                  <a:chOff x="4837371" y="4207752"/>
                  <a:chExt cx="1051560" cy="274320"/>
                </a:xfrm>
              </p:grpSpPr>
              <p:sp>
                <p:nvSpPr>
                  <p:cNvPr id="96" name="Rectangle 95">
                    <a:extLst>
                      <a:ext uri="{FF2B5EF4-FFF2-40B4-BE49-F238E27FC236}">
                        <a16:creationId xmlns:a16="http://schemas.microsoft.com/office/drawing/2014/main" id="{60014CC4-F508-4855-A482-A530A27A3C2A}"/>
                      </a:ext>
                    </a:extLst>
                  </p:cNvPr>
                  <p:cNvSpPr/>
                  <p:nvPr/>
                </p:nvSpPr>
                <p:spPr>
                  <a:xfrm>
                    <a:off x="4837371" y="4299192"/>
                    <a:ext cx="1051560" cy="1828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lowchart: Terminator 96">
                    <a:extLst>
                      <a:ext uri="{FF2B5EF4-FFF2-40B4-BE49-F238E27FC236}">
                        <a16:creationId xmlns:a16="http://schemas.microsoft.com/office/drawing/2014/main" id="{BDE8EAD8-0AF1-4839-9828-EF2060B3D9B1}"/>
                      </a:ext>
                    </a:extLst>
                  </p:cNvPr>
                  <p:cNvSpPr/>
                  <p:nvPr/>
                </p:nvSpPr>
                <p:spPr>
                  <a:xfrm rot="5400000">
                    <a:off x="5621914" y="4253472"/>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Flowchart: Terminator 97">
                    <a:extLst>
                      <a:ext uri="{FF2B5EF4-FFF2-40B4-BE49-F238E27FC236}">
                        <a16:creationId xmlns:a16="http://schemas.microsoft.com/office/drawing/2014/main" id="{6FC2EC7C-C00C-4055-8DD0-9C245B917535}"/>
                      </a:ext>
                    </a:extLst>
                  </p:cNvPr>
                  <p:cNvSpPr/>
                  <p:nvPr/>
                </p:nvSpPr>
                <p:spPr>
                  <a:xfrm rot="5400000">
                    <a:off x="5273487" y="4254876"/>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lowchart: Terminator 98">
                    <a:extLst>
                      <a:ext uri="{FF2B5EF4-FFF2-40B4-BE49-F238E27FC236}">
                        <a16:creationId xmlns:a16="http://schemas.microsoft.com/office/drawing/2014/main" id="{A98B919C-B95A-4661-B050-2E68A088BAA7}"/>
                      </a:ext>
                    </a:extLst>
                  </p:cNvPr>
                  <p:cNvSpPr/>
                  <p:nvPr/>
                </p:nvSpPr>
                <p:spPr>
                  <a:xfrm rot="5400000">
                    <a:off x="4901523" y="4254367"/>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5" name="TextBox 94">
                  <a:extLst>
                    <a:ext uri="{FF2B5EF4-FFF2-40B4-BE49-F238E27FC236}">
                      <a16:creationId xmlns:a16="http://schemas.microsoft.com/office/drawing/2014/main" id="{ADB7C81C-37A9-4BC9-A3E6-46179505A6A9}"/>
                    </a:ext>
                  </a:extLst>
                </p:cNvPr>
                <p:cNvSpPr txBox="1"/>
                <p:nvPr/>
              </p:nvSpPr>
              <p:spPr>
                <a:xfrm>
                  <a:off x="1745006" y="4085392"/>
                  <a:ext cx="972853" cy="550118"/>
                </a:xfrm>
                <a:prstGeom prst="rect">
                  <a:avLst/>
                </a:prstGeom>
                <a:solidFill>
                  <a:srgbClr val="0070C0"/>
                </a:solidFill>
                <a:ln>
                  <a:solidFill>
                    <a:schemeClr val="bg1"/>
                  </a:solidFill>
                </a:ln>
              </p:spPr>
              <p:txBody>
                <a:bodyPr wrap="square" lIns="0" tIns="0" rIns="0" bIns="0" rtlCol="0" anchor="ctr">
                  <a:spAutoFit/>
                </a:bodyPr>
                <a:lstStyle/>
                <a:p>
                  <a:pPr algn="ctr"/>
                  <a:r>
                    <a:rPr lang="en-US" sz="1600" b="1" dirty="0">
                      <a:solidFill>
                        <a:schemeClr val="bg1"/>
                      </a:solidFill>
                    </a:rPr>
                    <a:t>ENDS</a:t>
                  </a:r>
                </a:p>
                <a:p>
                  <a:pPr algn="ctr"/>
                  <a:r>
                    <a:rPr lang="en-US" sz="2700" b="1" dirty="0">
                      <a:solidFill>
                        <a:schemeClr val="bg1"/>
                      </a:solidFill>
                    </a:rPr>
                    <a:t>Jun 30</a:t>
                  </a:r>
                </a:p>
              </p:txBody>
            </p:sp>
          </p:grpSp>
        </p:grpSp>
        <p:grpSp>
          <p:nvGrpSpPr>
            <p:cNvPr id="52" name="Group 51">
              <a:extLst>
                <a:ext uri="{FF2B5EF4-FFF2-40B4-BE49-F238E27FC236}">
                  <a16:creationId xmlns:a16="http://schemas.microsoft.com/office/drawing/2014/main" id="{B8F688AD-A390-4296-811F-206A88F7CEEC}"/>
                </a:ext>
              </a:extLst>
            </p:cNvPr>
            <p:cNvGrpSpPr>
              <a:grpSpLocks noChangeAspect="1"/>
            </p:cNvGrpSpPr>
            <p:nvPr/>
          </p:nvGrpSpPr>
          <p:grpSpPr>
            <a:xfrm>
              <a:off x="3376729" y="758086"/>
              <a:ext cx="1264890" cy="1463040"/>
              <a:chOff x="1357450" y="2032941"/>
              <a:chExt cx="1051560" cy="1216292"/>
            </a:xfrm>
          </p:grpSpPr>
          <p:sp>
            <p:nvSpPr>
              <p:cNvPr id="84" name="Rectangle 83">
                <a:extLst>
                  <a:ext uri="{FF2B5EF4-FFF2-40B4-BE49-F238E27FC236}">
                    <a16:creationId xmlns:a16="http://schemas.microsoft.com/office/drawing/2014/main" id="{D01536B0-21BF-4137-A15A-E98F0B067E7A}"/>
                  </a:ext>
                </a:extLst>
              </p:cNvPr>
              <p:cNvSpPr/>
              <p:nvPr/>
            </p:nvSpPr>
            <p:spPr>
              <a:xfrm>
                <a:off x="1357450" y="2353121"/>
                <a:ext cx="1051560" cy="89611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a:extLst>
                  <a:ext uri="{FF2B5EF4-FFF2-40B4-BE49-F238E27FC236}">
                    <a16:creationId xmlns:a16="http://schemas.microsoft.com/office/drawing/2014/main" id="{70C0620D-C844-4B64-8218-E5002F8D81CA}"/>
                  </a:ext>
                </a:extLst>
              </p:cNvPr>
              <p:cNvGrpSpPr/>
              <p:nvPr/>
            </p:nvGrpSpPr>
            <p:grpSpPr>
              <a:xfrm>
                <a:off x="1357450" y="2032941"/>
                <a:ext cx="1051560" cy="1056428"/>
                <a:chOff x="1709328" y="3588409"/>
                <a:chExt cx="1051560" cy="1056428"/>
              </a:xfrm>
            </p:grpSpPr>
            <p:grpSp>
              <p:nvGrpSpPr>
                <p:cNvPr id="86" name="Group 85">
                  <a:extLst>
                    <a:ext uri="{FF2B5EF4-FFF2-40B4-BE49-F238E27FC236}">
                      <a16:creationId xmlns:a16="http://schemas.microsoft.com/office/drawing/2014/main" id="{041E51C2-1F87-4846-B50D-4DC351AEBB93}"/>
                    </a:ext>
                  </a:extLst>
                </p:cNvPr>
                <p:cNvGrpSpPr/>
                <p:nvPr/>
              </p:nvGrpSpPr>
              <p:grpSpPr>
                <a:xfrm>
                  <a:off x="1709328" y="3588409"/>
                  <a:ext cx="1051560" cy="274320"/>
                  <a:chOff x="4837371" y="4207752"/>
                  <a:chExt cx="1051560" cy="274320"/>
                </a:xfrm>
              </p:grpSpPr>
              <p:sp>
                <p:nvSpPr>
                  <p:cNvPr id="88" name="Rectangle 87">
                    <a:extLst>
                      <a:ext uri="{FF2B5EF4-FFF2-40B4-BE49-F238E27FC236}">
                        <a16:creationId xmlns:a16="http://schemas.microsoft.com/office/drawing/2014/main" id="{06F8FA9A-CE45-4333-BFA9-F9D604950E25}"/>
                      </a:ext>
                    </a:extLst>
                  </p:cNvPr>
                  <p:cNvSpPr/>
                  <p:nvPr/>
                </p:nvSpPr>
                <p:spPr>
                  <a:xfrm>
                    <a:off x="4837371" y="4299192"/>
                    <a:ext cx="1051560" cy="1828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Flowchart: Terminator 88">
                    <a:extLst>
                      <a:ext uri="{FF2B5EF4-FFF2-40B4-BE49-F238E27FC236}">
                        <a16:creationId xmlns:a16="http://schemas.microsoft.com/office/drawing/2014/main" id="{984987BB-1EC8-4BDD-B607-EAA4F8DF8686}"/>
                      </a:ext>
                    </a:extLst>
                  </p:cNvPr>
                  <p:cNvSpPr/>
                  <p:nvPr/>
                </p:nvSpPr>
                <p:spPr>
                  <a:xfrm rot="5400000">
                    <a:off x="5621914" y="4253472"/>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lowchart: Terminator 89">
                    <a:extLst>
                      <a:ext uri="{FF2B5EF4-FFF2-40B4-BE49-F238E27FC236}">
                        <a16:creationId xmlns:a16="http://schemas.microsoft.com/office/drawing/2014/main" id="{A7D128E7-482E-4EF7-96B5-A54FCFA70C99}"/>
                      </a:ext>
                    </a:extLst>
                  </p:cNvPr>
                  <p:cNvSpPr/>
                  <p:nvPr/>
                </p:nvSpPr>
                <p:spPr>
                  <a:xfrm rot="5400000">
                    <a:off x="5273487" y="4254876"/>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lowchart: Terminator 90">
                    <a:extLst>
                      <a:ext uri="{FF2B5EF4-FFF2-40B4-BE49-F238E27FC236}">
                        <a16:creationId xmlns:a16="http://schemas.microsoft.com/office/drawing/2014/main" id="{731F9ED0-C4B2-4253-9195-D850019E2F27}"/>
                      </a:ext>
                    </a:extLst>
                  </p:cNvPr>
                  <p:cNvSpPr/>
                  <p:nvPr/>
                </p:nvSpPr>
                <p:spPr>
                  <a:xfrm rot="5400000">
                    <a:off x="4901523" y="4254367"/>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7" name="TextBox 86">
                  <a:extLst>
                    <a:ext uri="{FF2B5EF4-FFF2-40B4-BE49-F238E27FC236}">
                      <a16:creationId xmlns:a16="http://schemas.microsoft.com/office/drawing/2014/main" id="{783BB229-BB79-4C39-B8F7-1D8990DE7F1A}"/>
                    </a:ext>
                  </a:extLst>
                </p:cNvPr>
                <p:cNvSpPr txBox="1"/>
                <p:nvPr/>
              </p:nvSpPr>
              <p:spPr>
                <a:xfrm>
                  <a:off x="1788035" y="4081926"/>
                  <a:ext cx="877824" cy="562911"/>
                </a:xfrm>
                <a:prstGeom prst="rect">
                  <a:avLst/>
                </a:prstGeom>
                <a:solidFill>
                  <a:srgbClr val="0070C0"/>
                </a:solidFill>
                <a:ln>
                  <a:solidFill>
                    <a:schemeClr val="bg1"/>
                  </a:solidFill>
                </a:ln>
              </p:spPr>
              <p:txBody>
                <a:bodyPr wrap="square" lIns="0" tIns="0" rIns="0" bIns="0" rtlCol="0" anchor="ctr">
                  <a:spAutoFit/>
                </a:bodyPr>
                <a:lstStyle/>
                <a:p>
                  <a:pPr algn="ctr"/>
                  <a:r>
                    <a:rPr lang="en-US" sz="1600" b="1" dirty="0">
                      <a:solidFill>
                        <a:schemeClr val="bg1"/>
                      </a:solidFill>
                    </a:rPr>
                    <a:t>CONTINUES</a:t>
                  </a:r>
                </a:p>
                <a:p>
                  <a:pPr algn="ctr"/>
                  <a:r>
                    <a:rPr lang="en-US" sz="2800" b="1" dirty="0">
                      <a:solidFill>
                        <a:schemeClr val="bg1"/>
                      </a:solidFill>
                    </a:rPr>
                    <a:t>May</a:t>
                  </a:r>
                </a:p>
              </p:txBody>
            </p:sp>
          </p:grpSp>
        </p:grpSp>
        <p:grpSp>
          <p:nvGrpSpPr>
            <p:cNvPr id="53" name="Group 52">
              <a:extLst>
                <a:ext uri="{FF2B5EF4-FFF2-40B4-BE49-F238E27FC236}">
                  <a16:creationId xmlns:a16="http://schemas.microsoft.com/office/drawing/2014/main" id="{15E3F6F1-A315-43BF-916A-DB50663C5EDE}"/>
                </a:ext>
              </a:extLst>
            </p:cNvPr>
            <p:cNvGrpSpPr>
              <a:grpSpLocks noChangeAspect="1"/>
            </p:cNvGrpSpPr>
            <p:nvPr/>
          </p:nvGrpSpPr>
          <p:grpSpPr>
            <a:xfrm>
              <a:off x="1755493" y="764472"/>
              <a:ext cx="1264890" cy="1463040"/>
              <a:chOff x="1357450" y="2032941"/>
              <a:chExt cx="1051560" cy="1216292"/>
            </a:xfrm>
          </p:grpSpPr>
          <p:sp>
            <p:nvSpPr>
              <p:cNvPr id="55" name="Rectangle 54">
                <a:extLst>
                  <a:ext uri="{FF2B5EF4-FFF2-40B4-BE49-F238E27FC236}">
                    <a16:creationId xmlns:a16="http://schemas.microsoft.com/office/drawing/2014/main" id="{9D6284CB-0AD1-42CC-9C6A-3BDE7199FB81}"/>
                  </a:ext>
                </a:extLst>
              </p:cNvPr>
              <p:cNvSpPr/>
              <p:nvPr/>
            </p:nvSpPr>
            <p:spPr>
              <a:xfrm>
                <a:off x="1357450" y="2353121"/>
                <a:ext cx="1051560" cy="89611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Group 55">
                <a:extLst>
                  <a:ext uri="{FF2B5EF4-FFF2-40B4-BE49-F238E27FC236}">
                    <a16:creationId xmlns:a16="http://schemas.microsoft.com/office/drawing/2014/main" id="{1448EAC7-8C57-4F05-ADD6-357141170382}"/>
                  </a:ext>
                </a:extLst>
              </p:cNvPr>
              <p:cNvGrpSpPr/>
              <p:nvPr/>
            </p:nvGrpSpPr>
            <p:grpSpPr>
              <a:xfrm>
                <a:off x="1357450" y="2032941"/>
                <a:ext cx="1051560" cy="1056428"/>
                <a:chOff x="1709328" y="3588409"/>
                <a:chExt cx="1051560" cy="1056428"/>
              </a:xfrm>
            </p:grpSpPr>
            <p:grpSp>
              <p:nvGrpSpPr>
                <p:cNvPr id="78" name="Group 77">
                  <a:extLst>
                    <a:ext uri="{FF2B5EF4-FFF2-40B4-BE49-F238E27FC236}">
                      <a16:creationId xmlns:a16="http://schemas.microsoft.com/office/drawing/2014/main" id="{B4A110D0-B3B1-487B-AAA6-A5963E7008C4}"/>
                    </a:ext>
                  </a:extLst>
                </p:cNvPr>
                <p:cNvGrpSpPr/>
                <p:nvPr/>
              </p:nvGrpSpPr>
              <p:grpSpPr>
                <a:xfrm>
                  <a:off x="1709328" y="3588409"/>
                  <a:ext cx="1051560" cy="274320"/>
                  <a:chOff x="4837371" y="4207752"/>
                  <a:chExt cx="1051560" cy="274320"/>
                </a:xfrm>
              </p:grpSpPr>
              <p:sp>
                <p:nvSpPr>
                  <p:cNvPr id="80" name="Rectangle 79">
                    <a:extLst>
                      <a:ext uri="{FF2B5EF4-FFF2-40B4-BE49-F238E27FC236}">
                        <a16:creationId xmlns:a16="http://schemas.microsoft.com/office/drawing/2014/main" id="{EF8C466F-C567-4435-AAA2-85A1DE339478}"/>
                      </a:ext>
                    </a:extLst>
                  </p:cNvPr>
                  <p:cNvSpPr/>
                  <p:nvPr/>
                </p:nvSpPr>
                <p:spPr>
                  <a:xfrm>
                    <a:off x="4837371" y="4299192"/>
                    <a:ext cx="1051560" cy="1828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lowchart: Terminator 80">
                    <a:extLst>
                      <a:ext uri="{FF2B5EF4-FFF2-40B4-BE49-F238E27FC236}">
                        <a16:creationId xmlns:a16="http://schemas.microsoft.com/office/drawing/2014/main" id="{F666E9F2-D4E9-4BDE-A8DF-700D0B56713A}"/>
                      </a:ext>
                    </a:extLst>
                  </p:cNvPr>
                  <p:cNvSpPr/>
                  <p:nvPr/>
                </p:nvSpPr>
                <p:spPr>
                  <a:xfrm rot="5400000">
                    <a:off x="5621914" y="4253472"/>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lowchart: Terminator 81">
                    <a:extLst>
                      <a:ext uri="{FF2B5EF4-FFF2-40B4-BE49-F238E27FC236}">
                        <a16:creationId xmlns:a16="http://schemas.microsoft.com/office/drawing/2014/main" id="{69321EBA-7EB4-4B23-969D-41DB91A4A113}"/>
                      </a:ext>
                    </a:extLst>
                  </p:cNvPr>
                  <p:cNvSpPr/>
                  <p:nvPr/>
                </p:nvSpPr>
                <p:spPr>
                  <a:xfrm rot="5400000">
                    <a:off x="5273487" y="4254876"/>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lowchart: Terminator 82">
                    <a:extLst>
                      <a:ext uri="{FF2B5EF4-FFF2-40B4-BE49-F238E27FC236}">
                        <a16:creationId xmlns:a16="http://schemas.microsoft.com/office/drawing/2014/main" id="{C111779A-90C3-4060-8FB4-125BA34DA092}"/>
                      </a:ext>
                    </a:extLst>
                  </p:cNvPr>
                  <p:cNvSpPr/>
                  <p:nvPr/>
                </p:nvSpPr>
                <p:spPr>
                  <a:xfrm rot="5400000">
                    <a:off x="4901523" y="4254367"/>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9" name="TextBox 78">
                  <a:extLst>
                    <a:ext uri="{FF2B5EF4-FFF2-40B4-BE49-F238E27FC236}">
                      <a16:creationId xmlns:a16="http://schemas.microsoft.com/office/drawing/2014/main" id="{4F37E606-EE97-4A77-AB34-A77469804BE8}"/>
                    </a:ext>
                  </a:extLst>
                </p:cNvPr>
                <p:cNvSpPr txBox="1"/>
                <p:nvPr/>
              </p:nvSpPr>
              <p:spPr>
                <a:xfrm>
                  <a:off x="1788035" y="4081926"/>
                  <a:ext cx="877824" cy="562911"/>
                </a:xfrm>
                <a:prstGeom prst="rect">
                  <a:avLst/>
                </a:prstGeom>
                <a:solidFill>
                  <a:srgbClr val="0070C0"/>
                </a:solidFill>
                <a:ln>
                  <a:solidFill>
                    <a:schemeClr val="bg1"/>
                  </a:solidFill>
                </a:ln>
              </p:spPr>
              <p:txBody>
                <a:bodyPr wrap="square" lIns="0" tIns="0" rIns="0" bIns="0" rtlCol="0" anchor="ctr">
                  <a:spAutoFit/>
                </a:bodyPr>
                <a:lstStyle/>
                <a:p>
                  <a:pPr algn="ctr"/>
                  <a:r>
                    <a:rPr lang="en-US" sz="1600" b="1" dirty="0">
                      <a:solidFill>
                        <a:schemeClr val="bg1"/>
                      </a:solidFill>
                    </a:rPr>
                    <a:t>STARTS</a:t>
                  </a:r>
                </a:p>
                <a:p>
                  <a:pPr algn="ctr"/>
                  <a:r>
                    <a:rPr lang="en-US" sz="2800" b="1" dirty="0">
                      <a:solidFill>
                        <a:schemeClr val="bg1"/>
                      </a:solidFill>
                    </a:rPr>
                    <a:t>Apr 1</a:t>
                  </a:r>
                </a:p>
              </p:txBody>
            </p:sp>
          </p:grpSp>
        </p:grpSp>
        <p:sp>
          <p:nvSpPr>
            <p:cNvPr id="54" name="Isosceles Triangle 53">
              <a:extLst>
                <a:ext uri="{FF2B5EF4-FFF2-40B4-BE49-F238E27FC236}">
                  <a16:creationId xmlns:a16="http://schemas.microsoft.com/office/drawing/2014/main" id="{88F2EEE9-330E-4A0A-A594-151ABB943376}"/>
                </a:ext>
              </a:extLst>
            </p:cNvPr>
            <p:cNvSpPr/>
            <p:nvPr/>
          </p:nvSpPr>
          <p:spPr>
            <a:xfrm rot="5400000">
              <a:off x="4524315" y="1547949"/>
              <a:ext cx="554332" cy="268448"/>
            </a:xfrm>
            <a:prstGeom prst="triangl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descr="Box reading: Coverage begins July 1st">
            <a:extLst>
              <a:ext uri="{FF2B5EF4-FFF2-40B4-BE49-F238E27FC236}">
                <a16:creationId xmlns:a16="http://schemas.microsoft.com/office/drawing/2014/main" id="{1A8BA942-BD6D-4F53-996D-9A0B82029C45}"/>
              </a:ext>
            </a:extLst>
          </p:cNvPr>
          <p:cNvGrpSpPr/>
          <p:nvPr/>
        </p:nvGrpSpPr>
        <p:grpSpPr>
          <a:xfrm>
            <a:off x="7523788" y="4024580"/>
            <a:ext cx="1890319" cy="1917582"/>
            <a:chOff x="7664742" y="718797"/>
            <a:chExt cx="1890319" cy="1917582"/>
          </a:xfrm>
        </p:grpSpPr>
        <p:sp>
          <p:nvSpPr>
            <p:cNvPr id="44" name="Freeform: Shape 43">
              <a:extLst>
                <a:ext uri="{FF2B5EF4-FFF2-40B4-BE49-F238E27FC236}">
                  <a16:creationId xmlns:a16="http://schemas.microsoft.com/office/drawing/2014/main" id="{6495D038-6636-41A8-9ABC-32634D6D0774}"/>
                </a:ext>
              </a:extLst>
            </p:cNvPr>
            <p:cNvSpPr/>
            <p:nvPr/>
          </p:nvSpPr>
          <p:spPr>
            <a:xfrm>
              <a:off x="7664742" y="1001468"/>
              <a:ext cx="1890319" cy="1634911"/>
            </a:xfrm>
            <a:custGeom>
              <a:avLst/>
              <a:gdLst>
                <a:gd name="connsiteX0" fmla="*/ 945159 w 1890319"/>
                <a:gd name="connsiteY0" fmla="*/ 0 h 1634911"/>
                <a:gd name="connsiteX1" fmla="*/ 1772888 w 1890319"/>
                <a:gd name="connsiteY1" fmla="*/ 135085 h 1634911"/>
                <a:gd name="connsiteX2" fmla="*/ 1890319 w 1890319"/>
                <a:gd name="connsiteY2" fmla="*/ 181066 h 1634911"/>
                <a:gd name="connsiteX3" fmla="*/ 1890319 w 1890319"/>
                <a:gd name="connsiteY3" fmla="*/ 1634911 h 1634911"/>
                <a:gd name="connsiteX4" fmla="*/ 0 w 1890319"/>
                <a:gd name="connsiteY4" fmla="*/ 1634911 h 1634911"/>
                <a:gd name="connsiteX5" fmla="*/ 0 w 1890319"/>
                <a:gd name="connsiteY5" fmla="*/ 181066 h 1634911"/>
                <a:gd name="connsiteX6" fmla="*/ 117430 w 1890319"/>
                <a:gd name="connsiteY6" fmla="*/ 135085 h 1634911"/>
                <a:gd name="connsiteX7" fmla="*/ 945159 w 1890319"/>
                <a:gd name="connsiteY7" fmla="*/ 0 h 163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0319" h="1634911">
                  <a:moveTo>
                    <a:pt x="945159" y="0"/>
                  </a:moveTo>
                  <a:cubicBezTo>
                    <a:pt x="1244864" y="0"/>
                    <a:pt x="1526835" y="48935"/>
                    <a:pt x="1772888" y="135085"/>
                  </a:cubicBezTo>
                  <a:lnTo>
                    <a:pt x="1890319" y="181066"/>
                  </a:lnTo>
                  <a:lnTo>
                    <a:pt x="1890319" y="1634911"/>
                  </a:lnTo>
                  <a:lnTo>
                    <a:pt x="0" y="1634911"/>
                  </a:lnTo>
                  <a:lnTo>
                    <a:pt x="0" y="181066"/>
                  </a:lnTo>
                  <a:lnTo>
                    <a:pt x="117430" y="135085"/>
                  </a:lnTo>
                  <a:cubicBezTo>
                    <a:pt x="363484" y="48935"/>
                    <a:pt x="645455" y="0"/>
                    <a:pt x="945159" y="0"/>
                  </a:cubicBezTo>
                  <a:close/>
                </a:path>
              </a:pathLst>
            </a:custGeom>
            <a:solidFill>
              <a:srgbClr val="FFC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F5597"/>
                </a:solidFill>
              </a:endParaRPr>
            </a:p>
          </p:txBody>
        </p:sp>
        <p:sp>
          <p:nvSpPr>
            <p:cNvPr id="47" name="Freeform: Shape 46">
              <a:extLst>
                <a:ext uri="{FF2B5EF4-FFF2-40B4-BE49-F238E27FC236}">
                  <a16:creationId xmlns:a16="http://schemas.microsoft.com/office/drawing/2014/main" id="{E8663DA2-CD8C-4ED8-9A83-C19538CA4B82}"/>
                </a:ext>
              </a:extLst>
            </p:cNvPr>
            <p:cNvSpPr/>
            <p:nvPr/>
          </p:nvSpPr>
          <p:spPr>
            <a:xfrm>
              <a:off x="7664742" y="718797"/>
              <a:ext cx="1890319" cy="463737"/>
            </a:xfrm>
            <a:custGeom>
              <a:avLst/>
              <a:gdLst>
                <a:gd name="connsiteX0" fmla="*/ 0 w 1890319"/>
                <a:gd name="connsiteY0" fmla="*/ 0 h 463737"/>
                <a:gd name="connsiteX1" fmla="*/ 1890319 w 1890319"/>
                <a:gd name="connsiteY1" fmla="*/ 0 h 463737"/>
                <a:gd name="connsiteX2" fmla="*/ 1890319 w 1890319"/>
                <a:gd name="connsiteY2" fmla="*/ 463737 h 463737"/>
                <a:gd name="connsiteX3" fmla="*/ 1772888 w 1890319"/>
                <a:gd name="connsiteY3" fmla="*/ 417756 h 463737"/>
                <a:gd name="connsiteX4" fmla="*/ 945159 w 1890319"/>
                <a:gd name="connsiteY4" fmla="*/ 282671 h 463737"/>
                <a:gd name="connsiteX5" fmla="*/ 117430 w 1890319"/>
                <a:gd name="connsiteY5" fmla="*/ 417756 h 463737"/>
                <a:gd name="connsiteX6" fmla="*/ 0 w 1890319"/>
                <a:gd name="connsiteY6" fmla="*/ 463737 h 463737"/>
                <a:gd name="connsiteX7" fmla="*/ 0 w 1890319"/>
                <a:gd name="connsiteY7" fmla="*/ 0 h 46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0319" h="463737">
                  <a:moveTo>
                    <a:pt x="0" y="0"/>
                  </a:moveTo>
                  <a:lnTo>
                    <a:pt x="1890319" y="0"/>
                  </a:lnTo>
                  <a:lnTo>
                    <a:pt x="1890319" y="463737"/>
                  </a:lnTo>
                  <a:lnTo>
                    <a:pt x="1772888" y="417756"/>
                  </a:lnTo>
                  <a:cubicBezTo>
                    <a:pt x="1526835" y="331606"/>
                    <a:pt x="1244864" y="282671"/>
                    <a:pt x="945159" y="282671"/>
                  </a:cubicBezTo>
                  <a:cubicBezTo>
                    <a:pt x="645455" y="282671"/>
                    <a:pt x="363484" y="331606"/>
                    <a:pt x="117430" y="417756"/>
                  </a:cubicBezTo>
                  <a:lnTo>
                    <a:pt x="0" y="463737"/>
                  </a:lnTo>
                  <a:lnTo>
                    <a:pt x="0" y="0"/>
                  </a:lnTo>
                  <a:close/>
                </a:path>
              </a:pathLst>
            </a:custGeom>
            <a:solidFill>
              <a:srgbClr val="0070C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2E5EBF4D-EA55-448C-9475-E86DF4118C47}"/>
                </a:ext>
              </a:extLst>
            </p:cNvPr>
            <p:cNvSpPr txBox="1"/>
            <p:nvPr/>
          </p:nvSpPr>
          <p:spPr>
            <a:xfrm>
              <a:off x="7734650" y="1283515"/>
              <a:ext cx="1772872" cy="1200329"/>
            </a:xfrm>
            <a:prstGeom prst="rect">
              <a:avLst/>
            </a:prstGeom>
            <a:noFill/>
          </p:spPr>
          <p:txBody>
            <a:bodyPr wrap="square" rtlCol="0">
              <a:spAutoFit/>
            </a:bodyPr>
            <a:lstStyle/>
            <a:p>
              <a:pPr algn="ctr"/>
              <a:r>
                <a:rPr lang="en-US" sz="2400" b="1" dirty="0">
                  <a:solidFill>
                    <a:srgbClr val="2F5597"/>
                  </a:solidFill>
                </a:rPr>
                <a:t>Coverage</a:t>
              </a:r>
            </a:p>
            <a:p>
              <a:pPr algn="ctr"/>
              <a:r>
                <a:rPr lang="en-US" sz="2400" b="1" dirty="0">
                  <a:solidFill>
                    <a:srgbClr val="2F5597"/>
                  </a:solidFill>
                </a:rPr>
                <a:t>Begins</a:t>
              </a:r>
            </a:p>
            <a:p>
              <a:pPr algn="ctr"/>
              <a:r>
                <a:rPr lang="en-US" sz="2400" b="1" dirty="0">
                  <a:solidFill>
                    <a:srgbClr val="2F5597"/>
                  </a:solidFill>
                </a:rPr>
                <a:t>Jul 1</a:t>
              </a:r>
            </a:p>
          </p:txBody>
        </p:sp>
      </p:grpSp>
      <p:grpSp>
        <p:nvGrpSpPr>
          <p:cNvPr id="100" name="Group 99" descr="Information banner reading: If you enroll after your IEP, you may pay a late enrollment penalty.">
            <a:extLst>
              <a:ext uri="{FF2B5EF4-FFF2-40B4-BE49-F238E27FC236}">
                <a16:creationId xmlns:a16="http://schemas.microsoft.com/office/drawing/2014/main" id="{CA803A86-CC9A-4D49-9EAF-72C651B81349}"/>
              </a:ext>
            </a:extLst>
          </p:cNvPr>
          <p:cNvGrpSpPr/>
          <p:nvPr/>
        </p:nvGrpSpPr>
        <p:grpSpPr>
          <a:xfrm rot="10800000">
            <a:off x="-10398" y="801239"/>
            <a:ext cx="4989904" cy="1221809"/>
            <a:chOff x="8057778" y="4165880"/>
            <a:chExt cx="4196850" cy="1221809"/>
          </a:xfrm>
        </p:grpSpPr>
        <p:sp>
          <p:nvSpPr>
            <p:cNvPr id="101" name="Arrow: Pentagon 100">
              <a:extLst>
                <a:ext uri="{FF2B5EF4-FFF2-40B4-BE49-F238E27FC236}">
                  <a16:creationId xmlns:a16="http://schemas.microsoft.com/office/drawing/2014/main" id="{32EFB23A-E861-48EC-8718-0E5FEA6842E7}"/>
                </a:ext>
              </a:extLst>
            </p:cNvPr>
            <p:cNvSpPr/>
            <p:nvPr/>
          </p:nvSpPr>
          <p:spPr>
            <a:xfrm rot="10800000">
              <a:off x="8057778" y="4397730"/>
              <a:ext cx="4196850" cy="822960"/>
            </a:xfrm>
            <a:prstGeom prst="homePlat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extBox 101">
              <a:extLst>
                <a:ext uri="{FF2B5EF4-FFF2-40B4-BE49-F238E27FC236}">
                  <a16:creationId xmlns:a16="http://schemas.microsoft.com/office/drawing/2014/main" id="{88EA6D75-4A0D-4DBC-BE13-CABA862B1293}"/>
                </a:ext>
              </a:extLst>
            </p:cNvPr>
            <p:cNvSpPr txBox="1"/>
            <p:nvPr/>
          </p:nvSpPr>
          <p:spPr>
            <a:xfrm rot="10800000">
              <a:off x="9310183" y="4522879"/>
              <a:ext cx="2812232" cy="584775"/>
            </a:xfrm>
            <a:prstGeom prst="rect">
              <a:avLst/>
            </a:prstGeom>
            <a:noFill/>
          </p:spPr>
          <p:txBody>
            <a:bodyPr wrap="square" rtlCol="0">
              <a:spAutoFit/>
            </a:bodyPr>
            <a:lstStyle/>
            <a:p>
              <a:pPr lvl="0" defTabSz="685800">
                <a:lnSpc>
                  <a:spcPct val="100000"/>
                </a:lnSpc>
                <a:spcBef>
                  <a:spcPts val="600"/>
                </a:spcBef>
              </a:pPr>
              <a:r>
                <a:rPr lang="en-US" sz="1600" dirty="0">
                  <a:solidFill>
                    <a:srgbClr val="00529B"/>
                  </a:solidFill>
                  <a:cs typeface="Arial" panose="020B0604020202020204" pitchFamily="34" charset="0"/>
                </a:rPr>
                <a:t>If you enroll after your IEP, you may pay a late enrollment penalty</a:t>
              </a:r>
            </a:p>
          </p:txBody>
        </p:sp>
        <p:pic>
          <p:nvPicPr>
            <p:cNvPr id="112" name="Graphic 111">
              <a:extLst>
                <a:ext uri="{FF2B5EF4-FFF2-40B4-BE49-F238E27FC236}">
                  <a16:creationId xmlns:a16="http://schemas.microsoft.com/office/drawing/2014/main" id="{6A2A9088-CEC3-4434-8D71-2CBBF0B68C7B}"/>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flipH="1">
              <a:off x="8378540" y="4165880"/>
              <a:ext cx="1221809" cy="1221809"/>
            </a:xfrm>
            <a:prstGeom prst="rect">
              <a:avLst/>
            </a:prstGeom>
          </p:spPr>
        </p:pic>
      </p:grpSp>
      <p:sp>
        <p:nvSpPr>
          <p:cNvPr id="113" name="Freeform: Shape 112">
            <a:extLst>
              <a:ext uri="{FF2B5EF4-FFF2-40B4-BE49-F238E27FC236}">
                <a16:creationId xmlns:a16="http://schemas.microsoft.com/office/drawing/2014/main" id="{03B0DB7E-83F3-4EB6-87B8-EEB94297DE18}"/>
              </a:ext>
              <a:ext uri="{C183D7F6-B498-43B3-948B-1728B52AA6E4}">
                <adec:decorative xmlns:adec="http://schemas.microsoft.com/office/drawing/2017/decorative" val="1"/>
              </a:ext>
            </a:extLst>
          </p:cNvPr>
          <p:cNvSpPr>
            <a:spLocks noChangeAspect="1"/>
          </p:cNvSpPr>
          <p:nvPr/>
        </p:nvSpPr>
        <p:spPr>
          <a:xfrm>
            <a:off x="1000836" y="6038702"/>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TextBox 113">
            <a:extLst>
              <a:ext uri="{FF2B5EF4-FFF2-40B4-BE49-F238E27FC236}">
                <a16:creationId xmlns:a16="http://schemas.microsoft.com/office/drawing/2014/main" id="{82283758-FB8D-4F00-8F1A-19B63B6A93C6}"/>
              </a:ext>
            </a:extLst>
          </p:cNvPr>
          <p:cNvSpPr txBox="1"/>
          <p:nvPr/>
        </p:nvSpPr>
        <p:spPr>
          <a:xfrm>
            <a:off x="1255594" y="6021974"/>
            <a:ext cx="9935570" cy="307777"/>
          </a:xfrm>
          <a:prstGeom prst="rect">
            <a:avLst/>
          </a:prstGeom>
          <a:noFill/>
        </p:spPr>
        <p:txBody>
          <a:bodyPr wrap="square" rtlCol="0">
            <a:spAutoFit/>
          </a:bodyPr>
          <a:lstStyle/>
          <a:p>
            <a:r>
              <a:rPr lang="en-US" sz="1400" b="1" dirty="0">
                <a:solidFill>
                  <a:srgbClr val="1B64A6"/>
                </a:solidFill>
                <a:latin typeface="Arial" panose="020B0604020202020204" pitchFamily="34" charset="0"/>
                <a:cs typeface="Arial" panose="020B0604020202020204" pitchFamily="34" charset="0"/>
              </a:rPr>
              <a:t>NOTE: </a:t>
            </a:r>
            <a:r>
              <a:rPr lang="en-US" sz="1400" dirty="0">
                <a:solidFill>
                  <a:srgbClr val="1B64A6"/>
                </a:solidFill>
                <a:latin typeface="Arial" panose="020B0604020202020204" pitchFamily="34" charset="0"/>
                <a:cs typeface="Arial" panose="020B0604020202020204" pitchFamily="34" charset="0"/>
              </a:rPr>
              <a:t>Starting January 1, 2024, there will be new time frames for this enrollment period to get Medicare drug coverage.</a:t>
            </a:r>
          </a:p>
        </p:txBody>
      </p:sp>
    </p:spTree>
    <p:custDataLst>
      <p:tags r:id="rId1"/>
    </p:custDataLst>
    <p:extLst>
      <p:ext uri="{BB962C8B-B14F-4D97-AF65-F5344CB8AC3E}">
        <p14:creationId xmlns:p14="http://schemas.microsoft.com/office/powerpoint/2010/main" val="3756102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1+#ppt_w/2"/>
                                          </p:val>
                                        </p:tav>
                                        <p:tav tm="100000">
                                          <p:val>
                                            <p:strVal val="#ppt_x"/>
                                          </p:val>
                                        </p:tav>
                                      </p:tavLst>
                                    </p:anim>
                                    <p:anim calcmode="lin" valueType="num">
                                      <p:cBhvr additive="base">
                                        <p:cTn id="8" dur="500" fill="hold"/>
                                        <p:tgtEl>
                                          <p:spTgt spid="100"/>
                                        </p:tgtEl>
                                        <p:attrNameLst>
                                          <p:attrName>ppt_y</p:attrName>
                                        </p:attrNameLst>
                                      </p:cBhvr>
                                      <p:tavLst>
                                        <p:tav tm="0">
                                          <p:val>
                                            <p:strVal val="#ppt_y"/>
                                          </p:val>
                                        </p:tav>
                                        <p:tav tm="100000">
                                          <p:val>
                                            <p:strVal val="#ppt_y"/>
                                          </p:val>
                                        </p:tav>
                                      </p:tavLst>
                                    </p:anim>
                                  </p:childTnLst>
                                </p:cTn>
                              </p:par>
                              <p:par>
                                <p:cTn id="9" presetID="1" presetClass="entr" presetSubtype="0" fill="hold" grpId="0" nodeType="withEffect">
                                  <p:stCondLst>
                                    <p:cond delay="0"/>
                                  </p:stCondLst>
                                  <p:childTnLst>
                                    <p:set>
                                      <p:cBhvr>
                                        <p:cTn id="10" dur="1" fill="hold">
                                          <p:stCondLst>
                                            <p:cond delay="0"/>
                                          </p:stCondLst>
                                        </p:cTn>
                                        <p:tgtEl>
                                          <p:spTgt spid="1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t>Drug Coverage Under Medicare </a:t>
            </a:r>
          </a:p>
        </p:txBody>
      </p:sp>
      <p:cxnSp>
        <p:nvCxnSpPr>
          <p:cNvPr id="21" name="Straight Connector 20">
            <a:extLst>
              <a:ext uri="{FF2B5EF4-FFF2-40B4-BE49-F238E27FC236}">
                <a16:creationId xmlns:a16="http://schemas.microsoft.com/office/drawing/2014/main" id="{974700E5-2CB0-486E-9E27-1A78CBAC71C9}"/>
              </a:ext>
              <a:ext uri="{C183D7F6-B498-43B3-948B-1728B52AA6E4}">
                <adec:decorative xmlns:adec="http://schemas.microsoft.com/office/drawing/2017/decorative" val="1"/>
              </a:ext>
            </a:extLst>
          </p:cNvPr>
          <p:cNvCxnSpPr>
            <a:cxnSpLocks/>
          </p:cNvCxnSpPr>
          <p:nvPr/>
        </p:nvCxnSpPr>
        <p:spPr>
          <a:xfrm>
            <a:off x="5368065" y="4646078"/>
            <a:ext cx="0" cy="1710761"/>
          </a:xfrm>
          <a:prstGeom prst="line">
            <a:avLst/>
          </a:prstGeom>
        </p:spPr>
        <p:style>
          <a:lnRef idx="1">
            <a:schemeClr val="accent1"/>
          </a:lnRef>
          <a:fillRef idx="0">
            <a:schemeClr val="accent1"/>
          </a:fillRef>
          <a:effectRef idx="0">
            <a:schemeClr val="accent1"/>
          </a:effectRef>
          <a:fontRef idx="minor">
            <a:schemeClr val="tx1"/>
          </a:fontRef>
        </p:style>
      </p:cxnSp>
      <p:sp>
        <p:nvSpPr>
          <p:cNvPr id="5" name="Content Placeholder 4"/>
          <p:cNvSpPr>
            <a:spLocks noGrp="1"/>
          </p:cNvSpPr>
          <p:nvPr>
            <p:ph type="body" sz="quarter" idx="4294967295"/>
          </p:nvPr>
        </p:nvSpPr>
        <p:spPr>
          <a:xfrm>
            <a:off x="1199408" y="4622797"/>
            <a:ext cx="10006474" cy="2017713"/>
          </a:xfrm>
        </p:spPr>
        <p:txBody>
          <a:bodyPr vert="horz" lIns="91440" tIns="45720" rIns="91440" bIns="45720" numCol="2" rtlCol="0" anchor="t">
            <a:noAutofit/>
          </a:bodyPr>
          <a:lstStyle/>
          <a:p>
            <a:pPr marL="617220" lvl="1" indent="-342900" defTabSz="685800">
              <a:lnSpc>
                <a:spcPct val="100000"/>
              </a:lnSpc>
              <a:spcBef>
                <a:spcPts val="0"/>
              </a:spcBef>
              <a:spcAft>
                <a:spcPts val="1200"/>
              </a:spcAft>
            </a:pPr>
            <a:r>
              <a:rPr lang="en-US" sz="2000" dirty="0">
                <a:solidFill>
                  <a:srgbClr val="1B64A6"/>
                </a:solidFill>
              </a:rPr>
              <a:t>Medical necessity </a:t>
            </a:r>
          </a:p>
          <a:p>
            <a:pPr marL="617220" lvl="1" indent="-342900" defTabSz="685800">
              <a:lnSpc>
                <a:spcPct val="100000"/>
              </a:lnSpc>
              <a:spcBef>
                <a:spcPts val="0"/>
              </a:spcBef>
              <a:spcAft>
                <a:spcPts val="1200"/>
              </a:spcAft>
            </a:pPr>
            <a:r>
              <a:rPr lang="en-US" sz="2000" dirty="0">
                <a:solidFill>
                  <a:srgbClr val="1B64A6"/>
                </a:solidFill>
              </a:rPr>
              <a:t>Health care setting</a:t>
            </a:r>
          </a:p>
          <a:p>
            <a:pPr marL="617220" lvl="1" indent="-342900" defTabSz="685800">
              <a:lnSpc>
                <a:spcPct val="100000"/>
              </a:lnSpc>
              <a:spcBef>
                <a:spcPts val="0"/>
              </a:spcBef>
              <a:spcAft>
                <a:spcPts val="1200"/>
              </a:spcAft>
            </a:pPr>
            <a:r>
              <a:rPr lang="en-US" sz="2000" dirty="0">
                <a:solidFill>
                  <a:srgbClr val="1B64A6"/>
                </a:solidFill>
              </a:rPr>
              <a:t>Medical indication </a:t>
            </a:r>
            <a:br>
              <a:rPr lang="en-US" sz="2000" dirty="0">
                <a:solidFill>
                  <a:srgbClr val="1B64A6"/>
                </a:solidFill>
              </a:rPr>
            </a:br>
            <a:r>
              <a:rPr lang="en-US" sz="2000" dirty="0">
                <a:solidFill>
                  <a:srgbClr val="1B64A6"/>
                </a:solidFill>
              </a:rPr>
              <a:t>(why you need it)</a:t>
            </a:r>
          </a:p>
          <a:p>
            <a:pPr marL="617220" lvl="1" indent="-342900" defTabSz="685800">
              <a:lnSpc>
                <a:spcPct val="100000"/>
              </a:lnSpc>
              <a:spcBef>
                <a:spcPts val="0"/>
              </a:spcBef>
              <a:spcAft>
                <a:spcPts val="1200"/>
              </a:spcAft>
            </a:pPr>
            <a:r>
              <a:rPr lang="en-US" sz="2000" dirty="0">
                <a:solidFill>
                  <a:srgbClr val="1B64A6"/>
                </a:solidFill>
              </a:rPr>
              <a:t>Relevant law</a:t>
            </a:r>
          </a:p>
          <a:p>
            <a:pPr marL="617220" lvl="1" indent="-342900" defTabSz="685800">
              <a:lnSpc>
                <a:spcPct val="100000"/>
              </a:lnSpc>
              <a:spcBef>
                <a:spcPts val="0"/>
              </a:spcBef>
              <a:spcAft>
                <a:spcPts val="1200"/>
              </a:spcAft>
            </a:pPr>
            <a:r>
              <a:rPr lang="en-US" sz="2000" dirty="0">
                <a:solidFill>
                  <a:srgbClr val="1B64A6"/>
                </a:solidFill>
              </a:rPr>
              <a:t>Any special drug coverage requirements, like immunosuppressive drugs following a transplant</a:t>
            </a:r>
          </a:p>
        </p:txBody>
      </p:sp>
      <p:sp>
        <p:nvSpPr>
          <p:cNvPr id="16" name="Slide Number Placeholder 5">
            <a:extLst>
              <a:ext uri="{FF2B5EF4-FFF2-40B4-BE49-F238E27FC236}">
                <a16:creationId xmlns:a16="http://schemas.microsoft.com/office/drawing/2014/main" id="{EE537ACB-1C35-4D58-A79E-277D2316256A}"/>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6</a:t>
            </a:fld>
            <a:endParaRPr lang="en-US"/>
          </a:p>
        </p:txBody>
      </p:sp>
      <p:sp>
        <p:nvSpPr>
          <p:cNvPr id="3" name="Footer Placeholder 2"/>
          <p:cNvSpPr>
            <a:spLocks noGrp="1"/>
          </p:cNvSpPr>
          <p:nvPr>
            <p:ph type="ftr" sz="quarter" idx="11"/>
          </p:nvPr>
        </p:nvSpPr>
        <p:spPr/>
        <p:txBody>
          <a:bodyPr/>
          <a:lstStyle/>
          <a:p>
            <a:r>
              <a:rPr lang="en-US"/>
              <a:t>Medicare Drug Coverage</a:t>
            </a:r>
          </a:p>
        </p:txBody>
      </p:sp>
      <p:sp>
        <p:nvSpPr>
          <p:cNvPr id="2" name="Date Placeholder 1"/>
          <p:cNvSpPr>
            <a:spLocks noGrp="1"/>
          </p:cNvSpPr>
          <p:nvPr>
            <p:ph type="dt" sz="half" idx="10"/>
          </p:nvPr>
        </p:nvSpPr>
        <p:spPr/>
        <p:txBody>
          <a:bodyPr/>
          <a:lstStyle/>
          <a:p>
            <a:r>
              <a:rPr lang="en-US"/>
              <a:t>April 2023</a:t>
            </a:r>
          </a:p>
        </p:txBody>
      </p:sp>
      <p:sp>
        <p:nvSpPr>
          <p:cNvPr id="6" name="TextBox 5">
            <a:extLst>
              <a:ext uri="{FF2B5EF4-FFF2-40B4-BE49-F238E27FC236}">
                <a16:creationId xmlns:a16="http://schemas.microsoft.com/office/drawing/2014/main" id="{47C5A62C-1CB8-4742-8820-43BA1BF061D0}"/>
              </a:ext>
            </a:extLst>
          </p:cNvPr>
          <p:cNvSpPr txBox="1"/>
          <p:nvPr/>
        </p:nvSpPr>
        <p:spPr>
          <a:xfrm>
            <a:off x="791036" y="1029407"/>
            <a:ext cx="10562764" cy="3508653"/>
          </a:xfrm>
          <a:prstGeom prst="rect">
            <a:avLst/>
          </a:prstGeom>
          <a:noFill/>
        </p:spPr>
        <p:txBody>
          <a:bodyPr wrap="square" rtlCol="0">
            <a:spAutoFit/>
          </a:bodyPr>
          <a:lstStyle/>
          <a:p>
            <a:pPr marL="342900" lvl="0" indent="-342900" defTabSz="685800">
              <a:spcAft>
                <a:spcPts val="1200"/>
              </a:spcAft>
              <a:buFont typeface="Wingdings" panose="05000000000000000000" pitchFamily="2" charset="2"/>
              <a:buChar char="§"/>
            </a:pPr>
            <a:r>
              <a:rPr lang="en-US" sz="2400" dirty="0">
                <a:solidFill>
                  <a:srgbClr val="00529B"/>
                </a:solidFill>
                <a:latin typeface="Arial"/>
                <a:cs typeface="Arial"/>
              </a:rPr>
              <a:t>Some</a:t>
            </a:r>
            <a:r>
              <a:rPr lang="en-US" sz="2400" b="1" dirty="0">
                <a:solidFill>
                  <a:srgbClr val="00529B"/>
                </a:solidFill>
                <a:latin typeface="Arial"/>
                <a:cs typeface="Arial"/>
              </a:rPr>
              <a:t> </a:t>
            </a:r>
            <a:r>
              <a:rPr lang="en-US" sz="2400" dirty="0">
                <a:solidFill>
                  <a:srgbClr val="00529B"/>
                </a:solidFill>
                <a:latin typeface="Arial"/>
                <a:cs typeface="Arial"/>
              </a:rPr>
              <a:t>of your prescription drugs are covered under either Part A or Part B, but coverage is limited</a:t>
            </a:r>
          </a:p>
          <a:p>
            <a:pPr marL="342900" lvl="0" indent="-342900" defTabSz="685800">
              <a:spcAft>
                <a:spcPts val="1200"/>
              </a:spcAft>
              <a:buFont typeface="Wingdings" panose="05000000000000000000" pitchFamily="2" charset="2"/>
              <a:buChar char="§"/>
            </a:pPr>
            <a:r>
              <a:rPr lang="en-US" sz="2400" dirty="0">
                <a:solidFill>
                  <a:srgbClr val="00529B"/>
                </a:solidFill>
                <a:latin typeface="Arial"/>
                <a:cs typeface="Arial"/>
              </a:rPr>
              <a:t>For more comprehensive drug coverage, you may sign up for Medicare drug coverage (Part D) </a:t>
            </a:r>
          </a:p>
          <a:p>
            <a:pPr marL="342900" lvl="0" indent="-342900" defTabSz="685800">
              <a:spcAft>
                <a:spcPts val="1200"/>
              </a:spcAft>
              <a:buFont typeface="Wingdings" panose="05000000000000000000" pitchFamily="2" charset="2"/>
              <a:buChar char="§"/>
            </a:pPr>
            <a:r>
              <a:rPr lang="en-US" sz="2400" dirty="0">
                <a:solidFill>
                  <a:srgbClr val="00529B"/>
                </a:solidFill>
                <a:latin typeface="Arial"/>
                <a:cs typeface="Arial"/>
              </a:rPr>
              <a:t>If you have a Medicare health plan with drug coverage, you get all of your Medicare-covered health care (Part A and Part B) from the plan, including covered prescription drugs (Part D)</a:t>
            </a:r>
          </a:p>
          <a:p>
            <a:pPr marL="342900" lvl="0" indent="-342900" defTabSz="685800">
              <a:spcAft>
                <a:spcPts val="1200"/>
              </a:spcAft>
              <a:buFont typeface="Wingdings" panose="05000000000000000000" pitchFamily="2" charset="2"/>
              <a:buChar char="§"/>
            </a:pPr>
            <a:r>
              <a:rPr lang="en-US" sz="2400" dirty="0">
                <a:solidFill>
                  <a:srgbClr val="00529B"/>
                </a:solidFill>
                <a:latin typeface="Arial"/>
                <a:cs typeface="Arial"/>
              </a:rPr>
              <a:t>Which part of Medicare covers prescription drugs, depends on:</a:t>
            </a:r>
          </a:p>
        </p:txBody>
      </p:sp>
    </p:spTree>
    <p:custDataLst>
      <p:tags r:id="rId1"/>
    </p:custDataLst>
    <p:extLst>
      <p:ext uri="{BB962C8B-B14F-4D97-AF65-F5344CB8AC3E}">
        <p14:creationId xmlns:p14="http://schemas.microsoft.com/office/powerpoint/2010/main" val="28551760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Open Enrollment Period</a:t>
            </a:r>
          </a:p>
        </p:txBody>
      </p:sp>
      <p:sp>
        <p:nvSpPr>
          <p:cNvPr id="37" name="TextBox 36">
            <a:extLst>
              <a:ext uri="{FF2B5EF4-FFF2-40B4-BE49-F238E27FC236}">
                <a16:creationId xmlns:a16="http://schemas.microsoft.com/office/drawing/2014/main" id="{59173CD3-7F2A-482E-80B4-9D5112920C3D}"/>
              </a:ext>
            </a:extLst>
          </p:cNvPr>
          <p:cNvSpPr txBox="1"/>
          <p:nvPr/>
        </p:nvSpPr>
        <p:spPr>
          <a:xfrm>
            <a:off x="0" y="1021224"/>
            <a:ext cx="12192000" cy="523220"/>
          </a:xfrm>
          <a:prstGeom prst="rect">
            <a:avLst/>
          </a:prstGeom>
          <a:noFill/>
        </p:spPr>
        <p:txBody>
          <a:bodyPr wrap="square" rtlCol="0">
            <a:spAutoFit/>
          </a:bodyPr>
          <a:lstStyle/>
          <a:p>
            <a:pPr algn="ctr"/>
            <a:r>
              <a:rPr lang="en-US" sz="2800" b="1" dirty="0">
                <a:solidFill>
                  <a:srgbClr val="00529B"/>
                </a:solidFill>
                <a:latin typeface="Arial" panose="020B0604020202020204" pitchFamily="34" charset="0"/>
                <a:cs typeface="Arial" panose="020B0604020202020204" pitchFamily="34" charset="0"/>
              </a:rPr>
              <a:t>7-Week Period</a:t>
            </a:r>
          </a:p>
        </p:txBody>
      </p:sp>
      <p:grpSp>
        <p:nvGrpSpPr>
          <p:cNvPr id="57" name="Group 56" descr="A group of three calendar icons indicating the start, continue and end dates of coverage&#10;">
            <a:extLst>
              <a:ext uri="{FF2B5EF4-FFF2-40B4-BE49-F238E27FC236}">
                <a16:creationId xmlns:a16="http://schemas.microsoft.com/office/drawing/2014/main" id="{5964AB60-1BA1-4F01-8EFD-03B0F173886E}"/>
              </a:ext>
            </a:extLst>
          </p:cNvPr>
          <p:cNvGrpSpPr/>
          <p:nvPr/>
        </p:nvGrpSpPr>
        <p:grpSpPr>
          <a:xfrm>
            <a:off x="2628264" y="2103958"/>
            <a:ext cx="4498465" cy="1469426"/>
            <a:chOff x="1755493" y="758086"/>
            <a:chExt cx="4498465" cy="1469426"/>
          </a:xfrm>
        </p:grpSpPr>
        <p:sp>
          <p:nvSpPr>
            <p:cNvPr id="58" name="Isosceles Triangle 57">
              <a:extLst>
                <a:ext uri="{FF2B5EF4-FFF2-40B4-BE49-F238E27FC236}">
                  <a16:creationId xmlns:a16="http://schemas.microsoft.com/office/drawing/2014/main" id="{45975E1C-E437-4360-9806-365C852953A7}"/>
                </a:ext>
              </a:extLst>
            </p:cNvPr>
            <p:cNvSpPr/>
            <p:nvPr/>
          </p:nvSpPr>
          <p:spPr>
            <a:xfrm rot="5400000">
              <a:off x="2908561" y="1547949"/>
              <a:ext cx="554332" cy="268448"/>
            </a:xfrm>
            <a:prstGeom prst="triangl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 name="Group 58">
              <a:extLst>
                <a:ext uri="{FF2B5EF4-FFF2-40B4-BE49-F238E27FC236}">
                  <a16:creationId xmlns:a16="http://schemas.microsoft.com/office/drawing/2014/main" id="{EB6204CE-2DD0-4836-A850-B55F073F82BD}"/>
                </a:ext>
              </a:extLst>
            </p:cNvPr>
            <p:cNvGrpSpPr>
              <a:grpSpLocks noChangeAspect="1"/>
            </p:cNvGrpSpPr>
            <p:nvPr/>
          </p:nvGrpSpPr>
          <p:grpSpPr>
            <a:xfrm>
              <a:off x="4989068" y="758086"/>
              <a:ext cx="1264890" cy="1463040"/>
              <a:chOff x="1357450" y="2032941"/>
              <a:chExt cx="1051560" cy="1216292"/>
            </a:xfrm>
          </p:grpSpPr>
          <p:sp>
            <p:nvSpPr>
              <p:cNvPr id="104" name="Rectangle 103">
                <a:extLst>
                  <a:ext uri="{FF2B5EF4-FFF2-40B4-BE49-F238E27FC236}">
                    <a16:creationId xmlns:a16="http://schemas.microsoft.com/office/drawing/2014/main" id="{BAF2B158-32A6-40DD-B8AF-7754E0610465}"/>
                  </a:ext>
                </a:extLst>
              </p:cNvPr>
              <p:cNvSpPr/>
              <p:nvPr/>
            </p:nvSpPr>
            <p:spPr>
              <a:xfrm>
                <a:off x="1357450" y="2353121"/>
                <a:ext cx="1051560" cy="89611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5" name="Group 104">
                <a:extLst>
                  <a:ext uri="{FF2B5EF4-FFF2-40B4-BE49-F238E27FC236}">
                    <a16:creationId xmlns:a16="http://schemas.microsoft.com/office/drawing/2014/main" id="{012A2A5C-A8C4-4C59-B2CC-6807577C1BC5}"/>
                  </a:ext>
                </a:extLst>
              </p:cNvPr>
              <p:cNvGrpSpPr/>
              <p:nvPr/>
            </p:nvGrpSpPr>
            <p:grpSpPr>
              <a:xfrm>
                <a:off x="1357450" y="2032941"/>
                <a:ext cx="1051560" cy="1047101"/>
                <a:chOff x="1709328" y="3588409"/>
                <a:chExt cx="1051560" cy="1047101"/>
              </a:xfrm>
            </p:grpSpPr>
            <p:grpSp>
              <p:nvGrpSpPr>
                <p:cNvPr id="106" name="Group 105">
                  <a:extLst>
                    <a:ext uri="{FF2B5EF4-FFF2-40B4-BE49-F238E27FC236}">
                      <a16:creationId xmlns:a16="http://schemas.microsoft.com/office/drawing/2014/main" id="{AE342004-6211-413B-8D79-4D757F970483}"/>
                    </a:ext>
                  </a:extLst>
                </p:cNvPr>
                <p:cNvGrpSpPr/>
                <p:nvPr/>
              </p:nvGrpSpPr>
              <p:grpSpPr>
                <a:xfrm>
                  <a:off x="1709328" y="3588409"/>
                  <a:ext cx="1051560" cy="274320"/>
                  <a:chOff x="4837371" y="4207752"/>
                  <a:chExt cx="1051560" cy="274320"/>
                </a:xfrm>
              </p:grpSpPr>
              <p:sp>
                <p:nvSpPr>
                  <p:cNvPr id="108" name="Rectangle 107">
                    <a:extLst>
                      <a:ext uri="{FF2B5EF4-FFF2-40B4-BE49-F238E27FC236}">
                        <a16:creationId xmlns:a16="http://schemas.microsoft.com/office/drawing/2014/main" id="{E62D34BE-840C-40C5-AA59-B27DCDFBB0DA}"/>
                      </a:ext>
                    </a:extLst>
                  </p:cNvPr>
                  <p:cNvSpPr/>
                  <p:nvPr/>
                </p:nvSpPr>
                <p:spPr>
                  <a:xfrm>
                    <a:off x="4837371" y="4299192"/>
                    <a:ext cx="1051560" cy="1828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Flowchart: Terminator 108">
                    <a:extLst>
                      <a:ext uri="{FF2B5EF4-FFF2-40B4-BE49-F238E27FC236}">
                        <a16:creationId xmlns:a16="http://schemas.microsoft.com/office/drawing/2014/main" id="{4F05721A-6BE7-4C81-BE78-D8E117654866}"/>
                      </a:ext>
                    </a:extLst>
                  </p:cNvPr>
                  <p:cNvSpPr/>
                  <p:nvPr/>
                </p:nvSpPr>
                <p:spPr>
                  <a:xfrm rot="5400000">
                    <a:off x="5621914" y="4253472"/>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lowchart: Terminator 109">
                    <a:extLst>
                      <a:ext uri="{FF2B5EF4-FFF2-40B4-BE49-F238E27FC236}">
                        <a16:creationId xmlns:a16="http://schemas.microsoft.com/office/drawing/2014/main" id="{8ADEF2F9-BB78-4864-80C5-9749890009FE}"/>
                      </a:ext>
                    </a:extLst>
                  </p:cNvPr>
                  <p:cNvSpPr/>
                  <p:nvPr/>
                </p:nvSpPr>
                <p:spPr>
                  <a:xfrm rot="5400000">
                    <a:off x="5273487" y="4254876"/>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Flowchart: Terminator 110">
                    <a:extLst>
                      <a:ext uri="{FF2B5EF4-FFF2-40B4-BE49-F238E27FC236}">
                        <a16:creationId xmlns:a16="http://schemas.microsoft.com/office/drawing/2014/main" id="{AEF9581E-FCAD-4E25-9209-654F6DCF857C}"/>
                      </a:ext>
                    </a:extLst>
                  </p:cNvPr>
                  <p:cNvSpPr/>
                  <p:nvPr/>
                </p:nvSpPr>
                <p:spPr>
                  <a:xfrm rot="5400000">
                    <a:off x="4901523" y="4254367"/>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7" name="TextBox 106">
                  <a:extLst>
                    <a:ext uri="{FF2B5EF4-FFF2-40B4-BE49-F238E27FC236}">
                      <a16:creationId xmlns:a16="http://schemas.microsoft.com/office/drawing/2014/main" id="{AD3F8005-687F-4ECB-8811-E568D1900BF9}"/>
                    </a:ext>
                  </a:extLst>
                </p:cNvPr>
                <p:cNvSpPr txBox="1"/>
                <p:nvPr/>
              </p:nvSpPr>
              <p:spPr>
                <a:xfrm>
                  <a:off x="1788035" y="4085392"/>
                  <a:ext cx="877824" cy="550118"/>
                </a:xfrm>
                <a:prstGeom prst="rect">
                  <a:avLst/>
                </a:prstGeom>
                <a:solidFill>
                  <a:srgbClr val="0070C0"/>
                </a:solidFill>
                <a:ln>
                  <a:solidFill>
                    <a:schemeClr val="bg1"/>
                  </a:solidFill>
                </a:ln>
              </p:spPr>
              <p:txBody>
                <a:bodyPr wrap="square" lIns="0" tIns="0" rIns="0" bIns="0" rtlCol="0" anchor="ctr">
                  <a:spAutoFit/>
                </a:bodyPr>
                <a:lstStyle/>
                <a:p>
                  <a:pPr algn="ctr"/>
                  <a:r>
                    <a:rPr lang="en-US" sz="1600" b="1" dirty="0">
                      <a:solidFill>
                        <a:schemeClr val="bg1"/>
                      </a:solidFill>
                    </a:rPr>
                    <a:t>ENDS</a:t>
                  </a:r>
                </a:p>
                <a:p>
                  <a:pPr algn="ctr"/>
                  <a:r>
                    <a:rPr lang="en-US" sz="2700" b="1" dirty="0">
                      <a:solidFill>
                        <a:schemeClr val="bg1"/>
                      </a:solidFill>
                    </a:rPr>
                    <a:t>Dec 7</a:t>
                  </a:r>
                </a:p>
              </p:txBody>
            </p:sp>
          </p:grpSp>
        </p:grpSp>
        <p:grpSp>
          <p:nvGrpSpPr>
            <p:cNvPr id="60" name="Group 59">
              <a:extLst>
                <a:ext uri="{FF2B5EF4-FFF2-40B4-BE49-F238E27FC236}">
                  <a16:creationId xmlns:a16="http://schemas.microsoft.com/office/drawing/2014/main" id="{E52FC312-5137-4903-838C-48ECF38F3552}"/>
                </a:ext>
              </a:extLst>
            </p:cNvPr>
            <p:cNvGrpSpPr>
              <a:grpSpLocks noChangeAspect="1"/>
            </p:cNvGrpSpPr>
            <p:nvPr/>
          </p:nvGrpSpPr>
          <p:grpSpPr>
            <a:xfrm>
              <a:off x="3376729" y="758086"/>
              <a:ext cx="1264890" cy="1463040"/>
              <a:chOff x="1357450" y="2032941"/>
              <a:chExt cx="1051560" cy="1216292"/>
            </a:xfrm>
          </p:grpSpPr>
          <p:sp>
            <p:nvSpPr>
              <p:cNvPr id="71" name="Rectangle 70">
                <a:extLst>
                  <a:ext uri="{FF2B5EF4-FFF2-40B4-BE49-F238E27FC236}">
                    <a16:creationId xmlns:a16="http://schemas.microsoft.com/office/drawing/2014/main" id="{0B07B76F-4B0F-4DF8-9462-AE19E7820C81}"/>
                  </a:ext>
                </a:extLst>
              </p:cNvPr>
              <p:cNvSpPr/>
              <p:nvPr/>
            </p:nvSpPr>
            <p:spPr>
              <a:xfrm>
                <a:off x="1357450" y="2353121"/>
                <a:ext cx="1051560" cy="89611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 name="Group 71">
                <a:extLst>
                  <a:ext uri="{FF2B5EF4-FFF2-40B4-BE49-F238E27FC236}">
                    <a16:creationId xmlns:a16="http://schemas.microsoft.com/office/drawing/2014/main" id="{EE4D461A-40B1-40AF-9F31-AB038220AFA0}"/>
                  </a:ext>
                </a:extLst>
              </p:cNvPr>
              <p:cNvGrpSpPr/>
              <p:nvPr/>
            </p:nvGrpSpPr>
            <p:grpSpPr>
              <a:xfrm>
                <a:off x="1357450" y="2032941"/>
                <a:ext cx="1051560" cy="1056428"/>
                <a:chOff x="1709328" y="3588409"/>
                <a:chExt cx="1051560" cy="1056428"/>
              </a:xfrm>
            </p:grpSpPr>
            <p:grpSp>
              <p:nvGrpSpPr>
                <p:cNvPr id="73" name="Group 72">
                  <a:extLst>
                    <a:ext uri="{FF2B5EF4-FFF2-40B4-BE49-F238E27FC236}">
                      <a16:creationId xmlns:a16="http://schemas.microsoft.com/office/drawing/2014/main" id="{AA6D12CB-324E-4EA8-AE27-AD1803EAFD9A}"/>
                    </a:ext>
                  </a:extLst>
                </p:cNvPr>
                <p:cNvGrpSpPr/>
                <p:nvPr/>
              </p:nvGrpSpPr>
              <p:grpSpPr>
                <a:xfrm>
                  <a:off x="1709328" y="3588409"/>
                  <a:ext cx="1051560" cy="274320"/>
                  <a:chOff x="4837371" y="4207752"/>
                  <a:chExt cx="1051560" cy="274320"/>
                </a:xfrm>
              </p:grpSpPr>
              <p:sp>
                <p:nvSpPr>
                  <p:cNvPr id="75" name="Rectangle 74">
                    <a:extLst>
                      <a:ext uri="{FF2B5EF4-FFF2-40B4-BE49-F238E27FC236}">
                        <a16:creationId xmlns:a16="http://schemas.microsoft.com/office/drawing/2014/main" id="{D6738792-E81B-4AC7-AC91-DAD369042FDC}"/>
                      </a:ext>
                    </a:extLst>
                  </p:cNvPr>
                  <p:cNvSpPr/>
                  <p:nvPr/>
                </p:nvSpPr>
                <p:spPr>
                  <a:xfrm>
                    <a:off x="4837371" y="4299192"/>
                    <a:ext cx="1051560" cy="1828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lowchart: Terminator 75">
                    <a:extLst>
                      <a:ext uri="{FF2B5EF4-FFF2-40B4-BE49-F238E27FC236}">
                        <a16:creationId xmlns:a16="http://schemas.microsoft.com/office/drawing/2014/main" id="{59D2C53F-0394-4FBC-8902-410506D84A50}"/>
                      </a:ext>
                    </a:extLst>
                  </p:cNvPr>
                  <p:cNvSpPr/>
                  <p:nvPr/>
                </p:nvSpPr>
                <p:spPr>
                  <a:xfrm rot="5400000">
                    <a:off x="5621914" y="4253472"/>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lowchart: Terminator 76">
                    <a:extLst>
                      <a:ext uri="{FF2B5EF4-FFF2-40B4-BE49-F238E27FC236}">
                        <a16:creationId xmlns:a16="http://schemas.microsoft.com/office/drawing/2014/main" id="{A5354FC1-D43D-47C5-8B84-867DE5F24C00}"/>
                      </a:ext>
                    </a:extLst>
                  </p:cNvPr>
                  <p:cNvSpPr/>
                  <p:nvPr/>
                </p:nvSpPr>
                <p:spPr>
                  <a:xfrm rot="5400000">
                    <a:off x="5273487" y="4254876"/>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Flowchart: Terminator 102">
                    <a:extLst>
                      <a:ext uri="{FF2B5EF4-FFF2-40B4-BE49-F238E27FC236}">
                        <a16:creationId xmlns:a16="http://schemas.microsoft.com/office/drawing/2014/main" id="{2889A08A-402F-49AD-BD17-025BBF0BAD12}"/>
                      </a:ext>
                    </a:extLst>
                  </p:cNvPr>
                  <p:cNvSpPr/>
                  <p:nvPr/>
                </p:nvSpPr>
                <p:spPr>
                  <a:xfrm rot="5400000">
                    <a:off x="4901523" y="4254367"/>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4" name="TextBox 73">
                  <a:extLst>
                    <a:ext uri="{FF2B5EF4-FFF2-40B4-BE49-F238E27FC236}">
                      <a16:creationId xmlns:a16="http://schemas.microsoft.com/office/drawing/2014/main" id="{A57B9325-74D7-4E60-AED5-7F0AC1031450}"/>
                    </a:ext>
                  </a:extLst>
                </p:cNvPr>
                <p:cNvSpPr txBox="1"/>
                <p:nvPr/>
              </p:nvSpPr>
              <p:spPr>
                <a:xfrm>
                  <a:off x="1788035" y="4081926"/>
                  <a:ext cx="877824" cy="562911"/>
                </a:xfrm>
                <a:prstGeom prst="rect">
                  <a:avLst/>
                </a:prstGeom>
                <a:solidFill>
                  <a:srgbClr val="0070C0"/>
                </a:solidFill>
                <a:ln>
                  <a:solidFill>
                    <a:schemeClr val="bg1"/>
                  </a:solidFill>
                </a:ln>
              </p:spPr>
              <p:txBody>
                <a:bodyPr wrap="square" lIns="0" tIns="0" rIns="0" bIns="0" rtlCol="0" anchor="ctr">
                  <a:spAutoFit/>
                </a:bodyPr>
                <a:lstStyle/>
                <a:p>
                  <a:pPr algn="ctr"/>
                  <a:r>
                    <a:rPr lang="en-US" sz="1600" b="1" dirty="0">
                      <a:solidFill>
                        <a:schemeClr val="bg1"/>
                      </a:solidFill>
                    </a:rPr>
                    <a:t>CONTINUES</a:t>
                  </a:r>
                </a:p>
                <a:p>
                  <a:pPr algn="ctr"/>
                  <a:r>
                    <a:rPr lang="en-US" sz="2800" b="1" dirty="0">
                      <a:solidFill>
                        <a:schemeClr val="bg1"/>
                      </a:solidFill>
                    </a:rPr>
                    <a:t>Nov</a:t>
                  </a:r>
                </a:p>
              </p:txBody>
            </p:sp>
          </p:grpSp>
        </p:grpSp>
        <p:grpSp>
          <p:nvGrpSpPr>
            <p:cNvPr id="61" name="Group 60">
              <a:extLst>
                <a:ext uri="{FF2B5EF4-FFF2-40B4-BE49-F238E27FC236}">
                  <a16:creationId xmlns:a16="http://schemas.microsoft.com/office/drawing/2014/main" id="{3355FDBC-36FD-473B-8F99-0235A00561C7}"/>
                </a:ext>
              </a:extLst>
            </p:cNvPr>
            <p:cNvGrpSpPr>
              <a:grpSpLocks noChangeAspect="1"/>
            </p:cNvGrpSpPr>
            <p:nvPr/>
          </p:nvGrpSpPr>
          <p:grpSpPr>
            <a:xfrm>
              <a:off x="1755493" y="764472"/>
              <a:ext cx="1264890" cy="1463040"/>
              <a:chOff x="1357450" y="2032941"/>
              <a:chExt cx="1051560" cy="1216292"/>
            </a:xfrm>
          </p:grpSpPr>
          <p:sp>
            <p:nvSpPr>
              <p:cNvPr id="63" name="Rectangle 62">
                <a:extLst>
                  <a:ext uri="{FF2B5EF4-FFF2-40B4-BE49-F238E27FC236}">
                    <a16:creationId xmlns:a16="http://schemas.microsoft.com/office/drawing/2014/main" id="{A70DA8A9-0E5A-48FD-B375-BCCF8CD34716}"/>
                  </a:ext>
                </a:extLst>
              </p:cNvPr>
              <p:cNvSpPr/>
              <p:nvPr/>
            </p:nvSpPr>
            <p:spPr>
              <a:xfrm>
                <a:off x="1357450" y="2353121"/>
                <a:ext cx="1051560" cy="89611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a:extLst>
                  <a:ext uri="{FF2B5EF4-FFF2-40B4-BE49-F238E27FC236}">
                    <a16:creationId xmlns:a16="http://schemas.microsoft.com/office/drawing/2014/main" id="{351C1248-45E2-4BD7-8DB5-3FA6E2C7D889}"/>
                  </a:ext>
                </a:extLst>
              </p:cNvPr>
              <p:cNvGrpSpPr/>
              <p:nvPr/>
            </p:nvGrpSpPr>
            <p:grpSpPr>
              <a:xfrm>
                <a:off x="1357450" y="2032941"/>
                <a:ext cx="1051560" cy="1117054"/>
                <a:chOff x="1709328" y="3588409"/>
                <a:chExt cx="1051560" cy="1117054"/>
              </a:xfrm>
            </p:grpSpPr>
            <p:grpSp>
              <p:nvGrpSpPr>
                <p:cNvPr id="65" name="Group 64">
                  <a:extLst>
                    <a:ext uri="{FF2B5EF4-FFF2-40B4-BE49-F238E27FC236}">
                      <a16:creationId xmlns:a16="http://schemas.microsoft.com/office/drawing/2014/main" id="{01F5B688-299A-40A1-B23B-EB0B7CD8F566}"/>
                    </a:ext>
                  </a:extLst>
                </p:cNvPr>
                <p:cNvGrpSpPr/>
                <p:nvPr/>
              </p:nvGrpSpPr>
              <p:grpSpPr>
                <a:xfrm>
                  <a:off x="1709328" y="3588409"/>
                  <a:ext cx="1051560" cy="274320"/>
                  <a:chOff x="4837371" y="4207752"/>
                  <a:chExt cx="1051560" cy="274320"/>
                </a:xfrm>
              </p:grpSpPr>
              <p:sp>
                <p:nvSpPr>
                  <p:cNvPr id="67" name="Rectangle 66">
                    <a:extLst>
                      <a:ext uri="{FF2B5EF4-FFF2-40B4-BE49-F238E27FC236}">
                        <a16:creationId xmlns:a16="http://schemas.microsoft.com/office/drawing/2014/main" id="{92B0643A-584A-4F2E-94DE-0B10BBEA73C3}"/>
                      </a:ext>
                    </a:extLst>
                  </p:cNvPr>
                  <p:cNvSpPr/>
                  <p:nvPr/>
                </p:nvSpPr>
                <p:spPr>
                  <a:xfrm>
                    <a:off x="4837371" y="4299192"/>
                    <a:ext cx="1051560" cy="1828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lowchart: Terminator 67">
                    <a:extLst>
                      <a:ext uri="{FF2B5EF4-FFF2-40B4-BE49-F238E27FC236}">
                        <a16:creationId xmlns:a16="http://schemas.microsoft.com/office/drawing/2014/main" id="{F5A2030D-6997-495C-A193-B4D9754556EF}"/>
                      </a:ext>
                    </a:extLst>
                  </p:cNvPr>
                  <p:cNvSpPr/>
                  <p:nvPr/>
                </p:nvSpPr>
                <p:spPr>
                  <a:xfrm rot="5400000">
                    <a:off x="5621914" y="4253472"/>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lowchart: Terminator 68">
                    <a:extLst>
                      <a:ext uri="{FF2B5EF4-FFF2-40B4-BE49-F238E27FC236}">
                        <a16:creationId xmlns:a16="http://schemas.microsoft.com/office/drawing/2014/main" id="{0FAF328D-A99B-4CEA-9D76-A65F7E252225}"/>
                      </a:ext>
                    </a:extLst>
                  </p:cNvPr>
                  <p:cNvSpPr/>
                  <p:nvPr/>
                </p:nvSpPr>
                <p:spPr>
                  <a:xfrm rot="5400000">
                    <a:off x="5273487" y="4254876"/>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lowchart: Terminator 69">
                    <a:extLst>
                      <a:ext uri="{FF2B5EF4-FFF2-40B4-BE49-F238E27FC236}">
                        <a16:creationId xmlns:a16="http://schemas.microsoft.com/office/drawing/2014/main" id="{88677E8C-FAEE-4545-8226-CE4AD7158D78}"/>
                      </a:ext>
                    </a:extLst>
                  </p:cNvPr>
                  <p:cNvSpPr/>
                  <p:nvPr/>
                </p:nvSpPr>
                <p:spPr>
                  <a:xfrm rot="5400000">
                    <a:off x="4901523" y="4254367"/>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TextBox 65">
                  <a:extLst>
                    <a:ext uri="{FF2B5EF4-FFF2-40B4-BE49-F238E27FC236}">
                      <a16:creationId xmlns:a16="http://schemas.microsoft.com/office/drawing/2014/main" id="{3F2D08E3-3E19-452C-BCE5-08AABC9A2E89}"/>
                    </a:ext>
                  </a:extLst>
                </p:cNvPr>
                <p:cNvSpPr txBox="1"/>
                <p:nvPr/>
              </p:nvSpPr>
              <p:spPr>
                <a:xfrm>
                  <a:off x="1788035" y="4021299"/>
                  <a:ext cx="877824" cy="684164"/>
                </a:xfrm>
                <a:prstGeom prst="rect">
                  <a:avLst/>
                </a:prstGeom>
                <a:solidFill>
                  <a:srgbClr val="0070C0"/>
                </a:solidFill>
                <a:ln>
                  <a:solidFill>
                    <a:schemeClr val="bg1"/>
                  </a:solidFill>
                </a:ln>
              </p:spPr>
              <p:txBody>
                <a:bodyPr wrap="square" lIns="0" tIns="0" rIns="0" bIns="0" rtlCol="0" anchor="ctr">
                  <a:spAutoFit/>
                </a:bodyPr>
                <a:lstStyle/>
                <a:p>
                  <a:pPr algn="ctr"/>
                  <a:r>
                    <a:rPr lang="en-US" sz="1600" b="1" dirty="0">
                      <a:solidFill>
                        <a:schemeClr val="bg1"/>
                      </a:solidFill>
                    </a:rPr>
                    <a:t>STARTS</a:t>
                  </a:r>
                </a:p>
                <a:p>
                  <a:pPr algn="ctr"/>
                  <a:r>
                    <a:rPr lang="en-US" sz="2800" b="1" dirty="0">
                      <a:solidFill>
                        <a:schemeClr val="bg1"/>
                      </a:solidFill>
                    </a:rPr>
                    <a:t>Oct 15</a:t>
                  </a:r>
                </a:p>
              </p:txBody>
            </p:sp>
          </p:grpSp>
        </p:grpSp>
        <p:sp>
          <p:nvSpPr>
            <p:cNvPr id="62" name="Isosceles Triangle 61">
              <a:extLst>
                <a:ext uri="{FF2B5EF4-FFF2-40B4-BE49-F238E27FC236}">
                  <a16:creationId xmlns:a16="http://schemas.microsoft.com/office/drawing/2014/main" id="{0F208169-92E2-4D06-9096-5DF479DC63D9}"/>
                </a:ext>
              </a:extLst>
            </p:cNvPr>
            <p:cNvSpPr/>
            <p:nvPr/>
          </p:nvSpPr>
          <p:spPr>
            <a:xfrm rot="5400000">
              <a:off x="4524315" y="1547949"/>
              <a:ext cx="554332" cy="268448"/>
            </a:xfrm>
            <a:prstGeom prst="triangl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descr="Box reading: Coverage begins July 1st">
            <a:extLst>
              <a:ext uri="{FF2B5EF4-FFF2-40B4-BE49-F238E27FC236}">
                <a16:creationId xmlns:a16="http://schemas.microsoft.com/office/drawing/2014/main" id="{2F627286-D2DB-402F-A0B0-D925036BC6CE}"/>
              </a:ext>
            </a:extLst>
          </p:cNvPr>
          <p:cNvGrpSpPr/>
          <p:nvPr/>
        </p:nvGrpSpPr>
        <p:grpSpPr>
          <a:xfrm>
            <a:off x="7509412" y="1682575"/>
            <a:ext cx="1890319" cy="1917582"/>
            <a:chOff x="7664742" y="718797"/>
            <a:chExt cx="1890319" cy="1917582"/>
          </a:xfrm>
        </p:grpSpPr>
        <p:sp>
          <p:nvSpPr>
            <p:cNvPr id="42" name="Freeform: Shape 41">
              <a:extLst>
                <a:ext uri="{FF2B5EF4-FFF2-40B4-BE49-F238E27FC236}">
                  <a16:creationId xmlns:a16="http://schemas.microsoft.com/office/drawing/2014/main" id="{26381B04-3572-4151-9E29-67A355462B7D}"/>
                </a:ext>
              </a:extLst>
            </p:cNvPr>
            <p:cNvSpPr/>
            <p:nvPr/>
          </p:nvSpPr>
          <p:spPr>
            <a:xfrm>
              <a:off x="7664742" y="1001468"/>
              <a:ext cx="1890319" cy="1634911"/>
            </a:xfrm>
            <a:custGeom>
              <a:avLst/>
              <a:gdLst>
                <a:gd name="connsiteX0" fmla="*/ 945159 w 1890319"/>
                <a:gd name="connsiteY0" fmla="*/ 0 h 1634911"/>
                <a:gd name="connsiteX1" fmla="*/ 1772888 w 1890319"/>
                <a:gd name="connsiteY1" fmla="*/ 135085 h 1634911"/>
                <a:gd name="connsiteX2" fmla="*/ 1890319 w 1890319"/>
                <a:gd name="connsiteY2" fmla="*/ 181066 h 1634911"/>
                <a:gd name="connsiteX3" fmla="*/ 1890319 w 1890319"/>
                <a:gd name="connsiteY3" fmla="*/ 1634911 h 1634911"/>
                <a:gd name="connsiteX4" fmla="*/ 0 w 1890319"/>
                <a:gd name="connsiteY4" fmla="*/ 1634911 h 1634911"/>
                <a:gd name="connsiteX5" fmla="*/ 0 w 1890319"/>
                <a:gd name="connsiteY5" fmla="*/ 181066 h 1634911"/>
                <a:gd name="connsiteX6" fmla="*/ 117430 w 1890319"/>
                <a:gd name="connsiteY6" fmla="*/ 135085 h 1634911"/>
                <a:gd name="connsiteX7" fmla="*/ 945159 w 1890319"/>
                <a:gd name="connsiteY7" fmla="*/ 0 h 163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0319" h="1634911">
                  <a:moveTo>
                    <a:pt x="945159" y="0"/>
                  </a:moveTo>
                  <a:cubicBezTo>
                    <a:pt x="1244864" y="0"/>
                    <a:pt x="1526835" y="48935"/>
                    <a:pt x="1772888" y="135085"/>
                  </a:cubicBezTo>
                  <a:lnTo>
                    <a:pt x="1890319" y="181066"/>
                  </a:lnTo>
                  <a:lnTo>
                    <a:pt x="1890319" y="1634911"/>
                  </a:lnTo>
                  <a:lnTo>
                    <a:pt x="0" y="1634911"/>
                  </a:lnTo>
                  <a:lnTo>
                    <a:pt x="0" y="181066"/>
                  </a:lnTo>
                  <a:lnTo>
                    <a:pt x="117430" y="135085"/>
                  </a:lnTo>
                  <a:cubicBezTo>
                    <a:pt x="363484" y="48935"/>
                    <a:pt x="645455" y="0"/>
                    <a:pt x="945159" y="0"/>
                  </a:cubicBezTo>
                  <a:close/>
                </a:path>
              </a:pathLst>
            </a:custGeom>
            <a:solidFill>
              <a:srgbClr val="FFC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F5597"/>
                </a:solidFill>
              </a:endParaRPr>
            </a:p>
          </p:txBody>
        </p:sp>
        <p:sp>
          <p:nvSpPr>
            <p:cNvPr id="45" name="Freeform: Shape 44">
              <a:extLst>
                <a:ext uri="{FF2B5EF4-FFF2-40B4-BE49-F238E27FC236}">
                  <a16:creationId xmlns:a16="http://schemas.microsoft.com/office/drawing/2014/main" id="{4052B140-4C2E-4D76-8B9E-E251767D4CC9}"/>
                </a:ext>
              </a:extLst>
            </p:cNvPr>
            <p:cNvSpPr/>
            <p:nvPr/>
          </p:nvSpPr>
          <p:spPr>
            <a:xfrm>
              <a:off x="7664742" y="718797"/>
              <a:ext cx="1890319" cy="463737"/>
            </a:xfrm>
            <a:custGeom>
              <a:avLst/>
              <a:gdLst>
                <a:gd name="connsiteX0" fmla="*/ 0 w 1890319"/>
                <a:gd name="connsiteY0" fmla="*/ 0 h 463737"/>
                <a:gd name="connsiteX1" fmla="*/ 1890319 w 1890319"/>
                <a:gd name="connsiteY1" fmla="*/ 0 h 463737"/>
                <a:gd name="connsiteX2" fmla="*/ 1890319 w 1890319"/>
                <a:gd name="connsiteY2" fmla="*/ 463737 h 463737"/>
                <a:gd name="connsiteX3" fmla="*/ 1772888 w 1890319"/>
                <a:gd name="connsiteY3" fmla="*/ 417756 h 463737"/>
                <a:gd name="connsiteX4" fmla="*/ 945159 w 1890319"/>
                <a:gd name="connsiteY4" fmla="*/ 282671 h 463737"/>
                <a:gd name="connsiteX5" fmla="*/ 117430 w 1890319"/>
                <a:gd name="connsiteY5" fmla="*/ 417756 h 463737"/>
                <a:gd name="connsiteX6" fmla="*/ 0 w 1890319"/>
                <a:gd name="connsiteY6" fmla="*/ 463737 h 463737"/>
                <a:gd name="connsiteX7" fmla="*/ 0 w 1890319"/>
                <a:gd name="connsiteY7" fmla="*/ 0 h 46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0319" h="463737">
                  <a:moveTo>
                    <a:pt x="0" y="0"/>
                  </a:moveTo>
                  <a:lnTo>
                    <a:pt x="1890319" y="0"/>
                  </a:lnTo>
                  <a:lnTo>
                    <a:pt x="1890319" y="463737"/>
                  </a:lnTo>
                  <a:lnTo>
                    <a:pt x="1772888" y="417756"/>
                  </a:lnTo>
                  <a:cubicBezTo>
                    <a:pt x="1526835" y="331606"/>
                    <a:pt x="1244864" y="282671"/>
                    <a:pt x="945159" y="282671"/>
                  </a:cubicBezTo>
                  <a:cubicBezTo>
                    <a:pt x="645455" y="282671"/>
                    <a:pt x="363484" y="331606"/>
                    <a:pt x="117430" y="417756"/>
                  </a:cubicBezTo>
                  <a:lnTo>
                    <a:pt x="0" y="463737"/>
                  </a:lnTo>
                  <a:lnTo>
                    <a:pt x="0" y="0"/>
                  </a:lnTo>
                  <a:close/>
                </a:path>
              </a:pathLst>
            </a:custGeom>
            <a:solidFill>
              <a:srgbClr val="0070C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59F98261-625D-4D66-9F92-312B6C7C2083}"/>
                </a:ext>
              </a:extLst>
            </p:cNvPr>
            <p:cNvSpPr txBox="1"/>
            <p:nvPr/>
          </p:nvSpPr>
          <p:spPr>
            <a:xfrm>
              <a:off x="7734650" y="1283515"/>
              <a:ext cx="1772872" cy="1200329"/>
            </a:xfrm>
            <a:prstGeom prst="rect">
              <a:avLst/>
            </a:prstGeom>
            <a:noFill/>
          </p:spPr>
          <p:txBody>
            <a:bodyPr wrap="square" rtlCol="0">
              <a:spAutoFit/>
            </a:bodyPr>
            <a:lstStyle/>
            <a:p>
              <a:pPr algn="ctr"/>
              <a:r>
                <a:rPr lang="en-US" sz="2400" b="1" dirty="0">
                  <a:solidFill>
                    <a:srgbClr val="2F5597"/>
                  </a:solidFill>
                </a:rPr>
                <a:t>Coverage</a:t>
              </a:r>
            </a:p>
            <a:p>
              <a:pPr algn="ctr"/>
              <a:r>
                <a:rPr lang="en-US" sz="2400" b="1" dirty="0">
                  <a:solidFill>
                    <a:srgbClr val="2F5597"/>
                  </a:solidFill>
                </a:rPr>
                <a:t>Begins</a:t>
              </a:r>
            </a:p>
            <a:p>
              <a:pPr algn="ctr"/>
              <a:r>
                <a:rPr lang="en-US" sz="2400" b="1" dirty="0">
                  <a:solidFill>
                    <a:srgbClr val="2F5597"/>
                  </a:solidFill>
                </a:rPr>
                <a:t>Jan 1</a:t>
              </a:r>
            </a:p>
          </p:txBody>
        </p:sp>
      </p:grpSp>
      <p:sp>
        <p:nvSpPr>
          <p:cNvPr id="9" name="Content Placeholder 7">
            <a:extLst>
              <a:ext uri="{FF2B5EF4-FFF2-40B4-BE49-F238E27FC236}">
                <a16:creationId xmlns:a16="http://schemas.microsoft.com/office/drawing/2014/main" id="{36FE5BF0-A50E-47FC-AD61-CD0C6A1FC68F}"/>
              </a:ext>
            </a:extLst>
          </p:cNvPr>
          <p:cNvSpPr txBox="1">
            <a:spLocks/>
          </p:cNvSpPr>
          <p:nvPr/>
        </p:nvSpPr>
        <p:spPr>
          <a:xfrm>
            <a:off x="914400" y="3857328"/>
            <a:ext cx="10106526" cy="16414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3200" kern="1200">
                <a:solidFill>
                  <a:schemeClr val="tx1"/>
                </a:solidFill>
                <a:latin typeface="+mn-lt"/>
                <a:ea typeface="+mn-ea"/>
                <a:cs typeface="+mn-cs"/>
              </a:defRPr>
            </a:lvl1pPr>
            <a:lvl2pPr marL="461963" marR="0" indent="-231775"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24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20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0" marR="0" lvl="1" indent="-27432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7</a:t>
            </a:r>
            <a:r>
              <a:rPr lang="en-US" sz="2400" dirty="0">
                <a:solidFill>
                  <a:srgbClr val="00529B"/>
                </a:solidFill>
                <a:latin typeface="Arial" panose="020B0604020202020204" pitchFamily="34" charset="0"/>
                <a:cs typeface="Arial" panose="020B0604020202020204" pitchFamily="34" charset="0"/>
              </a:rPr>
              <a:t>-</a:t>
            </a:r>
            <a:r>
              <a:rPr kumimoji="0" lang="en-US" sz="2400" b="0" i="0" u="none" strike="noStrike" kern="1200" cap="none" spc="0" normalizeH="0" noProof="0" dirty="0">
                <a:ln>
                  <a:noFill/>
                </a:ln>
                <a:solidFill>
                  <a:srgbClr val="00529B"/>
                </a:solidFill>
                <a:effectLst/>
                <a:uLnTx/>
                <a:uFillTx/>
                <a:latin typeface="Arial" panose="020B0604020202020204" pitchFamily="34" charset="0"/>
                <a:cs typeface="Arial" panose="020B0604020202020204" pitchFamily="34" charset="0"/>
              </a:rPr>
              <a:t>w</a:t>
            </a:r>
            <a:r>
              <a:rPr kumimoji="0" lang="en-US" sz="24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eek</a:t>
            </a:r>
            <a:r>
              <a:rPr kumimoji="0" lang="en-US" sz="2400" b="0" i="0" u="none" strike="noStrike" kern="1200" cap="none" spc="0" normalizeH="0" noProof="0" dirty="0">
                <a:ln>
                  <a:noFill/>
                </a:ln>
                <a:solidFill>
                  <a:srgbClr val="00529B"/>
                </a:solidFill>
                <a:effectLst/>
                <a:uLnTx/>
                <a:uFillTx/>
                <a:latin typeface="Arial" panose="020B0604020202020204" pitchFamily="34" charset="0"/>
                <a:cs typeface="Arial" panose="020B0604020202020204" pitchFamily="34" charset="0"/>
              </a:rPr>
              <a:t> p</a:t>
            </a:r>
            <a:r>
              <a:rPr kumimoji="0" lang="en-US" sz="24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eriod each year where you can join, disenroll, or switch Medicare Advantage Plans or Medicare drug plans</a:t>
            </a:r>
            <a:r>
              <a:rPr kumimoji="0" lang="en-US" sz="2400" b="0" i="0" u="none" strike="noStrike" kern="1200" cap="none" spc="0" normalizeH="0" noProof="0" dirty="0">
                <a:ln>
                  <a:noFill/>
                </a:ln>
                <a:solidFill>
                  <a:srgbClr val="00529B"/>
                </a:solidFill>
                <a:effectLst/>
                <a:uLnTx/>
                <a:uFillTx/>
                <a:latin typeface="Arial" panose="020B0604020202020204" pitchFamily="34" charset="0"/>
                <a:cs typeface="Arial" panose="020B0604020202020204" pitchFamily="34" charset="0"/>
              </a:rPr>
              <a:t> </a:t>
            </a:r>
          </a:p>
          <a:p>
            <a:pPr marL="274320" marR="0" lvl="0" indent="-274320" algn="l" defTabSz="914400" rtl="0" eaLnBrk="1" fontAlgn="auto" latinLnBrk="0" hangingPunct="1">
              <a:lnSpc>
                <a:spcPct val="100000"/>
              </a:lnSpc>
              <a:spcBef>
                <a:spcPts val="0"/>
              </a:spcBef>
              <a:spcAft>
                <a:spcPts val="1200"/>
              </a:spcAft>
              <a:buClrTx/>
              <a:buSzTx/>
              <a:tabLst/>
              <a:defRPr/>
            </a:pPr>
            <a:r>
              <a:rPr kumimoji="0" lang="en-US" sz="2400" b="0" i="0" u="none" strike="noStrike" kern="1200" cap="none" spc="-31" normalizeH="0" baseline="0" noProof="0" dirty="0">
                <a:ln>
                  <a:noFill/>
                </a:ln>
                <a:solidFill>
                  <a:srgbClr val="00529B"/>
                </a:solidFill>
                <a:effectLst/>
                <a:uLnTx/>
                <a:uFillTx/>
                <a:latin typeface="Arial" panose="020B0604020202020204" pitchFamily="34" charset="0"/>
                <a:cs typeface="Arial" panose="020B0604020202020204" pitchFamily="34" charset="0"/>
              </a:rPr>
              <a:t>This is a time to review health and drug plan choices</a:t>
            </a:r>
            <a:endParaRPr kumimoji="0" lang="en-US" sz="24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A632C6F4-F494-4731-A74C-F6FB16AA5D74}"/>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60</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n-US"/>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2023</a:t>
            </a:r>
          </a:p>
        </p:txBody>
      </p:sp>
    </p:spTree>
    <p:custDataLst>
      <p:tags r:id="rId1"/>
    </p:custDataLst>
    <p:extLst>
      <p:ext uri="{BB962C8B-B14F-4D97-AF65-F5344CB8AC3E}">
        <p14:creationId xmlns:p14="http://schemas.microsoft.com/office/powerpoint/2010/main" val="487095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
            <a:ext cx="12192000" cy="965675"/>
          </a:xfrm>
        </p:spPr>
        <p:txBody>
          <a:bodyPr>
            <a:normAutofit/>
          </a:bodyPr>
          <a:lstStyle/>
          <a:p>
            <a:r>
              <a:rPr lang="en-US" sz="3000" dirty="0"/>
              <a:t>Medicare Advantage Open Enrollment Period </a:t>
            </a:r>
          </a:p>
        </p:txBody>
      </p:sp>
      <p:grpSp>
        <p:nvGrpSpPr>
          <p:cNvPr id="13" name="Group 12" descr="A group of three calendar icons indicating the start, continue and end dates of coverage&#10;">
            <a:extLst>
              <a:ext uri="{FF2B5EF4-FFF2-40B4-BE49-F238E27FC236}">
                <a16:creationId xmlns:a16="http://schemas.microsoft.com/office/drawing/2014/main" id="{545C8F4B-5518-4163-97CB-AE39A1B01E51}"/>
              </a:ext>
            </a:extLst>
          </p:cNvPr>
          <p:cNvGrpSpPr/>
          <p:nvPr/>
        </p:nvGrpSpPr>
        <p:grpSpPr>
          <a:xfrm>
            <a:off x="287439" y="1970747"/>
            <a:ext cx="3450166" cy="1221676"/>
            <a:chOff x="172330" y="2022260"/>
            <a:chExt cx="3450166" cy="1221676"/>
          </a:xfrm>
        </p:grpSpPr>
        <p:grpSp>
          <p:nvGrpSpPr>
            <p:cNvPr id="143" name="Group 142">
              <a:extLst>
                <a:ext uri="{FF2B5EF4-FFF2-40B4-BE49-F238E27FC236}">
                  <a16:creationId xmlns:a16="http://schemas.microsoft.com/office/drawing/2014/main" id="{5A2BA0FD-B1DF-4147-8E13-06971C18C742}"/>
                </a:ext>
              </a:extLst>
            </p:cNvPr>
            <p:cNvGrpSpPr/>
            <p:nvPr/>
          </p:nvGrpSpPr>
          <p:grpSpPr>
            <a:xfrm>
              <a:off x="2570936" y="2027644"/>
              <a:ext cx="1051560" cy="1216292"/>
              <a:chOff x="1357450" y="2032941"/>
              <a:chExt cx="1051560" cy="1216292"/>
            </a:xfrm>
          </p:grpSpPr>
          <p:sp>
            <p:nvSpPr>
              <p:cNvPr id="144" name="Rectangle 143">
                <a:extLst>
                  <a:ext uri="{FF2B5EF4-FFF2-40B4-BE49-F238E27FC236}">
                    <a16:creationId xmlns:a16="http://schemas.microsoft.com/office/drawing/2014/main" id="{77A7BFEE-31BE-41A6-B1EC-D6FFE3C514AD}"/>
                  </a:ext>
                </a:extLst>
              </p:cNvPr>
              <p:cNvSpPr/>
              <p:nvPr/>
            </p:nvSpPr>
            <p:spPr>
              <a:xfrm>
                <a:off x="1357450" y="2353121"/>
                <a:ext cx="1051560" cy="89611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5" name="Group 144">
                <a:extLst>
                  <a:ext uri="{FF2B5EF4-FFF2-40B4-BE49-F238E27FC236}">
                    <a16:creationId xmlns:a16="http://schemas.microsoft.com/office/drawing/2014/main" id="{998B2DC6-E40C-4D17-B9B6-B6B15D81BF1E}"/>
                  </a:ext>
                </a:extLst>
              </p:cNvPr>
              <p:cNvGrpSpPr/>
              <p:nvPr/>
            </p:nvGrpSpPr>
            <p:grpSpPr>
              <a:xfrm>
                <a:off x="1357450" y="2032941"/>
                <a:ext cx="1051560" cy="1137172"/>
                <a:chOff x="1709328" y="3588409"/>
                <a:chExt cx="1051560" cy="1137172"/>
              </a:xfrm>
            </p:grpSpPr>
            <p:grpSp>
              <p:nvGrpSpPr>
                <p:cNvPr id="146" name="Group 145">
                  <a:extLst>
                    <a:ext uri="{FF2B5EF4-FFF2-40B4-BE49-F238E27FC236}">
                      <a16:creationId xmlns:a16="http://schemas.microsoft.com/office/drawing/2014/main" id="{E3576C4A-C5E7-486F-9FA8-60FDEC8EF0D1}"/>
                    </a:ext>
                  </a:extLst>
                </p:cNvPr>
                <p:cNvGrpSpPr/>
                <p:nvPr/>
              </p:nvGrpSpPr>
              <p:grpSpPr>
                <a:xfrm>
                  <a:off x="1709328" y="3588409"/>
                  <a:ext cx="1051560" cy="274320"/>
                  <a:chOff x="4837371" y="4207752"/>
                  <a:chExt cx="1051560" cy="274320"/>
                </a:xfrm>
              </p:grpSpPr>
              <p:sp>
                <p:nvSpPr>
                  <p:cNvPr id="148" name="Rectangle 147">
                    <a:extLst>
                      <a:ext uri="{FF2B5EF4-FFF2-40B4-BE49-F238E27FC236}">
                        <a16:creationId xmlns:a16="http://schemas.microsoft.com/office/drawing/2014/main" id="{132719E7-7C6E-4FFD-80EB-D1C3B4C8F7BD}"/>
                      </a:ext>
                    </a:extLst>
                  </p:cNvPr>
                  <p:cNvSpPr/>
                  <p:nvPr/>
                </p:nvSpPr>
                <p:spPr>
                  <a:xfrm>
                    <a:off x="4837371" y="4299192"/>
                    <a:ext cx="1051560" cy="1828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Flowchart: Terminator 148">
                    <a:extLst>
                      <a:ext uri="{FF2B5EF4-FFF2-40B4-BE49-F238E27FC236}">
                        <a16:creationId xmlns:a16="http://schemas.microsoft.com/office/drawing/2014/main" id="{29031939-2E5F-4203-817D-25591D06CDB8}"/>
                      </a:ext>
                    </a:extLst>
                  </p:cNvPr>
                  <p:cNvSpPr/>
                  <p:nvPr/>
                </p:nvSpPr>
                <p:spPr>
                  <a:xfrm rot="5400000">
                    <a:off x="5621914" y="4253472"/>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Flowchart: Terminator 149">
                    <a:extLst>
                      <a:ext uri="{FF2B5EF4-FFF2-40B4-BE49-F238E27FC236}">
                        <a16:creationId xmlns:a16="http://schemas.microsoft.com/office/drawing/2014/main" id="{3A7D5A9F-5DC7-4E29-B40F-441494913EB5}"/>
                      </a:ext>
                    </a:extLst>
                  </p:cNvPr>
                  <p:cNvSpPr/>
                  <p:nvPr/>
                </p:nvSpPr>
                <p:spPr>
                  <a:xfrm rot="5400000">
                    <a:off x="5273487" y="4254876"/>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Flowchart: Terminator 150">
                    <a:extLst>
                      <a:ext uri="{FF2B5EF4-FFF2-40B4-BE49-F238E27FC236}">
                        <a16:creationId xmlns:a16="http://schemas.microsoft.com/office/drawing/2014/main" id="{389A5647-C67C-4899-B31E-EBFA1FCFE7E2}"/>
                      </a:ext>
                    </a:extLst>
                  </p:cNvPr>
                  <p:cNvSpPr/>
                  <p:nvPr/>
                </p:nvSpPr>
                <p:spPr>
                  <a:xfrm rot="5400000">
                    <a:off x="4901523" y="4254367"/>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7" name="TextBox 146">
                  <a:extLst>
                    <a:ext uri="{FF2B5EF4-FFF2-40B4-BE49-F238E27FC236}">
                      <a16:creationId xmlns:a16="http://schemas.microsoft.com/office/drawing/2014/main" id="{A523D675-C92C-4FA5-9759-6820419400A8}"/>
                    </a:ext>
                  </a:extLst>
                </p:cNvPr>
                <p:cNvSpPr txBox="1"/>
                <p:nvPr/>
              </p:nvSpPr>
              <p:spPr>
                <a:xfrm>
                  <a:off x="1788035" y="3994061"/>
                  <a:ext cx="877824" cy="731520"/>
                </a:xfrm>
                <a:prstGeom prst="rect">
                  <a:avLst/>
                </a:prstGeom>
                <a:solidFill>
                  <a:srgbClr val="0070C0"/>
                </a:solidFill>
                <a:ln>
                  <a:solidFill>
                    <a:schemeClr val="bg1"/>
                  </a:solidFill>
                </a:ln>
              </p:spPr>
              <p:txBody>
                <a:bodyPr wrap="square" lIns="0" tIns="0" rIns="0" bIns="0" rtlCol="0" anchor="ctr">
                  <a:spAutoFit/>
                </a:bodyPr>
                <a:lstStyle/>
                <a:p>
                  <a:pPr algn="ctr"/>
                  <a:r>
                    <a:rPr lang="en-US" sz="1400" b="1" dirty="0">
                      <a:solidFill>
                        <a:schemeClr val="bg1"/>
                      </a:solidFill>
                    </a:rPr>
                    <a:t>ENDS</a:t>
                  </a:r>
                </a:p>
                <a:p>
                  <a:pPr algn="ctr"/>
                  <a:r>
                    <a:rPr lang="en-US" sz="2200" b="1" dirty="0">
                      <a:solidFill>
                        <a:schemeClr val="bg1"/>
                      </a:solidFill>
                    </a:rPr>
                    <a:t>Mar 31</a:t>
                  </a:r>
                </a:p>
              </p:txBody>
            </p:sp>
          </p:grpSp>
        </p:grpSp>
        <p:grpSp>
          <p:nvGrpSpPr>
            <p:cNvPr id="152" name="Group 151">
              <a:extLst>
                <a:ext uri="{FF2B5EF4-FFF2-40B4-BE49-F238E27FC236}">
                  <a16:creationId xmlns:a16="http://schemas.microsoft.com/office/drawing/2014/main" id="{1B9F481A-7ABC-4033-9189-F6F1198A2EA4}"/>
                </a:ext>
              </a:extLst>
            </p:cNvPr>
            <p:cNvGrpSpPr/>
            <p:nvPr/>
          </p:nvGrpSpPr>
          <p:grpSpPr>
            <a:xfrm>
              <a:off x="1365105" y="2022260"/>
              <a:ext cx="1051560" cy="1216292"/>
              <a:chOff x="1357450" y="2032941"/>
              <a:chExt cx="1051560" cy="1216292"/>
            </a:xfrm>
          </p:grpSpPr>
          <p:sp>
            <p:nvSpPr>
              <p:cNvPr id="153" name="Rectangle 152">
                <a:extLst>
                  <a:ext uri="{FF2B5EF4-FFF2-40B4-BE49-F238E27FC236}">
                    <a16:creationId xmlns:a16="http://schemas.microsoft.com/office/drawing/2014/main" id="{E5A45676-2FCC-4FDF-B0E9-F458E1B02315}"/>
                  </a:ext>
                </a:extLst>
              </p:cNvPr>
              <p:cNvSpPr/>
              <p:nvPr/>
            </p:nvSpPr>
            <p:spPr>
              <a:xfrm>
                <a:off x="1357450" y="2353121"/>
                <a:ext cx="1051560" cy="89611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4" name="Group 153">
                <a:extLst>
                  <a:ext uri="{FF2B5EF4-FFF2-40B4-BE49-F238E27FC236}">
                    <a16:creationId xmlns:a16="http://schemas.microsoft.com/office/drawing/2014/main" id="{0CA0C7C7-F0E5-4046-ACFC-2E5C02B94C62}"/>
                  </a:ext>
                </a:extLst>
              </p:cNvPr>
              <p:cNvGrpSpPr/>
              <p:nvPr/>
            </p:nvGrpSpPr>
            <p:grpSpPr>
              <a:xfrm>
                <a:off x="1357450" y="2032941"/>
                <a:ext cx="1051560" cy="1140740"/>
                <a:chOff x="1709328" y="3588409"/>
                <a:chExt cx="1051560" cy="1140740"/>
              </a:xfrm>
            </p:grpSpPr>
            <p:grpSp>
              <p:nvGrpSpPr>
                <p:cNvPr id="155" name="Group 154">
                  <a:extLst>
                    <a:ext uri="{FF2B5EF4-FFF2-40B4-BE49-F238E27FC236}">
                      <a16:creationId xmlns:a16="http://schemas.microsoft.com/office/drawing/2014/main" id="{4000D425-2070-4B4A-9C49-17FD336E3C62}"/>
                    </a:ext>
                  </a:extLst>
                </p:cNvPr>
                <p:cNvGrpSpPr/>
                <p:nvPr/>
              </p:nvGrpSpPr>
              <p:grpSpPr>
                <a:xfrm>
                  <a:off x="1709328" y="3588409"/>
                  <a:ext cx="1051560" cy="274320"/>
                  <a:chOff x="4837371" y="4207752"/>
                  <a:chExt cx="1051560" cy="274320"/>
                </a:xfrm>
              </p:grpSpPr>
              <p:sp>
                <p:nvSpPr>
                  <p:cNvPr id="157" name="Rectangle 156">
                    <a:extLst>
                      <a:ext uri="{FF2B5EF4-FFF2-40B4-BE49-F238E27FC236}">
                        <a16:creationId xmlns:a16="http://schemas.microsoft.com/office/drawing/2014/main" id="{01FCE8CB-B4AE-4774-9221-5A20B5707DD6}"/>
                      </a:ext>
                    </a:extLst>
                  </p:cNvPr>
                  <p:cNvSpPr/>
                  <p:nvPr/>
                </p:nvSpPr>
                <p:spPr>
                  <a:xfrm>
                    <a:off x="4837371" y="4299192"/>
                    <a:ext cx="1051560" cy="1828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Flowchart: Terminator 157">
                    <a:extLst>
                      <a:ext uri="{FF2B5EF4-FFF2-40B4-BE49-F238E27FC236}">
                        <a16:creationId xmlns:a16="http://schemas.microsoft.com/office/drawing/2014/main" id="{849C7525-CE48-49D8-BCF3-BFAA7888CB48}"/>
                      </a:ext>
                    </a:extLst>
                  </p:cNvPr>
                  <p:cNvSpPr/>
                  <p:nvPr/>
                </p:nvSpPr>
                <p:spPr>
                  <a:xfrm rot="5400000">
                    <a:off x="5621914" y="4253472"/>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Terminator 158">
                    <a:extLst>
                      <a:ext uri="{FF2B5EF4-FFF2-40B4-BE49-F238E27FC236}">
                        <a16:creationId xmlns:a16="http://schemas.microsoft.com/office/drawing/2014/main" id="{7FB442A6-5E67-4EC5-A1CE-F34FE6C9F991}"/>
                      </a:ext>
                    </a:extLst>
                  </p:cNvPr>
                  <p:cNvSpPr/>
                  <p:nvPr/>
                </p:nvSpPr>
                <p:spPr>
                  <a:xfrm rot="5400000">
                    <a:off x="5273487" y="4254876"/>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Flowchart: Terminator 159">
                    <a:extLst>
                      <a:ext uri="{FF2B5EF4-FFF2-40B4-BE49-F238E27FC236}">
                        <a16:creationId xmlns:a16="http://schemas.microsoft.com/office/drawing/2014/main" id="{4BFD3687-B3EB-46FA-B6AD-2C575C5FB6BF}"/>
                      </a:ext>
                    </a:extLst>
                  </p:cNvPr>
                  <p:cNvSpPr/>
                  <p:nvPr/>
                </p:nvSpPr>
                <p:spPr>
                  <a:xfrm rot="5400000">
                    <a:off x="4901523" y="4254367"/>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6" name="TextBox 155">
                  <a:extLst>
                    <a:ext uri="{FF2B5EF4-FFF2-40B4-BE49-F238E27FC236}">
                      <a16:creationId xmlns:a16="http://schemas.microsoft.com/office/drawing/2014/main" id="{773806ED-14B8-4806-870C-CFB40802139D}"/>
                    </a:ext>
                  </a:extLst>
                </p:cNvPr>
                <p:cNvSpPr txBox="1"/>
                <p:nvPr/>
              </p:nvSpPr>
              <p:spPr>
                <a:xfrm>
                  <a:off x="1788035" y="3997629"/>
                  <a:ext cx="877824" cy="731520"/>
                </a:xfrm>
                <a:prstGeom prst="rect">
                  <a:avLst/>
                </a:prstGeom>
                <a:solidFill>
                  <a:srgbClr val="0070C0"/>
                </a:solidFill>
                <a:ln>
                  <a:solidFill>
                    <a:schemeClr val="bg1"/>
                  </a:solidFill>
                </a:ln>
              </p:spPr>
              <p:txBody>
                <a:bodyPr wrap="square" lIns="0" tIns="0" rIns="0" bIns="0" rtlCol="0" anchor="ctr">
                  <a:spAutoFit/>
                </a:bodyPr>
                <a:lstStyle/>
                <a:p>
                  <a:pPr algn="ctr"/>
                  <a:r>
                    <a:rPr lang="en-US" sz="1350" b="1" dirty="0">
                      <a:solidFill>
                        <a:schemeClr val="bg1"/>
                      </a:solidFill>
                    </a:rPr>
                    <a:t>CONTINUES</a:t>
                  </a:r>
                </a:p>
                <a:p>
                  <a:pPr algn="ctr"/>
                  <a:r>
                    <a:rPr lang="en-US" sz="2200" b="1" dirty="0">
                      <a:solidFill>
                        <a:schemeClr val="bg1"/>
                      </a:solidFill>
                    </a:rPr>
                    <a:t>Feb</a:t>
                  </a:r>
                </a:p>
              </p:txBody>
            </p:sp>
          </p:grpSp>
        </p:grpSp>
        <p:grpSp>
          <p:nvGrpSpPr>
            <p:cNvPr id="161" name="Group 160">
              <a:extLst>
                <a:ext uri="{FF2B5EF4-FFF2-40B4-BE49-F238E27FC236}">
                  <a16:creationId xmlns:a16="http://schemas.microsoft.com/office/drawing/2014/main" id="{37E4D850-AF4B-40D1-B112-8E789893FC5B}"/>
                </a:ext>
              </a:extLst>
            </p:cNvPr>
            <p:cNvGrpSpPr/>
            <p:nvPr/>
          </p:nvGrpSpPr>
          <p:grpSpPr>
            <a:xfrm>
              <a:off x="172330" y="2022260"/>
              <a:ext cx="1051560" cy="1216292"/>
              <a:chOff x="1357450" y="2032941"/>
              <a:chExt cx="1051560" cy="1216292"/>
            </a:xfrm>
          </p:grpSpPr>
          <p:sp>
            <p:nvSpPr>
              <p:cNvPr id="162" name="Rectangle 161">
                <a:extLst>
                  <a:ext uri="{FF2B5EF4-FFF2-40B4-BE49-F238E27FC236}">
                    <a16:creationId xmlns:a16="http://schemas.microsoft.com/office/drawing/2014/main" id="{12822B3E-B592-4108-B606-364C1C078850}"/>
                  </a:ext>
                </a:extLst>
              </p:cNvPr>
              <p:cNvSpPr/>
              <p:nvPr/>
            </p:nvSpPr>
            <p:spPr>
              <a:xfrm>
                <a:off x="1357450" y="2353121"/>
                <a:ext cx="1051560" cy="89611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3" name="Group 162">
                <a:extLst>
                  <a:ext uri="{FF2B5EF4-FFF2-40B4-BE49-F238E27FC236}">
                    <a16:creationId xmlns:a16="http://schemas.microsoft.com/office/drawing/2014/main" id="{65C18F82-2E7D-47DA-A24E-DDCC7D90204C}"/>
                  </a:ext>
                </a:extLst>
              </p:cNvPr>
              <p:cNvGrpSpPr/>
              <p:nvPr/>
            </p:nvGrpSpPr>
            <p:grpSpPr>
              <a:xfrm>
                <a:off x="1357450" y="2032941"/>
                <a:ext cx="1051560" cy="1143383"/>
                <a:chOff x="1709328" y="3588409"/>
                <a:chExt cx="1051560" cy="1143383"/>
              </a:xfrm>
            </p:grpSpPr>
            <p:grpSp>
              <p:nvGrpSpPr>
                <p:cNvPr id="164" name="Group 163">
                  <a:extLst>
                    <a:ext uri="{FF2B5EF4-FFF2-40B4-BE49-F238E27FC236}">
                      <a16:creationId xmlns:a16="http://schemas.microsoft.com/office/drawing/2014/main" id="{BA71FE60-611A-47FA-B93D-C7E410148129}"/>
                    </a:ext>
                  </a:extLst>
                </p:cNvPr>
                <p:cNvGrpSpPr/>
                <p:nvPr/>
              </p:nvGrpSpPr>
              <p:grpSpPr>
                <a:xfrm>
                  <a:off x="1709328" y="3588409"/>
                  <a:ext cx="1051560" cy="274320"/>
                  <a:chOff x="4837371" y="4207752"/>
                  <a:chExt cx="1051560" cy="274320"/>
                </a:xfrm>
              </p:grpSpPr>
              <p:sp>
                <p:nvSpPr>
                  <p:cNvPr id="166" name="Rectangle 165">
                    <a:extLst>
                      <a:ext uri="{FF2B5EF4-FFF2-40B4-BE49-F238E27FC236}">
                        <a16:creationId xmlns:a16="http://schemas.microsoft.com/office/drawing/2014/main" id="{A4DD57E9-5451-4205-B7FA-59114DF52BBC}"/>
                      </a:ext>
                    </a:extLst>
                  </p:cNvPr>
                  <p:cNvSpPr/>
                  <p:nvPr/>
                </p:nvSpPr>
                <p:spPr>
                  <a:xfrm>
                    <a:off x="4837371" y="4299192"/>
                    <a:ext cx="1051560" cy="1828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Flowchart: Terminator 166">
                    <a:extLst>
                      <a:ext uri="{FF2B5EF4-FFF2-40B4-BE49-F238E27FC236}">
                        <a16:creationId xmlns:a16="http://schemas.microsoft.com/office/drawing/2014/main" id="{468A35B2-B19D-4ECF-99AB-15B45F57AC02}"/>
                      </a:ext>
                    </a:extLst>
                  </p:cNvPr>
                  <p:cNvSpPr/>
                  <p:nvPr/>
                </p:nvSpPr>
                <p:spPr>
                  <a:xfrm rot="5400000">
                    <a:off x="5621914" y="4253472"/>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Flowchart: Terminator 167">
                    <a:extLst>
                      <a:ext uri="{FF2B5EF4-FFF2-40B4-BE49-F238E27FC236}">
                        <a16:creationId xmlns:a16="http://schemas.microsoft.com/office/drawing/2014/main" id="{6BC9DFC8-E44D-42DA-957C-38696D448D60}"/>
                      </a:ext>
                    </a:extLst>
                  </p:cNvPr>
                  <p:cNvSpPr/>
                  <p:nvPr/>
                </p:nvSpPr>
                <p:spPr>
                  <a:xfrm rot="5400000">
                    <a:off x="5273487" y="4254876"/>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Flowchart: Terminator 168">
                    <a:extLst>
                      <a:ext uri="{FF2B5EF4-FFF2-40B4-BE49-F238E27FC236}">
                        <a16:creationId xmlns:a16="http://schemas.microsoft.com/office/drawing/2014/main" id="{57276395-0176-409A-9181-94F5D4CEDD7D}"/>
                      </a:ext>
                    </a:extLst>
                  </p:cNvPr>
                  <p:cNvSpPr/>
                  <p:nvPr/>
                </p:nvSpPr>
                <p:spPr>
                  <a:xfrm rot="5400000">
                    <a:off x="4901523" y="4254367"/>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5" name="TextBox 164">
                  <a:extLst>
                    <a:ext uri="{FF2B5EF4-FFF2-40B4-BE49-F238E27FC236}">
                      <a16:creationId xmlns:a16="http://schemas.microsoft.com/office/drawing/2014/main" id="{75FC6833-9AB7-4D60-BB59-1F63DE68BFD1}"/>
                    </a:ext>
                  </a:extLst>
                </p:cNvPr>
                <p:cNvSpPr txBox="1"/>
                <p:nvPr/>
              </p:nvSpPr>
              <p:spPr>
                <a:xfrm>
                  <a:off x="1788035" y="4000272"/>
                  <a:ext cx="877824" cy="731520"/>
                </a:xfrm>
                <a:prstGeom prst="rect">
                  <a:avLst/>
                </a:prstGeom>
                <a:solidFill>
                  <a:srgbClr val="0070C0"/>
                </a:solidFill>
                <a:ln>
                  <a:solidFill>
                    <a:schemeClr val="bg1"/>
                  </a:solidFill>
                </a:ln>
              </p:spPr>
              <p:txBody>
                <a:bodyPr wrap="square" lIns="0" tIns="0" rIns="0" bIns="0" rtlCol="0" anchor="ctr">
                  <a:spAutoFit/>
                </a:bodyPr>
                <a:lstStyle/>
                <a:p>
                  <a:pPr algn="ctr"/>
                  <a:r>
                    <a:rPr lang="en-US" sz="1400" b="1" dirty="0">
                      <a:solidFill>
                        <a:schemeClr val="bg1"/>
                      </a:solidFill>
                    </a:rPr>
                    <a:t>STARTS</a:t>
                  </a:r>
                </a:p>
                <a:p>
                  <a:pPr algn="ctr"/>
                  <a:r>
                    <a:rPr lang="en-US" sz="2200" b="1" dirty="0">
                      <a:solidFill>
                        <a:schemeClr val="bg1"/>
                      </a:solidFill>
                    </a:rPr>
                    <a:t>Jan 1</a:t>
                  </a:r>
                </a:p>
              </p:txBody>
            </p:sp>
          </p:grpSp>
        </p:grpSp>
      </p:grpSp>
      <p:sp>
        <p:nvSpPr>
          <p:cNvPr id="42" name="TextBox 41">
            <a:extLst>
              <a:ext uri="{FF2B5EF4-FFF2-40B4-BE49-F238E27FC236}">
                <a16:creationId xmlns:a16="http://schemas.microsoft.com/office/drawing/2014/main" id="{B6D4504D-D0A9-4F78-B066-C88BD0C21553}"/>
              </a:ext>
            </a:extLst>
          </p:cNvPr>
          <p:cNvSpPr txBox="1"/>
          <p:nvPr/>
        </p:nvSpPr>
        <p:spPr>
          <a:xfrm>
            <a:off x="214732" y="3807706"/>
            <a:ext cx="3396343" cy="830997"/>
          </a:xfrm>
          <a:prstGeom prst="rect">
            <a:avLst/>
          </a:prstGeom>
          <a:noFill/>
        </p:spPr>
        <p:txBody>
          <a:bodyPr wrap="square" rtlCol="0">
            <a:spAutoFit/>
          </a:bodyPr>
          <a:lstStyle/>
          <a:p>
            <a:pPr algn="ctr"/>
            <a:r>
              <a:rPr lang="en-US" sz="1600" b="1" dirty="0">
                <a:solidFill>
                  <a:srgbClr val="00529B"/>
                </a:solidFill>
                <a:latin typeface="Arial" panose="020B0604020202020204" pitchFamily="34" charset="0"/>
                <a:cs typeface="Arial" panose="020B0604020202020204" pitchFamily="34" charset="0"/>
              </a:rPr>
              <a:t>Annual </a:t>
            </a:r>
            <a:br>
              <a:rPr lang="en-US" sz="1600" b="1" dirty="0">
                <a:solidFill>
                  <a:srgbClr val="00529B"/>
                </a:solidFill>
                <a:latin typeface="Arial" panose="020B0604020202020204" pitchFamily="34" charset="0"/>
                <a:cs typeface="Arial" panose="020B0604020202020204" pitchFamily="34" charset="0"/>
              </a:rPr>
            </a:br>
            <a:r>
              <a:rPr lang="en-US" sz="1600" b="1" dirty="0">
                <a:solidFill>
                  <a:srgbClr val="00529B"/>
                </a:solidFill>
                <a:latin typeface="Arial" panose="020B0604020202020204" pitchFamily="34" charset="0"/>
                <a:cs typeface="Arial" panose="020B0604020202020204" pitchFamily="34" charset="0"/>
              </a:rPr>
              <a:t>Medicare Advantage OEP</a:t>
            </a:r>
          </a:p>
          <a:p>
            <a:pPr algn="ctr"/>
            <a:r>
              <a:rPr lang="en-US" sz="1600" dirty="0">
                <a:solidFill>
                  <a:srgbClr val="00529B"/>
                </a:solidFill>
                <a:latin typeface="Arial" panose="020B0604020202020204" pitchFamily="34" charset="0"/>
                <a:cs typeface="Arial" panose="020B0604020202020204" pitchFamily="34" charset="0"/>
              </a:rPr>
              <a:t>January 1</a:t>
            </a:r>
            <a:r>
              <a:rPr lang="en-US" sz="1600" dirty="0">
                <a:latin typeface="Arial" panose="020B0604020202020204" pitchFamily="34" charset="0"/>
                <a:cs typeface="Arial" panose="020B0604020202020204" pitchFamily="34" charset="0"/>
              </a:rPr>
              <a:t>—</a:t>
            </a:r>
            <a:r>
              <a:rPr lang="en-US" sz="1600" dirty="0">
                <a:solidFill>
                  <a:srgbClr val="00529B"/>
                </a:solidFill>
                <a:latin typeface="Arial" panose="020B0604020202020204" pitchFamily="34" charset="0"/>
                <a:cs typeface="Arial" panose="020B0604020202020204" pitchFamily="34" charset="0"/>
              </a:rPr>
              <a:t>March 31</a:t>
            </a:r>
          </a:p>
        </p:txBody>
      </p:sp>
      <p:sp>
        <p:nvSpPr>
          <p:cNvPr id="39" name="Oval 38" descr="A circle shape with an OR in it">
            <a:extLst>
              <a:ext uri="{FF2B5EF4-FFF2-40B4-BE49-F238E27FC236}">
                <a16:creationId xmlns:a16="http://schemas.microsoft.com/office/drawing/2014/main" id="{8ABB8F00-4726-46D2-B219-4CAF160E79C1}"/>
              </a:ext>
            </a:extLst>
          </p:cNvPr>
          <p:cNvSpPr>
            <a:spLocks noChangeAspect="1"/>
          </p:cNvSpPr>
          <p:nvPr/>
        </p:nvSpPr>
        <p:spPr>
          <a:xfrm>
            <a:off x="3587799" y="1291033"/>
            <a:ext cx="731520" cy="731520"/>
          </a:xfrm>
          <a:prstGeom prst="ellipse">
            <a:avLst/>
          </a:prstGeom>
          <a:solidFill>
            <a:srgbClr val="FFC000"/>
          </a:solidFill>
          <a:ln>
            <a:solidFill>
              <a:schemeClr val="bg1">
                <a:lumMod val="6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529B"/>
                </a:solidFill>
              </a:rPr>
              <a:t>OR</a:t>
            </a:r>
          </a:p>
        </p:txBody>
      </p:sp>
      <p:grpSp>
        <p:nvGrpSpPr>
          <p:cNvPr id="170" name="Group 169" descr="A group of 3 calendar icons indicating months 1,2 and 3">
            <a:extLst>
              <a:ext uri="{FF2B5EF4-FFF2-40B4-BE49-F238E27FC236}">
                <a16:creationId xmlns:a16="http://schemas.microsoft.com/office/drawing/2014/main" id="{9650D163-215A-45B0-9530-E1D8E86FAEA2}"/>
              </a:ext>
            </a:extLst>
          </p:cNvPr>
          <p:cNvGrpSpPr/>
          <p:nvPr/>
        </p:nvGrpSpPr>
        <p:grpSpPr>
          <a:xfrm>
            <a:off x="4176041" y="1970747"/>
            <a:ext cx="3450166" cy="1221676"/>
            <a:chOff x="172330" y="2022260"/>
            <a:chExt cx="3450166" cy="1221676"/>
          </a:xfrm>
        </p:grpSpPr>
        <p:grpSp>
          <p:nvGrpSpPr>
            <p:cNvPr id="171" name="Group 170">
              <a:extLst>
                <a:ext uri="{FF2B5EF4-FFF2-40B4-BE49-F238E27FC236}">
                  <a16:creationId xmlns:a16="http://schemas.microsoft.com/office/drawing/2014/main" id="{1A87F680-45E5-43CC-A7A0-4DB1BEC0EE20}"/>
                </a:ext>
              </a:extLst>
            </p:cNvPr>
            <p:cNvGrpSpPr/>
            <p:nvPr/>
          </p:nvGrpSpPr>
          <p:grpSpPr>
            <a:xfrm>
              <a:off x="2570936" y="2027644"/>
              <a:ext cx="1051560" cy="1216292"/>
              <a:chOff x="1357450" y="2032941"/>
              <a:chExt cx="1051560" cy="1216292"/>
            </a:xfrm>
          </p:grpSpPr>
          <p:sp>
            <p:nvSpPr>
              <p:cNvPr id="190" name="Rectangle 189">
                <a:extLst>
                  <a:ext uri="{FF2B5EF4-FFF2-40B4-BE49-F238E27FC236}">
                    <a16:creationId xmlns:a16="http://schemas.microsoft.com/office/drawing/2014/main" id="{3CC708EE-E8AB-4972-93CE-0FD3519C44C2}"/>
                  </a:ext>
                </a:extLst>
              </p:cNvPr>
              <p:cNvSpPr/>
              <p:nvPr/>
            </p:nvSpPr>
            <p:spPr>
              <a:xfrm>
                <a:off x="1357450" y="2353121"/>
                <a:ext cx="1051560" cy="89611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1" name="Group 190">
                <a:extLst>
                  <a:ext uri="{FF2B5EF4-FFF2-40B4-BE49-F238E27FC236}">
                    <a16:creationId xmlns:a16="http://schemas.microsoft.com/office/drawing/2014/main" id="{B38CC837-8ECA-424A-A1DD-C2CACAADA7B8}"/>
                  </a:ext>
                </a:extLst>
              </p:cNvPr>
              <p:cNvGrpSpPr/>
              <p:nvPr/>
            </p:nvGrpSpPr>
            <p:grpSpPr>
              <a:xfrm>
                <a:off x="1357450" y="2032941"/>
                <a:ext cx="1051560" cy="1125356"/>
                <a:chOff x="1709328" y="3588409"/>
                <a:chExt cx="1051560" cy="1125356"/>
              </a:xfrm>
            </p:grpSpPr>
            <p:grpSp>
              <p:nvGrpSpPr>
                <p:cNvPr id="192" name="Group 191">
                  <a:extLst>
                    <a:ext uri="{FF2B5EF4-FFF2-40B4-BE49-F238E27FC236}">
                      <a16:creationId xmlns:a16="http://schemas.microsoft.com/office/drawing/2014/main" id="{3ACC47EC-54B7-4431-A9C8-8E546A4F4817}"/>
                    </a:ext>
                  </a:extLst>
                </p:cNvPr>
                <p:cNvGrpSpPr/>
                <p:nvPr/>
              </p:nvGrpSpPr>
              <p:grpSpPr>
                <a:xfrm>
                  <a:off x="1709328" y="3588409"/>
                  <a:ext cx="1051560" cy="274320"/>
                  <a:chOff x="4837371" y="4207752"/>
                  <a:chExt cx="1051560" cy="274320"/>
                </a:xfrm>
              </p:grpSpPr>
              <p:sp>
                <p:nvSpPr>
                  <p:cNvPr id="194" name="Rectangle 193">
                    <a:extLst>
                      <a:ext uri="{FF2B5EF4-FFF2-40B4-BE49-F238E27FC236}">
                        <a16:creationId xmlns:a16="http://schemas.microsoft.com/office/drawing/2014/main" id="{BF306E94-E8A2-4B13-9191-DFA7F3F20674}"/>
                      </a:ext>
                    </a:extLst>
                  </p:cNvPr>
                  <p:cNvSpPr/>
                  <p:nvPr/>
                </p:nvSpPr>
                <p:spPr>
                  <a:xfrm>
                    <a:off x="4837371" y="4299192"/>
                    <a:ext cx="1051560" cy="1828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Flowchart: Terminator 194">
                    <a:extLst>
                      <a:ext uri="{FF2B5EF4-FFF2-40B4-BE49-F238E27FC236}">
                        <a16:creationId xmlns:a16="http://schemas.microsoft.com/office/drawing/2014/main" id="{E973B4EB-EE3C-4D0F-BDA9-28CE81BC12F3}"/>
                      </a:ext>
                    </a:extLst>
                  </p:cNvPr>
                  <p:cNvSpPr/>
                  <p:nvPr/>
                </p:nvSpPr>
                <p:spPr>
                  <a:xfrm rot="5400000">
                    <a:off x="5621914" y="4253472"/>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Flowchart: Terminator 195">
                    <a:extLst>
                      <a:ext uri="{FF2B5EF4-FFF2-40B4-BE49-F238E27FC236}">
                        <a16:creationId xmlns:a16="http://schemas.microsoft.com/office/drawing/2014/main" id="{B701DF05-A591-44A7-83D3-A4F001B9A000}"/>
                      </a:ext>
                    </a:extLst>
                  </p:cNvPr>
                  <p:cNvSpPr/>
                  <p:nvPr/>
                </p:nvSpPr>
                <p:spPr>
                  <a:xfrm rot="5400000">
                    <a:off x="5273487" y="4254876"/>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Flowchart: Terminator 196">
                    <a:extLst>
                      <a:ext uri="{FF2B5EF4-FFF2-40B4-BE49-F238E27FC236}">
                        <a16:creationId xmlns:a16="http://schemas.microsoft.com/office/drawing/2014/main" id="{337E2FBE-9667-417C-84F5-F456302F95AB}"/>
                      </a:ext>
                    </a:extLst>
                  </p:cNvPr>
                  <p:cNvSpPr/>
                  <p:nvPr/>
                </p:nvSpPr>
                <p:spPr>
                  <a:xfrm rot="5400000">
                    <a:off x="4901523" y="4254367"/>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3" name="TextBox 192">
                  <a:extLst>
                    <a:ext uri="{FF2B5EF4-FFF2-40B4-BE49-F238E27FC236}">
                      <a16:creationId xmlns:a16="http://schemas.microsoft.com/office/drawing/2014/main" id="{0C960FED-36C1-4C8A-9F65-28E102E8F391}"/>
                    </a:ext>
                  </a:extLst>
                </p:cNvPr>
                <p:cNvSpPr txBox="1"/>
                <p:nvPr/>
              </p:nvSpPr>
              <p:spPr>
                <a:xfrm>
                  <a:off x="1788035" y="4005879"/>
                  <a:ext cx="877824" cy="707886"/>
                </a:xfrm>
                <a:prstGeom prst="rect">
                  <a:avLst/>
                </a:prstGeom>
                <a:solidFill>
                  <a:srgbClr val="0070C0"/>
                </a:solidFill>
                <a:ln>
                  <a:solidFill>
                    <a:schemeClr val="bg1"/>
                  </a:solidFill>
                </a:ln>
              </p:spPr>
              <p:txBody>
                <a:bodyPr wrap="square" lIns="0" tIns="0" rIns="0" bIns="0" rtlCol="0" anchor="ctr">
                  <a:spAutoFit/>
                </a:bodyPr>
                <a:lstStyle/>
                <a:p>
                  <a:pPr algn="ctr"/>
                  <a:r>
                    <a:rPr lang="en-US" sz="1400" b="1" dirty="0">
                      <a:solidFill>
                        <a:schemeClr val="bg1"/>
                      </a:solidFill>
                    </a:rPr>
                    <a:t>MONTH</a:t>
                  </a:r>
                </a:p>
                <a:p>
                  <a:pPr algn="ctr"/>
                  <a:r>
                    <a:rPr lang="en-US" sz="3200" b="1" dirty="0">
                      <a:solidFill>
                        <a:schemeClr val="bg1"/>
                      </a:solidFill>
                    </a:rPr>
                    <a:t>3</a:t>
                  </a:r>
                </a:p>
              </p:txBody>
            </p:sp>
          </p:grpSp>
        </p:grpSp>
        <p:grpSp>
          <p:nvGrpSpPr>
            <p:cNvPr id="172" name="Group 171">
              <a:extLst>
                <a:ext uri="{FF2B5EF4-FFF2-40B4-BE49-F238E27FC236}">
                  <a16:creationId xmlns:a16="http://schemas.microsoft.com/office/drawing/2014/main" id="{494249E3-3E7E-4BDF-82AC-79ABA55BE092}"/>
                </a:ext>
              </a:extLst>
            </p:cNvPr>
            <p:cNvGrpSpPr/>
            <p:nvPr/>
          </p:nvGrpSpPr>
          <p:grpSpPr>
            <a:xfrm>
              <a:off x="1365105" y="2022260"/>
              <a:ext cx="1051560" cy="1216292"/>
              <a:chOff x="1357450" y="2032941"/>
              <a:chExt cx="1051560" cy="1216292"/>
            </a:xfrm>
          </p:grpSpPr>
          <p:sp>
            <p:nvSpPr>
              <p:cNvPr id="182" name="Rectangle 181">
                <a:extLst>
                  <a:ext uri="{FF2B5EF4-FFF2-40B4-BE49-F238E27FC236}">
                    <a16:creationId xmlns:a16="http://schemas.microsoft.com/office/drawing/2014/main" id="{EBA91E86-BC87-4D8F-94B3-55FC99ED7E0C}"/>
                  </a:ext>
                </a:extLst>
              </p:cNvPr>
              <p:cNvSpPr/>
              <p:nvPr/>
            </p:nvSpPr>
            <p:spPr>
              <a:xfrm>
                <a:off x="1357450" y="2353121"/>
                <a:ext cx="1051560" cy="89611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3" name="Group 182">
                <a:extLst>
                  <a:ext uri="{FF2B5EF4-FFF2-40B4-BE49-F238E27FC236}">
                    <a16:creationId xmlns:a16="http://schemas.microsoft.com/office/drawing/2014/main" id="{B76A2895-FDEF-4680-A33F-3F65C5B33187}"/>
                  </a:ext>
                </a:extLst>
              </p:cNvPr>
              <p:cNvGrpSpPr/>
              <p:nvPr/>
            </p:nvGrpSpPr>
            <p:grpSpPr>
              <a:xfrm>
                <a:off x="1357450" y="2032941"/>
                <a:ext cx="1051560" cy="1125076"/>
                <a:chOff x="1709328" y="3588409"/>
                <a:chExt cx="1051560" cy="1125076"/>
              </a:xfrm>
            </p:grpSpPr>
            <p:grpSp>
              <p:nvGrpSpPr>
                <p:cNvPr id="184" name="Group 183">
                  <a:extLst>
                    <a:ext uri="{FF2B5EF4-FFF2-40B4-BE49-F238E27FC236}">
                      <a16:creationId xmlns:a16="http://schemas.microsoft.com/office/drawing/2014/main" id="{F585DE63-88B5-4A90-A5D3-3C866A971939}"/>
                    </a:ext>
                  </a:extLst>
                </p:cNvPr>
                <p:cNvGrpSpPr/>
                <p:nvPr/>
              </p:nvGrpSpPr>
              <p:grpSpPr>
                <a:xfrm>
                  <a:off x="1709328" y="3588409"/>
                  <a:ext cx="1051560" cy="274320"/>
                  <a:chOff x="4837371" y="4207752"/>
                  <a:chExt cx="1051560" cy="274320"/>
                </a:xfrm>
              </p:grpSpPr>
              <p:sp>
                <p:nvSpPr>
                  <p:cNvPr id="186" name="Rectangle 185">
                    <a:extLst>
                      <a:ext uri="{FF2B5EF4-FFF2-40B4-BE49-F238E27FC236}">
                        <a16:creationId xmlns:a16="http://schemas.microsoft.com/office/drawing/2014/main" id="{094EA238-E8D5-42C8-9481-45E880E06695}"/>
                      </a:ext>
                    </a:extLst>
                  </p:cNvPr>
                  <p:cNvSpPr/>
                  <p:nvPr/>
                </p:nvSpPr>
                <p:spPr>
                  <a:xfrm>
                    <a:off x="4837371" y="4299192"/>
                    <a:ext cx="1051560" cy="1828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Flowchart: Terminator 186">
                    <a:extLst>
                      <a:ext uri="{FF2B5EF4-FFF2-40B4-BE49-F238E27FC236}">
                        <a16:creationId xmlns:a16="http://schemas.microsoft.com/office/drawing/2014/main" id="{36C0B373-9565-464B-BB25-088CF2C2D985}"/>
                      </a:ext>
                    </a:extLst>
                  </p:cNvPr>
                  <p:cNvSpPr/>
                  <p:nvPr/>
                </p:nvSpPr>
                <p:spPr>
                  <a:xfrm rot="5400000">
                    <a:off x="5621914" y="4253472"/>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Flowchart: Terminator 187">
                    <a:extLst>
                      <a:ext uri="{FF2B5EF4-FFF2-40B4-BE49-F238E27FC236}">
                        <a16:creationId xmlns:a16="http://schemas.microsoft.com/office/drawing/2014/main" id="{D1F9C3A3-1DE1-44A3-A0A7-55510906E385}"/>
                      </a:ext>
                    </a:extLst>
                  </p:cNvPr>
                  <p:cNvSpPr/>
                  <p:nvPr/>
                </p:nvSpPr>
                <p:spPr>
                  <a:xfrm rot="5400000">
                    <a:off x="5273487" y="4254876"/>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Flowchart: Terminator 188">
                    <a:extLst>
                      <a:ext uri="{FF2B5EF4-FFF2-40B4-BE49-F238E27FC236}">
                        <a16:creationId xmlns:a16="http://schemas.microsoft.com/office/drawing/2014/main" id="{FEE841A7-EEB9-47A9-BFCC-25241BA3036D}"/>
                      </a:ext>
                    </a:extLst>
                  </p:cNvPr>
                  <p:cNvSpPr/>
                  <p:nvPr/>
                </p:nvSpPr>
                <p:spPr>
                  <a:xfrm rot="5400000">
                    <a:off x="4901523" y="4254367"/>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5" name="TextBox 184">
                  <a:extLst>
                    <a:ext uri="{FF2B5EF4-FFF2-40B4-BE49-F238E27FC236}">
                      <a16:creationId xmlns:a16="http://schemas.microsoft.com/office/drawing/2014/main" id="{BFD04590-9D2B-4DE2-837B-1F1913E54D91}"/>
                    </a:ext>
                  </a:extLst>
                </p:cNvPr>
                <p:cNvSpPr txBox="1"/>
                <p:nvPr/>
              </p:nvSpPr>
              <p:spPr>
                <a:xfrm>
                  <a:off x="1788035" y="4013293"/>
                  <a:ext cx="877824" cy="700192"/>
                </a:xfrm>
                <a:prstGeom prst="rect">
                  <a:avLst/>
                </a:prstGeom>
                <a:solidFill>
                  <a:srgbClr val="0070C0"/>
                </a:solidFill>
                <a:ln>
                  <a:solidFill>
                    <a:schemeClr val="bg1"/>
                  </a:solidFill>
                </a:ln>
              </p:spPr>
              <p:txBody>
                <a:bodyPr wrap="square" lIns="0" tIns="0" rIns="0" bIns="0" rtlCol="0" anchor="ctr">
                  <a:spAutoFit/>
                </a:bodyPr>
                <a:lstStyle/>
                <a:p>
                  <a:pPr algn="ctr"/>
                  <a:r>
                    <a:rPr lang="en-US" sz="1350" b="1" dirty="0">
                      <a:solidFill>
                        <a:schemeClr val="bg1"/>
                      </a:solidFill>
                    </a:rPr>
                    <a:t>MONTH</a:t>
                  </a:r>
                </a:p>
                <a:p>
                  <a:pPr algn="ctr"/>
                  <a:r>
                    <a:rPr lang="en-US" sz="3200" b="1" dirty="0">
                      <a:solidFill>
                        <a:schemeClr val="bg1"/>
                      </a:solidFill>
                    </a:rPr>
                    <a:t>2</a:t>
                  </a:r>
                </a:p>
              </p:txBody>
            </p:sp>
          </p:grpSp>
        </p:grpSp>
        <p:grpSp>
          <p:nvGrpSpPr>
            <p:cNvPr id="173" name="Group 172">
              <a:extLst>
                <a:ext uri="{FF2B5EF4-FFF2-40B4-BE49-F238E27FC236}">
                  <a16:creationId xmlns:a16="http://schemas.microsoft.com/office/drawing/2014/main" id="{F2BD3A42-507B-4AF0-8F42-B47247549545}"/>
                </a:ext>
              </a:extLst>
            </p:cNvPr>
            <p:cNvGrpSpPr/>
            <p:nvPr/>
          </p:nvGrpSpPr>
          <p:grpSpPr>
            <a:xfrm>
              <a:off x="172330" y="2022260"/>
              <a:ext cx="1051560" cy="1216292"/>
              <a:chOff x="1357450" y="2032941"/>
              <a:chExt cx="1051560" cy="1216292"/>
            </a:xfrm>
          </p:grpSpPr>
          <p:sp>
            <p:nvSpPr>
              <p:cNvPr id="174" name="Rectangle 173">
                <a:extLst>
                  <a:ext uri="{FF2B5EF4-FFF2-40B4-BE49-F238E27FC236}">
                    <a16:creationId xmlns:a16="http://schemas.microsoft.com/office/drawing/2014/main" id="{ED739880-A508-4E3F-A666-D735495B6866}"/>
                  </a:ext>
                </a:extLst>
              </p:cNvPr>
              <p:cNvSpPr/>
              <p:nvPr/>
            </p:nvSpPr>
            <p:spPr>
              <a:xfrm>
                <a:off x="1357450" y="2353121"/>
                <a:ext cx="1051560" cy="89611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5" name="Group 174">
                <a:extLst>
                  <a:ext uri="{FF2B5EF4-FFF2-40B4-BE49-F238E27FC236}">
                    <a16:creationId xmlns:a16="http://schemas.microsoft.com/office/drawing/2014/main" id="{D3ABA747-5FDA-4EBE-8480-BE344983A81A}"/>
                  </a:ext>
                </a:extLst>
              </p:cNvPr>
              <p:cNvGrpSpPr/>
              <p:nvPr/>
            </p:nvGrpSpPr>
            <p:grpSpPr>
              <a:xfrm>
                <a:off x="1357450" y="2032941"/>
                <a:ext cx="1051560" cy="1131567"/>
                <a:chOff x="1709328" y="3588409"/>
                <a:chExt cx="1051560" cy="1131567"/>
              </a:xfrm>
            </p:grpSpPr>
            <p:grpSp>
              <p:nvGrpSpPr>
                <p:cNvPr id="176" name="Group 175">
                  <a:extLst>
                    <a:ext uri="{FF2B5EF4-FFF2-40B4-BE49-F238E27FC236}">
                      <a16:creationId xmlns:a16="http://schemas.microsoft.com/office/drawing/2014/main" id="{23ABA417-A1A1-408A-AC1C-9FF0E5EBBA20}"/>
                    </a:ext>
                  </a:extLst>
                </p:cNvPr>
                <p:cNvGrpSpPr/>
                <p:nvPr/>
              </p:nvGrpSpPr>
              <p:grpSpPr>
                <a:xfrm>
                  <a:off x="1709328" y="3588409"/>
                  <a:ext cx="1051560" cy="274320"/>
                  <a:chOff x="4837371" y="4207752"/>
                  <a:chExt cx="1051560" cy="274320"/>
                </a:xfrm>
              </p:grpSpPr>
              <p:sp>
                <p:nvSpPr>
                  <p:cNvPr id="178" name="Rectangle 177">
                    <a:extLst>
                      <a:ext uri="{FF2B5EF4-FFF2-40B4-BE49-F238E27FC236}">
                        <a16:creationId xmlns:a16="http://schemas.microsoft.com/office/drawing/2014/main" id="{8F36486A-8D37-4E60-9EB8-9A52842AC419}"/>
                      </a:ext>
                    </a:extLst>
                  </p:cNvPr>
                  <p:cNvSpPr/>
                  <p:nvPr/>
                </p:nvSpPr>
                <p:spPr>
                  <a:xfrm>
                    <a:off x="4837371" y="4299192"/>
                    <a:ext cx="1051560" cy="1828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Flowchart: Terminator 178">
                    <a:extLst>
                      <a:ext uri="{FF2B5EF4-FFF2-40B4-BE49-F238E27FC236}">
                        <a16:creationId xmlns:a16="http://schemas.microsoft.com/office/drawing/2014/main" id="{2B90CF22-BB7B-4FD5-B74E-BE4A3C382E66}"/>
                      </a:ext>
                    </a:extLst>
                  </p:cNvPr>
                  <p:cNvSpPr/>
                  <p:nvPr/>
                </p:nvSpPr>
                <p:spPr>
                  <a:xfrm rot="5400000">
                    <a:off x="5621914" y="4253472"/>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Flowchart: Terminator 179">
                    <a:extLst>
                      <a:ext uri="{FF2B5EF4-FFF2-40B4-BE49-F238E27FC236}">
                        <a16:creationId xmlns:a16="http://schemas.microsoft.com/office/drawing/2014/main" id="{68286C3C-7C4D-497C-A3F4-9A4CFFA67B5F}"/>
                      </a:ext>
                    </a:extLst>
                  </p:cNvPr>
                  <p:cNvSpPr/>
                  <p:nvPr/>
                </p:nvSpPr>
                <p:spPr>
                  <a:xfrm rot="5400000">
                    <a:off x="5273487" y="4254876"/>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Flowchart: Terminator 180">
                    <a:extLst>
                      <a:ext uri="{FF2B5EF4-FFF2-40B4-BE49-F238E27FC236}">
                        <a16:creationId xmlns:a16="http://schemas.microsoft.com/office/drawing/2014/main" id="{B9CD064B-9FCF-40A6-B1CF-7D063F82C66E}"/>
                      </a:ext>
                    </a:extLst>
                  </p:cNvPr>
                  <p:cNvSpPr/>
                  <p:nvPr/>
                </p:nvSpPr>
                <p:spPr>
                  <a:xfrm rot="5400000">
                    <a:off x="4901523" y="4254367"/>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7" name="TextBox 176">
                  <a:extLst>
                    <a:ext uri="{FF2B5EF4-FFF2-40B4-BE49-F238E27FC236}">
                      <a16:creationId xmlns:a16="http://schemas.microsoft.com/office/drawing/2014/main" id="{6C8953FF-0A24-438A-B531-2479C67E4D0E}"/>
                    </a:ext>
                  </a:extLst>
                </p:cNvPr>
                <p:cNvSpPr txBox="1"/>
                <p:nvPr/>
              </p:nvSpPr>
              <p:spPr>
                <a:xfrm>
                  <a:off x="1788035" y="4012090"/>
                  <a:ext cx="877824" cy="707886"/>
                </a:xfrm>
                <a:prstGeom prst="rect">
                  <a:avLst/>
                </a:prstGeom>
                <a:solidFill>
                  <a:srgbClr val="0070C0"/>
                </a:solidFill>
                <a:ln>
                  <a:solidFill>
                    <a:schemeClr val="bg1"/>
                  </a:solidFill>
                </a:ln>
              </p:spPr>
              <p:txBody>
                <a:bodyPr wrap="square" lIns="0" tIns="0" rIns="0" bIns="0" rtlCol="0" anchor="ctr">
                  <a:spAutoFit/>
                </a:bodyPr>
                <a:lstStyle/>
                <a:p>
                  <a:pPr algn="ctr"/>
                  <a:r>
                    <a:rPr lang="en-US" sz="1400" b="1" dirty="0">
                      <a:solidFill>
                        <a:schemeClr val="bg1"/>
                      </a:solidFill>
                    </a:rPr>
                    <a:t>MONTH</a:t>
                  </a:r>
                </a:p>
                <a:p>
                  <a:pPr algn="ctr"/>
                  <a:r>
                    <a:rPr lang="en-US" sz="3200" b="1" dirty="0">
                      <a:solidFill>
                        <a:schemeClr val="bg1"/>
                      </a:solidFill>
                    </a:rPr>
                    <a:t>1</a:t>
                  </a:r>
                </a:p>
              </p:txBody>
            </p:sp>
          </p:grpSp>
        </p:grpSp>
      </p:grpSp>
      <p:sp>
        <p:nvSpPr>
          <p:cNvPr id="43" name="TextBox 42">
            <a:extLst>
              <a:ext uri="{FF2B5EF4-FFF2-40B4-BE49-F238E27FC236}">
                <a16:creationId xmlns:a16="http://schemas.microsoft.com/office/drawing/2014/main" id="{23D92D3E-FAB6-4572-9672-CCD9738424D9}"/>
              </a:ext>
            </a:extLst>
          </p:cNvPr>
          <p:cNvSpPr txBox="1"/>
          <p:nvPr/>
        </p:nvSpPr>
        <p:spPr>
          <a:xfrm>
            <a:off x="3958348" y="3807706"/>
            <a:ext cx="3788705" cy="1323439"/>
          </a:xfrm>
          <a:prstGeom prst="rect">
            <a:avLst/>
          </a:prstGeom>
          <a:noFill/>
        </p:spPr>
        <p:txBody>
          <a:bodyPr wrap="square" rtlCol="0">
            <a:spAutoFit/>
          </a:bodyPr>
          <a:lstStyle/>
          <a:p>
            <a:pPr algn="ctr"/>
            <a:r>
              <a:rPr lang="en-US" sz="1600" b="1" dirty="0">
                <a:solidFill>
                  <a:srgbClr val="00529B"/>
                </a:solidFill>
                <a:latin typeface="Arial" panose="020B0604020202020204" pitchFamily="34" charset="0"/>
                <a:cs typeface="Arial" panose="020B0604020202020204" pitchFamily="34" charset="0"/>
              </a:rPr>
              <a:t>Individual </a:t>
            </a:r>
            <a:br>
              <a:rPr lang="en-US" sz="1600" b="1" dirty="0">
                <a:solidFill>
                  <a:srgbClr val="00529B"/>
                </a:solidFill>
                <a:latin typeface="Arial" panose="020B0604020202020204" pitchFamily="34" charset="0"/>
                <a:cs typeface="Arial" panose="020B0604020202020204" pitchFamily="34" charset="0"/>
              </a:rPr>
            </a:br>
            <a:r>
              <a:rPr lang="en-US" sz="1600" b="1" dirty="0">
                <a:solidFill>
                  <a:srgbClr val="00529B"/>
                </a:solidFill>
                <a:latin typeface="Arial" panose="020B0604020202020204" pitchFamily="34" charset="0"/>
                <a:cs typeface="Arial" panose="020B0604020202020204" pitchFamily="34" charset="0"/>
              </a:rPr>
              <a:t>Medicare Advantage OEP</a:t>
            </a:r>
          </a:p>
          <a:p>
            <a:pPr algn="ctr"/>
            <a:r>
              <a:rPr lang="en-US" sz="1600" dirty="0">
                <a:solidFill>
                  <a:srgbClr val="00529B"/>
                </a:solidFill>
                <a:latin typeface="Arial" panose="020B0604020202020204" pitchFamily="34" charset="0"/>
                <a:cs typeface="Arial" panose="020B0604020202020204" pitchFamily="34" charset="0"/>
              </a:rPr>
              <a:t>1</a:t>
            </a:r>
            <a:r>
              <a:rPr lang="en-US" sz="1600" baseline="30000" dirty="0">
                <a:solidFill>
                  <a:srgbClr val="00529B"/>
                </a:solidFill>
                <a:latin typeface="Arial" panose="020B0604020202020204" pitchFamily="34" charset="0"/>
                <a:cs typeface="Arial" panose="020B0604020202020204" pitchFamily="34" charset="0"/>
              </a:rPr>
              <a:t>st</a:t>
            </a:r>
            <a:r>
              <a:rPr lang="en-US" sz="1600" dirty="0">
                <a:solidFill>
                  <a:srgbClr val="00529B"/>
                </a:solidFill>
                <a:latin typeface="Arial" panose="020B0604020202020204" pitchFamily="34" charset="0"/>
                <a:cs typeface="Arial" panose="020B0604020202020204" pitchFamily="34" charset="0"/>
              </a:rPr>
              <a:t> 3 months of enrollment in </a:t>
            </a:r>
            <a:br>
              <a:rPr lang="en-US" sz="1600" dirty="0">
                <a:solidFill>
                  <a:srgbClr val="00529B"/>
                </a:solidFill>
                <a:latin typeface="Arial" panose="020B0604020202020204" pitchFamily="34" charset="0"/>
                <a:cs typeface="Arial" panose="020B0604020202020204" pitchFamily="34" charset="0"/>
              </a:rPr>
            </a:br>
            <a:r>
              <a:rPr lang="en-US" sz="1600" dirty="0">
                <a:solidFill>
                  <a:srgbClr val="00529B"/>
                </a:solidFill>
                <a:latin typeface="Arial" panose="020B0604020202020204" pitchFamily="34" charset="0"/>
                <a:cs typeface="Arial" panose="020B0604020202020204" pitchFamily="34" charset="0"/>
              </a:rPr>
              <a:t>Medicare Part A &amp; Part B if you join a Medicare Advantage Plan</a:t>
            </a:r>
          </a:p>
        </p:txBody>
      </p:sp>
      <p:cxnSp>
        <p:nvCxnSpPr>
          <p:cNvPr id="11" name="Straight Connector 10">
            <a:extLst>
              <a:ext uri="{FF2B5EF4-FFF2-40B4-BE49-F238E27FC236}">
                <a16:creationId xmlns:a16="http://schemas.microsoft.com/office/drawing/2014/main" id="{5DBC0882-979D-437A-A723-F8573CF24387}"/>
              </a:ext>
              <a:ext uri="{C183D7F6-B498-43B3-948B-1728B52AA6E4}">
                <adec:decorative xmlns:adec="http://schemas.microsoft.com/office/drawing/2017/decorative" val="1"/>
              </a:ext>
            </a:extLst>
          </p:cNvPr>
          <p:cNvCxnSpPr>
            <a:cxnSpLocks/>
          </p:cNvCxnSpPr>
          <p:nvPr/>
        </p:nvCxnSpPr>
        <p:spPr>
          <a:xfrm flipH="1">
            <a:off x="7842469" y="1487232"/>
            <a:ext cx="14456" cy="3633636"/>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8987C90F-5A5F-4494-8284-0F5B1E8F06B5}"/>
              </a:ext>
            </a:extLst>
          </p:cNvPr>
          <p:cNvSpPr txBox="1"/>
          <p:nvPr/>
        </p:nvSpPr>
        <p:spPr>
          <a:xfrm>
            <a:off x="7893324" y="1624557"/>
            <a:ext cx="4130882" cy="3789755"/>
          </a:xfrm>
          <a:prstGeom prst="rect">
            <a:avLst/>
          </a:prstGeom>
          <a:noFill/>
        </p:spPr>
        <p:txBody>
          <a:bodyPr wrap="square" rtlCol="0">
            <a:spAutoFit/>
          </a:bodyPr>
          <a:lstStyle/>
          <a:p>
            <a:pPr marL="0" lvl="1">
              <a:spcAft>
                <a:spcPts val="600"/>
              </a:spcAft>
              <a:defRPr/>
            </a:pPr>
            <a:r>
              <a:rPr lang="en-US" sz="2400" b="1" dirty="0">
                <a:solidFill>
                  <a:srgbClr val="00529B"/>
                </a:solidFill>
                <a:latin typeface="Arial" panose="020B0604020202020204" pitchFamily="34" charset="0"/>
                <a:cs typeface="Arial" panose="020B0604020202020204" pitchFamily="34" charset="0"/>
              </a:rPr>
              <a:t>You can:</a:t>
            </a:r>
          </a:p>
          <a:p>
            <a:pPr lvl="1" indent="-274320">
              <a:spcAft>
                <a:spcPts val="600"/>
              </a:spcAft>
              <a:buFont typeface="Wingdings" panose="05000000000000000000" pitchFamily="2" charset="2"/>
              <a:buChar char="§"/>
              <a:defRPr/>
            </a:pPr>
            <a:r>
              <a:rPr lang="en-US" sz="2000" dirty="0">
                <a:solidFill>
                  <a:srgbClr val="00529B"/>
                </a:solidFill>
                <a:latin typeface="Arial" panose="020B0604020202020204" pitchFamily="34" charset="0"/>
                <a:cs typeface="Arial" panose="020B0604020202020204" pitchFamily="34" charset="0"/>
              </a:rPr>
              <a:t>Switch to another Medicare Advantage Plan, with or without drug coverage </a:t>
            </a:r>
          </a:p>
          <a:p>
            <a:pPr lvl="1" indent="-274320">
              <a:spcAft>
                <a:spcPts val="600"/>
              </a:spcAft>
              <a:buFont typeface="Wingdings" panose="05000000000000000000" pitchFamily="2" charset="2"/>
              <a:buChar char="§"/>
              <a:defRPr/>
            </a:pPr>
            <a:r>
              <a:rPr lang="en-US" sz="2000" dirty="0">
                <a:solidFill>
                  <a:srgbClr val="00529B"/>
                </a:solidFill>
                <a:latin typeface="Arial" panose="020B0604020202020204" pitchFamily="34" charset="0"/>
                <a:cs typeface="Arial" panose="020B0604020202020204" pitchFamily="34" charset="0"/>
              </a:rPr>
              <a:t>Drop your Medicare Advantage Plan and return to Original Medicare. If you do: </a:t>
            </a:r>
          </a:p>
          <a:p>
            <a:pPr marL="822960" lvl="2" indent="-274320">
              <a:spcAft>
                <a:spcPts val="600"/>
              </a:spcAft>
              <a:buSzPct val="100000"/>
              <a:buFont typeface="Arial" panose="020B0604020202020204" pitchFamily="34" charset="0"/>
              <a:buChar char="•"/>
              <a:defRPr/>
            </a:pPr>
            <a:r>
              <a:rPr lang="en-US" sz="1600" dirty="0">
                <a:solidFill>
                  <a:srgbClr val="00529B"/>
                </a:solidFill>
                <a:latin typeface="Arial" panose="020B0604020202020204" pitchFamily="34" charset="0"/>
                <a:cs typeface="Arial" panose="020B0604020202020204" pitchFamily="34" charset="0"/>
              </a:rPr>
              <a:t>You can join a Part D plan</a:t>
            </a:r>
          </a:p>
          <a:p>
            <a:pPr marL="822960" lvl="2" indent="-274320">
              <a:spcAft>
                <a:spcPts val="600"/>
              </a:spcAft>
              <a:buSzPct val="100000"/>
              <a:buFont typeface="Arial" panose="020B0604020202020204" pitchFamily="34" charset="0"/>
              <a:buChar char="•"/>
              <a:defRPr/>
            </a:pPr>
            <a:r>
              <a:rPr lang="en-US" sz="1600" dirty="0">
                <a:solidFill>
                  <a:srgbClr val="00529B"/>
                </a:solidFill>
                <a:latin typeface="Arial" panose="020B0604020202020204" pitchFamily="34" charset="0"/>
                <a:cs typeface="Arial" panose="020B0604020202020204" pitchFamily="34" charset="0"/>
              </a:rPr>
              <a:t>Coverage begins the first of the month after you enroll in the plan</a:t>
            </a:r>
            <a:endParaRPr lang="en-US" sz="1600" b="1" dirty="0">
              <a:solidFill>
                <a:srgbClr val="00529B"/>
              </a:solidFill>
              <a:latin typeface="Arial" panose="020B0604020202020204" pitchFamily="34" charset="0"/>
              <a:cs typeface="Arial" panose="020B0604020202020204" pitchFamily="34" charset="0"/>
            </a:endParaRPr>
          </a:p>
          <a:p>
            <a:pPr marL="233362" lvl="2">
              <a:lnSpc>
                <a:spcPct val="110000"/>
              </a:lnSpc>
              <a:spcBef>
                <a:spcPts val="600"/>
              </a:spcBef>
              <a:buSzPct val="100000"/>
              <a:defRPr/>
            </a:pPr>
            <a:endParaRPr lang="en-US" dirty="0">
              <a:solidFill>
                <a:srgbClr val="00529B"/>
              </a:solidFill>
              <a:latin typeface="Arial" panose="020B0604020202020204" pitchFamily="34" charset="0"/>
              <a:cs typeface="Arial" panose="020B0604020202020204" pitchFamily="34" charset="0"/>
            </a:endParaRPr>
          </a:p>
        </p:txBody>
      </p:sp>
      <p:sp>
        <p:nvSpPr>
          <p:cNvPr id="36" name="Rectangle 35">
            <a:extLst>
              <a:ext uri="{FF2B5EF4-FFF2-40B4-BE49-F238E27FC236}">
                <a16:creationId xmlns:a16="http://schemas.microsoft.com/office/drawing/2014/main" id="{433F662D-78F9-4E98-B0EF-B44468018D67}"/>
              </a:ext>
            </a:extLst>
          </p:cNvPr>
          <p:cNvSpPr/>
          <p:nvPr/>
        </p:nvSpPr>
        <p:spPr>
          <a:xfrm>
            <a:off x="838200" y="5602467"/>
            <a:ext cx="9129264" cy="307777"/>
          </a:xfrm>
          <a:prstGeom prst="rect">
            <a:avLst/>
          </a:prstGeom>
        </p:spPr>
        <p:txBody>
          <a:bodyPr wrap="square">
            <a:spAutoFit/>
          </a:bodyPr>
          <a:lstStyle/>
          <a:p>
            <a:pPr marL="0" marR="0" lvl="1" indent="0" defTabSz="685750" eaLnBrk="1" fontAlgn="auto" latinLnBrk="0" hangingPunct="1">
              <a:lnSpc>
                <a:spcPct val="100000"/>
              </a:lnSpc>
              <a:spcBef>
                <a:spcPts val="600"/>
              </a:spcBef>
              <a:spcAft>
                <a:spcPts val="0"/>
              </a:spcAft>
              <a:buClrTx/>
              <a:buSzTx/>
              <a:buFontTx/>
              <a:buNone/>
              <a:tabLst/>
              <a:defRPr/>
            </a:pPr>
            <a:r>
              <a:rPr kumimoji="0" lang="en-US" sz="1400" b="1" i="0" u="none" strike="noStrike" kern="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NOTE</a:t>
            </a:r>
            <a:r>
              <a:rPr kumimoji="0" lang="en-US" sz="1400" b="0" i="0" u="none" strike="noStrike" kern="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 You need to be in a Medicare Advantage Plan to use this enrollment period.</a:t>
            </a:r>
          </a:p>
        </p:txBody>
      </p:sp>
      <p:sp>
        <p:nvSpPr>
          <p:cNvPr id="198" name="Freeform: Shape 197">
            <a:extLst>
              <a:ext uri="{FF2B5EF4-FFF2-40B4-BE49-F238E27FC236}">
                <a16:creationId xmlns:a16="http://schemas.microsoft.com/office/drawing/2014/main" id="{5685C998-CAEC-4A5B-B9D0-B4B2EBB5F512}"/>
              </a:ext>
              <a:ext uri="{C183D7F6-B498-43B3-948B-1728B52AA6E4}">
                <adec:decorative xmlns:adec="http://schemas.microsoft.com/office/drawing/2017/decorative" val="1"/>
              </a:ext>
            </a:extLst>
          </p:cNvPr>
          <p:cNvSpPr>
            <a:spLocks noChangeAspect="1"/>
          </p:cNvSpPr>
          <p:nvPr/>
        </p:nvSpPr>
        <p:spPr>
          <a:xfrm>
            <a:off x="586395" y="5619195"/>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C0724A8-D5E7-4044-AA2D-3EE0A659D4D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322468" y="3244301"/>
            <a:ext cx="3188484" cy="548688"/>
          </a:xfrm>
          <a:prstGeom prst="rect">
            <a:avLst/>
          </a:prstGeom>
        </p:spPr>
      </p:pic>
      <p:pic>
        <p:nvPicPr>
          <p:cNvPr id="7" name="Picture 6">
            <a:extLst>
              <a:ext uri="{FF2B5EF4-FFF2-40B4-BE49-F238E27FC236}">
                <a16:creationId xmlns:a16="http://schemas.microsoft.com/office/drawing/2014/main" id="{4D2261F4-BD04-4089-8B35-787893DF0B4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95931" y="3226372"/>
            <a:ext cx="3188484" cy="548688"/>
          </a:xfrm>
          <a:prstGeom prst="rect">
            <a:avLst/>
          </a:prstGeom>
        </p:spPr>
      </p:pic>
      <p:sp>
        <p:nvSpPr>
          <p:cNvPr id="6" name="Slide Number Placeholder 5">
            <a:extLst>
              <a:ext uri="{FF2B5EF4-FFF2-40B4-BE49-F238E27FC236}">
                <a16:creationId xmlns:a16="http://schemas.microsoft.com/office/drawing/2014/main" id="{56D585A3-BE25-4E23-A26D-C055825456F5}"/>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61</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n-US"/>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2023</a:t>
            </a:r>
          </a:p>
        </p:txBody>
      </p:sp>
    </p:spTree>
    <p:custDataLst>
      <p:tags r:id="rId1"/>
    </p:custDataLst>
    <p:extLst>
      <p:ext uri="{BB962C8B-B14F-4D97-AF65-F5344CB8AC3E}">
        <p14:creationId xmlns:p14="http://schemas.microsoft.com/office/powerpoint/2010/main" val="196973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500"/>
                                        <p:tgtEl>
                                          <p:spTgt spid="5"/>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fade">
                                      <p:cBhvr>
                                        <p:cTn id="20" dur="500"/>
                                        <p:tgtEl>
                                          <p:spTgt spid="4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5">
                                            <p:txEl>
                                              <p:pRg st="0" end="0"/>
                                            </p:txEl>
                                          </p:spTgt>
                                        </p:tgtEl>
                                        <p:attrNameLst>
                                          <p:attrName>style.visibility</p:attrName>
                                        </p:attrNameLst>
                                      </p:cBhvr>
                                      <p:to>
                                        <p:strVal val="visible"/>
                                      </p:to>
                                    </p:set>
                                    <p:animEffect transition="in" filter="fade">
                                      <p:cBhvr>
                                        <p:cTn id="25" dur="500"/>
                                        <p:tgtEl>
                                          <p:spTgt spid="35">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5">
                                            <p:txEl>
                                              <p:pRg st="1" end="1"/>
                                            </p:txEl>
                                          </p:spTgt>
                                        </p:tgtEl>
                                        <p:attrNameLst>
                                          <p:attrName>style.visibility</p:attrName>
                                        </p:attrNameLst>
                                      </p:cBhvr>
                                      <p:to>
                                        <p:strVal val="visible"/>
                                      </p:to>
                                    </p:set>
                                    <p:animEffect transition="in" filter="fade">
                                      <p:cBhvr>
                                        <p:cTn id="30" dur="500"/>
                                        <p:tgtEl>
                                          <p:spTgt spid="35">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5">
                                            <p:txEl>
                                              <p:pRg st="2" end="2"/>
                                            </p:txEl>
                                          </p:spTgt>
                                        </p:tgtEl>
                                        <p:attrNameLst>
                                          <p:attrName>style.visibility</p:attrName>
                                        </p:attrNameLst>
                                      </p:cBhvr>
                                      <p:to>
                                        <p:strVal val="visible"/>
                                      </p:to>
                                    </p:set>
                                    <p:animEffect transition="in" filter="fade">
                                      <p:cBhvr>
                                        <p:cTn id="35" dur="500"/>
                                        <p:tgtEl>
                                          <p:spTgt spid="35">
                                            <p:txEl>
                                              <p:pRg st="2" end="2"/>
                                            </p:txEl>
                                          </p:spTgt>
                                        </p:tgtEl>
                                      </p:cBhvr>
                                    </p:animEffec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35">
                                            <p:txEl>
                                              <p:pRg st="3" end="3"/>
                                            </p:txEl>
                                          </p:spTgt>
                                        </p:tgtEl>
                                        <p:attrNameLst>
                                          <p:attrName>style.visibility</p:attrName>
                                        </p:attrNameLst>
                                      </p:cBhvr>
                                      <p:to>
                                        <p:strVal val="visible"/>
                                      </p:to>
                                    </p:set>
                                    <p:animEffect transition="in" filter="fade">
                                      <p:cBhvr>
                                        <p:cTn id="39" dur="500"/>
                                        <p:tgtEl>
                                          <p:spTgt spid="35">
                                            <p:txEl>
                                              <p:pRg st="3" end="3"/>
                                            </p:txEl>
                                          </p:spTgt>
                                        </p:tgtEl>
                                      </p:cBhvr>
                                    </p:animEffect>
                                  </p:childTnLst>
                                </p:cTn>
                              </p:par>
                            </p:childTnLst>
                          </p:cTn>
                        </p:par>
                        <p:par>
                          <p:cTn id="40" fill="hold">
                            <p:stCondLst>
                              <p:cond delay="1000"/>
                            </p:stCondLst>
                            <p:childTnLst>
                              <p:par>
                                <p:cTn id="41" presetID="10" presetClass="entr" presetSubtype="0" fill="hold" nodeType="afterEffect">
                                  <p:stCondLst>
                                    <p:cond delay="0"/>
                                  </p:stCondLst>
                                  <p:childTnLst>
                                    <p:set>
                                      <p:cBhvr>
                                        <p:cTn id="42" dur="1" fill="hold">
                                          <p:stCondLst>
                                            <p:cond delay="0"/>
                                          </p:stCondLst>
                                        </p:cTn>
                                        <p:tgtEl>
                                          <p:spTgt spid="35">
                                            <p:txEl>
                                              <p:pRg st="4" end="4"/>
                                            </p:txEl>
                                          </p:spTgt>
                                        </p:tgtEl>
                                        <p:attrNameLst>
                                          <p:attrName>style.visibility</p:attrName>
                                        </p:attrNameLst>
                                      </p:cBhvr>
                                      <p:to>
                                        <p:strVal val="visible"/>
                                      </p:to>
                                    </p:set>
                                    <p:animEffect transition="in" filter="fade">
                                      <p:cBhvr>
                                        <p:cTn id="43" dur="500"/>
                                        <p:tgtEl>
                                          <p:spTgt spid="35">
                                            <p:txEl>
                                              <p:pRg st="4" end="4"/>
                                            </p:txEl>
                                          </p:spTgt>
                                        </p:tgtEl>
                                      </p:cBhvr>
                                    </p:animEffect>
                                  </p:childTnLst>
                                </p:cTn>
                              </p:par>
                            </p:childTnLst>
                          </p:cTn>
                        </p:par>
                        <p:par>
                          <p:cTn id="44" fill="hold">
                            <p:stCondLst>
                              <p:cond delay="1500"/>
                            </p:stCondLst>
                            <p:childTnLst>
                              <p:par>
                                <p:cTn id="45" presetID="10" presetClass="entr" presetSubtype="0" fill="hold" grpId="0" nodeType="after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par>
                                <p:cTn id="48" presetID="1" presetClass="entr" presetSubtype="0" fill="hold" grpId="0" nodeType="withEffect">
                                  <p:stCondLst>
                                    <p:cond delay="0"/>
                                  </p:stCondLst>
                                  <p:childTnLst>
                                    <p:set>
                                      <p:cBhvr>
                                        <p:cTn id="49" dur="1" fill="hold">
                                          <p:stCondLst>
                                            <p:cond delay="0"/>
                                          </p:stCondLst>
                                        </p:cTn>
                                        <p:tgtEl>
                                          <p:spTgt spid="1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36" grpId="0"/>
      <p:bldP spid="19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Special Enrollment Periods (SEPs)</a:t>
            </a:r>
          </a:p>
        </p:txBody>
      </p:sp>
      <p:sp>
        <p:nvSpPr>
          <p:cNvPr id="5" name="TextBox 4">
            <a:extLst>
              <a:ext uri="{FF2B5EF4-FFF2-40B4-BE49-F238E27FC236}">
                <a16:creationId xmlns:a16="http://schemas.microsoft.com/office/drawing/2014/main" id="{13AB5839-7312-4912-ABDA-C24D915CFFBB}"/>
              </a:ext>
            </a:extLst>
          </p:cNvPr>
          <p:cNvSpPr txBox="1"/>
          <p:nvPr/>
        </p:nvSpPr>
        <p:spPr>
          <a:xfrm>
            <a:off x="513347" y="1062002"/>
            <a:ext cx="9946106" cy="461665"/>
          </a:xfrm>
          <a:prstGeom prst="rect">
            <a:avLst/>
          </a:prstGeom>
          <a:noFill/>
        </p:spPr>
        <p:txBody>
          <a:bodyPr wrap="square" rtlCol="0">
            <a:spAutoFit/>
          </a:bodyPr>
          <a:lstStyle/>
          <a:p>
            <a:r>
              <a:rPr lang="en-US" sz="2400" b="1" dirty="0">
                <a:solidFill>
                  <a:srgbClr val="00529B"/>
                </a:solidFill>
                <a:latin typeface="Arial" panose="020B0604020202020204" pitchFamily="34" charset="0"/>
                <a:cs typeface="Arial" panose="020B0604020202020204" pitchFamily="34" charset="0"/>
              </a:rPr>
              <a:t>Life events that allow a Special Enrollment Period (SEP):</a:t>
            </a:r>
          </a:p>
        </p:txBody>
      </p:sp>
      <p:sp>
        <p:nvSpPr>
          <p:cNvPr id="52" name="Content Placeholder 4">
            <a:extLst>
              <a:ext uri="{FF2B5EF4-FFF2-40B4-BE49-F238E27FC236}">
                <a16:creationId xmlns:a16="http://schemas.microsoft.com/office/drawing/2014/main" id="{EDF68F92-2CB2-47D5-8212-3743A1128DC5}"/>
              </a:ext>
            </a:extLst>
          </p:cNvPr>
          <p:cNvSpPr txBox="1">
            <a:spLocks/>
          </p:cNvSpPr>
          <p:nvPr/>
        </p:nvSpPr>
        <p:spPr>
          <a:xfrm>
            <a:off x="705853" y="1625946"/>
            <a:ext cx="11053010" cy="4578911"/>
          </a:xfrm>
          <a:prstGeom prst="rect">
            <a:avLst/>
          </a:prstGeom>
        </p:spPr>
        <p:txBody>
          <a:bodyPr vert="horz" lIns="91440" tIns="45720" rIns="91440" bIns="45720" numCol="2" spcCol="548640" rtlCol="0">
            <a:noAutofit/>
          </a:bodyPr>
          <a:lstStyle>
            <a:lvl1pPr indent="0" defTabSz="685800">
              <a:lnSpc>
                <a:spcPct val="100000"/>
              </a:lnSpc>
              <a:spcBef>
                <a:spcPts val="0"/>
              </a:spcBef>
              <a:spcAft>
                <a:spcPts val="1200"/>
              </a:spcAft>
              <a:buClr>
                <a:srgbClr val="00539A"/>
              </a:buClr>
              <a:buFont typeface="Wingdings" pitchFamily="2" charset="2"/>
              <a:buNone/>
              <a:defRPr sz="2800" b="1">
                <a:solidFill>
                  <a:srgbClr val="00529B"/>
                </a:solidFill>
                <a:latin typeface="Arial" panose="020B0604020202020204" pitchFamily="34" charset="0"/>
                <a:cs typeface="Arial" panose="020B0604020202020204" pitchFamily="34" charset="0"/>
              </a:defRPr>
            </a:lvl1pPr>
            <a:lvl2pPr marL="822960" lvl="1" indent="-274320" defTabSz="685800">
              <a:lnSpc>
                <a:spcPct val="100000"/>
              </a:lnSpc>
              <a:spcBef>
                <a:spcPts val="0"/>
              </a:spcBef>
              <a:spcAft>
                <a:spcPts val="600"/>
              </a:spcAft>
              <a:buFont typeface="Arial" panose="020B0604020202020204" pitchFamily="34" charset="0"/>
              <a:buChar char="•"/>
              <a:defRPr sz="2400">
                <a:solidFill>
                  <a:srgbClr val="00529B"/>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b="0" i="0">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b="0" i="0">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b="0" i="0">
                <a:latin typeface="Arial" panose="020B0604020202020204" pitchFamily="34" charset="0"/>
                <a:cs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548640" indent="-274320">
              <a:buFont typeface="Wingdings" panose="05000000000000000000" pitchFamily="2" charset="2"/>
              <a:buChar char="§"/>
            </a:pPr>
            <a:r>
              <a:rPr lang="en-US" sz="2200" b="0" dirty="0"/>
              <a:t>Permanently move out of your plan’s service area</a:t>
            </a:r>
          </a:p>
          <a:p>
            <a:pPr marL="548640" indent="-274320">
              <a:buFont typeface="Wingdings" panose="05000000000000000000" pitchFamily="2" charset="2"/>
              <a:buChar char="§"/>
            </a:pPr>
            <a:r>
              <a:rPr lang="en-US" sz="2200" b="0" dirty="0"/>
              <a:t>Lose other coverage</a:t>
            </a:r>
          </a:p>
          <a:p>
            <a:pPr marL="548640" indent="-274320">
              <a:buFont typeface="Wingdings" panose="05000000000000000000" pitchFamily="2" charset="2"/>
              <a:buChar char="§"/>
            </a:pPr>
            <a:r>
              <a:rPr lang="en-US" sz="2200" b="0" dirty="0"/>
              <a:t>Weren’t properly told that your other coverage wasn’t creditable, or your other coverage was reduced and is no longer creditable</a:t>
            </a:r>
          </a:p>
          <a:p>
            <a:pPr marL="548640" indent="-274320">
              <a:buFont typeface="Wingdings" panose="05000000000000000000" pitchFamily="2" charset="2"/>
              <a:buChar char="§"/>
            </a:pPr>
            <a:r>
              <a:rPr lang="en-US" sz="2200" b="0" dirty="0"/>
              <a:t>Enter, live at, or leave a long-term care facility</a:t>
            </a:r>
          </a:p>
          <a:p>
            <a:pPr marL="548640" indent="-274320">
              <a:buFont typeface="Wingdings" panose="05000000000000000000" pitchFamily="2" charset="2"/>
              <a:buChar char="§"/>
            </a:pPr>
            <a:r>
              <a:rPr lang="en-US" sz="2200" b="0" dirty="0"/>
              <a:t>Belong to a State Pharmaceutical Assistance Program (SPAP)</a:t>
            </a:r>
          </a:p>
          <a:p>
            <a:pPr marL="548640" indent="-274320">
              <a:buFont typeface="Wingdings" panose="05000000000000000000" pitchFamily="2" charset="2"/>
              <a:buChar char="§"/>
            </a:pPr>
            <a:r>
              <a:rPr lang="en-US" sz="2200" b="0" dirty="0"/>
              <a:t>Join or switch to a plan that has a 5-star rating </a:t>
            </a:r>
          </a:p>
          <a:p>
            <a:pPr marL="548640" indent="-274320">
              <a:buFont typeface="Wingdings" panose="05000000000000000000" pitchFamily="2" charset="2"/>
              <a:buChar char="§"/>
            </a:pPr>
            <a:r>
              <a:rPr lang="en-US" sz="2200" b="0" dirty="0"/>
              <a:t>Gain, lose, or have a change in your dual eligible (including partial duals) or Extra Help status</a:t>
            </a:r>
          </a:p>
          <a:p>
            <a:pPr marL="548640" indent="-274320">
              <a:buFont typeface="Wingdings" panose="05000000000000000000" pitchFamily="2" charset="2"/>
              <a:buChar char="§"/>
            </a:pPr>
            <a:r>
              <a:rPr lang="en-US" sz="2200" b="0" dirty="0"/>
              <a:t>Have been assigned into a plan by Medicare or your state</a:t>
            </a:r>
          </a:p>
          <a:p>
            <a:pPr marL="548640" indent="-274320">
              <a:buFont typeface="Wingdings" panose="05000000000000000000" pitchFamily="2" charset="2"/>
              <a:buChar char="§"/>
            </a:pPr>
            <a:r>
              <a:rPr lang="en-US" sz="2200" b="0" dirty="0"/>
              <a:t>Other exceptional circumstances</a:t>
            </a:r>
          </a:p>
        </p:txBody>
      </p:sp>
      <p:cxnSp>
        <p:nvCxnSpPr>
          <p:cNvPr id="53" name="Straight Connector 52">
            <a:extLst>
              <a:ext uri="{FF2B5EF4-FFF2-40B4-BE49-F238E27FC236}">
                <a16:creationId xmlns:a16="http://schemas.microsoft.com/office/drawing/2014/main" id="{EAFDDD99-AA05-4699-9CAD-CC8472BD1732}"/>
              </a:ext>
              <a:ext uri="{C183D7F6-B498-43B3-948B-1728B52AA6E4}">
                <adec:decorative xmlns:adec="http://schemas.microsoft.com/office/drawing/2017/decorative" val="1"/>
              </a:ext>
            </a:extLst>
          </p:cNvPr>
          <p:cNvCxnSpPr/>
          <p:nvPr/>
        </p:nvCxnSpPr>
        <p:spPr>
          <a:xfrm>
            <a:off x="6192252" y="1937076"/>
            <a:ext cx="0" cy="3850105"/>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BDCF0D1B-C0C0-411D-9A29-6F8A3B6ED127}"/>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62</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n-US"/>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2023</a:t>
            </a:r>
          </a:p>
        </p:txBody>
      </p:sp>
    </p:spTree>
    <p:custDataLst>
      <p:tags r:id="rId1"/>
    </p:custDataLst>
    <p:extLst>
      <p:ext uri="{BB962C8B-B14F-4D97-AF65-F5344CB8AC3E}">
        <p14:creationId xmlns:p14="http://schemas.microsoft.com/office/powerpoint/2010/main" val="21956651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2800" dirty="0">
                <a:cs typeface="Calibri"/>
              </a:rPr>
              <a:t>Extra Help, Dual &amp; Partial Dual Eligible</a:t>
            </a:r>
            <a:br>
              <a:rPr lang="en-US" sz="2800" dirty="0">
                <a:cs typeface="Calibri"/>
              </a:rPr>
            </a:br>
            <a:r>
              <a:rPr lang="en-US" sz="2800" dirty="0">
                <a:cs typeface="Calibri"/>
              </a:rPr>
              <a:t>Special Enrollment Period (SEP)</a:t>
            </a:r>
          </a:p>
        </p:txBody>
      </p:sp>
      <p:sp>
        <p:nvSpPr>
          <p:cNvPr id="5" name="Content Placeholder 4"/>
          <p:cNvSpPr>
            <a:spLocks noGrp="1"/>
          </p:cNvSpPr>
          <p:nvPr>
            <p:ph type="body" sz="quarter" idx="13"/>
          </p:nvPr>
        </p:nvSpPr>
        <p:spPr>
          <a:xfrm>
            <a:off x="510363" y="1658938"/>
            <a:ext cx="8368434" cy="4167187"/>
          </a:xfrm>
        </p:spPr>
        <p:txBody>
          <a:bodyPr>
            <a:noAutofit/>
          </a:bodyPr>
          <a:lstStyle/>
          <a:p>
            <a:pPr marL="0" indent="0" defTabSz="685800">
              <a:lnSpc>
                <a:spcPct val="100000"/>
              </a:lnSpc>
              <a:spcBef>
                <a:spcPts val="0"/>
              </a:spcBef>
              <a:spcAft>
                <a:spcPts val="1200"/>
              </a:spcAft>
              <a:buNone/>
            </a:pPr>
            <a:r>
              <a:rPr lang="en-US" sz="2800" b="1" dirty="0">
                <a:solidFill>
                  <a:srgbClr val="00529B"/>
                </a:solidFill>
              </a:rPr>
              <a:t>If you have Medicare and any form of Medicaid, you can:</a:t>
            </a:r>
          </a:p>
          <a:p>
            <a:pPr marL="548640" indent="-274320" defTabSz="685800">
              <a:lnSpc>
                <a:spcPct val="100000"/>
              </a:lnSpc>
              <a:spcBef>
                <a:spcPts val="0"/>
              </a:spcBef>
              <a:spcAft>
                <a:spcPts val="1200"/>
              </a:spcAft>
            </a:pPr>
            <a:r>
              <a:rPr lang="en-US" sz="2400" dirty="0">
                <a:solidFill>
                  <a:srgbClr val="00529B"/>
                </a:solidFill>
              </a:rPr>
              <a:t>Change plans one time per calendar quarter in the first 3 quarters of the year </a:t>
            </a:r>
          </a:p>
          <a:p>
            <a:pPr marL="548640" indent="-274320" defTabSz="685800">
              <a:lnSpc>
                <a:spcPct val="100000"/>
              </a:lnSpc>
              <a:spcBef>
                <a:spcPts val="0"/>
              </a:spcBef>
              <a:spcAft>
                <a:spcPts val="1200"/>
              </a:spcAft>
            </a:pPr>
            <a:r>
              <a:rPr lang="en-US" sz="2400" dirty="0">
                <a:solidFill>
                  <a:srgbClr val="00529B"/>
                </a:solidFill>
              </a:rPr>
              <a:t>Use annual OEP in the 4</a:t>
            </a:r>
            <a:r>
              <a:rPr lang="en-US" sz="2400" baseline="30000" dirty="0">
                <a:solidFill>
                  <a:srgbClr val="00529B"/>
                </a:solidFill>
              </a:rPr>
              <a:t>th</a:t>
            </a:r>
            <a:r>
              <a:rPr lang="en-US" sz="2400" dirty="0">
                <a:solidFill>
                  <a:srgbClr val="00529B"/>
                </a:solidFill>
              </a:rPr>
              <a:t> quarter</a:t>
            </a:r>
          </a:p>
          <a:p>
            <a:pPr marL="548640" indent="-274320" defTabSz="685800">
              <a:lnSpc>
                <a:spcPct val="100000"/>
              </a:lnSpc>
              <a:spcBef>
                <a:spcPts val="0"/>
              </a:spcBef>
              <a:spcAft>
                <a:spcPts val="1200"/>
              </a:spcAft>
            </a:pPr>
            <a:r>
              <a:rPr lang="en-US" sz="2400" dirty="0">
                <a:solidFill>
                  <a:srgbClr val="00529B"/>
                </a:solidFill>
              </a:rPr>
              <a:t>Have another 3-month SEP following:</a:t>
            </a:r>
          </a:p>
          <a:p>
            <a:pPr marL="822960" lvl="1" indent="-274320" defTabSz="685800">
              <a:lnSpc>
                <a:spcPct val="100000"/>
              </a:lnSpc>
              <a:spcBef>
                <a:spcPts val="0"/>
              </a:spcBef>
              <a:spcAft>
                <a:spcPts val="1200"/>
              </a:spcAft>
            </a:pPr>
            <a:r>
              <a:rPr lang="en-US" sz="2000" dirty="0">
                <a:solidFill>
                  <a:srgbClr val="00529B"/>
                </a:solidFill>
              </a:rPr>
              <a:t>A gain, loss, or change to Medicaid or Extra Help status</a:t>
            </a:r>
          </a:p>
          <a:p>
            <a:pPr marL="822960" lvl="1" indent="-274320" defTabSz="685800">
              <a:lnSpc>
                <a:spcPct val="100000"/>
              </a:lnSpc>
              <a:spcBef>
                <a:spcPts val="0"/>
              </a:spcBef>
              <a:spcAft>
                <a:spcPts val="1200"/>
              </a:spcAft>
            </a:pPr>
            <a:r>
              <a:rPr lang="en-US" sz="2000" dirty="0">
                <a:solidFill>
                  <a:srgbClr val="00529B"/>
                </a:solidFill>
              </a:rPr>
              <a:t>Notification of a CMS or state-initiated enrollment action</a:t>
            </a:r>
          </a:p>
        </p:txBody>
      </p:sp>
      <p:pic>
        <p:nvPicPr>
          <p:cNvPr id="6" name="Picture 5" descr="A graphics showing the dual coverage as a an overlap of the Medicare and Medicaid coverage">
            <a:extLst>
              <a:ext uri="{FF2B5EF4-FFF2-40B4-BE49-F238E27FC236}">
                <a16:creationId xmlns:a16="http://schemas.microsoft.com/office/drawing/2014/main" id="{ECB5E195-925C-4443-970B-028E4D5B7301}"/>
              </a:ext>
            </a:extLst>
          </p:cNvPr>
          <p:cNvPicPr>
            <a:picLocks noChangeAspect="1"/>
          </p:cNvPicPr>
          <p:nvPr/>
        </p:nvPicPr>
        <p:blipFill>
          <a:blip r:embed="rId4"/>
          <a:stretch>
            <a:fillRect/>
          </a:stretch>
        </p:blipFill>
        <p:spPr>
          <a:xfrm>
            <a:off x="8878797" y="1622461"/>
            <a:ext cx="2542252" cy="4182218"/>
          </a:xfrm>
          <a:prstGeom prst="rect">
            <a:avLst/>
          </a:prstGeom>
        </p:spPr>
      </p:pic>
      <p:sp>
        <p:nvSpPr>
          <p:cNvPr id="8" name="Slide Number Placeholder 5">
            <a:extLst>
              <a:ext uri="{FF2B5EF4-FFF2-40B4-BE49-F238E27FC236}">
                <a16:creationId xmlns:a16="http://schemas.microsoft.com/office/drawing/2014/main" id="{5DABFFF5-D473-4065-9F1B-4EC88B827D82}"/>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63</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n-US"/>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2023</a:t>
            </a:r>
          </a:p>
        </p:txBody>
      </p:sp>
    </p:spTree>
    <p:custDataLst>
      <p:tags r:id="rId1"/>
    </p:custDataLst>
    <p:extLst>
      <p:ext uri="{BB962C8B-B14F-4D97-AF65-F5344CB8AC3E}">
        <p14:creationId xmlns:p14="http://schemas.microsoft.com/office/powerpoint/2010/main" val="2526789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animEffect transition="in" filter="fade">
                                      <p:cBhvr>
                                        <p:cTn id="25"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6664"/>
            <a:ext cx="12192000" cy="938677"/>
          </a:xfrm>
        </p:spPr>
        <p:txBody>
          <a:bodyPr anchor="ctr">
            <a:noAutofit/>
          </a:bodyPr>
          <a:lstStyle/>
          <a:p>
            <a:r>
              <a:rPr lang="en-US" sz="2800" dirty="0"/>
              <a:t>Extra Help &amp; Dual Eligible </a:t>
            </a:r>
            <a:br>
              <a:rPr lang="en-US" sz="2800" dirty="0"/>
            </a:br>
            <a:r>
              <a:rPr lang="en-US" sz="2800" dirty="0"/>
              <a:t>Special Enrollment Period (SEP) Limitations</a:t>
            </a:r>
          </a:p>
        </p:txBody>
      </p:sp>
      <p:sp>
        <p:nvSpPr>
          <p:cNvPr id="7" name="Rectangle: Rounded Corners 6" descr="Box: Comprehensive Addiction and Recovery Act (CARA) established drug management programs&#10;">
            <a:extLst>
              <a:ext uri="{FF2B5EF4-FFF2-40B4-BE49-F238E27FC236}">
                <a16:creationId xmlns:a16="http://schemas.microsoft.com/office/drawing/2014/main" id="{211B80FA-6ACB-4592-AE0F-AAE4D902219A}"/>
              </a:ext>
            </a:extLst>
          </p:cNvPr>
          <p:cNvSpPr/>
          <p:nvPr/>
        </p:nvSpPr>
        <p:spPr>
          <a:xfrm>
            <a:off x="1429260" y="1493623"/>
            <a:ext cx="3017520" cy="3822700"/>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a:p>
            <a:pPr algn="ctr">
              <a:spcAft>
                <a:spcPts val="600"/>
              </a:spcAft>
            </a:pPr>
            <a:endParaRPr lang="en-US" dirty="0">
              <a:solidFill>
                <a:srgbClr val="00529B"/>
              </a:solidFill>
            </a:endParaRPr>
          </a:p>
          <a:p>
            <a:pPr algn="ctr">
              <a:spcAft>
                <a:spcPts val="600"/>
              </a:spcAft>
            </a:pPr>
            <a:r>
              <a:rPr lang="en-US" sz="2000" dirty="0">
                <a:solidFill>
                  <a:srgbClr val="00529B"/>
                </a:solidFill>
              </a:rPr>
              <a:t>Drug management programs (DMPs) help enrollees use opioids safely</a:t>
            </a:r>
          </a:p>
        </p:txBody>
      </p:sp>
      <p:pic>
        <p:nvPicPr>
          <p:cNvPr id="10" name="Graphic 9">
            <a:extLst>
              <a:ext uri="{FF2B5EF4-FFF2-40B4-BE49-F238E27FC236}">
                <a16:creationId xmlns:a16="http://schemas.microsoft.com/office/drawing/2014/main" id="{4F27EA41-F643-4741-9AD5-FDDAA2BD55EC}"/>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55954" y="1853325"/>
            <a:ext cx="1266142" cy="1266142"/>
          </a:xfrm>
          <a:prstGeom prst="rect">
            <a:avLst/>
          </a:prstGeom>
        </p:spPr>
      </p:pic>
      <p:sp>
        <p:nvSpPr>
          <p:cNvPr id="9" name="Rectangle: Rounded Corners 8" descr="Box: Individuals considered “potentially at-risk” or “at-risk” can’t use the Extra Help and Dual Eligible SEP&#10;">
            <a:extLst>
              <a:ext uri="{FF2B5EF4-FFF2-40B4-BE49-F238E27FC236}">
                <a16:creationId xmlns:a16="http://schemas.microsoft.com/office/drawing/2014/main" id="{87E709CB-4CDD-4753-817E-F7D87BA4B0A9}"/>
              </a:ext>
            </a:extLst>
          </p:cNvPr>
          <p:cNvSpPr/>
          <p:nvPr/>
        </p:nvSpPr>
        <p:spPr>
          <a:xfrm>
            <a:off x="4654480" y="1493623"/>
            <a:ext cx="3017520" cy="3870756"/>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a:p>
            <a:pPr algn="ctr">
              <a:spcAft>
                <a:spcPts val="600"/>
              </a:spcAft>
            </a:pPr>
            <a:r>
              <a:rPr lang="en-US" sz="2000" dirty="0">
                <a:solidFill>
                  <a:srgbClr val="00529B"/>
                </a:solidFill>
              </a:rPr>
              <a:t>Individuals considered “potentially at risk” or “at risk” for opioid misuse </a:t>
            </a:r>
            <a:r>
              <a:rPr lang="en-US" sz="2000" b="1" dirty="0">
                <a:solidFill>
                  <a:srgbClr val="00529B"/>
                </a:solidFill>
              </a:rPr>
              <a:t>can’t</a:t>
            </a:r>
            <a:r>
              <a:rPr lang="en-US" sz="2000" dirty="0">
                <a:solidFill>
                  <a:srgbClr val="00529B"/>
                </a:solidFill>
              </a:rPr>
              <a:t> use the Extra Help and Dual Eligible SEP</a:t>
            </a:r>
          </a:p>
        </p:txBody>
      </p:sp>
      <p:sp>
        <p:nvSpPr>
          <p:cNvPr id="16" name="Freeform: Shape 15">
            <a:extLst>
              <a:ext uri="{FF2B5EF4-FFF2-40B4-BE49-F238E27FC236}">
                <a16:creationId xmlns:a16="http://schemas.microsoft.com/office/drawing/2014/main" id="{8FCAE890-1F6D-4567-A9E4-133833D06B9D}"/>
              </a:ext>
              <a:ext uri="{C183D7F6-B498-43B3-948B-1728B52AA6E4}">
                <adec:decorative xmlns:adec="http://schemas.microsoft.com/office/drawing/2017/decorative" val="1"/>
              </a:ext>
            </a:extLst>
          </p:cNvPr>
          <p:cNvSpPr>
            <a:spLocks noChangeAspect="1"/>
          </p:cNvSpPr>
          <p:nvPr/>
        </p:nvSpPr>
        <p:spPr>
          <a:xfrm>
            <a:off x="5501640" y="1853326"/>
            <a:ext cx="1188719" cy="1188720"/>
          </a:xfrm>
          <a:custGeom>
            <a:avLst/>
            <a:gdLst>
              <a:gd name="connsiteX0" fmla="*/ 1283817 w 3717558"/>
              <a:gd name="connsiteY0" fmla="*/ 982893 h 3717560"/>
              <a:gd name="connsiteX1" fmla="*/ 1005560 w 3717558"/>
              <a:gd name="connsiteY1" fmla="*/ 1250689 h 3717560"/>
              <a:gd name="connsiteX2" fmla="*/ 1616511 w 3717558"/>
              <a:gd name="connsiteY2" fmla="*/ 1885510 h 3717560"/>
              <a:gd name="connsiteX3" fmla="*/ 1041178 w 3717558"/>
              <a:gd name="connsiteY3" fmla="*/ 2472724 h 3717560"/>
              <a:gd name="connsiteX4" fmla="*/ 1317033 w 3717558"/>
              <a:gd name="connsiteY4" fmla="*/ 2742996 h 3717560"/>
              <a:gd name="connsiteX5" fmla="*/ 1884423 w 3717558"/>
              <a:gd name="connsiteY5" fmla="*/ 2163888 h 3717560"/>
              <a:gd name="connsiteX6" fmla="*/ 2433736 w 3717558"/>
              <a:gd name="connsiteY6" fmla="*/ 2734663 h 3717560"/>
              <a:gd name="connsiteX7" fmla="*/ 2711996 w 3717558"/>
              <a:gd name="connsiteY7" fmla="*/ 2466867 h 3717560"/>
              <a:gd name="connsiteX8" fmla="*/ 2154812 w 3717558"/>
              <a:gd name="connsiteY8" fmla="*/ 1887915 h 3717560"/>
              <a:gd name="connsiteX9" fmla="*/ 2758416 w 3717558"/>
              <a:gd name="connsiteY9" fmla="*/ 1271845 h 3717560"/>
              <a:gd name="connsiteX10" fmla="*/ 2482562 w 3717558"/>
              <a:gd name="connsiteY10" fmla="*/ 1001572 h 3717560"/>
              <a:gd name="connsiteX11" fmla="*/ 1886900 w 3717558"/>
              <a:gd name="connsiteY11" fmla="*/ 1609537 h 3717560"/>
              <a:gd name="connsiteX12" fmla="*/ 1858779 w 3717558"/>
              <a:gd name="connsiteY12" fmla="*/ 0 h 3717560"/>
              <a:gd name="connsiteX13" fmla="*/ 3717558 w 3717558"/>
              <a:gd name="connsiteY13" fmla="*/ 1858780 h 3717560"/>
              <a:gd name="connsiteX14" fmla="*/ 1858779 w 3717558"/>
              <a:gd name="connsiteY14" fmla="*/ 3717560 h 3717560"/>
              <a:gd name="connsiteX15" fmla="*/ 0 w 3717558"/>
              <a:gd name="connsiteY15" fmla="*/ 1858780 h 3717560"/>
              <a:gd name="connsiteX16" fmla="*/ 1858779 w 3717558"/>
              <a:gd name="connsiteY16"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17558" h="3717560">
                <a:moveTo>
                  <a:pt x="1283817" y="982893"/>
                </a:moveTo>
                <a:lnTo>
                  <a:pt x="1005560" y="1250689"/>
                </a:lnTo>
                <a:lnTo>
                  <a:pt x="1616511" y="1885510"/>
                </a:lnTo>
                <a:lnTo>
                  <a:pt x="1041178" y="2472724"/>
                </a:lnTo>
                <a:lnTo>
                  <a:pt x="1317033" y="2742996"/>
                </a:lnTo>
                <a:lnTo>
                  <a:pt x="1884423" y="2163888"/>
                </a:lnTo>
                <a:lnTo>
                  <a:pt x="2433736" y="2734663"/>
                </a:lnTo>
                <a:lnTo>
                  <a:pt x="2711996" y="2466867"/>
                </a:lnTo>
                <a:lnTo>
                  <a:pt x="2154812" y="1887915"/>
                </a:lnTo>
                <a:lnTo>
                  <a:pt x="2758416" y="1271845"/>
                </a:lnTo>
                <a:lnTo>
                  <a:pt x="2482562" y="1001572"/>
                </a:lnTo>
                <a:lnTo>
                  <a:pt x="1886900" y="1609537"/>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FE0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descr="Box: Other enrollment periods are still available—OEP, other SEPs&#10;">
            <a:extLst>
              <a:ext uri="{FF2B5EF4-FFF2-40B4-BE49-F238E27FC236}">
                <a16:creationId xmlns:a16="http://schemas.microsoft.com/office/drawing/2014/main" id="{77D09903-F272-42EB-BCA3-83450B3B5CF6}"/>
              </a:ext>
            </a:extLst>
          </p:cNvPr>
          <p:cNvSpPr/>
          <p:nvPr/>
        </p:nvSpPr>
        <p:spPr>
          <a:xfrm>
            <a:off x="7879699" y="1493622"/>
            <a:ext cx="3017520" cy="3870756"/>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a:p>
            <a:pPr algn="ctr">
              <a:spcAft>
                <a:spcPts val="600"/>
              </a:spcAft>
            </a:pPr>
            <a:r>
              <a:rPr lang="en-US" sz="2000" dirty="0">
                <a:solidFill>
                  <a:srgbClr val="00529B"/>
                </a:solidFill>
              </a:rPr>
              <a:t>Other enrollment periods are still available—OEP, other SEPs</a:t>
            </a:r>
          </a:p>
        </p:txBody>
      </p:sp>
      <p:sp>
        <p:nvSpPr>
          <p:cNvPr id="12" name="Freeform: Shape 11">
            <a:extLst>
              <a:ext uri="{FF2B5EF4-FFF2-40B4-BE49-F238E27FC236}">
                <a16:creationId xmlns:a16="http://schemas.microsoft.com/office/drawing/2014/main" id="{C7117AD6-3063-4AC9-8A49-5F9319476182}"/>
              </a:ext>
              <a:ext uri="{C183D7F6-B498-43B3-948B-1728B52AA6E4}">
                <adec:decorative xmlns:adec="http://schemas.microsoft.com/office/drawing/2017/decorative" val="1"/>
              </a:ext>
            </a:extLst>
          </p:cNvPr>
          <p:cNvSpPr>
            <a:spLocks noChangeAspect="1"/>
          </p:cNvSpPr>
          <p:nvPr/>
        </p:nvSpPr>
        <p:spPr>
          <a:xfrm>
            <a:off x="8794099" y="1853325"/>
            <a:ext cx="1188720" cy="1188721"/>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9AC4971F-B138-448E-8504-F830FBFC7A17}"/>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64</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n-US"/>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2023</a:t>
            </a:r>
          </a:p>
        </p:txBody>
      </p:sp>
    </p:spTree>
    <p:custDataLst>
      <p:tags r:id="rId1"/>
    </p:custDataLst>
    <p:extLst>
      <p:ext uri="{BB962C8B-B14F-4D97-AF65-F5344CB8AC3E}">
        <p14:creationId xmlns:p14="http://schemas.microsoft.com/office/powerpoint/2010/main" val="321467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5" end="5"/>
                                            </p:txEl>
                                          </p:spTgt>
                                        </p:tgtEl>
                                        <p:attrNameLst>
                                          <p:attrName>style.visibility</p:attrName>
                                        </p:attrNameLst>
                                      </p:cBhvr>
                                      <p:to>
                                        <p:strVal val="visible"/>
                                      </p:to>
                                    </p:set>
                                    <p:animEffect transition="in" filter="fade">
                                      <p:cBhvr>
                                        <p:cTn id="7" dur="500"/>
                                        <p:tgtEl>
                                          <p:spTgt spid="7">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5" end="5"/>
                                            </p:txEl>
                                          </p:spTgt>
                                        </p:tgtEl>
                                        <p:attrNameLst>
                                          <p:attrName>style.visibility</p:attrName>
                                        </p:attrNameLst>
                                      </p:cBhvr>
                                      <p:to>
                                        <p:strVal val="visible"/>
                                      </p:to>
                                    </p:set>
                                    <p:animEffect transition="in" filter="fade">
                                      <p:cBhvr>
                                        <p:cTn id="12" dur="500"/>
                                        <p:tgtEl>
                                          <p:spTgt spid="9">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923132"/>
          </a:xfrm>
        </p:spPr>
        <p:txBody>
          <a:bodyPr anchor="ctr">
            <a:normAutofit/>
          </a:bodyPr>
          <a:lstStyle/>
          <a:p>
            <a:r>
              <a:rPr lang="en-US" sz="3000" dirty="0"/>
              <a:t>5-Star Special Enrollment Period (SEP)</a:t>
            </a:r>
          </a:p>
        </p:txBody>
      </p:sp>
      <p:pic>
        <p:nvPicPr>
          <p:cNvPr id="9" name="Picture 8" descr="5 star icon">
            <a:extLst>
              <a:ext uri="{FF2B5EF4-FFF2-40B4-BE49-F238E27FC236}">
                <a16:creationId xmlns:a16="http://schemas.microsoft.com/office/drawing/2014/main" id="{FDA08415-6B85-402B-B43E-BD215C51BDB0}"/>
              </a:ext>
            </a:extLst>
          </p:cNvPr>
          <p:cNvPicPr>
            <a:picLocks noChangeAspect="1"/>
          </p:cNvPicPr>
          <p:nvPr/>
        </p:nvPicPr>
        <p:blipFill>
          <a:blip r:embed="rId4"/>
          <a:stretch>
            <a:fillRect/>
          </a:stretch>
        </p:blipFill>
        <p:spPr>
          <a:xfrm>
            <a:off x="5503601" y="1143253"/>
            <a:ext cx="1232643" cy="1467919"/>
          </a:xfrm>
          <a:prstGeom prst="rect">
            <a:avLst/>
          </a:prstGeom>
        </p:spPr>
      </p:pic>
      <p:sp>
        <p:nvSpPr>
          <p:cNvPr id="24" name="Rectangle: Rounded Corners 23" descr="Box 1 header: You can&#10;">
            <a:extLst>
              <a:ext uri="{FF2B5EF4-FFF2-40B4-BE49-F238E27FC236}">
                <a16:creationId xmlns:a16="http://schemas.microsoft.com/office/drawing/2014/main" id="{E9392DBD-AB4D-44A2-AA5A-521C92A4233D}"/>
              </a:ext>
            </a:extLst>
          </p:cNvPr>
          <p:cNvSpPr/>
          <p:nvPr/>
        </p:nvSpPr>
        <p:spPr>
          <a:xfrm>
            <a:off x="1179388" y="1828800"/>
            <a:ext cx="4114800" cy="3566160"/>
          </a:xfrm>
          <a:prstGeom prst="roundRect">
            <a:avLst>
              <a:gd name="adj" fmla="val 11480"/>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algn="ctr"/>
            <a:r>
              <a:rPr lang="en-US" sz="2400" b="1" dirty="0"/>
              <a:t>You can</a:t>
            </a:r>
          </a:p>
        </p:txBody>
      </p:sp>
      <p:sp>
        <p:nvSpPr>
          <p:cNvPr id="25" name="Rectangle: Rounded Corners 24" descr="Box 1 content:&#10;- Switch to 5-star Medicare Advantage Plan (with or without drug coverage), or a drug plan&#10;- Enroll once per year from December 8–November 30&#10;&#10;">
            <a:extLst>
              <a:ext uri="{FF2B5EF4-FFF2-40B4-BE49-F238E27FC236}">
                <a16:creationId xmlns:a16="http://schemas.microsoft.com/office/drawing/2014/main" id="{5FC263B0-E72B-4A1F-BB12-B6BF57036F46}"/>
              </a:ext>
            </a:extLst>
          </p:cNvPr>
          <p:cNvSpPr/>
          <p:nvPr/>
        </p:nvSpPr>
        <p:spPr>
          <a:xfrm>
            <a:off x="1179389" y="2400298"/>
            <a:ext cx="4114799" cy="2743200"/>
          </a:xfrm>
          <a:prstGeom prst="roundRect">
            <a:avLst>
              <a:gd name="adj" fmla="val 13390"/>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tIns="182880" rtlCol="0" anchor="t" anchorCtr="0"/>
          <a:lstStyle/>
          <a:p>
            <a:pPr marL="548640" indent="-274320" fontAlgn="base">
              <a:spcAft>
                <a:spcPts val="1200"/>
              </a:spcAft>
              <a:buFont typeface="Wingdings" panose="020B0604020202020204" pitchFamily="34" charset="0"/>
              <a:buChar char="§"/>
            </a:pPr>
            <a:r>
              <a:rPr lang="en-US" sz="2000" dirty="0">
                <a:solidFill>
                  <a:schemeClr val="accent1">
                    <a:lumMod val="50000"/>
                  </a:schemeClr>
                </a:solidFill>
              </a:rPr>
              <a:t>Switch to 5-star Medicare Advantage Plan (with or without drug coverage), or a drug plan</a:t>
            </a:r>
          </a:p>
          <a:p>
            <a:pPr marL="548640" indent="-274320" fontAlgn="base">
              <a:spcAft>
                <a:spcPts val="1200"/>
              </a:spcAft>
              <a:buFont typeface="Wingdings" panose="020B0604020202020204" pitchFamily="34" charset="0"/>
              <a:buChar char="§"/>
            </a:pPr>
            <a:r>
              <a:rPr lang="en-US" sz="2000" dirty="0">
                <a:solidFill>
                  <a:schemeClr val="accent1">
                    <a:lumMod val="50000"/>
                  </a:schemeClr>
                </a:solidFill>
              </a:rPr>
              <a:t>Enroll once per year from December 8–November 30</a:t>
            </a:r>
            <a:endParaRPr lang="en-US" sz="2000" dirty="0">
              <a:solidFill>
                <a:schemeClr val="accent1">
                  <a:lumMod val="50000"/>
                </a:schemeClr>
              </a:solidFill>
              <a:cs typeface="Calibri" panose="020F0502020204030204"/>
            </a:endParaRPr>
          </a:p>
        </p:txBody>
      </p:sp>
      <p:sp>
        <p:nvSpPr>
          <p:cNvPr id="6" name="Rectangle: Rounded Corners 5" descr="Box 2 header: Keep in mind&#10;">
            <a:extLst>
              <a:ext uri="{FF2B5EF4-FFF2-40B4-BE49-F238E27FC236}">
                <a16:creationId xmlns:a16="http://schemas.microsoft.com/office/drawing/2014/main" id="{CCE9292D-F467-4E73-88F2-B03B08321260}"/>
              </a:ext>
            </a:extLst>
          </p:cNvPr>
          <p:cNvSpPr/>
          <p:nvPr/>
        </p:nvSpPr>
        <p:spPr>
          <a:xfrm>
            <a:off x="6959220" y="1828800"/>
            <a:ext cx="4330992" cy="3566160"/>
          </a:xfrm>
          <a:prstGeom prst="roundRect">
            <a:avLst>
              <a:gd name="adj" fmla="val 10569"/>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algn="ctr"/>
            <a:r>
              <a:rPr lang="en-US" sz="2400" b="1" dirty="0"/>
              <a:t>Keep in mind</a:t>
            </a:r>
          </a:p>
        </p:txBody>
      </p:sp>
      <p:sp>
        <p:nvSpPr>
          <p:cNvPr id="8" name="Rectangle: Rounded Corners 7" descr="Box 2 content: &#10;- New plan starts 1st day of month after enrolled &#10;- Star ratings assigned in October and effective January 1&#10;- You may have a coverage gap and pay a penalty if you switch to a plan with no drug coverage &#10;">
            <a:extLst>
              <a:ext uri="{FF2B5EF4-FFF2-40B4-BE49-F238E27FC236}">
                <a16:creationId xmlns:a16="http://schemas.microsoft.com/office/drawing/2014/main" id="{C9B96B3B-FBA8-4307-9CC1-E7A7A5F967AB}"/>
              </a:ext>
            </a:extLst>
          </p:cNvPr>
          <p:cNvSpPr/>
          <p:nvPr/>
        </p:nvSpPr>
        <p:spPr>
          <a:xfrm>
            <a:off x="6959537" y="2463618"/>
            <a:ext cx="4330992" cy="2743200"/>
          </a:xfrm>
          <a:prstGeom prst="roundRect">
            <a:avLst>
              <a:gd name="adj" fmla="val 13546"/>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tIns="182880" rtlCol="0" anchor="t" anchorCtr="0"/>
          <a:lstStyle/>
          <a:p>
            <a:pPr marL="548640" indent="-274320" fontAlgn="base">
              <a:spcAft>
                <a:spcPts val="1200"/>
              </a:spcAft>
              <a:buFont typeface="Wingdings" panose="020B0604020202020204" pitchFamily="34" charset="0"/>
              <a:buChar char="§"/>
            </a:pPr>
            <a:r>
              <a:rPr lang="en-US" sz="2000" dirty="0">
                <a:solidFill>
                  <a:schemeClr val="accent1">
                    <a:lumMod val="50000"/>
                  </a:schemeClr>
                </a:solidFill>
              </a:rPr>
              <a:t>New plan starts 1</a:t>
            </a:r>
            <a:r>
              <a:rPr lang="en-US" sz="2000" baseline="30000" dirty="0">
                <a:solidFill>
                  <a:schemeClr val="accent1">
                    <a:lumMod val="50000"/>
                  </a:schemeClr>
                </a:solidFill>
              </a:rPr>
              <a:t>st</a:t>
            </a:r>
            <a:r>
              <a:rPr lang="en-US" sz="2000" dirty="0">
                <a:solidFill>
                  <a:schemeClr val="accent1">
                    <a:lumMod val="50000"/>
                  </a:schemeClr>
                </a:solidFill>
              </a:rPr>
              <a:t> day of month after enrolled </a:t>
            </a:r>
          </a:p>
          <a:p>
            <a:pPr marL="548640" indent="-274320" fontAlgn="base">
              <a:spcAft>
                <a:spcPts val="1200"/>
              </a:spcAft>
              <a:buFont typeface="Wingdings" panose="020B0604020202020204" pitchFamily="34" charset="0"/>
              <a:buChar char="§"/>
            </a:pPr>
            <a:r>
              <a:rPr lang="en-US" sz="2000" dirty="0">
                <a:solidFill>
                  <a:schemeClr val="accent1">
                    <a:lumMod val="50000"/>
                  </a:schemeClr>
                </a:solidFill>
              </a:rPr>
              <a:t>Star ratings assigned in October and effective January 1</a:t>
            </a:r>
            <a:endParaRPr lang="en-US" sz="2000" dirty="0">
              <a:solidFill>
                <a:schemeClr val="accent1">
                  <a:lumMod val="50000"/>
                </a:schemeClr>
              </a:solidFill>
              <a:cs typeface="Calibri" panose="020F0502020204030204"/>
            </a:endParaRPr>
          </a:p>
          <a:p>
            <a:pPr marL="548640" indent="-274320" fontAlgn="base">
              <a:spcAft>
                <a:spcPts val="1200"/>
              </a:spcAft>
              <a:buFont typeface="Wingdings" panose="020B0604020202020204" pitchFamily="34" charset="0"/>
              <a:buChar char="§"/>
            </a:pPr>
            <a:r>
              <a:rPr lang="en-US" sz="2000" dirty="0">
                <a:solidFill>
                  <a:schemeClr val="accent1">
                    <a:lumMod val="50000"/>
                  </a:schemeClr>
                </a:solidFill>
              </a:rPr>
              <a:t>You may have a coverage gap and pay a penalty if you switch to a plan with no drug coverage </a:t>
            </a:r>
            <a:endParaRPr lang="en-US" sz="2000" dirty="0">
              <a:solidFill>
                <a:schemeClr val="accent1">
                  <a:lumMod val="50000"/>
                </a:schemeClr>
              </a:solidFill>
              <a:cs typeface="Calibri" panose="020F0502020204030204"/>
            </a:endParaRPr>
          </a:p>
        </p:txBody>
      </p:sp>
      <p:sp>
        <p:nvSpPr>
          <p:cNvPr id="7" name="Slide Number Placeholder 5">
            <a:extLst>
              <a:ext uri="{FF2B5EF4-FFF2-40B4-BE49-F238E27FC236}">
                <a16:creationId xmlns:a16="http://schemas.microsoft.com/office/drawing/2014/main" id="{218D9D23-A040-4849-9428-03CEA4E49BF0}"/>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65</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n-US"/>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2023</a:t>
            </a:r>
          </a:p>
        </p:txBody>
      </p:sp>
    </p:spTree>
    <p:custDataLst>
      <p:tags r:id="rId1"/>
    </p:custDataLst>
    <p:extLst>
      <p:ext uri="{BB962C8B-B14F-4D97-AF65-F5344CB8AC3E}">
        <p14:creationId xmlns:p14="http://schemas.microsoft.com/office/powerpoint/2010/main" val="1910410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4927"/>
            <a:ext cx="12192000" cy="934064"/>
          </a:xfrm>
        </p:spPr>
        <p:txBody>
          <a:bodyPr anchor="ctr">
            <a:normAutofit/>
          </a:bodyPr>
          <a:lstStyle/>
          <a:p>
            <a:r>
              <a:rPr lang="en-US" sz="3000" dirty="0"/>
              <a:t>Consistently Low Performing Plans</a:t>
            </a:r>
          </a:p>
        </p:txBody>
      </p:sp>
      <p:sp>
        <p:nvSpPr>
          <p:cNvPr id="6" name="TextBox 5">
            <a:extLst>
              <a:ext uri="{FF2B5EF4-FFF2-40B4-BE49-F238E27FC236}">
                <a16:creationId xmlns:a16="http://schemas.microsoft.com/office/drawing/2014/main" id="{F0267ECB-51C1-4A12-8B11-181E5A4FD0CA}"/>
              </a:ext>
            </a:extLst>
          </p:cNvPr>
          <p:cNvSpPr txBox="1"/>
          <p:nvPr/>
        </p:nvSpPr>
        <p:spPr>
          <a:xfrm>
            <a:off x="1371600" y="1371600"/>
            <a:ext cx="9902961" cy="954107"/>
          </a:xfrm>
          <a:prstGeom prst="rect">
            <a:avLst/>
          </a:prstGeom>
          <a:noFill/>
        </p:spPr>
        <p:txBody>
          <a:bodyPr wrap="square" rtlCol="0">
            <a:spAutoFit/>
          </a:bodyPr>
          <a:lstStyle/>
          <a:p>
            <a:pPr>
              <a:spcAft>
                <a:spcPts val="1200"/>
              </a:spcAft>
            </a:pPr>
            <a:r>
              <a:rPr lang="en-US" sz="2800" b="1" dirty="0">
                <a:solidFill>
                  <a:srgbClr val="00529B"/>
                </a:solidFill>
                <a:latin typeface="Arial" panose="020B0604020202020204" pitchFamily="34" charset="0"/>
                <a:cs typeface="Arial" panose="020B0604020202020204" pitchFamily="34" charset="0"/>
              </a:rPr>
              <a:t>Low performing star rating status is given if plans have an overall star rating of “poor” or below “average.”</a:t>
            </a:r>
          </a:p>
        </p:txBody>
      </p:sp>
      <p:sp>
        <p:nvSpPr>
          <p:cNvPr id="12" name="Rectangle: Rounded Corners 11">
            <a:extLst>
              <a:ext uri="{FF2B5EF4-FFF2-40B4-BE49-F238E27FC236}">
                <a16:creationId xmlns:a16="http://schemas.microsoft.com/office/drawing/2014/main" id="{A1B8B259-5707-4BE7-B9C1-2F0ACDB573E6}"/>
              </a:ext>
            </a:extLst>
          </p:cNvPr>
          <p:cNvSpPr/>
          <p:nvPr/>
        </p:nvSpPr>
        <p:spPr>
          <a:xfrm>
            <a:off x="3453970" y="2615322"/>
            <a:ext cx="2554425" cy="3405916"/>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a:p>
            <a:pPr algn="ctr">
              <a:spcAft>
                <a:spcPts val="1200"/>
              </a:spcAft>
            </a:pPr>
            <a:r>
              <a:rPr lang="en-US" dirty="0">
                <a:solidFill>
                  <a:srgbClr val="00529B"/>
                </a:solidFill>
              </a:rPr>
              <a:t>Plans are marked with the low performing icon (LPI) on Plan Finder</a:t>
            </a:r>
          </a:p>
        </p:txBody>
      </p:sp>
      <p:pic>
        <p:nvPicPr>
          <p:cNvPr id="9" name="Picture 8" descr="Low performing plan icon which consists of an upside down red triangle with an black exclamation mark on overplayed on top of it">
            <a:extLst>
              <a:ext uri="{FF2B5EF4-FFF2-40B4-BE49-F238E27FC236}">
                <a16:creationId xmlns:a16="http://schemas.microsoft.com/office/drawing/2014/main" id="{8BB57DB0-DE7A-494C-9C72-F59E63464296}"/>
              </a:ext>
              <a:ext uri="{C183D7F6-B498-43B3-948B-1728B52AA6E4}">
                <adec:decorative xmlns:adec="http://schemas.microsoft.com/office/drawing/2017/decorative" val="0"/>
              </a:ext>
            </a:extLst>
          </p:cNvPr>
          <p:cNvPicPr>
            <a:picLocks noChangeAspect="1"/>
          </p:cNvPicPr>
          <p:nvPr/>
        </p:nvPicPr>
        <p:blipFill rotWithShape="1">
          <a:blip r:embed="rId4"/>
          <a:srcRect l="19155" t="25723" r="16469" b="31192"/>
          <a:stretch/>
        </p:blipFill>
        <p:spPr>
          <a:xfrm>
            <a:off x="4208248" y="2934961"/>
            <a:ext cx="1112037" cy="1054768"/>
          </a:xfrm>
          <a:prstGeom prst="rect">
            <a:avLst/>
          </a:prstGeom>
        </p:spPr>
      </p:pic>
      <p:sp>
        <p:nvSpPr>
          <p:cNvPr id="14" name="Rectangle: Rounded Corners 13">
            <a:extLst>
              <a:ext uri="{FF2B5EF4-FFF2-40B4-BE49-F238E27FC236}">
                <a16:creationId xmlns:a16="http://schemas.microsoft.com/office/drawing/2014/main" id="{B8FE0BAD-698A-49FD-9DF6-9F88E42388E8}"/>
              </a:ext>
            </a:extLst>
          </p:cNvPr>
          <p:cNvSpPr/>
          <p:nvPr/>
        </p:nvSpPr>
        <p:spPr>
          <a:xfrm>
            <a:off x="6199101" y="2615321"/>
            <a:ext cx="2554425" cy="3405917"/>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a:p>
            <a:pPr algn="ctr">
              <a:spcAft>
                <a:spcPts val="1200"/>
              </a:spcAft>
            </a:pPr>
            <a:r>
              <a:rPr lang="en-US" dirty="0">
                <a:solidFill>
                  <a:srgbClr val="00529B"/>
                </a:solidFill>
              </a:rPr>
              <a:t>CMS may mail a notice to plan members in October so they can consider changing plans during the OEP</a:t>
            </a:r>
          </a:p>
        </p:txBody>
      </p:sp>
      <p:pic>
        <p:nvPicPr>
          <p:cNvPr id="22" name="Graphic 21">
            <a:extLst>
              <a:ext uri="{FF2B5EF4-FFF2-40B4-BE49-F238E27FC236}">
                <a16:creationId xmlns:a16="http://schemas.microsoft.com/office/drawing/2014/main" id="{289ED8E9-2C79-43EB-9D8D-785FE9ACC80F}"/>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77862" y="3028564"/>
            <a:ext cx="1168486" cy="1168486"/>
          </a:xfrm>
          <a:prstGeom prst="rect">
            <a:avLst/>
          </a:prstGeom>
        </p:spPr>
      </p:pic>
      <p:sp>
        <p:nvSpPr>
          <p:cNvPr id="8" name="Slide Number Placeholder 5">
            <a:extLst>
              <a:ext uri="{FF2B5EF4-FFF2-40B4-BE49-F238E27FC236}">
                <a16:creationId xmlns:a16="http://schemas.microsoft.com/office/drawing/2014/main" id="{EBB95515-0975-4713-BDDF-705A4FABD5C3}"/>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66</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n-US"/>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2023</a:t>
            </a:r>
          </a:p>
        </p:txBody>
      </p:sp>
    </p:spTree>
    <p:custDataLst>
      <p:tags r:id="rId1"/>
    </p:custDataLst>
    <p:extLst>
      <p:ext uri="{BB962C8B-B14F-4D97-AF65-F5344CB8AC3E}">
        <p14:creationId xmlns:p14="http://schemas.microsoft.com/office/powerpoint/2010/main" val="1869972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3" end="3"/>
                                            </p:txEl>
                                          </p:spTgt>
                                        </p:tgtEl>
                                        <p:attrNameLst>
                                          <p:attrName>style.visibility</p:attrName>
                                        </p:attrNameLst>
                                      </p:cBhvr>
                                      <p:to>
                                        <p:strVal val="visible"/>
                                      </p:to>
                                    </p:set>
                                    <p:animEffect transition="in" filter="fade">
                                      <p:cBhvr>
                                        <p:cTn id="7" dur="500"/>
                                        <p:tgtEl>
                                          <p:spTgt spid="1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5" end="5"/>
                                            </p:txEl>
                                          </p:spTgt>
                                        </p:tgtEl>
                                        <p:attrNameLst>
                                          <p:attrName>style.visibility</p:attrName>
                                        </p:attrNameLst>
                                      </p:cBhvr>
                                      <p:to>
                                        <p:strVal val="visible"/>
                                      </p:to>
                                    </p:set>
                                    <p:animEffect transition="in" filter="fade">
                                      <p:cBhvr>
                                        <p:cTn id="12" dur="500"/>
                                        <p:tgtEl>
                                          <p:spTgt spid="1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3000" dirty="0"/>
              <a:t>Things to Consider Before Joining a Plan</a:t>
            </a:r>
          </a:p>
        </p:txBody>
      </p:sp>
      <p:grpSp>
        <p:nvGrpSpPr>
          <p:cNvPr id="12" name="Group 11" descr="Silhouette of a person's head">
            <a:extLst>
              <a:ext uri="{FF2B5EF4-FFF2-40B4-BE49-F238E27FC236}">
                <a16:creationId xmlns:a16="http://schemas.microsoft.com/office/drawing/2014/main" id="{80784FF5-1FAC-44F2-B56A-4870E892B7E1}"/>
              </a:ext>
            </a:extLst>
          </p:cNvPr>
          <p:cNvGrpSpPr/>
          <p:nvPr/>
        </p:nvGrpSpPr>
        <p:grpSpPr>
          <a:xfrm>
            <a:off x="4129001" y="2764390"/>
            <a:ext cx="3149082" cy="3149082"/>
            <a:chOff x="4521459" y="3346249"/>
            <a:chExt cx="3149082" cy="3149082"/>
          </a:xfrm>
        </p:grpSpPr>
        <p:pic>
          <p:nvPicPr>
            <p:cNvPr id="13" name="Graphic 12" descr="Brain in head with solid fill">
              <a:extLst>
                <a:ext uri="{FF2B5EF4-FFF2-40B4-BE49-F238E27FC236}">
                  <a16:creationId xmlns:a16="http://schemas.microsoft.com/office/drawing/2014/main" id="{2FEDD634-BBA4-408D-9E15-3A09D992491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4521459" y="3346249"/>
              <a:ext cx="3149082" cy="3149082"/>
            </a:xfrm>
            <a:prstGeom prst="rect">
              <a:avLst/>
            </a:prstGeom>
          </p:spPr>
        </p:pic>
        <p:sp>
          <p:nvSpPr>
            <p:cNvPr id="14" name="Oval 13">
              <a:extLst>
                <a:ext uri="{FF2B5EF4-FFF2-40B4-BE49-F238E27FC236}">
                  <a16:creationId xmlns:a16="http://schemas.microsoft.com/office/drawing/2014/main" id="{7B3AB790-3777-47BD-9B01-53854D19D038}"/>
                </a:ext>
              </a:extLst>
            </p:cNvPr>
            <p:cNvSpPr/>
            <p:nvPr/>
          </p:nvSpPr>
          <p:spPr>
            <a:xfrm>
              <a:off x="5334742" y="3722121"/>
              <a:ext cx="1758785" cy="165305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Speech Bubble: Oval 8" descr="Question bubble shape: Do I have other current health insurance?&#10;">
            <a:extLst>
              <a:ext uri="{FF2B5EF4-FFF2-40B4-BE49-F238E27FC236}">
                <a16:creationId xmlns:a16="http://schemas.microsoft.com/office/drawing/2014/main" id="{2D3260B6-B7AD-45EF-A267-67DD63B9AC92}"/>
              </a:ext>
            </a:extLst>
          </p:cNvPr>
          <p:cNvSpPr/>
          <p:nvPr/>
        </p:nvSpPr>
        <p:spPr>
          <a:xfrm>
            <a:off x="1199822" y="3341589"/>
            <a:ext cx="2893759" cy="1859442"/>
          </a:xfrm>
          <a:prstGeom prst="wedgeEllipseCallout">
            <a:avLst>
              <a:gd name="adj1" fmla="val 58535"/>
              <a:gd name="adj2" fmla="val -1080"/>
            </a:avLst>
          </a:prstGeom>
          <a:noFill/>
          <a:ln w="5715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US" b="1" dirty="0">
                <a:solidFill>
                  <a:srgbClr val="00529B"/>
                </a:solidFill>
                <a:latin typeface="Arial" panose="020B0604020202020204" pitchFamily="34" charset="0"/>
                <a:cs typeface="Arial" panose="020B0604020202020204" pitchFamily="34" charset="0"/>
              </a:rPr>
              <a:t>Do I have other current health insurance?</a:t>
            </a:r>
          </a:p>
        </p:txBody>
      </p:sp>
      <p:sp>
        <p:nvSpPr>
          <p:cNvPr id="10" name="Speech Bubble: Oval 9" descr="Question bubble shape: Is my drug coverage as good as (creditable) Medicare drug coverage? &#10;">
            <a:extLst>
              <a:ext uri="{FF2B5EF4-FFF2-40B4-BE49-F238E27FC236}">
                <a16:creationId xmlns:a16="http://schemas.microsoft.com/office/drawing/2014/main" id="{13088404-94A3-4333-8D60-2B89B32D80AF}"/>
              </a:ext>
            </a:extLst>
          </p:cNvPr>
          <p:cNvSpPr/>
          <p:nvPr/>
        </p:nvSpPr>
        <p:spPr>
          <a:xfrm flipH="1">
            <a:off x="2241249" y="1335514"/>
            <a:ext cx="4331748" cy="1749805"/>
          </a:xfrm>
          <a:prstGeom prst="wedgeEllipseCallout">
            <a:avLst>
              <a:gd name="adj1" fmla="val -4466"/>
              <a:gd name="adj2" fmla="val 66632"/>
            </a:avLst>
          </a:prstGeom>
          <a:noFill/>
          <a:ln w="5715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00529B"/>
                </a:solidFill>
                <a:latin typeface="Arial" panose="020B0604020202020204" pitchFamily="34" charset="0"/>
                <a:cs typeface="Arial" panose="020B0604020202020204" pitchFamily="34" charset="0"/>
              </a:rPr>
              <a:t>Is my drug coverage as good as (creditable) Medicare drug coverage? </a:t>
            </a:r>
          </a:p>
        </p:txBody>
      </p:sp>
      <p:sp>
        <p:nvSpPr>
          <p:cNvPr id="11" name="Speech Bubble: Oval 10" descr="Question bubble shape: How does my current coverage work with Medicare?&#10;">
            <a:extLst>
              <a:ext uri="{FF2B5EF4-FFF2-40B4-BE49-F238E27FC236}">
                <a16:creationId xmlns:a16="http://schemas.microsoft.com/office/drawing/2014/main" id="{A6443158-5627-43D3-A1F9-9780DE70DB91}"/>
              </a:ext>
            </a:extLst>
          </p:cNvPr>
          <p:cNvSpPr/>
          <p:nvPr/>
        </p:nvSpPr>
        <p:spPr>
          <a:xfrm>
            <a:off x="6855504" y="1649404"/>
            <a:ext cx="3491654" cy="1653052"/>
          </a:xfrm>
          <a:prstGeom prst="wedgeEllipseCallout">
            <a:avLst>
              <a:gd name="adj1" fmla="val -49410"/>
              <a:gd name="adj2" fmla="val 34153"/>
            </a:avLst>
          </a:prstGeom>
          <a:noFill/>
          <a:ln w="5715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00529B"/>
                </a:solidFill>
                <a:latin typeface="Arial" panose="020B0604020202020204" pitchFamily="34" charset="0"/>
                <a:cs typeface="Arial" panose="020B0604020202020204" pitchFamily="34" charset="0"/>
              </a:rPr>
              <a:t>How does my current coverage work with Medicare?</a:t>
            </a:r>
          </a:p>
        </p:txBody>
      </p:sp>
      <p:sp>
        <p:nvSpPr>
          <p:cNvPr id="18" name="Speech Bubble: Oval 17" descr="Question bubble shape: Could joining a plan affect my current coverage, or family members’ coverage?&#10;">
            <a:extLst>
              <a:ext uri="{FF2B5EF4-FFF2-40B4-BE49-F238E27FC236}">
                <a16:creationId xmlns:a16="http://schemas.microsoft.com/office/drawing/2014/main" id="{3BE5F2B7-FB72-4F01-90D5-74F373D27CAE}"/>
              </a:ext>
            </a:extLst>
          </p:cNvPr>
          <p:cNvSpPr/>
          <p:nvPr/>
        </p:nvSpPr>
        <p:spPr>
          <a:xfrm>
            <a:off x="7108435" y="3555544"/>
            <a:ext cx="4114800" cy="1653052"/>
          </a:xfrm>
          <a:prstGeom prst="wedgeEllipseCallout">
            <a:avLst>
              <a:gd name="adj1" fmla="val -52292"/>
              <a:gd name="adj2" fmla="val -30821"/>
            </a:avLst>
          </a:prstGeom>
          <a:noFill/>
          <a:ln w="5715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00529B"/>
                </a:solidFill>
                <a:latin typeface="Arial" panose="020B0604020202020204" pitchFamily="34" charset="0"/>
                <a:cs typeface="Arial" panose="020B0604020202020204" pitchFamily="34" charset="0"/>
              </a:rPr>
              <a:t>Could joining a plan affect my current coverage, or family members’ coverage?</a:t>
            </a:r>
          </a:p>
        </p:txBody>
      </p:sp>
      <p:sp>
        <p:nvSpPr>
          <p:cNvPr id="8" name="Slide Number Placeholder 5">
            <a:extLst>
              <a:ext uri="{FF2B5EF4-FFF2-40B4-BE49-F238E27FC236}">
                <a16:creationId xmlns:a16="http://schemas.microsoft.com/office/drawing/2014/main" id="{E041ACA1-783A-4332-AEB4-DBB365BE31D5}"/>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67</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n-US" dirty="0"/>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2023</a:t>
            </a:r>
          </a:p>
        </p:txBody>
      </p:sp>
    </p:spTree>
    <p:custDataLst>
      <p:tags r:id="rId1"/>
    </p:custDataLst>
    <p:extLst>
      <p:ext uri="{BB962C8B-B14F-4D97-AF65-F5344CB8AC3E}">
        <p14:creationId xmlns:p14="http://schemas.microsoft.com/office/powerpoint/2010/main" val="80013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8"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0"/>
            <a:ext cx="12192000" cy="945649"/>
          </a:xfrm>
        </p:spPr>
        <p:txBody>
          <a:bodyPr anchor="ctr">
            <a:normAutofit/>
          </a:bodyPr>
          <a:lstStyle/>
          <a:p>
            <a:r>
              <a:rPr lang="en-US" sz="3000" dirty="0"/>
              <a:t>Ways To Enroll in Medicare Drug Coverage (Part D)</a:t>
            </a:r>
          </a:p>
        </p:txBody>
      </p:sp>
      <p:sp>
        <p:nvSpPr>
          <p:cNvPr id="22" name="TextBox 21">
            <a:extLst>
              <a:ext uri="{FF2B5EF4-FFF2-40B4-BE49-F238E27FC236}">
                <a16:creationId xmlns:a16="http://schemas.microsoft.com/office/drawing/2014/main" id="{6BCFB4C9-195D-415B-BAA6-215157BB1B49}"/>
              </a:ext>
            </a:extLst>
          </p:cNvPr>
          <p:cNvSpPr txBox="1"/>
          <p:nvPr/>
        </p:nvSpPr>
        <p:spPr>
          <a:xfrm>
            <a:off x="1177545" y="2152327"/>
            <a:ext cx="1759366" cy="523220"/>
          </a:xfrm>
          <a:prstGeom prst="rect">
            <a:avLst/>
          </a:prstGeom>
          <a:noFill/>
        </p:spPr>
        <p:txBody>
          <a:bodyPr wrap="square" rtlCol="0">
            <a:spAutoFit/>
          </a:bodyPr>
          <a:lstStyle/>
          <a:p>
            <a:pPr algn="ctr"/>
            <a:r>
              <a:rPr lang="en-US" sz="2800" b="1" dirty="0"/>
              <a:t>Online</a:t>
            </a:r>
            <a:endParaRPr lang="en-US" sz="2400" b="1" dirty="0"/>
          </a:p>
        </p:txBody>
      </p:sp>
      <p:pic>
        <p:nvPicPr>
          <p:cNvPr id="23" name="Graphic 22">
            <a:extLst>
              <a:ext uri="{FF2B5EF4-FFF2-40B4-BE49-F238E27FC236}">
                <a16:creationId xmlns:a16="http://schemas.microsoft.com/office/drawing/2014/main" id="{1823DA1B-32B0-42DA-AFF5-0C99B4DBF1A8}"/>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54941" y="1176880"/>
            <a:ext cx="1256119" cy="1256119"/>
          </a:xfrm>
          <a:prstGeom prst="rect">
            <a:avLst/>
          </a:prstGeom>
        </p:spPr>
      </p:pic>
      <p:sp>
        <p:nvSpPr>
          <p:cNvPr id="14" name="Rectangle: Rounded Corners 13" descr="Box containing the information for the online option">
            <a:extLst>
              <a:ext uri="{FF2B5EF4-FFF2-40B4-BE49-F238E27FC236}">
                <a16:creationId xmlns:a16="http://schemas.microsoft.com/office/drawing/2014/main" id="{67444180-501B-4FA3-A5B7-8B7F5CA56344}"/>
              </a:ext>
            </a:extLst>
          </p:cNvPr>
          <p:cNvSpPr/>
          <p:nvPr/>
        </p:nvSpPr>
        <p:spPr>
          <a:xfrm>
            <a:off x="1117401" y="1194115"/>
            <a:ext cx="9626256" cy="1494091"/>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descr="&#10;">
            <a:extLst>
              <a:ext uri="{FF2B5EF4-FFF2-40B4-BE49-F238E27FC236}">
                <a16:creationId xmlns:a16="http://schemas.microsoft.com/office/drawing/2014/main" id="{386EECC6-EBB2-4129-BC11-E4C6151937E7}"/>
              </a:ext>
            </a:extLst>
          </p:cNvPr>
          <p:cNvSpPr txBox="1"/>
          <p:nvPr/>
        </p:nvSpPr>
        <p:spPr>
          <a:xfrm>
            <a:off x="2997054" y="1249106"/>
            <a:ext cx="7746604" cy="1354217"/>
          </a:xfrm>
          <a:prstGeom prst="rect">
            <a:avLst/>
          </a:prstGeom>
          <a:noFill/>
        </p:spPr>
        <p:txBody>
          <a:bodyPr wrap="square">
            <a:spAutoFit/>
          </a:bodyPr>
          <a:lstStyle/>
          <a:p>
            <a:pPr marL="274320" indent="-274320" defTabSz="685800">
              <a:spcAft>
                <a:spcPts val="600"/>
              </a:spcAft>
              <a:buFont typeface="Wingdings" panose="05000000000000000000" pitchFamily="2" charset="2"/>
              <a:buChar char="§"/>
            </a:pPr>
            <a:r>
              <a:rPr lang="en-US" sz="2400" dirty="0">
                <a:solidFill>
                  <a:srgbClr val="00529B"/>
                </a:solidFill>
                <a:latin typeface="Arial" panose="020B0604020202020204" pitchFamily="34" charset="0"/>
                <a:cs typeface="Arial" panose="020B0604020202020204" pitchFamily="34" charset="0"/>
              </a:rPr>
              <a:t>Visit </a:t>
            </a:r>
            <a:r>
              <a:rPr lang="en-US" sz="2400" dirty="0">
                <a:solidFill>
                  <a:srgbClr val="00529B"/>
                </a:solidFill>
                <a:latin typeface="Arial" panose="020B0604020202020204" pitchFamily="34" charset="0"/>
                <a:cs typeface="Arial" panose="020B0604020202020204" pitchFamily="34" charset="0"/>
                <a:hlinkClick r:id="rId6"/>
              </a:rPr>
              <a:t>Medicare.gov/plan-compare</a:t>
            </a:r>
            <a:endParaRPr lang="en-US" sz="2400" dirty="0">
              <a:solidFill>
                <a:srgbClr val="00529B"/>
              </a:solidFill>
              <a:latin typeface="Arial" panose="020B0604020202020204" pitchFamily="34" charset="0"/>
              <a:cs typeface="Arial" panose="020B0604020202020204" pitchFamily="34" charset="0"/>
            </a:endParaRPr>
          </a:p>
          <a:p>
            <a:pPr marL="274320" indent="-274320" defTabSz="685800">
              <a:spcAft>
                <a:spcPts val="600"/>
              </a:spcAft>
              <a:buFont typeface="Wingdings" panose="05000000000000000000" pitchFamily="2" charset="2"/>
              <a:buChar char="§"/>
            </a:pPr>
            <a:r>
              <a:rPr lang="en-US" sz="2400" dirty="0">
                <a:solidFill>
                  <a:srgbClr val="00529B"/>
                </a:solidFill>
                <a:latin typeface="Arial" panose="020B0604020202020204" pitchFamily="34" charset="0"/>
                <a:cs typeface="Arial" panose="020B0604020202020204" pitchFamily="34" charset="0"/>
              </a:rPr>
              <a:t>Visit the plan’s website to see if you can join online</a:t>
            </a:r>
          </a:p>
          <a:p>
            <a:pPr marL="274320" indent="-274320" defTabSz="685800">
              <a:spcAft>
                <a:spcPts val="600"/>
              </a:spcAft>
              <a:buFont typeface="Wingdings" panose="05000000000000000000" pitchFamily="2" charset="2"/>
              <a:buChar char="§"/>
            </a:pPr>
            <a:r>
              <a:rPr lang="en-US" sz="2400" dirty="0">
                <a:solidFill>
                  <a:srgbClr val="00529B"/>
                </a:solidFill>
                <a:latin typeface="Arial" panose="020B0604020202020204" pitchFamily="34" charset="0"/>
                <a:cs typeface="Arial" panose="020B0604020202020204" pitchFamily="34" charset="0"/>
              </a:rPr>
              <a:t>Contact your SHIP at </a:t>
            </a:r>
            <a:r>
              <a:rPr lang="en-US" sz="2400" dirty="0">
                <a:solidFill>
                  <a:srgbClr val="00529B"/>
                </a:solidFill>
                <a:latin typeface="Arial" panose="020B0604020202020204" pitchFamily="34" charset="0"/>
                <a:cs typeface="Arial" panose="020B0604020202020204" pitchFamily="34" charset="0"/>
                <a:hlinkClick r:id="rId7"/>
              </a:rPr>
              <a:t>shiphelp.org</a:t>
            </a:r>
            <a:endParaRPr lang="en-US" sz="2400" dirty="0">
              <a:solidFill>
                <a:srgbClr val="00529B"/>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8E1DF1A5-2845-4151-BAFD-AB7CF1DBF647}"/>
              </a:ext>
            </a:extLst>
          </p:cNvPr>
          <p:cNvSpPr txBox="1"/>
          <p:nvPr/>
        </p:nvSpPr>
        <p:spPr>
          <a:xfrm>
            <a:off x="1233857" y="3779906"/>
            <a:ext cx="1759366" cy="523220"/>
          </a:xfrm>
          <a:prstGeom prst="rect">
            <a:avLst/>
          </a:prstGeom>
          <a:noFill/>
        </p:spPr>
        <p:txBody>
          <a:bodyPr wrap="square" rtlCol="0">
            <a:spAutoFit/>
          </a:bodyPr>
          <a:lstStyle/>
          <a:p>
            <a:pPr algn="ctr"/>
            <a:r>
              <a:rPr lang="en-US" sz="2800" b="1" dirty="0"/>
              <a:t>By Phone</a:t>
            </a:r>
          </a:p>
        </p:txBody>
      </p:sp>
      <p:pic>
        <p:nvPicPr>
          <p:cNvPr id="5" name="Picture 4">
            <a:extLst>
              <a:ext uri="{FF2B5EF4-FFF2-40B4-BE49-F238E27FC236}">
                <a16:creationId xmlns:a16="http://schemas.microsoft.com/office/drawing/2014/main" id="{95C335E7-7857-4E80-AD41-137C5A0A7321}"/>
              </a:ext>
              <a:ext uri="{C183D7F6-B498-43B3-948B-1728B52AA6E4}">
                <adec:decorative xmlns:adec="http://schemas.microsoft.com/office/drawing/2017/decorative" val="1"/>
              </a:ext>
            </a:extLst>
          </p:cNvPr>
          <p:cNvPicPr>
            <a:picLocks noChangeAspect="1"/>
          </p:cNvPicPr>
          <p:nvPr/>
        </p:nvPicPr>
        <p:blipFill rotWithShape="1">
          <a:blip r:embed="rId8"/>
          <a:srcRect l="30236" t="11722" r="30424" b="11155"/>
          <a:stretch/>
        </p:blipFill>
        <p:spPr>
          <a:xfrm>
            <a:off x="1842054" y="2915582"/>
            <a:ext cx="481891" cy="944716"/>
          </a:xfrm>
          <a:prstGeom prst="rect">
            <a:avLst/>
          </a:prstGeom>
        </p:spPr>
      </p:pic>
      <p:sp>
        <p:nvSpPr>
          <p:cNvPr id="28" name="Rectangle: Rounded Corners 27" descr="Box containing the enrollment info by phone">
            <a:extLst>
              <a:ext uri="{FF2B5EF4-FFF2-40B4-BE49-F238E27FC236}">
                <a16:creationId xmlns:a16="http://schemas.microsoft.com/office/drawing/2014/main" id="{969199BA-CB65-445A-9DC9-98F209584724}"/>
              </a:ext>
            </a:extLst>
          </p:cNvPr>
          <p:cNvSpPr/>
          <p:nvPr/>
        </p:nvSpPr>
        <p:spPr>
          <a:xfrm>
            <a:off x="1117402" y="2845882"/>
            <a:ext cx="9626256" cy="1490472"/>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306EFA5-A012-40CF-A8AF-4C035AE36837}"/>
              </a:ext>
            </a:extLst>
          </p:cNvPr>
          <p:cNvSpPr txBox="1"/>
          <p:nvPr/>
        </p:nvSpPr>
        <p:spPr>
          <a:xfrm>
            <a:off x="2993223" y="2969120"/>
            <a:ext cx="7750434" cy="1277273"/>
          </a:xfrm>
          <a:prstGeom prst="rect">
            <a:avLst/>
          </a:prstGeom>
          <a:noFill/>
        </p:spPr>
        <p:txBody>
          <a:bodyPr wrap="square">
            <a:spAutoFit/>
          </a:bodyPr>
          <a:lstStyle/>
          <a:p>
            <a:pPr marL="274320" indent="-274320" defTabSz="685800">
              <a:spcAft>
                <a:spcPts val="600"/>
              </a:spcAft>
              <a:buFont typeface="Wingdings" panose="05000000000000000000" pitchFamily="2" charset="2"/>
              <a:buChar char="§"/>
            </a:pPr>
            <a:r>
              <a:rPr lang="en-US" sz="2400" dirty="0">
                <a:solidFill>
                  <a:srgbClr val="00529B"/>
                </a:solidFill>
                <a:latin typeface="Arial" panose="020B0604020202020204" pitchFamily="34" charset="0"/>
                <a:cs typeface="Arial" panose="020B0604020202020204" pitchFamily="34" charset="0"/>
              </a:rPr>
              <a:t>Call the plan you want to join</a:t>
            </a:r>
          </a:p>
          <a:p>
            <a:pPr marL="274320" indent="-274320" defTabSz="685800">
              <a:spcAft>
                <a:spcPts val="600"/>
              </a:spcAft>
              <a:buFont typeface="Wingdings" panose="05000000000000000000" pitchFamily="2" charset="2"/>
              <a:buChar char="§"/>
            </a:pPr>
            <a:r>
              <a:rPr lang="en-US" sz="2400" dirty="0">
                <a:solidFill>
                  <a:srgbClr val="00529B"/>
                </a:solidFill>
                <a:latin typeface="Arial" panose="020B0604020202020204" pitchFamily="34" charset="0"/>
                <a:cs typeface="Arial" panose="020B0604020202020204" pitchFamily="34" charset="0"/>
              </a:rPr>
              <a:t>Call 1-800-MEDICARE (1-800-633-4227); </a:t>
            </a:r>
            <a:br>
              <a:rPr lang="en-US" sz="2400" dirty="0">
                <a:solidFill>
                  <a:srgbClr val="00529B"/>
                </a:solidFill>
                <a:latin typeface="Arial" panose="020B0604020202020204" pitchFamily="34" charset="0"/>
                <a:cs typeface="Arial" panose="020B0604020202020204" pitchFamily="34" charset="0"/>
              </a:rPr>
            </a:br>
            <a:r>
              <a:rPr lang="en-US" sz="2400" dirty="0">
                <a:solidFill>
                  <a:srgbClr val="00529B"/>
                </a:solidFill>
                <a:latin typeface="Arial" panose="020B0604020202020204" pitchFamily="34" charset="0"/>
                <a:cs typeface="Arial" panose="020B0604020202020204" pitchFamily="34" charset="0"/>
              </a:rPr>
              <a:t>TTY users can call 1-877-486-2048</a:t>
            </a:r>
          </a:p>
        </p:txBody>
      </p:sp>
      <p:sp>
        <p:nvSpPr>
          <p:cNvPr id="32" name="TextBox 31">
            <a:extLst>
              <a:ext uri="{FF2B5EF4-FFF2-40B4-BE49-F238E27FC236}">
                <a16:creationId xmlns:a16="http://schemas.microsoft.com/office/drawing/2014/main" id="{310CB0AD-549D-4F77-A6D9-0829B16D8BB3}"/>
              </a:ext>
            </a:extLst>
          </p:cNvPr>
          <p:cNvSpPr txBox="1"/>
          <p:nvPr/>
        </p:nvSpPr>
        <p:spPr>
          <a:xfrm>
            <a:off x="1254138" y="5373308"/>
            <a:ext cx="1759366" cy="523220"/>
          </a:xfrm>
          <a:prstGeom prst="rect">
            <a:avLst/>
          </a:prstGeom>
          <a:noFill/>
        </p:spPr>
        <p:txBody>
          <a:bodyPr wrap="square" rtlCol="0">
            <a:spAutoFit/>
          </a:bodyPr>
          <a:lstStyle/>
          <a:p>
            <a:pPr algn="ctr"/>
            <a:r>
              <a:rPr lang="en-US" sz="2800" b="1" dirty="0"/>
              <a:t>By mail</a:t>
            </a:r>
          </a:p>
        </p:txBody>
      </p:sp>
      <p:pic>
        <p:nvPicPr>
          <p:cNvPr id="25" name="Graphic 24">
            <a:extLst>
              <a:ext uri="{FF2B5EF4-FFF2-40B4-BE49-F238E27FC236}">
                <a16:creationId xmlns:a16="http://schemas.microsoft.com/office/drawing/2014/main" id="{08AF40D3-E326-40CB-8C4F-9B9A25AD65E5}"/>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535063" y="4450548"/>
            <a:ext cx="1197515" cy="1197515"/>
          </a:xfrm>
          <a:prstGeom prst="rect">
            <a:avLst/>
          </a:prstGeom>
        </p:spPr>
      </p:pic>
      <p:sp>
        <p:nvSpPr>
          <p:cNvPr id="17" name="Rectangle: Rounded Corners 16" descr="Box containing the enrollment info by mail">
            <a:extLst>
              <a:ext uri="{FF2B5EF4-FFF2-40B4-BE49-F238E27FC236}">
                <a16:creationId xmlns:a16="http://schemas.microsoft.com/office/drawing/2014/main" id="{9CF6B2F9-7562-42DD-86A8-10398519715B}"/>
              </a:ext>
            </a:extLst>
          </p:cNvPr>
          <p:cNvSpPr/>
          <p:nvPr/>
        </p:nvSpPr>
        <p:spPr>
          <a:xfrm>
            <a:off x="1117401" y="4519185"/>
            <a:ext cx="9626256" cy="1490472"/>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2E2BE77A-CF26-4FF3-9089-B5F845FB1ED8}"/>
              </a:ext>
            </a:extLst>
          </p:cNvPr>
          <p:cNvSpPr txBox="1"/>
          <p:nvPr/>
        </p:nvSpPr>
        <p:spPr>
          <a:xfrm>
            <a:off x="3079154" y="4966101"/>
            <a:ext cx="7664504" cy="461665"/>
          </a:xfrm>
          <a:prstGeom prst="rect">
            <a:avLst/>
          </a:prstGeom>
          <a:noFill/>
        </p:spPr>
        <p:txBody>
          <a:bodyPr wrap="square">
            <a:spAutoFit/>
          </a:bodyPr>
          <a:lstStyle/>
          <a:p>
            <a:pPr marL="274320" lvl="1" indent="-274320" defTabSz="685800">
              <a:spcAft>
                <a:spcPts val="600"/>
              </a:spcAft>
              <a:buFont typeface="Wingdings" panose="05000000000000000000" pitchFamily="2" charset="2"/>
              <a:buChar char="§"/>
              <a:defRPr/>
            </a:pPr>
            <a:r>
              <a:rPr lang="en-US" sz="2400" dirty="0">
                <a:solidFill>
                  <a:srgbClr val="00529B"/>
                </a:solidFill>
                <a:latin typeface="Arial" panose="020B0604020202020204" pitchFamily="34" charset="0"/>
                <a:cs typeface="Arial" panose="020B0604020202020204" pitchFamily="34" charset="0"/>
              </a:rPr>
              <a:t>Complete a paper enrollment form</a:t>
            </a:r>
          </a:p>
        </p:txBody>
      </p:sp>
      <p:sp>
        <p:nvSpPr>
          <p:cNvPr id="8" name="Slide Number Placeholder 5">
            <a:extLst>
              <a:ext uri="{FF2B5EF4-FFF2-40B4-BE49-F238E27FC236}">
                <a16:creationId xmlns:a16="http://schemas.microsoft.com/office/drawing/2014/main" id="{81534CFA-4939-4C71-9A91-EF4B51205774}"/>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68</a:t>
            </a:fld>
            <a:endParaRPr lang="en-US" dirty="0"/>
          </a:p>
        </p:txBody>
      </p:sp>
      <p:sp>
        <p:nvSpPr>
          <p:cNvPr id="3" name="Footer Placeholder 2"/>
          <p:cNvSpPr>
            <a:spLocks noGrp="1"/>
          </p:cNvSpPr>
          <p:nvPr>
            <p:ph type="ftr" sz="quarter" idx="11"/>
          </p:nvPr>
        </p:nvSpPr>
        <p:spPr>
          <a:xfrm>
            <a:off x="4038600" y="6492240"/>
            <a:ext cx="4114800" cy="365125"/>
          </a:xfrm>
        </p:spPr>
        <p:txBody>
          <a:bodyPr/>
          <a:lstStyle/>
          <a:p>
            <a:r>
              <a:rPr lang="en-US" dirty="0"/>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2023</a:t>
            </a:r>
            <a:endParaRPr lang="en-US" dirty="0"/>
          </a:p>
        </p:txBody>
      </p:sp>
    </p:spTree>
    <p:custDataLst>
      <p:tags r:id="rId1"/>
    </p:custDataLst>
    <p:extLst>
      <p:ext uri="{BB962C8B-B14F-4D97-AF65-F5344CB8AC3E}">
        <p14:creationId xmlns:p14="http://schemas.microsoft.com/office/powerpoint/2010/main" val="2331138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3000" dirty="0"/>
              <a:t>What New Members Can Expect</a:t>
            </a:r>
          </a:p>
        </p:txBody>
      </p:sp>
      <p:sp>
        <p:nvSpPr>
          <p:cNvPr id="7" name="Content Placeholder 6"/>
          <p:cNvSpPr>
            <a:spLocks noGrp="1"/>
          </p:cNvSpPr>
          <p:nvPr>
            <p:ph type="body" sz="quarter" idx="13"/>
          </p:nvPr>
        </p:nvSpPr>
        <p:spPr>
          <a:xfrm>
            <a:off x="1371600" y="1126736"/>
            <a:ext cx="10644188" cy="4958375"/>
          </a:xfrm>
        </p:spPr>
        <p:txBody>
          <a:bodyPr>
            <a:noAutofit/>
          </a:bodyPr>
          <a:lstStyle/>
          <a:p>
            <a:pPr marL="0" lvl="0" indent="0" defTabSz="685800">
              <a:lnSpc>
                <a:spcPct val="100000"/>
              </a:lnSpc>
              <a:spcBef>
                <a:spcPts val="600"/>
              </a:spcBef>
              <a:buNone/>
            </a:pPr>
            <a:r>
              <a:rPr lang="en-US" sz="2400" b="1" dirty="0">
                <a:solidFill>
                  <a:srgbClr val="00529B"/>
                </a:solidFill>
              </a:rPr>
              <a:t>Your plan will send you:</a:t>
            </a:r>
          </a:p>
          <a:p>
            <a:pPr marL="0" lvl="0" indent="0" defTabSz="685800">
              <a:lnSpc>
                <a:spcPct val="100000"/>
              </a:lnSpc>
              <a:spcBef>
                <a:spcPts val="600"/>
              </a:spcBef>
              <a:buNone/>
            </a:pPr>
            <a:endParaRPr lang="en-US" b="1" dirty="0">
              <a:solidFill>
                <a:srgbClr val="00529B"/>
              </a:solidFill>
            </a:endParaRPr>
          </a:p>
          <a:p>
            <a:pPr marL="0" lvl="0" indent="0" defTabSz="685800">
              <a:lnSpc>
                <a:spcPct val="100000"/>
              </a:lnSpc>
              <a:spcBef>
                <a:spcPts val="600"/>
              </a:spcBef>
              <a:buNone/>
            </a:pPr>
            <a:endParaRPr lang="en-US" b="1" dirty="0">
              <a:solidFill>
                <a:srgbClr val="00529B"/>
              </a:solidFill>
            </a:endParaRPr>
          </a:p>
          <a:p>
            <a:pPr marL="0" lvl="0" indent="0" defTabSz="685800">
              <a:lnSpc>
                <a:spcPct val="100000"/>
              </a:lnSpc>
              <a:spcBef>
                <a:spcPts val="600"/>
              </a:spcBef>
              <a:buNone/>
            </a:pPr>
            <a:endParaRPr lang="en-US" b="1" dirty="0">
              <a:solidFill>
                <a:srgbClr val="00529B"/>
              </a:solidFill>
            </a:endParaRPr>
          </a:p>
          <a:p>
            <a:pPr marL="0" lvl="0" indent="0" defTabSz="685800">
              <a:lnSpc>
                <a:spcPct val="100000"/>
              </a:lnSpc>
              <a:spcBef>
                <a:spcPts val="600"/>
              </a:spcBef>
              <a:buNone/>
            </a:pPr>
            <a:endParaRPr lang="en-US" b="1" dirty="0">
              <a:solidFill>
                <a:srgbClr val="00529B"/>
              </a:solidFill>
            </a:endParaRPr>
          </a:p>
          <a:p>
            <a:pPr marL="0" lvl="0" indent="0" defTabSz="685800">
              <a:lnSpc>
                <a:spcPct val="100000"/>
              </a:lnSpc>
              <a:spcBef>
                <a:spcPts val="600"/>
              </a:spcBef>
              <a:buNone/>
            </a:pPr>
            <a:endParaRPr lang="en-US" sz="1800" b="1" dirty="0">
              <a:solidFill>
                <a:srgbClr val="00529B"/>
              </a:solidFill>
            </a:endParaRPr>
          </a:p>
          <a:p>
            <a:pPr marL="0" lvl="0" indent="0" defTabSz="685800">
              <a:lnSpc>
                <a:spcPct val="100000"/>
              </a:lnSpc>
              <a:spcBef>
                <a:spcPts val="600"/>
              </a:spcBef>
              <a:buNone/>
            </a:pPr>
            <a:endParaRPr lang="en-US" b="1" dirty="0">
              <a:solidFill>
                <a:srgbClr val="00529B"/>
              </a:solidFill>
            </a:endParaRPr>
          </a:p>
          <a:p>
            <a:pPr marL="0" lvl="1" indent="0" defTabSz="685800">
              <a:lnSpc>
                <a:spcPct val="120000"/>
              </a:lnSpc>
              <a:spcBef>
                <a:spcPts val="0"/>
              </a:spcBef>
              <a:spcAft>
                <a:spcPts val="1200"/>
              </a:spcAft>
              <a:buNone/>
            </a:pPr>
            <a:r>
              <a:rPr lang="en-US" sz="2400" b="1" dirty="0">
                <a:solidFill>
                  <a:srgbClr val="00529B"/>
                </a:solidFill>
              </a:rPr>
              <a:t>If your current drug isn’t covered by your plan, you can:</a:t>
            </a:r>
          </a:p>
          <a:p>
            <a:pPr marL="548640" lvl="3" indent="-274320" defTabSz="685800">
              <a:lnSpc>
                <a:spcPct val="100000"/>
              </a:lnSpc>
              <a:spcBef>
                <a:spcPts val="0"/>
              </a:spcBef>
              <a:spcAft>
                <a:spcPts val="1200"/>
              </a:spcAft>
              <a:buFont typeface="Wingdings" panose="05000000000000000000" pitchFamily="2" charset="2"/>
              <a:buChar char="§"/>
            </a:pPr>
            <a:r>
              <a:rPr lang="en-US" sz="2000" dirty="0">
                <a:solidFill>
                  <a:srgbClr val="00529B"/>
                </a:solidFill>
              </a:rPr>
              <a:t>Get a transition supply (generally 30 days)</a:t>
            </a:r>
          </a:p>
          <a:p>
            <a:pPr marL="548640" lvl="1" indent="-274320" defTabSz="685800">
              <a:lnSpc>
                <a:spcPct val="100000"/>
              </a:lnSpc>
              <a:spcBef>
                <a:spcPts val="0"/>
              </a:spcBef>
              <a:spcAft>
                <a:spcPts val="1200"/>
              </a:spcAft>
              <a:buFont typeface="Wingdings" panose="05000000000000000000" pitchFamily="2" charset="2"/>
              <a:buChar char="§"/>
            </a:pPr>
            <a:r>
              <a:rPr lang="en-US" sz="2000" dirty="0">
                <a:solidFill>
                  <a:srgbClr val="00529B"/>
                </a:solidFill>
              </a:rPr>
              <a:t>Work with prescriber to find a drug that’s covered</a:t>
            </a:r>
          </a:p>
          <a:p>
            <a:pPr marL="548640" lvl="1" indent="-274320" defTabSz="685800">
              <a:lnSpc>
                <a:spcPct val="100000"/>
              </a:lnSpc>
              <a:spcBef>
                <a:spcPts val="0"/>
              </a:spcBef>
              <a:spcAft>
                <a:spcPts val="1200"/>
              </a:spcAft>
              <a:buFont typeface="Wingdings" panose="05000000000000000000" pitchFamily="2" charset="2"/>
              <a:buChar char="§"/>
            </a:pPr>
            <a:r>
              <a:rPr lang="en-US" sz="2000" dirty="0">
                <a:solidFill>
                  <a:srgbClr val="00529B"/>
                </a:solidFill>
              </a:rPr>
              <a:t>Request an exception if no acceptable alternative drug is on the list</a:t>
            </a:r>
          </a:p>
          <a:p>
            <a:pPr marL="319882" lvl="0" indent="-227013" defTabSz="685800">
              <a:lnSpc>
                <a:spcPct val="100000"/>
              </a:lnSpc>
              <a:spcBef>
                <a:spcPts val="600"/>
              </a:spcBef>
            </a:pPr>
            <a:endParaRPr lang="en-US" dirty="0">
              <a:solidFill>
                <a:srgbClr val="00529B"/>
              </a:solidFill>
            </a:endParaRPr>
          </a:p>
          <a:p>
            <a:endParaRPr lang="en-US" dirty="0">
              <a:solidFill>
                <a:srgbClr val="00529B"/>
              </a:solidFill>
            </a:endParaRPr>
          </a:p>
        </p:txBody>
      </p:sp>
      <p:sp>
        <p:nvSpPr>
          <p:cNvPr id="9" name="Rectangle: Rounded Corners 8" descr="Box 1: An enrollment letter&#10;">
            <a:extLst>
              <a:ext uri="{FF2B5EF4-FFF2-40B4-BE49-F238E27FC236}">
                <a16:creationId xmlns:a16="http://schemas.microsoft.com/office/drawing/2014/main" id="{BDE7C4DE-CD70-4DAB-953F-654BFA1BF476}"/>
              </a:ext>
            </a:extLst>
          </p:cNvPr>
          <p:cNvSpPr/>
          <p:nvPr/>
        </p:nvSpPr>
        <p:spPr>
          <a:xfrm>
            <a:off x="1962640" y="1717278"/>
            <a:ext cx="2554425" cy="2439025"/>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a:p>
            <a:pPr algn="ctr"/>
            <a:r>
              <a:rPr lang="en-US" dirty="0">
                <a:solidFill>
                  <a:srgbClr val="00529B"/>
                </a:solidFill>
              </a:rPr>
              <a:t>An enrollment letter</a:t>
            </a:r>
          </a:p>
        </p:txBody>
      </p:sp>
      <p:pic>
        <p:nvPicPr>
          <p:cNvPr id="12" name="Graphic 11">
            <a:extLst>
              <a:ext uri="{FF2B5EF4-FFF2-40B4-BE49-F238E27FC236}">
                <a16:creationId xmlns:a16="http://schemas.microsoft.com/office/drawing/2014/main" id="{6DF1C4D4-A80C-4223-8EF5-5F4E71765769}"/>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2689014" y="1945390"/>
            <a:ext cx="1097599" cy="1097599"/>
          </a:xfrm>
          <a:prstGeom prst="rect">
            <a:avLst/>
          </a:prstGeom>
        </p:spPr>
      </p:pic>
      <p:sp>
        <p:nvSpPr>
          <p:cNvPr id="11" name="Rectangle: Rounded Corners 10" descr="Box 2: Membership materials, including an identification card&#10;">
            <a:extLst>
              <a:ext uri="{FF2B5EF4-FFF2-40B4-BE49-F238E27FC236}">
                <a16:creationId xmlns:a16="http://schemas.microsoft.com/office/drawing/2014/main" id="{64CEC446-0B73-4B34-841A-BBF65D7E7105}"/>
              </a:ext>
            </a:extLst>
          </p:cNvPr>
          <p:cNvSpPr/>
          <p:nvPr/>
        </p:nvSpPr>
        <p:spPr>
          <a:xfrm>
            <a:off x="4737796" y="1717278"/>
            <a:ext cx="2554425" cy="2439025"/>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a:p>
            <a:pPr algn="ctr"/>
            <a:r>
              <a:rPr lang="en-US" dirty="0">
                <a:solidFill>
                  <a:srgbClr val="00529B"/>
                </a:solidFill>
              </a:rPr>
              <a:t>Membership materials, including an identification card</a:t>
            </a:r>
          </a:p>
        </p:txBody>
      </p:sp>
      <p:pic>
        <p:nvPicPr>
          <p:cNvPr id="5" name="Picture 4">
            <a:extLst>
              <a:ext uri="{FF2B5EF4-FFF2-40B4-BE49-F238E27FC236}">
                <a16:creationId xmlns:a16="http://schemas.microsoft.com/office/drawing/2014/main" id="{1A465E0A-FE8C-4B91-977B-B69A6713C292}"/>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5395836" y="2122519"/>
            <a:ext cx="1190477" cy="793651"/>
          </a:xfrm>
          <a:prstGeom prst="rect">
            <a:avLst/>
          </a:prstGeom>
        </p:spPr>
      </p:pic>
      <p:sp>
        <p:nvSpPr>
          <p:cNvPr id="10" name="Rectangle: Rounded Corners 9" descr="Box 3: Customer service contact information">
            <a:extLst>
              <a:ext uri="{FF2B5EF4-FFF2-40B4-BE49-F238E27FC236}">
                <a16:creationId xmlns:a16="http://schemas.microsoft.com/office/drawing/2014/main" id="{159CF862-37D2-4E49-9F74-E48F7B83A776}"/>
              </a:ext>
            </a:extLst>
          </p:cNvPr>
          <p:cNvSpPr/>
          <p:nvPr/>
        </p:nvSpPr>
        <p:spPr>
          <a:xfrm>
            <a:off x="7512955" y="1717277"/>
            <a:ext cx="2554425" cy="2439025"/>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a:p>
            <a:pPr algn="ctr"/>
            <a:r>
              <a:rPr lang="en-US" dirty="0">
                <a:solidFill>
                  <a:srgbClr val="00529B"/>
                </a:solidFill>
              </a:rPr>
              <a:t>Customer service contact information</a:t>
            </a:r>
          </a:p>
        </p:txBody>
      </p:sp>
      <p:pic>
        <p:nvPicPr>
          <p:cNvPr id="15" name="Graphic 14">
            <a:extLst>
              <a:ext uri="{FF2B5EF4-FFF2-40B4-BE49-F238E27FC236}">
                <a16:creationId xmlns:a16="http://schemas.microsoft.com/office/drawing/2014/main" id="{8609A07B-3801-4349-BABF-88D31940F939}"/>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8057556" y="1814138"/>
            <a:ext cx="1329536" cy="1329536"/>
          </a:xfrm>
          <a:prstGeom prst="rect">
            <a:avLst/>
          </a:prstGeom>
        </p:spPr>
      </p:pic>
      <p:sp>
        <p:nvSpPr>
          <p:cNvPr id="8" name="Slide Number Placeholder 5">
            <a:extLst>
              <a:ext uri="{FF2B5EF4-FFF2-40B4-BE49-F238E27FC236}">
                <a16:creationId xmlns:a16="http://schemas.microsoft.com/office/drawing/2014/main" id="{AFC5FAEF-9236-4524-A511-7F1A816CE180}"/>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69</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n-US"/>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2023</a:t>
            </a:r>
          </a:p>
        </p:txBody>
      </p:sp>
    </p:spTree>
    <p:custDataLst>
      <p:tags r:id="rId1"/>
    </p:custDataLst>
    <p:extLst>
      <p:ext uri="{BB962C8B-B14F-4D97-AF65-F5344CB8AC3E}">
        <p14:creationId xmlns:p14="http://schemas.microsoft.com/office/powerpoint/2010/main" val="1485298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3" end="3"/>
                                            </p:txEl>
                                          </p:spTgt>
                                        </p:tgtEl>
                                        <p:attrNameLst>
                                          <p:attrName>style.visibility</p:attrName>
                                        </p:attrNameLst>
                                      </p:cBhvr>
                                      <p:to>
                                        <p:strVal val="visible"/>
                                      </p:to>
                                    </p:set>
                                    <p:animEffect transition="in" filter="fade">
                                      <p:cBhvr>
                                        <p:cTn id="7" dur="500"/>
                                        <p:tgtEl>
                                          <p:spTgt spid="9">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5" end="5"/>
                                            </p:txEl>
                                          </p:spTgt>
                                        </p:tgtEl>
                                        <p:attrNameLst>
                                          <p:attrName>style.visibility</p:attrName>
                                        </p:attrNameLst>
                                      </p:cBhvr>
                                      <p:to>
                                        <p:strVal val="visible"/>
                                      </p:to>
                                    </p:set>
                                    <p:animEffect transition="in" filter="fade">
                                      <p:cBhvr>
                                        <p:cTn id="12" dur="500"/>
                                        <p:tgtEl>
                                          <p:spTgt spid="11">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animEffect transition="in" filter="fade">
                                      <p:cBhvr>
                                        <p:cTn id="17" dur="500"/>
                                        <p:tgtEl>
                                          <p:spTgt spid="10">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7" end="7"/>
                                            </p:txEl>
                                          </p:spTgt>
                                        </p:tgtEl>
                                        <p:attrNameLst>
                                          <p:attrName>style.visibility</p:attrName>
                                        </p:attrNameLst>
                                      </p:cBhvr>
                                      <p:to>
                                        <p:strVal val="visible"/>
                                      </p:to>
                                    </p:set>
                                    <p:animEffect transition="in" filter="fade">
                                      <p:cBhvr>
                                        <p:cTn id="22" dur="500"/>
                                        <p:tgtEl>
                                          <p:spTgt spid="7">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8" end="8"/>
                                            </p:txEl>
                                          </p:spTgt>
                                        </p:tgtEl>
                                        <p:attrNameLst>
                                          <p:attrName>style.visibility</p:attrName>
                                        </p:attrNameLst>
                                      </p:cBhvr>
                                      <p:to>
                                        <p:strVal val="visible"/>
                                      </p:to>
                                    </p:set>
                                    <p:animEffect transition="in" filter="fade">
                                      <p:cBhvr>
                                        <p:cTn id="27" dur="500"/>
                                        <p:tgtEl>
                                          <p:spTgt spid="7">
                                            <p:txEl>
                                              <p:pRg st="8" end="8"/>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7">
                                            <p:txEl>
                                              <p:pRg st="9" end="9"/>
                                            </p:txEl>
                                          </p:spTgt>
                                        </p:tgtEl>
                                        <p:attrNameLst>
                                          <p:attrName>style.visibility</p:attrName>
                                        </p:attrNameLst>
                                      </p:cBhvr>
                                      <p:to>
                                        <p:strVal val="visible"/>
                                      </p:to>
                                    </p:set>
                                    <p:animEffect transition="in" filter="fade">
                                      <p:cBhvr>
                                        <p:cTn id="30" dur="500"/>
                                        <p:tgtEl>
                                          <p:spTgt spid="7">
                                            <p:txEl>
                                              <p:pRg st="9" end="9"/>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7">
                                            <p:txEl>
                                              <p:pRg st="10" end="10"/>
                                            </p:txEl>
                                          </p:spTgt>
                                        </p:tgtEl>
                                        <p:attrNameLst>
                                          <p:attrName>style.visibility</p:attrName>
                                        </p:attrNameLst>
                                      </p:cBhvr>
                                      <p:to>
                                        <p:strVal val="visible"/>
                                      </p:to>
                                    </p:set>
                                    <p:animEffect transition="in" filter="fade">
                                      <p:cBhvr>
                                        <p:cTn id="33" dur="500"/>
                                        <p:tgtEl>
                                          <p:spTgt spid="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4576"/>
            <a:ext cx="12192000" cy="970451"/>
          </a:xfrm>
        </p:spPr>
        <p:txBody>
          <a:bodyPr anchor="ctr">
            <a:normAutofit/>
          </a:bodyPr>
          <a:lstStyle/>
          <a:p>
            <a:r>
              <a:rPr lang="en-US" dirty="0"/>
              <a:t>Part A (Hospital Insurance) Drug Coverage</a:t>
            </a:r>
          </a:p>
        </p:txBody>
      </p:sp>
      <p:grpSp>
        <p:nvGrpSpPr>
          <p:cNvPr id="6" name="Group 5" descr="Part A Hospital Insurance Icon">
            <a:extLst>
              <a:ext uri="{FF2B5EF4-FFF2-40B4-BE49-F238E27FC236}">
                <a16:creationId xmlns:a16="http://schemas.microsoft.com/office/drawing/2014/main" id="{8E39CB43-03F4-4044-AC2F-CF88CFABCE6B}"/>
              </a:ext>
            </a:extLst>
          </p:cNvPr>
          <p:cNvGrpSpPr/>
          <p:nvPr/>
        </p:nvGrpSpPr>
        <p:grpSpPr>
          <a:xfrm>
            <a:off x="793210" y="2479592"/>
            <a:ext cx="2976123" cy="2362056"/>
            <a:chOff x="159794" y="1229607"/>
            <a:chExt cx="2174452" cy="1574752"/>
          </a:xfrm>
        </p:grpSpPr>
        <p:pic>
          <p:nvPicPr>
            <p:cNvPr id="7" name="Picture 6" descr="Part A Icon&#10;">
              <a:extLst>
                <a:ext uri="{FF2B5EF4-FFF2-40B4-BE49-F238E27FC236}">
                  <a16:creationId xmlns:a16="http://schemas.microsoft.com/office/drawing/2014/main" id="{177DF70B-F3DF-4694-A777-F12A79A5D3A8}"/>
                </a:ext>
              </a:extLst>
            </p:cNvPr>
            <p:cNvPicPr>
              <a:picLocks noChangeAspect="1"/>
            </p:cNvPicPr>
            <p:nvPr/>
          </p:nvPicPr>
          <p:blipFill>
            <a:blip r:embed="rId4"/>
            <a:srcRect/>
            <a:stretch/>
          </p:blipFill>
          <p:spPr>
            <a:xfrm>
              <a:off x="181390" y="1229607"/>
              <a:ext cx="2131259" cy="1118140"/>
            </a:xfrm>
            <a:prstGeom prst="rect">
              <a:avLst/>
            </a:prstGeom>
          </p:spPr>
        </p:pic>
        <p:sp>
          <p:nvSpPr>
            <p:cNvPr id="8" name="TextBox 7">
              <a:extLst>
                <a:ext uri="{FF2B5EF4-FFF2-40B4-BE49-F238E27FC236}">
                  <a16:creationId xmlns:a16="http://schemas.microsoft.com/office/drawing/2014/main" id="{DBCAD676-FC1D-4668-B2AD-FA2F63D9391D}"/>
                </a:ext>
              </a:extLst>
            </p:cNvPr>
            <p:cNvSpPr txBox="1"/>
            <p:nvPr/>
          </p:nvSpPr>
          <p:spPr>
            <a:xfrm>
              <a:off x="159794" y="2397234"/>
              <a:ext cx="2174452" cy="40712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Part A</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Hospital Insurance</a:t>
              </a:r>
            </a:p>
          </p:txBody>
        </p:sp>
      </p:grpSp>
      <p:sp>
        <p:nvSpPr>
          <p:cNvPr id="5" name="Content Placeholder 4"/>
          <p:cNvSpPr>
            <a:spLocks noGrp="1"/>
          </p:cNvSpPr>
          <p:nvPr>
            <p:ph type="body" sz="quarter" idx="13"/>
          </p:nvPr>
        </p:nvSpPr>
        <p:spPr>
          <a:xfrm>
            <a:off x="5677786" y="2140888"/>
            <a:ext cx="6251178" cy="2788884"/>
          </a:xfrm>
        </p:spPr>
        <p:txBody>
          <a:bodyPr vert="horz" lIns="91440" tIns="45720" rIns="91440" bIns="45720" rtlCol="0" anchor="t">
            <a:noAutofit/>
          </a:bodyPr>
          <a:lstStyle/>
          <a:p>
            <a:pPr marL="0" indent="0" defTabSz="685800">
              <a:lnSpc>
                <a:spcPct val="100000"/>
              </a:lnSpc>
              <a:spcBef>
                <a:spcPts val="0"/>
              </a:spcBef>
              <a:spcAft>
                <a:spcPts val="1200"/>
              </a:spcAft>
              <a:buNone/>
            </a:pPr>
            <a:r>
              <a:rPr lang="en-US" sz="2800" b="1" dirty="0">
                <a:solidFill>
                  <a:srgbClr val="00529B"/>
                </a:solidFill>
                <a:latin typeface="Arial"/>
                <a:cs typeface="Arial"/>
              </a:rPr>
              <a:t>Generally pays for:</a:t>
            </a:r>
            <a:r>
              <a:rPr lang="en-US" sz="2400" dirty="0">
                <a:solidFill>
                  <a:srgbClr val="00529B"/>
                </a:solidFill>
                <a:latin typeface="Arial"/>
                <a:cs typeface="Arial"/>
              </a:rPr>
              <a:t> </a:t>
            </a:r>
          </a:p>
          <a:p>
            <a:pPr marL="574675" lvl="1" indent="0" defTabSz="685800">
              <a:lnSpc>
                <a:spcPct val="100000"/>
              </a:lnSpc>
              <a:spcBef>
                <a:spcPts val="0"/>
              </a:spcBef>
              <a:spcAft>
                <a:spcPts val="1200"/>
              </a:spcAft>
              <a:buNone/>
            </a:pPr>
            <a:r>
              <a:rPr lang="en-US" sz="2400" dirty="0">
                <a:solidFill>
                  <a:srgbClr val="00529B"/>
                </a:solidFill>
                <a:latin typeface="Arial"/>
                <a:cs typeface="Arial"/>
              </a:rPr>
              <a:t>All drugs given as part of treatment in a covered hospital or Skilled Nursing Facility (SNF) </a:t>
            </a:r>
            <a:r>
              <a:rPr lang="en-US" sz="2400" b="1" dirty="0">
                <a:solidFill>
                  <a:srgbClr val="00529B"/>
                </a:solidFill>
                <a:latin typeface="Arial"/>
                <a:cs typeface="Arial"/>
              </a:rPr>
              <a:t>inpatient stay</a:t>
            </a:r>
          </a:p>
          <a:p>
            <a:pPr marL="574675" lvl="1" indent="0" defTabSz="685800">
              <a:lnSpc>
                <a:spcPct val="100000"/>
              </a:lnSpc>
              <a:spcBef>
                <a:spcPts val="0"/>
              </a:spcBef>
              <a:spcAft>
                <a:spcPts val="1200"/>
              </a:spcAft>
              <a:buNone/>
            </a:pPr>
            <a:r>
              <a:rPr lang="en-US" sz="2400" dirty="0">
                <a:solidFill>
                  <a:srgbClr val="00529B"/>
                </a:solidFill>
                <a:latin typeface="Arial"/>
                <a:cs typeface="Arial"/>
              </a:rPr>
              <a:t>Drugs used in </a:t>
            </a:r>
            <a:r>
              <a:rPr lang="en-US" sz="2400" b="1" dirty="0">
                <a:solidFill>
                  <a:srgbClr val="00529B"/>
                </a:solidFill>
                <a:latin typeface="Arial"/>
                <a:cs typeface="Arial"/>
              </a:rPr>
              <a:t>hospice</a:t>
            </a:r>
            <a:r>
              <a:rPr lang="en-US" sz="2400" dirty="0">
                <a:solidFill>
                  <a:srgbClr val="00529B"/>
                </a:solidFill>
                <a:latin typeface="Arial"/>
                <a:cs typeface="Arial"/>
              </a:rPr>
              <a:t> </a:t>
            </a:r>
            <a:r>
              <a:rPr lang="en-US" sz="2400" b="1" dirty="0">
                <a:solidFill>
                  <a:srgbClr val="00529B"/>
                </a:solidFill>
                <a:latin typeface="Arial"/>
                <a:cs typeface="Arial"/>
              </a:rPr>
              <a:t>care</a:t>
            </a:r>
            <a:r>
              <a:rPr lang="en-US" sz="2400" dirty="0">
                <a:solidFill>
                  <a:srgbClr val="00529B"/>
                </a:solidFill>
                <a:latin typeface="Arial"/>
                <a:cs typeface="Arial"/>
              </a:rPr>
              <a:t> for symptom control and pain relief only </a:t>
            </a:r>
          </a:p>
          <a:p>
            <a:pPr marL="0" indent="0">
              <a:buNone/>
            </a:pPr>
            <a:endParaRPr lang="en-US" sz="2400" dirty="0">
              <a:solidFill>
                <a:srgbClr val="00529B"/>
              </a:solidFill>
            </a:endParaRPr>
          </a:p>
        </p:txBody>
      </p:sp>
      <p:sp>
        <p:nvSpPr>
          <p:cNvPr id="12" name="Freeform: Shape 11">
            <a:extLst>
              <a:ext uri="{FF2B5EF4-FFF2-40B4-BE49-F238E27FC236}">
                <a16:creationId xmlns:a16="http://schemas.microsoft.com/office/drawing/2014/main" id="{C17F42E8-2E6B-4105-B478-309F964C0748}"/>
              </a:ext>
              <a:ext uri="{C183D7F6-B498-43B3-948B-1728B52AA6E4}">
                <adec:decorative xmlns:adec="http://schemas.microsoft.com/office/drawing/2017/decorative" val="1"/>
              </a:ext>
            </a:extLst>
          </p:cNvPr>
          <p:cNvSpPr>
            <a:spLocks noChangeAspect="1"/>
          </p:cNvSpPr>
          <p:nvPr/>
        </p:nvSpPr>
        <p:spPr>
          <a:xfrm>
            <a:off x="5806535" y="2716186"/>
            <a:ext cx="457200" cy="45720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5213C893-35E3-4D60-98A8-1D0C0AEB1081}"/>
              </a:ext>
              <a:ext uri="{C183D7F6-B498-43B3-948B-1728B52AA6E4}">
                <adec:decorative xmlns:adec="http://schemas.microsoft.com/office/drawing/2017/decorative" val="1"/>
              </a:ext>
            </a:extLst>
          </p:cNvPr>
          <p:cNvSpPr>
            <a:spLocks noChangeAspect="1"/>
          </p:cNvSpPr>
          <p:nvPr/>
        </p:nvSpPr>
        <p:spPr>
          <a:xfrm>
            <a:off x="5806535" y="3983416"/>
            <a:ext cx="457200" cy="45720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lide Number Placeholder 5">
            <a:extLst>
              <a:ext uri="{FF2B5EF4-FFF2-40B4-BE49-F238E27FC236}">
                <a16:creationId xmlns:a16="http://schemas.microsoft.com/office/drawing/2014/main" id="{664AE4F9-171F-492D-9E55-90F2725D9B25}"/>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7</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n-US"/>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2023</a:t>
            </a:r>
          </a:p>
        </p:txBody>
      </p:sp>
    </p:spTree>
    <p:custDataLst>
      <p:tags r:id="rId1"/>
    </p:custDataLst>
    <p:extLst>
      <p:ext uri="{BB962C8B-B14F-4D97-AF65-F5344CB8AC3E}">
        <p14:creationId xmlns:p14="http://schemas.microsoft.com/office/powerpoint/2010/main" val="2888455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0"/>
            <a:ext cx="12192000" cy="955343"/>
          </a:xfrm>
        </p:spPr>
        <p:txBody>
          <a:bodyPr anchor="ctr">
            <a:noAutofit/>
          </a:bodyPr>
          <a:lstStyle/>
          <a:p>
            <a:r>
              <a:rPr lang="en-US" sz="2800" dirty="0"/>
              <a:t>Annual Notice of Change (ANOC) &amp;</a:t>
            </a:r>
            <a:br>
              <a:rPr lang="en-US" sz="2800" dirty="0"/>
            </a:br>
            <a:r>
              <a:rPr lang="en-US" sz="2800" dirty="0"/>
              <a:t>Evidence of Coverage (EOC)</a:t>
            </a:r>
          </a:p>
        </p:txBody>
      </p:sp>
      <p:sp>
        <p:nvSpPr>
          <p:cNvPr id="10" name="TextBox 9">
            <a:extLst>
              <a:ext uri="{FF2B5EF4-FFF2-40B4-BE49-F238E27FC236}">
                <a16:creationId xmlns:a16="http://schemas.microsoft.com/office/drawing/2014/main" id="{B79CBE28-3732-41B1-B0A3-23413BAD2C88}"/>
              </a:ext>
            </a:extLst>
          </p:cNvPr>
          <p:cNvSpPr txBox="1"/>
          <p:nvPr/>
        </p:nvSpPr>
        <p:spPr>
          <a:xfrm>
            <a:off x="607130" y="1111433"/>
            <a:ext cx="10855783" cy="492443"/>
          </a:xfrm>
          <a:prstGeom prst="rect">
            <a:avLst/>
          </a:prstGeom>
          <a:noFill/>
        </p:spPr>
        <p:txBody>
          <a:bodyPr wrap="square" rtlCol="0">
            <a:spAutoFit/>
          </a:bodyPr>
          <a:lstStyle/>
          <a:p>
            <a:pPr algn="ctr"/>
            <a:r>
              <a:rPr lang="en-US" sz="2600" b="1" dirty="0">
                <a:solidFill>
                  <a:srgbClr val="00529B"/>
                </a:solidFill>
                <a:latin typeface="Arial" panose="020B0604020202020204" pitchFamily="34" charset="0"/>
                <a:cs typeface="Arial" panose="020B0604020202020204" pitchFamily="34" charset="0"/>
              </a:rPr>
              <a:t>All Medicare plans must send to members:</a:t>
            </a:r>
          </a:p>
        </p:txBody>
      </p:sp>
      <p:sp>
        <p:nvSpPr>
          <p:cNvPr id="4" name="Oval 3" descr="Yellow circle with the acronym ANOC">
            <a:extLst>
              <a:ext uri="{FF2B5EF4-FFF2-40B4-BE49-F238E27FC236}">
                <a16:creationId xmlns:a16="http://schemas.microsoft.com/office/drawing/2014/main" id="{0F52880F-F1A8-4132-B2C2-94DB7833BC7D}"/>
              </a:ext>
            </a:extLst>
          </p:cNvPr>
          <p:cNvSpPr/>
          <p:nvPr/>
        </p:nvSpPr>
        <p:spPr>
          <a:xfrm>
            <a:off x="750626" y="1593709"/>
            <a:ext cx="1132765" cy="1081241"/>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2000" b="1" dirty="0">
              <a:solidFill>
                <a:srgbClr val="2F5597"/>
              </a:solidFill>
              <a:latin typeface="Arial" panose="020B0604020202020204" pitchFamily="34" charset="0"/>
              <a:cs typeface="Arial" panose="020B0604020202020204" pitchFamily="34" charset="0"/>
            </a:endParaRPr>
          </a:p>
        </p:txBody>
      </p:sp>
      <p:sp>
        <p:nvSpPr>
          <p:cNvPr id="17" name="Rectangle: Rounded Corners 16" descr="No later than September 30:&#10;- Letter explaining any changes to your current plan (like premiums and cost-sharing) &#10;- Benefits summary&#10;- Notification of availability of electronic materials&#10;- Provider and pharmacy directory&#10;- “Opt-in” email option for future notices&#10;- Copy of the formulary for the upcoming year&#10;">
            <a:extLst>
              <a:ext uri="{FF2B5EF4-FFF2-40B4-BE49-F238E27FC236}">
                <a16:creationId xmlns:a16="http://schemas.microsoft.com/office/drawing/2014/main" id="{130F768E-A8A2-4691-93BC-13CDBF70DE0E}"/>
              </a:ext>
            </a:extLst>
          </p:cNvPr>
          <p:cNvSpPr/>
          <p:nvPr/>
        </p:nvSpPr>
        <p:spPr>
          <a:xfrm>
            <a:off x="1206691" y="2019799"/>
            <a:ext cx="4889309" cy="4028075"/>
          </a:xfrm>
          <a:prstGeom prst="roundRect">
            <a:avLst>
              <a:gd name="adj" fmla="val 11480"/>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0" rtlCol="0" anchor="t"/>
          <a:lstStyle/>
          <a:p>
            <a:pPr marL="640080"/>
            <a:r>
              <a:rPr lang="en-US" sz="2200" b="1" dirty="0">
                <a:solidFill>
                  <a:srgbClr val="2F5597"/>
                </a:solidFill>
                <a:latin typeface="Arial" panose="020B0604020202020204" pitchFamily="34" charset="0"/>
                <a:cs typeface="Arial" panose="020B0604020202020204" pitchFamily="34" charset="0"/>
              </a:rPr>
              <a:t>No later than September 30:</a:t>
            </a:r>
          </a:p>
          <a:p>
            <a:pPr marL="640080"/>
            <a:endParaRPr lang="en-US" sz="2000" b="1" dirty="0">
              <a:solidFill>
                <a:srgbClr val="2F5597"/>
              </a:solidFill>
              <a:latin typeface="Arial" panose="020B0604020202020204" pitchFamily="34" charset="0"/>
              <a:cs typeface="Arial" panose="020B0604020202020204" pitchFamily="34" charset="0"/>
            </a:endParaRPr>
          </a:p>
          <a:p>
            <a:pPr marL="274320" indent="-274320" defTabSz="685800">
              <a:spcAft>
                <a:spcPts val="600"/>
              </a:spcAft>
              <a:buFont typeface="Wingdings" panose="020B0604020202020204" pitchFamily="34" charset="0"/>
              <a:buChar char="§"/>
            </a:pPr>
            <a:r>
              <a:rPr lang="en-US" dirty="0">
                <a:solidFill>
                  <a:srgbClr val="2F5597"/>
                </a:solidFill>
                <a:latin typeface="Arial"/>
                <a:cs typeface="Arial"/>
              </a:rPr>
              <a:t>Letter explaining any changes to your current plan (like premiums and cost-sharing)</a:t>
            </a:r>
            <a:r>
              <a:rPr lang="en-US" dirty="0">
                <a:solidFill>
                  <a:prstClr val="black"/>
                </a:solidFill>
                <a:cs typeface="Arial"/>
              </a:rPr>
              <a:t> </a:t>
            </a:r>
            <a:endParaRPr lang="en-US" dirty="0">
              <a:solidFill>
                <a:prstClr val="black"/>
              </a:solidFill>
              <a:cs typeface="Arial" panose="020B0604020202020204" pitchFamily="34" charset="0"/>
            </a:endParaRPr>
          </a:p>
          <a:p>
            <a:pPr marL="274320" lvl="0" indent="-274320" defTabSz="685800">
              <a:lnSpc>
                <a:spcPct val="100000"/>
              </a:lnSpc>
              <a:spcAft>
                <a:spcPts val="600"/>
              </a:spcAft>
              <a:buFont typeface="Wingdings" panose="020B0604020202020204" pitchFamily="34" charset="0"/>
              <a:buChar char="§"/>
            </a:pPr>
            <a:r>
              <a:rPr lang="en-US" dirty="0">
                <a:solidFill>
                  <a:srgbClr val="2F5597"/>
                </a:solidFill>
                <a:latin typeface="Arial"/>
                <a:cs typeface="Arial"/>
              </a:rPr>
              <a:t>Benefits summary</a:t>
            </a:r>
          </a:p>
          <a:p>
            <a:pPr marL="274320" lvl="0" indent="-274320" defTabSz="685800">
              <a:lnSpc>
                <a:spcPct val="100000"/>
              </a:lnSpc>
              <a:spcAft>
                <a:spcPts val="600"/>
              </a:spcAft>
              <a:buFont typeface="Wingdings" panose="020B0604020202020204" pitchFamily="34" charset="0"/>
              <a:buChar char="§"/>
            </a:pPr>
            <a:r>
              <a:rPr lang="en-US" dirty="0">
                <a:solidFill>
                  <a:srgbClr val="2F5597"/>
                </a:solidFill>
                <a:latin typeface="Arial"/>
                <a:cs typeface="Arial"/>
              </a:rPr>
              <a:t>Notification of availability of electronic materials</a:t>
            </a:r>
          </a:p>
          <a:p>
            <a:pPr marL="274320" lvl="0" indent="-274320" defTabSz="685800">
              <a:lnSpc>
                <a:spcPct val="100000"/>
              </a:lnSpc>
              <a:spcAft>
                <a:spcPts val="600"/>
              </a:spcAft>
              <a:buFont typeface="Wingdings" panose="020B0604020202020204" pitchFamily="34" charset="0"/>
              <a:buChar char="§"/>
            </a:pPr>
            <a:r>
              <a:rPr lang="en-US" dirty="0">
                <a:solidFill>
                  <a:srgbClr val="2F5597"/>
                </a:solidFill>
                <a:latin typeface="Arial"/>
                <a:cs typeface="Arial"/>
              </a:rPr>
              <a:t>Provider and pharmacy directory</a:t>
            </a:r>
          </a:p>
          <a:p>
            <a:pPr marL="274320" lvl="0" indent="-274320" defTabSz="685800">
              <a:lnSpc>
                <a:spcPct val="100000"/>
              </a:lnSpc>
              <a:spcAft>
                <a:spcPts val="600"/>
              </a:spcAft>
              <a:buFont typeface="Wingdings" panose="020B0604020202020204" pitchFamily="34" charset="0"/>
              <a:buChar char="§"/>
            </a:pPr>
            <a:r>
              <a:rPr lang="en-US" dirty="0">
                <a:solidFill>
                  <a:srgbClr val="2F5597"/>
                </a:solidFill>
                <a:latin typeface="Arial"/>
                <a:cs typeface="Arial"/>
              </a:rPr>
              <a:t>“Opt-in” email option for future notices</a:t>
            </a:r>
          </a:p>
          <a:p>
            <a:pPr marL="274320" lvl="0" indent="-274320" defTabSz="685800">
              <a:lnSpc>
                <a:spcPct val="100000"/>
              </a:lnSpc>
              <a:spcAft>
                <a:spcPts val="600"/>
              </a:spcAft>
              <a:buFont typeface="Wingdings" panose="020B0604020202020204" pitchFamily="34" charset="0"/>
              <a:buChar char="§"/>
            </a:pPr>
            <a:r>
              <a:rPr lang="en-US" dirty="0">
                <a:solidFill>
                  <a:srgbClr val="2F5597"/>
                </a:solidFill>
                <a:latin typeface="Arial"/>
                <a:cs typeface="Arial"/>
              </a:rPr>
              <a:t>Copy of the formulary for the upcoming year</a:t>
            </a:r>
            <a:endParaRPr lang="en-US" b="1" dirty="0">
              <a:solidFill>
                <a:srgbClr val="2F5597"/>
              </a:solidFill>
              <a:latin typeface="Arial" panose="020B0604020202020204" pitchFamily="34" charset="0"/>
              <a:cs typeface="Arial" panose="020B0604020202020204" pitchFamily="34" charset="0"/>
            </a:endParaRPr>
          </a:p>
          <a:p>
            <a:pPr algn="ctr"/>
            <a:endParaRPr lang="en-US" sz="2800" b="1" dirty="0">
              <a:solidFill>
                <a:srgbClr val="2F5597"/>
              </a:solidFill>
              <a:latin typeface="Arial" panose="020B0604020202020204" pitchFamily="34" charset="0"/>
              <a:cs typeface="Arial" panose="020B0604020202020204" pitchFamily="34" charset="0"/>
            </a:endParaRPr>
          </a:p>
        </p:txBody>
      </p:sp>
      <p:sp>
        <p:nvSpPr>
          <p:cNvPr id="13" name="Oval 12">
            <a:extLst>
              <a:ext uri="{FF2B5EF4-FFF2-40B4-BE49-F238E27FC236}">
                <a16:creationId xmlns:a16="http://schemas.microsoft.com/office/drawing/2014/main" id="{EA3FF554-AE99-468B-B5AD-D6708C97A643}"/>
              </a:ext>
              <a:ext uri="{C183D7F6-B498-43B3-948B-1728B52AA6E4}">
                <adec:decorative xmlns:adec="http://schemas.microsoft.com/office/drawing/2017/decorative" val="1"/>
              </a:ext>
            </a:extLst>
          </p:cNvPr>
          <p:cNvSpPr/>
          <p:nvPr/>
        </p:nvSpPr>
        <p:spPr>
          <a:xfrm>
            <a:off x="750625" y="1603875"/>
            <a:ext cx="1132765" cy="1081241"/>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rgbClr val="2F5597"/>
                </a:solidFill>
                <a:latin typeface="Arial" panose="020B0604020202020204" pitchFamily="34" charset="0"/>
                <a:cs typeface="Arial" panose="020B0604020202020204" pitchFamily="34" charset="0"/>
              </a:rPr>
              <a:t>ANOC</a:t>
            </a:r>
          </a:p>
        </p:txBody>
      </p:sp>
      <p:sp>
        <p:nvSpPr>
          <p:cNvPr id="14" name="Oval 13" descr="Yellow circle with the acronym EOC">
            <a:extLst>
              <a:ext uri="{FF2B5EF4-FFF2-40B4-BE49-F238E27FC236}">
                <a16:creationId xmlns:a16="http://schemas.microsoft.com/office/drawing/2014/main" id="{1F921DFE-90E5-4502-8A31-D64FE4C88776}"/>
              </a:ext>
            </a:extLst>
          </p:cNvPr>
          <p:cNvSpPr/>
          <p:nvPr/>
        </p:nvSpPr>
        <p:spPr>
          <a:xfrm>
            <a:off x="6277128" y="1603876"/>
            <a:ext cx="1132765" cy="1081241"/>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2000" b="1" dirty="0">
              <a:solidFill>
                <a:srgbClr val="2F5597"/>
              </a:solidFill>
              <a:latin typeface="Arial" panose="020B0604020202020204" pitchFamily="34" charset="0"/>
              <a:cs typeface="Arial" panose="020B0604020202020204" pitchFamily="34" charset="0"/>
            </a:endParaRPr>
          </a:p>
        </p:txBody>
      </p:sp>
      <p:sp>
        <p:nvSpPr>
          <p:cNvPr id="15" name="Rectangle: Rounded Corners 14" descr="No later than October 15:&#10;- Plan’s service area details&#10;- Benefits&#10;- Formulary&#10;- How to get information, benefits, and Extra Help&#10;- How to file an appeal&#10;">
            <a:extLst>
              <a:ext uri="{FF2B5EF4-FFF2-40B4-BE49-F238E27FC236}">
                <a16:creationId xmlns:a16="http://schemas.microsoft.com/office/drawing/2014/main" id="{BFE856EF-FEA3-4068-91A7-767AE16969D5}"/>
              </a:ext>
            </a:extLst>
          </p:cNvPr>
          <p:cNvSpPr/>
          <p:nvPr/>
        </p:nvSpPr>
        <p:spPr>
          <a:xfrm>
            <a:off x="6724481" y="2019799"/>
            <a:ext cx="4889308" cy="3562135"/>
          </a:xfrm>
          <a:prstGeom prst="roundRect">
            <a:avLst>
              <a:gd name="adj" fmla="val 10569"/>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tIns="91440" bIns="0" rtlCol="0" anchor="t"/>
          <a:lstStyle/>
          <a:p>
            <a:pPr marL="640080"/>
            <a:r>
              <a:rPr lang="en-US" sz="2200" b="1" dirty="0">
                <a:solidFill>
                  <a:srgbClr val="2F5597"/>
                </a:solidFill>
                <a:latin typeface="Arial" panose="020B0604020202020204" pitchFamily="34" charset="0"/>
                <a:cs typeface="Arial" panose="020B0604020202020204" pitchFamily="34" charset="0"/>
              </a:rPr>
              <a:t>No later than October 15:</a:t>
            </a:r>
          </a:p>
          <a:p>
            <a:pPr algn="ctr"/>
            <a:endParaRPr lang="en-US" sz="2000" b="1" dirty="0">
              <a:solidFill>
                <a:srgbClr val="00529B"/>
              </a:solidFill>
              <a:latin typeface="Arial"/>
              <a:cs typeface="Arial"/>
            </a:endParaRPr>
          </a:p>
          <a:p>
            <a:pPr marL="274320" lvl="1" indent="-274320" defTabSz="685800">
              <a:lnSpc>
                <a:spcPct val="100000"/>
              </a:lnSpc>
              <a:spcAft>
                <a:spcPts val="600"/>
              </a:spcAft>
              <a:buFont typeface="Wingdings" panose="020B0604020202020204" pitchFamily="34" charset="0"/>
              <a:buChar char="§"/>
            </a:pPr>
            <a:r>
              <a:rPr lang="en-US" dirty="0">
                <a:solidFill>
                  <a:srgbClr val="00529B"/>
                </a:solidFill>
                <a:latin typeface="Arial"/>
                <a:cs typeface="Arial"/>
              </a:rPr>
              <a:t>Plan’s service area details</a:t>
            </a:r>
          </a:p>
          <a:p>
            <a:pPr marL="274320" lvl="1" indent="-274320" defTabSz="685800">
              <a:lnSpc>
                <a:spcPct val="100000"/>
              </a:lnSpc>
              <a:spcAft>
                <a:spcPts val="600"/>
              </a:spcAft>
              <a:buFont typeface="Wingdings" panose="020B0604020202020204" pitchFamily="34" charset="0"/>
              <a:buChar char="§"/>
            </a:pPr>
            <a:r>
              <a:rPr lang="en-US" dirty="0">
                <a:solidFill>
                  <a:srgbClr val="00529B"/>
                </a:solidFill>
                <a:latin typeface="Arial"/>
                <a:cs typeface="Arial"/>
              </a:rPr>
              <a:t>Benefits</a:t>
            </a:r>
          </a:p>
          <a:p>
            <a:pPr marL="274320" lvl="1" indent="-274320" defTabSz="685800">
              <a:lnSpc>
                <a:spcPct val="100000"/>
              </a:lnSpc>
              <a:spcAft>
                <a:spcPts val="600"/>
              </a:spcAft>
              <a:buFont typeface="Wingdings" panose="020B0604020202020204" pitchFamily="34" charset="0"/>
              <a:buChar char="§"/>
            </a:pPr>
            <a:r>
              <a:rPr lang="en-US" dirty="0">
                <a:solidFill>
                  <a:srgbClr val="00529B"/>
                </a:solidFill>
                <a:latin typeface="Arial"/>
                <a:cs typeface="Arial"/>
              </a:rPr>
              <a:t>Formulary</a:t>
            </a:r>
          </a:p>
          <a:p>
            <a:pPr marL="274320" lvl="1" indent="-274320" defTabSz="685800">
              <a:lnSpc>
                <a:spcPct val="100000"/>
              </a:lnSpc>
              <a:spcAft>
                <a:spcPts val="600"/>
              </a:spcAft>
              <a:buFont typeface="Wingdings" panose="020B0604020202020204" pitchFamily="34" charset="0"/>
              <a:buChar char="§"/>
            </a:pPr>
            <a:r>
              <a:rPr lang="en-US" dirty="0">
                <a:solidFill>
                  <a:srgbClr val="00529B"/>
                </a:solidFill>
                <a:latin typeface="Arial"/>
                <a:cs typeface="Arial"/>
              </a:rPr>
              <a:t>How to get information, benefits, and Extra Help</a:t>
            </a:r>
          </a:p>
          <a:p>
            <a:pPr marL="274320" lvl="1" indent="-274320" defTabSz="685800">
              <a:lnSpc>
                <a:spcPct val="100000"/>
              </a:lnSpc>
              <a:spcAft>
                <a:spcPts val="600"/>
              </a:spcAft>
              <a:buFont typeface="Wingdings" panose="020B0604020202020204" pitchFamily="34" charset="0"/>
              <a:buChar char="§"/>
            </a:pPr>
            <a:r>
              <a:rPr lang="en-US" dirty="0">
                <a:solidFill>
                  <a:srgbClr val="00529B"/>
                </a:solidFill>
                <a:latin typeface="Arial"/>
                <a:cs typeface="Arial"/>
              </a:rPr>
              <a:t>How to file an appeal</a:t>
            </a:r>
          </a:p>
        </p:txBody>
      </p:sp>
      <p:sp>
        <p:nvSpPr>
          <p:cNvPr id="12" name="Oval 11">
            <a:extLst>
              <a:ext uri="{FF2B5EF4-FFF2-40B4-BE49-F238E27FC236}">
                <a16:creationId xmlns:a16="http://schemas.microsoft.com/office/drawing/2014/main" id="{794D72D3-288D-40B3-99EE-974E23B68A36}"/>
              </a:ext>
              <a:ext uri="{C183D7F6-B498-43B3-948B-1728B52AA6E4}">
                <adec:decorative xmlns:adec="http://schemas.microsoft.com/office/drawing/2017/decorative" val="1"/>
              </a:ext>
            </a:extLst>
          </p:cNvPr>
          <p:cNvSpPr/>
          <p:nvPr/>
        </p:nvSpPr>
        <p:spPr>
          <a:xfrm>
            <a:off x="6268781" y="1603875"/>
            <a:ext cx="1132765" cy="1081241"/>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rgbClr val="2F5597"/>
                </a:solidFill>
                <a:latin typeface="Arial" panose="020B0604020202020204" pitchFamily="34" charset="0"/>
                <a:cs typeface="Arial" panose="020B0604020202020204" pitchFamily="34" charset="0"/>
              </a:rPr>
              <a:t>EOC</a:t>
            </a:r>
          </a:p>
        </p:txBody>
      </p:sp>
      <p:sp>
        <p:nvSpPr>
          <p:cNvPr id="11" name="Slide Number Placeholder 5">
            <a:extLst>
              <a:ext uri="{FF2B5EF4-FFF2-40B4-BE49-F238E27FC236}">
                <a16:creationId xmlns:a16="http://schemas.microsoft.com/office/drawing/2014/main" id="{E405BAF5-C909-48D0-8B47-7D2C8EE90119}"/>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70</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n-US"/>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2023</a:t>
            </a:r>
          </a:p>
        </p:txBody>
      </p:sp>
    </p:spTree>
    <p:custDataLst>
      <p:tags r:id="rId1"/>
    </p:custDataLst>
    <p:extLst>
      <p:ext uri="{BB962C8B-B14F-4D97-AF65-F5344CB8AC3E}">
        <p14:creationId xmlns:p14="http://schemas.microsoft.com/office/powerpoint/2010/main" val="212079227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Medicare Drug Coverage Late Enrollment Penalty</a:t>
            </a:r>
          </a:p>
        </p:txBody>
      </p:sp>
      <p:sp>
        <p:nvSpPr>
          <p:cNvPr id="5" name="Content Placeholder 4"/>
          <p:cNvSpPr>
            <a:spLocks noGrp="1"/>
          </p:cNvSpPr>
          <p:nvPr>
            <p:ph type="body" sz="quarter" idx="13"/>
          </p:nvPr>
        </p:nvSpPr>
        <p:spPr>
          <a:xfrm>
            <a:off x="1371600" y="1371600"/>
            <a:ext cx="9786938" cy="4167187"/>
          </a:xfrm>
        </p:spPr>
        <p:txBody>
          <a:bodyPr>
            <a:normAutofit fontScale="92500"/>
          </a:bodyPr>
          <a:lstStyle/>
          <a:p>
            <a:pPr marL="548640" lvl="0" indent="-274320" defTabSz="685800">
              <a:lnSpc>
                <a:spcPct val="100000"/>
              </a:lnSpc>
              <a:spcBef>
                <a:spcPts val="0"/>
              </a:spcBef>
              <a:spcAft>
                <a:spcPts val="1200"/>
              </a:spcAft>
            </a:pPr>
            <a:r>
              <a:rPr lang="en-US" sz="2800" dirty="0">
                <a:solidFill>
                  <a:srgbClr val="00529B"/>
                </a:solidFill>
              </a:rPr>
              <a:t>You may have to pay more if you wait to enroll, unless you have:</a:t>
            </a:r>
          </a:p>
          <a:p>
            <a:pPr marL="822960" lvl="1" indent="-274320" defTabSz="685800">
              <a:lnSpc>
                <a:spcPct val="100000"/>
              </a:lnSpc>
              <a:spcBef>
                <a:spcPts val="0"/>
              </a:spcBef>
              <a:spcAft>
                <a:spcPts val="1200"/>
              </a:spcAft>
              <a:buSzPct val="100000"/>
            </a:pPr>
            <a:r>
              <a:rPr lang="en-US" sz="2400" dirty="0">
                <a:solidFill>
                  <a:srgbClr val="00529B"/>
                </a:solidFill>
              </a:rPr>
              <a:t>Creditable drug coverage </a:t>
            </a:r>
          </a:p>
          <a:p>
            <a:pPr marL="822960" lvl="1" indent="-274320" defTabSz="685800">
              <a:lnSpc>
                <a:spcPct val="100000"/>
              </a:lnSpc>
              <a:spcBef>
                <a:spcPts val="0"/>
              </a:spcBef>
              <a:spcAft>
                <a:spcPts val="1200"/>
              </a:spcAft>
              <a:buSzPct val="100000"/>
            </a:pPr>
            <a:r>
              <a:rPr lang="en-US" sz="2400" dirty="0">
                <a:solidFill>
                  <a:srgbClr val="00529B"/>
                </a:solidFill>
              </a:rPr>
              <a:t>Extra Help</a:t>
            </a:r>
          </a:p>
          <a:p>
            <a:pPr marL="548640" lvl="0" indent="-274320" defTabSz="685800">
              <a:lnSpc>
                <a:spcPct val="100000"/>
              </a:lnSpc>
              <a:spcBef>
                <a:spcPts val="0"/>
              </a:spcBef>
              <a:spcAft>
                <a:spcPts val="1200"/>
              </a:spcAft>
            </a:pPr>
            <a:r>
              <a:rPr lang="en-US" sz="2800" dirty="0">
                <a:solidFill>
                  <a:srgbClr val="00529B"/>
                </a:solidFill>
              </a:rPr>
              <a:t>Your Medicare plan is required to tell you if you owe a penalty</a:t>
            </a:r>
          </a:p>
          <a:p>
            <a:pPr marL="822960" lvl="1" indent="-274320" defTabSz="685800">
              <a:lnSpc>
                <a:spcPct val="100000"/>
              </a:lnSpc>
              <a:spcBef>
                <a:spcPts val="0"/>
              </a:spcBef>
              <a:spcAft>
                <a:spcPts val="1200"/>
              </a:spcAft>
            </a:pPr>
            <a:r>
              <a:rPr lang="en-US" sz="2400" dirty="0">
                <a:solidFill>
                  <a:srgbClr val="00529B"/>
                </a:solidFill>
              </a:rPr>
              <a:t>1% for each full month eligible and without creditable drug coverage</a:t>
            </a:r>
          </a:p>
          <a:p>
            <a:pPr marL="822960" lvl="1" indent="-274320" defTabSz="685800">
              <a:lnSpc>
                <a:spcPct val="100000"/>
              </a:lnSpc>
              <a:spcBef>
                <a:spcPts val="0"/>
              </a:spcBef>
              <a:spcAft>
                <a:spcPts val="1200"/>
              </a:spcAft>
            </a:pPr>
            <a:r>
              <a:rPr lang="en-US" sz="2400" dirty="0">
                <a:solidFill>
                  <a:srgbClr val="00529B"/>
                </a:solidFill>
              </a:rPr>
              <a:t>Multiply percentage by base beneficiary premium ($32.74 in 2023)</a:t>
            </a:r>
          </a:p>
          <a:p>
            <a:pPr marL="822960" lvl="1" indent="-274320" defTabSz="685800">
              <a:lnSpc>
                <a:spcPct val="100000"/>
              </a:lnSpc>
              <a:spcBef>
                <a:spcPts val="0"/>
              </a:spcBef>
              <a:spcAft>
                <a:spcPts val="1200"/>
              </a:spcAft>
            </a:pPr>
            <a:r>
              <a:rPr lang="en-US" sz="2400" dirty="0">
                <a:solidFill>
                  <a:srgbClr val="00529B"/>
                </a:solidFill>
              </a:rPr>
              <a:t>Amount changes every year</a:t>
            </a:r>
          </a:p>
          <a:p>
            <a:pPr marL="347472" lvl="0" indent="-347472" defTabSz="685800">
              <a:lnSpc>
                <a:spcPct val="100000"/>
              </a:lnSpc>
              <a:spcBef>
                <a:spcPts val="600"/>
              </a:spcBef>
              <a:spcAft>
                <a:spcPts val="1200"/>
              </a:spcAft>
            </a:pPr>
            <a:endParaRPr lang="en-US" sz="2800" dirty="0">
              <a:solidFill>
                <a:srgbClr val="00529B"/>
              </a:solidFill>
            </a:endParaRPr>
          </a:p>
          <a:p>
            <a:endParaRPr lang="en-US" dirty="0">
              <a:solidFill>
                <a:srgbClr val="00529B"/>
              </a:solidFill>
            </a:endParaRPr>
          </a:p>
        </p:txBody>
      </p:sp>
      <p:sp>
        <p:nvSpPr>
          <p:cNvPr id="6" name="Slide Number Placeholder 5">
            <a:extLst>
              <a:ext uri="{FF2B5EF4-FFF2-40B4-BE49-F238E27FC236}">
                <a16:creationId xmlns:a16="http://schemas.microsoft.com/office/drawing/2014/main" id="{67039B3A-7CD1-40BF-8780-911753291FD0}"/>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71</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n-US"/>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2023</a:t>
            </a:r>
          </a:p>
        </p:txBody>
      </p:sp>
    </p:spTree>
    <p:custDataLst>
      <p:tags r:id="rId1"/>
    </p:custDataLst>
    <p:extLst>
      <p:ext uri="{BB962C8B-B14F-4D97-AF65-F5344CB8AC3E}">
        <p14:creationId xmlns:p14="http://schemas.microsoft.com/office/powerpoint/2010/main" val="3932918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fade">
                                      <p:cBhvr>
                                        <p:cTn id="10" dur="500"/>
                                        <p:tgtEl>
                                          <p:spTgt spid="5">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fade">
                                      <p:cBhvr>
                                        <p:cTn id="15" dur="500"/>
                                        <p:tgtEl>
                                          <p:spTgt spid="5">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4" end="4"/>
                                            </p:txEl>
                                          </p:spTgt>
                                        </p:tgtEl>
                                        <p:attrNameLst>
                                          <p:attrName>style.visibility</p:attrName>
                                        </p:attrNameLst>
                                      </p:cBhvr>
                                      <p:to>
                                        <p:strVal val="visible"/>
                                      </p:to>
                                    </p:set>
                                    <p:animEffect transition="in" filter="fade">
                                      <p:cBhvr>
                                        <p:cTn id="20" dur="500"/>
                                        <p:tgtEl>
                                          <p:spTgt spid="5">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animEffect transition="in" filter="fade">
                                      <p:cBhvr>
                                        <p:cTn id="25" dur="500"/>
                                        <p:tgtEl>
                                          <p:spTgt spid="5">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
                                            <p:txEl>
                                              <p:pRg st="6" end="6"/>
                                            </p:txEl>
                                          </p:spTgt>
                                        </p:tgtEl>
                                        <p:attrNameLst>
                                          <p:attrName>style.visibility</p:attrName>
                                        </p:attrNameLst>
                                      </p:cBhvr>
                                      <p:to>
                                        <p:strVal val="visible"/>
                                      </p:to>
                                    </p:set>
                                    <p:animEffect transition="in" filter="fade">
                                      <p:cBhvr>
                                        <p:cTn id="30"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Medicare Drug Coverage Penalty Example: Ann</a:t>
            </a:r>
          </a:p>
        </p:txBody>
      </p:sp>
      <p:sp>
        <p:nvSpPr>
          <p:cNvPr id="5" name="Content Placeholder 4"/>
          <p:cNvSpPr>
            <a:spLocks noGrp="1"/>
          </p:cNvSpPr>
          <p:nvPr>
            <p:ph type="body" sz="quarter" idx="4294967295"/>
          </p:nvPr>
        </p:nvSpPr>
        <p:spPr>
          <a:xfrm>
            <a:off x="3200400" y="1554480"/>
            <a:ext cx="8695739" cy="4167187"/>
          </a:xfrm>
          <a:solidFill>
            <a:schemeClr val="bg1"/>
          </a:solidFill>
        </p:spPr>
        <p:txBody>
          <a:bodyPr>
            <a:normAutofit/>
          </a:bodyPr>
          <a:lstStyle/>
          <a:p>
            <a:pPr marL="0" indent="0" defTabSz="685800">
              <a:lnSpc>
                <a:spcPct val="100000"/>
              </a:lnSpc>
              <a:spcBef>
                <a:spcPts val="0"/>
              </a:spcBef>
              <a:spcAft>
                <a:spcPts val="1200"/>
              </a:spcAft>
              <a:buNone/>
            </a:pPr>
            <a:r>
              <a:rPr lang="en-US" sz="2400" b="1" dirty="0">
                <a:solidFill>
                  <a:srgbClr val="00529B"/>
                </a:solidFill>
              </a:rPr>
              <a:t>Didn’t join when first eligible (by May 31, 2019), but </a:t>
            </a:r>
            <a:br>
              <a:rPr lang="en-US" sz="2400" b="1" dirty="0">
                <a:solidFill>
                  <a:srgbClr val="00529B"/>
                </a:solidFill>
              </a:rPr>
            </a:br>
            <a:r>
              <a:rPr lang="en-US" sz="2400" b="1" dirty="0">
                <a:solidFill>
                  <a:srgbClr val="00529B"/>
                </a:solidFill>
              </a:rPr>
              <a:t>joined a Medicare drug plan during the 2021 OEP:</a:t>
            </a:r>
          </a:p>
          <a:p>
            <a:pPr marL="548640" indent="-274320" defTabSz="685800">
              <a:lnSpc>
                <a:spcPct val="100000"/>
              </a:lnSpc>
              <a:spcBef>
                <a:spcPts val="0"/>
              </a:spcBef>
              <a:spcAft>
                <a:spcPts val="1200"/>
              </a:spcAft>
            </a:pPr>
            <a:r>
              <a:rPr lang="en-US" sz="2000" dirty="0">
                <a:solidFill>
                  <a:srgbClr val="00529B"/>
                </a:solidFill>
              </a:rPr>
              <a:t>Coverage began January 1, 2022</a:t>
            </a:r>
          </a:p>
          <a:p>
            <a:pPr marL="548640" indent="-274320" defTabSz="685800">
              <a:lnSpc>
                <a:spcPct val="100000"/>
              </a:lnSpc>
              <a:spcBef>
                <a:spcPts val="0"/>
              </a:spcBef>
              <a:spcAft>
                <a:spcPts val="1200"/>
              </a:spcAft>
            </a:pPr>
            <a:r>
              <a:rPr lang="en-US" sz="2000" dirty="0">
                <a:solidFill>
                  <a:srgbClr val="00529B"/>
                </a:solidFill>
              </a:rPr>
              <a:t>Was without creditable drug coverage June 2019–December 2021 </a:t>
            </a:r>
            <a:br>
              <a:rPr lang="en-US" sz="2000" dirty="0">
                <a:solidFill>
                  <a:srgbClr val="00529B"/>
                </a:solidFill>
              </a:rPr>
            </a:br>
            <a:r>
              <a:rPr lang="en-US" sz="2000" dirty="0">
                <a:solidFill>
                  <a:srgbClr val="00529B"/>
                </a:solidFill>
              </a:rPr>
              <a:t>(31 months)</a:t>
            </a:r>
          </a:p>
          <a:p>
            <a:pPr marL="548640" indent="-274320" defTabSz="685800">
              <a:lnSpc>
                <a:spcPct val="100000"/>
              </a:lnSpc>
              <a:spcBef>
                <a:spcPts val="0"/>
              </a:spcBef>
              <a:spcAft>
                <a:spcPts val="1200"/>
              </a:spcAft>
            </a:pPr>
            <a:r>
              <a:rPr lang="en-US" sz="2000" dirty="0">
                <a:solidFill>
                  <a:srgbClr val="00529B"/>
                </a:solidFill>
              </a:rPr>
              <a:t>Her penalty in 2022 was 31% (1% for each of the 31 months) of $33.37 (base beneficiary premium for 2022), which was $10.34 </a:t>
            </a:r>
          </a:p>
          <a:p>
            <a:pPr marL="548640" indent="-274320" defTabSz="685800">
              <a:lnSpc>
                <a:spcPct val="100000"/>
              </a:lnSpc>
              <a:spcBef>
                <a:spcPts val="0"/>
              </a:spcBef>
              <a:spcAft>
                <a:spcPts val="1200"/>
              </a:spcAft>
            </a:pPr>
            <a:r>
              <a:rPr lang="en-US" sz="2000" dirty="0">
                <a:solidFill>
                  <a:srgbClr val="00529B"/>
                </a:solidFill>
              </a:rPr>
              <a:t>Monthly penalty is rounded to the nearest $.10</a:t>
            </a:r>
          </a:p>
        </p:txBody>
      </p:sp>
      <p:sp>
        <p:nvSpPr>
          <p:cNvPr id="10" name="TextBox 9" descr="Benefit periods can span across calendar years.&#10;" title="Text box">
            <a:extLst>
              <a:ext uri="{FF2B5EF4-FFF2-40B4-BE49-F238E27FC236}">
                <a16:creationId xmlns:a16="http://schemas.microsoft.com/office/drawing/2014/main" id="{553FDFEF-DF8E-470A-9FF4-5021CCB0DB68}"/>
              </a:ext>
            </a:extLst>
          </p:cNvPr>
          <p:cNvSpPr txBox="1"/>
          <p:nvPr/>
        </p:nvSpPr>
        <p:spPr>
          <a:xfrm>
            <a:off x="548640" y="5669280"/>
            <a:ext cx="10972800" cy="400110"/>
          </a:xfrm>
          <a:prstGeom prst="rect">
            <a:avLst/>
          </a:prstGeom>
          <a:solidFill>
            <a:srgbClr val="FECD54"/>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i="0" u="none" strike="noStrike" kern="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Ann is charged $10.30 each month in addition to her plan’s monthly premium in 2022.</a:t>
            </a:r>
          </a:p>
        </p:txBody>
      </p:sp>
      <p:pic>
        <p:nvPicPr>
          <p:cNvPr id="9" name="Picture 8">
            <a:extLst>
              <a:ext uri="{FF2B5EF4-FFF2-40B4-BE49-F238E27FC236}">
                <a16:creationId xmlns:a16="http://schemas.microsoft.com/office/drawing/2014/main" id="{7A1F49EB-6BD2-4E3D-BBBF-5A8A2714D802}"/>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48640" y="1554480"/>
            <a:ext cx="2556164" cy="3834247"/>
          </a:xfrm>
          <a:prstGeom prst="rect">
            <a:avLst/>
          </a:prstGeom>
          <a:ln>
            <a:noFill/>
          </a:ln>
          <a:effectLst>
            <a:softEdge rad="112500"/>
          </a:effectLst>
        </p:spPr>
      </p:pic>
      <p:sp>
        <p:nvSpPr>
          <p:cNvPr id="6" name="Slide Number Placeholder 5">
            <a:extLst>
              <a:ext uri="{FF2B5EF4-FFF2-40B4-BE49-F238E27FC236}">
                <a16:creationId xmlns:a16="http://schemas.microsoft.com/office/drawing/2014/main" id="{2C72A1F3-15C8-4EAE-B39E-5357A1E0E29D}"/>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72</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n-US"/>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2023</a:t>
            </a:r>
          </a:p>
        </p:txBody>
      </p:sp>
    </p:spTree>
    <p:custDataLst>
      <p:tags r:id="rId1"/>
    </p:custDataLst>
    <p:extLst>
      <p:ext uri="{BB962C8B-B14F-4D97-AF65-F5344CB8AC3E}">
        <p14:creationId xmlns:p14="http://schemas.microsoft.com/office/powerpoint/2010/main" val="1772420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931654"/>
          </a:xfrm>
        </p:spPr>
        <p:txBody>
          <a:bodyPr>
            <a:noAutofit/>
          </a:bodyPr>
          <a:lstStyle/>
          <a:p>
            <a:r>
              <a:rPr lang="en-US" sz="2800" dirty="0"/>
              <a:t>Medicare Drug Coverage Penalty Example: Ann </a:t>
            </a:r>
            <a:br>
              <a:rPr lang="en-US" sz="2800" dirty="0"/>
            </a:br>
            <a:r>
              <a:rPr lang="en-US" sz="2800" dirty="0"/>
              <a:t>(continued)</a:t>
            </a:r>
          </a:p>
        </p:txBody>
      </p:sp>
      <p:sp>
        <p:nvSpPr>
          <p:cNvPr id="5" name="Content Placeholder 4"/>
          <p:cNvSpPr>
            <a:spLocks noGrp="1"/>
          </p:cNvSpPr>
          <p:nvPr>
            <p:ph type="body" sz="quarter" idx="4294967295"/>
          </p:nvPr>
        </p:nvSpPr>
        <p:spPr>
          <a:xfrm>
            <a:off x="3200400" y="1554480"/>
            <a:ext cx="8304200" cy="4167188"/>
          </a:xfrm>
        </p:spPr>
        <p:txBody>
          <a:bodyPr>
            <a:normAutofit/>
          </a:bodyPr>
          <a:lstStyle/>
          <a:p>
            <a:pPr marL="0" lvl="0" indent="0" defTabSz="685800">
              <a:lnSpc>
                <a:spcPct val="100000"/>
              </a:lnSpc>
              <a:spcBef>
                <a:spcPts val="0"/>
              </a:spcBef>
              <a:spcAft>
                <a:spcPts val="1200"/>
              </a:spcAft>
              <a:buNone/>
            </a:pPr>
            <a:r>
              <a:rPr lang="en-US" sz="2400" b="1" dirty="0">
                <a:solidFill>
                  <a:srgbClr val="00529B"/>
                </a:solidFill>
              </a:rPr>
              <a:t>In 2023, Medicare will recalculate Ann’s penalty using </a:t>
            </a:r>
            <a:br>
              <a:rPr lang="en-US" sz="2400" b="1" dirty="0">
                <a:solidFill>
                  <a:srgbClr val="00529B"/>
                </a:solidFill>
              </a:rPr>
            </a:br>
            <a:r>
              <a:rPr lang="en-US" sz="2400" b="1" dirty="0">
                <a:solidFill>
                  <a:srgbClr val="00529B"/>
                </a:solidFill>
              </a:rPr>
              <a:t>the 2023 base beneficiary premium ($32.74):</a:t>
            </a:r>
          </a:p>
          <a:p>
            <a:pPr marL="548640" indent="-274320" defTabSz="685800">
              <a:lnSpc>
                <a:spcPct val="100000"/>
              </a:lnSpc>
              <a:spcBef>
                <a:spcPts val="0"/>
              </a:spcBef>
              <a:spcAft>
                <a:spcPts val="1200"/>
              </a:spcAft>
            </a:pPr>
            <a:r>
              <a:rPr lang="en-US" sz="2000" dirty="0">
                <a:solidFill>
                  <a:srgbClr val="00529B"/>
                </a:solidFill>
              </a:rPr>
              <a:t>Her penalty is still 31% (1% for each of the 31 months she went without creditable drug coverage) </a:t>
            </a:r>
          </a:p>
          <a:p>
            <a:pPr marL="548640" indent="-274320" defTabSz="685800">
              <a:lnSpc>
                <a:spcPct val="100000"/>
              </a:lnSpc>
              <a:spcBef>
                <a:spcPts val="0"/>
              </a:spcBef>
              <a:spcAft>
                <a:spcPts val="1200"/>
              </a:spcAft>
            </a:pPr>
            <a:r>
              <a:rPr lang="en-US" sz="2000" dirty="0">
                <a:solidFill>
                  <a:srgbClr val="00529B"/>
                </a:solidFill>
              </a:rPr>
              <a:t>The 2023 base beneficiary premium is $32.74 </a:t>
            </a:r>
          </a:p>
          <a:p>
            <a:pPr marL="548640" indent="-274320" defTabSz="685800">
              <a:lnSpc>
                <a:spcPct val="100000"/>
              </a:lnSpc>
              <a:spcBef>
                <a:spcPts val="0"/>
              </a:spcBef>
              <a:spcAft>
                <a:spcPts val="1200"/>
              </a:spcAft>
            </a:pPr>
            <a:r>
              <a:rPr lang="en-US" sz="2000" dirty="0">
                <a:solidFill>
                  <a:srgbClr val="00529B"/>
                </a:solidFill>
              </a:rPr>
              <a:t>Her penalty in 2023 is 31% of $32.74, which is $10.15</a:t>
            </a:r>
          </a:p>
          <a:p>
            <a:pPr marL="548640" indent="-274320" defTabSz="685800">
              <a:lnSpc>
                <a:spcPct val="100000"/>
              </a:lnSpc>
              <a:spcBef>
                <a:spcPts val="0"/>
              </a:spcBef>
              <a:spcAft>
                <a:spcPts val="1200"/>
              </a:spcAft>
            </a:pPr>
            <a:r>
              <a:rPr lang="en-US" sz="2000" dirty="0">
                <a:solidFill>
                  <a:srgbClr val="00529B"/>
                </a:solidFill>
              </a:rPr>
              <a:t>Monthly penalty is rounded to the nearest $.10</a:t>
            </a:r>
          </a:p>
        </p:txBody>
      </p:sp>
      <p:sp>
        <p:nvSpPr>
          <p:cNvPr id="9" name="TextBox 8" descr="Benefit periods can span across calendar years.&#10;" title="Text box">
            <a:extLst>
              <a:ext uri="{FF2B5EF4-FFF2-40B4-BE49-F238E27FC236}">
                <a16:creationId xmlns:a16="http://schemas.microsoft.com/office/drawing/2014/main" id="{6C0F7600-B23D-475C-9174-1253358F4488}"/>
              </a:ext>
            </a:extLst>
          </p:cNvPr>
          <p:cNvSpPr txBox="1"/>
          <p:nvPr/>
        </p:nvSpPr>
        <p:spPr>
          <a:xfrm>
            <a:off x="548640" y="5669280"/>
            <a:ext cx="10972800" cy="400110"/>
          </a:xfrm>
          <a:prstGeom prst="rect">
            <a:avLst/>
          </a:prstGeom>
          <a:solidFill>
            <a:srgbClr val="FECD54"/>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i="0" u="none" strike="noStrike" kern="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Ann is charged $10.20 each month in addition to her plan’s monthly premium in 2023.</a:t>
            </a:r>
          </a:p>
        </p:txBody>
      </p:sp>
      <p:pic>
        <p:nvPicPr>
          <p:cNvPr id="11" name="Picture 10">
            <a:extLst>
              <a:ext uri="{FF2B5EF4-FFF2-40B4-BE49-F238E27FC236}">
                <a16:creationId xmlns:a16="http://schemas.microsoft.com/office/drawing/2014/main" id="{DC19BFAB-9A67-4044-8EA9-5EFAF4DE23DC}"/>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48640" y="1554480"/>
            <a:ext cx="2556164" cy="3834247"/>
          </a:xfrm>
          <a:prstGeom prst="rect">
            <a:avLst/>
          </a:prstGeom>
          <a:ln>
            <a:noFill/>
          </a:ln>
          <a:effectLst>
            <a:softEdge rad="112500"/>
          </a:effectLst>
        </p:spPr>
      </p:pic>
      <p:sp>
        <p:nvSpPr>
          <p:cNvPr id="6" name="Slide Number Placeholder 5">
            <a:extLst>
              <a:ext uri="{FF2B5EF4-FFF2-40B4-BE49-F238E27FC236}">
                <a16:creationId xmlns:a16="http://schemas.microsoft.com/office/drawing/2014/main" id="{C5416781-DF45-4810-AC77-438EA37A6F33}"/>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73</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n-US"/>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2023</a:t>
            </a:r>
          </a:p>
        </p:txBody>
      </p:sp>
    </p:spTree>
    <p:custDataLst>
      <p:tags r:id="rId1"/>
    </p:custDataLst>
    <p:extLst>
      <p:ext uri="{BB962C8B-B14F-4D97-AF65-F5344CB8AC3E}">
        <p14:creationId xmlns:p14="http://schemas.microsoft.com/office/powerpoint/2010/main" val="2588420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97263" y="271893"/>
            <a:ext cx="8797474" cy="719643"/>
          </a:xfrm>
        </p:spPr>
        <p:txBody>
          <a:bodyPr>
            <a:normAutofit/>
          </a:bodyPr>
          <a:lstStyle/>
          <a:p>
            <a:pPr algn="ctr"/>
            <a:r>
              <a:rPr lang="en-US" sz="3000" dirty="0"/>
              <a:t>Check Your Knowledge: Question 6</a:t>
            </a:r>
          </a:p>
        </p:txBody>
      </p:sp>
      <p:sp>
        <p:nvSpPr>
          <p:cNvPr id="5" name="Content Placeholder 4"/>
          <p:cNvSpPr>
            <a:spLocks noGrp="1"/>
          </p:cNvSpPr>
          <p:nvPr>
            <p:ph idx="4294967295"/>
          </p:nvPr>
        </p:nvSpPr>
        <p:spPr>
          <a:xfrm>
            <a:off x="1455420" y="1708899"/>
            <a:ext cx="10355580" cy="4301620"/>
          </a:xfrm>
        </p:spPr>
        <p:txBody>
          <a:bodyPr>
            <a:normAutofit/>
          </a:bodyPr>
          <a:lstStyle/>
          <a:p>
            <a:pPr marL="0" lvl="0" indent="0" defTabSz="685800">
              <a:lnSpc>
                <a:spcPct val="100000"/>
              </a:lnSpc>
              <a:spcBef>
                <a:spcPts val="0"/>
              </a:spcBef>
              <a:spcAft>
                <a:spcPts val="1200"/>
              </a:spcAft>
              <a:buNone/>
            </a:pPr>
            <a:r>
              <a:rPr lang="en-US" sz="2400" b="1" dirty="0">
                <a:solidFill>
                  <a:srgbClr val="00529B"/>
                </a:solidFill>
              </a:rPr>
              <a:t>Life events that allow a Special Enrollment Period (SEP) don’t include</a:t>
            </a:r>
          </a:p>
          <a:p>
            <a:pPr marL="804672" lvl="0" indent="-347472" defTabSz="685800">
              <a:lnSpc>
                <a:spcPct val="100000"/>
              </a:lnSpc>
              <a:spcBef>
                <a:spcPts val="0"/>
              </a:spcBef>
              <a:spcAft>
                <a:spcPts val="1200"/>
              </a:spcAft>
              <a:buFont typeface="+mj-lt"/>
              <a:buAutoNum type="alphaLcPeriod"/>
            </a:pPr>
            <a:r>
              <a:rPr lang="en-US" sz="2400" dirty="0">
                <a:solidFill>
                  <a:srgbClr val="00529B"/>
                </a:solidFill>
              </a:rPr>
              <a:t>You permanently move out of your plan’s service area</a:t>
            </a:r>
          </a:p>
          <a:p>
            <a:pPr marL="804672" lvl="0" indent="-347472" defTabSz="685800">
              <a:lnSpc>
                <a:spcPct val="100000"/>
              </a:lnSpc>
              <a:spcBef>
                <a:spcPts val="0"/>
              </a:spcBef>
              <a:spcAft>
                <a:spcPts val="1200"/>
              </a:spcAft>
              <a:buFont typeface="+mj-lt"/>
              <a:buAutoNum type="alphaLcPeriod"/>
            </a:pPr>
            <a:r>
              <a:rPr lang="en-US" sz="2400" dirty="0">
                <a:solidFill>
                  <a:srgbClr val="00529B"/>
                </a:solidFill>
              </a:rPr>
              <a:t>You weren’t properly told that your other coverage wasn’t creditable, or your other coverage was reduced and is no longer creditable</a:t>
            </a:r>
          </a:p>
          <a:p>
            <a:pPr marL="804672" lvl="0" indent="-347472" defTabSz="685800">
              <a:lnSpc>
                <a:spcPct val="100000"/>
              </a:lnSpc>
              <a:spcBef>
                <a:spcPts val="0"/>
              </a:spcBef>
              <a:spcAft>
                <a:spcPts val="1200"/>
              </a:spcAft>
              <a:buFont typeface="+mj-lt"/>
              <a:buAutoNum type="alphaLcPeriod"/>
            </a:pPr>
            <a:r>
              <a:rPr lang="en-US" sz="2400" dirty="0">
                <a:solidFill>
                  <a:srgbClr val="00529B"/>
                </a:solidFill>
              </a:rPr>
              <a:t>You lose other creditable drug coverage</a:t>
            </a:r>
          </a:p>
          <a:p>
            <a:pPr marL="804672" lvl="0" indent="-347472" defTabSz="685800">
              <a:lnSpc>
                <a:spcPct val="100000"/>
              </a:lnSpc>
              <a:spcBef>
                <a:spcPts val="0"/>
              </a:spcBef>
              <a:spcAft>
                <a:spcPts val="1200"/>
              </a:spcAft>
              <a:buFont typeface="+mj-lt"/>
              <a:buAutoNum type="alphaLcPeriod"/>
            </a:pPr>
            <a:r>
              <a:rPr lang="en-US" sz="2400" dirty="0">
                <a:solidFill>
                  <a:srgbClr val="00529B"/>
                </a:solidFill>
              </a:rPr>
              <a:t>You begin hospice care</a:t>
            </a:r>
          </a:p>
          <a:p>
            <a:endParaRPr lang="en-US" dirty="0">
              <a:solidFill>
                <a:srgbClr val="00529B"/>
              </a:solidFill>
            </a:endParaRPr>
          </a:p>
        </p:txBody>
      </p:sp>
      <p:sp>
        <p:nvSpPr>
          <p:cNvPr id="6" name="Rounded Rectangle 5" descr="Green box highlighting the correct answer: D"/>
          <p:cNvSpPr/>
          <p:nvPr/>
        </p:nvSpPr>
        <p:spPr>
          <a:xfrm>
            <a:off x="1884452" y="4111719"/>
            <a:ext cx="3949666" cy="548640"/>
          </a:xfrm>
          <a:prstGeom prst="round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Slide Number Placeholder 5">
            <a:extLst>
              <a:ext uri="{FF2B5EF4-FFF2-40B4-BE49-F238E27FC236}">
                <a16:creationId xmlns:a16="http://schemas.microsoft.com/office/drawing/2014/main" id="{7FABA670-9708-4154-AF79-8E06D38854CD}"/>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74</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n-US"/>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2023</a:t>
            </a:r>
          </a:p>
        </p:txBody>
      </p:sp>
    </p:spTree>
    <p:custDataLst>
      <p:tags r:id="rId1"/>
    </p:custDataLst>
    <p:extLst>
      <p:ext uri="{BB962C8B-B14F-4D97-AF65-F5344CB8AC3E}">
        <p14:creationId xmlns:p14="http://schemas.microsoft.com/office/powerpoint/2010/main" val="206363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latin typeface="Arial Black" panose="020B0A04020102020204" pitchFamily="34" charset="0"/>
              </a:rPr>
              <a:t>Lesson 5</a:t>
            </a:r>
          </a:p>
        </p:txBody>
      </p:sp>
      <p:sp>
        <p:nvSpPr>
          <p:cNvPr id="4" name="Text Placeholder 3">
            <a:extLst>
              <a:ext uri="{FF2B5EF4-FFF2-40B4-BE49-F238E27FC236}">
                <a16:creationId xmlns:a16="http://schemas.microsoft.com/office/drawing/2014/main" id="{8E96C937-C763-C996-E66E-C0B1D24A6109}"/>
              </a:ext>
            </a:extLst>
          </p:cNvPr>
          <p:cNvSpPr>
            <a:spLocks noGrp="1"/>
          </p:cNvSpPr>
          <p:nvPr>
            <p:ph type="body" idx="1"/>
          </p:nvPr>
        </p:nvSpPr>
        <p:spPr/>
        <p:txBody>
          <a:bodyPr/>
          <a:lstStyle/>
          <a:p>
            <a:r>
              <a:rPr lang="en-US" dirty="0">
                <a:latin typeface="Arial Black" panose="020B0A04020102020204" pitchFamily="34" charset="0"/>
              </a:rPr>
              <a:t>Extra Help with Medicare Drug Coverage (Part D) Costs</a:t>
            </a:r>
          </a:p>
          <a:p>
            <a:endParaRPr lang="en-US" dirty="0"/>
          </a:p>
        </p:txBody>
      </p:sp>
    </p:spTree>
    <p:custDataLst>
      <p:tags r:id="rId1"/>
    </p:custDataLst>
    <p:extLst>
      <p:ext uri="{BB962C8B-B14F-4D97-AF65-F5344CB8AC3E}">
        <p14:creationId xmlns:p14="http://schemas.microsoft.com/office/powerpoint/2010/main" val="48424126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normAutofit/>
          </a:bodyPr>
          <a:lstStyle/>
          <a:p>
            <a:r>
              <a:rPr lang="en-US" sz="3000" dirty="0"/>
              <a:t>Lesson 5 Objectives</a:t>
            </a:r>
          </a:p>
        </p:txBody>
      </p:sp>
      <p:sp>
        <p:nvSpPr>
          <p:cNvPr id="13" name="Content Placeholder 12"/>
          <p:cNvSpPr>
            <a:spLocks noGrp="1"/>
          </p:cNvSpPr>
          <p:nvPr>
            <p:ph type="body" sz="quarter" idx="13"/>
          </p:nvPr>
        </p:nvSpPr>
        <p:spPr>
          <a:xfrm>
            <a:off x="1371600" y="1371600"/>
            <a:ext cx="9601200" cy="4167187"/>
          </a:xfrm>
        </p:spPr>
        <p:txBody>
          <a:bodyPr vert="horz" lIns="91440" tIns="45720" rIns="91440" bIns="45720" rtlCol="0" anchor="t">
            <a:normAutofit/>
          </a:bodyPr>
          <a:lstStyle/>
          <a:p>
            <a:pPr marL="0" indent="0" defTabSz="685800">
              <a:lnSpc>
                <a:spcPct val="100000"/>
              </a:lnSpc>
              <a:spcBef>
                <a:spcPts val="0"/>
              </a:spcBef>
              <a:spcAft>
                <a:spcPts val="1200"/>
              </a:spcAft>
              <a:buNone/>
            </a:pPr>
            <a:r>
              <a:rPr lang="en-US" sz="2800" b="1" dirty="0">
                <a:solidFill>
                  <a:srgbClr val="00529B"/>
                </a:solidFill>
                <a:latin typeface="Arial" panose="020B0604020202020204" pitchFamily="34" charset="0"/>
                <a:cs typeface="Arial" panose="020B0604020202020204" pitchFamily="34" charset="0"/>
              </a:rPr>
              <a:t>At the end of this lesson, you’ll be able to: </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Describe Extra Help and what drug costs it covers</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Describe how to qualify for Extra Help</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Explain automatic and facilitated enrollment in Extra Help</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Explain how Social Security determines ongoing eligibility for Extra Help</a:t>
            </a:r>
          </a:p>
          <a:p>
            <a:pPr marL="265430" lvl="0" indent="-265430" defTabSz="685800">
              <a:lnSpc>
                <a:spcPct val="100000"/>
              </a:lnSpc>
              <a:spcBef>
                <a:spcPts val="600"/>
              </a:spcBef>
              <a:spcAft>
                <a:spcPts val="1200"/>
              </a:spcAft>
            </a:pPr>
            <a:endParaRPr lang="en-US" dirty="0">
              <a:solidFill>
                <a:srgbClr val="00529B"/>
              </a:solidFill>
              <a:latin typeface="Arial" panose="020B0604020202020204" pitchFamily="34" charset="0"/>
              <a:cs typeface="Arial" panose="020B0604020202020204" pitchFamily="34" charset="0"/>
            </a:endParaRPr>
          </a:p>
          <a:p>
            <a:pPr>
              <a:spcAft>
                <a:spcPts val="1200"/>
              </a:spcAft>
            </a:pPr>
            <a:endParaRPr lang="en-US" dirty="0">
              <a:solidFill>
                <a:srgbClr val="00529B"/>
              </a:solidFill>
            </a:endParaRPr>
          </a:p>
        </p:txBody>
      </p:sp>
      <p:sp>
        <p:nvSpPr>
          <p:cNvPr id="6" name="Slide Number Placeholder 5">
            <a:extLst>
              <a:ext uri="{FF2B5EF4-FFF2-40B4-BE49-F238E27FC236}">
                <a16:creationId xmlns:a16="http://schemas.microsoft.com/office/drawing/2014/main" id="{D5933A00-3182-4F78-93BE-2C7B3F5AB4BC}"/>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76</a:t>
            </a:fld>
            <a:endParaRPr lang="en-US"/>
          </a:p>
        </p:txBody>
      </p:sp>
      <p:sp>
        <p:nvSpPr>
          <p:cNvPr id="5" name="Footer Placeholder 4">
            <a:extLst>
              <a:ext uri="{FF2B5EF4-FFF2-40B4-BE49-F238E27FC236}">
                <a16:creationId xmlns:a16="http://schemas.microsoft.com/office/drawing/2014/main" id="{59947857-69D2-7E49-B8BA-12BDADCFB697}"/>
              </a:ext>
            </a:extLst>
          </p:cNvPr>
          <p:cNvSpPr>
            <a:spLocks noGrp="1"/>
          </p:cNvSpPr>
          <p:nvPr>
            <p:ph type="ftr" sz="quarter" idx="11"/>
          </p:nvPr>
        </p:nvSpPr>
        <p:spPr>
          <a:xfrm>
            <a:off x="4038600" y="6492240"/>
            <a:ext cx="4114800" cy="365125"/>
          </a:xfrm>
        </p:spPr>
        <p:txBody>
          <a:bodyPr/>
          <a:lstStyle/>
          <a:p>
            <a:r>
              <a:rPr lang="en-US"/>
              <a:t>Medicare Drug Coverage</a:t>
            </a:r>
          </a:p>
        </p:txBody>
      </p:sp>
      <p:sp>
        <p:nvSpPr>
          <p:cNvPr id="4" name="Date Placeholder 3">
            <a:extLst>
              <a:ext uri="{FF2B5EF4-FFF2-40B4-BE49-F238E27FC236}">
                <a16:creationId xmlns:a16="http://schemas.microsoft.com/office/drawing/2014/main" id="{FFE0F7BA-B7CB-CC44-A510-4BEEF236974B}"/>
              </a:ext>
            </a:extLst>
          </p:cNvPr>
          <p:cNvSpPr>
            <a:spLocks noGrp="1"/>
          </p:cNvSpPr>
          <p:nvPr>
            <p:ph type="dt" sz="half" idx="10"/>
          </p:nvPr>
        </p:nvSpPr>
        <p:spPr>
          <a:xfrm>
            <a:off x="838200" y="6492240"/>
            <a:ext cx="2743200" cy="365125"/>
          </a:xfrm>
        </p:spPr>
        <p:txBody>
          <a:bodyPr/>
          <a:lstStyle/>
          <a:p>
            <a:r>
              <a:rPr lang="en-US"/>
              <a:t>April 2023</a:t>
            </a:r>
          </a:p>
        </p:txBody>
      </p:sp>
    </p:spTree>
    <p:custDataLst>
      <p:tags r:id="rId1"/>
    </p:custDataLst>
    <p:extLst>
      <p:ext uri="{BB962C8B-B14F-4D97-AF65-F5344CB8AC3E}">
        <p14:creationId xmlns:p14="http://schemas.microsoft.com/office/powerpoint/2010/main" val="396260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animEffect transition="in" filter="fade">
                                      <p:cBhvr>
                                        <p:cTn id="7" dur="500"/>
                                        <p:tgtEl>
                                          <p:spTgt spid="1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2" end="2"/>
                                            </p:txEl>
                                          </p:spTgt>
                                        </p:tgtEl>
                                        <p:attrNameLst>
                                          <p:attrName>style.visibility</p:attrName>
                                        </p:attrNameLst>
                                      </p:cBhvr>
                                      <p:to>
                                        <p:strVal val="visible"/>
                                      </p:to>
                                    </p:set>
                                    <p:animEffect transition="in" filter="fade">
                                      <p:cBhvr>
                                        <p:cTn id="12" dur="500"/>
                                        <p:tgtEl>
                                          <p:spTgt spid="1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3" end="3"/>
                                            </p:txEl>
                                          </p:spTgt>
                                        </p:tgtEl>
                                        <p:attrNameLst>
                                          <p:attrName>style.visibility</p:attrName>
                                        </p:attrNameLst>
                                      </p:cBhvr>
                                      <p:to>
                                        <p:strVal val="visible"/>
                                      </p:to>
                                    </p:set>
                                    <p:animEffect transition="in" filter="fade">
                                      <p:cBhvr>
                                        <p:cTn id="17" dur="500"/>
                                        <p:tgtEl>
                                          <p:spTgt spid="1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xEl>
                                              <p:pRg st="4" end="4"/>
                                            </p:txEl>
                                          </p:spTgt>
                                        </p:tgtEl>
                                        <p:attrNameLst>
                                          <p:attrName>style.visibility</p:attrName>
                                        </p:attrNameLst>
                                      </p:cBhvr>
                                      <p:to>
                                        <p:strVal val="visible"/>
                                      </p:to>
                                    </p:set>
                                    <p:animEffect transition="in" filter="fade">
                                      <p:cBhvr>
                                        <p:cTn id="22"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What’s Extra Help?</a:t>
            </a:r>
          </a:p>
        </p:txBody>
      </p:sp>
      <p:sp>
        <p:nvSpPr>
          <p:cNvPr id="16" name="Content Placeholder 4">
            <a:extLst>
              <a:ext uri="{FF2B5EF4-FFF2-40B4-BE49-F238E27FC236}">
                <a16:creationId xmlns:a16="http://schemas.microsoft.com/office/drawing/2014/main" id="{A2928386-9764-433C-A083-B2C27908B7CF}"/>
              </a:ext>
            </a:extLst>
          </p:cNvPr>
          <p:cNvSpPr txBox="1">
            <a:spLocks/>
          </p:cNvSpPr>
          <p:nvPr/>
        </p:nvSpPr>
        <p:spPr>
          <a:xfrm>
            <a:off x="1371600" y="1371600"/>
            <a:ext cx="9801225" cy="5174346"/>
          </a:xfrm>
          <a:prstGeom prst="rect">
            <a:avLst/>
          </a:prstGeom>
        </p:spPr>
        <p:txBody>
          <a:bodyPr>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None/>
            </a:pPr>
            <a:r>
              <a:rPr lang="en-US" sz="2800" b="1" dirty="0">
                <a:solidFill>
                  <a:srgbClr val="00529B"/>
                </a:solidFill>
              </a:rPr>
              <a:t>A program to help people with limited income and resources pay for Medicare drug coverage costs</a:t>
            </a:r>
          </a:p>
          <a:p>
            <a:pPr marL="548640" indent="-274320" defTabSz="685800">
              <a:lnSpc>
                <a:spcPct val="100000"/>
              </a:lnSpc>
              <a:spcBef>
                <a:spcPts val="0"/>
              </a:spcBef>
              <a:spcAft>
                <a:spcPts val="1200"/>
              </a:spcAft>
            </a:pPr>
            <a:r>
              <a:rPr lang="en-US" sz="2400" dirty="0">
                <a:solidFill>
                  <a:srgbClr val="00529B"/>
                </a:solidFill>
              </a:rPr>
              <a:t>People with the lowest income and resources pay no premiums or deductible and small or no copayments</a:t>
            </a:r>
          </a:p>
          <a:p>
            <a:pPr marL="548640" indent="-274320" defTabSz="685800">
              <a:lnSpc>
                <a:spcPct val="100000"/>
              </a:lnSpc>
              <a:spcBef>
                <a:spcPts val="0"/>
              </a:spcBef>
              <a:spcAft>
                <a:spcPts val="1200"/>
              </a:spcAft>
            </a:pPr>
            <a:r>
              <a:rPr lang="en-US" sz="2400" dirty="0">
                <a:solidFill>
                  <a:srgbClr val="00529B"/>
                </a:solidFill>
              </a:rPr>
              <a:t>People with slightly higher income and resources pay a reduced deductible and a little more out of pocket</a:t>
            </a:r>
          </a:p>
          <a:p>
            <a:pPr marL="548640" indent="-274320" defTabSz="685800">
              <a:lnSpc>
                <a:spcPct val="100000"/>
              </a:lnSpc>
              <a:spcBef>
                <a:spcPts val="0"/>
              </a:spcBef>
              <a:spcAft>
                <a:spcPts val="1200"/>
              </a:spcAft>
            </a:pPr>
            <a:r>
              <a:rPr lang="en-US" sz="2400" dirty="0">
                <a:solidFill>
                  <a:srgbClr val="00529B"/>
                </a:solidFill>
              </a:rPr>
              <a:t>You won’t enter the coverage gap or pay late enrollment penalty if you qualify</a:t>
            </a:r>
          </a:p>
          <a:p>
            <a:pPr marL="548640" indent="-274320" defTabSz="685800">
              <a:lnSpc>
                <a:spcPct val="100000"/>
              </a:lnSpc>
              <a:spcBef>
                <a:spcPts val="0"/>
              </a:spcBef>
              <a:spcAft>
                <a:spcPts val="1200"/>
              </a:spcAft>
            </a:pPr>
            <a:r>
              <a:rPr lang="en-US" sz="2400" dirty="0">
                <a:solidFill>
                  <a:srgbClr val="00529B"/>
                </a:solidFill>
              </a:rPr>
              <a:t>If you reach catastrophic coverage limit ($7,400) and have Extra Help, you’ll generally pay nothing for covered drugs for the rest of the year</a:t>
            </a:r>
          </a:p>
        </p:txBody>
      </p:sp>
      <p:sp>
        <p:nvSpPr>
          <p:cNvPr id="6" name="Slide Number Placeholder 5">
            <a:extLst>
              <a:ext uri="{FF2B5EF4-FFF2-40B4-BE49-F238E27FC236}">
                <a16:creationId xmlns:a16="http://schemas.microsoft.com/office/drawing/2014/main" id="{3FBC05F4-8A1B-4FF9-AD39-A59BF439792F}"/>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77</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n-US"/>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2023</a:t>
            </a:r>
          </a:p>
        </p:txBody>
      </p:sp>
    </p:spTree>
    <p:custDataLst>
      <p:tags r:id="rId1"/>
    </p:custDataLst>
    <p:extLst>
      <p:ext uri="{BB962C8B-B14F-4D97-AF65-F5344CB8AC3E}">
        <p14:creationId xmlns:p14="http://schemas.microsoft.com/office/powerpoint/2010/main" val="337239486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Qualifying for Extra Help</a:t>
            </a:r>
          </a:p>
        </p:txBody>
      </p:sp>
      <p:sp>
        <p:nvSpPr>
          <p:cNvPr id="7" name="Content Placeholder 7">
            <a:extLst>
              <a:ext uri="{FF2B5EF4-FFF2-40B4-BE49-F238E27FC236}">
                <a16:creationId xmlns:a16="http://schemas.microsoft.com/office/drawing/2014/main" id="{1136C3C6-FCD7-4EB7-92D3-8B1F074A5BA3}"/>
              </a:ext>
            </a:extLst>
          </p:cNvPr>
          <p:cNvSpPr txBox="1">
            <a:spLocks/>
          </p:cNvSpPr>
          <p:nvPr/>
        </p:nvSpPr>
        <p:spPr>
          <a:xfrm>
            <a:off x="548179" y="1337212"/>
            <a:ext cx="7083694" cy="48153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3200" kern="1200">
                <a:solidFill>
                  <a:schemeClr val="tx1"/>
                </a:solidFill>
                <a:latin typeface="+mn-lt"/>
                <a:ea typeface="+mn-ea"/>
                <a:cs typeface="+mn-cs"/>
              </a:defRPr>
            </a:lvl1pPr>
            <a:lvl2pPr marL="461963" marR="0" indent="-231775"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24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20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defTabSz="685800">
              <a:lnSpc>
                <a:spcPct val="100000"/>
              </a:lnSpc>
              <a:spcBef>
                <a:spcPts val="0"/>
              </a:spcBef>
              <a:spcAft>
                <a:spcPts val="1200"/>
              </a:spcAft>
              <a:buNone/>
              <a:defRPr/>
            </a:pPr>
            <a:r>
              <a:rPr lang="en-US" sz="2800" b="1" dirty="0">
                <a:solidFill>
                  <a:srgbClr val="00529B"/>
                </a:solidFill>
                <a:latin typeface="Arial" panose="020B0604020202020204" pitchFamily="34" charset="0"/>
                <a:cs typeface="Arial" panose="020B0604020202020204" pitchFamily="34" charset="0"/>
              </a:rPr>
              <a:t>You automatically qualify for Extra Help</a:t>
            </a:r>
            <a:br>
              <a:rPr lang="en-US" sz="2800" b="1" dirty="0">
                <a:solidFill>
                  <a:srgbClr val="00529B"/>
                </a:solidFill>
                <a:latin typeface="Arial" panose="020B0604020202020204" pitchFamily="34" charset="0"/>
                <a:cs typeface="Arial" panose="020B0604020202020204" pitchFamily="34" charset="0"/>
              </a:rPr>
            </a:br>
            <a:r>
              <a:rPr lang="en-US" sz="2800" b="1" dirty="0">
                <a:solidFill>
                  <a:srgbClr val="00529B"/>
                </a:solidFill>
                <a:latin typeface="Arial" panose="020B0604020202020204" pitchFamily="34" charset="0"/>
                <a:cs typeface="Arial" panose="020B0604020202020204" pitchFamily="34" charset="0"/>
              </a:rPr>
              <a:t>if you get:</a:t>
            </a:r>
          </a:p>
          <a:p>
            <a:pPr marL="548640" lvl="0" indent="-274320" defTabSz="685800">
              <a:lnSpc>
                <a:spcPct val="100000"/>
              </a:lnSpc>
              <a:spcBef>
                <a:spcPts val="0"/>
              </a:spcBef>
              <a:spcAft>
                <a:spcPts val="1200"/>
              </a:spcAft>
              <a:defRPr/>
            </a:pPr>
            <a:r>
              <a:rPr lang="en-US" sz="2400" dirty="0">
                <a:solidFill>
                  <a:srgbClr val="00529B"/>
                </a:solidFill>
                <a:latin typeface="Arial" panose="020B0604020202020204" pitchFamily="34" charset="0"/>
                <a:cs typeface="Arial" panose="020B0604020202020204" pitchFamily="34" charset="0"/>
              </a:rPr>
              <a:t>Full Medicaid coverage (sometimes called </a:t>
            </a:r>
            <a:br>
              <a:rPr lang="en-US" sz="2400" dirty="0">
                <a:solidFill>
                  <a:srgbClr val="00529B"/>
                </a:solidFill>
                <a:latin typeface="Arial" panose="020B0604020202020204" pitchFamily="34" charset="0"/>
                <a:cs typeface="Arial" panose="020B0604020202020204" pitchFamily="34" charset="0"/>
              </a:rPr>
            </a:br>
            <a:r>
              <a:rPr lang="en-US" sz="2400" dirty="0">
                <a:solidFill>
                  <a:srgbClr val="00529B"/>
                </a:solidFill>
                <a:latin typeface="Arial" panose="020B0604020202020204" pitchFamily="34" charset="0"/>
                <a:cs typeface="Arial" panose="020B0604020202020204" pitchFamily="34" charset="0"/>
              </a:rPr>
              <a:t>“full dual”)</a:t>
            </a:r>
          </a:p>
          <a:p>
            <a:pPr marL="548640" lvl="0" indent="-274320" defTabSz="685800">
              <a:lnSpc>
                <a:spcPct val="100000"/>
              </a:lnSpc>
              <a:spcBef>
                <a:spcPts val="0"/>
              </a:spcBef>
              <a:spcAft>
                <a:spcPts val="1200"/>
              </a:spcAft>
              <a:defRPr/>
            </a:pPr>
            <a:r>
              <a:rPr lang="en-US" sz="2400" dirty="0">
                <a:solidFill>
                  <a:srgbClr val="00529B"/>
                </a:solidFill>
                <a:latin typeface="Arial" panose="020B0604020202020204" pitchFamily="34" charset="0"/>
                <a:cs typeface="Arial" panose="020B0604020202020204" pitchFamily="34" charset="0"/>
              </a:rPr>
              <a:t>Supplemental Security Income (SSI)</a:t>
            </a:r>
          </a:p>
          <a:p>
            <a:pPr marL="548640" lvl="0" indent="-274320" defTabSz="685800">
              <a:lnSpc>
                <a:spcPct val="100000"/>
              </a:lnSpc>
              <a:spcBef>
                <a:spcPts val="0"/>
              </a:spcBef>
              <a:spcAft>
                <a:spcPts val="1200"/>
              </a:spcAft>
              <a:defRPr/>
            </a:pPr>
            <a:r>
              <a:rPr lang="en-US" sz="2400" dirty="0">
                <a:solidFill>
                  <a:srgbClr val="00529B"/>
                </a:solidFill>
                <a:latin typeface="Arial" panose="020B0604020202020204" pitchFamily="34" charset="0"/>
                <a:cs typeface="Arial" panose="020B0604020202020204" pitchFamily="34" charset="0"/>
              </a:rPr>
              <a:t>Help from Medicaid paying your Medicare </a:t>
            </a:r>
            <a:br>
              <a:rPr lang="en-US" sz="2400" dirty="0">
                <a:solidFill>
                  <a:srgbClr val="00529B"/>
                </a:solidFill>
                <a:latin typeface="Arial" panose="020B0604020202020204" pitchFamily="34" charset="0"/>
                <a:cs typeface="Arial" panose="020B0604020202020204" pitchFamily="34" charset="0"/>
              </a:rPr>
            </a:br>
            <a:r>
              <a:rPr lang="en-US" sz="2400" dirty="0">
                <a:solidFill>
                  <a:srgbClr val="00529B"/>
                </a:solidFill>
                <a:latin typeface="Arial" panose="020B0604020202020204" pitchFamily="34" charset="0"/>
                <a:cs typeface="Arial" panose="020B0604020202020204" pitchFamily="34" charset="0"/>
              </a:rPr>
              <a:t>Part B (Medical Insurance) premium </a:t>
            </a:r>
            <a:br>
              <a:rPr lang="en-US" sz="2400" dirty="0">
                <a:solidFill>
                  <a:srgbClr val="00529B"/>
                </a:solidFill>
                <a:latin typeface="Arial" panose="020B0604020202020204" pitchFamily="34" charset="0"/>
                <a:cs typeface="Arial" panose="020B0604020202020204" pitchFamily="34" charset="0"/>
              </a:rPr>
            </a:br>
            <a:r>
              <a:rPr lang="en-US" sz="2400" dirty="0">
                <a:solidFill>
                  <a:srgbClr val="00529B"/>
                </a:solidFill>
                <a:latin typeface="Arial" panose="020B0604020202020204" pitchFamily="34" charset="0"/>
                <a:cs typeface="Arial" panose="020B0604020202020204" pitchFamily="34" charset="0"/>
              </a:rPr>
              <a:t>(Medicare Savings Program, sometimes </a:t>
            </a:r>
            <a:br>
              <a:rPr lang="en-US" sz="2400" dirty="0">
                <a:solidFill>
                  <a:srgbClr val="00529B"/>
                </a:solidFill>
                <a:latin typeface="Arial" panose="020B0604020202020204" pitchFamily="34" charset="0"/>
                <a:cs typeface="Arial" panose="020B0604020202020204" pitchFamily="34" charset="0"/>
              </a:rPr>
            </a:br>
            <a:r>
              <a:rPr lang="en-US" sz="2400" dirty="0">
                <a:solidFill>
                  <a:srgbClr val="00529B"/>
                </a:solidFill>
                <a:latin typeface="Arial" panose="020B0604020202020204" pitchFamily="34" charset="0"/>
                <a:cs typeface="Arial" panose="020B0604020202020204" pitchFamily="34" charset="0"/>
              </a:rPr>
              <a:t>called “partial dual”)</a:t>
            </a:r>
          </a:p>
          <a:p>
            <a:pPr marL="0" marR="0" lvl="0" indent="0" algn="l" defTabSz="685800" rtl="0" eaLnBrk="1" fontAlgn="auto" latinLnBrk="0" hangingPunct="1">
              <a:lnSpc>
                <a:spcPct val="110000"/>
              </a:lnSpc>
              <a:spcBef>
                <a:spcPts val="600"/>
              </a:spcBef>
              <a:spcAft>
                <a:spcPts val="1200"/>
              </a:spcAft>
              <a:buClrTx/>
              <a:buSzTx/>
              <a:buNone/>
              <a:tabLst/>
              <a:defRPr/>
            </a:pPr>
            <a:endParaRPr kumimoji="0" lang="en-US" sz="2800" b="1"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602B8766-2756-4ABA-852F-FCA53FFE9B22}"/>
              </a:ext>
              <a:ext uri="{C183D7F6-B498-43B3-948B-1728B52AA6E4}">
                <adec:decorative xmlns:adec="http://schemas.microsoft.com/office/drawing/2017/decorative" val="1"/>
              </a:ext>
            </a:extLst>
          </p:cNvPr>
          <p:cNvSpPr/>
          <p:nvPr/>
        </p:nvSpPr>
        <p:spPr>
          <a:xfrm>
            <a:off x="7771355" y="1692528"/>
            <a:ext cx="3872466" cy="3874913"/>
          </a:xfrm>
          <a:prstGeom prst="roundRect">
            <a:avLst/>
          </a:prstGeom>
          <a:solidFill>
            <a:srgbClr val="00529B"/>
          </a:solidFill>
          <a:ln w="38100">
            <a:solidFill>
              <a:srgbClr val="00529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F093775-9F0D-4D6F-9F1A-B3FA980B15A7}"/>
              </a:ext>
            </a:extLst>
          </p:cNvPr>
          <p:cNvSpPr txBox="1"/>
          <p:nvPr/>
        </p:nvSpPr>
        <p:spPr>
          <a:xfrm>
            <a:off x="7867380" y="1874561"/>
            <a:ext cx="3776441" cy="3662541"/>
          </a:xfrm>
          <a:prstGeom prst="rect">
            <a:avLst/>
          </a:prstGeom>
          <a:noFill/>
        </p:spPr>
        <p:txBody>
          <a:bodyPr wrap="square" lIns="91440" tIns="45720" rIns="91440" bIns="45720" anchor="t">
            <a:spAutoFit/>
          </a:bodyPr>
          <a:lstStyle/>
          <a:p>
            <a:pPr marL="0" marR="0" lvl="0" indent="0" defTabSz="914400" eaLnBrk="1" fontAlgn="auto" latinLnBrk="0" hangingPunct="1">
              <a:spcAft>
                <a:spcPts val="1200"/>
              </a:spcAft>
              <a:buClrTx/>
              <a:buSzTx/>
              <a:buFontTx/>
              <a:buNone/>
              <a:tabLst/>
              <a:defRPr/>
            </a:pPr>
            <a:r>
              <a:rPr kumimoji="0" lang="en-US" sz="2000" b="1" i="0" u="none" strike="noStrike" kern="0" cap="none" spc="0" normalizeH="0" baseline="0" noProof="0" dirty="0">
                <a:ln>
                  <a:noFill/>
                </a:ln>
                <a:solidFill>
                  <a:schemeClr val="bg1"/>
                </a:solidFill>
                <a:effectLst/>
                <a:uLnTx/>
                <a:uFillTx/>
              </a:rPr>
              <a:t>To apply if</a:t>
            </a:r>
            <a:r>
              <a:rPr kumimoji="0" lang="en-US" sz="2000" b="1" i="0" u="none" strike="noStrike" kern="0" cap="none" spc="0" normalizeH="0" noProof="0" dirty="0">
                <a:ln>
                  <a:noFill/>
                </a:ln>
                <a:solidFill>
                  <a:schemeClr val="bg1"/>
                </a:solidFill>
                <a:effectLst/>
                <a:uLnTx/>
                <a:uFillTx/>
              </a:rPr>
              <a:t> you don’t automatically qualify, contact:</a:t>
            </a:r>
            <a:endParaRPr kumimoji="0" lang="en-US" sz="2000" b="1" i="0" u="none" strike="noStrike" kern="0" cap="none" spc="0" normalizeH="0" baseline="0" noProof="0" dirty="0">
              <a:ln>
                <a:noFill/>
              </a:ln>
              <a:solidFill>
                <a:schemeClr val="bg1"/>
              </a:solidFill>
              <a:effectLst/>
              <a:uLnTx/>
              <a:uFillTx/>
            </a:endParaRPr>
          </a:p>
          <a:p>
            <a:pPr marL="285750" indent="-285750">
              <a:spcAft>
                <a:spcPts val="1200"/>
              </a:spcAft>
              <a:buFont typeface="Wingdings" panose="05000000000000000000" pitchFamily="2" charset="2"/>
              <a:buChar char="Ø"/>
              <a:defRPr/>
            </a:pPr>
            <a:r>
              <a:rPr lang="en-US" b="1" kern="0" dirty="0">
                <a:solidFill>
                  <a:schemeClr val="bg1"/>
                </a:solidFill>
              </a:rPr>
              <a:t>Social Security </a:t>
            </a:r>
            <a:r>
              <a:rPr lang="en-US" kern="0" dirty="0">
                <a:solidFill>
                  <a:schemeClr val="bg1"/>
                </a:solidFill>
              </a:rPr>
              <a:t>at </a:t>
            </a:r>
            <a:r>
              <a:rPr lang="en-US" kern="0" dirty="0">
                <a:solidFill>
                  <a:schemeClr val="bg1"/>
                </a:solidFill>
                <a:hlinkClick r:id="rId4">
                  <a:extLst>
                    <a:ext uri="{A12FA001-AC4F-418D-AE19-62706E023703}">
                      <ahyp:hlinkClr xmlns:ahyp="http://schemas.microsoft.com/office/drawing/2018/hyperlinkcolor" val="tx"/>
                    </a:ext>
                  </a:extLst>
                </a:hlinkClick>
              </a:rPr>
              <a:t>SSA.gov/benefits/</a:t>
            </a:r>
            <a:r>
              <a:rPr lang="en-US" kern="0" dirty="0" err="1">
                <a:solidFill>
                  <a:schemeClr val="bg1"/>
                </a:solidFill>
                <a:hlinkClick r:id="rId4">
                  <a:extLst>
                    <a:ext uri="{A12FA001-AC4F-418D-AE19-62706E023703}">
                      <ahyp:hlinkClr xmlns:ahyp="http://schemas.microsoft.com/office/drawing/2018/hyperlinkcolor" val="tx"/>
                    </a:ext>
                  </a:extLst>
                </a:hlinkClick>
              </a:rPr>
              <a:t>medicare</a:t>
            </a:r>
            <a:r>
              <a:rPr lang="en-US" kern="0" dirty="0">
                <a:solidFill>
                  <a:schemeClr val="bg1"/>
                </a:solidFill>
                <a:hlinkClick r:id="rId4">
                  <a:extLst>
                    <a:ext uri="{A12FA001-AC4F-418D-AE19-62706E023703}">
                      <ahyp:hlinkClr xmlns:ahyp="http://schemas.microsoft.com/office/drawing/2018/hyperlinkcolor" val="tx"/>
                    </a:ext>
                  </a:extLst>
                </a:hlinkClick>
              </a:rPr>
              <a:t>/prescriptionhelp.html </a:t>
            </a:r>
            <a:r>
              <a:rPr lang="en-US" dirty="0">
                <a:solidFill>
                  <a:schemeClr val="bg1"/>
                </a:solidFill>
              </a:rPr>
              <a:t>or </a:t>
            </a:r>
            <a:br>
              <a:rPr lang="en-US" dirty="0">
                <a:solidFill>
                  <a:schemeClr val="bg1"/>
                </a:solidFill>
              </a:rPr>
            </a:br>
            <a:r>
              <a:rPr lang="en-US" dirty="0">
                <a:solidFill>
                  <a:schemeClr val="bg1"/>
                </a:solidFill>
              </a:rPr>
              <a:t>1-800-772-1213; </a:t>
            </a:r>
            <a:br>
              <a:rPr lang="en-US" dirty="0">
                <a:solidFill>
                  <a:schemeClr val="bg1"/>
                </a:solidFill>
              </a:rPr>
            </a:br>
            <a:r>
              <a:rPr lang="en-US" dirty="0">
                <a:solidFill>
                  <a:schemeClr val="bg1"/>
                </a:solidFill>
              </a:rPr>
              <a:t>TTY: 1-800-325-0778</a:t>
            </a:r>
          </a:p>
          <a:p>
            <a:pPr marL="285750" indent="-285750">
              <a:spcAft>
                <a:spcPts val="1200"/>
              </a:spcAft>
              <a:buFont typeface="Wingdings" panose="05000000000000000000" pitchFamily="2" charset="2"/>
              <a:buChar char="Ø"/>
              <a:defRPr/>
            </a:pPr>
            <a:r>
              <a:rPr lang="en-US" kern="0" dirty="0">
                <a:solidFill>
                  <a:schemeClr val="bg1"/>
                </a:solidFill>
              </a:rPr>
              <a:t>Your State Medical Assistance (Medicaid) office</a:t>
            </a:r>
          </a:p>
          <a:p>
            <a:pPr marL="285750" indent="-285750">
              <a:spcAft>
                <a:spcPts val="1200"/>
              </a:spcAft>
              <a:buFont typeface="Wingdings" panose="05000000000000000000" pitchFamily="2" charset="2"/>
              <a:buChar char="Ø"/>
              <a:defRPr/>
            </a:pPr>
            <a:r>
              <a:rPr lang="en-US" b="1" dirty="0">
                <a:solidFill>
                  <a:schemeClr val="bg1"/>
                </a:solidFill>
              </a:rPr>
              <a:t>State Health Insurance Assistance Program (SHIP)</a:t>
            </a:r>
            <a:r>
              <a:rPr lang="en-US" dirty="0">
                <a:solidFill>
                  <a:schemeClr val="bg1"/>
                </a:solidFill>
              </a:rPr>
              <a:t> at </a:t>
            </a:r>
            <a:r>
              <a:rPr lang="en-US" dirty="0">
                <a:solidFill>
                  <a:schemeClr val="bg1"/>
                </a:solidFill>
                <a:hlinkClick r:id="rId5">
                  <a:extLst>
                    <a:ext uri="{A12FA001-AC4F-418D-AE19-62706E023703}">
                      <ahyp:hlinkClr xmlns:ahyp="http://schemas.microsoft.com/office/drawing/2018/hyperlinkcolor" val="tx"/>
                    </a:ext>
                  </a:extLst>
                </a:hlinkClick>
              </a:rPr>
              <a:t>shiphelp.org</a:t>
            </a:r>
            <a:r>
              <a:rPr lang="en-US" dirty="0">
                <a:solidFill>
                  <a:schemeClr val="bg1"/>
                </a:solidFill>
              </a:rPr>
              <a:t> </a:t>
            </a:r>
            <a:endParaRPr lang="en-US" kern="0" dirty="0">
              <a:solidFill>
                <a:schemeClr val="bg1"/>
              </a:solidFill>
            </a:endParaRPr>
          </a:p>
        </p:txBody>
      </p:sp>
      <p:sp>
        <p:nvSpPr>
          <p:cNvPr id="6" name="Slide Number Placeholder 5">
            <a:extLst>
              <a:ext uri="{FF2B5EF4-FFF2-40B4-BE49-F238E27FC236}">
                <a16:creationId xmlns:a16="http://schemas.microsoft.com/office/drawing/2014/main" id="{5D71297B-4340-4618-A53A-DE20DE431BA6}"/>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78</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n-US"/>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2023</a:t>
            </a:r>
          </a:p>
        </p:txBody>
      </p:sp>
    </p:spTree>
    <p:custDataLst>
      <p:tags r:id="rId1"/>
    </p:custDataLst>
    <p:extLst>
      <p:ext uri="{BB962C8B-B14F-4D97-AF65-F5344CB8AC3E}">
        <p14:creationId xmlns:p14="http://schemas.microsoft.com/office/powerpoint/2010/main" val="2169509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4160"/>
            <a:ext cx="12192000" cy="914400"/>
          </a:xfrm>
        </p:spPr>
        <p:txBody>
          <a:bodyPr>
            <a:noAutofit/>
          </a:bodyPr>
          <a:lstStyle/>
          <a:p>
            <a:r>
              <a:rPr lang="en-US" sz="2800" dirty="0"/>
              <a:t>2023 Income &amp; Resource Limits to </a:t>
            </a:r>
            <a:br>
              <a:rPr lang="en-US" sz="2800" dirty="0"/>
            </a:br>
            <a:r>
              <a:rPr lang="en-US" sz="2800" dirty="0"/>
              <a:t>Apply for Extra Help</a:t>
            </a:r>
          </a:p>
        </p:txBody>
      </p:sp>
      <p:graphicFrame>
        <p:nvGraphicFramePr>
          <p:cNvPr id="7" name="Content Placeholder 7" descr="If you qualify for The Qualified Medicare Beneficiary (QMB) program, you get help paying your Part A and Part B premiums, deductibles, co-insurance, and co-pays. To qualify for QMB you must be eligible for Medicare Part A, and have an income not exceeding 100% of the Federal Poverty Level (FPL). This will be effective the first month following the month QMB eligibility is approved. Eligibility can’t be retroactive. To qualify for the Specified Low-income Medicare Beneficiary (SLMB) program, you must be eligible for Medicare Part A and have an income that is at least 100%, but does not exceed 120% of the Federal poverty level (FPL). If you qualify for SLMB, you get help paying for your Part B premium.&#10;To qualify for the Qualified Individual (QI) program , which is fully Federal funded, you must be eligible for Medicare Part A, and have an income not exceeding 135% of the Federal Poverty Level (FPL). If you qualify for QI, and there are still funds available in your state, you get help paying your Part B premium.. Congress only appropriated a limited amount of funds to each state. &#10;To qualify for The Qualified Disabled and Working Individual (QDWI) program, you must be entitled to Medicare Part A because of a loss of disability-based Part A due to earnings exceeding Substantial Gainful Activity (SGA); have an income not higher than 200% of the FPL and resources not exceeding twice maximum for SSI; and not be otherwise eligible for Medicaid. If you qualify you get help paying your Part A premium, states can charge premiums if your income is between 150% and 200% FPL. ">
            <a:extLst>
              <a:ext uri="{FF2B5EF4-FFF2-40B4-BE49-F238E27FC236}">
                <a16:creationId xmlns:a16="http://schemas.microsoft.com/office/drawing/2014/main" id="{F1CC91E5-9426-4826-A8A7-5679E6D741C6}"/>
              </a:ext>
            </a:extLst>
          </p:cNvPr>
          <p:cNvGraphicFramePr>
            <a:graphicFrameLocks/>
          </p:cNvGraphicFramePr>
          <p:nvPr>
            <p:extLst>
              <p:ext uri="{D42A27DB-BD31-4B8C-83A1-F6EECF244321}">
                <p14:modId xmlns:p14="http://schemas.microsoft.com/office/powerpoint/2010/main" val="1660605506"/>
              </p:ext>
            </p:extLst>
          </p:nvPr>
        </p:nvGraphicFramePr>
        <p:xfrm>
          <a:off x="1044341" y="1322729"/>
          <a:ext cx="10103318" cy="4392552"/>
        </p:xfrm>
        <a:graphic>
          <a:graphicData uri="http://schemas.openxmlformats.org/drawingml/2006/table">
            <a:tbl>
              <a:tblPr firstRow="1" bandRow="1">
                <a:tableStyleId>{5FD0F851-EC5A-4D38-B0AD-8093EC10F338}</a:tableStyleId>
              </a:tblPr>
              <a:tblGrid>
                <a:gridCol w="4642084">
                  <a:extLst>
                    <a:ext uri="{9D8B030D-6E8A-4147-A177-3AD203B41FA5}">
                      <a16:colId xmlns:a16="http://schemas.microsoft.com/office/drawing/2014/main" val="20000"/>
                    </a:ext>
                  </a:extLst>
                </a:gridCol>
                <a:gridCol w="2797871">
                  <a:extLst>
                    <a:ext uri="{9D8B030D-6E8A-4147-A177-3AD203B41FA5}">
                      <a16:colId xmlns:a16="http://schemas.microsoft.com/office/drawing/2014/main" val="20001"/>
                    </a:ext>
                  </a:extLst>
                </a:gridCol>
                <a:gridCol w="2663363">
                  <a:extLst>
                    <a:ext uri="{9D8B030D-6E8A-4147-A177-3AD203B41FA5}">
                      <a16:colId xmlns:a16="http://schemas.microsoft.com/office/drawing/2014/main" val="20002"/>
                    </a:ext>
                  </a:extLst>
                </a:gridCol>
              </a:tblGrid>
              <a:tr h="894972">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2400">
                          <a:solidFill>
                            <a:srgbClr val="00529B"/>
                          </a:solidFill>
                        </a:rPr>
                        <a:t>Type of Limit </a:t>
                      </a:r>
                      <a:endParaRPr lang="en-US" sz="2400">
                        <a:solidFill>
                          <a:srgbClr val="00529B"/>
                        </a:solidFill>
                        <a:latin typeface="Arial" panose="020B0604020202020204" pitchFamily="34" charset="0"/>
                        <a:cs typeface="Arial" panose="020B0604020202020204" pitchFamily="34" charset="0"/>
                      </a:endParaRPr>
                    </a:p>
                  </a:txBody>
                  <a:tcPr marL="67729" marR="67729" marT="34290" marB="34290"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2400">
                          <a:solidFill>
                            <a:srgbClr val="00529B"/>
                          </a:solidFill>
                        </a:rPr>
                        <a:t>Individual </a:t>
                      </a:r>
                    </a:p>
                    <a:p>
                      <a:pPr algn="ctr"/>
                      <a:r>
                        <a:rPr lang="en-US" sz="2400">
                          <a:solidFill>
                            <a:srgbClr val="00529B"/>
                          </a:solidFill>
                        </a:rPr>
                        <a:t>(Per Year)</a:t>
                      </a:r>
                      <a:endParaRPr lang="en-US" sz="2400">
                        <a:solidFill>
                          <a:srgbClr val="00529B"/>
                        </a:solidFill>
                        <a:latin typeface="Arial" panose="020B0604020202020204" pitchFamily="34" charset="0"/>
                        <a:cs typeface="Arial" panose="020B0604020202020204" pitchFamily="34" charset="0"/>
                      </a:endParaRPr>
                    </a:p>
                  </a:txBody>
                  <a:tcPr marL="67729" marR="67729" marT="34290" marB="34290"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2400" dirty="0">
                          <a:solidFill>
                            <a:srgbClr val="00529B"/>
                          </a:solidFill>
                        </a:rPr>
                        <a:t>Married Couple</a:t>
                      </a:r>
                    </a:p>
                    <a:p>
                      <a:pPr algn="ctr"/>
                      <a:r>
                        <a:rPr lang="en-US" sz="2400" dirty="0">
                          <a:solidFill>
                            <a:srgbClr val="00529B"/>
                          </a:solidFill>
                        </a:rPr>
                        <a:t>(Per Year)</a:t>
                      </a:r>
                      <a:endParaRPr lang="en-US" sz="2400" dirty="0">
                        <a:solidFill>
                          <a:srgbClr val="00529B"/>
                        </a:solidFill>
                        <a:latin typeface="Arial" panose="020B0604020202020204" pitchFamily="34" charset="0"/>
                        <a:cs typeface="Arial" panose="020B0604020202020204" pitchFamily="34" charset="0"/>
                      </a:endParaRPr>
                    </a:p>
                  </a:txBody>
                  <a:tcPr marL="67729" marR="67729" marT="34290" marB="34290" anchor="ctr"/>
                </a:tc>
                <a:extLst>
                  <a:ext uri="{0D108BD9-81ED-4DB2-BD59-A6C34878D82A}">
                    <a16:rowId xmlns:a16="http://schemas.microsoft.com/office/drawing/2014/main" val="10000"/>
                  </a:ext>
                </a:extLst>
              </a:tr>
              <a:tr h="111692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400" dirty="0">
                          <a:solidFill>
                            <a:srgbClr val="00529B"/>
                          </a:solidFill>
                        </a:rPr>
                        <a:t>Income</a:t>
                      </a:r>
                    </a:p>
                    <a:p>
                      <a:r>
                        <a:rPr lang="en-US" sz="2400" dirty="0">
                          <a:solidFill>
                            <a:srgbClr val="00529B"/>
                          </a:solidFill>
                        </a:rPr>
                        <a:t>(below 135% for full and 150% for partial of the federal poverty level (FPL), based on family size)</a:t>
                      </a:r>
                      <a:endParaRPr lang="en-US" sz="2400" b="0" dirty="0">
                        <a:solidFill>
                          <a:srgbClr val="00529B"/>
                        </a:solidFill>
                        <a:latin typeface="Arial" panose="020B0604020202020204" pitchFamily="34" charset="0"/>
                        <a:cs typeface="Arial" panose="020B0604020202020204" pitchFamily="34" charset="0"/>
                      </a:endParaRPr>
                    </a:p>
                  </a:txBody>
                  <a:tcPr marL="67729" marR="67729" marT="34290" marB="34290" anchor="ctr">
                    <a:lnR w="12700" cap="flat" cmpd="sng" algn="ctr">
                      <a:solidFill>
                        <a:schemeClr val="accent1">
                          <a:lumMod val="75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400" dirty="0">
                          <a:solidFill>
                            <a:srgbClr val="00529B"/>
                          </a:solidFill>
                        </a:rPr>
                        <a:t>$19,683* (full)</a:t>
                      </a:r>
                    </a:p>
                    <a:p>
                      <a:pPr algn="ctr"/>
                      <a:r>
                        <a:rPr lang="en-US" sz="2400" dirty="0">
                          <a:solidFill>
                            <a:srgbClr val="00529B"/>
                          </a:solidFill>
                        </a:rPr>
                        <a:t>$21,870* (partial)</a:t>
                      </a:r>
                    </a:p>
                    <a:p>
                      <a:pPr algn="ctr"/>
                      <a:endParaRPr lang="en-US" sz="2400" dirty="0">
                        <a:solidFill>
                          <a:srgbClr val="00529B"/>
                        </a:solidFill>
                        <a:highlight>
                          <a:srgbClr val="FFFF00"/>
                        </a:highlight>
                        <a:latin typeface="Arial" panose="020B0604020202020204" pitchFamily="34" charset="0"/>
                        <a:cs typeface="Arial" panose="020B0604020202020204" pitchFamily="34" charset="0"/>
                      </a:endParaRPr>
                    </a:p>
                  </a:txBody>
                  <a:tcPr marL="67729" marR="67729" marT="34290" marB="3429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400" dirty="0">
                          <a:solidFill>
                            <a:srgbClr val="00529B"/>
                          </a:solidFill>
                        </a:rPr>
                        <a:t>$26,622* (full)</a:t>
                      </a:r>
                    </a:p>
                    <a:p>
                      <a:pPr algn="ctr"/>
                      <a:r>
                        <a:rPr lang="en-US" sz="2400" dirty="0">
                          <a:solidFill>
                            <a:srgbClr val="00529B"/>
                          </a:solidFill>
                        </a:rPr>
                        <a:t>$29,580* (partial)</a:t>
                      </a:r>
                    </a:p>
                    <a:p>
                      <a:pPr algn="ctr"/>
                      <a:endParaRPr lang="en-US" sz="2400" dirty="0">
                        <a:solidFill>
                          <a:srgbClr val="00529B"/>
                        </a:solidFill>
                        <a:highlight>
                          <a:srgbClr val="FFFF00"/>
                        </a:highlight>
                        <a:latin typeface="Arial" panose="020B0604020202020204" pitchFamily="34" charset="0"/>
                        <a:cs typeface="Arial" panose="020B0604020202020204" pitchFamily="34" charset="0"/>
                      </a:endParaRPr>
                    </a:p>
                  </a:txBody>
                  <a:tcPr marL="67729" marR="67729" marT="34290" marB="34290" anchor="ctr">
                    <a:lnL w="12700" cap="flat" cmpd="sng" algn="ctr">
                      <a:solidFill>
                        <a:schemeClr val="accent1">
                          <a:lumMod val="75000"/>
                        </a:schemeClr>
                      </a:solidFill>
                      <a:prstDash val="solid"/>
                      <a:round/>
                      <a:headEnd type="none" w="med" len="med"/>
                      <a:tailEnd type="none" w="med" len="med"/>
                    </a:lnL>
                  </a:tcPr>
                </a:tc>
                <a:extLst>
                  <a:ext uri="{0D108BD9-81ED-4DB2-BD59-A6C34878D82A}">
                    <a16:rowId xmlns:a16="http://schemas.microsoft.com/office/drawing/2014/main" val="10001"/>
                  </a:ext>
                </a:extLst>
              </a:tr>
              <a:tr h="33782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400" dirty="0">
                          <a:solidFill>
                            <a:srgbClr val="00529B"/>
                          </a:solidFill>
                        </a:rPr>
                        <a:t>Resources</a:t>
                      </a:r>
                      <a:endParaRPr lang="en-US" sz="2400" b="1" dirty="0">
                        <a:solidFill>
                          <a:srgbClr val="00529B"/>
                        </a:solidFill>
                        <a:latin typeface="Arial" panose="020B0604020202020204" pitchFamily="34" charset="0"/>
                        <a:cs typeface="Arial" panose="020B0604020202020204" pitchFamily="34" charset="0"/>
                      </a:endParaRPr>
                    </a:p>
                  </a:txBody>
                  <a:tcPr marL="67729" marR="67729" marT="34290" marB="34290" anchor="ctr">
                    <a:lnR w="12700" cap="flat" cmpd="sng" algn="ctr">
                      <a:solidFill>
                        <a:schemeClr val="accent1">
                          <a:lumMod val="75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400" dirty="0">
                          <a:solidFill>
                            <a:srgbClr val="00529B"/>
                          </a:solidFill>
                        </a:rPr>
                        <a:t>$9,090 (full)</a:t>
                      </a:r>
                    </a:p>
                    <a:p>
                      <a:pPr algn="ctr"/>
                      <a:r>
                        <a:rPr lang="en-US" sz="2400" dirty="0">
                          <a:solidFill>
                            <a:srgbClr val="00529B"/>
                          </a:solidFill>
                        </a:rPr>
                        <a:t>$15,160 (partial)</a:t>
                      </a:r>
                    </a:p>
                    <a:p>
                      <a:pPr algn="ctr"/>
                      <a:endParaRPr lang="en-US" sz="2400" dirty="0">
                        <a:solidFill>
                          <a:srgbClr val="00529B"/>
                        </a:solidFill>
                      </a:endParaRPr>
                    </a:p>
                  </a:txBody>
                  <a:tcPr marL="67729" marR="67729" marT="34290" marB="3429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400" dirty="0">
                          <a:solidFill>
                            <a:srgbClr val="00529B"/>
                          </a:solidFill>
                        </a:rPr>
                        <a:t>$13,630 (full)</a:t>
                      </a:r>
                    </a:p>
                    <a:p>
                      <a:pPr algn="ctr"/>
                      <a:r>
                        <a:rPr lang="en-US" sz="2400" dirty="0">
                          <a:solidFill>
                            <a:srgbClr val="00529B"/>
                          </a:solidFill>
                        </a:rPr>
                        <a:t>$30,240 (partial)</a:t>
                      </a:r>
                    </a:p>
                    <a:p>
                      <a:pPr algn="ctr"/>
                      <a:endParaRPr lang="en-US" sz="2400" dirty="0">
                        <a:solidFill>
                          <a:srgbClr val="00529B"/>
                        </a:solidFill>
                        <a:latin typeface="Arial" panose="020B0604020202020204" pitchFamily="34" charset="0"/>
                        <a:cs typeface="Arial" panose="020B0604020202020204" pitchFamily="34" charset="0"/>
                      </a:endParaRPr>
                    </a:p>
                  </a:txBody>
                  <a:tcPr marL="67729" marR="67729" marT="34290" marB="34290" anchor="ctr">
                    <a:lnL w="12700" cap="flat" cmpd="sng" algn="ctr">
                      <a:solidFill>
                        <a:schemeClr val="accent1">
                          <a:lumMod val="75000"/>
                        </a:schemeClr>
                      </a:solidFill>
                      <a:prstDash val="solid"/>
                      <a:round/>
                      <a:headEnd type="none" w="med" len="med"/>
                      <a:tailEnd type="none" w="med" len="med"/>
                    </a:lnL>
                  </a:tcPr>
                </a:tc>
                <a:extLst>
                  <a:ext uri="{0D108BD9-81ED-4DB2-BD59-A6C34878D82A}">
                    <a16:rowId xmlns:a16="http://schemas.microsoft.com/office/drawing/2014/main" val="10002"/>
                  </a:ext>
                </a:extLst>
              </a:tr>
              <a:tr h="337825">
                <a:tc>
                  <a:txBody>
                    <a:bodyPr/>
                    <a:lstStyle/>
                    <a:p>
                      <a:r>
                        <a:rPr lang="en-US" sz="2400" kern="1200" dirty="0">
                          <a:solidFill>
                            <a:srgbClr val="00529B"/>
                          </a:solidFill>
                          <a:latin typeface="Calibri" panose="020F0502020204030204"/>
                          <a:ea typeface="+mn-ea"/>
                          <a:cs typeface="+mn-cs"/>
                        </a:rPr>
                        <a:t>Resources adjusted for burial expenses</a:t>
                      </a:r>
                    </a:p>
                  </a:txBody>
                  <a:tcPr marL="67729" marR="67729" marT="34290" marB="34290" anchor="ctr">
                    <a:lnR w="12700" cap="flat" cmpd="sng" algn="ctr">
                      <a:solidFill>
                        <a:schemeClr val="accent1">
                          <a:lumMod val="75000"/>
                        </a:schemeClr>
                      </a:solidFill>
                      <a:prstDash val="solid"/>
                      <a:round/>
                      <a:headEnd type="none" w="med" len="med"/>
                      <a:tailEnd type="none" w="med" len="med"/>
                    </a:lnR>
                  </a:tcPr>
                </a:tc>
                <a:tc>
                  <a:txBody>
                    <a:bodyPr/>
                    <a:lstStyle/>
                    <a:p>
                      <a:pPr algn="ctr"/>
                      <a:r>
                        <a:rPr lang="en-US" sz="2400" dirty="0">
                          <a:solidFill>
                            <a:srgbClr val="00529B"/>
                          </a:solidFill>
                        </a:rPr>
                        <a:t>$10,590 (full)</a:t>
                      </a:r>
                    </a:p>
                    <a:p>
                      <a:pPr algn="ctr"/>
                      <a:r>
                        <a:rPr lang="en-US" sz="2400" dirty="0">
                          <a:solidFill>
                            <a:srgbClr val="00529B"/>
                          </a:solidFill>
                        </a:rPr>
                        <a:t>$16,660 (partial)</a:t>
                      </a:r>
                    </a:p>
                  </a:txBody>
                  <a:tcPr marL="67729" marR="67729" marT="34290" marB="3429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00529B"/>
                          </a:solidFill>
                        </a:rPr>
                        <a:t>$16,630 (full)</a:t>
                      </a:r>
                    </a:p>
                    <a:p>
                      <a:pPr algn="ctr"/>
                      <a:r>
                        <a:rPr lang="en-US" sz="2400" kern="1200" dirty="0">
                          <a:solidFill>
                            <a:srgbClr val="00529B"/>
                          </a:solidFill>
                          <a:latin typeface="+mn-lt"/>
                          <a:ea typeface="+mn-ea"/>
                          <a:cs typeface="+mn-cs"/>
                        </a:rPr>
                        <a:t>$33,240 (partial)</a:t>
                      </a:r>
                    </a:p>
                  </a:txBody>
                  <a:tcPr marL="67729" marR="67729" marT="34290" marB="34290" anchor="ctr">
                    <a:lnL w="12700" cap="flat" cmpd="sng" algn="ctr">
                      <a:solidFill>
                        <a:schemeClr val="accent1">
                          <a:lumMod val="75000"/>
                        </a:schemeClr>
                      </a:solidFill>
                      <a:prstDash val="solid"/>
                      <a:round/>
                      <a:headEnd type="none" w="med" len="med"/>
                      <a:tailEnd type="none" w="med" len="med"/>
                    </a:lnL>
                  </a:tcPr>
                </a:tc>
                <a:extLst>
                  <a:ext uri="{0D108BD9-81ED-4DB2-BD59-A6C34878D82A}">
                    <a16:rowId xmlns:a16="http://schemas.microsoft.com/office/drawing/2014/main" val="2548198253"/>
                  </a:ext>
                </a:extLst>
              </a:tr>
            </a:tbl>
          </a:graphicData>
        </a:graphic>
      </p:graphicFrame>
      <p:sp>
        <p:nvSpPr>
          <p:cNvPr id="8" name="TextBox 7">
            <a:extLst>
              <a:ext uri="{FF2B5EF4-FFF2-40B4-BE49-F238E27FC236}">
                <a16:creationId xmlns:a16="http://schemas.microsoft.com/office/drawing/2014/main" id="{9A7DEB3A-A6B1-4749-AC69-A94904A9FD28}"/>
              </a:ext>
            </a:extLst>
          </p:cNvPr>
          <p:cNvSpPr txBox="1"/>
          <p:nvPr/>
        </p:nvSpPr>
        <p:spPr>
          <a:xfrm>
            <a:off x="1044341" y="5661244"/>
            <a:ext cx="6773779" cy="400110"/>
          </a:xfrm>
          <a:prstGeom prst="rect">
            <a:avLst/>
          </a:prstGeom>
          <a:noFill/>
        </p:spPr>
        <p:txBody>
          <a:bodyPr wrap="square" rtlCol="0">
            <a:spAutoFit/>
          </a:bodyPr>
          <a:lstStyle/>
          <a:p>
            <a:r>
              <a:rPr lang="en-US" sz="2000" dirty="0">
                <a:solidFill>
                  <a:srgbClr val="2F5597"/>
                </a:solidFill>
                <a:latin typeface="Arial" panose="020B0604020202020204" pitchFamily="34" charset="0"/>
                <a:cs typeface="Arial" panose="020B0604020202020204" pitchFamily="34" charset="0"/>
              </a:rPr>
              <a:t>*Higher amounts for Alaska and Hawaii</a:t>
            </a:r>
          </a:p>
        </p:txBody>
      </p:sp>
      <p:sp>
        <p:nvSpPr>
          <p:cNvPr id="6" name="Slide Number Placeholder 5">
            <a:extLst>
              <a:ext uri="{FF2B5EF4-FFF2-40B4-BE49-F238E27FC236}">
                <a16:creationId xmlns:a16="http://schemas.microsoft.com/office/drawing/2014/main" id="{41CC99D3-4498-4E55-87B9-C705CF2113BB}"/>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79</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n-US"/>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2023</a:t>
            </a:r>
          </a:p>
        </p:txBody>
      </p:sp>
    </p:spTree>
    <p:custDataLst>
      <p:tags r:id="rId1"/>
    </p:custDataLst>
    <p:extLst>
      <p:ext uri="{BB962C8B-B14F-4D97-AF65-F5344CB8AC3E}">
        <p14:creationId xmlns:p14="http://schemas.microsoft.com/office/powerpoint/2010/main" val="321869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8307"/>
            <a:ext cx="12192000" cy="888573"/>
          </a:xfrm>
        </p:spPr>
        <p:txBody>
          <a:bodyPr anchor="ctr">
            <a:normAutofit/>
          </a:bodyPr>
          <a:lstStyle/>
          <a:p>
            <a:r>
              <a:rPr lang="en-US" sz="3000" dirty="0"/>
              <a:t>Part B (Medical Insurance) Drug Coverage</a:t>
            </a:r>
          </a:p>
        </p:txBody>
      </p:sp>
      <p:grpSp>
        <p:nvGrpSpPr>
          <p:cNvPr id="6" name="Group 5" descr="Part B Medical Insurance icon">
            <a:extLst>
              <a:ext uri="{FF2B5EF4-FFF2-40B4-BE49-F238E27FC236}">
                <a16:creationId xmlns:a16="http://schemas.microsoft.com/office/drawing/2014/main" id="{69301644-A387-481F-A994-FB835B910905}"/>
              </a:ext>
            </a:extLst>
          </p:cNvPr>
          <p:cNvGrpSpPr>
            <a:grpSpLocks noChangeAspect="1"/>
          </p:cNvGrpSpPr>
          <p:nvPr/>
        </p:nvGrpSpPr>
        <p:grpSpPr>
          <a:xfrm>
            <a:off x="270510" y="2391929"/>
            <a:ext cx="2025211" cy="2074141"/>
            <a:chOff x="192482" y="1317648"/>
            <a:chExt cx="2653102" cy="2717203"/>
          </a:xfrm>
        </p:grpSpPr>
        <p:pic>
          <p:nvPicPr>
            <p:cNvPr id="7" name="Picture 6" descr="Part B Icon">
              <a:extLst>
                <a:ext uri="{FF2B5EF4-FFF2-40B4-BE49-F238E27FC236}">
                  <a16:creationId xmlns:a16="http://schemas.microsoft.com/office/drawing/2014/main" id="{0C5129AA-B5D1-466C-B1CE-AB54BCE9E1E3}"/>
                </a:ext>
              </a:extLst>
            </p:cNvPr>
            <p:cNvPicPr>
              <a:picLocks noChangeAspect="1"/>
            </p:cNvPicPr>
            <p:nvPr/>
          </p:nvPicPr>
          <p:blipFill>
            <a:blip r:embed="rId4"/>
            <a:srcRect/>
            <a:stretch/>
          </p:blipFill>
          <p:spPr>
            <a:xfrm>
              <a:off x="375201" y="1317648"/>
              <a:ext cx="1982406" cy="1785854"/>
            </a:xfrm>
            <a:prstGeom prst="rect">
              <a:avLst/>
            </a:prstGeom>
          </p:spPr>
        </p:pic>
        <p:sp>
          <p:nvSpPr>
            <p:cNvPr id="8" name="TextBox 7">
              <a:extLst>
                <a:ext uri="{FF2B5EF4-FFF2-40B4-BE49-F238E27FC236}">
                  <a16:creationId xmlns:a16="http://schemas.microsoft.com/office/drawing/2014/main" id="{45A1FE59-3DBE-4484-86F6-9668858D7601}"/>
                </a:ext>
              </a:extLst>
            </p:cNvPr>
            <p:cNvSpPr txBox="1"/>
            <p:nvPr/>
          </p:nvSpPr>
          <p:spPr>
            <a:xfrm>
              <a:off x="192482" y="3231147"/>
              <a:ext cx="2653102" cy="80370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Part B</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Medical Insurance</a:t>
              </a:r>
            </a:p>
          </p:txBody>
        </p:sp>
      </p:grpSp>
      <p:sp>
        <p:nvSpPr>
          <p:cNvPr id="5" name="Content Placeholder 4"/>
          <p:cNvSpPr>
            <a:spLocks noGrp="1"/>
          </p:cNvSpPr>
          <p:nvPr>
            <p:ph type="body" sz="quarter" idx="13"/>
          </p:nvPr>
        </p:nvSpPr>
        <p:spPr>
          <a:xfrm>
            <a:off x="2103119" y="1136821"/>
            <a:ext cx="9757955" cy="5073422"/>
          </a:xfrm>
        </p:spPr>
        <p:txBody>
          <a:bodyPr vert="horz" lIns="91440" tIns="45720" rIns="91440" bIns="45720" rtlCol="0" anchor="t">
            <a:noAutofit/>
          </a:bodyPr>
          <a:lstStyle/>
          <a:p>
            <a:pPr marL="0" lvl="0" indent="0" defTabSz="685800">
              <a:lnSpc>
                <a:spcPct val="100000"/>
              </a:lnSpc>
              <a:spcBef>
                <a:spcPts val="0"/>
              </a:spcBef>
              <a:spcAft>
                <a:spcPts val="1200"/>
              </a:spcAft>
              <a:buNone/>
            </a:pPr>
            <a:r>
              <a:rPr lang="en-US" sz="2800" b="1" dirty="0">
                <a:solidFill>
                  <a:srgbClr val="00529B"/>
                </a:solidFill>
                <a:latin typeface="Arial"/>
                <a:cs typeface="Arial"/>
              </a:rPr>
              <a:t>Generally pays for limited outpatient drugs, like:</a:t>
            </a:r>
          </a:p>
          <a:p>
            <a:pPr marL="804545" lvl="1" indent="0" defTabSz="685800">
              <a:lnSpc>
                <a:spcPct val="100000"/>
              </a:lnSpc>
              <a:spcBef>
                <a:spcPts val="0"/>
              </a:spcBef>
              <a:spcAft>
                <a:spcPts val="1200"/>
              </a:spcAft>
              <a:buNone/>
            </a:pPr>
            <a:r>
              <a:rPr lang="en-US" sz="2400" dirty="0">
                <a:solidFill>
                  <a:srgbClr val="00529B"/>
                </a:solidFill>
                <a:latin typeface="Arial"/>
                <a:cs typeface="Arial"/>
              </a:rPr>
              <a:t>Most injectable and infusible drugs given as part of a doctor’s service</a:t>
            </a:r>
          </a:p>
          <a:p>
            <a:pPr marL="804545" lvl="1" indent="0" defTabSz="685800">
              <a:lnSpc>
                <a:spcPct val="100000"/>
              </a:lnSpc>
              <a:spcBef>
                <a:spcPts val="0"/>
              </a:spcBef>
              <a:spcAft>
                <a:spcPts val="1200"/>
              </a:spcAft>
              <a:buNone/>
            </a:pPr>
            <a:r>
              <a:rPr lang="en-US" sz="2400" dirty="0">
                <a:solidFill>
                  <a:srgbClr val="00529B"/>
                </a:solidFill>
                <a:latin typeface="Arial"/>
                <a:cs typeface="Arial"/>
              </a:rPr>
              <a:t>Drugs and biologicals used to treat End-Stage Renal Disease (ESRD)</a:t>
            </a:r>
          </a:p>
          <a:p>
            <a:pPr marL="804545" lvl="1" indent="0" defTabSz="685800">
              <a:lnSpc>
                <a:spcPct val="100000"/>
              </a:lnSpc>
              <a:spcBef>
                <a:spcPts val="0"/>
              </a:spcBef>
              <a:spcAft>
                <a:spcPts val="1200"/>
              </a:spcAft>
              <a:buNone/>
            </a:pPr>
            <a:r>
              <a:rPr lang="en-US" sz="2400" dirty="0">
                <a:solidFill>
                  <a:srgbClr val="00529B"/>
                </a:solidFill>
                <a:latin typeface="Arial"/>
                <a:cs typeface="Arial"/>
              </a:rPr>
              <a:t>Drugs used at home with some types of Part B-covered durable medical equipment (DME)</a:t>
            </a:r>
          </a:p>
          <a:p>
            <a:pPr marL="804545" lvl="1" indent="0" defTabSz="685800">
              <a:lnSpc>
                <a:spcPct val="100000"/>
              </a:lnSpc>
              <a:spcBef>
                <a:spcPts val="0"/>
              </a:spcBef>
              <a:spcAft>
                <a:spcPts val="1200"/>
              </a:spcAft>
              <a:buNone/>
            </a:pPr>
            <a:r>
              <a:rPr lang="en-US" sz="2400" dirty="0">
                <a:solidFill>
                  <a:srgbClr val="00529B"/>
                </a:solidFill>
                <a:latin typeface="Arial"/>
                <a:cs typeface="Arial"/>
              </a:rPr>
              <a:t>Some oral drugs with special coverage requirements</a:t>
            </a:r>
          </a:p>
          <a:p>
            <a:pPr marL="804545" lvl="1" indent="0" defTabSz="685800">
              <a:lnSpc>
                <a:spcPct val="100000"/>
              </a:lnSpc>
              <a:spcBef>
                <a:spcPts val="0"/>
              </a:spcBef>
              <a:spcAft>
                <a:spcPts val="1200"/>
              </a:spcAft>
              <a:buNone/>
            </a:pPr>
            <a:r>
              <a:rPr lang="en-US" sz="2400" dirty="0">
                <a:solidFill>
                  <a:srgbClr val="00529B"/>
                </a:solidFill>
                <a:latin typeface="Arial"/>
                <a:cs typeface="Arial"/>
              </a:rPr>
              <a:t>Some antigens</a:t>
            </a:r>
          </a:p>
          <a:p>
            <a:pPr marL="804545" lvl="1" indent="0" defTabSz="685800">
              <a:lnSpc>
                <a:spcPct val="100000"/>
              </a:lnSpc>
              <a:spcBef>
                <a:spcPts val="0"/>
              </a:spcBef>
              <a:spcAft>
                <a:spcPts val="1200"/>
              </a:spcAft>
              <a:buNone/>
            </a:pPr>
            <a:r>
              <a:rPr lang="en-US" sz="2400" dirty="0">
                <a:solidFill>
                  <a:srgbClr val="00529B"/>
                </a:solidFill>
                <a:latin typeface="Arial"/>
                <a:cs typeface="Arial"/>
              </a:rPr>
              <a:t>Blood clotting factors</a:t>
            </a:r>
          </a:p>
        </p:txBody>
      </p:sp>
      <p:sp>
        <p:nvSpPr>
          <p:cNvPr id="14" name="Freeform: Shape 13">
            <a:extLst>
              <a:ext uri="{FF2B5EF4-FFF2-40B4-BE49-F238E27FC236}">
                <a16:creationId xmlns:a16="http://schemas.microsoft.com/office/drawing/2014/main" id="{7E59A448-4F04-4617-BF23-06A4FE7E1CB4}"/>
              </a:ext>
              <a:ext uri="{C183D7F6-B498-43B3-948B-1728B52AA6E4}">
                <adec:decorative xmlns:adec="http://schemas.microsoft.com/office/drawing/2017/decorative" val="1"/>
              </a:ext>
            </a:extLst>
          </p:cNvPr>
          <p:cNvSpPr>
            <a:spLocks noChangeAspect="1"/>
          </p:cNvSpPr>
          <p:nvPr/>
        </p:nvSpPr>
        <p:spPr>
          <a:xfrm>
            <a:off x="2479664" y="1732573"/>
            <a:ext cx="457200" cy="45720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23A61F19-8EB8-4AAC-820D-157E4B24F9C7}"/>
              </a:ext>
              <a:ext uri="{C183D7F6-B498-43B3-948B-1728B52AA6E4}">
                <adec:decorative xmlns:adec="http://schemas.microsoft.com/office/drawing/2017/decorative" val="1"/>
              </a:ext>
            </a:extLst>
          </p:cNvPr>
          <p:cNvSpPr>
            <a:spLocks noChangeAspect="1"/>
          </p:cNvSpPr>
          <p:nvPr/>
        </p:nvSpPr>
        <p:spPr>
          <a:xfrm>
            <a:off x="2479664" y="2610520"/>
            <a:ext cx="457200" cy="45720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22112C69-383E-477A-9567-2248B59D89EE}"/>
              </a:ext>
              <a:ext uri="{C183D7F6-B498-43B3-948B-1728B52AA6E4}">
                <adec:decorative xmlns:adec="http://schemas.microsoft.com/office/drawing/2017/decorative" val="1"/>
              </a:ext>
            </a:extLst>
          </p:cNvPr>
          <p:cNvSpPr>
            <a:spLocks noChangeAspect="1"/>
          </p:cNvSpPr>
          <p:nvPr/>
        </p:nvSpPr>
        <p:spPr>
          <a:xfrm>
            <a:off x="2488323" y="3494237"/>
            <a:ext cx="457200" cy="45720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FEB46FDE-7269-457E-816F-85310873FD25}"/>
              </a:ext>
              <a:ext uri="{C183D7F6-B498-43B3-948B-1728B52AA6E4}">
                <adec:decorative xmlns:adec="http://schemas.microsoft.com/office/drawing/2017/decorative" val="1"/>
              </a:ext>
            </a:extLst>
          </p:cNvPr>
          <p:cNvSpPr>
            <a:spLocks noChangeAspect="1"/>
          </p:cNvSpPr>
          <p:nvPr/>
        </p:nvSpPr>
        <p:spPr>
          <a:xfrm>
            <a:off x="2479664" y="4345548"/>
            <a:ext cx="457200" cy="45720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BFEFE8D-C010-4445-B5A6-CF93F9D5BA8A}"/>
              </a:ext>
              <a:ext uri="{C183D7F6-B498-43B3-948B-1728B52AA6E4}">
                <adec:decorative xmlns:adec="http://schemas.microsoft.com/office/drawing/2017/decorative" val="1"/>
              </a:ext>
            </a:extLst>
          </p:cNvPr>
          <p:cNvSpPr>
            <a:spLocks noChangeAspect="1"/>
          </p:cNvSpPr>
          <p:nvPr/>
        </p:nvSpPr>
        <p:spPr>
          <a:xfrm>
            <a:off x="2501434" y="4915960"/>
            <a:ext cx="457200" cy="45720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042AFFBB-79F0-44B3-83AD-715462205ADC}"/>
              </a:ext>
              <a:ext uri="{C183D7F6-B498-43B3-948B-1728B52AA6E4}">
                <adec:decorative xmlns:adec="http://schemas.microsoft.com/office/drawing/2017/decorative" val="1"/>
              </a:ext>
            </a:extLst>
          </p:cNvPr>
          <p:cNvSpPr>
            <a:spLocks noChangeAspect="1"/>
          </p:cNvSpPr>
          <p:nvPr/>
        </p:nvSpPr>
        <p:spPr>
          <a:xfrm>
            <a:off x="2510141" y="5465110"/>
            <a:ext cx="457200" cy="45720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5">
            <a:extLst>
              <a:ext uri="{FF2B5EF4-FFF2-40B4-BE49-F238E27FC236}">
                <a16:creationId xmlns:a16="http://schemas.microsoft.com/office/drawing/2014/main" id="{56E12DBD-4F91-476A-873B-73C0A9220C81}"/>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8</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n-US"/>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2023</a:t>
            </a:r>
          </a:p>
        </p:txBody>
      </p:sp>
    </p:spTree>
    <p:custDataLst>
      <p:tags r:id="rId1"/>
    </p:custDataLst>
    <p:extLst>
      <p:ext uri="{BB962C8B-B14F-4D97-AF65-F5344CB8AC3E}">
        <p14:creationId xmlns:p14="http://schemas.microsoft.com/office/powerpoint/2010/main" val="382033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fade">
                                      <p:cBhvr>
                                        <p:cTn id="3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2023 Extra Help Copayments</a:t>
            </a:r>
          </a:p>
        </p:txBody>
      </p:sp>
      <p:graphicFrame>
        <p:nvGraphicFramePr>
          <p:cNvPr id="6" name="Content Placeholder 5" title="Extra Help Copays for generic and brand name drugs"/>
          <p:cNvGraphicFramePr>
            <a:graphicFrameLocks noGrp="1"/>
          </p:cNvGraphicFramePr>
          <p:nvPr>
            <p:ph idx="4294967295"/>
            <p:extLst>
              <p:ext uri="{D42A27DB-BD31-4B8C-83A1-F6EECF244321}">
                <p14:modId xmlns:p14="http://schemas.microsoft.com/office/powerpoint/2010/main" val="1474463314"/>
              </p:ext>
            </p:extLst>
          </p:nvPr>
        </p:nvGraphicFramePr>
        <p:xfrm>
          <a:off x="632406" y="1095154"/>
          <a:ext cx="11236040" cy="4480560"/>
        </p:xfrm>
        <a:graphic>
          <a:graphicData uri="http://schemas.openxmlformats.org/drawingml/2006/table">
            <a:tbl>
              <a:tblPr firstRow="1" bandRow="1">
                <a:tableStyleId>{5FD0F851-EC5A-4D38-B0AD-8093EC10F338}</a:tableStyleId>
              </a:tblPr>
              <a:tblGrid>
                <a:gridCol w="7335836">
                  <a:extLst>
                    <a:ext uri="{9D8B030D-6E8A-4147-A177-3AD203B41FA5}">
                      <a16:colId xmlns:a16="http://schemas.microsoft.com/office/drawing/2014/main" val="785018434"/>
                    </a:ext>
                  </a:extLst>
                </a:gridCol>
                <a:gridCol w="3900204">
                  <a:extLst>
                    <a:ext uri="{9D8B030D-6E8A-4147-A177-3AD203B41FA5}">
                      <a16:colId xmlns:a16="http://schemas.microsoft.com/office/drawing/2014/main" val="773658169"/>
                    </a:ext>
                  </a:extLst>
                </a:gridCol>
              </a:tblGrid>
              <a:tr h="689817">
                <a:tc>
                  <a:txBody>
                    <a:bodyPr/>
                    <a:lstStyle/>
                    <a:p>
                      <a:r>
                        <a:rPr lang="en-US" sz="2400" dirty="0">
                          <a:solidFill>
                            <a:srgbClr val="00529B"/>
                          </a:solidFill>
                        </a:rPr>
                        <a:t>Situation</a:t>
                      </a:r>
                      <a:endParaRPr lang="en-US" sz="2400" dirty="0">
                        <a:solidFill>
                          <a:srgbClr val="00529B"/>
                        </a:solidFill>
                        <a:latin typeface="Arial" panose="020B0604020202020204" pitchFamily="34" charset="0"/>
                        <a:cs typeface="Arial" panose="020B0604020202020204" pitchFamily="34" charset="0"/>
                      </a:endParaRPr>
                    </a:p>
                  </a:txBody>
                  <a:tcPr marL="102759" marR="102759">
                    <a:lnR w="12700" cap="flat" cmpd="sng" algn="ctr">
                      <a:solidFill>
                        <a:schemeClr val="accent5">
                          <a:lumMod val="40000"/>
                          <a:lumOff val="60000"/>
                        </a:schemeClr>
                      </a:solidFill>
                      <a:prstDash val="solid"/>
                      <a:round/>
                      <a:headEnd type="none" w="med" len="med"/>
                      <a:tailEnd type="none" w="med" len="med"/>
                    </a:lnR>
                  </a:tcPr>
                </a:tc>
                <a:tc>
                  <a:txBody>
                    <a:bodyPr/>
                    <a:lstStyle/>
                    <a:p>
                      <a:r>
                        <a:rPr lang="en-US" sz="2400" kern="1200" dirty="0">
                          <a:solidFill>
                            <a:srgbClr val="00529B"/>
                          </a:solidFill>
                        </a:rPr>
                        <a:t>Generic/Brand-Name Copayment</a:t>
                      </a:r>
                      <a:endParaRPr lang="en-US" sz="2400" b="1" kern="1200" dirty="0">
                        <a:solidFill>
                          <a:srgbClr val="00529B"/>
                        </a:solidFill>
                        <a:latin typeface="Arial" panose="020B0604020202020204" pitchFamily="34" charset="0"/>
                        <a:ea typeface="+mn-ea"/>
                        <a:cs typeface="Arial" panose="020B0604020202020204" pitchFamily="34" charset="0"/>
                      </a:endParaRPr>
                    </a:p>
                  </a:txBody>
                  <a:tcPr marL="102759" marR="102759">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3534396074"/>
                  </a:ext>
                </a:extLst>
              </a:tr>
              <a:tr h="9144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00529B"/>
                          </a:solidFill>
                        </a:rPr>
                        <a:t>Institutionalized</a:t>
                      </a:r>
                      <a:r>
                        <a:rPr lang="en-US" sz="2400" baseline="0" dirty="0">
                          <a:solidFill>
                            <a:srgbClr val="00529B"/>
                          </a:solidFill>
                        </a:rPr>
                        <a:t> Full-Benefit Dual Eligible; or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aseline="0" dirty="0">
                          <a:solidFill>
                            <a:srgbClr val="00529B"/>
                          </a:solidFill>
                        </a:rPr>
                        <a:t>G</a:t>
                      </a:r>
                      <a:r>
                        <a:rPr lang="en-US" sz="2400" dirty="0">
                          <a:solidFill>
                            <a:srgbClr val="00529B"/>
                          </a:solidFill>
                        </a:rPr>
                        <a:t>etting Home </a:t>
                      </a:r>
                      <a:r>
                        <a:rPr lang="en-US" sz="2400" kern="1200" dirty="0">
                          <a:solidFill>
                            <a:srgbClr val="00529B"/>
                          </a:solidFill>
                        </a:rPr>
                        <a:t>and</a:t>
                      </a:r>
                      <a:r>
                        <a:rPr lang="en-US" sz="2400" dirty="0">
                          <a:solidFill>
                            <a:srgbClr val="00529B"/>
                          </a:solidFill>
                        </a:rPr>
                        <a:t> Community-Based Services </a:t>
                      </a:r>
                      <a:endParaRPr lang="en-US" sz="2400" dirty="0">
                        <a:solidFill>
                          <a:srgbClr val="00529B"/>
                        </a:solidFill>
                        <a:latin typeface="Arial" panose="020B0604020202020204" pitchFamily="34" charset="0"/>
                        <a:cs typeface="Arial" panose="020B0604020202020204" pitchFamily="34" charset="0"/>
                      </a:endParaRPr>
                    </a:p>
                  </a:txBody>
                  <a:tcPr marL="102759" marR="102759" anchor="ctr">
                    <a:lnR w="12700" cap="flat" cmpd="sng" algn="ctr">
                      <a:solidFill>
                        <a:schemeClr val="accent5">
                          <a:lumMod val="40000"/>
                          <a:lumOff val="60000"/>
                        </a:schemeClr>
                      </a:solidFill>
                      <a:prstDash val="solid"/>
                      <a:round/>
                      <a:headEnd type="none" w="med" len="med"/>
                      <a:tailEnd type="none" w="med" len="med"/>
                    </a:lnR>
                  </a:tcPr>
                </a:tc>
                <a:tc>
                  <a:txBody>
                    <a:bodyPr/>
                    <a:lstStyle/>
                    <a:p>
                      <a:r>
                        <a:rPr lang="en-US" sz="2400" dirty="0">
                          <a:solidFill>
                            <a:srgbClr val="00529B"/>
                          </a:solidFill>
                        </a:rPr>
                        <a:t>$0</a:t>
                      </a:r>
                      <a:endParaRPr lang="en-US" sz="2400" dirty="0">
                        <a:solidFill>
                          <a:srgbClr val="00529B"/>
                        </a:solidFill>
                        <a:latin typeface="Arial" panose="020B0604020202020204" pitchFamily="34" charset="0"/>
                        <a:cs typeface="Arial" panose="020B0604020202020204" pitchFamily="34" charset="0"/>
                      </a:endParaRPr>
                    </a:p>
                  </a:txBody>
                  <a:tcPr marL="102759" marR="102759"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2637806373"/>
                  </a:ext>
                </a:extLst>
              </a:tr>
              <a:tr h="914400">
                <a:tc>
                  <a:txBody>
                    <a:bodyPr/>
                    <a:lstStyle/>
                    <a:p>
                      <a:r>
                        <a:rPr lang="en-US" sz="2400" dirty="0">
                          <a:solidFill>
                            <a:srgbClr val="00529B"/>
                          </a:solidFill>
                        </a:rPr>
                        <a:t>Full-Benefit Dual Eligible</a:t>
                      </a:r>
                      <a:r>
                        <a:rPr lang="en-US" sz="2400" baseline="0" dirty="0">
                          <a:solidFill>
                            <a:srgbClr val="00529B"/>
                          </a:solidFill>
                        </a:rPr>
                        <a:t> with income </a:t>
                      </a:r>
                      <a:r>
                        <a:rPr lang="en-US" sz="2400" b="1" baseline="0" dirty="0">
                          <a:solidFill>
                            <a:srgbClr val="00529B"/>
                          </a:solidFill>
                        </a:rPr>
                        <a:t>u</a:t>
                      </a:r>
                      <a:r>
                        <a:rPr lang="en-US" sz="2400" b="1" dirty="0">
                          <a:solidFill>
                            <a:srgbClr val="00529B"/>
                          </a:solidFill>
                        </a:rPr>
                        <a:t>p to or at </a:t>
                      </a:r>
                      <a:r>
                        <a:rPr lang="en-US" sz="2400" dirty="0">
                          <a:solidFill>
                            <a:srgbClr val="00529B"/>
                          </a:solidFill>
                        </a:rPr>
                        <a:t>100% of the federal poverty level (FPL) </a:t>
                      </a:r>
                      <a:endParaRPr lang="en-US" sz="2400" dirty="0">
                        <a:solidFill>
                          <a:srgbClr val="00529B"/>
                        </a:solidFill>
                        <a:latin typeface="Arial" panose="020B0604020202020204" pitchFamily="34" charset="0"/>
                        <a:cs typeface="Arial" panose="020B0604020202020204" pitchFamily="34" charset="0"/>
                      </a:endParaRPr>
                    </a:p>
                  </a:txBody>
                  <a:tcPr marL="102759" marR="102759" anchor="ctr">
                    <a:lnR w="12700" cap="flat" cmpd="sng" algn="ctr">
                      <a:solidFill>
                        <a:schemeClr val="accent5">
                          <a:lumMod val="40000"/>
                          <a:lumOff val="60000"/>
                        </a:schemeClr>
                      </a:solidFill>
                      <a:prstDash val="solid"/>
                      <a:round/>
                      <a:headEnd type="none" w="med" len="med"/>
                      <a:tailEnd type="none" w="med" len="med"/>
                    </a:lnR>
                  </a:tcPr>
                </a:tc>
                <a:tc>
                  <a:txBody>
                    <a:bodyPr/>
                    <a:lstStyle/>
                    <a:p>
                      <a:r>
                        <a:rPr lang="en-US" sz="2400" dirty="0">
                          <a:solidFill>
                            <a:srgbClr val="00529B"/>
                          </a:solidFill>
                        </a:rPr>
                        <a:t>$1.45/$4.30</a:t>
                      </a:r>
                      <a:endParaRPr lang="en-US" sz="2400" dirty="0">
                        <a:solidFill>
                          <a:srgbClr val="00529B"/>
                        </a:solidFill>
                        <a:latin typeface="Arial" panose="020B0604020202020204" pitchFamily="34" charset="0"/>
                        <a:cs typeface="Arial" panose="020B0604020202020204" pitchFamily="34" charset="0"/>
                      </a:endParaRPr>
                    </a:p>
                  </a:txBody>
                  <a:tcPr marL="102759" marR="102759"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682296638"/>
                  </a:ext>
                </a:extLst>
              </a:tr>
              <a:tr h="914400">
                <a:tc>
                  <a:txBody>
                    <a:bodyPr/>
                    <a:lstStyle/>
                    <a:p>
                      <a:r>
                        <a:rPr lang="en-US" sz="2400" dirty="0">
                          <a:solidFill>
                            <a:srgbClr val="00529B"/>
                          </a:solidFill>
                        </a:rPr>
                        <a:t>Full-Benefit Dual Eligible with income </a:t>
                      </a:r>
                      <a:r>
                        <a:rPr lang="en-US" sz="2400" b="1" dirty="0">
                          <a:solidFill>
                            <a:srgbClr val="00529B"/>
                          </a:solidFill>
                        </a:rPr>
                        <a:t>greater than</a:t>
                      </a:r>
                      <a:r>
                        <a:rPr lang="en-US" sz="2400" b="1" baseline="0" dirty="0">
                          <a:solidFill>
                            <a:srgbClr val="00529B"/>
                          </a:solidFill>
                        </a:rPr>
                        <a:t> </a:t>
                      </a:r>
                      <a:r>
                        <a:rPr lang="en-US" sz="2400" baseline="0" dirty="0">
                          <a:solidFill>
                            <a:srgbClr val="00529B"/>
                          </a:solidFill>
                        </a:rPr>
                        <a:t>100% of the FPL</a:t>
                      </a:r>
                      <a:endParaRPr lang="en-US" sz="2400" dirty="0">
                        <a:solidFill>
                          <a:srgbClr val="00529B"/>
                        </a:solidFill>
                        <a:latin typeface="Arial" panose="020B0604020202020204" pitchFamily="34" charset="0"/>
                        <a:cs typeface="Arial" panose="020B0604020202020204" pitchFamily="34" charset="0"/>
                      </a:endParaRPr>
                    </a:p>
                  </a:txBody>
                  <a:tcPr marL="102759" marR="102759" anchor="ctr">
                    <a:lnR w="12700" cap="flat" cmpd="sng" algn="ctr">
                      <a:solidFill>
                        <a:schemeClr val="accent5">
                          <a:lumMod val="40000"/>
                          <a:lumOff val="60000"/>
                        </a:schemeClr>
                      </a:solidFill>
                      <a:prstDash val="solid"/>
                      <a:round/>
                      <a:headEnd type="none" w="med" len="med"/>
                      <a:tailEnd type="none" w="med" len="med"/>
                    </a:lnR>
                  </a:tcPr>
                </a:tc>
                <a:tc>
                  <a:txBody>
                    <a:bodyPr/>
                    <a:lstStyle/>
                    <a:p>
                      <a:r>
                        <a:rPr lang="en-US" sz="2400" dirty="0">
                          <a:solidFill>
                            <a:srgbClr val="00529B"/>
                          </a:solidFill>
                        </a:rPr>
                        <a:t>$4.15/$10.35</a:t>
                      </a:r>
                      <a:endParaRPr lang="en-US" sz="2400" dirty="0">
                        <a:solidFill>
                          <a:srgbClr val="00529B"/>
                        </a:solidFill>
                        <a:latin typeface="Arial" panose="020B0604020202020204" pitchFamily="34" charset="0"/>
                        <a:cs typeface="Arial" panose="020B0604020202020204" pitchFamily="34" charset="0"/>
                      </a:endParaRPr>
                    </a:p>
                  </a:txBody>
                  <a:tcPr marL="102759" marR="102759"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752961873"/>
                  </a:ext>
                </a:extLst>
              </a:tr>
              <a:tr h="914400">
                <a:tc>
                  <a:txBody>
                    <a:bodyPr/>
                    <a:lstStyle/>
                    <a:p>
                      <a:r>
                        <a:rPr lang="en-US" sz="2400" dirty="0">
                          <a:solidFill>
                            <a:srgbClr val="00529B"/>
                          </a:solidFill>
                        </a:rPr>
                        <a:t>You get partial Extra Help</a:t>
                      </a:r>
                      <a:endParaRPr lang="en-US" sz="2400" dirty="0">
                        <a:solidFill>
                          <a:srgbClr val="00529B"/>
                        </a:solidFill>
                        <a:latin typeface="Arial" panose="020B0604020202020204" pitchFamily="34" charset="0"/>
                        <a:cs typeface="Arial" panose="020B0604020202020204" pitchFamily="34" charset="0"/>
                      </a:endParaRPr>
                    </a:p>
                  </a:txBody>
                  <a:tcPr marL="102759" marR="102759" anchor="ctr">
                    <a:lnR w="12700" cap="flat" cmpd="sng" algn="ctr">
                      <a:solidFill>
                        <a:schemeClr val="accent5">
                          <a:lumMod val="40000"/>
                          <a:lumOff val="60000"/>
                        </a:schemeClr>
                      </a:solidFill>
                      <a:prstDash val="solid"/>
                      <a:round/>
                      <a:headEnd type="none" w="med" len="med"/>
                      <a:tailEnd type="none" w="med" len="med"/>
                    </a:lnR>
                  </a:tcPr>
                </a:tc>
                <a:tc>
                  <a:txBody>
                    <a:bodyPr/>
                    <a:lstStyle/>
                    <a:p>
                      <a:r>
                        <a:rPr lang="en-US" sz="2400" dirty="0">
                          <a:solidFill>
                            <a:srgbClr val="00529B"/>
                          </a:solidFill>
                        </a:rPr>
                        <a:t>Same copayment* as full Extra Help</a:t>
                      </a:r>
                      <a:endParaRPr lang="en-US" sz="2400" dirty="0">
                        <a:solidFill>
                          <a:srgbClr val="00529B"/>
                        </a:solidFill>
                        <a:latin typeface="Arial" panose="020B0604020202020204" pitchFamily="34" charset="0"/>
                        <a:cs typeface="Arial" panose="020B0604020202020204" pitchFamily="34" charset="0"/>
                      </a:endParaRPr>
                    </a:p>
                  </a:txBody>
                  <a:tcPr marL="102759" marR="102759"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465610971"/>
                  </a:ext>
                </a:extLst>
              </a:tr>
            </a:tbl>
          </a:graphicData>
        </a:graphic>
      </p:graphicFrame>
      <p:sp>
        <p:nvSpPr>
          <p:cNvPr id="5" name="TextBox 4"/>
          <p:cNvSpPr txBox="1"/>
          <p:nvPr/>
        </p:nvSpPr>
        <p:spPr>
          <a:xfrm>
            <a:off x="536713" y="5653777"/>
            <a:ext cx="11227321" cy="461665"/>
          </a:xfrm>
          <a:prstGeom prst="rect">
            <a:avLst/>
          </a:prstGeom>
          <a:noFill/>
        </p:spPr>
        <p:txBody>
          <a:bodyPr wrap="square" rtlCol="0">
            <a:spAutoFit/>
          </a:bodyPr>
          <a:lstStyle/>
          <a:p>
            <a:r>
              <a:rPr lang="en-US" sz="2400" dirty="0">
                <a:solidFill>
                  <a:srgbClr val="2F5597"/>
                </a:solidFill>
              </a:rPr>
              <a:t>* You also pay a $104 deductible, and you pay 15% for each covered drug.</a:t>
            </a:r>
          </a:p>
        </p:txBody>
      </p:sp>
      <p:sp>
        <p:nvSpPr>
          <p:cNvPr id="7" name="Slide Number Placeholder 5">
            <a:extLst>
              <a:ext uri="{FF2B5EF4-FFF2-40B4-BE49-F238E27FC236}">
                <a16:creationId xmlns:a16="http://schemas.microsoft.com/office/drawing/2014/main" id="{021E488C-37C4-4C64-9804-8C57F1C68A98}"/>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80</a:t>
            </a:fld>
            <a:endParaRPr lang="en-US" dirty="0"/>
          </a:p>
        </p:txBody>
      </p:sp>
      <p:sp>
        <p:nvSpPr>
          <p:cNvPr id="3" name="Footer Placeholder 2"/>
          <p:cNvSpPr>
            <a:spLocks noGrp="1"/>
          </p:cNvSpPr>
          <p:nvPr>
            <p:ph type="ftr" sz="quarter" idx="11"/>
          </p:nvPr>
        </p:nvSpPr>
        <p:spPr>
          <a:xfrm>
            <a:off x="4038600" y="6492240"/>
            <a:ext cx="4114800" cy="365125"/>
          </a:xfrm>
        </p:spPr>
        <p:txBody>
          <a:bodyPr/>
          <a:lstStyle/>
          <a:p>
            <a:r>
              <a:rPr lang="en-US" dirty="0"/>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2023</a:t>
            </a:r>
          </a:p>
        </p:txBody>
      </p:sp>
    </p:spTree>
    <p:custDataLst>
      <p:tags r:id="rId1"/>
    </p:custDataLst>
    <p:extLst>
      <p:ext uri="{BB962C8B-B14F-4D97-AF65-F5344CB8AC3E}">
        <p14:creationId xmlns:p14="http://schemas.microsoft.com/office/powerpoint/2010/main" val="164585310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Deemed Status</a:t>
            </a:r>
            <a:endParaRPr lang="en-US" sz="3000" dirty="0"/>
          </a:p>
        </p:txBody>
      </p:sp>
      <p:graphicFrame>
        <p:nvGraphicFramePr>
          <p:cNvPr id="17" name="Table 16" descr="People with Medicare and full Medicaid benefits are automatcially qualified based on data from the State Medical Assistance office." title="Automatic Enrollment Chart">
            <a:extLst>
              <a:ext uri="{FF2B5EF4-FFF2-40B4-BE49-F238E27FC236}">
                <a16:creationId xmlns:a16="http://schemas.microsoft.com/office/drawing/2014/main" id="{5E02FECB-52D4-4489-B081-E833CC537230}"/>
              </a:ext>
            </a:extLst>
          </p:cNvPr>
          <p:cNvGraphicFramePr>
            <a:graphicFrameLocks noGrp="1"/>
          </p:cNvGraphicFramePr>
          <p:nvPr>
            <p:extLst>
              <p:ext uri="{D42A27DB-BD31-4B8C-83A1-F6EECF244321}">
                <p14:modId xmlns:p14="http://schemas.microsoft.com/office/powerpoint/2010/main" val="2164063276"/>
              </p:ext>
            </p:extLst>
          </p:nvPr>
        </p:nvGraphicFramePr>
        <p:xfrm>
          <a:off x="798649" y="1273100"/>
          <a:ext cx="9917375" cy="2102907"/>
        </p:xfrm>
        <a:graphic>
          <a:graphicData uri="http://schemas.openxmlformats.org/drawingml/2006/table">
            <a:tbl>
              <a:tblPr firstRow="1" bandRow="1">
                <a:tableStyleId>{5FD0F851-EC5A-4D38-B0AD-8093EC10F338}</a:tableStyleId>
              </a:tblPr>
              <a:tblGrid>
                <a:gridCol w="4192438">
                  <a:extLst>
                    <a:ext uri="{9D8B030D-6E8A-4147-A177-3AD203B41FA5}">
                      <a16:colId xmlns:a16="http://schemas.microsoft.com/office/drawing/2014/main" val="3885094621"/>
                    </a:ext>
                  </a:extLst>
                </a:gridCol>
                <a:gridCol w="2087592">
                  <a:extLst>
                    <a:ext uri="{9D8B030D-6E8A-4147-A177-3AD203B41FA5}">
                      <a16:colId xmlns:a16="http://schemas.microsoft.com/office/drawing/2014/main" val="1229709163"/>
                    </a:ext>
                  </a:extLst>
                </a:gridCol>
                <a:gridCol w="3637345">
                  <a:extLst>
                    <a:ext uri="{9D8B030D-6E8A-4147-A177-3AD203B41FA5}">
                      <a16:colId xmlns:a16="http://schemas.microsoft.com/office/drawing/2014/main" val="4056043415"/>
                    </a:ext>
                  </a:extLst>
                </a:gridCol>
              </a:tblGrid>
              <a:tr h="914187">
                <a:tc>
                  <a:txBody>
                    <a:bodyPr/>
                    <a:lstStyle/>
                    <a:p>
                      <a:pPr algn="ctr"/>
                      <a:r>
                        <a:rPr lang="en-US" sz="2400" dirty="0">
                          <a:solidFill>
                            <a:srgbClr val="00529B"/>
                          </a:solidFill>
                        </a:rPr>
                        <a:t>For people </a:t>
                      </a:r>
                      <a:br>
                        <a:rPr lang="en-US" sz="2400" dirty="0">
                          <a:solidFill>
                            <a:srgbClr val="00529B"/>
                          </a:solidFill>
                        </a:rPr>
                      </a:br>
                      <a:r>
                        <a:rPr lang="en-US" sz="2400" dirty="0">
                          <a:solidFill>
                            <a:srgbClr val="00529B"/>
                          </a:solidFill>
                        </a:rPr>
                        <a:t>with Medicare and…</a:t>
                      </a:r>
                      <a:endParaRPr lang="en-US" sz="2400" dirty="0">
                        <a:solidFill>
                          <a:srgbClr val="00529B"/>
                        </a:solidFill>
                        <a:latin typeface="Arial" panose="020B0604020202020204" pitchFamily="34" charset="0"/>
                        <a:cs typeface="Arial" panose="020B0604020202020204" pitchFamily="34" charset="0"/>
                      </a:endParaRPr>
                    </a:p>
                  </a:txBody>
                  <a:tcPr anchor="ctr">
                    <a:lnR w="12700" cap="flat" cmpd="sng" algn="ctr">
                      <a:solidFill>
                        <a:schemeClr val="accent5">
                          <a:lumMod val="40000"/>
                          <a:lumOff val="60000"/>
                        </a:schemeClr>
                      </a:solidFill>
                      <a:prstDash val="solid"/>
                      <a:round/>
                      <a:headEnd type="none" w="med" len="med"/>
                      <a:tailEnd type="none" w="med" len="med"/>
                    </a:lnR>
                  </a:tcPr>
                </a:tc>
                <a:tc>
                  <a:txBody>
                    <a:bodyPr/>
                    <a:lstStyle/>
                    <a:p>
                      <a:pPr algn="ctr"/>
                      <a:r>
                        <a:rPr lang="en-US" sz="2400" dirty="0">
                          <a:solidFill>
                            <a:srgbClr val="00529B"/>
                          </a:solidFill>
                        </a:rPr>
                        <a:t>Basis for Qualifying</a:t>
                      </a:r>
                      <a:endParaRPr lang="en-US" sz="2400" dirty="0">
                        <a:solidFill>
                          <a:srgbClr val="00529B"/>
                        </a:solidFill>
                        <a:latin typeface="Arial" panose="020B0604020202020204" pitchFamily="34" charset="0"/>
                        <a:cs typeface="Arial" panose="020B0604020202020204" pitchFamily="34" charset="0"/>
                      </a:endParaRPr>
                    </a:p>
                  </a:txBody>
                  <a:tcPr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p>
                      <a:pPr algn="ctr"/>
                      <a:r>
                        <a:rPr lang="en-US" sz="2400" dirty="0">
                          <a:solidFill>
                            <a:srgbClr val="00529B"/>
                          </a:solidFill>
                        </a:rPr>
                        <a:t>Data Source</a:t>
                      </a:r>
                      <a:endParaRPr lang="en-US" sz="2400" dirty="0">
                        <a:solidFill>
                          <a:srgbClr val="00529B"/>
                        </a:solidFill>
                        <a:latin typeface="Arial" panose="020B0604020202020204" pitchFamily="34" charset="0"/>
                        <a:cs typeface="Arial" panose="020B0604020202020204" pitchFamily="34" charset="0"/>
                      </a:endParaRPr>
                    </a:p>
                  </a:txBody>
                  <a:tcPr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97810140"/>
                  </a:ext>
                </a:extLst>
              </a:tr>
              <a:tr h="1137411">
                <a:tc>
                  <a:txBody>
                    <a:bodyPr/>
                    <a:lstStyle/>
                    <a:p>
                      <a:pPr algn="l"/>
                      <a:r>
                        <a:rPr lang="en-US" sz="2400" dirty="0">
                          <a:solidFill>
                            <a:srgbClr val="00529B"/>
                          </a:solidFill>
                        </a:rPr>
                        <a:t>Recently gained eligibility for full Medicaid, a Medicare Savings Program, or SSI</a:t>
                      </a:r>
                      <a:endParaRPr lang="en-US" sz="2400" dirty="0">
                        <a:solidFill>
                          <a:srgbClr val="00529B"/>
                        </a:solidFill>
                        <a:latin typeface="Arial" panose="020B0604020202020204" pitchFamily="34" charset="0"/>
                        <a:cs typeface="Arial" panose="020B0604020202020204" pitchFamily="34" charset="0"/>
                      </a:endParaRPr>
                    </a:p>
                  </a:txBody>
                  <a:tcPr anchor="ctr">
                    <a:lnR w="12700" cap="flat" cmpd="sng" algn="ctr">
                      <a:solidFill>
                        <a:schemeClr val="accent5">
                          <a:lumMod val="40000"/>
                          <a:lumOff val="60000"/>
                        </a:schemeClr>
                      </a:solidFill>
                      <a:prstDash val="solid"/>
                      <a:round/>
                      <a:headEnd type="none" w="med" len="med"/>
                      <a:tailEnd type="none" w="med" len="med"/>
                    </a:lnR>
                  </a:tcPr>
                </a:tc>
                <a:tc>
                  <a:txBody>
                    <a:bodyPr/>
                    <a:lstStyle/>
                    <a:p>
                      <a:pPr algn="l"/>
                      <a:r>
                        <a:rPr lang="en-US" sz="2400" dirty="0">
                          <a:solidFill>
                            <a:srgbClr val="00529B"/>
                          </a:solidFill>
                        </a:rPr>
                        <a:t>Automatic</a:t>
                      </a:r>
                      <a:endParaRPr lang="en-US" sz="2400" dirty="0">
                        <a:solidFill>
                          <a:srgbClr val="00529B"/>
                        </a:solidFill>
                        <a:latin typeface="Arial" panose="020B0604020202020204" pitchFamily="34" charset="0"/>
                        <a:cs typeface="Arial" panose="020B0604020202020204" pitchFamily="34" charset="0"/>
                      </a:endParaRPr>
                    </a:p>
                  </a:txBody>
                  <a:tcPr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p>
                      <a:pPr algn="l"/>
                      <a:r>
                        <a:rPr lang="en-US" sz="2400" dirty="0">
                          <a:solidFill>
                            <a:srgbClr val="00529B"/>
                          </a:solidFill>
                        </a:rPr>
                        <a:t>State Medical Assistance (Medicaid) office</a:t>
                      </a:r>
                      <a:endParaRPr lang="en-US" sz="2400" dirty="0">
                        <a:solidFill>
                          <a:srgbClr val="00529B"/>
                        </a:solidFill>
                        <a:latin typeface="Arial" panose="020B0604020202020204" pitchFamily="34" charset="0"/>
                        <a:cs typeface="Arial" panose="020B0604020202020204" pitchFamily="34" charset="0"/>
                      </a:endParaRPr>
                    </a:p>
                  </a:txBody>
                  <a:tcPr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2182708106"/>
                  </a:ext>
                </a:extLst>
              </a:tr>
            </a:tbl>
          </a:graphicData>
        </a:graphic>
      </p:graphicFrame>
      <p:sp>
        <p:nvSpPr>
          <p:cNvPr id="18" name="Content Placeholder 4">
            <a:extLst>
              <a:ext uri="{FF2B5EF4-FFF2-40B4-BE49-F238E27FC236}">
                <a16:creationId xmlns:a16="http://schemas.microsoft.com/office/drawing/2014/main" id="{8A7779D7-D399-45E2-89BA-A41D391A1561}"/>
              </a:ext>
            </a:extLst>
          </p:cNvPr>
          <p:cNvSpPr>
            <a:spLocks noGrp="1"/>
          </p:cNvSpPr>
          <p:nvPr>
            <p:ph type="body" sz="quarter" idx="13"/>
          </p:nvPr>
        </p:nvSpPr>
        <p:spPr>
          <a:xfrm>
            <a:off x="474134" y="3688411"/>
            <a:ext cx="7662182" cy="2400349"/>
          </a:xfrm>
        </p:spPr>
        <p:txBody>
          <a:bodyPr>
            <a:noAutofit/>
          </a:bodyPr>
          <a:lstStyle/>
          <a:p>
            <a:pPr marL="347472" lvl="0" indent="-347472" defTabSz="685800">
              <a:lnSpc>
                <a:spcPct val="100000"/>
              </a:lnSpc>
              <a:spcBef>
                <a:spcPts val="0"/>
              </a:spcBef>
              <a:spcAft>
                <a:spcPts val="1200"/>
              </a:spcAft>
            </a:pPr>
            <a:r>
              <a:rPr lang="en-US" sz="2400" dirty="0"/>
              <a:t> </a:t>
            </a:r>
            <a:r>
              <a:rPr lang="en-US" sz="2400" dirty="0">
                <a:solidFill>
                  <a:srgbClr val="2F5597"/>
                </a:solidFill>
              </a:rPr>
              <a:t>If you don’t already have Medicare drug coverage, you must get it to use this Extra Help.</a:t>
            </a:r>
          </a:p>
          <a:p>
            <a:pPr marL="347472" lvl="0" indent="-347472" defTabSz="685800">
              <a:lnSpc>
                <a:spcPct val="100000"/>
              </a:lnSpc>
              <a:spcBef>
                <a:spcPts val="0"/>
              </a:spcBef>
              <a:spcAft>
                <a:spcPts val="1200"/>
              </a:spcAft>
            </a:pPr>
            <a:r>
              <a:rPr lang="en-US" sz="2400" dirty="0">
                <a:solidFill>
                  <a:srgbClr val="2F5597"/>
                </a:solidFill>
              </a:rPr>
              <a:t>If you don’t have drug coverage, Medicare may enroll you in a separate Medicare drug plan so that you’ll be able to use the Extra Help. </a:t>
            </a:r>
          </a:p>
        </p:txBody>
      </p:sp>
      <p:grpSp>
        <p:nvGrpSpPr>
          <p:cNvPr id="14" name="Group 13" descr="Purple paper graphic: Deemed status notice">
            <a:extLst>
              <a:ext uri="{FF2B5EF4-FFF2-40B4-BE49-F238E27FC236}">
                <a16:creationId xmlns:a16="http://schemas.microsoft.com/office/drawing/2014/main" id="{628B78BE-C577-49C1-8852-A3FC0DBD0D83}"/>
              </a:ext>
            </a:extLst>
          </p:cNvPr>
          <p:cNvGrpSpPr/>
          <p:nvPr/>
        </p:nvGrpSpPr>
        <p:grpSpPr>
          <a:xfrm>
            <a:off x="8678331" y="3376007"/>
            <a:ext cx="2401617" cy="2712753"/>
            <a:chOff x="5469035" y="3965366"/>
            <a:chExt cx="2512264" cy="2644341"/>
          </a:xfrm>
        </p:grpSpPr>
        <p:pic>
          <p:nvPicPr>
            <p:cNvPr id="15" name="Picture 14" title="Purple Paper">
              <a:extLst>
                <a:ext uri="{FF2B5EF4-FFF2-40B4-BE49-F238E27FC236}">
                  <a16:creationId xmlns:a16="http://schemas.microsoft.com/office/drawing/2014/main" id="{F0030CE0-8233-4E2C-92AD-DC528323BAD1}"/>
                </a:ext>
              </a:extLst>
            </p:cNvPr>
            <p:cNvPicPr>
              <a:picLocks noChangeAspect="1"/>
            </p:cNvPicPr>
            <p:nvPr/>
          </p:nvPicPr>
          <p:blipFill>
            <a:blip r:embed="rId4"/>
            <a:stretch>
              <a:fillRect/>
            </a:stretch>
          </p:blipFill>
          <p:spPr>
            <a:xfrm>
              <a:off x="5584177" y="3965366"/>
              <a:ext cx="2337531" cy="2644341"/>
            </a:xfrm>
            <a:prstGeom prst="rect">
              <a:avLst/>
            </a:prstGeom>
          </p:spPr>
        </p:pic>
        <p:sp>
          <p:nvSpPr>
            <p:cNvPr id="16" name="Rectangle 15">
              <a:extLst>
                <a:ext uri="{FF2B5EF4-FFF2-40B4-BE49-F238E27FC236}">
                  <a16:creationId xmlns:a16="http://schemas.microsoft.com/office/drawing/2014/main" id="{0CAF07A2-3A3F-4A61-97FB-73E2584A91D6}"/>
                </a:ext>
              </a:extLst>
            </p:cNvPr>
            <p:cNvSpPr/>
            <p:nvPr/>
          </p:nvSpPr>
          <p:spPr>
            <a:xfrm>
              <a:off x="5469035" y="4283346"/>
              <a:ext cx="2512264" cy="1530075"/>
            </a:xfrm>
            <a:prstGeom prst="rect">
              <a:avLst/>
            </a:prstGeom>
          </p:spPr>
          <p:txBody>
            <a:bodyPr wrap="square">
              <a:spAutoFit/>
            </a:bodyPr>
            <a:lstStyle/>
            <a:p>
              <a:pPr lvl="0" algn="ctr">
                <a:spcBef>
                  <a:spcPts val="600"/>
                </a:spcBef>
              </a:pPr>
              <a:r>
                <a:rPr lang="en-US" sz="1600" b="1" dirty="0">
                  <a:solidFill>
                    <a:srgbClr val="2F5597"/>
                  </a:solidFill>
                  <a:latin typeface="Arial" panose="020B0604020202020204" pitchFamily="34" charset="0"/>
                  <a:cs typeface="Arial" panose="020B0604020202020204" pitchFamily="34" charset="0"/>
                </a:rPr>
                <a:t>“Deemed Status” </a:t>
              </a:r>
              <a:br>
                <a:rPr lang="en-US" sz="1600" b="1" dirty="0">
                  <a:solidFill>
                    <a:srgbClr val="2F5597"/>
                  </a:solidFill>
                  <a:latin typeface="Arial" panose="020B0604020202020204" pitchFamily="34" charset="0"/>
                  <a:cs typeface="Arial" panose="020B0604020202020204" pitchFamily="34" charset="0"/>
                </a:rPr>
              </a:br>
              <a:r>
                <a:rPr lang="en-US" sz="1600" b="1" dirty="0">
                  <a:solidFill>
                    <a:srgbClr val="2F5597"/>
                  </a:solidFill>
                  <a:latin typeface="Arial" panose="020B0604020202020204" pitchFamily="34" charset="0"/>
                  <a:cs typeface="Arial" panose="020B0604020202020204" pitchFamily="34" charset="0"/>
                </a:rPr>
                <a:t>notice </a:t>
              </a:r>
              <a:br>
                <a:rPr lang="en-US" sz="1600" b="1" dirty="0">
                  <a:solidFill>
                    <a:srgbClr val="2F5597"/>
                  </a:solidFill>
                  <a:latin typeface="Arial" panose="020B0604020202020204" pitchFamily="34" charset="0"/>
                  <a:cs typeface="Arial" panose="020B0604020202020204" pitchFamily="34" charset="0"/>
                </a:rPr>
              </a:br>
              <a:r>
                <a:rPr lang="en-US" sz="1600" dirty="0">
                  <a:solidFill>
                    <a:srgbClr val="2F5597"/>
                  </a:solidFill>
                  <a:latin typeface="Arial" panose="020B0604020202020204" pitchFamily="34" charset="0"/>
                  <a:cs typeface="Arial" panose="020B0604020202020204" pitchFamily="34" charset="0"/>
                </a:rPr>
                <a:t>(PURPLE paper) </a:t>
              </a:r>
              <a:br>
                <a:rPr lang="en-US" sz="1600" dirty="0">
                  <a:solidFill>
                    <a:srgbClr val="2F5597"/>
                  </a:solidFill>
                  <a:latin typeface="Arial" panose="020B0604020202020204" pitchFamily="34" charset="0"/>
                  <a:cs typeface="Arial" panose="020B0604020202020204" pitchFamily="34" charset="0"/>
                </a:rPr>
              </a:br>
              <a:endParaRPr lang="en-US" sz="1100" dirty="0">
                <a:solidFill>
                  <a:srgbClr val="2F5597"/>
                </a:solidFill>
                <a:latin typeface="Arial" panose="020B0604020202020204" pitchFamily="34" charset="0"/>
                <a:cs typeface="Arial" panose="020B0604020202020204" pitchFamily="34" charset="0"/>
              </a:endParaRPr>
            </a:p>
            <a:p>
              <a:pPr marL="182880" lvl="0">
                <a:spcBef>
                  <a:spcPts val="600"/>
                </a:spcBef>
              </a:pPr>
              <a:r>
                <a:rPr lang="en-US" sz="1600" dirty="0">
                  <a:solidFill>
                    <a:srgbClr val="2F5597"/>
                  </a:solidFill>
                  <a:latin typeface="Arial" panose="020B0604020202020204" pitchFamily="34" charset="0"/>
                  <a:cs typeface="Arial" panose="020B0604020202020204" pitchFamily="34" charset="0"/>
                </a:rPr>
                <a:t>if you automatically qualify for Extra Help </a:t>
              </a:r>
            </a:p>
          </p:txBody>
        </p:sp>
      </p:grpSp>
      <p:sp>
        <p:nvSpPr>
          <p:cNvPr id="8" name="Slide Number Placeholder 5">
            <a:extLst>
              <a:ext uri="{FF2B5EF4-FFF2-40B4-BE49-F238E27FC236}">
                <a16:creationId xmlns:a16="http://schemas.microsoft.com/office/drawing/2014/main" id="{D2FCF2C4-94F1-48E7-AC5A-441B41417EE1}"/>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81</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n-US"/>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2023</a:t>
            </a:r>
          </a:p>
        </p:txBody>
      </p:sp>
    </p:spTree>
    <p:custDataLst>
      <p:tags r:id="rId1"/>
    </p:custDataLst>
    <p:extLst>
      <p:ext uri="{BB962C8B-B14F-4D97-AF65-F5344CB8AC3E}">
        <p14:creationId xmlns:p14="http://schemas.microsoft.com/office/powerpoint/2010/main" val="3133892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fade">
                                      <p:cBhvr>
                                        <p:cTn id="12"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Automatic Enrollment</a:t>
            </a:r>
          </a:p>
        </p:txBody>
      </p:sp>
      <p:graphicFrame>
        <p:nvGraphicFramePr>
          <p:cNvPr id="6" name="Table 5" descr="People with Medicare and full Medicaid benefits are automatcially qualified based on data from the State Medical Assistance office." title="Automatic Enrollment Chart"/>
          <p:cNvGraphicFramePr>
            <a:graphicFrameLocks noGrp="1"/>
          </p:cNvGraphicFramePr>
          <p:nvPr>
            <p:extLst>
              <p:ext uri="{D42A27DB-BD31-4B8C-83A1-F6EECF244321}">
                <p14:modId xmlns:p14="http://schemas.microsoft.com/office/powerpoint/2010/main" val="2272525340"/>
              </p:ext>
            </p:extLst>
          </p:nvPr>
        </p:nvGraphicFramePr>
        <p:xfrm>
          <a:off x="1137312" y="1273100"/>
          <a:ext cx="9917375" cy="2051598"/>
        </p:xfrm>
        <a:graphic>
          <a:graphicData uri="http://schemas.openxmlformats.org/drawingml/2006/table">
            <a:tbl>
              <a:tblPr firstRow="1" bandRow="1">
                <a:tableStyleId>{5FD0F851-EC5A-4D38-B0AD-8093EC10F338}</a:tableStyleId>
              </a:tblPr>
              <a:tblGrid>
                <a:gridCol w="4192438">
                  <a:extLst>
                    <a:ext uri="{9D8B030D-6E8A-4147-A177-3AD203B41FA5}">
                      <a16:colId xmlns:a16="http://schemas.microsoft.com/office/drawing/2014/main" val="3885094621"/>
                    </a:ext>
                  </a:extLst>
                </a:gridCol>
                <a:gridCol w="2087592">
                  <a:extLst>
                    <a:ext uri="{9D8B030D-6E8A-4147-A177-3AD203B41FA5}">
                      <a16:colId xmlns:a16="http://schemas.microsoft.com/office/drawing/2014/main" val="1229709163"/>
                    </a:ext>
                  </a:extLst>
                </a:gridCol>
                <a:gridCol w="3637345">
                  <a:extLst>
                    <a:ext uri="{9D8B030D-6E8A-4147-A177-3AD203B41FA5}">
                      <a16:colId xmlns:a16="http://schemas.microsoft.com/office/drawing/2014/main" val="4056043415"/>
                    </a:ext>
                  </a:extLst>
                </a:gridCol>
              </a:tblGrid>
              <a:tr h="914187">
                <a:tc>
                  <a:txBody>
                    <a:bodyPr/>
                    <a:lstStyle/>
                    <a:p>
                      <a:pPr algn="ctr"/>
                      <a:r>
                        <a:rPr lang="en-US" sz="2400" dirty="0">
                          <a:solidFill>
                            <a:srgbClr val="00529B"/>
                          </a:solidFill>
                        </a:rPr>
                        <a:t>For people </a:t>
                      </a:r>
                      <a:br>
                        <a:rPr lang="en-US" sz="2400" dirty="0">
                          <a:solidFill>
                            <a:srgbClr val="00529B"/>
                          </a:solidFill>
                        </a:rPr>
                      </a:br>
                      <a:r>
                        <a:rPr lang="en-US" sz="2400" dirty="0">
                          <a:solidFill>
                            <a:srgbClr val="00529B"/>
                          </a:solidFill>
                        </a:rPr>
                        <a:t>with Medicare and…</a:t>
                      </a:r>
                      <a:endParaRPr lang="en-US" sz="2400" dirty="0">
                        <a:solidFill>
                          <a:srgbClr val="00529B"/>
                        </a:solidFill>
                        <a:latin typeface="Arial" panose="020B0604020202020204" pitchFamily="34" charset="0"/>
                        <a:cs typeface="Arial" panose="020B0604020202020204" pitchFamily="34" charset="0"/>
                      </a:endParaRPr>
                    </a:p>
                  </a:txBody>
                  <a:tcPr anchor="ctr">
                    <a:lnR w="12700" cap="flat" cmpd="sng" algn="ctr">
                      <a:solidFill>
                        <a:schemeClr val="accent5">
                          <a:lumMod val="40000"/>
                          <a:lumOff val="60000"/>
                        </a:schemeClr>
                      </a:solidFill>
                      <a:prstDash val="solid"/>
                      <a:round/>
                      <a:headEnd type="none" w="med" len="med"/>
                      <a:tailEnd type="none" w="med" len="med"/>
                    </a:lnR>
                  </a:tcPr>
                </a:tc>
                <a:tc>
                  <a:txBody>
                    <a:bodyPr/>
                    <a:lstStyle/>
                    <a:p>
                      <a:pPr algn="ctr"/>
                      <a:r>
                        <a:rPr lang="en-US" sz="2400" dirty="0">
                          <a:solidFill>
                            <a:srgbClr val="00529B"/>
                          </a:solidFill>
                        </a:rPr>
                        <a:t>Basis for Qualifying</a:t>
                      </a:r>
                      <a:endParaRPr lang="en-US" sz="2400" dirty="0">
                        <a:solidFill>
                          <a:srgbClr val="00529B"/>
                        </a:solidFill>
                        <a:latin typeface="Arial" panose="020B0604020202020204" pitchFamily="34" charset="0"/>
                        <a:cs typeface="Arial" panose="020B0604020202020204" pitchFamily="34" charset="0"/>
                      </a:endParaRPr>
                    </a:p>
                  </a:txBody>
                  <a:tcPr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p>
                      <a:pPr algn="ctr"/>
                      <a:r>
                        <a:rPr lang="en-US" sz="2400" dirty="0">
                          <a:solidFill>
                            <a:srgbClr val="00529B"/>
                          </a:solidFill>
                        </a:rPr>
                        <a:t>Data Source</a:t>
                      </a:r>
                      <a:endParaRPr lang="en-US" sz="2400" dirty="0">
                        <a:solidFill>
                          <a:srgbClr val="00529B"/>
                        </a:solidFill>
                        <a:latin typeface="Arial" panose="020B0604020202020204" pitchFamily="34" charset="0"/>
                        <a:cs typeface="Arial" panose="020B0604020202020204" pitchFamily="34" charset="0"/>
                      </a:endParaRPr>
                    </a:p>
                  </a:txBody>
                  <a:tcPr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97810140"/>
                  </a:ext>
                </a:extLst>
              </a:tr>
              <a:tr h="1137411">
                <a:tc>
                  <a:txBody>
                    <a:bodyPr/>
                    <a:lstStyle/>
                    <a:p>
                      <a:pPr algn="l"/>
                      <a:r>
                        <a:rPr lang="en-US" sz="2400" dirty="0">
                          <a:solidFill>
                            <a:srgbClr val="00529B"/>
                          </a:solidFill>
                        </a:rPr>
                        <a:t>Full Medicaid benefits </a:t>
                      </a:r>
                    </a:p>
                    <a:p>
                      <a:pPr algn="l"/>
                      <a:r>
                        <a:rPr lang="en-US" sz="2400" dirty="0">
                          <a:solidFill>
                            <a:srgbClr val="00529B"/>
                          </a:solidFill>
                        </a:rPr>
                        <a:t>(full duals)</a:t>
                      </a:r>
                      <a:endParaRPr lang="en-US" sz="2400" dirty="0">
                        <a:solidFill>
                          <a:srgbClr val="00529B"/>
                        </a:solidFill>
                        <a:latin typeface="Arial" panose="020B0604020202020204" pitchFamily="34" charset="0"/>
                        <a:cs typeface="Arial" panose="020B0604020202020204" pitchFamily="34" charset="0"/>
                      </a:endParaRPr>
                    </a:p>
                  </a:txBody>
                  <a:tcPr anchor="ctr">
                    <a:lnR w="12700" cap="flat" cmpd="sng" algn="ctr">
                      <a:solidFill>
                        <a:schemeClr val="accent5">
                          <a:lumMod val="40000"/>
                          <a:lumOff val="60000"/>
                        </a:schemeClr>
                      </a:solidFill>
                      <a:prstDash val="solid"/>
                      <a:round/>
                      <a:headEnd type="none" w="med" len="med"/>
                      <a:tailEnd type="none" w="med" len="med"/>
                    </a:lnR>
                  </a:tcPr>
                </a:tc>
                <a:tc>
                  <a:txBody>
                    <a:bodyPr/>
                    <a:lstStyle/>
                    <a:p>
                      <a:pPr algn="l"/>
                      <a:r>
                        <a:rPr lang="en-US" sz="2400" dirty="0">
                          <a:solidFill>
                            <a:srgbClr val="00529B"/>
                          </a:solidFill>
                        </a:rPr>
                        <a:t>Automatic</a:t>
                      </a:r>
                      <a:endParaRPr lang="en-US" sz="2400" dirty="0">
                        <a:solidFill>
                          <a:srgbClr val="00529B"/>
                        </a:solidFill>
                        <a:latin typeface="Arial" panose="020B0604020202020204" pitchFamily="34" charset="0"/>
                        <a:cs typeface="Arial" panose="020B0604020202020204" pitchFamily="34" charset="0"/>
                      </a:endParaRPr>
                    </a:p>
                  </a:txBody>
                  <a:tcPr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p>
                      <a:pPr algn="l"/>
                      <a:r>
                        <a:rPr lang="en-US" sz="2400" dirty="0">
                          <a:solidFill>
                            <a:srgbClr val="00529B"/>
                          </a:solidFill>
                        </a:rPr>
                        <a:t>State Medical Assistance (Medicaid) office</a:t>
                      </a:r>
                      <a:endParaRPr lang="en-US" sz="2400" dirty="0">
                        <a:solidFill>
                          <a:srgbClr val="00529B"/>
                        </a:solidFill>
                        <a:latin typeface="Arial" panose="020B0604020202020204" pitchFamily="34" charset="0"/>
                        <a:cs typeface="Arial" panose="020B0604020202020204" pitchFamily="34" charset="0"/>
                      </a:endParaRPr>
                    </a:p>
                  </a:txBody>
                  <a:tcPr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2182708106"/>
                  </a:ext>
                </a:extLst>
              </a:tr>
            </a:tbl>
          </a:graphicData>
        </a:graphic>
      </p:graphicFrame>
      <p:sp>
        <p:nvSpPr>
          <p:cNvPr id="5" name="Content Placeholder 4"/>
          <p:cNvSpPr>
            <a:spLocks noGrp="1"/>
          </p:cNvSpPr>
          <p:nvPr>
            <p:ph type="body" sz="quarter" idx="13"/>
          </p:nvPr>
        </p:nvSpPr>
        <p:spPr>
          <a:xfrm>
            <a:off x="1269002" y="3688411"/>
            <a:ext cx="6867313" cy="2035363"/>
          </a:xfrm>
        </p:spPr>
        <p:txBody>
          <a:bodyPr>
            <a:normAutofit/>
          </a:bodyPr>
          <a:lstStyle/>
          <a:p>
            <a:pPr marL="347472" lvl="0" indent="-347472" defTabSz="685800">
              <a:lnSpc>
                <a:spcPct val="100000"/>
              </a:lnSpc>
              <a:spcBef>
                <a:spcPts val="0"/>
              </a:spcBef>
              <a:spcAft>
                <a:spcPts val="1200"/>
              </a:spcAft>
            </a:pPr>
            <a:r>
              <a:rPr lang="en-US" sz="2400" dirty="0">
                <a:solidFill>
                  <a:srgbClr val="2F5597"/>
                </a:solidFill>
              </a:rPr>
              <a:t>Automatic enrollment in a Medicare drug plan, unless already in a drug plan</a:t>
            </a:r>
          </a:p>
          <a:p>
            <a:pPr marL="347472" lvl="0" indent="-347472" defTabSz="685800">
              <a:lnSpc>
                <a:spcPct val="100000"/>
              </a:lnSpc>
              <a:spcBef>
                <a:spcPts val="0"/>
              </a:spcBef>
              <a:spcAft>
                <a:spcPts val="1200"/>
              </a:spcAft>
            </a:pPr>
            <a:r>
              <a:rPr lang="en-US" sz="2400" dirty="0">
                <a:solidFill>
                  <a:srgbClr val="2F5597"/>
                </a:solidFill>
              </a:rPr>
              <a:t>Coverage starts 1</a:t>
            </a:r>
            <a:r>
              <a:rPr lang="en-US" sz="2400" baseline="30000" dirty="0">
                <a:solidFill>
                  <a:srgbClr val="2F5597"/>
                </a:solidFill>
              </a:rPr>
              <a:t>st</a:t>
            </a:r>
            <a:r>
              <a:rPr lang="en-US" sz="2400" dirty="0">
                <a:solidFill>
                  <a:srgbClr val="2F5597"/>
                </a:solidFill>
              </a:rPr>
              <a:t> month eligible for Medicare and Medicaid</a:t>
            </a:r>
            <a:endParaRPr lang="en-US" sz="2400" dirty="0"/>
          </a:p>
        </p:txBody>
      </p:sp>
      <p:pic>
        <p:nvPicPr>
          <p:cNvPr id="7" name="Picture 6" descr="Yellow paper graphic">
            <a:extLst>
              <a:ext uri="{FF2B5EF4-FFF2-40B4-BE49-F238E27FC236}">
                <a16:creationId xmlns:a16="http://schemas.microsoft.com/office/drawing/2014/main" id="{54A6D3DD-FF09-492B-BBC9-354841D48614}"/>
              </a:ext>
            </a:extLst>
          </p:cNvPr>
          <p:cNvPicPr>
            <a:picLocks noChangeAspect="1"/>
          </p:cNvPicPr>
          <p:nvPr/>
        </p:nvPicPr>
        <p:blipFill>
          <a:blip r:embed="rId4"/>
          <a:stretch>
            <a:fillRect/>
          </a:stretch>
        </p:blipFill>
        <p:spPr>
          <a:xfrm>
            <a:off x="8741044" y="3346097"/>
            <a:ext cx="2030278" cy="2769536"/>
          </a:xfrm>
          <a:prstGeom prst="rect">
            <a:avLst/>
          </a:prstGeom>
        </p:spPr>
      </p:pic>
      <p:sp>
        <p:nvSpPr>
          <p:cNvPr id="10" name="TextBox 9">
            <a:extLst>
              <a:ext uri="{FF2B5EF4-FFF2-40B4-BE49-F238E27FC236}">
                <a16:creationId xmlns:a16="http://schemas.microsoft.com/office/drawing/2014/main" id="{5D18B6EE-42D8-4055-A14D-35FC9176FD9D}"/>
              </a:ext>
            </a:extLst>
          </p:cNvPr>
          <p:cNvSpPr txBox="1"/>
          <p:nvPr/>
        </p:nvSpPr>
        <p:spPr>
          <a:xfrm>
            <a:off x="8934773" y="3688411"/>
            <a:ext cx="1642820" cy="646331"/>
          </a:xfrm>
          <a:prstGeom prst="rect">
            <a:avLst/>
          </a:prstGeom>
          <a:noFill/>
        </p:spPr>
        <p:txBody>
          <a:bodyPr wrap="square" rtlCol="0">
            <a:spAutoFit/>
          </a:bodyPr>
          <a:lstStyle/>
          <a:p>
            <a:pPr algn="ctr"/>
            <a:r>
              <a:rPr lang="en-US" dirty="0">
                <a:solidFill>
                  <a:srgbClr val="00529B"/>
                </a:solidFill>
              </a:rPr>
              <a:t>Letter on YELLOW paper</a:t>
            </a:r>
          </a:p>
        </p:txBody>
      </p:sp>
      <p:sp>
        <p:nvSpPr>
          <p:cNvPr id="8" name="Slide Number Placeholder 5">
            <a:extLst>
              <a:ext uri="{FF2B5EF4-FFF2-40B4-BE49-F238E27FC236}">
                <a16:creationId xmlns:a16="http://schemas.microsoft.com/office/drawing/2014/main" id="{D2FCF2C4-94F1-48E7-AC5A-441B41417EE1}"/>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82</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n-US"/>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2023</a:t>
            </a:r>
          </a:p>
        </p:txBody>
      </p:sp>
    </p:spTree>
    <p:custDataLst>
      <p:tags r:id="rId1"/>
    </p:custDataLst>
    <p:extLst>
      <p:ext uri="{BB962C8B-B14F-4D97-AF65-F5344CB8AC3E}">
        <p14:creationId xmlns:p14="http://schemas.microsoft.com/office/powerpoint/2010/main" val="4223302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Facilitated Enrollment</a:t>
            </a:r>
          </a:p>
        </p:txBody>
      </p:sp>
      <p:graphicFrame>
        <p:nvGraphicFramePr>
          <p:cNvPr id="7" name="Table 6" descr="People with Medicare and in the Medicare Savings Program, get SSI, or have low income and resources may automatically qualify or apply to qualify based off data from SSA and/or the State Medical Assistance (Medicaid) office." title="Facilitated Enrollment Chart"/>
          <p:cNvGraphicFramePr>
            <a:graphicFrameLocks noGrp="1"/>
          </p:cNvGraphicFramePr>
          <p:nvPr>
            <p:extLst>
              <p:ext uri="{D42A27DB-BD31-4B8C-83A1-F6EECF244321}">
                <p14:modId xmlns:p14="http://schemas.microsoft.com/office/powerpoint/2010/main" val="1636520288"/>
              </p:ext>
            </p:extLst>
          </p:nvPr>
        </p:nvGraphicFramePr>
        <p:xfrm>
          <a:off x="284501" y="1206657"/>
          <a:ext cx="11553796" cy="2931390"/>
        </p:xfrm>
        <a:graphic>
          <a:graphicData uri="http://schemas.openxmlformats.org/drawingml/2006/table">
            <a:tbl>
              <a:tblPr firstRow="1" bandRow="1">
                <a:tableStyleId>{5FD0F851-EC5A-4D38-B0AD-8093EC10F338}</a:tableStyleId>
              </a:tblPr>
              <a:tblGrid>
                <a:gridCol w="4148014">
                  <a:extLst>
                    <a:ext uri="{9D8B030D-6E8A-4147-A177-3AD203B41FA5}">
                      <a16:colId xmlns:a16="http://schemas.microsoft.com/office/drawing/2014/main" val="958844271"/>
                    </a:ext>
                  </a:extLst>
                </a:gridCol>
                <a:gridCol w="2744662">
                  <a:extLst>
                    <a:ext uri="{9D8B030D-6E8A-4147-A177-3AD203B41FA5}">
                      <a16:colId xmlns:a16="http://schemas.microsoft.com/office/drawing/2014/main" val="850164166"/>
                    </a:ext>
                  </a:extLst>
                </a:gridCol>
                <a:gridCol w="4661120">
                  <a:extLst>
                    <a:ext uri="{9D8B030D-6E8A-4147-A177-3AD203B41FA5}">
                      <a16:colId xmlns:a16="http://schemas.microsoft.com/office/drawing/2014/main" val="3204503"/>
                    </a:ext>
                  </a:extLst>
                </a:gridCol>
              </a:tblGrid>
              <a:tr h="436245">
                <a:tc>
                  <a:txBody>
                    <a:bodyPr/>
                    <a:lstStyle/>
                    <a:p>
                      <a:pPr algn="l"/>
                      <a:r>
                        <a:rPr lang="en-US" sz="2200">
                          <a:solidFill>
                            <a:srgbClr val="00529B"/>
                          </a:solidFill>
                        </a:rPr>
                        <a:t>For people with Medicare and…</a:t>
                      </a:r>
                      <a:endParaRPr lang="en-US" sz="2200">
                        <a:solidFill>
                          <a:srgbClr val="00529B"/>
                        </a:solidFill>
                        <a:latin typeface="Arial" panose="020B0604020202020204" pitchFamily="34" charset="0"/>
                        <a:cs typeface="Arial" panose="020B0604020202020204" pitchFamily="34" charset="0"/>
                      </a:endParaRPr>
                    </a:p>
                  </a:txBody>
                  <a:tcPr anchor="ctr"/>
                </a:tc>
                <a:tc>
                  <a:txBody>
                    <a:bodyPr/>
                    <a:lstStyle/>
                    <a:p>
                      <a:pPr algn="l"/>
                      <a:r>
                        <a:rPr lang="en-US" sz="2200">
                          <a:solidFill>
                            <a:srgbClr val="00529B"/>
                          </a:solidFill>
                        </a:rPr>
                        <a:t>Basis for Qualifying</a:t>
                      </a:r>
                      <a:endParaRPr lang="en-US" sz="2200">
                        <a:solidFill>
                          <a:srgbClr val="00529B"/>
                        </a:solidFill>
                        <a:latin typeface="Arial" panose="020B0604020202020204" pitchFamily="34" charset="0"/>
                        <a:cs typeface="Arial" panose="020B0604020202020204" pitchFamily="34" charset="0"/>
                      </a:endParaRPr>
                    </a:p>
                  </a:txBody>
                  <a:tcPr anchor="ctr"/>
                </a:tc>
                <a:tc>
                  <a:txBody>
                    <a:bodyPr/>
                    <a:lstStyle/>
                    <a:p>
                      <a:pPr algn="l"/>
                      <a:r>
                        <a:rPr lang="en-US" sz="2200" dirty="0">
                          <a:solidFill>
                            <a:srgbClr val="00529B"/>
                          </a:solidFill>
                        </a:rPr>
                        <a:t>Data Source</a:t>
                      </a:r>
                      <a:endParaRPr lang="en-US" sz="2200" dirty="0">
                        <a:solidFill>
                          <a:srgbClr val="00529B"/>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597342373"/>
                  </a:ext>
                </a:extLst>
              </a:tr>
              <a:tr h="790694">
                <a:tc>
                  <a:txBody>
                    <a:bodyPr/>
                    <a:lstStyle/>
                    <a:p>
                      <a:r>
                        <a:rPr lang="en-US" sz="2200">
                          <a:solidFill>
                            <a:srgbClr val="00529B"/>
                          </a:solidFill>
                        </a:rPr>
                        <a:t>Medicare Savings Program</a:t>
                      </a:r>
                      <a:endParaRPr lang="en-US" sz="2200">
                        <a:solidFill>
                          <a:srgbClr val="00529B"/>
                        </a:solidFill>
                        <a:latin typeface="Arial" panose="020B0604020202020204" pitchFamily="34" charset="0"/>
                        <a:cs typeface="Arial" panose="020B0604020202020204" pitchFamily="34" charset="0"/>
                      </a:endParaRP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200">
                          <a:solidFill>
                            <a:srgbClr val="00529B"/>
                          </a:solidFill>
                        </a:rPr>
                        <a:t>Automatic</a:t>
                      </a:r>
                      <a:endParaRPr lang="en-US" sz="2200">
                        <a:solidFill>
                          <a:srgbClr val="00529B"/>
                        </a:solidFill>
                        <a:latin typeface="Arial" panose="020B0604020202020204" pitchFamily="34" charset="0"/>
                        <a:cs typeface="Arial" panose="020B0604020202020204" pitchFamily="34" charset="0"/>
                      </a:endParaRP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200">
                          <a:solidFill>
                            <a:srgbClr val="00529B"/>
                          </a:solidFill>
                        </a:rPr>
                        <a:t>State Medical Assistance (Medicaid) office</a:t>
                      </a:r>
                      <a:endParaRPr lang="en-US" sz="2200">
                        <a:solidFill>
                          <a:srgbClr val="00529B"/>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828608726"/>
                  </a:ext>
                </a:extLst>
              </a:tr>
              <a:tr h="790694">
                <a:tc>
                  <a:txBody>
                    <a:bodyPr/>
                    <a:lstStyle/>
                    <a:p>
                      <a:r>
                        <a:rPr lang="en-US" sz="2200" dirty="0">
                          <a:solidFill>
                            <a:srgbClr val="00529B"/>
                          </a:solidFill>
                        </a:rPr>
                        <a:t>SSI benefits</a:t>
                      </a:r>
                      <a:endParaRPr lang="en-US" sz="2200" dirty="0">
                        <a:solidFill>
                          <a:srgbClr val="00529B"/>
                        </a:solidFill>
                        <a:latin typeface="Arial" panose="020B0604020202020204" pitchFamily="34" charset="0"/>
                        <a:cs typeface="Arial" panose="020B0604020202020204" pitchFamily="34" charset="0"/>
                      </a:endParaRP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200">
                          <a:solidFill>
                            <a:srgbClr val="00529B"/>
                          </a:solidFill>
                        </a:rPr>
                        <a:t>Automatic</a:t>
                      </a:r>
                      <a:endParaRPr lang="en-US" sz="2200">
                        <a:solidFill>
                          <a:srgbClr val="00529B"/>
                        </a:solidFill>
                        <a:latin typeface="Arial" panose="020B0604020202020204" pitchFamily="34" charset="0"/>
                        <a:cs typeface="Arial" panose="020B0604020202020204" pitchFamily="34" charset="0"/>
                      </a:endParaRPr>
                    </a:p>
                  </a:txBody>
                  <a:tcPr anchor="ctr"/>
                </a:tc>
                <a:tc>
                  <a:txBody>
                    <a:bodyPr/>
                    <a:lstStyle/>
                    <a:p>
                      <a:r>
                        <a:rPr lang="en-US" sz="2200" dirty="0">
                          <a:solidFill>
                            <a:srgbClr val="00529B"/>
                          </a:solidFill>
                        </a:rPr>
                        <a:t>Social Security</a:t>
                      </a:r>
                      <a:endParaRPr lang="en-US" sz="2200" dirty="0">
                        <a:solidFill>
                          <a:srgbClr val="00529B"/>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162351103"/>
                  </a:ext>
                </a:extLst>
              </a:tr>
              <a:tr h="913757">
                <a:tc>
                  <a:txBody>
                    <a:bodyPr/>
                    <a:lstStyle/>
                    <a:p>
                      <a:r>
                        <a:rPr lang="en-US" sz="2200" dirty="0">
                          <a:solidFill>
                            <a:srgbClr val="00529B"/>
                          </a:solidFill>
                        </a:rPr>
                        <a:t>Limited income and resources</a:t>
                      </a:r>
                      <a:endParaRPr lang="en-US" sz="2200" dirty="0">
                        <a:solidFill>
                          <a:srgbClr val="00529B"/>
                        </a:solidFill>
                        <a:latin typeface="Arial" panose="020B0604020202020204" pitchFamily="34" charset="0"/>
                        <a:cs typeface="Arial" panose="020B0604020202020204" pitchFamily="34" charset="0"/>
                      </a:endParaRPr>
                    </a:p>
                  </a:txBody>
                  <a:tcPr anchor="ctr"/>
                </a:tc>
                <a:tc>
                  <a:txBody>
                    <a:bodyPr/>
                    <a:lstStyle/>
                    <a:p>
                      <a:r>
                        <a:rPr lang="en-US" sz="2200" dirty="0">
                          <a:solidFill>
                            <a:srgbClr val="00529B"/>
                          </a:solidFill>
                        </a:rPr>
                        <a:t>Must apply </a:t>
                      </a:r>
                      <a:br>
                        <a:rPr lang="en-US" sz="2200" dirty="0">
                          <a:solidFill>
                            <a:srgbClr val="00529B"/>
                          </a:solidFill>
                        </a:rPr>
                      </a:br>
                      <a:r>
                        <a:rPr lang="en-US" sz="2200" dirty="0">
                          <a:solidFill>
                            <a:srgbClr val="00529B"/>
                          </a:solidFill>
                        </a:rPr>
                        <a:t>and qualify</a:t>
                      </a:r>
                      <a:endParaRPr lang="en-US" sz="2200" dirty="0">
                        <a:solidFill>
                          <a:srgbClr val="00529B"/>
                        </a:solidFill>
                        <a:latin typeface="Arial" panose="020B0604020202020204" pitchFamily="34" charset="0"/>
                        <a:cs typeface="Arial" panose="020B0604020202020204" pitchFamily="34" charset="0"/>
                      </a:endParaRP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200" dirty="0">
                          <a:solidFill>
                            <a:srgbClr val="00529B"/>
                          </a:solidFill>
                        </a:rPr>
                        <a:t>Social Security (most) or State Medical Assistance (Medicaid) office</a:t>
                      </a:r>
                      <a:endParaRPr lang="en-US" sz="2200" dirty="0">
                        <a:solidFill>
                          <a:srgbClr val="00529B"/>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585004441"/>
                  </a:ext>
                </a:extLst>
              </a:tr>
            </a:tbl>
          </a:graphicData>
        </a:graphic>
      </p:graphicFrame>
      <p:sp>
        <p:nvSpPr>
          <p:cNvPr id="5" name="Content Placeholder 4"/>
          <p:cNvSpPr>
            <a:spLocks noGrp="1"/>
          </p:cNvSpPr>
          <p:nvPr>
            <p:ph type="body" sz="quarter" idx="4294967295"/>
          </p:nvPr>
        </p:nvSpPr>
        <p:spPr>
          <a:xfrm>
            <a:off x="284501" y="4355320"/>
            <a:ext cx="8110563" cy="1533525"/>
          </a:xfrm>
        </p:spPr>
        <p:txBody>
          <a:bodyPr>
            <a:normAutofit/>
          </a:bodyPr>
          <a:lstStyle/>
          <a:p>
            <a:pPr marL="347472" lvl="0" indent="-347472" defTabSz="685800">
              <a:lnSpc>
                <a:spcPct val="100000"/>
              </a:lnSpc>
              <a:spcBef>
                <a:spcPts val="0"/>
              </a:spcBef>
              <a:spcAft>
                <a:spcPts val="1200"/>
              </a:spcAft>
            </a:pPr>
            <a:r>
              <a:rPr lang="en-US" sz="2400" dirty="0">
                <a:solidFill>
                  <a:srgbClr val="2F5597"/>
                </a:solidFill>
              </a:rPr>
              <a:t>Facilitated enrollment in a drug plan</a:t>
            </a:r>
          </a:p>
          <a:p>
            <a:pPr marL="347472" lvl="0" indent="-347472" defTabSz="685800">
              <a:lnSpc>
                <a:spcPct val="100000"/>
              </a:lnSpc>
              <a:spcBef>
                <a:spcPts val="0"/>
              </a:spcBef>
              <a:spcAft>
                <a:spcPts val="1200"/>
              </a:spcAft>
            </a:pPr>
            <a:r>
              <a:rPr lang="en-US" sz="2400" dirty="0">
                <a:solidFill>
                  <a:srgbClr val="2F5597"/>
                </a:solidFill>
              </a:rPr>
              <a:t>Coverage starts 2 months after CMS gets notice that you’re eligible</a:t>
            </a:r>
            <a:endParaRPr lang="en-US" sz="2400" dirty="0"/>
          </a:p>
        </p:txBody>
      </p:sp>
      <p:pic>
        <p:nvPicPr>
          <p:cNvPr id="6" name="Picture 5" descr="Green paper graphic">
            <a:extLst>
              <a:ext uri="{FF2B5EF4-FFF2-40B4-BE49-F238E27FC236}">
                <a16:creationId xmlns:a16="http://schemas.microsoft.com/office/drawing/2014/main" id="{8BF27144-B972-4A95-A675-E2905F931D73}"/>
              </a:ext>
            </a:extLst>
          </p:cNvPr>
          <p:cNvPicPr>
            <a:picLocks noChangeAspect="1"/>
          </p:cNvPicPr>
          <p:nvPr/>
        </p:nvPicPr>
        <p:blipFill>
          <a:blip r:embed="rId4"/>
          <a:stretch>
            <a:fillRect/>
          </a:stretch>
        </p:blipFill>
        <p:spPr>
          <a:xfrm>
            <a:off x="8610600" y="4152200"/>
            <a:ext cx="2075601" cy="2534478"/>
          </a:xfrm>
          <a:prstGeom prst="rect">
            <a:avLst/>
          </a:prstGeom>
        </p:spPr>
      </p:pic>
      <p:sp>
        <p:nvSpPr>
          <p:cNvPr id="10" name="TextBox 9">
            <a:extLst>
              <a:ext uri="{FF2B5EF4-FFF2-40B4-BE49-F238E27FC236}">
                <a16:creationId xmlns:a16="http://schemas.microsoft.com/office/drawing/2014/main" id="{24657997-2902-4BE0-BDE5-DC338F86142E}"/>
              </a:ext>
            </a:extLst>
          </p:cNvPr>
          <p:cNvSpPr txBox="1"/>
          <p:nvPr/>
        </p:nvSpPr>
        <p:spPr>
          <a:xfrm>
            <a:off x="8796112" y="4355320"/>
            <a:ext cx="1518835" cy="1785104"/>
          </a:xfrm>
          <a:prstGeom prst="rect">
            <a:avLst/>
          </a:prstGeom>
          <a:noFill/>
        </p:spPr>
        <p:txBody>
          <a:bodyPr wrap="square" rtlCol="0">
            <a:spAutoFit/>
          </a:bodyPr>
          <a:lstStyle/>
          <a:p>
            <a:pPr algn="ctr"/>
            <a:r>
              <a:rPr lang="en-US" dirty="0">
                <a:solidFill>
                  <a:srgbClr val="00529B"/>
                </a:solidFill>
              </a:rPr>
              <a:t>Letter on </a:t>
            </a:r>
            <a:br>
              <a:rPr lang="en-US" dirty="0">
                <a:solidFill>
                  <a:srgbClr val="00529B"/>
                </a:solidFill>
              </a:rPr>
            </a:br>
            <a:r>
              <a:rPr lang="en-US" dirty="0">
                <a:solidFill>
                  <a:srgbClr val="00529B"/>
                </a:solidFill>
              </a:rPr>
              <a:t>GREEN paper </a:t>
            </a:r>
            <a:br>
              <a:rPr lang="en-US" dirty="0">
                <a:solidFill>
                  <a:srgbClr val="00529B"/>
                </a:solidFill>
              </a:rPr>
            </a:br>
            <a:r>
              <a:rPr lang="en-US" dirty="0">
                <a:solidFill>
                  <a:srgbClr val="00529B"/>
                </a:solidFill>
              </a:rPr>
              <a:t>(2 versions—</a:t>
            </a:r>
            <a:br>
              <a:rPr lang="en-US" dirty="0">
                <a:solidFill>
                  <a:srgbClr val="00529B"/>
                </a:solidFill>
              </a:rPr>
            </a:br>
            <a:r>
              <a:rPr lang="en-US" dirty="0">
                <a:solidFill>
                  <a:srgbClr val="00529B"/>
                </a:solidFill>
              </a:rPr>
              <a:t>full or partial Extra Help)</a:t>
            </a:r>
          </a:p>
          <a:p>
            <a:pPr algn="ctr"/>
            <a:endParaRPr lang="en-US" sz="2000" dirty="0"/>
          </a:p>
        </p:txBody>
      </p:sp>
      <p:sp>
        <p:nvSpPr>
          <p:cNvPr id="8" name="Slide Number Placeholder 5">
            <a:extLst>
              <a:ext uri="{FF2B5EF4-FFF2-40B4-BE49-F238E27FC236}">
                <a16:creationId xmlns:a16="http://schemas.microsoft.com/office/drawing/2014/main" id="{78E60D1E-402C-4830-AC57-CC0C20EF0826}"/>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83</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n-US"/>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2023</a:t>
            </a:r>
          </a:p>
        </p:txBody>
      </p:sp>
    </p:spTree>
    <p:custDataLst>
      <p:tags r:id="rId1"/>
    </p:custDataLst>
    <p:extLst>
      <p:ext uri="{BB962C8B-B14F-4D97-AF65-F5344CB8AC3E}">
        <p14:creationId xmlns:p14="http://schemas.microsoft.com/office/powerpoint/2010/main" val="1266387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59"/>
            <a:ext cx="12192000" cy="914400"/>
          </a:xfrm>
        </p:spPr>
        <p:txBody>
          <a:bodyPr>
            <a:noAutofit/>
          </a:bodyPr>
          <a:lstStyle/>
          <a:p>
            <a:r>
              <a:rPr lang="en-US" dirty="0"/>
              <a:t>Medicare’s Limited Income Newly </a:t>
            </a:r>
            <a:br>
              <a:rPr lang="en-US" dirty="0"/>
            </a:br>
            <a:r>
              <a:rPr lang="en-US" dirty="0"/>
              <a:t>Eligible Transition (LINET) Program</a:t>
            </a:r>
          </a:p>
        </p:txBody>
      </p:sp>
      <p:sp>
        <p:nvSpPr>
          <p:cNvPr id="5" name="Content Placeholder 4"/>
          <p:cNvSpPr>
            <a:spLocks noGrp="1"/>
          </p:cNvSpPr>
          <p:nvPr>
            <p:ph type="body" sz="quarter" idx="4294967295"/>
          </p:nvPr>
        </p:nvSpPr>
        <p:spPr>
          <a:xfrm>
            <a:off x="827093" y="1152526"/>
            <a:ext cx="10567983" cy="4573360"/>
          </a:xfrm>
        </p:spPr>
        <p:txBody>
          <a:bodyPr>
            <a:normAutofit/>
          </a:bodyPr>
          <a:lstStyle/>
          <a:p>
            <a:pPr marL="0" lvl="0" indent="0" defTabSz="685800">
              <a:lnSpc>
                <a:spcPct val="100000"/>
              </a:lnSpc>
              <a:spcBef>
                <a:spcPts val="0"/>
              </a:spcBef>
              <a:spcAft>
                <a:spcPts val="1200"/>
              </a:spcAft>
              <a:buNone/>
            </a:pPr>
            <a:r>
              <a:rPr lang="en-US" sz="2400" b="1" dirty="0">
                <a:solidFill>
                  <a:srgbClr val="2F5597"/>
                </a:solidFill>
              </a:rPr>
              <a:t>Designed to remove gaps in coverage for people with limited income moving to Medicare drug coverage:</a:t>
            </a:r>
          </a:p>
          <a:p>
            <a:pPr marL="548640" lvl="1" indent="-274320" defTabSz="685800">
              <a:lnSpc>
                <a:spcPct val="100000"/>
              </a:lnSpc>
              <a:spcBef>
                <a:spcPts val="0"/>
              </a:spcBef>
              <a:spcAft>
                <a:spcPts val="1200"/>
              </a:spcAft>
              <a:buNone/>
            </a:pPr>
            <a:r>
              <a:rPr lang="en-US" sz="2000" dirty="0">
                <a:solidFill>
                  <a:srgbClr val="2F5597"/>
                </a:solidFill>
              </a:rPr>
              <a:t>Gives temporary drug coverage if you have Extra Help and no drug coverage </a:t>
            </a:r>
          </a:p>
          <a:p>
            <a:pPr marL="548640" lvl="1" indent="-274320" defTabSz="685800">
              <a:lnSpc>
                <a:spcPct val="100000"/>
              </a:lnSpc>
              <a:spcBef>
                <a:spcPts val="0"/>
              </a:spcBef>
              <a:spcAft>
                <a:spcPts val="1200"/>
              </a:spcAft>
              <a:buNone/>
            </a:pPr>
            <a:r>
              <a:rPr lang="en-US" sz="2000" dirty="0">
                <a:solidFill>
                  <a:srgbClr val="2F5597"/>
                </a:solidFill>
              </a:rPr>
              <a:t>Coverage may be immediate, current, and/or retroactive </a:t>
            </a:r>
          </a:p>
          <a:p>
            <a:pPr marL="548640" lvl="1" indent="-274320" defTabSz="685800">
              <a:lnSpc>
                <a:spcPct val="100000"/>
              </a:lnSpc>
              <a:spcBef>
                <a:spcPts val="0"/>
              </a:spcBef>
              <a:spcAft>
                <a:spcPts val="1200"/>
              </a:spcAft>
              <a:buNone/>
            </a:pPr>
            <a:r>
              <a:rPr lang="en-US" sz="2000" dirty="0">
                <a:solidFill>
                  <a:srgbClr val="2F5597"/>
                </a:solidFill>
              </a:rPr>
              <a:t>Has an open formulary</a:t>
            </a:r>
          </a:p>
          <a:p>
            <a:pPr marL="287338" lvl="1" indent="-12700" defTabSz="685800">
              <a:lnSpc>
                <a:spcPct val="100000"/>
              </a:lnSpc>
              <a:spcBef>
                <a:spcPts val="0"/>
              </a:spcBef>
              <a:spcAft>
                <a:spcPts val="1200"/>
              </a:spcAft>
              <a:buNone/>
            </a:pPr>
            <a:r>
              <a:rPr lang="en-US" sz="2000" dirty="0">
                <a:solidFill>
                  <a:srgbClr val="2F5597"/>
                </a:solidFill>
              </a:rPr>
              <a:t>Includes standard safety and abuse edits to protect you from refilling too soon or therapy duplication</a:t>
            </a:r>
          </a:p>
          <a:p>
            <a:pPr marL="0" indent="0" defTabSz="685800">
              <a:lnSpc>
                <a:spcPct val="100000"/>
              </a:lnSpc>
              <a:spcBef>
                <a:spcPts val="0"/>
              </a:spcBef>
              <a:spcAft>
                <a:spcPts val="1200"/>
              </a:spcAft>
              <a:buNone/>
            </a:pPr>
            <a:r>
              <a:rPr lang="en-US" sz="2400" b="1" dirty="0">
                <a:solidFill>
                  <a:srgbClr val="2F5597"/>
                </a:solidFill>
              </a:rPr>
              <a:t>Doesn’t require:</a:t>
            </a:r>
          </a:p>
          <a:p>
            <a:pPr marL="548640" lvl="1" indent="-274320" defTabSz="685800">
              <a:lnSpc>
                <a:spcPct val="100000"/>
              </a:lnSpc>
              <a:spcBef>
                <a:spcPts val="0"/>
              </a:spcBef>
              <a:spcAft>
                <a:spcPts val="1200"/>
              </a:spcAft>
              <a:buNone/>
            </a:pPr>
            <a:r>
              <a:rPr lang="en-US" sz="2000" dirty="0">
                <a:solidFill>
                  <a:srgbClr val="2F5597"/>
                </a:solidFill>
              </a:rPr>
              <a:t>Prior authorization</a:t>
            </a:r>
          </a:p>
          <a:p>
            <a:pPr marL="548640" lvl="1" indent="-274320" defTabSz="685800">
              <a:lnSpc>
                <a:spcPct val="100000"/>
              </a:lnSpc>
              <a:spcBef>
                <a:spcPts val="0"/>
              </a:spcBef>
              <a:spcAft>
                <a:spcPts val="1200"/>
              </a:spcAft>
              <a:buNone/>
            </a:pPr>
            <a:r>
              <a:rPr lang="en-US" sz="2000" dirty="0">
                <a:solidFill>
                  <a:srgbClr val="2F5597"/>
                </a:solidFill>
              </a:rPr>
              <a:t>Network pharmacy restrictions</a:t>
            </a:r>
            <a:endParaRPr lang="en-US" sz="2000" dirty="0"/>
          </a:p>
        </p:txBody>
      </p:sp>
      <p:sp>
        <p:nvSpPr>
          <p:cNvPr id="11" name="Content Placeholder 4">
            <a:extLst>
              <a:ext uri="{FF2B5EF4-FFF2-40B4-BE49-F238E27FC236}">
                <a16:creationId xmlns:a16="http://schemas.microsoft.com/office/drawing/2014/main" id="{4A37201B-256B-4140-A54D-029E3574684E}"/>
              </a:ext>
            </a:extLst>
          </p:cNvPr>
          <p:cNvSpPr txBox="1">
            <a:spLocks/>
          </p:cNvSpPr>
          <p:nvPr/>
        </p:nvSpPr>
        <p:spPr>
          <a:xfrm>
            <a:off x="2584112" y="5707805"/>
            <a:ext cx="7053943" cy="3651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0"/>
              </a:spcBef>
              <a:buFont typeface="Wingdings" pitchFamily="2" charset="2"/>
              <a:buNone/>
            </a:pPr>
            <a:r>
              <a:rPr lang="en-US" sz="1600" b="1" dirty="0">
                <a:solidFill>
                  <a:srgbClr val="2F5597"/>
                </a:solidFill>
              </a:rPr>
              <a:t>NOTE</a:t>
            </a:r>
            <a:r>
              <a:rPr lang="en-US" sz="1600" dirty="0">
                <a:solidFill>
                  <a:srgbClr val="2F5597"/>
                </a:solidFill>
              </a:rPr>
              <a:t>: Continuing education credit webinars are available through Humana.</a:t>
            </a:r>
            <a:endParaRPr lang="en-US" sz="1600" dirty="0"/>
          </a:p>
        </p:txBody>
      </p:sp>
      <p:sp>
        <p:nvSpPr>
          <p:cNvPr id="18" name="Freeform: Shape 17">
            <a:extLst>
              <a:ext uri="{FF2B5EF4-FFF2-40B4-BE49-F238E27FC236}">
                <a16:creationId xmlns:a16="http://schemas.microsoft.com/office/drawing/2014/main" id="{C2CC0596-52ED-4B89-A379-71FBA7B6B8CE}"/>
              </a:ext>
              <a:ext uri="{C183D7F6-B498-43B3-948B-1728B52AA6E4}">
                <adec:decorative xmlns:adec="http://schemas.microsoft.com/office/drawing/2017/decorative" val="1"/>
              </a:ext>
            </a:extLst>
          </p:cNvPr>
          <p:cNvSpPr>
            <a:spLocks noChangeAspect="1"/>
          </p:cNvSpPr>
          <p:nvPr/>
        </p:nvSpPr>
        <p:spPr>
          <a:xfrm>
            <a:off x="816461" y="2091063"/>
            <a:ext cx="274319" cy="27432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21AC21CB-5DB0-46D5-A23F-31CE729B6B41}"/>
              </a:ext>
              <a:ext uri="{C183D7F6-B498-43B3-948B-1728B52AA6E4}">
                <adec:decorative xmlns:adec="http://schemas.microsoft.com/office/drawing/2017/decorative" val="1"/>
              </a:ext>
            </a:extLst>
          </p:cNvPr>
          <p:cNvSpPr>
            <a:spLocks noChangeAspect="1"/>
          </p:cNvSpPr>
          <p:nvPr/>
        </p:nvSpPr>
        <p:spPr>
          <a:xfrm>
            <a:off x="805827" y="2546236"/>
            <a:ext cx="274320" cy="274322"/>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851206B9-BDED-433B-9A3B-FD125FB70A5B}"/>
              </a:ext>
              <a:ext uri="{C183D7F6-B498-43B3-948B-1728B52AA6E4}">
                <adec:decorative xmlns:adec="http://schemas.microsoft.com/office/drawing/2017/decorative" val="1"/>
              </a:ext>
            </a:extLst>
          </p:cNvPr>
          <p:cNvSpPr>
            <a:spLocks noChangeAspect="1"/>
          </p:cNvSpPr>
          <p:nvPr/>
        </p:nvSpPr>
        <p:spPr>
          <a:xfrm>
            <a:off x="805827" y="3001411"/>
            <a:ext cx="274320" cy="274322"/>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01FAD2A4-FDB6-4143-B319-61A475577C4A}"/>
              </a:ext>
              <a:ext uri="{C183D7F6-B498-43B3-948B-1728B52AA6E4}">
                <adec:decorative xmlns:adec="http://schemas.microsoft.com/office/drawing/2017/decorative" val="1"/>
              </a:ext>
            </a:extLst>
          </p:cNvPr>
          <p:cNvSpPr>
            <a:spLocks noChangeAspect="1"/>
          </p:cNvSpPr>
          <p:nvPr/>
        </p:nvSpPr>
        <p:spPr>
          <a:xfrm>
            <a:off x="805827" y="3486400"/>
            <a:ext cx="274320" cy="274322"/>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EB310EC0-8A14-40CF-A854-07C78584805C}"/>
              </a:ext>
              <a:ext uri="{C183D7F6-B498-43B3-948B-1728B52AA6E4}">
                <adec:decorative xmlns:adec="http://schemas.microsoft.com/office/drawing/2017/decorative" val="1"/>
              </a:ext>
            </a:extLst>
          </p:cNvPr>
          <p:cNvSpPr>
            <a:spLocks noChangeAspect="1"/>
          </p:cNvSpPr>
          <p:nvPr/>
        </p:nvSpPr>
        <p:spPr>
          <a:xfrm>
            <a:off x="805827" y="4727424"/>
            <a:ext cx="274320" cy="274321"/>
          </a:xfrm>
          <a:custGeom>
            <a:avLst/>
            <a:gdLst>
              <a:gd name="connsiteX0" fmla="*/ 1283817 w 3717558"/>
              <a:gd name="connsiteY0" fmla="*/ 982893 h 3717560"/>
              <a:gd name="connsiteX1" fmla="*/ 1005560 w 3717558"/>
              <a:gd name="connsiteY1" fmla="*/ 1250689 h 3717560"/>
              <a:gd name="connsiteX2" fmla="*/ 1616511 w 3717558"/>
              <a:gd name="connsiteY2" fmla="*/ 1885510 h 3717560"/>
              <a:gd name="connsiteX3" fmla="*/ 1041178 w 3717558"/>
              <a:gd name="connsiteY3" fmla="*/ 2472724 h 3717560"/>
              <a:gd name="connsiteX4" fmla="*/ 1317033 w 3717558"/>
              <a:gd name="connsiteY4" fmla="*/ 2742996 h 3717560"/>
              <a:gd name="connsiteX5" fmla="*/ 1884423 w 3717558"/>
              <a:gd name="connsiteY5" fmla="*/ 2163888 h 3717560"/>
              <a:gd name="connsiteX6" fmla="*/ 2433736 w 3717558"/>
              <a:gd name="connsiteY6" fmla="*/ 2734663 h 3717560"/>
              <a:gd name="connsiteX7" fmla="*/ 2711996 w 3717558"/>
              <a:gd name="connsiteY7" fmla="*/ 2466867 h 3717560"/>
              <a:gd name="connsiteX8" fmla="*/ 2154812 w 3717558"/>
              <a:gd name="connsiteY8" fmla="*/ 1887915 h 3717560"/>
              <a:gd name="connsiteX9" fmla="*/ 2758416 w 3717558"/>
              <a:gd name="connsiteY9" fmla="*/ 1271845 h 3717560"/>
              <a:gd name="connsiteX10" fmla="*/ 2482562 w 3717558"/>
              <a:gd name="connsiteY10" fmla="*/ 1001572 h 3717560"/>
              <a:gd name="connsiteX11" fmla="*/ 1886900 w 3717558"/>
              <a:gd name="connsiteY11" fmla="*/ 1609537 h 3717560"/>
              <a:gd name="connsiteX12" fmla="*/ 1858779 w 3717558"/>
              <a:gd name="connsiteY12" fmla="*/ 0 h 3717560"/>
              <a:gd name="connsiteX13" fmla="*/ 3717558 w 3717558"/>
              <a:gd name="connsiteY13" fmla="*/ 1858780 h 3717560"/>
              <a:gd name="connsiteX14" fmla="*/ 1858779 w 3717558"/>
              <a:gd name="connsiteY14" fmla="*/ 3717560 h 3717560"/>
              <a:gd name="connsiteX15" fmla="*/ 0 w 3717558"/>
              <a:gd name="connsiteY15" fmla="*/ 1858780 h 3717560"/>
              <a:gd name="connsiteX16" fmla="*/ 1858779 w 3717558"/>
              <a:gd name="connsiteY16"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17558" h="3717560">
                <a:moveTo>
                  <a:pt x="1283817" y="982893"/>
                </a:moveTo>
                <a:lnTo>
                  <a:pt x="1005560" y="1250689"/>
                </a:lnTo>
                <a:lnTo>
                  <a:pt x="1616511" y="1885510"/>
                </a:lnTo>
                <a:lnTo>
                  <a:pt x="1041178" y="2472724"/>
                </a:lnTo>
                <a:lnTo>
                  <a:pt x="1317033" y="2742996"/>
                </a:lnTo>
                <a:lnTo>
                  <a:pt x="1884423" y="2163888"/>
                </a:lnTo>
                <a:lnTo>
                  <a:pt x="2433736" y="2734663"/>
                </a:lnTo>
                <a:lnTo>
                  <a:pt x="2711996" y="2466867"/>
                </a:lnTo>
                <a:lnTo>
                  <a:pt x="2154812" y="1887915"/>
                </a:lnTo>
                <a:lnTo>
                  <a:pt x="2758416" y="1271845"/>
                </a:lnTo>
                <a:lnTo>
                  <a:pt x="2482562" y="1001572"/>
                </a:lnTo>
                <a:lnTo>
                  <a:pt x="1886900" y="1609537"/>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FE0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36AFADB2-B1BA-474B-84DC-DDEB86BA39B6}"/>
              </a:ext>
              <a:ext uri="{C183D7F6-B498-43B3-948B-1728B52AA6E4}">
                <adec:decorative xmlns:adec="http://schemas.microsoft.com/office/drawing/2017/decorative" val="1"/>
              </a:ext>
            </a:extLst>
          </p:cNvPr>
          <p:cNvSpPr>
            <a:spLocks noChangeAspect="1"/>
          </p:cNvSpPr>
          <p:nvPr/>
        </p:nvSpPr>
        <p:spPr>
          <a:xfrm>
            <a:off x="816459" y="5207806"/>
            <a:ext cx="274320" cy="274321"/>
          </a:xfrm>
          <a:custGeom>
            <a:avLst/>
            <a:gdLst>
              <a:gd name="connsiteX0" fmla="*/ 1283817 w 3717558"/>
              <a:gd name="connsiteY0" fmla="*/ 982893 h 3717560"/>
              <a:gd name="connsiteX1" fmla="*/ 1005560 w 3717558"/>
              <a:gd name="connsiteY1" fmla="*/ 1250689 h 3717560"/>
              <a:gd name="connsiteX2" fmla="*/ 1616511 w 3717558"/>
              <a:gd name="connsiteY2" fmla="*/ 1885510 h 3717560"/>
              <a:gd name="connsiteX3" fmla="*/ 1041178 w 3717558"/>
              <a:gd name="connsiteY3" fmla="*/ 2472724 h 3717560"/>
              <a:gd name="connsiteX4" fmla="*/ 1317033 w 3717558"/>
              <a:gd name="connsiteY4" fmla="*/ 2742996 h 3717560"/>
              <a:gd name="connsiteX5" fmla="*/ 1884423 w 3717558"/>
              <a:gd name="connsiteY5" fmla="*/ 2163888 h 3717560"/>
              <a:gd name="connsiteX6" fmla="*/ 2433736 w 3717558"/>
              <a:gd name="connsiteY6" fmla="*/ 2734663 h 3717560"/>
              <a:gd name="connsiteX7" fmla="*/ 2711996 w 3717558"/>
              <a:gd name="connsiteY7" fmla="*/ 2466867 h 3717560"/>
              <a:gd name="connsiteX8" fmla="*/ 2154812 w 3717558"/>
              <a:gd name="connsiteY8" fmla="*/ 1887915 h 3717560"/>
              <a:gd name="connsiteX9" fmla="*/ 2758416 w 3717558"/>
              <a:gd name="connsiteY9" fmla="*/ 1271845 h 3717560"/>
              <a:gd name="connsiteX10" fmla="*/ 2482562 w 3717558"/>
              <a:gd name="connsiteY10" fmla="*/ 1001572 h 3717560"/>
              <a:gd name="connsiteX11" fmla="*/ 1886900 w 3717558"/>
              <a:gd name="connsiteY11" fmla="*/ 1609537 h 3717560"/>
              <a:gd name="connsiteX12" fmla="*/ 1858779 w 3717558"/>
              <a:gd name="connsiteY12" fmla="*/ 0 h 3717560"/>
              <a:gd name="connsiteX13" fmla="*/ 3717558 w 3717558"/>
              <a:gd name="connsiteY13" fmla="*/ 1858780 h 3717560"/>
              <a:gd name="connsiteX14" fmla="*/ 1858779 w 3717558"/>
              <a:gd name="connsiteY14" fmla="*/ 3717560 h 3717560"/>
              <a:gd name="connsiteX15" fmla="*/ 0 w 3717558"/>
              <a:gd name="connsiteY15" fmla="*/ 1858780 h 3717560"/>
              <a:gd name="connsiteX16" fmla="*/ 1858779 w 3717558"/>
              <a:gd name="connsiteY16"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17558" h="3717560">
                <a:moveTo>
                  <a:pt x="1283817" y="982893"/>
                </a:moveTo>
                <a:lnTo>
                  <a:pt x="1005560" y="1250689"/>
                </a:lnTo>
                <a:lnTo>
                  <a:pt x="1616511" y="1885510"/>
                </a:lnTo>
                <a:lnTo>
                  <a:pt x="1041178" y="2472724"/>
                </a:lnTo>
                <a:lnTo>
                  <a:pt x="1317033" y="2742996"/>
                </a:lnTo>
                <a:lnTo>
                  <a:pt x="1884423" y="2163888"/>
                </a:lnTo>
                <a:lnTo>
                  <a:pt x="2433736" y="2734663"/>
                </a:lnTo>
                <a:lnTo>
                  <a:pt x="2711996" y="2466867"/>
                </a:lnTo>
                <a:lnTo>
                  <a:pt x="2154812" y="1887915"/>
                </a:lnTo>
                <a:lnTo>
                  <a:pt x="2758416" y="1271845"/>
                </a:lnTo>
                <a:lnTo>
                  <a:pt x="2482562" y="1001572"/>
                </a:lnTo>
                <a:lnTo>
                  <a:pt x="1886900" y="1609537"/>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FE0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a:extLst>
              <a:ext uri="{FF2B5EF4-FFF2-40B4-BE49-F238E27FC236}">
                <a16:creationId xmlns:a16="http://schemas.microsoft.com/office/drawing/2014/main" id="{1ADC11DC-7EEC-46B6-A9A8-7254D02F984A}"/>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315296">
            <a:off x="2354500" y="5754917"/>
            <a:ext cx="263487" cy="263487"/>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77768E3E-D16B-4426-A87A-334F6458235E}"/>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84</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n-US"/>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2023</a:t>
            </a:r>
          </a:p>
        </p:txBody>
      </p:sp>
    </p:spTree>
    <p:custDataLst>
      <p:tags r:id="rId1"/>
    </p:custDataLst>
    <p:extLst>
      <p:ext uri="{BB962C8B-B14F-4D97-AF65-F5344CB8AC3E}">
        <p14:creationId xmlns:p14="http://schemas.microsoft.com/office/powerpoint/2010/main" val="4241848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fade">
                                      <p:cBhvr>
                                        <p:cTn id="32" dur="500"/>
                                        <p:tgtEl>
                                          <p:spTgt spid="5">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animEffect transition="in" filter="fade">
                                      <p:cBhvr>
                                        <p:cTn id="37" dur="500"/>
                                        <p:tgtEl>
                                          <p:spTgt spid="5">
                                            <p:txEl>
                                              <p:pRg st="7" end="7"/>
                                            </p:txEl>
                                          </p:spTgt>
                                        </p:tgtEl>
                                      </p:cBhvr>
                                    </p:animEffec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4880"/>
            <a:ext cx="12192000" cy="914400"/>
          </a:xfrm>
        </p:spPr>
        <p:txBody>
          <a:bodyPr>
            <a:noAutofit/>
          </a:bodyPr>
          <a:lstStyle/>
          <a:p>
            <a:r>
              <a:rPr lang="en-US" dirty="0"/>
              <a:t>How Do You Access Medicare’s Limited Income Newly Eligible Transition (LINET) Program?</a:t>
            </a:r>
          </a:p>
        </p:txBody>
      </p:sp>
      <p:sp>
        <p:nvSpPr>
          <p:cNvPr id="8" name="Rounded Rectangle 6" descr="Label box with the words Auto-enrollment by CMS in it">
            <a:extLst>
              <a:ext uri="{FF2B5EF4-FFF2-40B4-BE49-F238E27FC236}">
                <a16:creationId xmlns:a16="http://schemas.microsoft.com/office/drawing/2014/main" id="{FFA43914-E2A5-41B6-9C66-A7974448F640}"/>
              </a:ext>
            </a:extLst>
          </p:cNvPr>
          <p:cNvSpPr>
            <a:spLocks/>
          </p:cNvSpPr>
          <p:nvPr/>
        </p:nvSpPr>
        <p:spPr bwMode="auto">
          <a:xfrm>
            <a:off x="909785" y="1254841"/>
            <a:ext cx="2011680" cy="1371600"/>
          </a:xfrm>
          <a:prstGeom prst="roundRect">
            <a:avLst>
              <a:gd name="adj" fmla="val 6438"/>
            </a:avLst>
          </a:prstGeom>
          <a:solidFill>
            <a:srgbClr val="2F5597"/>
          </a:solidFill>
          <a:ln w="19050">
            <a:noFill/>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614E2088-397C-4F56-AA68-8618632CA307}"/>
              </a:ext>
              <a:ext uri="{C183D7F6-B498-43B3-948B-1728B52AA6E4}">
                <adec:decorative xmlns:adec="http://schemas.microsoft.com/office/drawing/2017/decorative" val="1"/>
              </a:ext>
            </a:extLst>
          </p:cNvPr>
          <p:cNvSpPr/>
          <p:nvPr/>
        </p:nvSpPr>
        <p:spPr>
          <a:xfrm>
            <a:off x="941139" y="1621151"/>
            <a:ext cx="2060870"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Calibri"/>
                <a:ea typeface="+mn-ea"/>
                <a:cs typeface="Calibri" pitchFamily="34" charset="0"/>
              </a:rPr>
              <a:t>Auto-enrollment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Calibri"/>
                <a:ea typeface="+mn-ea"/>
                <a:cs typeface="Calibri" pitchFamily="34" charset="0"/>
              </a:rPr>
              <a:t>by CMS</a:t>
            </a:r>
          </a:p>
        </p:txBody>
      </p:sp>
      <p:sp>
        <p:nvSpPr>
          <p:cNvPr id="5" name="Rectangle: Rounded Corners 4" descr="Box: CMS auto-enrolls you if you have Medicare and get full Medicaid coverage or SSI benefits. &#10;">
            <a:extLst>
              <a:ext uri="{FF2B5EF4-FFF2-40B4-BE49-F238E27FC236}">
                <a16:creationId xmlns:a16="http://schemas.microsoft.com/office/drawing/2014/main" id="{EA092A21-83E5-4674-9666-B9A91333874E}"/>
              </a:ext>
            </a:extLst>
          </p:cNvPr>
          <p:cNvSpPr/>
          <p:nvPr/>
        </p:nvSpPr>
        <p:spPr>
          <a:xfrm>
            <a:off x="2229396" y="1406500"/>
            <a:ext cx="9053852" cy="1097280"/>
          </a:xfrm>
          <a:prstGeom prst="roundRect">
            <a:avLst/>
          </a:prstGeom>
          <a:noFill/>
          <a:ln w="5715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4672" lvl="0" rtl="0"/>
            <a:r>
              <a:rPr lang="en-US" sz="2200" spc="-40" baseline="0" dirty="0">
                <a:solidFill>
                  <a:srgbClr val="2F5597"/>
                </a:solidFill>
                <a:latin typeface="Arial" panose="020B0604020202020204" pitchFamily="34" charset="0"/>
                <a:cs typeface="Arial" panose="020B0604020202020204" pitchFamily="34" charset="0"/>
              </a:rPr>
              <a:t>CMS auto-enrolls you if you have Medicare and get full Medicaid coverage or SSI benefits. </a:t>
            </a:r>
            <a:endParaRPr lang="en-US" sz="2200" b="0" spc="-40" baseline="0" dirty="0">
              <a:solidFill>
                <a:srgbClr val="2F5597"/>
              </a:solidFill>
              <a:latin typeface="Arial" panose="020B0604020202020204" pitchFamily="34" charset="0"/>
              <a:cs typeface="Arial" panose="020B0604020202020204" pitchFamily="34" charset="0"/>
            </a:endParaRPr>
          </a:p>
        </p:txBody>
      </p:sp>
      <p:sp>
        <p:nvSpPr>
          <p:cNvPr id="9" name="Rounded Rectangle 16" descr="Label box with the words Point-of-sale (POS) use in it">
            <a:extLst>
              <a:ext uri="{FF2B5EF4-FFF2-40B4-BE49-F238E27FC236}">
                <a16:creationId xmlns:a16="http://schemas.microsoft.com/office/drawing/2014/main" id="{0A327861-9A57-404A-A93E-31E05AA6F017}"/>
              </a:ext>
            </a:extLst>
          </p:cNvPr>
          <p:cNvSpPr>
            <a:spLocks/>
          </p:cNvSpPr>
          <p:nvPr/>
        </p:nvSpPr>
        <p:spPr bwMode="auto">
          <a:xfrm>
            <a:off x="909784" y="2909499"/>
            <a:ext cx="2011680" cy="1371600"/>
          </a:xfrm>
          <a:prstGeom prst="roundRect">
            <a:avLst>
              <a:gd name="adj" fmla="val 6438"/>
            </a:avLst>
          </a:prstGeom>
          <a:solidFill>
            <a:srgbClr val="2F5597"/>
          </a:solidFill>
          <a:ln w="19050">
            <a:noFill/>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en-US">
              <a:solidFill>
                <a:schemeClr val="bg1"/>
              </a:solidFill>
              <a:latin typeface="Calibri"/>
            </a:endParaRPr>
          </a:p>
        </p:txBody>
      </p:sp>
      <p:sp>
        <p:nvSpPr>
          <p:cNvPr id="14" name="Rectangle: Rounded Corners 13" descr="Box: You may use Medicare’s Limited Income NET Program at the pharmacy counter. &#10;">
            <a:extLst>
              <a:ext uri="{FF2B5EF4-FFF2-40B4-BE49-F238E27FC236}">
                <a16:creationId xmlns:a16="http://schemas.microsoft.com/office/drawing/2014/main" id="{17C3F864-F5DF-4184-93DD-37DC4174CE61}"/>
              </a:ext>
            </a:extLst>
          </p:cNvPr>
          <p:cNvSpPr/>
          <p:nvPr/>
        </p:nvSpPr>
        <p:spPr>
          <a:xfrm>
            <a:off x="2229396" y="3055373"/>
            <a:ext cx="9053852" cy="1097280"/>
          </a:xfrm>
          <a:prstGeom prst="roundRect">
            <a:avLst/>
          </a:prstGeom>
          <a:noFill/>
          <a:ln w="5715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4672" lvl="0" rtl="0"/>
            <a:r>
              <a:rPr lang="en-US" sz="2200" spc="-40" baseline="0" dirty="0">
                <a:solidFill>
                  <a:srgbClr val="2F5597"/>
                </a:solidFill>
                <a:latin typeface="Arial" panose="020B0604020202020204" pitchFamily="34" charset="0"/>
                <a:cs typeface="Arial" panose="020B0604020202020204" pitchFamily="34" charset="0"/>
              </a:rPr>
              <a:t>You may use Medicare’s LINET Program at the pharmacy counter. </a:t>
            </a:r>
          </a:p>
        </p:txBody>
      </p:sp>
      <p:sp>
        <p:nvSpPr>
          <p:cNvPr id="12" name="Rectangle 11">
            <a:extLst>
              <a:ext uri="{FF2B5EF4-FFF2-40B4-BE49-F238E27FC236}">
                <a16:creationId xmlns:a16="http://schemas.microsoft.com/office/drawing/2014/main" id="{1F59FFA5-F740-4505-93D0-4F9FB594A5EC}"/>
              </a:ext>
              <a:ext uri="{C183D7F6-B498-43B3-948B-1728B52AA6E4}">
                <adec:decorative xmlns:adec="http://schemas.microsoft.com/office/drawing/2017/decorative" val="1"/>
              </a:ext>
            </a:extLst>
          </p:cNvPr>
          <p:cNvSpPr/>
          <p:nvPr/>
        </p:nvSpPr>
        <p:spPr>
          <a:xfrm>
            <a:off x="885316" y="3257563"/>
            <a:ext cx="1980325"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Calibri"/>
                <a:ea typeface="+mn-ea"/>
                <a:cs typeface="Calibri" pitchFamily="34" charset="0"/>
              </a:rPr>
              <a:t>Point-of-Sale (POS) Use</a:t>
            </a:r>
          </a:p>
        </p:txBody>
      </p:sp>
      <p:sp>
        <p:nvSpPr>
          <p:cNvPr id="10" name="Rounded Rectangle 21" descr="Label box with the words Submit a receipt in it.">
            <a:extLst>
              <a:ext uri="{FF2B5EF4-FFF2-40B4-BE49-F238E27FC236}">
                <a16:creationId xmlns:a16="http://schemas.microsoft.com/office/drawing/2014/main" id="{C0AD76E5-0A44-47CA-A00B-9C5EB8A240E5}"/>
              </a:ext>
            </a:extLst>
          </p:cNvPr>
          <p:cNvSpPr>
            <a:spLocks/>
          </p:cNvSpPr>
          <p:nvPr/>
        </p:nvSpPr>
        <p:spPr bwMode="auto">
          <a:xfrm>
            <a:off x="909784" y="4540178"/>
            <a:ext cx="2011680" cy="1371600"/>
          </a:xfrm>
          <a:prstGeom prst="roundRect">
            <a:avLst>
              <a:gd name="adj" fmla="val 6438"/>
            </a:avLst>
          </a:prstGeom>
          <a:solidFill>
            <a:srgbClr val="2F5597"/>
          </a:solidFill>
          <a:ln w="19050">
            <a:noFill/>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en-US">
              <a:solidFill>
                <a:schemeClr val="bg1"/>
              </a:solidFill>
              <a:latin typeface="Calibri"/>
            </a:endParaRPr>
          </a:p>
        </p:txBody>
      </p:sp>
      <p:sp>
        <p:nvSpPr>
          <p:cNvPr id="15" name="Rectangle: Rounded Corners 14" descr="Box: You may submit pharmacy receipts (not just a cashier’s receipt) for prescriptions already paid for out-of-pocket during eligible periods.&#10;">
            <a:extLst>
              <a:ext uri="{FF2B5EF4-FFF2-40B4-BE49-F238E27FC236}">
                <a16:creationId xmlns:a16="http://schemas.microsoft.com/office/drawing/2014/main" id="{6BC22D70-80F8-4B1C-AB00-7C70EF64A1AF}"/>
              </a:ext>
            </a:extLst>
          </p:cNvPr>
          <p:cNvSpPr/>
          <p:nvPr/>
        </p:nvSpPr>
        <p:spPr>
          <a:xfrm>
            <a:off x="2229396" y="4675475"/>
            <a:ext cx="9053852" cy="1097280"/>
          </a:xfrm>
          <a:prstGeom prst="roundRect">
            <a:avLst/>
          </a:prstGeom>
          <a:noFill/>
          <a:ln w="5715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4672" lvl="0" rtl="0"/>
            <a:r>
              <a:rPr lang="en-US" sz="2200" spc="-40" baseline="0" dirty="0">
                <a:solidFill>
                  <a:srgbClr val="2F5597"/>
                </a:solidFill>
                <a:latin typeface="Arial" panose="020B0604020202020204" pitchFamily="34" charset="0"/>
                <a:cs typeface="Arial" panose="020B0604020202020204" pitchFamily="34" charset="0"/>
              </a:rPr>
              <a:t>You may submit pharmacy receipts (not just a cashier’s receipt) for prescriptions already paid for out</a:t>
            </a:r>
            <a:r>
              <a:rPr lang="en-US" sz="2200" spc="-40" dirty="0">
                <a:solidFill>
                  <a:srgbClr val="2F5597"/>
                </a:solidFill>
                <a:latin typeface="Arial" panose="020B0604020202020204" pitchFamily="34" charset="0"/>
                <a:cs typeface="Arial" panose="020B0604020202020204" pitchFamily="34" charset="0"/>
              </a:rPr>
              <a:t> </a:t>
            </a:r>
            <a:r>
              <a:rPr lang="en-US" sz="2200" spc="-40" baseline="0" dirty="0">
                <a:solidFill>
                  <a:srgbClr val="2F5597"/>
                </a:solidFill>
                <a:latin typeface="Arial" panose="020B0604020202020204" pitchFamily="34" charset="0"/>
                <a:cs typeface="Arial" panose="020B0604020202020204" pitchFamily="34" charset="0"/>
              </a:rPr>
              <a:t>of</a:t>
            </a:r>
            <a:r>
              <a:rPr lang="en-US" sz="2200" spc="-40" dirty="0">
                <a:solidFill>
                  <a:srgbClr val="2F5597"/>
                </a:solidFill>
                <a:latin typeface="Arial" panose="020B0604020202020204" pitchFamily="34" charset="0"/>
                <a:cs typeface="Arial" panose="020B0604020202020204" pitchFamily="34" charset="0"/>
              </a:rPr>
              <a:t> </a:t>
            </a:r>
            <a:r>
              <a:rPr lang="en-US" sz="2200" spc="-40" baseline="0" dirty="0">
                <a:solidFill>
                  <a:srgbClr val="2F5597"/>
                </a:solidFill>
                <a:latin typeface="Arial" panose="020B0604020202020204" pitchFamily="34" charset="0"/>
                <a:cs typeface="Arial" panose="020B0604020202020204" pitchFamily="34" charset="0"/>
              </a:rPr>
              <a:t>pocket during eligible periods.</a:t>
            </a:r>
          </a:p>
        </p:txBody>
      </p:sp>
      <p:sp>
        <p:nvSpPr>
          <p:cNvPr id="13" name="Rectangle 12">
            <a:extLst>
              <a:ext uri="{FF2B5EF4-FFF2-40B4-BE49-F238E27FC236}">
                <a16:creationId xmlns:a16="http://schemas.microsoft.com/office/drawing/2014/main" id="{C9D3B9CE-7670-4AAB-B3B3-49201561C439}"/>
              </a:ext>
              <a:ext uri="{C183D7F6-B498-43B3-948B-1728B52AA6E4}">
                <adec:decorative xmlns:adec="http://schemas.microsoft.com/office/drawing/2017/decorative" val="1"/>
              </a:ext>
            </a:extLst>
          </p:cNvPr>
          <p:cNvSpPr/>
          <p:nvPr/>
        </p:nvSpPr>
        <p:spPr>
          <a:xfrm>
            <a:off x="941139" y="4882379"/>
            <a:ext cx="1980325"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2000" b="1" dirty="0">
                <a:solidFill>
                  <a:schemeClr val="bg1"/>
                </a:solidFill>
                <a:latin typeface="Calibri"/>
                <a:cs typeface="Calibri" pitchFamily="34" charset="0"/>
              </a:rPr>
              <a:t>Submit a </a:t>
            </a:r>
            <a:br>
              <a:rPr lang="en-IN" sz="2000" b="1" dirty="0">
                <a:solidFill>
                  <a:schemeClr val="bg1"/>
                </a:solidFill>
                <a:latin typeface="Calibri"/>
                <a:cs typeface="Calibri" pitchFamily="34" charset="0"/>
              </a:rPr>
            </a:br>
            <a:r>
              <a:rPr lang="en-IN" sz="2000" b="1" dirty="0">
                <a:solidFill>
                  <a:schemeClr val="bg1"/>
                </a:solidFill>
                <a:latin typeface="Calibri"/>
                <a:cs typeface="Calibri" pitchFamily="34" charset="0"/>
              </a:rPr>
              <a:t>Receipt</a:t>
            </a:r>
            <a:endParaRPr kumimoji="0" lang="en-IN" sz="2000" b="1" i="0" u="none" strike="noStrike" kern="1200" cap="none" spc="0" normalizeH="0" baseline="0" noProof="0" dirty="0">
              <a:ln>
                <a:noFill/>
              </a:ln>
              <a:solidFill>
                <a:schemeClr val="bg1"/>
              </a:solidFill>
              <a:effectLst/>
              <a:uLnTx/>
              <a:uFillTx/>
              <a:latin typeface="Calibri"/>
              <a:cs typeface="Calibri" pitchFamily="34" charset="0"/>
            </a:endParaRPr>
          </a:p>
        </p:txBody>
      </p:sp>
      <p:sp>
        <p:nvSpPr>
          <p:cNvPr id="7" name="Slide Number Placeholder 5">
            <a:extLst>
              <a:ext uri="{FF2B5EF4-FFF2-40B4-BE49-F238E27FC236}">
                <a16:creationId xmlns:a16="http://schemas.microsoft.com/office/drawing/2014/main" id="{F1547167-AE1D-407A-BB13-3692C1E508B1}"/>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85</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n-US"/>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2023</a:t>
            </a:r>
          </a:p>
        </p:txBody>
      </p:sp>
    </p:spTree>
    <p:custDataLst>
      <p:tags r:id="rId1"/>
    </p:custDataLst>
    <p:extLst>
      <p:ext uri="{BB962C8B-B14F-4D97-AF65-F5344CB8AC3E}">
        <p14:creationId xmlns:p14="http://schemas.microsoft.com/office/powerpoint/2010/main" val="1082316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15"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2800" dirty="0"/>
              <a:t>Regional Low-income Subsidy (LIS)</a:t>
            </a:r>
            <a:br>
              <a:rPr lang="en-US" sz="2800" dirty="0"/>
            </a:br>
            <a:r>
              <a:rPr lang="en-US" sz="2800" dirty="0"/>
              <a:t>Benchmark &amp; De Minimis Amount</a:t>
            </a:r>
          </a:p>
        </p:txBody>
      </p:sp>
      <p:sp>
        <p:nvSpPr>
          <p:cNvPr id="5" name="TextBox 4">
            <a:extLst>
              <a:ext uri="{FF2B5EF4-FFF2-40B4-BE49-F238E27FC236}">
                <a16:creationId xmlns:a16="http://schemas.microsoft.com/office/drawing/2014/main" id="{B726E1BB-D51A-43E9-A404-8D356153F162}"/>
              </a:ext>
            </a:extLst>
          </p:cNvPr>
          <p:cNvSpPr txBox="1"/>
          <p:nvPr/>
        </p:nvSpPr>
        <p:spPr>
          <a:xfrm>
            <a:off x="1439965" y="1167508"/>
            <a:ext cx="9249805" cy="830997"/>
          </a:xfrm>
          <a:prstGeom prst="rect">
            <a:avLst/>
          </a:prstGeom>
          <a:noFill/>
        </p:spPr>
        <p:txBody>
          <a:bodyPr wrap="square" rtlCol="0">
            <a:spAutoFit/>
          </a:bodyPr>
          <a:lstStyle/>
          <a:p>
            <a:pPr lvl="0" algn="ctr" defTabSz="685800">
              <a:spcAft>
                <a:spcPts val="1200"/>
              </a:spcAft>
              <a:defRPr/>
            </a:pPr>
            <a:r>
              <a:rPr lang="en-US" sz="2400" b="1" dirty="0">
                <a:solidFill>
                  <a:srgbClr val="00529B"/>
                </a:solidFill>
                <a:latin typeface="Arial" panose="020B0604020202020204" pitchFamily="34" charset="0"/>
                <a:cs typeface="Arial" panose="020B0604020202020204" pitchFamily="34" charset="0"/>
              </a:rPr>
              <a:t>The benchmark amount in each state is the maximum premium amount CMS will pay for those getting Extra Help</a:t>
            </a:r>
          </a:p>
        </p:txBody>
      </p:sp>
      <p:sp>
        <p:nvSpPr>
          <p:cNvPr id="11" name="Rectangle: Rounded Corners 10" descr="Text box: No monthly plan premium if you&#10;qualify for full Extra Help and select a plan at or below the regional LIS benchmark&#10;">
            <a:extLst>
              <a:ext uri="{FF2B5EF4-FFF2-40B4-BE49-F238E27FC236}">
                <a16:creationId xmlns:a16="http://schemas.microsoft.com/office/drawing/2014/main" id="{B58D259C-9BA8-4194-A5E4-D8E07244D901}"/>
              </a:ext>
            </a:extLst>
          </p:cNvPr>
          <p:cNvSpPr/>
          <p:nvPr/>
        </p:nvSpPr>
        <p:spPr>
          <a:xfrm>
            <a:off x="1502230" y="2254081"/>
            <a:ext cx="4388728" cy="3029219"/>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t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a:p>
            <a:pPr lvl="0" algn="ctr">
              <a:defRPr/>
            </a:pPr>
            <a:r>
              <a:rPr lang="en-US" sz="2000" b="1" dirty="0">
                <a:solidFill>
                  <a:srgbClr val="00529B"/>
                </a:solidFill>
                <a:latin typeface="Arial" panose="020B0604020202020204" pitchFamily="34" charset="0"/>
                <a:cs typeface="Arial" panose="020B0604020202020204" pitchFamily="34" charset="0"/>
              </a:rPr>
              <a:t>No monthly plan premium if you</a:t>
            </a:r>
          </a:p>
          <a:p>
            <a:pPr lvl="0" algn="ctr">
              <a:defRPr/>
            </a:pPr>
            <a:r>
              <a:rPr lang="en-US" sz="2000" dirty="0">
                <a:solidFill>
                  <a:srgbClr val="00529B"/>
                </a:solidFill>
                <a:latin typeface="Arial" panose="020B0604020202020204" pitchFamily="34" charset="0"/>
                <a:cs typeface="Arial" panose="020B0604020202020204" pitchFamily="34" charset="0"/>
              </a:rPr>
              <a:t>qualify for full Extra Help and select a plan at or below the regional LIS benchmark</a:t>
            </a:r>
          </a:p>
        </p:txBody>
      </p:sp>
      <p:pic>
        <p:nvPicPr>
          <p:cNvPr id="8" name="Picture 7">
            <a:extLst>
              <a:ext uri="{FF2B5EF4-FFF2-40B4-BE49-F238E27FC236}">
                <a16:creationId xmlns:a16="http://schemas.microsoft.com/office/drawing/2014/main" id="{1E49C273-FC6E-4F05-B2EA-364DF1B6CF0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986348" y="2367575"/>
            <a:ext cx="1420491" cy="1420491"/>
          </a:xfrm>
          <a:prstGeom prst="rect">
            <a:avLst/>
          </a:prstGeom>
        </p:spPr>
      </p:pic>
      <p:sp>
        <p:nvSpPr>
          <p:cNvPr id="12" name="Rectangle: Rounded Corners 11" descr="Text box: May have to pay a portion of the monthly premium if you&#10;enroll in a plan that has a premium above the benchmark amount &#10;">
            <a:extLst>
              <a:ext uri="{FF2B5EF4-FFF2-40B4-BE49-F238E27FC236}">
                <a16:creationId xmlns:a16="http://schemas.microsoft.com/office/drawing/2014/main" id="{3E02443B-BC7A-4F48-9DEF-9CC38C3AB134}"/>
              </a:ext>
            </a:extLst>
          </p:cNvPr>
          <p:cNvSpPr/>
          <p:nvPr/>
        </p:nvSpPr>
        <p:spPr>
          <a:xfrm>
            <a:off x="6301044" y="2254081"/>
            <a:ext cx="4388726" cy="3029219"/>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t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a:p>
            <a:pPr lvl="0" algn="ctr">
              <a:defRPr/>
            </a:pPr>
            <a:r>
              <a:rPr lang="en-US" sz="2000" b="1" dirty="0">
                <a:solidFill>
                  <a:srgbClr val="00529B"/>
                </a:solidFill>
                <a:latin typeface="Arial" panose="020B0604020202020204" pitchFamily="34" charset="0"/>
                <a:cs typeface="Arial" panose="020B0604020202020204" pitchFamily="34" charset="0"/>
              </a:rPr>
              <a:t>May have to pay a portion of the monthly premium if you</a:t>
            </a:r>
          </a:p>
          <a:p>
            <a:pPr lvl="0" algn="ctr">
              <a:defRPr/>
            </a:pPr>
            <a:r>
              <a:rPr lang="en-US" sz="2000" dirty="0">
                <a:solidFill>
                  <a:srgbClr val="00529B"/>
                </a:solidFill>
                <a:latin typeface="Arial" panose="020B0604020202020204" pitchFamily="34" charset="0"/>
                <a:cs typeface="Arial" panose="020B0604020202020204" pitchFamily="34" charset="0"/>
              </a:rPr>
              <a:t>enroll in a plan that has a premium above the benchmark amount </a:t>
            </a:r>
          </a:p>
        </p:txBody>
      </p:sp>
      <p:pic>
        <p:nvPicPr>
          <p:cNvPr id="16" name="Graphic 15">
            <a:extLst>
              <a:ext uri="{FF2B5EF4-FFF2-40B4-BE49-F238E27FC236}">
                <a16:creationId xmlns:a16="http://schemas.microsoft.com/office/drawing/2014/main" id="{56FE3BA9-3648-42AD-B9C2-DD1C975CEDC6}"/>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53532" y="2304316"/>
            <a:ext cx="1483750" cy="1483750"/>
          </a:xfrm>
          <a:prstGeom prst="rect">
            <a:avLst/>
          </a:prstGeom>
        </p:spPr>
      </p:pic>
      <p:sp>
        <p:nvSpPr>
          <p:cNvPr id="10" name="TextBox 9" descr="&#10;">
            <a:extLst>
              <a:ext uri="{FF2B5EF4-FFF2-40B4-BE49-F238E27FC236}">
                <a16:creationId xmlns:a16="http://schemas.microsoft.com/office/drawing/2014/main" id="{F6A03A66-9C2C-4D2B-B07C-644990098146}"/>
              </a:ext>
            </a:extLst>
          </p:cNvPr>
          <p:cNvSpPr txBox="1"/>
          <p:nvPr/>
        </p:nvSpPr>
        <p:spPr>
          <a:xfrm>
            <a:off x="1586344" y="5447363"/>
            <a:ext cx="9429399" cy="584775"/>
          </a:xfrm>
          <a:prstGeom prst="rect">
            <a:avLst/>
          </a:prstGeom>
          <a:noFill/>
        </p:spPr>
        <p:txBody>
          <a:bodyPr wrap="square" lIns="91440" tIns="45720" rIns="91440" bIns="45720" rtlCol="0" anchor="t">
            <a:spAutoFit/>
          </a:bodyPr>
          <a:lstStyle/>
          <a:p>
            <a:pPr defTabSz="685800">
              <a:spcAft>
                <a:spcPts val="1200"/>
              </a:spcAft>
            </a:pPr>
            <a:r>
              <a:rPr lang="en-US" sz="1600" b="1" kern="0" dirty="0">
                <a:solidFill>
                  <a:srgbClr val="1B64A6"/>
                </a:solidFill>
                <a:latin typeface="Arial" panose="020B0604020202020204" pitchFamily="34" charset="0"/>
                <a:cs typeface="Arial" panose="020B0604020202020204" pitchFamily="34" charset="0"/>
              </a:rPr>
              <a:t>NOTE:</a:t>
            </a:r>
            <a:r>
              <a:rPr lang="en-US" sz="1600" kern="0" dirty="0">
                <a:solidFill>
                  <a:srgbClr val="1B64A6"/>
                </a:solidFill>
                <a:latin typeface="Arial" panose="020B0604020202020204" pitchFamily="34" charset="0"/>
                <a:cs typeface="Arial" panose="020B0604020202020204" pitchFamily="34" charset="0"/>
              </a:rPr>
              <a:t> Plans can choose to waive the “de </a:t>
            </a:r>
            <a:r>
              <a:rPr lang="en-US" sz="1600" kern="0" dirty="0" err="1">
                <a:solidFill>
                  <a:srgbClr val="1B64A6"/>
                </a:solidFill>
                <a:latin typeface="Arial" panose="020B0604020202020204" pitchFamily="34" charset="0"/>
                <a:cs typeface="Arial" panose="020B0604020202020204" pitchFamily="34" charset="0"/>
              </a:rPr>
              <a:t>minimus</a:t>
            </a:r>
            <a:r>
              <a:rPr lang="en-US" sz="1600" kern="0" dirty="0">
                <a:solidFill>
                  <a:srgbClr val="1B64A6"/>
                </a:solidFill>
                <a:latin typeface="Arial" panose="020B0604020202020204" pitchFamily="34" charset="0"/>
                <a:cs typeface="Arial" panose="020B0604020202020204" pitchFamily="34" charset="0"/>
              </a:rPr>
              <a:t>” premium amount ($2 in 2023) above the regional benchmark. Amounts are updated each year.</a:t>
            </a:r>
          </a:p>
        </p:txBody>
      </p:sp>
      <p:sp>
        <p:nvSpPr>
          <p:cNvPr id="13" name="Freeform: Shape 12">
            <a:extLst>
              <a:ext uri="{FF2B5EF4-FFF2-40B4-BE49-F238E27FC236}">
                <a16:creationId xmlns:a16="http://schemas.microsoft.com/office/drawing/2014/main" id="{CAFFA101-9CF4-4939-B008-75E68582F6EA}"/>
              </a:ext>
              <a:ext uri="{C183D7F6-B498-43B3-948B-1728B52AA6E4}">
                <adec:decorative xmlns:adec="http://schemas.microsoft.com/office/drawing/2017/decorative" val="1"/>
              </a:ext>
            </a:extLst>
          </p:cNvPr>
          <p:cNvSpPr>
            <a:spLocks noChangeAspect="1"/>
          </p:cNvSpPr>
          <p:nvPr/>
        </p:nvSpPr>
        <p:spPr>
          <a:xfrm>
            <a:off x="1344682" y="5480916"/>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0BE56B58-A9F6-4707-827B-3EC2B0D3F4FB}"/>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86</a:t>
            </a:fld>
            <a:endParaRPr lang="en-US" dirty="0"/>
          </a:p>
        </p:txBody>
      </p:sp>
      <p:sp>
        <p:nvSpPr>
          <p:cNvPr id="3" name="Footer Placeholder 2"/>
          <p:cNvSpPr>
            <a:spLocks noGrp="1"/>
          </p:cNvSpPr>
          <p:nvPr>
            <p:ph type="ftr" sz="quarter" idx="11"/>
          </p:nvPr>
        </p:nvSpPr>
        <p:spPr/>
        <p:txBody>
          <a:bodyPr/>
          <a:lstStyle/>
          <a:p>
            <a:r>
              <a:rPr lang="en-US"/>
              <a:t>Medicare Drug Coverage</a:t>
            </a:r>
          </a:p>
        </p:txBody>
      </p:sp>
      <p:sp>
        <p:nvSpPr>
          <p:cNvPr id="2" name="Date Placeholder 1"/>
          <p:cNvSpPr>
            <a:spLocks noGrp="1"/>
          </p:cNvSpPr>
          <p:nvPr>
            <p:ph type="dt" sz="half" idx="10"/>
          </p:nvPr>
        </p:nvSpPr>
        <p:spPr/>
        <p:txBody>
          <a:bodyPr/>
          <a:lstStyle/>
          <a:p>
            <a:r>
              <a:rPr lang="en-US"/>
              <a:t>April 2023</a:t>
            </a:r>
          </a:p>
        </p:txBody>
      </p:sp>
    </p:spTree>
    <p:custDataLst>
      <p:tags r:id="rId1"/>
    </p:custDataLst>
    <p:extLst>
      <p:ext uri="{BB962C8B-B14F-4D97-AF65-F5344CB8AC3E}">
        <p14:creationId xmlns:p14="http://schemas.microsoft.com/office/powerpoint/2010/main" val="2543468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4" end="4"/>
                                            </p:txEl>
                                          </p:spTgt>
                                        </p:tgtEl>
                                        <p:attrNameLst>
                                          <p:attrName>style.visibility</p:attrName>
                                        </p:attrNameLst>
                                      </p:cBhvr>
                                      <p:to>
                                        <p:strVal val="visible"/>
                                      </p:to>
                                    </p:set>
                                    <p:animEffect transition="in" filter="fade">
                                      <p:cBhvr>
                                        <p:cTn id="7" dur="500"/>
                                        <p:tgtEl>
                                          <p:spTgt spid="11">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
                                            <p:txEl>
                                              <p:pRg st="5" end="5"/>
                                            </p:txEl>
                                          </p:spTgt>
                                        </p:tgtEl>
                                        <p:attrNameLst>
                                          <p:attrName>style.visibility</p:attrName>
                                        </p:attrNameLst>
                                      </p:cBhvr>
                                      <p:to>
                                        <p:strVal val="visible"/>
                                      </p:to>
                                    </p:set>
                                    <p:animEffect transition="in" filter="fade">
                                      <p:cBhvr>
                                        <p:cTn id="10" dur="500"/>
                                        <p:tgtEl>
                                          <p:spTgt spid="11">
                                            <p:txEl>
                                              <p:pRg st="5" end="5"/>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xEl>
                                              <p:pRg st="4" end="4"/>
                                            </p:txEl>
                                          </p:spTgt>
                                        </p:tgtEl>
                                        <p:attrNameLst>
                                          <p:attrName>style.visibility</p:attrName>
                                        </p:attrNameLst>
                                      </p:cBhvr>
                                      <p:to>
                                        <p:strVal val="visible"/>
                                      </p:to>
                                    </p:set>
                                    <p:animEffect transition="in" filter="fade">
                                      <p:cBhvr>
                                        <p:cTn id="15" dur="500"/>
                                        <p:tgtEl>
                                          <p:spTgt spid="12">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xEl>
                                              <p:pRg st="5" end="5"/>
                                            </p:txEl>
                                          </p:spTgt>
                                        </p:tgtEl>
                                        <p:attrNameLst>
                                          <p:attrName>style.visibility</p:attrName>
                                        </p:attrNameLst>
                                      </p:cBhvr>
                                      <p:to>
                                        <p:strVal val="visible"/>
                                      </p:to>
                                    </p:set>
                                    <p:animEffect transition="in" filter="fade">
                                      <p:cBhvr>
                                        <p:cTn id="18" dur="500"/>
                                        <p:tgtEl>
                                          <p:spTgt spid="12">
                                            <p:txEl>
                                              <p:pRg st="5" end="5"/>
                                            </p:txEl>
                                          </p:spTgt>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Reassignment Notices</a:t>
            </a:r>
          </a:p>
        </p:txBody>
      </p:sp>
      <p:sp>
        <p:nvSpPr>
          <p:cNvPr id="8" name="Content Placeholder 7">
            <a:extLst>
              <a:ext uri="{FF2B5EF4-FFF2-40B4-BE49-F238E27FC236}">
                <a16:creationId xmlns:a16="http://schemas.microsoft.com/office/drawing/2014/main" id="{477F4EAD-BCB5-482F-B312-72EEC58CB6D0}"/>
              </a:ext>
            </a:extLst>
          </p:cNvPr>
          <p:cNvSpPr>
            <a:spLocks noGrp="1"/>
          </p:cNvSpPr>
          <p:nvPr>
            <p:ph type="body" sz="quarter" idx="4294967295"/>
          </p:nvPr>
        </p:nvSpPr>
        <p:spPr>
          <a:xfrm>
            <a:off x="838200" y="1066772"/>
            <a:ext cx="10672762" cy="1935163"/>
          </a:xfrm>
        </p:spPr>
        <p:txBody>
          <a:bodyPr>
            <a:normAutofit lnSpcReduction="10000"/>
          </a:bodyPr>
          <a:lstStyle/>
          <a:p>
            <a:pPr marL="0" indent="0">
              <a:lnSpc>
                <a:spcPct val="100000"/>
              </a:lnSpc>
              <a:spcBef>
                <a:spcPts val="0"/>
              </a:spcBef>
              <a:spcAft>
                <a:spcPts val="1200"/>
              </a:spcAft>
              <a:buNone/>
            </a:pPr>
            <a:r>
              <a:rPr lang="en-US" sz="2800" b="1" dirty="0">
                <a:solidFill>
                  <a:srgbClr val="2F5597"/>
                </a:solidFill>
              </a:rPr>
              <a:t>In certain situations, if you get Extra Help: </a:t>
            </a:r>
          </a:p>
          <a:p>
            <a:pPr marL="548640" indent="-274320">
              <a:lnSpc>
                <a:spcPct val="100000"/>
              </a:lnSpc>
              <a:spcBef>
                <a:spcPts val="0"/>
              </a:spcBef>
              <a:spcAft>
                <a:spcPts val="1200"/>
              </a:spcAft>
            </a:pPr>
            <a:r>
              <a:rPr lang="en-US" sz="2400" dirty="0">
                <a:solidFill>
                  <a:srgbClr val="2F5597"/>
                </a:solidFill>
              </a:rPr>
              <a:t>CMS reassigns you into a new drug plan</a:t>
            </a:r>
          </a:p>
          <a:p>
            <a:pPr marL="548640" indent="-274320">
              <a:lnSpc>
                <a:spcPct val="100000"/>
              </a:lnSpc>
              <a:spcBef>
                <a:spcPts val="0"/>
              </a:spcBef>
              <a:spcAft>
                <a:spcPts val="1200"/>
              </a:spcAft>
            </a:pPr>
            <a:r>
              <a:rPr lang="en-US" sz="2400" dirty="0">
                <a:solidFill>
                  <a:srgbClr val="2F5597"/>
                </a:solidFill>
              </a:rPr>
              <a:t>CMS mails you a notice on BLUE paper in early November </a:t>
            </a:r>
          </a:p>
          <a:p>
            <a:pPr marL="548640" indent="-274320">
              <a:lnSpc>
                <a:spcPct val="100000"/>
              </a:lnSpc>
              <a:spcBef>
                <a:spcPts val="0"/>
              </a:spcBef>
              <a:spcAft>
                <a:spcPts val="1200"/>
              </a:spcAft>
            </a:pPr>
            <a:r>
              <a:rPr lang="en-US" sz="2400" dirty="0">
                <a:solidFill>
                  <a:srgbClr val="2F5597"/>
                </a:solidFill>
              </a:rPr>
              <a:t>There are 3 versions of the notice:</a:t>
            </a:r>
          </a:p>
        </p:txBody>
      </p:sp>
      <p:grpSp>
        <p:nvGrpSpPr>
          <p:cNvPr id="9" name="Group 8" descr="Blue paper graphic: CMS Product No. 11208">
            <a:extLst>
              <a:ext uri="{FF2B5EF4-FFF2-40B4-BE49-F238E27FC236}">
                <a16:creationId xmlns:a16="http://schemas.microsoft.com/office/drawing/2014/main" id="{C95C08E2-501A-46A9-A208-5CE10C24D17D}"/>
              </a:ext>
            </a:extLst>
          </p:cNvPr>
          <p:cNvGrpSpPr/>
          <p:nvPr/>
        </p:nvGrpSpPr>
        <p:grpSpPr>
          <a:xfrm>
            <a:off x="1320350" y="3006727"/>
            <a:ext cx="2805544" cy="3511296"/>
            <a:chOff x="11826574" y="2076198"/>
            <a:chExt cx="2805544" cy="3511296"/>
          </a:xfrm>
        </p:grpSpPr>
        <p:pic>
          <p:nvPicPr>
            <p:cNvPr id="5" name="Picture 4" descr="Blue paper graphic: CMS Product No. 11208">
              <a:extLst>
                <a:ext uri="{FF2B5EF4-FFF2-40B4-BE49-F238E27FC236}">
                  <a16:creationId xmlns:a16="http://schemas.microsoft.com/office/drawing/2014/main" id="{A9C6ECC6-77EE-4AD3-BE8C-A9B211D88BDB}"/>
                </a:ext>
              </a:extLst>
            </p:cNvPr>
            <p:cNvPicPr>
              <a:picLocks noChangeAspect="1"/>
            </p:cNvPicPr>
            <p:nvPr/>
          </p:nvPicPr>
          <p:blipFill>
            <a:blip r:embed="rId4"/>
            <a:stretch>
              <a:fillRect/>
            </a:stretch>
          </p:blipFill>
          <p:spPr>
            <a:xfrm>
              <a:off x="11826574" y="2076198"/>
              <a:ext cx="2805544" cy="3511296"/>
            </a:xfrm>
            <a:prstGeom prst="rect">
              <a:avLst/>
            </a:prstGeom>
          </p:spPr>
        </p:pic>
        <p:sp>
          <p:nvSpPr>
            <p:cNvPr id="6" name="TextBox 5">
              <a:extLst>
                <a:ext uri="{FF2B5EF4-FFF2-40B4-BE49-F238E27FC236}">
                  <a16:creationId xmlns:a16="http://schemas.microsoft.com/office/drawing/2014/main" id="{413CD64A-E118-48AE-92A3-5E3B3BF8B718}"/>
                </a:ext>
              </a:extLst>
            </p:cNvPr>
            <p:cNvSpPr txBox="1"/>
            <p:nvPr/>
          </p:nvSpPr>
          <p:spPr>
            <a:xfrm>
              <a:off x="11971452" y="2214694"/>
              <a:ext cx="2427330" cy="1969770"/>
            </a:xfrm>
            <a:prstGeom prst="rect">
              <a:avLst/>
            </a:prstGeom>
            <a:noFill/>
          </p:spPr>
          <p:txBody>
            <a:bodyPr wrap="square" lIns="182880" rIns="182880" rtlCol="0">
              <a:spAutoFit/>
            </a:bodyPr>
            <a:lstStyle/>
            <a:p>
              <a:pPr lvl="0" algn="ctr"/>
              <a:r>
                <a:rPr lang="en-US" sz="2000" b="1" dirty="0">
                  <a:solidFill>
                    <a:srgbClr val="2F5597"/>
                  </a:solidFill>
                  <a:latin typeface="Arial" panose="020B0604020202020204" pitchFamily="34" charset="0"/>
                  <a:cs typeface="Arial" panose="020B0604020202020204" pitchFamily="34" charset="0"/>
                </a:rPr>
                <a:t>CMS Product </a:t>
              </a:r>
            </a:p>
            <a:p>
              <a:pPr lvl="0" algn="ctr">
                <a:spcAft>
                  <a:spcPts val="1200"/>
                </a:spcAft>
              </a:pPr>
              <a:r>
                <a:rPr lang="en-US" sz="2000" b="1" dirty="0">
                  <a:solidFill>
                    <a:srgbClr val="2F5597"/>
                  </a:solidFill>
                  <a:latin typeface="Arial" panose="020B0604020202020204" pitchFamily="34" charset="0"/>
                  <a:cs typeface="Arial" panose="020B0604020202020204" pitchFamily="34" charset="0"/>
                </a:rPr>
                <a:t>No. 11208 </a:t>
              </a:r>
            </a:p>
            <a:p>
              <a:pPr lvl="0"/>
              <a:r>
                <a:rPr lang="en-US" dirty="0">
                  <a:solidFill>
                    <a:srgbClr val="2F5597"/>
                  </a:solidFill>
                  <a:latin typeface="Arial" panose="020B0604020202020204" pitchFamily="34" charset="0"/>
                  <a:cs typeface="Arial" panose="020B0604020202020204" pitchFamily="34" charset="0"/>
                </a:rPr>
                <a:t>If your drug plan is leaving the Medicare Program</a:t>
              </a:r>
            </a:p>
            <a:p>
              <a:endParaRPr lang="en-US" dirty="0"/>
            </a:p>
          </p:txBody>
        </p:sp>
      </p:grpSp>
      <p:grpSp>
        <p:nvGrpSpPr>
          <p:cNvPr id="14" name="Group 13" descr="Blue paper graphic: CMS Product No. 11443">
            <a:extLst>
              <a:ext uri="{FF2B5EF4-FFF2-40B4-BE49-F238E27FC236}">
                <a16:creationId xmlns:a16="http://schemas.microsoft.com/office/drawing/2014/main" id="{5ECAA241-4BC5-456F-962F-9C9C733546BD}"/>
              </a:ext>
            </a:extLst>
          </p:cNvPr>
          <p:cNvGrpSpPr/>
          <p:nvPr/>
        </p:nvGrpSpPr>
        <p:grpSpPr>
          <a:xfrm>
            <a:off x="4649244" y="3006727"/>
            <a:ext cx="2805544" cy="3513213"/>
            <a:chOff x="11802677" y="2137317"/>
            <a:chExt cx="2805544" cy="3513213"/>
          </a:xfrm>
        </p:grpSpPr>
        <p:pic>
          <p:nvPicPr>
            <p:cNvPr id="18" name="Picture 17" descr="Blue paper graphic: CMS Product No. 11443">
              <a:extLst>
                <a:ext uri="{FF2B5EF4-FFF2-40B4-BE49-F238E27FC236}">
                  <a16:creationId xmlns:a16="http://schemas.microsoft.com/office/drawing/2014/main" id="{A914C84E-E1A0-4BAA-9DFE-33B8F9061E53}"/>
                </a:ext>
              </a:extLst>
            </p:cNvPr>
            <p:cNvPicPr>
              <a:picLocks noChangeAspect="1"/>
            </p:cNvPicPr>
            <p:nvPr/>
          </p:nvPicPr>
          <p:blipFill>
            <a:blip r:embed="rId4"/>
            <a:stretch>
              <a:fillRect/>
            </a:stretch>
          </p:blipFill>
          <p:spPr>
            <a:xfrm>
              <a:off x="11802677" y="2137317"/>
              <a:ext cx="2805544" cy="3513213"/>
            </a:xfrm>
            <a:prstGeom prst="rect">
              <a:avLst/>
            </a:prstGeom>
          </p:spPr>
        </p:pic>
        <p:sp>
          <p:nvSpPr>
            <p:cNvPr id="19" name="TextBox 18">
              <a:extLst>
                <a:ext uri="{FF2B5EF4-FFF2-40B4-BE49-F238E27FC236}">
                  <a16:creationId xmlns:a16="http://schemas.microsoft.com/office/drawing/2014/main" id="{4C625CBF-713A-4EE3-9EC7-3CA30BAFC7C4}"/>
                </a:ext>
              </a:extLst>
            </p:cNvPr>
            <p:cNvSpPr txBox="1"/>
            <p:nvPr/>
          </p:nvSpPr>
          <p:spPr>
            <a:xfrm>
              <a:off x="11895983" y="2288496"/>
              <a:ext cx="2462403" cy="1969770"/>
            </a:xfrm>
            <a:prstGeom prst="rect">
              <a:avLst/>
            </a:prstGeom>
            <a:noFill/>
          </p:spPr>
          <p:txBody>
            <a:bodyPr wrap="square" lIns="182880" rIns="0" rtlCol="0">
              <a:spAutoFit/>
            </a:bodyPr>
            <a:lstStyle/>
            <a:p>
              <a:pPr algn="ctr"/>
              <a:r>
                <a:rPr lang="en-US" sz="2000" b="1" dirty="0">
                  <a:solidFill>
                    <a:srgbClr val="2F5597"/>
                  </a:solidFill>
                  <a:latin typeface="Arial" panose="020B0604020202020204" pitchFamily="34" charset="0"/>
                  <a:cs typeface="Arial" panose="020B0604020202020204" pitchFamily="34" charset="0"/>
                </a:rPr>
                <a:t>CMS Product</a:t>
              </a:r>
            </a:p>
            <a:p>
              <a:pPr algn="ctr">
                <a:spcAft>
                  <a:spcPts val="1200"/>
                </a:spcAft>
              </a:pPr>
              <a:r>
                <a:rPr lang="en-US" sz="2000" b="1" dirty="0">
                  <a:solidFill>
                    <a:srgbClr val="2F5597"/>
                  </a:solidFill>
                  <a:latin typeface="Arial" panose="020B0604020202020204" pitchFamily="34" charset="0"/>
                  <a:cs typeface="Arial" panose="020B0604020202020204" pitchFamily="34" charset="0"/>
                </a:rPr>
                <a:t>No. 11443 </a:t>
              </a:r>
            </a:p>
            <a:p>
              <a:r>
                <a:rPr lang="en-US" dirty="0">
                  <a:solidFill>
                    <a:srgbClr val="2F5597"/>
                  </a:solidFill>
                  <a:latin typeface="Arial" panose="020B0604020202020204" pitchFamily="34" charset="0"/>
                  <a:cs typeface="Arial" panose="020B0604020202020204" pitchFamily="34" charset="0"/>
                </a:rPr>
                <a:t>If your Medicare Advantage Plan is leaving the Medicare Program</a:t>
              </a:r>
            </a:p>
          </p:txBody>
        </p:sp>
      </p:grpSp>
      <p:grpSp>
        <p:nvGrpSpPr>
          <p:cNvPr id="20" name="Group 19" descr="Blue paper graphic: CMS Product No. 11209">
            <a:extLst>
              <a:ext uri="{FF2B5EF4-FFF2-40B4-BE49-F238E27FC236}">
                <a16:creationId xmlns:a16="http://schemas.microsoft.com/office/drawing/2014/main" id="{6EAFF06F-C95D-456B-A3AC-05388B951067}"/>
              </a:ext>
            </a:extLst>
          </p:cNvPr>
          <p:cNvGrpSpPr/>
          <p:nvPr/>
        </p:nvGrpSpPr>
        <p:grpSpPr>
          <a:xfrm>
            <a:off x="7978138" y="3006727"/>
            <a:ext cx="2805543" cy="3530775"/>
            <a:chOff x="11876540" y="2147883"/>
            <a:chExt cx="2391677" cy="2834640"/>
          </a:xfrm>
        </p:grpSpPr>
        <p:pic>
          <p:nvPicPr>
            <p:cNvPr id="21" name="Picture 20" descr="Blue paper graphic: CMS Product No. 11209">
              <a:extLst>
                <a:ext uri="{FF2B5EF4-FFF2-40B4-BE49-F238E27FC236}">
                  <a16:creationId xmlns:a16="http://schemas.microsoft.com/office/drawing/2014/main" id="{B2AAFCA7-A75D-40AE-8830-D02AE5E8CECE}"/>
                </a:ext>
              </a:extLst>
            </p:cNvPr>
            <p:cNvPicPr>
              <a:picLocks noChangeAspect="1"/>
            </p:cNvPicPr>
            <p:nvPr/>
          </p:nvPicPr>
          <p:blipFill>
            <a:blip r:embed="rId4"/>
            <a:stretch>
              <a:fillRect/>
            </a:stretch>
          </p:blipFill>
          <p:spPr>
            <a:xfrm>
              <a:off x="11876540" y="2147883"/>
              <a:ext cx="2391677" cy="2834640"/>
            </a:xfrm>
            <a:prstGeom prst="rect">
              <a:avLst/>
            </a:prstGeom>
          </p:spPr>
        </p:pic>
        <p:sp>
          <p:nvSpPr>
            <p:cNvPr id="22" name="TextBox 21">
              <a:extLst>
                <a:ext uri="{FF2B5EF4-FFF2-40B4-BE49-F238E27FC236}">
                  <a16:creationId xmlns:a16="http://schemas.microsoft.com/office/drawing/2014/main" id="{12A4B67A-6BC8-451D-A637-763F97739A64}"/>
                </a:ext>
              </a:extLst>
            </p:cNvPr>
            <p:cNvSpPr txBox="1"/>
            <p:nvPr/>
          </p:nvSpPr>
          <p:spPr>
            <a:xfrm>
              <a:off x="11985032" y="2278671"/>
              <a:ext cx="2116151" cy="1581406"/>
            </a:xfrm>
            <a:prstGeom prst="rect">
              <a:avLst/>
            </a:prstGeom>
            <a:noFill/>
          </p:spPr>
          <p:txBody>
            <a:bodyPr wrap="square" lIns="182880" rIns="182880" rtlCol="0">
              <a:spAutoFit/>
            </a:bodyPr>
            <a:lstStyle/>
            <a:p>
              <a:pPr algn="ctr"/>
              <a:r>
                <a:rPr lang="en-US" sz="2000" b="1" dirty="0">
                  <a:solidFill>
                    <a:srgbClr val="2F5597"/>
                  </a:solidFill>
                  <a:latin typeface="Arial" panose="020B0604020202020204" pitchFamily="34" charset="0"/>
                  <a:cs typeface="Arial" panose="020B0604020202020204" pitchFamily="34" charset="0"/>
                </a:rPr>
                <a:t>CMS Product </a:t>
              </a:r>
            </a:p>
            <a:p>
              <a:pPr algn="ctr">
                <a:spcAft>
                  <a:spcPts val="1200"/>
                </a:spcAft>
              </a:pPr>
              <a:r>
                <a:rPr lang="en-US" sz="2000" b="1" dirty="0">
                  <a:solidFill>
                    <a:srgbClr val="2F5597"/>
                  </a:solidFill>
                  <a:latin typeface="Arial" panose="020B0604020202020204" pitchFamily="34" charset="0"/>
                  <a:cs typeface="Arial" panose="020B0604020202020204" pitchFamily="34" charset="0"/>
                </a:rPr>
                <a:t>No. 11209 </a:t>
              </a:r>
            </a:p>
            <a:p>
              <a:r>
                <a:rPr lang="en-US" dirty="0">
                  <a:solidFill>
                    <a:srgbClr val="2F5597"/>
                  </a:solidFill>
                  <a:latin typeface="Arial" panose="020B0604020202020204" pitchFamily="34" charset="0"/>
                  <a:cs typeface="Arial" panose="020B0604020202020204" pitchFamily="34" charset="0"/>
                </a:rPr>
                <a:t>If your premium is increasing above </a:t>
              </a:r>
              <a:br>
                <a:rPr lang="en-US" dirty="0">
                  <a:solidFill>
                    <a:srgbClr val="2F5597"/>
                  </a:solidFill>
                  <a:latin typeface="Arial" panose="020B0604020202020204" pitchFamily="34" charset="0"/>
                  <a:cs typeface="Arial" panose="020B0604020202020204" pitchFamily="34" charset="0"/>
                </a:rPr>
              </a:br>
              <a:r>
                <a:rPr lang="en-US" dirty="0">
                  <a:solidFill>
                    <a:srgbClr val="2F5597"/>
                  </a:solidFill>
                  <a:latin typeface="Arial" panose="020B0604020202020204" pitchFamily="34" charset="0"/>
                  <a:cs typeface="Arial" panose="020B0604020202020204" pitchFamily="34" charset="0"/>
                </a:rPr>
                <a:t>the regional LIS benchmark amount</a:t>
              </a:r>
            </a:p>
          </p:txBody>
        </p:sp>
      </p:grpSp>
      <p:sp>
        <p:nvSpPr>
          <p:cNvPr id="7" name="Slide Number Placeholder 5">
            <a:extLst>
              <a:ext uri="{FF2B5EF4-FFF2-40B4-BE49-F238E27FC236}">
                <a16:creationId xmlns:a16="http://schemas.microsoft.com/office/drawing/2014/main" id="{A395EFBE-103F-443F-98A8-8FEEE2918D1A}"/>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87</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n-US"/>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2023</a:t>
            </a:r>
          </a:p>
        </p:txBody>
      </p:sp>
    </p:spTree>
    <p:custDataLst>
      <p:tags r:id="rId1"/>
    </p:custDataLst>
    <p:extLst>
      <p:ext uri="{BB962C8B-B14F-4D97-AF65-F5344CB8AC3E}">
        <p14:creationId xmlns:p14="http://schemas.microsoft.com/office/powerpoint/2010/main" val="2766027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fade">
                                      <p:cBhvr>
                                        <p:cTn id="17"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Changes in Qualifying for Extra Help</a:t>
            </a:r>
          </a:p>
        </p:txBody>
      </p:sp>
      <p:sp>
        <p:nvSpPr>
          <p:cNvPr id="5" name="Content Placeholder 4"/>
          <p:cNvSpPr>
            <a:spLocks noGrp="1"/>
          </p:cNvSpPr>
          <p:nvPr>
            <p:ph type="body" sz="quarter" idx="13"/>
          </p:nvPr>
        </p:nvSpPr>
        <p:spPr>
          <a:xfrm>
            <a:off x="838200" y="1174307"/>
            <a:ext cx="9393621" cy="898827"/>
          </a:xfrm>
        </p:spPr>
        <p:txBody>
          <a:bodyPr>
            <a:noAutofit/>
          </a:bodyPr>
          <a:lstStyle/>
          <a:p>
            <a:pPr marL="0" lvl="0" indent="0">
              <a:lnSpc>
                <a:spcPct val="100000"/>
              </a:lnSpc>
              <a:spcBef>
                <a:spcPts val="0"/>
              </a:spcBef>
              <a:spcAft>
                <a:spcPts val="1200"/>
              </a:spcAft>
              <a:buNone/>
            </a:pPr>
            <a:r>
              <a:rPr lang="en-US" b="1" dirty="0">
                <a:solidFill>
                  <a:srgbClr val="2F5597"/>
                </a:solidFill>
              </a:rPr>
              <a:t>Medicare reestablishes eligibility each August for the next calendar year and mails notices:</a:t>
            </a:r>
          </a:p>
          <a:p>
            <a:pPr lvl="1">
              <a:lnSpc>
                <a:spcPct val="100000"/>
              </a:lnSpc>
              <a:spcBef>
                <a:spcPts val="600"/>
              </a:spcBef>
              <a:buFont typeface="Wingdings" panose="05000000000000000000" pitchFamily="2" charset="2"/>
              <a:buChar char="§"/>
            </a:pPr>
            <a:endParaRPr lang="en-US" dirty="0">
              <a:solidFill>
                <a:srgbClr val="2F5597"/>
              </a:solidFill>
            </a:endParaRPr>
          </a:p>
        </p:txBody>
      </p:sp>
      <p:grpSp>
        <p:nvGrpSpPr>
          <p:cNvPr id="18" name="Group 17" descr="Gray paper graphic: Loss-of-Deemed-Status notice">
            <a:extLst>
              <a:ext uri="{FF2B5EF4-FFF2-40B4-BE49-F238E27FC236}">
                <a16:creationId xmlns:a16="http://schemas.microsoft.com/office/drawing/2014/main" id="{BF87A337-1461-4307-A1D5-CE7673E9EC45}"/>
              </a:ext>
            </a:extLst>
          </p:cNvPr>
          <p:cNvGrpSpPr/>
          <p:nvPr/>
        </p:nvGrpSpPr>
        <p:grpSpPr>
          <a:xfrm>
            <a:off x="1895420" y="2321976"/>
            <a:ext cx="3065417" cy="3749040"/>
            <a:chOff x="838200" y="2315573"/>
            <a:chExt cx="3065417" cy="3749040"/>
          </a:xfrm>
        </p:grpSpPr>
        <p:pic>
          <p:nvPicPr>
            <p:cNvPr id="17" name="Picture 16" descr="Gray paper graphic: Loss-of-Deemed-Status notice">
              <a:extLst>
                <a:ext uri="{FF2B5EF4-FFF2-40B4-BE49-F238E27FC236}">
                  <a16:creationId xmlns:a16="http://schemas.microsoft.com/office/drawing/2014/main" id="{AF5F4E74-D0D9-4AA1-BE4F-61187A04BF92}"/>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838200" y="2315573"/>
              <a:ext cx="3065417" cy="3749040"/>
            </a:xfrm>
            <a:prstGeom prst="rect">
              <a:avLst/>
            </a:prstGeom>
          </p:spPr>
        </p:pic>
        <p:sp>
          <p:nvSpPr>
            <p:cNvPr id="10" name="Rectangle 9">
              <a:extLst>
                <a:ext uri="{FF2B5EF4-FFF2-40B4-BE49-F238E27FC236}">
                  <a16:creationId xmlns:a16="http://schemas.microsoft.com/office/drawing/2014/main" id="{DABA53D5-8A67-4617-BD54-0B13B1EB573C}"/>
                </a:ext>
              </a:extLst>
            </p:cNvPr>
            <p:cNvSpPr/>
            <p:nvPr/>
          </p:nvSpPr>
          <p:spPr>
            <a:xfrm>
              <a:off x="992714" y="2535004"/>
              <a:ext cx="2756387" cy="2354491"/>
            </a:xfrm>
            <a:prstGeom prst="rect">
              <a:avLst/>
            </a:prstGeom>
          </p:spPr>
          <p:txBody>
            <a:bodyPr wrap="square">
              <a:spAutoFit/>
            </a:bodyPr>
            <a:lstStyle/>
            <a:p>
              <a:pPr lvl="0" algn="ctr">
                <a:spcBef>
                  <a:spcPts val="600"/>
                </a:spcBef>
              </a:pPr>
              <a:r>
                <a:rPr lang="en-US" sz="1600" dirty="0">
                  <a:solidFill>
                    <a:srgbClr val="2F5597"/>
                  </a:solidFill>
                  <a:latin typeface="Arial" panose="020B0604020202020204" pitchFamily="34" charset="0"/>
                  <a:cs typeface="Arial" panose="020B0604020202020204" pitchFamily="34" charset="0"/>
                </a:rPr>
                <a:t>“</a:t>
              </a:r>
              <a:r>
                <a:rPr lang="en-US" sz="1600" b="1" dirty="0">
                  <a:solidFill>
                    <a:srgbClr val="2F5597"/>
                  </a:solidFill>
                  <a:latin typeface="Arial" panose="020B0604020202020204" pitchFamily="34" charset="0"/>
                  <a:cs typeface="Arial" panose="020B0604020202020204" pitchFamily="34" charset="0"/>
                </a:rPr>
                <a:t>Loss-of-Deemed-Status” </a:t>
              </a:r>
              <a:br>
                <a:rPr lang="en-US" sz="1600" b="1" dirty="0">
                  <a:solidFill>
                    <a:srgbClr val="2F5597"/>
                  </a:solidFill>
                  <a:latin typeface="Arial" panose="020B0604020202020204" pitchFamily="34" charset="0"/>
                  <a:cs typeface="Arial" panose="020B0604020202020204" pitchFamily="34" charset="0"/>
                </a:rPr>
              </a:br>
              <a:r>
                <a:rPr lang="en-US" sz="1600" b="1" dirty="0">
                  <a:solidFill>
                    <a:srgbClr val="2F5597"/>
                  </a:solidFill>
                  <a:latin typeface="Arial" panose="020B0604020202020204" pitchFamily="34" charset="0"/>
                  <a:cs typeface="Arial" panose="020B0604020202020204" pitchFamily="34" charset="0"/>
                </a:rPr>
                <a:t>notice </a:t>
              </a:r>
              <a:br>
                <a:rPr lang="en-US" sz="1600" b="1" dirty="0">
                  <a:solidFill>
                    <a:srgbClr val="2F5597"/>
                  </a:solidFill>
                  <a:latin typeface="Arial" panose="020B0604020202020204" pitchFamily="34" charset="0"/>
                  <a:cs typeface="Arial" panose="020B0604020202020204" pitchFamily="34" charset="0"/>
                </a:rPr>
              </a:br>
              <a:r>
                <a:rPr lang="en-US" sz="1600" b="1" dirty="0">
                  <a:solidFill>
                    <a:srgbClr val="2F5597"/>
                  </a:solidFill>
                  <a:latin typeface="Arial" panose="020B0604020202020204" pitchFamily="34" charset="0"/>
                  <a:cs typeface="Arial" panose="020B0604020202020204" pitchFamily="34" charset="0"/>
                </a:rPr>
                <a:t>in September </a:t>
              </a:r>
              <a:br>
                <a:rPr lang="en-US" sz="1600" b="1" dirty="0">
                  <a:solidFill>
                    <a:srgbClr val="2F5597"/>
                  </a:solidFill>
                  <a:latin typeface="Arial" panose="020B0604020202020204" pitchFamily="34" charset="0"/>
                  <a:cs typeface="Arial" panose="020B0604020202020204" pitchFamily="34" charset="0"/>
                </a:rPr>
              </a:br>
              <a:r>
                <a:rPr lang="en-US" sz="1600" dirty="0">
                  <a:solidFill>
                    <a:srgbClr val="2F5597"/>
                  </a:solidFill>
                  <a:latin typeface="Arial" panose="020B0604020202020204" pitchFamily="34" charset="0"/>
                  <a:cs typeface="Arial" panose="020B0604020202020204" pitchFamily="34" charset="0"/>
                </a:rPr>
                <a:t>(GRAY paper)</a:t>
              </a:r>
            </a:p>
            <a:p>
              <a:pPr lvl="0" algn="ctr">
                <a:spcBef>
                  <a:spcPts val="600"/>
                </a:spcBef>
              </a:pPr>
              <a:endParaRPr lang="en-US" sz="800" dirty="0">
                <a:solidFill>
                  <a:srgbClr val="2F5597"/>
                </a:solidFill>
                <a:latin typeface="Arial" panose="020B0604020202020204" pitchFamily="34" charset="0"/>
                <a:cs typeface="Arial" panose="020B0604020202020204" pitchFamily="34" charset="0"/>
              </a:endParaRPr>
            </a:p>
            <a:p>
              <a:pPr marL="182880" lvl="0">
                <a:spcBef>
                  <a:spcPts val="600"/>
                </a:spcBef>
              </a:pPr>
              <a:r>
                <a:rPr lang="en-US" sz="1600" dirty="0">
                  <a:solidFill>
                    <a:srgbClr val="2F5597"/>
                  </a:solidFill>
                  <a:latin typeface="Arial" panose="020B0604020202020204" pitchFamily="34" charset="0"/>
                  <a:cs typeface="Arial" panose="020B0604020202020204" pitchFamily="34" charset="0"/>
                </a:rPr>
                <a:t>which includes Social Security application to reapply if you no longer automatically qualify </a:t>
              </a:r>
            </a:p>
          </p:txBody>
        </p:sp>
      </p:grpSp>
      <p:grpSp>
        <p:nvGrpSpPr>
          <p:cNvPr id="19" name="Group 18" descr="Orange paper graphic: Change in extra help co-payment notice">
            <a:extLst>
              <a:ext uri="{FF2B5EF4-FFF2-40B4-BE49-F238E27FC236}">
                <a16:creationId xmlns:a16="http://schemas.microsoft.com/office/drawing/2014/main" id="{C863B6C9-CEEC-4404-8861-420E00EAA411}"/>
              </a:ext>
            </a:extLst>
          </p:cNvPr>
          <p:cNvGrpSpPr/>
          <p:nvPr/>
        </p:nvGrpSpPr>
        <p:grpSpPr>
          <a:xfrm>
            <a:off x="7215091" y="2363700"/>
            <a:ext cx="3065417" cy="3749040"/>
            <a:chOff x="7967351" y="2242038"/>
            <a:chExt cx="3065417" cy="4034199"/>
          </a:xfrm>
        </p:grpSpPr>
        <p:pic>
          <p:nvPicPr>
            <p:cNvPr id="15" name="Picture 14" title="Orange Paper">
              <a:extLst>
                <a:ext uri="{FF2B5EF4-FFF2-40B4-BE49-F238E27FC236}">
                  <a16:creationId xmlns:a16="http://schemas.microsoft.com/office/drawing/2014/main" id="{F4AE05E5-5A24-40D8-9A02-55CEA3CA705C}"/>
                </a:ext>
              </a:extLst>
            </p:cNvPr>
            <p:cNvPicPr>
              <a:picLocks noChangeAspect="1"/>
            </p:cNvPicPr>
            <p:nvPr/>
          </p:nvPicPr>
          <p:blipFill>
            <a:blip r:embed="rId6"/>
            <a:stretch>
              <a:fillRect/>
            </a:stretch>
          </p:blipFill>
          <p:spPr>
            <a:xfrm>
              <a:off x="7967351" y="2242038"/>
              <a:ext cx="3065417" cy="4034199"/>
            </a:xfrm>
            <a:prstGeom prst="rect">
              <a:avLst/>
            </a:prstGeom>
          </p:spPr>
        </p:pic>
        <p:sp>
          <p:nvSpPr>
            <p:cNvPr id="8" name="Rectangle 7">
              <a:extLst>
                <a:ext uri="{FF2B5EF4-FFF2-40B4-BE49-F238E27FC236}">
                  <a16:creationId xmlns:a16="http://schemas.microsoft.com/office/drawing/2014/main" id="{E644F673-661A-4A18-A7AE-C2867B0E245C}"/>
                </a:ext>
              </a:extLst>
            </p:cNvPr>
            <p:cNvSpPr/>
            <p:nvPr/>
          </p:nvSpPr>
          <p:spPr>
            <a:xfrm>
              <a:off x="7992979" y="2477208"/>
              <a:ext cx="2839439" cy="2533578"/>
            </a:xfrm>
            <a:prstGeom prst="rect">
              <a:avLst/>
            </a:prstGeom>
          </p:spPr>
          <p:txBody>
            <a:bodyPr wrap="square">
              <a:spAutoFit/>
            </a:bodyPr>
            <a:lstStyle/>
            <a:p>
              <a:pPr lvl="0" algn="ctr"/>
              <a:r>
                <a:rPr lang="en-US" sz="1600" dirty="0">
                  <a:solidFill>
                    <a:srgbClr val="2F5597"/>
                  </a:solidFill>
                  <a:latin typeface="Arial" panose="020B0604020202020204" pitchFamily="34" charset="0"/>
                  <a:cs typeface="Arial" panose="020B0604020202020204" pitchFamily="34" charset="0"/>
                </a:rPr>
                <a:t>“</a:t>
              </a:r>
              <a:r>
                <a:rPr lang="en-US" sz="1600" b="1" dirty="0">
                  <a:solidFill>
                    <a:srgbClr val="2F5597"/>
                  </a:solidFill>
                  <a:latin typeface="Arial" panose="020B0604020202020204" pitchFamily="34" charset="0"/>
                  <a:cs typeface="Arial" panose="020B0604020202020204" pitchFamily="34" charset="0"/>
                </a:rPr>
                <a:t>Change in Extra Help </a:t>
              </a:r>
              <a:br>
                <a:rPr lang="en-US" sz="1600" b="1" dirty="0">
                  <a:solidFill>
                    <a:srgbClr val="2F5597"/>
                  </a:solidFill>
                  <a:latin typeface="Arial" panose="020B0604020202020204" pitchFamily="34" charset="0"/>
                  <a:cs typeface="Arial" panose="020B0604020202020204" pitchFamily="34" charset="0"/>
                </a:rPr>
              </a:br>
              <a:r>
                <a:rPr lang="en-US" sz="1600" b="1" dirty="0">
                  <a:solidFill>
                    <a:srgbClr val="2F5597"/>
                  </a:solidFill>
                  <a:latin typeface="Arial" panose="020B0604020202020204" pitchFamily="34" charset="0"/>
                  <a:cs typeface="Arial" panose="020B0604020202020204" pitchFamily="34" charset="0"/>
                </a:rPr>
                <a:t>Co-payment” </a:t>
              </a:r>
            </a:p>
            <a:p>
              <a:pPr lvl="0" algn="ctr"/>
              <a:r>
                <a:rPr lang="en-US" sz="1600" b="1" dirty="0">
                  <a:solidFill>
                    <a:srgbClr val="2F5597"/>
                  </a:solidFill>
                  <a:latin typeface="Arial" panose="020B0604020202020204" pitchFamily="34" charset="0"/>
                  <a:cs typeface="Arial" panose="020B0604020202020204" pitchFamily="34" charset="0"/>
                </a:rPr>
                <a:t>notice </a:t>
              </a:r>
            </a:p>
            <a:p>
              <a:pPr lvl="0" algn="ctr"/>
              <a:r>
                <a:rPr lang="en-US" sz="1600" b="1" dirty="0">
                  <a:solidFill>
                    <a:srgbClr val="2F5597"/>
                  </a:solidFill>
                  <a:latin typeface="Arial" panose="020B0604020202020204" pitchFamily="34" charset="0"/>
                  <a:cs typeface="Arial" panose="020B0604020202020204" pitchFamily="34" charset="0"/>
                </a:rPr>
                <a:t>in early October </a:t>
              </a:r>
            </a:p>
            <a:p>
              <a:pPr lvl="0" algn="ctr"/>
              <a:r>
                <a:rPr lang="en-US" dirty="0">
                  <a:solidFill>
                    <a:srgbClr val="2F5597"/>
                  </a:solidFill>
                  <a:latin typeface="Arial" panose="020B0604020202020204" pitchFamily="34" charset="0"/>
                  <a:cs typeface="Arial" panose="020B0604020202020204" pitchFamily="34" charset="0"/>
                </a:rPr>
                <a:t>(ORANGE paper) </a:t>
              </a:r>
            </a:p>
            <a:p>
              <a:pPr lvl="0" algn="ctr"/>
              <a:endParaRPr lang="en-US" sz="1100" dirty="0">
                <a:solidFill>
                  <a:srgbClr val="2F5597"/>
                </a:solidFill>
                <a:latin typeface="Arial" panose="020B0604020202020204" pitchFamily="34" charset="0"/>
                <a:cs typeface="Arial" panose="020B0604020202020204" pitchFamily="34" charset="0"/>
              </a:endParaRPr>
            </a:p>
            <a:p>
              <a:pPr marL="182880" lvl="0"/>
              <a:r>
                <a:rPr lang="en-US" dirty="0">
                  <a:solidFill>
                    <a:srgbClr val="2F5597"/>
                  </a:solidFill>
                  <a:latin typeface="Arial" panose="020B0604020202020204" pitchFamily="34" charset="0"/>
                  <a:cs typeface="Arial" panose="020B0604020202020204" pitchFamily="34" charset="0"/>
                </a:rPr>
                <a:t>if you automatically qualify, but your copayment changed</a:t>
              </a:r>
              <a:endParaRPr lang="en-US" dirty="0">
                <a:solidFill>
                  <a:prstClr val="white"/>
                </a:solidFill>
                <a:latin typeface="Arial" panose="020B0604020202020204" pitchFamily="34" charset="0"/>
                <a:cs typeface="Arial" panose="020B0604020202020204" pitchFamily="34" charset="0"/>
              </a:endParaRPr>
            </a:p>
          </p:txBody>
        </p:sp>
      </p:grpSp>
      <p:sp>
        <p:nvSpPr>
          <p:cNvPr id="9" name="Slide Number Placeholder 5">
            <a:extLst>
              <a:ext uri="{FF2B5EF4-FFF2-40B4-BE49-F238E27FC236}">
                <a16:creationId xmlns:a16="http://schemas.microsoft.com/office/drawing/2014/main" id="{45C097ED-85AF-4B9F-A4DB-F637C3598BEA}"/>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88</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n-US"/>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2023</a:t>
            </a:r>
          </a:p>
        </p:txBody>
      </p:sp>
    </p:spTree>
    <p:custDataLst>
      <p:tags r:id="rId1"/>
    </p:custDataLst>
    <p:extLst>
      <p:ext uri="{BB962C8B-B14F-4D97-AF65-F5344CB8AC3E}">
        <p14:creationId xmlns:p14="http://schemas.microsoft.com/office/powerpoint/2010/main" val="181865221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t>Social Security’s Redetermination Process</a:t>
            </a:r>
          </a:p>
        </p:txBody>
      </p:sp>
      <p:sp>
        <p:nvSpPr>
          <p:cNvPr id="9" name="Content Placeholder 8"/>
          <p:cNvSpPr>
            <a:spLocks noGrp="1"/>
          </p:cNvSpPr>
          <p:nvPr>
            <p:ph type="body" sz="quarter" idx="13"/>
          </p:nvPr>
        </p:nvSpPr>
        <p:spPr>
          <a:xfrm>
            <a:off x="1371600" y="1371600"/>
            <a:ext cx="9758363" cy="4167187"/>
          </a:xfrm>
        </p:spPr>
        <p:txBody>
          <a:bodyPr/>
          <a:lstStyle/>
          <a:p>
            <a:pPr marL="0" lvl="0" indent="0" defTabSz="685800">
              <a:lnSpc>
                <a:spcPct val="100000"/>
              </a:lnSpc>
              <a:spcBef>
                <a:spcPts val="0"/>
              </a:spcBef>
              <a:spcAft>
                <a:spcPts val="1200"/>
              </a:spcAft>
              <a:buNone/>
            </a:pPr>
            <a:r>
              <a:rPr lang="en-US" altLang="zh-CN" sz="2800" b="1" dirty="0">
                <a:solidFill>
                  <a:srgbClr val="2F5597"/>
                </a:solidFill>
                <a:ea typeface="宋体" panose="02010600030101010101" pitchFamily="2" charset="-122"/>
              </a:rPr>
              <a:t>There are 4 types of redetermination processes for people who applied and qualified for Extra Help</a:t>
            </a:r>
            <a:r>
              <a:rPr lang="en-US" altLang="zh-CN" sz="2800" dirty="0">
                <a:solidFill>
                  <a:srgbClr val="2F5597"/>
                </a:solidFill>
                <a:ea typeface="宋体" panose="02010600030101010101" pitchFamily="2" charset="-122"/>
              </a:rPr>
              <a:t>:</a:t>
            </a:r>
          </a:p>
          <a:p>
            <a:pPr marL="548640" indent="-274320" defTabSz="685800">
              <a:lnSpc>
                <a:spcPct val="100000"/>
              </a:lnSpc>
              <a:spcBef>
                <a:spcPts val="0"/>
              </a:spcBef>
              <a:spcAft>
                <a:spcPts val="1200"/>
              </a:spcAft>
            </a:pPr>
            <a:r>
              <a:rPr lang="en-US" altLang="zh-CN" sz="2400" dirty="0">
                <a:solidFill>
                  <a:srgbClr val="2F5597"/>
                </a:solidFill>
                <a:ea typeface="宋体" panose="02010600030101010101" pitchFamily="2" charset="-122"/>
              </a:rPr>
              <a:t>Initial</a:t>
            </a:r>
          </a:p>
          <a:p>
            <a:pPr marL="548640" indent="-274320" defTabSz="685800">
              <a:lnSpc>
                <a:spcPct val="100000"/>
              </a:lnSpc>
              <a:spcBef>
                <a:spcPts val="0"/>
              </a:spcBef>
              <a:spcAft>
                <a:spcPts val="1200"/>
              </a:spcAft>
            </a:pPr>
            <a:r>
              <a:rPr lang="en-US" altLang="zh-CN" sz="2400" dirty="0">
                <a:solidFill>
                  <a:srgbClr val="2F5597"/>
                </a:solidFill>
                <a:ea typeface="宋体" panose="02010600030101010101" pitchFamily="2" charset="-122"/>
              </a:rPr>
              <a:t>Cyclical or recurring</a:t>
            </a:r>
          </a:p>
          <a:p>
            <a:pPr marL="548640" indent="-274320" defTabSz="685800">
              <a:lnSpc>
                <a:spcPct val="100000"/>
              </a:lnSpc>
              <a:spcBef>
                <a:spcPts val="0"/>
              </a:spcBef>
              <a:spcAft>
                <a:spcPts val="1200"/>
              </a:spcAft>
            </a:pPr>
            <a:r>
              <a:rPr lang="en-US" altLang="zh-CN" sz="2400" dirty="0">
                <a:solidFill>
                  <a:srgbClr val="2F5597"/>
                </a:solidFill>
                <a:ea typeface="宋体" panose="02010600030101010101" pitchFamily="2" charset="-122"/>
              </a:rPr>
              <a:t>Subsidy-changing event (SCE)</a:t>
            </a:r>
          </a:p>
          <a:p>
            <a:pPr marL="548640" indent="-274320" defTabSz="685800">
              <a:lnSpc>
                <a:spcPct val="100000"/>
              </a:lnSpc>
              <a:spcBef>
                <a:spcPts val="0"/>
              </a:spcBef>
              <a:spcAft>
                <a:spcPts val="1200"/>
              </a:spcAft>
            </a:pPr>
            <a:r>
              <a:rPr lang="en-US" altLang="zh-CN" sz="2400" dirty="0">
                <a:solidFill>
                  <a:srgbClr val="2F5597"/>
                </a:solidFill>
                <a:ea typeface="宋体" panose="02010600030101010101" pitchFamily="2" charset="-122"/>
              </a:rPr>
              <a:t>Other event (change other than SCE)</a:t>
            </a:r>
            <a:endParaRPr lang="en-US" sz="2400" dirty="0">
              <a:solidFill>
                <a:srgbClr val="2F5597"/>
              </a:solidFill>
            </a:endParaRPr>
          </a:p>
          <a:p>
            <a:pPr marL="0" indent="0">
              <a:buNone/>
            </a:pPr>
            <a:endParaRPr lang="en-US" dirty="0"/>
          </a:p>
        </p:txBody>
      </p:sp>
      <p:sp>
        <p:nvSpPr>
          <p:cNvPr id="6" name="Slide Number Placeholder 5">
            <a:extLst>
              <a:ext uri="{FF2B5EF4-FFF2-40B4-BE49-F238E27FC236}">
                <a16:creationId xmlns:a16="http://schemas.microsoft.com/office/drawing/2014/main" id="{AD5E5C35-6810-49BC-996D-0AE9E76FA4F1}"/>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89</a:t>
            </a:fld>
            <a:endParaRPr lang="en-US"/>
          </a:p>
        </p:txBody>
      </p:sp>
      <p:sp>
        <p:nvSpPr>
          <p:cNvPr id="4" name="Footer Placeholder 3"/>
          <p:cNvSpPr>
            <a:spLocks noGrp="1"/>
          </p:cNvSpPr>
          <p:nvPr>
            <p:ph type="ftr" sz="quarter" idx="11"/>
          </p:nvPr>
        </p:nvSpPr>
        <p:spPr>
          <a:xfrm>
            <a:off x="4038600" y="6492240"/>
            <a:ext cx="4114800" cy="365125"/>
          </a:xfrm>
        </p:spPr>
        <p:txBody>
          <a:bodyPr/>
          <a:lstStyle/>
          <a:p>
            <a:r>
              <a:rPr lang="en-US"/>
              <a:t>Medicare Drug Coverage</a:t>
            </a:r>
          </a:p>
        </p:txBody>
      </p:sp>
      <p:sp>
        <p:nvSpPr>
          <p:cNvPr id="3" name="Date Placeholder 2"/>
          <p:cNvSpPr>
            <a:spLocks noGrp="1"/>
          </p:cNvSpPr>
          <p:nvPr>
            <p:ph type="dt" sz="half" idx="10"/>
          </p:nvPr>
        </p:nvSpPr>
        <p:spPr>
          <a:xfrm>
            <a:off x="838200" y="6492240"/>
            <a:ext cx="2743200" cy="365125"/>
          </a:xfrm>
        </p:spPr>
        <p:txBody>
          <a:bodyPr/>
          <a:lstStyle/>
          <a:p>
            <a:r>
              <a:rPr lang="en-US"/>
              <a:t>April 2023</a:t>
            </a:r>
          </a:p>
        </p:txBody>
      </p:sp>
    </p:spTree>
    <p:custDataLst>
      <p:tags r:id="rId1"/>
    </p:custDataLst>
    <p:extLst>
      <p:ext uri="{BB962C8B-B14F-4D97-AF65-F5344CB8AC3E}">
        <p14:creationId xmlns:p14="http://schemas.microsoft.com/office/powerpoint/2010/main" val="1864966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animEffect transition="in" filter="fade">
                                      <p:cBhvr>
                                        <p:cTn id="17" dur="500"/>
                                        <p:tgtEl>
                                          <p:spTgt spid="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4" end="4"/>
                                            </p:txEl>
                                          </p:spTgt>
                                        </p:tgtEl>
                                        <p:attrNameLst>
                                          <p:attrName>style.visibility</p:attrName>
                                        </p:attrNameLst>
                                      </p:cBhvr>
                                      <p:to>
                                        <p:strVal val="visible"/>
                                      </p:to>
                                    </p:set>
                                    <p:animEffect transition="in" filter="fade">
                                      <p:cBhvr>
                                        <p:cTn id="22"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4927"/>
            <a:ext cx="12192000" cy="914400"/>
          </a:xfrm>
        </p:spPr>
        <p:txBody>
          <a:bodyPr anchor="ctr">
            <a:normAutofit/>
          </a:bodyPr>
          <a:lstStyle/>
          <a:p>
            <a:r>
              <a:rPr lang="en-US" sz="3000" dirty="0"/>
              <a:t>Part B Immunization Coverage </a:t>
            </a:r>
          </a:p>
        </p:txBody>
      </p:sp>
      <p:grpSp>
        <p:nvGrpSpPr>
          <p:cNvPr id="15" name="Group 14" descr="Part B Medical Insurance icon">
            <a:extLst>
              <a:ext uri="{FF2B5EF4-FFF2-40B4-BE49-F238E27FC236}">
                <a16:creationId xmlns:a16="http://schemas.microsoft.com/office/drawing/2014/main" id="{6C9AE955-43B7-4FCF-BE58-307B1E989DEE}"/>
              </a:ext>
            </a:extLst>
          </p:cNvPr>
          <p:cNvGrpSpPr>
            <a:grpSpLocks noChangeAspect="1"/>
          </p:cNvGrpSpPr>
          <p:nvPr/>
        </p:nvGrpSpPr>
        <p:grpSpPr>
          <a:xfrm>
            <a:off x="416505" y="2464230"/>
            <a:ext cx="2743200" cy="2809477"/>
            <a:chOff x="192482" y="1317648"/>
            <a:chExt cx="2653102" cy="2717203"/>
          </a:xfrm>
        </p:grpSpPr>
        <p:pic>
          <p:nvPicPr>
            <p:cNvPr id="16" name="Picture 15" descr="Part B Icon">
              <a:extLst>
                <a:ext uri="{FF2B5EF4-FFF2-40B4-BE49-F238E27FC236}">
                  <a16:creationId xmlns:a16="http://schemas.microsoft.com/office/drawing/2014/main" id="{A3ACDC70-F5F0-4948-8AE6-E36FB13D8269}"/>
                </a:ext>
              </a:extLst>
            </p:cNvPr>
            <p:cNvPicPr>
              <a:picLocks noChangeAspect="1"/>
            </p:cNvPicPr>
            <p:nvPr/>
          </p:nvPicPr>
          <p:blipFill>
            <a:blip r:embed="rId4"/>
            <a:srcRect/>
            <a:stretch/>
          </p:blipFill>
          <p:spPr>
            <a:xfrm>
              <a:off x="375201" y="1317648"/>
              <a:ext cx="1982406" cy="1785854"/>
            </a:xfrm>
            <a:prstGeom prst="rect">
              <a:avLst/>
            </a:prstGeom>
          </p:spPr>
        </p:pic>
        <p:sp>
          <p:nvSpPr>
            <p:cNvPr id="23" name="TextBox 22">
              <a:extLst>
                <a:ext uri="{FF2B5EF4-FFF2-40B4-BE49-F238E27FC236}">
                  <a16:creationId xmlns:a16="http://schemas.microsoft.com/office/drawing/2014/main" id="{F3F78E11-C75D-4005-820C-BE2716474BE0}"/>
                </a:ext>
              </a:extLst>
            </p:cNvPr>
            <p:cNvSpPr txBox="1"/>
            <p:nvPr/>
          </p:nvSpPr>
          <p:spPr>
            <a:xfrm>
              <a:off x="192482" y="3231147"/>
              <a:ext cx="2653102" cy="80370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Part B</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Medical Insurance</a:t>
              </a:r>
            </a:p>
          </p:txBody>
        </p:sp>
      </p:grpSp>
      <p:sp>
        <p:nvSpPr>
          <p:cNvPr id="5" name="Content Placeholder 4"/>
          <p:cNvSpPr>
            <a:spLocks noGrp="1"/>
          </p:cNvSpPr>
          <p:nvPr>
            <p:ph type="body" sz="quarter" idx="13"/>
          </p:nvPr>
        </p:nvSpPr>
        <p:spPr>
          <a:xfrm>
            <a:off x="3163824" y="1444752"/>
            <a:ext cx="7650617" cy="4167187"/>
          </a:xfrm>
        </p:spPr>
        <p:txBody>
          <a:bodyPr vert="horz" lIns="91440" tIns="45720" rIns="91440" bIns="45720" rtlCol="0" anchor="t">
            <a:noAutofit/>
          </a:bodyPr>
          <a:lstStyle/>
          <a:p>
            <a:pPr marL="0" lvl="0" indent="0" defTabSz="685800">
              <a:lnSpc>
                <a:spcPct val="100000"/>
              </a:lnSpc>
              <a:spcBef>
                <a:spcPts val="0"/>
              </a:spcBef>
              <a:spcAft>
                <a:spcPts val="1200"/>
              </a:spcAft>
              <a:buNone/>
            </a:pPr>
            <a:r>
              <a:rPr lang="en-US" sz="2800" b="1" dirty="0">
                <a:solidFill>
                  <a:srgbClr val="00529B"/>
                </a:solidFill>
                <a:latin typeface="Arial"/>
                <a:cs typeface="Arial"/>
              </a:rPr>
              <a:t>If you meet the criteria, Part B covers the:</a:t>
            </a:r>
          </a:p>
          <a:p>
            <a:pPr marL="804672" lvl="1" indent="0" defTabSz="685800">
              <a:lnSpc>
                <a:spcPct val="100000"/>
              </a:lnSpc>
              <a:spcBef>
                <a:spcPts val="0"/>
              </a:spcBef>
              <a:spcAft>
                <a:spcPts val="1200"/>
              </a:spcAft>
              <a:buNone/>
            </a:pPr>
            <a:r>
              <a:rPr lang="en-US" sz="2400" dirty="0">
                <a:solidFill>
                  <a:srgbClr val="00529B"/>
                </a:solidFill>
                <a:latin typeface="Arial"/>
                <a:cs typeface="Arial"/>
              </a:rPr>
              <a:t>COVID-19 vaccine and boosters</a:t>
            </a:r>
          </a:p>
          <a:p>
            <a:pPr marL="804672" lvl="1" indent="0" defTabSz="685800">
              <a:lnSpc>
                <a:spcPct val="100000"/>
              </a:lnSpc>
              <a:spcBef>
                <a:spcPts val="0"/>
              </a:spcBef>
              <a:spcAft>
                <a:spcPts val="1200"/>
              </a:spcAft>
              <a:buNone/>
            </a:pPr>
            <a:r>
              <a:rPr lang="en-US" sz="2400" dirty="0">
                <a:solidFill>
                  <a:srgbClr val="00529B"/>
                </a:solidFill>
                <a:latin typeface="Arial"/>
                <a:cs typeface="Arial"/>
              </a:rPr>
              <a:t>Flu shot</a:t>
            </a:r>
          </a:p>
          <a:p>
            <a:pPr marL="804672" lvl="1" indent="0" defTabSz="685800">
              <a:lnSpc>
                <a:spcPct val="100000"/>
              </a:lnSpc>
              <a:spcBef>
                <a:spcPts val="0"/>
              </a:spcBef>
              <a:spcAft>
                <a:spcPts val="1200"/>
              </a:spcAft>
              <a:buNone/>
            </a:pPr>
            <a:r>
              <a:rPr lang="en-US" sz="2400" dirty="0">
                <a:solidFill>
                  <a:srgbClr val="00529B"/>
                </a:solidFill>
                <a:latin typeface="Arial"/>
                <a:cs typeface="Arial"/>
              </a:rPr>
              <a:t>Pneumococcal shot (to prevent certain types of pneumonia)</a:t>
            </a:r>
          </a:p>
          <a:p>
            <a:pPr marL="804672" lvl="1" indent="0" defTabSz="685800">
              <a:lnSpc>
                <a:spcPct val="100000"/>
              </a:lnSpc>
              <a:spcBef>
                <a:spcPts val="0"/>
              </a:spcBef>
              <a:spcAft>
                <a:spcPts val="1200"/>
              </a:spcAft>
              <a:buNone/>
            </a:pPr>
            <a:r>
              <a:rPr lang="en-US" sz="2400" dirty="0">
                <a:solidFill>
                  <a:srgbClr val="00529B"/>
                </a:solidFill>
                <a:latin typeface="Arial"/>
                <a:cs typeface="Arial"/>
              </a:rPr>
              <a:t>Hepatitis B shot</a:t>
            </a:r>
          </a:p>
          <a:p>
            <a:pPr marL="804672" lvl="1" indent="0" defTabSz="685800">
              <a:lnSpc>
                <a:spcPct val="100000"/>
              </a:lnSpc>
              <a:spcBef>
                <a:spcPts val="0"/>
              </a:spcBef>
              <a:spcAft>
                <a:spcPts val="1200"/>
              </a:spcAft>
              <a:buNone/>
            </a:pPr>
            <a:r>
              <a:rPr lang="en-US" sz="2400" dirty="0">
                <a:solidFill>
                  <a:srgbClr val="00529B"/>
                </a:solidFill>
                <a:latin typeface="Arial"/>
                <a:cs typeface="Arial"/>
              </a:rPr>
              <a:t>Tetanus shot and other vaccines you get to treat an injury or if you’ve been exposed directly to a disease or condition</a:t>
            </a:r>
          </a:p>
        </p:txBody>
      </p:sp>
      <p:sp>
        <p:nvSpPr>
          <p:cNvPr id="18" name="Freeform: Shape 17">
            <a:extLst>
              <a:ext uri="{FF2B5EF4-FFF2-40B4-BE49-F238E27FC236}">
                <a16:creationId xmlns:a16="http://schemas.microsoft.com/office/drawing/2014/main" id="{1F5F2DD5-2830-4F2C-9E31-D4AE3E5586A3}"/>
              </a:ext>
              <a:ext uri="{C183D7F6-B498-43B3-948B-1728B52AA6E4}">
                <adec:decorative xmlns:adec="http://schemas.microsoft.com/office/drawing/2017/decorative" val="1"/>
              </a:ext>
            </a:extLst>
          </p:cNvPr>
          <p:cNvSpPr>
            <a:spLocks noChangeAspect="1"/>
          </p:cNvSpPr>
          <p:nvPr/>
        </p:nvSpPr>
        <p:spPr>
          <a:xfrm>
            <a:off x="3516004" y="2006941"/>
            <a:ext cx="457200" cy="45720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27B3A6A1-10AE-4966-B00B-231C34985FB4}"/>
              </a:ext>
              <a:ext uri="{C183D7F6-B498-43B3-948B-1728B52AA6E4}">
                <adec:decorative xmlns:adec="http://schemas.microsoft.com/office/drawing/2017/decorative" val="1"/>
              </a:ext>
            </a:extLst>
          </p:cNvPr>
          <p:cNvSpPr>
            <a:spLocks noChangeAspect="1"/>
          </p:cNvSpPr>
          <p:nvPr/>
        </p:nvSpPr>
        <p:spPr>
          <a:xfrm>
            <a:off x="3516004" y="2534265"/>
            <a:ext cx="457200" cy="45720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FABB0D57-41A9-4DDB-8E1A-CA97470DCCFD}"/>
              </a:ext>
              <a:ext uri="{C183D7F6-B498-43B3-948B-1728B52AA6E4}">
                <adec:decorative xmlns:adec="http://schemas.microsoft.com/office/drawing/2017/decorative" val="1"/>
              </a:ext>
            </a:extLst>
          </p:cNvPr>
          <p:cNvSpPr>
            <a:spLocks noChangeAspect="1"/>
          </p:cNvSpPr>
          <p:nvPr/>
        </p:nvSpPr>
        <p:spPr>
          <a:xfrm>
            <a:off x="3516004" y="3046231"/>
            <a:ext cx="457200" cy="45720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FF410F39-58F5-4371-960C-8C6B748973E7}"/>
              </a:ext>
              <a:ext uri="{C183D7F6-B498-43B3-948B-1728B52AA6E4}">
                <adec:decorative xmlns:adec="http://schemas.microsoft.com/office/drawing/2017/decorative" val="1"/>
              </a:ext>
            </a:extLst>
          </p:cNvPr>
          <p:cNvSpPr>
            <a:spLocks noChangeAspect="1"/>
          </p:cNvSpPr>
          <p:nvPr/>
        </p:nvSpPr>
        <p:spPr>
          <a:xfrm>
            <a:off x="3516004" y="3947202"/>
            <a:ext cx="457200" cy="45720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68289067-4416-4735-9CA8-23FE6DB11011}"/>
              </a:ext>
              <a:ext uri="{C183D7F6-B498-43B3-948B-1728B52AA6E4}">
                <adec:decorative xmlns:adec="http://schemas.microsoft.com/office/drawing/2017/decorative" val="1"/>
              </a:ext>
            </a:extLst>
          </p:cNvPr>
          <p:cNvSpPr>
            <a:spLocks noChangeAspect="1"/>
          </p:cNvSpPr>
          <p:nvPr/>
        </p:nvSpPr>
        <p:spPr>
          <a:xfrm>
            <a:off x="3516004" y="4477572"/>
            <a:ext cx="457200" cy="45720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5">
            <a:extLst>
              <a:ext uri="{FF2B5EF4-FFF2-40B4-BE49-F238E27FC236}">
                <a16:creationId xmlns:a16="http://schemas.microsoft.com/office/drawing/2014/main" id="{01D127D9-1F61-4D61-BD72-FB617EF7E3A7}"/>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9</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n-US"/>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2023</a:t>
            </a:r>
          </a:p>
        </p:txBody>
      </p:sp>
    </p:spTree>
    <p:custDataLst>
      <p:tags r:id="rId1"/>
    </p:custDataLst>
    <p:extLst>
      <p:ext uri="{BB962C8B-B14F-4D97-AF65-F5344CB8AC3E}">
        <p14:creationId xmlns:p14="http://schemas.microsoft.com/office/powerpoint/2010/main" val="2496063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03613" y="279071"/>
            <a:ext cx="8784774" cy="719643"/>
          </a:xfrm>
        </p:spPr>
        <p:txBody>
          <a:bodyPr>
            <a:normAutofit/>
          </a:bodyPr>
          <a:lstStyle/>
          <a:p>
            <a:pPr algn="ctr"/>
            <a:r>
              <a:rPr lang="en-US" sz="3000" dirty="0"/>
              <a:t>Check Your Knowledge: Question 7</a:t>
            </a:r>
          </a:p>
        </p:txBody>
      </p:sp>
      <p:sp>
        <p:nvSpPr>
          <p:cNvPr id="5" name="Content Placeholder 4"/>
          <p:cNvSpPr>
            <a:spLocks noGrp="1"/>
          </p:cNvSpPr>
          <p:nvPr>
            <p:ph idx="4294967295"/>
          </p:nvPr>
        </p:nvSpPr>
        <p:spPr>
          <a:xfrm>
            <a:off x="1857374" y="1835149"/>
            <a:ext cx="8928551" cy="2749551"/>
          </a:xfrm>
        </p:spPr>
        <p:txBody>
          <a:bodyPr>
            <a:normAutofit/>
          </a:bodyPr>
          <a:lstStyle/>
          <a:p>
            <a:pPr marL="0" lvl="0" indent="0" defTabSz="907357">
              <a:lnSpc>
                <a:spcPct val="100000"/>
              </a:lnSpc>
              <a:spcBef>
                <a:spcPts val="0"/>
              </a:spcBef>
              <a:spcAft>
                <a:spcPts val="1200"/>
              </a:spcAft>
              <a:buNone/>
              <a:defRPr/>
            </a:pPr>
            <a:r>
              <a:rPr lang="en-US" sz="2400" b="1" dirty="0">
                <a:solidFill>
                  <a:srgbClr val="00529B"/>
                </a:solidFill>
              </a:rPr>
              <a:t>You automatically qualify for Extra Help if you get</a:t>
            </a:r>
            <a:endParaRPr lang="en-US" sz="2400" b="1" spc="-30" dirty="0">
              <a:solidFill>
                <a:srgbClr val="00529B"/>
              </a:solidFill>
            </a:endParaRPr>
          </a:p>
          <a:p>
            <a:pPr marL="804672" lvl="1" indent="-347472" defTabSz="907357">
              <a:lnSpc>
                <a:spcPct val="100000"/>
              </a:lnSpc>
              <a:spcBef>
                <a:spcPts val="0"/>
              </a:spcBef>
              <a:spcAft>
                <a:spcPts val="600"/>
              </a:spcAft>
              <a:buFont typeface="+mj-lt"/>
              <a:buAutoNum type="alphaLcPeriod"/>
              <a:defRPr/>
            </a:pPr>
            <a:r>
              <a:rPr lang="en-US" sz="2400" spc="-30" dirty="0">
                <a:solidFill>
                  <a:srgbClr val="00529B"/>
                </a:solidFill>
              </a:rPr>
              <a:t>Help from Medicaid paying your Part B premium (Medicare Savings Program)</a:t>
            </a:r>
          </a:p>
          <a:p>
            <a:pPr marL="804672" lvl="1" indent="-347472" defTabSz="907357">
              <a:lnSpc>
                <a:spcPct val="100000"/>
              </a:lnSpc>
              <a:spcBef>
                <a:spcPts val="0"/>
              </a:spcBef>
              <a:spcAft>
                <a:spcPts val="600"/>
              </a:spcAft>
              <a:buFont typeface="+mj-lt"/>
              <a:buAutoNum type="alphaLcPeriod"/>
              <a:defRPr/>
            </a:pPr>
            <a:r>
              <a:rPr lang="en-US" sz="2400" dirty="0">
                <a:solidFill>
                  <a:srgbClr val="00529B"/>
                </a:solidFill>
              </a:rPr>
              <a:t>Full Medicaid coverage</a:t>
            </a:r>
          </a:p>
          <a:p>
            <a:pPr marL="804672" lvl="1" indent="-347472" defTabSz="907357">
              <a:lnSpc>
                <a:spcPct val="100000"/>
              </a:lnSpc>
              <a:spcBef>
                <a:spcPts val="0"/>
              </a:spcBef>
              <a:spcAft>
                <a:spcPts val="600"/>
              </a:spcAft>
              <a:buFont typeface="+mj-lt"/>
              <a:buAutoNum type="alphaLcPeriod"/>
              <a:defRPr/>
            </a:pPr>
            <a:r>
              <a:rPr lang="en-US" sz="2400" dirty="0">
                <a:solidFill>
                  <a:srgbClr val="00529B"/>
                </a:solidFill>
              </a:rPr>
              <a:t>Supplemental Security Income (SSI)</a:t>
            </a:r>
          </a:p>
          <a:p>
            <a:pPr marL="804672" lvl="1" indent="-347472" defTabSz="907357">
              <a:lnSpc>
                <a:spcPct val="100000"/>
              </a:lnSpc>
              <a:spcBef>
                <a:spcPts val="0"/>
              </a:spcBef>
              <a:spcAft>
                <a:spcPts val="600"/>
              </a:spcAft>
              <a:buFont typeface="+mj-lt"/>
              <a:buAutoNum type="alphaLcPeriod"/>
              <a:defRPr/>
            </a:pPr>
            <a:r>
              <a:rPr lang="en-US" sz="2400" dirty="0">
                <a:solidFill>
                  <a:srgbClr val="00529B"/>
                </a:solidFill>
              </a:rPr>
              <a:t> Any of the above</a:t>
            </a:r>
          </a:p>
        </p:txBody>
      </p:sp>
      <p:sp>
        <p:nvSpPr>
          <p:cNvPr id="6" name="Rounded Rectangle 5" descr="Green box highlighting the correct answer: D"/>
          <p:cNvSpPr/>
          <p:nvPr/>
        </p:nvSpPr>
        <p:spPr>
          <a:xfrm>
            <a:off x="2223043" y="4076700"/>
            <a:ext cx="3631113" cy="508000"/>
          </a:xfrm>
          <a:prstGeom prst="round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Slide Number Placeholder 6">
            <a:extLst>
              <a:ext uri="{FF2B5EF4-FFF2-40B4-BE49-F238E27FC236}">
                <a16:creationId xmlns:a16="http://schemas.microsoft.com/office/drawing/2014/main" id="{EE7AD4BD-0318-42E8-A195-5E538C918C45}"/>
              </a:ext>
            </a:extLst>
          </p:cNvPr>
          <p:cNvSpPr>
            <a:spLocks noGrp="1"/>
          </p:cNvSpPr>
          <p:nvPr>
            <p:ph type="sldNum" sz="quarter" idx="12"/>
          </p:nvPr>
        </p:nvSpPr>
        <p:spPr>
          <a:xfrm>
            <a:off x="8610600" y="6492240"/>
            <a:ext cx="2743200" cy="365125"/>
          </a:xfrm>
        </p:spPr>
        <p:txBody>
          <a:bodyPr/>
          <a:lstStyle/>
          <a:p>
            <a:fld id="{48F63A3B-78C7-47BE-AE5E-E10140E04643}" type="slidenum">
              <a:rPr lang="en-US" smtClean="0"/>
              <a:t>90</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n-US"/>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2023</a:t>
            </a:r>
          </a:p>
        </p:txBody>
      </p:sp>
    </p:spTree>
    <p:custDataLst>
      <p:tags r:id="rId1"/>
    </p:custDataLst>
    <p:extLst>
      <p:ext uri="{BB962C8B-B14F-4D97-AF65-F5344CB8AC3E}">
        <p14:creationId xmlns:p14="http://schemas.microsoft.com/office/powerpoint/2010/main" val="2485851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00529B"/>
                </a:solidFill>
                <a:latin typeface="Arial Black" panose="020B0A04020102020204" pitchFamily="34" charset="0"/>
              </a:rPr>
              <a:t>Lesson</a:t>
            </a:r>
            <a:r>
              <a:rPr lang="en-US" dirty="0">
                <a:latin typeface="Arial Black" panose="020B0A04020102020204" pitchFamily="34" charset="0"/>
              </a:rPr>
              <a:t> </a:t>
            </a:r>
            <a:r>
              <a:rPr lang="en-US" dirty="0">
                <a:solidFill>
                  <a:srgbClr val="00529B"/>
                </a:solidFill>
                <a:latin typeface="Arial Black" panose="020B0A04020102020204" pitchFamily="34" charset="0"/>
              </a:rPr>
              <a:t>6</a:t>
            </a:r>
          </a:p>
        </p:txBody>
      </p:sp>
      <p:sp>
        <p:nvSpPr>
          <p:cNvPr id="4" name="Text Placeholder 3">
            <a:extLst>
              <a:ext uri="{FF2B5EF4-FFF2-40B4-BE49-F238E27FC236}">
                <a16:creationId xmlns:a16="http://schemas.microsoft.com/office/drawing/2014/main" id="{292D3A65-F8E3-EA9B-41C9-67A3A29A0090}"/>
              </a:ext>
            </a:extLst>
          </p:cNvPr>
          <p:cNvSpPr>
            <a:spLocks noGrp="1"/>
          </p:cNvSpPr>
          <p:nvPr>
            <p:ph type="body" idx="1"/>
          </p:nvPr>
        </p:nvSpPr>
        <p:spPr/>
        <p:txBody>
          <a:bodyPr/>
          <a:lstStyle/>
          <a:p>
            <a:r>
              <a:rPr lang="en-US" dirty="0"/>
              <a:t>Medicare Drug Coverage (Part D) Determinations &amp; Appeals	</a:t>
            </a:r>
          </a:p>
          <a:p>
            <a:endParaRPr lang="en-US" dirty="0"/>
          </a:p>
        </p:txBody>
      </p:sp>
    </p:spTree>
    <p:custDataLst>
      <p:tags r:id="rId1"/>
    </p:custDataLst>
    <p:extLst>
      <p:ext uri="{BB962C8B-B14F-4D97-AF65-F5344CB8AC3E}">
        <p14:creationId xmlns:p14="http://schemas.microsoft.com/office/powerpoint/2010/main" val="162089962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normAutofit/>
          </a:bodyPr>
          <a:lstStyle/>
          <a:p>
            <a:r>
              <a:rPr lang="en-US" sz="3000" dirty="0"/>
              <a:t>Lesson 6 Objectives</a:t>
            </a:r>
          </a:p>
        </p:txBody>
      </p:sp>
      <p:sp>
        <p:nvSpPr>
          <p:cNvPr id="13" name="Content Placeholder 12"/>
          <p:cNvSpPr>
            <a:spLocks noGrp="1"/>
          </p:cNvSpPr>
          <p:nvPr>
            <p:ph type="body" sz="quarter" idx="13"/>
          </p:nvPr>
        </p:nvSpPr>
        <p:spPr>
          <a:xfrm>
            <a:off x="1371600" y="1371600"/>
            <a:ext cx="10118558" cy="4167187"/>
          </a:xfrm>
        </p:spPr>
        <p:txBody>
          <a:bodyPr vert="horz" lIns="91440" tIns="45720" rIns="91440" bIns="45720" rtlCol="0" anchor="t">
            <a:normAutofit/>
          </a:bodyPr>
          <a:lstStyle/>
          <a:p>
            <a:pPr marL="0" indent="0" defTabSz="685800">
              <a:lnSpc>
                <a:spcPct val="100000"/>
              </a:lnSpc>
              <a:spcBef>
                <a:spcPts val="0"/>
              </a:spcBef>
              <a:spcAft>
                <a:spcPts val="1200"/>
              </a:spcAft>
              <a:buNone/>
            </a:pPr>
            <a:r>
              <a:rPr lang="en-US" sz="2800" b="1" dirty="0">
                <a:solidFill>
                  <a:srgbClr val="00529B"/>
                </a:solidFill>
                <a:latin typeface="Arial" panose="020B0604020202020204" pitchFamily="34" charset="0"/>
                <a:cs typeface="Arial" panose="020B0604020202020204" pitchFamily="34" charset="0"/>
              </a:rPr>
              <a:t>At the end of this lesson, you’ll be able to: </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Describe the Medicare drug coverage determinations that plans make</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Explain how to request an exception to a plan’s drug coverage rules</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Explain standard and expedited processes for appealing a Part D (drug) determination </a:t>
            </a:r>
          </a:p>
          <a:p>
            <a:pPr marL="804672" lvl="1" indent="-347472" defTabSz="685800">
              <a:lnSpc>
                <a:spcPct val="100000"/>
              </a:lnSpc>
              <a:spcBef>
                <a:spcPts val="0"/>
              </a:spcBef>
              <a:spcAft>
                <a:spcPts val="600"/>
              </a:spcAft>
              <a:buFont typeface="Wingdings" panose="05000000000000000000" pitchFamily="2" charset="2"/>
              <a:buChar char="§"/>
            </a:pPr>
            <a:endParaRPr lang="en-US" sz="2800" dirty="0">
              <a:solidFill>
                <a:srgbClr val="00529B"/>
              </a:solidFill>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BB325393-2FA0-42EB-A0A1-FE66A18D0372}"/>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92</a:t>
            </a:fld>
            <a:endParaRPr lang="en-US"/>
          </a:p>
        </p:txBody>
      </p:sp>
      <p:sp>
        <p:nvSpPr>
          <p:cNvPr id="5" name="Footer Placeholder 4">
            <a:extLst>
              <a:ext uri="{FF2B5EF4-FFF2-40B4-BE49-F238E27FC236}">
                <a16:creationId xmlns:a16="http://schemas.microsoft.com/office/drawing/2014/main" id="{59947857-69D2-7E49-B8BA-12BDADCFB697}"/>
              </a:ext>
            </a:extLst>
          </p:cNvPr>
          <p:cNvSpPr>
            <a:spLocks noGrp="1"/>
          </p:cNvSpPr>
          <p:nvPr>
            <p:ph type="ftr" sz="quarter" idx="11"/>
          </p:nvPr>
        </p:nvSpPr>
        <p:spPr>
          <a:xfrm>
            <a:off x="4038600" y="6492240"/>
            <a:ext cx="4114800" cy="365125"/>
          </a:xfrm>
        </p:spPr>
        <p:txBody>
          <a:bodyPr/>
          <a:lstStyle/>
          <a:p>
            <a:r>
              <a:rPr lang="en-US"/>
              <a:t>Medicare Drug Coverage</a:t>
            </a:r>
          </a:p>
        </p:txBody>
      </p:sp>
      <p:sp>
        <p:nvSpPr>
          <p:cNvPr id="4" name="Date Placeholder 3">
            <a:extLst>
              <a:ext uri="{FF2B5EF4-FFF2-40B4-BE49-F238E27FC236}">
                <a16:creationId xmlns:a16="http://schemas.microsoft.com/office/drawing/2014/main" id="{FFE0F7BA-B7CB-CC44-A510-4BEEF236974B}"/>
              </a:ext>
            </a:extLst>
          </p:cNvPr>
          <p:cNvSpPr>
            <a:spLocks noGrp="1"/>
          </p:cNvSpPr>
          <p:nvPr>
            <p:ph type="dt" sz="half" idx="10"/>
          </p:nvPr>
        </p:nvSpPr>
        <p:spPr>
          <a:xfrm>
            <a:off x="838200" y="6492240"/>
            <a:ext cx="2743200" cy="365125"/>
          </a:xfrm>
        </p:spPr>
        <p:txBody>
          <a:bodyPr/>
          <a:lstStyle/>
          <a:p>
            <a:r>
              <a:rPr lang="en-US"/>
              <a:t>April 2023</a:t>
            </a:r>
          </a:p>
        </p:txBody>
      </p:sp>
    </p:spTree>
    <p:custDataLst>
      <p:tags r:id="rId1"/>
    </p:custDataLst>
    <p:extLst>
      <p:ext uri="{BB962C8B-B14F-4D97-AF65-F5344CB8AC3E}">
        <p14:creationId xmlns:p14="http://schemas.microsoft.com/office/powerpoint/2010/main" val="3008770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animEffect transition="in" filter="fade">
                                      <p:cBhvr>
                                        <p:cTn id="7" dur="500"/>
                                        <p:tgtEl>
                                          <p:spTgt spid="1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2" end="2"/>
                                            </p:txEl>
                                          </p:spTgt>
                                        </p:tgtEl>
                                        <p:attrNameLst>
                                          <p:attrName>style.visibility</p:attrName>
                                        </p:attrNameLst>
                                      </p:cBhvr>
                                      <p:to>
                                        <p:strVal val="visible"/>
                                      </p:to>
                                    </p:set>
                                    <p:animEffect transition="in" filter="fade">
                                      <p:cBhvr>
                                        <p:cTn id="12" dur="500"/>
                                        <p:tgtEl>
                                          <p:spTgt spid="1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3" end="3"/>
                                            </p:txEl>
                                          </p:spTgt>
                                        </p:tgtEl>
                                        <p:attrNameLst>
                                          <p:attrName>style.visibility</p:attrName>
                                        </p:attrNameLst>
                                      </p:cBhvr>
                                      <p:to>
                                        <p:strVal val="visible"/>
                                      </p:to>
                                    </p:set>
                                    <p:animEffect transition="in" filter="fade">
                                      <p:cBhvr>
                                        <p:cTn id="17"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3000" dirty="0"/>
              <a:t>Coverage Determination Request</a:t>
            </a:r>
          </a:p>
        </p:txBody>
      </p:sp>
      <p:sp>
        <p:nvSpPr>
          <p:cNvPr id="7" name="Content Placeholder 6"/>
          <p:cNvSpPr>
            <a:spLocks noGrp="1"/>
          </p:cNvSpPr>
          <p:nvPr>
            <p:ph type="body" sz="quarter" idx="13"/>
          </p:nvPr>
        </p:nvSpPr>
        <p:spPr>
          <a:xfrm>
            <a:off x="1005840" y="2112073"/>
            <a:ext cx="10515600" cy="3028795"/>
          </a:xfrm>
        </p:spPr>
        <p:txBody>
          <a:bodyPr>
            <a:noAutofit/>
          </a:bodyPr>
          <a:lstStyle/>
          <a:p>
            <a:pPr marL="0" lvl="0" indent="0">
              <a:lnSpc>
                <a:spcPct val="100000"/>
              </a:lnSpc>
              <a:spcBef>
                <a:spcPts val="0"/>
              </a:spcBef>
              <a:spcAft>
                <a:spcPts val="1200"/>
              </a:spcAft>
              <a:buNone/>
            </a:pPr>
            <a:r>
              <a:rPr lang="en-US" sz="2800" b="1" dirty="0">
                <a:solidFill>
                  <a:srgbClr val="00529B"/>
                </a:solidFill>
              </a:rPr>
              <a:t>1</a:t>
            </a:r>
            <a:r>
              <a:rPr lang="en-US" sz="2800" b="1" baseline="30000" dirty="0">
                <a:solidFill>
                  <a:srgbClr val="00529B"/>
                </a:solidFill>
              </a:rPr>
              <a:t>st</a:t>
            </a:r>
            <a:r>
              <a:rPr lang="en-US" sz="2800" b="1" dirty="0">
                <a:solidFill>
                  <a:srgbClr val="00529B"/>
                </a:solidFill>
              </a:rPr>
              <a:t> decision your plan makes about your drug benefits, including:</a:t>
            </a:r>
          </a:p>
          <a:p>
            <a:pPr marL="548640" lvl="1" indent="-274320">
              <a:lnSpc>
                <a:spcPct val="100000"/>
              </a:lnSpc>
              <a:spcBef>
                <a:spcPts val="0"/>
              </a:spcBef>
              <a:spcAft>
                <a:spcPts val="1200"/>
              </a:spcAft>
              <a:buFont typeface="Wingdings" panose="05000000000000000000" pitchFamily="2" charset="2"/>
              <a:buChar char="§"/>
            </a:pPr>
            <a:r>
              <a:rPr lang="en-US" sz="2400" dirty="0">
                <a:solidFill>
                  <a:srgbClr val="00529B"/>
                </a:solidFill>
              </a:rPr>
              <a:t>Whether a particular </a:t>
            </a:r>
            <a:r>
              <a:rPr lang="en-US" sz="2400" b="1" dirty="0">
                <a:solidFill>
                  <a:srgbClr val="00529B"/>
                </a:solidFill>
              </a:rPr>
              <a:t>drug</a:t>
            </a:r>
            <a:r>
              <a:rPr lang="en-US" sz="2400" dirty="0">
                <a:solidFill>
                  <a:srgbClr val="00529B"/>
                </a:solidFill>
              </a:rPr>
              <a:t> is covered</a:t>
            </a:r>
          </a:p>
          <a:p>
            <a:pPr marL="548640" lvl="1" indent="-274320">
              <a:lnSpc>
                <a:spcPct val="100000"/>
              </a:lnSpc>
              <a:spcBef>
                <a:spcPts val="0"/>
              </a:spcBef>
              <a:spcAft>
                <a:spcPts val="1200"/>
              </a:spcAft>
              <a:buFont typeface="Wingdings" panose="05000000000000000000" pitchFamily="2" charset="2"/>
              <a:buChar char="§"/>
            </a:pPr>
            <a:r>
              <a:rPr lang="en-US" sz="2400" dirty="0">
                <a:solidFill>
                  <a:srgbClr val="00529B"/>
                </a:solidFill>
              </a:rPr>
              <a:t>Whether you’ve met all the </a:t>
            </a:r>
            <a:r>
              <a:rPr lang="en-US" sz="2400" b="1" dirty="0">
                <a:solidFill>
                  <a:srgbClr val="00529B"/>
                </a:solidFill>
              </a:rPr>
              <a:t>requirements</a:t>
            </a:r>
            <a:r>
              <a:rPr lang="en-US" sz="2400" dirty="0">
                <a:solidFill>
                  <a:srgbClr val="00529B"/>
                </a:solidFill>
              </a:rPr>
              <a:t> for getting a requested drug</a:t>
            </a:r>
          </a:p>
          <a:p>
            <a:pPr marL="548640" lvl="1" indent="-274320">
              <a:lnSpc>
                <a:spcPct val="100000"/>
              </a:lnSpc>
              <a:spcBef>
                <a:spcPts val="0"/>
              </a:spcBef>
              <a:spcAft>
                <a:spcPts val="1200"/>
              </a:spcAft>
              <a:buFont typeface="Wingdings" panose="05000000000000000000" pitchFamily="2" charset="2"/>
              <a:buChar char="§"/>
            </a:pPr>
            <a:r>
              <a:rPr lang="en-US" sz="2400" dirty="0">
                <a:solidFill>
                  <a:srgbClr val="00529B"/>
                </a:solidFill>
              </a:rPr>
              <a:t>How much you have to </a:t>
            </a:r>
            <a:r>
              <a:rPr lang="en-US" sz="2400" b="1" dirty="0">
                <a:solidFill>
                  <a:srgbClr val="00529B"/>
                </a:solidFill>
              </a:rPr>
              <a:t>pay</a:t>
            </a:r>
            <a:r>
              <a:rPr lang="en-US" sz="2400" dirty="0">
                <a:solidFill>
                  <a:srgbClr val="00529B"/>
                </a:solidFill>
              </a:rPr>
              <a:t> for the drug</a:t>
            </a:r>
          </a:p>
          <a:p>
            <a:pPr marL="548640" lvl="1" indent="-274320">
              <a:lnSpc>
                <a:spcPct val="100000"/>
              </a:lnSpc>
              <a:spcBef>
                <a:spcPts val="0"/>
              </a:spcBef>
              <a:spcAft>
                <a:spcPts val="1200"/>
              </a:spcAft>
              <a:buFont typeface="Wingdings" panose="05000000000000000000" pitchFamily="2" charset="2"/>
              <a:buChar char="§"/>
            </a:pPr>
            <a:r>
              <a:rPr lang="en-US" sz="2400" dirty="0">
                <a:solidFill>
                  <a:srgbClr val="00529B"/>
                </a:solidFill>
              </a:rPr>
              <a:t>Whether to make an </a:t>
            </a:r>
            <a:r>
              <a:rPr lang="en-US" sz="2400" b="1" dirty="0">
                <a:solidFill>
                  <a:srgbClr val="00529B"/>
                </a:solidFill>
              </a:rPr>
              <a:t>exception</a:t>
            </a:r>
            <a:r>
              <a:rPr lang="en-US" sz="2400" dirty="0">
                <a:solidFill>
                  <a:srgbClr val="00529B"/>
                </a:solidFill>
              </a:rPr>
              <a:t> to a plan rule when you request it</a:t>
            </a:r>
          </a:p>
          <a:p>
            <a:endParaRPr lang="en-US" dirty="0"/>
          </a:p>
        </p:txBody>
      </p:sp>
      <p:sp>
        <p:nvSpPr>
          <p:cNvPr id="9" name="Arrow: Pentagon 8" descr="Information banner reading: You, your prescriber, or your appointed representative can request it.">
            <a:extLst>
              <a:ext uri="{FF2B5EF4-FFF2-40B4-BE49-F238E27FC236}">
                <a16:creationId xmlns:a16="http://schemas.microsoft.com/office/drawing/2014/main" id="{50A0B17A-13CB-4455-AB18-390BCA270B7D}"/>
              </a:ext>
            </a:extLst>
          </p:cNvPr>
          <p:cNvSpPr/>
          <p:nvPr/>
        </p:nvSpPr>
        <p:spPr>
          <a:xfrm rot="10800000">
            <a:off x="5785943" y="1200596"/>
            <a:ext cx="6406047" cy="822960"/>
          </a:xfrm>
          <a:prstGeom prst="homePlat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594492D9-105A-46AE-877D-5583D4A14DB0}"/>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6344575" y="1102195"/>
            <a:ext cx="1015306" cy="1015306"/>
          </a:xfrm>
          <a:prstGeom prst="rect">
            <a:avLst/>
          </a:prstGeom>
        </p:spPr>
      </p:pic>
      <p:sp>
        <p:nvSpPr>
          <p:cNvPr id="11" name="TextBox 10">
            <a:extLst>
              <a:ext uri="{FF2B5EF4-FFF2-40B4-BE49-F238E27FC236}">
                <a16:creationId xmlns:a16="http://schemas.microsoft.com/office/drawing/2014/main" id="{5849143D-06F9-446C-AC7E-6F6EFB633601}"/>
              </a:ext>
            </a:extLst>
          </p:cNvPr>
          <p:cNvSpPr txBox="1"/>
          <p:nvPr/>
        </p:nvSpPr>
        <p:spPr>
          <a:xfrm>
            <a:off x="7492486" y="1258457"/>
            <a:ext cx="4561483" cy="707886"/>
          </a:xfrm>
          <a:prstGeom prst="rect">
            <a:avLst/>
          </a:prstGeom>
          <a:noFill/>
        </p:spPr>
        <p:txBody>
          <a:bodyPr wrap="square" rtlCol="0">
            <a:spAutoFit/>
          </a:bodyPr>
          <a:lstStyle/>
          <a:p>
            <a:pPr lvl="0" defTabSz="685800">
              <a:lnSpc>
                <a:spcPct val="100000"/>
              </a:lnSpc>
              <a:spcBef>
                <a:spcPts val="600"/>
              </a:spcBef>
            </a:pPr>
            <a:r>
              <a:rPr lang="en-US" sz="2000" dirty="0">
                <a:solidFill>
                  <a:srgbClr val="00529B"/>
                </a:solidFill>
                <a:latin typeface="Arial" panose="020B0604020202020204" pitchFamily="34" charset="0"/>
                <a:cs typeface="Arial" panose="020B0604020202020204" pitchFamily="34" charset="0"/>
              </a:rPr>
              <a:t>You, your prescriber, or your appointed representative can request it. </a:t>
            </a:r>
          </a:p>
        </p:txBody>
      </p:sp>
      <p:sp>
        <p:nvSpPr>
          <p:cNvPr id="13" name="TextBox 12" descr="Time frames for decisions: 72 hours (standard) or 24 (expedited)&#10;">
            <a:extLst>
              <a:ext uri="{FF2B5EF4-FFF2-40B4-BE49-F238E27FC236}">
                <a16:creationId xmlns:a16="http://schemas.microsoft.com/office/drawing/2014/main" id="{1292018A-45CC-4E8D-8175-3EE1D2514A2F}"/>
              </a:ext>
            </a:extLst>
          </p:cNvPr>
          <p:cNvSpPr txBox="1"/>
          <p:nvPr/>
        </p:nvSpPr>
        <p:spPr>
          <a:xfrm>
            <a:off x="1235607" y="5292026"/>
            <a:ext cx="10587797" cy="461665"/>
          </a:xfrm>
          <a:prstGeom prst="rect">
            <a:avLst/>
          </a:prstGeom>
          <a:solidFill>
            <a:srgbClr val="5B9BD5">
              <a:lumMod val="75000"/>
            </a:srgbClr>
          </a:solidFill>
        </p:spPr>
        <p:txBody>
          <a:bodyPr wrap="square" lIns="91440" tIns="45720" rIns="91440" bIns="45720" rtlCol="0" anchor="t">
            <a:spAutoFit/>
          </a:bodyPr>
          <a:lstStyle/>
          <a:p>
            <a:pPr algn="ctr">
              <a:defRPr/>
            </a:pPr>
            <a:r>
              <a:rPr kumimoji="0" lang="en-US" sz="24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Time frames for decisions: 72 hours (standard) or 24 hours (expedited)</a:t>
            </a:r>
          </a:p>
        </p:txBody>
      </p:sp>
      <p:pic>
        <p:nvPicPr>
          <p:cNvPr id="12" name="Graphic 11">
            <a:extLst>
              <a:ext uri="{FF2B5EF4-FFF2-40B4-BE49-F238E27FC236}">
                <a16:creationId xmlns:a16="http://schemas.microsoft.com/office/drawing/2014/main" id="{E5D1436F-6634-4899-B0CC-389D8521758B}"/>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220302" y="5015205"/>
            <a:ext cx="1015306" cy="1015306"/>
          </a:xfrm>
          <a:prstGeom prst="rect">
            <a:avLst/>
          </a:prstGeom>
        </p:spPr>
      </p:pic>
      <p:sp>
        <p:nvSpPr>
          <p:cNvPr id="8" name="Slide Number Placeholder 5">
            <a:extLst>
              <a:ext uri="{FF2B5EF4-FFF2-40B4-BE49-F238E27FC236}">
                <a16:creationId xmlns:a16="http://schemas.microsoft.com/office/drawing/2014/main" id="{FF15B26E-658F-429A-89B6-ADC00CC3B019}"/>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93</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n-US"/>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2023</a:t>
            </a:r>
          </a:p>
        </p:txBody>
      </p:sp>
    </p:spTree>
    <p:custDataLst>
      <p:tags r:id="rId1"/>
    </p:custDataLst>
    <p:extLst>
      <p:ext uri="{BB962C8B-B14F-4D97-AF65-F5344CB8AC3E}">
        <p14:creationId xmlns:p14="http://schemas.microsoft.com/office/powerpoint/2010/main" val="3994062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fade">
                                      <p:cBhvr>
                                        <p:cTn id="17" dur="500"/>
                                        <p:tgtEl>
                                          <p:spTgt spid="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fade">
                                      <p:cBhvr>
                                        <p:cTn id="22" dur="500"/>
                                        <p:tgtEl>
                                          <p:spTgt spid="7">
                                            <p:txEl>
                                              <p:pRg st="4" end="4"/>
                                            </p:txEl>
                                          </p:spTgt>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22" presetClass="entr" presetSubtype="8" fill="hold" grpId="0" nodeType="withEffect">
                                  <p:stCondLst>
                                    <p:cond delay="50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3000" dirty="0"/>
              <a:t>Exception Requests</a:t>
            </a:r>
          </a:p>
        </p:txBody>
      </p:sp>
      <p:sp>
        <p:nvSpPr>
          <p:cNvPr id="7" name="Content Placeholder 6"/>
          <p:cNvSpPr>
            <a:spLocks noGrp="1"/>
          </p:cNvSpPr>
          <p:nvPr>
            <p:ph type="body" sz="quarter" idx="13"/>
          </p:nvPr>
        </p:nvSpPr>
        <p:spPr>
          <a:xfrm>
            <a:off x="1140372" y="2379762"/>
            <a:ext cx="9980966" cy="2454683"/>
          </a:xfrm>
        </p:spPr>
        <p:txBody>
          <a:bodyPr>
            <a:normAutofit/>
          </a:bodyPr>
          <a:lstStyle/>
          <a:p>
            <a:pPr marL="0" lvl="0" indent="0" defTabSz="685800">
              <a:lnSpc>
                <a:spcPct val="100000"/>
              </a:lnSpc>
              <a:spcBef>
                <a:spcPts val="0"/>
              </a:spcBef>
              <a:spcAft>
                <a:spcPts val="1200"/>
              </a:spcAft>
              <a:buNone/>
            </a:pPr>
            <a:r>
              <a:rPr lang="en-US" b="1" dirty="0">
                <a:solidFill>
                  <a:srgbClr val="2F5597"/>
                </a:solidFill>
              </a:rPr>
              <a:t>An exception is a type of coverage determination, and there are 2 types:</a:t>
            </a:r>
          </a:p>
          <a:p>
            <a:pPr marL="548640" lvl="0" indent="-274320" defTabSz="685800">
              <a:lnSpc>
                <a:spcPct val="100000"/>
              </a:lnSpc>
              <a:spcBef>
                <a:spcPts val="0"/>
              </a:spcBef>
              <a:spcAft>
                <a:spcPts val="1200"/>
              </a:spcAft>
            </a:pPr>
            <a:r>
              <a:rPr lang="en-US" sz="2200" b="1" dirty="0">
                <a:solidFill>
                  <a:srgbClr val="2F5597"/>
                </a:solidFill>
              </a:rPr>
              <a:t>Tier exceptions </a:t>
            </a:r>
            <a:r>
              <a:rPr lang="en-US" sz="2200" dirty="0">
                <a:solidFill>
                  <a:srgbClr val="2F5597"/>
                </a:solidFill>
              </a:rPr>
              <a:t>(like getting a tier 4 drug at tier 3 cost)</a:t>
            </a:r>
          </a:p>
          <a:p>
            <a:pPr marL="548640" lvl="0" indent="-274320" defTabSz="685800">
              <a:lnSpc>
                <a:spcPct val="100000"/>
              </a:lnSpc>
              <a:spcBef>
                <a:spcPts val="0"/>
              </a:spcBef>
              <a:spcAft>
                <a:spcPts val="1200"/>
              </a:spcAft>
            </a:pPr>
            <a:r>
              <a:rPr lang="en-US" sz="2200" b="1" dirty="0">
                <a:solidFill>
                  <a:srgbClr val="2F5597"/>
                </a:solidFill>
              </a:rPr>
              <a:t>Formulary exceptions</a:t>
            </a:r>
            <a:r>
              <a:rPr lang="en-US" sz="2200" dirty="0">
                <a:solidFill>
                  <a:srgbClr val="2F5597"/>
                </a:solidFill>
              </a:rPr>
              <a:t> (either coverage for a drug that’s not on the plan’s formulary, or relaxed access requirements)</a:t>
            </a:r>
          </a:p>
          <a:p>
            <a:endParaRPr lang="en-US" dirty="0"/>
          </a:p>
        </p:txBody>
      </p:sp>
      <p:sp>
        <p:nvSpPr>
          <p:cNvPr id="9" name="Arrow: Pentagon 8" descr="Information banner reading: You'll need a supporting statement from the prescriber">
            <a:extLst>
              <a:ext uri="{FF2B5EF4-FFF2-40B4-BE49-F238E27FC236}">
                <a16:creationId xmlns:a16="http://schemas.microsoft.com/office/drawing/2014/main" id="{01322938-9213-4437-9913-3E0F5E24456E}"/>
              </a:ext>
            </a:extLst>
          </p:cNvPr>
          <p:cNvSpPr/>
          <p:nvPr/>
        </p:nvSpPr>
        <p:spPr>
          <a:xfrm rot="10800000">
            <a:off x="6211613" y="1253760"/>
            <a:ext cx="5980376" cy="822960"/>
          </a:xfrm>
          <a:prstGeom prst="homePlat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A169842-E284-4A2D-8830-67EE0463A953}"/>
              </a:ext>
            </a:extLst>
          </p:cNvPr>
          <p:cNvSpPr txBox="1"/>
          <p:nvPr/>
        </p:nvSpPr>
        <p:spPr>
          <a:xfrm>
            <a:off x="7866993" y="1313906"/>
            <a:ext cx="4561483" cy="707886"/>
          </a:xfrm>
          <a:prstGeom prst="rect">
            <a:avLst/>
          </a:prstGeom>
          <a:noFill/>
        </p:spPr>
        <p:txBody>
          <a:bodyPr wrap="square" rtlCol="0">
            <a:spAutoFit/>
          </a:bodyPr>
          <a:lstStyle/>
          <a:p>
            <a:pPr lvl="0" defTabSz="685800">
              <a:lnSpc>
                <a:spcPct val="100000"/>
              </a:lnSpc>
              <a:spcBef>
                <a:spcPts val="600"/>
              </a:spcBef>
            </a:pPr>
            <a:r>
              <a:rPr lang="en-US" sz="2000" dirty="0">
                <a:solidFill>
                  <a:srgbClr val="00529B"/>
                </a:solidFill>
                <a:latin typeface="Arial" panose="020B0604020202020204" pitchFamily="34" charset="0"/>
                <a:cs typeface="Arial" panose="020B0604020202020204" pitchFamily="34" charset="0"/>
              </a:rPr>
              <a:t>You’ll need a supporting statement from the prescriber. </a:t>
            </a:r>
          </a:p>
        </p:txBody>
      </p:sp>
      <p:pic>
        <p:nvPicPr>
          <p:cNvPr id="13" name="Picture 12">
            <a:extLst>
              <a:ext uri="{FF2B5EF4-FFF2-40B4-BE49-F238E27FC236}">
                <a16:creationId xmlns:a16="http://schemas.microsoft.com/office/drawing/2014/main" id="{88923500-8ACC-4D9D-8C41-9E9594CAB74B}"/>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6830503" y="1222219"/>
            <a:ext cx="930165" cy="891260"/>
          </a:xfrm>
          <a:prstGeom prst="rect">
            <a:avLst/>
          </a:prstGeom>
        </p:spPr>
      </p:pic>
      <p:sp>
        <p:nvSpPr>
          <p:cNvPr id="11" name="TextBox 10" descr="An exception may be valid for the rest of the year.&#10;">
            <a:extLst>
              <a:ext uri="{FF2B5EF4-FFF2-40B4-BE49-F238E27FC236}">
                <a16:creationId xmlns:a16="http://schemas.microsoft.com/office/drawing/2014/main" id="{A6032A7D-8DD9-4D27-B1F6-99FA9A6E6041}"/>
              </a:ext>
            </a:extLst>
          </p:cNvPr>
          <p:cNvSpPr txBox="1"/>
          <p:nvPr/>
        </p:nvSpPr>
        <p:spPr>
          <a:xfrm>
            <a:off x="1140372" y="5252383"/>
            <a:ext cx="10342016" cy="461665"/>
          </a:xfrm>
          <a:prstGeom prst="rect">
            <a:avLst/>
          </a:prstGeom>
          <a:solidFill>
            <a:srgbClr val="5B9BD5">
              <a:lumMod val="75000"/>
            </a:srgbClr>
          </a:solidFill>
        </p:spPr>
        <p:txBody>
          <a:bodyPr wrap="square" lIns="91440" tIns="45720" rIns="91440" bIns="45720" rtlCol="0" anchor="t">
            <a:spAutoFit/>
          </a:bodyPr>
          <a:lstStyle/>
          <a:p>
            <a:pPr algn="ctr">
              <a:defRPr/>
            </a:pPr>
            <a:r>
              <a:rPr kumimoji="0" lang="en-US" sz="24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An exception may be valid for the rest of the year.</a:t>
            </a:r>
          </a:p>
        </p:txBody>
      </p:sp>
      <p:sp>
        <p:nvSpPr>
          <p:cNvPr id="8" name="Slide Number Placeholder 5">
            <a:extLst>
              <a:ext uri="{FF2B5EF4-FFF2-40B4-BE49-F238E27FC236}">
                <a16:creationId xmlns:a16="http://schemas.microsoft.com/office/drawing/2014/main" id="{944A6AF5-941F-4632-B4D0-0F9A8252167D}"/>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94</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n-US"/>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2023</a:t>
            </a:r>
          </a:p>
        </p:txBody>
      </p:sp>
    </p:spTree>
    <p:custDataLst>
      <p:tags r:id="rId1"/>
    </p:custDataLst>
    <p:extLst>
      <p:ext uri="{BB962C8B-B14F-4D97-AF65-F5344CB8AC3E}">
        <p14:creationId xmlns:p14="http://schemas.microsoft.com/office/powerpoint/2010/main" val="3639552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4927"/>
            <a:ext cx="12192000" cy="892207"/>
          </a:xfrm>
        </p:spPr>
        <p:txBody>
          <a:bodyPr>
            <a:normAutofit/>
          </a:bodyPr>
          <a:lstStyle/>
          <a:p>
            <a:r>
              <a:rPr lang="en-US" dirty="0"/>
              <a:t>Part D (Drug) Appeals Process</a:t>
            </a:r>
          </a:p>
        </p:txBody>
      </p:sp>
      <p:sp>
        <p:nvSpPr>
          <p:cNvPr id="124" name="Standard appeals process" descr="Box: Standard Process">
            <a:extLst>
              <a:ext uri="{FF2B5EF4-FFF2-40B4-BE49-F238E27FC236}">
                <a16:creationId xmlns:a16="http://schemas.microsoft.com/office/drawing/2014/main" id="{E46E17EE-E602-4F19-8AEF-235843E1690F}"/>
              </a:ext>
            </a:extLst>
          </p:cNvPr>
          <p:cNvSpPr/>
          <p:nvPr/>
        </p:nvSpPr>
        <p:spPr>
          <a:xfrm>
            <a:off x="455423" y="5365918"/>
            <a:ext cx="5653177" cy="228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STANDARD PROCESS</a:t>
            </a:r>
          </a:p>
        </p:txBody>
      </p:sp>
      <p:sp>
        <p:nvSpPr>
          <p:cNvPr id="125" name="Expedited appeals process" descr="Box: EXPEDITED PROCESS&#10;">
            <a:extLst>
              <a:ext uri="{FF2B5EF4-FFF2-40B4-BE49-F238E27FC236}">
                <a16:creationId xmlns:a16="http://schemas.microsoft.com/office/drawing/2014/main" id="{41701C25-EA50-4CF0-876D-0CCCA2C2776F}"/>
              </a:ext>
            </a:extLst>
          </p:cNvPr>
          <p:cNvSpPr/>
          <p:nvPr/>
        </p:nvSpPr>
        <p:spPr>
          <a:xfrm>
            <a:off x="6118053" y="5365917"/>
            <a:ext cx="5653177" cy="228600"/>
          </a:xfrm>
          <a:prstGeom prst="rect">
            <a:avLst/>
          </a:prstGeom>
          <a:solidFill>
            <a:srgbClr val="9E7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EXPEDITED PROCESS</a:t>
            </a:r>
          </a:p>
        </p:txBody>
      </p:sp>
      <p:sp>
        <p:nvSpPr>
          <p:cNvPr id="58" name="Coverage determination">
            <a:extLst>
              <a:ext uri="{FF2B5EF4-FFF2-40B4-BE49-F238E27FC236}">
                <a16:creationId xmlns:a16="http://schemas.microsoft.com/office/drawing/2014/main" id="{09340BC5-D4EF-4BAF-8A60-56E229426B65}"/>
              </a:ext>
              <a:ext uri="{C183D7F6-B498-43B3-948B-1728B52AA6E4}">
                <adec:decorative xmlns:adec="http://schemas.microsoft.com/office/drawing/2017/decorative" val="1"/>
              </a:ext>
            </a:extLst>
          </p:cNvPr>
          <p:cNvSpPr/>
          <p:nvPr/>
        </p:nvSpPr>
        <p:spPr>
          <a:xfrm>
            <a:off x="5465373" y="4940855"/>
            <a:ext cx="1280160" cy="41148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b="1" dirty="0">
                <a:solidFill>
                  <a:schemeClr val="accent1">
                    <a:lumMod val="50000"/>
                  </a:schemeClr>
                </a:solidFill>
              </a:rPr>
              <a:t>Coverage Determination*</a:t>
            </a:r>
          </a:p>
        </p:txBody>
      </p:sp>
      <p:sp>
        <p:nvSpPr>
          <p:cNvPr id="61" name="Standard process" descr="Box: Standard process, Coverage determination level: 72-hour time limit**; Decision issued in 14 days (payment)&#10;">
            <a:extLst>
              <a:ext uri="{FF2B5EF4-FFF2-40B4-BE49-F238E27FC236}">
                <a16:creationId xmlns:a16="http://schemas.microsoft.com/office/drawing/2014/main" id="{196B2B24-2110-437D-A1EA-C137B6E60900}"/>
              </a:ext>
            </a:extLst>
          </p:cNvPr>
          <p:cNvSpPr/>
          <p:nvPr/>
        </p:nvSpPr>
        <p:spPr>
          <a:xfrm>
            <a:off x="442823" y="4940856"/>
            <a:ext cx="5022549" cy="41148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72-hour time limit**; Decision issued in 14 days (payment)</a:t>
            </a:r>
          </a:p>
        </p:txBody>
      </p:sp>
      <p:sp>
        <p:nvSpPr>
          <p:cNvPr id="68" name="Expedited process" descr="Box: Expedited process, Coverage determination level: Decision issued within 24 hours** ">
            <a:extLst>
              <a:ext uri="{FF2B5EF4-FFF2-40B4-BE49-F238E27FC236}">
                <a16:creationId xmlns:a16="http://schemas.microsoft.com/office/drawing/2014/main" id="{16B6C534-6563-4638-B73D-83FF7ECBB293}"/>
              </a:ext>
            </a:extLst>
          </p:cNvPr>
          <p:cNvSpPr/>
          <p:nvPr/>
        </p:nvSpPr>
        <p:spPr>
          <a:xfrm>
            <a:off x="6745533" y="4939760"/>
            <a:ext cx="5003643" cy="41148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Decision issued within 24 hours** </a:t>
            </a:r>
          </a:p>
        </p:txBody>
      </p:sp>
      <p:sp>
        <p:nvSpPr>
          <p:cNvPr id="69" name="1st level of appeal">
            <a:extLst>
              <a:ext uri="{FF2B5EF4-FFF2-40B4-BE49-F238E27FC236}">
                <a16:creationId xmlns:a16="http://schemas.microsoft.com/office/drawing/2014/main" id="{2FD518C4-FD55-4F9B-8D79-016F42966A66}"/>
              </a:ext>
              <a:ext uri="{C183D7F6-B498-43B3-948B-1728B52AA6E4}">
                <adec:decorative xmlns:adec="http://schemas.microsoft.com/office/drawing/2017/decorative" val="1"/>
              </a:ext>
            </a:extLst>
          </p:cNvPr>
          <p:cNvSpPr/>
          <p:nvPr/>
        </p:nvSpPr>
        <p:spPr>
          <a:xfrm>
            <a:off x="5465373" y="4068511"/>
            <a:ext cx="1280160" cy="82296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1">
                    <a:lumMod val="50000"/>
                  </a:schemeClr>
                </a:solidFill>
              </a:rPr>
              <a:t>1</a:t>
            </a:r>
            <a:r>
              <a:rPr lang="en-US" sz="1400" b="1" baseline="30000" dirty="0">
                <a:solidFill>
                  <a:schemeClr val="accent1">
                    <a:lumMod val="50000"/>
                  </a:schemeClr>
                </a:solidFill>
              </a:rPr>
              <a:t>st</a:t>
            </a:r>
            <a:r>
              <a:rPr lang="en-US" sz="1400" b="1" dirty="0">
                <a:solidFill>
                  <a:schemeClr val="accent1">
                    <a:lumMod val="50000"/>
                  </a:schemeClr>
                </a:solidFill>
              </a:rPr>
              <a:t> Level </a:t>
            </a:r>
            <a:br>
              <a:rPr lang="en-US" sz="1400" b="1" dirty="0">
                <a:solidFill>
                  <a:schemeClr val="accent1">
                    <a:lumMod val="50000"/>
                  </a:schemeClr>
                </a:solidFill>
              </a:rPr>
            </a:br>
            <a:r>
              <a:rPr lang="en-US" sz="1400" b="1" dirty="0">
                <a:solidFill>
                  <a:schemeClr val="accent1">
                    <a:lumMod val="50000"/>
                  </a:schemeClr>
                </a:solidFill>
              </a:rPr>
              <a:t>of Appeal</a:t>
            </a:r>
          </a:p>
        </p:txBody>
      </p:sp>
      <p:sp>
        <p:nvSpPr>
          <p:cNvPr id="71" name="Standard level 1" descr="Box: Standard process, 1st level of appeal:&#10;60 days to file&#10;Medicare drug plan(PDP)/Medicare Advantage Plan with drug coverage (MA-PD) Standard Redetermination; Decision issued in 7 days (benefits); Decision issued in 14 days (payment)&#10;">
            <a:extLst>
              <a:ext uri="{FF2B5EF4-FFF2-40B4-BE49-F238E27FC236}">
                <a16:creationId xmlns:a16="http://schemas.microsoft.com/office/drawing/2014/main" id="{21EFFAB4-D221-4616-8B1F-838D58D1B6FC}"/>
              </a:ext>
            </a:extLst>
          </p:cNvPr>
          <p:cNvSpPr/>
          <p:nvPr/>
        </p:nvSpPr>
        <p:spPr>
          <a:xfrm>
            <a:off x="719049" y="4069659"/>
            <a:ext cx="4746324" cy="822960"/>
          </a:xfrm>
          <a:prstGeom prst="rect">
            <a:avLst/>
          </a:prstGeom>
          <a:solidFill>
            <a:srgbClr val="2B6E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b="1" dirty="0">
                <a:solidFill>
                  <a:schemeClr val="bg1"/>
                </a:solidFill>
              </a:rPr>
              <a:t>60 days to file</a:t>
            </a:r>
          </a:p>
          <a:p>
            <a:pPr algn="ctr"/>
            <a:r>
              <a:rPr lang="en-US" sz="1300" dirty="0">
                <a:solidFill>
                  <a:schemeClr val="bg1"/>
                </a:solidFill>
              </a:rPr>
              <a:t>Medicare drug plan(PDP)/Medicare Advantage Plan with drug coverage (MA-PD) Standard Redetermination; Decision issued in 7 days (benefits); Decision issued in 14 days (payment)</a:t>
            </a:r>
          </a:p>
        </p:txBody>
      </p:sp>
      <p:sp>
        <p:nvSpPr>
          <p:cNvPr id="110" name="Expedited Level 1" descr="Box: Expedited process, 1st level of appeal: 60 days to file&#10;PDP/MA-PD Expedited Redetermination &#10;Decision issued within 72 hours&#10;">
            <a:extLst>
              <a:ext uri="{FF2B5EF4-FFF2-40B4-BE49-F238E27FC236}">
                <a16:creationId xmlns:a16="http://schemas.microsoft.com/office/drawing/2014/main" id="{F22E5EA8-9560-4682-B95F-03EA14D52C32}"/>
              </a:ext>
            </a:extLst>
          </p:cNvPr>
          <p:cNvSpPr/>
          <p:nvPr/>
        </p:nvSpPr>
        <p:spPr>
          <a:xfrm>
            <a:off x="6745533" y="4070366"/>
            <a:ext cx="4729323" cy="822960"/>
          </a:xfrm>
          <a:prstGeom prst="rect">
            <a:avLst/>
          </a:prstGeom>
          <a:solidFill>
            <a:srgbClr val="E6A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b="1" dirty="0">
                <a:solidFill>
                  <a:schemeClr val="accent1">
                    <a:lumMod val="50000"/>
                  </a:schemeClr>
                </a:solidFill>
              </a:rPr>
              <a:t>60 days to file</a:t>
            </a:r>
          </a:p>
          <a:p>
            <a:pPr algn="ctr"/>
            <a:r>
              <a:rPr lang="en-US" sz="1300" dirty="0">
                <a:solidFill>
                  <a:schemeClr val="accent1">
                    <a:lumMod val="50000"/>
                  </a:schemeClr>
                </a:solidFill>
              </a:rPr>
              <a:t>PDP/MA-PD Expedited Redetermination </a:t>
            </a:r>
          </a:p>
          <a:p>
            <a:pPr algn="ctr"/>
            <a:r>
              <a:rPr lang="en-US" sz="1300" dirty="0">
                <a:solidFill>
                  <a:schemeClr val="accent1">
                    <a:lumMod val="50000"/>
                  </a:schemeClr>
                </a:solidFill>
              </a:rPr>
              <a:t>Decision issued within 72 hours</a:t>
            </a:r>
          </a:p>
        </p:txBody>
      </p:sp>
      <p:sp>
        <p:nvSpPr>
          <p:cNvPr id="112" name="2nd level of appeal">
            <a:extLst>
              <a:ext uri="{FF2B5EF4-FFF2-40B4-BE49-F238E27FC236}">
                <a16:creationId xmlns:a16="http://schemas.microsoft.com/office/drawing/2014/main" id="{3EEDF5FA-BCD8-4CF4-87E9-9EF1E051E303}"/>
              </a:ext>
              <a:ext uri="{C183D7F6-B498-43B3-948B-1728B52AA6E4}">
                <adec:decorative xmlns:adec="http://schemas.microsoft.com/office/drawing/2017/decorative" val="1"/>
              </a:ext>
            </a:extLst>
          </p:cNvPr>
          <p:cNvSpPr/>
          <p:nvPr/>
        </p:nvSpPr>
        <p:spPr>
          <a:xfrm>
            <a:off x="5465373" y="3242392"/>
            <a:ext cx="1280160" cy="77724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1">
                    <a:lumMod val="50000"/>
                  </a:schemeClr>
                </a:solidFill>
              </a:rPr>
              <a:t>2nd Level </a:t>
            </a:r>
          </a:p>
          <a:p>
            <a:pPr algn="ctr"/>
            <a:r>
              <a:rPr lang="en-US" sz="1400" b="1" dirty="0">
                <a:solidFill>
                  <a:schemeClr val="accent1">
                    <a:lumMod val="50000"/>
                  </a:schemeClr>
                </a:solidFill>
              </a:rPr>
              <a:t>of Appeal</a:t>
            </a:r>
          </a:p>
        </p:txBody>
      </p:sp>
      <p:sp>
        <p:nvSpPr>
          <p:cNvPr id="113" name="Standard level 2" descr="Box: Standard process, 2nd level of appeal: 60 days to file***&#10;Part D Independent Review Entity (IRE)&#10;Standard Reconsideration Decision issued in 7 days (benefits)&#10;Decision issued in 14 days (payments)&#10;&#10;">
            <a:extLst>
              <a:ext uri="{FF2B5EF4-FFF2-40B4-BE49-F238E27FC236}">
                <a16:creationId xmlns:a16="http://schemas.microsoft.com/office/drawing/2014/main" id="{88ACCDF4-8430-4732-89F5-D878DD3932ED}"/>
              </a:ext>
            </a:extLst>
          </p:cNvPr>
          <p:cNvSpPr/>
          <p:nvPr/>
        </p:nvSpPr>
        <p:spPr>
          <a:xfrm>
            <a:off x="1176249" y="3243741"/>
            <a:ext cx="4289124" cy="777240"/>
          </a:xfrm>
          <a:prstGeom prst="rect">
            <a:avLst/>
          </a:prstGeom>
          <a:solidFill>
            <a:srgbClr val="2A6CA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a:solidFill>
                  <a:schemeClr val="bg1"/>
                </a:solidFill>
              </a:rPr>
              <a:t>60 days to file***</a:t>
            </a:r>
          </a:p>
          <a:p>
            <a:pPr algn="ctr"/>
            <a:r>
              <a:rPr lang="en-US" sz="1300" dirty="0">
                <a:solidFill>
                  <a:schemeClr val="bg1"/>
                </a:solidFill>
              </a:rPr>
              <a:t>Part D Independent Review Entity (IRE)</a:t>
            </a:r>
          </a:p>
          <a:p>
            <a:pPr algn="ctr"/>
            <a:r>
              <a:rPr lang="en-US" sz="1300" dirty="0">
                <a:solidFill>
                  <a:schemeClr val="bg1"/>
                </a:solidFill>
              </a:rPr>
              <a:t>Standard Reconsideration Decision issued in 7 days (benefits)</a:t>
            </a:r>
          </a:p>
          <a:p>
            <a:pPr algn="ctr"/>
            <a:r>
              <a:rPr lang="en-US" sz="1300" dirty="0">
                <a:solidFill>
                  <a:schemeClr val="bg1"/>
                </a:solidFill>
              </a:rPr>
              <a:t>Decision issued in 14 days (payments)</a:t>
            </a:r>
          </a:p>
        </p:txBody>
      </p:sp>
      <p:sp>
        <p:nvSpPr>
          <p:cNvPr id="114" name="Expedited level 2" descr="Box: Expedited process, 2nd level of appeal: 60 days to file***&#10;Part D IRE Expedited Reconsideration&#10;Decision issued within 72 hours&#10;">
            <a:extLst>
              <a:ext uri="{FF2B5EF4-FFF2-40B4-BE49-F238E27FC236}">
                <a16:creationId xmlns:a16="http://schemas.microsoft.com/office/drawing/2014/main" id="{5F9ADFAC-FB31-4942-BBFA-714FEB50C184}"/>
              </a:ext>
            </a:extLst>
          </p:cNvPr>
          <p:cNvSpPr/>
          <p:nvPr/>
        </p:nvSpPr>
        <p:spPr>
          <a:xfrm>
            <a:off x="6745533" y="3234528"/>
            <a:ext cx="4272123" cy="7772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31415E"/>
                </a:solidFill>
              </a:rPr>
              <a:t>60 days to file***</a:t>
            </a:r>
          </a:p>
          <a:p>
            <a:pPr algn="ctr"/>
            <a:r>
              <a:rPr lang="en-US" sz="1400" dirty="0">
                <a:solidFill>
                  <a:srgbClr val="31415E"/>
                </a:solidFill>
              </a:rPr>
              <a:t>Part D IRE Expedited Reconsideration</a:t>
            </a:r>
          </a:p>
          <a:p>
            <a:pPr algn="ctr"/>
            <a:r>
              <a:rPr lang="en-US" sz="1400" dirty="0">
                <a:solidFill>
                  <a:srgbClr val="31415E"/>
                </a:solidFill>
              </a:rPr>
              <a:t>Decision issued within 72 hours</a:t>
            </a:r>
          </a:p>
        </p:txBody>
      </p:sp>
      <p:sp>
        <p:nvSpPr>
          <p:cNvPr id="115" name="3rd level of appeal">
            <a:extLst>
              <a:ext uri="{FF2B5EF4-FFF2-40B4-BE49-F238E27FC236}">
                <a16:creationId xmlns:a16="http://schemas.microsoft.com/office/drawing/2014/main" id="{64363BC0-FEDF-4538-B807-C177C03C50CB}"/>
              </a:ext>
              <a:ext uri="{C183D7F6-B498-43B3-948B-1728B52AA6E4}">
                <adec:decorative xmlns:adec="http://schemas.microsoft.com/office/drawing/2017/decorative" val="1"/>
              </a:ext>
            </a:extLst>
          </p:cNvPr>
          <p:cNvSpPr/>
          <p:nvPr/>
        </p:nvSpPr>
        <p:spPr>
          <a:xfrm>
            <a:off x="5465373" y="2378125"/>
            <a:ext cx="1280160" cy="82296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1">
                    <a:lumMod val="50000"/>
                  </a:schemeClr>
                </a:solidFill>
              </a:rPr>
              <a:t>3rd Level </a:t>
            </a:r>
          </a:p>
          <a:p>
            <a:pPr algn="ctr"/>
            <a:r>
              <a:rPr lang="en-US" sz="1400" b="1" dirty="0">
                <a:solidFill>
                  <a:schemeClr val="accent1">
                    <a:lumMod val="50000"/>
                  </a:schemeClr>
                </a:solidFill>
              </a:rPr>
              <a:t>of Appeal</a:t>
            </a:r>
          </a:p>
        </p:txBody>
      </p:sp>
      <p:sp>
        <p:nvSpPr>
          <p:cNvPr id="116" name="Standard level 3" descr="Box: Standard process, 3rd level of appeal: 60 days to file&#10;Office of Medicare Hearings and Appeals (OMHA)&#10;Administrative Law Judge (ALJ) Hearing Amount in Controversy (AIC) ≥ $180****; Decision issued in 90 days&#10;">
            <a:extLst>
              <a:ext uri="{FF2B5EF4-FFF2-40B4-BE49-F238E27FC236}">
                <a16:creationId xmlns:a16="http://schemas.microsoft.com/office/drawing/2014/main" id="{6B017F6A-21DE-44F0-BC81-DE7FED571275}"/>
              </a:ext>
            </a:extLst>
          </p:cNvPr>
          <p:cNvSpPr/>
          <p:nvPr/>
        </p:nvSpPr>
        <p:spPr>
          <a:xfrm>
            <a:off x="1633449" y="2377239"/>
            <a:ext cx="3831924" cy="82296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r>
              <a:rPr lang="en-US" sz="1300" b="1" dirty="0">
                <a:solidFill>
                  <a:srgbClr val="31415E"/>
                </a:solidFill>
              </a:rPr>
              <a:t>60 days to file</a:t>
            </a:r>
          </a:p>
          <a:p>
            <a:pPr algn="ctr"/>
            <a:r>
              <a:rPr lang="en-US" sz="1300" dirty="0">
                <a:solidFill>
                  <a:srgbClr val="31415E"/>
                </a:solidFill>
              </a:rPr>
              <a:t>Office of Medicare Hearings and Appeals (OMHA)</a:t>
            </a:r>
          </a:p>
          <a:p>
            <a:pPr algn="ctr"/>
            <a:r>
              <a:rPr lang="en-US" sz="1300" dirty="0">
                <a:solidFill>
                  <a:srgbClr val="31415E"/>
                </a:solidFill>
              </a:rPr>
              <a:t>Administrative Law Judge (ALJ) Hearing Amount in Controversy (AIC) ≥ $180****; Decision issued in 90 days</a:t>
            </a:r>
          </a:p>
          <a:p>
            <a:pPr algn="ctr"/>
            <a:endParaRPr lang="en-US" sz="1300" dirty="0">
              <a:solidFill>
                <a:srgbClr val="31415E"/>
              </a:solidFill>
            </a:endParaRPr>
          </a:p>
        </p:txBody>
      </p:sp>
      <p:sp>
        <p:nvSpPr>
          <p:cNvPr id="117" name="Expedited level 3" descr="Box: Expedited process, 3rd level of appeal: 60 days to file&#10;OMHA  ALJ Hearing; Expedited Decision  AIC ≥ $180**** &#10;Decision issued in 10 days&#10;">
            <a:extLst>
              <a:ext uri="{FF2B5EF4-FFF2-40B4-BE49-F238E27FC236}">
                <a16:creationId xmlns:a16="http://schemas.microsoft.com/office/drawing/2014/main" id="{E9A1181D-91C3-4987-AF9C-97CE4F71C429}"/>
              </a:ext>
            </a:extLst>
          </p:cNvPr>
          <p:cNvSpPr/>
          <p:nvPr/>
        </p:nvSpPr>
        <p:spPr>
          <a:xfrm>
            <a:off x="6745533" y="2377692"/>
            <a:ext cx="3814923" cy="82296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300" b="1" dirty="0">
                <a:solidFill>
                  <a:srgbClr val="31415E"/>
                </a:solidFill>
              </a:rPr>
              <a:t>60 days to file</a:t>
            </a:r>
          </a:p>
          <a:p>
            <a:pPr algn="ctr"/>
            <a:r>
              <a:rPr lang="en-US" sz="1300" dirty="0">
                <a:solidFill>
                  <a:srgbClr val="31415E"/>
                </a:solidFill>
              </a:rPr>
              <a:t>OMHA ALJ Hearing; Expedited Decision</a:t>
            </a:r>
            <a:br>
              <a:rPr lang="en-US" sz="1300" dirty="0">
                <a:solidFill>
                  <a:srgbClr val="31415E"/>
                </a:solidFill>
              </a:rPr>
            </a:br>
            <a:r>
              <a:rPr lang="en-US" sz="1300" dirty="0">
                <a:solidFill>
                  <a:srgbClr val="31415E"/>
                </a:solidFill>
              </a:rPr>
              <a:t> AIC ≥ $180**** </a:t>
            </a:r>
          </a:p>
          <a:p>
            <a:pPr algn="ctr"/>
            <a:r>
              <a:rPr lang="en-US" sz="1300" dirty="0">
                <a:solidFill>
                  <a:srgbClr val="31415E"/>
                </a:solidFill>
              </a:rPr>
              <a:t>Decision issued in 10 days</a:t>
            </a:r>
          </a:p>
        </p:txBody>
      </p:sp>
      <p:sp>
        <p:nvSpPr>
          <p:cNvPr id="118" name="4th level of appeal">
            <a:extLst>
              <a:ext uri="{FF2B5EF4-FFF2-40B4-BE49-F238E27FC236}">
                <a16:creationId xmlns:a16="http://schemas.microsoft.com/office/drawing/2014/main" id="{81321CB4-7A3A-42C4-B9D8-8CB4A0E0C1FB}"/>
              </a:ext>
              <a:ext uri="{C183D7F6-B498-43B3-948B-1728B52AA6E4}">
                <adec:decorative xmlns:adec="http://schemas.microsoft.com/office/drawing/2017/decorative" val="1"/>
              </a:ext>
            </a:extLst>
          </p:cNvPr>
          <p:cNvSpPr/>
          <p:nvPr/>
        </p:nvSpPr>
        <p:spPr>
          <a:xfrm>
            <a:off x="5465373" y="1696279"/>
            <a:ext cx="1280160" cy="64008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1">
                    <a:lumMod val="50000"/>
                  </a:schemeClr>
                </a:solidFill>
              </a:rPr>
              <a:t>4th Level </a:t>
            </a:r>
          </a:p>
          <a:p>
            <a:pPr algn="ctr"/>
            <a:r>
              <a:rPr lang="en-US" sz="1400" b="1" dirty="0">
                <a:solidFill>
                  <a:schemeClr val="accent1">
                    <a:lumMod val="50000"/>
                  </a:schemeClr>
                </a:solidFill>
              </a:rPr>
              <a:t>of Appeal</a:t>
            </a:r>
          </a:p>
        </p:txBody>
      </p:sp>
      <p:sp>
        <p:nvSpPr>
          <p:cNvPr id="119" name="Standard level 4" descr="Box: Standard process, 4th level of appeal: 60 days to file&#10;Medicare Appeals Council&#10;Decision issued in 90 days&#10;">
            <a:extLst>
              <a:ext uri="{FF2B5EF4-FFF2-40B4-BE49-F238E27FC236}">
                <a16:creationId xmlns:a16="http://schemas.microsoft.com/office/drawing/2014/main" id="{3C85A2D6-9975-4F09-A440-BFD2177044B8}"/>
              </a:ext>
            </a:extLst>
          </p:cNvPr>
          <p:cNvSpPr/>
          <p:nvPr/>
        </p:nvSpPr>
        <p:spPr>
          <a:xfrm>
            <a:off x="2090648" y="1696543"/>
            <a:ext cx="3374723" cy="64008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31415E"/>
                </a:solidFill>
              </a:rPr>
              <a:t>60 days to file</a:t>
            </a:r>
          </a:p>
          <a:p>
            <a:pPr algn="ctr"/>
            <a:r>
              <a:rPr lang="en-US" sz="1400" dirty="0">
                <a:solidFill>
                  <a:srgbClr val="31415E"/>
                </a:solidFill>
              </a:rPr>
              <a:t>Medicare Appeals Council</a:t>
            </a:r>
          </a:p>
          <a:p>
            <a:pPr algn="ctr"/>
            <a:r>
              <a:rPr lang="en-US" sz="1400" dirty="0">
                <a:solidFill>
                  <a:srgbClr val="31415E"/>
                </a:solidFill>
              </a:rPr>
              <a:t>Decision issued in 90 days</a:t>
            </a:r>
          </a:p>
        </p:txBody>
      </p:sp>
      <p:sp>
        <p:nvSpPr>
          <p:cNvPr id="120" name="Expedited level 4" descr="Box: Expedited process, 4th level of appeal: 60 days to file Medicare Appeals Council Decision issued in 10 days&#10;">
            <a:extLst>
              <a:ext uri="{FF2B5EF4-FFF2-40B4-BE49-F238E27FC236}">
                <a16:creationId xmlns:a16="http://schemas.microsoft.com/office/drawing/2014/main" id="{32464CBA-D5DD-4FC5-861F-849DA6860725}"/>
              </a:ext>
            </a:extLst>
          </p:cNvPr>
          <p:cNvSpPr/>
          <p:nvPr/>
        </p:nvSpPr>
        <p:spPr>
          <a:xfrm>
            <a:off x="6745533" y="1698798"/>
            <a:ext cx="3357723" cy="64008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31415E"/>
                </a:solidFill>
              </a:rPr>
              <a:t>60 days to file</a:t>
            </a:r>
          </a:p>
          <a:p>
            <a:pPr algn="ctr"/>
            <a:r>
              <a:rPr lang="en-US" sz="1400" dirty="0">
                <a:solidFill>
                  <a:srgbClr val="31415E"/>
                </a:solidFill>
              </a:rPr>
              <a:t>Medicare Appeals Council</a:t>
            </a:r>
          </a:p>
          <a:p>
            <a:pPr algn="ctr"/>
            <a:r>
              <a:rPr lang="en-US" sz="1400" dirty="0">
                <a:solidFill>
                  <a:srgbClr val="31415E"/>
                </a:solidFill>
              </a:rPr>
              <a:t>Decision issued in 10 days</a:t>
            </a:r>
          </a:p>
        </p:txBody>
      </p:sp>
      <p:sp>
        <p:nvSpPr>
          <p:cNvPr id="121" name="5th level of appeal">
            <a:extLst>
              <a:ext uri="{FF2B5EF4-FFF2-40B4-BE49-F238E27FC236}">
                <a16:creationId xmlns:a16="http://schemas.microsoft.com/office/drawing/2014/main" id="{37854761-5E96-4EE1-A134-1D6C017CFE7E}"/>
              </a:ext>
              <a:ext uri="{C183D7F6-B498-43B3-948B-1728B52AA6E4}">
                <adec:decorative xmlns:adec="http://schemas.microsoft.com/office/drawing/2017/decorative" val="1"/>
              </a:ext>
            </a:extLst>
          </p:cNvPr>
          <p:cNvSpPr/>
          <p:nvPr/>
        </p:nvSpPr>
        <p:spPr>
          <a:xfrm>
            <a:off x="5465373" y="1004903"/>
            <a:ext cx="1280160" cy="64008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1">
                    <a:lumMod val="50000"/>
                  </a:schemeClr>
                </a:solidFill>
              </a:rPr>
              <a:t>5th Level </a:t>
            </a:r>
          </a:p>
          <a:p>
            <a:pPr algn="ctr"/>
            <a:r>
              <a:rPr lang="en-US" sz="1400" b="1" dirty="0">
                <a:solidFill>
                  <a:schemeClr val="accent1">
                    <a:lumMod val="50000"/>
                  </a:schemeClr>
                </a:solidFill>
              </a:rPr>
              <a:t>of Appeal</a:t>
            </a:r>
          </a:p>
        </p:txBody>
      </p:sp>
      <p:sp>
        <p:nvSpPr>
          <p:cNvPr id="122" name="Standard level 5" descr="Box: Standard process, 5th level of appeal: 60 days to file&#10;Judicial Review Federal District Court&#10;AIC ≥ $1,760****&#10;">
            <a:extLst>
              <a:ext uri="{FF2B5EF4-FFF2-40B4-BE49-F238E27FC236}">
                <a16:creationId xmlns:a16="http://schemas.microsoft.com/office/drawing/2014/main" id="{E5DF3D02-2BC5-4264-9EF1-11D4DD966F7B}"/>
              </a:ext>
            </a:extLst>
          </p:cNvPr>
          <p:cNvSpPr/>
          <p:nvPr/>
        </p:nvSpPr>
        <p:spPr>
          <a:xfrm>
            <a:off x="2547849" y="1006040"/>
            <a:ext cx="2917522" cy="64008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31415E"/>
                </a:solidFill>
              </a:rPr>
              <a:t>60 days to file</a:t>
            </a:r>
          </a:p>
          <a:p>
            <a:pPr algn="ctr"/>
            <a:r>
              <a:rPr lang="en-US" sz="1400" dirty="0">
                <a:solidFill>
                  <a:srgbClr val="31415E"/>
                </a:solidFill>
              </a:rPr>
              <a:t>Judicial Review Federal District Court</a:t>
            </a:r>
          </a:p>
          <a:p>
            <a:pPr algn="ctr"/>
            <a:r>
              <a:rPr lang="en-US" sz="1400" dirty="0">
                <a:solidFill>
                  <a:srgbClr val="31415E"/>
                </a:solidFill>
              </a:rPr>
              <a:t>AIC ≥ $1,760****</a:t>
            </a:r>
          </a:p>
        </p:txBody>
      </p:sp>
      <p:sp>
        <p:nvSpPr>
          <p:cNvPr id="123" name="Expedited level 5">
            <a:extLst>
              <a:ext uri="{FF2B5EF4-FFF2-40B4-BE49-F238E27FC236}">
                <a16:creationId xmlns:a16="http://schemas.microsoft.com/office/drawing/2014/main" id="{4757C478-2CD4-42DD-AC16-CE8FD9B9C16E}"/>
              </a:ext>
              <a:ext uri="{C183D7F6-B498-43B3-948B-1728B52AA6E4}">
                <adec:decorative xmlns:adec="http://schemas.microsoft.com/office/drawing/2017/decorative" val="1"/>
              </a:ext>
            </a:extLst>
          </p:cNvPr>
          <p:cNvSpPr/>
          <p:nvPr/>
        </p:nvSpPr>
        <p:spPr>
          <a:xfrm>
            <a:off x="6745533" y="1006040"/>
            <a:ext cx="2900523" cy="6400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31415E"/>
              </a:solidFill>
            </a:endParaRPr>
          </a:p>
        </p:txBody>
      </p:sp>
      <p:grpSp>
        <p:nvGrpSpPr>
          <p:cNvPr id="53" name="Footnote Group">
            <a:extLst>
              <a:ext uri="{FF2B5EF4-FFF2-40B4-BE49-F238E27FC236}">
                <a16:creationId xmlns:a16="http://schemas.microsoft.com/office/drawing/2014/main" id="{D27FC807-3FC3-4459-BBB1-9C11250C905E}"/>
              </a:ext>
              <a:ext uri="{C183D7F6-B498-43B3-948B-1728B52AA6E4}">
                <adec:decorative xmlns:adec="http://schemas.microsoft.com/office/drawing/2017/decorative" val="1"/>
              </a:ext>
            </a:extLst>
          </p:cNvPr>
          <p:cNvGrpSpPr/>
          <p:nvPr/>
        </p:nvGrpSpPr>
        <p:grpSpPr>
          <a:xfrm>
            <a:off x="193487" y="5523823"/>
            <a:ext cx="11709613" cy="1200329"/>
            <a:chOff x="193487" y="5620073"/>
            <a:chExt cx="11709613" cy="1200329"/>
          </a:xfrm>
        </p:grpSpPr>
        <p:cxnSp>
          <p:nvCxnSpPr>
            <p:cNvPr id="54" name="Straight Connector 53">
              <a:extLst>
                <a:ext uri="{FF2B5EF4-FFF2-40B4-BE49-F238E27FC236}">
                  <a16:creationId xmlns:a16="http://schemas.microsoft.com/office/drawing/2014/main" id="{88492F3F-BC41-46D1-AAE6-AC031F9137CA}"/>
                </a:ext>
              </a:extLst>
            </p:cNvPr>
            <p:cNvCxnSpPr>
              <a:cxnSpLocks/>
            </p:cNvCxnSpPr>
            <p:nvPr/>
          </p:nvCxnSpPr>
          <p:spPr>
            <a:xfrm>
              <a:off x="6098545" y="5807738"/>
              <a:ext cx="6908" cy="934150"/>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5" name="1* footnote TextBox">
              <a:extLst>
                <a:ext uri="{FF2B5EF4-FFF2-40B4-BE49-F238E27FC236}">
                  <a16:creationId xmlns:a16="http://schemas.microsoft.com/office/drawing/2014/main" id="{ABEBD87D-6F92-406F-B87A-BBE8D4F47361}"/>
                </a:ext>
              </a:extLst>
            </p:cNvPr>
            <p:cNvSpPr txBox="1"/>
            <p:nvPr/>
          </p:nvSpPr>
          <p:spPr>
            <a:xfrm>
              <a:off x="193487" y="5620073"/>
              <a:ext cx="5924566" cy="1200329"/>
            </a:xfrm>
            <a:prstGeom prst="rect">
              <a:avLst/>
            </a:prstGeom>
            <a:noFill/>
          </p:spPr>
          <p:txBody>
            <a:bodyPr wrap="square" lIns="91440" tIns="45720" rIns="91440" bIns="45720" anchor="t">
              <a:spAutoFit/>
            </a:bodyPr>
            <a:lstStyle/>
            <a:p>
              <a:r>
                <a:rPr lang="en-US" sz="1200" dirty="0">
                  <a:solidFill>
                    <a:srgbClr val="00529B"/>
                  </a:solidFill>
                </a:rPr>
                <a:t>*A request for a coverage determination includes a request for a tiering exception or a formulary exception. A request for a coverage determination may be filed by the enrollee, by the enrollee’s appointed representative, or by the enrollee’s physician or other prescriber.</a:t>
              </a:r>
            </a:p>
            <a:p>
              <a:r>
                <a:rPr lang="en-US" sz="1200" dirty="0">
                  <a:solidFill>
                    <a:srgbClr val="00529B"/>
                  </a:solidFill>
                  <a:cs typeface="Arial" panose="020B0604020202020204" pitchFamily="34" charset="0"/>
                </a:rPr>
                <a:t>**The adjudication timeframes generally begin when the request is received by the plan sponsor. However, if the request involves an exception request, the adjudication timeframe begins when the plan sponsor receives the physician’s supporting statement.</a:t>
              </a:r>
            </a:p>
          </p:txBody>
        </p:sp>
        <p:sp>
          <p:nvSpPr>
            <p:cNvPr id="56" name="3* footnoteTextBox">
              <a:extLst>
                <a:ext uri="{FF2B5EF4-FFF2-40B4-BE49-F238E27FC236}">
                  <a16:creationId xmlns:a16="http://schemas.microsoft.com/office/drawing/2014/main" id="{1C9A6CAE-E38C-4905-BE6A-B1DAE8BAA509}"/>
                </a:ext>
              </a:extLst>
            </p:cNvPr>
            <p:cNvSpPr txBox="1"/>
            <p:nvPr/>
          </p:nvSpPr>
          <p:spPr>
            <a:xfrm>
              <a:off x="6317288" y="5766981"/>
              <a:ext cx="5585812" cy="1015663"/>
            </a:xfrm>
            <a:prstGeom prst="rect">
              <a:avLst/>
            </a:prstGeom>
            <a:noFill/>
          </p:spPr>
          <p:txBody>
            <a:bodyPr wrap="square" lIns="91440" tIns="45720" rIns="91440" bIns="45720" anchor="t">
              <a:spAutoFit/>
            </a:bodyPr>
            <a:lstStyle/>
            <a:p>
              <a:r>
                <a:rPr lang="en-US" sz="1200" dirty="0">
                  <a:solidFill>
                    <a:srgbClr val="00529B"/>
                  </a:solidFill>
                </a:rPr>
                <a:t>*** If, on redetermination, a plan sponsor upholds an at-risk determination made per 42 CFR § 423.153(f), the plan sponsor must auto-forward the case to the Part D IRE. </a:t>
              </a:r>
            </a:p>
            <a:p>
              <a:r>
                <a:rPr lang="en-US" sz="1200" dirty="0">
                  <a:solidFill>
                    <a:srgbClr val="00529B"/>
                  </a:solidFill>
                </a:rPr>
                <a:t>****The AIC requirement for an ALJ hearing and Federal District Court is adjusted annually in accordance with the medical care component of the consumer price index. The chart reflects the amounts for calendar year 2022.</a:t>
              </a:r>
            </a:p>
          </p:txBody>
        </p:sp>
      </p:grpSp>
      <p:sp>
        <p:nvSpPr>
          <p:cNvPr id="5" name="Slide Number Placeholder 4">
            <a:extLst>
              <a:ext uri="{FF2B5EF4-FFF2-40B4-BE49-F238E27FC236}">
                <a16:creationId xmlns:a16="http://schemas.microsoft.com/office/drawing/2014/main" id="{E19663EE-8036-4288-8D06-892693D382C7}"/>
              </a:ext>
            </a:extLst>
          </p:cNvPr>
          <p:cNvSpPr>
            <a:spLocks noGrp="1"/>
          </p:cNvSpPr>
          <p:nvPr>
            <p:ph type="sldNum" sz="quarter" idx="12"/>
          </p:nvPr>
        </p:nvSpPr>
        <p:spPr/>
        <p:txBody>
          <a:bodyPr/>
          <a:lstStyle/>
          <a:p>
            <a:pPr>
              <a:defRPr/>
            </a:pPr>
            <a:fld id="{11E79EF6-0C0E-43E6-8FB3-918BC522CC5A}" type="slidenum">
              <a:rPr lang="en-US" smtClean="0"/>
              <a:pPr>
                <a:defRPr/>
              </a:pPr>
              <a:t>95</a:t>
            </a:fld>
            <a:endParaRPr lang="en-US" dirty="0"/>
          </a:p>
        </p:txBody>
      </p:sp>
      <p:sp>
        <p:nvSpPr>
          <p:cNvPr id="3" name="Footer Placeholder 2">
            <a:extLst>
              <a:ext uri="{FF2B5EF4-FFF2-40B4-BE49-F238E27FC236}">
                <a16:creationId xmlns:a16="http://schemas.microsoft.com/office/drawing/2014/main" id="{F46331E0-1FB6-492A-864D-EDDE2EA52DBE}"/>
              </a:ext>
            </a:extLst>
          </p:cNvPr>
          <p:cNvSpPr>
            <a:spLocks noGrp="1"/>
          </p:cNvSpPr>
          <p:nvPr>
            <p:ph type="ftr" sz="quarter" idx="11"/>
          </p:nvPr>
        </p:nvSpPr>
        <p:spPr/>
        <p:txBody>
          <a:bodyPr/>
          <a:lstStyle/>
          <a:p>
            <a:r>
              <a:rPr lang="en-US"/>
              <a:t>Medicare Drug Coverage</a:t>
            </a:r>
          </a:p>
        </p:txBody>
      </p:sp>
      <p:sp>
        <p:nvSpPr>
          <p:cNvPr id="2" name="Date Placeholder 1">
            <a:extLst>
              <a:ext uri="{FF2B5EF4-FFF2-40B4-BE49-F238E27FC236}">
                <a16:creationId xmlns:a16="http://schemas.microsoft.com/office/drawing/2014/main" id="{B80B49A6-7CC7-4A2B-8C07-A9C04834E20E}"/>
              </a:ext>
            </a:extLst>
          </p:cNvPr>
          <p:cNvSpPr>
            <a:spLocks noGrp="1"/>
          </p:cNvSpPr>
          <p:nvPr>
            <p:ph type="dt" sz="half" idx="10"/>
          </p:nvPr>
        </p:nvSpPr>
        <p:spPr/>
        <p:txBody>
          <a:bodyPr/>
          <a:lstStyle/>
          <a:p>
            <a:r>
              <a:rPr lang="en-US"/>
              <a:t>April 2023</a:t>
            </a:r>
          </a:p>
        </p:txBody>
      </p:sp>
    </p:spTree>
    <p:custDataLst>
      <p:tags r:id="rId1"/>
    </p:custDataLst>
    <p:extLst>
      <p:ext uri="{BB962C8B-B14F-4D97-AF65-F5344CB8AC3E}">
        <p14:creationId xmlns:p14="http://schemas.microsoft.com/office/powerpoint/2010/main" val="230324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3000" dirty="0"/>
              <a:t>Key Points to Remember</a:t>
            </a:r>
          </a:p>
        </p:txBody>
      </p:sp>
      <p:sp>
        <p:nvSpPr>
          <p:cNvPr id="7" name="Content Placeholder 6"/>
          <p:cNvSpPr>
            <a:spLocks noGrp="1"/>
          </p:cNvSpPr>
          <p:nvPr>
            <p:ph type="body" sz="quarter" idx="13"/>
          </p:nvPr>
        </p:nvSpPr>
        <p:spPr>
          <a:xfrm>
            <a:off x="1371600" y="1230920"/>
            <a:ext cx="9715500" cy="3878262"/>
          </a:xfrm>
        </p:spPr>
        <p:txBody>
          <a:bodyPr>
            <a:noAutofit/>
          </a:bodyPr>
          <a:lstStyle/>
          <a:p>
            <a:pPr marL="274320" lvl="0" indent="-274320" defTabSz="685800">
              <a:lnSpc>
                <a:spcPct val="100000"/>
              </a:lnSpc>
              <a:spcBef>
                <a:spcPts val="0"/>
              </a:spcBef>
              <a:spcAft>
                <a:spcPts val="1200"/>
              </a:spcAft>
            </a:pPr>
            <a:r>
              <a:rPr lang="en-US" dirty="0">
                <a:solidFill>
                  <a:srgbClr val="00529B"/>
                </a:solidFill>
              </a:rPr>
              <a:t>Drug coverage under different parts of Medicare depends on medical necessity, health care setting, medical indication, legal statue, and any special drug coverage requirements</a:t>
            </a:r>
          </a:p>
          <a:p>
            <a:pPr marL="274320" lvl="0" indent="-274320" defTabSz="685800">
              <a:lnSpc>
                <a:spcPct val="100000"/>
              </a:lnSpc>
              <a:spcBef>
                <a:spcPts val="0"/>
              </a:spcBef>
              <a:spcAft>
                <a:spcPts val="1200"/>
              </a:spcAft>
            </a:pPr>
            <a:r>
              <a:rPr lang="en-US" dirty="0">
                <a:solidFill>
                  <a:srgbClr val="00529B"/>
                </a:solidFill>
              </a:rPr>
              <a:t>You can get Medicare drug coverage through a Medicare drug plan or through a Medicare health plan with drug coverage</a:t>
            </a:r>
          </a:p>
          <a:p>
            <a:pPr marL="548640" lvl="1" indent="-274320" defTabSz="685800">
              <a:lnSpc>
                <a:spcPct val="100000"/>
              </a:lnSpc>
              <a:spcBef>
                <a:spcPts val="0"/>
              </a:spcBef>
              <a:spcAft>
                <a:spcPts val="1200"/>
              </a:spcAft>
            </a:pPr>
            <a:r>
              <a:rPr lang="en-US" dirty="0">
                <a:solidFill>
                  <a:srgbClr val="00529B"/>
                </a:solidFill>
              </a:rPr>
              <a:t>Most people must take </a:t>
            </a:r>
            <a:r>
              <a:rPr lang="en-US" b="1" dirty="0">
                <a:solidFill>
                  <a:srgbClr val="00529B"/>
                </a:solidFill>
              </a:rPr>
              <a:t>action</a:t>
            </a:r>
            <a:r>
              <a:rPr lang="en-US" dirty="0">
                <a:solidFill>
                  <a:srgbClr val="00529B"/>
                </a:solidFill>
              </a:rPr>
              <a:t> to enroll in a plan</a:t>
            </a:r>
          </a:p>
          <a:p>
            <a:pPr marL="548640" lvl="1" indent="-274320" defTabSz="685800">
              <a:lnSpc>
                <a:spcPct val="100000"/>
              </a:lnSpc>
              <a:spcBef>
                <a:spcPts val="0"/>
              </a:spcBef>
              <a:spcAft>
                <a:spcPts val="1200"/>
              </a:spcAft>
            </a:pPr>
            <a:r>
              <a:rPr lang="en-US" dirty="0">
                <a:solidFill>
                  <a:srgbClr val="00529B"/>
                </a:solidFill>
              </a:rPr>
              <a:t>A delay in joining may result in a late enrollment </a:t>
            </a:r>
            <a:r>
              <a:rPr lang="en-US" b="1" dirty="0">
                <a:solidFill>
                  <a:srgbClr val="00529B"/>
                </a:solidFill>
              </a:rPr>
              <a:t>penalty</a:t>
            </a:r>
          </a:p>
          <a:p>
            <a:pPr marL="548640" lvl="1" indent="-274320" defTabSz="685800">
              <a:lnSpc>
                <a:spcPct val="100000"/>
              </a:lnSpc>
              <a:spcBef>
                <a:spcPts val="0"/>
              </a:spcBef>
              <a:spcAft>
                <a:spcPts val="1200"/>
              </a:spcAft>
            </a:pPr>
            <a:r>
              <a:rPr lang="en-US" b="1" dirty="0">
                <a:solidFill>
                  <a:srgbClr val="00529B"/>
                </a:solidFill>
              </a:rPr>
              <a:t>Extra Help </a:t>
            </a:r>
            <a:r>
              <a:rPr lang="en-US" dirty="0">
                <a:solidFill>
                  <a:srgbClr val="00529B"/>
                </a:solidFill>
              </a:rPr>
              <a:t>is available to people with limited income and resources</a:t>
            </a:r>
          </a:p>
        </p:txBody>
      </p:sp>
      <p:sp>
        <p:nvSpPr>
          <p:cNvPr id="8" name="Slide Number Placeholder 5">
            <a:extLst>
              <a:ext uri="{FF2B5EF4-FFF2-40B4-BE49-F238E27FC236}">
                <a16:creationId xmlns:a16="http://schemas.microsoft.com/office/drawing/2014/main" id="{261A9FA4-91FD-4088-B7C5-BF261D1F9F13}"/>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96</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n-US"/>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2023</a:t>
            </a:r>
          </a:p>
        </p:txBody>
      </p:sp>
    </p:spTree>
    <p:custDataLst>
      <p:tags r:id="rId1"/>
    </p:custDataLst>
    <p:extLst>
      <p:ext uri="{BB962C8B-B14F-4D97-AF65-F5344CB8AC3E}">
        <p14:creationId xmlns:p14="http://schemas.microsoft.com/office/powerpoint/2010/main" val="4165196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7">
                                            <p:txEl>
                                              <p:pRg st="3" end="3"/>
                                            </p:txEl>
                                          </p:spTgt>
                                        </p:tgtEl>
                                        <p:attrNameLst>
                                          <p:attrName>style.visibility</p:attrName>
                                        </p:attrNameLst>
                                      </p:cBhvr>
                                      <p:to>
                                        <p:strVal val="visible"/>
                                      </p:to>
                                    </p:set>
                                    <p:animEffect transition="in" filter="fade">
                                      <p:cBhvr>
                                        <p:cTn id="20" dur="500"/>
                                        <p:tgtEl>
                                          <p:spTgt spid="7">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Effect transition="in" filter="fade">
                                      <p:cBhvr>
                                        <p:cTn id="23"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4927"/>
            <a:ext cx="12192000" cy="914400"/>
          </a:xfrm>
        </p:spPr>
        <p:txBody>
          <a:bodyPr>
            <a:normAutofit/>
          </a:bodyPr>
          <a:lstStyle/>
          <a:p>
            <a:r>
              <a:rPr lang="en-US" dirty="0"/>
              <a:t>Medicare Drug Coverage </a:t>
            </a:r>
            <a:br>
              <a:rPr lang="en-US" dirty="0"/>
            </a:br>
            <a:r>
              <a:rPr lang="en-US" dirty="0"/>
              <a:t>Resource Guide</a:t>
            </a:r>
          </a:p>
        </p:txBody>
      </p:sp>
      <p:graphicFrame>
        <p:nvGraphicFramePr>
          <p:cNvPr id="5" name="Content Placeholder 6" descr="Table of Medicare Prescription drug resources" title="Medicare Prescription Drug Coverage Resource Guide"/>
          <p:cNvGraphicFramePr>
            <a:graphicFrameLocks/>
          </p:cNvGraphicFramePr>
          <p:nvPr>
            <p:extLst>
              <p:ext uri="{D42A27DB-BD31-4B8C-83A1-F6EECF244321}">
                <p14:modId xmlns:p14="http://schemas.microsoft.com/office/powerpoint/2010/main" val="2640487448"/>
              </p:ext>
            </p:extLst>
          </p:nvPr>
        </p:nvGraphicFramePr>
        <p:xfrm>
          <a:off x="838200" y="1175294"/>
          <a:ext cx="10995991" cy="5090160"/>
        </p:xfrm>
        <a:graphic>
          <a:graphicData uri="http://schemas.openxmlformats.org/drawingml/2006/table">
            <a:tbl>
              <a:tblPr firstRow="1" bandRow="1">
                <a:tableStyleId>{BDBED569-4797-4DF1-A0F4-6AAB3CD982D8}</a:tableStyleId>
              </a:tblPr>
              <a:tblGrid>
                <a:gridCol w="5200808">
                  <a:extLst>
                    <a:ext uri="{9D8B030D-6E8A-4147-A177-3AD203B41FA5}">
                      <a16:colId xmlns:a16="http://schemas.microsoft.com/office/drawing/2014/main" val="20000"/>
                    </a:ext>
                  </a:extLst>
                </a:gridCol>
                <a:gridCol w="5795183">
                  <a:extLst>
                    <a:ext uri="{9D8B030D-6E8A-4147-A177-3AD203B41FA5}">
                      <a16:colId xmlns:a16="http://schemas.microsoft.com/office/drawing/2014/main" val="20001"/>
                    </a:ext>
                  </a:extLst>
                </a:gridCol>
              </a:tblGrid>
              <a:tr h="370840">
                <a:tc>
                  <a:txBody>
                    <a:bodyPr/>
                    <a:lstStyle/>
                    <a:p>
                      <a:pPr marL="0" marR="0">
                        <a:lnSpc>
                          <a:spcPct val="100000"/>
                        </a:lnSpc>
                        <a:spcBef>
                          <a:spcPts val="600"/>
                        </a:spcBef>
                        <a:spcAft>
                          <a:spcPts val="0"/>
                        </a:spcAft>
                      </a:pPr>
                      <a:r>
                        <a:rPr lang="en-US" sz="1800" b="0" dirty="0">
                          <a:solidFill>
                            <a:srgbClr val="00529B"/>
                          </a:solidFill>
                          <a:effectLst/>
                          <a:latin typeface="+mn-lt"/>
                          <a:ea typeface="Calibri"/>
                          <a:cs typeface="Times New Roman"/>
                        </a:rPr>
                        <a:t>Centers for Medicare &amp; </a:t>
                      </a:r>
                      <a:br>
                        <a:rPr lang="en-US" sz="1800" b="0" dirty="0">
                          <a:solidFill>
                            <a:srgbClr val="00529B"/>
                          </a:solidFill>
                          <a:effectLst/>
                          <a:latin typeface="+mn-lt"/>
                          <a:ea typeface="Calibri"/>
                          <a:cs typeface="Times New Roman"/>
                        </a:rPr>
                      </a:br>
                      <a:r>
                        <a:rPr lang="en-US" sz="1800" b="0" dirty="0">
                          <a:solidFill>
                            <a:srgbClr val="00529B"/>
                          </a:solidFill>
                          <a:effectLst/>
                          <a:latin typeface="+mn-lt"/>
                          <a:ea typeface="Calibri"/>
                          <a:cs typeface="Times New Roman"/>
                        </a:rPr>
                        <a:t>Medicaid Services (CMS)</a:t>
                      </a:r>
                    </a:p>
                  </a:txBody>
                  <a:tcPr/>
                </a:tc>
                <a:tc>
                  <a:txBody>
                    <a:bodyPr/>
                    <a:lstStyle/>
                    <a:p>
                      <a:pPr marL="285750" marR="0" lvl="0" indent="-285750">
                        <a:lnSpc>
                          <a:spcPct val="100000"/>
                        </a:lnSpc>
                        <a:spcBef>
                          <a:spcPts val="600"/>
                        </a:spcBef>
                        <a:spcAft>
                          <a:spcPts val="0"/>
                        </a:spcAft>
                        <a:buFont typeface="Wingdings" panose="05000000000000000000" pitchFamily="2" charset="2"/>
                        <a:buChar char="§"/>
                      </a:pPr>
                      <a:r>
                        <a:rPr lang="en-US" sz="1800" b="0" dirty="0">
                          <a:solidFill>
                            <a:srgbClr val="00529B"/>
                          </a:solidFill>
                          <a:effectLst/>
                          <a:latin typeface="+mn-lt"/>
                          <a:ea typeface="Calibri"/>
                          <a:cs typeface="Times New Roman"/>
                        </a:rPr>
                        <a:t>Call 1-800-MEDICARE (1-800-633-4227);</a:t>
                      </a:r>
                      <a:br>
                        <a:rPr lang="en-US" sz="1800" b="0" dirty="0">
                          <a:solidFill>
                            <a:srgbClr val="00529B"/>
                          </a:solidFill>
                          <a:effectLst/>
                          <a:latin typeface="+mn-lt"/>
                          <a:ea typeface="Calibri"/>
                          <a:cs typeface="Times New Roman"/>
                        </a:rPr>
                      </a:br>
                      <a:r>
                        <a:rPr lang="en-US" sz="1800" b="0" dirty="0">
                          <a:solidFill>
                            <a:srgbClr val="00529B"/>
                          </a:solidFill>
                          <a:effectLst/>
                          <a:latin typeface="+mn-lt"/>
                          <a:ea typeface="Calibri"/>
                          <a:cs typeface="Times New Roman"/>
                        </a:rPr>
                        <a:t>TTY users can call 1-877-486-2048.</a:t>
                      </a:r>
                    </a:p>
                    <a:p>
                      <a:pPr marL="285750" marR="0" lvl="0" indent="-285750">
                        <a:lnSpc>
                          <a:spcPct val="100000"/>
                        </a:lnSpc>
                        <a:spcBef>
                          <a:spcPts val="600"/>
                        </a:spcBef>
                        <a:spcAft>
                          <a:spcPts val="0"/>
                        </a:spcAft>
                        <a:buFont typeface="Wingdings" panose="05000000000000000000" pitchFamily="2" charset="2"/>
                        <a:buChar char="§"/>
                      </a:pPr>
                      <a:r>
                        <a:rPr lang="en-US" b="0" dirty="0">
                          <a:solidFill>
                            <a:srgbClr val="00529B"/>
                          </a:solidFill>
                          <a:hlinkClick r:id="rId4">
                            <a:extLst>
                              <a:ext uri="{A12FA001-AC4F-418D-AE19-62706E023703}">
                                <ahyp:hlinkClr xmlns:ahyp="http://schemas.microsoft.com/office/drawing/2018/hyperlinkcolor" val="tx"/>
                              </a:ext>
                            </a:extLst>
                          </a:hlinkClick>
                        </a:rPr>
                        <a:t>Medicare.gov/plan-compare</a:t>
                      </a:r>
                      <a:endParaRPr lang="en-US" sz="1800" b="0" u="sng" dirty="0">
                        <a:solidFill>
                          <a:srgbClr val="00529B"/>
                        </a:solidFill>
                        <a:effectLst/>
                        <a:latin typeface="+mn-lt"/>
                        <a:ea typeface="Calibri"/>
                        <a:cs typeface="Times New Roman"/>
                      </a:endParaRPr>
                    </a:p>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sz="1800" b="0" dirty="0">
                          <a:solidFill>
                            <a:srgbClr val="00529B"/>
                          </a:solidFill>
                          <a:hlinkClick r:id="rId5">
                            <a:extLst>
                              <a:ext uri="{A12FA001-AC4F-418D-AE19-62706E023703}">
                                <ahyp:hlinkClr xmlns:ahyp="http://schemas.microsoft.com/office/drawing/2018/hyperlinkcolor" val="tx"/>
                              </a:ext>
                            </a:extLst>
                          </a:hlinkClick>
                        </a:rPr>
                        <a:t>Medicare.gov/coverage/prescription-drugs-outpatient</a:t>
                      </a:r>
                      <a:endParaRPr lang="en-US" sz="1800" b="0" dirty="0">
                        <a:solidFill>
                          <a:srgbClr val="00529B"/>
                        </a:solidFill>
                      </a:endParaRPr>
                    </a:p>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sz="1800" b="0" dirty="0">
                          <a:solidFill>
                            <a:srgbClr val="00529B"/>
                          </a:solidFill>
                          <a:hlinkClick r:id="rId6">
                            <a:extLst>
                              <a:ext uri="{A12FA001-AC4F-418D-AE19-62706E023703}">
                                <ahyp:hlinkClr xmlns:ahyp="http://schemas.microsoft.com/office/drawing/2018/hyperlinkcolor" val="tx"/>
                              </a:ext>
                            </a:extLst>
                          </a:hlinkClick>
                        </a:rPr>
                        <a:t>Medicare.gov/drug-coverage-part-d</a:t>
                      </a:r>
                      <a:endParaRPr lang="en-US" sz="1800" b="0" dirty="0">
                        <a:solidFill>
                          <a:srgbClr val="00529B"/>
                        </a:solidFill>
                      </a:endParaRPr>
                    </a:p>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endParaRPr lang="en-US" sz="1800" b="0" dirty="0">
                        <a:solidFill>
                          <a:srgbClr val="00529B"/>
                        </a:solidFill>
                      </a:endParaRPr>
                    </a:p>
                  </a:txBody>
                  <a:tcPr/>
                </a:tc>
                <a:extLst>
                  <a:ext uri="{0D108BD9-81ED-4DB2-BD59-A6C34878D82A}">
                    <a16:rowId xmlns:a16="http://schemas.microsoft.com/office/drawing/2014/main" val="10000"/>
                  </a:ext>
                </a:extLst>
              </a:tr>
              <a:tr h="370840">
                <a:tc>
                  <a:txBody>
                    <a:bodyPr/>
                    <a:lstStyle/>
                    <a:p>
                      <a:pPr marL="0" marR="0" indent="0">
                        <a:lnSpc>
                          <a:spcPct val="100000"/>
                        </a:lnSpc>
                        <a:spcBef>
                          <a:spcPts val="600"/>
                        </a:spcBef>
                        <a:spcAft>
                          <a:spcPts val="0"/>
                        </a:spcAft>
                        <a:buFont typeface="Arial" panose="020B0604020202020204" pitchFamily="34" charset="0"/>
                        <a:buNone/>
                      </a:pPr>
                      <a:r>
                        <a:rPr lang="en-US" sz="1800" b="0" dirty="0">
                          <a:solidFill>
                            <a:srgbClr val="00529B"/>
                          </a:solidFill>
                          <a:effectLst/>
                          <a:latin typeface="+mn-lt"/>
                          <a:ea typeface="Calibri"/>
                          <a:cs typeface="Times New Roman"/>
                        </a:rPr>
                        <a:t>Social Security</a:t>
                      </a:r>
                    </a:p>
                  </a:txBody>
                  <a:tcPr/>
                </a:tc>
                <a:tc>
                  <a:txBody>
                    <a:bodyPr/>
                    <a:lstStyle/>
                    <a:p>
                      <a:pPr marL="285750" marR="0" indent="-285750">
                        <a:lnSpc>
                          <a:spcPct val="100000"/>
                        </a:lnSpc>
                        <a:spcBef>
                          <a:spcPts val="0"/>
                        </a:spcBef>
                        <a:spcAft>
                          <a:spcPts val="0"/>
                        </a:spcAft>
                        <a:buFont typeface="Wingdings" panose="05000000000000000000" pitchFamily="2" charset="2"/>
                        <a:buChar char="§"/>
                      </a:pPr>
                      <a:r>
                        <a:rPr lang="en-US" sz="1800" b="0" dirty="0">
                          <a:solidFill>
                            <a:srgbClr val="00529B"/>
                          </a:solidFill>
                          <a:effectLst/>
                          <a:latin typeface="+mn-lt"/>
                          <a:ea typeface="Calibri"/>
                          <a:cs typeface="Times New Roman"/>
                        </a:rPr>
                        <a:t>Call 1‑800‑772‑1213; TTY: 1‑800‑325‑0778.</a:t>
                      </a:r>
                    </a:p>
                    <a:p>
                      <a:pPr marL="285750" marR="0" indent="-285750">
                        <a:lnSpc>
                          <a:spcPct val="100000"/>
                        </a:lnSpc>
                        <a:spcBef>
                          <a:spcPts val="600"/>
                        </a:spcBef>
                        <a:spcAft>
                          <a:spcPts val="0"/>
                        </a:spcAft>
                        <a:buFont typeface="Wingdings" panose="05000000000000000000" pitchFamily="2" charset="2"/>
                        <a:buChar char="§"/>
                      </a:pPr>
                      <a:r>
                        <a:rPr lang="en-US" sz="1800" b="0" u="sng"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hlinkClick r:id="rId7"/>
                        </a:rPr>
                        <a:t>SSA.gov</a:t>
                      </a:r>
                      <a:endParaRPr lang="en-US" sz="1800" b="0" u="sng"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0001"/>
                  </a:ext>
                </a:extLst>
              </a:tr>
              <a:tr h="370840">
                <a:tc>
                  <a:txBody>
                    <a:bodyPr/>
                    <a:lstStyle/>
                    <a:p>
                      <a:pPr marL="0" marR="0">
                        <a:lnSpc>
                          <a:spcPct val="100000"/>
                        </a:lnSpc>
                        <a:spcBef>
                          <a:spcPts val="600"/>
                        </a:spcBef>
                        <a:spcAft>
                          <a:spcPts val="0"/>
                        </a:spcAft>
                      </a:pPr>
                      <a:r>
                        <a:rPr lang="en-US" sz="1800" b="0" dirty="0">
                          <a:solidFill>
                            <a:srgbClr val="00529B"/>
                          </a:solidFill>
                          <a:effectLst/>
                          <a:latin typeface="+mn-lt"/>
                          <a:ea typeface="Calibri"/>
                          <a:cs typeface="Times New Roman"/>
                        </a:rPr>
                        <a:t>State Health Insurance Assistance Programs (SHIP) and State Insurance Departments</a:t>
                      </a:r>
                    </a:p>
                  </a:txBody>
                  <a:tcPr/>
                </a:tc>
                <a:tc>
                  <a:txBody>
                    <a:bodyPr/>
                    <a:lstStyle/>
                    <a:p>
                      <a:pPr marL="228600" marR="0" indent="-228600"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u="sng" kern="1200" dirty="0">
                          <a:solidFill>
                            <a:srgbClr val="00529B"/>
                          </a:solidFill>
                          <a:effectLst/>
                          <a:latin typeface="+mn-lt"/>
                          <a:cs typeface="Arial" panose="020B0604020202020204" pitchFamily="34" charset="0"/>
                          <a:hlinkClick r:id="rId8">
                            <a:extLst>
                              <a:ext uri="{A12FA001-AC4F-418D-AE19-62706E023703}">
                                <ahyp:hlinkClr xmlns:ahyp="http://schemas.microsoft.com/office/drawing/2018/hyperlinkcolor" val="tx"/>
                              </a:ext>
                            </a:extLst>
                          </a:hlinkClick>
                        </a:rPr>
                        <a:t>shiphelp.org</a:t>
                      </a:r>
                      <a:r>
                        <a:rPr lang="en-US" sz="1800" u="sng" kern="1200" dirty="0">
                          <a:solidFill>
                            <a:srgbClr val="00529B"/>
                          </a:solidFill>
                          <a:effectLst/>
                          <a:latin typeface="+mn-lt"/>
                          <a:cs typeface="Arial" panose="020B0604020202020204" pitchFamily="34" charset="0"/>
                        </a:rPr>
                        <a:t> </a:t>
                      </a:r>
                    </a:p>
                    <a:p>
                      <a:pPr marL="228600" marR="0" indent="-228600"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dirty="0">
                          <a:solidFill>
                            <a:srgbClr val="00529B"/>
                          </a:solidFill>
                          <a:effectLst/>
                          <a:latin typeface="+mn-lt"/>
                          <a:cs typeface="Arial" panose="020B0604020202020204" pitchFamily="34" charset="0"/>
                        </a:rPr>
                        <a:t>Call</a:t>
                      </a:r>
                      <a:r>
                        <a:rPr lang="en-US" sz="1800" baseline="0" dirty="0">
                          <a:solidFill>
                            <a:srgbClr val="00529B"/>
                          </a:solidFill>
                          <a:effectLst/>
                          <a:latin typeface="+mn-lt"/>
                          <a:cs typeface="Arial" panose="020B0604020202020204" pitchFamily="34" charset="0"/>
                        </a:rPr>
                        <a:t> </a:t>
                      </a:r>
                      <a:r>
                        <a:rPr lang="en-US" sz="1800" dirty="0">
                          <a:solidFill>
                            <a:srgbClr val="00529B"/>
                          </a:solidFill>
                          <a:effectLst/>
                          <a:latin typeface="+mn-lt"/>
                          <a:cs typeface="Arial" panose="020B0604020202020204" pitchFamily="34" charset="0"/>
                        </a:rPr>
                        <a:t>1-877-839-2675</a:t>
                      </a:r>
                    </a:p>
                    <a:p>
                      <a:pPr marL="228600" marR="0" indent="-228600"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dirty="0">
                          <a:solidFill>
                            <a:srgbClr val="00529B"/>
                          </a:solidFill>
                          <a:effectLst/>
                          <a:latin typeface="+mn-lt"/>
                          <a:cs typeface="Arial" panose="020B0604020202020204" pitchFamily="34" charset="0"/>
                          <a:hlinkClick r:id="rId9">
                            <a:extLst>
                              <a:ext uri="{A12FA001-AC4F-418D-AE19-62706E023703}">
                                <ahyp:hlinkClr xmlns:ahyp="http://schemas.microsoft.com/office/drawing/2018/hyperlinkcolor" val="tx"/>
                              </a:ext>
                            </a:extLst>
                          </a:hlinkClick>
                        </a:rPr>
                        <a:t>info@shiphelp.org</a:t>
                      </a:r>
                      <a:endParaRPr lang="en-US" sz="1800" dirty="0">
                        <a:solidFill>
                          <a:srgbClr val="00529B"/>
                        </a:solidFill>
                        <a:effectLst/>
                        <a:latin typeface="+mn-lt"/>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0002"/>
                  </a:ext>
                </a:extLst>
              </a:tr>
              <a:tr h="370840">
                <a:tc>
                  <a:txBody>
                    <a:bodyPr/>
                    <a:lstStyle/>
                    <a:p>
                      <a:pPr marL="0" marR="0" indent="0">
                        <a:lnSpc>
                          <a:spcPct val="100000"/>
                        </a:lnSpc>
                        <a:spcBef>
                          <a:spcPts val="600"/>
                        </a:spcBef>
                        <a:spcAft>
                          <a:spcPts val="0"/>
                        </a:spcAft>
                        <a:buFont typeface="Arial" panose="020B0604020202020204" pitchFamily="34" charset="0"/>
                        <a:buNone/>
                      </a:pPr>
                      <a:r>
                        <a:rPr lang="en-US" sz="1800" b="0" dirty="0">
                          <a:solidFill>
                            <a:srgbClr val="00529B"/>
                          </a:solidFill>
                          <a:effectLst/>
                          <a:latin typeface="+mn-lt"/>
                          <a:ea typeface="Calibri"/>
                          <a:cs typeface="Times New Roman"/>
                        </a:rPr>
                        <a:t>LINET Program (Humana)</a:t>
                      </a:r>
                    </a:p>
                  </a:txBody>
                  <a:tcPr/>
                </a:tc>
                <a:tc>
                  <a:txBody>
                    <a:bodyPr/>
                    <a:lstStyle/>
                    <a:p>
                      <a:pPr marL="285750" marR="0" indent="-285750">
                        <a:lnSpc>
                          <a:spcPct val="100000"/>
                        </a:lnSpc>
                        <a:spcBef>
                          <a:spcPts val="0"/>
                        </a:spcBef>
                        <a:spcAft>
                          <a:spcPts val="600"/>
                        </a:spcAft>
                        <a:buFont typeface="Wingdings" panose="05000000000000000000" pitchFamily="2" charset="2"/>
                        <a:buChar char="§"/>
                      </a:pPr>
                      <a:r>
                        <a:rPr lang="en-US" sz="1800" b="0" dirty="0">
                          <a:solidFill>
                            <a:srgbClr val="00529B"/>
                          </a:solidFill>
                          <a:effectLst/>
                          <a:latin typeface="+mn-lt"/>
                          <a:ea typeface="Calibri"/>
                          <a:cs typeface="Times New Roman"/>
                        </a:rPr>
                        <a:t>Call advocacy help desk at 866-934-2019</a:t>
                      </a:r>
                      <a:r>
                        <a:rPr lang="en-US" sz="1800" b="0" baseline="0" dirty="0">
                          <a:solidFill>
                            <a:srgbClr val="00529B"/>
                          </a:solidFill>
                          <a:effectLst/>
                          <a:latin typeface="+mn-lt"/>
                          <a:ea typeface="Calibri"/>
                          <a:cs typeface="Times New Roman"/>
                        </a:rPr>
                        <a:t>.</a:t>
                      </a:r>
                      <a:endParaRPr lang="en-US" sz="1800" b="0" dirty="0">
                        <a:solidFill>
                          <a:srgbClr val="00529B"/>
                        </a:solidFill>
                        <a:effectLst/>
                        <a:latin typeface="+mn-lt"/>
                        <a:ea typeface="Calibri"/>
                        <a:cs typeface="Times New Roman"/>
                      </a:endParaRPr>
                    </a:p>
                    <a:p>
                      <a:pPr marL="285750" marR="0" indent="-285750">
                        <a:lnSpc>
                          <a:spcPct val="100000"/>
                        </a:lnSpc>
                        <a:spcBef>
                          <a:spcPts val="0"/>
                        </a:spcBef>
                        <a:spcAft>
                          <a:spcPts val="600"/>
                        </a:spcAft>
                        <a:buFont typeface="Wingdings" panose="05000000000000000000" pitchFamily="2" charset="2"/>
                        <a:buChar char="§"/>
                      </a:pPr>
                      <a:r>
                        <a:rPr lang="en-US" sz="1800" b="0" dirty="0">
                          <a:solidFill>
                            <a:srgbClr val="00529B"/>
                          </a:solidFill>
                          <a:effectLst/>
                          <a:latin typeface="+mn-lt"/>
                          <a:ea typeface="Calibri"/>
                          <a:cs typeface="Times New Roman"/>
                          <a:hlinkClick r:id="rId10">
                            <a:extLst>
                              <a:ext uri="{A12FA001-AC4F-418D-AE19-62706E023703}">
                                <ahyp:hlinkClr xmlns:ahyp="http://schemas.microsoft.com/office/drawing/2018/hyperlinkcolor" val="tx"/>
                              </a:ext>
                            </a:extLst>
                          </a:hlinkClick>
                        </a:rPr>
                        <a:t>humana.com/member/</a:t>
                      </a:r>
                      <a:r>
                        <a:rPr lang="en-US" sz="1800" b="0" dirty="0" err="1">
                          <a:solidFill>
                            <a:srgbClr val="00529B"/>
                          </a:solidFill>
                          <a:effectLst/>
                          <a:latin typeface="+mn-lt"/>
                          <a:ea typeface="Calibri"/>
                          <a:cs typeface="Times New Roman"/>
                          <a:hlinkClick r:id="rId10">
                            <a:extLst>
                              <a:ext uri="{A12FA001-AC4F-418D-AE19-62706E023703}">
                                <ahyp:hlinkClr xmlns:ahyp="http://schemas.microsoft.com/office/drawing/2018/hyperlinkcolor" val="tx"/>
                              </a:ext>
                            </a:extLst>
                          </a:hlinkClick>
                        </a:rPr>
                        <a:t>medicare</a:t>
                      </a:r>
                      <a:r>
                        <a:rPr lang="en-US" sz="1800" b="0" dirty="0">
                          <a:solidFill>
                            <a:srgbClr val="00529B"/>
                          </a:solidFill>
                          <a:effectLst/>
                          <a:latin typeface="+mn-lt"/>
                          <a:ea typeface="Calibri"/>
                          <a:cs typeface="Times New Roman"/>
                          <a:hlinkClick r:id="rId10">
                            <a:extLst>
                              <a:ext uri="{A12FA001-AC4F-418D-AE19-62706E023703}">
                                <ahyp:hlinkClr xmlns:ahyp="http://schemas.microsoft.com/office/drawing/2018/hyperlinkcolor" val="tx"/>
                              </a:ext>
                            </a:extLst>
                          </a:hlinkClick>
                        </a:rPr>
                        <a:t>-</a:t>
                      </a:r>
                      <a:r>
                        <a:rPr lang="en-US" sz="1800" b="0" dirty="0" err="1">
                          <a:solidFill>
                            <a:srgbClr val="00529B"/>
                          </a:solidFill>
                          <a:effectLst/>
                          <a:latin typeface="+mn-lt"/>
                          <a:ea typeface="Calibri"/>
                          <a:cs typeface="Times New Roman"/>
                          <a:hlinkClick r:id="rId10">
                            <a:extLst>
                              <a:ext uri="{A12FA001-AC4F-418D-AE19-62706E023703}">
                                <ahyp:hlinkClr xmlns:ahyp="http://schemas.microsoft.com/office/drawing/2018/hyperlinkcolor" val="tx"/>
                              </a:ext>
                            </a:extLst>
                          </a:hlinkClick>
                        </a:rPr>
                        <a:t>linet</a:t>
                      </a:r>
                      <a:r>
                        <a:rPr lang="en-US" sz="1800" b="0" dirty="0">
                          <a:solidFill>
                            <a:srgbClr val="00529B"/>
                          </a:solidFill>
                          <a:effectLst/>
                          <a:latin typeface="+mn-lt"/>
                          <a:ea typeface="Calibri"/>
                          <a:cs typeface="Times New Roman"/>
                          <a:hlinkClick r:id="rId10">
                            <a:extLst>
                              <a:ext uri="{A12FA001-AC4F-418D-AE19-62706E023703}">
                                <ahyp:hlinkClr xmlns:ahyp="http://schemas.microsoft.com/office/drawing/2018/hyperlinkcolor" val="tx"/>
                              </a:ext>
                            </a:extLst>
                          </a:hlinkClick>
                        </a:rPr>
                        <a:t>-advocate-resources</a:t>
                      </a:r>
                      <a:endParaRPr lang="en-US" sz="1800" b="0" dirty="0">
                        <a:solidFill>
                          <a:srgbClr val="00529B"/>
                        </a:solidFill>
                        <a:effectLst/>
                        <a:latin typeface="+mn-lt"/>
                        <a:ea typeface="Calibri"/>
                        <a:cs typeface="Times New Roman"/>
                      </a:endParaRPr>
                    </a:p>
                    <a:p>
                      <a:pPr marL="285750" marR="0" indent="-285750">
                        <a:lnSpc>
                          <a:spcPct val="100000"/>
                        </a:lnSpc>
                        <a:spcBef>
                          <a:spcPts val="600"/>
                        </a:spcBef>
                        <a:spcAft>
                          <a:spcPts val="600"/>
                        </a:spcAft>
                        <a:buFont typeface="Wingdings" panose="05000000000000000000" pitchFamily="2" charset="2"/>
                        <a:buChar char="§"/>
                      </a:pPr>
                      <a:endParaRPr lang="en-US" sz="1800" b="0" dirty="0">
                        <a:solidFill>
                          <a:srgbClr val="00529B"/>
                        </a:solidFill>
                      </a:endParaRPr>
                    </a:p>
                  </a:txBody>
                  <a:tcPr/>
                </a:tc>
                <a:extLst>
                  <a:ext uri="{0D108BD9-81ED-4DB2-BD59-A6C34878D82A}">
                    <a16:rowId xmlns:a16="http://schemas.microsoft.com/office/drawing/2014/main" val="10003"/>
                  </a:ext>
                </a:extLst>
              </a:tr>
            </a:tbl>
          </a:graphicData>
        </a:graphic>
      </p:graphicFrame>
      <p:pic>
        <p:nvPicPr>
          <p:cNvPr id="7" name="Picture 6">
            <a:extLst>
              <a:ext uri="{FF2B5EF4-FFF2-40B4-BE49-F238E27FC236}">
                <a16:creationId xmlns:a16="http://schemas.microsoft.com/office/drawing/2014/main" id="{CE1F6D4E-0BC8-4E2B-8E22-1A78DD831889}"/>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610601" y="3988340"/>
            <a:ext cx="1697118" cy="820274"/>
          </a:xfrm>
          <a:prstGeom prst="rect">
            <a:avLst/>
          </a:prstGeom>
        </p:spPr>
      </p:pic>
      <p:sp>
        <p:nvSpPr>
          <p:cNvPr id="6" name="Slide Number Placeholder 5">
            <a:extLst>
              <a:ext uri="{FF2B5EF4-FFF2-40B4-BE49-F238E27FC236}">
                <a16:creationId xmlns:a16="http://schemas.microsoft.com/office/drawing/2014/main" id="{644F56AC-FCC0-45EE-8556-AA0CE557FF66}"/>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97</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n-US"/>
              <a:t>Medicare Drug Coverage</a:t>
            </a:r>
          </a:p>
        </p:txBody>
      </p:sp>
      <p:sp>
        <p:nvSpPr>
          <p:cNvPr id="4" name="Date Placeholder 3"/>
          <p:cNvSpPr>
            <a:spLocks noGrp="1"/>
          </p:cNvSpPr>
          <p:nvPr>
            <p:ph type="dt" sz="half" idx="10"/>
          </p:nvPr>
        </p:nvSpPr>
        <p:spPr>
          <a:xfrm>
            <a:off x="838200" y="6492240"/>
            <a:ext cx="2743200" cy="365125"/>
          </a:xfrm>
        </p:spPr>
        <p:txBody>
          <a:bodyPr/>
          <a:lstStyle/>
          <a:p>
            <a:r>
              <a:rPr lang="en-US"/>
              <a:t>April 2023</a:t>
            </a:r>
          </a:p>
        </p:txBody>
      </p:sp>
    </p:spTree>
    <p:custDataLst>
      <p:tags r:id="rId1"/>
    </p:custDataLst>
    <p:extLst>
      <p:ext uri="{BB962C8B-B14F-4D97-AF65-F5344CB8AC3E}">
        <p14:creationId xmlns:p14="http://schemas.microsoft.com/office/powerpoint/2010/main" val="141522020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674"/>
            <a:ext cx="12192000" cy="914400"/>
          </a:xfrm>
        </p:spPr>
        <p:txBody>
          <a:bodyPr>
            <a:normAutofit/>
          </a:bodyPr>
          <a:lstStyle/>
          <a:p>
            <a:r>
              <a:rPr lang="en-US" dirty="0"/>
              <a:t>Medicare Drug Coverage </a:t>
            </a:r>
            <a:br>
              <a:rPr lang="en-US" dirty="0"/>
            </a:br>
            <a:r>
              <a:rPr lang="en-US" dirty="0"/>
              <a:t>Resource Guide: Medicare Products</a:t>
            </a:r>
          </a:p>
        </p:txBody>
      </p:sp>
      <p:graphicFrame>
        <p:nvGraphicFramePr>
          <p:cNvPr id="5" name="Content Placeholder 6" descr="Table of Medicare Products" title="Medicare Prescription Drug Coverage Resource Guide--Medicare Products"/>
          <p:cNvGraphicFramePr>
            <a:graphicFrameLocks/>
          </p:cNvGraphicFramePr>
          <p:nvPr>
            <p:extLst>
              <p:ext uri="{D42A27DB-BD31-4B8C-83A1-F6EECF244321}">
                <p14:modId xmlns:p14="http://schemas.microsoft.com/office/powerpoint/2010/main" val="1041866940"/>
              </p:ext>
            </p:extLst>
          </p:nvPr>
        </p:nvGraphicFramePr>
        <p:xfrm>
          <a:off x="547145" y="1230087"/>
          <a:ext cx="11097710" cy="4541855"/>
        </p:xfrm>
        <a:graphic>
          <a:graphicData uri="http://schemas.openxmlformats.org/drawingml/2006/table">
            <a:tbl>
              <a:tblPr firstRow="1" bandRow="1">
                <a:tableStyleId>{BDBED569-4797-4DF1-A0F4-6AAB3CD982D8}</a:tableStyleId>
              </a:tblPr>
              <a:tblGrid>
                <a:gridCol w="4953000">
                  <a:extLst>
                    <a:ext uri="{9D8B030D-6E8A-4147-A177-3AD203B41FA5}">
                      <a16:colId xmlns:a16="http://schemas.microsoft.com/office/drawing/2014/main" val="20000"/>
                    </a:ext>
                  </a:extLst>
                </a:gridCol>
                <a:gridCol w="6144710">
                  <a:extLst>
                    <a:ext uri="{9D8B030D-6E8A-4147-A177-3AD203B41FA5}">
                      <a16:colId xmlns:a16="http://schemas.microsoft.com/office/drawing/2014/main" val="20001"/>
                    </a:ext>
                  </a:extLst>
                </a:gridCol>
              </a:tblGrid>
              <a:tr h="646635">
                <a:tc>
                  <a:txBody>
                    <a:bodyPr/>
                    <a:lstStyle/>
                    <a:p>
                      <a:pPr marL="0" marR="0">
                        <a:lnSpc>
                          <a:spcPct val="100000"/>
                        </a:lnSpc>
                        <a:spcBef>
                          <a:spcPts val="600"/>
                        </a:spcBef>
                        <a:spcAft>
                          <a:spcPts val="0"/>
                        </a:spcAft>
                      </a:pPr>
                      <a:r>
                        <a:rPr lang="en-US" sz="1600" b="0" dirty="0">
                          <a:solidFill>
                            <a:srgbClr val="00529B"/>
                          </a:solidFill>
                          <a:effectLst/>
                          <a:latin typeface="+mn-lt"/>
                          <a:ea typeface="Calibri"/>
                          <a:cs typeface="Times New Roman"/>
                        </a:rPr>
                        <a:t>Prescription</a:t>
                      </a:r>
                      <a:r>
                        <a:rPr lang="en-US" sz="1600" b="0" baseline="0" dirty="0">
                          <a:solidFill>
                            <a:srgbClr val="00529B"/>
                          </a:solidFill>
                          <a:effectLst/>
                          <a:latin typeface="+mn-lt"/>
                          <a:ea typeface="Calibri"/>
                          <a:cs typeface="Times New Roman"/>
                        </a:rPr>
                        <a:t> Drug Benefit Manual</a:t>
                      </a:r>
                      <a:endParaRPr lang="en-US" sz="1600" b="0" dirty="0">
                        <a:solidFill>
                          <a:srgbClr val="00529B"/>
                        </a:solidFill>
                        <a:effectLst/>
                        <a:latin typeface="+mn-lt"/>
                        <a:ea typeface="Calibri"/>
                        <a:cs typeface="Times New Roman"/>
                      </a:endParaRPr>
                    </a:p>
                    <a:p>
                      <a:pPr>
                        <a:spcBef>
                          <a:spcPts val="600"/>
                        </a:spcBef>
                      </a:pPr>
                      <a:endParaRPr lang="en-US" sz="1600" b="0" dirty="0">
                        <a:solidFill>
                          <a:srgbClr val="00529B"/>
                        </a:solidFill>
                      </a:endParaRPr>
                    </a:p>
                  </a:txBody>
                  <a:tcPr/>
                </a:tc>
                <a:tc>
                  <a:txBody>
                    <a:bodyPr/>
                    <a:lstStyle/>
                    <a:p>
                      <a:pPr marL="0" marR="0" lvl="0" indent="0" algn="l" defTabSz="685800"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n-US" sz="1600" b="0" dirty="0">
                          <a:solidFill>
                            <a:srgbClr val="00529B"/>
                          </a:solidFill>
                          <a:hlinkClick r:id="rId4">
                            <a:extLst>
                              <a:ext uri="{A12FA001-AC4F-418D-AE19-62706E023703}">
                                <ahyp:hlinkClr xmlns:ahyp="http://schemas.microsoft.com/office/drawing/2018/hyperlinkcolor" val="tx"/>
                              </a:ext>
                            </a:extLst>
                          </a:hlinkClick>
                        </a:rPr>
                        <a:t>CMS.gov/Medicare/Prescription-Drug-Coverage/</a:t>
                      </a:r>
                      <a:r>
                        <a:rPr lang="en-US" sz="1600" b="0" dirty="0" err="1">
                          <a:solidFill>
                            <a:srgbClr val="00529B"/>
                          </a:solidFill>
                          <a:hlinkClick r:id="rId4">
                            <a:extLst>
                              <a:ext uri="{A12FA001-AC4F-418D-AE19-62706E023703}">
                                <ahyp:hlinkClr xmlns:ahyp="http://schemas.microsoft.com/office/drawing/2018/hyperlinkcolor" val="tx"/>
                              </a:ext>
                            </a:extLst>
                          </a:hlinkClick>
                        </a:rPr>
                        <a:t>PrescriptionDrugCovContra</a:t>
                      </a:r>
                      <a:r>
                        <a:rPr lang="en-US" sz="1600" b="0" dirty="0">
                          <a:solidFill>
                            <a:srgbClr val="00529B"/>
                          </a:solidFill>
                          <a:hlinkClick r:id="rId4">
                            <a:extLst>
                              <a:ext uri="{A12FA001-AC4F-418D-AE19-62706E023703}">
                                <ahyp:hlinkClr xmlns:ahyp="http://schemas.microsoft.com/office/drawing/2018/hyperlinkcolor" val="tx"/>
                              </a:ext>
                            </a:extLst>
                          </a:hlinkClick>
                        </a:rPr>
                        <a:t>/</a:t>
                      </a:r>
                      <a:r>
                        <a:rPr lang="en-US" sz="1600" b="0" dirty="0" err="1">
                          <a:solidFill>
                            <a:srgbClr val="00529B"/>
                          </a:solidFill>
                          <a:hlinkClick r:id="rId4">
                            <a:extLst>
                              <a:ext uri="{A12FA001-AC4F-418D-AE19-62706E023703}">
                                <ahyp:hlinkClr xmlns:ahyp="http://schemas.microsoft.com/office/drawing/2018/hyperlinkcolor" val="tx"/>
                              </a:ext>
                            </a:extLst>
                          </a:hlinkClick>
                        </a:rPr>
                        <a:t>PartDManuals</a:t>
                      </a:r>
                      <a:endParaRPr lang="en-US" sz="1600" b="0" dirty="0">
                        <a:solidFill>
                          <a:srgbClr val="00529B"/>
                        </a:solidFill>
                      </a:endParaRPr>
                    </a:p>
                  </a:txBody>
                  <a:tcPr/>
                </a:tc>
                <a:extLst>
                  <a:ext uri="{0D108BD9-81ED-4DB2-BD59-A6C34878D82A}">
                    <a16:rowId xmlns:a16="http://schemas.microsoft.com/office/drawing/2014/main" val="10000"/>
                  </a:ext>
                </a:extLst>
              </a:tr>
              <a:tr h="689815">
                <a:tc>
                  <a:txBody>
                    <a:bodyPr/>
                    <a:lstStyle/>
                    <a:p>
                      <a:pPr marL="0" marR="0">
                        <a:lnSpc>
                          <a:spcPct val="100000"/>
                        </a:lnSpc>
                        <a:spcBef>
                          <a:spcPts val="600"/>
                        </a:spcBef>
                        <a:spcAft>
                          <a:spcPts val="0"/>
                        </a:spcAft>
                      </a:pPr>
                      <a:r>
                        <a:rPr lang="en-US" sz="1600" b="0" dirty="0">
                          <a:solidFill>
                            <a:srgbClr val="00529B"/>
                          </a:solidFill>
                          <a:effectLst/>
                          <a:latin typeface="+mn-lt"/>
                          <a:ea typeface="Calibri"/>
                          <a:cs typeface="Times New Roman"/>
                        </a:rPr>
                        <a:t>Prescription Drug Plan Enrollment and Disenrollment Guidance</a:t>
                      </a:r>
                    </a:p>
                  </a:txBody>
                  <a:tcPr/>
                </a:tc>
                <a:tc>
                  <a:txBody>
                    <a:bodyPr/>
                    <a:lstStyle/>
                    <a:p>
                      <a:pPr marL="0" marR="0" lvl="0" indent="0" algn="l" defTabSz="685800"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n-US" sz="1600" b="0" dirty="0">
                          <a:solidFill>
                            <a:srgbClr val="00529B"/>
                          </a:solidFill>
                          <a:hlinkClick r:id="rId5">
                            <a:extLst>
                              <a:ext uri="{A12FA001-AC4F-418D-AE19-62706E023703}">
                                <ahyp:hlinkClr xmlns:ahyp="http://schemas.microsoft.com/office/drawing/2018/hyperlinkcolor" val="tx"/>
                              </a:ext>
                            </a:extLst>
                          </a:hlinkClick>
                        </a:rPr>
                        <a:t>CMS.gov/Medicare/Eligibility-and-Enrollment/</a:t>
                      </a:r>
                      <a:r>
                        <a:rPr lang="en-US" sz="1600" b="0" dirty="0" err="1">
                          <a:solidFill>
                            <a:srgbClr val="00529B"/>
                          </a:solidFill>
                          <a:hlinkClick r:id="rId5">
                            <a:extLst>
                              <a:ext uri="{A12FA001-AC4F-418D-AE19-62706E023703}">
                                <ahyp:hlinkClr xmlns:ahyp="http://schemas.microsoft.com/office/drawing/2018/hyperlinkcolor" val="tx"/>
                              </a:ext>
                            </a:extLst>
                          </a:hlinkClick>
                        </a:rPr>
                        <a:t>MedicarePresDrugEligEnrol</a:t>
                      </a:r>
                      <a:endParaRPr lang="en-US" sz="1600" b="0" dirty="0">
                        <a:solidFill>
                          <a:srgbClr val="00529B"/>
                        </a:solidFill>
                      </a:endParaRPr>
                    </a:p>
                  </a:txBody>
                  <a:tcPr/>
                </a:tc>
                <a:extLst>
                  <a:ext uri="{0D108BD9-81ED-4DB2-BD59-A6C34878D82A}">
                    <a16:rowId xmlns:a16="http://schemas.microsoft.com/office/drawing/2014/main" val="10001"/>
                  </a:ext>
                </a:extLst>
              </a:tr>
              <a:tr h="960631">
                <a:tc>
                  <a:txBody>
                    <a:bodyPr/>
                    <a:lstStyle/>
                    <a:p>
                      <a:pPr marL="0" marR="0" indent="0" algn="l" defTabSz="685800" rtl="0" eaLnBrk="1" fontAlgn="auto" latinLnBrk="0" hangingPunct="1">
                        <a:lnSpc>
                          <a:spcPct val="100000"/>
                        </a:lnSpc>
                        <a:spcBef>
                          <a:spcPts val="600"/>
                        </a:spcBef>
                        <a:spcAft>
                          <a:spcPts val="0"/>
                        </a:spcAft>
                        <a:buClrTx/>
                        <a:buSzTx/>
                        <a:buFontTx/>
                        <a:buNone/>
                        <a:tabLst/>
                        <a:defRPr/>
                      </a:pPr>
                      <a:r>
                        <a:rPr lang="en-US" sz="1600" b="0" u="none" kern="1200" dirty="0">
                          <a:solidFill>
                            <a:srgbClr val="00529B"/>
                          </a:solidFill>
                          <a:latin typeface="+mn-lt"/>
                          <a:ea typeface="+mn-ea"/>
                          <a:cs typeface="+mn-cs"/>
                        </a:rPr>
                        <a:t>2022/2023 Guide to Mailings From CMS, Social Security, and Plans</a:t>
                      </a:r>
                    </a:p>
                    <a:p>
                      <a:pPr>
                        <a:spcBef>
                          <a:spcPts val="600"/>
                        </a:spcBef>
                      </a:pPr>
                      <a:endParaRPr lang="en-US" sz="1600" b="0" dirty="0">
                        <a:solidFill>
                          <a:srgbClr val="00529B"/>
                        </a:solidFill>
                      </a:endParaRPr>
                    </a:p>
                  </a:txBody>
                  <a:tcPr/>
                </a:tc>
                <a:tc>
                  <a:txBody>
                    <a:bodyPr/>
                    <a:lstStyle/>
                    <a:p>
                      <a:pPr marL="0" marR="0" lvl="0" indent="0" algn="l" defTabSz="685800"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n-US" sz="1600" b="0" dirty="0">
                          <a:solidFill>
                            <a:srgbClr val="00529B"/>
                          </a:solidFill>
                          <a:hlinkClick r:id="rId6">
                            <a:extLst>
                              <a:ext uri="{A12FA001-AC4F-418D-AE19-62706E023703}">
                                <ahyp:hlinkClr xmlns:ahyp="http://schemas.microsoft.com/office/drawing/2018/hyperlinkcolor" val="tx"/>
                              </a:ext>
                            </a:extLst>
                          </a:hlinkClick>
                        </a:rPr>
                        <a:t>CMS.gov/Medicare/Prescription-Drug-Coverage/</a:t>
                      </a:r>
                      <a:r>
                        <a:rPr lang="en-US" sz="1600" b="0" dirty="0" err="1">
                          <a:solidFill>
                            <a:srgbClr val="00529B"/>
                          </a:solidFill>
                          <a:hlinkClick r:id="rId6">
                            <a:extLst>
                              <a:ext uri="{A12FA001-AC4F-418D-AE19-62706E023703}">
                                <ahyp:hlinkClr xmlns:ahyp="http://schemas.microsoft.com/office/drawing/2018/hyperlinkcolor" val="tx"/>
                              </a:ext>
                            </a:extLst>
                          </a:hlinkClick>
                        </a:rPr>
                        <a:t>LimitedIncomeandResources</a:t>
                      </a:r>
                      <a:r>
                        <a:rPr lang="en-US" sz="1600" b="0" dirty="0">
                          <a:solidFill>
                            <a:srgbClr val="00529B"/>
                          </a:solidFill>
                          <a:hlinkClick r:id="rId6">
                            <a:extLst>
                              <a:ext uri="{A12FA001-AC4F-418D-AE19-62706E023703}">
                                <ahyp:hlinkClr xmlns:ahyp="http://schemas.microsoft.com/office/drawing/2018/hyperlinkcolor" val="tx"/>
                              </a:ext>
                            </a:extLst>
                          </a:hlinkClick>
                        </a:rPr>
                        <a:t>/Downloads/Consumer-Mailings.pdf</a:t>
                      </a:r>
                      <a:endParaRPr lang="en-US" sz="1600" b="0" dirty="0">
                        <a:solidFill>
                          <a:srgbClr val="00529B"/>
                        </a:solidFill>
                      </a:endParaRPr>
                    </a:p>
                  </a:txBody>
                  <a:tcPr/>
                </a:tc>
                <a:extLst>
                  <a:ext uri="{0D108BD9-81ED-4DB2-BD59-A6C34878D82A}">
                    <a16:rowId xmlns:a16="http://schemas.microsoft.com/office/drawing/2014/main" val="10003"/>
                  </a:ext>
                </a:extLst>
              </a:tr>
              <a:tr h="681609">
                <a:tc>
                  <a:txBody>
                    <a:bodyPr/>
                    <a:lstStyle/>
                    <a:p>
                      <a:pPr marL="0" algn="l" defTabSz="685800" rtl="0" eaLnBrk="1" latinLnBrk="0" hangingPunct="1">
                        <a:lnSpc>
                          <a:spcPct val="100000"/>
                        </a:lnSpc>
                        <a:spcBef>
                          <a:spcPts val="600"/>
                        </a:spcBef>
                        <a:spcAft>
                          <a:spcPts val="0"/>
                        </a:spcAft>
                      </a:pPr>
                      <a:r>
                        <a:rPr lang="en-US" sz="1600" b="0" u="none" kern="1200">
                          <a:solidFill>
                            <a:srgbClr val="00529B"/>
                          </a:solidFill>
                          <a:latin typeface="+mn-lt"/>
                          <a:ea typeface="+mn-ea"/>
                          <a:cs typeface="+mn-cs"/>
                        </a:rPr>
                        <a:t>National Training Program – Partner Job Aids</a:t>
                      </a:r>
                    </a:p>
                    <a:p>
                      <a:pPr>
                        <a:spcBef>
                          <a:spcPts val="600"/>
                        </a:spcBef>
                      </a:pPr>
                      <a:endParaRPr lang="en-US" sz="1600" b="0">
                        <a:solidFill>
                          <a:srgbClr val="00529B"/>
                        </a:solidFill>
                      </a:endParaRPr>
                    </a:p>
                  </a:txBody>
                  <a:tcPr/>
                </a:tc>
                <a:tc>
                  <a:txBody>
                    <a:bodyPr/>
                    <a:lstStyle/>
                    <a:p>
                      <a:pPr marL="0" marR="0" lvl="0" indent="0" algn="l" defTabSz="685800"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n-US" sz="1600" b="0" u="none" kern="1200" dirty="0">
                          <a:solidFill>
                            <a:srgbClr val="00529B"/>
                          </a:solidFill>
                          <a:latin typeface="+mn-lt"/>
                          <a:ea typeface="+mn-ea"/>
                          <a:cs typeface="+mn-cs"/>
                          <a:hlinkClick r:id="rId7">
                            <a:extLst>
                              <a:ext uri="{A12FA001-AC4F-418D-AE19-62706E023703}">
                                <ahyp:hlinkClr xmlns:ahyp="http://schemas.microsoft.com/office/drawing/2018/hyperlinkcolor" val="tx"/>
                              </a:ext>
                            </a:extLst>
                          </a:hlinkClick>
                        </a:rPr>
                        <a:t>CMSnationaltrainingprogram.cms.gov/?q=</a:t>
                      </a:r>
                      <a:r>
                        <a:rPr lang="en-US" sz="1600" b="0" u="none" kern="1200" dirty="0" err="1">
                          <a:solidFill>
                            <a:srgbClr val="00529B"/>
                          </a:solidFill>
                          <a:latin typeface="+mn-lt"/>
                          <a:ea typeface="+mn-ea"/>
                          <a:cs typeface="+mn-cs"/>
                          <a:hlinkClick r:id="rId7">
                            <a:extLst>
                              <a:ext uri="{A12FA001-AC4F-418D-AE19-62706E023703}">
                                <ahyp:hlinkClr xmlns:ahyp="http://schemas.microsoft.com/office/drawing/2018/hyperlinkcolor" val="tx"/>
                              </a:ext>
                            </a:extLst>
                          </a:hlinkClick>
                        </a:rPr>
                        <a:t>global-search&amp;combine</a:t>
                      </a:r>
                      <a:r>
                        <a:rPr lang="en-US" sz="1600" b="0" u="none" kern="1200" dirty="0">
                          <a:solidFill>
                            <a:srgbClr val="00529B"/>
                          </a:solidFill>
                          <a:latin typeface="+mn-lt"/>
                          <a:ea typeface="+mn-ea"/>
                          <a:cs typeface="+mn-cs"/>
                          <a:hlinkClick r:id="rId7">
                            <a:extLst>
                              <a:ext uri="{A12FA001-AC4F-418D-AE19-62706E023703}">
                                <ahyp:hlinkClr xmlns:ahyp="http://schemas.microsoft.com/office/drawing/2018/hyperlinkcolor" val="tx"/>
                              </a:ext>
                            </a:extLst>
                          </a:hlinkClick>
                        </a:rPr>
                        <a:t>=job%20aids</a:t>
                      </a:r>
                      <a:r>
                        <a:rPr lang="en-US" sz="1600" b="0" u="none" kern="1200" dirty="0">
                          <a:solidFill>
                            <a:srgbClr val="00529B"/>
                          </a:solidFill>
                          <a:latin typeface="+mn-lt"/>
                          <a:ea typeface="+mn-ea"/>
                          <a:cs typeface="+mn-cs"/>
                        </a:rPr>
                        <a:t> </a:t>
                      </a:r>
                      <a:endParaRPr lang="en-US" sz="1600" b="0" dirty="0">
                        <a:solidFill>
                          <a:srgbClr val="00529B"/>
                        </a:solidFill>
                      </a:endParaRPr>
                    </a:p>
                  </a:txBody>
                  <a:tcPr/>
                </a:tc>
                <a:extLst>
                  <a:ext uri="{0D108BD9-81ED-4DB2-BD59-A6C34878D82A}">
                    <a16:rowId xmlns:a16="http://schemas.microsoft.com/office/drawing/2014/main" val="10004"/>
                  </a:ext>
                </a:extLst>
              </a:tr>
              <a:tr h="602352">
                <a:tc>
                  <a:txBody>
                    <a:bodyPr/>
                    <a:lstStyle/>
                    <a:p>
                      <a:pPr marL="0" marR="0" lvl="1"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600" b="0" dirty="0">
                          <a:solidFill>
                            <a:srgbClr val="00529B"/>
                          </a:solidFill>
                        </a:rPr>
                        <a:t>“Your Guide to Medicare Drug Coverage”</a:t>
                      </a:r>
                    </a:p>
                  </a:txBody>
                  <a:tcPr/>
                </a:tc>
                <a:tc>
                  <a:txBody>
                    <a:bodyPr/>
                    <a:lstStyle/>
                    <a:p>
                      <a:pPr marL="0" marR="0" lvl="1"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600" b="0" dirty="0">
                          <a:solidFill>
                            <a:srgbClr val="00529B"/>
                          </a:solidFill>
                          <a:hlinkClick r:id="rId8">
                            <a:extLst>
                              <a:ext uri="{A12FA001-AC4F-418D-AE19-62706E023703}">
                                <ahyp:hlinkClr xmlns:ahyp="http://schemas.microsoft.com/office/drawing/2018/hyperlinkcolor" val="tx"/>
                              </a:ext>
                            </a:extLst>
                          </a:hlinkClick>
                        </a:rPr>
                        <a:t>Medicare.gov/publications/11109-Medicare-Drug-Coverage-Guide.pdf</a:t>
                      </a:r>
                      <a:endParaRPr lang="en-US" sz="1600" b="0" dirty="0">
                        <a:solidFill>
                          <a:srgbClr val="00529B"/>
                        </a:solidFill>
                      </a:endParaRPr>
                    </a:p>
                    <a:p>
                      <a:pPr marL="0" marR="0" lvl="1"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endParaRPr lang="en-US" sz="1600" b="0" dirty="0">
                        <a:solidFill>
                          <a:srgbClr val="00529B"/>
                        </a:solidFill>
                      </a:endParaRPr>
                    </a:p>
                  </a:txBody>
                  <a:tcPr/>
                </a:tc>
                <a:extLst>
                  <a:ext uri="{0D108BD9-81ED-4DB2-BD59-A6C34878D82A}">
                    <a16:rowId xmlns:a16="http://schemas.microsoft.com/office/drawing/2014/main" val="10005"/>
                  </a:ext>
                </a:extLst>
              </a:tr>
              <a:tr h="602352">
                <a:tc>
                  <a:txBody>
                    <a:bodyPr/>
                    <a:lstStyle/>
                    <a:p>
                      <a:pPr marL="0" marR="0" lvl="1"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600" b="0" dirty="0">
                          <a:solidFill>
                            <a:srgbClr val="00529B"/>
                          </a:solidFill>
                        </a:rPr>
                        <a:t>“Things to think about when you compare Medicare drug coverage”</a:t>
                      </a:r>
                    </a:p>
                    <a:p>
                      <a:pPr marL="0" marR="0" lvl="1"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endParaRPr lang="en-US" sz="1600" b="0" dirty="0">
                        <a:solidFill>
                          <a:srgbClr val="00529B"/>
                        </a:solidFill>
                      </a:endParaRPr>
                    </a:p>
                  </a:txBody>
                  <a:tcPr/>
                </a:tc>
                <a:tc>
                  <a:txBody>
                    <a:bodyPr/>
                    <a:lstStyle/>
                    <a:p>
                      <a:pPr marL="0" marR="0" lvl="1"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600" b="0" dirty="0">
                          <a:solidFill>
                            <a:srgbClr val="00529B"/>
                          </a:solidFill>
                          <a:hlinkClick r:id="rId9">
                            <a:extLst>
                              <a:ext uri="{A12FA001-AC4F-418D-AE19-62706E023703}">
                                <ahyp:hlinkClr xmlns:ahyp="http://schemas.microsoft.com/office/drawing/2018/hyperlinkcolor" val="tx"/>
                              </a:ext>
                            </a:extLst>
                          </a:hlinkClick>
                        </a:rPr>
                        <a:t>Medicare.gov/publications/11163-Compare-Medicare-Drug-Coverage.pdf</a:t>
                      </a:r>
                      <a:endParaRPr lang="en-US" sz="1600" b="0" dirty="0">
                        <a:solidFill>
                          <a:srgbClr val="00529B"/>
                        </a:solidFill>
                      </a:endParaRPr>
                    </a:p>
                    <a:p>
                      <a:pPr marL="457200" marR="0" lvl="1" indent="-45720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endParaRPr lang="en-US" sz="1600" b="0" dirty="0">
                        <a:solidFill>
                          <a:srgbClr val="00529B"/>
                        </a:solidFill>
                      </a:endParaRPr>
                    </a:p>
                  </a:txBody>
                  <a:tcPr/>
                </a:tc>
                <a:extLst>
                  <a:ext uri="{0D108BD9-81ED-4DB2-BD59-A6C34878D82A}">
                    <a16:rowId xmlns:a16="http://schemas.microsoft.com/office/drawing/2014/main" val="1839142113"/>
                  </a:ext>
                </a:extLst>
              </a:tr>
            </a:tbl>
          </a:graphicData>
        </a:graphic>
      </p:graphicFrame>
      <p:sp>
        <p:nvSpPr>
          <p:cNvPr id="6" name="Slide Number Placeholder 5">
            <a:extLst>
              <a:ext uri="{FF2B5EF4-FFF2-40B4-BE49-F238E27FC236}">
                <a16:creationId xmlns:a16="http://schemas.microsoft.com/office/drawing/2014/main" id="{B3197F08-E95D-4A0B-BDF5-8D84CA04E29F}"/>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98</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n-US"/>
              <a:t>Medicare Drug Coverage</a:t>
            </a:r>
          </a:p>
        </p:txBody>
      </p:sp>
      <p:sp>
        <p:nvSpPr>
          <p:cNvPr id="4" name="Date Placeholder 3"/>
          <p:cNvSpPr>
            <a:spLocks noGrp="1"/>
          </p:cNvSpPr>
          <p:nvPr>
            <p:ph type="dt" sz="half" idx="10"/>
          </p:nvPr>
        </p:nvSpPr>
        <p:spPr>
          <a:xfrm>
            <a:off x="838200" y="6492240"/>
            <a:ext cx="2743200" cy="365125"/>
          </a:xfrm>
        </p:spPr>
        <p:txBody>
          <a:bodyPr/>
          <a:lstStyle/>
          <a:p>
            <a:r>
              <a:rPr lang="en-US"/>
              <a:t>April 2023</a:t>
            </a:r>
          </a:p>
        </p:txBody>
      </p:sp>
    </p:spTree>
    <p:custDataLst>
      <p:tags r:id="rId1"/>
    </p:custDataLst>
    <p:extLst>
      <p:ext uri="{BB962C8B-B14F-4D97-AF65-F5344CB8AC3E}">
        <p14:creationId xmlns:p14="http://schemas.microsoft.com/office/powerpoint/2010/main" val="273884904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770" y="11858"/>
            <a:ext cx="12071230" cy="914400"/>
          </a:xfrm>
        </p:spPr>
        <p:txBody>
          <a:bodyPr>
            <a:normAutofit/>
          </a:bodyPr>
          <a:lstStyle/>
          <a:p>
            <a:r>
              <a:rPr lang="en-US" dirty="0"/>
              <a:t>Medicare Drug Coverage </a:t>
            </a:r>
            <a:br>
              <a:rPr lang="en-US" dirty="0"/>
            </a:br>
            <a:r>
              <a:rPr lang="en-US" dirty="0"/>
              <a:t>Resource Guide: Partner Fact Sheets</a:t>
            </a:r>
          </a:p>
        </p:txBody>
      </p:sp>
      <p:graphicFrame>
        <p:nvGraphicFramePr>
          <p:cNvPr id="6" name="Content Placeholder 6" descr="A continuation of the available Medicare products" title="Medicare Prescription Drug Coverage Resource Guide--Medicare Products (continued)"/>
          <p:cNvGraphicFramePr>
            <a:graphicFrameLocks/>
          </p:cNvGraphicFramePr>
          <p:nvPr>
            <p:extLst>
              <p:ext uri="{D42A27DB-BD31-4B8C-83A1-F6EECF244321}">
                <p14:modId xmlns:p14="http://schemas.microsoft.com/office/powerpoint/2010/main" val="3929167393"/>
              </p:ext>
            </p:extLst>
          </p:nvPr>
        </p:nvGraphicFramePr>
        <p:xfrm>
          <a:off x="937390" y="1365945"/>
          <a:ext cx="10416410" cy="4083146"/>
        </p:xfrm>
        <a:graphic>
          <a:graphicData uri="http://schemas.openxmlformats.org/drawingml/2006/table">
            <a:tbl>
              <a:tblPr firstRow="1" bandRow="1">
                <a:tableStyleId>{BDBED569-4797-4DF1-A0F4-6AAB3CD982D8}</a:tableStyleId>
              </a:tblPr>
              <a:tblGrid>
                <a:gridCol w="5168899">
                  <a:extLst>
                    <a:ext uri="{9D8B030D-6E8A-4147-A177-3AD203B41FA5}">
                      <a16:colId xmlns:a16="http://schemas.microsoft.com/office/drawing/2014/main" val="20000"/>
                    </a:ext>
                  </a:extLst>
                </a:gridCol>
                <a:gridCol w="5247511">
                  <a:extLst>
                    <a:ext uri="{9D8B030D-6E8A-4147-A177-3AD203B41FA5}">
                      <a16:colId xmlns:a16="http://schemas.microsoft.com/office/drawing/2014/main" val="20001"/>
                    </a:ext>
                  </a:extLst>
                </a:gridCol>
              </a:tblGrid>
              <a:tr h="765169">
                <a:tc>
                  <a:txBody>
                    <a:body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600" b="0" u="none" kern="1200" noProof="0" dirty="0">
                          <a:solidFill>
                            <a:srgbClr val="00529B"/>
                          </a:solidFill>
                          <a:latin typeface="+mn-lt"/>
                          <a:ea typeface="+mn-ea"/>
                          <a:cs typeface="+mn-cs"/>
                        </a:rPr>
                        <a:t>“Drug Coverage Under Different Parts of Medicare” </a:t>
                      </a:r>
                      <a:r>
                        <a:rPr lang="en-US" sz="1600" b="0" u="none" kern="1200" dirty="0">
                          <a:solidFill>
                            <a:srgbClr val="00529B"/>
                          </a:solidFill>
                          <a:latin typeface="+mn-lt"/>
                          <a:ea typeface="+mn-ea"/>
                          <a:cs typeface="+mn-cs"/>
                        </a:rPr>
                        <a:t>(CMS Product No.11315-P)</a:t>
                      </a:r>
                      <a:endParaRPr lang="en-US" sz="1600" b="0" u="none" kern="1200" noProof="0" dirty="0">
                        <a:solidFill>
                          <a:srgbClr val="00529B"/>
                        </a:solidFill>
                        <a:latin typeface="+mn-lt"/>
                        <a:ea typeface="+mn-ea"/>
                        <a:cs typeface="+mn-cs"/>
                      </a:endParaRPr>
                    </a:p>
                  </a:txBody>
                  <a:tcPr/>
                </a:tc>
                <a:tc>
                  <a:txBody>
                    <a:bodyPr/>
                    <a:lstStyle/>
                    <a:p>
                      <a:pPr marL="0" indent="0">
                        <a:spcBef>
                          <a:spcPts val="600"/>
                        </a:spcBef>
                        <a:buFont typeface="Wingdings" panose="05000000000000000000" pitchFamily="2" charset="2"/>
                        <a:buNone/>
                      </a:pPr>
                      <a:r>
                        <a:rPr lang="en-US" sz="1600" b="0" dirty="0">
                          <a:solidFill>
                            <a:srgbClr val="00529B"/>
                          </a:solidFill>
                          <a:hlinkClick r:id="rId4">
                            <a:extLst>
                              <a:ext uri="{A12FA001-AC4F-418D-AE19-62706E023703}">
                                <ahyp:hlinkClr xmlns:ahyp="http://schemas.microsoft.com/office/drawing/2018/hyperlinkcolor" val="tx"/>
                              </a:ext>
                            </a:extLst>
                          </a:hlinkClick>
                        </a:rPr>
                        <a:t>CMS.gov/outreach-and-education/outreach/partnerships/downloads/11315-p.pdf</a:t>
                      </a:r>
                      <a:r>
                        <a:rPr lang="en-US" sz="1600" b="0" dirty="0">
                          <a:solidFill>
                            <a:srgbClr val="00529B"/>
                          </a:solidFill>
                        </a:rPr>
                        <a:t> </a:t>
                      </a:r>
                    </a:p>
                  </a:txBody>
                  <a:tcPr/>
                </a:tc>
                <a:extLst>
                  <a:ext uri="{0D108BD9-81ED-4DB2-BD59-A6C34878D82A}">
                    <a16:rowId xmlns:a16="http://schemas.microsoft.com/office/drawing/2014/main" val="10002"/>
                  </a:ext>
                </a:extLst>
              </a:tr>
              <a:tr h="774591">
                <a:tc>
                  <a:txBody>
                    <a:body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600" b="0" u="none" kern="1200" dirty="0">
                          <a:solidFill>
                            <a:srgbClr val="00529B"/>
                          </a:solidFill>
                          <a:latin typeface="+mn-lt"/>
                          <a:ea typeface="+mn-ea"/>
                          <a:cs typeface="+mn-cs"/>
                        </a:rPr>
                        <a:t>“Handling Medicare Drug Coverage Complaints” </a:t>
                      </a:r>
                    </a:p>
                    <a:p>
                      <a:pPr marL="0" marR="0" lvl="0" indent="0" algn="l" defTabSz="685800" rtl="0" eaLnBrk="1" fontAlgn="auto" latinLnBrk="0" hangingPunct="1">
                        <a:lnSpc>
                          <a:spcPct val="100000"/>
                        </a:lnSpc>
                        <a:spcBef>
                          <a:spcPts val="600"/>
                        </a:spcBef>
                        <a:spcAft>
                          <a:spcPts val="0"/>
                        </a:spcAft>
                        <a:buClrTx/>
                        <a:buSzTx/>
                        <a:buFontTx/>
                        <a:buNone/>
                        <a:tabLst/>
                        <a:defRPr/>
                      </a:pPr>
                      <a:r>
                        <a:rPr lang="en-US" sz="1600" b="0" u="none" kern="1200" dirty="0">
                          <a:solidFill>
                            <a:srgbClr val="00529B"/>
                          </a:solidFill>
                          <a:latin typeface="+mn-lt"/>
                          <a:ea typeface="+mn-ea"/>
                          <a:cs typeface="+mn-cs"/>
                        </a:rPr>
                        <a:t>(CMS Product No. 11259-P)</a:t>
                      </a:r>
                    </a:p>
                  </a:txBody>
                  <a:tcPr/>
                </a:tc>
                <a:tc>
                  <a:txBody>
                    <a:bodyPr/>
                    <a:lstStyle/>
                    <a:p>
                      <a:pPr marL="0" indent="0">
                        <a:spcBef>
                          <a:spcPts val="600"/>
                        </a:spcBef>
                        <a:buFont typeface="Wingdings" panose="05000000000000000000" pitchFamily="2" charset="2"/>
                        <a:buNone/>
                      </a:pPr>
                      <a:r>
                        <a:rPr lang="en-US" sz="1600" b="0" dirty="0">
                          <a:solidFill>
                            <a:srgbClr val="00529B"/>
                          </a:solidFill>
                          <a:hlinkClick r:id="rId5">
                            <a:extLst>
                              <a:ext uri="{A12FA001-AC4F-418D-AE19-62706E023703}">
                                <ahyp:hlinkClr xmlns:ahyp="http://schemas.microsoft.com/office/drawing/2018/hyperlinkcolor" val="tx"/>
                              </a:ext>
                            </a:extLst>
                          </a:hlinkClick>
                        </a:rPr>
                        <a:t>CMS.gov/Outreach-and-Education/Outreach/Partnerships/Downloads/11259-P.pdf</a:t>
                      </a:r>
                      <a:r>
                        <a:rPr lang="en-US" sz="1600" b="0" dirty="0">
                          <a:solidFill>
                            <a:srgbClr val="00529B"/>
                          </a:solidFill>
                        </a:rPr>
                        <a:t> </a:t>
                      </a:r>
                    </a:p>
                  </a:txBody>
                  <a:tcPr/>
                </a:tc>
                <a:extLst>
                  <a:ext uri="{0D108BD9-81ED-4DB2-BD59-A6C34878D82A}">
                    <a16:rowId xmlns:a16="http://schemas.microsoft.com/office/drawing/2014/main" val="10003"/>
                  </a:ext>
                </a:extLst>
              </a:tr>
              <a:tr h="822113">
                <a:tc>
                  <a:txBody>
                    <a:body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600" b="0" u="none" kern="1200" dirty="0">
                          <a:solidFill>
                            <a:srgbClr val="00529B"/>
                          </a:solidFill>
                          <a:latin typeface="+mn-lt"/>
                          <a:ea typeface="+mn-ea"/>
                          <a:cs typeface="+mn-cs"/>
                        </a:rPr>
                        <a:t>“How Retiree Coverage Works With Medicare Drug Coverage” (CMS Product No. 11403-P)</a:t>
                      </a:r>
                    </a:p>
                  </a:txBody>
                  <a:tcPr/>
                </a:tc>
                <a:tc>
                  <a:txBody>
                    <a:bodyPr/>
                    <a:lstStyle/>
                    <a:p>
                      <a:pPr marL="0" indent="0">
                        <a:spcBef>
                          <a:spcPts val="600"/>
                        </a:spcBef>
                        <a:buFont typeface="Wingdings" panose="05000000000000000000" pitchFamily="2" charset="2"/>
                        <a:buNone/>
                      </a:pPr>
                      <a:r>
                        <a:rPr lang="en-US" sz="1600" b="0" dirty="0">
                          <a:solidFill>
                            <a:srgbClr val="00529B"/>
                          </a:solidFill>
                          <a:hlinkClick r:id="rId6">
                            <a:extLst>
                              <a:ext uri="{A12FA001-AC4F-418D-AE19-62706E023703}">
                                <ahyp:hlinkClr xmlns:ahyp="http://schemas.microsoft.com/office/drawing/2018/hyperlinkcolor" val="tx"/>
                              </a:ext>
                            </a:extLst>
                          </a:hlinkClick>
                        </a:rPr>
                        <a:t>CMS.gov/Outreach-and-Education/Outreach/Partnerships/Downloads/11403-P.pdf</a:t>
                      </a:r>
                      <a:endParaRPr lang="en-US" sz="1600" b="0" dirty="0">
                        <a:solidFill>
                          <a:srgbClr val="00529B"/>
                        </a:solidFill>
                      </a:endParaRPr>
                    </a:p>
                  </a:txBody>
                  <a:tcPr/>
                </a:tc>
                <a:extLst>
                  <a:ext uri="{0D108BD9-81ED-4DB2-BD59-A6C34878D82A}">
                    <a16:rowId xmlns:a16="http://schemas.microsoft.com/office/drawing/2014/main" val="10004"/>
                  </a:ext>
                </a:extLst>
              </a:tr>
              <a:tr h="822113">
                <a:tc>
                  <a:txBody>
                    <a:body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600" b="0" u="none" kern="1200" dirty="0">
                          <a:solidFill>
                            <a:srgbClr val="00529B"/>
                          </a:solidFill>
                          <a:latin typeface="+mn-lt"/>
                          <a:ea typeface="+mn-ea"/>
                          <a:cs typeface="+mn-cs"/>
                        </a:rPr>
                        <a:t>“Medicare’s Limited Income NET (LINET) Program for people at the pharmacy counter”</a:t>
                      </a:r>
                    </a:p>
                    <a:p>
                      <a:pPr marL="0" marR="0" lvl="0" indent="0" algn="l" defTabSz="685800" rtl="0" eaLnBrk="1" fontAlgn="auto" latinLnBrk="0" hangingPunct="1">
                        <a:lnSpc>
                          <a:spcPct val="100000"/>
                        </a:lnSpc>
                        <a:spcBef>
                          <a:spcPts val="600"/>
                        </a:spcBef>
                        <a:spcAft>
                          <a:spcPts val="0"/>
                        </a:spcAft>
                        <a:buClrTx/>
                        <a:buSzTx/>
                        <a:buFontTx/>
                        <a:buNone/>
                        <a:tabLst/>
                        <a:defRPr/>
                      </a:pPr>
                      <a:r>
                        <a:rPr lang="en-US" sz="1600" b="0" u="none" kern="1200" dirty="0">
                          <a:solidFill>
                            <a:srgbClr val="00529B"/>
                          </a:solidFill>
                          <a:latin typeface="+mn-lt"/>
                          <a:ea typeface="+mn-ea"/>
                          <a:cs typeface="+mn-cs"/>
                        </a:rPr>
                        <a:t>(CMS Product No. 11328-P)</a:t>
                      </a:r>
                    </a:p>
                  </a:txBody>
                  <a:tcPr/>
                </a:tc>
                <a:tc>
                  <a:txBody>
                    <a:bodyPr/>
                    <a:lstStyle/>
                    <a:p>
                      <a:pPr marL="0" marR="0" lvl="0" indent="0" algn="l"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n-US" sz="1600" b="0" dirty="0">
                          <a:solidFill>
                            <a:srgbClr val="00529B"/>
                          </a:solidFill>
                          <a:hlinkClick r:id="rId7">
                            <a:extLst>
                              <a:ext uri="{A12FA001-AC4F-418D-AE19-62706E023703}">
                                <ahyp:hlinkClr xmlns:ahyp="http://schemas.microsoft.com/office/drawing/2018/hyperlinkcolor" val="tx"/>
                              </a:ext>
                            </a:extLst>
                          </a:hlinkClick>
                        </a:rPr>
                        <a:t>CMS.gov/files/document/11328-p-limited-income-net-people-pharmacy-counter.pdf</a:t>
                      </a:r>
                      <a:endParaRPr lang="en-US" sz="1600" b="0" dirty="0">
                        <a:solidFill>
                          <a:srgbClr val="00529B"/>
                        </a:solidFill>
                      </a:endParaRPr>
                    </a:p>
                    <a:p>
                      <a:pPr marL="0" indent="0">
                        <a:spcBef>
                          <a:spcPts val="600"/>
                        </a:spcBef>
                        <a:buFont typeface="Wingdings" panose="05000000000000000000" pitchFamily="2" charset="2"/>
                        <a:buNone/>
                      </a:pPr>
                      <a:endParaRPr lang="en-US" sz="1600" b="0" dirty="0">
                        <a:solidFill>
                          <a:srgbClr val="00529B"/>
                        </a:solidFill>
                      </a:endParaRPr>
                    </a:p>
                  </a:txBody>
                  <a:tcPr/>
                </a:tc>
                <a:extLst>
                  <a:ext uri="{0D108BD9-81ED-4DB2-BD59-A6C34878D82A}">
                    <a16:rowId xmlns:a16="http://schemas.microsoft.com/office/drawing/2014/main" val="507156478"/>
                  </a:ext>
                </a:extLst>
              </a:tr>
              <a:tr h="822113">
                <a:tc>
                  <a:txBody>
                    <a:body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600" b="0" u="none" kern="1200" dirty="0">
                          <a:solidFill>
                            <a:srgbClr val="00529B"/>
                          </a:solidFill>
                          <a:latin typeface="+mn-lt"/>
                          <a:ea typeface="+mn-ea"/>
                          <a:cs typeface="+mn-cs"/>
                        </a:rPr>
                        <a:t>“Retroactive coverage under Medicare’s Limited Income NET (LINET) Program” (CMS Product No. 11401-P)</a:t>
                      </a:r>
                    </a:p>
                  </a:txBody>
                  <a:tcPr/>
                </a:tc>
                <a:tc>
                  <a:txBody>
                    <a:bodyPr/>
                    <a:lstStyle/>
                    <a:p>
                      <a:pPr marL="0" marR="0" lvl="0" indent="0" algn="l"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n-US" sz="1600" b="0" dirty="0">
                          <a:solidFill>
                            <a:srgbClr val="00529B"/>
                          </a:solidFill>
                          <a:hlinkClick r:id="rId8">
                            <a:extLst>
                              <a:ext uri="{A12FA001-AC4F-418D-AE19-62706E023703}">
                                <ahyp:hlinkClr xmlns:ahyp="http://schemas.microsoft.com/office/drawing/2018/hyperlinkcolor" val="tx"/>
                              </a:ext>
                            </a:extLst>
                          </a:hlinkClick>
                        </a:rPr>
                        <a:t>CMS.gov/Outreach-and-Education/Outreach/Partnerships/Downloads/11401-P.pdf</a:t>
                      </a:r>
                      <a:r>
                        <a:rPr lang="en-US" sz="1600" b="0" dirty="0">
                          <a:solidFill>
                            <a:srgbClr val="00529B"/>
                          </a:solidFill>
                        </a:rPr>
                        <a:t> </a:t>
                      </a:r>
                    </a:p>
                  </a:txBody>
                  <a:tcPr/>
                </a:tc>
                <a:extLst>
                  <a:ext uri="{0D108BD9-81ED-4DB2-BD59-A6C34878D82A}">
                    <a16:rowId xmlns:a16="http://schemas.microsoft.com/office/drawing/2014/main" val="215535641"/>
                  </a:ext>
                </a:extLst>
              </a:tr>
            </a:tbl>
          </a:graphicData>
        </a:graphic>
      </p:graphicFrame>
      <p:sp>
        <p:nvSpPr>
          <p:cNvPr id="7" name="Slide Number Placeholder 5">
            <a:extLst>
              <a:ext uri="{FF2B5EF4-FFF2-40B4-BE49-F238E27FC236}">
                <a16:creationId xmlns:a16="http://schemas.microsoft.com/office/drawing/2014/main" id="{53FD8BE0-BE8D-4C8A-B370-F7C30FE62821}"/>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99</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n-US"/>
              <a:t>Medicare Drug Coverage</a:t>
            </a:r>
          </a:p>
        </p:txBody>
      </p:sp>
      <p:sp>
        <p:nvSpPr>
          <p:cNvPr id="4" name="Date Placeholder 3"/>
          <p:cNvSpPr>
            <a:spLocks noGrp="1"/>
          </p:cNvSpPr>
          <p:nvPr>
            <p:ph type="dt" sz="half" idx="10"/>
          </p:nvPr>
        </p:nvSpPr>
        <p:spPr>
          <a:xfrm>
            <a:off x="838200" y="6492240"/>
            <a:ext cx="2743200" cy="365125"/>
          </a:xfrm>
        </p:spPr>
        <p:txBody>
          <a:bodyPr/>
          <a:lstStyle/>
          <a:p>
            <a:r>
              <a:rPr lang="en-US"/>
              <a:t>April 2023</a:t>
            </a:r>
          </a:p>
        </p:txBody>
      </p:sp>
    </p:spTree>
    <p:custDataLst>
      <p:tags r:id="rId1"/>
    </p:custDataLst>
    <p:extLst>
      <p:ext uri="{BB962C8B-B14F-4D97-AF65-F5344CB8AC3E}">
        <p14:creationId xmlns:p14="http://schemas.microsoft.com/office/powerpoint/2010/main" val="389333002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ARTICULATE_DESIGN_ID_2_THEME1" val="ylHTRuW0"/>
  <p:tag name="MMPROD_UIDATA" val="&lt;database version=&quot;11.0&quot;&gt;&lt;object type=&quot;1&quot; unique_id=&quot;10001&quot;&gt;&lt;object type=&quot;2&quot; unique_id=&quot;17349&quot;&gt;&lt;object type=&quot;3&quot; unique_id=&quot;17350&quot;&gt;&lt;property id=&quot;20148&quot; value=&quot;5&quot;/&gt;&lt;property id=&quot;20300&quot; value=&quot;Slide 1 - &amp;quot;Drug Coverage When Using Medicare&amp;quot;&quot;/&gt;&lt;property id=&quot;20307&quot; value=&quot;359&quot;/&gt;&lt;/object&gt;&lt;object type=&quot;3&quot; unique_id=&quot;17351&quot;&gt;&lt;property id=&quot;20148&quot; value=&quot;5&quot;/&gt;&lt;property id=&quot;20300&quot; value=&quot;Slide 2 - &amp;quot;Table of Contents&amp;quot;&quot;/&gt;&lt;property id=&quot;20307&quot; value=&quot;360&quot;/&gt;&lt;/object&gt;&lt;object type=&quot;3&quot; unique_id=&quot;17355&quot;&gt;&lt;property id=&quot;20148&quot; value=&quot;5&quot;/&gt;&lt;property id=&quot;20300&quot; value=&quot;Slide 89 - &amp;quot;Social Security’s Redetermination Process&amp;quot;&quot;/&gt;&lt;property id=&quot;20307&quot; value=&quot;371&quot;/&gt;&lt;/object&gt;&lt;object type=&quot;3&quot; unique_id=&quot;17365&quot;&gt;&lt;property id=&quot;20148&quot; value=&quot;5&quot;/&gt;&lt;property id=&quot;20300&quot; value=&quot;Slide 97 - &amp;quot;Medicare Drug Coverage  Resource Guide&amp;quot;&quot;/&gt;&lt;property id=&quot;20307&quot; value=&quot;375&quot;/&gt;&lt;/object&gt;&lt;object type=&quot;3&quot; unique_id=&quot;17367&quot;&gt;&lt;property id=&quot;20148&quot; value=&quot;5&quot;/&gt;&lt;property id=&quot;20300&quot; value=&quot;Slide 101 - &amp;quot;Acronyms (A–L)&amp;quot;&quot;/&gt;&lt;property id=&quot;20307&quot; value=&quot;376&quot;/&gt;&lt;/object&gt;&lt;object type=&quot;3&quot; unique_id=&quot;17368&quot;&gt;&lt;property id=&quot;20148&quot; value=&quot;5&quot;/&gt;&lt;property id=&quot;20300&quot; value=&quot;Slide 103 - &amp;quot;Stay Connected&amp;quot;&quot;/&gt;&lt;property id=&quot;20307&quot; value=&quot;362&quot;/&gt;&lt;/object&gt;&lt;object type=&quot;3&quot; unique_id=&quot;17438&quot;&gt;&lt;property id=&quot;20148&quot; value=&quot;5&quot;/&gt;&lt;property id=&quot;20300&quot; value=&quot;Slide 98 - &amp;quot;Medicare Drug Coverage  Resource Guide: Medicare Products&amp;quot;&quot;/&gt;&lt;property id=&quot;20307&quot; value=&quot;384&quot;/&gt;&lt;/object&gt;&lt;object type=&quot;3&quot; unique_id=&quot;18096&quot;&gt;&lt;property id=&quot;20148&quot; value=&quot;5&quot;/&gt;&lt;property id=&quot;20300&quot; value=&quot;Slide 6 - &amp;quot;Drug Coverage Under Medicare &amp;quot;&quot;/&gt;&lt;property id=&quot;20307&quot; value=&quot;389&quot;/&gt;&lt;/object&gt;&lt;object type=&quot;3&quot; unique_id=&quot;18097&quot;&gt;&lt;property id=&quot;20148&quot; value=&quot;5&quot;/&gt;&lt;property id=&quot;20300&quot; value=&quot;Slide 7 - &amp;quot;Part A (Hospital Insurance) Drug Coverage&amp;quot;&quot;/&gt;&lt;property id=&quot;20307&quot; value=&quot;390&quot;/&gt;&lt;/object&gt;&lt;object type=&quot;3&quot; unique_id=&quot;18098&quot;&gt;&lt;property id=&quot;20148&quot; value=&quot;5&quot;/&gt;&lt;property id=&quot;20300&quot; value=&quot;Slide 8 - &amp;quot;Part B (Medical Insurance) Drug Coverage&amp;quot;&quot;/&gt;&lt;property id=&quot;20307&quot; value=&quot;391&quot;/&gt;&lt;/object&gt;&lt;object type=&quot;3&quot; unique_id=&quot;18099&quot;&gt;&lt;property id=&quot;20148&quot; value=&quot;5&quot;/&gt;&lt;property id=&quot;20300&quot; value=&quot;Slide 9 - &amp;quot;Part B Immunization Coverage &amp;quot;&quot;/&gt;&lt;property id=&quot;20307&quot; value=&quot;392&quot;/&gt;&lt;/object&gt;&lt;object type=&quot;3&quot; unique_id=&quot;18101&quot;&gt;&lt;property id=&quot;20148&quot; value=&quot;5&quot;/&gt;&lt;property id=&quot;20300&quot; value=&quot;Slide 15 - &amp;quot;Check Your Knowledge: Question 1&amp;quot;&quot;/&gt;&lt;property id=&quot;20307&quot; value=&quot;394&quot;/&gt;&lt;/object&gt;&lt;object type=&quot;3&quot; unique_id=&quot;18102&quot;&gt;&lt;property id=&quot;20148&quot; value=&quot;5&quot;/&gt;&lt;property id=&quot;20300&quot; value=&quot;Slide 16 - &amp;quot;Check Your Knowledge: Question 2&amp;quot;&quot;/&gt;&lt;property id=&quot;20307&quot; value=&quot;395&quot;/&gt;&lt;/object&gt;&lt;object type=&quot;3&quot; unique_id=&quot;18104&quot;&gt;&lt;property id=&quot;20148&quot; value=&quot;5&quot;/&gt;&lt;property id=&quot;20300&quot; value=&quot;Slide 20 - &amp;quot;Medicare Drug Coverage&amp;quot;&quot;/&gt;&lt;property id=&quot;20307&quot; value=&quot;397&quot;/&gt;&lt;/object&gt;&lt;object type=&quot;3&quot; unique_id=&quot;18110&quot;&gt;&lt;property id=&quot;20148&quot; value=&quot;5&quot;/&gt;&lt;property id=&quot;20300&quot; value=&quot;Slide 26 - &amp;quot;What Payments Count Toward True Out-of-Pocket (TrOOP)?&amp;quot;&quot;/&gt;&lt;property id=&quot;20307&quot; value=&quot;403&quot;/&gt;&lt;/object&gt;&lt;object type=&quot;3&quot; unique_id=&quot;18231&quot;&gt;&lt;property id=&quot;20148&quot; value=&quot;5&quot;/&gt;&lt;property id=&quot;20300&quot; value=&quot;Slide 27 - &amp;quot;What Payments Don’t Count Toward True Out-of-Pocket (TrOOP)?&amp;quot;&quot;/&gt;&lt;property id=&quot;20307&quot; value=&quot;404&quot;/&gt;&lt;/object&gt;&lt;object type=&quot;3&quot; unique_id=&quot;19176&quot;&gt;&lt;property id=&quot;20148&quot; value=&quot;5&quot;/&gt;&lt;property id=&quot;20300&quot; value=&quot;Slide 28 - &amp;quot;Check Your Knowledge: Question 3&amp;quot;&quot;/&gt;&lt;property id=&quot;20307&quot; value=&quot;410&quot;/&gt;&lt;/object&gt;&lt;object type=&quot;3&quot; unique_id=&quot;19177&quot;&gt;&lt;property id=&quot;20148&quot; value=&quot;5&quot;/&gt;&lt;property id=&quot;20300&quot; value=&quot;Slide 29 - &amp;quot;Check Your Knowledge: Question 4&amp;quot;&quot;/&gt;&lt;property id=&quot;20307&quot; value=&quot;412&quot;/&gt;&lt;/object&gt;&lt;object type=&quot;3&quot; unique_id=&quot;19179&quot;&gt;&lt;property id=&quot;20148&quot; value=&quot;5&quot;/&gt;&lt;property id=&quot;20300&quot; value=&quot;Slide 32 - &amp;quot;Medicare Drug Coverage: Covered Drugs&amp;quot;&quot;/&gt;&lt;property id=&quot;20307&quot; value=&quot;406&quot;/&gt;&lt;/object&gt;&lt;object type=&quot;3&quot; unique_id=&quot;19181&quot;&gt;&lt;property id=&quot;20148&quot; value=&quot;5&quot;/&gt;&lt;property id=&quot;20300&quot; value=&quot;Slide 34 - &amp;quot;Drugs Excluded by Law from  Medicare Drug Coverage&amp;quot;&quot;/&gt;&lt;property id=&quot;20307&quot; value=&quot;408&quot;/&gt;&lt;/object&gt;&lt;object type=&quot;3&quot; unique_id=&quot;19183&quot;&gt;&lt;property id=&quot;20148&quot; value=&quot;5&quot;/&gt;&lt;property id=&quot;20300&quot; value=&quot;Slide 36 - &amp;quot;Formulary Tiers&amp;quot;&quot;/&gt;&lt;property id=&quot;20307&quot; value=&quot;413&quot;/&gt;&lt;/object&gt;&lt;object type=&quot;3&quot; unique_id=&quot;19184&quot;&gt;&lt;property id=&quot;20148&quot; value=&quot;5&quot;/&gt;&lt;property id=&quot;20300&quot; value=&quot;Slide 37 - &amp;quot;Formulary Changes&amp;quot;&quot;/&gt;&lt;property id=&quot;20307&quot; value=&quot;414&quot;/&gt;&lt;/object&gt;&lt;object type=&quot;3&quot; unique_id=&quot;19186&quot;&gt;&lt;property id=&quot;20148&quot; value=&quot;5&quot;/&gt;&lt;property id=&quot;20300&quot; value=&quot;Slide 41 - &amp;quot;How Plans Manage Unsafe Use of Opioids &amp;quot;&quot;/&gt;&lt;property id=&quot;20307&quot; value=&quot;416&quot;/&gt;&lt;/object&gt;&lt;object type=&quot;3&quot; unique_id=&quot;19187&quot;&gt;&lt;property id=&quot;20148&quot; value=&quot;5&quot;/&gt;&lt;property id=&quot;20300&quot; value=&quot;Slide 42 - &amp;quot;Requirements for Medicare Plans&amp;quot;&quot;/&gt;&lt;property id=&quot;20307&quot; value=&quot;417&quot;/&gt;&lt;/object&gt;&lt;object type=&quot;3&quot; unique_id=&quot;19188&quot;&gt;&lt;property id=&quot;20148&quot; value=&quot;5&quot;/&gt;&lt;property id=&quot;20300&quot; value=&quot;Slide 43 - &amp;quot;The Preclusion List&amp;quot;&quot;/&gt;&lt;property id=&quot;20307&quot; value=&quot;418&quot;/&gt;&lt;/object&gt;&lt;object type=&quot;3&quot; unique_id=&quot;19189&quot;&gt;&lt;property id=&quot;20148&quot; value=&quot;5&quot;/&gt;&lt;property id=&quot;20300&quot; value=&quot;Slide 44 - &amp;quot;The Preclusion List: Beneficiary Notice&amp;quot;&quot;/&gt;&lt;property id=&quot;20307&quot; value=&quot;419&quot;/&gt;&lt;/object&gt;&lt;object type=&quot;3&quot; unique_id=&quot;19191&quot;&gt;&lt;property id=&quot;20148&quot; value=&quot;5&quot;/&gt;&lt;property id=&quot;20300&quot; value=&quot;Slide 48 - &amp;quot;Medication Therapy Management (MTM)&amp;quot;&quot;/&gt;&lt;property id=&quot;20307&quot; value=&quot;421&quot;/&gt;&lt;/object&gt;&lt;object type=&quot;3&quot; unique_id=&quot;19192&quot;&gt;&lt;property id=&quot;20148&quot; value=&quot;5&quot;/&gt;&lt;property id=&quot;20300&quot; value=&quot;Slide 49 - &amp;quot;Medication Therapy Management (MTM) Eligibility Requirements&amp;quot;&quot;/&gt;&lt;property id=&quot;20307&quot; value=&quot;422&quot;/&gt;&lt;/object&gt;&lt;object type=&quot;3&quot; unique_id=&quot;19193&quot;&gt;&lt;property id=&quot;20148&quot; value=&quot;5&quot;/&gt;&lt;property id=&quot;20300&quot; value=&quot;Slide 45 - &amp;quot;Elimination of Gag Clauses&amp;quot;&quot;/&gt;&lt;property id=&quot;20307&quot; value=&quot;423&quot;/&gt;&lt;/object&gt;&lt;object type=&quot;3&quot; unique_id=&quot;19194&quot;&gt;&lt;property id=&quot;20148&quot; value=&quot;5&quot;/&gt;&lt;property id=&quot;20300&quot; value=&quot;Slide 51 - &amp;quot;Check Your Knowledge: Question 5&amp;quot;&quot;/&gt;&lt;property id=&quot;20307&quot; value=&quot;424&quot;/&gt;&lt;/object&gt;&lt;object type=&quot;3&quot; unique_id=&quot;19198&quot;&gt;&lt;property id=&quot;20148&quot; value=&quot;5&quot;/&gt;&lt;property id=&quot;20300&quot; value=&quot;Slide 55 - &amp;quot;Creditable Drug Coverage&amp;quot;&quot;/&gt;&lt;property id=&quot;20307&quot; value=&quot;427&quot;/&gt;&lt;/object&gt;&lt;object type=&quot;3&quot; unique_id=&quot;19199&quot;&gt;&lt;property id=&quot;20148&quot; value=&quot;5&quot;/&gt;&lt;property id=&quot;20300&quot; value=&quot;Slide 56 - &amp;quot;Potential Loss of Other Coverage&amp;quot;&quot;/&gt;&lt;property id=&quot;20307&quot; value=&quot;428&quot;/&gt;&lt;/object&gt;&lt;object type=&quot;3&quot; unique_id=&quot;19200&quot;&gt;&lt;property id=&quot;20148&quot; value=&quot;5&quot;/&gt;&lt;property id=&quot;20300&quot; value=&quot;Slide 57 - &amp;quot;Using Your Initial Enrollment Period (IEP)  to Get Medicare Drug Coverage&amp;quot;&quot;/&gt;&lt;property id=&quot;20307&quot; value=&quot;429&quot;/&gt;&lt;/object&gt;&lt;object type=&quot;3&quot; unique_id=&quot;19203&quot;&gt;&lt;property id=&quot;20148&quot; value=&quot;5&quot;/&gt;&lt;property id=&quot;20300&quot; value=&quot;Slide 63 - &amp;quot;Extra Help, Dual &amp;amp; Partial Dual Eligible Special Enrollment Period (SEP)&amp;quot;&quot;/&gt;&lt;property id=&quot;20307&quot; value=&quot;432&quot;/&gt;&lt;/object&gt;&lt;object type=&quot;3&quot; unique_id=&quot;19204&quot;&gt;&lt;property id=&quot;20148&quot; value=&quot;5&quot;/&gt;&lt;property id=&quot;20300&quot; value=&quot;Slide 64 - &amp;quot;Extra Help &amp;amp; Dual Eligible  Special Enrollment Period (SEP) Limitations&amp;quot;&quot;/&gt;&lt;property id=&quot;20307&quot; value=&quot;433&quot;/&gt;&lt;/object&gt;&lt;object type=&quot;3&quot; unique_id=&quot;19206&quot;&gt;&lt;property id=&quot;20148&quot; value=&quot;5&quot;/&gt;&lt;property id=&quot;20300&quot; value=&quot;Slide 65 - &amp;quot;5-Star Special Enrollment Period (SEP)&amp;quot;&quot;/&gt;&lt;property id=&quot;20307&quot; value=&quot;435&quot;/&gt;&lt;/object&gt;&lt;object type=&quot;3&quot; unique_id=&quot;19207&quot;&gt;&lt;property id=&quot;20148&quot; value=&quot;5&quot;/&gt;&lt;property id=&quot;20300&quot; value=&quot;Slide 66 - &amp;quot;Consistently Low Performing Plans&amp;quot;&quot;/&gt;&lt;property id=&quot;20307&quot; value=&quot;436&quot;/&gt;&lt;/object&gt;&lt;object type=&quot;3&quot; unique_id=&quot;19208&quot;&gt;&lt;property id=&quot;20148&quot; value=&quot;5&quot;/&gt;&lt;property id=&quot;20300&quot; value=&quot;Slide 71 - &amp;quot;Medicare Drug Coverage Late Enrollment Penalty&amp;quot;&quot;/&gt;&lt;property id=&quot;20307&quot; value=&quot;437&quot;/&gt;&lt;/object&gt;&lt;object type=&quot;3&quot; unique_id=&quot;19209&quot;&gt;&lt;property id=&quot;20148&quot; value=&quot;5&quot;/&gt;&lt;property id=&quot;20300&quot; value=&quot;Slide 72 - &amp;quot;Medicare Drug Coverage Penalty Example: Ann&amp;quot;&quot;/&gt;&lt;property id=&quot;20307&quot; value=&quot;438&quot;/&gt;&lt;/object&gt;&lt;object type=&quot;3&quot; unique_id=&quot;19210&quot;&gt;&lt;property id=&quot;20148&quot; value=&quot;5&quot;/&gt;&lt;property id=&quot;20300&quot; value=&quot;Slide 73 - &amp;quot;Medicare Drug Coverage Penalty Example: Ann  (continued)&amp;quot;&quot;/&gt;&lt;property id=&quot;20307&quot; value=&quot;439&quot;/&gt;&lt;/object&gt;&lt;object type=&quot;3&quot; unique_id=&quot;19213&quot;&gt;&lt;property id=&quot;20148&quot; value=&quot;5&quot;/&gt;&lt;property id=&quot;20300&quot; value=&quot;Slide 74 - &amp;quot;Check Your Knowledge: Question 6&amp;quot;&quot;/&gt;&lt;property id=&quot;20307&quot; value=&quot;442&quot;/&gt;&lt;/object&gt;&lt;object type=&quot;3&quot; unique_id=&quot;19217&quot;&gt;&lt;property id=&quot;20148&quot; value=&quot;5&quot;/&gt;&lt;property id=&quot;20300&quot; value=&quot;Slide 79 - &amp;quot;2023 Income &amp;amp; Resource Limits to  Apply for Extra Help&amp;quot;&quot;/&gt;&lt;property id=&quot;20307&quot; value=&quot;446&quot;/&gt;&lt;/object&gt;&lt;object type=&quot;3&quot; unique_id=&quot;19219&quot;&gt;&lt;property id=&quot;20148&quot; value=&quot;5&quot;/&gt;&lt;property id=&quot;20300&quot; value=&quot;Slide 81 - &amp;quot;Deemed Status&amp;quot;&quot;/&gt;&lt;property id=&quot;20307&quot; value=&quot;448&quot;/&gt;&lt;/object&gt;&lt;object type=&quot;3&quot; unique_id=&quot;19220&quot;&gt;&lt;property id=&quot;20148&quot; value=&quot;5&quot;/&gt;&lt;property id=&quot;20300&quot; value=&quot;Slide 83 - &amp;quot;Facilitated Enrollment&amp;quot;&quot;/&gt;&lt;property id=&quot;20307&quot; value=&quot;449&quot;/&gt;&lt;/object&gt;&lt;object type=&quot;3&quot; unique_id=&quot;19222&quot;&gt;&lt;property id=&quot;20148&quot; value=&quot;5&quot;/&gt;&lt;property id=&quot;20300&quot; value=&quot;Slide 84 - &amp;quot;Medicare’s Limited Income Newly  Eligible Transition (LINET) Program&amp;quot;&quot;/&gt;&lt;property id=&quot;20307&quot; value=&quot;451&quot;/&gt;&lt;/object&gt;&lt;object type=&quot;3&quot; unique_id=&quot;19223&quot;&gt;&lt;property id=&quot;20148&quot; value=&quot;5&quot;/&gt;&lt;property id=&quot;20300&quot; value=&quot;Slide 85 - &amp;quot;How Do You Access Medicare’s Limited Income Newly Eligible Transition (LINET) Program?&amp;quot;&quot;/&gt;&lt;property id=&quot;20307&quot; value=&quot;452&quot;/&gt;&lt;/object&gt;&lt;object type=&quot;3&quot; unique_id=&quot;19224&quot;&gt;&lt;property id=&quot;20148&quot; value=&quot;5&quot;/&gt;&lt;property id=&quot;20300&quot; value=&quot;Slide 87 - &amp;quot;Reassignment Notices&amp;quot;&quot;/&gt;&lt;property id=&quot;20307&quot; value=&quot;453&quot;/&gt;&lt;/object&gt;&lt;object type=&quot;3&quot; unique_id=&quot;19225&quot;&gt;&lt;property id=&quot;20148&quot; value=&quot;5&quot;/&gt;&lt;property id=&quot;20300&quot; value=&quot;Slide 88 - &amp;quot;Changes in Qualifying for Extra Help&amp;quot;&quot;/&gt;&lt;property id=&quot;20307&quot; value=&quot;454&quot;/&gt;&lt;/object&gt;&lt;object type=&quot;3&quot; unique_id=&quot;19226&quot;&gt;&lt;property id=&quot;20148&quot; value=&quot;5&quot;/&gt;&lt;property id=&quot;20300&quot; value=&quot;Slide 90 - &amp;quot;Check Your Knowledge: Question 7&amp;quot;&quot;/&gt;&lt;property id=&quot;20307&quot; value=&quot;455&quot;/&gt;&lt;/object&gt;&lt;object type=&quot;3&quot; unique_id=&quot;21665&quot;&gt;&lt;property id=&quot;20148&quot; value=&quot;5&quot;/&gt;&lt;property id=&quot;20300&quot; value=&quot;Slide 93 - &amp;quot;Coverage Determination Request&amp;quot;&quot;/&gt;&lt;property id=&quot;20307&quot; value=&quot;465&quot;/&gt;&lt;/object&gt;&lt;object type=&quot;3&quot; unique_id=&quot;21666&quot;&gt;&lt;property id=&quot;20148&quot; value=&quot;5&quot;/&gt;&lt;property id=&quot;20300&quot; value=&quot;Slide 94 - &amp;quot;Exception Requests&amp;quot;&quot;/&gt;&lt;property id=&quot;20307&quot; value=&quot;466&quot;/&gt;&lt;/object&gt;&lt;object type=&quot;3&quot; unique_id=&quot;21669&quot;&gt;&lt;property id=&quot;20148&quot; value=&quot;5&quot;/&gt;&lt;property id=&quot;20300&quot; value=&quot;Slide 96 - &amp;quot;Key Points to Remember&amp;quot;&quot;/&gt;&lt;property id=&quot;20307&quot; value=&quot;469&quot;/&gt;&lt;/object&gt;&lt;object type=&quot;3&quot; unique_id=&quot;23228&quot;&gt;&lt;property id=&quot;20148&quot; value=&quot;5&quot;/&gt;&lt;property id=&quot;20300&quot; value=&quot;Slide 99 - &amp;quot;Medicare Drug Coverage  Resource Guide: Partner Fact Sheets&amp;quot;&quot;/&gt;&lt;property id=&quot;20307&quot; value=&quot;470&quot;/&gt;&lt;/object&gt;&lt;object type=&quot;3&quot; unique_id=&quot;23229&quot;&gt;&lt;property id=&quot;20148&quot; value=&quot;5&quot;/&gt;&lt;property id=&quot;20300&quot; value=&quot;Slide 100 - &amp;quot;Medicare Drug Coverage  Resource Guide: Ordering Medicare Products&amp;quot;&quot;/&gt;&lt;property id=&quot;20307&quot; value=&quot;471&quot;/&gt;&lt;/object&gt;&lt;object type=&quot;3&quot; unique_id=&quot;23232&quot;&gt;&lt;property id=&quot;20148&quot; value=&quot;5&quot;/&gt;&lt;property id=&quot;20300&quot; value=&quot;Slide 102 - &amp;quot;Acronyms (L–V)&amp;quot;&quot;/&gt;&lt;property id=&quot;20307&quot; value=&quot;472&quot;/&gt;&lt;/object&gt;&lt;object type=&quot;3&quot; unique_id=&quot;368673&quot;&gt;&lt;property id=&quot;20148&quot; value=&quot;5&quot;/&gt;&lt;property id=&quot;20300&quot; value=&quot;Slide 30 - &amp;quot;Medicare Drug Coverage (Part D) Rules&amp;amp;#x09;&amp;quot;&quot;/&gt;&lt;property id=&quot;20307&quot; value=&quot;477&quot;/&gt;&lt;/object&gt;&lt;object type=&quot;3&quot; unique_id=&quot;368674&quot;&gt;&lt;property id=&quot;20148&quot; value=&quot;5&quot;/&gt;&lt;property id=&quot;20300&quot; value=&quot;Slide 52 - &amp;quot;Lesson 4&amp;quot;&quot;/&gt;&lt;property id=&quot;20307&quot; value=&quot;478&quot;/&gt;&lt;/object&gt;&lt;object type=&quot;3&quot; unique_id=&quot;369277&quot;&gt;&lt;property id=&quot;20148&quot; value=&quot;5&quot;/&gt;&lt;property id=&quot;20300&quot; value=&quot;Slide 75 - &amp;quot;Lesson 5&amp;quot;&quot;/&gt;&lt;property id=&quot;20307&quot; value=&quot;479&quot;/&gt;&lt;/object&gt;&lt;object type=&quot;3&quot; unique_id=&quot;369279&quot;&gt;&lt;property id=&quot;20148&quot; value=&quot;5&quot;/&gt;&lt;property id=&quot;20300&quot; value=&quot;Slide 91 - &amp;quot;Lesson 6&amp;quot;&quot;/&gt;&lt;property id=&quot;20307&quot; value=&quot;481&quot;/&gt;&lt;/object&gt;&lt;object type=&quot;3&quot; unique_id=&quot;369952&quot;&gt;&lt;property id=&quot;20148&quot; value=&quot;5&quot;/&gt;&lt;property id=&quot;20300&quot; value=&quot;Slide 14 - &amp;quot;Self-Administered Drugs in Hospital  Outpatient Settings&amp;quot;&quot;/&gt;&lt;property id=&quot;20307&quot; value=&quot;482&quot;/&gt;&lt;/object&gt;&lt;object type=&quot;3&quot; unique_id=&quot;371173&quot;&gt;&lt;property id=&quot;20148&quot; value=&quot;5&quot;/&gt;&lt;property id=&quot;20300&quot; value=&quot;Slide 3 - &amp;quot;Session Objectives&amp;quot;&quot;/&gt;&lt;property id=&quot;20307&quot; value=&quot;483&quot;/&gt;&lt;/object&gt;&lt;object type=&quot;3&quot; unique_id=&quot;371174&quot;&gt;&lt;property id=&quot;20148&quot; value=&quot;5&quot;/&gt;&lt;property id=&quot;20300&quot; value=&quot;Slide 4 - &amp;quot;Lesson 1   &amp;amp;#x09;&amp;quot;&quot;/&gt;&lt;property id=&quot;20307&quot; value=&quot;484&quot;/&gt;&lt;/object&gt;&lt;object type=&quot;3&quot; unique_id=&quot;379000&quot;&gt;&lt;property id=&quot;20148&quot; value=&quot;5&quot;/&gt;&lt;property id=&quot;20300&quot; value=&quot;Slide 67 - &amp;quot;Things to Consider Before Joining a Plan&amp;quot;&quot;/&gt;&lt;property id=&quot;20307&quot; value=&quot;492&quot;/&gt;&lt;/object&gt;&lt;object type=&quot;3&quot; unique_id=&quot;379002&quot;&gt;&lt;property id=&quot;20148&quot; value=&quot;5&quot;/&gt;&lt;property id=&quot;20300&quot; value=&quot;Slide 46 - &amp;quot;Insulin Products &amp;amp; Medicare Drug Plans&amp;quot;&quot;/&gt;&lt;property id=&quot;20307&quot; value=&quot;494&quot;/&gt;&lt;/object&gt;&lt;object type=&quot;3&quot; unique_id=&quot;379003&quot;&gt;&lt;property id=&quot;20148&quot; value=&quot;5&quot;/&gt;&lt;property id=&quot;20300&quot; value=&quot;Slide 69 - &amp;quot;What New Members Can Expect&amp;quot;&quot;/&gt;&lt;property id=&quot;20307&quot; value=&quot;495&quot;/&gt;&lt;/object&gt;&lt;object type=&quot;3&quot; unique_id=&quot;379293&quot;&gt;&lt;property id=&quot;20148&quot; value=&quot;5&quot;/&gt;&lt;property id=&quot;20300&quot; value=&quot;Slide 5 - &amp;quot;Lesson 1 Objectives&amp;quot;&quot;/&gt;&lt;property id=&quot;20307&quot; value=&quot;498&quot;/&gt;&lt;/object&gt;&lt;object type=&quot;3&quot; unique_id=&quot;379294&quot;&gt;&lt;property id=&quot;20148&quot; value=&quot;5&quot;/&gt;&lt;property id=&quot;20300&quot; value=&quot;Slide 18 - &amp;quot;Lesson 2 Objectives&amp;quot;&quot;/&gt;&lt;property id=&quot;20307&quot; value=&quot;499&quot;/&gt;&lt;/object&gt;&lt;object type=&quot;3&quot; unique_id=&quot;379295&quot;&gt;&lt;property id=&quot;20148&quot; value=&quot;5&quot;/&gt;&lt;property id=&quot;20300&quot; value=&quot;Slide 19 - &amp;quot;Medicare Drug Coverage (Part D)&amp;quot;&quot;/&gt;&lt;property id=&quot;20307&quot; value=&quot;534&quot;/&gt;&lt;/object&gt;&lt;object type=&quot;3&quot; unique_id=&quot;379296&quot;&gt;&lt;property id=&quot;20148&quot; value=&quot;5&quot;/&gt;&lt;property id=&quot;20300&quot; value=&quot;Slide 23 - &amp;quot;Medicare Drug Coverage Monthly Premium &amp;amp;  Income-Related Monthly Adjustment Amounts (IRMAA)&amp;quot;&quot;/&gt;&lt;property id=&quot;20307&quot; value=&quot;512&quot;/&gt;&lt;/object&gt;&lt;object type=&quot;3&quot; unique_id=&quot;379297&quot;&gt;&lt;property id=&quot;20148&quot; value=&quot;5&quot;/&gt;&lt;property id=&quot;20300&quot; value=&quot;Slide 25 - &amp;quot;True Out-of-Pocket (TrOOP) Costs&amp;quot;&quot;/&gt;&lt;property id=&quot;20307&quot; value=&quot;513&quot;/&gt;&lt;/object&gt;&lt;object type=&quot;3&quot; unique_id=&quot;379298&quot;&gt;&lt;property id=&quot;20148&quot; value=&quot;5&quot;/&gt;&lt;property id=&quot;20300&quot; value=&quot;Slide 31 - &amp;quot;Lesson 3 Objectives&amp;quot;&quot;/&gt;&lt;property id=&quot;20307&quot; value=&quot;500&quot;/&gt;&lt;/object&gt;&lt;object type=&quot;3&quot; unique_id=&quot;379299&quot;&gt;&lt;property id=&quot;20148&quot; value=&quot;5&quot;/&gt;&lt;property id=&quot;20300&quot; value=&quot;Slide 33 - &amp;quot;Required Coverage&amp;quot;&quot;/&gt;&lt;property id=&quot;20307&quot; value=&quot;514&quot;/&gt;&lt;/object&gt;&lt;object type=&quot;3&quot; unique_id=&quot;379300&quot;&gt;&lt;property id=&quot;20148&quot; value=&quot;5&quot;/&gt;&lt;property id=&quot;20300&quot; value=&quot;Slide 35 - &amp;quot;How Plans Manage Access to Drugs&amp;quot;&quot;/&gt;&lt;property id=&quot;20307&quot; value=&quot;517&quot;/&gt;&lt;/object&gt;&lt;object type=&quot;3&quot; unique_id=&quot;379301&quot;&gt;&lt;property id=&quot;20148&quot; value=&quot;5&quot;/&gt;&lt;property id=&quot;20300&quot; value=&quot;Slide 38 - &amp;quot;Formulary Changes (continued)&amp;quot;&quot;/&gt;&lt;property id=&quot;20307&quot; value=&quot;519&quot;/&gt;&lt;/object&gt;&lt;object type=&quot;3&quot; unique_id=&quot;379302&quot;&gt;&lt;property id=&quot;20148&quot; value=&quot;5&quot;/&gt;&lt;property id=&quot;20300&quot; value=&quot;Slide 50 - &amp;quot;If Your Prescription Changes &amp;quot;&quot;/&gt;&lt;property id=&quot;20307&quot; value=&quot;520&quot;/&gt;&lt;/object&gt;&lt;object type=&quot;3&quot; unique_id=&quot;379303&quot;&gt;&lt;property id=&quot;20148&quot; value=&quot;5&quot;/&gt;&lt;property id=&quot;20300&quot; value=&quot;Slide 53 - &amp;quot;Lesson 4 Objectives&amp;quot;&quot;/&gt;&lt;property id=&quot;20307&quot; value=&quot;501&quot;/&gt;&lt;/object&gt;&lt;object type=&quot;3&quot; unique_id=&quot;379304&quot;&gt;&lt;property id=&quot;20148&quot; value=&quot;5&quot;/&gt;&lt;property id=&quot;20300&quot; value=&quot;Slide 54 - &amp;quot;Medicare Drug Coverage Eligibility Requirements&amp;quot;&quot;/&gt;&lt;property id=&quot;20307&quot; value=&quot;521&quot;/&gt;&lt;/object&gt;&lt;object type=&quot;3&quot; unique_id=&quot;379305&quot;&gt;&lt;property id=&quot;20148&quot; value=&quot;5&quot;/&gt;&lt;property id=&quot;20300&quot; value=&quot;Slide 58 - &amp;quot;Using Your Initial Enrollment Period (IEP)  to Get Medicare Drug Coverage: Example&amp;quot;&quot;/&gt;&lt;property id=&quot;20307&quot; value=&quot;511&quot;/&gt;&lt;/object&gt;&lt;object type=&quot;3&quot; unique_id=&quot;379307&quot;&gt;&lt;property id=&quot;20148&quot; value=&quot;5&quot;/&gt;&lt;property id=&quot;20300&quot; value=&quot;Slide 61 - &amp;quot;Medicare Advantage Open Enrollment Period &amp;quot;&quot;/&gt;&lt;property id=&quot;20307&quot; value=&quot;528&quot;/&gt;&lt;/object&gt;&lt;object type=&quot;3&quot; unique_id=&quot;379308&quot;&gt;&lt;property id=&quot;20148&quot; value=&quot;5&quot;/&gt;&lt;property id=&quot;20300&quot; value=&quot;Slide 62 - &amp;quot;Special Enrollment Periods (SEPs)&amp;quot;&quot;/&gt;&lt;property id=&quot;20307&quot; value=&quot;524&quot;/&gt;&lt;/object&gt;&lt;object type=&quot;3&quot; unique_id=&quot;379309&quot;&gt;&lt;property id=&quot;20148&quot; value=&quot;5&quot;/&gt;&lt;property id=&quot;20300&quot; value=&quot;Slide 68 - &amp;quot;Ways To Enroll in Medicare Drug Coverage (Part D)&amp;quot;&quot;/&gt;&lt;property id=&quot;20307&quot; value=&quot;532&quot;/&gt;&lt;/object&gt;&lt;object type=&quot;3&quot; unique_id=&quot;379310&quot;&gt;&lt;property id=&quot;20148&quot; value=&quot;5&quot;/&gt;&lt;property id=&quot;20300&quot; value=&quot;Slide 70 - &amp;quot;Annual Notice of Change (ANOC) &amp;amp; Evidence of Coverage (EOC)&amp;quot;&quot;/&gt;&lt;property id=&quot;20307&quot; value=&quot;531&quot;/&gt;&lt;/object&gt;&lt;object type=&quot;3&quot; unique_id=&quot;379311&quot;&gt;&lt;property id=&quot;20148&quot; value=&quot;5&quot;/&gt;&lt;property id=&quot;20300&quot; value=&quot;Slide 76 - &amp;quot;Lesson 5 Objectives&amp;quot;&quot;/&gt;&lt;property id=&quot;20307&quot; value=&quot;502&quot;/&gt;&lt;/object&gt;&lt;object type=&quot;3&quot; unique_id=&quot;379312&quot;&gt;&lt;property id=&quot;20148&quot; value=&quot;5&quot;/&gt;&lt;property id=&quot;20300&quot; value=&quot;Slide 77 - &amp;quot;What’s Extra Help?&amp;quot;&quot;/&gt;&lt;property id=&quot;20307&quot; value=&quot;526&quot;/&gt;&lt;/object&gt;&lt;object type=&quot;3&quot; unique_id=&quot;379313&quot;&gt;&lt;property id=&quot;20148&quot; value=&quot;5&quot;/&gt;&lt;property id=&quot;20300&quot; value=&quot;Slide 78 - &amp;quot;Qualifying for Extra Help&amp;quot;&quot;/&gt;&lt;property id=&quot;20307&quot; value=&quot;510&quot;/&gt;&lt;/object&gt;&lt;object type=&quot;3&quot; unique_id=&quot;379314&quot;&gt;&lt;property id=&quot;20148&quot; value=&quot;5&quot;/&gt;&lt;property id=&quot;20300&quot; value=&quot;Slide 92 - &amp;quot;Lesson 6 Objectives&amp;quot;&quot;/&gt;&lt;property id=&quot;20307&quot; value=&quot;503&quot;/&gt;&lt;/object&gt;&lt;object type=&quot;3&quot; unique_id=&quot;379625&quot;&gt;&lt;property id=&quot;20148&quot; value=&quot;5&quot;/&gt;&lt;property id=&quot;20300&quot; value=&quot;Slide 60 - &amp;quot;Open Enrollment Period&amp;quot;&quot;/&gt;&lt;property id=&quot;20307&quot; value=&quot;535&quot;/&gt;&lt;/object&gt;&lt;object type=&quot;3&quot; unique_id=&quot;414485&quot;&gt;&lt;property id=&quot;20148&quot; value=&quot;5&quot;/&gt;&lt;property id=&quot;20300&quot; value=&quot;Slide 95 - &amp;quot;Part D (Drug) Appeals Process&amp;quot;&quot;/&gt;&lt;property id=&quot;20307&quot; value=&quot;536&quot;/&gt;&lt;/object&gt;&lt;object type=&quot;3&quot; unique_id=&quot;415699&quot;&gt;&lt;property id=&quot;20148&quot; value=&quot;5&quot;/&gt;&lt;property id=&quot;20300&quot; value=&quot;Slide 82 - &amp;quot;Automatic Enrollment&amp;quot;&quot;/&gt;&lt;property id=&quot;20307&quot; value=&quot;537&quot;/&gt;&lt;/object&gt;&lt;object type=&quot;3&quot; unique_id=&quot;416922&quot;&gt;&lt;property id=&quot;20148&quot; value=&quot;5&quot;/&gt;&lt;property id=&quot;20300&quot; value=&quot;Slide 21 - &amp;quot;Medicare Drug Coverage Costs&amp;quot;&quot;/&gt;&lt;property id=&quot;20307&quot; value=&quot;538&quot;/&gt;&lt;/object&gt;&lt;object type=&quot;3&quot; unique_id=&quot;416923&quot;&gt;&lt;property id=&quot;20148&quot; value=&quot;5&quot;/&gt;&lt;property id=&quot;20300&quot; value=&quot;Slide 22 - &amp;quot;Example: Standard Structure in 2023&amp;quot;&quot;/&gt;&lt;property id=&quot;20307&quot; value=&quot;539&quot;/&gt;&lt;/object&gt;&lt;object type=&quot;3&quot; unique_id=&quot;417638&quot;&gt;&lt;property id=&quot;20148&quot; value=&quot;5&quot;/&gt;&lt;property id=&quot;20300&quot; value=&quot;Slide 24 - &amp;quot;Income-Related Monthly Adjustment Amount (IRMAA):  Monthly Part D Premium for 2023&amp;quot;&quot;/&gt;&lt;property id=&quot;20307&quot; value=&quot;540&quot;/&gt;&lt;/object&gt;&lt;object type=&quot;3&quot; unique_id=&quot;418154&quot;&gt;&lt;property id=&quot;20148&quot; value=&quot;5&quot;/&gt;&lt;property id=&quot;20300&quot; value=&quot;Slide 80 - &amp;quot;2023 Extra Help Copayments&amp;quot;&quot;/&gt;&lt;property id=&quot;20307&quot; value=&quot;541&quot;/&gt;&lt;/object&gt;&lt;object type=&quot;3&quot; unique_id=&quot;418675&quot;&gt;&lt;property id=&quot;20148&quot; value=&quot;5&quot;/&gt;&lt;property id=&quot;20300&quot; value=&quot;Slide 86 - &amp;quot;Regional Low-income Subsidy (LIS) Benchmark &amp;amp; De Minimis Amount&amp;quot;&quot;/&gt;&lt;property id=&quot;20307&quot; value=&quot;542&quot;/&gt;&lt;/object&gt;&lt;object type=&quot;3&quot; unique_id=&quot;442043&quot;&gt;&lt;property id=&quot;20148&quot; value=&quot;5&quot;/&gt;&lt;property id=&quot;20300&quot; value=&quot;Slide 13 - &amp;quot;Insulin Paid for by Medicare Part B&amp;quot;&quot;/&gt;&lt;property id=&quot;20307&quot; value=&quot;544&quot;/&gt;&lt;/object&gt;&lt;object type=&quot;3&quot; unique_id=&quot;442044&quot;&gt;&lt;property id=&quot;20148&quot; value=&quot;5&quot;/&gt;&lt;property id=&quot;20300&quot; value=&quot;Slide 47 - &amp;quot;Part D Senior Savings (PDSS) Model Plans&amp;quot;&quot;/&gt;&lt;property id=&quot;20307&quot; value=&quot;545&quot;/&gt;&lt;/object&gt;&lt;object type=&quot;3&quot; unique_id=&quot;442455&quot;&gt;&lt;property id=&quot;20148&quot; value=&quot;5&quot;/&gt;&lt;property id=&quot;20300&quot; value=&quot;Slide 39 - &amp;quot;The Drug Price Negotiation Program&amp;quot;&quot;/&gt;&lt;property id=&quot;20307&quot; value=&quot;546&quot;/&gt;&lt;/object&gt;&lt;object type=&quot;3&quot; unique_id=&quot;442971&quot;&gt;&lt;property id=&quot;20148&quot; value=&quot;5&quot;/&gt;&lt;property id=&quot;20300&quot; value=&quot;Slide 12 - &amp;quot;Medicare Part B Drug Rebates &amp;amp; Coinsurance&amp;quot;&quot;/&gt;&lt;property id=&quot;20307&quot; value=&quot;548&quot;/&gt;&lt;/object&gt;&lt;object type=&quot;3&quot; unique_id=&quot;443909&quot;&gt;&lt;property id=&quot;20148&quot; value=&quot;5&quot;/&gt;&lt;property id=&quot;20300&quot; value=&quot;Slide 17 - &amp;quot;How Medicare Drug Coverage (Part D) Works &amp;quot;&quot;/&gt;&lt;property id=&quot;20307&quot; value=&quot;549&quot;/&gt;&lt;/object&gt;&lt;object type=&quot;3&quot; unique_id=&quot;447284&quot;&gt;&lt;property id=&quot;20148&quot; value=&quot;5&quot;/&gt;&lt;property id=&quot;20300&quot; value=&quot;Slide 10 - &amp;quot;Part B Immunosuppressive Drug (Part B-ID) Coverage &amp;quot;&quot;/&gt;&lt;property id=&quot;20307&quot; value=&quot;550&quot;/&gt;&lt;/object&gt;&lt;object type=&quot;3&quot; unique_id=&quot;447285&quot;&gt;&lt;property id=&quot;20148&quot; value=&quot;5&quot;/&gt;&lt;property id=&quot;20300&quot; value=&quot;Slide 11 - &amp;quot;Part B Immunosuppressive Drug (Part B-ID) Coverage (continued)&amp;quot;&quot;/&gt;&lt;property id=&quot;20307&quot; value=&quot;294&quot;/&gt;&lt;/object&gt;&lt;object type=&quot;3&quot; unique_id=&quot;448557&quot;&gt;&lt;property id=&quot;20148&quot; value=&quot;5&quot;/&gt;&lt;property id=&quot;20300&quot; value=&quot;Slide 40 - &amp;quot;The Drug Price Negotiation Program (CY 2023)&amp;quot;&quot;/&gt;&lt;property id=&quot;20307&quot; value=&quot;552&quot;/&gt;&lt;/object&gt;&lt;object type=&quot;3&quot; unique_id=&quot;449191&quot;&gt;&lt;property id=&quot;20148&quot; value=&quot;5&quot;/&gt;&lt;property id=&quot;20300&quot; value=&quot;Slide 59 - &amp;quot;Using the General Enrollment Period (GEP) to get Medicare Drug Coverage&amp;quot;&quot;/&gt;&lt;property id=&quot;20307&quot; value=&quot;553&quot;/&gt;&lt;/object&gt;&lt;/object&gt;&lt;object type=&quot;8&quot; unique_id=&quot;17389&quot;&gt;&lt;/object&gt;&lt;/object&gt;&lt;/database&gt;"/>
  <p:tag name="SECTOMILLISECCONVERTED" val="1"/>
  <p:tag name="ARTICULATE_SLIDE_COUNT" val="103"/>
  <p:tag name="ARTICULATE_PROJECT_OPEN" val="0"/>
  <p:tag name="ARTICULATE_DESIGN_ID_1_OFFICE THEME" val="EpVW4cZN"/>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2_Theme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77254AEF-A684-4F02-B996-A0376BEE75CC}" vid="{54EDAF11-0903-443E-B1C4-CD357D6DF5B7}"/>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D9DC2E4582D5D4982FF35358BA9F759" ma:contentTypeVersion="10" ma:contentTypeDescription="Create a new document." ma:contentTypeScope="" ma:versionID="78dde404ef07e78e79e76422616c8a53">
  <xsd:schema xmlns:xsd="http://www.w3.org/2001/XMLSchema" xmlns:xs="http://www.w3.org/2001/XMLSchema" xmlns:p="http://schemas.microsoft.com/office/2006/metadata/properties" xmlns:ns2="2f988a62-6330-4bf6-856a-0a838bb88c35" xmlns:ns3="f10d27d4-cb4b-47d3-9f3b-886ddac8491f" targetNamespace="http://schemas.microsoft.com/office/2006/metadata/properties" ma:root="true" ma:fieldsID="94588a58cd5cf7816ce81727dd5b53c8" ns2:_="" ns3:_="">
    <xsd:import namespace="2f988a62-6330-4bf6-856a-0a838bb88c35"/>
    <xsd:import namespace="f10d27d4-cb4b-47d3-9f3b-886ddac8491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988a62-6330-4bf6-856a-0a838bb88c3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10d27d4-cb4b-47d3-9f3b-886ddac8491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7C380BD-ECAD-4B12-BA7C-FB18B40A21EF}">
  <ds:schemaRefs>
    <ds:schemaRef ds:uri="http://schemas.microsoft.com/office/2006/documentManagement/types"/>
    <ds:schemaRef ds:uri="http://schemas.openxmlformats.org/package/2006/metadata/core-properties"/>
    <ds:schemaRef ds:uri="http://purl.org/dc/elements/1.1/"/>
    <ds:schemaRef ds:uri="http://schemas.microsoft.com/office/2006/metadata/properties"/>
    <ds:schemaRef ds:uri="f10d27d4-cb4b-47d3-9f3b-886ddac8491f"/>
    <ds:schemaRef ds:uri="2f988a62-6330-4bf6-856a-0a838bb88c35"/>
    <ds:schemaRef ds:uri="http://purl.org/dc/term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93E2581B-85CE-4929-9860-DFCA0F885C2C}">
  <ds:schemaRefs>
    <ds:schemaRef ds:uri="http://schemas.microsoft.com/sharepoint/v3/contenttype/forms"/>
  </ds:schemaRefs>
</ds:datastoreItem>
</file>

<file path=customXml/itemProps3.xml><?xml version="1.0" encoding="utf-8"?>
<ds:datastoreItem xmlns:ds="http://schemas.openxmlformats.org/officeDocument/2006/customXml" ds:itemID="{BE0A32F2-D1FD-4347-956A-33E2D44B6932}">
  <ds:schemaRefs>
    <ds:schemaRef ds:uri="2f988a62-6330-4bf6-856a-0a838bb88c35"/>
    <ds:schemaRef ds:uri="f10d27d4-cb4b-47d3-9f3b-886ddac8491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16217</TotalTime>
  <Words>34048</Words>
  <Application>Microsoft Office PowerPoint</Application>
  <PresentationFormat>Widescreen</PresentationFormat>
  <Paragraphs>2160</Paragraphs>
  <Slides>103</Slides>
  <Notes>103</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103</vt:i4>
      </vt:variant>
    </vt:vector>
  </HeadingPairs>
  <TitlesOfParts>
    <vt:vector size="112" baseType="lpstr">
      <vt:lpstr>Arial</vt:lpstr>
      <vt:lpstr>Arial Black</vt:lpstr>
      <vt:lpstr>Calibri</vt:lpstr>
      <vt:lpstr>Calibri Light</vt:lpstr>
      <vt:lpstr>Courier New</vt:lpstr>
      <vt:lpstr>Wingdings</vt:lpstr>
      <vt:lpstr>2_Theme1</vt:lpstr>
      <vt:lpstr>1_Office Theme</vt:lpstr>
      <vt:lpstr>Office Theme</vt:lpstr>
      <vt:lpstr>Drug Coverage When Using Medicare</vt:lpstr>
      <vt:lpstr>Table of Contents</vt:lpstr>
      <vt:lpstr>Session Objectives</vt:lpstr>
      <vt:lpstr>Lesson 1    </vt:lpstr>
      <vt:lpstr>Lesson 1 Objectives</vt:lpstr>
      <vt:lpstr>Drug Coverage Under Medicare </vt:lpstr>
      <vt:lpstr>Part A (Hospital Insurance) Drug Coverage</vt:lpstr>
      <vt:lpstr>Part B (Medical Insurance) Drug Coverage</vt:lpstr>
      <vt:lpstr>Part B Immunization Coverage </vt:lpstr>
      <vt:lpstr>Part B Immunosuppressive Drug (Part B-ID) Coverage </vt:lpstr>
      <vt:lpstr>Part B Immunosuppressive Drug (Part B-ID) Coverage (continued)</vt:lpstr>
      <vt:lpstr>Medicare Part B Drug Rebates &amp; Coinsurance</vt:lpstr>
      <vt:lpstr>Insulin Paid for by Medicare Part B</vt:lpstr>
      <vt:lpstr>Self-Administered Drugs in Hospital  Outpatient Settings</vt:lpstr>
      <vt:lpstr>Check Your Knowledge: Question 1</vt:lpstr>
      <vt:lpstr>Check Your Knowledge: Question 2</vt:lpstr>
      <vt:lpstr>Lesson 2</vt:lpstr>
      <vt:lpstr>Lesson 2 Objectives</vt:lpstr>
      <vt:lpstr>Medicare Drug Coverage (Part D)</vt:lpstr>
      <vt:lpstr>Medicare Drug Coverage</vt:lpstr>
      <vt:lpstr>Medicare Drug Coverage Costs</vt:lpstr>
      <vt:lpstr>Example: Standard Structure in 2023</vt:lpstr>
      <vt:lpstr>Medicare Drug Coverage Monthly Premium &amp;  Income-Related Monthly Adjustment Amounts (IRMAA)</vt:lpstr>
      <vt:lpstr>Income-Related Monthly Adjustment Amount (IRMAA):  Monthly Part D Premium for 2023</vt:lpstr>
      <vt:lpstr>True Out-of-Pocket (TrOOP) Costs</vt:lpstr>
      <vt:lpstr>What Payments Count Toward True Out-of-Pocket (TrOOP)?</vt:lpstr>
      <vt:lpstr>What Payments Don’t Count Toward True Out-of-Pocket (TrOOP)?</vt:lpstr>
      <vt:lpstr>Check Your Knowledge: Question 3</vt:lpstr>
      <vt:lpstr>Check Your Knowledge: Question 4</vt:lpstr>
      <vt:lpstr>PowerPoint Presentation</vt:lpstr>
      <vt:lpstr>Lesson 3 Objectives</vt:lpstr>
      <vt:lpstr>Medicare Drug Coverage: Covered Drugs</vt:lpstr>
      <vt:lpstr>Required Coverage</vt:lpstr>
      <vt:lpstr>Drugs Excluded by Law from  Medicare Drug Coverage</vt:lpstr>
      <vt:lpstr>How Plans Manage Access to Drugs</vt:lpstr>
      <vt:lpstr>Formulary Tiers</vt:lpstr>
      <vt:lpstr>Formulary Changes</vt:lpstr>
      <vt:lpstr>Formulary Changes (continued)</vt:lpstr>
      <vt:lpstr>The Drug Price Negotiation Program</vt:lpstr>
      <vt:lpstr>The Drug Price Negotiation Program (CY 2023)</vt:lpstr>
      <vt:lpstr>How Plans Manage Unsafe Use of Opioids </vt:lpstr>
      <vt:lpstr>Requirements for Medicare Plans</vt:lpstr>
      <vt:lpstr>The Preclusion List</vt:lpstr>
      <vt:lpstr>The Preclusion List: Beneficiary Notice</vt:lpstr>
      <vt:lpstr>Elimination of Gag Clauses</vt:lpstr>
      <vt:lpstr>Insulin Products &amp; Medicare Drug Plans</vt:lpstr>
      <vt:lpstr>Part D Senior Savings (PDSS) Model Plans</vt:lpstr>
      <vt:lpstr>Medication Therapy Management (MTM)</vt:lpstr>
      <vt:lpstr>Medication Therapy Management (MTM) Eligibility Requirements</vt:lpstr>
      <vt:lpstr>If Your Prescription Changes </vt:lpstr>
      <vt:lpstr>Check Your Knowledge: Question 5</vt:lpstr>
      <vt:lpstr>Lesson 4</vt:lpstr>
      <vt:lpstr>Lesson 4 Objectives</vt:lpstr>
      <vt:lpstr>Medicare Drug Coverage Eligibility Requirements</vt:lpstr>
      <vt:lpstr>Creditable Drug Coverage</vt:lpstr>
      <vt:lpstr>Potential Loss of Other Coverage</vt:lpstr>
      <vt:lpstr>Using Your Initial Enrollment Period (IEP)  to Get Medicare Drug Coverage</vt:lpstr>
      <vt:lpstr>Using Your Initial Enrollment Period (IEP)  to Get Medicare Drug Coverage: Example</vt:lpstr>
      <vt:lpstr>Using the General Enrollment Period (GEP) to get Medicare Drug Coverage</vt:lpstr>
      <vt:lpstr>Open Enrollment Period</vt:lpstr>
      <vt:lpstr>Medicare Advantage Open Enrollment Period </vt:lpstr>
      <vt:lpstr>Special Enrollment Periods (SEPs)</vt:lpstr>
      <vt:lpstr>Extra Help, Dual &amp; Partial Dual Eligible Special Enrollment Period (SEP)</vt:lpstr>
      <vt:lpstr>Extra Help &amp; Dual Eligible  Special Enrollment Period (SEP) Limitations</vt:lpstr>
      <vt:lpstr>5-Star Special Enrollment Period (SEP)</vt:lpstr>
      <vt:lpstr>Consistently Low Performing Plans</vt:lpstr>
      <vt:lpstr>Things to Consider Before Joining a Plan</vt:lpstr>
      <vt:lpstr>Ways To Enroll in Medicare Drug Coverage (Part D)</vt:lpstr>
      <vt:lpstr>What New Members Can Expect</vt:lpstr>
      <vt:lpstr>Annual Notice of Change (ANOC) &amp; Evidence of Coverage (EOC)</vt:lpstr>
      <vt:lpstr>Medicare Drug Coverage Late Enrollment Penalty</vt:lpstr>
      <vt:lpstr>Medicare Drug Coverage Penalty Example: Ann</vt:lpstr>
      <vt:lpstr>Medicare Drug Coverage Penalty Example: Ann  (continued)</vt:lpstr>
      <vt:lpstr>Check Your Knowledge: Question 6</vt:lpstr>
      <vt:lpstr>Lesson 5</vt:lpstr>
      <vt:lpstr>Lesson 5 Objectives</vt:lpstr>
      <vt:lpstr>What’s Extra Help?</vt:lpstr>
      <vt:lpstr>Qualifying for Extra Help</vt:lpstr>
      <vt:lpstr>2023 Income &amp; Resource Limits to  Apply for Extra Help</vt:lpstr>
      <vt:lpstr>2023 Extra Help Copayments</vt:lpstr>
      <vt:lpstr>Deemed Status</vt:lpstr>
      <vt:lpstr>Automatic Enrollment</vt:lpstr>
      <vt:lpstr>Facilitated Enrollment</vt:lpstr>
      <vt:lpstr>Medicare’s Limited Income Newly  Eligible Transition (LINET) Program</vt:lpstr>
      <vt:lpstr>How Do You Access Medicare’s Limited Income Newly Eligible Transition (LINET) Program?</vt:lpstr>
      <vt:lpstr>Regional Low-income Subsidy (LIS) Benchmark &amp; De Minimis Amount</vt:lpstr>
      <vt:lpstr>Reassignment Notices</vt:lpstr>
      <vt:lpstr>Changes in Qualifying for Extra Help</vt:lpstr>
      <vt:lpstr>Social Security’s Redetermination Process</vt:lpstr>
      <vt:lpstr>Check Your Knowledge: Question 7</vt:lpstr>
      <vt:lpstr>Lesson 6</vt:lpstr>
      <vt:lpstr>Lesson 6 Objectives</vt:lpstr>
      <vt:lpstr>Coverage Determination Request</vt:lpstr>
      <vt:lpstr>Exception Requests</vt:lpstr>
      <vt:lpstr>Part D (Drug) Appeals Process</vt:lpstr>
      <vt:lpstr>Key Points to Remember</vt:lpstr>
      <vt:lpstr>Medicare Drug Coverage  Resource Guide</vt:lpstr>
      <vt:lpstr>Medicare Drug Coverage  Resource Guide: Medicare Products</vt:lpstr>
      <vt:lpstr>Medicare Drug Coverage  Resource Guide: Partner Fact Sheets</vt:lpstr>
      <vt:lpstr>Medicare Drug Coverage  Resource Guide: Ordering Medicare Products</vt:lpstr>
      <vt:lpstr>Acronyms (A–L)</vt:lpstr>
      <vt:lpstr>Acronyms (L–V)</vt:lpstr>
      <vt:lpstr>Stay Connected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Koelbl, Judith (CMS/OC)</dc:creator>
  <cp:lastModifiedBy>Al-Issa, Mohamad (CMS/OC)</cp:lastModifiedBy>
  <cp:revision>735</cp:revision>
  <cp:lastPrinted>2021-03-10T21:12:19Z</cp:lastPrinted>
  <dcterms:created xsi:type="dcterms:W3CDTF">2019-11-14T20:32:59Z</dcterms:created>
  <dcterms:modified xsi:type="dcterms:W3CDTF">2023-06-20T11:32:32Z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0x0101007D9DC2E4582D5D4982FF35358BA9F759</vt:lpwstr>
  </property>
  <property fmtid="{D5CDD505-2E9C-101B-9397-08002B2CF9AE}" pid="3" name="ArticulateGUID">
    <vt:lpwstr>08121260-6647-4AE5-A75B-799BC9351BD5</vt:lpwstr>
  </property>
  <property fmtid="{D5CDD505-2E9C-101B-9397-08002B2CF9AE}" pid="4" name="ArticulatePath">
    <vt:lpwstr>2022_Medicare Drug Coverage_Draft2_25_22</vt:lpwstr>
  </property>
</Properties>
</file>