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51.xml" ContentType="application/vnd.openxmlformats-officedocument.presentationml.tags+xml"/>
  <Override PartName="/ppt/notesSlides/notesSlide1.xml" ContentType="application/vnd.openxmlformats-officedocument.presentationml.notesSlide+xml"/>
  <Override PartName="/ppt/tags/tag52.xml" ContentType="application/vnd.openxmlformats-officedocument.presentationml.tags+xml"/>
  <Override PartName="/ppt/notesSlides/notesSlide2.xml" ContentType="application/vnd.openxmlformats-officedocument.presentationml.notesSlide+xml"/>
  <Override PartName="/ppt/tags/tag53.xml" ContentType="application/vnd.openxmlformats-officedocument.presentationml.tags+xml"/>
  <Override PartName="/ppt/notesSlides/notesSlide3.xml" ContentType="application/vnd.openxmlformats-officedocument.presentationml.notesSlide+xml"/>
  <Override PartName="/ppt/tags/tag54.xml" ContentType="application/vnd.openxmlformats-officedocument.presentationml.tags+xml"/>
  <Override PartName="/ppt/notesSlides/notesSlide4.xml" ContentType="application/vnd.openxmlformats-officedocument.presentationml.notesSlide+xml"/>
  <Override PartName="/ppt/tags/tag55.xml" ContentType="application/vnd.openxmlformats-officedocument.presentationml.tags+xml"/>
  <Override PartName="/ppt/notesSlides/notesSlide5.xml" ContentType="application/vnd.openxmlformats-officedocument.presentationml.notesSlide+xml"/>
  <Override PartName="/ppt/tags/tag56.xml" ContentType="application/vnd.openxmlformats-officedocument.presentationml.tags+xml"/>
  <Override PartName="/ppt/notesSlides/notesSlide6.xml" ContentType="application/vnd.openxmlformats-officedocument.presentationml.notesSlide+xml"/>
  <Override PartName="/ppt/tags/tag57.xml" ContentType="application/vnd.openxmlformats-officedocument.presentationml.tags+xml"/>
  <Override PartName="/ppt/notesSlides/notesSlide7.xml" ContentType="application/vnd.openxmlformats-officedocument.presentationml.notesSlide+xml"/>
  <Override PartName="/ppt/tags/tag58.xml" ContentType="application/vnd.openxmlformats-officedocument.presentationml.tags+xml"/>
  <Override PartName="/ppt/notesSlides/notesSlide8.xml" ContentType="application/vnd.openxmlformats-officedocument.presentationml.notesSlide+xml"/>
  <Override PartName="/ppt/tags/tag59.xml" ContentType="application/vnd.openxmlformats-officedocument.presentationml.tags+xml"/>
  <Override PartName="/ppt/notesSlides/notesSlide9.xml" ContentType="application/vnd.openxmlformats-officedocument.presentationml.notesSlide+xml"/>
  <Override PartName="/ppt/tags/tag60.xml" ContentType="application/vnd.openxmlformats-officedocument.presentationml.tags+xml"/>
  <Override PartName="/ppt/notesSlides/notesSlide10.xml" ContentType="application/vnd.openxmlformats-officedocument.presentationml.notesSlide+xml"/>
  <Override PartName="/ppt/tags/tag61.xml" ContentType="application/vnd.openxmlformats-officedocument.presentationml.tags+xml"/>
  <Override PartName="/ppt/notesSlides/notesSlide11.xml" ContentType="application/vnd.openxmlformats-officedocument.presentationml.notesSlide+xml"/>
  <Override PartName="/ppt/tags/tag62.xml" ContentType="application/vnd.openxmlformats-officedocument.presentationml.tags+xml"/>
  <Override PartName="/ppt/notesSlides/notesSlide12.xml" ContentType="application/vnd.openxmlformats-officedocument.presentationml.notesSlide+xml"/>
  <Override PartName="/ppt/tags/tag63.xml" ContentType="application/vnd.openxmlformats-officedocument.presentationml.tags+xml"/>
  <Override PartName="/ppt/notesSlides/notesSlide13.xml" ContentType="application/vnd.openxmlformats-officedocument.presentationml.notesSlide+xml"/>
  <Override PartName="/ppt/tags/tag64.xml" ContentType="application/vnd.openxmlformats-officedocument.presentationml.tags+xml"/>
  <Override PartName="/ppt/notesSlides/notesSlide14.xml" ContentType="application/vnd.openxmlformats-officedocument.presentationml.notesSlide+xml"/>
  <Override PartName="/ppt/tags/tag65.xml" ContentType="application/vnd.openxmlformats-officedocument.presentationml.tags+xml"/>
  <Override PartName="/ppt/notesSlides/notesSlide15.xml" ContentType="application/vnd.openxmlformats-officedocument.presentationml.notesSlide+xml"/>
  <Override PartName="/ppt/tags/tag66.xml" ContentType="application/vnd.openxmlformats-officedocument.presentationml.tags+xml"/>
  <Override PartName="/ppt/notesSlides/notesSlide16.xml" ContentType="application/vnd.openxmlformats-officedocument.presentationml.notesSlide+xml"/>
  <Override PartName="/ppt/tags/tag67.xml" ContentType="application/vnd.openxmlformats-officedocument.presentationml.tags+xml"/>
  <Override PartName="/ppt/notesSlides/notesSlide17.xml" ContentType="application/vnd.openxmlformats-officedocument.presentationml.notesSlide+xml"/>
  <Override PartName="/ppt/tags/tag68.xml" ContentType="application/vnd.openxmlformats-officedocument.presentationml.tags+xml"/>
  <Override PartName="/ppt/notesSlides/notesSlide18.xml" ContentType="application/vnd.openxmlformats-officedocument.presentationml.notesSlide+xml"/>
  <Override PartName="/ppt/tags/tag69.xml" ContentType="application/vnd.openxmlformats-officedocument.presentationml.tags+xml"/>
  <Override PartName="/ppt/notesSlides/notesSlide19.xml" ContentType="application/vnd.openxmlformats-officedocument.presentationml.notesSlide+xml"/>
  <Override PartName="/ppt/tags/tag70.xml" ContentType="application/vnd.openxmlformats-officedocument.presentationml.tags+xml"/>
  <Override PartName="/ppt/notesSlides/notesSlide20.xml" ContentType="application/vnd.openxmlformats-officedocument.presentationml.notesSlide+xml"/>
  <Override PartName="/ppt/tags/tag71.xml" ContentType="application/vnd.openxmlformats-officedocument.presentationml.tags+xml"/>
  <Override PartName="/ppt/notesSlides/notesSlide21.xml" ContentType="application/vnd.openxmlformats-officedocument.presentationml.notesSlide+xml"/>
  <Override PartName="/ppt/tags/tag72.xml" ContentType="application/vnd.openxmlformats-officedocument.presentationml.tags+xml"/>
  <Override PartName="/ppt/notesSlides/notesSlide22.xml" ContentType="application/vnd.openxmlformats-officedocument.presentationml.notesSlide+xml"/>
  <Override PartName="/ppt/tags/tag73.xml" ContentType="application/vnd.openxmlformats-officedocument.presentationml.tags+xml"/>
  <Override PartName="/ppt/notesSlides/notesSlide23.xml" ContentType="application/vnd.openxmlformats-officedocument.presentationml.notesSlide+xml"/>
  <Override PartName="/ppt/tags/tag74.xml" ContentType="application/vnd.openxmlformats-officedocument.presentationml.tags+xml"/>
  <Override PartName="/ppt/notesSlides/notesSlide24.xml" ContentType="application/vnd.openxmlformats-officedocument.presentationml.notesSlide+xml"/>
  <Override PartName="/ppt/tags/tag75.xml" ContentType="application/vnd.openxmlformats-officedocument.presentationml.tags+xml"/>
  <Override PartName="/ppt/notesSlides/notesSlide25.xml" ContentType="application/vnd.openxmlformats-officedocument.presentationml.notesSlide+xml"/>
  <Override PartName="/ppt/tags/tag76.xml" ContentType="application/vnd.openxmlformats-officedocument.presentationml.tags+xml"/>
  <Override PartName="/ppt/notesSlides/notesSlide26.xml" ContentType="application/vnd.openxmlformats-officedocument.presentationml.notesSlide+xml"/>
  <Override PartName="/ppt/tags/tag77.xml" ContentType="application/vnd.openxmlformats-officedocument.presentationml.tags+xml"/>
  <Override PartName="/ppt/notesSlides/notesSlide27.xml" ContentType="application/vnd.openxmlformats-officedocument.presentationml.notesSlide+xml"/>
  <Override PartName="/ppt/tags/tag78.xml" ContentType="application/vnd.openxmlformats-officedocument.presentationml.tags+xml"/>
  <Override PartName="/ppt/notesSlides/notesSlide28.xml" ContentType="application/vnd.openxmlformats-officedocument.presentationml.notesSlide+xml"/>
  <Override PartName="/ppt/tags/tag79.xml" ContentType="application/vnd.openxmlformats-officedocument.presentationml.tags+xml"/>
  <Override PartName="/ppt/notesSlides/notesSlide29.xml" ContentType="application/vnd.openxmlformats-officedocument.presentationml.notesSlide+xml"/>
  <Override PartName="/ppt/tags/tag80.xml" ContentType="application/vnd.openxmlformats-officedocument.presentationml.tags+xml"/>
  <Override PartName="/ppt/notesSlides/notesSlide30.xml" ContentType="application/vnd.openxmlformats-officedocument.presentationml.notesSlide+xml"/>
  <Override PartName="/ppt/tags/tag81.xml" ContentType="application/vnd.openxmlformats-officedocument.presentationml.tags+xml"/>
  <Override PartName="/ppt/notesSlides/notesSlide31.xml" ContentType="application/vnd.openxmlformats-officedocument.presentationml.notesSlide+xml"/>
  <Override PartName="/ppt/tags/tag82.xml" ContentType="application/vnd.openxmlformats-officedocument.presentationml.tags+xml"/>
  <Override PartName="/ppt/notesSlides/notesSlide32.xml" ContentType="application/vnd.openxmlformats-officedocument.presentationml.notesSlide+xml"/>
  <Override PartName="/ppt/tags/tag83.xml" ContentType="application/vnd.openxmlformats-officedocument.presentationml.tags+xml"/>
  <Override PartName="/ppt/notesSlides/notesSlide33.xml" ContentType="application/vnd.openxmlformats-officedocument.presentationml.notesSlide+xml"/>
  <Override PartName="/ppt/tags/tag84.xml" ContentType="application/vnd.openxmlformats-officedocument.presentationml.tags+xml"/>
  <Override PartName="/ppt/notesSlides/notesSlide34.xml" ContentType="application/vnd.openxmlformats-officedocument.presentationml.notesSlide+xml"/>
  <Override PartName="/ppt/tags/tag85.xml" ContentType="application/vnd.openxmlformats-officedocument.presentationml.tags+xml"/>
  <Override PartName="/ppt/notesSlides/notesSlide35.xml" ContentType="application/vnd.openxmlformats-officedocument.presentationml.notesSlide+xml"/>
  <Override PartName="/ppt/tags/tag86.xml" ContentType="application/vnd.openxmlformats-officedocument.presentationml.tags+xml"/>
  <Override PartName="/ppt/notesSlides/notesSlide36.xml" ContentType="application/vnd.openxmlformats-officedocument.presentationml.notesSlide+xml"/>
  <Override PartName="/ppt/tags/tag87.xml" ContentType="application/vnd.openxmlformats-officedocument.presentationml.tags+xml"/>
  <Override PartName="/ppt/notesSlides/notesSlide37.xml" ContentType="application/vnd.openxmlformats-officedocument.presentationml.notesSlide+xml"/>
  <Override PartName="/ppt/tags/tag88.xml" ContentType="application/vnd.openxmlformats-officedocument.presentationml.tags+xml"/>
  <Override PartName="/ppt/notesSlides/notesSlide38.xml" ContentType="application/vnd.openxmlformats-officedocument.presentationml.notesSlide+xml"/>
  <Override PartName="/ppt/tags/tag89.xml" ContentType="application/vnd.openxmlformats-officedocument.presentationml.tags+xml"/>
  <Override PartName="/ppt/notesSlides/notesSlide39.xml" ContentType="application/vnd.openxmlformats-officedocument.presentationml.notesSlide+xml"/>
  <Override PartName="/ppt/tags/tag90.xml" ContentType="application/vnd.openxmlformats-officedocument.presentationml.tags+xml"/>
  <Override PartName="/ppt/notesSlides/notesSlide40.xml" ContentType="application/vnd.openxmlformats-officedocument.presentationml.notesSlide+xml"/>
  <Override PartName="/ppt/tags/tag91.xml" ContentType="application/vnd.openxmlformats-officedocument.presentationml.tags+xml"/>
  <Override PartName="/ppt/notesSlides/notesSlide41.xml" ContentType="application/vnd.openxmlformats-officedocument.presentationml.notesSlide+xml"/>
  <Override PartName="/ppt/tags/tag92.xml" ContentType="application/vnd.openxmlformats-officedocument.presentationml.tags+xml"/>
  <Override PartName="/ppt/notesSlides/notesSlide42.xml" ContentType="application/vnd.openxmlformats-officedocument.presentationml.notesSlide+xml"/>
  <Override PartName="/ppt/tags/tag93.xml" ContentType="application/vnd.openxmlformats-officedocument.presentationml.tags+xml"/>
  <Override PartName="/ppt/notesSlides/notesSlide43.xml" ContentType="application/vnd.openxmlformats-officedocument.presentationml.notesSlide+xml"/>
  <Override PartName="/ppt/tags/tag94.xml" ContentType="application/vnd.openxmlformats-officedocument.presentationml.tags+xml"/>
  <Override PartName="/ppt/notesSlides/notesSlide44.xml" ContentType="application/vnd.openxmlformats-officedocument.presentationml.notesSlide+xml"/>
  <Override PartName="/ppt/tags/tag95.xml" ContentType="application/vnd.openxmlformats-officedocument.presentationml.tags+xml"/>
  <Override PartName="/ppt/notesSlides/notesSlide45.xml" ContentType="application/vnd.openxmlformats-officedocument.presentationml.notesSlide+xml"/>
  <Override PartName="/ppt/tags/tag96.xml" ContentType="application/vnd.openxmlformats-officedocument.presentationml.tags+xml"/>
  <Override PartName="/ppt/notesSlides/notesSlide46.xml" ContentType="application/vnd.openxmlformats-officedocument.presentationml.notesSlide+xml"/>
  <Override PartName="/ppt/tags/tag97.xml" ContentType="application/vnd.openxmlformats-officedocument.presentationml.tags+xml"/>
  <Override PartName="/ppt/notesSlides/notesSlide47.xml" ContentType="application/vnd.openxmlformats-officedocument.presentationml.notesSlide+xml"/>
  <Override PartName="/ppt/tags/tag98.xml" ContentType="application/vnd.openxmlformats-officedocument.presentationml.tags+xml"/>
  <Override PartName="/ppt/notesSlides/notesSlide48.xml" ContentType="application/vnd.openxmlformats-officedocument.presentationml.notesSlide+xml"/>
  <Override PartName="/ppt/tags/tag99.xml" ContentType="application/vnd.openxmlformats-officedocument.presentationml.tags+xml"/>
  <Override PartName="/ppt/notesSlides/notesSlide49.xml" ContentType="application/vnd.openxmlformats-officedocument.presentationml.notesSlide+xml"/>
  <Override PartName="/ppt/tags/tag100.xml" ContentType="application/vnd.openxmlformats-officedocument.presentationml.tags+xml"/>
  <Override PartName="/ppt/notesSlides/notesSlide50.xml" ContentType="application/vnd.openxmlformats-officedocument.presentationml.notesSlide+xml"/>
  <Override PartName="/ppt/tags/tag101.xml" ContentType="application/vnd.openxmlformats-officedocument.presentationml.tags+xml"/>
  <Override PartName="/ppt/notesSlides/notesSlide51.xml" ContentType="application/vnd.openxmlformats-officedocument.presentationml.notesSlide+xml"/>
  <Override PartName="/ppt/tags/tag102.xml" ContentType="application/vnd.openxmlformats-officedocument.presentationml.tags+xml"/>
  <Override PartName="/ppt/notesSlides/notesSlide52.xml" ContentType="application/vnd.openxmlformats-officedocument.presentationml.notesSlide+xml"/>
  <Override PartName="/ppt/tags/tag103.xml" ContentType="application/vnd.openxmlformats-officedocument.presentationml.tags+xml"/>
  <Override PartName="/ppt/notesSlides/notesSlide53.xml" ContentType="application/vnd.openxmlformats-officedocument.presentationml.notesSlide+xml"/>
  <Override PartName="/ppt/tags/tag104.xml" ContentType="application/vnd.openxmlformats-officedocument.presentationml.tags+xml"/>
  <Override PartName="/ppt/notesSlides/notesSlide54.xml" ContentType="application/vnd.openxmlformats-officedocument.presentationml.notesSlide+xml"/>
  <Override PartName="/ppt/tags/tag105.xml" ContentType="application/vnd.openxmlformats-officedocument.presentationml.tags+xml"/>
  <Override PartName="/ppt/notesSlides/notesSlide55.xml" ContentType="application/vnd.openxmlformats-officedocument.presentationml.notesSlide+xml"/>
  <Override PartName="/ppt/tags/tag106.xml" ContentType="application/vnd.openxmlformats-officedocument.presentationml.tags+xml"/>
  <Override PartName="/ppt/notesSlides/notesSlide56.xml" ContentType="application/vnd.openxmlformats-officedocument.presentationml.notesSlide+xml"/>
  <Override PartName="/ppt/tags/tag107.xml" ContentType="application/vnd.openxmlformats-officedocument.presentationml.tags+xml"/>
  <Override PartName="/ppt/notesSlides/notesSlide57.xml" ContentType="application/vnd.openxmlformats-officedocument.presentationml.notesSlide+xml"/>
  <Override PartName="/ppt/tags/tag108.xml" ContentType="application/vnd.openxmlformats-officedocument.presentationml.tags+xml"/>
  <Override PartName="/ppt/notesSlides/notesSlide58.xml" ContentType="application/vnd.openxmlformats-officedocument.presentationml.notesSlide+xml"/>
  <Override PartName="/ppt/tags/tag109.xml" ContentType="application/vnd.openxmlformats-officedocument.presentationml.tags+xml"/>
  <Override PartName="/ppt/notesSlides/notesSlide59.xml" ContentType="application/vnd.openxmlformats-officedocument.presentationml.notesSlide+xml"/>
  <Override PartName="/ppt/tags/tag110.xml" ContentType="application/vnd.openxmlformats-officedocument.presentationml.tags+xml"/>
  <Override PartName="/ppt/notesSlides/notesSlide60.xml" ContentType="application/vnd.openxmlformats-officedocument.presentationml.notesSlide+xml"/>
  <Override PartName="/ppt/tags/tag111.xml" ContentType="application/vnd.openxmlformats-officedocument.presentationml.tags+xml"/>
  <Override PartName="/ppt/notesSlides/notesSlide61.xml" ContentType="application/vnd.openxmlformats-officedocument.presentationml.notesSlide+xml"/>
  <Override PartName="/ppt/tags/tag112.xml" ContentType="application/vnd.openxmlformats-officedocument.presentationml.tags+xml"/>
  <Override PartName="/ppt/notesSlides/notesSlide62.xml" ContentType="application/vnd.openxmlformats-officedocument.presentationml.notesSlide+xml"/>
  <Override PartName="/ppt/tags/tag113.xml" ContentType="application/vnd.openxmlformats-officedocument.presentationml.tags+xml"/>
  <Override PartName="/ppt/notesSlides/notesSlide63.xml" ContentType="application/vnd.openxmlformats-officedocument.presentationml.notesSlide+xml"/>
  <Override PartName="/ppt/tags/tag114.xml" ContentType="application/vnd.openxmlformats-officedocument.presentationml.tags+xml"/>
  <Override PartName="/ppt/notesSlides/notesSlide64.xml" ContentType="application/vnd.openxmlformats-officedocument.presentationml.notesSlide+xml"/>
  <Override PartName="/ppt/tags/tag115.xml" ContentType="application/vnd.openxmlformats-officedocument.presentationml.tags+xml"/>
  <Override PartName="/ppt/notesSlides/notesSlide65.xml" ContentType="application/vnd.openxmlformats-officedocument.presentationml.notesSlide+xml"/>
  <Override PartName="/ppt/tags/tag116.xml" ContentType="application/vnd.openxmlformats-officedocument.presentationml.tags+xml"/>
  <Override PartName="/ppt/notesSlides/notesSlide66.xml" ContentType="application/vnd.openxmlformats-officedocument.presentationml.notesSlide+xml"/>
  <Override PartName="/ppt/tags/tag117.xml" ContentType="application/vnd.openxmlformats-officedocument.presentationml.tags+xml"/>
  <Override PartName="/ppt/notesSlides/notesSlide67.xml" ContentType="application/vnd.openxmlformats-officedocument.presentationml.notesSlide+xml"/>
  <Override PartName="/ppt/tags/tag118.xml" ContentType="application/vnd.openxmlformats-officedocument.presentationml.tags+xml"/>
  <Override PartName="/ppt/notesSlides/notesSlide68.xml" ContentType="application/vnd.openxmlformats-officedocument.presentationml.notesSlide+xml"/>
  <Override PartName="/ppt/tags/tag119.xml" ContentType="application/vnd.openxmlformats-officedocument.presentationml.tags+xml"/>
  <Override PartName="/ppt/notesSlides/notesSlide69.xml" ContentType="application/vnd.openxmlformats-officedocument.presentationml.notesSlide+xml"/>
  <Override PartName="/ppt/tags/tag120.xml" ContentType="application/vnd.openxmlformats-officedocument.presentationml.tags+xml"/>
  <Override PartName="/ppt/notesSlides/notesSlide70.xml" ContentType="application/vnd.openxmlformats-officedocument.presentationml.notesSlide+xml"/>
  <Override PartName="/ppt/tags/tag121.xml" ContentType="application/vnd.openxmlformats-officedocument.presentationml.tags+xml"/>
  <Override PartName="/ppt/notesSlides/notesSlide71.xml" ContentType="application/vnd.openxmlformats-officedocument.presentationml.notesSlide+xml"/>
  <Override PartName="/ppt/tags/tag122.xml" ContentType="application/vnd.openxmlformats-officedocument.presentationml.tags+xml"/>
  <Override PartName="/ppt/notesSlides/notesSlide72.xml" ContentType="application/vnd.openxmlformats-officedocument.presentationml.notesSlide+xml"/>
  <Override PartName="/ppt/tags/tag123.xml" ContentType="application/vnd.openxmlformats-officedocument.presentationml.tags+xml"/>
  <Override PartName="/ppt/notesSlides/notesSlide73.xml" ContentType="application/vnd.openxmlformats-officedocument.presentationml.notesSlide+xml"/>
  <Override PartName="/ppt/tags/tag124.xml" ContentType="application/vnd.openxmlformats-officedocument.presentationml.tags+xml"/>
  <Override PartName="/ppt/notesSlides/notesSlide74.xml" ContentType="application/vnd.openxmlformats-officedocument.presentationml.notesSlide+xml"/>
  <Override PartName="/ppt/tags/tag125.xml" ContentType="application/vnd.openxmlformats-officedocument.presentationml.tags+xml"/>
  <Override PartName="/ppt/notesSlides/notesSlide75.xml" ContentType="application/vnd.openxmlformats-officedocument.presentationml.notesSlide+xml"/>
  <Override PartName="/ppt/tags/tag126.xml" ContentType="application/vnd.openxmlformats-officedocument.presentationml.tags+xml"/>
  <Override PartName="/ppt/notesSlides/notesSlide76.xml" ContentType="application/vnd.openxmlformats-officedocument.presentationml.notesSlide+xml"/>
  <Override PartName="/ppt/tags/tag127.xml" ContentType="application/vnd.openxmlformats-officedocument.presentationml.tags+xml"/>
  <Override PartName="/ppt/notesSlides/notesSlide77.xml" ContentType="application/vnd.openxmlformats-officedocument.presentationml.notesSlide+xml"/>
  <Override PartName="/ppt/tags/tag128.xml" ContentType="application/vnd.openxmlformats-officedocument.presentationml.tags+xml"/>
  <Override PartName="/ppt/notesSlides/notesSlide78.xml" ContentType="application/vnd.openxmlformats-officedocument.presentationml.notesSlide+xml"/>
  <Override PartName="/ppt/tags/tag129.xml" ContentType="application/vnd.openxmlformats-officedocument.presentationml.tags+xml"/>
  <Override PartName="/ppt/notesSlides/notesSlide79.xml" ContentType="application/vnd.openxmlformats-officedocument.presentationml.notesSlide+xml"/>
  <Override PartName="/ppt/tags/tag130.xml" ContentType="application/vnd.openxmlformats-officedocument.presentationml.tags+xml"/>
  <Override PartName="/ppt/notesSlides/notesSlide80.xml" ContentType="application/vnd.openxmlformats-officedocument.presentationml.notesSlide+xml"/>
  <Override PartName="/ppt/tags/tag131.xml" ContentType="application/vnd.openxmlformats-officedocument.presentationml.tags+xml"/>
  <Override PartName="/ppt/notesSlides/notesSlide81.xml" ContentType="application/vnd.openxmlformats-officedocument.presentationml.notesSlide+xml"/>
  <Override PartName="/ppt/tags/tag132.xml" ContentType="application/vnd.openxmlformats-officedocument.presentationml.tags+xml"/>
  <Override PartName="/ppt/notesSlides/notesSlide82.xml" ContentType="application/vnd.openxmlformats-officedocument.presentationml.notesSlide+xml"/>
  <Override PartName="/ppt/tags/tag133.xml" ContentType="application/vnd.openxmlformats-officedocument.presentationml.tags+xml"/>
  <Override PartName="/ppt/notesSlides/notesSlide83.xml" ContentType="application/vnd.openxmlformats-officedocument.presentationml.notesSlide+xml"/>
  <Override PartName="/ppt/tags/tag134.xml" ContentType="application/vnd.openxmlformats-officedocument.presentationml.tags+xml"/>
  <Override PartName="/ppt/notesSlides/notesSlide84.xml" ContentType="application/vnd.openxmlformats-officedocument.presentationml.notesSlide+xml"/>
  <Override PartName="/ppt/tags/tag135.xml" ContentType="application/vnd.openxmlformats-officedocument.presentationml.tags+xml"/>
  <Override PartName="/ppt/notesSlides/notesSlide85.xml" ContentType="application/vnd.openxmlformats-officedocument.presentationml.notesSlide+xml"/>
  <Override PartName="/ppt/tags/tag136.xml" ContentType="application/vnd.openxmlformats-officedocument.presentationml.tags+xml"/>
  <Override PartName="/ppt/notesSlides/notesSlide86.xml" ContentType="application/vnd.openxmlformats-officedocument.presentationml.notesSlide+xml"/>
  <Override PartName="/ppt/tags/tag137.xml" ContentType="application/vnd.openxmlformats-officedocument.presentationml.tags+xml"/>
  <Override PartName="/ppt/notesSlides/notesSlide87.xml" ContentType="application/vnd.openxmlformats-officedocument.presentationml.notesSlide+xml"/>
  <Override PartName="/ppt/tags/tag138.xml" ContentType="application/vnd.openxmlformats-officedocument.presentationml.tags+xml"/>
  <Override PartName="/ppt/notesSlides/notesSlide88.xml" ContentType="application/vnd.openxmlformats-officedocument.presentationml.notesSlide+xml"/>
  <Override PartName="/ppt/tags/tag139.xml" ContentType="application/vnd.openxmlformats-officedocument.presentationml.tags+xml"/>
  <Override PartName="/ppt/notesSlides/notesSlide89.xml" ContentType="application/vnd.openxmlformats-officedocument.presentationml.notesSlide+xml"/>
  <Override PartName="/ppt/tags/tag140.xml" ContentType="application/vnd.openxmlformats-officedocument.presentationml.tags+xml"/>
  <Override PartName="/ppt/notesSlides/notesSlide90.xml" ContentType="application/vnd.openxmlformats-officedocument.presentationml.notesSlide+xml"/>
  <Override PartName="/ppt/tags/tag141.xml" ContentType="application/vnd.openxmlformats-officedocument.presentationml.tags+xml"/>
  <Override PartName="/ppt/notesSlides/notesSlide91.xml" ContentType="application/vnd.openxmlformats-officedocument.presentationml.notesSlide+xml"/>
  <Override PartName="/ppt/tags/tag142.xml" ContentType="application/vnd.openxmlformats-officedocument.presentationml.tags+xml"/>
  <Override PartName="/ppt/notesSlides/notesSlide92.xml" ContentType="application/vnd.openxmlformats-officedocument.presentationml.notesSlide+xml"/>
  <Override PartName="/ppt/tags/tag143.xml" ContentType="application/vnd.openxmlformats-officedocument.presentationml.tags+xml"/>
  <Override PartName="/ppt/notesSlides/notesSlide93.xml" ContentType="application/vnd.openxmlformats-officedocument.presentationml.notesSlide+xml"/>
  <Override PartName="/ppt/tags/tag144.xml" ContentType="application/vnd.openxmlformats-officedocument.presentationml.tags+xml"/>
  <Override PartName="/ppt/notesSlides/notesSlide94.xml" ContentType="application/vnd.openxmlformats-officedocument.presentationml.notesSlide+xml"/>
  <Override PartName="/ppt/tags/tag145.xml" ContentType="application/vnd.openxmlformats-officedocument.presentationml.tags+xml"/>
  <Override PartName="/ppt/notesSlides/notesSlide95.xml" ContentType="application/vnd.openxmlformats-officedocument.presentationml.notesSlide+xml"/>
  <Override PartName="/ppt/tags/tag146.xml" ContentType="application/vnd.openxmlformats-officedocument.presentationml.tags+xml"/>
  <Override PartName="/ppt/notesSlides/notesSlide96.xml" ContentType="application/vnd.openxmlformats-officedocument.presentationml.notesSlide+xml"/>
  <Override PartName="/ppt/tags/tag147.xml" ContentType="application/vnd.openxmlformats-officedocument.presentationml.tags+xml"/>
  <Override PartName="/ppt/notesSlides/notesSlide97.xml" ContentType="application/vnd.openxmlformats-officedocument.presentationml.notesSlide+xml"/>
  <Override PartName="/ppt/tags/tag148.xml" ContentType="application/vnd.openxmlformats-officedocument.presentationml.tags+xml"/>
  <Override PartName="/ppt/notesSlides/notesSlide98.xml" ContentType="application/vnd.openxmlformats-officedocument.presentationml.notesSlide+xml"/>
  <Override PartName="/ppt/tags/tag149.xml" ContentType="application/vnd.openxmlformats-officedocument.presentationml.tags+xml"/>
  <Override PartName="/ppt/notesSlides/notesSlide99.xml" ContentType="application/vnd.openxmlformats-officedocument.presentationml.notesSlide+xml"/>
  <Override PartName="/ppt/tags/tag150.xml" ContentType="application/vnd.openxmlformats-officedocument.presentationml.tags+xml"/>
  <Override PartName="/ppt/notesSlides/notesSlide100.xml" ContentType="application/vnd.openxmlformats-officedocument.presentationml.notesSlide+xml"/>
  <Override PartName="/ppt/tags/tag151.xml" ContentType="application/vnd.openxmlformats-officedocument.presentationml.tags+xml"/>
  <Override PartName="/ppt/notesSlides/notesSlide101.xml" ContentType="application/vnd.openxmlformats-officedocument.presentationml.notesSlide+xml"/>
  <Override PartName="/ppt/tags/tag152.xml" ContentType="application/vnd.openxmlformats-officedocument.presentationml.tags+xml"/>
  <Override PartName="/ppt/notesSlides/notesSlide102.xml" ContentType="application/vnd.openxmlformats-officedocument.presentationml.notesSlide+xml"/>
  <Override PartName="/ppt/tags/tag153.xml" ContentType="application/vnd.openxmlformats-officedocument.presentationml.tags+xml"/>
  <Override PartName="/ppt/notesSlides/notesSlide103.xml" ContentType="application/vnd.openxmlformats-officedocument.presentationml.notesSlide+xml"/>
  <Override PartName="/ppt/tags/tag154.xml" ContentType="application/vnd.openxmlformats-officedocument.presentationml.tags+xml"/>
  <Override PartName="/ppt/notesSlides/notesSlide104.xml" ContentType="application/vnd.openxmlformats-officedocument.presentationml.notesSlide+xml"/>
  <Override PartName="/ppt/tags/tag155.xml" ContentType="application/vnd.openxmlformats-officedocument.presentationml.tags+xml"/>
  <Override PartName="/ppt/notesSlides/notesSlide105.xml" ContentType="application/vnd.openxmlformats-officedocument.presentationml.notesSlide+xml"/>
  <Override PartName="/ppt/tags/tag156.xml" ContentType="application/vnd.openxmlformats-officedocument.presentationml.tags+xml"/>
  <Override PartName="/ppt/notesSlides/notesSlide106.xml" ContentType="application/vnd.openxmlformats-officedocument.presentationml.notesSlide+xml"/>
  <Override PartName="/ppt/tags/tag157.xml" ContentType="application/vnd.openxmlformats-officedocument.presentationml.tags+xml"/>
  <Override PartName="/ppt/notesSlides/notesSlide10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0" r:id="rId4"/>
    <p:sldMasterId id="2147483757" r:id="rId5"/>
  </p:sldMasterIdLst>
  <p:notesMasterIdLst>
    <p:notesMasterId r:id="rId113"/>
  </p:notesMasterIdLst>
  <p:handoutMasterIdLst>
    <p:handoutMasterId r:id="rId114"/>
  </p:handoutMasterIdLst>
  <p:sldIdLst>
    <p:sldId id="359" r:id="rId6"/>
    <p:sldId id="360" r:id="rId7"/>
    <p:sldId id="378" r:id="rId8"/>
    <p:sldId id="363" r:id="rId9"/>
    <p:sldId id="489" r:id="rId10"/>
    <p:sldId id="391" r:id="rId11"/>
    <p:sldId id="555" r:id="rId12"/>
    <p:sldId id="393" r:id="rId13"/>
    <p:sldId id="557" r:id="rId14"/>
    <p:sldId id="395" r:id="rId15"/>
    <p:sldId id="396" r:id="rId16"/>
    <p:sldId id="397" r:id="rId17"/>
    <p:sldId id="398" r:id="rId18"/>
    <p:sldId id="399" r:id="rId19"/>
    <p:sldId id="569" r:id="rId20"/>
    <p:sldId id="400" r:id="rId21"/>
    <p:sldId id="402" r:id="rId22"/>
    <p:sldId id="576" r:id="rId23"/>
    <p:sldId id="577" r:id="rId24"/>
    <p:sldId id="752" r:id="rId25"/>
    <p:sldId id="289" r:id="rId26"/>
    <p:sldId id="370" r:id="rId27"/>
    <p:sldId id="750" r:id="rId28"/>
    <p:sldId id="293" r:id="rId29"/>
    <p:sldId id="294" r:id="rId30"/>
    <p:sldId id="527" r:id="rId31"/>
    <p:sldId id="578" r:id="rId32"/>
    <p:sldId id="758" r:id="rId33"/>
    <p:sldId id="751" r:id="rId34"/>
    <p:sldId id="371" r:id="rId35"/>
    <p:sldId id="365" r:id="rId36"/>
    <p:sldId id="490" r:id="rId37"/>
    <p:sldId id="387" r:id="rId38"/>
    <p:sldId id="410" r:id="rId39"/>
    <p:sldId id="563" r:id="rId40"/>
    <p:sldId id="412" r:id="rId41"/>
    <p:sldId id="481" r:id="rId42"/>
    <p:sldId id="564" r:id="rId43"/>
    <p:sldId id="570" r:id="rId44"/>
    <p:sldId id="756" r:id="rId45"/>
    <p:sldId id="416" r:id="rId46"/>
    <p:sldId id="503" r:id="rId47"/>
    <p:sldId id="556" r:id="rId48"/>
    <p:sldId id="579" r:id="rId49"/>
    <p:sldId id="420" r:id="rId50"/>
    <p:sldId id="565" r:id="rId51"/>
    <p:sldId id="566" r:id="rId52"/>
    <p:sldId id="372" r:id="rId53"/>
    <p:sldId id="424" r:id="rId54"/>
    <p:sldId id="367" r:id="rId55"/>
    <p:sldId id="491" r:id="rId56"/>
    <p:sldId id="388" r:id="rId57"/>
    <p:sldId id="506" r:id="rId58"/>
    <p:sldId id="530" r:id="rId59"/>
    <p:sldId id="575" r:id="rId60"/>
    <p:sldId id="529" r:id="rId61"/>
    <p:sldId id="373" r:id="rId62"/>
    <p:sldId id="369" r:id="rId63"/>
    <p:sldId id="492" r:id="rId64"/>
    <p:sldId id="531" r:id="rId65"/>
    <p:sldId id="532" r:id="rId66"/>
    <p:sldId id="551" r:id="rId67"/>
    <p:sldId id="580" r:id="rId68"/>
    <p:sldId id="550" r:id="rId69"/>
    <p:sldId id="431" r:id="rId70"/>
    <p:sldId id="533" r:id="rId71"/>
    <p:sldId id="534" r:id="rId72"/>
    <p:sldId id="561" r:id="rId73"/>
    <p:sldId id="759" r:id="rId74"/>
    <p:sldId id="374" r:id="rId75"/>
    <p:sldId id="437" r:id="rId76"/>
    <p:sldId id="438" r:id="rId77"/>
    <p:sldId id="493" r:id="rId78"/>
    <p:sldId id="439" r:id="rId79"/>
    <p:sldId id="440" r:id="rId80"/>
    <p:sldId id="441" r:id="rId81"/>
    <p:sldId id="757" r:id="rId82"/>
    <p:sldId id="536" r:id="rId83"/>
    <p:sldId id="562" r:id="rId84"/>
    <p:sldId id="445" r:id="rId85"/>
    <p:sldId id="446" r:id="rId86"/>
    <p:sldId id="447" r:id="rId87"/>
    <p:sldId id="538" r:id="rId88"/>
    <p:sldId id="421" r:id="rId89"/>
    <p:sldId id="539" r:id="rId90"/>
    <p:sldId id="448" r:id="rId91"/>
    <p:sldId id="449" r:id="rId92"/>
    <p:sldId id="494" r:id="rId93"/>
    <p:sldId id="540" r:id="rId94"/>
    <p:sldId id="451" r:id="rId95"/>
    <p:sldId id="542" r:id="rId96"/>
    <p:sldId id="753" r:id="rId97"/>
    <p:sldId id="455" r:id="rId98"/>
    <p:sldId id="495" r:id="rId99"/>
    <p:sldId id="545" r:id="rId100"/>
    <p:sldId id="457" r:id="rId101"/>
    <p:sldId id="546" r:id="rId102"/>
    <p:sldId id="573" r:id="rId103"/>
    <p:sldId id="543" r:id="rId104"/>
    <p:sldId id="760" r:id="rId105"/>
    <p:sldId id="574" r:id="rId106"/>
    <p:sldId id="465" r:id="rId107"/>
    <p:sldId id="544" r:id="rId108"/>
    <p:sldId id="375" r:id="rId109"/>
    <p:sldId id="377" r:id="rId110"/>
    <p:sldId id="376" r:id="rId111"/>
    <p:sldId id="482" r:id="rId112"/>
  </p:sldIdLst>
  <p:sldSz cx="12192000" cy="6858000"/>
  <p:notesSz cx="7315200" cy="9601200"/>
  <p:custDataLst>
    <p:tags r:id="rId11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45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slie Long" initials="LL" lastIdx="430" clrIdx="0">
    <p:extLst>
      <p:ext uri="{19B8F6BF-5375-455C-9EA6-DF929625EA0E}">
        <p15:presenceInfo xmlns:p15="http://schemas.microsoft.com/office/powerpoint/2012/main" userId="S-1-5-21-4095628063-3556742122-3606576086-120535" providerId="AD"/>
      </p:ext>
    </p:extLst>
  </p:cmAuthor>
  <p:cmAuthor id="2" name="Doria Diacogiannis" initials="DD" lastIdx="312" clrIdx="1">
    <p:extLst>
      <p:ext uri="{19B8F6BF-5375-455C-9EA6-DF929625EA0E}">
        <p15:presenceInfo xmlns:p15="http://schemas.microsoft.com/office/powerpoint/2012/main" userId="S-1-5-21-4095628063-3556742122-3606576086-197501" providerId="AD"/>
      </p:ext>
    </p:extLst>
  </p:cmAuthor>
  <p:cmAuthor id="3" name="Amy Miner" initials="AM" lastIdx="45" clrIdx="2">
    <p:extLst>
      <p:ext uri="{19B8F6BF-5375-455C-9EA6-DF929625EA0E}">
        <p15:presenceInfo xmlns:p15="http://schemas.microsoft.com/office/powerpoint/2012/main" userId="S-1-5-21-4095628063-3556742122-3606576086-8437" providerId="AD"/>
      </p:ext>
    </p:extLst>
  </p:cmAuthor>
  <p:cmAuthor id="4" name="Erin Gordon" initials="EG" lastIdx="167" clrIdx="3">
    <p:extLst>
      <p:ext uri="{19B8F6BF-5375-455C-9EA6-DF929625EA0E}">
        <p15:presenceInfo xmlns:p15="http://schemas.microsoft.com/office/powerpoint/2012/main" userId="S-1-5-21-4095628063-3556742122-3606576086-10842" providerId="AD"/>
      </p:ext>
    </p:extLst>
  </p:cmAuthor>
  <p:cmAuthor id="5" name="Kim Lare" initials="KL" lastIdx="1" clrIdx="4">
    <p:extLst>
      <p:ext uri="{19B8F6BF-5375-455C-9EA6-DF929625EA0E}">
        <p15:presenceInfo xmlns:p15="http://schemas.microsoft.com/office/powerpoint/2012/main" userId="S-1-5-21-4095628063-3556742122-3606576086-10900" providerId="AD"/>
      </p:ext>
    </p:extLst>
  </p:cmAuthor>
  <p:cmAuthor id="6" name="Carla McClure" initials="CM" lastIdx="20" clrIdx="5">
    <p:extLst>
      <p:ext uri="{19B8F6BF-5375-455C-9EA6-DF929625EA0E}">
        <p15:presenceInfo xmlns:p15="http://schemas.microsoft.com/office/powerpoint/2012/main" userId="S::cmcclure@seiservices.com::fde6e194-4821-4e48-b273-ef3313c9dc98" providerId="AD"/>
      </p:ext>
    </p:extLst>
  </p:cmAuthor>
  <p:cmAuthor id="7" name="Carla McClure" initials="CM [2]" lastIdx="142" clrIdx="6">
    <p:extLst>
      <p:ext uri="{19B8F6BF-5375-455C-9EA6-DF929625EA0E}">
        <p15:presenceInfo xmlns:p15="http://schemas.microsoft.com/office/powerpoint/2012/main" userId="Carla McClure" providerId="None"/>
      </p:ext>
    </p:extLst>
  </p:cmAuthor>
  <p:cmAuthor id="8" name="Kathleen Bethke" initials="KB" lastIdx="3" clrIdx="7">
    <p:extLst>
      <p:ext uri="{19B8F6BF-5375-455C-9EA6-DF929625EA0E}">
        <p15:presenceInfo xmlns:p15="http://schemas.microsoft.com/office/powerpoint/2012/main" userId="Kathleen Bethke" providerId="None"/>
      </p:ext>
    </p:extLst>
  </p:cmAuthor>
  <p:cmAuthor id="9" name="Kathleen Bethke" initials="KB [2]" lastIdx="1" clrIdx="8">
    <p:extLst>
      <p:ext uri="{19B8F6BF-5375-455C-9EA6-DF929625EA0E}">
        <p15:presenceInfo xmlns:p15="http://schemas.microsoft.com/office/powerpoint/2012/main" userId="S::kbethke@seiservices.com::597e6176-bd2f-46eb-aaca-c344fe83e283" providerId="AD"/>
      </p:ext>
    </p:extLst>
  </p:cmAuthor>
  <p:cmAuthor id="10" name="Yliana Barrera" initials="YB" lastIdx="6" clrIdx="9">
    <p:extLst>
      <p:ext uri="{19B8F6BF-5375-455C-9EA6-DF929625EA0E}">
        <p15:presenceInfo xmlns:p15="http://schemas.microsoft.com/office/powerpoint/2012/main" userId="Yliana Barrera" providerId="None"/>
      </p:ext>
    </p:extLst>
  </p:cmAuthor>
  <p:cmAuthor id="11" name="Chelsea Heffernan" initials="CH" lastIdx="3" clrIdx="10">
    <p:extLst>
      <p:ext uri="{19B8F6BF-5375-455C-9EA6-DF929625EA0E}">
        <p15:presenceInfo xmlns:p15="http://schemas.microsoft.com/office/powerpoint/2012/main" userId="S::CHeffernan@seiservices.com::7050c5c2-1bd2-4717-9519-2d7b917433fa" providerId="AD"/>
      </p:ext>
    </p:extLst>
  </p:cmAuthor>
  <p:cmAuthor id="12" name="Mohamad Al-Issa" initials="MA" lastIdx="69" clrIdx="11">
    <p:extLst>
      <p:ext uri="{19B8F6BF-5375-455C-9EA6-DF929625EA0E}">
        <p15:presenceInfo xmlns:p15="http://schemas.microsoft.com/office/powerpoint/2012/main" userId="S-1-5-21-4095628063-3556742122-3606576086-234970" providerId="AD"/>
      </p:ext>
    </p:extLst>
  </p:cmAuthor>
  <p:cmAuthor id="13" name="Denise Denault" initials="DD" lastIdx="39" clrIdx="12">
    <p:extLst>
      <p:ext uri="{19B8F6BF-5375-455C-9EA6-DF929625EA0E}">
        <p15:presenceInfo xmlns:p15="http://schemas.microsoft.com/office/powerpoint/2012/main" userId="S-1-5-21-4095628063-3556742122-3606576086-266188" providerId="AD"/>
      </p:ext>
    </p:extLst>
  </p:cmAuthor>
  <p:cmAuthor id="14" name="Santana, David (CMS/OC)" initials="SD(" lastIdx="8" clrIdx="13">
    <p:extLst>
      <p:ext uri="{19B8F6BF-5375-455C-9EA6-DF929625EA0E}">
        <p15:presenceInfo xmlns:p15="http://schemas.microsoft.com/office/powerpoint/2012/main" userId="S-1-5-21-4095628063-3556742122-3606576086-67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29B"/>
    <a:srgbClr val="DEEBF7"/>
    <a:srgbClr val="0070C0"/>
    <a:srgbClr val="FF0000"/>
    <a:srgbClr val="8FAADC"/>
    <a:srgbClr val="203864"/>
    <a:srgbClr val="BDD7EE"/>
    <a:srgbClr val="FFC000"/>
    <a:srgbClr val="9DC3E6"/>
    <a:srgbClr val="A5BB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74" autoAdjust="0"/>
    <p:restoredTop sz="87592" autoAdjust="0"/>
  </p:normalViewPr>
  <p:slideViewPr>
    <p:cSldViewPr snapToGrid="0">
      <p:cViewPr varScale="1">
        <p:scale>
          <a:sx n="97" d="100"/>
          <a:sy n="97" d="100"/>
        </p:scale>
        <p:origin x="1080" y="72"/>
      </p:cViewPr>
      <p:guideLst>
        <p:guide orient="horz" pos="2136"/>
        <p:guide pos="456"/>
      </p:guideLst>
    </p:cSldViewPr>
  </p:slideViewPr>
  <p:outlineViewPr>
    <p:cViewPr>
      <p:scale>
        <a:sx n="33" d="100"/>
        <a:sy n="33" d="100"/>
      </p:scale>
      <p:origin x="0" y="-45276"/>
    </p:cViewPr>
  </p:outlineViewPr>
  <p:notesTextViewPr>
    <p:cViewPr>
      <p:scale>
        <a:sx n="1" d="1"/>
        <a:sy n="1" d="1"/>
      </p:scale>
      <p:origin x="0" y="0"/>
    </p:cViewPr>
  </p:notesTextViewPr>
  <p:sorterViewPr>
    <p:cViewPr>
      <p:scale>
        <a:sx n="200" d="100"/>
        <a:sy n="200" d="100"/>
      </p:scale>
      <p:origin x="0" y="-79296"/>
    </p:cViewPr>
  </p:sorterViewPr>
  <p:notesViewPr>
    <p:cSldViewPr snapToGrid="0">
      <p:cViewPr>
        <p:scale>
          <a:sx n="80" d="100"/>
          <a:sy n="80" d="100"/>
        </p:scale>
        <p:origin x="3804"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presProps" Target="presProps.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slide" Target="slides/slide97.xml"/><Relationship Id="rId110" Type="http://schemas.openxmlformats.org/officeDocument/2006/relationships/slide" Target="slides/slide105.xml"/><Relationship Id="rId115" Type="http://schemas.openxmlformats.org/officeDocument/2006/relationships/tags" Target="tags/tag1.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13" Type="http://schemas.openxmlformats.org/officeDocument/2006/relationships/notesMaster" Target="notesMasters/notesMaster1.xml"/><Relationship Id="rId118"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handoutMaster" Target="handoutMasters/handoutMaster1.xml"/><Relationship Id="rId119"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86A42CB-F667-704F-95F5-D94D13F7A508}"/>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a:extLst>
              <a:ext uri="{FF2B5EF4-FFF2-40B4-BE49-F238E27FC236}">
                <a16:creationId xmlns:a16="http://schemas.microsoft.com/office/drawing/2014/main" id="{45252E29-C32E-9C43-92D1-DD73DC848603}"/>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CCB6EDC4-4B3F-6948-B71B-1CB10AB2DC17}" type="datetimeFigureOut">
              <a:rPr lang="en-US" smtClean="0"/>
              <a:t>06/05/2023</a:t>
            </a:fld>
            <a:endParaRPr lang="en-US" dirty="0"/>
          </a:p>
        </p:txBody>
      </p:sp>
      <p:sp>
        <p:nvSpPr>
          <p:cNvPr id="4" name="Footer Placeholder 3">
            <a:extLst>
              <a:ext uri="{FF2B5EF4-FFF2-40B4-BE49-F238E27FC236}">
                <a16:creationId xmlns:a16="http://schemas.microsoft.com/office/drawing/2014/main" id="{75663639-ABBE-3149-A268-3D3CAC63C612}"/>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a:extLst>
              <a:ext uri="{FF2B5EF4-FFF2-40B4-BE49-F238E27FC236}">
                <a16:creationId xmlns:a16="http://schemas.microsoft.com/office/drawing/2014/main" id="{43402B22-5D33-004E-9260-F6388C9235AA}"/>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3D4C2DC1-DD1A-9240-BD1F-C5F549950A18}" type="slidenum">
              <a:rPr lang="en-US" smtClean="0"/>
              <a:t>‹#›</a:t>
            </a:fld>
            <a:endParaRPr lang="en-US" dirty="0"/>
          </a:p>
        </p:txBody>
      </p:sp>
    </p:spTree>
    <p:extLst>
      <p:ext uri="{BB962C8B-B14F-4D97-AF65-F5344CB8AC3E}">
        <p14:creationId xmlns:p14="http://schemas.microsoft.com/office/powerpoint/2010/main" val="80244469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77875" y="341313"/>
            <a:ext cx="5759450" cy="3240087"/>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3757507"/>
            <a:ext cx="5852160" cy="5144347"/>
          </a:xfrm>
          <a:prstGeom prst="rect">
            <a:avLst/>
          </a:prstGeom>
        </p:spPr>
        <p:txBody>
          <a:bodyPr vert="horz" lIns="96661" tIns="48331" rIns="96661" bIns="48331" rtlCol="0"/>
          <a:lstStyle/>
          <a:p>
            <a:pPr lvl="0"/>
            <a:r>
              <a:rPr lang="en-US"/>
              <a:t>Edit Master text styles</a:t>
            </a:r>
          </a:p>
        </p:txBody>
      </p:sp>
    </p:spTree>
    <p:extLst>
      <p:ext uri="{BB962C8B-B14F-4D97-AF65-F5344CB8AC3E}">
        <p14:creationId xmlns:p14="http://schemas.microsoft.com/office/powerpoint/2010/main" val="123249777"/>
      </p:ext>
    </p:extLst>
  </p:cSld>
  <p:clrMap bg1="lt1" tx1="dk1" bg2="lt2" tx2="dk2" accent1="accent1" accent2="accent2" accent3="accent3" accent4="accent4" accent5="accent5" accent6="accent6" hlink="hlink" folHlink="folHlink"/>
  <p:hf sldNum="0" hdr="0" ftr="0" dt="0"/>
  <p:notesStyle>
    <a:lvl1pPr marL="112713" indent="-112713" algn="l" defTabSz="914400" rtl="0" eaLnBrk="1" latinLnBrk="0" hangingPunct="1">
      <a:spcBef>
        <a:spcPts val="600"/>
      </a:spcBef>
      <a:buFont typeface="Wingdings" panose="05000000000000000000" pitchFamily="2" charset="2"/>
      <a:buChar char="§"/>
      <a:defRPr sz="1200" kern="1200">
        <a:solidFill>
          <a:schemeClr val="tx1"/>
        </a:solidFill>
        <a:latin typeface="+mn-lt"/>
        <a:ea typeface="+mn-ea"/>
        <a:cs typeface="+mn-cs"/>
      </a:defRPr>
    </a:lvl1pPr>
    <a:lvl2pPr marL="230188" marR="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sz="12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12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12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mailto:press@cms.hhs.gov"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3" Type="http://schemas.openxmlformats.org/officeDocument/2006/relationships/hyperlink" Target="https://www.insurekidsnow.gov/" TargetMode="External"/><Relationship Id="rId2" Type="http://schemas.openxmlformats.org/officeDocument/2006/relationships/slide" Target="../slides/slide101.xml"/><Relationship Id="rId1" Type="http://schemas.openxmlformats.org/officeDocument/2006/relationships/notesMaster" Target="../notesMasters/notesMaster1.xml"/><Relationship Id="rId5" Type="http://schemas.openxmlformats.org/officeDocument/2006/relationships/hyperlink" Target="https://www.medicaid.gov/medicaid/program-information/medicaid-and-chip-enrollment-data/report-highlights/index.html" TargetMode="External"/><Relationship Id="rId4" Type="http://schemas.openxmlformats.org/officeDocument/2006/relationships/hyperlink" Target="http://www.medicaid.gov/chip/state-program-information/chip-state-program-information.html" TargetMode="External"/></Relationships>
</file>

<file path=ppt/notesSlides/_rels/notesSlide102.xml.rels><?xml version="1.0" encoding="UTF-8" standalone="yes"?>
<Relationships xmlns="http://schemas.openxmlformats.org/package/2006/relationships"><Relationship Id="rId8" Type="http://schemas.openxmlformats.org/officeDocument/2006/relationships/hyperlink" Target="https://cmsnationaltrainingprogram.cms.gov/" TargetMode="External"/><Relationship Id="rId3" Type="http://schemas.openxmlformats.org/officeDocument/2006/relationships/hyperlink" Target="http://www.medicare.gov/" TargetMode="External"/><Relationship Id="rId7" Type="http://schemas.openxmlformats.org/officeDocument/2006/relationships/hyperlink" Target="https://www.insurekidsnow.gov/" TargetMode="External"/><Relationship Id="rId2" Type="http://schemas.openxmlformats.org/officeDocument/2006/relationships/slide" Target="../slides/slide102.xml"/><Relationship Id="rId1" Type="http://schemas.openxmlformats.org/officeDocument/2006/relationships/notesMaster" Target="../notesMasters/notesMaster1.xml"/><Relationship Id="rId6" Type="http://schemas.openxmlformats.org/officeDocument/2006/relationships/hyperlink" Target="https://www.healthcare.gov/" TargetMode="External"/><Relationship Id="rId5" Type="http://schemas.openxmlformats.org/officeDocument/2006/relationships/hyperlink" Target="https://www.ssa.gov/" TargetMode="External"/><Relationship Id="rId4" Type="http://schemas.openxmlformats.org/officeDocument/2006/relationships/hyperlink" Target="http://www.medicaid.gov/" TargetMode="External"/><Relationship Id="rId9" Type="http://schemas.openxmlformats.org/officeDocument/2006/relationships/hyperlink" Target="https://www.shiptacenter.org/" TargetMode="Externa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107.xml"/><Relationship Id="rId1" Type="http://schemas.openxmlformats.org/officeDocument/2006/relationships/notesMaster" Target="../notesMasters/notesMaster1.xml"/><Relationship Id="rId4" Type="http://schemas.openxmlformats.org/officeDocument/2006/relationships/hyperlink" Target="mailto:training@cms.hhs.gov"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medicare.gov/coverage/travel"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ssa.gov/"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medicare.gov/basics/forms-publications-mailings/mailings/signing-up/get-ready-for-medicare-package" TargetMode="External"/><Relationship Id="rId4" Type="http://schemas.openxmlformats.org/officeDocument/2006/relationships/hyperlink" Target="https://www.rrb.gov/" TargetMode="Externa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www.ssa.gov/benefits/retirement/planner/applying2.html" TargetMode="External"/><Relationship Id="rId3" Type="http://schemas.openxmlformats.org/officeDocument/2006/relationships/hyperlink" Target="https://www.ssa.gov/" TargetMode="External"/><Relationship Id="rId7" Type="http://schemas.openxmlformats.org/officeDocument/2006/relationships/hyperlink" Target="https://www.medicare.gov/basics/forms-publications-mailings/mailings/signing-up/welcome-to-medicare-package"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www.ssa.gov/pubs/EN-05-10035.pdf" TargetMode="External"/><Relationship Id="rId5" Type="http://schemas.openxmlformats.org/officeDocument/2006/relationships/hyperlink" Target="http://www.ssa.gov/retirement/ageincrease.htm" TargetMode="External"/><Relationship Id="rId4" Type="http://schemas.openxmlformats.org/officeDocument/2006/relationships/hyperlink" Target="https://secure.ssa.gov/ICON/main.jsp"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medicare.gov/account/logi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medicare.gov/basics/get-started-with-medicare/sign-up/when-does-medicare-coverage-start"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medicare.gov/basics/costs/medicare-costs/avoid-penalties"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cmsnationaltrainingprogram.cms.gov/sites/default/files/shared/2018-New-Medicare-Card.pdf" TargetMode="External"/><Relationship Id="rId3" Type="http://schemas.openxmlformats.org/officeDocument/2006/relationships/hyperlink" Target="https://www.medicare.gov/publications" TargetMode="External"/><Relationship Id="rId7" Type="http://schemas.openxmlformats.org/officeDocument/2006/relationships/hyperlink" Target="https://cmsnationaltrainingprogram.cms.gov/?q=global-search&amp;combine=job%20aids"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www.medicare.gov/basics/forms-publications-mailings/mailings/signing-up/welcome-to-medicare-package" TargetMode="External"/><Relationship Id="rId5" Type="http://schemas.openxmlformats.org/officeDocument/2006/relationships/hyperlink" Target="https://www.medicare.gov/sites/default/files/2023-01/12020-Welcome-to-Medicare-508_0.pdf" TargetMode="External"/><Relationship Id="rId4" Type="http://schemas.openxmlformats.org/officeDocument/2006/relationships/hyperlink" Target="https://www.medicare.gov/basics/forms-publications-mailings/mailings/signing-up/get-ready-for-medicare-package"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cms.gov/Medicare/CMS-Forms/CMS-Forms/Downloads/CMS40B-E.pdf"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www.medicare.gov/basics/forms-publications-mailings/mailings/signing-up/sign-up-for-part-b-package" TargetMode="External"/><Relationship Id="rId4" Type="http://schemas.openxmlformats.org/officeDocument/2006/relationships/hyperlink" Target="https://www.cms.gov/Medicare/CMS-Forms/CMS-Forms/Downloads/CMS-L564E.pdf"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lnks.gd/l/eyJhbGciOiJIUzI1NiJ9.eyJidWxsZXRpbl9saW5rX2lkIjoxMDYsInVyaSI6ImJwMjpjbGljayIsImJ1bGxldGluX2lkIjoiMjAyMjEwMjguNjU4NTYwNzEiLCJ1cmwiOiJodHRwczovL3d3dy5jbXMuZ292L25ld3Nyb29tL2ZhY3Qtc2hlZXRzL2ltcGxlbWVudGluZy1jZXJ0YWluLXByb3Zpc2lvbnMtY29uc29saWRhdGVkLWFwcHJvcHJpYXRpb25zLWFjdC0yMDIxLWFuZC1vdGhlci1yZXZpc2lvbnMtbWVkaWNhcmUtMiJ9.n-t10n9TH8XNXjARn64ntUXp0jcDD7gNmjPMvnLv8DA/s/1097953104/br/146950582569-l"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lnks.gd/l/eyJhbGciOiJIUzI1NiJ9.eyJidWxsZXRpbl9saW5rX2lkIjoxMDcsInVyaSI6ImJwMjpjbGljayIsImJ1bGxldGluX2lkIjoiMjAyMjEwMjguNjU4NTYwNzEiLCJ1cmwiOiJodHRwczovL3d3dy5mZWRlcmFscmVnaXN0ZXIuZ292L3B1YmxpYy1pbnNwZWN0aW9uLzIwMjItMjM0MDcvbWVkaWNhcmUtcHJvZ3JhbS1pbXBsZW1lbnRpbmctY2VydGFpbi1wcm92aXNpb25zLW9mLXRoZS1jb25zb2xpZGF0ZWQtYXBwcm9wcmlhdGlvbnMtYWN0LTIwMjEtYW5kIn0.FW6WK4L_Fn-wMl_Q8ApF93h1WrmMk057nfZ-TuoMCrE/s/1097953104/br/146950582569-l"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lnks.gd/l/eyJhbGciOiJIUzI1NiJ9.eyJidWxsZXRpbl9saW5rX2lkIjoxMDYsInVyaSI6ImJwMjpjbGljayIsImJ1bGxldGluX2lkIjoiMjAyMjEwMjguNjU4NTYwNzEiLCJ1cmwiOiJodHRwczovL3d3dy5jbXMuZ292L25ld3Nyb29tL2ZhY3Qtc2hlZXRzL2ltcGxlbWVudGluZy1jZXJ0YWluLXByb3Zpc2lvbnMtY29uc29saWRhdGVkLWFwcHJvcHJpYXRpb25zLWFjdC0yMDIxLWFuZC1vdGhlci1yZXZpc2lvbnMtbWVkaWNhcmUtMiJ9.n-t10n9TH8XNXjARn64ntUXp0jcDD7gNmjPMvnLv8DA/s/1097953104/br/146950582569-l"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lnks.gd/l/eyJhbGciOiJIUzI1NiJ9.eyJidWxsZXRpbl9saW5rX2lkIjoxMDcsInVyaSI6ImJwMjpjbGljayIsImJ1bGxldGluX2lkIjoiMjAyMjEwMjguNjU4NTYwNzEiLCJ1cmwiOiJodHRwczovL3d3dy5mZWRlcmFscmVnaXN0ZXIuZ292L3B1YmxpYy1pbnNwZWN0aW9uLzIwMjItMjM0MDcvbWVkaWNhcmUtcHJvZ3JhbS1pbXBsZW1lbnRpbmctY2VydGFpbi1wcm92aXNpb25zLW9mLXRoZS1jb25zb2xpZGF0ZWQtYXBwcm9wcmlhdGlvbnMtYWN0LTIwMjEtYW5kIn0.FW6WK4L_Fn-wMl_Q8ApF93h1WrmMk057nfZ-TuoMCrE/s/1097953104/br/146950582569-l"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lnks.gd/l/eyJhbGciOiJIUzI1NiJ9.eyJidWxsZXRpbl9saW5rX2lkIjoxMDYsInVyaSI6ImJwMjpjbGljayIsImJ1bGxldGluX2lkIjoiMjAyMjEwMjguNjU4NTYwNzEiLCJ1cmwiOiJodHRwczovL3d3dy5jbXMuZ292L25ld3Nyb29tL2ZhY3Qtc2hlZXRzL2ltcGxlbWVudGluZy1jZXJ0YWluLXByb3Zpc2lvbnMtY29uc29saWRhdGVkLWFwcHJvcHJpYXRpb25zLWFjdC0yMDIxLWFuZC1vdGhlci1yZXZpc2lvbnMtbWVkaWNhcmUtMiJ9.n-t10n9TH8XNXjARn64ntUXp0jcDD7gNmjPMvnLv8DA/s/1097953104/br/146950582569-l"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lnks.gd/l/eyJhbGciOiJIUzI1NiJ9.eyJidWxsZXRpbl9saW5rX2lkIjoxMDcsInVyaSI6ImJwMjpjbGljayIsImJ1bGxldGluX2lkIjoiMjAyMjEwMjguNjU4NTYwNzEiLCJ1cmwiOiJodHRwczovL3d3dy5mZWRlcmFscmVnaXN0ZXIuZ292L3B1YmxpYy1pbnNwZWN0aW9uLzIwMjItMjM0MDcvbWVkaWNhcmUtcHJvZ3JhbS1pbXBsZW1lbnRpbmctY2VydGFpbi1wcm92aXNpb25zLW9mLXRoZS1jb25zb2xpZGF0ZWQtYXBwcm9wcmlhdGlvbnMtYWN0LTIwMjEtYW5kIn0.FW6WK4L_Fn-wMl_Q8ApF93h1WrmMk057nfZ-TuoMCrE/s/1097953104/br/146950582569-l"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lnks.gd/l/eyJhbGciOiJIUzI1NiJ9.eyJidWxsZXRpbl9saW5rX2lkIjoxMDYsInVyaSI6ImJwMjpjbGljayIsImJ1bGxldGluX2lkIjoiMjAyMjEwMjguNjU4NTYwNzEiLCJ1cmwiOiJodHRwczovL3d3dy5jbXMuZ292L25ld3Nyb29tL2ZhY3Qtc2hlZXRzL2ltcGxlbWVudGluZy1jZXJ0YWluLXByb3Zpc2lvbnMtY29uc29saWRhdGVkLWFwcHJvcHJpYXRpb25zLWFjdC0yMDIxLWFuZC1vdGhlci1yZXZpc2lvbnMtbWVkaWNhcmUtMiJ9.n-t10n9TH8XNXjARn64ntUXp0jcDD7gNmjPMvnLv8DA/s/1097953104/br/146950582569-l"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lnks.gd/l/eyJhbGciOiJIUzI1NiJ9.eyJidWxsZXRpbl9saW5rX2lkIjoxMDcsInVyaSI6ImJwMjpjbGljayIsImJ1bGxldGluX2lkIjoiMjAyMjEwMjguNjU4NTYwNzEiLCJ1cmwiOiJodHRwczovL3d3dy5mZWRlcmFscmVnaXN0ZXIuZ292L3B1YmxpYy1pbnNwZWN0aW9uLzIwMjItMjM0MDcvbWVkaWNhcmUtcHJvZ3JhbS1pbXBsZW1lbnRpbmctY2VydGFpbi1wcm92aXNpb25zLW9mLXRoZS1jb25zb2xpZGF0ZWQtYXBwcm9wcmlhdGlvbnMtYWN0LTIwMjEtYW5kIn0.FW6WK4L_Fn-wMl_Q8ApF93h1WrmMk057nfZ-TuoMCrE/s/1097953104/br/146950582569-l"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ecfr.gov/current/title-42/chapter-IV/subchapter-B/part-422/subpart-B#p-422.62(a)(4)" TargetMode="External"/><Relationship Id="rId2" Type="http://schemas.openxmlformats.org/officeDocument/2006/relationships/slide" Target="../slides/slide28.xml"/><Relationship Id="rId1" Type="http://schemas.openxmlformats.org/officeDocument/2006/relationships/notesMaster" Target="../notesMasters/notesMaster1.xml"/><Relationship Id="rId5" Type="http://schemas.openxmlformats.org/officeDocument/2006/relationships/hyperlink" Target="https://www.ecfr.gov/current/title-42/chapter-IV/subchapter-B/part-423/subpart-B#p-423.38(c)(25)" TargetMode="External"/><Relationship Id="rId4" Type="http://schemas.openxmlformats.org/officeDocument/2006/relationships/hyperlink" Target="https://www.ecfr.gov/current/title-42/chapter-IV/subchapter-B/part-423/subpart-B#p-423.38(c)(15)"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cms.gov/files/document/cy2021-ma-enrollment-and-disenrollment-guidance.pdf"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medicare.gov/sign-up-change-plans/when-can-i-join-a-health-or-drug-plan/special-circumstances-special-enrollment-periods"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medicare.gov/publications/10116-your-medicare-benefits.pdf"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medicare.gov/your-medicare-costs/medicare-costs-at-a-glance"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medicare.gov/coverage/skilled-nursing-facility-snf-care"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www.medicare.gov/coverage/home-health-services"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www.irs.gov/pub/irs-pdf/p969.pdf"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 Id="rId2" Type="http://schemas.openxmlformats.org/officeDocument/2006/relationships/slide" Target="../slides/slide40.xml"/><Relationship Id="rId1" Type="http://schemas.openxmlformats.org/officeDocument/2006/relationships/notesMaster" Target="../notesMasters/notesMaster1.xml"/><Relationship Id="rId6" Type="http://schemas.openxmlformats.org/officeDocument/2006/relationships/hyperlink" Target="http://www.medicare.gov/coverage" TargetMode="External"/><Relationship Id="rId5" Type="http://schemas.openxmlformats.org/officeDocument/2006/relationships/hyperlink" Target="https://www.medicare.gov/coverage/prescription-drugs-outpatient" TargetMode="External"/><Relationship Id="rId4" Type="http://schemas.openxmlformats.org/officeDocument/2006/relationships/hyperlink" Target="http://www.cms.gov/Center/Provider-Type/Home-Health-Agency-HHA-Center.html" TargetMode="Externa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medicare.gov/coverage/preventive-screening-services"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medicare.gov/basics/costs/pay-premiums"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tricare.mil/mybenefit"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s://www.medicare.gov/publications" TargetMode="Externa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www.medicare.gov/supplierdirectory/search.html"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medicare.gov/supplements-other-insurance/how-to-compare-medigap-policies"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medicare.gov/medigap-supplemental-insurance-plans/" TargetMode="External"/><Relationship Id="rId7" Type="http://schemas.openxmlformats.org/officeDocument/2006/relationships/hyperlink" Target="https://www.medicare.gov/supplements-other-insurance/how-to-compare-medigap-policies" TargetMode="External"/><Relationship Id="rId2" Type="http://schemas.openxmlformats.org/officeDocument/2006/relationships/slide" Target="../slides/slide56.xml"/><Relationship Id="rId1" Type="http://schemas.openxmlformats.org/officeDocument/2006/relationships/notesMaster" Target="../notesMasters/notesMaster1.xml"/><Relationship Id="rId6" Type="http://schemas.openxmlformats.org/officeDocument/2006/relationships/hyperlink" Target="https://cmsnationaltrainingprogram.cms.gov/?q=global-search&amp;search=Medigap+policies&amp;combine=Medigap+policies" TargetMode="External"/><Relationship Id="rId5"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 Id="rId4" Type="http://schemas.openxmlformats.org/officeDocument/2006/relationships/hyperlink" Target="https://www.shiphelp.org/" TargetMode="Externa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medicare.gov/medicare-and-you"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cmsnationaltrainingprogram.cms.gov/" TargetMode="External"/><Relationship Id="rId4" Type="http://schemas.openxmlformats.org/officeDocument/2006/relationships/hyperlink" Target="https://www.cms.gov/Research-Statistics-Data-and-Systems/Statistics-Trends-and-Reports/CMS-Fast-Facts/index.html" TargetMode="Externa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www.medicare.gov/plan-compare" TargetMode="External"/><Relationship Id="rId2" Type="http://schemas.openxmlformats.org/officeDocument/2006/relationships/slide" Target="../slides/slide60.xml"/><Relationship Id="rId1" Type="http://schemas.openxmlformats.org/officeDocument/2006/relationships/notesMaster" Target="../notesMasters/notesMaster1.xml"/><Relationship Id="rId4" Type="http://schemas.openxmlformats.org/officeDocument/2006/relationships/hyperlink" Target="https://www.shiphelp.org/" TargetMode="Externa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ecfr.gov/cgi-bin/text-idx?SID=7805cfe316ca233ff673e2e02b0e6b74&amp;mc=true&amp;node=se42.3.423_1120&amp;rgn=div8"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www.medicare.gov/drug-coverage-part-d/costs-for-medicare-drug-coverage/costs-in-the-coverage-gap" TargetMode="External"/><Relationship Id="rId2" Type="http://schemas.openxmlformats.org/officeDocument/2006/relationships/slide" Target="../slides/slide62.xml"/><Relationship Id="rId1" Type="http://schemas.openxmlformats.org/officeDocument/2006/relationships/notesMaster" Target="../notesMasters/notesMaster1.xml"/><Relationship Id="rId4" Type="http://schemas.openxmlformats.org/officeDocument/2006/relationships/hyperlink" Target="https://www.medicare.gov/drug-coverage-part-d/costs-for-medicare-drug-coverage/catastrophic-coverage" TargetMode="Externa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www.ssa.gov/forms/ssa-44.pdf"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www.cms.gov/Medicare/Prescription-Drug-Coverage/PrescriptionDrugCovContra/Downloads/Part-D-Benefits-Manual-Chapter-6.pdf"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www.medicare.gov/plan-compare" TargetMode="External"/><Relationship Id="rId2" Type="http://schemas.openxmlformats.org/officeDocument/2006/relationships/slide" Target="../slides/slide68.xml"/><Relationship Id="rId1" Type="http://schemas.openxmlformats.org/officeDocument/2006/relationships/notesMaster" Target="../notesMasters/notesMaster1.xml"/><Relationship Id="rId4" Type="http://schemas.openxmlformats.org/officeDocument/2006/relationships/hyperlink" Target="https://www.shiphelp.org/" TargetMode="Externa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cmsnationaltrainingprogram.cms.gov/?q=global-search&amp;combine=classroom%20modules"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www.medicare.gov/sign-up-change-plans/types-of-medicare-health-plans/things-to-know-about-medicare-advantage-plans" TargetMode="External"/><Relationship Id="rId2" Type="http://schemas.openxmlformats.org/officeDocument/2006/relationships/slide" Target="../slides/slide76.xml"/><Relationship Id="rId1" Type="http://schemas.openxmlformats.org/officeDocument/2006/relationships/notesMaster" Target="../notesMasters/notesMaster1.xml"/><Relationship Id="rId5" Type="http://schemas.openxmlformats.org/officeDocument/2006/relationships/hyperlink" Target="https://gcc02.safelinks.protection.outlook.com/?url=https%3A%2F%2Fwww.medicare.gov%2Fwhat-medicare-covers%2Fwhat-medicare-health-plans-cover%2Fmedicare-advantage-plans-cover-all-medicare-services&amp;data=05%7C01%7CLeslie.Long%40cms.hhs.gov%7Caebf3b29177143585fd408da4a7b3530%7Cd58addea50534a808499ba4d944910df%7C0%7C0%7C637904190342736334%7CUnknown%7CTWFpbGZsb3d8eyJWIjoiMC4wLjAwMDAiLCJQIjoiV2luMzIiLCJBTiI6Ik1haWwiLCJXVCI6Mn0%3D%7C3000%7C%7C%7C&amp;sdata=cxYqrNJ89yJo42yc7hJugieAqhq%2FJgZAnL0dKq2t9WI%3D&amp;reserved=0" TargetMode="External"/><Relationship Id="rId4" Type="http://schemas.openxmlformats.org/officeDocument/2006/relationships/hyperlink" Target="https://www.medicare.gov/sign-up-change-plans/types-of-medicare-health-plans/medicare-advantage-plans/how-do-medicare-advantage-plans-work" TargetMode="Externa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www.medicare.gov/sign-up-change-plans/joining-a-health-or-drug-plan"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s://www.medicare.gov/plan-compare" TargetMode="External"/><Relationship Id="rId2" Type="http://schemas.openxmlformats.org/officeDocument/2006/relationships/slide" Target="../slides/slide78.xml"/><Relationship Id="rId1" Type="http://schemas.openxmlformats.org/officeDocument/2006/relationships/notesMaster" Target="../notesMasters/notesMaster1.xml"/><Relationship Id="rId4"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s://www.medicare.gov/plan-compare"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medicare.gov/basics/get-started-with-medicare/medicare-basics/parts-of-medicar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www.medicare.gov/sign-up-change-plans/types-of-medicare-health-plans/medicare-advantage-plans" TargetMode="External"/><Relationship Id="rId2" Type="http://schemas.openxmlformats.org/officeDocument/2006/relationships/slide" Target="../slides/slide81.xml"/><Relationship Id="rId1" Type="http://schemas.openxmlformats.org/officeDocument/2006/relationships/notesMaster" Target="../notesMasters/notesMaster1.xml"/><Relationship Id="rId4" Type="http://schemas.openxmlformats.org/officeDocument/2006/relationships/hyperlink" Target="https://www.medicare.gov/manage-your-health/i-have-end-stage-renal-disease-esrd" TargetMode="Externa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s://www.medicare.gov/plan-compare/#/?year=2022&amp;lang=en"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s://www.medicare.gov/plan-compare/#/pace/?lang=en&amp;year=2021" TargetMode="External"/><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3" Type="http://schemas.openxmlformats.org/officeDocument/2006/relationships/hyperlink" Target="https://www.healthcare.gov/" TargetMode="External"/><Relationship Id="rId2" Type="http://schemas.openxmlformats.org/officeDocument/2006/relationships/slide" Target="../slides/slide89.xml"/><Relationship Id="rId1" Type="http://schemas.openxmlformats.org/officeDocument/2006/relationships/notesMaster" Target="../notesMasters/notesMaster1.xml"/><Relationship Id="rId6" Type="http://schemas.openxmlformats.org/officeDocument/2006/relationships/hyperlink" Target="https://marketplace.cms.gov/technical-assistance-resources/training-materials/medicare-and-marketplace.pptx" TargetMode="External"/><Relationship Id="rId5" Type="http://schemas.openxmlformats.org/officeDocument/2006/relationships/hyperlink" Target="https://marketplace.cms.gov/outreach-and-education/medicare-and-the-health-insurance-marketplace.pdf" TargetMode="External"/><Relationship Id="rId4" Type="http://schemas.openxmlformats.org/officeDocument/2006/relationships/hyperlink" Target="https://www.healthcare.gov/small-businesses/employers/"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2ikOdAeZboY"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3" Type="http://schemas.openxmlformats.org/officeDocument/2006/relationships/hyperlink" Target="https://www.healthcare.gov/" TargetMode="External"/><Relationship Id="rId2" Type="http://schemas.openxmlformats.org/officeDocument/2006/relationships/slide" Target="../slides/slide90.xml"/><Relationship Id="rId1" Type="http://schemas.openxmlformats.org/officeDocument/2006/relationships/notesMaster" Target="../notesMasters/notesMaster1.xml"/><Relationship Id="rId4" Type="http://schemas.openxmlformats.org/officeDocument/2006/relationships/hyperlink" Target="https://www.healthcare.gov/medicare/changing-from-marketplace-to-medicare" TargetMode="External"/></Relationships>
</file>

<file path=ppt/notesSlides/_rels/notesSlide91.xml.rels><?xml version="1.0" encoding="UTF-8" standalone="yes"?>
<Relationships xmlns="http://schemas.openxmlformats.org/package/2006/relationships"><Relationship Id="rId3" Type="http://schemas.openxmlformats.org/officeDocument/2006/relationships/hyperlink" Target="https://www.shiptacenter.org/" TargetMode="External"/><Relationship Id="rId2" Type="http://schemas.openxmlformats.org/officeDocument/2006/relationships/slide" Target="../slides/slide91.xml"/><Relationship Id="rId1" Type="http://schemas.openxmlformats.org/officeDocument/2006/relationships/notesMaster" Target="../notesMasters/notesMaster1.xml"/><Relationship Id="rId4" Type="http://schemas.openxmlformats.org/officeDocument/2006/relationships/hyperlink" Target="https://www.healthcare.gov/medicare/" TargetMode="Externa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3" Type="http://schemas.openxmlformats.org/officeDocument/2006/relationships/hyperlink" Target="https://www.medicare.gov/talk-to-someone" TargetMode="External"/><Relationship Id="rId2" Type="http://schemas.openxmlformats.org/officeDocument/2006/relationships/slide" Target="../slides/slide95.xml"/><Relationship Id="rId1" Type="http://schemas.openxmlformats.org/officeDocument/2006/relationships/notesMaster" Target="../notesMasters/notesMaster1.xml"/><Relationship Id="rId6" Type="http://schemas.openxmlformats.org/officeDocument/2006/relationships/hyperlink" Target="https://www.medicare.gov/your-medicare-costs/get-help-paying-costs" TargetMode="External"/><Relationship Id="rId5" Type="http://schemas.openxmlformats.org/officeDocument/2006/relationships/hyperlink" Target="http://www.insurekidsnow.gov/" TargetMode="External"/><Relationship Id="rId4" Type="http://schemas.openxmlformats.org/officeDocument/2006/relationships/hyperlink" Target="https://www.ssa.gov/medicare/part-d-extra-help" TargetMode="External"/></Relationships>
</file>

<file path=ppt/notesSlides/_rels/notesSlide96.xml.rels><?xml version="1.0" encoding="UTF-8" standalone="yes"?>
<Relationships xmlns="http://schemas.openxmlformats.org/package/2006/relationships"><Relationship Id="rId3" Type="http://schemas.openxmlformats.org/officeDocument/2006/relationships/hyperlink" Target="https://www.medicare.gov/your-medicare-costs/get-help-paying-costs/medicare-savings-programs" TargetMode="External"/><Relationship Id="rId2" Type="http://schemas.openxmlformats.org/officeDocument/2006/relationships/slide" Target="../slides/slide96.xml"/><Relationship Id="rId1" Type="http://schemas.openxmlformats.org/officeDocument/2006/relationships/notesMaster" Target="../notesMasters/notesMaster1.xml"/><Relationship Id="rId5" Type="http://schemas.openxmlformats.org/officeDocument/2006/relationships/hyperlink" Target="https://www.cms.gov/Medicare-Medicaid-Coordination/Medicare-and-Medicaid-Coordination/Medicare-Medicaid-Coordination-Office/Downloads/MMCO_DualEligibleDefinition.pdf" TargetMode="External"/><Relationship Id="rId4" Type="http://schemas.openxmlformats.org/officeDocument/2006/relationships/hyperlink" Target="https://www.medicare.gov/talk-to-someone" TargetMode="External"/></Relationships>
</file>

<file path=ppt/notesSlides/_rels/notesSlide97.xml.rels><?xml version="1.0" encoding="UTF-8" standalone="yes"?>
<Relationships xmlns="http://schemas.openxmlformats.org/package/2006/relationships"><Relationship Id="rId3" Type="http://schemas.openxmlformats.org/officeDocument/2006/relationships/hyperlink" Target="https://www.cms.gov/Medicare/Prescription-Drug-Coverage/LimitedIncomeandResources" TargetMode="External"/><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3" Type="http://schemas.openxmlformats.org/officeDocument/2006/relationships/hyperlink" Target="https://www.ssa.gov/medicare/part-d-extra-help" TargetMode="External"/><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3" Type="http://schemas.openxmlformats.org/officeDocument/2006/relationships/hyperlink" Target="https://www.medicare.gov/talk-to-someone" TargetMode="External"/><Relationship Id="rId2" Type="http://schemas.openxmlformats.org/officeDocument/2006/relationships/slide" Target="../slides/slide99.xml"/><Relationship Id="rId1" Type="http://schemas.openxmlformats.org/officeDocument/2006/relationships/notesMaster" Target="../notesMasters/notesMaster1.xml"/><Relationship Id="rId4" Type="http://schemas.openxmlformats.org/officeDocument/2006/relationships/hyperlink" Target="https://www.medicaid.gov/medicaid/program-information/medicaid-and-chip-enrollment-data/report-highlights/index.htm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4461257"/>
          </a:xfrm>
        </p:spPr>
        <p:txBody>
          <a:bodyPr/>
          <a:lstStyle/>
          <a:p>
            <a:pPr marL="0" indent="0">
              <a:spcBef>
                <a:spcPts val="600"/>
              </a:spcBef>
              <a:buNone/>
              <a:defRPr/>
            </a:pPr>
            <a:r>
              <a:rPr lang="en-US" b="1" dirty="0">
                <a:cs typeface="Arial"/>
              </a:rPr>
              <a:t>Presenter Notes</a:t>
            </a:r>
            <a:r>
              <a:rPr lang="en-US" dirty="0">
                <a:cs typeface="Arial"/>
              </a:rPr>
              <a:t> </a:t>
            </a:r>
          </a:p>
          <a:p>
            <a:pPr marL="0" indent="0">
              <a:spcBef>
                <a:spcPts val="600"/>
              </a:spcBef>
              <a:buNone/>
              <a:defRPr/>
            </a:pPr>
            <a:r>
              <a:rPr lang="en-US" dirty="0">
                <a:cs typeface="Arial"/>
              </a:rPr>
              <a:t>This training module explains Medicare Program basics including Medicare Part A (Hospital Insurance), Medicare Part B (Medical Insurance), Medicare Supplement Insurance (Medigap), Medicare Advantage, Medicare drug coverage, the Health Insurance Marketplace®, Medicaid, other programs to help people with limited income and resources, and related resources. </a:t>
            </a:r>
          </a:p>
          <a:p>
            <a:pPr marL="0" indent="0">
              <a:spcBef>
                <a:spcPts val="600"/>
              </a:spcBef>
              <a:buNone/>
              <a:defRPr/>
            </a:pPr>
            <a:r>
              <a:rPr lang="en-US" b="1" dirty="0">
                <a:cs typeface="Arial" panose="020B0604020202020204" pitchFamily="34" charset="0"/>
              </a:rPr>
              <a:t>Disclaimer</a:t>
            </a:r>
            <a:r>
              <a:rPr lang="en-US" dirty="0">
                <a:cs typeface="Arial" panose="020B0604020202020204" pitchFamily="34" charset="0"/>
              </a:rPr>
              <a:t> </a:t>
            </a:r>
          </a:p>
          <a:p>
            <a:pPr marL="0" indent="0">
              <a:spcBef>
                <a:spcPts val="600"/>
              </a:spcBef>
              <a:buNone/>
              <a:defRPr/>
            </a:pPr>
            <a:r>
              <a:rPr lang="en-US" dirty="0">
                <a:cs typeface="Arial"/>
              </a:rPr>
              <a:t>This training module was developed and approved by the Centers for Medicare &amp; Medicaid Services (CMS), the federal agency that administers Medicare, Medicaid, the Children’s Health Insurance Program (CHIP), and the Health Insurance Marketplace®. </a:t>
            </a:r>
          </a:p>
          <a:p>
            <a:pPr marL="0" indent="0">
              <a:spcBef>
                <a:spcPts val="600"/>
              </a:spcBef>
              <a:buNone/>
              <a:defRPr/>
            </a:pPr>
            <a:r>
              <a:rPr lang="en-US" dirty="0">
                <a:cs typeface="Arial"/>
              </a:rPr>
              <a:t>The information in this module was correct as of </a:t>
            </a:r>
            <a:r>
              <a:rPr lang="en-US" b="1" dirty="0">
                <a:cs typeface="Arial"/>
              </a:rPr>
              <a:t>May 2023</a:t>
            </a:r>
            <a:r>
              <a:rPr lang="en-US" dirty="0">
                <a:cs typeface="Arial"/>
              </a:rPr>
              <a:t>. To check for an updated version, visit </a:t>
            </a:r>
            <a:r>
              <a:rPr lang="en-US" dirty="0">
                <a:cs typeface="Arial"/>
                <a:hlinkClick r:id="rId3"/>
              </a:rPr>
              <a:t>CMSnationaltrainingprogram.cms.gov</a:t>
            </a:r>
            <a:r>
              <a:rPr lang="en-US" dirty="0">
                <a:cs typeface="Arial"/>
              </a:rPr>
              <a:t>. </a:t>
            </a:r>
          </a:p>
          <a:p>
            <a:pPr marL="0" indent="0">
              <a:spcBef>
                <a:spcPts val="600"/>
              </a:spcBef>
              <a:buNone/>
              <a:defRPr/>
            </a:pPr>
            <a:r>
              <a:rPr lang="en-US" dirty="0">
                <a:cs typeface="Arial"/>
              </a:rPr>
              <a:t>The CMS National Training Program provides this information as a resource for our partners. It isn’t a legal document or intended for press purposes. The press can contact the CMS Press Office at </a:t>
            </a:r>
            <a:r>
              <a:rPr lang="en-US" u="sng" dirty="0">
                <a:cs typeface="Arial"/>
                <a:hlinkClick r:id="rId4"/>
              </a:rPr>
              <a:t>press@cms.hhs.gov</a:t>
            </a:r>
            <a:r>
              <a:rPr lang="en-US" dirty="0">
                <a:cs typeface="Arial"/>
              </a:rPr>
              <a:t>. Official Medicare Program legal guidance is contained in the relevant statutes, regulations, and rulings.</a:t>
            </a:r>
          </a:p>
          <a:p>
            <a:pPr marL="0" indent="0">
              <a:spcBef>
                <a:spcPts val="600"/>
              </a:spcBef>
              <a:buNone/>
              <a:defRPr/>
            </a:pPr>
            <a:r>
              <a:rPr lang="en-US" dirty="0">
                <a:cs typeface="Arial"/>
              </a:rPr>
              <a:t>This communication was printed, published, or produced and disseminated at U.S. taxpayer expense.</a:t>
            </a:r>
          </a:p>
          <a:p>
            <a:pPr marL="0" indent="0">
              <a:spcBef>
                <a:spcPts val="600"/>
              </a:spcBef>
              <a:buNone/>
              <a:defRPr/>
            </a:pPr>
            <a:r>
              <a:rPr lang="en-US" dirty="0">
                <a:cs typeface="Arial"/>
              </a:rPr>
              <a:t>Health Insurance Marketplace® is a registered service mark of the U.S. Department of Health &amp; Human Services (HHS).</a:t>
            </a:r>
          </a:p>
        </p:txBody>
      </p:sp>
    </p:spTree>
    <p:extLst>
      <p:ext uri="{BB962C8B-B14F-4D97-AF65-F5344CB8AC3E}">
        <p14:creationId xmlns:p14="http://schemas.microsoft.com/office/powerpoint/2010/main" val="3862791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581400"/>
            <a:ext cx="5805805" cy="5144347"/>
          </a:xfrm>
        </p:spPr>
        <p:txBody>
          <a:bodyPr/>
          <a:lstStyle/>
          <a:p>
            <a:pPr marL="0" indent="0" defTabSz="966612">
              <a:buNone/>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dirty="0">
              <a:solidFill>
                <a:prstClr val="black"/>
              </a:solidFill>
              <a:cs typeface="Arial" panose="020B0604020202020204" pitchFamily="34" charset="0"/>
            </a:endParaRPr>
          </a:p>
          <a:p>
            <a:pPr marL="0" indent="0" defTabSz="966612">
              <a:buNone/>
              <a:defRPr/>
            </a:pPr>
            <a:r>
              <a:rPr lang="en-US" dirty="0">
                <a:solidFill>
                  <a:prstClr val="black"/>
                </a:solidFill>
                <a:cs typeface="Arial" panose="020B0604020202020204" pitchFamily="34" charset="0"/>
              </a:rPr>
              <a:t>The chart lets you compare Original Medicare and Medicare Advantage Plans side-by-side. Let’s compare doctor and hospital choice:</a:t>
            </a:r>
          </a:p>
          <a:p>
            <a:pPr marL="0" indent="0" defTabSz="966612">
              <a:buNone/>
              <a:defRPr/>
            </a:pPr>
            <a:r>
              <a:rPr lang="en-US" b="1" dirty="0">
                <a:solidFill>
                  <a:prstClr val="black"/>
                </a:solidFill>
                <a:cs typeface="Arial" panose="020B0604020202020204" pitchFamily="34" charset="0"/>
              </a:rPr>
              <a:t>Original Medicare </a:t>
            </a:r>
          </a:p>
          <a:p>
            <a:pPr marL="125660" lvl="1" indent="-125660" defTabSz="966612">
              <a:buFont typeface="Wingdings" panose="05000000000000000000" pitchFamily="2" charset="2"/>
              <a:buChar char="§"/>
              <a:tabLst>
                <a:tab pos="125861" algn="l"/>
              </a:tabLst>
              <a:defRPr/>
            </a:pPr>
            <a:r>
              <a:rPr lang="en-US" dirty="0">
                <a:solidFill>
                  <a:prstClr val="black"/>
                </a:solidFill>
                <a:cs typeface="Arial" panose="020B0604020202020204" pitchFamily="34" charset="0"/>
              </a:rPr>
              <a:t>You can use </a:t>
            </a:r>
            <a:r>
              <a:rPr lang="en-US" b="1" dirty="0">
                <a:solidFill>
                  <a:prstClr val="black"/>
                </a:solidFill>
                <a:cs typeface="Arial" panose="020B0604020202020204" pitchFamily="34" charset="0"/>
              </a:rPr>
              <a:t>any doctor or hospital that takes Medicare, anywhere in the U.S.</a:t>
            </a:r>
          </a:p>
          <a:p>
            <a:pPr marL="125660" lvl="1" indent="-125660" defTabSz="966612">
              <a:buFont typeface="Wingdings" panose="05000000000000000000" pitchFamily="2" charset="2"/>
              <a:buChar char="§"/>
              <a:tabLst>
                <a:tab pos="125861" algn="l"/>
              </a:tabLst>
              <a:defRPr/>
            </a:pPr>
            <a:r>
              <a:rPr lang="en-US" dirty="0">
                <a:solidFill>
                  <a:prstClr val="black"/>
                </a:solidFill>
                <a:cs typeface="Arial" panose="020B0604020202020204" pitchFamily="34" charset="0"/>
              </a:rPr>
              <a:t>In most cases, you </a:t>
            </a:r>
            <a:r>
              <a:rPr lang="en-US" b="1" dirty="0">
                <a:solidFill>
                  <a:prstClr val="black"/>
                </a:solidFill>
                <a:cs typeface="Arial" panose="020B0604020202020204" pitchFamily="34" charset="0"/>
              </a:rPr>
              <a:t>don’t need </a:t>
            </a:r>
            <a:r>
              <a:rPr lang="en-US" dirty="0">
                <a:solidFill>
                  <a:prstClr val="black"/>
                </a:solidFill>
                <a:cs typeface="Arial" panose="020B0604020202020204" pitchFamily="34" charset="0"/>
              </a:rPr>
              <a:t>a referral to use a specialist.</a:t>
            </a:r>
          </a:p>
          <a:p>
            <a:pPr marL="0" indent="0" defTabSz="966612">
              <a:buNone/>
              <a:defRPr/>
            </a:pPr>
            <a:r>
              <a:rPr lang="en-US" b="1" dirty="0">
                <a:solidFill>
                  <a:prstClr val="black"/>
                </a:solidFill>
                <a:cs typeface="Arial" panose="020B0604020202020204" pitchFamily="34" charset="0"/>
              </a:rPr>
              <a:t>Medicare Advantage Plans </a:t>
            </a:r>
          </a:p>
          <a:p>
            <a:pPr marL="125660" lvl="1" indent="-125660" defTabSz="966612">
              <a:buFont typeface="Wingdings" panose="05000000000000000000" pitchFamily="2" charset="2"/>
              <a:buChar char="§"/>
              <a:tabLst>
                <a:tab pos="125861" algn="l"/>
              </a:tabLst>
              <a:defRPr/>
            </a:pPr>
            <a:r>
              <a:rPr lang="en-US" dirty="0">
                <a:cs typeface="Arial" panose="020B0604020202020204" pitchFamily="34" charset="0"/>
              </a:rPr>
              <a:t>In many cases, you can only use </a:t>
            </a:r>
            <a:r>
              <a:rPr lang="en-US" b="1" dirty="0">
                <a:cs typeface="Arial" panose="020B0604020202020204" pitchFamily="34" charset="0"/>
              </a:rPr>
              <a:t>doctors and other providers who are in the plan’s network and service area </a:t>
            </a:r>
            <a:r>
              <a:rPr lang="en-US" dirty="0">
                <a:cs typeface="Arial" panose="020B0604020202020204" pitchFamily="34" charset="0"/>
              </a:rPr>
              <a:t>(for non-emergency care). Some plans offer non-emergency coverage out of network, but typically at a higher cost. 	</a:t>
            </a:r>
          </a:p>
          <a:p>
            <a:pPr marL="125660" lvl="1" indent="-125660" defTabSz="966612">
              <a:buFont typeface="Wingdings" panose="05000000000000000000" pitchFamily="2" charset="2"/>
              <a:buChar char="§"/>
              <a:tabLst>
                <a:tab pos="125861" algn="l"/>
              </a:tabLst>
              <a:defRPr/>
            </a:pPr>
            <a:r>
              <a:rPr lang="en-US" dirty="0">
                <a:solidFill>
                  <a:prstClr val="black"/>
                </a:solidFill>
                <a:cs typeface="Arial" panose="020B0604020202020204" pitchFamily="34" charset="0"/>
              </a:rPr>
              <a:t>You </a:t>
            </a:r>
            <a:r>
              <a:rPr lang="en-US" b="1" dirty="0">
                <a:solidFill>
                  <a:prstClr val="black"/>
                </a:solidFill>
                <a:cs typeface="Arial" panose="020B0604020202020204" pitchFamily="34" charset="0"/>
              </a:rPr>
              <a:t>may need </a:t>
            </a:r>
            <a:r>
              <a:rPr lang="en-US" dirty="0">
                <a:solidFill>
                  <a:prstClr val="black"/>
                </a:solidFill>
                <a:cs typeface="Arial" panose="020B0604020202020204" pitchFamily="34" charset="0"/>
              </a:rPr>
              <a:t>to get a referral to use a specialist.</a:t>
            </a:r>
          </a:p>
          <a:p>
            <a:pPr marL="241600" lvl="1" indent="-115768" defTabSz="966612">
              <a:buFont typeface="Arial" panose="020B0604020202020204" pitchFamily="34" charset="0"/>
              <a:buChar char="•"/>
              <a:tabLst>
                <a:tab pos="125861" algn="l"/>
              </a:tabLst>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274495408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defTabSz="966612">
              <a:spcBef>
                <a:spcPts val="634"/>
              </a:spcBef>
              <a:buNone/>
              <a:defRPr/>
            </a:pPr>
            <a:r>
              <a:rPr lang="en-US" b="1" dirty="0">
                <a:cs typeface="Arial" panose="020B0604020202020204" pitchFamily="34" charset="0"/>
              </a:rPr>
              <a:t>Presenter Notes</a:t>
            </a:r>
          </a:p>
          <a:p>
            <a:pPr marL="0" indent="0" defTabSz="966612">
              <a:spcBef>
                <a:spcPts val="634"/>
              </a:spcBef>
              <a:buNone/>
              <a:defRPr/>
            </a:pPr>
            <a:r>
              <a:rPr lang="en-US" b="1" dirty="0">
                <a:solidFill>
                  <a:prstClr val="black"/>
                </a:solidFill>
                <a:cs typeface="Arial" panose="020B0604020202020204" pitchFamily="34" charset="0"/>
              </a:rPr>
              <a:t>Medicare and Medicaid are different in the following ways:</a:t>
            </a:r>
          </a:p>
          <a:p>
            <a:pPr marL="125834" indent="-125834" defTabSz="966612">
              <a:spcBef>
                <a:spcPts val="634"/>
              </a:spcBef>
              <a:defRPr/>
            </a:pPr>
            <a:r>
              <a:rPr lang="en-US" dirty="0">
                <a:solidFill>
                  <a:prstClr val="black"/>
                </a:solidFill>
                <a:cs typeface="Arial" panose="020B0604020202020204" pitchFamily="34" charset="0"/>
              </a:rPr>
              <a:t>Medicare is a national program that's consistent across the country. Medicaid consists of statewide programs that vary among states.</a:t>
            </a:r>
          </a:p>
          <a:p>
            <a:pPr marL="125834" indent="-125834" defTabSz="966612">
              <a:spcBef>
                <a:spcPts val="634"/>
              </a:spcBef>
              <a:defRPr/>
            </a:pPr>
            <a:r>
              <a:rPr lang="en-US" dirty="0">
                <a:solidFill>
                  <a:prstClr val="black"/>
                </a:solidFill>
                <a:cs typeface="Arial" panose="020B0604020202020204" pitchFamily="34" charset="0"/>
              </a:rPr>
              <a:t>Medicare is administered by the federal government. Medicaid is administered by state governments within broad federal rules (federal/state partnership).</a:t>
            </a:r>
          </a:p>
          <a:p>
            <a:pPr marL="125834" indent="-125834" defTabSz="966612">
              <a:spcBef>
                <a:spcPts val="634"/>
              </a:spcBef>
              <a:defRPr/>
            </a:pPr>
            <a:r>
              <a:rPr lang="en-US" dirty="0">
                <a:solidFill>
                  <a:prstClr val="black"/>
                </a:solidFill>
                <a:cs typeface="Arial" panose="020B0604020202020204" pitchFamily="34" charset="0"/>
              </a:rPr>
              <a:t>Medicare is insurance for people 65 and older, people under 65 with certain disabilities, or any age with End-Stage Renal Disease (ESRD). Medicaid is health insurance for people based on need-financial and non-financial requirements.</a:t>
            </a:r>
          </a:p>
          <a:p>
            <a:pPr marL="125834" indent="-125834" defTabSz="966612">
              <a:spcBef>
                <a:spcPts val="634"/>
              </a:spcBef>
              <a:defRPr/>
            </a:pPr>
            <a:r>
              <a:rPr lang="en-US" dirty="0">
                <a:solidFill>
                  <a:prstClr val="black"/>
                </a:solidFill>
                <a:cs typeface="Arial" panose="020B0604020202020204" pitchFamily="34" charset="0"/>
              </a:rPr>
              <a:t>Medicare is the nation’s primary payer of inpatient hospital services to the disabled, elderly, and people with ESRD. Medicaid is the nation’s primary public payer of acute health, mental health, and long-term care services.</a:t>
            </a:r>
          </a:p>
          <a:p>
            <a:pPr marL="0" indent="0">
              <a:buNone/>
            </a:pPr>
            <a:endParaRPr lang="en-US" dirty="0"/>
          </a:p>
        </p:txBody>
      </p:sp>
    </p:spTree>
    <p:extLst>
      <p:ext uri="{BB962C8B-B14F-4D97-AF65-F5344CB8AC3E}">
        <p14:creationId xmlns:p14="http://schemas.microsoft.com/office/powerpoint/2010/main" val="91342793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defTabSz="966612">
              <a:spcBef>
                <a:spcPts val="634"/>
              </a:spcBef>
              <a:buNone/>
              <a:defRPr/>
            </a:pPr>
            <a:r>
              <a:rPr lang="en-US" b="1" dirty="0">
                <a:solidFill>
                  <a:prstClr val="black"/>
                </a:solidFill>
                <a:ea typeface="ＭＳ Ｐゴシック"/>
                <a:cs typeface="Arial"/>
              </a:rPr>
              <a:t>This slide has animation.</a:t>
            </a:r>
            <a:endParaRPr lang="en-US" b="0" dirty="0">
              <a:cs typeface="Arial"/>
            </a:endParaRPr>
          </a:p>
          <a:p>
            <a:pPr marL="0" indent="0" defTabSz="966612">
              <a:spcBef>
                <a:spcPts val="634"/>
              </a:spcBef>
              <a:buNone/>
              <a:defRPr/>
            </a:pPr>
            <a:r>
              <a:rPr lang="en-US" b="1" dirty="0">
                <a:cs typeface="Arial"/>
              </a:rPr>
              <a:t>Presenter Notes</a:t>
            </a:r>
          </a:p>
          <a:p>
            <a:pPr marL="0" indent="0" defTabSz="966612">
              <a:spcBef>
                <a:spcPts val="634"/>
              </a:spcBef>
              <a:buNone/>
              <a:defRPr/>
            </a:pPr>
            <a:r>
              <a:rPr lang="en-US" b="1" dirty="0">
                <a:solidFill>
                  <a:prstClr val="black"/>
                </a:solidFill>
                <a:cs typeface="Arial"/>
              </a:rPr>
              <a:t>Like Medicaid, CHIP is a partnership between the states and the federal government </a:t>
            </a:r>
            <a:r>
              <a:rPr lang="en-US" dirty="0">
                <a:solidFill>
                  <a:prstClr val="black"/>
                </a:solidFill>
                <a:cs typeface="Arial"/>
              </a:rPr>
              <a:t>that provides health coverage to eligible children, and some pregnant women, through both Medicaid and separate CHIP Programs. States administer CHIP within broad guidelines established by CMS, and the program is funded jointly by states and the federal government.</a:t>
            </a:r>
          </a:p>
          <a:p>
            <a:pPr marL="119149" indent="-119149" defTabSz="966612">
              <a:spcBef>
                <a:spcPts val="634"/>
              </a:spcBef>
              <a:defRPr/>
            </a:pPr>
            <a:r>
              <a:rPr lang="en-US" dirty="0">
                <a:solidFill>
                  <a:prstClr val="black"/>
                </a:solidFill>
                <a:cs typeface="Arial"/>
              </a:rPr>
              <a:t>As </a:t>
            </a:r>
            <a:r>
              <a:rPr lang="en-US" dirty="0">
                <a:cs typeface="Arial"/>
              </a:rPr>
              <a:t>of October  2022, there were over 6.9 million children enrolled in the CHIP program.</a:t>
            </a:r>
          </a:p>
          <a:p>
            <a:pPr marL="119149" indent="-119149">
              <a:spcBef>
                <a:spcPts val="634"/>
              </a:spcBef>
              <a:defRPr/>
            </a:pPr>
            <a:r>
              <a:rPr lang="en-US" dirty="0">
                <a:cs typeface="Arial"/>
              </a:rPr>
              <a:t>Call your State Medical Assistance (Medicaid) office </a:t>
            </a:r>
            <a:r>
              <a:rPr lang="en-US" dirty="0">
                <a:solidFill>
                  <a:prstClr val="black"/>
                </a:solidFill>
                <a:cs typeface="Arial"/>
              </a:rPr>
              <a:t>for more information and to see if you qualify for CHIP. Also, visit </a:t>
            </a:r>
            <a:r>
              <a:rPr lang="en-US" dirty="0">
                <a:solidFill>
                  <a:prstClr val="black"/>
                </a:solidFill>
                <a:cs typeface="Arial"/>
                <a:hlinkClick r:id="rId3"/>
              </a:rPr>
              <a:t>InsureKidsNow.gov</a:t>
            </a:r>
            <a:r>
              <a:rPr lang="en-US" dirty="0">
                <a:solidFill>
                  <a:prstClr val="black"/>
                </a:solidFill>
                <a:cs typeface="Arial"/>
              </a:rPr>
              <a:t> to learn more about coverage options for your family.</a:t>
            </a:r>
          </a:p>
          <a:p>
            <a:pPr marL="119149" indent="-119149">
              <a:spcBef>
                <a:spcPts val="634"/>
              </a:spcBef>
              <a:defRPr/>
            </a:pPr>
            <a:r>
              <a:rPr lang="en-US" dirty="0">
                <a:solidFill>
                  <a:prstClr val="black"/>
                </a:solidFill>
                <a:cs typeface="Arial"/>
              </a:rPr>
              <a:t>To see CHIP information by state, visit </a:t>
            </a:r>
            <a:r>
              <a:rPr lang="en-US" dirty="0">
                <a:solidFill>
                  <a:prstClr val="black"/>
                </a:solidFill>
                <a:cs typeface="Arial"/>
                <a:hlinkClick r:id="rId4"/>
              </a:rPr>
              <a:t>Medicaid.gov/chip/state-program-information/chip-state-program-information.html</a:t>
            </a:r>
            <a:r>
              <a:rPr lang="en-US" dirty="0">
                <a:solidFill>
                  <a:prstClr val="black"/>
                </a:solidFill>
                <a:cs typeface="Arial"/>
              </a:rPr>
              <a:t>.</a:t>
            </a:r>
            <a:endParaRPr lang="en-US" dirty="0">
              <a:solidFill>
                <a:prstClr val="black"/>
              </a:solidFill>
            </a:endParaRPr>
          </a:p>
          <a:p>
            <a:pPr marL="0" indent="0" defTabSz="966612">
              <a:buNone/>
              <a:defRPr/>
            </a:pPr>
            <a:r>
              <a:rPr lang="en-US" b="1" dirty="0">
                <a:solidFill>
                  <a:prstClr val="black"/>
                </a:solidFill>
              </a:rPr>
              <a:t>Resource:</a:t>
            </a:r>
            <a:r>
              <a:rPr lang="en-US" dirty="0">
                <a:solidFill>
                  <a:prstClr val="black"/>
                </a:solidFill>
              </a:rPr>
              <a:t> </a:t>
            </a:r>
            <a:r>
              <a:rPr lang="en-US" dirty="0">
                <a:solidFill>
                  <a:prstClr val="black"/>
                </a:solidFill>
                <a:hlinkClick r:id="rId5"/>
              </a:rPr>
              <a:t>Medicaid.gov/medicaid/program-information/medicaid-and-chip-enrollment-data/report-highlights/index.html</a:t>
            </a:r>
            <a:r>
              <a:rPr lang="en-US" dirty="0">
                <a:solidFill>
                  <a:prstClr val="black"/>
                </a:solidFill>
              </a:rPr>
              <a:t> </a:t>
            </a:r>
          </a:p>
        </p:txBody>
      </p:sp>
    </p:spTree>
    <p:extLst>
      <p:ext uri="{BB962C8B-B14F-4D97-AF65-F5344CB8AC3E}">
        <p14:creationId xmlns:p14="http://schemas.microsoft.com/office/powerpoint/2010/main" val="115640857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6" y="3581400"/>
            <a:ext cx="5759450" cy="5144347"/>
          </a:xfrm>
        </p:spPr>
        <p:txBody>
          <a:bodyPr/>
          <a:lstStyle/>
          <a:p>
            <a:pPr marL="0" indent="0" defTabSz="966612">
              <a:spcBef>
                <a:spcPts val="634"/>
              </a:spcBef>
              <a:buNone/>
              <a:defRPr/>
            </a:pPr>
            <a:r>
              <a:rPr lang="en-US" b="1" dirty="0">
                <a:solidFill>
                  <a:prstClr val="black"/>
                </a:solidFill>
                <a:ea typeface="ＭＳ Ｐゴシック"/>
                <a:cs typeface="Arial"/>
              </a:rPr>
              <a:t>This slide has animation.</a:t>
            </a:r>
            <a:endParaRPr lang="en-US" b="0" dirty="0">
              <a:cs typeface="Arial"/>
            </a:endParaRPr>
          </a:p>
          <a:p>
            <a:pPr marL="0" indent="0" defTabSz="966612">
              <a:spcBef>
                <a:spcPts val="634"/>
              </a:spcBef>
              <a:buNone/>
              <a:defRPr/>
            </a:pPr>
            <a:r>
              <a:rPr lang="en-US" b="1" dirty="0">
                <a:cs typeface="Arial"/>
              </a:rPr>
              <a:t>Presenter Notes</a:t>
            </a:r>
          </a:p>
          <a:p>
            <a:pPr marL="0" indent="0">
              <a:spcBef>
                <a:spcPts val="634"/>
              </a:spcBef>
              <a:buNone/>
              <a:defRPr/>
            </a:pPr>
            <a:r>
              <a:rPr lang="en-US" b="1" dirty="0">
                <a:solidFill>
                  <a:prstClr val="black"/>
                </a:solidFill>
                <a:cs typeface="Arial"/>
              </a:rPr>
              <a:t>There are a variety of resources available to help you learn more and answer any questions, including: </a:t>
            </a:r>
          </a:p>
          <a:p>
            <a:pPr marL="119149" indent="-119149" defTabSz="966612">
              <a:spcBef>
                <a:spcPts val="634"/>
              </a:spcBef>
              <a:defRPr/>
            </a:pPr>
            <a:r>
              <a:rPr lang="en-US" dirty="0">
                <a:solidFill>
                  <a:prstClr val="black"/>
                </a:solidFill>
                <a:cs typeface="Arial"/>
              </a:rPr>
              <a:t>Medicare website – </a:t>
            </a:r>
            <a:r>
              <a:rPr lang="en-US" dirty="0">
                <a:solidFill>
                  <a:prstClr val="black"/>
                </a:solidFill>
                <a:cs typeface="Arial"/>
                <a:hlinkClick r:id="rId3"/>
              </a:rPr>
              <a:t>Medicare.gov</a:t>
            </a:r>
            <a:r>
              <a:rPr lang="en-US" dirty="0">
                <a:solidFill>
                  <a:prstClr val="black"/>
                </a:solidFill>
                <a:cs typeface="Arial"/>
              </a:rPr>
              <a:t>. You can also call 1-800-MEDICARE (1-800-633-4227); TTY: 1-877-486-2048. </a:t>
            </a:r>
            <a:endParaRPr lang="en-US" dirty="0">
              <a:solidFill>
                <a:prstClr val="black"/>
              </a:solidFill>
              <a:cs typeface="Arial" panose="020B0604020202020204" pitchFamily="34" charset="0"/>
            </a:endParaRPr>
          </a:p>
          <a:p>
            <a:pPr marL="125525" indent="-125525" defTabSz="966612">
              <a:spcBef>
                <a:spcPts val="634"/>
              </a:spcBef>
              <a:defRPr/>
            </a:pPr>
            <a:r>
              <a:rPr lang="en-US" dirty="0">
                <a:solidFill>
                  <a:prstClr val="black"/>
                </a:solidFill>
                <a:cs typeface="Arial"/>
              </a:rPr>
              <a:t>Medicaid website – </a:t>
            </a:r>
            <a:r>
              <a:rPr lang="en-US" dirty="0">
                <a:solidFill>
                  <a:prstClr val="black"/>
                </a:solidFill>
                <a:cs typeface="Arial"/>
                <a:hlinkClick r:id="rId4"/>
              </a:rPr>
              <a:t>Medicaid.gov</a:t>
            </a:r>
            <a:r>
              <a:rPr lang="en-US" dirty="0">
                <a:solidFill>
                  <a:prstClr val="black"/>
                </a:solidFill>
                <a:cs typeface="Arial"/>
              </a:rPr>
              <a:t>.</a:t>
            </a:r>
          </a:p>
          <a:p>
            <a:pPr marL="125525" indent="-125525" defTabSz="966612">
              <a:spcBef>
                <a:spcPts val="634"/>
              </a:spcBef>
              <a:defRPr/>
            </a:pPr>
            <a:r>
              <a:rPr lang="en-US" dirty="0">
                <a:solidFill>
                  <a:prstClr val="black"/>
                </a:solidFill>
                <a:cs typeface="Arial"/>
              </a:rPr>
              <a:t>Social Security website – </a:t>
            </a:r>
            <a:r>
              <a:rPr lang="en-US" dirty="0">
                <a:solidFill>
                  <a:prstClr val="black"/>
                </a:solidFill>
                <a:cs typeface="Arial"/>
                <a:hlinkClick r:id="rId5"/>
              </a:rPr>
              <a:t>SSA.gov </a:t>
            </a:r>
            <a:r>
              <a:rPr lang="en-US" dirty="0">
                <a:solidFill>
                  <a:prstClr val="black"/>
                </a:solidFill>
                <a:cs typeface="Arial"/>
              </a:rPr>
              <a:t> You can also call your local Social Security office.</a:t>
            </a:r>
          </a:p>
          <a:p>
            <a:pPr marL="125525" indent="-125525" defTabSz="966612">
              <a:spcBef>
                <a:spcPts val="634"/>
              </a:spcBef>
              <a:defRPr/>
            </a:pPr>
            <a:r>
              <a:rPr lang="en-US" dirty="0">
                <a:solidFill>
                  <a:prstClr val="black"/>
                </a:solidFill>
                <a:cs typeface="Arial"/>
              </a:rPr>
              <a:t>Health Insurance Marketplace® website – </a:t>
            </a:r>
            <a:r>
              <a:rPr lang="en-US" dirty="0">
                <a:solidFill>
                  <a:prstClr val="black"/>
                </a:solidFill>
                <a:cs typeface="Arial"/>
                <a:hlinkClick r:id="rId6"/>
              </a:rPr>
              <a:t>HealthCare.gov</a:t>
            </a:r>
            <a:r>
              <a:rPr lang="en-US" dirty="0">
                <a:solidFill>
                  <a:prstClr val="black"/>
                </a:solidFill>
                <a:cs typeface="Arial"/>
              </a:rPr>
              <a:t>.</a:t>
            </a:r>
          </a:p>
          <a:p>
            <a:pPr marL="125525" indent="-125525" defTabSz="966612">
              <a:spcBef>
                <a:spcPts val="634"/>
              </a:spcBef>
              <a:defRPr/>
            </a:pPr>
            <a:r>
              <a:rPr lang="en-US" dirty="0">
                <a:solidFill>
                  <a:prstClr val="black"/>
                </a:solidFill>
                <a:cs typeface="Arial"/>
              </a:rPr>
              <a:t>Children’s Health Insurance Program website – </a:t>
            </a:r>
            <a:r>
              <a:rPr lang="en-US" dirty="0">
                <a:cs typeface="Arial"/>
                <a:hlinkClick r:id="rId7"/>
              </a:rPr>
              <a:t>InsureKidsNow.gov</a:t>
            </a:r>
            <a:r>
              <a:rPr lang="en-US" dirty="0">
                <a:solidFill>
                  <a:prstClr val="black"/>
                </a:solidFill>
                <a:cs typeface="Arial"/>
              </a:rPr>
              <a:t>.</a:t>
            </a:r>
          </a:p>
          <a:p>
            <a:pPr marL="125525" indent="-125525" defTabSz="966612">
              <a:spcBef>
                <a:spcPts val="634"/>
              </a:spcBef>
              <a:defRPr/>
            </a:pPr>
            <a:r>
              <a:rPr lang="en-US" dirty="0">
                <a:solidFill>
                  <a:prstClr val="black"/>
                </a:solidFill>
                <a:cs typeface="Arial"/>
              </a:rPr>
              <a:t>CMS National Training Program website – </a:t>
            </a:r>
            <a:r>
              <a:rPr lang="en-US" dirty="0">
                <a:solidFill>
                  <a:prstClr val="black"/>
                </a:solidFill>
                <a:cs typeface="Arial"/>
                <a:hlinkClick r:id="rId8"/>
              </a:rPr>
              <a:t>CMSnationaltrainingprogram.cms.gov</a:t>
            </a:r>
            <a:r>
              <a:rPr lang="en-US" dirty="0">
                <a:solidFill>
                  <a:prstClr val="black"/>
                </a:solidFill>
                <a:cs typeface="Arial"/>
              </a:rPr>
              <a:t>.</a:t>
            </a:r>
          </a:p>
          <a:p>
            <a:pPr marL="125525" indent="-125525" defTabSz="966612">
              <a:spcBef>
                <a:spcPts val="634"/>
              </a:spcBef>
              <a:defRPr/>
            </a:pPr>
            <a:r>
              <a:rPr lang="en-US" dirty="0">
                <a:solidFill>
                  <a:prstClr val="black"/>
                </a:solidFill>
                <a:cs typeface="Arial"/>
              </a:rPr>
              <a:t>SHIPs—you can contact your local SHIP office at – </a:t>
            </a:r>
            <a:r>
              <a:rPr lang="en-US" dirty="0">
                <a:solidFill>
                  <a:prstClr val="black"/>
                </a:solidFill>
                <a:cs typeface="Arial"/>
                <a:hlinkClick r:id="rId9"/>
              </a:rPr>
              <a:t>shiphelp.org</a:t>
            </a:r>
            <a:r>
              <a:rPr lang="en-US" dirty="0">
                <a:solidFill>
                  <a:prstClr val="black"/>
                </a:solidFill>
                <a:cs typeface="Arial"/>
              </a:rPr>
              <a:t>.</a:t>
            </a:r>
          </a:p>
        </p:txBody>
      </p:sp>
    </p:spTree>
    <p:extLst>
      <p:ext uri="{BB962C8B-B14F-4D97-AF65-F5344CB8AC3E}">
        <p14:creationId xmlns:p14="http://schemas.microsoft.com/office/powerpoint/2010/main" val="145687233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defTabSz="966612">
              <a:spcBef>
                <a:spcPts val="634"/>
              </a:spcBef>
              <a:buNone/>
              <a:defRPr/>
            </a:pPr>
            <a:r>
              <a:rPr lang="en-US" b="1" dirty="0">
                <a:solidFill>
                  <a:prstClr val="black"/>
                </a:solidFill>
                <a:ea typeface="ＭＳ Ｐゴシック"/>
                <a:cs typeface="Arial"/>
              </a:rPr>
              <a:t>This slide has animation.</a:t>
            </a:r>
            <a:endParaRPr lang="en-US" b="0" dirty="0">
              <a:cs typeface="Arial"/>
            </a:endParaRPr>
          </a:p>
          <a:p>
            <a:pPr marL="0" indent="0" defTabSz="966612">
              <a:spcBef>
                <a:spcPts val="634"/>
              </a:spcBef>
              <a:buNone/>
              <a:defRPr/>
            </a:pPr>
            <a:r>
              <a:rPr lang="en-US" b="1" dirty="0">
                <a:cs typeface="Arial"/>
              </a:rPr>
              <a:t>Presenter Notes</a:t>
            </a:r>
          </a:p>
          <a:p>
            <a:pPr marL="0" indent="0" defTabSz="966612">
              <a:spcBef>
                <a:spcPts val="634"/>
              </a:spcBef>
              <a:buNone/>
              <a:defRPr/>
            </a:pPr>
            <a:r>
              <a:rPr lang="en-US" b="1" dirty="0">
                <a:solidFill>
                  <a:prstClr val="black"/>
                </a:solidFill>
                <a:cs typeface="Arial"/>
              </a:rPr>
              <a:t>Here are some key points to remember:</a:t>
            </a:r>
          </a:p>
          <a:p>
            <a:pPr marL="125525" indent="-125525" defTabSz="966612">
              <a:spcBef>
                <a:spcPts val="634"/>
              </a:spcBef>
              <a:defRPr/>
            </a:pPr>
            <a:r>
              <a:rPr lang="en-US" dirty="0">
                <a:solidFill>
                  <a:prstClr val="black"/>
                </a:solidFill>
                <a:cs typeface="Arial"/>
              </a:rPr>
              <a:t>Medicare is a health insurance program.</a:t>
            </a:r>
          </a:p>
          <a:p>
            <a:pPr marL="125525" indent="-125525" defTabSz="966612">
              <a:spcBef>
                <a:spcPts val="634"/>
              </a:spcBef>
              <a:defRPr/>
            </a:pPr>
            <a:r>
              <a:rPr lang="en-US" dirty="0">
                <a:solidFill>
                  <a:prstClr val="black"/>
                </a:solidFill>
                <a:cs typeface="Arial"/>
              </a:rPr>
              <a:t>It doesn’t cover all of your health care costs.</a:t>
            </a:r>
          </a:p>
          <a:p>
            <a:pPr marL="125525" indent="-125525" defTabSz="966612">
              <a:spcBef>
                <a:spcPts val="634"/>
              </a:spcBef>
              <a:defRPr/>
            </a:pPr>
            <a:r>
              <a:rPr lang="en-US" dirty="0">
                <a:solidFill>
                  <a:prstClr val="black"/>
                </a:solidFill>
                <a:cs typeface="Arial"/>
              </a:rPr>
              <a:t>You have choices in how you get your coverage.</a:t>
            </a:r>
          </a:p>
          <a:p>
            <a:pPr marL="125525" indent="-125525">
              <a:spcBef>
                <a:spcPts val="634"/>
              </a:spcBef>
              <a:defRPr/>
            </a:pPr>
            <a:r>
              <a:rPr lang="en-US" dirty="0">
                <a:solidFill>
                  <a:prstClr val="black"/>
                </a:solidFill>
                <a:cs typeface="Arial"/>
              </a:rPr>
              <a:t>You have decisions to make. It’s important to know when you need to take action. Your decisions affect the type of coverage you get. </a:t>
            </a:r>
          </a:p>
          <a:p>
            <a:pPr marL="125525" indent="-125525">
              <a:spcBef>
                <a:spcPts val="634"/>
              </a:spcBef>
              <a:defRPr/>
            </a:pPr>
            <a:r>
              <a:rPr lang="en-US" dirty="0">
                <a:solidFill>
                  <a:prstClr val="black"/>
                </a:solidFill>
                <a:cs typeface="Arial"/>
              </a:rPr>
              <a:t>Certain decisions are time-sensitive. </a:t>
            </a:r>
          </a:p>
          <a:p>
            <a:pPr marL="125834" indent="-125834" defTabSz="966612">
              <a:spcBef>
                <a:spcPts val="634"/>
              </a:spcBef>
              <a:defRPr/>
            </a:pPr>
            <a:r>
              <a:rPr lang="en-US" dirty="0">
                <a:solidFill>
                  <a:prstClr val="black"/>
                </a:solidFill>
                <a:cs typeface="Arial"/>
              </a:rPr>
              <a:t>There are programs for people with limited income and resources. </a:t>
            </a:r>
            <a:endParaRPr lang="en-US" dirty="0">
              <a:solidFill>
                <a:prstClr val="black"/>
              </a:solidFill>
              <a:cs typeface="Arial" panose="020B0604020202020204" pitchFamily="34" charset="0"/>
            </a:endParaRPr>
          </a:p>
          <a:p>
            <a:pPr marL="125834" indent="-125834" defTabSz="966612">
              <a:spcBef>
                <a:spcPts val="634"/>
              </a:spcBef>
              <a:defRPr/>
            </a:pPr>
            <a:endParaRPr lang="en-US" dirty="0">
              <a:solidFill>
                <a:prstClr val="black"/>
              </a:solidFill>
              <a:cs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47134541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Bef>
                <a:spcPts val="634"/>
              </a:spcBef>
              <a:buNone/>
              <a:defRPr/>
            </a:pPr>
            <a:endParaRPr lang="en-US" sz="1300" dirty="0">
              <a:solidFill>
                <a:srgbClr val="00529B"/>
              </a:solidFill>
              <a:cs typeface="Arial"/>
            </a:endParaRPr>
          </a:p>
          <a:p>
            <a:pPr marL="0" indent="0">
              <a:spcBef>
                <a:spcPts val="634"/>
              </a:spcBef>
              <a:buNone/>
            </a:pPr>
            <a:endParaRPr lang="en-US" b="0" dirty="0">
              <a:cs typeface="Arial" panose="020B0604020202020204" pitchFamily="34" charset="0"/>
            </a:endParaRPr>
          </a:p>
        </p:txBody>
      </p:sp>
      <p:sp>
        <p:nvSpPr>
          <p:cNvPr id="4" name="Rectangle 3">
            <a:extLst>
              <a:ext uri="{FF2B5EF4-FFF2-40B4-BE49-F238E27FC236}">
                <a16:creationId xmlns:a16="http://schemas.microsoft.com/office/drawing/2014/main" id="{2D74672B-B24C-4C88-A65B-210C1FFC3C13}"/>
              </a:ext>
            </a:extLst>
          </p:cNvPr>
          <p:cNvSpPr/>
          <p:nvPr/>
        </p:nvSpPr>
        <p:spPr>
          <a:xfrm>
            <a:off x="731520" y="3757507"/>
            <a:ext cx="1206933" cy="276999"/>
          </a:xfrm>
          <a:prstGeom prst="rect">
            <a:avLst/>
          </a:prstGeom>
        </p:spPr>
        <p:txBody>
          <a:bodyPr wrap="none">
            <a:spAutoFit/>
          </a:bodyPr>
          <a:lstStyle/>
          <a:p>
            <a:pPr defTabSz="966612">
              <a:spcBef>
                <a:spcPts val="634"/>
              </a:spcBef>
              <a:defRPr/>
            </a:pPr>
            <a:r>
              <a:rPr lang="en-US" sz="1200" b="1" dirty="0">
                <a:cs typeface="Arial"/>
              </a:rPr>
              <a:t>Presenter Notes</a:t>
            </a:r>
          </a:p>
        </p:txBody>
      </p:sp>
    </p:spTree>
    <p:extLst>
      <p:ext uri="{BB962C8B-B14F-4D97-AF65-F5344CB8AC3E}">
        <p14:creationId xmlns:p14="http://schemas.microsoft.com/office/powerpoint/2010/main" val="405213799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4" name="Notes Placeholder 3">
            <a:extLst>
              <a:ext uri="{FF2B5EF4-FFF2-40B4-BE49-F238E27FC236}">
                <a16:creationId xmlns:a16="http://schemas.microsoft.com/office/drawing/2014/main" id="{9BE55834-6487-414E-BAF7-24511C45434F}"/>
              </a:ext>
            </a:extLst>
          </p:cNvPr>
          <p:cNvSpPr>
            <a:spLocks noGrp="1"/>
          </p:cNvSpPr>
          <p:nvPr>
            <p:ph type="body" idx="1"/>
          </p:nvPr>
        </p:nvSpPr>
        <p:spPr>
          <a:xfrm>
            <a:off x="777875" y="3745581"/>
            <a:ext cx="1217477" cy="282272"/>
          </a:xfrm>
          <a:prstGeom prst="rect">
            <a:avLst/>
          </a:prstGeom>
        </p:spPr>
        <p:txBody>
          <a:bodyPr wrap="none">
            <a:spAutoFit/>
          </a:bodyPr>
          <a:lstStyle/>
          <a:p>
            <a:pPr marL="0" indent="0" defTabSz="966612">
              <a:spcBef>
                <a:spcPts val="634"/>
              </a:spcBef>
              <a:buNone/>
              <a:defRPr/>
            </a:pPr>
            <a:r>
              <a:rPr lang="en-US" sz="1200" b="1" dirty="0">
                <a:cs typeface="Arial"/>
              </a:rPr>
              <a:t>Presenter Notes</a:t>
            </a:r>
          </a:p>
        </p:txBody>
      </p:sp>
    </p:spTree>
    <p:extLst>
      <p:ext uri="{BB962C8B-B14F-4D97-AF65-F5344CB8AC3E}">
        <p14:creationId xmlns:p14="http://schemas.microsoft.com/office/powerpoint/2010/main" val="351127379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4" name="Notes Placeholder 3">
            <a:extLst>
              <a:ext uri="{FF2B5EF4-FFF2-40B4-BE49-F238E27FC236}">
                <a16:creationId xmlns:a16="http://schemas.microsoft.com/office/drawing/2014/main" id="{BB9D0EF2-2241-494C-9D9A-68EBA92219CF}"/>
              </a:ext>
            </a:extLst>
          </p:cNvPr>
          <p:cNvSpPr>
            <a:spLocks noGrp="1"/>
          </p:cNvSpPr>
          <p:nvPr>
            <p:ph type="body" idx="1"/>
          </p:nvPr>
        </p:nvSpPr>
        <p:spPr>
          <a:xfrm>
            <a:off x="777875" y="3721518"/>
            <a:ext cx="1217477" cy="282272"/>
          </a:xfrm>
          <a:prstGeom prst="rect">
            <a:avLst/>
          </a:prstGeom>
        </p:spPr>
        <p:txBody>
          <a:bodyPr wrap="none">
            <a:spAutoFit/>
          </a:bodyPr>
          <a:lstStyle/>
          <a:p>
            <a:pPr marL="0" indent="0" defTabSz="966612">
              <a:spcBef>
                <a:spcPts val="634"/>
              </a:spcBef>
              <a:buNone/>
              <a:defRPr/>
            </a:pPr>
            <a:r>
              <a:rPr lang="en-US" sz="1200" b="1" dirty="0">
                <a:cs typeface="Arial"/>
              </a:rPr>
              <a:t>Presenter Notes</a:t>
            </a:r>
          </a:p>
        </p:txBody>
      </p:sp>
    </p:spTree>
    <p:extLst>
      <p:ext uri="{BB962C8B-B14F-4D97-AF65-F5344CB8AC3E}">
        <p14:creationId xmlns:p14="http://schemas.microsoft.com/office/powerpoint/2010/main" val="160691652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852160" cy="5144347"/>
          </a:xfrm>
        </p:spPr>
        <p:txBody>
          <a:bodyPr/>
          <a:lstStyle/>
          <a:p>
            <a:pPr marL="0" indent="0" defTabSz="966612">
              <a:spcBef>
                <a:spcPts val="634"/>
              </a:spcBef>
              <a:buNone/>
              <a:defRPr/>
            </a:pPr>
            <a:r>
              <a:rPr lang="en-US" b="1" dirty="0">
                <a:cs typeface="Arial" panose="020B0604020202020204" pitchFamily="34" charset="0"/>
              </a:rPr>
              <a:t>Presenter Notes</a:t>
            </a:r>
          </a:p>
          <a:p>
            <a:pPr marL="0" indent="0" defTabSz="966612">
              <a:spcBef>
                <a:spcPts val="634"/>
              </a:spcBef>
              <a:buNone/>
              <a:defRPr/>
            </a:pPr>
            <a:r>
              <a:rPr lang="en-US" dirty="0">
                <a:cs typeface="Arial" panose="020B0604020202020204" pitchFamily="34" charset="0"/>
              </a:rPr>
              <a:t>Stay connected. Visit </a:t>
            </a:r>
            <a:r>
              <a:rPr lang="en-US" dirty="0">
                <a:cs typeface="Arial" panose="020B0604020202020204" pitchFamily="34" charset="0"/>
                <a:hlinkClick r:id="rId3"/>
              </a:rPr>
              <a:t>CMSnationaltrainingprogram.cms.gov</a:t>
            </a:r>
            <a:r>
              <a:rPr lang="en-US" baseline="0" dirty="0">
                <a:cs typeface="Arial" panose="020B0604020202020204" pitchFamily="34" charset="0"/>
              </a:rPr>
              <a:t> to view national training program materials and to subscribe to our email list. </a:t>
            </a:r>
            <a:r>
              <a:rPr lang="en-US" dirty="0">
                <a:cs typeface="Arial" panose="020B0604020202020204" pitchFamily="34" charset="0"/>
              </a:rPr>
              <a:t>Contact us at </a:t>
            </a:r>
            <a:r>
              <a:rPr lang="en-US" dirty="0">
                <a:cs typeface="Arial" panose="020B0604020202020204" pitchFamily="34" charset="0"/>
                <a:hlinkClick r:id="rId4"/>
              </a:rPr>
              <a:t>training@cms.hhs.gov</a:t>
            </a:r>
            <a:r>
              <a:rPr lang="en-US" dirty="0">
                <a:cs typeface="Arial" panose="020B0604020202020204" pitchFamily="34" charset="0"/>
              </a:rPr>
              <a:t>. </a:t>
            </a:r>
          </a:p>
          <a:p>
            <a:pPr marL="0" indent="0">
              <a:spcBef>
                <a:spcPts val="634"/>
              </a:spcBef>
              <a:buNone/>
            </a:pPr>
            <a:endParaRPr lang="en-US" dirty="0"/>
          </a:p>
        </p:txBody>
      </p:sp>
    </p:spTree>
    <p:extLst>
      <p:ext uri="{BB962C8B-B14F-4D97-AF65-F5344CB8AC3E}">
        <p14:creationId xmlns:p14="http://schemas.microsoft.com/office/powerpoint/2010/main" val="3634023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502380"/>
          </a:xfrm>
        </p:spPr>
        <p:txBody>
          <a:bodyPr/>
          <a:lstStyle/>
          <a:p>
            <a:pPr marL="0" indent="0" defTabSz="966612">
              <a:buNone/>
              <a:defRPr/>
            </a:pPr>
            <a:r>
              <a:rPr lang="en-US" b="1" i="0" u="none" strike="noStrike" dirty="0">
                <a:solidFill>
                  <a:srgbClr val="000000"/>
                </a:solidFill>
                <a:effectLst/>
                <a:cs typeface="Arial" panose="020B0604020202020204" pitchFamily="34" charset="0"/>
              </a:rPr>
              <a:t>Presenter Notes</a:t>
            </a:r>
            <a:r>
              <a:rPr lang="en-US" b="0" i="0" u="none" strike="noStrike" dirty="0">
                <a:solidFill>
                  <a:srgbClr val="444444"/>
                </a:solidFill>
                <a:effectLst/>
                <a:cs typeface="Arial" panose="020B0604020202020204" pitchFamily="34" charset="0"/>
              </a:rPr>
              <a:t>​</a:t>
            </a:r>
          </a:p>
          <a:p>
            <a:pPr marL="0" indent="0" defTabSz="966612">
              <a:buNone/>
              <a:defRPr/>
            </a:pPr>
            <a:r>
              <a:rPr lang="en-US" dirty="0">
                <a:solidFill>
                  <a:prstClr val="black"/>
                </a:solidFill>
                <a:cs typeface="Arial" panose="020B0604020202020204" pitchFamily="34" charset="0"/>
              </a:rPr>
              <a:t>Let’s compare costs:</a:t>
            </a:r>
          </a:p>
          <a:p>
            <a:pPr marL="0" indent="0" defTabSz="966612">
              <a:buNone/>
              <a:defRPr/>
            </a:pPr>
            <a:r>
              <a:rPr lang="en-US" b="1" dirty="0">
                <a:solidFill>
                  <a:prstClr val="black"/>
                </a:solidFill>
                <a:cs typeface="Arial" panose="020B0604020202020204" pitchFamily="34" charset="0"/>
              </a:rPr>
              <a:t>Original Medicare</a:t>
            </a:r>
          </a:p>
          <a:p>
            <a:pPr marL="125660" indent="-125660" defTabSz="966612">
              <a:defRPr/>
            </a:pPr>
            <a:r>
              <a:rPr lang="en-US" dirty="0">
                <a:solidFill>
                  <a:prstClr val="black"/>
                </a:solidFill>
                <a:cs typeface="Arial" panose="020B0604020202020204" pitchFamily="34" charset="0"/>
              </a:rPr>
              <a:t>For Part B-covered services, </a:t>
            </a:r>
            <a:r>
              <a:rPr lang="en-US" b="1" dirty="0">
                <a:solidFill>
                  <a:prstClr val="black"/>
                </a:solidFill>
                <a:cs typeface="Arial" panose="020B0604020202020204" pitchFamily="34" charset="0"/>
              </a:rPr>
              <a:t>you usually pay 20% of the Medicare-approved amount</a:t>
            </a:r>
            <a:r>
              <a:rPr lang="en-US" dirty="0">
                <a:solidFill>
                  <a:prstClr val="black"/>
                </a:solidFill>
                <a:cs typeface="Arial" panose="020B0604020202020204" pitchFamily="34" charset="0"/>
              </a:rPr>
              <a:t> after you meet your deductible. This amount is called your coinsurance. The deductible is the amount you must pay for health care or prescriptions before Original Medicare, your Medicare Advantage Plan, your Medicare drug plan or your other insurance begins to pay. You </a:t>
            </a:r>
            <a:r>
              <a:rPr lang="en-US" b="1" dirty="0">
                <a:solidFill>
                  <a:prstClr val="black"/>
                </a:solidFill>
                <a:cs typeface="Arial" panose="020B0604020202020204" pitchFamily="34" charset="0"/>
              </a:rPr>
              <a:t>pay a premium (monthly payment) for Part B</a:t>
            </a:r>
            <a:r>
              <a:rPr lang="en-US" dirty="0">
                <a:solidFill>
                  <a:prstClr val="black"/>
                </a:solidFill>
                <a:cs typeface="Arial" panose="020B0604020202020204" pitchFamily="34" charset="0"/>
              </a:rPr>
              <a:t>. If you choose to join a Medicare drug plan, you’ll pay a separate premium for your drug coverage (Part D). </a:t>
            </a:r>
          </a:p>
          <a:p>
            <a:pPr marL="125660" indent="-125660" defTabSz="966612">
              <a:defRPr/>
            </a:pPr>
            <a:r>
              <a:rPr lang="en-US" dirty="0">
                <a:solidFill>
                  <a:prstClr val="black"/>
                </a:solidFill>
                <a:cs typeface="Arial" panose="020B0604020202020204" pitchFamily="34" charset="0"/>
              </a:rPr>
              <a:t>There’s </a:t>
            </a:r>
            <a:r>
              <a:rPr lang="en-US" b="1" dirty="0">
                <a:solidFill>
                  <a:prstClr val="black"/>
                </a:solidFill>
                <a:cs typeface="Arial" panose="020B0604020202020204" pitchFamily="34" charset="0"/>
              </a:rPr>
              <a:t>no yearly limit </a:t>
            </a:r>
            <a:r>
              <a:rPr lang="en-US" dirty="0">
                <a:solidFill>
                  <a:prstClr val="black"/>
                </a:solidFill>
                <a:cs typeface="Arial" panose="020B0604020202020204" pitchFamily="34" charset="0"/>
              </a:rPr>
              <a:t>on what you pay out of pocket, unless you have supplemental coverage—like Medigap.</a:t>
            </a:r>
          </a:p>
          <a:p>
            <a:pPr marL="125660" indent="-125660" defTabSz="966612">
              <a:defRPr/>
            </a:pPr>
            <a:r>
              <a:rPr lang="en-US" dirty="0">
                <a:solidFill>
                  <a:prstClr val="black"/>
                </a:solidFill>
                <a:cs typeface="Arial" panose="020B0604020202020204" pitchFamily="34" charset="0"/>
              </a:rPr>
              <a:t>You </a:t>
            </a:r>
            <a:r>
              <a:rPr lang="en-US" b="1" dirty="0">
                <a:solidFill>
                  <a:prstClr val="black"/>
                </a:solidFill>
                <a:cs typeface="Arial" panose="020B0604020202020204" pitchFamily="34" charset="0"/>
              </a:rPr>
              <a:t>can get </a:t>
            </a:r>
            <a:r>
              <a:rPr lang="en-US" dirty="0">
                <a:solidFill>
                  <a:prstClr val="black"/>
                </a:solidFill>
                <a:cs typeface="Arial" panose="020B0604020202020204" pitchFamily="34" charset="0"/>
              </a:rPr>
              <a:t>Medigap to help pay your remaining out-of-pocket costs (like your 20% coinsurance). Or, you can use coverage from a former employer or union, or Medicaid.</a:t>
            </a:r>
          </a:p>
          <a:p>
            <a:pPr marL="0" indent="0" defTabSz="966612">
              <a:buNone/>
              <a:defRPr/>
            </a:pPr>
            <a:r>
              <a:rPr lang="en-US" b="1" dirty="0">
                <a:solidFill>
                  <a:prstClr val="black"/>
                </a:solidFill>
                <a:cs typeface="Arial" panose="020B0604020202020204" pitchFamily="34" charset="0"/>
              </a:rPr>
              <a:t>Medicare Advantage Plans</a:t>
            </a:r>
          </a:p>
          <a:p>
            <a:pPr marL="0" indent="0" defTabSz="966612">
              <a:buNone/>
              <a:defRPr/>
            </a:pPr>
            <a:r>
              <a:rPr lang="en-US" b="1" dirty="0">
                <a:solidFill>
                  <a:prstClr val="black"/>
                </a:solidFill>
                <a:cs typeface="Arial" panose="020B0604020202020204" pitchFamily="34" charset="0"/>
              </a:rPr>
              <a:t>Out-of-pocket costs vary</a:t>
            </a:r>
            <a:r>
              <a:rPr lang="en-US" dirty="0">
                <a:solidFill>
                  <a:prstClr val="black"/>
                </a:solidFill>
                <a:cs typeface="Arial" panose="020B0604020202020204" pitchFamily="34" charset="0"/>
              </a:rPr>
              <a:t>—plans may have lower or higher out-of-pocket costs for certain services.</a:t>
            </a:r>
          </a:p>
          <a:p>
            <a:pPr defTabSz="966612">
              <a:defRPr/>
            </a:pPr>
            <a:r>
              <a:rPr lang="en-US" dirty="0">
                <a:solidFill>
                  <a:prstClr val="black"/>
                </a:solidFill>
                <a:cs typeface="Arial" panose="020B0604020202020204" pitchFamily="34" charset="0"/>
              </a:rPr>
              <a:t>You pay the monthly </a:t>
            </a:r>
            <a:r>
              <a:rPr lang="en-US" b="1" dirty="0">
                <a:solidFill>
                  <a:prstClr val="black"/>
                </a:solidFill>
                <a:cs typeface="Arial" panose="020B0604020202020204" pitchFamily="34" charset="0"/>
              </a:rPr>
              <a:t>Part B premium </a:t>
            </a:r>
            <a:r>
              <a:rPr lang="en-US" dirty="0">
                <a:solidFill>
                  <a:prstClr val="black"/>
                </a:solidFill>
                <a:cs typeface="Arial" panose="020B0604020202020204" pitchFamily="34" charset="0"/>
              </a:rPr>
              <a:t>and may also have to </a:t>
            </a:r>
            <a:r>
              <a:rPr lang="en-US" b="1" dirty="0">
                <a:solidFill>
                  <a:prstClr val="black"/>
                </a:solidFill>
                <a:cs typeface="Arial" panose="020B0604020202020204" pitchFamily="34" charset="0"/>
              </a:rPr>
              <a:t>pay the plan’s premium</a:t>
            </a:r>
            <a:r>
              <a:rPr lang="en-US" dirty="0">
                <a:solidFill>
                  <a:prstClr val="black"/>
                </a:solidFill>
                <a:cs typeface="Arial" panose="020B0604020202020204" pitchFamily="34" charset="0"/>
              </a:rPr>
              <a:t>. Some plans may have a $0 premium and may help pay all or part of your Part B premium. Most plans include drug coverage </a:t>
            </a:r>
            <a:br>
              <a:rPr lang="en-US" dirty="0">
                <a:solidFill>
                  <a:prstClr val="black"/>
                </a:solidFill>
                <a:cs typeface="Arial" panose="020B0604020202020204" pitchFamily="34" charset="0"/>
              </a:rPr>
            </a:br>
            <a:r>
              <a:rPr lang="en-US" dirty="0">
                <a:solidFill>
                  <a:prstClr val="black"/>
                </a:solidFill>
                <a:cs typeface="Arial" panose="020B0604020202020204" pitchFamily="34" charset="0"/>
              </a:rPr>
              <a:t>(Part D).</a:t>
            </a:r>
          </a:p>
          <a:p>
            <a:pPr defTabSz="966612">
              <a:defRPr/>
            </a:pPr>
            <a:r>
              <a:rPr lang="en-US" dirty="0">
                <a:solidFill>
                  <a:prstClr val="black"/>
                </a:solidFill>
                <a:cs typeface="Arial" panose="020B0604020202020204" pitchFamily="34" charset="0"/>
              </a:rPr>
              <a:t>Plans have a </a:t>
            </a:r>
            <a:r>
              <a:rPr lang="en-US" b="1" dirty="0">
                <a:solidFill>
                  <a:prstClr val="black"/>
                </a:solidFill>
                <a:cs typeface="Arial" panose="020B0604020202020204" pitchFamily="34" charset="0"/>
              </a:rPr>
              <a:t>yearly limit </a:t>
            </a:r>
            <a:r>
              <a:rPr lang="en-US" dirty="0">
                <a:solidFill>
                  <a:prstClr val="black"/>
                </a:solidFill>
                <a:cs typeface="Arial" panose="020B0604020202020204" pitchFamily="34" charset="0"/>
              </a:rPr>
              <a:t>on what you pay out of pocket for services Part A and Part B cover. Once you reach your plan’s limit, you’ll pay nothing for services Part A and Part B cover for the rest of the year.</a:t>
            </a:r>
          </a:p>
          <a:p>
            <a:pPr defTabSz="966612">
              <a:defRPr/>
            </a:pPr>
            <a:r>
              <a:rPr lang="en-US" dirty="0">
                <a:solidFill>
                  <a:prstClr val="black"/>
                </a:solidFill>
                <a:cs typeface="Arial" panose="020B0604020202020204" pitchFamily="34" charset="0"/>
              </a:rPr>
              <a:t>You </a:t>
            </a:r>
            <a:r>
              <a:rPr lang="en-US" b="1" dirty="0">
                <a:solidFill>
                  <a:prstClr val="black"/>
                </a:solidFill>
                <a:cs typeface="Arial" panose="020B0604020202020204" pitchFamily="34" charset="0"/>
              </a:rPr>
              <a:t>can’t buy and don’t need </a:t>
            </a:r>
            <a:r>
              <a:rPr lang="en-US" dirty="0">
                <a:solidFill>
                  <a:prstClr val="black"/>
                </a:solidFill>
                <a:cs typeface="Arial" panose="020B0604020202020204" pitchFamily="34" charset="0"/>
              </a:rPr>
              <a:t>Medigap. </a:t>
            </a:r>
          </a:p>
          <a:p>
            <a:pPr marL="0" indent="0" defTabSz="966612">
              <a:buNone/>
              <a:defRPr/>
            </a:pPr>
            <a:endParaRPr lang="en-US" dirty="0">
              <a:solidFill>
                <a:prstClr val="black"/>
              </a:solidFill>
              <a:cs typeface="Arial" panose="020B0604020202020204" pitchFamily="34" charset="0"/>
            </a:endParaRPr>
          </a:p>
          <a:p>
            <a:pPr marL="0" indent="0" defTabSz="966612">
              <a:buNone/>
              <a:defRPr/>
            </a:pPr>
            <a:endParaRPr lang="en-US" sz="1300" dirty="0">
              <a:solidFill>
                <a:prstClr val="black"/>
              </a:solidFill>
              <a:cs typeface="Arial" panose="020B0604020202020204" pitchFamily="34" charset="0"/>
            </a:endParaRPr>
          </a:p>
        </p:txBody>
      </p:sp>
    </p:spTree>
    <p:extLst>
      <p:ext uri="{BB962C8B-B14F-4D97-AF65-F5344CB8AC3E}">
        <p14:creationId xmlns:p14="http://schemas.microsoft.com/office/powerpoint/2010/main" val="237071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defTabSz="966612">
              <a:spcBef>
                <a:spcPts val="634"/>
              </a:spcBef>
              <a:buNone/>
              <a:defRPr/>
            </a:pPr>
            <a:r>
              <a:rPr lang="en-US" b="1" i="0" u="none" strike="noStrike" dirty="0">
                <a:solidFill>
                  <a:srgbClr val="000000"/>
                </a:solidFill>
                <a:effectLst/>
                <a:cs typeface="Arial" panose="020B0604020202020204" pitchFamily="34" charset="0"/>
              </a:rPr>
              <a:t>Presenter Notes</a:t>
            </a:r>
            <a:r>
              <a:rPr lang="en-US" b="0" i="0" u="none" strike="noStrike" dirty="0">
                <a:solidFill>
                  <a:srgbClr val="444444"/>
                </a:solidFill>
                <a:effectLst/>
                <a:cs typeface="Arial" panose="020B0604020202020204" pitchFamily="34" charset="0"/>
              </a:rPr>
              <a:t>​</a:t>
            </a:r>
          </a:p>
          <a:p>
            <a:pPr marL="0" indent="0" defTabSz="966612">
              <a:spcBef>
                <a:spcPts val="634"/>
              </a:spcBef>
              <a:buNone/>
              <a:defRPr/>
            </a:pPr>
            <a:r>
              <a:rPr lang="en-US" dirty="0">
                <a:solidFill>
                  <a:srgbClr val="444444"/>
                </a:solidFill>
                <a:cs typeface="Arial" panose="020B0604020202020204" pitchFamily="34" charset="0"/>
              </a:rPr>
              <a:t>Let’s compare coverage:</a:t>
            </a:r>
            <a:endParaRPr lang="en-US" dirty="0">
              <a:solidFill>
                <a:prstClr val="black"/>
              </a:solidFill>
              <a:cs typeface="Arial" panose="020B0604020202020204" pitchFamily="34" charset="0"/>
            </a:endParaRPr>
          </a:p>
          <a:p>
            <a:pPr marL="0" indent="0" defTabSz="966612">
              <a:spcBef>
                <a:spcPts val="634"/>
              </a:spcBef>
              <a:buNone/>
              <a:defRPr/>
            </a:pPr>
            <a:r>
              <a:rPr lang="en-US" b="1" dirty="0">
                <a:solidFill>
                  <a:prstClr val="black"/>
                </a:solidFill>
                <a:cs typeface="Arial" panose="020B0604020202020204" pitchFamily="34" charset="0"/>
              </a:rPr>
              <a:t>Original Medicare </a:t>
            </a:r>
          </a:p>
          <a:p>
            <a:pPr marL="125660" indent="-125660" defTabSz="966612">
              <a:spcBef>
                <a:spcPts val="634"/>
              </a:spcBef>
              <a:defRPr/>
            </a:pPr>
            <a:r>
              <a:rPr lang="en-US" dirty="0">
                <a:solidFill>
                  <a:prstClr val="black"/>
                </a:solidFill>
                <a:cs typeface="Arial" panose="020B0604020202020204" pitchFamily="34" charset="0"/>
              </a:rPr>
              <a:t>Covers most </a:t>
            </a:r>
            <a:r>
              <a:rPr lang="en-US" b="0" dirty="0">
                <a:solidFill>
                  <a:prstClr val="black"/>
                </a:solidFill>
                <a:cs typeface="Arial" panose="020B0604020202020204" pitchFamily="34" charset="0"/>
              </a:rPr>
              <a:t>medically necessary </a:t>
            </a:r>
            <a:r>
              <a:rPr lang="en-US" dirty="0">
                <a:solidFill>
                  <a:prstClr val="black"/>
                </a:solidFill>
                <a:cs typeface="Arial" panose="020B0604020202020204" pitchFamily="34" charset="0"/>
              </a:rPr>
              <a:t>services and supplies in hospitals, doctors’ offices, and other health care facilities. Original Medicare doesn’t cover some benefits like eye exams, most dental care, and routine exams.</a:t>
            </a:r>
          </a:p>
          <a:p>
            <a:pPr marL="125660" indent="-125660" defTabSz="966612">
              <a:spcBef>
                <a:spcPts val="634"/>
              </a:spcBef>
              <a:defRPr/>
            </a:pPr>
            <a:r>
              <a:rPr lang="en-US" dirty="0">
                <a:solidFill>
                  <a:prstClr val="black"/>
                </a:solidFill>
                <a:cs typeface="Arial" panose="020B0604020202020204" pitchFamily="34" charset="0"/>
              </a:rPr>
              <a:t>You can join a </a:t>
            </a:r>
            <a:r>
              <a:rPr lang="en-US" b="1" dirty="0">
                <a:solidFill>
                  <a:prstClr val="black"/>
                </a:solidFill>
                <a:cs typeface="Arial" panose="020B0604020202020204" pitchFamily="34" charset="0"/>
              </a:rPr>
              <a:t>separate drug plan </a:t>
            </a:r>
            <a:r>
              <a:rPr lang="en-US" dirty="0">
                <a:solidFill>
                  <a:prstClr val="black"/>
                </a:solidFill>
                <a:cs typeface="Arial" panose="020B0604020202020204" pitchFamily="34" charset="0"/>
              </a:rPr>
              <a:t>to get drug coverage (Part D).</a:t>
            </a:r>
          </a:p>
          <a:p>
            <a:pPr marL="125660" indent="-125660" defTabSz="966612">
              <a:spcBef>
                <a:spcPts val="634"/>
              </a:spcBef>
              <a:defRPr/>
            </a:pPr>
            <a:r>
              <a:rPr lang="en-US" dirty="0">
                <a:solidFill>
                  <a:prstClr val="black"/>
                </a:solidFill>
                <a:cs typeface="Arial" panose="020B0604020202020204" pitchFamily="34" charset="0"/>
              </a:rPr>
              <a:t>In most cases, you don’t have to get a service or supply approved ahead of time for Original Medicare to cover it.</a:t>
            </a:r>
          </a:p>
          <a:p>
            <a:pPr marL="0" indent="0" defTabSz="966612">
              <a:spcBef>
                <a:spcPts val="634"/>
              </a:spcBef>
              <a:buNone/>
              <a:defRPr/>
            </a:pPr>
            <a:r>
              <a:rPr lang="en-US" b="1" dirty="0">
                <a:solidFill>
                  <a:prstClr val="black"/>
                </a:solidFill>
                <a:cs typeface="Arial" panose="020B0604020202020204" pitchFamily="34" charset="0"/>
              </a:rPr>
              <a:t>Medicare Advantage Plans </a:t>
            </a:r>
          </a:p>
          <a:p>
            <a:pPr marL="119149" indent="-119149" defTabSz="966612">
              <a:spcBef>
                <a:spcPts val="634"/>
              </a:spcBef>
              <a:defRPr/>
            </a:pPr>
            <a:r>
              <a:rPr lang="en-US" dirty="0">
                <a:solidFill>
                  <a:prstClr val="black"/>
                </a:solidFill>
                <a:cs typeface="Arial" panose="020B0604020202020204" pitchFamily="34" charset="0"/>
              </a:rPr>
              <a:t>Plans must cover all medically necessary services that Original Medicare covers. Plans may also offer some </a:t>
            </a:r>
            <a:r>
              <a:rPr lang="en-US" b="1" dirty="0">
                <a:solidFill>
                  <a:prstClr val="black"/>
                </a:solidFill>
                <a:cs typeface="Arial" panose="020B0604020202020204" pitchFamily="34" charset="0"/>
              </a:rPr>
              <a:t>extra benefits that Original Medicare doesn’t cover</a:t>
            </a:r>
            <a:r>
              <a:rPr lang="en-US" dirty="0">
                <a:solidFill>
                  <a:prstClr val="black"/>
                </a:solidFill>
                <a:cs typeface="Arial" panose="020B0604020202020204" pitchFamily="34" charset="0"/>
              </a:rPr>
              <a:t>—like vision, hearing, and dental services.</a:t>
            </a:r>
          </a:p>
          <a:p>
            <a:pPr marL="119149" indent="-119149" defTabSz="966612">
              <a:spcBef>
                <a:spcPts val="634"/>
              </a:spcBef>
              <a:defRPr/>
            </a:pPr>
            <a:r>
              <a:rPr lang="en-US" b="1" dirty="0">
                <a:solidFill>
                  <a:prstClr val="black"/>
                </a:solidFill>
                <a:cs typeface="Arial" panose="020B0604020202020204" pitchFamily="34" charset="0"/>
              </a:rPr>
              <a:t>Drug coverage (Part D) is included in most plans</a:t>
            </a:r>
            <a:r>
              <a:rPr lang="en-US" dirty="0">
                <a:solidFill>
                  <a:prstClr val="black"/>
                </a:solidFill>
                <a:cs typeface="Arial" panose="020B0604020202020204" pitchFamily="34" charset="0"/>
              </a:rPr>
              <a:t>. In most types of Medicare Advantage Plans, you can’t join a separate drug plan.</a:t>
            </a:r>
          </a:p>
          <a:p>
            <a:pPr marL="119149" indent="-119149" defTabSz="966612">
              <a:spcBef>
                <a:spcPts val="634"/>
              </a:spcBef>
              <a:defRPr/>
            </a:pPr>
            <a:r>
              <a:rPr lang="en-US" dirty="0">
                <a:solidFill>
                  <a:prstClr val="black"/>
                </a:solidFill>
                <a:cs typeface="Arial" panose="020B0604020202020204" pitchFamily="34" charset="0"/>
              </a:rPr>
              <a:t>In many cases, you have to get a service or supply approved ahead of time for the plan to cover it.</a:t>
            </a:r>
          </a:p>
          <a:p>
            <a:pPr marL="0" indent="0" defTabSz="966612">
              <a:spcBef>
                <a:spcPts val="634"/>
              </a:spcBef>
              <a:buNone/>
              <a:defRPr/>
            </a:pPr>
            <a:r>
              <a:rPr lang="en-US" b="1" dirty="0">
                <a:solidFill>
                  <a:prstClr val="black"/>
                </a:solidFill>
                <a:cs typeface="Arial"/>
              </a:rPr>
              <a:t>NOTE: </a:t>
            </a:r>
            <a:r>
              <a:rPr lang="en-US" dirty="0">
                <a:solidFill>
                  <a:prstClr val="black"/>
                </a:solidFill>
                <a:cs typeface="Arial" panose="020B0604020202020204" pitchFamily="34" charset="0"/>
              </a:rPr>
              <a:t>Medicare doesn’t pay for your hospital or medical bills if you aren’t lawfully present in the U.S. Also, in most situations, Medicare doesn’t pay for your hospital or medical bills if you're incarcerated. If you’re in the hospital as an outpatient and then are admitted as an inpatient, Part A coverage can be retroactive up to 3 days.</a:t>
            </a:r>
          </a:p>
          <a:p>
            <a:pPr marL="0" indent="0" defTabSz="966612">
              <a:spcBef>
                <a:spcPts val="634"/>
              </a:spcBef>
              <a:buNone/>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7185100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454316"/>
          </a:xfrm>
        </p:spPr>
        <p:txBody>
          <a:bodyPr/>
          <a:lstStyle/>
          <a:p>
            <a:pPr marL="0" indent="0" defTabSz="966612">
              <a:spcBef>
                <a:spcPts val="634"/>
              </a:spcBef>
              <a:buNone/>
              <a:defRPr/>
            </a:pPr>
            <a:r>
              <a:rPr lang="en-US" b="1" i="0" u="none" strike="noStrike" dirty="0">
                <a:solidFill>
                  <a:srgbClr val="000000"/>
                </a:solidFill>
                <a:effectLst/>
                <a:cs typeface="Arial" panose="020B0604020202020204" pitchFamily="34" charset="0"/>
              </a:rPr>
              <a:t>Presenter Notes</a:t>
            </a:r>
            <a:r>
              <a:rPr lang="en-US" b="0" i="0" u="none" strike="noStrike"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0" indent="0" defTabSz="966612">
              <a:spcBef>
                <a:spcPts val="634"/>
              </a:spcBef>
              <a:buNone/>
              <a:defRPr/>
            </a:pPr>
            <a:r>
              <a:rPr lang="en-US" dirty="0">
                <a:solidFill>
                  <a:prstClr val="black"/>
                </a:solidFill>
                <a:cs typeface="Arial" panose="020B0604020202020204" pitchFamily="34" charset="0"/>
              </a:rPr>
              <a:t>Let’s compare foreign travel:</a:t>
            </a:r>
          </a:p>
          <a:p>
            <a:pPr marL="125834" indent="-125834" defTabSz="966612">
              <a:spcBef>
                <a:spcPts val="634"/>
              </a:spcBef>
              <a:defRPr/>
            </a:pPr>
            <a:r>
              <a:rPr lang="en-US" b="1" dirty="0">
                <a:solidFill>
                  <a:prstClr val="black"/>
                </a:solidFill>
                <a:cs typeface="Arial" panose="020B0604020202020204" pitchFamily="34" charset="0"/>
              </a:rPr>
              <a:t>Original Medicare </a:t>
            </a:r>
            <a:r>
              <a:rPr lang="en-US" dirty="0">
                <a:solidFill>
                  <a:prstClr val="black"/>
                </a:solidFill>
                <a:cs typeface="Arial" panose="020B0604020202020204" pitchFamily="34" charset="0"/>
              </a:rPr>
              <a:t>generally </a:t>
            </a:r>
            <a:r>
              <a:rPr lang="en-US" b="1" dirty="0">
                <a:solidFill>
                  <a:prstClr val="black"/>
                </a:solidFill>
                <a:cs typeface="Arial" panose="020B0604020202020204" pitchFamily="34" charset="0"/>
              </a:rPr>
              <a:t>doesn’t cover medical care outside the U.S</a:t>
            </a:r>
            <a:r>
              <a:rPr lang="en-US" dirty="0">
                <a:solidFill>
                  <a:prstClr val="black"/>
                </a:solidFill>
                <a:cs typeface="Arial" panose="020B0604020202020204" pitchFamily="34" charset="0"/>
              </a:rPr>
              <a:t>. You may be able to buy a Medigap policy that covers emergency care outside the U.S. </a:t>
            </a:r>
            <a:r>
              <a:rPr lang="en-US" dirty="0"/>
              <a:t>The 50 states, the District of Columbia, Puerto Rico, the U.S. Virgin Islands, Guam, the Northern Mariana Islands, and American Samoa are considered part of the U.S. Anywhere else is considered outside the U.S.</a:t>
            </a:r>
            <a:endParaRPr lang="en-US" dirty="0">
              <a:solidFill>
                <a:prstClr val="black"/>
              </a:solidFill>
              <a:cs typeface="Arial" panose="020B0604020202020204" pitchFamily="34" charset="0"/>
            </a:endParaRPr>
          </a:p>
          <a:p>
            <a:pPr marL="125834" indent="-115768" defTabSz="966612">
              <a:spcBef>
                <a:spcPts val="634"/>
              </a:spcBef>
              <a:defRPr/>
            </a:pPr>
            <a:r>
              <a:rPr lang="en-US" b="1" dirty="0">
                <a:solidFill>
                  <a:prstClr val="black"/>
                </a:solidFill>
                <a:cs typeface="Arial" panose="020B0604020202020204" pitchFamily="34" charset="0"/>
              </a:rPr>
              <a:t>Medicare Advantage Plans </a:t>
            </a:r>
            <a:r>
              <a:rPr lang="en-US" dirty="0">
                <a:solidFill>
                  <a:prstClr val="black"/>
                </a:solidFill>
                <a:cs typeface="Arial" panose="020B0604020202020204" pitchFamily="34" charset="0"/>
              </a:rPr>
              <a:t>generally </a:t>
            </a:r>
            <a:r>
              <a:rPr lang="en-US" b="1" dirty="0">
                <a:solidFill>
                  <a:prstClr val="black"/>
                </a:solidFill>
                <a:cs typeface="Arial" panose="020B0604020202020204" pitchFamily="34" charset="0"/>
              </a:rPr>
              <a:t>don’t cover care outside the U.S</a:t>
            </a:r>
            <a:r>
              <a:rPr lang="en-US" dirty="0">
                <a:solidFill>
                  <a:prstClr val="black"/>
                </a:solidFill>
                <a:cs typeface="Arial" panose="020B0604020202020204" pitchFamily="34" charset="0"/>
              </a:rPr>
              <a:t>. Some plans may offer a supplemental benefit that covers emergency and urgently needed services when traveling outside the U.S. </a:t>
            </a:r>
          </a:p>
          <a:p>
            <a:pPr marL="10066" indent="0" defTabSz="966612">
              <a:spcBef>
                <a:spcPts val="634"/>
              </a:spcBef>
              <a:buNone/>
              <a:defRPr/>
            </a:pPr>
            <a:r>
              <a:rPr lang="en-US" b="1" dirty="0">
                <a:solidFill>
                  <a:prstClr val="black"/>
                </a:solidFill>
                <a:cs typeface="Arial" panose="020B0604020202020204" pitchFamily="34" charset="0"/>
              </a:rPr>
              <a:t>Medicare may pay for inpatient hospital, doctor, or ambulance services you get in a foreign country in these rare cases:</a:t>
            </a:r>
          </a:p>
          <a:p>
            <a:pPr marL="120800" indent="-110733" defTabSz="966612">
              <a:spcBef>
                <a:spcPts val="634"/>
              </a:spcBef>
              <a:defRPr/>
            </a:pPr>
            <a:r>
              <a:rPr lang="en-US" dirty="0">
                <a:solidFill>
                  <a:prstClr val="black"/>
                </a:solidFill>
                <a:cs typeface="Arial" panose="020B0604020202020204" pitchFamily="34" charset="0"/>
              </a:rPr>
              <a:t>You’re in the U.S. when an emergency occurs, and the foreign hospital is closer than the nearest U.S. hospital that can treat your medical condition. </a:t>
            </a:r>
          </a:p>
          <a:p>
            <a:pPr marL="120800" indent="-120800" defTabSz="966612">
              <a:spcBef>
                <a:spcPts val="634"/>
              </a:spcBef>
              <a:defRPr/>
            </a:pPr>
            <a:r>
              <a:rPr lang="en-US" dirty="0">
                <a:solidFill>
                  <a:prstClr val="black"/>
                </a:solidFill>
                <a:cs typeface="Arial" panose="020B0604020202020204" pitchFamily="34" charset="0"/>
              </a:rPr>
              <a:t>You're traveling through Canada without unreasonable delay by the most direct route between Alaska and another </a:t>
            </a:r>
            <a:r>
              <a:rPr lang="en-US" dirty="0">
                <a:cs typeface="Arial" panose="020B0604020202020204" pitchFamily="34" charset="0"/>
              </a:rPr>
              <a:t>U.S.</a:t>
            </a:r>
            <a:r>
              <a:rPr lang="en-US" dirty="0">
                <a:solidFill>
                  <a:srgbClr val="FF0000"/>
                </a:solidFill>
                <a:cs typeface="Arial" panose="020B0604020202020204" pitchFamily="34" charset="0"/>
              </a:rPr>
              <a:t> </a:t>
            </a:r>
            <a:r>
              <a:rPr lang="en-US" dirty="0">
                <a:solidFill>
                  <a:prstClr val="black"/>
                </a:solidFill>
                <a:cs typeface="Arial" panose="020B0604020202020204" pitchFamily="34" charset="0"/>
              </a:rPr>
              <a:t>state when a medical emergency occurs, and the Canadian hospital is closer than the nearest U.S. hospital that can treat the emergency.</a:t>
            </a:r>
          </a:p>
          <a:p>
            <a:pPr marL="120800" indent="-120800" defTabSz="966612">
              <a:spcBef>
                <a:spcPts val="634"/>
              </a:spcBef>
              <a:defRPr/>
            </a:pPr>
            <a:r>
              <a:rPr lang="en-US" dirty="0">
                <a:solidFill>
                  <a:prstClr val="black"/>
                </a:solidFill>
                <a:cs typeface="Arial" panose="020B0604020202020204" pitchFamily="34" charset="0"/>
              </a:rPr>
              <a:t>You live in the U.S. and the foreign hospital is closer to your home than the nearest U.S. hospital that can treat your medical condition, regardless of whether an emergency exists.</a:t>
            </a:r>
          </a:p>
          <a:p>
            <a:r>
              <a:rPr lang="en-US" dirty="0"/>
              <a:t>There are also some cases where Part B may pay for services that you get on board a ship within the territorial waters adjoining the land areas of the U.S.</a:t>
            </a:r>
            <a:endParaRPr lang="en-US" strike="sngStrike" dirty="0">
              <a:cs typeface="Arial" panose="020B0604020202020204" pitchFamily="34" charset="0"/>
            </a:endParaRPr>
          </a:p>
          <a:p>
            <a:pPr marL="0" indent="0" defTabSz="966612">
              <a:spcBef>
                <a:spcPts val="634"/>
              </a:spcBef>
              <a:buNone/>
              <a:defRPr/>
            </a:pPr>
            <a:r>
              <a:rPr lang="en-US" b="1" dirty="0">
                <a:solidFill>
                  <a:prstClr val="black"/>
                </a:solidFill>
                <a:cs typeface="Arial" panose="020B0604020202020204" pitchFamily="34" charset="0"/>
              </a:rPr>
              <a:t>Source</a:t>
            </a:r>
            <a:r>
              <a:rPr lang="en-US" dirty="0">
                <a:solidFill>
                  <a:prstClr val="black"/>
                </a:solidFill>
                <a:cs typeface="Arial" panose="020B0604020202020204" pitchFamily="34" charset="0"/>
              </a:rPr>
              <a:t>: </a:t>
            </a:r>
            <a:r>
              <a:rPr lang="en-US" dirty="0">
                <a:solidFill>
                  <a:prstClr val="black"/>
                </a:solidFill>
                <a:cs typeface="Arial" panose="020B0604020202020204" pitchFamily="34" charset="0"/>
                <a:hlinkClick r:id="rId3"/>
              </a:rPr>
              <a:t>Medicare.gov/coverage/travel</a:t>
            </a:r>
            <a:endParaRPr lang="en-US" dirty="0">
              <a:solidFill>
                <a:prstClr val="black"/>
              </a:solidFill>
              <a:cs typeface="Arial" panose="020B0604020202020204" pitchFamily="34" charset="0"/>
            </a:endParaRPr>
          </a:p>
          <a:p>
            <a:pPr marL="0" indent="0" defTabSz="966612">
              <a:buNone/>
              <a:defRPr/>
            </a:pPr>
            <a:endParaRPr lang="en-US" sz="1500" dirty="0">
              <a:solidFill>
                <a:prstClr val="black"/>
              </a:solidFill>
            </a:endParaRPr>
          </a:p>
        </p:txBody>
      </p:sp>
    </p:spTree>
    <p:extLst>
      <p:ext uri="{BB962C8B-B14F-4D97-AF65-F5344CB8AC3E}">
        <p14:creationId xmlns:p14="http://schemas.microsoft.com/office/powerpoint/2010/main" val="16724367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501984"/>
          </a:xfrm>
        </p:spPr>
        <p:txBody>
          <a:bodyPr/>
          <a:lstStyle/>
          <a:p>
            <a:pPr marL="0" indent="0" defTabSz="966612">
              <a:spcBef>
                <a:spcPts val="634"/>
              </a:spcBef>
              <a:buNone/>
              <a:defRPr/>
            </a:pPr>
            <a:r>
              <a:rPr lang="en-US" b="1" dirty="0">
                <a:solidFill>
                  <a:prstClr val="black"/>
                </a:solidFill>
                <a:ea typeface="ＭＳ Ｐゴシック"/>
                <a:cs typeface="Arial"/>
              </a:rPr>
              <a:t>This slide has animation.</a:t>
            </a:r>
            <a:endParaRPr lang="en-US" b="0" i="0" u="none" strike="noStrike" dirty="0">
              <a:solidFill>
                <a:srgbClr val="000000"/>
              </a:solidFill>
              <a:effectLst/>
              <a:cs typeface="Arial"/>
            </a:endParaRPr>
          </a:p>
          <a:p>
            <a:pPr marL="0" indent="0" defTabSz="966612">
              <a:spcBef>
                <a:spcPts val="634"/>
              </a:spcBef>
              <a:buNone/>
              <a:defRPr/>
            </a:pPr>
            <a:r>
              <a:rPr lang="en-US" b="1" i="0" u="none" strike="noStrike" dirty="0">
                <a:solidFill>
                  <a:srgbClr val="000000"/>
                </a:solidFill>
                <a:effectLst/>
                <a:cs typeface="Arial"/>
              </a:rPr>
              <a:t>Presenter Notes</a:t>
            </a:r>
            <a:r>
              <a:rPr lang="en-US" b="0" i="0" u="none" strike="noStrike" dirty="0">
                <a:solidFill>
                  <a:srgbClr val="444444"/>
                </a:solidFill>
                <a:effectLst/>
                <a:cs typeface="Arial"/>
              </a:rPr>
              <a:t>​</a:t>
            </a:r>
            <a:endParaRPr lang="en-US" dirty="0">
              <a:solidFill>
                <a:prstClr val="black"/>
              </a:solidFill>
              <a:cs typeface="Arial"/>
            </a:endParaRPr>
          </a:p>
          <a:p>
            <a:pPr marL="125525" indent="-125525">
              <a:spcBef>
                <a:spcPts val="634"/>
              </a:spcBef>
              <a:defRPr/>
            </a:pPr>
            <a:r>
              <a:rPr lang="en-US" b="1" dirty="0">
                <a:solidFill>
                  <a:prstClr val="black"/>
                </a:solidFill>
                <a:cs typeface="Arial"/>
              </a:rPr>
              <a:t>If you’re already getting Social Security or RRB benefits during your Initial Enrollment Period (IEP) </a:t>
            </a:r>
            <a:r>
              <a:rPr lang="en-US" dirty="0">
                <a:solidFill>
                  <a:prstClr val="black"/>
                </a:solidFill>
                <a:cs typeface="Arial"/>
              </a:rPr>
              <a:t>(for example, you get retirement benefits at least 4 months before you turn 65), you’ll be automatically enrolled in Part A and Part B. You’ll get your Get Ready for Medicare package, which includes your Medicare card and other information, about 3 months before you turn 65 (coverage begins the 1</a:t>
            </a:r>
            <a:r>
              <a:rPr lang="en-US" baseline="30000" dirty="0">
                <a:solidFill>
                  <a:prstClr val="black"/>
                </a:solidFill>
                <a:cs typeface="Arial"/>
              </a:rPr>
              <a:t>st</a:t>
            </a:r>
            <a:r>
              <a:rPr lang="en-US" dirty="0">
                <a:solidFill>
                  <a:prstClr val="black"/>
                </a:solidFill>
                <a:cs typeface="Arial"/>
              </a:rPr>
              <a:t> day of the month you turn 65). </a:t>
            </a:r>
          </a:p>
          <a:p>
            <a:pPr marL="117475" lvl="1" defTabSz="966612">
              <a:spcBef>
                <a:spcPts val="634"/>
              </a:spcBef>
              <a:defRPr/>
            </a:pPr>
            <a:r>
              <a:rPr lang="en-US" b="1" dirty="0">
                <a:solidFill>
                  <a:prstClr val="black"/>
                </a:solidFill>
                <a:cs typeface="Arial"/>
              </a:rPr>
              <a:t>NOTE</a:t>
            </a:r>
            <a:r>
              <a:rPr lang="en-US" dirty="0">
                <a:solidFill>
                  <a:prstClr val="black"/>
                </a:solidFill>
                <a:cs typeface="Arial"/>
              </a:rPr>
              <a:t>: If you live in Puerto Rico and get benefits from Social Security or the RRB, you’ll automatically get Part A the 1</a:t>
            </a:r>
            <a:r>
              <a:rPr lang="en-US" baseline="30000" dirty="0">
                <a:solidFill>
                  <a:prstClr val="black"/>
                </a:solidFill>
                <a:cs typeface="Arial"/>
              </a:rPr>
              <a:t>st</a:t>
            </a:r>
            <a:r>
              <a:rPr lang="en-US" dirty="0">
                <a:solidFill>
                  <a:prstClr val="black"/>
                </a:solidFill>
                <a:cs typeface="Arial"/>
              </a:rPr>
              <a:t> day of the month you turn 65, or after you get disability benefits for 24 months. However, if you want Part B, you’ll need to sign up for it. If you don’t sign up for Part B when you’re first eligible, you may have to pay a late enrollment penalty for as long as you have Part B. Visit </a:t>
            </a:r>
            <a:r>
              <a:rPr lang="en-US" dirty="0">
                <a:cs typeface="Arial"/>
                <a:hlinkClick r:id="rId3"/>
              </a:rPr>
              <a:t>SSA.gov</a:t>
            </a:r>
            <a:r>
              <a:rPr lang="en-US" dirty="0">
                <a:cs typeface="Arial"/>
              </a:rPr>
              <a:t> or</a:t>
            </a:r>
            <a:r>
              <a:rPr lang="en-US" dirty="0">
                <a:solidFill>
                  <a:prstClr val="black"/>
                </a:solidFill>
                <a:cs typeface="Arial"/>
              </a:rPr>
              <a:t> </a:t>
            </a:r>
            <a:r>
              <a:rPr lang="en-US" dirty="0">
                <a:cs typeface="Arial"/>
                <a:hlinkClick r:id="rId4"/>
              </a:rPr>
              <a:t>RRB.gov</a:t>
            </a:r>
            <a:r>
              <a:rPr lang="en-US" dirty="0">
                <a:cs typeface="Arial"/>
              </a:rPr>
              <a:t> </a:t>
            </a:r>
            <a:r>
              <a:rPr lang="en-US" dirty="0">
                <a:solidFill>
                  <a:prstClr val="black"/>
                </a:solidFill>
                <a:cs typeface="Arial"/>
              </a:rPr>
              <a:t>for help. </a:t>
            </a:r>
            <a:endParaRPr lang="en-US" dirty="0">
              <a:solidFill>
                <a:prstClr val="black"/>
              </a:solidFill>
              <a:cs typeface="Arial" panose="020B0604020202020204" pitchFamily="34" charset="0"/>
            </a:endParaRPr>
          </a:p>
          <a:p>
            <a:pPr marL="125660" indent="-125660" defTabSz="966612">
              <a:spcBef>
                <a:spcPts val="634"/>
              </a:spcBef>
              <a:defRPr/>
            </a:pPr>
            <a:r>
              <a:rPr lang="en-US" b="1" dirty="0">
                <a:solidFill>
                  <a:prstClr val="black"/>
                </a:solidFill>
                <a:cs typeface="Arial"/>
              </a:rPr>
              <a:t>If you’re under 65 and have a disability, </a:t>
            </a:r>
            <a:r>
              <a:rPr lang="en-US" dirty="0">
                <a:solidFill>
                  <a:prstClr val="black"/>
                </a:solidFill>
                <a:cs typeface="Arial"/>
              </a:rPr>
              <a:t>you’ll automatically get Part A and Part B after you get disability benefits from Social Security or certain disability benefits from the RRB for 24 months. You’ll get your Get Ready for Medicare package, which includes your Medicare card and other information, about 3 months before your 25</a:t>
            </a:r>
            <a:r>
              <a:rPr lang="en-US" baseline="30000" dirty="0">
                <a:solidFill>
                  <a:prstClr val="black"/>
                </a:solidFill>
                <a:cs typeface="Arial"/>
              </a:rPr>
              <a:t>th</a:t>
            </a:r>
            <a:r>
              <a:rPr lang="en-US" dirty="0">
                <a:solidFill>
                  <a:prstClr val="black"/>
                </a:solidFill>
                <a:cs typeface="Arial"/>
              </a:rPr>
              <a:t> month of disability benefits (coverage begins your 25</a:t>
            </a:r>
            <a:r>
              <a:rPr lang="en-US" baseline="30000" dirty="0">
                <a:solidFill>
                  <a:prstClr val="black"/>
                </a:solidFill>
                <a:cs typeface="Arial"/>
              </a:rPr>
              <a:t>th</a:t>
            </a:r>
            <a:r>
              <a:rPr lang="en-US" dirty="0">
                <a:solidFill>
                  <a:prstClr val="black"/>
                </a:solidFill>
                <a:cs typeface="Arial"/>
              </a:rPr>
              <a:t> month of disability benefits). If you have ALS, you’ll automatically get Part A and Part B the month your Social Security disability benefits begin.</a:t>
            </a:r>
          </a:p>
          <a:p>
            <a:pPr marL="0" indent="0" defTabSz="966612">
              <a:spcBef>
                <a:spcPts val="634"/>
              </a:spcBef>
              <a:buNone/>
              <a:defRPr/>
            </a:pPr>
            <a:r>
              <a:rPr lang="en-US" dirty="0">
                <a:solidFill>
                  <a:prstClr val="black"/>
                </a:solidFill>
                <a:cs typeface="Arial"/>
              </a:rPr>
              <a:t>“Get Ready for Medicare,” is pictured on this page. Visit  </a:t>
            </a:r>
            <a:r>
              <a:rPr lang="en-US" dirty="0">
                <a:solidFill>
                  <a:prstClr val="black"/>
                </a:solidFill>
                <a:cs typeface="Arial"/>
                <a:hlinkClick r:id="rId5"/>
              </a:rPr>
              <a:t>Medicare.gov/basics/forms-publications-mailings/mailings/signing-up/get-ready-for-medicare-package</a:t>
            </a:r>
            <a:r>
              <a:rPr lang="en-US" dirty="0">
                <a:solidFill>
                  <a:prstClr val="black"/>
                </a:solidFill>
                <a:cs typeface="Arial"/>
              </a:rPr>
              <a:t> to get a copy.</a:t>
            </a:r>
          </a:p>
          <a:p>
            <a:pPr marL="0" indent="0">
              <a:buNone/>
            </a:pPr>
            <a:endParaRPr lang="en-US" b="1" dirty="0">
              <a:cs typeface="Arial"/>
            </a:endParaRPr>
          </a:p>
        </p:txBody>
      </p:sp>
    </p:spTree>
    <p:extLst>
      <p:ext uri="{BB962C8B-B14F-4D97-AF65-F5344CB8AC3E}">
        <p14:creationId xmlns:p14="http://schemas.microsoft.com/office/powerpoint/2010/main" val="37501410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02019" y="3581400"/>
            <a:ext cx="6921795" cy="5796516"/>
          </a:xfrm>
        </p:spPr>
        <p:txBody>
          <a:bodyPr/>
          <a:lstStyle/>
          <a:p>
            <a:pPr marL="0" indent="0" defTabSz="966612">
              <a:spcBef>
                <a:spcPts val="634"/>
              </a:spcBef>
              <a:buNone/>
              <a:defRPr/>
            </a:pPr>
            <a:r>
              <a:rPr lang="en-US" b="1" dirty="0">
                <a:solidFill>
                  <a:prstClr val="black"/>
                </a:solidFill>
                <a:ea typeface="ＭＳ Ｐゴシック"/>
                <a:cs typeface="Arial"/>
              </a:rPr>
              <a:t>This slide has animation.</a:t>
            </a:r>
            <a:endParaRPr lang="en-US" b="0" i="0" u="none" strike="noStrike" dirty="0">
              <a:solidFill>
                <a:srgbClr val="000000"/>
              </a:solidFill>
              <a:effectLst/>
              <a:cs typeface="Arial"/>
            </a:endParaRPr>
          </a:p>
          <a:p>
            <a:pPr marL="0" indent="0" defTabSz="966612">
              <a:spcBef>
                <a:spcPts val="634"/>
              </a:spcBef>
              <a:buNone/>
              <a:defRPr/>
            </a:pPr>
            <a:r>
              <a:rPr lang="en-US" b="1" i="0" u="none" strike="noStrike" dirty="0">
                <a:solidFill>
                  <a:srgbClr val="000000"/>
                </a:solidFill>
                <a:effectLst/>
                <a:cs typeface="Arial"/>
              </a:rPr>
              <a:t>Presenter Notes</a:t>
            </a:r>
            <a:r>
              <a:rPr lang="en-US" b="0" i="0" u="none" strike="noStrike" dirty="0">
                <a:solidFill>
                  <a:srgbClr val="444444"/>
                </a:solidFill>
                <a:effectLst/>
                <a:cs typeface="Arial"/>
              </a:rPr>
              <a:t>​</a:t>
            </a:r>
            <a:endParaRPr lang="en-US" dirty="0">
              <a:solidFill>
                <a:prstClr val="black"/>
              </a:solidFill>
              <a:cs typeface="Arial"/>
            </a:endParaRPr>
          </a:p>
          <a:p>
            <a:pPr marL="125660" indent="-125660">
              <a:spcBef>
                <a:spcPts val="634"/>
              </a:spcBef>
              <a:defRPr/>
            </a:pPr>
            <a:r>
              <a:rPr lang="en-US" dirty="0">
                <a:solidFill>
                  <a:prstClr val="black"/>
                </a:solidFill>
                <a:cs typeface="Arial"/>
              </a:rPr>
              <a:t>If you aren’t getting Social Security or RRB benefits at least 4 months before you turn 65 (for instance, because you’re still working), you’ll need to sign up for Part A (even if you’re eligible to get Part A premium free (don’t need to pay a premium)) and Part B. To avoid a delay in coverage, you should contact Social Security to apply for Medicare 3 months before you turn 65. If you worked for a railroad, contact the RRB to sign up. You don’t have to be retired to get Medicare. </a:t>
            </a:r>
          </a:p>
          <a:p>
            <a:pPr marL="125660" indent="-125660" defTabSz="966612">
              <a:spcBef>
                <a:spcPts val="634"/>
              </a:spcBef>
              <a:defRPr/>
            </a:pPr>
            <a:r>
              <a:rPr lang="en-US" dirty="0">
                <a:solidFill>
                  <a:prstClr val="black"/>
                </a:solidFill>
                <a:cs typeface="Arial"/>
              </a:rPr>
              <a:t>You can sign up online at </a:t>
            </a:r>
            <a:r>
              <a:rPr lang="en-US" dirty="0">
                <a:cs typeface="Arial"/>
                <a:hlinkClick r:id="rId3"/>
              </a:rPr>
              <a:t>SSA.gov</a:t>
            </a:r>
            <a:r>
              <a:rPr lang="en-US" dirty="0">
                <a:cs typeface="Arial"/>
              </a:rPr>
              <a:t> </a:t>
            </a:r>
            <a:r>
              <a:rPr lang="en-US" dirty="0">
                <a:solidFill>
                  <a:prstClr val="black"/>
                </a:solidFill>
                <a:cs typeface="Arial"/>
              </a:rPr>
              <a:t>, or call 1-800-722-1213; TTY: 1-800-325-0778, or make an appointment at your local Social Security office. To find your local office, visit </a:t>
            </a:r>
            <a:r>
              <a:rPr lang="en-US" dirty="0">
                <a:solidFill>
                  <a:prstClr val="black"/>
                </a:solidFill>
                <a:cs typeface="Arial"/>
                <a:hlinkClick r:id="rId4"/>
              </a:rPr>
              <a:t>secure.SSA.gov/ICON/</a:t>
            </a:r>
            <a:r>
              <a:rPr lang="en-US" dirty="0" err="1">
                <a:solidFill>
                  <a:prstClr val="black"/>
                </a:solidFill>
                <a:cs typeface="Arial"/>
                <a:hlinkClick r:id="rId4"/>
              </a:rPr>
              <a:t>main.jsp</a:t>
            </a:r>
            <a:r>
              <a:rPr lang="en-US" dirty="0">
                <a:solidFill>
                  <a:prstClr val="black"/>
                </a:solidFill>
                <a:cs typeface="Arial"/>
              </a:rPr>
              <a:t>. You can sign up for and get Social Security retirement benefits as early as 62, but the benefit amount will be lower than your full retirement benefit amount. Your benefit amount will be reduced based on the number of months you get benefits before you reach your full retirement age. </a:t>
            </a:r>
            <a:endParaRPr lang="en-US" dirty="0">
              <a:solidFill>
                <a:prstClr val="black"/>
              </a:solidFill>
              <a:cs typeface="Arial" panose="020B0604020202020204" pitchFamily="34" charset="0"/>
            </a:endParaRPr>
          </a:p>
          <a:p>
            <a:pPr marL="125660" indent="-125660" defTabSz="966612">
              <a:spcBef>
                <a:spcPts val="634"/>
              </a:spcBef>
              <a:defRPr/>
            </a:pPr>
            <a:r>
              <a:rPr lang="en-US" dirty="0">
                <a:solidFill>
                  <a:prstClr val="black"/>
                </a:solidFill>
                <a:cs typeface="Arial"/>
              </a:rPr>
              <a:t>The full retirement age for Social Security benefits is increasing. For many years, the full retirement age was 65. However, beginning with people born in 1938 or later, that age gradually increases until it reaches 67 for people born after 1959. You can calculate your age for collecting </a:t>
            </a:r>
            <a:r>
              <a:rPr lang="en-US" b="1" dirty="0">
                <a:solidFill>
                  <a:prstClr val="black"/>
                </a:solidFill>
                <a:cs typeface="Arial"/>
              </a:rPr>
              <a:t>full </a:t>
            </a:r>
            <a:r>
              <a:rPr lang="en-US" dirty="0">
                <a:solidFill>
                  <a:prstClr val="black"/>
                </a:solidFill>
                <a:cs typeface="Arial"/>
              </a:rPr>
              <a:t>Social Security retirement benefits at</a:t>
            </a:r>
            <a:r>
              <a:rPr lang="en-US" u="sng" dirty="0">
                <a:solidFill>
                  <a:prstClr val="black"/>
                </a:solidFill>
                <a:cs typeface="Arial"/>
                <a:hlinkClick r:id="rId5"/>
              </a:rPr>
              <a:t> SSA.gov/retirement/ageincrease.htm</a:t>
            </a:r>
            <a:r>
              <a:rPr lang="en-US" dirty="0">
                <a:solidFill>
                  <a:prstClr val="black"/>
                </a:solidFill>
                <a:cs typeface="Arial"/>
              </a:rPr>
              <a:t>.</a:t>
            </a:r>
          </a:p>
          <a:p>
            <a:pPr marL="125660" indent="-125660" defTabSz="966612">
              <a:spcBef>
                <a:spcPts val="634"/>
              </a:spcBef>
              <a:defRPr/>
            </a:pPr>
            <a:r>
              <a:rPr lang="en-US" dirty="0">
                <a:solidFill>
                  <a:prstClr val="black"/>
                </a:solidFill>
                <a:cs typeface="Arial"/>
              </a:rPr>
              <a:t>For more information, visit </a:t>
            </a:r>
            <a:r>
              <a:rPr lang="en-US" dirty="0">
                <a:solidFill>
                  <a:prstClr val="black"/>
                </a:solidFill>
                <a:cs typeface="Arial"/>
                <a:hlinkClick r:id="rId6"/>
              </a:rPr>
              <a:t>SSA.gov/pubs/EN-05-10035.pdf</a:t>
            </a:r>
            <a:r>
              <a:rPr lang="en-US" dirty="0">
                <a:solidFill>
                  <a:prstClr val="black"/>
                </a:solidFill>
                <a:cs typeface="Arial"/>
              </a:rPr>
              <a:t> </a:t>
            </a:r>
          </a:p>
          <a:p>
            <a:pPr marL="125660" indent="-125660" defTabSz="966612">
              <a:spcBef>
                <a:spcPts val="634"/>
              </a:spcBef>
              <a:defRPr/>
            </a:pPr>
            <a:r>
              <a:rPr lang="en-US" b="1" dirty="0">
                <a:cs typeface="Arial"/>
              </a:rPr>
              <a:t>NOTE: </a:t>
            </a:r>
            <a:r>
              <a:rPr lang="en-US" dirty="0">
                <a:cs typeface="Arial"/>
              </a:rPr>
              <a:t>If you sign up for Part A and Part B, CMS will send you a “Welcome to Medicare” package—about 2 weeks after you apply. The package includes a “Welcome to Medicare” cover letter and a “Welcome to Medicare” booklet (CMS Product No. 12020). The package will also provide your coverage start date (which is on the enclosed Medicare card as well). The cover letter and booklet both explain important decisions you need to make.</a:t>
            </a:r>
            <a:r>
              <a:rPr lang="en-US" dirty="0">
                <a:solidFill>
                  <a:prstClr val="black"/>
                </a:solidFill>
                <a:cs typeface="Arial"/>
              </a:rPr>
              <a:t> </a:t>
            </a:r>
            <a:endParaRPr lang="en-US" dirty="0">
              <a:solidFill>
                <a:prstClr val="black"/>
              </a:solidFill>
              <a:cs typeface="Arial" panose="020B0604020202020204" pitchFamily="34" charset="0"/>
            </a:endParaRPr>
          </a:p>
          <a:p>
            <a:pPr marL="0" indent="0">
              <a:spcBef>
                <a:spcPts val="634"/>
              </a:spcBef>
              <a:buNone/>
              <a:defRPr/>
            </a:pPr>
            <a:r>
              <a:rPr lang="en-US" dirty="0">
                <a:solidFill>
                  <a:prstClr val="black"/>
                </a:solidFill>
                <a:cs typeface="Arial"/>
              </a:rPr>
              <a:t>“Welcome to Medicare,” is pictured on this page. Visit </a:t>
            </a:r>
            <a:r>
              <a:rPr lang="en-US" dirty="0">
                <a:solidFill>
                  <a:prstClr val="black"/>
                </a:solidFill>
                <a:cs typeface="Arial"/>
                <a:hlinkClick r:id="rId7"/>
              </a:rPr>
              <a:t>Medicare.gov/basics/forms-publications-mailings/mailings/signing-up/welcome-to-medicare-package</a:t>
            </a:r>
            <a:r>
              <a:rPr lang="en-US" dirty="0">
                <a:solidFill>
                  <a:prstClr val="black"/>
                </a:solidFill>
                <a:cs typeface="Arial"/>
              </a:rPr>
              <a:t> </a:t>
            </a:r>
            <a:r>
              <a:rPr lang="en-US" dirty="0">
                <a:cs typeface="Arial"/>
              </a:rPr>
              <a:t>to get a copy.</a:t>
            </a:r>
          </a:p>
          <a:p>
            <a:pPr marL="0" indent="0">
              <a:spcBef>
                <a:spcPts val="634"/>
              </a:spcBef>
              <a:buNone/>
              <a:defRPr/>
            </a:pPr>
            <a:endParaRPr lang="en-US" dirty="0">
              <a:solidFill>
                <a:prstClr val="black"/>
              </a:solidFill>
              <a:cs typeface="Arial"/>
            </a:endParaRPr>
          </a:p>
          <a:p>
            <a:pPr marL="0" indent="0">
              <a:spcBef>
                <a:spcPts val="634"/>
              </a:spcBef>
              <a:buNone/>
              <a:defRPr/>
            </a:pPr>
            <a:r>
              <a:rPr lang="en-US" b="1" dirty="0">
                <a:solidFill>
                  <a:prstClr val="black"/>
                </a:solidFill>
                <a:cs typeface="Arial"/>
              </a:rPr>
              <a:t>Source:</a:t>
            </a:r>
            <a:r>
              <a:rPr lang="en-US" dirty="0">
                <a:solidFill>
                  <a:prstClr val="black"/>
                </a:solidFill>
                <a:cs typeface="Arial"/>
              </a:rPr>
              <a:t> </a:t>
            </a:r>
            <a:r>
              <a:rPr lang="en-US" dirty="0">
                <a:solidFill>
                  <a:prstClr val="black"/>
                </a:solidFill>
                <a:cs typeface="Arial"/>
                <a:hlinkClick r:id="rId8"/>
              </a:rPr>
              <a:t>SSA.gov/benefits/retirement/planner/applying2.html</a:t>
            </a:r>
            <a:r>
              <a:rPr lang="en-US" dirty="0">
                <a:solidFill>
                  <a:prstClr val="black"/>
                </a:solidFill>
                <a:cs typeface="Arial"/>
              </a:rPr>
              <a:t> </a:t>
            </a:r>
          </a:p>
          <a:p>
            <a:pPr marL="0" indent="0">
              <a:buNone/>
            </a:pPr>
            <a:endParaRPr lang="en-US" sz="1500" dirty="0"/>
          </a:p>
        </p:txBody>
      </p:sp>
    </p:spTree>
    <p:extLst>
      <p:ext uri="{BB962C8B-B14F-4D97-AF65-F5344CB8AC3E}">
        <p14:creationId xmlns:p14="http://schemas.microsoft.com/office/powerpoint/2010/main" val="2114848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6" y="3581400"/>
            <a:ext cx="5759450" cy="5144347"/>
          </a:xfrm>
        </p:spPr>
        <p:txBody>
          <a:bodyPr/>
          <a:lstStyle/>
          <a:p>
            <a:pPr marL="0" indent="0" defTabSz="966612">
              <a:spcBef>
                <a:spcPts val="634"/>
              </a:spcBef>
              <a:buNone/>
              <a:defRPr/>
            </a:pPr>
            <a:r>
              <a:rPr lang="en-US" b="1" dirty="0">
                <a:solidFill>
                  <a:prstClr val="black"/>
                </a:solidFill>
                <a:ea typeface="ＭＳ Ｐゴシック"/>
                <a:cs typeface="Arial" panose="020B0604020202020204" pitchFamily="34" charset="0"/>
              </a:rPr>
              <a:t>This slide has animation</a:t>
            </a:r>
            <a:endParaRPr lang="en-US" b="0" i="0" u="none" strike="noStrike" dirty="0">
              <a:solidFill>
                <a:srgbClr val="000000"/>
              </a:solidFill>
              <a:effectLst/>
              <a:cs typeface="Arial" panose="020B0604020202020204" pitchFamily="34" charset="0"/>
            </a:endParaRPr>
          </a:p>
          <a:p>
            <a:pPr marL="0" indent="0" defTabSz="966612">
              <a:spcBef>
                <a:spcPts val="634"/>
              </a:spcBef>
              <a:buNone/>
              <a:defRPr/>
            </a:pPr>
            <a:r>
              <a:rPr lang="en-US" b="1" i="0" u="none" strike="noStrike" dirty="0">
                <a:solidFill>
                  <a:srgbClr val="000000"/>
                </a:solidFill>
                <a:effectLst/>
                <a:cs typeface="Arial" panose="020B0604020202020204" pitchFamily="34" charset="0"/>
              </a:rPr>
              <a:t>Presenter Notes</a:t>
            </a:r>
            <a:r>
              <a:rPr lang="en-US" b="0" i="0" u="none" strike="noStrike"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118813" indent="-118813">
              <a:spcBef>
                <a:spcPts val="634"/>
              </a:spcBef>
              <a:defRPr/>
            </a:pPr>
            <a:r>
              <a:rPr lang="en-US" b="1" dirty="0">
                <a:solidFill>
                  <a:prstClr val="black"/>
                </a:solidFill>
                <a:cs typeface="Arial" panose="020B0604020202020204" pitchFamily="34" charset="0"/>
              </a:rPr>
              <a:t>If you’re in Original Medicare, </a:t>
            </a:r>
            <a:r>
              <a:rPr lang="en-US" dirty="0">
                <a:solidFill>
                  <a:prstClr val="black"/>
                </a:solidFill>
                <a:cs typeface="Arial" panose="020B0604020202020204" pitchFamily="34" charset="0"/>
              </a:rPr>
              <a:t>you use your red, white, and blue Medicare card when you get health care services. </a:t>
            </a:r>
            <a:r>
              <a:rPr lang="en-US" b="1" dirty="0">
                <a:solidFill>
                  <a:prstClr val="black"/>
                </a:solidFill>
                <a:cs typeface="Arial" panose="020B0604020202020204" pitchFamily="34" charset="0"/>
              </a:rPr>
              <a:t>If you join a Medicare Advantage Plan</a:t>
            </a:r>
            <a:r>
              <a:rPr lang="en-US" dirty="0">
                <a:solidFill>
                  <a:prstClr val="black"/>
                </a:solidFill>
                <a:cs typeface="Arial" panose="020B0604020202020204" pitchFamily="34" charset="0"/>
              </a:rPr>
              <a:t>, your plan may give you a different card to use when you get health care services and supplies. Your Medicare Advantage Plan ID card is your main card for Medicare. However, you may also be asked to show your Medicare card, so you should carry this card too. </a:t>
            </a:r>
          </a:p>
          <a:p>
            <a:pPr marL="118813" indent="-118813">
              <a:spcBef>
                <a:spcPts val="634"/>
              </a:spcBef>
              <a:defRPr/>
            </a:pPr>
            <a:r>
              <a:rPr lang="en-US" b="1" dirty="0">
                <a:solidFill>
                  <a:prstClr val="black"/>
                </a:solidFill>
                <a:cs typeface="Arial" panose="020B0604020202020204" pitchFamily="34" charset="0"/>
              </a:rPr>
              <a:t>Your Medicare card </a:t>
            </a:r>
            <a:r>
              <a:rPr lang="en-US" dirty="0">
                <a:cs typeface="Arial" panose="020B0604020202020204" pitchFamily="34" charset="0"/>
              </a:rPr>
              <a:t>shows you have Medicare Part A (listed as HOSPITAL), Part B (listed as MEDICAL), or both. It also lists the date your coverage begins. Your card has a Medicare Number that’s unique to you—it’s not your Social Security Number. It's a unique combination of letters and numbers—the letters S, L, O, I, B, and Z are </a:t>
            </a:r>
            <a:r>
              <a:rPr lang="en-US" dirty="0">
                <a:solidFill>
                  <a:prstClr val="black"/>
                </a:solidFill>
                <a:cs typeface="Arial" panose="020B0604020202020204" pitchFamily="34" charset="0"/>
              </a:rPr>
              <a:t>never used. This helps to protect your identity. </a:t>
            </a:r>
          </a:p>
          <a:p>
            <a:pPr marL="118813" indent="-118813">
              <a:spcBef>
                <a:spcPts val="634"/>
              </a:spcBef>
              <a:defRPr/>
            </a:pPr>
            <a:r>
              <a:rPr lang="en-US" b="1" dirty="0">
                <a:solidFill>
                  <a:prstClr val="black"/>
                </a:solidFill>
                <a:cs typeface="Arial" panose="020B0604020202020204" pitchFamily="34" charset="0"/>
              </a:rPr>
              <a:t>If you get your Medicare card and don’t want Part B, </a:t>
            </a:r>
            <a:r>
              <a:rPr lang="en-US" dirty="0">
                <a:solidFill>
                  <a:prstClr val="black"/>
                </a:solidFill>
                <a:cs typeface="Arial" panose="020B0604020202020204" pitchFamily="34" charset="0"/>
              </a:rPr>
              <a:t>follow the directions in the “Get Ready for Medicare” package and return the card. Medicare will send you another card that shows you only have Part A coverage.</a:t>
            </a:r>
          </a:p>
          <a:p>
            <a:pPr marL="118813" indent="-118813">
              <a:spcBef>
                <a:spcPts val="634"/>
              </a:spcBef>
              <a:defRPr/>
            </a:pPr>
            <a:r>
              <a:rPr lang="en-US" b="1" dirty="0">
                <a:solidFill>
                  <a:prstClr val="black"/>
                </a:solidFill>
                <a:cs typeface="Arial" panose="020B0604020202020204" pitchFamily="34" charset="0"/>
              </a:rPr>
              <a:t>Only give your Medicare Number to doctors, pharmacists, other health care providers, your insurers, or people you trust </a:t>
            </a:r>
            <a:r>
              <a:rPr lang="en-US" dirty="0">
                <a:solidFill>
                  <a:prstClr val="black"/>
                </a:solidFill>
                <a:cs typeface="Arial" panose="020B0604020202020204" pitchFamily="34" charset="0"/>
              </a:rPr>
              <a:t>to work with Medicare on your behalf. If you forget your card, you, your doctor, or other health care provider may be able to use the secure Medicare Administrative Contractor (MAC) portal to look up your Medicare Number online. If you have a Medicare account, you can get your Medicare Number, print an official copy of your Medicare card, or order an official copy of your Medicare card by logging into it at </a:t>
            </a:r>
            <a:r>
              <a:rPr lang="en-US" dirty="0">
                <a:solidFill>
                  <a:prstClr val="black"/>
                </a:solidFill>
                <a:cs typeface="Arial" panose="020B0604020202020204" pitchFamily="34" charset="0"/>
                <a:hlinkClick r:id="rId3"/>
              </a:rPr>
              <a:t>Medicare.gov/account</a:t>
            </a:r>
            <a:r>
              <a:rPr lang="en-US" dirty="0">
                <a:solidFill>
                  <a:prstClr val="black"/>
                </a:solidFill>
                <a:cs typeface="Arial" panose="020B0604020202020204" pitchFamily="34" charset="0"/>
              </a:rPr>
              <a:t>. You can also call </a:t>
            </a:r>
            <a:r>
              <a:rPr lang="en-US" dirty="0">
                <a:cs typeface="Arial"/>
              </a:rPr>
              <a:t>1-800-MEDICARE (1-800-633-4227), TTY 1-877-486-2048 to request a replacement.</a:t>
            </a:r>
            <a:endParaRPr lang="en-US" sz="1500" dirty="0">
              <a:cs typeface="Arial" panose="020B0604020202020204" pitchFamily="34" charset="0"/>
            </a:endParaRPr>
          </a:p>
        </p:txBody>
      </p:sp>
    </p:spTree>
    <p:extLst>
      <p:ext uri="{BB962C8B-B14F-4D97-AF65-F5344CB8AC3E}">
        <p14:creationId xmlns:p14="http://schemas.microsoft.com/office/powerpoint/2010/main" val="28735533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defTabSz="966612">
              <a:spcBef>
                <a:spcPts val="634"/>
              </a:spcBef>
              <a:buNone/>
              <a:defRPr/>
            </a:pPr>
            <a:r>
              <a:rPr lang="en-US" b="1" dirty="0">
                <a:solidFill>
                  <a:prstClr val="black"/>
                </a:solidFill>
                <a:ea typeface="ＭＳ Ｐゴシック"/>
                <a:cs typeface="Arial"/>
              </a:rPr>
              <a:t>This slide has animation.</a:t>
            </a:r>
            <a:endParaRPr lang="en-US" dirty="0">
              <a:solidFill>
                <a:srgbClr val="000000"/>
              </a:solidFill>
              <a:cs typeface="Arial"/>
            </a:endParaRPr>
          </a:p>
          <a:p>
            <a:pPr marL="0" indent="0" defTabSz="966612">
              <a:spcBef>
                <a:spcPts val="634"/>
              </a:spcBef>
              <a:buNone/>
              <a:defRPr/>
            </a:pPr>
            <a:r>
              <a:rPr lang="en-US" b="1" dirty="0">
                <a:solidFill>
                  <a:srgbClr val="000000"/>
                </a:solidFill>
                <a:cs typeface="Arial"/>
              </a:rPr>
              <a:t>Presenter Notes</a:t>
            </a:r>
            <a:r>
              <a:rPr lang="en-US" dirty="0">
                <a:solidFill>
                  <a:srgbClr val="444444"/>
                </a:solidFill>
                <a:cs typeface="Arial"/>
              </a:rPr>
              <a:t>​</a:t>
            </a:r>
            <a:endParaRPr lang="en-US" dirty="0">
              <a:solidFill>
                <a:prstClr val="black"/>
              </a:solidFill>
              <a:cs typeface="Arial"/>
            </a:endParaRPr>
          </a:p>
          <a:p>
            <a:pPr marL="125660" indent="-125660">
              <a:spcBef>
                <a:spcPts val="634"/>
              </a:spcBef>
              <a:defRPr/>
            </a:pPr>
            <a:r>
              <a:rPr lang="en-US" dirty="0">
                <a:solidFill>
                  <a:prstClr val="black"/>
                </a:solidFill>
                <a:cs typeface="Arial"/>
              </a:rPr>
              <a:t>If you don’t have Medicare and you qualify for premium-free Part A, you can sign up for Part A anytime. Your coverage will begin up to 6 months before the date you applied, but it won’t start earlier than the date you first qualify for Medicare. If you have to buy Part A, you can only </a:t>
            </a:r>
            <a:r>
              <a:rPr lang="en-US" dirty="0">
                <a:cs typeface="Arial"/>
              </a:rPr>
              <a:t>sign up during specific enrollment periods. </a:t>
            </a:r>
            <a:endParaRPr lang="en-US" dirty="0">
              <a:cs typeface="Arial" panose="020B0604020202020204" pitchFamily="34" charset="0"/>
            </a:endParaRPr>
          </a:p>
          <a:p>
            <a:pPr marL="125660" indent="-125660" defTabSz="966612">
              <a:spcBef>
                <a:spcPts val="634"/>
              </a:spcBef>
              <a:defRPr/>
            </a:pPr>
            <a:r>
              <a:rPr lang="en-US" dirty="0">
                <a:cs typeface="Arial"/>
              </a:rPr>
              <a:t>Generally, your first opportunity to sign up for Medicare </a:t>
            </a:r>
            <a:r>
              <a:rPr lang="en-US" dirty="0">
                <a:solidFill>
                  <a:prstClr val="black"/>
                </a:solidFill>
                <a:cs typeface="Arial"/>
              </a:rPr>
              <a:t>Part A and Part B is during your IEP. If you don’t sign up for Part B during your IEP, you have to wait until the next General Enrollment Period (GEP), or you may have a chance to sign up for Medicare during a Special Enrollment Period (SEP).</a:t>
            </a:r>
          </a:p>
          <a:p>
            <a:pPr marL="125660" indent="-125660" defTabSz="966612">
              <a:spcBef>
                <a:spcPts val="634"/>
              </a:spcBef>
              <a:defRPr/>
            </a:pPr>
            <a:r>
              <a:rPr lang="en-US" dirty="0">
                <a:solidFill>
                  <a:prstClr val="black"/>
                </a:solidFill>
                <a:cs typeface="Arial"/>
              </a:rPr>
              <a:t>If you already have Medicare, you can make changes to your coverage during the Open Enrollment Period (OEP), the Medicare Advantage OEP for individuals enrolled in Medicare Advantage Plans, Open Enrollment Period for Institutionalized Individuals (OEPI), or in certain circumstances, an SEP.</a:t>
            </a:r>
          </a:p>
          <a:p>
            <a:pPr marL="125660" indent="-125660" defTabSz="966612">
              <a:spcBef>
                <a:spcPts val="634"/>
              </a:spcBef>
              <a:defRPr/>
            </a:pPr>
            <a:r>
              <a:rPr lang="en-US" dirty="0">
                <a:solidFill>
                  <a:prstClr val="black"/>
                </a:solidFill>
                <a:cs typeface="Arial"/>
              </a:rPr>
              <a:t>Signing up for Medicare or changing how you get your Medicare are important decisions. These actions must be done timely to avoid late enrollment penalties and to be sure you get the coverage you need, when you need it. Enrollment periods are explained on the following slides.</a:t>
            </a:r>
          </a:p>
          <a:p>
            <a:pPr marL="0" indent="0">
              <a:spcBef>
                <a:spcPts val="634"/>
              </a:spcBef>
              <a:buNone/>
              <a:defRPr/>
            </a:pPr>
            <a:endParaRPr lang="en-US" dirty="0">
              <a:solidFill>
                <a:prstClr val="black"/>
              </a:solidFill>
            </a:endParaRPr>
          </a:p>
        </p:txBody>
      </p:sp>
    </p:spTree>
    <p:extLst>
      <p:ext uri="{BB962C8B-B14F-4D97-AF65-F5344CB8AC3E}">
        <p14:creationId xmlns:p14="http://schemas.microsoft.com/office/powerpoint/2010/main" val="35629339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58775"/>
            <a:ext cx="6051550" cy="3403600"/>
          </a:xfrm>
        </p:spPr>
      </p:sp>
      <p:sp>
        <p:nvSpPr>
          <p:cNvPr id="3" name="Notes Placeholder 2"/>
          <p:cNvSpPr>
            <a:spLocks noGrp="1"/>
          </p:cNvSpPr>
          <p:nvPr>
            <p:ph type="body" idx="1"/>
          </p:nvPr>
        </p:nvSpPr>
        <p:spPr>
          <a:xfrm>
            <a:off x="276725" y="3762375"/>
            <a:ext cx="6833937" cy="5586162"/>
          </a:xfrm>
        </p:spPr>
        <p:txBody>
          <a:bodyPr/>
          <a:lstStyle/>
          <a:p>
            <a:pPr marL="0" indent="0" defTabSz="966612">
              <a:spcBef>
                <a:spcPts val="634"/>
              </a:spcBef>
              <a:buNone/>
              <a:defRPr/>
            </a:pPr>
            <a:r>
              <a:rPr lang="en-US" b="1" dirty="0">
                <a:solidFill>
                  <a:prstClr val="black"/>
                </a:solidFill>
                <a:ea typeface="ＭＳ Ｐゴシック"/>
                <a:cs typeface="Arial"/>
              </a:rPr>
              <a:t>This slide has animation.</a:t>
            </a:r>
            <a:endParaRPr lang="en-US" b="0" i="0" u="none" strike="noStrike" dirty="0">
              <a:solidFill>
                <a:srgbClr val="000000"/>
              </a:solidFill>
              <a:effectLst/>
              <a:cs typeface="Arial" panose="020B0604020202020204" pitchFamily="34" charset="0"/>
            </a:endParaRPr>
          </a:p>
          <a:p>
            <a:pPr marL="0" indent="0" defTabSz="966612">
              <a:spcBef>
                <a:spcPts val="634"/>
              </a:spcBef>
              <a:buNone/>
              <a:defRPr/>
            </a:pPr>
            <a:r>
              <a:rPr lang="en-US" b="1" i="0" u="none" strike="noStrike" dirty="0">
                <a:solidFill>
                  <a:srgbClr val="000000"/>
                </a:solidFill>
                <a:effectLst/>
                <a:cs typeface="Arial"/>
              </a:rPr>
              <a:t>Presenter Option: </a:t>
            </a:r>
            <a:r>
              <a:rPr lang="en-US" i="0" u="none" strike="noStrike" dirty="0">
                <a:solidFill>
                  <a:srgbClr val="000000"/>
                </a:solidFill>
                <a:effectLst/>
                <a:cs typeface="Arial"/>
              </a:rPr>
              <a:t>You may click on the URLs below to play the two videos:</a:t>
            </a:r>
          </a:p>
          <a:p>
            <a:pPr marL="228600" indent="-228600" defTabSz="966612">
              <a:spcBef>
                <a:spcPts val="634"/>
              </a:spcBef>
              <a:buFont typeface="+mj-lt"/>
              <a:buAutoNum type="arabicPeriod"/>
              <a:defRPr/>
            </a:pPr>
            <a:r>
              <a:rPr lang="en-US" i="0" u="none" strike="noStrike" dirty="0">
                <a:solidFill>
                  <a:srgbClr val="000000"/>
                </a:solidFill>
                <a:effectLst/>
                <a:cs typeface="Arial"/>
              </a:rPr>
              <a:t>“Understanding Your Medicare </a:t>
            </a:r>
            <a:r>
              <a:rPr lang="en-US" dirty="0">
                <a:solidFill>
                  <a:srgbClr val="000000"/>
                </a:solidFill>
                <a:cs typeface="Arial"/>
              </a:rPr>
              <a:t>Initial Enrollment Period” </a:t>
            </a:r>
            <a:r>
              <a:rPr lang="en-US" dirty="0">
                <a:solidFill>
                  <a:srgbClr val="000000"/>
                </a:solidFill>
                <a:cs typeface="Arial"/>
                <a:hlinkClick r:id="rId3"/>
              </a:rPr>
              <a:t>Medicare.gov/basics/get-started-with-medicare/sign-up/when-does-</a:t>
            </a:r>
            <a:r>
              <a:rPr lang="en-US" dirty="0" err="1">
                <a:solidFill>
                  <a:srgbClr val="000000"/>
                </a:solidFill>
                <a:cs typeface="Arial"/>
                <a:hlinkClick r:id="rId3"/>
              </a:rPr>
              <a:t>medicare</a:t>
            </a:r>
            <a:r>
              <a:rPr lang="en-US" dirty="0">
                <a:solidFill>
                  <a:srgbClr val="000000"/>
                </a:solidFill>
                <a:cs typeface="Arial"/>
                <a:hlinkClick r:id="rId3"/>
              </a:rPr>
              <a:t>-coverage-start</a:t>
            </a:r>
            <a:endParaRPr lang="en-US" dirty="0">
              <a:solidFill>
                <a:srgbClr val="000000"/>
              </a:solidFill>
              <a:cs typeface="Arial"/>
            </a:endParaRPr>
          </a:p>
          <a:p>
            <a:pPr marL="228600" indent="-228600" defTabSz="966612">
              <a:spcBef>
                <a:spcPts val="634"/>
              </a:spcBef>
              <a:buFont typeface="+mj-lt"/>
              <a:buAutoNum type="arabicPeriod"/>
              <a:defRPr/>
            </a:pPr>
            <a:r>
              <a:rPr lang="en-US" dirty="0">
                <a:solidFill>
                  <a:srgbClr val="000000"/>
                </a:solidFill>
                <a:cs typeface="Arial"/>
              </a:rPr>
              <a:t>“Explaining the Medicare Part B Late Enrollment Penalty” </a:t>
            </a:r>
            <a:r>
              <a:rPr lang="en-US" dirty="0">
                <a:solidFill>
                  <a:srgbClr val="000000"/>
                </a:solidFill>
                <a:cs typeface="Arial"/>
                <a:hlinkClick r:id="rId4"/>
              </a:rPr>
              <a:t>Medicare.gov/basics/costs/medicare-costs/avoid-penalties</a:t>
            </a:r>
            <a:r>
              <a:rPr lang="en-US" dirty="0">
                <a:solidFill>
                  <a:srgbClr val="000000"/>
                </a:solidFill>
                <a:cs typeface="Arial"/>
              </a:rPr>
              <a:t> </a:t>
            </a:r>
            <a:endParaRPr lang="en-US" b="1" i="0" u="none" strike="noStrike" dirty="0">
              <a:solidFill>
                <a:srgbClr val="000000"/>
              </a:solidFill>
              <a:effectLst/>
              <a:cs typeface="Arial"/>
            </a:endParaRPr>
          </a:p>
          <a:p>
            <a:pPr marL="0" indent="0" defTabSz="966612">
              <a:spcBef>
                <a:spcPts val="634"/>
              </a:spcBef>
              <a:buNone/>
              <a:defRPr/>
            </a:pPr>
            <a:r>
              <a:rPr lang="en-US" b="1" i="0" u="none" strike="noStrike" dirty="0">
                <a:solidFill>
                  <a:srgbClr val="000000"/>
                </a:solidFill>
                <a:effectLst/>
                <a:cs typeface="Arial"/>
              </a:rPr>
              <a:t>Presenter Notes</a:t>
            </a:r>
            <a:r>
              <a:rPr lang="en-US" b="0" i="0" u="none" strike="noStrike" dirty="0">
                <a:solidFill>
                  <a:srgbClr val="444444"/>
                </a:solidFill>
                <a:effectLst/>
                <a:cs typeface="Arial"/>
              </a:rPr>
              <a:t>​</a:t>
            </a:r>
          </a:p>
          <a:p>
            <a:pPr marL="0" indent="0">
              <a:spcBef>
                <a:spcPts val="634"/>
              </a:spcBef>
              <a:buNone/>
              <a:defRPr/>
            </a:pPr>
            <a:r>
              <a:rPr lang="en-US" dirty="0">
                <a:cs typeface="Arial"/>
              </a:rPr>
              <a:t>If you aren’t getting Social Security or RRB benefits at least 4 months before your turn 65, you’ll need to sign up for Part A and Part B. </a:t>
            </a:r>
          </a:p>
          <a:p>
            <a:pPr marL="119149" indent="-119149">
              <a:spcBef>
                <a:spcPts val="634"/>
              </a:spcBef>
              <a:defRPr/>
            </a:pPr>
            <a:r>
              <a:rPr lang="en-US" dirty="0">
                <a:cs typeface="Arial"/>
              </a:rPr>
              <a:t>You can first sign up for Part A and/or Part B during your IEP. This is the 7-month period that begins 3 months before the month you turn 65, includes the month you turn 65, and ends 3 months after the month you turn 65. </a:t>
            </a:r>
            <a:endParaRPr lang="en-US" dirty="0">
              <a:cs typeface="Arial" panose="020B0604020202020204" pitchFamily="34" charset="0"/>
            </a:endParaRPr>
          </a:p>
          <a:p>
            <a:pPr marL="119149" indent="-119149">
              <a:spcBef>
                <a:spcPts val="634"/>
              </a:spcBef>
            </a:pPr>
            <a:r>
              <a:rPr lang="en-US" dirty="0">
                <a:cs typeface="Arial"/>
              </a:rPr>
              <a:t>If you sign up for Part A and/or Part B during the first 3 months of your IEP, in most cases, your coverage begins the 1</a:t>
            </a:r>
            <a:r>
              <a:rPr lang="en-US" baseline="30000" dirty="0">
                <a:cs typeface="Arial"/>
              </a:rPr>
              <a:t>st</a:t>
            </a:r>
            <a:r>
              <a:rPr lang="en-US" dirty="0">
                <a:cs typeface="Arial"/>
              </a:rPr>
              <a:t> day of your birthday month. </a:t>
            </a:r>
            <a:r>
              <a:rPr lang="en-US" b="0" u="none" dirty="0">
                <a:cs typeface="Arial"/>
              </a:rPr>
              <a:t>However, if your birthday is on the 1</a:t>
            </a:r>
            <a:r>
              <a:rPr lang="en-US" b="0" u="none" baseline="30000" dirty="0">
                <a:cs typeface="Arial"/>
              </a:rPr>
              <a:t>st</a:t>
            </a:r>
            <a:r>
              <a:rPr lang="en-US" b="0" u="none" dirty="0">
                <a:cs typeface="Arial"/>
              </a:rPr>
              <a:t> day of the month, your coverage starts the 1</a:t>
            </a:r>
            <a:r>
              <a:rPr lang="en-US" b="0" u="none" baseline="30000" dirty="0">
                <a:cs typeface="Arial"/>
              </a:rPr>
              <a:t>st</a:t>
            </a:r>
            <a:r>
              <a:rPr lang="en-US" b="0" u="none" dirty="0">
                <a:cs typeface="Arial"/>
              </a:rPr>
              <a:t> day of the prior month.</a:t>
            </a:r>
            <a:r>
              <a:rPr lang="en-US" b="0" u="none" dirty="0">
                <a:highlight>
                  <a:srgbClr val="FFFF00"/>
                </a:highlight>
                <a:cs typeface="Arial"/>
              </a:rPr>
              <a:t> </a:t>
            </a:r>
            <a:endParaRPr lang="en-US" b="0" u="none" dirty="0">
              <a:highlight>
                <a:srgbClr val="FFFF00"/>
              </a:highlight>
              <a:cs typeface="Arial" panose="020B0604020202020204" pitchFamily="34" charset="0"/>
            </a:endParaRPr>
          </a:p>
          <a:p>
            <a:pPr marL="119149" indent="-119149">
              <a:spcBef>
                <a:spcPts val="634"/>
              </a:spcBef>
            </a:pPr>
            <a:r>
              <a:rPr lang="en-US" b="1" dirty="0"/>
              <a:t>NEW:</a:t>
            </a:r>
            <a:r>
              <a:rPr lang="en-US" dirty="0"/>
              <a:t> If you sign up and are paying for Part A and/or Part B the month you turn 65 or during the last 3 months of your IEP, your coverage starts the 1</a:t>
            </a:r>
            <a:r>
              <a:rPr lang="en-US" baseline="30000" dirty="0"/>
              <a:t>st</a:t>
            </a:r>
            <a:r>
              <a:rPr lang="en-US" dirty="0"/>
              <a:t> day of the month after you sign up.</a:t>
            </a:r>
            <a:endParaRPr lang="en-US" dirty="0">
              <a:cs typeface="Arial"/>
            </a:endParaRPr>
          </a:p>
          <a:p>
            <a:pPr marL="119149" indent="-119149" defTabSz="966612">
              <a:spcBef>
                <a:spcPts val="634"/>
              </a:spcBef>
              <a:defRPr/>
            </a:pPr>
            <a:r>
              <a:rPr lang="en-US" dirty="0">
                <a:cs typeface="Arial"/>
              </a:rPr>
              <a:t>If you're eligible for premium-free Part A, you can sign up for Part A once your IEP begins (3 months before you turn 65) and any month afterward. If you have to buy Part A, you can only sign up during a valid enrollment period.</a:t>
            </a:r>
          </a:p>
          <a:p>
            <a:pPr marL="119149" indent="-119149" defTabSz="966612">
              <a:spcBef>
                <a:spcPts val="634"/>
              </a:spcBef>
              <a:defRPr/>
            </a:pPr>
            <a:r>
              <a:rPr lang="en-US" dirty="0">
                <a:cs typeface="Arial"/>
              </a:rPr>
              <a:t>If you don’t sign up for Part B (or Part A if you have to buy it) during your IEP, you may have to pay a late enrollment penalty if you sign up later. For Part B, it's a lifetime penalty.</a:t>
            </a:r>
          </a:p>
          <a:p>
            <a:pPr marL="0" indent="0" defTabSz="966612">
              <a:spcBef>
                <a:spcPts val="634"/>
              </a:spcBef>
              <a:buNone/>
              <a:defRPr/>
            </a:pPr>
            <a:r>
              <a:rPr lang="en-US" b="1" dirty="0">
                <a:solidFill>
                  <a:prstClr val="black"/>
                </a:solidFill>
                <a:cs typeface="Arial"/>
              </a:rPr>
              <a:t>NOTE</a:t>
            </a:r>
            <a:r>
              <a:rPr lang="en-US" dirty="0">
                <a:solidFill>
                  <a:prstClr val="black"/>
                </a:solidFill>
                <a:cs typeface="Arial"/>
              </a:rPr>
              <a:t>: Your 6-month Medigap OEP starts when you’re both 65 and have Part B. </a:t>
            </a:r>
            <a:r>
              <a:rPr lang="en-US" dirty="0"/>
              <a:t>Medigap is covered in more detail in Lesson 3. </a:t>
            </a:r>
          </a:p>
          <a:p>
            <a:pPr marL="0" indent="0" defTabSz="966612">
              <a:spcBef>
                <a:spcPts val="634"/>
              </a:spcBef>
              <a:buNone/>
              <a:defRPr/>
            </a:pPr>
            <a:endParaRPr lang="en-US" dirty="0">
              <a:solidFill>
                <a:prstClr val="black"/>
              </a:solidFill>
              <a:cs typeface="Arial"/>
            </a:endParaRPr>
          </a:p>
        </p:txBody>
      </p:sp>
    </p:spTree>
    <p:extLst>
      <p:ext uri="{BB962C8B-B14F-4D97-AF65-F5344CB8AC3E}">
        <p14:creationId xmlns:p14="http://schemas.microsoft.com/office/powerpoint/2010/main" val="17763738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0" y="3581399"/>
            <a:ext cx="7315200" cy="5678487"/>
          </a:xfrm>
        </p:spPr>
        <p:txBody>
          <a:bodyPr>
            <a:noAutofit/>
          </a:bodyPr>
          <a:lstStyle/>
          <a:p>
            <a:pPr marL="0" indent="0" defTabSz="966612">
              <a:lnSpc>
                <a:spcPct val="120000"/>
              </a:lnSpc>
              <a:buNone/>
              <a:defRPr/>
            </a:pPr>
            <a:r>
              <a:rPr lang="en-US" sz="1050" b="1" dirty="0">
                <a:solidFill>
                  <a:prstClr val="black"/>
                </a:solidFill>
                <a:ea typeface="ＭＳ Ｐゴシック"/>
                <a:cs typeface="Arial"/>
              </a:rPr>
              <a:t>This slide has animation.</a:t>
            </a:r>
            <a:endParaRPr lang="en-US" sz="1050" dirty="0">
              <a:solidFill>
                <a:srgbClr val="000000"/>
              </a:solidFill>
              <a:cs typeface="Arial" panose="020B0604020202020204" pitchFamily="34" charset="0"/>
            </a:endParaRPr>
          </a:p>
          <a:p>
            <a:pPr marL="0" indent="0" defTabSz="966612">
              <a:lnSpc>
                <a:spcPct val="120000"/>
              </a:lnSpc>
              <a:buNone/>
              <a:defRPr/>
            </a:pPr>
            <a:r>
              <a:rPr lang="en-US" sz="1050" b="1" dirty="0">
                <a:solidFill>
                  <a:srgbClr val="000000"/>
                </a:solidFill>
                <a:cs typeface="Arial"/>
              </a:rPr>
              <a:t>Presenter Notes</a:t>
            </a:r>
            <a:r>
              <a:rPr lang="en-US" sz="1050" dirty="0">
                <a:solidFill>
                  <a:srgbClr val="444444"/>
                </a:solidFill>
                <a:cs typeface="Arial"/>
              </a:rPr>
              <a:t>​</a:t>
            </a:r>
            <a:endParaRPr lang="en-US" sz="1050" dirty="0">
              <a:solidFill>
                <a:prstClr val="black"/>
              </a:solidFill>
              <a:cs typeface="Arial"/>
            </a:endParaRPr>
          </a:p>
          <a:p>
            <a:pPr marL="125660" indent="-125660">
              <a:lnSpc>
                <a:spcPct val="120000"/>
              </a:lnSpc>
              <a:defRPr/>
            </a:pPr>
            <a:r>
              <a:rPr lang="en-US" sz="1050" dirty="0">
                <a:solidFill>
                  <a:prstClr val="black"/>
                </a:solidFill>
                <a:cs typeface="Arial"/>
              </a:rPr>
              <a:t>If you or your spouse are still working, have a group health plan (GHP) (</a:t>
            </a:r>
            <a:r>
              <a:rPr lang="en-US" sz="1050" dirty="0">
                <a:cs typeface="Arial"/>
              </a:rPr>
              <a:t>a health plan offered by an employer or employee organization that provides health coverage to employees and their families)</a:t>
            </a:r>
            <a:r>
              <a:rPr lang="en-US" sz="1050" dirty="0">
                <a:solidFill>
                  <a:prstClr val="black"/>
                </a:solidFill>
                <a:cs typeface="Arial"/>
              </a:rPr>
              <a:t>, and didn’t sign up for Part B (or Part A if you have to pay for it) during your IEP, you may be able </a:t>
            </a:r>
            <a:r>
              <a:rPr lang="en-US" sz="1050" dirty="0">
                <a:cs typeface="Arial"/>
              </a:rPr>
              <a:t>to sign up during an SEP. A SEP allows you to sign up after your IEP and not wait for the GEP. If eligible, you usually won’t have to pay a late enrollment penalty, but this SEP is limited.</a:t>
            </a:r>
          </a:p>
          <a:p>
            <a:pPr marL="125660" indent="-125660">
              <a:lnSpc>
                <a:spcPct val="120000"/>
              </a:lnSpc>
              <a:defRPr/>
            </a:pPr>
            <a:r>
              <a:rPr lang="en-US" sz="1050" dirty="0">
                <a:cs typeface="Arial"/>
              </a:rPr>
              <a:t>If you're 65 or older, your GHP coverage must be based on your own or your spouse’s current employment. If you have Medicare based on disability, you can also have GHP coverage based on a family member’s current employment. </a:t>
            </a:r>
            <a:br>
              <a:rPr lang="en-US" sz="1050" dirty="0">
                <a:cs typeface="Arial"/>
              </a:rPr>
            </a:br>
            <a:r>
              <a:rPr lang="en-US" sz="1050" b="1" dirty="0">
                <a:cs typeface="Arial"/>
              </a:rPr>
              <a:t>NOTE</a:t>
            </a:r>
            <a:r>
              <a:rPr lang="en-US" sz="1050" dirty="0">
                <a:cs typeface="Arial"/>
              </a:rPr>
              <a:t>: If you have a disability, and the GHP coverage is based on a family member’s current employment (other than your spouse), the employer offering the GHP must have 100 or more employees for you to get a SEP. It's important to note that COBRA (Consolidated Omnibus Budget Reconciliation Act) coverage, coverage through a retiree health plan, Veterans Affairs (VA) coverage, and individual health coverage (like through the Health Insurance Marketplace®) aren’t considered coverage based on current employment.</a:t>
            </a:r>
          </a:p>
          <a:p>
            <a:pPr marL="0" indent="0" defTabSz="966612" fontAlgn="base">
              <a:lnSpc>
                <a:spcPct val="120000"/>
              </a:lnSpc>
              <a:buNone/>
              <a:defRPr/>
            </a:pPr>
            <a:r>
              <a:rPr lang="en-US" sz="1050" dirty="0">
                <a:cs typeface="Arial"/>
              </a:rPr>
              <a:t>You can sign up for Part A (if you have to pay for it) and/or Part B:</a:t>
            </a:r>
          </a:p>
          <a:p>
            <a:pPr marL="183254" indent="-183254" defTabSz="966612" fontAlgn="base">
              <a:lnSpc>
                <a:spcPct val="120000"/>
              </a:lnSpc>
              <a:defRPr/>
            </a:pPr>
            <a:r>
              <a:rPr lang="en-US" sz="1050" dirty="0">
                <a:cs typeface="Arial"/>
              </a:rPr>
              <a:t>Anytime you’re still covered by the GHP.</a:t>
            </a:r>
          </a:p>
          <a:p>
            <a:pPr marL="183254" indent="-183254" defTabSz="966612" fontAlgn="base">
              <a:lnSpc>
                <a:spcPct val="120000"/>
              </a:lnSpc>
              <a:defRPr/>
            </a:pPr>
            <a:r>
              <a:rPr lang="en-US" sz="1050" dirty="0">
                <a:cs typeface="Arial"/>
              </a:rPr>
              <a:t>During the 8-month period that begins the month after the employment ends or the coverage ends, whichever happens first.</a:t>
            </a:r>
          </a:p>
          <a:p>
            <a:pPr marL="0" indent="0" defTabSz="966612">
              <a:lnSpc>
                <a:spcPct val="120000"/>
              </a:lnSpc>
              <a:buNone/>
              <a:defRPr/>
            </a:pPr>
            <a:r>
              <a:rPr lang="en-US" sz="1050" dirty="0">
                <a:cs typeface="Arial"/>
              </a:rPr>
              <a:t>If you sign up for Medicare during your SEP, you can join a Medicare Advantage Plan (must have Part A and Part B) and a drug plan (if you have Part A and/or Part B).</a:t>
            </a:r>
          </a:p>
          <a:p>
            <a:pPr marL="0" indent="0" defTabSz="966612">
              <a:lnSpc>
                <a:spcPct val="120000"/>
              </a:lnSpc>
              <a:buNone/>
              <a:defRPr/>
            </a:pPr>
            <a:r>
              <a:rPr lang="en-US" sz="1050" dirty="0">
                <a:cs typeface="Arial"/>
              </a:rPr>
              <a:t>If you don’t sign up for Medicare during the SEP, you'll have to wait</a:t>
            </a:r>
            <a:r>
              <a:rPr lang="en-US" sz="1050" dirty="0">
                <a:solidFill>
                  <a:prstClr val="black"/>
                </a:solidFill>
                <a:cs typeface="Arial"/>
              </a:rPr>
              <a:t> until the next GEP to sign up, you’ll have a gap in your coverage, and you may have to pay a penalty. If you’re entitled to “premium-free” Part A, you can sign up any time after you qualify for Medicare. </a:t>
            </a:r>
          </a:p>
          <a:p>
            <a:pPr marL="0" indent="0" defTabSz="966612">
              <a:lnSpc>
                <a:spcPct val="120000"/>
              </a:lnSpc>
              <a:buNone/>
              <a:defRPr/>
            </a:pPr>
            <a:r>
              <a:rPr lang="en-US" sz="1050" dirty="0">
                <a:solidFill>
                  <a:prstClr val="black"/>
                </a:solidFill>
                <a:cs typeface="Arial"/>
              </a:rPr>
              <a:t>This SEP doesn’t apply if you qualify for Medicare based on ESRD, or you’re still in your IEP.</a:t>
            </a:r>
          </a:p>
          <a:p>
            <a:pPr marL="0" indent="0">
              <a:lnSpc>
                <a:spcPct val="120000"/>
              </a:lnSpc>
              <a:buNone/>
              <a:defRPr/>
            </a:pPr>
            <a:r>
              <a:rPr lang="en-US" sz="1050" dirty="0">
                <a:solidFill>
                  <a:prstClr val="black"/>
                </a:solidFill>
                <a:cs typeface="Arial"/>
              </a:rPr>
              <a:t>If you have Part A, but delayed getting Part B, your Medigap OEP starts when your Part B coverage starts. You can buy a Medigap policy during the 6 months after your Part B effective date. You must have both Part A and Part B to buy a Medigap policy.</a:t>
            </a:r>
          </a:p>
        </p:txBody>
      </p:sp>
    </p:spTree>
    <p:extLst>
      <p:ext uri="{BB962C8B-B14F-4D97-AF65-F5344CB8AC3E}">
        <p14:creationId xmlns:p14="http://schemas.microsoft.com/office/powerpoint/2010/main" val="3672738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60947" y="3581400"/>
            <a:ext cx="6521116" cy="5538537"/>
          </a:xfrm>
        </p:spPr>
        <p:txBody>
          <a:bodyPr/>
          <a:lstStyle/>
          <a:p>
            <a:pPr marL="0" indent="0">
              <a:spcBef>
                <a:spcPts val="600"/>
              </a:spcBef>
              <a:buNone/>
              <a:defRPr/>
            </a:pPr>
            <a:r>
              <a:rPr lang="en-US" b="1" dirty="0">
                <a:cs typeface="Arial"/>
              </a:rPr>
              <a:t>Presenter Notes</a:t>
            </a:r>
            <a:r>
              <a:rPr lang="en-US" dirty="0">
                <a:cs typeface="Arial"/>
              </a:rPr>
              <a:t> </a:t>
            </a:r>
          </a:p>
          <a:p>
            <a:pPr marL="0" indent="0">
              <a:spcBef>
                <a:spcPts val="600"/>
              </a:spcBef>
              <a:buNone/>
              <a:defRPr/>
            </a:pPr>
            <a:r>
              <a:rPr lang="en-US" dirty="0">
                <a:solidFill>
                  <a:srgbClr val="000000"/>
                </a:solidFill>
                <a:cs typeface="Arial"/>
              </a:rPr>
              <a:t>These materials are for trainers who are familiar with Medicare, and who use the information for their presentations. </a:t>
            </a:r>
            <a:endParaRPr lang="en-US" dirty="0">
              <a:cs typeface="Arial"/>
            </a:endParaRPr>
          </a:p>
          <a:p>
            <a:pPr marL="0" indent="0" defTabSz="966612">
              <a:spcBef>
                <a:spcPts val="600"/>
              </a:spcBef>
              <a:buNone/>
              <a:defRPr/>
            </a:pPr>
            <a:r>
              <a:rPr lang="en-US" dirty="0">
                <a:solidFill>
                  <a:prstClr val="black"/>
                </a:solidFill>
                <a:cs typeface="Arial"/>
              </a:rPr>
              <a:t>The module consists of 107 slides with speaker’s notes, and 8 check your knowledge questions. It takes about 75 minutes to present. Allow approximately 15 more minutes for discussion, questions, and answers. You should consider adding more time for additional activities you want to include.</a:t>
            </a:r>
          </a:p>
          <a:p>
            <a:pPr marL="0" indent="0">
              <a:spcBef>
                <a:spcPts val="600"/>
              </a:spcBef>
              <a:buNone/>
              <a:defRPr/>
            </a:pPr>
            <a:r>
              <a:rPr lang="en-US" b="1" dirty="0">
                <a:solidFill>
                  <a:prstClr val="black"/>
                </a:solidFill>
                <a:cs typeface="Arial"/>
              </a:rPr>
              <a:t>Additional Materials Available</a:t>
            </a:r>
            <a:r>
              <a:rPr lang="en-US" dirty="0">
                <a:solidFill>
                  <a:prstClr val="black"/>
                </a:solidFill>
                <a:cs typeface="Arial"/>
              </a:rPr>
              <a:t> </a:t>
            </a:r>
            <a:endParaRPr lang="en-US" dirty="0">
              <a:cs typeface="Arial"/>
            </a:endParaRPr>
          </a:p>
          <a:p>
            <a:pPr marL="125525" indent="-125525">
              <a:spcBef>
                <a:spcPts val="600"/>
              </a:spcBef>
              <a:defRPr/>
            </a:pPr>
            <a:r>
              <a:rPr lang="en-US" dirty="0">
                <a:solidFill>
                  <a:prstClr val="black"/>
                </a:solidFill>
                <a:cs typeface="Arial"/>
              </a:rPr>
              <a:t>Publications (To review these publications, visit </a:t>
            </a:r>
            <a:r>
              <a:rPr lang="en-US" dirty="0">
                <a:solidFill>
                  <a:prstClr val="black"/>
                </a:solidFill>
                <a:cs typeface="Arial"/>
                <a:hlinkClick r:id="rId3"/>
              </a:rPr>
              <a:t>Medicare.gov/publications</a:t>
            </a:r>
            <a:r>
              <a:rPr lang="en-US" dirty="0">
                <a:solidFill>
                  <a:prstClr val="black"/>
                </a:solidFill>
                <a:cs typeface="Arial"/>
              </a:rPr>
              <a:t> and search by keyword or product number.)</a:t>
            </a:r>
          </a:p>
          <a:p>
            <a:pPr marL="251051" lvl="1" indent="-125525" defTabSz="966612">
              <a:buFont typeface="Arial" panose="020B0604020202020204" pitchFamily="34" charset="0"/>
              <a:buChar char="•"/>
              <a:tabLst>
                <a:tab pos="125861" algn="l"/>
              </a:tabLst>
              <a:defRPr/>
            </a:pPr>
            <a:r>
              <a:rPr lang="en-US" dirty="0">
                <a:solidFill>
                  <a:prstClr val="black"/>
                </a:solidFill>
                <a:cs typeface="Arial"/>
              </a:rPr>
              <a:t>“Welcome to Medicare” package (automatically enrolled) (</a:t>
            </a:r>
            <a:r>
              <a:rPr lang="en-US" dirty="0">
                <a:solidFill>
                  <a:prstClr val="black"/>
                </a:solidFill>
                <a:cs typeface="Arial"/>
                <a:hlinkClick r:id="rId4"/>
              </a:rPr>
              <a:t>Medicare.gov/basics/forms-publications-mailings/mailings/signing-up/get-ready-for-medicare-package</a:t>
            </a:r>
            <a:r>
              <a:rPr lang="en-US" dirty="0">
                <a:solidFill>
                  <a:prstClr val="black"/>
                </a:solidFill>
                <a:cs typeface="Arial"/>
              </a:rPr>
              <a:t>)  </a:t>
            </a:r>
          </a:p>
          <a:p>
            <a:pPr marL="251051" lvl="1" indent="-125525" defTabSz="966612">
              <a:buFont typeface="Arial" panose="020B0604020202020204" pitchFamily="34" charset="0"/>
              <a:buChar char="•"/>
              <a:tabLst>
                <a:tab pos="125861" algn="l"/>
              </a:tabLst>
              <a:defRPr/>
            </a:pPr>
            <a:r>
              <a:rPr lang="en-US" dirty="0">
                <a:solidFill>
                  <a:prstClr val="black"/>
                </a:solidFill>
                <a:cs typeface="Arial"/>
              </a:rPr>
              <a:t>“Welcome to Medicare” package (not automatically enrolled) </a:t>
            </a:r>
            <a:r>
              <a:rPr lang="en-US" dirty="0">
                <a:solidFill>
                  <a:prstClr val="black"/>
                </a:solidFill>
                <a:cs typeface="Arial"/>
                <a:hlinkClick r:id="rId5"/>
              </a:rPr>
              <a:t>(</a:t>
            </a:r>
            <a:r>
              <a:rPr lang="en-US" dirty="0">
                <a:solidFill>
                  <a:prstClr val="black"/>
                </a:solidFill>
                <a:cs typeface="Arial"/>
                <a:hlinkClick r:id="rId6"/>
              </a:rPr>
              <a:t>Medicare.gov/basics/forms-publications-mailings/mailings/signing-up/welcome-to-medicare-package</a:t>
            </a:r>
            <a:r>
              <a:rPr lang="en-US" dirty="0">
                <a:solidFill>
                  <a:prstClr val="black"/>
                </a:solidFill>
                <a:cs typeface="Arial"/>
              </a:rPr>
              <a:t> ) </a:t>
            </a:r>
          </a:p>
          <a:p>
            <a:pPr marL="251051" lvl="1" indent="-125525" defTabSz="966612">
              <a:buFont typeface="Arial" panose="020B0604020202020204" pitchFamily="34" charset="0"/>
              <a:buChar char="•"/>
              <a:tabLst>
                <a:tab pos="125861" algn="l"/>
              </a:tabLst>
              <a:defRPr/>
            </a:pPr>
            <a:r>
              <a:rPr lang="en-US" dirty="0">
                <a:solidFill>
                  <a:prstClr val="black"/>
                </a:solidFill>
                <a:cs typeface="Arial"/>
              </a:rPr>
              <a:t>“Understanding Medicare Advantage &amp; Medicare Drug Plan Enrollment Periods” (CMS Product No. 11219). Visit </a:t>
            </a:r>
            <a:r>
              <a:rPr lang="en-US" dirty="0">
                <a:solidFill>
                  <a:prstClr val="black"/>
                </a:solidFill>
                <a:cs typeface="Arial"/>
                <a:hlinkClick r:id="rId3"/>
              </a:rPr>
              <a:t>Medicare.gov/publications</a:t>
            </a:r>
            <a:r>
              <a:rPr lang="en-US" dirty="0">
                <a:solidFill>
                  <a:prstClr val="black"/>
                </a:solidFill>
                <a:cs typeface="Arial"/>
              </a:rPr>
              <a:t> to review this publication.</a:t>
            </a:r>
          </a:p>
          <a:p>
            <a:pPr marL="125525" indent="-125525" defTabSz="966612">
              <a:spcBef>
                <a:spcPts val="600"/>
              </a:spcBef>
              <a:defRPr/>
            </a:pPr>
            <a:r>
              <a:rPr lang="en-US" dirty="0">
                <a:solidFill>
                  <a:prstClr val="black"/>
                </a:solidFill>
                <a:cs typeface="Arial"/>
              </a:rPr>
              <a:t>Job Aids</a:t>
            </a:r>
          </a:p>
          <a:p>
            <a:pPr marL="251051" lvl="1" indent="-125525" defTabSz="966612">
              <a:buFont typeface="Arial" panose="020B0604020202020204" pitchFamily="34" charset="0"/>
              <a:buChar char="•"/>
              <a:tabLst>
                <a:tab pos="125861" algn="l"/>
              </a:tabLst>
              <a:defRPr/>
            </a:pPr>
            <a:r>
              <a:rPr lang="en-US" dirty="0">
                <a:solidFill>
                  <a:prstClr val="black"/>
                </a:solidFill>
                <a:cs typeface="Arial"/>
              </a:rPr>
              <a:t>Medicare Amounts (</a:t>
            </a:r>
            <a:r>
              <a:rPr lang="en-US" dirty="0">
                <a:solidFill>
                  <a:prstClr val="black"/>
                </a:solidFill>
                <a:cs typeface="Arial"/>
                <a:hlinkClick r:id="rId7"/>
              </a:rPr>
              <a:t>CMSnationaltrainingprogram.cms.gov/?q=global-search&amp;combine=job%20aids</a:t>
            </a:r>
            <a:r>
              <a:rPr lang="en-US" dirty="0">
                <a:solidFill>
                  <a:prstClr val="black"/>
                </a:solidFill>
                <a:cs typeface="Arial"/>
              </a:rPr>
              <a:t>) </a:t>
            </a:r>
          </a:p>
          <a:p>
            <a:pPr marL="251051" lvl="1" indent="-125525" defTabSz="966612">
              <a:buFont typeface="Arial" panose="020B0604020202020204" pitchFamily="34" charset="0"/>
              <a:buChar char="•"/>
              <a:tabLst>
                <a:tab pos="125861" algn="l"/>
              </a:tabLst>
              <a:defRPr/>
            </a:pPr>
            <a:r>
              <a:rPr lang="en-US" dirty="0">
                <a:solidFill>
                  <a:prstClr val="black"/>
                </a:solidFill>
                <a:cs typeface="Arial"/>
              </a:rPr>
              <a:t>Medicare card (</a:t>
            </a:r>
            <a:r>
              <a:rPr lang="en-US" dirty="0">
                <a:solidFill>
                  <a:prstClr val="black"/>
                </a:solidFill>
                <a:cs typeface="Arial"/>
                <a:hlinkClick r:id="rId8"/>
              </a:rPr>
              <a:t>CMSnationaltrainingprogram.cms.gov/sites/default/files/shared/2018-New-Medicare-Card.pdf</a:t>
            </a:r>
            <a:r>
              <a:rPr lang="en-US" dirty="0">
                <a:solidFill>
                  <a:prstClr val="black"/>
                </a:solidFill>
                <a:cs typeface="Arial"/>
              </a:rPr>
              <a:t>) </a:t>
            </a:r>
          </a:p>
          <a:p>
            <a:pPr marL="0" lvl="1" defTabSz="966612">
              <a:tabLst>
                <a:tab pos="125861" algn="l"/>
              </a:tabLst>
              <a:defRPr/>
            </a:pPr>
            <a:endParaRPr lang="en-US" b="1" dirty="0">
              <a:solidFill>
                <a:prstClr val="black"/>
              </a:solidFill>
              <a:cs typeface="Arial"/>
            </a:endParaRPr>
          </a:p>
          <a:p>
            <a:pPr marL="181240" lvl="1" indent="-181240" defTabSz="966612">
              <a:buFont typeface="Wingdings" panose="05000000000000000000" pitchFamily="2" charset="2"/>
              <a:buChar char="§"/>
              <a:tabLst>
                <a:tab pos="125861" algn="l"/>
              </a:tabLst>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3295748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44379" y="3581400"/>
            <a:ext cx="7014410" cy="5550568"/>
          </a:xfrm>
        </p:spPr>
        <p:txBody>
          <a:bodyPr/>
          <a:lstStyle/>
          <a:p>
            <a:pPr marL="0" indent="0" defTabSz="966612">
              <a:buNone/>
              <a:defRPr/>
            </a:pPr>
            <a:r>
              <a:rPr lang="en-US" b="1" dirty="0">
                <a:solidFill>
                  <a:prstClr val="black"/>
                </a:solidFill>
                <a:ea typeface="ＭＳ Ｐゴシック"/>
                <a:cs typeface="Arial"/>
              </a:rPr>
              <a:t>This slide has animation.</a:t>
            </a:r>
            <a:endParaRPr lang="en-US" dirty="0">
              <a:solidFill>
                <a:srgbClr val="000000"/>
              </a:solidFill>
              <a:cs typeface="Arial" panose="020B0604020202020204" pitchFamily="34" charset="0"/>
            </a:endParaRPr>
          </a:p>
          <a:p>
            <a:pPr marL="0" indent="0" defTabSz="966612">
              <a:buNone/>
              <a:defRPr/>
            </a:pPr>
            <a:r>
              <a:rPr lang="en-US" b="1" dirty="0">
                <a:solidFill>
                  <a:srgbClr val="000000"/>
                </a:solidFill>
                <a:cs typeface="Arial"/>
              </a:rPr>
              <a:t>Presenter Notes</a:t>
            </a:r>
            <a:r>
              <a:rPr lang="en-US" dirty="0">
                <a:solidFill>
                  <a:srgbClr val="444444"/>
                </a:solidFill>
                <a:cs typeface="Arial"/>
              </a:rPr>
              <a:t>​</a:t>
            </a:r>
            <a:endParaRPr lang="en-US" dirty="0">
              <a:solidFill>
                <a:prstClr val="black"/>
              </a:solidFill>
              <a:cs typeface="Arial"/>
            </a:endParaRPr>
          </a:p>
          <a:p>
            <a:pPr marL="118813" indent="-118813">
              <a:defRPr/>
            </a:pPr>
            <a:r>
              <a:rPr lang="en-US" dirty="0">
                <a:solidFill>
                  <a:prstClr val="black"/>
                </a:solidFill>
                <a:cs typeface="Arial"/>
              </a:rPr>
              <a:t>If you didn’t sign up for </a:t>
            </a:r>
            <a:r>
              <a:rPr lang="en-US" b="1" dirty="0">
                <a:solidFill>
                  <a:prstClr val="black"/>
                </a:solidFill>
                <a:cs typeface="Arial"/>
              </a:rPr>
              <a:t>Part B (or Part A if you have to buy it) </a:t>
            </a:r>
            <a:r>
              <a:rPr lang="en-US" dirty="0">
                <a:solidFill>
                  <a:prstClr val="black"/>
                </a:solidFill>
                <a:cs typeface="Arial"/>
              </a:rPr>
              <a:t>during your IEP, and you don’t qualify for a SEP, you can sign up during the GEP </a:t>
            </a:r>
            <a:r>
              <a:rPr lang="en-US" dirty="0">
                <a:cs typeface="Arial"/>
              </a:rPr>
              <a:t>from January 1–March 31 each year. Your coverage starts the 1</a:t>
            </a:r>
            <a:r>
              <a:rPr lang="en-US" baseline="30000" dirty="0">
                <a:cs typeface="Arial"/>
              </a:rPr>
              <a:t>st</a:t>
            </a:r>
            <a:r>
              <a:rPr lang="en-US" dirty="0">
                <a:cs typeface="Arial"/>
              </a:rPr>
              <a:t> day of the month after you sign up. You </a:t>
            </a:r>
            <a:r>
              <a:rPr lang="en-US" dirty="0">
                <a:solidFill>
                  <a:prstClr val="black"/>
                </a:solidFill>
                <a:cs typeface="Arial"/>
              </a:rPr>
              <a:t>may have to pay a higher Part A and/or Part B premium for late enrollment. For most people who don’t </a:t>
            </a:r>
            <a:r>
              <a:rPr lang="en-US" dirty="0">
                <a:cs typeface="Arial"/>
              </a:rPr>
              <a:t>sign up during their IEP or SEP, this is their only chance to sign up. In addition, if more than 12 months have passed </a:t>
            </a:r>
            <a:r>
              <a:rPr lang="en-US" dirty="0">
                <a:solidFill>
                  <a:prstClr val="black"/>
                </a:solidFill>
                <a:cs typeface="Arial"/>
              </a:rPr>
              <a:t>since you qualified for Part B (or Part A, if you have to buy it), you'll likely have to pay a late enrollment penalty that’s added to your monthly Part B premium (or Part A, if you have to buy it). In most cases, you’ll have to pay this penalty for as long as you have Part B. However, if you delayed Part B (or Part A, if you have to buy it) because you or your spouse were still working and had GHP coverage, you won’t have a late enrollment penalty and you may be able to </a:t>
            </a:r>
            <a:r>
              <a:rPr lang="en-US" dirty="0">
                <a:cs typeface="Arial"/>
              </a:rPr>
              <a:t>sign up </a:t>
            </a:r>
            <a:r>
              <a:rPr lang="en-US" dirty="0">
                <a:solidFill>
                  <a:prstClr val="black"/>
                </a:solidFill>
                <a:cs typeface="Arial"/>
              </a:rPr>
              <a:t>during a SEP. The SEP special circumstances will be discussed in more detail later in this lesson. </a:t>
            </a:r>
            <a:endParaRPr lang="en-US" dirty="0">
              <a:solidFill>
                <a:prstClr val="black"/>
              </a:solidFill>
              <a:cs typeface="Arial" panose="020B0604020202020204" pitchFamily="34" charset="0"/>
            </a:endParaRPr>
          </a:p>
          <a:p>
            <a:pPr marL="118813" indent="-118813">
              <a:defRPr/>
            </a:pPr>
            <a:r>
              <a:rPr lang="en-US" dirty="0">
                <a:solidFill>
                  <a:prstClr val="black"/>
                </a:solidFill>
                <a:cs typeface="Arial"/>
              </a:rPr>
              <a:t>If you delayed your enrollment in Part B, you must complete the “Application for Enrollment in Medicare Part B (Medical Insurance)” form (Form CMS-40B, </a:t>
            </a:r>
            <a:r>
              <a:rPr lang="en-US" dirty="0">
                <a:solidFill>
                  <a:prstClr val="black"/>
                </a:solidFill>
                <a:cs typeface="Arial"/>
                <a:hlinkClick r:id="rId3"/>
              </a:rPr>
              <a:t>CMS.gov/Medicare/CMS-Forms/CMS-Forms/Downloads/CMS40B-E.pdf</a:t>
            </a:r>
            <a:r>
              <a:rPr lang="en-US" dirty="0">
                <a:solidFill>
                  <a:prstClr val="black"/>
                </a:solidFill>
                <a:cs typeface="Arial"/>
              </a:rPr>
              <a:t>) and submit it to your local Social Security office. If you sign up during a SEP, include the “Request for Employment Information” form (Form CMS-L564, </a:t>
            </a:r>
            <a:r>
              <a:rPr lang="en-US" dirty="0">
                <a:solidFill>
                  <a:prstClr val="black"/>
                </a:solidFill>
                <a:cs typeface="Arial"/>
                <a:hlinkClick r:id="rId4"/>
              </a:rPr>
              <a:t>CMS.gov/Medicare/CMS-Forms/CMS-Forms/Downloads/CMS-L564E.pdf</a:t>
            </a:r>
            <a:r>
              <a:rPr lang="en-US" dirty="0">
                <a:solidFill>
                  <a:prstClr val="black"/>
                </a:solidFill>
                <a:cs typeface="Arial"/>
              </a:rPr>
              <a:t>) with your Part B application. You must complete Section A, and your employer must complete Section B on the form. </a:t>
            </a:r>
            <a:endParaRPr lang="en-US" dirty="0">
              <a:solidFill>
                <a:prstClr val="black"/>
              </a:solidFill>
              <a:cs typeface="Arial" panose="020B0604020202020204" pitchFamily="34" charset="0"/>
            </a:endParaRPr>
          </a:p>
          <a:p>
            <a:pPr marL="118813" indent="-118813">
              <a:defRPr/>
            </a:pPr>
            <a:r>
              <a:rPr lang="en-US" dirty="0">
                <a:cs typeface="Arial"/>
              </a:rPr>
              <a:t>CMS sends the “Sign Up for Part B” GEP package (</a:t>
            </a:r>
            <a:r>
              <a:rPr lang="en-US" dirty="0">
                <a:cs typeface="Arial"/>
                <a:hlinkClick r:id="rId5"/>
              </a:rPr>
              <a:t>Medicare.gov/basics/forms-publications-mailings/mailings/signing-up/sign-up-for-part-b-package</a:t>
            </a:r>
            <a:r>
              <a:rPr lang="en-US" dirty="0">
                <a:cs typeface="Arial"/>
              </a:rPr>
              <a:t>) to those who didn’t sign up for, dropped, or lost Part B in the past year. The package notifies people of the chance to sign up for Part B during the GEP. It includes a letter and booklet. The package explains how to sign up for Part B, the risks for delaying enrollment, and describes other decisions you may need to make about your Medicare coverage. </a:t>
            </a:r>
          </a:p>
          <a:p>
            <a:pPr marL="118813" indent="-118813">
              <a:defRPr/>
            </a:pPr>
            <a:r>
              <a:rPr lang="en-US" dirty="0"/>
              <a:t>If you have Part A and sign up for Part B during a GEP, you can join a Medicare Advantage Plan (with or without drug coverage) 3 months immediately before you’re first entitled to get </a:t>
            </a:r>
            <a:br>
              <a:rPr lang="en-US" dirty="0"/>
            </a:br>
            <a:r>
              <a:rPr lang="en-US" dirty="0"/>
              <a:t>Part A and Part B until the last day of the month before your entitlement to both Part A and Part B. Your coverage will start the same day as when your Part B coverage starts.</a:t>
            </a:r>
            <a:endParaRPr lang="en-US" dirty="0">
              <a:cs typeface="Arial"/>
            </a:endParaRPr>
          </a:p>
          <a:p>
            <a:pPr marL="0" indent="0" defTabSz="966612">
              <a:buNone/>
              <a:defRPr/>
            </a:pPr>
            <a:endParaRPr lang="en-US" dirty="0">
              <a:solidFill>
                <a:prstClr val="black"/>
              </a:solidFill>
            </a:endParaRPr>
          </a:p>
        </p:txBody>
      </p:sp>
    </p:spTree>
    <p:extLst>
      <p:ext uri="{BB962C8B-B14F-4D97-AF65-F5344CB8AC3E}">
        <p14:creationId xmlns:p14="http://schemas.microsoft.com/office/powerpoint/2010/main" val="12082370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450850"/>
            <a:ext cx="5575300" cy="3136900"/>
          </a:xfrm>
        </p:spPr>
      </p:sp>
      <p:sp>
        <p:nvSpPr>
          <p:cNvPr id="3" name="Notes Placeholder 2"/>
          <p:cNvSpPr>
            <a:spLocks noGrp="1"/>
          </p:cNvSpPr>
          <p:nvPr>
            <p:ph type="body" idx="1"/>
          </p:nvPr>
        </p:nvSpPr>
        <p:spPr>
          <a:xfrm>
            <a:off x="717550" y="3587750"/>
            <a:ext cx="5575300" cy="5186107"/>
          </a:xfrm>
        </p:spPr>
        <p:txBody>
          <a:bodyPr>
            <a:noAutofit/>
          </a:bodyPr>
          <a:lstStyle/>
          <a:p>
            <a:pPr marL="0" indent="0">
              <a:buNone/>
              <a:defRPr/>
            </a:pPr>
            <a:r>
              <a:rPr lang="en-US" b="1" dirty="0">
                <a:solidFill>
                  <a:srgbClr val="000000"/>
                </a:solidFill>
                <a:cs typeface="Arial"/>
              </a:rPr>
              <a:t>Presenter Notes</a:t>
            </a:r>
            <a:r>
              <a:rPr lang="en-US" dirty="0">
                <a:solidFill>
                  <a:srgbClr val="444444"/>
                </a:solidFill>
                <a:cs typeface="Arial"/>
              </a:rPr>
              <a:t>​</a:t>
            </a:r>
            <a:endParaRPr lang="en-US" dirty="0"/>
          </a:p>
          <a:p>
            <a:pPr marL="0" indent="0">
              <a:buNone/>
              <a:defRPr/>
            </a:pPr>
            <a:r>
              <a:rPr lang="en-US" dirty="0"/>
              <a:t>Beneficiary enrollment simplification:</a:t>
            </a:r>
          </a:p>
          <a:p>
            <a:pPr marL="114300" indent="-114300">
              <a:buFont typeface="Wingdings" panose="05000000000000000000" pitchFamily="2" charset="2"/>
              <a:buChar char="§"/>
            </a:pPr>
            <a:r>
              <a:rPr lang="en-US" dirty="0"/>
              <a:t>Section 120 of the Consolidated Appropriations Act (CAA) of 2021 gave the Secretary of the U.S. Department of Health &amp; Human Services (HHS) the authority to establish SEPs for certain people who meet certain “exceptional conditions,” and who missed a chance to sign up for Medicare. These SEPs give people who qualify a chance to enroll without having to wait for the GEP and without paying the usual late enrollment penalty. </a:t>
            </a:r>
          </a:p>
          <a:p>
            <a:pPr marL="114300" indent="-114300">
              <a:buFont typeface="Wingdings" panose="05000000000000000000" pitchFamily="2" charset="2"/>
              <a:buChar char="§"/>
            </a:pPr>
            <a:r>
              <a:rPr lang="en-US" dirty="0"/>
              <a:t>The five new SEPs listed below are described in more detail on the following slides:</a:t>
            </a:r>
          </a:p>
          <a:p>
            <a:pPr marL="342900" indent="-171450">
              <a:buFont typeface="Arial" panose="020B0604020202020204" pitchFamily="34" charset="0"/>
              <a:buChar char="•"/>
            </a:pPr>
            <a:r>
              <a:rPr lang="en-US" dirty="0"/>
              <a:t>A SEP for people impacted by an emergency or disaster</a:t>
            </a:r>
          </a:p>
          <a:p>
            <a:pPr marL="342900" indent="-171450">
              <a:buFont typeface="Arial" panose="020B0604020202020204" pitchFamily="34" charset="0"/>
              <a:buChar char="•"/>
            </a:pPr>
            <a:r>
              <a:rPr lang="en-US" dirty="0"/>
              <a:t>A SEP for people who get inaccurate or misleading information from their health plan or employer </a:t>
            </a:r>
          </a:p>
          <a:p>
            <a:pPr marL="342900" indent="-171450">
              <a:buFont typeface="Arial" panose="020B0604020202020204" pitchFamily="34" charset="0"/>
              <a:buChar char="•"/>
            </a:pPr>
            <a:r>
              <a:rPr lang="en-US" dirty="0"/>
              <a:t>A SEP for people who were formerly incarcerated</a:t>
            </a:r>
          </a:p>
          <a:p>
            <a:pPr marL="342900" indent="-171450">
              <a:buFont typeface="Arial" panose="020B0604020202020204" pitchFamily="34" charset="0"/>
              <a:buChar char="•"/>
            </a:pPr>
            <a:r>
              <a:rPr lang="en-US" dirty="0"/>
              <a:t>A SEP for people who lose Medicaid coverage </a:t>
            </a:r>
          </a:p>
          <a:p>
            <a:pPr marL="342900" indent="-171450">
              <a:buFont typeface="Arial" panose="020B0604020202020204" pitchFamily="34" charset="0"/>
              <a:buChar char="•"/>
            </a:pPr>
            <a:r>
              <a:rPr lang="en-US" dirty="0"/>
              <a:t>A SEP for other exceptional conditions </a:t>
            </a:r>
          </a:p>
          <a:p>
            <a:r>
              <a:rPr lang="en-US" dirty="0"/>
              <a:t>These changes will expand Medicare enrollment opportunities and reduce multi-month coverage gaps in Medicare.</a:t>
            </a:r>
          </a:p>
          <a:p>
            <a:r>
              <a:rPr lang="en-US" dirty="0"/>
              <a:t>To view a fact sheet on the final rule, visit: </a:t>
            </a:r>
            <a:r>
              <a:rPr lang="en-US" u="sng" dirty="0">
                <a:hlinkClick r:id="rId3"/>
              </a:rPr>
              <a:t>CMS.gov/newsroom/fact-sheets/implementing-certain-provisions-consolidated-appropriations-act-2021-and-other-revisions-medicare-2</a:t>
            </a:r>
            <a:endParaRPr lang="en-US" dirty="0"/>
          </a:p>
          <a:p>
            <a:r>
              <a:rPr lang="en-US" dirty="0"/>
              <a:t>To view the final rule, visit: </a:t>
            </a:r>
            <a:r>
              <a:rPr lang="en-US" u="sng" dirty="0">
                <a:hlinkClick r:id="rId4"/>
              </a:rPr>
              <a:t>federalregister.gov/public-inspection/2022-23407/medicare-program-implementing-certain-provisions-of-the-consolidated-appropriations-act-2021-and</a:t>
            </a:r>
            <a:endParaRPr lang="en-US" dirty="0"/>
          </a:p>
        </p:txBody>
      </p:sp>
    </p:spTree>
    <p:extLst>
      <p:ext uri="{BB962C8B-B14F-4D97-AF65-F5344CB8AC3E}">
        <p14:creationId xmlns:p14="http://schemas.microsoft.com/office/powerpoint/2010/main" val="39984303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409575"/>
            <a:ext cx="5575300" cy="3136900"/>
          </a:xfrm>
        </p:spPr>
      </p:sp>
      <p:sp>
        <p:nvSpPr>
          <p:cNvPr id="3" name="Notes Placeholder 2"/>
          <p:cNvSpPr>
            <a:spLocks noGrp="1"/>
          </p:cNvSpPr>
          <p:nvPr>
            <p:ph type="body" idx="1"/>
          </p:nvPr>
        </p:nvSpPr>
        <p:spPr>
          <a:xfrm>
            <a:off x="717550" y="3546475"/>
            <a:ext cx="5608320" cy="3991922"/>
          </a:xfrm>
        </p:spPr>
        <p:txBody>
          <a:bodyPr>
            <a:noAutofit/>
          </a:bodyPr>
          <a:lstStyle/>
          <a:p>
            <a:pPr marL="0" indent="0">
              <a:spcAft>
                <a:spcPts val="600"/>
              </a:spcAft>
              <a:buNone/>
            </a:pPr>
            <a:r>
              <a:rPr lang="en-US" b="1" dirty="0">
                <a:solidFill>
                  <a:srgbClr val="000000"/>
                </a:solidFill>
                <a:cs typeface="Arial"/>
              </a:rPr>
              <a:t>Presenter Notes</a:t>
            </a:r>
            <a:r>
              <a:rPr lang="en-US" dirty="0">
                <a:solidFill>
                  <a:srgbClr val="444444"/>
                </a:solidFill>
                <a:cs typeface="Arial"/>
              </a:rPr>
              <a:t>​</a:t>
            </a:r>
            <a:endParaRPr lang="en-US" dirty="0"/>
          </a:p>
          <a:p>
            <a:pPr marL="0" indent="0">
              <a:spcAft>
                <a:spcPts val="600"/>
              </a:spcAft>
              <a:buNone/>
            </a:pPr>
            <a:r>
              <a:rPr lang="en-US" dirty="0"/>
              <a:t>Specifically, CMS established the following SEPs:</a:t>
            </a:r>
          </a:p>
          <a:p>
            <a:pPr marL="114300" indent="-114300">
              <a:spcAft>
                <a:spcPts val="600"/>
              </a:spcAft>
              <a:buFont typeface="Wingdings" panose="05000000000000000000" pitchFamily="2" charset="2"/>
              <a:buChar char="§"/>
            </a:pPr>
            <a:r>
              <a:rPr lang="en-US" dirty="0"/>
              <a:t>A </a:t>
            </a:r>
            <a:r>
              <a:rPr lang="en-US" b="1" dirty="0"/>
              <a:t>SEP for</a:t>
            </a:r>
            <a:r>
              <a:rPr lang="en-US" dirty="0"/>
              <a:t> </a:t>
            </a:r>
            <a:r>
              <a:rPr lang="en-US" b="1" dirty="0"/>
              <a:t>people impacted by an emergency or disaster: </a:t>
            </a:r>
            <a:r>
              <a:rPr lang="en-US" dirty="0"/>
              <a:t>For people who miss a chance to sign up because they were impacted by a natural disaster or an emergency that’s declared or started on or after January 1, 2023. </a:t>
            </a:r>
          </a:p>
          <a:p>
            <a:pPr marL="114300" indent="-114300">
              <a:spcAft>
                <a:spcPts val="600"/>
              </a:spcAft>
              <a:buFont typeface="Wingdings" panose="05000000000000000000" pitchFamily="2" charset="2"/>
              <a:buChar char="§"/>
            </a:pPr>
            <a:r>
              <a:rPr lang="en-US" dirty="0"/>
              <a:t>The SEP also applies if the disaster or emergency takes place where the individual’s authorized representative, legal guardian, or person who makes health care decisions on their behalf resides. Coverage beginning the month after the month of enrollment.</a:t>
            </a:r>
          </a:p>
          <a:p>
            <a:pPr marL="114300" indent="-114300">
              <a:spcAft>
                <a:spcPts val="600"/>
              </a:spcAft>
              <a:buFont typeface="Wingdings" panose="05000000000000000000" pitchFamily="2" charset="2"/>
              <a:buChar char="§"/>
            </a:pPr>
            <a:r>
              <a:rPr lang="en-US" dirty="0"/>
              <a:t>The SEP starts the day the federal, state, or local government declares the emergency or disaster, or the date in that declaration (whichever is earlier).</a:t>
            </a:r>
          </a:p>
          <a:p>
            <a:pPr marL="114300" indent="-114300">
              <a:spcAft>
                <a:spcPts val="600"/>
              </a:spcAft>
              <a:buFont typeface="Wingdings" panose="05000000000000000000" pitchFamily="2" charset="2"/>
              <a:buChar char="§"/>
            </a:pPr>
            <a:r>
              <a:rPr lang="en-US" dirty="0"/>
              <a:t>The SEP ends 6 months after whichever of these happens later:</a:t>
            </a:r>
          </a:p>
          <a:p>
            <a:pPr marL="342900" lvl="1" indent="-114300">
              <a:spcAft>
                <a:spcPts val="600"/>
              </a:spcAft>
              <a:buFont typeface="Arial" panose="020B0604020202020204" pitchFamily="34" charset="0"/>
              <a:buChar char="•"/>
            </a:pPr>
            <a:r>
              <a:rPr lang="en-US" dirty="0"/>
              <a:t>The end date in the original declaration.</a:t>
            </a:r>
          </a:p>
          <a:p>
            <a:pPr marL="342900" lvl="1" indent="-114300">
              <a:spcAft>
                <a:spcPts val="600"/>
              </a:spcAft>
              <a:buFont typeface="Arial" panose="020B0604020202020204" pitchFamily="34" charset="0"/>
              <a:buChar char="•"/>
            </a:pPr>
            <a:r>
              <a:rPr lang="en-US" dirty="0"/>
              <a:t>The last day of any extensions to the declaration.</a:t>
            </a:r>
          </a:p>
          <a:p>
            <a:pPr marL="342900" lvl="1" indent="-114300">
              <a:spcAft>
                <a:spcPts val="600"/>
              </a:spcAft>
              <a:buFont typeface="Arial" panose="020B0604020202020204" pitchFamily="34" charset="0"/>
              <a:buChar char="•"/>
            </a:pPr>
            <a:r>
              <a:rPr lang="en-US" dirty="0"/>
              <a:t>The date the government revokes or announces the end of the declaration.</a:t>
            </a:r>
          </a:p>
          <a:p>
            <a:pPr>
              <a:spcAft>
                <a:spcPts val="600"/>
              </a:spcAft>
            </a:pPr>
            <a:endParaRPr lang="en-US" dirty="0"/>
          </a:p>
        </p:txBody>
      </p:sp>
    </p:spTree>
    <p:extLst>
      <p:ext uri="{BB962C8B-B14F-4D97-AF65-F5344CB8AC3E}">
        <p14:creationId xmlns:p14="http://schemas.microsoft.com/office/powerpoint/2010/main" val="11699148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455613"/>
            <a:ext cx="5575300" cy="3136900"/>
          </a:xfrm>
        </p:spPr>
      </p:sp>
      <p:sp>
        <p:nvSpPr>
          <p:cNvPr id="3" name="Notes Placeholder 2"/>
          <p:cNvSpPr>
            <a:spLocks noGrp="1"/>
          </p:cNvSpPr>
          <p:nvPr>
            <p:ph type="body" idx="1"/>
          </p:nvPr>
        </p:nvSpPr>
        <p:spPr>
          <a:xfrm>
            <a:off x="342900" y="3592513"/>
            <a:ext cx="6324599" cy="5407108"/>
          </a:xfrm>
        </p:spPr>
        <p:txBody>
          <a:bodyPr>
            <a:noAutofit/>
          </a:bodyPr>
          <a:lstStyle/>
          <a:p>
            <a:pPr marL="0" indent="0">
              <a:buNone/>
            </a:pPr>
            <a:r>
              <a:rPr lang="en-US" sz="1100" b="1" dirty="0">
                <a:solidFill>
                  <a:srgbClr val="000000"/>
                </a:solidFill>
                <a:cs typeface="Arial"/>
              </a:rPr>
              <a:t>Presenter Notes</a:t>
            </a:r>
            <a:r>
              <a:rPr lang="en-US" sz="1100" dirty="0">
                <a:solidFill>
                  <a:srgbClr val="444444"/>
                </a:solidFill>
                <a:cs typeface="Arial"/>
              </a:rPr>
              <a:t>​</a:t>
            </a:r>
            <a:endParaRPr lang="en-US" sz="1100" dirty="0"/>
          </a:p>
          <a:p>
            <a:pPr lvl="0"/>
            <a:r>
              <a:rPr lang="en-US" sz="1100" dirty="0"/>
              <a:t>A </a:t>
            </a:r>
            <a:r>
              <a:rPr lang="en-US" sz="1100" b="1" dirty="0"/>
              <a:t>SEP for health plan or employer error – </a:t>
            </a:r>
            <a:r>
              <a:rPr lang="en-US" sz="1100" dirty="0"/>
              <a:t>This SEP is for people who missed a chance to sign up because they got inaccurate or misleading information from their health plan or employer on or after January 1, 2023. The SEP lasts for 6 months after the person notifies Social Security that they got inaccurate or misleading information. If the beneficiary doesn’t have documentation of the misinformation, they can submit a written attestation. Coverage starts the month after the person signs up.</a:t>
            </a:r>
          </a:p>
          <a:p>
            <a:pPr lvl="0"/>
            <a:r>
              <a:rPr lang="en-US" sz="1100" dirty="0"/>
              <a:t>A </a:t>
            </a:r>
            <a:r>
              <a:rPr lang="en-US" sz="1100" b="1" dirty="0"/>
              <a:t>SEP for people who were formerly incarcerated – </a:t>
            </a:r>
            <a:r>
              <a:rPr lang="en-US" sz="1100" dirty="0"/>
              <a:t>This SEP allows people to sign up after they’re released from incarceration. This SEP starts the day the person is released from custody and ends the last day of the 12</a:t>
            </a:r>
            <a:r>
              <a:rPr lang="en-US" sz="1100" baseline="30000" dirty="0"/>
              <a:t>th</a:t>
            </a:r>
            <a:r>
              <a:rPr lang="en-US" sz="1100" dirty="0"/>
              <a:t> month after they’re released. Coverage starts the month after the person signs up. In some cases, the person can choose to begin coverage up to 6 months in the past. If they choose to start coverage in the past, they must pay Medicare premiums back to their coverage start date.</a:t>
            </a:r>
          </a:p>
          <a:p>
            <a:pPr lvl="0"/>
            <a:r>
              <a:rPr lang="en-US" sz="1100" dirty="0"/>
              <a:t>A </a:t>
            </a:r>
            <a:r>
              <a:rPr lang="en-US" sz="1100" b="1" dirty="0"/>
              <a:t>SEP for people who lose Medicaid Coverage – </a:t>
            </a:r>
            <a:r>
              <a:rPr lang="en-US" sz="1100" dirty="0"/>
              <a:t>This SEP allows people to sign up if they lose Medicaid on or after January 1, 2023. The SEP starts the day the person is notified their Medicaid coverage is ending, and lasts for 6 months after their Medicaid coverage ends. Coverage starts the month after the person signs up, or the date their Medicaid coverage ends, whichever they choose. If someone chooses to start coverage in the past, they must pay Medicare premiums back to their coverage start date.</a:t>
            </a:r>
          </a:p>
          <a:p>
            <a:pPr lvl="0"/>
            <a:r>
              <a:rPr lang="en-US" sz="1100" dirty="0"/>
              <a:t>A </a:t>
            </a:r>
            <a:r>
              <a:rPr lang="en-US" sz="1100" b="1" dirty="0"/>
              <a:t>SEP for other exceptional conditions – </a:t>
            </a:r>
            <a:r>
              <a:rPr lang="en-US" sz="1100" dirty="0"/>
              <a:t>On a case‐by‐case basis, this SEP allows people to sign up when circumstances beyond their control prevented them from signing up during the IEP, GEP, or other SEPs. The SEP begins when Social Security decides the person qualifies, and ends at least 6 months later. Coverage starts the month after the person signs up. </a:t>
            </a:r>
          </a:p>
          <a:p>
            <a:pPr>
              <a:spcBef>
                <a:spcPts val="600"/>
              </a:spcBef>
            </a:pPr>
            <a:r>
              <a:rPr lang="en-US" sz="1100" dirty="0"/>
              <a:t>These changes will expand Medicare enrollment opportunities and reduce multi-month coverage gaps in Medicare.</a:t>
            </a:r>
          </a:p>
          <a:p>
            <a:pPr>
              <a:spcBef>
                <a:spcPts val="600"/>
              </a:spcBef>
            </a:pPr>
            <a:r>
              <a:rPr lang="en-US" sz="1100" dirty="0"/>
              <a:t>To view a fact sheet on the final rule, visit: </a:t>
            </a:r>
            <a:r>
              <a:rPr lang="en-US" sz="1100" u="sng" dirty="0">
                <a:hlinkClick r:id="rId3"/>
              </a:rPr>
              <a:t>CMS.gov/newsroom/fact-sheets/implementing-certain-provisions-consolidated-appropriations-act-2021-and-other-revisions-medicare-2</a:t>
            </a:r>
            <a:endParaRPr lang="en-US" sz="1100" dirty="0"/>
          </a:p>
          <a:p>
            <a:pPr>
              <a:spcBef>
                <a:spcPts val="600"/>
              </a:spcBef>
            </a:pPr>
            <a:r>
              <a:rPr lang="en-US" sz="1100" dirty="0"/>
              <a:t>To view the final rule, visit: </a:t>
            </a:r>
            <a:r>
              <a:rPr lang="en-US" sz="1100" u="sng" dirty="0">
                <a:hlinkClick r:id="rId4"/>
              </a:rPr>
              <a:t>federalregister.gov/public-inspection/2022-23407/medicare-program-implementing-certain-provisions-of-the-consolidated-appropriations-act-2021-and</a:t>
            </a:r>
            <a:endParaRPr lang="en-US" sz="1100" dirty="0"/>
          </a:p>
        </p:txBody>
      </p:sp>
    </p:spTree>
    <p:extLst>
      <p:ext uri="{BB962C8B-B14F-4D97-AF65-F5344CB8AC3E}">
        <p14:creationId xmlns:p14="http://schemas.microsoft.com/office/powerpoint/2010/main" val="25633521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447675"/>
            <a:ext cx="5575300" cy="3136900"/>
          </a:xfrm>
        </p:spPr>
      </p:sp>
      <p:sp>
        <p:nvSpPr>
          <p:cNvPr id="3" name="Notes Placeholder 2"/>
          <p:cNvSpPr>
            <a:spLocks noGrp="1"/>
          </p:cNvSpPr>
          <p:nvPr>
            <p:ph type="body" idx="1"/>
          </p:nvPr>
        </p:nvSpPr>
        <p:spPr>
          <a:xfrm>
            <a:off x="324853" y="3584575"/>
            <a:ext cx="6677526" cy="5060632"/>
          </a:xfrm>
        </p:spPr>
        <p:txBody>
          <a:bodyPr>
            <a:noAutofit/>
          </a:bodyPr>
          <a:lstStyle/>
          <a:p>
            <a:pPr marL="0" indent="0">
              <a:buNone/>
            </a:pPr>
            <a:r>
              <a:rPr lang="en-US" b="1" dirty="0">
                <a:solidFill>
                  <a:srgbClr val="000000"/>
                </a:solidFill>
                <a:cs typeface="Arial"/>
              </a:rPr>
              <a:t>Presenter Notes</a:t>
            </a:r>
            <a:r>
              <a:rPr lang="en-US" dirty="0">
                <a:solidFill>
                  <a:srgbClr val="444444"/>
                </a:solidFill>
                <a:cs typeface="Arial"/>
              </a:rPr>
              <a:t>​</a:t>
            </a:r>
            <a:endParaRPr lang="en-US" dirty="0"/>
          </a:p>
          <a:p>
            <a:r>
              <a:rPr lang="en-US" dirty="0"/>
              <a:t>The CAA was signed into law on December 27, 2020. Section 402 of the Act extended coverage of immunosuppressive drugs for kidney transplant patients.</a:t>
            </a:r>
          </a:p>
          <a:p>
            <a:r>
              <a:rPr lang="en-US" dirty="0">
                <a:ea typeface="Wingdings" panose="05000000000000000000" pitchFamily="2" charset="2"/>
                <a:cs typeface="Wingdings" panose="05000000000000000000" pitchFamily="2" charset="2"/>
              </a:rPr>
              <a:t>Most individuals with ESRD qualify for Medicare, regardless of age. When someone with ESRD gets</a:t>
            </a:r>
            <a:r>
              <a:rPr lang="en-US" spc="-15" dirty="0">
                <a:ea typeface="Wingdings" panose="05000000000000000000" pitchFamily="2" charset="2"/>
                <a:cs typeface="Wingdings" panose="05000000000000000000" pitchFamily="2" charset="2"/>
              </a:rPr>
              <a:t> </a:t>
            </a:r>
            <a:r>
              <a:rPr lang="en-US" dirty="0">
                <a:ea typeface="Wingdings" panose="05000000000000000000" pitchFamily="2" charset="2"/>
                <a:cs typeface="Wingdings" panose="05000000000000000000" pitchFamily="2" charset="2"/>
              </a:rPr>
              <a:t>a</a:t>
            </a:r>
            <a:r>
              <a:rPr lang="en-US" spc="-5" dirty="0">
                <a:ea typeface="Wingdings" panose="05000000000000000000" pitchFamily="2" charset="2"/>
                <a:cs typeface="Wingdings" panose="05000000000000000000" pitchFamily="2" charset="2"/>
              </a:rPr>
              <a:t> </a:t>
            </a:r>
            <a:r>
              <a:rPr lang="en-US" dirty="0">
                <a:ea typeface="Wingdings" panose="05000000000000000000" pitchFamily="2" charset="2"/>
                <a:cs typeface="Wingdings" panose="05000000000000000000" pitchFamily="2" charset="2"/>
              </a:rPr>
              <a:t>kidney</a:t>
            </a:r>
            <a:r>
              <a:rPr lang="en-US" spc="-15" dirty="0">
                <a:ea typeface="Wingdings" panose="05000000000000000000" pitchFamily="2" charset="2"/>
                <a:cs typeface="Wingdings" panose="05000000000000000000" pitchFamily="2" charset="2"/>
              </a:rPr>
              <a:t> </a:t>
            </a:r>
            <a:r>
              <a:rPr lang="en-US" dirty="0">
                <a:ea typeface="Wingdings" panose="05000000000000000000" pitchFamily="2" charset="2"/>
                <a:cs typeface="Wingdings" panose="05000000000000000000" pitchFamily="2" charset="2"/>
              </a:rPr>
              <a:t>transplant,</a:t>
            </a:r>
            <a:r>
              <a:rPr lang="en-US" spc="-25" dirty="0">
                <a:ea typeface="Wingdings" panose="05000000000000000000" pitchFamily="2" charset="2"/>
                <a:cs typeface="Wingdings" panose="05000000000000000000" pitchFamily="2" charset="2"/>
              </a:rPr>
              <a:t> </a:t>
            </a:r>
            <a:r>
              <a:rPr lang="en-US" dirty="0">
                <a:ea typeface="Wingdings" panose="05000000000000000000" pitchFamily="2" charset="2"/>
                <a:cs typeface="Wingdings" panose="05000000000000000000" pitchFamily="2" charset="2"/>
              </a:rPr>
              <a:t>Medicare</a:t>
            </a:r>
            <a:r>
              <a:rPr lang="en-US" spc="-5" dirty="0">
                <a:ea typeface="Wingdings" panose="05000000000000000000" pitchFamily="2" charset="2"/>
                <a:cs typeface="Wingdings" panose="05000000000000000000" pitchFamily="2" charset="2"/>
              </a:rPr>
              <a:t> </a:t>
            </a:r>
            <a:r>
              <a:rPr lang="en-US" dirty="0">
                <a:ea typeface="Wingdings" panose="05000000000000000000" pitchFamily="2" charset="2"/>
                <a:cs typeface="Wingdings" panose="05000000000000000000" pitchFamily="2" charset="2"/>
              </a:rPr>
              <a:t>coverage</a:t>
            </a:r>
            <a:r>
              <a:rPr lang="en-US" spc="-5" dirty="0">
                <a:ea typeface="Wingdings" panose="05000000000000000000" pitchFamily="2" charset="2"/>
                <a:cs typeface="Wingdings" panose="05000000000000000000" pitchFamily="2" charset="2"/>
              </a:rPr>
              <a:t> ends </a:t>
            </a:r>
            <a:r>
              <a:rPr lang="en-US" dirty="0">
                <a:ea typeface="Wingdings" panose="05000000000000000000" pitchFamily="2" charset="2"/>
                <a:cs typeface="Wingdings" panose="05000000000000000000" pitchFamily="2" charset="2"/>
              </a:rPr>
              <a:t>36 months</a:t>
            </a:r>
            <a:r>
              <a:rPr lang="en-US" spc="-30" dirty="0">
                <a:ea typeface="Wingdings" panose="05000000000000000000" pitchFamily="2" charset="2"/>
                <a:cs typeface="Wingdings" panose="05000000000000000000" pitchFamily="2" charset="2"/>
              </a:rPr>
              <a:t> after the transplant </a:t>
            </a:r>
            <a:r>
              <a:rPr lang="en-US" dirty="0">
                <a:ea typeface="Wingdings" panose="05000000000000000000" pitchFamily="2" charset="2"/>
                <a:cs typeface="Wingdings" panose="05000000000000000000" pitchFamily="2" charset="2"/>
              </a:rPr>
              <a:t>(unless the person still qualifies for Medicare based on age or disability). Because of the changes enacted by the CAA, a person who loses their Part A coverage 36 months after a kidney transplant and who doesn’t have certain other types of health coverage may be able to sign up for Part B immunosuppressive drug coverage. This benefit only covers immunosuppressive drugs and no other items or services. It isn’t a substitute for full health coverage. CMS refers to this benefit as the immunosuppressive drug benefit, or the Part B‐ID benefit. People who qualify for the new benefit can sign up any time after their Part A coverage ends. To sign up, call Social Security at 1-877-465-0355; TTY: 1-800-325-0788.</a:t>
            </a:r>
            <a:endParaRPr lang="en-US" dirty="0">
              <a:ea typeface="Calibri" panose="020F0502020204030204" pitchFamily="34" charset="0"/>
            </a:endParaRPr>
          </a:p>
          <a:p>
            <a:r>
              <a:rPr lang="en-US" dirty="0">
                <a:ea typeface="Calibri" panose="020F0502020204030204" pitchFamily="34" charset="0"/>
              </a:rPr>
              <a:t>Under the CAA, Medicare Savings Programs (MSPs) can now pay the immunosuppressive drug benefit premiums and, in some cases, the deductible and coinsurance amounts for certain people with low incomes. These changes mean that people with low incomes who have Medicare through</a:t>
            </a:r>
            <a:r>
              <a:rPr lang="en-US" spc="-10" dirty="0">
                <a:ea typeface="Calibri" panose="020F0502020204030204" pitchFamily="34" charset="0"/>
              </a:rPr>
              <a:t> </a:t>
            </a:r>
            <a:r>
              <a:rPr lang="en-US" dirty="0">
                <a:ea typeface="Calibri" panose="020F0502020204030204" pitchFamily="34" charset="0"/>
              </a:rPr>
              <a:t>the Part</a:t>
            </a:r>
            <a:r>
              <a:rPr lang="en-US" spc="-15" dirty="0">
                <a:ea typeface="Calibri" panose="020F0502020204030204" pitchFamily="34" charset="0"/>
              </a:rPr>
              <a:t> </a:t>
            </a:r>
            <a:r>
              <a:rPr lang="en-US" dirty="0">
                <a:ea typeface="Calibri" panose="020F0502020204030204" pitchFamily="34" charset="0"/>
              </a:rPr>
              <a:t>B</a:t>
            </a:r>
            <a:r>
              <a:rPr lang="en-US" spc="200" dirty="0">
                <a:ea typeface="Calibri" panose="020F0502020204030204" pitchFamily="34" charset="0"/>
              </a:rPr>
              <a:t> </a:t>
            </a:r>
            <a:r>
              <a:rPr lang="en-US" dirty="0">
                <a:ea typeface="Calibri" panose="020F0502020204030204" pitchFamily="34" charset="0"/>
              </a:rPr>
              <a:t>immunosuppressive</a:t>
            </a:r>
            <a:r>
              <a:rPr lang="en-US" spc="-10" dirty="0">
                <a:ea typeface="Calibri" panose="020F0502020204030204" pitchFamily="34" charset="0"/>
              </a:rPr>
              <a:t> </a:t>
            </a:r>
            <a:r>
              <a:rPr lang="en-US" dirty="0">
                <a:ea typeface="Calibri" panose="020F0502020204030204" pitchFamily="34" charset="0"/>
              </a:rPr>
              <a:t>drug</a:t>
            </a:r>
            <a:r>
              <a:rPr lang="en-US" spc="-5" dirty="0">
                <a:ea typeface="Calibri" panose="020F0502020204030204" pitchFamily="34" charset="0"/>
              </a:rPr>
              <a:t> </a:t>
            </a:r>
            <a:r>
              <a:rPr lang="en-US" dirty="0">
                <a:ea typeface="Calibri" panose="020F0502020204030204" pitchFamily="34" charset="0"/>
              </a:rPr>
              <a:t>benefit</a:t>
            </a:r>
            <a:r>
              <a:rPr lang="en-US" spc="-15" dirty="0">
                <a:ea typeface="Calibri" panose="020F0502020204030204" pitchFamily="34" charset="0"/>
              </a:rPr>
              <a:t> </a:t>
            </a:r>
            <a:r>
              <a:rPr lang="en-US" dirty="0">
                <a:ea typeface="Calibri" panose="020F0502020204030204" pitchFamily="34" charset="0"/>
              </a:rPr>
              <a:t>may also</a:t>
            </a:r>
            <a:r>
              <a:rPr lang="en-US" spc="-20" dirty="0">
                <a:ea typeface="Calibri" panose="020F0502020204030204" pitchFamily="34" charset="0"/>
              </a:rPr>
              <a:t> </a:t>
            </a:r>
            <a:r>
              <a:rPr lang="en-US" dirty="0">
                <a:ea typeface="Calibri" panose="020F0502020204030204" pitchFamily="34" charset="0"/>
              </a:rPr>
              <a:t>qualify for the Qualified Medicare Beneficiary (QMB) program, Specified Low‐Income Medicare Beneficiary (SLMB) program,</a:t>
            </a:r>
            <a:r>
              <a:rPr lang="en-US" spc="-10" dirty="0">
                <a:ea typeface="Calibri" panose="020F0502020204030204" pitchFamily="34" charset="0"/>
              </a:rPr>
              <a:t> </a:t>
            </a:r>
            <a:r>
              <a:rPr lang="en-US" dirty="0">
                <a:ea typeface="Calibri" panose="020F0502020204030204" pitchFamily="34" charset="0"/>
              </a:rPr>
              <a:t>or</a:t>
            </a:r>
            <a:r>
              <a:rPr lang="en-US" spc="-15" dirty="0">
                <a:ea typeface="Calibri" panose="020F0502020204030204" pitchFamily="34" charset="0"/>
              </a:rPr>
              <a:t> </a:t>
            </a:r>
            <a:r>
              <a:rPr lang="en-US" dirty="0">
                <a:ea typeface="Calibri" panose="020F0502020204030204" pitchFamily="34" charset="0"/>
              </a:rPr>
              <a:t>Qualifying</a:t>
            </a:r>
            <a:r>
              <a:rPr lang="en-US" spc="-30" dirty="0">
                <a:ea typeface="Calibri" panose="020F0502020204030204" pitchFamily="34" charset="0"/>
              </a:rPr>
              <a:t> </a:t>
            </a:r>
            <a:r>
              <a:rPr lang="en-US" dirty="0">
                <a:ea typeface="Calibri" panose="020F0502020204030204" pitchFamily="34" charset="0"/>
              </a:rPr>
              <a:t>Individual</a:t>
            </a:r>
            <a:r>
              <a:rPr lang="en-US" spc="-30" dirty="0">
                <a:ea typeface="Calibri" panose="020F0502020204030204" pitchFamily="34" charset="0"/>
              </a:rPr>
              <a:t> (QI) </a:t>
            </a:r>
            <a:r>
              <a:rPr lang="en-US" spc="-25" dirty="0">
                <a:ea typeface="Calibri" panose="020F0502020204030204" pitchFamily="34" charset="0"/>
              </a:rPr>
              <a:t>p</a:t>
            </a:r>
            <a:r>
              <a:rPr lang="en-US" dirty="0">
                <a:ea typeface="Calibri" panose="020F0502020204030204" pitchFamily="34" charset="0"/>
              </a:rPr>
              <a:t>rogram. These programs help pay</a:t>
            </a:r>
            <a:r>
              <a:rPr lang="en-US" spc="-10" dirty="0">
                <a:ea typeface="Calibri" panose="020F0502020204030204" pitchFamily="34" charset="0"/>
              </a:rPr>
              <a:t> for </a:t>
            </a:r>
            <a:r>
              <a:rPr lang="en-US" dirty="0">
                <a:ea typeface="Calibri" panose="020F0502020204030204" pitchFamily="34" charset="0"/>
              </a:rPr>
              <a:t>some</a:t>
            </a:r>
            <a:r>
              <a:rPr lang="en-US" spc="-15" dirty="0">
                <a:ea typeface="Calibri" panose="020F0502020204030204" pitchFamily="34" charset="0"/>
              </a:rPr>
              <a:t> </a:t>
            </a:r>
            <a:r>
              <a:rPr lang="en-US" dirty="0">
                <a:ea typeface="Calibri" panose="020F0502020204030204" pitchFamily="34" charset="0"/>
              </a:rPr>
              <a:t>or all of their Part B–ID benefit premiums and cost sharing.</a:t>
            </a:r>
            <a:endParaRPr lang="en-US" dirty="0"/>
          </a:p>
          <a:p>
            <a:r>
              <a:rPr lang="en-US" dirty="0"/>
              <a:t>To view a fact sheet on the final rule, visit: </a:t>
            </a:r>
            <a:r>
              <a:rPr lang="en-US" u="sng" dirty="0">
                <a:hlinkClick r:id="rId3"/>
              </a:rPr>
              <a:t>CMS.gov/newsroom/fact-sheets/implementing-certain-provisions-consolidated-appropriations-act-2021-and-other-revisions-medicare-2</a:t>
            </a:r>
            <a:endParaRPr lang="en-US" dirty="0"/>
          </a:p>
          <a:p>
            <a:r>
              <a:rPr lang="en-US" dirty="0"/>
              <a:t>To view the final rule, visit: </a:t>
            </a:r>
            <a:r>
              <a:rPr lang="en-US" u="sng" dirty="0">
                <a:hlinkClick r:id="rId4"/>
              </a:rPr>
              <a:t>federalregister.gov/public-inspection/2022-23407/medicare-program-implementing-certain-provisions-of-the-consolidated-appropriations-act-2021-and</a:t>
            </a:r>
            <a:endParaRPr lang="en-US" dirty="0"/>
          </a:p>
        </p:txBody>
      </p:sp>
    </p:spTree>
    <p:extLst>
      <p:ext uri="{BB962C8B-B14F-4D97-AF65-F5344CB8AC3E}">
        <p14:creationId xmlns:p14="http://schemas.microsoft.com/office/powerpoint/2010/main" val="22797603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433388"/>
            <a:ext cx="5575300" cy="3136900"/>
          </a:xfrm>
        </p:spPr>
      </p:sp>
      <p:sp>
        <p:nvSpPr>
          <p:cNvPr id="3" name="Notes Placeholder 2"/>
          <p:cNvSpPr>
            <a:spLocks noGrp="1"/>
          </p:cNvSpPr>
          <p:nvPr>
            <p:ph type="body" idx="1"/>
          </p:nvPr>
        </p:nvSpPr>
        <p:spPr>
          <a:xfrm>
            <a:off x="717550" y="3570288"/>
            <a:ext cx="5575300" cy="5448215"/>
          </a:xfrm>
        </p:spPr>
        <p:txBody>
          <a:bodyPr>
            <a:noAutofit/>
          </a:bodyPr>
          <a:lstStyle/>
          <a:p>
            <a:pPr marL="0" indent="0">
              <a:spcAft>
                <a:spcPts val="611"/>
              </a:spcAft>
              <a:buNone/>
            </a:pPr>
            <a:r>
              <a:rPr lang="en-US" b="1" dirty="0">
                <a:solidFill>
                  <a:srgbClr val="000000"/>
                </a:solidFill>
                <a:cs typeface="Arial"/>
              </a:rPr>
              <a:t>Presenter Notes</a:t>
            </a:r>
            <a:r>
              <a:rPr lang="en-US" dirty="0">
                <a:solidFill>
                  <a:srgbClr val="444444"/>
                </a:solidFill>
                <a:cs typeface="Arial"/>
              </a:rPr>
              <a:t>​</a:t>
            </a:r>
            <a:endParaRPr lang="en-US" dirty="0">
              <a:solidFill>
                <a:prstClr val="black"/>
              </a:solidFill>
              <a:cs typeface="Arial"/>
            </a:endParaRPr>
          </a:p>
          <a:p>
            <a:pPr marL="0" indent="0">
              <a:spcAft>
                <a:spcPts val="611"/>
              </a:spcAft>
              <a:buNone/>
            </a:pPr>
            <a:r>
              <a:rPr lang="en-US" dirty="0"/>
              <a:t>The new immunosuppressive drug benefit:</a:t>
            </a:r>
          </a:p>
          <a:p>
            <a:pPr marL="174708" indent="-174708">
              <a:spcAft>
                <a:spcPts val="611"/>
              </a:spcAft>
              <a:buFont typeface="Wingdings" panose="05000000000000000000" pitchFamily="2" charset="2"/>
              <a:buChar char="§"/>
            </a:pPr>
            <a:r>
              <a:rPr lang="en-US" dirty="0"/>
              <a:t>Doesn’t have specific enrollment periods. If an individual qualifies, they can enroll, disenroll, or re-enroll at any time on a monthly basis. Coverage will start (or end) the month after the individual contacts Social Security.</a:t>
            </a:r>
          </a:p>
          <a:p>
            <a:pPr marL="174708" indent="-174708">
              <a:spcAft>
                <a:spcPts val="611"/>
              </a:spcAft>
              <a:buFont typeface="Wingdings" panose="05000000000000000000" pitchFamily="2" charset="2"/>
              <a:buChar char="§"/>
            </a:pPr>
            <a:r>
              <a:rPr lang="en-US" dirty="0"/>
              <a:t>Only covers immunosuppressive drugs and doesn’t include coverage for any other Part B benefits or services.</a:t>
            </a:r>
          </a:p>
          <a:p>
            <a:pPr marL="174708" indent="-174708">
              <a:spcAft>
                <a:spcPts val="611"/>
              </a:spcAft>
              <a:buFont typeface="Wingdings" panose="05000000000000000000" pitchFamily="2" charset="2"/>
              <a:buChar char="§"/>
            </a:pPr>
            <a:r>
              <a:rPr lang="en-US" dirty="0"/>
              <a:t>Requires a person to attest that they don’t have and don’t expect to get certain other types of health coverage (like a GHP, TRICARE, or Medicaid that covers immunosuppressive drugs), and that they’ll notify Social Security within 60 days if they sign up for such other coverage (thereby ending their enrollment in Medicare). </a:t>
            </a:r>
          </a:p>
          <a:p>
            <a:pPr marL="174708" indent="-174708">
              <a:spcAft>
                <a:spcPts val="611"/>
              </a:spcAft>
              <a:buFont typeface="Wingdings" panose="05000000000000000000" pitchFamily="2" charset="2"/>
              <a:buChar char="§"/>
            </a:pPr>
            <a:r>
              <a:rPr lang="en-US" dirty="0"/>
              <a:t>Has a lower premium than the standard Part B premium, and doesn’t have late enrollment penalties. The premium in 2023 is $97.10.</a:t>
            </a:r>
          </a:p>
          <a:p>
            <a:pPr marL="174708" indent="-174708" defTabSz="931774">
              <a:spcAft>
                <a:spcPts val="611"/>
              </a:spcAft>
              <a:defRPr/>
            </a:pPr>
            <a:r>
              <a:rPr lang="en-US" dirty="0">
                <a:ea typeface="Calibri" panose="020F0502020204030204" pitchFamily="34" charset="0"/>
              </a:rPr>
              <a:t>A person may be eligible for one of the MSP programs, which may assist in paying for some or all of their Part B-ID benefit premiums and cost sharing. </a:t>
            </a:r>
          </a:p>
          <a:p>
            <a:pPr marL="174708" indent="-174708" defTabSz="931774">
              <a:spcAft>
                <a:spcPts val="611"/>
              </a:spcAft>
              <a:defRPr/>
            </a:pPr>
            <a:r>
              <a:rPr lang="en-US" dirty="0"/>
              <a:t>To view a fact sheet on the final rule, visit: </a:t>
            </a:r>
            <a:r>
              <a:rPr lang="en-US" dirty="0">
                <a:hlinkClick r:id="rId3">
                  <a:extLst>
                    <a:ext uri="{A12FA001-AC4F-418D-AE19-62706E023703}">
                      <ahyp:hlinkClr xmlns:ahyp="http://schemas.microsoft.com/office/drawing/2018/hyperlinkcolor" val="tx"/>
                    </a:ext>
                  </a:extLst>
                </a:hlinkClick>
              </a:rPr>
              <a:t>CMS.gov/newsroom/fact-sheets/implementing-certain-provisions-consolidated-appropriations-act-2021-and-other-revisions-medicare-2</a:t>
            </a:r>
            <a:endParaRPr lang="en-US" dirty="0"/>
          </a:p>
          <a:p>
            <a:pPr marL="174708" indent="-174708" defTabSz="931774">
              <a:spcAft>
                <a:spcPts val="611"/>
              </a:spcAft>
              <a:defRPr/>
            </a:pPr>
            <a:r>
              <a:rPr lang="en-US" dirty="0"/>
              <a:t>To view the final rule, visit: </a:t>
            </a:r>
            <a:r>
              <a:rPr lang="en-US" dirty="0">
                <a:hlinkClick r:id="rId4">
                  <a:extLst>
                    <a:ext uri="{A12FA001-AC4F-418D-AE19-62706E023703}">
                      <ahyp:hlinkClr xmlns:ahyp="http://schemas.microsoft.com/office/drawing/2018/hyperlinkcolor" val="tx"/>
                    </a:ext>
                  </a:extLst>
                </a:hlinkClick>
              </a:rPr>
              <a:t>federalregister.gov/public-inspection/2022-23407/medicare-program-implementing-certain-provisions-of-the-consolidated-appropriations-act-2021-and</a:t>
            </a:r>
            <a:br>
              <a:rPr lang="en-US" dirty="0"/>
            </a:br>
            <a:endParaRPr lang="en-US" dirty="0"/>
          </a:p>
        </p:txBody>
      </p:sp>
    </p:spTree>
    <p:extLst>
      <p:ext uri="{BB962C8B-B14F-4D97-AF65-F5344CB8AC3E}">
        <p14:creationId xmlns:p14="http://schemas.microsoft.com/office/powerpoint/2010/main" val="37187459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19088"/>
            <a:ext cx="6051550" cy="3403600"/>
          </a:xfrm>
        </p:spPr>
      </p:sp>
      <p:sp>
        <p:nvSpPr>
          <p:cNvPr id="3" name="Notes Placeholder 2"/>
          <p:cNvSpPr>
            <a:spLocks noGrp="1"/>
          </p:cNvSpPr>
          <p:nvPr>
            <p:ph type="body" idx="1"/>
          </p:nvPr>
        </p:nvSpPr>
        <p:spPr>
          <a:xfrm>
            <a:off x="631824" y="3867912"/>
            <a:ext cx="6099175" cy="5033942"/>
          </a:xfrm>
        </p:spPr>
        <p:txBody>
          <a:bodyPr/>
          <a:lstStyle/>
          <a:p>
            <a:pPr marL="0" indent="0" defTabSz="966612">
              <a:spcBef>
                <a:spcPts val="634"/>
              </a:spcBef>
              <a:buNone/>
              <a:defRPr/>
            </a:pPr>
            <a:r>
              <a:rPr lang="en-US" b="1" dirty="0">
                <a:solidFill>
                  <a:prstClr val="black"/>
                </a:solidFill>
                <a:ea typeface="ＭＳ Ｐゴシック"/>
                <a:cs typeface="Arial"/>
              </a:rPr>
              <a:t>This slide has animation.</a:t>
            </a:r>
            <a:endParaRPr lang="en-US" dirty="0">
              <a:solidFill>
                <a:srgbClr val="000000"/>
              </a:solidFill>
              <a:cs typeface="Arial"/>
            </a:endParaRPr>
          </a:p>
          <a:p>
            <a:pPr marL="0" indent="0" defTabSz="966612">
              <a:spcBef>
                <a:spcPts val="634"/>
              </a:spcBef>
              <a:buNone/>
              <a:defRPr/>
            </a:pPr>
            <a:r>
              <a:rPr lang="en-US" b="1" dirty="0">
                <a:solidFill>
                  <a:srgbClr val="000000"/>
                </a:solidFill>
                <a:cs typeface="Arial"/>
              </a:rPr>
              <a:t>Presenter Notes</a:t>
            </a:r>
            <a:r>
              <a:rPr lang="en-US" dirty="0">
                <a:solidFill>
                  <a:srgbClr val="444444"/>
                </a:solidFill>
                <a:cs typeface="Arial"/>
              </a:rPr>
              <a:t>​</a:t>
            </a:r>
            <a:endParaRPr lang="en-US" dirty="0">
              <a:solidFill>
                <a:prstClr val="black"/>
              </a:solidFill>
              <a:cs typeface="Arial"/>
            </a:endParaRPr>
          </a:p>
          <a:p>
            <a:pPr marL="119149" indent="-119149">
              <a:spcBef>
                <a:spcPts val="634"/>
              </a:spcBef>
              <a:defRPr/>
            </a:pPr>
            <a:r>
              <a:rPr lang="en-US" dirty="0">
                <a:solidFill>
                  <a:prstClr val="black"/>
                </a:solidFill>
                <a:cs typeface="Arial"/>
              </a:rPr>
              <a:t>If you already have Medicare, the OEP allows you the opportunity to review your choices and pick the Medicare health and/or drug plan that works best for you. </a:t>
            </a:r>
            <a:endParaRPr lang="en-US" dirty="0">
              <a:solidFill>
                <a:prstClr val="black"/>
              </a:solidFill>
              <a:cs typeface="Arial" panose="020B0604020202020204" pitchFamily="34" charset="0"/>
            </a:endParaRPr>
          </a:p>
          <a:p>
            <a:pPr marL="119149" indent="-119149" defTabSz="966612">
              <a:spcBef>
                <a:spcPts val="634"/>
              </a:spcBef>
              <a:defRPr/>
            </a:pPr>
            <a:r>
              <a:rPr lang="en-US" dirty="0">
                <a:solidFill>
                  <a:prstClr val="black"/>
                </a:solidFill>
                <a:cs typeface="Arial"/>
              </a:rPr>
              <a:t>Open Enrollment starts on October 15 and ends December 7 each year.</a:t>
            </a:r>
          </a:p>
          <a:p>
            <a:pPr marL="119149" indent="-119149" defTabSz="966612">
              <a:spcBef>
                <a:spcPts val="634"/>
              </a:spcBef>
              <a:defRPr/>
            </a:pPr>
            <a:r>
              <a:rPr lang="en-US" dirty="0">
                <a:solidFill>
                  <a:prstClr val="black"/>
                </a:solidFill>
                <a:cs typeface="Arial"/>
              </a:rPr>
              <a:t>This gives you a full 7 weeks to compare and make decisions, and helps ensure that you’ll have essential plan materials and membership cards in hand on January 1, when your new coverage starts.</a:t>
            </a:r>
          </a:p>
        </p:txBody>
      </p:sp>
    </p:spTree>
    <p:extLst>
      <p:ext uri="{BB962C8B-B14F-4D97-AF65-F5344CB8AC3E}">
        <p14:creationId xmlns:p14="http://schemas.microsoft.com/office/powerpoint/2010/main" val="9202853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85738"/>
            <a:ext cx="5759450" cy="3240087"/>
          </a:xfrm>
        </p:spPr>
      </p:sp>
      <p:sp>
        <p:nvSpPr>
          <p:cNvPr id="3" name="Notes Placeholder 2"/>
          <p:cNvSpPr>
            <a:spLocks noGrp="1"/>
          </p:cNvSpPr>
          <p:nvPr>
            <p:ph type="body" idx="1"/>
          </p:nvPr>
        </p:nvSpPr>
        <p:spPr>
          <a:xfrm>
            <a:off x="777875" y="3496484"/>
            <a:ext cx="5759451" cy="5881426"/>
          </a:xfrm>
        </p:spPr>
        <p:txBody>
          <a:bodyPr/>
          <a:lstStyle/>
          <a:p>
            <a:pPr marL="0" indent="0" defTabSz="966612">
              <a:spcBef>
                <a:spcPts val="634"/>
              </a:spcBef>
              <a:buNone/>
              <a:defRPr/>
            </a:pPr>
            <a:r>
              <a:rPr lang="en-US" b="1" dirty="0">
                <a:solidFill>
                  <a:prstClr val="black"/>
                </a:solidFill>
                <a:ea typeface="ＭＳ Ｐゴシック"/>
                <a:cs typeface="Arial"/>
              </a:rPr>
              <a:t>This slide has animation.</a:t>
            </a:r>
            <a:endParaRPr lang="en-US" dirty="0">
              <a:solidFill>
                <a:srgbClr val="000000"/>
              </a:solidFill>
              <a:cs typeface="Arial"/>
            </a:endParaRPr>
          </a:p>
          <a:p>
            <a:pPr marL="0" indent="0" defTabSz="966612">
              <a:spcBef>
                <a:spcPts val="634"/>
              </a:spcBef>
              <a:buNone/>
              <a:defRPr/>
            </a:pPr>
            <a:r>
              <a:rPr lang="en-US" b="1" dirty="0">
                <a:solidFill>
                  <a:srgbClr val="000000"/>
                </a:solidFill>
                <a:cs typeface="Arial"/>
              </a:rPr>
              <a:t>Presenter Notes</a:t>
            </a:r>
            <a:r>
              <a:rPr lang="en-US" dirty="0">
                <a:solidFill>
                  <a:srgbClr val="444444"/>
                </a:solidFill>
                <a:cs typeface="Arial"/>
              </a:rPr>
              <a:t>​</a:t>
            </a:r>
            <a:endParaRPr lang="en-US" dirty="0">
              <a:solidFill>
                <a:prstClr val="black"/>
              </a:solidFill>
              <a:cs typeface="Arial"/>
            </a:endParaRPr>
          </a:p>
          <a:p>
            <a:pPr marL="0" indent="0">
              <a:spcBef>
                <a:spcPts val="634"/>
              </a:spcBef>
              <a:buNone/>
              <a:defRPr/>
            </a:pPr>
            <a:r>
              <a:rPr lang="en-US" dirty="0">
                <a:solidFill>
                  <a:prstClr val="black"/>
                </a:solidFill>
                <a:cs typeface="Arial"/>
              </a:rPr>
              <a:t>The Medicare Advantage Open Enrollment Period (OEP) is from January 1–March 31 each year. Your coverage begins the 1</a:t>
            </a:r>
            <a:r>
              <a:rPr lang="en-US" baseline="30000" dirty="0">
                <a:solidFill>
                  <a:prstClr val="black"/>
                </a:solidFill>
                <a:cs typeface="Arial"/>
              </a:rPr>
              <a:t>st</a:t>
            </a:r>
            <a:r>
              <a:rPr lang="en-US" dirty="0">
                <a:solidFill>
                  <a:prstClr val="black"/>
                </a:solidFill>
                <a:cs typeface="Arial"/>
              </a:rPr>
              <a:t> day of the month after you join a plan. You must be enrolled in a Medicare Advantage Plan (at any time) during the first 3 months of the year to use this enrollment period.</a:t>
            </a:r>
          </a:p>
          <a:p>
            <a:pPr marL="0" indent="0">
              <a:spcBef>
                <a:spcPts val="634"/>
              </a:spcBef>
              <a:buNone/>
              <a:defRPr/>
            </a:pPr>
            <a:r>
              <a:rPr lang="en-US" b="1" dirty="0">
                <a:solidFill>
                  <a:prstClr val="black"/>
                </a:solidFill>
                <a:cs typeface="Arial"/>
              </a:rPr>
              <a:t>Between January 1–March 31 each year, you can make these changes during the Medicare Advantage OEP:</a:t>
            </a:r>
          </a:p>
          <a:p>
            <a:pPr marL="183254" indent="-183254">
              <a:spcBef>
                <a:spcPts val="634"/>
              </a:spcBef>
              <a:defRPr/>
            </a:pPr>
            <a:r>
              <a:rPr lang="en-US" dirty="0">
                <a:cs typeface="Arial"/>
              </a:rPr>
              <a:t>If you’re in a Medicare Advantage Plan (with or without drug coverage), you can switch to another Medicare Advantage Plan (with or without drug coverage).</a:t>
            </a:r>
            <a:endParaRPr lang="en-US" dirty="0">
              <a:solidFill>
                <a:prstClr val="black"/>
              </a:solidFill>
              <a:cs typeface="Arial"/>
            </a:endParaRPr>
          </a:p>
          <a:p>
            <a:pPr marL="183254" indent="-183254">
              <a:spcBef>
                <a:spcPts val="634"/>
              </a:spcBef>
              <a:defRPr/>
            </a:pPr>
            <a:r>
              <a:rPr lang="en-US" dirty="0">
                <a:cs typeface="Arial"/>
              </a:rPr>
              <a:t>You can drop your Medicare Advantage Plan and return to Original Medicare. You’ll also be able to join a drug plan. (</a:t>
            </a:r>
            <a:r>
              <a:rPr lang="en-US" dirty="0">
                <a:solidFill>
                  <a:prstClr val="black"/>
                </a:solidFill>
                <a:cs typeface="Arial"/>
              </a:rPr>
              <a:t>There’s a coordinating Part D SEP).</a:t>
            </a:r>
          </a:p>
          <a:p>
            <a:pPr marL="0" indent="0">
              <a:spcBef>
                <a:spcPts val="634"/>
              </a:spcBef>
              <a:buNone/>
              <a:defRPr/>
            </a:pPr>
            <a:r>
              <a:rPr lang="en-US" dirty="0">
                <a:solidFill>
                  <a:prstClr val="black"/>
                </a:solidFill>
                <a:cs typeface="Arial"/>
              </a:rPr>
              <a:t>During this period, you </a:t>
            </a:r>
            <a:r>
              <a:rPr lang="en-US" b="1" dirty="0">
                <a:solidFill>
                  <a:prstClr val="black"/>
                </a:solidFill>
                <a:cs typeface="Arial"/>
              </a:rPr>
              <a:t>can’t</a:t>
            </a:r>
            <a:r>
              <a:rPr lang="en-US" dirty="0">
                <a:solidFill>
                  <a:prstClr val="black"/>
                </a:solidFill>
                <a:cs typeface="Arial"/>
              </a:rPr>
              <a:t>:</a:t>
            </a:r>
          </a:p>
          <a:p>
            <a:pPr marL="183254" indent="-183254">
              <a:spcBef>
                <a:spcPts val="634"/>
              </a:spcBef>
              <a:defRPr/>
            </a:pPr>
            <a:r>
              <a:rPr lang="en-US" dirty="0">
                <a:cs typeface="Arial"/>
              </a:rPr>
              <a:t>Switch from Original Medicare to a Medicare Advantage Plan. </a:t>
            </a:r>
          </a:p>
          <a:p>
            <a:pPr marL="183656" indent="-183656">
              <a:spcBef>
                <a:spcPts val="634"/>
              </a:spcBef>
              <a:defRPr/>
            </a:pPr>
            <a:r>
              <a:rPr lang="en-US" dirty="0">
                <a:cs typeface="Arial"/>
              </a:rPr>
              <a:t>Join a drug plan if you’re in Original Medicare. </a:t>
            </a:r>
            <a:endParaRPr lang="en-US" dirty="0">
              <a:cs typeface="Arial" panose="020B0604020202020204" pitchFamily="34" charset="0"/>
            </a:endParaRPr>
          </a:p>
          <a:p>
            <a:pPr marL="183254" indent="-183254">
              <a:spcBef>
                <a:spcPts val="634"/>
              </a:spcBef>
              <a:defRPr/>
            </a:pPr>
            <a:r>
              <a:rPr lang="en-US" dirty="0">
                <a:cs typeface="Arial"/>
              </a:rPr>
              <a:t>Switch from one drug plan to another if you’re in Original Medicare.</a:t>
            </a:r>
            <a:endParaRPr lang="en-US" dirty="0">
              <a:solidFill>
                <a:prstClr val="black"/>
              </a:solidFill>
              <a:cs typeface="Arial"/>
            </a:endParaRPr>
          </a:p>
          <a:p>
            <a:pPr marL="0" indent="0">
              <a:spcBef>
                <a:spcPts val="634"/>
              </a:spcBef>
              <a:buNone/>
              <a:defRPr/>
            </a:pPr>
            <a:r>
              <a:rPr lang="en-US" b="1" dirty="0">
                <a:solidFill>
                  <a:prstClr val="black"/>
                </a:solidFill>
                <a:cs typeface="Arial"/>
              </a:rPr>
              <a:t>You can only make one change during the Medicare Advantage OEP, </a:t>
            </a:r>
            <a:r>
              <a:rPr lang="en-US" dirty="0">
                <a:solidFill>
                  <a:prstClr val="black"/>
                </a:solidFill>
                <a:cs typeface="Arial"/>
              </a:rPr>
              <a:t>and any changes you make will be effective the 1</a:t>
            </a:r>
            <a:r>
              <a:rPr lang="en-US" baseline="30000" dirty="0">
                <a:solidFill>
                  <a:prstClr val="black"/>
                </a:solidFill>
                <a:cs typeface="Arial"/>
              </a:rPr>
              <a:t>st</a:t>
            </a:r>
            <a:r>
              <a:rPr lang="en-US" dirty="0">
                <a:solidFill>
                  <a:prstClr val="black"/>
                </a:solidFill>
                <a:cs typeface="Arial"/>
              </a:rPr>
              <a:t> of the month after the plan gets your request. </a:t>
            </a:r>
            <a:endParaRPr lang="en-US" dirty="0">
              <a:solidFill>
                <a:prstClr val="black"/>
              </a:solidFill>
              <a:cs typeface="Arial" panose="020B0604020202020204" pitchFamily="34" charset="0"/>
            </a:endParaRPr>
          </a:p>
          <a:p>
            <a:pPr marL="0" indent="0">
              <a:spcBef>
                <a:spcPts val="634"/>
              </a:spcBef>
              <a:buNone/>
              <a:defRPr/>
            </a:pPr>
            <a:r>
              <a:rPr lang="en-US" b="1" i="1" dirty="0"/>
              <a:t>You can also use the Medicare Advantage OEP if you have Part A and Part B for the first time and you’re enrolled in a Medicare Advantage Plan during the first 3 months of becoming eligible. </a:t>
            </a:r>
            <a:r>
              <a:rPr lang="en-US" dirty="0"/>
              <a:t>The Medicare Advantage OEP starts when you first get Part A and Part B and ends on the last day of the 3</a:t>
            </a:r>
            <a:r>
              <a:rPr lang="en-US" baseline="30000" dirty="0"/>
              <a:t>rd</a:t>
            </a:r>
            <a:r>
              <a:rPr lang="en-US" dirty="0"/>
              <a:t> month of your Medicare coverage. </a:t>
            </a:r>
          </a:p>
          <a:p>
            <a:pPr marL="0" indent="0">
              <a:spcBef>
                <a:spcPts val="634"/>
              </a:spcBef>
              <a:buNone/>
            </a:pPr>
            <a:r>
              <a:rPr lang="en-US" b="1" dirty="0">
                <a:cs typeface="Arial"/>
              </a:rPr>
              <a:t>If you’re returning to Original Medicare and joining a drug plan, </a:t>
            </a:r>
            <a:r>
              <a:rPr lang="en-US" dirty="0">
                <a:cs typeface="Arial"/>
              </a:rPr>
              <a:t>you don’t need to contact your Medicare Advantage Plan to disenroll. You’ll be automatically disenrolled when you join the drug plan. </a:t>
            </a:r>
            <a:endParaRPr lang="en-US" dirty="0">
              <a:cs typeface="Arial" panose="020B0604020202020204" pitchFamily="34" charset="0"/>
            </a:endParaRPr>
          </a:p>
          <a:p>
            <a:pPr marL="0" indent="0" defTabSz="966612">
              <a:spcBef>
                <a:spcPts val="634"/>
              </a:spcBef>
              <a:buNone/>
              <a:defRPr/>
            </a:pPr>
            <a:endParaRPr lang="en-US" dirty="0">
              <a:solidFill>
                <a:prstClr val="black"/>
              </a:solidFill>
              <a:cs typeface="Arial" panose="020B0604020202020204" pitchFamily="34" charset="0"/>
            </a:endParaRPr>
          </a:p>
          <a:p>
            <a:pPr marL="0" indent="0" defTabSz="966612">
              <a:spcBef>
                <a:spcPts val="634"/>
              </a:spcBef>
              <a:buNone/>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8067001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5693" y="3757507"/>
            <a:ext cx="7081284" cy="5615093"/>
          </a:xfrm>
        </p:spPr>
        <p:txBody>
          <a:bodyPr/>
          <a:lstStyle/>
          <a:p>
            <a:r>
              <a:rPr lang="en-US" sz="1100" dirty="0"/>
              <a:t>The Open Enrollment Period for Institutionalized Individuals (OEPI) is continuous for eligible individuals. An institutionalized individual is an individual who moves into, resides in, or moves out of an institution. Your chance to join, switch, or drop coverage lasts as long as you live in the institution and for 2 full months after the month you leave the institution. </a:t>
            </a:r>
          </a:p>
          <a:p>
            <a:r>
              <a:rPr lang="en-US" sz="1100" dirty="0"/>
              <a:t>Special Note for SNP enrollment: In addition, the OEPI is available for individuals who meet the definition of “institutionalized” to enroll in or disenroll from an Medicare Advantage SNP for institutionalized individuals. </a:t>
            </a:r>
          </a:p>
          <a:p>
            <a:r>
              <a:rPr lang="en-US" sz="1100" dirty="0"/>
              <a:t>A Medicare Advantage eligible institutionalized individual can make an unlimited number of Medicare Advantage enrollment requests during the OEPI. A Medicare Advantage organization is not required to accept requests to enroll into its plan during the OEPI, but if it is open for these enrollment requests, it must accept all OEPI requests to enroll into the plan. </a:t>
            </a:r>
          </a:p>
          <a:p>
            <a:r>
              <a:rPr lang="en-US" sz="1100" dirty="0"/>
              <a:t>Since the OEPI is continuous for eligible individuals, Original Medicare is also open continuously. Therefore, Medicare Advantage organizations must accept requests for disenrollment from their Medicare Advantage plans during the OEPI whether or not the Medicare Advantage plan is open to accept enrollment. Please note the definition of “institution” here differs from that used in determining when an institutionalized full-benefit dual eligible qualifies for the low-income subsidy copayment level of zero.</a:t>
            </a:r>
          </a:p>
          <a:p>
            <a:r>
              <a:rPr lang="en-US" sz="1100" dirty="0"/>
              <a:t>An individual using the Medicare Advantage OEPI to disenroll from a Medicare Advantage plan that includes Part D benefits plan is eligible for a SEP to request enrollment in a Part D plan. The SEP begins with the month the individual requests disenrollment from the Medicare Advantage plan and ends on the last day of the 2</a:t>
            </a:r>
            <a:r>
              <a:rPr lang="en-US" sz="1100" baseline="30000" dirty="0"/>
              <a:t>nd</a:t>
            </a:r>
            <a:r>
              <a:rPr lang="en-US" sz="1100" dirty="0"/>
              <a:t> month following the month Medicare Advantage enrollment ended.</a:t>
            </a:r>
          </a:p>
          <a:p>
            <a:r>
              <a:rPr lang="en-US" sz="1100" dirty="0"/>
              <a:t>A Part D SEP will be provided to an individual who moves into, resides in, or moves out of an institution. The individual will have an SEP for up to 2 months after he/she moves out of the facility. This SEP permits an individual to enroll in, or disenroll from, a Part D plan. The effective date is the 1</a:t>
            </a:r>
            <a:r>
              <a:rPr lang="en-US" sz="1100" baseline="30000" dirty="0"/>
              <a:t>st</a:t>
            </a:r>
            <a:r>
              <a:rPr lang="en-US" sz="1100" dirty="0"/>
              <a:t> day of the month following the month in which the enrollment/disenrollment request is received, but not prior to the month residency begins. </a:t>
            </a:r>
          </a:p>
          <a:p>
            <a:pPr marL="0" indent="0">
              <a:buNone/>
            </a:pPr>
            <a:r>
              <a:rPr lang="pt-BR" sz="1100" dirty="0"/>
              <a:t>42 CFR 422.62(a)(4): </a:t>
            </a:r>
            <a:r>
              <a:rPr lang="en-US" sz="1100" dirty="0">
                <a:hlinkClick r:id="rId3"/>
              </a:rPr>
              <a:t>https://www.ecfr.gov/current/title-42/chapter-IV/subchapter-B/part-422/subpart-B#p-422.62(a)(4)</a:t>
            </a:r>
            <a:endParaRPr lang="en-US" sz="1100" dirty="0"/>
          </a:p>
          <a:p>
            <a:pPr marL="0" indent="0">
              <a:buNone/>
            </a:pPr>
            <a:r>
              <a:rPr lang="en-US" sz="1100" dirty="0"/>
              <a:t>Source: 42 CFR 423.38(c)(15): </a:t>
            </a:r>
            <a:r>
              <a:rPr lang="en-US" sz="1100" dirty="0">
                <a:hlinkClick r:id="rId4"/>
              </a:rPr>
              <a:t>https://www.ecfr.gov/current/title-42/chapter-IV/subchapter-B/part-423/subpart-B#p-423.38(c)(15)</a:t>
            </a:r>
            <a:endParaRPr lang="en-US" sz="1100" dirty="0"/>
          </a:p>
          <a:p>
            <a:pPr marL="0" indent="0">
              <a:buNone/>
            </a:pPr>
            <a:r>
              <a:rPr lang="en-US" sz="1100" dirty="0"/>
              <a:t>42 CFR 423.38(c)(25): </a:t>
            </a:r>
            <a:r>
              <a:rPr lang="en-US" sz="1100" dirty="0">
                <a:hlinkClick r:id="rId5"/>
              </a:rPr>
              <a:t>https://www.ecfr.gov/current/title-42/chapter-IV/subchapter-B/part-423/subpart-B#p-423.38(c)(25)</a:t>
            </a:r>
            <a:endParaRPr lang="en-US" sz="1100" dirty="0"/>
          </a:p>
          <a:p>
            <a:pPr marL="0" indent="0">
              <a:buNone/>
            </a:pPr>
            <a:endParaRPr lang="en-US" sz="1100" dirty="0"/>
          </a:p>
        </p:txBody>
      </p:sp>
    </p:spTree>
    <p:extLst>
      <p:ext uri="{BB962C8B-B14F-4D97-AF65-F5344CB8AC3E}">
        <p14:creationId xmlns:p14="http://schemas.microsoft.com/office/powerpoint/2010/main" val="36767080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207963"/>
            <a:ext cx="5759450" cy="3240087"/>
          </a:xfrm>
        </p:spPr>
      </p:sp>
      <p:sp>
        <p:nvSpPr>
          <p:cNvPr id="3" name="Notes Placeholder 2"/>
          <p:cNvSpPr>
            <a:spLocks noGrp="1"/>
          </p:cNvSpPr>
          <p:nvPr>
            <p:ph type="body" idx="1"/>
          </p:nvPr>
        </p:nvSpPr>
        <p:spPr>
          <a:xfrm>
            <a:off x="0" y="3448051"/>
            <a:ext cx="7315199" cy="5945186"/>
          </a:xfrm>
        </p:spPr>
        <p:txBody>
          <a:bodyPr/>
          <a:lstStyle/>
          <a:p>
            <a:pPr marL="0" lvl="1" defTabSz="966612">
              <a:spcBef>
                <a:spcPts val="317"/>
              </a:spcBef>
              <a:tabLst>
                <a:tab pos="174489" algn="l"/>
              </a:tabLst>
              <a:defRPr/>
            </a:pPr>
            <a:r>
              <a:rPr lang="en-US" sz="1050" b="1" dirty="0">
                <a:solidFill>
                  <a:prstClr val="black"/>
                </a:solidFill>
                <a:ea typeface="ＭＳ Ｐゴシック"/>
                <a:cs typeface="Arial" panose="020B0604020202020204" pitchFamily="34" charset="0"/>
              </a:rPr>
              <a:t>This slide has animation.</a:t>
            </a:r>
            <a:endParaRPr lang="en-US" sz="1050" dirty="0">
              <a:solidFill>
                <a:srgbClr val="000000"/>
              </a:solidFill>
              <a:cs typeface="Arial" panose="020B0604020202020204" pitchFamily="34" charset="0"/>
            </a:endParaRPr>
          </a:p>
          <a:p>
            <a:pPr marL="0" lvl="1" defTabSz="966612">
              <a:spcBef>
                <a:spcPts val="317"/>
              </a:spcBef>
              <a:tabLst>
                <a:tab pos="174489" algn="l"/>
              </a:tabLst>
              <a:defRPr/>
            </a:pPr>
            <a:r>
              <a:rPr lang="en-US" sz="1050" b="1" dirty="0">
                <a:solidFill>
                  <a:srgbClr val="000000"/>
                </a:solidFill>
                <a:cs typeface="Arial" panose="020B0604020202020204" pitchFamily="34" charset="0"/>
              </a:rPr>
              <a:t>Presenter Notes</a:t>
            </a:r>
            <a:r>
              <a:rPr lang="en-US" sz="1050" dirty="0">
                <a:solidFill>
                  <a:srgbClr val="444444"/>
                </a:solidFill>
                <a:cs typeface="Arial" panose="020B0604020202020204" pitchFamily="34" charset="0"/>
              </a:rPr>
              <a:t>​</a:t>
            </a:r>
            <a:endParaRPr lang="en-US" sz="1050" dirty="0">
              <a:solidFill>
                <a:prstClr val="black"/>
              </a:solidFill>
              <a:cs typeface="Arial" panose="020B0604020202020204" pitchFamily="34" charset="0"/>
            </a:endParaRPr>
          </a:p>
          <a:p>
            <a:pPr marL="0" lvl="1" defTabSz="966612">
              <a:spcBef>
                <a:spcPts val="317"/>
              </a:spcBef>
              <a:tabLst>
                <a:tab pos="174489" algn="l"/>
              </a:tabLst>
              <a:defRPr/>
            </a:pPr>
            <a:r>
              <a:rPr lang="en-US" sz="1050" dirty="0">
                <a:solidFill>
                  <a:prstClr val="black"/>
                </a:solidFill>
                <a:cs typeface="Arial" panose="020B0604020202020204" pitchFamily="34" charset="0"/>
              </a:rPr>
              <a:t>You may be able to join or switch plans outside of Open Enrollment if any of these special circumstances apply to you.</a:t>
            </a:r>
          </a:p>
          <a:p>
            <a:pPr marL="119149" lvl="2" indent="-119149" defTabSz="966612">
              <a:spcBef>
                <a:spcPts val="317"/>
              </a:spcBef>
              <a:buSzTx/>
              <a:buFont typeface="Wingdings" panose="05000000000000000000" pitchFamily="2" charset="2"/>
              <a:buChar char="§"/>
              <a:tabLst>
                <a:tab pos="119149" algn="l"/>
              </a:tabLst>
              <a:defRPr/>
            </a:pPr>
            <a:r>
              <a:rPr lang="en-US" sz="1050" dirty="0">
                <a:solidFill>
                  <a:prstClr val="black"/>
                </a:solidFill>
                <a:cs typeface="Arial" panose="020B0604020202020204" pitchFamily="34" charset="0"/>
              </a:rPr>
              <a:t>You move out of your plan’s service area.</a:t>
            </a:r>
          </a:p>
          <a:p>
            <a:pPr marL="119149" lvl="2" indent="-119149" defTabSz="966612">
              <a:spcBef>
                <a:spcPts val="317"/>
              </a:spcBef>
              <a:buSzTx/>
              <a:buFont typeface="Wingdings" panose="05000000000000000000" pitchFamily="2" charset="2"/>
              <a:buChar char="§"/>
              <a:tabLst>
                <a:tab pos="119149" algn="l"/>
              </a:tabLst>
              <a:defRPr/>
            </a:pPr>
            <a:r>
              <a:rPr lang="en-US" sz="1050" dirty="0">
                <a:solidFill>
                  <a:prstClr val="black"/>
                </a:solidFill>
                <a:cs typeface="Arial" panose="020B0604020202020204" pitchFamily="34" charset="0"/>
              </a:rPr>
              <a:t>You have Medicare and Medicaid (sometimes called dual eligible), or if you qualify for a low-income subsidy (LIS), also called “Extra Help,” (but don’t get Medicaid benefits). You can only change plans one time per calendar quarter in the first 3 quarters (9 months) of the year. In the 4</a:t>
            </a:r>
            <a:r>
              <a:rPr lang="en-US" sz="1050" baseline="30000" dirty="0">
                <a:solidFill>
                  <a:prstClr val="black"/>
                </a:solidFill>
                <a:cs typeface="Arial" panose="020B0604020202020204" pitchFamily="34" charset="0"/>
              </a:rPr>
              <a:t>th</a:t>
            </a:r>
            <a:r>
              <a:rPr lang="en-US" sz="1050" dirty="0">
                <a:solidFill>
                  <a:prstClr val="black"/>
                </a:solidFill>
                <a:cs typeface="Arial" panose="020B0604020202020204" pitchFamily="34" charset="0"/>
              </a:rPr>
              <a:t> quarter, you can change plans using the OEP. If you’re a dual/LIS eligible who’s considered “potentially at-risk” or “at-risk” for misuse of opioids and other frequently abused medications, you won’t be able to use the dual/LIS SEP (1x per calendar quarter SEP) to change plans. This quarterly SEP is the only SEP that “potentially at-risk” or “at-risk” individuals can’t use. Also, you’ll have 2 other SEPs available if you’re a dual eligible:</a:t>
            </a:r>
          </a:p>
          <a:p>
            <a:pPr marL="359123" lvl="3" indent="-119149" defTabSz="966612">
              <a:spcBef>
                <a:spcPts val="317"/>
              </a:spcBef>
              <a:buSzPct val="50000"/>
              <a:buFont typeface="Wingdings" panose="05000000000000000000" pitchFamily="2" charset="2"/>
              <a:buChar char="q"/>
              <a:defRPr/>
            </a:pPr>
            <a:r>
              <a:rPr lang="en-US" sz="1050" dirty="0">
                <a:solidFill>
                  <a:prstClr val="black"/>
                </a:solidFill>
                <a:cs typeface="Arial" panose="020B0604020202020204" pitchFamily="34" charset="0"/>
              </a:rPr>
              <a:t>You can make a change within 3 months after a gain, loss, or change to Medicaid or LIS eligibility, or notification of such a change, whichever is later. </a:t>
            </a:r>
          </a:p>
          <a:p>
            <a:pPr marL="359123" lvl="3" indent="-119149" defTabSz="966612">
              <a:spcBef>
                <a:spcPts val="317"/>
              </a:spcBef>
              <a:buSzPct val="50000"/>
              <a:buFont typeface="Wingdings" panose="05000000000000000000" pitchFamily="2" charset="2"/>
              <a:buChar char="q"/>
              <a:defRPr/>
            </a:pPr>
            <a:r>
              <a:rPr lang="en-US" sz="1050" dirty="0">
                <a:solidFill>
                  <a:prstClr val="black"/>
                </a:solidFill>
                <a:cs typeface="Arial" panose="020B0604020202020204" pitchFamily="34" charset="0"/>
              </a:rPr>
              <a:t>You can make a change within 3 months after CMS or state-initiated enrollment action or the notification of that action, whichever is later.</a:t>
            </a:r>
          </a:p>
          <a:p>
            <a:pPr marL="119149" lvl="2" indent="-117470" defTabSz="966612">
              <a:spcBef>
                <a:spcPts val="317"/>
              </a:spcBef>
              <a:buSzTx/>
              <a:buFont typeface="Wingdings" panose="05000000000000000000" pitchFamily="2" charset="2"/>
              <a:buChar char="§"/>
              <a:defRPr/>
            </a:pPr>
            <a:r>
              <a:rPr lang="en-US" sz="1050" dirty="0">
                <a:solidFill>
                  <a:prstClr val="black"/>
                </a:solidFill>
                <a:cs typeface="Arial" panose="020B0604020202020204" pitchFamily="34" charset="0"/>
              </a:rPr>
              <a:t>You’re enrolled in a plan that decides to leave Medicare or reduce its service area.</a:t>
            </a:r>
          </a:p>
          <a:p>
            <a:pPr marL="119149" lvl="2" indent="-117470" defTabSz="966612">
              <a:spcBef>
                <a:spcPts val="317"/>
              </a:spcBef>
              <a:buSzTx/>
              <a:buFont typeface="Wingdings" panose="05000000000000000000" pitchFamily="2" charset="2"/>
              <a:buChar char="§"/>
              <a:defRPr/>
            </a:pPr>
            <a:r>
              <a:rPr lang="en-US" sz="1050" dirty="0">
                <a:solidFill>
                  <a:prstClr val="black"/>
                </a:solidFill>
                <a:cs typeface="Arial" panose="020B0604020202020204" pitchFamily="34" charset="0"/>
              </a:rPr>
              <a:t>You leave or lose employer or union coverage.</a:t>
            </a:r>
          </a:p>
          <a:p>
            <a:pPr marL="119149" lvl="1" indent="-117470" defTabSz="492665">
              <a:spcBef>
                <a:spcPts val="317"/>
              </a:spcBef>
              <a:buFont typeface="Wingdings" panose="05000000000000000000" pitchFamily="2" charset="2"/>
              <a:buChar char="§"/>
              <a:tabLst>
                <a:tab pos="241600" algn="l"/>
              </a:tabLst>
              <a:defRPr/>
            </a:pPr>
            <a:r>
              <a:rPr lang="en-US" sz="1050" dirty="0">
                <a:cs typeface="Arial" panose="020B0604020202020204" pitchFamily="34" charset="0"/>
              </a:rPr>
              <a:t>You live in the service area of one or more Medicare Advantage Plans or drug plans with an overall quality rating of 5 stars. You can use the 5-star Special Enrollment Period to join a Medicare Advantage Plan, Medicare Cost Plan, or drug plan with an overall quality rating of 5 stars. You can use this SEP only once between December 8 and November 30 the following year. If you move from a Medicare Advantage Plan that includes drug coverage to a stand-alone drug plan, you’ll be disenrolled from your Medicare Advantage Plan, including the health benefit. You’ll be returned to Original Medicare for coverage of your health services. If you move from a Medicare Advantage Plan that has drug coverage to a 5‑star Medicare Advantage Plan that doesn’t, you may lose your drug coverage. You’ll have to wait until your next enrollment opportunity to get drug coverage, and you may have to pay a Part D late enrollment penalty. </a:t>
            </a:r>
          </a:p>
          <a:p>
            <a:pPr marL="119149" lvl="1" indent="-117470" defTabSz="492665">
              <a:spcBef>
                <a:spcPts val="317"/>
              </a:spcBef>
              <a:buFont typeface="Wingdings" panose="05000000000000000000" pitchFamily="2" charset="2"/>
              <a:buChar char="§"/>
              <a:tabLst>
                <a:tab pos="241600" algn="l"/>
              </a:tabLst>
              <a:defRPr/>
            </a:pPr>
            <a:r>
              <a:rPr lang="en-US" sz="1050" dirty="0">
                <a:solidFill>
                  <a:prstClr val="black"/>
                </a:solidFill>
                <a:cs typeface="Arial" panose="020B0604020202020204" pitchFamily="34" charset="0"/>
              </a:rPr>
              <a:t>You get notice of retroactive Medicare entitlement.</a:t>
            </a:r>
          </a:p>
          <a:p>
            <a:pPr marL="119149" lvl="1" indent="-117470" defTabSz="492665">
              <a:spcBef>
                <a:spcPts val="317"/>
              </a:spcBef>
              <a:buFont typeface="Wingdings" panose="05000000000000000000" pitchFamily="2" charset="2"/>
              <a:buChar char="§"/>
              <a:tabLst>
                <a:tab pos="241600" algn="l"/>
              </a:tabLst>
              <a:defRPr/>
            </a:pPr>
            <a:r>
              <a:rPr lang="en-US" sz="1050" dirty="0">
                <a:solidFill>
                  <a:prstClr val="black"/>
                </a:solidFill>
                <a:cs typeface="Arial" panose="020B0604020202020204" pitchFamily="34" charset="0"/>
              </a:rPr>
              <a:t>Other exceptional circumstances, like you weren’t properly told that you were losing private drug coverage that was as good as Medicare drug coverage (creditable coverage).</a:t>
            </a:r>
          </a:p>
          <a:p>
            <a:pPr marL="0" lvl="1" defTabSz="9855">
              <a:spcBef>
                <a:spcPts val="317"/>
              </a:spcBef>
              <a:tabLst>
                <a:tab pos="125861" algn="l"/>
              </a:tabLst>
              <a:defRPr/>
            </a:pPr>
            <a:r>
              <a:rPr lang="en-US" sz="1050" b="1" dirty="0">
                <a:solidFill>
                  <a:prstClr val="black"/>
                </a:solidFill>
                <a:cs typeface="Arial" panose="020B0604020202020204" pitchFamily="34" charset="0"/>
              </a:rPr>
              <a:t>NOTE:</a:t>
            </a:r>
            <a:r>
              <a:rPr lang="en-US" sz="1050" dirty="0">
                <a:solidFill>
                  <a:prstClr val="black"/>
                </a:solidFill>
                <a:cs typeface="Arial" panose="020B0604020202020204" pitchFamily="34" charset="0"/>
              </a:rPr>
              <a:t> In the case of retroactive entitlement, there are special rules that allow for enrollment			in a</a:t>
            </a:r>
            <a:r>
              <a:rPr lang="en-US" sz="1050" dirty="0">
                <a:solidFill>
                  <a:srgbClr val="FF0000"/>
                </a:solidFill>
                <a:cs typeface="Arial" panose="020B0604020202020204" pitchFamily="34" charset="0"/>
              </a:rPr>
              <a:t> </a:t>
            </a:r>
            <a:r>
              <a:rPr lang="en-US" sz="1050" dirty="0">
                <a:solidFill>
                  <a:prstClr val="black"/>
                </a:solidFill>
                <a:cs typeface="Arial" panose="020B0604020202020204" pitchFamily="34" charset="0"/>
              </a:rPr>
              <a:t>Medicare Advantage Plan or Original Medicare and a Medigap policy. More information about conditions that allow an exception can be found in Chapter 2 of the “Medicare Managed Care Manual,” Section 30.4, at </a:t>
            </a:r>
            <a:r>
              <a:rPr lang="en-US" sz="1050" dirty="0">
                <a:solidFill>
                  <a:prstClr val="black"/>
                </a:solidFill>
                <a:cs typeface="Arial" panose="020B0604020202020204" pitchFamily="34" charset="0"/>
                <a:hlinkClick r:id="rId3"/>
              </a:rPr>
              <a:t>CMS.gov/files/document/cy2021-ma-enrollment-and-disenrollment-guidance.pdf</a:t>
            </a:r>
            <a:r>
              <a:rPr lang="en-US" sz="1050" dirty="0">
                <a:solidFill>
                  <a:prstClr val="black"/>
                </a:solidFill>
                <a:cs typeface="Arial" panose="020B0604020202020204" pitchFamily="34" charset="0"/>
              </a:rPr>
              <a:t>.</a:t>
            </a:r>
            <a:r>
              <a:rPr lang="en-US" sz="1050" u="sng" dirty="0">
                <a:solidFill>
                  <a:prstClr val="black"/>
                </a:solidFill>
                <a:cs typeface="Arial" panose="020B0604020202020204" pitchFamily="34" charset="0"/>
              </a:rPr>
              <a:t> </a:t>
            </a:r>
            <a:endParaRPr lang="en-US" sz="1050" dirty="0">
              <a:solidFill>
                <a:prstClr val="black"/>
              </a:solidFill>
              <a:cs typeface="Arial" panose="020B0604020202020204" pitchFamily="34" charset="0"/>
            </a:endParaRPr>
          </a:p>
          <a:p>
            <a:pPr marL="0" lvl="1" defTabSz="9855">
              <a:spcBef>
                <a:spcPts val="317"/>
              </a:spcBef>
              <a:tabLst>
                <a:tab pos="125861" algn="l"/>
              </a:tabLst>
              <a:defRPr/>
            </a:pPr>
            <a:r>
              <a:rPr lang="en-US" sz="1050" b="1" dirty="0">
                <a:solidFill>
                  <a:prstClr val="black"/>
                </a:solidFill>
                <a:cs typeface="Arial" panose="020B0604020202020204" pitchFamily="34" charset="0"/>
              </a:rPr>
              <a:t>Source:</a:t>
            </a:r>
            <a:r>
              <a:rPr lang="en-US" sz="1050" dirty="0">
                <a:solidFill>
                  <a:prstClr val="black"/>
                </a:solidFill>
                <a:cs typeface="Arial" panose="020B0604020202020204" pitchFamily="34" charset="0"/>
              </a:rPr>
              <a:t> </a:t>
            </a:r>
            <a:r>
              <a:rPr lang="en-US" sz="1050" dirty="0">
                <a:solidFill>
                  <a:prstClr val="black"/>
                </a:solidFill>
                <a:cs typeface="Arial" panose="020B0604020202020204" pitchFamily="34" charset="0"/>
                <a:hlinkClick r:id="rId4"/>
              </a:rPr>
              <a:t>Medicare.gov/sign-up-change-plans/when-can-i-join-a-health-or-drug-plan/special-circumstances-special-enrollment-periods</a:t>
            </a:r>
            <a:r>
              <a:rPr lang="en-US" sz="1050" dirty="0">
                <a:solidFill>
                  <a:prstClr val="black"/>
                </a:solidFill>
                <a:cs typeface="Arial" panose="020B0604020202020204" pitchFamily="34" charset="0"/>
              </a:rPr>
              <a:t>. </a:t>
            </a:r>
          </a:p>
        </p:txBody>
      </p:sp>
    </p:spTree>
    <p:extLst>
      <p:ext uri="{BB962C8B-B14F-4D97-AF65-F5344CB8AC3E}">
        <p14:creationId xmlns:p14="http://schemas.microsoft.com/office/powerpoint/2010/main" val="1933739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581400"/>
            <a:ext cx="5852160" cy="5144347"/>
          </a:xfrm>
        </p:spPr>
        <p:txBody>
          <a:bodyPr/>
          <a:lstStyle/>
          <a:p>
            <a:pPr marL="0" indent="0" defTabSz="966612">
              <a:spcBef>
                <a:spcPts val="634"/>
              </a:spcBef>
              <a:buNone/>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dirty="0">
              <a:solidFill>
                <a:prstClr val="black"/>
              </a:solidFill>
              <a:cs typeface="Arial" panose="020B0604020202020204" pitchFamily="34" charset="0"/>
            </a:endParaRPr>
          </a:p>
          <a:p>
            <a:pPr marL="0" indent="0" defTabSz="966612">
              <a:spcBef>
                <a:spcPts val="634"/>
              </a:spcBef>
              <a:buNone/>
              <a:defRPr/>
            </a:pPr>
            <a:r>
              <a:rPr lang="en-US" dirty="0">
                <a:solidFill>
                  <a:prstClr val="black"/>
                </a:solidFill>
                <a:cs typeface="Arial" panose="020B0604020202020204" pitchFamily="34" charset="0"/>
              </a:rPr>
              <a:t>At the end of this session, you’ll be able to:</a:t>
            </a:r>
          </a:p>
          <a:p>
            <a:pPr marL="125834" indent="-125834" defTabSz="966612">
              <a:spcBef>
                <a:spcPts val="634"/>
              </a:spcBef>
              <a:defRPr/>
            </a:pPr>
            <a:r>
              <a:rPr lang="en-US" dirty="0">
                <a:solidFill>
                  <a:prstClr val="black"/>
                </a:solidFill>
                <a:cs typeface="Arial" panose="020B0604020202020204" pitchFamily="34" charset="0"/>
              </a:rPr>
              <a:t>Compare the parts of Medicare and coverage options </a:t>
            </a:r>
          </a:p>
          <a:p>
            <a:pPr marL="125834" indent="-125834" defTabSz="966612">
              <a:spcBef>
                <a:spcPts val="634"/>
              </a:spcBef>
              <a:defRPr/>
            </a:pPr>
            <a:r>
              <a:rPr lang="en-US" dirty="0">
                <a:solidFill>
                  <a:prstClr val="black"/>
                </a:solidFill>
                <a:cs typeface="Arial" panose="020B0604020202020204" pitchFamily="34" charset="0"/>
              </a:rPr>
              <a:t>Explain benefits and costs </a:t>
            </a:r>
          </a:p>
          <a:p>
            <a:pPr marL="125834" indent="-125834" defTabSz="966612">
              <a:spcBef>
                <a:spcPts val="634"/>
              </a:spcBef>
              <a:defRPr/>
            </a:pPr>
            <a:r>
              <a:rPr lang="en-US" dirty="0">
                <a:solidFill>
                  <a:prstClr val="black"/>
                </a:solidFill>
                <a:cs typeface="Arial" panose="020B0604020202020204" pitchFamily="34" charset="0"/>
              </a:rPr>
              <a:t>Compare Original Medicare and Medicare Advantage </a:t>
            </a:r>
          </a:p>
          <a:p>
            <a:pPr marL="125834" indent="-125834" defTabSz="966612">
              <a:spcBef>
                <a:spcPts val="634"/>
              </a:spcBef>
              <a:defRPr/>
            </a:pPr>
            <a:r>
              <a:rPr lang="en-US" dirty="0">
                <a:solidFill>
                  <a:prstClr val="black"/>
                </a:solidFill>
                <a:cs typeface="Arial" panose="020B0604020202020204" pitchFamily="34" charset="0"/>
              </a:rPr>
              <a:t>Discuss how Medicare Supplement Insurance (Medigap) policies and Medicare Advantage Plans are different </a:t>
            </a:r>
          </a:p>
          <a:p>
            <a:pPr marL="125834" indent="-125834" defTabSz="966612">
              <a:spcBef>
                <a:spcPts val="634"/>
              </a:spcBef>
              <a:defRPr/>
            </a:pPr>
            <a:r>
              <a:rPr lang="en-US" dirty="0">
                <a:solidFill>
                  <a:prstClr val="black"/>
                </a:solidFill>
                <a:cs typeface="Arial" panose="020B0604020202020204" pitchFamily="34" charset="0"/>
              </a:rPr>
              <a:t>Describe the Health Insurance Marketplace® and what people nearing Medicare eligibility need to know</a:t>
            </a:r>
          </a:p>
          <a:p>
            <a:pPr marL="125834" indent="-125834" defTabSz="966612">
              <a:spcBef>
                <a:spcPts val="634"/>
              </a:spcBef>
              <a:defRPr/>
            </a:pPr>
            <a:r>
              <a:rPr lang="en-US" dirty="0">
                <a:solidFill>
                  <a:prstClr val="black"/>
                </a:solidFill>
                <a:cs typeface="Arial" panose="020B0604020202020204" pitchFamily="34" charset="0"/>
              </a:rPr>
              <a:t>Describe programs for people with limited income and resources </a:t>
            </a:r>
          </a:p>
          <a:p>
            <a:pPr marL="0" indent="0">
              <a:buNone/>
            </a:pPr>
            <a:endParaRPr lang="en-US" sz="1100" dirty="0"/>
          </a:p>
        </p:txBody>
      </p:sp>
    </p:spTree>
    <p:extLst>
      <p:ext uri="{BB962C8B-B14F-4D97-AF65-F5344CB8AC3E}">
        <p14:creationId xmlns:p14="http://schemas.microsoft.com/office/powerpoint/2010/main" val="29288273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4" y="3757507"/>
            <a:ext cx="5805805" cy="5144347"/>
          </a:xfrm>
        </p:spPr>
        <p:txBody>
          <a:bodyPr/>
          <a:lstStyle/>
          <a:p>
            <a:pPr marL="0" indent="0" fontAlgn="base">
              <a:spcBef>
                <a:spcPts val="634"/>
              </a:spcBef>
              <a:buNone/>
            </a:pPr>
            <a:r>
              <a:rPr lang="en-US" b="1" dirty="0">
                <a:solidFill>
                  <a:srgbClr val="000000"/>
                </a:solidFill>
                <a:cs typeface="Arial"/>
              </a:rPr>
              <a:t>This slide has animation.</a:t>
            </a:r>
            <a:endParaRPr lang="en-US" dirty="0">
              <a:solidFill>
                <a:srgbClr val="444444"/>
              </a:solidFill>
              <a:cs typeface="Arial"/>
            </a:endParaRPr>
          </a:p>
          <a:p>
            <a:pPr marL="0" indent="0" fontAlgn="base">
              <a:spcBef>
                <a:spcPts val="634"/>
              </a:spcBef>
              <a:buNone/>
            </a:pPr>
            <a:r>
              <a:rPr lang="en-US" dirty="0">
                <a:solidFill>
                  <a:srgbClr val="444444"/>
                </a:solidFill>
                <a:cs typeface="Arial"/>
              </a:rPr>
              <a:t>​</a:t>
            </a:r>
            <a:r>
              <a:rPr lang="en-US" b="1" dirty="0">
                <a:solidFill>
                  <a:srgbClr val="000000"/>
                </a:solidFill>
                <a:cs typeface="Arial"/>
              </a:rPr>
              <a:t>Presenter Notes</a:t>
            </a:r>
            <a:r>
              <a:rPr lang="en-US" dirty="0">
                <a:solidFill>
                  <a:srgbClr val="444444"/>
                </a:solidFill>
                <a:cs typeface="Arial"/>
              </a:rPr>
              <a:t>​​</a:t>
            </a:r>
          </a:p>
          <a:p>
            <a:pPr marL="0" indent="0" defTabSz="966612">
              <a:spcBef>
                <a:spcPts val="634"/>
              </a:spcBef>
              <a:buNone/>
              <a:defRPr/>
            </a:pPr>
            <a:r>
              <a:rPr lang="en-US" dirty="0">
                <a:solidFill>
                  <a:prstClr val="black"/>
                </a:solidFill>
                <a:cs typeface="Arial"/>
              </a:rPr>
              <a:t>Check Your Knowledge: Question 1</a:t>
            </a:r>
          </a:p>
          <a:p>
            <a:pPr marL="0" indent="0" defTabSz="966612">
              <a:spcBef>
                <a:spcPts val="634"/>
              </a:spcBef>
              <a:buNone/>
              <a:defRPr/>
            </a:pPr>
            <a:r>
              <a:rPr lang="en-US" b="1" dirty="0">
                <a:solidFill>
                  <a:prstClr val="black"/>
                </a:solidFill>
                <a:cs typeface="Arial"/>
              </a:rPr>
              <a:t>Why is your Initial Enrollment Period (IEP) important?</a:t>
            </a:r>
          </a:p>
          <a:p>
            <a:pPr marL="245009" indent="-245009" defTabSz="966612">
              <a:spcBef>
                <a:spcPts val="634"/>
              </a:spcBef>
              <a:buFont typeface="+mj-lt"/>
              <a:buAutoNum type="alphaLcPeriod"/>
              <a:defRPr/>
            </a:pPr>
            <a:r>
              <a:rPr lang="en-US" dirty="0">
                <a:solidFill>
                  <a:prstClr val="black"/>
                </a:solidFill>
                <a:cs typeface="Arial"/>
              </a:rPr>
              <a:t>Missed enrollment deadlines could result in penalties</a:t>
            </a:r>
          </a:p>
          <a:p>
            <a:pPr marL="245009" indent="-245009" defTabSz="966612">
              <a:spcBef>
                <a:spcPts val="634"/>
              </a:spcBef>
              <a:buFont typeface="+mj-lt"/>
              <a:buAutoNum type="alphaLcPeriod"/>
              <a:defRPr/>
            </a:pPr>
            <a:r>
              <a:rPr lang="en-US" dirty="0">
                <a:solidFill>
                  <a:prstClr val="black"/>
                </a:solidFill>
                <a:cs typeface="Arial"/>
              </a:rPr>
              <a:t>It’s your first opportunity to sign up for Medicare</a:t>
            </a:r>
          </a:p>
          <a:p>
            <a:pPr marL="245009" indent="-245009" defTabSz="966612">
              <a:spcBef>
                <a:spcPts val="634"/>
              </a:spcBef>
              <a:buFont typeface="+mj-lt"/>
              <a:buAutoNum type="alphaLcPeriod"/>
              <a:defRPr/>
            </a:pPr>
            <a:r>
              <a:rPr lang="en-US" dirty="0">
                <a:solidFill>
                  <a:prstClr val="black"/>
                </a:solidFill>
                <a:cs typeface="Arial"/>
              </a:rPr>
              <a:t>The date you sign up impacts your coverage start date</a:t>
            </a:r>
          </a:p>
          <a:p>
            <a:pPr marL="245009" indent="-245009" defTabSz="966612">
              <a:spcBef>
                <a:spcPts val="634"/>
              </a:spcBef>
              <a:buFont typeface="+mj-lt"/>
              <a:buAutoNum type="alphaLcPeriod"/>
              <a:defRPr/>
            </a:pPr>
            <a:r>
              <a:rPr lang="en-US" dirty="0">
                <a:solidFill>
                  <a:prstClr val="black"/>
                </a:solidFill>
                <a:cs typeface="Arial"/>
              </a:rPr>
              <a:t>All of the above</a:t>
            </a:r>
          </a:p>
          <a:p>
            <a:pPr marL="0" indent="0">
              <a:spcBef>
                <a:spcPts val="634"/>
              </a:spcBef>
              <a:buNone/>
              <a:defRPr/>
            </a:pPr>
            <a:r>
              <a:rPr lang="en-US" b="1" dirty="0">
                <a:solidFill>
                  <a:prstClr val="black"/>
                </a:solidFill>
                <a:cs typeface="Arial"/>
              </a:rPr>
              <a:t>Answer: d. All of the above</a:t>
            </a:r>
            <a:r>
              <a:rPr lang="en-US" dirty="0">
                <a:solidFill>
                  <a:prstClr val="black"/>
                </a:solidFill>
                <a:cs typeface="Arial"/>
              </a:rPr>
              <a:t>. </a:t>
            </a:r>
          </a:p>
          <a:p>
            <a:pPr marL="0" indent="0" defTabSz="966612">
              <a:spcBef>
                <a:spcPts val="634"/>
              </a:spcBef>
              <a:buNone/>
              <a:defRPr/>
            </a:pPr>
            <a:r>
              <a:rPr lang="en-US" dirty="0">
                <a:solidFill>
                  <a:prstClr val="black"/>
                </a:solidFill>
                <a:cs typeface="Arial"/>
              </a:rPr>
              <a:t>The IEP happens when you first qualify for Medicare and lasts for 7 months (generally includes the 3 months before your 65</a:t>
            </a:r>
            <a:r>
              <a:rPr lang="en-US" baseline="30000" dirty="0">
                <a:solidFill>
                  <a:prstClr val="black"/>
                </a:solidFill>
                <a:cs typeface="Arial"/>
              </a:rPr>
              <a:t>th</a:t>
            </a:r>
            <a:r>
              <a:rPr lang="en-US" dirty="0">
                <a:solidFill>
                  <a:prstClr val="black"/>
                </a:solidFill>
                <a:cs typeface="Arial"/>
              </a:rPr>
              <a:t> birthday, the month of your birthday, and the 3 months after your birthday). It’s your first opportunity to sign up. The date you sign up impacts your coverage start date. If you don’t sign up during your IEP and sign up later, you may have to pay lifelong late enrollment penalties. </a:t>
            </a:r>
            <a:endParaRPr lang="en-US" dirty="0">
              <a:solidFill>
                <a:prstClr val="black"/>
              </a:solidFill>
              <a:cs typeface="Arial" panose="020B0604020202020204" pitchFamily="34" charset="0"/>
            </a:endParaRPr>
          </a:p>
          <a:p>
            <a:pPr marL="0" indent="0" defTabSz="966612">
              <a:spcBef>
                <a:spcPts val="634"/>
              </a:spcBef>
              <a:buNone/>
              <a:defRPr/>
            </a:pPr>
            <a:endParaRPr lang="en-US" dirty="0">
              <a:solidFill>
                <a:prstClr val="black"/>
              </a:solidFill>
            </a:endParaRPr>
          </a:p>
        </p:txBody>
      </p:sp>
    </p:spTree>
    <p:extLst>
      <p:ext uri="{BB962C8B-B14F-4D97-AF65-F5344CB8AC3E}">
        <p14:creationId xmlns:p14="http://schemas.microsoft.com/office/powerpoint/2010/main" val="33726485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buNone/>
              <a:defRPr/>
            </a:pPr>
            <a:r>
              <a:rPr lang="en-US" b="1" dirty="0">
                <a:solidFill>
                  <a:prstClr val="black"/>
                </a:solidFill>
                <a:cs typeface="Arial" panose="020B0604020202020204" pitchFamily="34" charset="0"/>
              </a:rPr>
              <a:t>Presenter Notes</a:t>
            </a:r>
          </a:p>
          <a:p>
            <a:pPr marL="0" indent="0" defTabSz="966612">
              <a:buNone/>
              <a:defRPr/>
            </a:pPr>
            <a:r>
              <a:rPr lang="en-US" dirty="0">
                <a:solidFill>
                  <a:prstClr val="black"/>
                </a:solidFill>
                <a:cs typeface="Arial" panose="020B0604020202020204" pitchFamily="34" charset="0"/>
              </a:rPr>
              <a:t>Lesson 2 explains the parts of Medicare, and the coverage and costs of Medicare Part A (Hospital Insurance) and Medicare Part B (Medical Insurance). </a:t>
            </a:r>
          </a:p>
        </p:txBody>
      </p:sp>
    </p:spTree>
    <p:extLst>
      <p:ext uri="{BB962C8B-B14F-4D97-AF65-F5344CB8AC3E}">
        <p14:creationId xmlns:p14="http://schemas.microsoft.com/office/powerpoint/2010/main" val="8839830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Bef>
                <a:spcPts val="634"/>
              </a:spcBef>
              <a:buNone/>
              <a:defRPr/>
            </a:pPr>
            <a:r>
              <a:rPr lang="en-US" b="1" dirty="0">
                <a:solidFill>
                  <a:prstClr val="black"/>
                </a:solidFill>
                <a:cs typeface="Arial"/>
              </a:rPr>
              <a:t>Presenter Notes</a:t>
            </a:r>
          </a:p>
          <a:p>
            <a:pPr marL="0" indent="0" defTabSz="966612">
              <a:spcBef>
                <a:spcPts val="634"/>
              </a:spcBef>
              <a:buNone/>
              <a:defRPr/>
            </a:pPr>
            <a:r>
              <a:rPr lang="en-US" dirty="0">
                <a:solidFill>
                  <a:prstClr val="black"/>
                </a:solidFill>
                <a:cs typeface="Arial"/>
              </a:rPr>
              <a:t>At the end of this lesson, you’ll be able to:</a:t>
            </a:r>
          </a:p>
          <a:p>
            <a:pPr marL="125525" indent="-125525">
              <a:spcBef>
                <a:spcPts val="634"/>
              </a:spcBef>
              <a:defRPr/>
            </a:pPr>
            <a:r>
              <a:rPr lang="en-US" dirty="0">
                <a:solidFill>
                  <a:prstClr val="black"/>
                </a:solidFill>
                <a:cs typeface="Arial"/>
              </a:rPr>
              <a:t>Describe coverage and costs for Part A </a:t>
            </a:r>
          </a:p>
          <a:p>
            <a:pPr marL="125525" indent="-125525">
              <a:spcBef>
                <a:spcPts val="634"/>
              </a:spcBef>
              <a:defRPr/>
            </a:pPr>
            <a:r>
              <a:rPr lang="en-US" dirty="0">
                <a:solidFill>
                  <a:prstClr val="black"/>
                </a:solidFill>
                <a:cs typeface="Arial"/>
              </a:rPr>
              <a:t>Describe coverage and costs for Part B</a:t>
            </a:r>
          </a:p>
          <a:p>
            <a:pPr marL="125525" indent="-125525">
              <a:spcBef>
                <a:spcPts val="634"/>
              </a:spcBef>
              <a:defRPr/>
            </a:pPr>
            <a:r>
              <a:rPr lang="en-US" dirty="0">
                <a:solidFill>
                  <a:prstClr val="black"/>
                </a:solidFill>
                <a:cs typeface="Arial"/>
              </a:rPr>
              <a:t>Explain who gets Part A automatically</a:t>
            </a:r>
          </a:p>
          <a:p>
            <a:pPr marL="125525" indent="-125525">
              <a:spcBef>
                <a:spcPts val="634"/>
              </a:spcBef>
              <a:defRPr/>
            </a:pPr>
            <a:r>
              <a:rPr lang="en-US" dirty="0">
                <a:solidFill>
                  <a:prstClr val="black"/>
                </a:solidFill>
                <a:cs typeface="Arial"/>
              </a:rPr>
              <a:t>Discuss what to consider when deciding to sign up for Part A</a:t>
            </a:r>
          </a:p>
          <a:p>
            <a:pPr marL="125525" indent="-125525">
              <a:spcBef>
                <a:spcPts val="634"/>
              </a:spcBef>
              <a:defRPr/>
            </a:pPr>
            <a:r>
              <a:rPr lang="en-US" dirty="0">
                <a:solidFill>
                  <a:prstClr val="black"/>
                </a:solidFill>
                <a:cs typeface="Arial"/>
              </a:rPr>
              <a:t>Discuss what to consider when deciding to keep or sign up for Part B</a:t>
            </a:r>
          </a:p>
          <a:p>
            <a:pPr marL="0" indent="0" defTabSz="966612">
              <a:spcBef>
                <a:spcPts val="634"/>
              </a:spcBef>
              <a:buNone/>
              <a:defRPr/>
            </a:pPr>
            <a:endParaRPr lang="en-US" dirty="0">
              <a:cs typeface="Arial"/>
            </a:endParaRPr>
          </a:p>
        </p:txBody>
      </p:sp>
    </p:spTree>
    <p:extLst>
      <p:ext uri="{BB962C8B-B14F-4D97-AF65-F5344CB8AC3E}">
        <p14:creationId xmlns:p14="http://schemas.microsoft.com/office/powerpoint/2010/main" val="30990561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0" y="3581400"/>
            <a:ext cx="7315200" cy="5678487"/>
          </a:xfrm>
        </p:spPr>
        <p:txBody>
          <a:bodyPr/>
          <a:lstStyle/>
          <a:p>
            <a:pPr marL="0" indent="0" defTabSz="966612">
              <a:spcBef>
                <a:spcPts val="634"/>
              </a:spcBef>
              <a:buNone/>
              <a:defRPr/>
            </a:pPr>
            <a:r>
              <a:rPr lang="en-US" sz="1100" b="1" dirty="0">
                <a:solidFill>
                  <a:prstClr val="black"/>
                </a:solidFill>
                <a:ea typeface="ＭＳ Ｐゴシック"/>
                <a:cs typeface="Arial" panose="020B0604020202020204" pitchFamily="34" charset="0"/>
              </a:rPr>
              <a:t>This slide has animation.</a:t>
            </a:r>
            <a:endParaRPr lang="en-US" sz="1100" dirty="0">
              <a:cs typeface="Arial" panose="020B0604020202020204" pitchFamily="34" charset="0"/>
            </a:endParaRPr>
          </a:p>
          <a:p>
            <a:pPr marL="0" indent="0" defTabSz="966612">
              <a:spcBef>
                <a:spcPts val="634"/>
              </a:spcBef>
              <a:buNone/>
              <a:defRPr/>
            </a:pPr>
            <a:r>
              <a:rPr lang="en-US" sz="1100" b="1" dirty="0">
                <a:cs typeface="Arial" panose="020B0604020202020204" pitchFamily="34" charset="0"/>
              </a:rPr>
              <a:t>Presenter Notes</a:t>
            </a:r>
          </a:p>
          <a:p>
            <a:pPr marL="0" indent="0" defTabSz="966612">
              <a:spcBef>
                <a:spcPts val="634"/>
              </a:spcBef>
              <a:buNone/>
              <a:defRPr/>
            </a:pPr>
            <a:r>
              <a:rPr lang="en-US" sz="1100" dirty="0">
                <a:solidFill>
                  <a:prstClr val="black"/>
                </a:solidFill>
                <a:cs typeface="Arial" panose="020B0604020202020204" pitchFamily="34" charset="0"/>
              </a:rPr>
              <a:t>Part A helps cover medically necessary inpatient services.</a:t>
            </a:r>
          </a:p>
          <a:p>
            <a:pPr marL="125525" indent="-125525" defTabSz="724801">
              <a:spcBef>
                <a:spcPts val="634"/>
              </a:spcBef>
              <a:defRPr/>
            </a:pPr>
            <a:r>
              <a:rPr lang="en-US" sz="1100" b="1" dirty="0">
                <a:solidFill>
                  <a:prstClr val="black"/>
                </a:solidFill>
                <a:cs typeface="Arial" panose="020B0604020202020204" pitchFamily="34" charset="0"/>
              </a:rPr>
              <a:t>Inpatient hospital care</a:t>
            </a:r>
            <a:r>
              <a:rPr lang="en-US" sz="1100" dirty="0">
                <a:solidFill>
                  <a:prstClr val="black"/>
                </a:solidFill>
                <a:cs typeface="Arial" panose="020B0604020202020204" pitchFamily="34" charset="0"/>
              </a:rPr>
              <a:t>—semi-private room, meals, general nursing, drugs (including methadone to treat an opioid use disorder), and other hospital services and supplies as part of your inpatient treatment. This includes care you get in acute care hospitals, critical access hospitals, inpatient rehabilitation facilities, long-term care hospitals, psychiatric care in inpatient psychiatric facilities (lifetime 190-day limit in a freestanding psychiatric hospital), and inpatient care for a qualifying clinical research study. This doesn’t include private-duty nursing, a television or phone in your room (if there’s a separate charge for these items), personal care items (like razors or slipper socks), and a private room, unless medically necessary.</a:t>
            </a:r>
          </a:p>
          <a:p>
            <a:pPr marL="401638" lvl="1" indent="-171450" defTabSz="724801" fontAlgn="base">
              <a:spcBef>
                <a:spcPts val="634"/>
              </a:spcBef>
              <a:buFont typeface="Arial" panose="020B0604020202020204" pitchFamily="34" charset="0"/>
              <a:buChar char="•"/>
              <a:defRPr/>
            </a:pPr>
            <a:r>
              <a:rPr lang="en-US" sz="1100" dirty="0">
                <a:solidFill>
                  <a:prstClr val="black"/>
                </a:solidFill>
                <a:cs typeface="Arial" panose="020B0604020202020204" pitchFamily="34" charset="0"/>
              </a:rPr>
              <a:t>Medicare doesn’t pay for your hospital or medical bills if you aren’t lawfully present in the U.S. Also, in most situations, Medicare doesn’t pay for your hospital or medical bills if you're incarcerated. </a:t>
            </a:r>
            <a:r>
              <a:rPr lang="en-US" sz="1100" b="1" dirty="0">
                <a:solidFill>
                  <a:prstClr val="black"/>
                </a:solidFill>
                <a:cs typeface="Arial" panose="020B0604020202020204" pitchFamily="34" charset="0"/>
              </a:rPr>
              <a:t>NOTE</a:t>
            </a:r>
            <a:r>
              <a:rPr lang="en-US" sz="1100" dirty="0">
                <a:solidFill>
                  <a:prstClr val="black"/>
                </a:solidFill>
                <a:cs typeface="Arial" panose="020B0604020202020204" pitchFamily="34" charset="0"/>
              </a:rPr>
              <a:t>: If you’re in the hospital as an outpatient and then are admitted as an inpatient, Part A coverage can be retroactive up to 3 days.</a:t>
            </a:r>
          </a:p>
          <a:p>
            <a:pPr marL="400050" lvl="1" indent="-173038" defTabSz="724801" fontAlgn="base">
              <a:spcBef>
                <a:spcPts val="634"/>
              </a:spcBef>
              <a:buFont typeface="Arial" panose="020B0604020202020204" pitchFamily="34" charset="0"/>
              <a:buChar char="•"/>
              <a:defRPr/>
            </a:pPr>
            <a:r>
              <a:rPr lang="en-US" sz="1100" b="1" dirty="0">
                <a:solidFill>
                  <a:prstClr val="black"/>
                </a:solidFill>
                <a:cs typeface="Arial" panose="020B0604020202020204" pitchFamily="34" charset="0"/>
              </a:rPr>
              <a:t>All people with Part A are covered for inpatient hospital care when all of these are true:</a:t>
            </a:r>
          </a:p>
          <a:p>
            <a:pPr marL="687388" lvl="2" indent="-173038" defTabSz="724801" fontAlgn="base">
              <a:spcBef>
                <a:spcPts val="634"/>
              </a:spcBef>
              <a:defRPr/>
            </a:pPr>
            <a:r>
              <a:rPr lang="en-US" sz="1100" dirty="0">
                <a:solidFill>
                  <a:prstClr val="black"/>
                </a:solidFill>
                <a:cs typeface="Arial" panose="020B0604020202020204" pitchFamily="34" charset="0"/>
              </a:rPr>
              <a:t>You’re admitted to the hospital as an inpatient after an official doctor’s order, which says you need inpatient hospital care to treat your illness or injury</a:t>
            </a:r>
          </a:p>
          <a:p>
            <a:pPr marL="687388" lvl="2" indent="-173038" defTabSz="724801" fontAlgn="base">
              <a:spcBef>
                <a:spcPts val="634"/>
              </a:spcBef>
              <a:defRPr/>
            </a:pPr>
            <a:r>
              <a:rPr lang="en-US" sz="1100" dirty="0">
                <a:solidFill>
                  <a:prstClr val="black"/>
                </a:solidFill>
                <a:cs typeface="Arial" panose="020B0604020202020204" pitchFamily="34" charset="0"/>
              </a:rPr>
              <a:t>The hospital accepts Medicare</a:t>
            </a:r>
          </a:p>
          <a:p>
            <a:pPr marL="514350" lvl="2" indent="0" defTabSz="724801" fontAlgn="base">
              <a:spcBef>
                <a:spcPts val="634"/>
              </a:spcBef>
              <a:buNone/>
              <a:defRPr/>
            </a:pPr>
            <a:r>
              <a:rPr lang="en-US" sz="1100" b="1" dirty="0">
                <a:solidFill>
                  <a:prstClr val="black"/>
                </a:solidFill>
                <a:cs typeface="Arial" panose="020B0604020202020204" pitchFamily="34" charset="0"/>
              </a:rPr>
              <a:t>NOTE:</a:t>
            </a:r>
            <a:r>
              <a:rPr lang="en-US" sz="1100" dirty="0">
                <a:solidFill>
                  <a:prstClr val="black"/>
                </a:solidFill>
                <a:cs typeface="Arial" panose="020B0604020202020204" pitchFamily="34" charset="0"/>
              </a:rPr>
              <a:t> In certain cases, Part A also covers inpatient hospital care if the hospital’s Utilization Review Committee approves your stay while you’re admitted.</a:t>
            </a:r>
          </a:p>
          <a:p>
            <a:pPr marL="125525" indent="-125525" defTabSz="724801">
              <a:spcBef>
                <a:spcPts val="634"/>
              </a:spcBef>
              <a:defRPr/>
            </a:pPr>
            <a:r>
              <a:rPr lang="en-US" sz="1100" b="1" dirty="0">
                <a:solidFill>
                  <a:prstClr val="black"/>
                </a:solidFill>
                <a:cs typeface="Arial" panose="020B0604020202020204" pitchFamily="34" charset="0"/>
              </a:rPr>
              <a:t>Inpatient Skilled Nursing Facility (SNF) care </a:t>
            </a:r>
            <a:r>
              <a:rPr lang="en-US" sz="1100" dirty="0">
                <a:solidFill>
                  <a:prstClr val="black"/>
                </a:solidFill>
                <a:cs typeface="Arial" panose="020B0604020202020204" pitchFamily="34" charset="0"/>
              </a:rPr>
              <a:t>(not custodial or long-term care) </a:t>
            </a:r>
            <a:r>
              <a:rPr lang="en-US" sz="1100" b="1" dirty="0">
                <a:solidFill>
                  <a:prstClr val="black"/>
                </a:solidFill>
                <a:cs typeface="Arial" panose="020B0604020202020204" pitchFamily="34" charset="0"/>
              </a:rPr>
              <a:t>if you meet certain criteria</a:t>
            </a:r>
            <a:r>
              <a:rPr lang="en-US" sz="1100" dirty="0">
                <a:solidFill>
                  <a:prstClr val="black"/>
                </a:solidFill>
                <a:cs typeface="Arial" panose="020B0604020202020204" pitchFamily="34" charset="0"/>
              </a:rPr>
              <a:t>. Skilled care involves safe and effective care given by skilled nursing or rehabilitative staff. Skilled nursing and therapy staff include registered nurses, licensed practical and vocational nurses, physical and occupational therapists, speech-language pathologists, and audiologists. You must first have a related 3-day* inpatient hospital stay. This doesn’t include the day you’re discharged.</a:t>
            </a:r>
          </a:p>
          <a:p>
            <a:pPr marL="0" indent="0" defTabSz="724801" fontAlgn="base">
              <a:spcBef>
                <a:spcPts val="634"/>
              </a:spcBef>
              <a:buNone/>
              <a:defRPr/>
            </a:pPr>
            <a:r>
              <a:rPr lang="en-US" sz="1100" dirty="0">
                <a:solidFill>
                  <a:prstClr val="black"/>
                </a:solidFill>
                <a:cs typeface="Arial" panose="020B0604020202020204" pitchFamily="34" charset="0"/>
              </a:rPr>
              <a:t>*If your doctor is participating in an Accountable Care Organization (or other type of Medicare initiative) that’s approved for a SNF 3-Day Rule Waiver, you may not need to have a 3-day inpatient hospital stay before getting coverage.</a:t>
            </a:r>
          </a:p>
          <a:p>
            <a:pPr marL="0" indent="0" defTabSz="724801" fontAlgn="base">
              <a:spcBef>
                <a:spcPts val="634"/>
              </a:spcBef>
              <a:buNone/>
              <a:defRPr/>
            </a:pPr>
            <a:r>
              <a:rPr lang="en-US" sz="1100" b="1" dirty="0">
                <a:solidFill>
                  <a:prstClr val="black"/>
                </a:solidFill>
                <a:cs typeface="Arial" panose="020B0604020202020204" pitchFamily="34" charset="0"/>
              </a:rPr>
              <a:t>Source:</a:t>
            </a:r>
            <a:r>
              <a:rPr lang="en-US" sz="1100" dirty="0">
                <a:solidFill>
                  <a:prstClr val="black"/>
                </a:solidFill>
                <a:cs typeface="Arial" panose="020B0604020202020204" pitchFamily="34" charset="0"/>
              </a:rPr>
              <a:t> </a:t>
            </a:r>
            <a:r>
              <a:rPr lang="en-US" sz="1100" dirty="0">
                <a:solidFill>
                  <a:prstClr val="black"/>
                </a:solidFill>
                <a:cs typeface="Arial" panose="020B0604020202020204" pitchFamily="34" charset="0"/>
                <a:hlinkClick r:id="rId3"/>
              </a:rPr>
              <a:t>Medicare.gov/publications/10116-your-medicare-benefits.pdf</a:t>
            </a:r>
            <a:r>
              <a:rPr lang="en-US" sz="1100" dirty="0">
                <a:solidFill>
                  <a:prstClr val="black"/>
                </a:solidFill>
                <a:cs typeface="Arial" panose="020B0604020202020204" pitchFamily="34" charset="0"/>
              </a:rPr>
              <a:t> </a:t>
            </a:r>
          </a:p>
          <a:p>
            <a:pPr marL="0" indent="0" defTabSz="724801">
              <a:spcBef>
                <a:spcPts val="634"/>
              </a:spcBef>
              <a:buNone/>
              <a:defRPr/>
            </a:pPr>
            <a:endParaRPr lang="en-US" sz="1100" dirty="0">
              <a:solidFill>
                <a:prstClr val="black"/>
              </a:solidFill>
              <a:cs typeface="Arial" panose="020B0604020202020204" pitchFamily="34" charset="0"/>
            </a:endParaRPr>
          </a:p>
        </p:txBody>
      </p:sp>
    </p:spTree>
    <p:extLst>
      <p:ext uri="{BB962C8B-B14F-4D97-AF65-F5344CB8AC3E}">
        <p14:creationId xmlns:p14="http://schemas.microsoft.com/office/powerpoint/2010/main" val="23881656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0" y="3581400"/>
            <a:ext cx="7315199" cy="5767137"/>
          </a:xfrm>
        </p:spPr>
        <p:txBody>
          <a:bodyPr/>
          <a:lstStyle/>
          <a:p>
            <a:pPr marL="0" indent="0" defTabSz="966612">
              <a:spcBef>
                <a:spcPts val="634"/>
              </a:spcBef>
              <a:buNone/>
              <a:defRPr/>
            </a:pPr>
            <a:r>
              <a:rPr lang="en-US" sz="1100" b="1" dirty="0">
                <a:solidFill>
                  <a:prstClr val="black"/>
                </a:solidFill>
                <a:ea typeface="ＭＳ Ｐゴシック"/>
                <a:cs typeface="Arial"/>
              </a:rPr>
              <a:t>This slide has animation.</a:t>
            </a:r>
            <a:endParaRPr lang="en-US" sz="1100" b="0" dirty="0">
              <a:cs typeface="Arial"/>
            </a:endParaRPr>
          </a:p>
          <a:p>
            <a:pPr marL="0" indent="0" defTabSz="966612">
              <a:spcBef>
                <a:spcPts val="634"/>
              </a:spcBef>
              <a:buNone/>
              <a:defRPr/>
            </a:pPr>
            <a:r>
              <a:rPr lang="en-US" sz="1100" b="1" dirty="0">
                <a:cs typeface="Arial"/>
              </a:rPr>
              <a:t>Presenter Notes</a:t>
            </a:r>
          </a:p>
          <a:p>
            <a:pPr marL="0" indent="0" defTabSz="966612">
              <a:spcBef>
                <a:spcPts val="634"/>
              </a:spcBef>
              <a:buNone/>
              <a:defRPr/>
            </a:pPr>
            <a:r>
              <a:rPr lang="en-US" sz="1100" dirty="0">
                <a:solidFill>
                  <a:prstClr val="black"/>
                </a:solidFill>
                <a:cs typeface="Arial"/>
              </a:rPr>
              <a:t>Here’s more detail about what’s covered under Part A:</a:t>
            </a:r>
          </a:p>
          <a:p>
            <a:pPr marL="125525" indent="-125525" defTabSz="966612">
              <a:spcBef>
                <a:spcPts val="634"/>
              </a:spcBef>
              <a:defRPr/>
            </a:pPr>
            <a:r>
              <a:rPr lang="en-US" sz="1100" dirty="0">
                <a:solidFill>
                  <a:prstClr val="black"/>
                </a:solidFill>
                <a:cs typeface="Arial"/>
              </a:rPr>
              <a:t>Blood – If the hospital gets blood from a blood bank at no charge, you won’t have to pay for it or replace it. If the hospital has to buy blood for you, you must either pay the hospital costs for the first 3 units of blood you get in a calendar year or you or someone else can donate the blood.</a:t>
            </a:r>
          </a:p>
          <a:p>
            <a:pPr marL="125525" indent="-125525" defTabSz="966612">
              <a:spcBef>
                <a:spcPts val="634"/>
              </a:spcBef>
              <a:defRPr/>
            </a:pPr>
            <a:r>
              <a:rPr lang="en-US" sz="1100" dirty="0">
                <a:solidFill>
                  <a:prstClr val="black"/>
                </a:solidFill>
                <a:cs typeface="Arial"/>
              </a:rPr>
              <a:t>Hospice care – </a:t>
            </a:r>
            <a:r>
              <a:rPr lang="en-US" sz="1100" dirty="0"/>
              <a:t>To qualify for hospice care, a hospice doctor and your doctor (if you have one) must certify that you’re terminally ill, meaning you have a life expectancy of 6 months or less. When you agree to hospice care, you’re agreeing to comfort care (palliative care) instead of care to cure your terminal illness. You also must sign a statement choosing hospice care instead of other Medicare-covered treatments for your terminal illness and related conditions. Coverage includes: </a:t>
            </a:r>
          </a:p>
          <a:p>
            <a:pPr marL="233363" indent="-115888" defTabSz="966612">
              <a:spcBef>
                <a:spcPts val="634"/>
              </a:spcBef>
              <a:buFont typeface="Arial" panose="020B0604020202020204" pitchFamily="34" charset="0"/>
              <a:buChar char="•"/>
              <a:defRPr/>
            </a:pPr>
            <a:r>
              <a:rPr lang="en-US" sz="1100" dirty="0"/>
              <a:t>All items and services needed for pain relief and symptom management </a:t>
            </a:r>
          </a:p>
          <a:p>
            <a:pPr marL="233363" indent="-115888" defTabSz="966612">
              <a:spcBef>
                <a:spcPts val="634"/>
              </a:spcBef>
              <a:buFont typeface="Arial" panose="020B0604020202020204" pitchFamily="34" charset="0"/>
              <a:buChar char="•"/>
              <a:defRPr/>
            </a:pPr>
            <a:r>
              <a:rPr lang="en-US" sz="1100" dirty="0"/>
              <a:t>Medical, nursing, and social services </a:t>
            </a:r>
          </a:p>
          <a:p>
            <a:pPr marL="233363" indent="-115888" defTabSz="966612">
              <a:spcBef>
                <a:spcPts val="634"/>
              </a:spcBef>
              <a:buFont typeface="Arial" panose="020B0604020202020204" pitchFamily="34" charset="0"/>
              <a:buChar char="•"/>
              <a:defRPr/>
            </a:pPr>
            <a:r>
              <a:rPr lang="en-US" sz="1100" dirty="0"/>
              <a:t>Drugs for pain management </a:t>
            </a:r>
          </a:p>
          <a:p>
            <a:pPr marL="233363" indent="-115888" defTabSz="966612">
              <a:spcBef>
                <a:spcPts val="634"/>
              </a:spcBef>
              <a:buFont typeface="Arial" panose="020B0604020202020204" pitchFamily="34" charset="0"/>
              <a:buChar char="•"/>
              <a:defRPr/>
            </a:pPr>
            <a:r>
              <a:rPr lang="en-US" sz="1100" dirty="0"/>
              <a:t>Durable medical equipment (DME) for pain relief and symptom management </a:t>
            </a:r>
          </a:p>
          <a:p>
            <a:pPr marL="233363" indent="-115888" defTabSz="966612">
              <a:spcBef>
                <a:spcPts val="634"/>
              </a:spcBef>
              <a:buFont typeface="Arial" panose="020B0604020202020204" pitchFamily="34" charset="0"/>
              <a:buChar char="•"/>
              <a:defRPr/>
            </a:pPr>
            <a:r>
              <a:rPr lang="en-US" sz="1100" dirty="0"/>
              <a:t>Aide and homemaker services </a:t>
            </a:r>
          </a:p>
          <a:p>
            <a:pPr marL="233363" indent="-115888" defTabSz="966612">
              <a:spcBef>
                <a:spcPts val="634"/>
              </a:spcBef>
              <a:buFont typeface="Arial" panose="020B0604020202020204" pitchFamily="34" charset="0"/>
              <a:buChar char="•"/>
              <a:defRPr/>
            </a:pPr>
            <a:r>
              <a:rPr lang="en-US" sz="1100" dirty="0"/>
              <a:t>Other covered services you need to manage your pain and other symptoms, as well as spiritual and grief counseling for you and your family. </a:t>
            </a:r>
            <a:endParaRPr lang="en-US" sz="1100" dirty="0">
              <a:solidFill>
                <a:prstClr val="black"/>
              </a:solidFill>
              <a:cs typeface="Arial"/>
            </a:endParaRPr>
          </a:p>
          <a:p>
            <a:pPr marL="125525" indent="-125525" defTabSz="966612">
              <a:spcBef>
                <a:spcPts val="634"/>
              </a:spcBef>
              <a:defRPr/>
            </a:pPr>
            <a:r>
              <a:rPr lang="en-US" sz="1100" dirty="0">
                <a:solidFill>
                  <a:prstClr val="black"/>
                </a:solidFill>
                <a:cs typeface="Arial"/>
              </a:rPr>
              <a:t>Home health care – Medicare covers home health services under Part A and/or Part B. Medicare covers home health services as long as you need part-time or intermittent skilled services and as long as you’re “homebound,” which means: </a:t>
            </a:r>
          </a:p>
          <a:p>
            <a:pPr marL="233363" indent="-115888" defTabSz="966612">
              <a:spcBef>
                <a:spcPts val="634"/>
              </a:spcBef>
              <a:buFont typeface="Arial" panose="020B0604020202020204" pitchFamily="34" charset="0"/>
              <a:buChar char="•"/>
              <a:defRPr/>
            </a:pPr>
            <a:r>
              <a:rPr lang="en-US" sz="1100" dirty="0">
                <a:solidFill>
                  <a:prstClr val="black"/>
                </a:solidFill>
                <a:cs typeface="Arial"/>
              </a:rPr>
              <a:t>You have trouble leaving your home without help (like using a cane, wheelchair, walker, or crutches; special transportation; or help from another person) because of an illness or injury. </a:t>
            </a:r>
          </a:p>
          <a:p>
            <a:pPr marL="233363" indent="-115888" defTabSz="966612">
              <a:spcBef>
                <a:spcPts val="634"/>
              </a:spcBef>
              <a:buFont typeface="Arial" panose="020B0604020202020204" pitchFamily="34" charset="0"/>
              <a:buChar char="•"/>
              <a:defRPr/>
            </a:pPr>
            <a:r>
              <a:rPr lang="en-US" sz="1100" dirty="0">
                <a:solidFill>
                  <a:prstClr val="black"/>
                </a:solidFill>
                <a:cs typeface="Arial"/>
              </a:rPr>
              <a:t>Leaving your home isn’t recommended because of your condition. </a:t>
            </a:r>
          </a:p>
          <a:p>
            <a:pPr marL="233363" indent="-115888" defTabSz="966612">
              <a:spcBef>
                <a:spcPts val="634"/>
              </a:spcBef>
              <a:buFont typeface="Arial" panose="020B0604020202020204" pitchFamily="34" charset="0"/>
              <a:buChar char="•"/>
              <a:defRPr/>
            </a:pPr>
            <a:r>
              <a:rPr lang="en-US" sz="1100" dirty="0">
                <a:solidFill>
                  <a:prstClr val="black"/>
                </a:solidFill>
                <a:cs typeface="Arial"/>
              </a:rPr>
              <a:t>You’re normally unable to leave your home because it’s a major effort.</a:t>
            </a:r>
          </a:p>
          <a:p>
            <a:pPr marL="125525" indent="-125525" defTabSz="966612">
              <a:spcBef>
                <a:spcPts val="634"/>
              </a:spcBef>
              <a:defRPr/>
            </a:pPr>
            <a:r>
              <a:rPr lang="en-US" sz="1100" dirty="0">
                <a:solidFill>
                  <a:prstClr val="black"/>
                </a:solidFill>
                <a:cs typeface="Arial"/>
              </a:rPr>
              <a:t>Certain inpatient health care services in approved religious nonmedical health care institutions (RNHCIs) – Medicare will only cover the inpatient non-religious, non-medical items and services. Examples include room and board, or any items or services that don't require a doctor's order or prescription, like unmedicated wound dressings or use of a simple walker.</a:t>
            </a:r>
          </a:p>
        </p:txBody>
      </p:sp>
    </p:spTree>
    <p:extLst>
      <p:ext uri="{BB962C8B-B14F-4D97-AF65-F5344CB8AC3E}">
        <p14:creationId xmlns:p14="http://schemas.microsoft.com/office/powerpoint/2010/main" val="26935047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0" y="3677654"/>
            <a:ext cx="7315200" cy="5678090"/>
          </a:xfrm>
        </p:spPr>
        <p:txBody>
          <a:bodyPr/>
          <a:lstStyle/>
          <a:p>
            <a:pPr marL="0" indent="0" defTabSz="966612">
              <a:spcBef>
                <a:spcPts val="634"/>
              </a:spcBef>
              <a:buNone/>
              <a:defRPr/>
            </a:pPr>
            <a:r>
              <a:rPr lang="en-US" sz="1150" b="1" dirty="0">
                <a:solidFill>
                  <a:prstClr val="black"/>
                </a:solidFill>
                <a:ea typeface="ＭＳ Ｐゴシック"/>
                <a:cs typeface="Arial" panose="020B0604020202020204" pitchFamily="34" charset="0"/>
              </a:rPr>
              <a:t>This slide has animation.</a:t>
            </a:r>
            <a:endParaRPr lang="en-US" sz="1150" dirty="0">
              <a:cs typeface="Arial" panose="020B0604020202020204" pitchFamily="34" charset="0"/>
            </a:endParaRPr>
          </a:p>
          <a:p>
            <a:pPr marL="0" indent="0" defTabSz="966612">
              <a:spcBef>
                <a:spcPts val="634"/>
              </a:spcBef>
              <a:buNone/>
              <a:defRPr/>
            </a:pPr>
            <a:r>
              <a:rPr lang="en-US" sz="1150" b="1" dirty="0">
                <a:cs typeface="Arial" panose="020B0604020202020204" pitchFamily="34" charset="0"/>
              </a:rPr>
              <a:t>Presenter Notes</a:t>
            </a:r>
          </a:p>
          <a:p>
            <a:pPr marL="0" indent="0">
              <a:spcBef>
                <a:spcPts val="634"/>
              </a:spcBef>
              <a:buNone/>
              <a:defRPr/>
            </a:pPr>
            <a:r>
              <a:rPr lang="en-US" sz="1150" dirty="0">
                <a:solidFill>
                  <a:prstClr val="black"/>
                </a:solidFill>
                <a:cs typeface="Arial" panose="020B0604020202020204" pitchFamily="34" charset="0"/>
              </a:rPr>
              <a:t>You usually don’t pay a monthly premium for Part A coverage if you or your spouse paid enough Medicare taxes while working. This is sometimes called premium-free Part A. Federal Insurance Contributions Act (FICA) tax is a U.S. federal payroll (or employment) tax imposed on both employees and employers to fund Social Security and Medicare. </a:t>
            </a:r>
          </a:p>
          <a:p>
            <a:pPr marL="0" indent="0" defTabSz="966612">
              <a:spcBef>
                <a:spcPts val="634"/>
              </a:spcBef>
              <a:buNone/>
              <a:defRPr/>
            </a:pPr>
            <a:r>
              <a:rPr lang="en-US" sz="1150" dirty="0">
                <a:solidFill>
                  <a:prstClr val="black"/>
                </a:solidFill>
                <a:cs typeface="Arial" panose="020B0604020202020204" pitchFamily="34" charset="0"/>
              </a:rPr>
              <a:t>About 99% of people with Medicare don’t pay a Part A premium since they’ve worked at least 40 quarters (10 years) of Medicare-covered employment. Enrollees 65 and over and certain persons with disabilities who have fewer than 40 quarters of coverage pay a monthly premium to get coverage under Part A unless they can get benefits through a spouse or family member’s record.</a:t>
            </a:r>
          </a:p>
          <a:p>
            <a:pPr marL="0" indent="0" defTabSz="966612">
              <a:spcBef>
                <a:spcPts val="634"/>
              </a:spcBef>
              <a:buNone/>
              <a:defRPr/>
            </a:pPr>
            <a:r>
              <a:rPr lang="en-US" sz="1150" b="1" dirty="0">
                <a:solidFill>
                  <a:prstClr val="black"/>
                </a:solidFill>
                <a:cs typeface="Arial" panose="020B0604020202020204" pitchFamily="34" charset="0"/>
              </a:rPr>
              <a:t>If you aren’t eligible for premium-free Part A, you may be able to buy Part A if you’re:</a:t>
            </a:r>
          </a:p>
          <a:p>
            <a:pPr marL="125525" indent="-125525" defTabSz="966612">
              <a:spcBef>
                <a:spcPts val="634"/>
              </a:spcBef>
              <a:defRPr/>
            </a:pPr>
            <a:r>
              <a:rPr lang="en-US" sz="1150" dirty="0">
                <a:solidFill>
                  <a:prstClr val="black"/>
                </a:solidFill>
                <a:cs typeface="Arial" panose="020B0604020202020204" pitchFamily="34" charset="0"/>
              </a:rPr>
              <a:t>65 or older, and you’ve signed up for (or are enrolling in) Part B, and meet the citizenship and 5-year residency requirements.</a:t>
            </a:r>
          </a:p>
          <a:p>
            <a:pPr marL="125525" indent="-125525" defTabSz="966612">
              <a:spcBef>
                <a:spcPts val="634"/>
              </a:spcBef>
              <a:defRPr/>
            </a:pPr>
            <a:r>
              <a:rPr lang="en-US" sz="1150" dirty="0">
                <a:solidFill>
                  <a:prstClr val="black"/>
                </a:solidFill>
                <a:cs typeface="Arial" panose="020B0604020202020204" pitchFamily="34" charset="0"/>
              </a:rPr>
              <a:t>Under 65, have a disability, and your premium-free Part A coverage ended because you returned to work. If you’re under 65 and have a disability, you may continue to get premium-free Part A for up to 8 1/2 years after you return to work.</a:t>
            </a:r>
          </a:p>
          <a:p>
            <a:pPr marL="0" indent="0">
              <a:spcBef>
                <a:spcPts val="634"/>
              </a:spcBef>
              <a:buNone/>
              <a:defRPr/>
            </a:pPr>
            <a:r>
              <a:rPr lang="en-US" sz="1150" dirty="0">
                <a:solidFill>
                  <a:prstClr val="black"/>
                </a:solidFill>
                <a:cs typeface="Arial" panose="020B0604020202020204" pitchFamily="34" charset="0"/>
              </a:rPr>
              <a:t>In most cases, if you choose to buy Part A, you must also have Part B and pay monthly premiums for both. The Part A premium amount depends on how long you or your spouse worked in Medicare-covered employment. </a:t>
            </a:r>
          </a:p>
          <a:p>
            <a:pPr marL="119149" indent="-119149">
              <a:spcBef>
                <a:spcPts val="634"/>
              </a:spcBef>
              <a:defRPr/>
            </a:pPr>
            <a:r>
              <a:rPr lang="en-US" sz="1150" dirty="0">
                <a:solidFill>
                  <a:prstClr val="black"/>
                </a:solidFill>
                <a:cs typeface="Arial" panose="020B0604020202020204" pitchFamily="34" charset="0"/>
              </a:rPr>
              <a:t>Social Security determines if you have to pay a monthly premium for Part A. In 202</a:t>
            </a:r>
            <a:r>
              <a:rPr lang="en-US" sz="1150" dirty="0">
                <a:cs typeface="Arial" panose="020B0604020202020204" pitchFamily="34" charset="0"/>
              </a:rPr>
              <a:t>3</a:t>
            </a:r>
            <a:r>
              <a:rPr lang="en-US" sz="1150" dirty="0">
                <a:solidFill>
                  <a:prstClr val="black"/>
                </a:solidFill>
                <a:cs typeface="Arial" panose="020B0604020202020204" pitchFamily="34" charset="0"/>
              </a:rPr>
              <a:t>, the Part A premium for a person who has worked less than 30 quarters of Medicare-covered employment is $506 per month in 2023 . Those who have between 30 and 39 quarters of coverage may buy Part A at a reduced monthly premium rate of $278 for 2023. </a:t>
            </a:r>
          </a:p>
          <a:p>
            <a:pPr marL="119149" indent="-119149">
              <a:spcBef>
                <a:spcPts val="634"/>
              </a:spcBef>
              <a:defRPr/>
            </a:pPr>
            <a:r>
              <a:rPr lang="en-US" sz="1150" dirty="0">
                <a:solidFill>
                  <a:prstClr val="black"/>
                </a:solidFill>
                <a:cs typeface="Arial" panose="020B0604020202020204" pitchFamily="34" charset="0"/>
              </a:rPr>
              <a:t>If you aren’t eligible for premium-free Part A, and you don’t buy it when you’re first eligible, your monthly premium may go up 10% for every 12 months you didn’t have the coverage. You’ll have to pay the higher premium for twice the number of years you could’ve had Part A, but didn’t sign up. </a:t>
            </a:r>
          </a:p>
          <a:p>
            <a:pPr marL="119149" indent="-119149" defTabSz="966612">
              <a:spcBef>
                <a:spcPts val="634"/>
              </a:spcBef>
              <a:defRPr/>
            </a:pPr>
            <a:r>
              <a:rPr lang="en-US" sz="1150" dirty="0">
                <a:solidFill>
                  <a:prstClr val="black"/>
                </a:solidFill>
                <a:cs typeface="Arial" panose="020B0604020202020204" pitchFamily="34" charset="0"/>
              </a:rPr>
              <a:t>If you have limited income and resources, your state may help you pay for Part A and/or Part B (see Lesson 7). Call Social Security at 1‑800‑772–1213; TTY: 1-800-325-0778 for more information about the Part A premium.</a:t>
            </a:r>
          </a:p>
          <a:p>
            <a:pPr marL="0" indent="0">
              <a:buNone/>
            </a:pPr>
            <a:endParaRPr lang="en-US" sz="1150" b="1" dirty="0">
              <a:cs typeface="Arial" panose="020B0604020202020204" pitchFamily="34" charset="0"/>
            </a:endParaRPr>
          </a:p>
        </p:txBody>
      </p:sp>
    </p:spTree>
    <p:extLst>
      <p:ext uri="{BB962C8B-B14F-4D97-AF65-F5344CB8AC3E}">
        <p14:creationId xmlns:p14="http://schemas.microsoft.com/office/powerpoint/2010/main" val="14900483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4" y="3581401"/>
            <a:ext cx="5805805" cy="5806440"/>
          </a:xfrm>
        </p:spPr>
        <p:txBody>
          <a:bodyPr/>
          <a:lstStyle/>
          <a:p>
            <a:pPr marL="0" indent="0" defTabSz="966612">
              <a:spcBef>
                <a:spcPts val="634"/>
              </a:spcBef>
              <a:buNone/>
              <a:defRPr/>
            </a:pPr>
            <a:r>
              <a:rPr lang="en-US" b="1" dirty="0">
                <a:cs typeface="Arial" panose="020B0604020202020204" pitchFamily="34" charset="0"/>
              </a:rPr>
              <a:t>Presenter Notes</a:t>
            </a:r>
          </a:p>
          <a:p>
            <a:pPr marL="0" indent="0">
              <a:spcBef>
                <a:spcPts val="634"/>
              </a:spcBef>
              <a:buNone/>
              <a:defRPr/>
            </a:pPr>
            <a:r>
              <a:rPr lang="en-US" dirty="0">
                <a:solidFill>
                  <a:prstClr val="black"/>
                </a:solidFill>
                <a:cs typeface="Arial" panose="020B0604020202020204" pitchFamily="34" charset="0"/>
              </a:rPr>
              <a:t>The actual dollar amounts are updated yearly. To see the most current amounts, visit</a:t>
            </a:r>
            <a:r>
              <a:rPr lang="en-US" dirty="0">
                <a:cs typeface="Arial" panose="020B0604020202020204" pitchFamily="34" charset="0"/>
                <a:hlinkClick r:id="rId3"/>
              </a:rPr>
              <a:t> Medicare.gov/your-medicare-costs/medicare-costs-at-a-glance</a:t>
            </a:r>
            <a:r>
              <a:rPr lang="en-US" dirty="0">
                <a:solidFill>
                  <a:prstClr val="black"/>
                </a:solidFill>
                <a:cs typeface="Arial" panose="020B0604020202020204" pitchFamily="34" charset="0"/>
              </a:rPr>
              <a:t>. This is what you pay per benefit period (discussed on the next slide) for Part A-covered medically necessary services:</a:t>
            </a:r>
          </a:p>
          <a:p>
            <a:pPr marL="125834" indent="-125834">
              <a:spcBef>
                <a:spcPts val="634"/>
              </a:spcBef>
              <a:defRPr/>
            </a:pPr>
            <a:r>
              <a:rPr lang="en-US" b="1" dirty="0">
                <a:solidFill>
                  <a:prstClr val="black"/>
                </a:solidFill>
                <a:cs typeface="Arial" panose="020B0604020202020204" pitchFamily="34" charset="0"/>
              </a:rPr>
              <a:t>Hospital Inpatient Stay</a:t>
            </a:r>
            <a:r>
              <a:rPr lang="en-US" dirty="0">
                <a:solidFill>
                  <a:prstClr val="black"/>
                </a:solidFill>
                <a:cs typeface="Arial" panose="020B0604020202020204" pitchFamily="34" charset="0"/>
              </a:rPr>
              <a:t>: After you pay the deductible amount of $1,600, you pay no coinsurance for days 1–60; $400 for coinsurance per day for days 61–90; $800 for coinsurance per each “lifetime reserve day” for days 91 and beyond (up to 60 days over your lifetime); all costs for each day beyond lifetime reserve days. </a:t>
            </a:r>
          </a:p>
          <a:p>
            <a:pPr marL="125834" indent="-125834">
              <a:spcBef>
                <a:spcPts val="634"/>
              </a:spcBef>
              <a:defRPr/>
            </a:pPr>
            <a:r>
              <a:rPr lang="en-US" b="1" dirty="0">
                <a:solidFill>
                  <a:prstClr val="black"/>
                </a:solidFill>
                <a:cs typeface="Arial" panose="020B0604020202020204" pitchFamily="34" charset="0"/>
              </a:rPr>
              <a:t>Mental Health Inpatient Stay</a:t>
            </a:r>
            <a:r>
              <a:rPr lang="en-US" dirty="0">
                <a:solidFill>
                  <a:prstClr val="black"/>
                </a:solidFill>
                <a:cs typeface="Arial" panose="020B0604020202020204" pitchFamily="34" charset="0"/>
              </a:rPr>
              <a:t>: After you pay the deductible amount of $1,600, you pay no coinsurance days 1–60; $400 for coinsurance per day for days 61–90; $800 for coinsurance per “lifetime reserve day” after day 90 (up to 60 days over your lifetime); all costs for each day after the lifetime reserve days. You will also pay 20% of the Medicare-approved amount for mental health services you get from doctors and other health care providers while you're a hospital inpatient.</a:t>
            </a:r>
          </a:p>
          <a:p>
            <a:pPr marL="117475" lvl="1">
              <a:spcBef>
                <a:spcPts val="634"/>
              </a:spcBef>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There's no limit to the number of benefit periods you can have when you get mental health care in a general hospital. You can also have multiple benefit periods when you get care in a psychiatric hospital. Remember, if you’re in a psychiatric hospital, Part A only pays for up to 190 days during your lifetime.</a:t>
            </a:r>
            <a:br>
              <a:rPr lang="en-US" dirty="0">
                <a:solidFill>
                  <a:prstClr val="black"/>
                </a:solidFill>
                <a:cs typeface="Arial" panose="020B0604020202020204" pitchFamily="34" charset="0"/>
              </a:rPr>
            </a:b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4106944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1"/>
            <a:ext cx="5759450" cy="5380612"/>
          </a:xfrm>
        </p:spPr>
        <p:txBody>
          <a:bodyPr/>
          <a:lstStyle/>
          <a:p>
            <a:pPr marL="0" indent="0" defTabSz="966612">
              <a:spcBef>
                <a:spcPts val="634"/>
              </a:spcBef>
              <a:buNone/>
              <a:defRPr/>
            </a:pPr>
            <a:r>
              <a:rPr lang="en-US" b="1" dirty="0">
                <a:cs typeface="Arial"/>
              </a:rPr>
              <a:t>Presenter Notes</a:t>
            </a:r>
          </a:p>
          <a:p>
            <a:pPr marL="118813" indent="-118813">
              <a:spcBef>
                <a:spcPts val="634"/>
              </a:spcBef>
            </a:pPr>
            <a:r>
              <a:rPr lang="en-US" b="1" dirty="0">
                <a:cs typeface="Arial"/>
              </a:rPr>
              <a:t>SNF Care</a:t>
            </a:r>
            <a:r>
              <a:rPr lang="en-US" dirty="0">
                <a:cs typeface="Arial"/>
              </a:rPr>
              <a:t>: </a:t>
            </a:r>
            <a:r>
              <a:rPr lang="en-US" dirty="0">
                <a:cs typeface="Arial"/>
                <a:hlinkClick r:id="rId3"/>
              </a:rPr>
              <a:t>Medicare.gov/coverage/skilled-nursing-facility-</a:t>
            </a:r>
            <a:r>
              <a:rPr lang="en-US" dirty="0" err="1">
                <a:cs typeface="Arial"/>
                <a:hlinkClick r:id="rId3"/>
              </a:rPr>
              <a:t>snf</a:t>
            </a:r>
            <a:r>
              <a:rPr lang="en-US" dirty="0">
                <a:cs typeface="Arial"/>
                <a:hlinkClick r:id="rId3"/>
              </a:rPr>
              <a:t>-care</a:t>
            </a:r>
            <a:r>
              <a:rPr lang="en-US" dirty="0">
                <a:cs typeface="Arial"/>
              </a:rPr>
              <a:t> – $0 for the first 20 days of each benefit period; up to $200 coinsurance per day for days 21–100 of each benefit period; all costs after day 100 (see benefit periods on the next page).</a:t>
            </a:r>
          </a:p>
          <a:p>
            <a:pPr marL="118813" indent="-118813">
              <a:spcBef>
                <a:spcPts val="634"/>
              </a:spcBef>
            </a:pPr>
            <a:r>
              <a:rPr lang="en-US" b="1" dirty="0">
                <a:cs typeface="Arial"/>
              </a:rPr>
              <a:t>Home Health Care Services</a:t>
            </a:r>
            <a:r>
              <a:rPr lang="en-US" dirty="0">
                <a:cs typeface="Arial"/>
              </a:rPr>
              <a:t>: </a:t>
            </a:r>
            <a:r>
              <a:rPr lang="en-US" dirty="0">
                <a:cs typeface="Arial"/>
                <a:hlinkClick r:id="rId4"/>
              </a:rPr>
              <a:t>Medicare.gov/coverage/home-health-services</a:t>
            </a:r>
            <a:r>
              <a:rPr lang="en-US" dirty="0">
                <a:cs typeface="Arial"/>
              </a:rPr>
              <a:t> – $0 for covered home health care services; 20% of the Medicare-approved amount for DME for providers accepting assignment </a:t>
            </a:r>
            <a:r>
              <a:rPr lang="en-US" dirty="0">
                <a:solidFill>
                  <a:prstClr val="black"/>
                </a:solidFill>
                <a:cs typeface="Arial" panose="020B0604020202020204" pitchFamily="34" charset="0"/>
              </a:rPr>
              <a:t>(agreement by your doctor, provider, or supplier to be paid directly by Medicare, to accept the payment amount Medicare approves for the service, and not to bill you for any more than the Medicare deductible and coinsurance). </a:t>
            </a:r>
            <a:endParaRPr lang="en-US" dirty="0">
              <a:cs typeface="Arial"/>
            </a:endParaRPr>
          </a:p>
          <a:p>
            <a:pPr marL="118813" indent="-118813">
              <a:spcBef>
                <a:spcPts val="634"/>
              </a:spcBef>
            </a:pPr>
            <a:r>
              <a:rPr lang="en-US" b="1" dirty="0">
                <a:cs typeface="Arial"/>
              </a:rPr>
              <a:t>Hospice Care</a:t>
            </a:r>
            <a:r>
              <a:rPr lang="en-US" dirty="0">
                <a:cs typeface="Arial"/>
              </a:rPr>
              <a:t>: $0 for hospice care; a copayment up to $5 per Rx to manage pain and symptoms while at home; 5% of the Medicare-approved amount for inpatient respite care. Medicare doesn’t cover room and board when you get hospice care in your home or another facility where you live (like a nursing home). The copayment is a</a:t>
            </a:r>
            <a:r>
              <a:rPr lang="en-US" dirty="0"/>
              <a:t>n amount you may be required to pay as your share of the cost for a medical service or supply, like a doctor’s visit, hospital outpatient visit, or prescription drug. A copayment is usually a set amount, rather than a percentage. F</a:t>
            </a:r>
            <a:endParaRPr lang="en-US" dirty="0">
              <a:cs typeface="Arial"/>
            </a:endParaRPr>
          </a:p>
          <a:p>
            <a:pPr marL="118813" indent="-118813">
              <a:spcBef>
                <a:spcPts val="634"/>
              </a:spcBef>
            </a:pPr>
            <a:r>
              <a:rPr lang="en-US" b="1" dirty="0">
                <a:cs typeface="Arial"/>
              </a:rPr>
              <a:t>Blood</a:t>
            </a:r>
            <a:r>
              <a:rPr lang="en-US" b="0" dirty="0">
                <a:cs typeface="Arial"/>
              </a:rPr>
              <a:t>:</a:t>
            </a:r>
            <a:r>
              <a:rPr lang="en-US" dirty="0">
                <a:cs typeface="Arial"/>
              </a:rPr>
              <a:t> If the hospital gets blood from a blood bank at no charge, you won’t have to pay for it or replace it. If the hospital has to buy blood for you, you must either pay the hospital costs for the first 3 units of blood you get in a calendar year or you or someone else can donate the blood. </a:t>
            </a:r>
            <a:endParaRPr lang="en-US" dirty="0">
              <a:cs typeface="Arial" panose="020B0604020202020204" pitchFamily="34" charset="0"/>
            </a:endParaRPr>
          </a:p>
          <a:p>
            <a:pPr marL="0" indent="0">
              <a:spcBef>
                <a:spcPts val="634"/>
              </a:spcBef>
              <a:buNone/>
            </a:pPr>
            <a:r>
              <a:rPr lang="en-US" b="1" dirty="0">
                <a:cs typeface="Arial"/>
              </a:rPr>
              <a:t>NOTE</a:t>
            </a:r>
            <a:r>
              <a:rPr lang="en-US" dirty="0">
                <a:cs typeface="Arial"/>
              </a:rPr>
              <a:t>: If you can’t afford to pay these costs, there are programs that may help. These programs are discussed later in Lesson 7.</a:t>
            </a:r>
          </a:p>
        </p:txBody>
      </p:sp>
    </p:spTree>
    <p:extLst>
      <p:ext uri="{BB962C8B-B14F-4D97-AF65-F5344CB8AC3E}">
        <p14:creationId xmlns:p14="http://schemas.microsoft.com/office/powerpoint/2010/main" val="12694907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4" y="3581401"/>
            <a:ext cx="5759451" cy="5320454"/>
          </a:xfrm>
        </p:spPr>
        <p:txBody>
          <a:bodyPr/>
          <a:lstStyle/>
          <a:p>
            <a:pPr marL="0" indent="0" defTabSz="966612">
              <a:spcBef>
                <a:spcPts val="634"/>
              </a:spcBef>
              <a:buNone/>
              <a:defRPr/>
            </a:pPr>
            <a:r>
              <a:rPr lang="en-US" b="1" dirty="0">
                <a:solidFill>
                  <a:prstClr val="black"/>
                </a:solidFill>
                <a:ea typeface="ＭＳ Ｐゴシック"/>
                <a:cs typeface="Arial" panose="020B0604020202020204" pitchFamily="34" charset="0"/>
              </a:rPr>
              <a:t>This slide has animation.</a:t>
            </a:r>
            <a:endParaRPr lang="en-US" b="0" dirty="0">
              <a:cs typeface="Arial" panose="020B0604020202020204" pitchFamily="34" charset="0"/>
            </a:endParaRPr>
          </a:p>
          <a:p>
            <a:pPr marL="0" indent="0" defTabSz="966612">
              <a:spcBef>
                <a:spcPts val="634"/>
              </a:spcBef>
              <a:buNone/>
              <a:defRPr/>
            </a:pPr>
            <a:r>
              <a:rPr lang="en-US" b="1" dirty="0">
                <a:cs typeface="Arial" panose="020B0604020202020204" pitchFamily="34" charset="0"/>
              </a:rPr>
              <a:t>Presenter Notes</a:t>
            </a:r>
          </a:p>
          <a:p>
            <a:pPr marL="119149" indent="-119149" defTabSz="966612">
              <a:spcBef>
                <a:spcPts val="634"/>
              </a:spcBef>
              <a:defRPr/>
            </a:pPr>
            <a:r>
              <a:rPr lang="en-US" dirty="0">
                <a:solidFill>
                  <a:prstClr val="black"/>
                </a:solidFill>
                <a:cs typeface="Arial" panose="020B0604020202020204" pitchFamily="34" charset="0"/>
              </a:rPr>
              <a:t>A benefit period refers to the way that Original Medicare measures your use of hospital and SNF care. A benefit period begins the day you’re admitted as an inpatient in a hospital or SNF. The benefit period ends when you haven’t gotten any inpatient hospital care (or skilled care in a SNF) for 60 days in a row. If you go into a hospital or a SNF after one benefit period has ended, a new one begins. </a:t>
            </a:r>
          </a:p>
          <a:p>
            <a:pPr marL="119149" indent="-119149" defTabSz="966612">
              <a:spcBef>
                <a:spcPts val="634"/>
              </a:spcBef>
              <a:defRPr/>
            </a:pPr>
            <a:r>
              <a:rPr lang="en-US" dirty="0">
                <a:solidFill>
                  <a:prstClr val="black"/>
                </a:solidFill>
                <a:cs typeface="Arial" panose="020B0604020202020204" pitchFamily="34" charset="0"/>
              </a:rPr>
              <a:t>You must pay the Part A inpatient hospital deductible for each benefit period. There’s no limit to the number of benefit periods you can have. Benefit periods can span across calendar years.</a:t>
            </a:r>
          </a:p>
        </p:txBody>
      </p:sp>
    </p:spTree>
    <p:extLst>
      <p:ext uri="{BB962C8B-B14F-4D97-AF65-F5344CB8AC3E}">
        <p14:creationId xmlns:p14="http://schemas.microsoft.com/office/powerpoint/2010/main" val="33709054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52663" y="3581400"/>
            <a:ext cx="6797842" cy="5678487"/>
          </a:xfrm>
        </p:spPr>
        <p:txBody>
          <a:bodyPr/>
          <a:lstStyle/>
          <a:p>
            <a:pPr marL="0" indent="0" defTabSz="966612">
              <a:spcBef>
                <a:spcPts val="634"/>
              </a:spcBef>
              <a:buNone/>
              <a:defRPr/>
            </a:pPr>
            <a:r>
              <a:rPr lang="en-US" b="1" dirty="0">
                <a:cs typeface="Arial"/>
              </a:rPr>
              <a:t>Presenter Notes</a:t>
            </a:r>
          </a:p>
          <a:p>
            <a:pPr marL="119149" indent="-119149">
              <a:spcBef>
                <a:spcPts val="634"/>
              </a:spcBef>
              <a:defRPr/>
            </a:pPr>
            <a:r>
              <a:rPr lang="en-US" b="1" dirty="0">
                <a:solidFill>
                  <a:prstClr val="black"/>
                </a:solidFill>
                <a:cs typeface="Arial"/>
              </a:rPr>
              <a:t>If you're getting Social Security or Railroad Retirement Board (RRB) benefits at least 4 months before you turn 65, you’ll be automatically enrolled in premium-free Part A. </a:t>
            </a:r>
            <a:endParaRPr lang="en-US" b="1" dirty="0">
              <a:solidFill>
                <a:prstClr val="black"/>
              </a:solidFill>
              <a:cs typeface="Arial" panose="020B0604020202020204" pitchFamily="34" charset="0"/>
            </a:endParaRPr>
          </a:p>
          <a:p>
            <a:pPr marL="119149" indent="-119149">
              <a:spcBef>
                <a:spcPts val="634"/>
              </a:spcBef>
              <a:defRPr/>
            </a:pPr>
            <a:r>
              <a:rPr lang="en-US" b="1" dirty="0">
                <a:solidFill>
                  <a:prstClr val="black"/>
                </a:solidFill>
                <a:cs typeface="Arial"/>
              </a:rPr>
              <a:t>If you don't get Part A automatically, you should consider signing up for Part A when you're first eligible </a:t>
            </a:r>
            <a:r>
              <a:rPr lang="en-US" dirty="0">
                <a:solidFill>
                  <a:prstClr val="black"/>
                </a:solidFill>
                <a:cs typeface="Arial"/>
              </a:rPr>
              <a:t>(during your Initial Enrollment Period (IEP)). Most people don’t pay a monthly premium for Part A coverage because they or their spouse paid Medicare taxes while working. </a:t>
            </a:r>
            <a:endParaRPr lang="en-US" dirty="0">
              <a:solidFill>
                <a:prstClr val="black"/>
              </a:solidFill>
              <a:cs typeface="Arial" panose="020B0604020202020204" pitchFamily="34" charset="0"/>
            </a:endParaRPr>
          </a:p>
          <a:p>
            <a:pPr marL="119149" indent="-119149">
              <a:spcBef>
                <a:spcPts val="634"/>
              </a:spcBef>
              <a:defRPr/>
            </a:pPr>
            <a:r>
              <a:rPr lang="en-US" b="1" dirty="0">
                <a:solidFill>
                  <a:prstClr val="black"/>
                </a:solidFill>
                <a:cs typeface="Arial"/>
              </a:rPr>
              <a:t>If you aren’t eligible for premium-free Part A, and you don’t buy it when you’re first eligible, your monthly premium may go up 10%. </a:t>
            </a:r>
            <a:r>
              <a:rPr lang="en-US" dirty="0">
                <a:solidFill>
                  <a:prstClr val="black"/>
                </a:solidFill>
                <a:cs typeface="Arial"/>
              </a:rPr>
              <a:t>You’ll have to pay the higher premium for twice the number of years you could’ve had Part A, but didn’t sign up. The Part A late enrollment penalty applies after 12 months have passed from the last day of the IEP to the last date of the enrollment period you used to sign up. In other words, if it's less than 12 months, the penalty won’t apply. This penalty also won’t apply if you qualify for a Special Enrollment Period (SEP). Remember, you’re only eligible for an SEP if, when you first qualify for Medicare, you or your spouse (or family member if you’re disabled) is actively working and has a group health plan (GHP) through the employer or union based on that work. You can sign up during any month while you still have the GHP based on current employment, or during the 8-month period that begins the month after the employment ends or the GHP coverage ends, whichever happens first. If you're still working or have coverage through a spouse, talk to your employer benefits coordinator to learn how enrolling in Medicare (or delaying enrollment) will affect your employer coverage. </a:t>
            </a:r>
            <a:endParaRPr lang="en-US" dirty="0">
              <a:solidFill>
                <a:prstClr val="black"/>
              </a:solidFill>
              <a:cs typeface="Arial" panose="020B0604020202020204" pitchFamily="34" charset="0"/>
            </a:endParaRPr>
          </a:p>
          <a:p>
            <a:pPr marL="119149" indent="-119149" defTabSz="966612">
              <a:spcBef>
                <a:spcPts val="634"/>
              </a:spcBef>
              <a:defRPr/>
            </a:pPr>
            <a:r>
              <a:rPr lang="en-US" b="1" dirty="0">
                <a:solidFill>
                  <a:prstClr val="black"/>
                </a:solidFill>
                <a:cs typeface="Arial"/>
              </a:rPr>
              <a:t>You can no longer contribute to a Health Savings Account (HSA) if you have Medicare. </a:t>
            </a:r>
            <a:r>
              <a:rPr lang="en-US" dirty="0">
                <a:solidFill>
                  <a:prstClr val="black"/>
                </a:solidFill>
                <a:cs typeface="Arial"/>
              </a:rPr>
              <a:t>Talk to your company’s benefits administrator about when you should stop contributing to an HSA if you plan to sign up for Medicare. You may have to stop contributing to your HSA up to 6 months before your Medicare starts if you sign up late. Your Part A may be retroactive up to 6 months, but can’t be effective earlier than your first month of eligibility. You can withdraw money from your HSA after you sign up for Medicare to help pay for medical expenses (like deductibles, premiums, copayments). If you contribute to your HSA after you have Medicare, you could be subject to a tax penalty by the Internal Revenue Service (IRS). See IRS Publication 969 for more information: </a:t>
            </a:r>
            <a:r>
              <a:rPr lang="en-US" dirty="0">
                <a:solidFill>
                  <a:prstClr val="black"/>
                </a:solidFill>
                <a:cs typeface="Arial"/>
                <a:hlinkClick r:id="rId3"/>
              </a:rPr>
              <a:t>IRS.gov/pub/irs-pdf/p969.pdf</a:t>
            </a:r>
            <a:r>
              <a:rPr lang="en-US" dirty="0">
                <a:solidFill>
                  <a:prstClr val="black"/>
                </a:solidFill>
                <a:cs typeface="Arial"/>
              </a:rPr>
              <a:t>.</a:t>
            </a:r>
          </a:p>
          <a:p>
            <a:pPr marL="0" indent="0" defTabSz="966612">
              <a:buNone/>
              <a:defRPr/>
            </a:pPr>
            <a:endParaRPr lang="en-US" dirty="0">
              <a:solidFill>
                <a:prstClr val="black"/>
              </a:solidFill>
            </a:endParaRPr>
          </a:p>
        </p:txBody>
      </p:sp>
    </p:spTree>
    <p:extLst>
      <p:ext uri="{BB962C8B-B14F-4D97-AF65-F5344CB8AC3E}">
        <p14:creationId xmlns:p14="http://schemas.microsoft.com/office/powerpoint/2010/main" val="2424393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581400"/>
            <a:ext cx="5852160" cy="5144347"/>
          </a:xfrm>
        </p:spPr>
        <p:txBody>
          <a:bodyPr/>
          <a:lstStyle/>
          <a:p>
            <a:pPr marL="0" indent="0" defTabSz="966612">
              <a:spcBef>
                <a:spcPts val="600"/>
              </a:spcBef>
              <a:buNone/>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dirty="0">
              <a:solidFill>
                <a:prstClr val="black"/>
              </a:solidFill>
              <a:cs typeface="Arial" panose="020B0604020202020204" pitchFamily="34" charset="0"/>
            </a:endParaRPr>
          </a:p>
          <a:p>
            <a:pPr marL="0" indent="0" defTabSz="966612">
              <a:spcBef>
                <a:spcPts val="600"/>
              </a:spcBef>
              <a:buNone/>
              <a:defRPr/>
            </a:pPr>
            <a:r>
              <a:rPr lang="en-US" dirty="0">
                <a:solidFill>
                  <a:prstClr val="black"/>
                </a:solidFill>
                <a:cs typeface="Arial" panose="020B0604020202020204" pitchFamily="34" charset="0"/>
              </a:rPr>
              <a:t>Lesson 1 explains the parts of Medicare, coverage options, automatic enrollment, and enrollment periods. </a:t>
            </a:r>
          </a:p>
          <a:p>
            <a:pPr marL="0" indent="0">
              <a:spcBef>
                <a:spcPts val="600"/>
              </a:spcBef>
              <a:buNone/>
            </a:pPr>
            <a:endParaRPr lang="en-US" sz="1100" dirty="0"/>
          </a:p>
        </p:txBody>
      </p:sp>
    </p:spTree>
    <p:extLst>
      <p:ext uri="{BB962C8B-B14F-4D97-AF65-F5344CB8AC3E}">
        <p14:creationId xmlns:p14="http://schemas.microsoft.com/office/powerpoint/2010/main" val="22338978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68441" y="3757507"/>
            <a:ext cx="6954253" cy="5502380"/>
          </a:xfrm>
        </p:spPr>
        <p:txBody>
          <a:bodyPr/>
          <a:lstStyle/>
          <a:p>
            <a:pPr marL="0" indent="0" defTabSz="966612">
              <a:spcBef>
                <a:spcPts val="634"/>
              </a:spcBef>
              <a:buNone/>
              <a:defRPr/>
            </a:pPr>
            <a:r>
              <a:rPr lang="en-US" sz="1100" b="1" dirty="0">
                <a:solidFill>
                  <a:prstClr val="black"/>
                </a:solidFill>
                <a:ea typeface="ＭＳ Ｐゴシック"/>
                <a:cs typeface="Arial"/>
              </a:rPr>
              <a:t>This slide has animation.</a:t>
            </a:r>
            <a:endParaRPr lang="en-US" sz="1100" dirty="0">
              <a:cs typeface="Arial" panose="020B0604020202020204" pitchFamily="34" charset="0"/>
            </a:endParaRPr>
          </a:p>
          <a:p>
            <a:pPr marL="0" indent="0" defTabSz="966612">
              <a:spcBef>
                <a:spcPts val="634"/>
              </a:spcBef>
              <a:buNone/>
              <a:defRPr/>
            </a:pPr>
            <a:r>
              <a:rPr lang="en-US" sz="1100" b="1" dirty="0">
                <a:cs typeface="Arial"/>
              </a:rPr>
              <a:t>Presenter Notes</a:t>
            </a:r>
          </a:p>
          <a:p>
            <a:pPr marL="0" indent="0" defTabSz="966612">
              <a:spcBef>
                <a:spcPts val="634"/>
              </a:spcBef>
              <a:buNone/>
              <a:defRPr/>
            </a:pPr>
            <a:r>
              <a:rPr lang="en-US" sz="1100" dirty="0">
                <a:solidFill>
                  <a:prstClr val="black"/>
                </a:solidFill>
                <a:cs typeface="Arial"/>
              </a:rPr>
              <a:t>Part B helps cover medically necessary:</a:t>
            </a:r>
          </a:p>
          <a:p>
            <a:pPr defTabSz="966612">
              <a:spcBef>
                <a:spcPts val="634"/>
              </a:spcBef>
              <a:defRPr/>
            </a:pPr>
            <a:r>
              <a:rPr lang="en-US" sz="1100" dirty="0">
                <a:solidFill>
                  <a:prstClr val="black"/>
                </a:solidFill>
                <a:cs typeface="Arial"/>
              </a:rPr>
              <a:t>Doctors’ services </a:t>
            </a:r>
            <a:r>
              <a:rPr lang="en-US" sz="1100" dirty="0">
                <a:cs typeface="Arial"/>
              </a:rPr>
              <a:t>–</a:t>
            </a:r>
            <a:r>
              <a:rPr lang="en-US" sz="1100" dirty="0">
                <a:solidFill>
                  <a:prstClr val="black"/>
                </a:solidFill>
                <a:cs typeface="Arial"/>
              </a:rPr>
              <a:t> Services that are medically necessary.</a:t>
            </a:r>
          </a:p>
          <a:p>
            <a:pPr>
              <a:spcBef>
                <a:spcPts val="634"/>
              </a:spcBef>
              <a:defRPr/>
            </a:pPr>
            <a:r>
              <a:rPr lang="en-US" sz="1100" dirty="0">
                <a:solidFill>
                  <a:prstClr val="black"/>
                </a:solidFill>
                <a:cs typeface="Arial"/>
              </a:rPr>
              <a:t>Outpatient medical and surgical services and supplies </a:t>
            </a:r>
            <a:r>
              <a:rPr lang="en-US" sz="1100" dirty="0">
                <a:cs typeface="Arial"/>
              </a:rPr>
              <a:t>–</a:t>
            </a:r>
            <a:r>
              <a:rPr lang="en-US" sz="1100" dirty="0">
                <a:solidFill>
                  <a:prstClr val="black"/>
                </a:solidFill>
                <a:cs typeface="Arial"/>
              </a:rPr>
              <a:t> For approved procedures like X-rays or stitches. </a:t>
            </a:r>
            <a:endParaRPr lang="en-US" sz="1100" dirty="0">
              <a:solidFill>
                <a:prstClr val="black"/>
              </a:solidFill>
              <a:cs typeface="Arial" panose="020B0604020202020204" pitchFamily="34" charset="0"/>
            </a:endParaRPr>
          </a:p>
          <a:p>
            <a:pPr defTabSz="966612">
              <a:spcBef>
                <a:spcPts val="634"/>
              </a:spcBef>
              <a:defRPr/>
            </a:pPr>
            <a:r>
              <a:rPr lang="en-US" sz="1100" dirty="0">
                <a:solidFill>
                  <a:prstClr val="black"/>
                </a:solidFill>
                <a:cs typeface="Arial"/>
              </a:rPr>
              <a:t>Clinical laboratory services </a:t>
            </a:r>
            <a:r>
              <a:rPr lang="en-US" sz="1100" dirty="0">
                <a:cs typeface="Arial"/>
              </a:rPr>
              <a:t>–</a:t>
            </a:r>
            <a:r>
              <a:rPr lang="en-US" sz="1100" dirty="0">
                <a:solidFill>
                  <a:prstClr val="black"/>
                </a:solidFill>
                <a:cs typeface="Arial"/>
              </a:rPr>
              <a:t> Blood tests, urinalysis, and some screening tests.</a:t>
            </a:r>
          </a:p>
          <a:p>
            <a:pPr>
              <a:spcBef>
                <a:spcPts val="634"/>
              </a:spcBef>
              <a:defRPr/>
            </a:pPr>
            <a:r>
              <a:rPr lang="en-US" sz="1100" dirty="0">
                <a:solidFill>
                  <a:prstClr val="black"/>
                </a:solidFill>
                <a:cs typeface="Arial"/>
              </a:rPr>
              <a:t>DME </a:t>
            </a:r>
            <a:r>
              <a:rPr lang="en-US" sz="1100" dirty="0">
                <a:cs typeface="Arial"/>
              </a:rPr>
              <a:t>–</a:t>
            </a:r>
            <a:r>
              <a:rPr lang="en-US" sz="1100" dirty="0">
                <a:solidFill>
                  <a:prstClr val="black"/>
                </a:solidFill>
                <a:cs typeface="Arial"/>
              </a:rPr>
              <a:t> Like walkers, wheelchairs, and canes. </a:t>
            </a:r>
            <a:endParaRPr lang="en-US" sz="1100" dirty="0">
              <a:solidFill>
                <a:prstClr val="black"/>
              </a:solidFill>
              <a:cs typeface="Arial" panose="020B0604020202020204" pitchFamily="34" charset="0"/>
            </a:endParaRPr>
          </a:p>
          <a:p>
            <a:pPr defTabSz="966612">
              <a:spcBef>
                <a:spcPts val="634"/>
              </a:spcBef>
              <a:defRPr/>
            </a:pPr>
            <a:r>
              <a:rPr lang="en-US" sz="1100" dirty="0">
                <a:solidFill>
                  <a:prstClr val="black"/>
                </a:solidFill>
                <a:cs typeface="Arial"/>
              </a:rPr>
              <a:t>Diabetic testing equipment and supplies </a:t>
            </a:r>
            <a:r>
              <a:rPr lang="en-US" sz="1100" dirty="0">
                <a:cs typeface="Arial"/>
              </a:rPr>
              <a:t>–</a:t>
            </a:r>
            <a:r>
              <a:rPr lang="en-US" sz="1100" dirty="0">
                <a:solidFill>
                  <a:prstClr val="black"/>
                </a:solidFill>
                <a:cs typeface="Arial"/>
              </a:rPr>
              <a:t> Blood sugar (glucose) testing monitors, blood sugar test strips, insulin, lancet devices and lancets, blood sugar control solutions, and therapeutic shoes or inserts.</a:t>
            </a:r>
          </a:p>
          <a:p>
            <a:pPr>
              <a:spcBef>
                <a:spcPts val="634"/>
              </a:spcBef>
              <a:defRPr/>
            </a:pPr>
            <a:r>
              <a:rPr lang="en-US" sz="1100" dirty="0">
                <a:solidFill>
                  <a:prstClr val="black"/>
                </a:solidFill>
                <a:cs typeface="Arial"/>
              </a:rPr>
              <a:t>Preventive services </a:t>
            </a:r>
            <a:r>
              <a:rPr lang="en-US" sz="1100" dirty="0">
                <a:cs typeface="Arial"/>
              </a:rPr>
              <a:t>–</a:t>
            </a:r>
            <a:r>
              <a:rPr lang="en-US" sz="1100" dirty="0">
                <a:solidFill>
                  <a:prstClr val="black"/>
                </a:solidFill>
                <a:cs typeface="Arial"/>
              </a:rPr>
              <a:t> Many exams, tests, screenings, and some shots to prevent, find, or manage a medical problem (like flu shots and a yearly wellness visit). </a:t>
            </a:r>
            <a:endParaRPr lang="en-US" sz="1100" dirty="0">
              <a:solidFill>
                <a:prstClr val="black"/>
              </a:solidFill>
              <a:cs typeface="Arial" panose="020B0604020202020204" pitchFamily="34" charset="0"/>
            </a:endParaRPr>
          </a:p>
          <a:p>
            <a:pPr>
              <a:spcBef>
                <a:spcPts val="634"/>
              </a:spcBef>
              <a:defRPr/>
            </a:pPr>
            <a:r>
              <a:rPr lang="en-US" sz="1100" dirty="0">
                <a:solidFill>
                  <a:prstClr val="black"/>
                </a:solidFill>
                <a:cs typeface="Arial"/>
              </a:rPr>
              <a:t>Home health services </a:t>
            </a:r>
            <a:r>
              <a:rPr lang="en-US" sz="1100" dirty="0">
                <a:cs typeface="Arial"/>
              </a:rPr>
              <a:t>–</a:t>
            </a:r>
            <a:r>
              <a:rPr lang="en-US" sz="1100" dirty="0">
                <a:solidFill>
                  <a:prstClr val="black"/>
                </a:solidFill>
                <a:cs typeface="Arial"/>
              </a:rPr>
              <a:t> You can use your home health benefits under Part A and/or Part B. Part B pays for home health care if an inpatient hospital stay doesn’t precede the need for home health care, or when the number of Part A-covered home health care visits exceed 100. For more information, visit </a:t>
            </a:r>
            <a:r>
              <a:rPr lang="en-US" sz="1100" u="sng" dirty="0">
                <a:hlinkClick r:id="rId3"/>
              </a:rPr>
              <a:t>Medicare.gov/publications</a:t>
            </a:r>
            <a:r>
              <a:rPr lang="en-US" sz="1100" dirty="0">
                <a:solidFill>
                  <a:prstClr val="black"/>
                </a:solidFill>
                <a:cs typeface="Arial"/>
              </a:rPr>
              <a:t> to review “Medicare and Home Health Care” (CMS Product No. 10969). You can also visit </a:t>
            </a:r>
            <a:r>
              <a:rPr lang="en-US" sz="1100" dirty="0">
                <a:solidFill>
                  <a:prstClr val="black"/>
                </a:solidFill>
                <a:cs typeface="Arial"/>
                <a:hlinkClick r:id="rId4"/>
              </a:rPr>
              <a:t>CMS.gov/Center/Provider-Type/Home-Health-Agency-HHA-Center.html</a:t>
            </a:r>
            <a:r>
              <a:rPr lang="en-US" sz="1100" dirty="0">
                <a:solidFill>
                  <a:prstClr val="black"/>
                </a:solidFill>
                <a:cs typeface="Arial"/>
              </a:rPr>
              <a:t>.</a:t>
            </a:r>
          </a:p>
          <a:p>
            <a:pPr defTabSz="966612">
              <a:spcBef>
                <a:spcPts val="634"/>
              </a:spcBef>
              <a:defRPr/>
            </a:pPr>
            <a:r>
              <a:rPr lang="en-US" sz="1100" dirty="0">
                <a:solidFill>
                  <a:prstClr val="black"/>
                </a:solidFill>
                <a:cs typeface="Arial"/>
              </a:rPr>
              <a:t>Medically necessary outpatient physical and occupational therapy, and speech-language pathology services.</a:t>
            </a:r>
          </a:p>
          <a:p>
            <a:pPr defTabSz="966612">
              <a:spcBef>
                <a:spcPts val="634"/>
              </a:spcBef>
              <a:defRPr/>
            </a:pPr>
            <a:r>
              <a:rPr lang="en-US" sz="1100" dirty="0">
                <a:solidFill>
                  <a:prstClr val="black"/>
                </a:solidFill>
                <a:cs typeface="Arial"/>
              </a:rPr>
              <a:t>Outpatient mental health care services.</a:t>
            </a:r>
          </a:p>
          <a:p>
            <a:pPr defTabSz="966612">
              <a:spcBef>
                <a:spcPts val="634"/>
              </a:spcBef>
              <a:defRPr/>
            </a:pPr>
            <a:r>
              <a:rPr lang="en-US" sz="1100" dirty="0">
                <a:solidFill>
                  <a:prstClr val="black"/>
                </a:solidFill>
                <a:cs typeface="Arial"/>
              </a:rPr>
              <a:t>Limited number of outpatient prescription drugs under certain conditions </a:t>
            </a:r>
            <a:r>
              <a:rPr lang="en-US" sz="1100" dirty="0">
                <a:cs typeface="Arial"/>
              </a:rPr>
              <a:t>–</a:t>
            </a:r>
            <a:r>
              <a:rPr lang="en-US" sz="1100" dirty="0">
                <a:solidFill>
                  <a:prstClr val="black"/>
                </a:solidFill>
                <a:cs typeface="Arial"/>
              </a:rPr>
              <a:t> Usually, Part B covers drugs you wouldn’t typically give to yourself, like those you get at a doctor’s office or in a hospital outpatient setting. To review some examples of Part B-covered drugs, visit </a:t>
            </a:r>
            <a:r>
              <a:rPr lang="en-US" sz="1100" dirty="0">
                <a:solidFill>
                  <a:prstClr val="black"/>
                </a:solidFill>
                <a:cs typeface="Arial"/>
                <a:hlinkClick r:id="rId5"/>
              </a:rPr>
              <a:t>Medicare.gov/coverage/prescription-drugs-outpatient</a:t>
            </a:r>
            <a:r>
              <a:rPr lang="en-US" sz="1100" dirty="0">
                <a:solidFill>
                  <a:prstClr val="black"/>
                </a:solidFill>
                <a:cs typeface="Arial"/>
              </a:rPr>
              <a:t>. </a:t>
            </a:r>
          </a:p>
          <a:p>
            <a:pPr marL="0" indent="0" defTabSz="966612">
              <a:spcBef>
                <a:spcPts val="634"/>
              </a:spcBef>
              <a:buNone/>
              <a:defRPr/>
            </a:pPr>
            <a:r>
              <a:rPr lang="en-US" sz="1100" dirty="0">
                <a:solidFill>
                  <a:prstClr val="black"/>
                </a:solidFill>
                <a:cs typeface="Arial"/>
              </a:rPr>
              <a:t>See the next slide for a list of preventive services covered by Medicare.</a:t>
            </a:r>
          </a:p>
          <a:p>
            <a:pPr marL="0" indent="0" defTabSz="966612">
              <a:spcBef>
                <a:spcPts val="634"/>
              </a:spcBef>
              <a:buNone/>
              <a:defRPr/>
            </a:pPr>
            <a:r>
              <a:rPr lang="en-US" sz="1100" dirty="0">
                <a:solidFill>
                  <a:prstClr val="black"/>
                </a:solidFill>
                <a:cs typeface="Arial"/>
              </a:rPr>
              <a:t>To find out if Medicare covers a service not on this list, visit </a:t>
            </a:r>
            <a:r>
              <a:rPr lang="en-US" sz="1100" dirty="0">
                <a:solidFill>
                  <a:prstClr val="black"/>
                </a:solidFill>
                <a:cs typeface="Arial"/>
                <a:hlinkClick r:id="rId6"/>
              </a:rPr>
              <a:t>Medicare.gov/coverage</a:t>
            </a:r>
            <a:r>
              <a:rPr lang="en-US" sz="1100" dirty="0">
                <a:solidFill>
                  <a:prstClr val="black"/>
                </a:solidFill>
                <a:cs typeface="Arial"/>
              </a:rPr>
              <a:t>, or call 1-800-MEDICARE (1-800-633-4227): TTY 1-877-486-2048. You can also download the “What’s covered” mobile app. The app is available for free on both the App Store and Google Play.</a:t>
            </a:r>
          </a:p>
          <a:p>
            <a:endParaRPr lang="en-US" sz="1100" dirty="0"/>
          </a:p>
        </p:txBody>
      </p:sp>
    </p:spTree>
    <p:extLst>
      <p:ext uri="{BB962C8B-B14F-4D97-AF65-F5344CB8AC3E}">
        <p14:creationId xmlns:p14="http://schemas.microsoft.com/office/powerpoint/2010/main" val="28905928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330455"/>
          </a:xfrm>
        </p:spPr>
        <p:txBody>
          <a:bodyPr/>
          <a:lstStyle/>
          <a:p>
            <a:pPr marL="0" indent="0" defTabSz="966612">
              <a:spcBef>
                <a:spcPts val="634"/>
              </a:spcBef>
              <a:buNone/>
              <a:defRPr/>
            </a:pPr>
            <a:r>
              <a:rPr lang="en-US" b="1" dirty="0">
                <a:cs typeface="Arial" panose="020B0604020202020204" pitchFamily="34" charset="0"/>
              </a:rPr>
              <a:t>Presenter Notes</a:t>
            </a:r>
          </a:p>
          <a:p>
            <a:pPr marL="119149" indent="-119149" defTabSz="966612">
              <a:spcBef>
                <a:spcPts val="634"/>
              </a:spcBef>
              <a:defRPr/>
            </a:pPr>
            <a:r>
              <a:rPr lang="en-US" dirty="0">
                <a:solidFill>
                  <a:prstClr val="black"/>
                </a:solidFill>
                <a:cs typeface="Arial" panose="020B0604020202020204" pitchFamily="34" charset="0"/>
              </a:rPr>
              <a:t>Medicare also covers many preventive services (health care to prevent illness or detect illness at an early stage, when treatment is likely to work best). You pay nothing for most covered preventive services if you get the services from a doctor or other qualified health care provider who accepts assignment. However, for some preventive services, you may have to pay a deductible, coinsurance, or both. These costs may also apply if you get a preventive service in the same visit as a non-preventive service. Talk to your health care provider about the services that are right for you.</a:t>
            </a:r>
          </a:p>
          <a:p>
            <a:pPr marL="119149" indent="-119149">
              <a:spcBef>
                <a:spcPts val="634"/>
              </a:spcBef>
              <a:defRPr/>
            </a:pPr>
            <a:r>
              <a:rPr lang="en-US" dirty="0">
                <a:solidFill>
                  <a:prstClr val="black"/>
                </a:solidFill>
                <a:cs typeface="Arial" panose="020B0604020202020204" pitchFamily="34" charset="0"/>
              </a:rPr>
              <a:t>For more preventive service information, visit </a:t>
            </a:r>
            <a:r>
              <a:rPr lang="en-US" dirty="0">
                <a:solidFill>
                  <a:prstClr val="black"/>
                </a:solidFill>
                <a:cs typeface="Arial" panose="020B0604020202020204" pitchFamily="34" charset="0"/>
                <a:hlinkClick r:id="rId3"/>
              </a:rPr>
              <a:t>Medicare.gov/coverage/preventive-screening-services</a:t>
            </a:r>
            <a:r>
              <a:rPr lang="en-US" dirty="0">
                <a:solidFill>
                  <a:prstClr val="black"/>
                </a:solidFill>
                <a:cs typeface="Arial" panose="020B0604020202020204" pitchFamily="34" charset="0"/>
              </a:rPr>
              <a:t>. </a:t>
            </a:r>
          </a:p>
          <a:p>
            <a:pPr marL="0" indent="0">
              <a:buNone/>
            </a:pPr>
            <a:endParaRPr lang="en-US" dirty="0"/>
          </a:p>
        </p:txBody>
      </p:sp>
    </p:spTree>
    <p:extLst>
      <p:ext uri="{BB962C8B-B14F-4D97-AF65-F5344CB8AC3E}">
        <p14:creationId xmlns:p14="http://schemas.microsoft.com/office/powerpoint/2010/main" val="18384222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0021" y="3581400"/>
            <a:ext cx="5759450" cy="5600699"/>
          </a:xfrm>
        </p:spPr>
        <p:txBody>
          <a:bodyPr/>
          <a:lstStyle/>
          <a:p>
            <a:pPr marL="0" indent="0" defTabSz="966612">
              <a:spcBef>
                <a:spcPts val="634"/>
              </a:spcBef>
              <a:buNone/>
              <a:defRPr/>
            </a:pPr>
            <a:r>
              <a:rPr lang="en-US" b="1" dirty="0">
                <a:solidFill>
                  <a:prstClr val="black"/>
                </a:solidFill>
                <a:ea typeface="ＭＳ Ｐゴシック"/>
                <a:cs typeface="Arial"/>
              </a:rPr>
              <a:t>This slide has animation.</a:t>
            </a:r>
            <a:endParaRPr lang="en-US" b="0" dirty="0">
              <a:cs typeface="Arial" panose="020B0604020202020204" pitchFamily="34" charset="0"/>
            </a:endParaRPr>
          </a:p>
          <a:p>
            <a:pPr marL="0" indent="0" defTabSz="966612">
              <a:spcBef>
                <a:spcPts val="634"/>
              </a:spcBef>
              <a:buNone/>
              <a:defRPr/>
            </a:pPr>
            <a:r>
              <a:rPr lang="en-US" b="1" dirty="0">
                <a:cs typeface="Arial"/>
              </a:rPr>
              <a:t>Presenter Notes</a:t>
            </a:r>
          </a:p>
          <a:p>
            <a:pPr marL="0" indent="0" defTabSz="966612">
              <a:spcBef>
                <a:spcPts val="634"/>
              </a:spcBef>
              <a:buNone/>
              <a:defRPr/>
            </a:pPr>
            <a:r>
              <a:rPr lang="en-US" dirty="0">
                <a:solidFill>
                  <a:prstClr val="black"/>
                </a:solidFill>
                <a:cs typeface="Arial"/>
              </a:rPr>
              <a:t>Medicare doesn’t cover everything. If you need certain services that aren’t covered under Part A or Part B, you’ll have to pay for them yourself unless:</a:t>
            </a:r>
          </a:p>
          <a:p>
            <a:pPr marL="118813" indent="-118813" defTabSz="966612">
              <a:spcBef>
                <a:spcPts val="634"/>
              </a:spcBef>
              <a:defRPr/>
            </a:pPr>
            <a:r>
              <a:rPr lang="en-US" dirty="0">
                <a:solidFill>
                  <a:prstClr val="black"/>
                </a:solidFill>
                <a:cs typeface="Arial"/>
              </a:rPr>
              <a:t>You have other coverage (including Medicaid) to cover the costs</a:t>
            </a:r>
          </a:p>
          <a:p>
            <a:pPr marL="118813" indent="-118813" defTabSz="966612">
              <a:spcBef>
                <a:spcPts val="634"/>
              </a:spcBef>
              <a:defRPr/>
            </a:pPr>
            <a:r>
              <a:rPr lang="en-US" dirty="0">
                <a:solidFill>
                  <a:prstClr val="black"/>
                </a:solidFill>
                <a:cs typeface="Arial"/>
              </a:rPr>
              <a:t>You’re in a Medicare Advantage Plan that covers these services</a:t>
            </a:r>
          </a:p>
          <a:p>
            <a:pPr marL="0" indent="0" defTabSz="966612">
              <a:spcBef>
                <a:spcPts val="634"/>
              </a:spcBef>
              <a:buNone/>
              <a:defRPr/>
            </a:pPr>
            <a:r>
              <a:rPr lang="en-US" dirty="0">
                <a:solidFill>
                  <a:prstClr val="black"/>
                </a:solidFill>
                <a:cs typeface="Arial"/>
              </a:rPr>
              <a:t>Some of the items and services that Original Medicare doesn’t cover include:</a:t>
            </a:r>
          </a:p>
          <a:p>
            <a:pPr marL="118813" indent="-118813">
              <a:spcBef>
                <a:spcPts val="634"/>
              </a:spcBef>
              <a:defRPr/>
            </a:pPr>
            <a:r>
              <a:rPr lang="en-US" dirty="0">
                <a:solidFill>
                  <a:prstClr val="black"/>
                </a:solidFill>
                <a:cs typeface="Arial"/>
              </a:rPr>
              <a:t>Most dental care. </a:t>
            </a:r>
            <a:endParaRPr lang="en-US" dirty="0">
              <a:solidFill>
                <a:prstClr val="black"/>
              </a:solidFill>
              <a:cs typeface="Arial" panose="020B0604020202020204" pitchFamily="34" charset="0"/>
            </a:endParaRPr>
          </a:p>
          <a:p>
            <a:pPr marL="118813" indent="-118813" defTabSz="966612">
              <a:spcBef>
                <a:spcPts val="634"/>
              </a:spcBef>
              <a:defRPr/>
            </a:pPr>
            <a:r>
              <a:rPr lang="en-US" dirty="0">
                <a:solidFill>
                  <a:prstClr val="black"/>
                </a:solidFill>
                <a:cs typeface="Arial"/>
              </a:rPr>
              <a:t>Vision (for prescription glasses).</a:t>
            </a:r>
          </a:p>
          <a:p>
            <a:pPr marL="118813" indent="-118813">
              <a:spcBef>
                <a:spcPts val="634"/>
              </a:spcBef>
              <a:defRPr/>
            </a:pPr>
            <a:r>
              <a:rPr lang="en-US" dirty="0">
                <a:solidFill>
                  <a:prstClr val="black"/>
                </a:solidFill>
                <a:cs typeface="Arial"/>
              </a:rPr>
              <a:t>Dentures.</a:t>
            </a:r>
            <a:endParaRPr lang="en-US" dirty="0">
              <a:solidFill>
                <a:prstClr val="black"/>
              </a:solidFill>
              <a:cs typeface="Arial" panose="020B0604020202020204" pitchFamily="34" charset="0"/>
            </a:endParaRPr>
          </a:p>
          <a:p>
            <a:pPr marL="118813" indent="-118813">
              <a:spcBef>
                <a:spcPts val="634"/>
              </a:spcBef>
              <a:defRPr/>
            </a:pPr>
            <a:r>
              <a:rPr lang="en-US" dirty="0">
                <a:solidFill>
                  <a:prstClr val="black"/>
                </a:solidFill>
                <a:cs typeface="Arial"/>
              </a:rPr>
              <a:t>Cosmetic surgery.</a:t>
            </a:r>
            <a:endParaRPr lang="en-US" dirty="0">
              <a:solidFill>
                <a:prstClr val="black"/>
              </a:solidFill>
              <a:cs typeface="Arial" panose="020B0604020202020204" pitchFamily="34" charset="0"/>
            </a:endParaRPr>
          </a:p>
          <a:p>
            <a:pPr marL="118813" indent="-118813">
              <a:spcBef>
                <a:spcPts val="634"/>
              </a:spcBef>
              <a:defRPr/>
            </a:pPr>
            <a:r>
              <a:rPr lang="en-US" dirty="0">
                <a:solidFill>
                  <a:prstClr val="black"/>
                </a:solidFill>
                <a:cs typeface="Arial"/>
              </a:rPr>
              <a:t>Massage therapy.</a:t>
            </a:r>
            <a:endParaRPr lang="en-US" dirty="0">
              <a:solidFill>
                <a:prstClr val="black"/>
              </a:solidFill>
              <a:cs typeface="Arial" panose="020B0604020202020204" pitchFamily="34" charset="0"/>
            </a:endParaRPr>
          </a:p>
          <a:p>
            <a:pPr marL="118813" indent="-118813">
              <a:spcBef>
                <a:spcPts val="634"/>
              </a:spcBef>
              <a:defRPr/>
            </a:pPr>
            <a:r>
              <a:rPr lang="en-US" dirty="0">
                <a:solidFill>
                  <a:prstClr val="black"/>
                </a:solidFill>
                <a:cs typeface="Arial"/>
              </a:rPr>
              <a:t>Routine physical exams.</a:t>
            </a:r>
            <a:endParaRPr lang="en-US" dirty="0">
              <a:solidFill>
                <a:prstClr val="black"/>
              </a:solidFill>
              <a:cs typeface="Arial" panose="020B0604020202020204" pitchFamily="34" charset="0"/>
            </a:endParaRPr>
          </a:p>
          <a:p>
            <a:pPr marL="118813" indent="-118813">
              <a:spcBef>
                <a:spcPts val="634"/>
              </a:spcBef>
              <a:defRPr/>
            </a:pPr>
            <a:r>
              <a:rPr lang="en-US" dirty="0">
                <a:solidFill>
                  <a:prstClr val="black"/>
                </a:solidFill>
                <a:cs typeface="Arial"/>
              </a:rPr>
              <a:t>Hearing aids and exams for fitting them.</a:t>
            </a:r>
            <a:endParaRPr lang="en-US" dirty="0">
              <a:solidFill>
                <a:prstClr val="black"/>
              </a:solidFill>
              <a:cs typeface="Arial" panose="020B0604020202020204" pitchFamily="34" charset="0"/>
            </a:endParaRPr>
          </a:p>
          <a:p>
            <a:pPr marL="118813" indent="-118813">
              <a:spcBef>
                <a:spcPts val="634"/>
              </a:spcBef>
              <a:defRPr/>
            </a:pPr>
            <a:r>
              <a:rPr lang="en-US" dirty="0">
                <a:solidFill>
                  <a:prstClr val="black"/>
                </a:solidFill>
                <a:cs typeface="Arial"/>
              </a:rPr>
              <a:t>Long-term care.</a:t>
            </a:r>
            <a:endParaRPr lang="en-US" dirty="0">
              <a:solidFill>
                <a:prstClr val="black"/>
              </a:solidFill>
              <a:cs typeface="Arial" panose="020B0604020202020204" pitchFamily="34" charset="0"/>
            </a:endParaRPr>
          </a:p>
          <a:p>
            <a:pPr marL="118813" indent="-118813" defTabSz="966612">
              <a:spcBef>
                <a:spcPts val="634"/>
              </a:spcBef>
              <a:defRPr/>
            </a:pPr>
            <a:r>
              <a:rPr lang="en-US" dirty="0">
                <a:solidFill>
                  <a:prstClr val="black"/>
                </a:solidFill>
                <a:cs typeface="Arial"/>
              </a:rPr>
              <a:t>Concierge care.</a:t>
            </a:r>
          </a:p>
          <a:p>
            <a:pPr marL="118813" indent="-118813">
              <a:spcBef>
                <a:spcPts val="634"/>
              </a:spcBef>
              <a:defRPr/>
            </a:pPr>
            <a:r>
              <a:rPr lang="en-US" dirty="0">
                <a:solidFill>
                  <a:prstClr val="black"/>
                </a:solidFill>
                <a:cs typeface="Arial"/>
              </a:rPr>
              <a:t>Covered items or services you get from an “opt-out” doctor or other provider. These are doctors or providers who don’t want to work with the Medicare program. Medicare won’t pay for items or services you get from provider that opts out, except in emergencies. Providers opt out for a minimum of 2 years. Every 2 years, the provider can choose to keep their opt-out status, accept Medicare-approved amounts on a case-by-case basis ("non-participating"), or accept assignment.</a:t>
            </a:r>
          </a:p>
          <a:p>
            <a:pPr marL="0" indent="0">
              <a:spcBef>
                <a:spcPts val="634"/>
              </a:spcBef>
              <a:buNone/>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7142396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61950" y="3599073"/>
            <a:ext cx="6572250" cy="5383002"/>
          </a:xfrm>
        </p:spPr>
        <p:txBody>
          <a:bodyPr/>
          <a:lstStyle/>
          <a:p>
            <a:pPr marL="0" indent="0" defTabSz="970460">
              <a:spcBef>
                <a:spcPts val="634"/>
              </a:spcBef>
              <a:buNone/>
              <a:defRPr/>
            </a:pPr>
            <a:r>
              <a:rPr lang="en-US" b="1" dirty="0">
                <a:solidFill>
                  <a:prstClr val="black"/>
                </a:solidFill>
                <a:ea typeface="ＭＳ Ｐゴシック"/>
                <a:cs typeface="Arial" panose="020B0604020202020204" pitchFamily="34" charset="0"/>
              </a:rPr>
              <a:t>This slide has animation.</a:t>
            </a:r>
            <a:endParaRPr lang="en-US" b="0" dirty="0">
              <a:cs typeface="Arial" panose="020B0604020202020204" pitchFamily="34" charset="0"/>
            </a:endParaRPr>
          </a:p>
          <a:p>
            <a:pPr marL="0" indent="0" defTabSz="970460">
              <a:spcBef>
                <a:spcPts val="634"/>
              </a:spcBef>
              <a:buNone/>
              <a:defRPr/>
            </a:pPr>
            <a:r>
              <a:rPr lang="en-US" b="1" dirty="0">
                <a:cs typeface="Arial" panose="020B0604020202020204" pitchFamily="34" charset="0"/>
              </a:rPr>
              <a:t>Presenter Notes</a:t>
            </a:r>
          </a:p>
          <a:p>
            <a:pPr marL="119149" indent="-119149" defTabSz="970460">
              <a:spcBef>
                <a:spcPts val="634"/>
              </a:spcBef>
              <a:defRPr/>
            </a:pPr>
            <a:r>
              <a:rPr lang="en-US" dirty="0">
                <a:cs typeface="Arial" panose="020B0604020202020204" pitchFamily="34" charset="0"/>
              </a:rPr>
              <a:t>When your coverage starts, the monthly Part B premium will be deducted from your Social Security benefit payment. If your Social Security benefits aren’t enough to cover the whole Part B premium or you’re no longer getting Social Security benefits, you’ll get a bill for your Part B premium every 3 months. The monthly Part B standard premium is $164.90 in 2023.</a:t>
            </a:r>
          </a:p>
          <a:p>
            <a:pPr marL="119149" indent="-119149" defTabSz="970460">
              <a:spcBef>
                <a:spcPts val="634"/>
              </a:spcBef>
              <a:defRPr/>
            </a:pPr>
            <a:r>
              <a:rPr lang="en-US" dirty="0">
                <a:cs typeface="Arial" panose="020B0604020202020204" pitchFamily="34" charset="0"/>
              </a:rPr>
              <a:t>Some people with Medicare pay less than the full Part B standard monthly premium amount due to the statutory “hold harmless” provision. This provision limits an increase in their Part B premium to be no greater than the increase in their Social Security benefits. </a:t>
            </a:r>
          </a:p>
          <a:p>
            <a:pPr marL="0" indent="0" defTabSz="970460">
              <a:spcBef>
                <a:spcPts val="634"/>
              </a:spcBef>
              <a:buNone/>
              <a:defRPr/>
            </a:pPr>
            <a:r>
              <a:rPr lang="en-US" b="1" dirty="0">
                <a:solidFill>
                  <a:prstClr val="black"/>
                </a:solidFill>
                <a:cs typeface="Arial" panose="020B0604020202020204" pitchFamily="34" charset="0"/>
              </a:rPr>
              <a:t>REMEMBER</a:t>
            </a:r>
            <a:r>
              <a:rPr lang="en-US" dirty="0">
                <a:solidFill>
                  <a:prstClr val="black"/>
                </a:solidFill>
                <a:cs typeface="Arial" panose="020B0604020202020204" pitchFamily="34" charset="0"/>
              </a:rPr>
              <a:t>: This premium may be higher if you didn’t sign up for Part B when you first qualified for it. The cost of Part B may go up 10% for each 12-month period that you could’ve had Part B but didn’t sign up for it. </a:t>
            </a:r>
            <a:r>
              <a:rPr lang="en-US" dirty="0">
                <a:cs typeface="Arial" panose="020B0604020202020204" pitchFamily="34" charset="0"/>
              </a:rPr>
              <a:t>In most cases, if you don’t sign up for Part B when you’re first eligible, you may have a delay in getting Medicare coverage in the future (in some cases over a year), and you may have to pay a late enrollment penalty for as long as you have Part B.</a:t>
            </a:r>
            <a:r>
              <a:rPr lang="en-US" dirty="0">
                <a:solidFill>
                  <a:prstClr val="black"/>
                </a:solidFill>
                <a:cs typeface="Arial" panose="020B0604020202020204" pitchFamily="34" charset="0"/>
              </a:rPr>
              <a:t> </a:t>
            </a:r>
          </a:p>
          <a:p>
            <a:pPr marL="0" indent="0" defTabSz="970460">
              <a:spcBef>
                <a:spcPts val="634"/>
              </a:spcBef>
              <a:buNone/>
              <a:defRPr/>
            </a:pPr>
            <a:r>
              <a:rPr lang="en-US" dirty="0">
                <a:solidFill>
                  <a:prstClr val="black"/>
                </a:solidFill>
                <a:cs typeface="Arial" panose="020B0604020202020204" pitchFamily="34" charset="0"/>
              </a:rPr>
              <a:t>You’ll pay the standard premium $164.90 (or higher) in 2023 if you: </a:t>
            </a:r>
          </a:p>
          <a:p>
            <a:pPr marL="125525" indent="-125525" defTabSz="970460">
              <a:spcBef>
                <a:spcPts val="634"/>
              </a:spcBef>
              <a:defRPr/>
            </a:pPr>
            <a:r>
              <a:rPr lang="en-US" dirty="0">
                <a:solidFill>
                  <a:prstClr val="black"/>
                </a:solidFill>
                <a:cs typeface="Arial" panose="020B0604020202020204" pitchFamily="34" charset="0"/>
              </a:rPr>
              <a:t>Sign up for Part B for the first time in 2023.</a:t>
            </a:r>
          </a:p>
          <a:p>
            <a:pPr marL="125525" indent="-125525" defTabSz="970460">
              <a:spcBef>
                <a:spcPts val="634"/>
              </a:spcBef>
              <a:defRPr/>
            </a:pPr>
            <a:r>
              <a:rPr lang="en-US" dirty="0">
                <a:solidFill>
                  <a:prstClr val="black"/>
                </a:solidFill>
                <a:cs typeface="Arial" panose="020B0604020202020204" pitchFamily="34" charset="0"/>
              </a:rPr>
              <a:t>Don't get Social Security benefits.</a:t>
            </a:r>
          </a:p>
          <a:p>
            <a:pPr marL="125525" indent="-125525" defTabSz="970460">
              <a:spcBef>
                <a:spcPts val="634"/>
              </a:spcBef>
              <a:defRPr/>
            </a:pPr>
            <a:r>
              <a:rPr lang="en-US" dirty="0">
                <a:solidFill>
                  <a:prstClr val="black"/>
                </a:solidFill>
                <a:cs typeface="Arial" panose="020B0604020202020204" pitchFamily="34" charset="0"/>
              </a:rPr>
              <a:t>Are directly billed for your Part B premiums.</a:t>
            </a:r>
          </a:p>
          <a:p>
            <a:pPr marL="125525" indent="-125525" defTabSz="970460">
              <a:spcBef>
                <a:spcPts val="634"/>
              </a:spcBef>
              <a:defRPr/>
            </a:pPr>
            <a:r>
              <a:rPr lang="en-US" dirty="0">
                <a:solidFill>
                  <a:prstClr val="black"/>
                </a:solidFill>
                <a:cs typeface="Arial" panose="020B0604020202020204" pitchFamily="34" charset="0"/>
              </a:rPr>
              <a:t>Have Medicare and Medicaid, and Medicaid pays your premiums. (Your state will pay the standard premium amount of $164.90 in 2023).</a:t>
            </a:r>
          </a:p>
          <a:p>
            <a:pPr marL="125525" indent="-125525" defTabSz="970460">
              <a:spcBef>
                <a:spcPts val="634"/>
              </a:spcBef>
              <a:defRPr/>
            </a:pPr>
            <a:r>
              <a:rPr lang="en-US" dirty="0">
                <a:solidFill>
                  <a:prstClr val="black"/>
                </a:solidFill>
                <a:cs typeface="Arial" panose="020B0604020202020204" pitchFamily="34" charset="0"/>
              </a:rPr>
              <a:t>Had a modified adjusted gross income (MAGI) as reported on your IRS tax return from 2 years ago above a certain amount. If so, you’ll pay the standard premium amount and an Income Related Monthly Adjustment Amount (IRMAA). IRMAA is an extra charge added to your premium (see next slide).</a:t>
            </a:r>
          </a:p>
          <a:p>
            <a:pPr marL="125834" indent="-125834" defTabSz="970460">
              <a:spcBef>
                <a:spcPts val="634"/>
              </a:spcBef>
              <a:defRPr/>
            </a:pPr>
            <a:endParaRPr lang="en-US" dirty="0">
              <a:solidFill>
                <a:prstClr val="black"/>
              </a:solidFill>
              <a:cs typeface="Arial" panose="020B0604020202020204" pitchFamily="34" charset="0"/>
            </a:endParaRPr>
          </a:p>
          <a:p>
            <a:pPr marL="0" indent="0" defTabSz="970460">
              <a:spcBef>
                <a:spcPts val="634"/>
              </a:spcBef>
              <a:buNone/>
              <a:defRPr/>
            </a:pPr>
            <a:endParaRPr lang="en-US" sz="1500" b="1" dirty="0">
              <a:solidFill>
                <a:prstClr val="black"/>
              </a:solidFill>
              <a:cs typeface="Arial" panose="020B0604020202020204" pitchFamily="34" charset="0"/>
            </a:endParaRPr>
          </a:p>
        </p:txBody>
      </p:sp>
    </p:spTree>
    <p:extLst>
      <p:ext uri="{BB962C8B-B14F-4D97-AF65-F5344CB8AC3E}">
        <p14:creationId xmlns:p14="http://schemas.microsoft.com/office/powerpoint/2010/main" val="28633714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28600" y="3581400"/>
            <a:ext cx="6858000" cy="5779168"/>
          </a:xfrm>
        </p:spPr>
        <p:txBody>
          <a:bodyPr/>
          <a:lstStyle/>
          <a:p>
            <a:pPr marL="0" indent="0" defTabSz="966612">
              <a:spcBef>
                <a:spcPts val="634"/>
              </a:spcBef>
              <a:buNone/>
              <a:defRPr/>
            </a:pPr>
            <a:r>
              <a:rPr lang="en-US" sz="1100" b="1" dirty="0">
                <a:cs typeface="Arial" panose="020B0604020202020204" pitchFamily="34" charset="0"/>
              </a:rPr>
              <a:t>Presenter Notes</a:t>
            </a:r>
          </a:p>
          <a:p>
            <a:pPr marL="0" indent="0">
              <a:spcBef>
                <a:spcPts val="634"/>
              </a:spcBef>
              <a:buNone/>
              <a:defRPr/>
            </a:pPr>
            <a:r>
              <a:rPr lang="en-US" sz="1100" dirty="0">
                <a:cs typeface="Arial" panose="020B0604020202020204" pitchFamily="34" charset="0"/>
              </a:rPr>
              <a:t>Most people will pay the standard premium amount. If your modified adjusted gross income is above a certain amount, you may pay an IRMAA. Roughly 7% of people with Medicare pay an IRMAA. </a:t>
            </a:r>
            <a:r>
              <a:rPr lang="en-US" sz="1100" dirty="0">
                <a:solidFill>
                  <a:prstClr val="black"/>
                </a:solidFill>
                <a:cs typeface="Arial" panose="020B0604020202020204" pitchFamily="34" charset="0"/>
              </a:rPr>
              <a:t>The total Part B premiums for people with higher income for 2023 are shown below.</a:t>
            </a:r>
          </a:p>
          <a:p>
            <a:pPr marL="0" indent="0" defTabSz="966612">
              <a:spcBef>
                <a:spcPts val="634"/>
              </a:spcBef>
              <a:buNone/>
              <a:defRPr/>
            </a:pPr>
            <a:r>
              <a:rPr lang="en-US" sz="1100" b="1" dirty="0">
                <a:solidFill>
                  <a:prstClr val="black"/>
                </a:solidFill>
                <a:cs typeface="Arial" panose="020B0604020202020204" pitchFamily="34" charset="0"/>
              </a:rPr>
              <a:t>For people whose income is:</a:t>
            </a:r>
          </a:p>
          <a:p>
            <a:pPr marL="125834" indent="-125834" defTabSz="966612">
              <a:spcBef>
                <a:spcPts val="634"/>
              </a:spcBef>
              <a:defRPr/>
            </a:pPr>
            <a:r>
              <a:rPr lang="en-US" sz="1100" dirty="0">
                <a:solidFill>
                  <a:prstClr val="black"/>
                </a:solidFill>
                <a:cs typeface="Arial" panose="020B0604020202020204" pitchFamily="34" charset="0"/>
              </a:rPr>
              <a:t>$97,000 or less and file an individual tax return; file a joint tax return with a combined yearly income of $194,000 or less; the Part B premium is $164.90 per month</a:t>
            </a:r>
          </a:p>
          <a:p>
            <a:pPr marL="125834" indent="-125834" defTabSz="966612">
              <a:spcBef>
                <a:spcPts val="634"/>
              </a:spcBef>
              <a:defRPr/>
            </a:pPr>
            <a:r>
              <a:rPr lang="en-US" sz="1100" dirty="0">
                <a:solidFill>
                  <a:prstClr val="black"/>
                </a:solidFill>
                <a:cs typeface="Arial" panose="020B0604020202020204" pitchFamily="34" charset="0"/>
              </a:rPr>
              <a:t>Above $97,000–$123,000 and file an individual tax return; file a joint tax return with a combined yearly income above $194,000 and less than $246,000; the Part B premium is $230.80 per month</a:t>
            </a:r>
          </a:p>
          <a:p>
            <a:pPr marL="125834" indent="-125834" defTabSz="966612">
              <a:spcBef>
                <a:spcPts val="634"/>
              </a:spcBef>
              <a:defRPr/>
            </a:pPr>
            <a:r>
              <a:rPr lang="en-US" sz="1100" dirty="0">
                <a:solidFill>
                  <a:prstClr val="black"/>
                </a:solidFill>
                <a:cs typeface="Arial" panose="020B0604020202020204" pitchFamily="34" charset="0"/>
              </a:rPr>
              <a:t>Above $123,000–$153,000 and file an individual tax return; file a joint tax return with a yearly income of above $246,000 and less than $306,000; the Part B premium is $329.70 per month</a:t>
            </a:r>
          </a:p>
          <a:p>
            <a:pPr marL="125834" indent="-125834" defTabSz="966612">
              <a:spcBef>
                <a:spcPts val="634"/>
              </a:spcBef>
              <a:defRPr/>
            </a:pPr>
            <a:r>
              <a:rPr lang="en-US" sz="1100" dirty="0">
                <a:solidFill>
                  <a:prstClr val="black"/>
                </a:solidFill>
                <a:cs typeface="Arial" panose="020B0604020202020204" pitchFamily="34" charset="0"/>
              </a:rPr>
              <a:t>Above $153,000–$183,000 and file an individual tax return; file a joint tax return with a combined income above $306,000 up to $366,000; the Part B premium is $428.60 per month</a:t>
            </a:r>
          </a:p>
          <a:p>
            <a:pPr marL="125834" indent="-125834" defTabSz="966612">
              <a:spcBef>
                <a:spcPts val="634"/>
              </a:spcBef>
              <a:defRPr/>
            </a:pPr>
            <a:r>
              <a:rPr lang="en-US" sz="1100" dirty="0">
                <a:solidFill>
                  <a:prstClr val="black"/>
                </a:solidFill>
                <a:cs typeface="Arial" panose="020B0604020202020204" pitchFamily="34" charset="0"/>
              </a:rPr>
              <a:t>Above $183,000 and less than $500,000 and file an individual tax return; file a joint tax return with a combined income above $366,000 and less than $750,000; the Part B premium is $527.50 per month</a:t>
            </a:r>
          </a:p>
          <a:p>
            <a:pPr marL="125834" indent="-125834" defTabSz="966612">
              <a:spcBef>
                <a:spcPts val="634"/>
              </a:spcBef>
              <a:defRPr/>
            </a:pPr>
            <a:r>
              <a:rPr lang="en-US" sz="1100" dirty="0">
                <a:solidFill>
                  <a:prstClr val="black"/>
                </a:solidFill>
                <a:cs typeface="Arial" panose="020B0604020202020204" pitchFamily="34" charset="0"/>
              </a:rPr>
              <a:t>$500,000 or above and file an individual tax return; file a joint tax return with a combined income above $750,000, the Part B premium is $560.50 per month</a:t>
            </a:r>
          </a:p>
          <a:p>
            <a:pPr marL="0" indent="0" defTabSz="966612">
              <a:spcBef>
                <a:spcPts val="634"/>
              </a:spcBef>
              <a:buNone/>
              <a:defRPr/>
            </a:pPr>
            <a:r>
              <a:rPr lang="en-US" sz="1100" b="1" dirty="0">
                <a:solidFill>
                  <a:prstClr val="black"/>
                </a:solidFill>
                <a:cs typeface="Arial" panose="020B0604020202020204" pitchFamily="34" charset="0"/>
              </a:rPr>
              <a:t>For people with Medicare who are married and lived with their spouses at any time during the year, but who file separate tax returns from their spouse’s, whose income is:</a:t>
            </a:r>
          </a:p>
          <a:p>
            <a:pPr marL="181240" indent="-181240" defTabSz="966612">
              <a:spcBef>
                <a:spcPts val="634"/>
              </a:spcBef>
              <a:defRPr/>
            </a:pPr>
            <a:r>
              <a:rPr lang="en-US" sz="1100" dirty="0">
                <a:solidFill>
                  <a:prstClr val="black"/>
                </a:solidFill>
                <a:cs typeface="Arial" panose="020B0604020202020204" pitchFamily="34" charset="0"/>
              </a:rPr>
              <a:t>$97,000 or less, the Part B premium is $164.90 per month</a:t>
            </a:r>
          </a:p>
          <a:p>
            <a:pPr marL="181240" indent="-181240" defTabSz="966612">
              <a:spcBef>
                <a:spcPts val="634"/>
              </a:spcBef>
              <a:defRPr/>
            </a:pPr>
            <a:r>
              <a:rPr lang="en-US" sz="1100" dirty="0">
                <a:solidFill>
                  <a:prstClr val="black"/>
                </a:solidFill>
                <a:cs typeface="Arial" panose="020B0604020202020204" pitchFamily="34" charset="0"/>
              </a:rPr>
              <a:t>Above $97,000 and less than $403,000, the Part B premium is $527.50 per month</a:t>
            </a:r>
          </a:p>
          <a:p>
            <a:pPr marL="181240" indent="-181240" defTabSz="966612">
              <a:spcBef>
                <a:spcPts val="634"/>
              </a:spcBef>
              <a:defRPr/>
            </a:pPr>
            <a:r>
              <a:rPr lang="en-US" sz="1100" dirty="0">
                <a:solidFill>
                  <a:prstClr val="black"/>
                </a:solidFill>
                <a:cs typeface="Arial" panose="020B0604020202020204" pitchFamily="34" charset="0"/>
              </a:rPr>
              <a:t>Above $403,000 the Part B premium is $560.50 per month</a:t>
            </a:r>
          </a:p>
          <a:p>
            <a:pPr marL="0" lvl="1" defTabSz="966612">
              <a:spcBef>
                <a:spcPts val="634"/>
              </a:spcBef>
              <a:tabLst>
                <a:tab pos="125861" algn="l"/>
              </a:tabLst>
              <a:defRPr/>
            </a:pPr>
            <a:r>
              <a:rPr lang="en-US" sz="1100" dirty="0">
                <a:solidFill>
                  <a:prstClr val="black"/>
                </a:solidFill>
                <a:cs typeface="Arial" panose="020B0604020202020204" pitchFamily="34" charset="0"/>
              </a:rPr>
              <a:t>If you have to pay a higher amount for your Part B premium and you disagree (for example, if your income goes down), call Social Security at 1-800‑772-1213; TTY: 1‑800‑325‑0778. </a:t>
            </a:r>
          </a:p>
          <a:p>
            <a:pPr marL="0" lvl="1" defTabSz="966612">
              <a:spcBef>
                <a:spcPts val="634"/>
              </a:spcBef>
              <a:tabLst>
                <a:tab pos="125861" algn="l"/>
              </a:tabLst>
              <a:defRPr/>
            </a:pPr>
            <a:r>
              <a:rPr lang="en-US" sz="1100" b="1" dirty="0">
                <a:solidFill>
                  <a:prstClr val="black"/>
                </a:solidFill>
                <a:cs typeface="Arial" panose="020B0604020202020204" pitchFamily="34" charset="0"/>
              </a:rPr>
              <a:t>NOTE: </a:t>
            </a:r>
            <a:r>
              <a:rPr lang="en-US" sz="1100" dirty="0">
                <a:solidFill>
                  <a:prstClr val="black"/>
                </a:solidFill>
                <a:cs typeface="Arial" panose="020B0604020202020204" pitchFamily="34" charset="0"/>
              </a:rPr>
              <a:t>You may pay more than these amounts if you also pay a Part B late enrollment penalty.</a:t>
            </a:r>
          </a:p>
          <a:p>
            <a:pPr marL="0" indent="0">
              <a:buNone/>
            </a:pPr>
            <a:endParaRPr lang="en-US" sz="1100" dirty="0"/>
          </a:p>
        </p:txBody>
      </p:sp>
    </p:spTree>
    <p:extLst>
      <p:ext uri="{BB962C8B-B14F-4D97-AF65-F5344CB8AC3E}">
        <p14:creationId xmlns:p14="http://schemas.microsoft.com/office/powerpoint/2010/main" val="5578971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4" y="3581400"/>
            <a:ext cx="5759451" cy="5398007"/>
          </a:xfrm>
        </p:spPr>
        <p:txBody>
          <a:bodyPr/>
          <a:lstStyle/>
          <a:p>
            <a:pPr marL="0" indent="0" defTabSz="966612">
              <a:spcBef>
                <a:spcPts val="634"/>
              </a:spcBef>
              <a:buNone/>
              <a:defRPr/>
            </a:pPr>
            <a:r>
              <a:rPr lang="en-US" b="1" dirty="0">
                <a:cs typeface="Arial" panose="020B0604020202020204" pitchFamily="34" charset="0"/>
              </a:rPr>
              <a:t>Presenter Notes</a:t>
            </a:r>
          </a:p>
          <a:p>
            <a:pPr marL="0" indent="0" defTabSz="966612">
              <a:spcBef>
                <a:spcPts val="634"/>
              </a:spcBef>
              <a:buNone/>
              <a:defRPr/>
            </a:pPr>
            <a:r>
              <a:rPr lang="en-US" dirty="0">
                <a:solidFill>
                  <a:prstClr val="black"/>
                </a:solidFill>
                <a:cs typeface="Arial" panose="020B0604020202020204" pitchFamily="34" charset="0"/>
              </a:rPr>
              <a:t>In addition to premiums, there are other costs you pay in Original Medicare. This is what you pay in 2023 for Part B-covered medically necessary services, which are services or supplies you need to diagnose or treat your medical condition and that meet accepted standards of medical practice:</a:t>
            </a:r>
          </a:p>
          <a:p>
            <a:pPr marL="125834" indent="-125834" defTabSz="966612">
              <a:spcBef>
                <a:spcPts val="634"/>
              </a:spcBef>
              <a:defRPr/>
            </a:pPr>
            <a:r>
              <a:rPr lang="en-US" b="1" dirty="0">
                <a:solidFill>
                  <a:prstClr val="black"/>
                </a:solidFill>
                <a:cs typeface="Arial" panose="020B0604020202020204" pitchFamily="34" charset="0"/>
              </a:rPr>
              <a:t>The annual Part B deductible is $226 in 2023. </a:t>
            </a:r>
            <a:r>
              <a:rPr lang="en-US" dirty="0">
                <a:solidFill>
                  <a:prstClr val="black"/>
                </a:solidFill>
                <a:cs typeface="Arial" panose="020B0604020202020204" pitchFamily="34" charset="0"/>
              </a:rPr>
              <a:t>If you have Original Medicare, you pay the Part B deductible, which is the amount a person must pay for health care each calendar year before Medicare begins to pay. This amount can change every year in January. This means that you must pay the first $226 of your Medicare-approved medical bills in 2023 before Part B starts to pay for your care. </a:t>
            </a:r>
          </a:p>
          <a:p>
            <a:pPr marL="125834" indent="-125834" defTabSz="966612">
              <a:spcBef>
                <a:spcPts val="634"/>
              </a:spcBef>
              <a:defRPr/>
            </a:pPr>
            <a:r>
              <a:rPr lang="en-US" b="1" dirty="0">
                <a:solidFill>
                  <a:prstClr val="black"/>
                </a:solidFill>
                <a:cs typeface="Arial" panose="020B0604020202020204" pitchFamily="34" charset="0"/>
              </a:rPr>
              <a:t>After you meet the annual deductible, you pay coinsurance for Part B services.</a:t>
            </a:r>
            <a:r>
              <a:rPr lang="en-US" dirty="0">
                <a:solidFill>
                  <a:prstClr val="black"/>
                </a:solidFill>
                <a:cs typeface="Arial" panose="020B0604020202020204" pitchFamily="34" charset="0"/>
              </a:rPr>
              <a:t> In general, it’s 20% for most covered services for providers accepting assignment. If the provider doesn’t accept assignment, they can charge you up to 15% above the approved amount (called the “limiting charge”), and you may have to pay the entire amount up front. </a:t>
            </a:r>
          </a:p>
          <a:p>
            <a:pPr marL="125834" indent="-125834" defTabSz="966612">
              <a:spcBef>
                <a:spcPts val="634"/>
              </a:spcBef>
              <a:defRPr/>
            </a:pPr>
            <a:r>
              <a:rPr lang="en-US" b="1" dirty="0">
                <a:solidFill>
                  <a:prstClr val="black"/>
                </a:solidFill>
                <a:cs typeface="Arial" panose="020B0604020202020204" pitchFamily="34" charset="0"/>
              </a:rPr>
              <a:t>Most preventive services have no coinsurance, and the Part B deductible doesn’t apply as long as the provider accepts assignment. </a:t>
            </a:r>
            <a:r>
              <a:rPr lang="en-US" dirty="0">
                <a:solidFill>
                  <a:prstClr val="black"/>
                </a:solidFill>
                <a:cs typeface="Arial" panose="020B0604020202020204" pitchFamily="34" charset="0"/>
              </a:rPr>
              <a:t>You pay 20% for outpatient mental health services (visits to a doctor or other health care provider to diagnose your condition or monitor or change your prescriptions, or outpatient treatment of your condition (like counseling or psychotherapy) for providers accepting assignment). </a:t>
            </a:r>
          </a:p>
          <a:p>
            <a:pPr marL="125834" indent="-125834" defTabSz="966612">
              <a:spcBef>
                <a:spcPts val="634"/>
              </a:spcBef>
              <a:defRPr/>
            </a:pPr>
            <a:r>
              <a:rPr lang="en-US" b="1" dirty="0">
                <a:solidFill>
                  <a:prstClr val="black"/>
                </a:solidFill>
                <a:cs typeface="Arial" panose="020B0604020202020204" pitchFamily="34" charset="0"/>
              </a:rPr>
              <a:t>If you can’t afford to pay these costs, there are programs that may help. </a:t>
            </a:r>
            <a:r>
              <a:rPr lang="en-US" dirty="0">
                <a:solidFill>
                  <a:prstClr val="black"/>
                </a:solidFill>
                <a:cs typeface="Arial" panose="020B0604020202020204" pitchFamily="34" charset="0"/>
              </a:rPr>
              <a:t>These programs are discussed later in Lesson 7.</a:t>
            </a:r>
          </a:p>
          <a:p>
            <a:pPr marL="125834" indent="-125834" defTabSz="966612">
              <a:spcBef>
                <a:spcPts val="634"/>
              </a:spcBef>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16018780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1"/>
            <a:ext cx="5759450" cy="5320454"/>
          </a:xfrm>
        </p:spPr>
        <p:txBody>
          <a:bodyPr/>
          <a:lstStyle/>
          <a:p>
            <a:pPr marL="0" indent="0" defTabSz="966612">
              <a:spcBef>
                <a:spcPts val="634"/>
              </a:spcBef>
              <a:buNone/>
              <a:defRPr/>
            </a:pPr>
            <a:r>
              <a:rPr lang="en-US" b="1" dirty="0">
                <a:cs typeface="Arial" panose="020B0604020202020204" pitchFamily="34" charset="0"/>
              </a:rPr>
              <a:t>Presenter Notes</a:t>
            </a:r>
          </a:p>
          <a:p>
            <a:pPr marL="119149" indent="-119149" defTabSz="966612">
              <a:spcBef>
                <a:spcPts val="634"/>
              </a:spcBef>
              <a:defRPr/>
            </a:pPr>
            <a:r>
              <a:rPr lang="en-US" dirty="0">
                <a:solidFill>
                  <a:prstClr val="black"/>
                </a:solidFill>
                <a:cs typeface="Arial" panose="020B0604020202020204" pitchFamily="34" charset="0"/>
              </a:rPr>
              <a:t>The Part B premium usually gets deducted from monthly Social Security, Railroad Retirement, or federal retirement payments. The amount depends on your income and when you sign up for Part B. If you signed up late, you may have to pay a lifetime penalty, which is added to your monthly Part B premium.</a:t>
            </a:r>
          </a:p>
          <a:p>
            <a:pPr marL="119149" indent="-119149" defTabSz="966612">
              <a:spcBef>
                <a:spcPts val="634"/>
              </a:spcBef>
              <a:defRPr/>
            </a:pPr>
            <a:r>
              <a:rPr lang="en-US" dirty="0">
                <a:solidFill>
                  <a:prstClr val="black"/>
                </a:solidFill>
                <a:cs typeface="Arial" panose="020B0604020202020204" pitchFamily="34" charset="0"/>
              </a:rPr>
              <a:t>People who don’t get a retirement payment, or whose payment isn’t enough to cover the premium, get a bill from Medicare for their Part B premiums. You can pay your bill through Medicare’s Easy Pay, your bank’s online bill payment service from your checking or savings account; or by check, money order, credit card, or debit card  </a:t>
            </a:r>
            <a:r>
              <a:rPr lang="en-US" dirty="0">
                <a:solidFill>
                  <a:prstClr val="black"/>
                </a:solidFill>
                <a:cs typeface="Arial" panose="020B0604020202020204" pitchFamily="34" charset="0"/>
                <a:hlinkClick r:id="rId3"/>
              </a:rPr>
              <a:t>(Medicare.gov/basics/costs/pay-premiums</a:t>
            </a:r>
            <a:r>
              <a:rPr lang="en-US" dirty="0">
                <a:solidFill>
                  <a:prstClr val="black"/>
                </a:solidFill>
                <a:cs typeface="Arial" panose="020B0604020202020204" pitchFamily="34" charset="0"/>
              </a:rPr>
              <a:t>) </a:t>
            </a:r>
          </a:p>
          <a:p>
            <a:pPr marL="119149" marR="0" lvl="0" indent="-119149" algn="l" defTabSz="966612" rtl="0" eaLnBrk="1" fontAlgn="auto" latinLnBrk="0" hangingPunct="1">
              <a:lnSpc>
                <a:spcPct val="100000"/>
              </a:lnSpc>
              <a:spcBef>
                <a:spcPts val="634"/>
              </a:spcBef>
              <a:spcAft>
                <a:spcPts val="0"/>
              </a:spcAft>
              <a:buClrTx/>
              <a:buSzTx/>
              <a:buFont typeface="Wingdings" panose="05000000000000000000" pitchFamily="2" charset="2"/>
              <a:buChar char="§"/>
              <a:tabLst/>
              <a:defRPr/>
            </a:pPr>
            <a:r>
              <a:rPr lang="en-US" sz="1200" dirty="0">
                <a:solidFill>
                  <a:prstClr val="black"/>
                </a:solidFill>
                <a:cs typeface="Arial"/>
              </a:rPr>
              <a:t>If you or your spouse are still working, have a group health plan (GHP) (</a:t>
            </a:r>
            <a:r>
              <a:rPr lang="en-US" sz="1200" dirty="0">
                <a:cs typeface="Arial"/>
              </a:rPr>
              <a:t>a health plan offered by an employer or employee organization that provides health coverage to employees and their families)</a:t>
            </a:r>
            <a:r>
              <a:rPr lang="en-US" sz="1200" dirty="0">
                <a:solidFill>
                  <a:prstClr val="black"/>
                </a:solidFill>
                <a:cs typeface="Arial"/>
              </a:rPr>
              <a:t>, and didn’t sign up for Part B (or Part A if you have to pay for it) during your IEP, you may be able </a:t>
            </a:r>
            <a:r>
              <a:rPr lang="en-US" sz="1200" dirty="0">
                <a:cs typeface="Arial"/>
              </a:rPr>
              <a:t>to sign up during an SEP. An SEP allows you to sign up after your IEP and not wait for the GEP. If eligible, you usually won’t have to pay a late enrollment penalty, but this SEP is limited. </a:t>
            </a:r>
            <a:r>
              <a:rPr lang="en-US" dirty="0">
                <a:cs typeface="Arial"/>
              </a:rPr>
              <a:t>You can sign up for Part A (if you have to pay for it) and/or Part B at anytime you’re still covered by the GHP and continue for an  8-month period that begins the month after the employment ends or the coverage ends, whichever happens first.</a:t>
            </a:r>
          </a:p>
          <a:p>
            <a:pPr marL="119149" indent="-119149" defTabSz="966612">
              <a:spcBef>
                <a:spcPts val="634"/>
              </a:spcBef>
              <a:defRPr/>
            </a:pPr>
            <a:r>
              <a:rPr lang="en-US" dirty="0">
                <a:solidFill>
                  <a:prstClr val="black"/>
                </a:solidFill>
                <a:cs typeface="Arial" panose="020B0604020202020204" pitchFamily="34" charset="0"/>
              </a:rPr>
              <a:t>You should contact your employer or union benefits administrator to find out how your insurance works with Medicare and if you should sign up for Part B during your IEP. </a:t>
            </a:r>
            <a:endParaRPr lang="en-US" dirty="0">
              <a:cs typeface="Arial" panose="020B0604020202020204" pitchFamily="34" charset="0"/>
            </a:endParaRPr>
          </a:p>
          <a:p>
            <a:pPr marL="119149" indent="-119149" defTabSz="966612">
              <a:spcBef>
                <a:spcPts val="634"/>
              </a:spcBef>
              <a:defRPr/>
            </a:pPr>
            <a:r>
              <a:rPr lang="en-US" dirty="0">
                <a:solidFill>
                  <a:prstClr val="black"/>
                </a:solidFill>
                <a:cs typeface="Arial" panose="020B0604020202020204" pitchFamily="34" charset="0"/>
              </a:rPr>
              <a:t>There are situations where you must have Part B. See the next slide for those situations.</a:t>
            </a:r>
          </a:p>
          <a:p>
            <a:pPr marL="0" indent="0" defTabSz="966612">
              <a:buNone/>
              <a:defRPr/>
            </a:pPr>
            <a:endParaRPr lang="en-US" dirty="0">
              <a:solidFill>
                <a:prstClr val="black"/>
              </a:solidFill>
            </a:endParaRPr>
          </a:p>
        </p:txBody>
      </p:sp>
    </p:spTree>
    <p:extLst>
      <p:ext uri="{BB962C8B-B14F-4D97-AF65-F5344CB8AC3E}">
        <p14:creationId xmlns:p14="http://schemas.microsoft.com/office/powerpoint/2010/main" val="6626648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409074" y="3581401"/>
            <a:ext cx="6509084" cy="5489448"/>
          </a:xfrm>
        </p:spPr>
        <p:txBody>
          <a:bodyPr/>
          <a:lstStyle/>
          <a:p>
            <a:pPr marL="0" indent="0" defTabSz="966612">
              <a:spcBef>
                <a:spcPts val="634"/>
              </a:spcBef>
              <a:buNone/>
              <a:defRPr/>
            </a:pPr>
            <a:r>
              <a:rPr lang="en-US" b="1" dirty="0">
                <a:solidFill>
                  <a:prstClr val="black"/>
                </a:solidFill>
                <a:ea typeface="ＭＳ Ｐゴシック"/>
                <a:cs typeface="Arial" panose="020B0604020202020204" pitchFamily="34" charset="0"/>
              </a:rPr>
              <a:t>This slide has animation.</a:t>
            </a:r>
            <a:endParaRPr lang="en-US" b="0" dirty="0">
              <a:cs typeface="Arial" panose="020B0604020202020204" pitchFamily="34" charset="0"/>
            </a:endParaRPr>
          </a:p>
          <a:p>
            <a:pPr marL="0" indent="0" defTabSz="966612">
              <a:spcBef>
                <a:spcPts val="634"/>
              </a:spcBef>
              <a:buNone/>
              <a:defRPr/>
            </a:pPr>
            <a:r>
              <a:rPr lang="en-US" b="1" dirty="0">
                <a:cs typeface="Arial" panose="020B0604020202020204" pitchFamily="34" charset="0"/>
              </a:rPr>
              <a:t>Presenter Notes</a:t>
            </a:r>
          </a:p>
          <a:p>
            <a:pPr marL="0" indent="0" defTabSz="966612">
              <a:spcBef>
                <a:spcPts val="634"/>
              </a:spcBef>
              <a:buNone/>
              <a:defRPr/>
            </a:pPr>
            <a:r>
              <a:rPr lang="en-US" b="1" dirty="0">
                <a:solidFill>
                  <a:prstClr val="black"/>
                </a:solidFill>
                <a:cs typeface="Arial" panose="020B0604020202020204" pitchFamily="34" charset="0"/>
              </a:rPr>
              <a:t>You must have Part A and Part B if:</a:t>
            </a:r>
          </a:p>
          <a:p>
            <a:pPr marL="125525" lvl="1" indent="-125525" defTabSz="966612">
              <a:buFont typeface="Wingdings" panose="05000000000000000000" pitchFamily="2" charset="2"/>
              <a:buChar char="§"/>
              <a:tabLst>
                <a:tab pos="125861" algn="l"/>
              </a:tabLst>
              <a:defRPr/>
            </a:pPr>
            <a:r>
              <a:rPr lang="en-US" dirty="0">
                <a:solidFill>
                  <a:prstClr val="black"/>
                </a:solidFill>
                <a:cs typeface="Arial" panose="020B0604020202020204" pitchFamily="34" charset="0"/>
              </a:rPr>
              <a:t>You want to buy a Medicare Supplement Insurance (Medigap) policy.</a:t>
            </a:r>
          </a:p>
          <a:p>
            <a:pPr marL="125525" lvl="1" indent="-125525" defTabSz="966612">
              <a:buFont typeface="Wingdings" panose="05000000000000000000" pitchFamily="2" charset="2"/>
              <a:buChar char="§"/>
              <a:tabLst>
                <a:tab pos="125861" algn="l"/>
              </a:tabLst>
              <a:defRPr/>
            </a:pPr>
            <a:r>
              <a:rPr lang="en-US" dirty="0">
                <a:solidFill>
                  <a:prstClr val="black"/>
                </a:solidFill>
                <a:cs typeface="Arial" panose="020B0604020202020204" pitchFamily="34" charset="0"/>
              </a:rPr>
              <a:t>You want to join a Medicare Advantage Plan. </a:t>
            </a:r>
          </a:p>
          <a:p>
            <a:pPr marL="125834" lvl="1" indent="-125834" defTabSz="966612">
              <a:buFont typeface="Wingdings" panose="05000000000000000000" pitchFamily="2" charset="2"/>
              <a:buChar char="§"/>
              <a:tabLst>
                <a:tab pos="125861" algn="l"/>
              </a:tabLst>
              <a:defRPr/>
            </a:pPr>
            <a:r>
              <a:rPr lang="en-US" dirty="0">
                <a:solidFill>
                  <a:prstClr val="black"/>
                </a:solidFill>
                <a:cs typeface="Arial" panose="020B0604020202020204" pitchFamily="34" charset="0"/>
              </a:rPr>
              <a:t>You're eligible for TRICARE For Life (TFL). TFL provides expanded medical coverage to Medicare-eligible uniformed services retirees 65 or older, to their eligible family members and survivors, and to certain former spouses. However, if you’re an active-duty service member, or the spouse or dependent child of an active-duty service member, you may want to sign up for Part A, but you don’t have to sign up for Part B to keep your TRICARE coverage. When the active-duty service member retires and coverage changes to TFL, you must sign up for Part A and Part B to keep your TFL coverage. For more information, visit </a:t>
            </a:r>
            <a:r>
              <a:rPr lang="en-US" dirty="0">
                <a:solidFill>
                  <a:prstClr val="black"/>
                </a:solidFill>
                <a:cs typeface="Arial" panose="020B0604020202020204" pitchFamily="34" charset="0"/>
                <a:hlinkClick r:id="rId3"/>
              </a:rPr>
              <a:t>tricare.mil/</a:t>
            </a:r>
            <a:r>
              <a:rPr lang="en-US" dirty="0" err="1">
                <a:solidFill>
                  <a:prstClr val="black"/>
                </a:solidFill>
                <a:cs typeface="Arial" panose="020B0604020202020204" pitchFamily="34" charset="0"/>
                <a:hlinkClick r:id="rId3"/>
              </a:rPr>
              <a:t>mybenefit</a:t>
            </a:r>
            <a:r>
              <a:rPr lang="en-US" dirty="0">
                <a:solidFill>
                  <a:prstClr val="black"/>
                </a:solidFill>
                <a:cs typeface="Arial" panose="020B0604020202020204" pitchFamily="34" charset="0"/>
              </a:rPr>
              <a:t>.</a:t>
            </a:r>
          </a:p>
          <a:p>
            <a:pPr marL="125834" lvl="1" indent="-125834" defTabSz="966612">
              <a:buFont typeface="Wingdings" panose="05000000000000000000" pitchFamily="2" charset="2"/>
              <a:buChar char="§"/>
              <a:tabLst>
                <a:tab pos="125861" algn="l"/>
              </a:tabLst>
              <a:defRPr/>
            </a:pPr>
            <a:r>
              <a:rPr lang="en-US" dirty="0">
                <a:solidFill>
                  <a:prstClr val="black"/>
                </a:solidFill>
                <a:cs typeface="Arial" panose="020B0604020202020204" pitchFamily="34" charset="0"/>
              </a:rPr>
              <a:t>You’re eligible for Civilian Health and Medical Program of the Department of Veterans Affairs (CHAMPVA).  </a:t>
            </a:r>
          </a:p>
          <a:p>
            <a:pPr marL="125525" lvl="1" indent="-125525" defTabSz="966612">
              <a:buFont typeface="Wingdings" panose="05000000000000000000" pitchFamily="2" charset="2"/>
              <a:buChar char="§"/>
              <a:tabLst>
                <a:tab pos="125861" algn="l"/>
              </a:tabLst>
              <a:defRPr/>
            </a:pPr>
            <a:r>
              <a:rPr lang="en-US" dirty="0">
                <a:solidFill>
                  <a:prstClr val="black"/>
                </a:solidFill>
                <a:cs typeface="Arial" panose="020B0604020202020204" pitchFamily="34" charset="0"/>
              </a:rPr>
              <a:t>Your employer coverage requires you or your spouse/family member to have it because the company has fewer than 20 employees (talk to your employer or union benefits administrator).</a:t>
            </a:r>
          </a:p>
          <a:p>
            <a:pPr marL="0" indent="0">
              <a:spcBef>
                <a:spcPts val="634"/>
              </a:spcBef>
              <a:buNone/>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a:t>
            </a:r>
            <a:r>
              <a:rPr lang="en-US" dirty="0"/>
              <a:t>If you have (or can get) both Medicare and Veterans’ benefits, you can get treatment under either program. However, Medicare is never the secondary payer after the Department of Veterans Affairs (VA). Each time you get health care or see a doctor, you must choose which benefits to use. Medicare can’t pay for the same service that your Veterans’ benefits covered, and your Veterans’ benefits can’t pay for the same service that Medicare covered. </a:t>
            </a:r>
            <a:r>
              <a:rPr lang="en-US" dirty="0">
                <a:solidFill>
                  <a:prstClr val="black"/>
                </a:solidFill>
                <a:cs typeface="Arial" panose="020B0604020202020204" pitchFamily="34" charset="0"/>
              </a:rPr>
              <a:t> </a:t>
            </a:r>
          </a:p>
          <a:p>
            <a:pPr marL="0" indent="0" defTabSz="966612">
              <a:spcBef>
                <a:spcPts val="634"/>
              </a:spcBef>
              <a:buNone/>
              <a:defRPr/>
            </a:pPr>
            <a:r>
              <a:rPr lang="en-US" dirty="0">
                <a:solidFill>
                  <a:prstClr val="black"/>
                </a:solidFill>
                <a:cs typeface="Arial" panose="020B0604020202020204" pitchFamily="34" charset="0"/>
              </a:rPr>
              <a:t>If you have other coverage, view or download “Medicare and Other Health Benefits: Your Guide to Who Pays First” (CMS Product No. 02179) at </a:t>
            </a:r>
            <a:r>
              <a:rPr lang="en-US" dirty="0">
                <a:solidFill>
                  <a:prstClr val="black"/>
                </a:solidFill>
                <a:cs typeface="Arial" panose="020B0604020202020204" pitchFamily="34" charset="0"/>
                <a:hlinkClick r:id="rId4"/>
              </a:rPr>
              <a:t>Medicare.gov/publications</a:t>
            </a:r>
            <a:r>
              <a:rPr lang="en-US" dirty="0">
                <a:solidFill>
                  <a:prstClr val="black"/>
                </a:solidFill>
                <a:cs typeface="Arial" panose="020B0604020202020204" pitchFamily="34" charset="0"/>
              </a:rPr>
              <a:t>.</a:t>
            </a:r>
          </a:p>
          <a:p>
            <a:pPr marL="0" indent="0" defTabSz="966612">
              <a:spcBef>
                <a:spcPts val="634"/>
              </a:spcBef>
              <a:buNone/>
              <a:defRPr/>
            </a:pPr>
            <a:endParaRPr lang="en-US" dirty="0">
              <a:solidFill>
                <a:prstClr val="black"/>
              </a:solidFill>
              <a:cs typeface="Arial" panose="020B0604020202020204" pitchFamily="34" charset="0"/>
            </a:endParaRPr>
          </a:p>
          <a:p>
            <a:pPr marL="0" indent="0" defTabSz="966612">
              <a:spcBef>
                <a:spcPts val="634"/>
              </a:spcBef>
              <a:buNone/>
              <a:defRPr/>
            </a:pPr>
            <a:endParaRPr lang="en-US" sz="1500" dirty="0">
              <a:solidFill>
                <a:prstClr val="black"/>
              </a:solidFill>
              <a:cs typeface="Arial" panose="020B0604020202020204" pitchFamily="34" charset="0"/>
            </a:endParaRPr>
          </a:p>
        </p:txBody>
      </p:sp>
    </p:spTree>
    <p:extLst>
      <p:ext uri="{BB962C8B-B14F-4D97-AF65-F5344CB8AC3E}">
        <p14:creationId xmlns:p14="http://schemas.microsoft.com/office/powerpoint/2010/main" val="28319724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678487"/>
          </a:xfrm>
        </p:spPr>
        <p:txBody>
          <a:bodyPr/>
          <a:lstStyle/>
          <a:p>
            <a:pPr marL="0" indent="0" fontAlgn="base">
              <a:spcBef>
                <a:spcPts val="634"/>
              </a:spcBef>
              <a:buNone/>
            </a:pPr>
            <a:r>
              <a:rPr lang="en-US" b="1" i="0" u="none" strike="noStrike" dirty="0">
                <a:solidFill>
                  <a:srgbClr val="000000"/>
                </a:solidFill>
                <a:effectLst/>
                <a:cs typeface="Arial"/>
              </a:rPr>
              <a:t>This slide has animation.</a:t>
            </a:r>
          </a:p>
          <a:p>
            <a:pPr marL="0" indent="0" fontAlgn="base">
              <a:spcBef>
                <a:spcPts val="634"/>
              </a:spcBef>
              <a:buNone/>
            </a:pPr>
            <a:r>
              <a:rPr lang="en-US" b="0" i="0" dirty="0">
                <a:solidFill>
                  <a:srgbClr val="444444"/>
                </a:solidFill>
                <a:effectLst/>
                <a:cs typeface="Arial"/>
              </a:rPr>
              <a:t>​</a:t>
            </a:r>
            <a:r>
              <a:rPr lang="en-US" b="1" i="0" u="none" strike="noStrike" dirty="0">
                <a:solidFill>
                  <a:srgbClr val="000000"/>
                </a:solidFill>
                <a:effectLst/>
                <a:cs typeface="Arial"/>
              </a:rPr>
              <a:t>Presenter Notes</a:t>
            </a:r>
            <a:r>
              <a:rPr lang="en-US" b="0" i="0" u="none" strike="noStrike" dirty="0">
                <a:solidFill>
                  <a:srgbClr val="444444"/>
                </a:solidFill>
                <a:effectLst/>
                <a:cs typeface="Arial"/>
              </a:rPr>
              <a:t>​</a:t>
            </a:r>
            <a:r>
              <a:rPr lang="en-US" b="0" i="0" dirty="0">
                <a:solidFill>
                  <a:srgbClr val="444444"/>
                </a:solidFill>
                <a:effectLst/>
                <a:cs typeface="Arial"/>
              </a:rPr>
              <a:t>​</a:t>
            </a:r>
          </a:p>
          <a:p>
            <a:pPr marL="0" indent="0" defTabSz="966612">
              <a:spcBef>
                <a:spcPts val="634"/>
              </a:spcBef>
              <a:buNone/>
              <a:defRPr/>
            </a:pPr>
            <a:r>
              <a:rPr lang="en-US" b="1" dirty="0">
                <a:solidFill>
                  <a:prstClr val="black"/>
                </a:solidFill>
                <a:cs typeface="Arial"/>
              </a:rPr>
              <a:t>Check Your Knowledge: Question 2</a:t>
            </a:r>
          </a:p>
          <a:p>
            <a:pPr marL="0" indent="0" defTabSz="966612">
              <a:spcBef>
                <a:spcPts val="634"/>
              </a:spcBef>
              <a:buNone/>
              <a:defRPr/>
            </a:pPr>
            <a:r>
              <a:rPr lang="en-US" b="1" dirty="0">
                <a:solidFill>
                  <a:prstClr val="black"/>
                </a:solidFill>
                <a:cs typeface="Arial"/>
              </a:rPr>
              <a:t>When medically necessary, Part A generally helps pay for all of the following, EXCEPT:</a:t>
            </a:r>
          </a:p>
          <a:p>
            <a:pPr marL="245009" indent="-245009" defTabSz="966612">
              <a:spcBef>
                <a:spcPts val="634"/>
              </a:spcBef>
              <a:buFont typeface="+mj-lt"/>
              <a:buAutoNum type="alphaLcPeriod"/>
              <a:defRPr/>
            </a:pPr>
            <a:r>
              <a:rPr lang="en-US" dirty="0">
                <a:solidFill>
                  <a:prstClr val="black"/>
                </a:solidFill>
                <a:cs typeface="Arial"/>
              </a:rPr>
              <a:t>Diabetic testing supplies</a:t>
            </a:r>
          </a:p>
          <a:p>
            <a:pPr marL="245009" indent="-245009" defTabSz="966612">
              <a:spcBef>
                <a:spcPts val="634"/>
              </a:spcBef>
              <a:buFont typeface="+mj-lt"/>
              <a:buAutoNum type="alphaLcPeriod"/>
              <a:defRPr/>
            </a:pPr>
            <a:r>
              <a:rPr lang="en-US" dirty="0">
                <a:solidFill>
                  <a:prstClr val="black"/>
                </a:solidFill>
                <a:cs typeface="Arial"/>
              </a:rPr>
              <a:t>An inpatient hospital stay</a:t>
            </a:r>
          </a:p>
          <a:p>
            <a:pPr marL="245009" indent="-245009" defTabSz="966612">
              <a:spcBef>
                <a:spcPts val="634"/>
              </a:spcBef>
              <a:buFont typeface="+mj-lt"/>
              <a:buAutoNum type="alphaLcPeriod"/>
              <a:defRPr/>
            </a:pPr>
            <a:r>
              <a:rPr lang="en-US" dirty="0">
                <a:solidFill>
                  <a:prstClr val="black"/>
                </a:solidFill>
                <a:cs typeface="Arial"/>
              </a:rPr>
              <a:t>An inpatient skilled nursing facility (SNF) stay</a:t>
            </a:r>
          </a:p>
          <a:p>
            <a:pPr marL="245009" indent="-245009" defTabSz="966612">
              <a:spcBef>
                <a:spcPts val="634"/>
              </a:spcBef>
              <a:buFont typeface="+mj-lt"/>
              <a:buAutoNum type="alphaLcPeriod"/>
              <a:defRPr/>
            </a:pPr>
            <a:r>
              <a:rPr lang="en-US" dirty="0">
                <a:solidFill>
                  <a:prstClr val="black"/>
                </a:solidFill>
                <a:cs typeface="Arial"/>
              </a:rPr>
              <a:t>Hospice care</a:t>
            </a:r>
          </a:p>
          <a:p>
            <a:pPr marL="0" indent="0" defTabSz="966612">
              <a:spcBef>
                <a:spcPts val="634"/>
              </a:spcBef>
              <a:buNone/>
              <a:defRPr/>
            </a:pPr>
            <a:r>
              <a:rPr lang="en-US" b="1" dirty="0">
                <a:solidFill>
                  <a:prstClr val="black"/>
                </a:solidFill>
                <a:cs typeface="Arial"/>
              </a:rPr>
              <a:t>Answer: a. Diabetic testing supplies.</a:t>
            </a:r>
          </a:p>
          <a:p>
            <a:pPr marL="0" indent="0" defTabSz="966612">
              <a:spcBef>
                <a:spcPts val="634"/>
              </a:spcBef>
              <a:buNone/>
              <a:defRPr/>
            </a:pPr>
            <a:r>
              <a:rPr lang="en-US" dirty="0">
                <a:solidFill>
                  <a:prstClr val="black"/>
                </a:solidFill>
                <a:cs typeface="Arial"/>
              </a:rPr>
              <a:t>Part A covers inpatient care (hospital and SNF) and hospice care. Part B covers certain diabetic testing supplies, including:</a:t>
            </a:r>
          </a:p>
          <a:p>
            <a:pPr marL="180569" indent="-180569" defTabSz="966612">
              <a:spcBef>
                <a:spcPts val="634"/>
              </a:spcBef>
              <a:defRPr/>
            </a:pPr>
            <a:r>
              <a:rPr lang="en-US" dirty="0">
                <a:solidFill>
                  <a:prstClr val="black"/>
                </a:solidFill>
                <a:cs typeface="Arial"/>
              </a:rPr>
              <a:t>Insulin pumps and insulin used in the pump</a:t>
            </a:r>
          </a:p>
          <a:p>
            <a:pPr marL="183254" indent="-183254" defTabSz="966612">
              <a:spcBef>
                <a:spcPts val="634"/>
              </a:spcBef>
              <a:defRPr/>
            </a:pPr>
            <a:r>
              <a:rPr lang="en-US" dirty="0">
                <a:solidFill>
                  <a:prstClr val="black"/>
                </a:solidFill>
                <a:cs typeface="Arial"/>
              </a:rPr>
              <a:t>Blood sugar (glucose) test strips</a:t>
            </a:r>
          </a:p>
          <a:p>
            <a:pPr marL="183254" indent="-183254" defTabSz="966612">
              <a:spcBef>
                <a:spcPts val="634"/>
              </a:spcBef>
              <a:defRPr/>
            </a:pPr>
            <a:r>
              <a:rPr lang="en-US" dirty="0">
                <a:solidFill>
                  <a:prstClr val="black"/>
                </a:solidFill>
                <a:cs typeface="Arial"/>
              </a:rPr>
              <a:t>Blood sugar testing monitors</a:t>
            </a:r>
          </a:p>
          <a:p>
            <a:pPr marL="183254" indent="-183254" defTabSz="966612">
              <a:spcBef>
                <a:spcPts val="634"/>
              </a:spcBef>
              <a:defRPr/>
            </a:pPr>
            <a:r>
              <a:rPr lang="en-US" dirty="0">
                <a:solidFill>
                  <a:prstClr val="black"/>
                </a:solidFill>
                <a:cs typeface="Arial"/>
              </a:rPr>
              <a:t>Lancet devices and lancets</a:t>
            </a:r>
          </a:p>
          <a:p>
            <a:pPr marL="183254" indent="-183254" defTabSz="966612">
              <a:spcBef>
                <a:spcPts val="634"/>
              </a:spcBef>
              <a:defRPr/>
            </a:pPr>
            <a:r>
              <a:rPr lang="en-US" dirty="0">
                <a:solidFill>
                  <a:prstClr val="black"/>
                </a:solidFill>
                <a:cs typeface="Arial"/>
              </a:rPr>
              <a:t>Glucose control solutions</a:t>
            </a:r>
          </a:p>
          <a:p>
            <a:pPr marL="0" indent="0">
              <a:spcBef>
                <a:spcPts val="634"/>
              </a:spcBef>
              <a:buNone/>
              <a:defRPr/>
            </a:pPr>
            <a:r>
              <a:rPr lang="en-US" dirty="0">
                <a:solidFill>
                  <a:prstClr val="black"/>
                </a:solidFill>
                <a:cs typeface="Arial"/>
              </a:rPr>
              <a:t>You may need to use specific suppliers for some types of diabetic testing supplies. Visit </a:t>
            </a:r>
            <a:r>
              <a:rPr lang="en-US" dirty="0">
                <a:solidFill>
                  <a:prstClr val="black"/>
                </a:solidFill>
                <a:cs typeface="Arial"/>
                <a:hlinkClick r:id="rId3"/>
              </a:rPr>
              <a:t>Medicare.gov/supplierdirectory/search.html</a:t>
            </a:r>
            <a:r>
              <a:rPr lang="en-US" dirty="0">
                <a:solidFill>
                  <a:prstClr val="black"/>
                </a:solidFill>
                <a:cs typeface="Arial"/>
              </a:rPr>
              <a:t>. </a:t>
            </a:r>
            <a:endParaRPr lang="en-US" dirty="0">
              <a:solidFill>
                <a:prstClr val="black"/>
              </a:solidFill>
              <a:cs typeface="Arial" panose="020B0604020202020204" pitchFamily="34" charset="0"/>
            </a:endParaRPr>
          </a:p>
          <a:p>
            <a:pPr marL="0" indent="0" defTabSz="966612">
              <a:spcBef>
                <a:spcPts val="634"/>
              </a:spcBef>
              <a:buNone/>
              <a:defRPr/>
            </a:pPr>
            <a:r>
              <a:rPr lang="en-US" dirty="0">
                <a:solidFill>
                  <a:prstClr val="black"/>
                </a:solidFill>
                <a:cs typeface="Arial"/>
              </a:rPr>
              <a:t>In some cases, Part D also covers certain diabetic testing supplies.</a:t>
            </a:r>
          </a:p>
          <a:p>
            <a:pPr marL="0" indent="0" defTabSz="966612">
              <a:spcBef>
                <a:spcPts val="634"/>
              </a:spcBef>
              <a:buNone/>
              <a:defRPr/>
            </a:pPr>
            <a:endParaRPr lang="en-US" sz="1500" dirty="0">
              <a:solidFill>
                <a:prstClr val="black"/>
              </a:solidFill>
            </a:endParaRPr>
          </a:p>
        </p:txBody>
      </p:sp>
    </p:spTree>
    <p:extLst>
      <p:ext uri="{BB962C8B-B14F-4D97-AF65-F5344CB8AC3E}">
        <p14:creationId xmlns:p14="http://schemas.microsoft.com/office/powerpoint/2010/main" val="24506923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fontAlgn="base">
              <a:spcBef>
                <a:spcPts val="634"/>
              </a:spcBef>
              <a:buNone/>
            </a:pPr>
            <a:r>
              <a:rPr lang="en-US" b="1" dirty="0">
                <a:solidFill>
                  <a:srgbClr val="000000"/>
                </a:solidFill>
                <a:cs typeface="Arial"/>
              </a:rPr>
              <a:t>This slide has animation.</a:t>
            </a:r>
            <a:endParaRPr lang="en-US" b="0" i="0" dirty="0">
              <a:solidFill>
                <a:srgbClr val="444444"/>
              </a:solidFill>
              <a:effectLst/>
              <a:cs typeface="Arial"/>
            </a:endParaRPr>
          </a:p>
          <a:p>
            <a:pPr marL="0" indent="0" fontAlgn="base">
              <a:spcBef>
                <a:spcPts val="634"/>
              </a:spcBef>
              <a:buNone/>
            </a:pPr>
            <a:r>
              <a:rPr lang="en-US" dirty="0">
                <a:solidFill>
                  <a:srgbClr val="444444"/>
                </a:solidFill>
                <a:cs typeface="Arial"/>
              </a:rPr>
              <a:t>​</a:t>
            </a:r>
            <a:r>
              <a:rPr lang="en-US" b="1" dirty="0">
                <a:solidFill>
                  <a:srgbClr val="000000"/>
                </a:solidFill>
                <a:cs typeface="Arial"/>
              </a:rPr>
              <a:t>Presenter Notes</a:t>
            </a:r>
            <a:r>
              <a:rPr lang="en-US" dirty="0">
                <a:solidFill>
                  <a:srgbClr val="444444"/>
                </a:solidFill>
                <a:cs typeface="Arial"/>
              </a:rPr>
              <a:t>​​</a:t>
            </a:r>
            <a:endParaRPr lang="en-US" b="0" i="0" dirty="0">
              <a:solidFill>
                <a:srgbClr val="444444"/>
              </a:solidFill>
              <a:effectLst/>
              <a:cs typeface="Arial"/>
            </a:endParaRPr>
          </a:p>
          <a:p>
            <a:pPr marL="0" indent="0" defTabSz="966612">
              <a:spcBef>
                <a:spcPts val="634"/>
              </a:spcBef>
              <a:buNone/>
              <a:defRPr/>
            </a:pPr>
            <a:r>
              <a:rPr lang="en-US" b="1" dirty="0">
                <a:solidFill>
                  <a:prstClr val="black"/>
                </a:solidFill>
                <a:cs typeface="Arial"/>
              </a:rPr>
              <a:t>Check Your Knowledge: Question 3</a:t>
            </a:r>
          </a:p>
          <a:p>
            <a:pPr marL="0" indent="0" defTabSz="966612">
              <a:spcBef>
                <a:spcPts val="634"/>
              </a:spcBef>
              <a:buNone/>
              <a:defRPr/>
            </a:pPr>
            <a:r>
              <a:rPr lang="en-US" b="1" dirty="0">
                <a:solidFill>
                  <a:prstClr val="black"/>
                </a:solidFill>
                <a:cs typeface="Arial"/>
              </a:rPr>
              <a:t>For Part B, in most cases, you pay _______.</a:t>
            </a:r>
          </a:p>
          <a:p>
            <a:pPr marL="245009" indent="-245009" defTabSz="966612">
              <a:spcBef>
                <a:spcPts val="634"/>
              </a:spcBef>
              <a:buFont typeface="+mj-lt"/>
              <a:buAutoNum type="alphaLcPeriod"/>
              <a:defRPr/>
            </a:pPr>
            <a:r>
              <a:rPr lang="en-US" dirty="0">
                <a:solidFill>
                  <a:prstClr val="black"/>
                </a:solidFill>
                <a:cs typeface="Arial"/>
              </a:rPr>
              <a:t>A monthly premium</a:t>
            </a:r>
          </a:p>
          <a:p>
            <a:pPr marL="245009" indent="-245009" defTabSz="966612">
              <a:spcBef>
                <a:spcPts val="634"/>
              </a:spcBef>
              <a:buFont typeface="+mj-lt"/>
              <a:buAutoNum type="alphaLcPeriod"/>
              <a:defRPr/>
            </a:pPr>
            <a:r>
              <a:rPr lang="en-US" dirty="0">
                <a:solidFill>
                  <a:prstClr val="black"/>
                </a:solidFill>
                <a:cs typeface="Arial"/>
              </a:rPr>
              <a:t>A yearly deductible</a:t>
            </a:r>
          </a:p>
          <a:p>
            <a:pPr marL="245009" indent="-245009" defTabSz="966612">
              <a:spcBef>
                <a:spcPts val="634"/>
              </a:spcBef>
              <a:buFont typeface="+mj-lt"/>
              <a:buAutoNum type="alphaLcPeriod"/>
              <a:defRPr/>
            </a:pPr>
            <a:r>
              <a:rPr lang="en-US" dirty="0">
                <a:solidFill>
                  <a:prstClr val="black"/>
                </a:solidFill>
                <a:cs typeface="Arial"/>
              </a:rPr>
              <a:t>20% coinsurance for most covered services</a:t>
            </a:r>
          </a:p>
          <a:p>
            <a:pPr marL="245009" indent="-245009" defTabSz="966612">
              <a:spcBef>
                <a:spcPts val="634"/>
              </a:spcBef>
              <a:buFont typeface="+mj-lt"/>
              <a:buAutoNum type="alphaLcPeriod"/>
              <a:defRPr/>
            </a:pPr>
            <a:r>
              <a:rPr lang="en-US" dirty="0">
                <a:solidFill>
                  <a:prstClr val="black"/>
                </a:solidFill>
                <a:cs typeface="Arial"/>
              </a:rPr>
              <a:t>All of the above</a:t>
            </a:r>
          </a:p>
          <a:p>
            <a:pPr marL="0" lvl="1" defTabSz="966612">
              <a:tabLst>
                <a:tab pos="125861" algn="l"/>
              </a:tabLst>
              <a:defRPr/>
            </a:pPr>
            <a:r>
              <a:rPr lang="en-US" b="1" dirty="0">
                <a:solidFill>
                  <a:prstClr val="black"/>
                </a:solidFill>
                <a:cs typeface="Arial"/>
              </a:rPr>
              <a:t>Answer: d. All of the above</a:t>
            </a:r>
            <a:r>
              <a:rPr lang="en-US" dirty="0">
                <a:solidFill>
                  <a:prstClr val="black"/>
                </a:solidFill>
                <a:cs typeface="Arial"/>
              </a:rPr>
              <a:t>.</a:t>
            </a:r>
          </a:p>
          <a:p>
            <a:pPr marL="0" lvl="1" defTabSz="966612">
              <a:tabLst>
                <a:tab pos="125861" algn="l"/>
              </a:tabLst>
              <a:defRPr/>
            </a:pPr>
            <a:r>
              <a:rPr lang="en-US" dirty="0">
                <a:solidFill>
                  <a:prstClr val="black"/>
                </a:solidFill>
                <a:cs typeface="Arial"/>
              </a:rPr>
              <a:t>For Part B, most people will pay a monthly premium, the Part B yearly deductible, and 20% coinsurance for most covered services and durable medical equipment (DME). These Part B amounts change yearly. </a:t>
            </a:r>
            <a:endParaRPr lang="en-US" strike="sngStrike" dirty="0">
              <a:solidFill>
                <a:prstClr val="black"/>
              </a:solidFill>
              <a:cs typeface="Arial" panose="020B0604020202020204" pitchFamily="34" charset="0"/>
            </a:endParaRPr>
          </a:p>
          <a:p>
            <a:pPr marL="0" indent="0" defTabSz="966612">
              <a:spcBef>
                <a:spcPts val="634"/>
              </a:spcBef>
              <a:buNone/>
              <a:defRPr/>
            </a:pPr>
            <a:endParaRPr lang="en-US" dirty="0">
              <a:solidFill>
                <a:prstClr val="black"/>
              </a:solidFill>
            </a:endParaRPr>
          </a:p>
        </p:txBody>
      </p:sp>
    </p:spTree>
    <p:extLst>
      <p:ext uri="{BB962C8B-B14F-4D97-AF65-F5344CB8AC3E}">
        <p14:creationId xmlns:p14="http://schemas.microsoft.com/office/powerpoint/2010/main" val="458293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852160" cy="5144347"/>
          </a:xfrm>
        </p:spPr>
        <p:txBody>
          <a:bodyPr/>
          <a:lstStyle/>
          <a:p>
            <a:pPr marL="0" indent="0" defTabSz="966612">
              <a:spcBef>
                <a:spcPts val="634"/>
              </a:spcBef>
              <a:buNone/>
              <a:defRPr/>
            </a:pPr>
            <a:r>
              <a:rPr lang="en-US" b="1" dirty="0">
                <a:solidFill>
                  <a:srgbClr val="000000"/>
                </a:solidFill>
                <a:cs typeface="Arial"/>
              </a:rPr>
              <a:t>Presenter Notes</a:t>
            </a:r>
            <a:r>
              <a:rPr lang="en-US" dirty="0">
                <a:solidFill>
                  <a:srgbClr val="444444"/>
                </a:solidFill>
                <a:cs typeface="Arial"/>
              </a:rPr>
              <a:t>​</a:t>
            </a:r>
            <a:endParaRPr lang="en-US" dirty="0">
              <a:solidFill>
                <a:prstClr val="black"/>
              </a:solidFill>
              <a:cs typeface="Arial"/>
            </a:endParaRPr>
          </a:p>
          <a:p>
            <a:pPr marL="0" indent="0" defTabSz="966612">
              <a:spcBef>
                <a:spcPts val="634"/>
              </a:spcBef>
              <a:buNone/>
              <a:defRPr/>
            </a:pPr>
            <a:r>
              <a:rPr lang="en-US" dirty="0">
                <a:solidFill>
                  <a:prstClr val="black"/>
                </a:solidFill>
                <a:cs typeface="Arial"/>
              </a:rPr>
              <a:t>At the end of this lesson, you’ll be able to:</a:t>
            </a:r>
          </a:p>
          <a:p>
            <a:pPr marL="125525" indent="-125525">
              <a:spcBef>
                <a:spcPts val="634"/>
              </a:spcBef>
              <a:defRPr/>
            </a:pPr>
            <a:r>
              <a:rPr lang="en-US" dirty="0">
                <a:solidFill>
                  <a:prstClr val="black"/>
                </a:solidFill>
                <a:cs typeface="Arial"/>
              </a:rPr>
              <a:t>Describe Medicare and who it's for</a:t>
            </a:r>
            <a:endParaRPr lang="en-US" dirty="0">
              <a:solidFill>
                <a:prstClr val="black"/>
              </a:solidFill>
              <a:cs typeface="Arial" panose="020B0604020202020204" pitchFamily="34" charset="0"/>
            </a:endParaRPr>
          </a:p>
          <a:p>
            <a:pPr marL="125525" indent="-125525">
              <a:spcBef>
                <a:spcPts val="634"/>
              </a:spcBef>
              <a:defRPr/>
            </a:pPr>
            <a:r>
              <a:rPr lang="en-US" dirty="0">
                <a:solidFill>
                  <a:prstClr val="black"/>
                </a:solidFill>
                <a:cs typeface="Arial"/>
              </a:rPr>
              <a:t>Identify the parts of Medicare and explain coverage options</a:t>
            </a:r>
            <a:endParaRPr lang="en-US" dirty="0">
              <a:solidFill>
                <a:prstClr val="black"/>
              </a:solidFill>
              <a:cs typeface="Arial" panose="020B0604020202020204" pitchFamily="34" charset="0"/>
            </a:endParaRPr>
          </a:p>
          <a:p>
            <a:pPr marL="125525" indent="-125525">
              <a:spcBef>
                <a:spcPts val="634"/>
              </a:spcBef>
              <a:defRPr/>
            </a:pPr>
            <a:r>
              <a:rPr lang="en-US" dirty="0">
                <a:solidFill>
                  <a:prstClr val="black"/>
                </a:solidFill>
                <a:cs typeface="Arial"/>
              </a:rPr>
              <a:t>Explain how automatic enrollment works</a:t>
            </a:r>
            <a:endParaRPr lang="en-US" dirty="0">
              <a:solidFill>
                <a:prstClr val="black"/>
              </a:solidFill>
              <a:cs typeface="Arial" panose="020B0604020202020204" pitchFamily="34" charset="0"/>
            </a:endParaRPr>
          </a:p>
          <a:p>
            <a:pPr marL="125525" indent="-125525">
              <a:spcBef>
                <a:spcPts val="634"/>
              </a:spcBef>
              <a:defRPr/>
            </a:pPr>
            <a:r>
              <a:rPr lang="en-US" dirty="0">
                <a:solidFill>
                  <a:prstClr val="black"/>
                </a:solidFill>
                <a:cs typeface="Arial"/>
              </a:rPr>
              <a:t>Describe various enrollment periods you may use to join or switch plans</a:t>
            </a: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28667255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49" cy="5144347"/>
          </a:xfrm>
        </p:spPr>
        <p:txBody>
          <a:bodyPr/>
          <a:lstStyle/>
          <a:p>
            <a:pPr marL="0" indent="0">
              <a:spcBef>
                <a:spcPts val="634"/>
              </a:spcBef>
              <a:buNone/>
              <a:defRPr/>
            </a:pPr>
            <a:r>
              <a:rPr lang="en-US" b="1" dirty="0">
                <a:solidFill>
                  <a:prstClr val="black"/>
                </a:solidFill>
                <a:cs typeface="Arial" panose="020B0604020202020204" pitchFamily="34" charset="0"/>
              </a:rPr>
              <a:t>Presenter Notes</a:t>
            </a:r>
          </a:p>
          <a:p>
            <a:pPr marL="0" indent="0">
              <a:spcBef>
                <a:spcPts val="634"/>
              </a:spcBef>
              <a:buNone/>
              <a:defRPr/>
            </a:pPr>
            <a:r>
              <a:rPr lang="en-US" dirty="0">
                <a:solidFill>
                  <a:prstClr val="black"/>
                </a:solidFill>
                <a:cs typeface="Arial" panose="020B0604020202020204" pitchFamily="34" charset="0"/>
              </a:rPr>
              <a:t>Lesson 3 talks about </a:t>
            </a:r>
            <a:r>
              <a:rPr lang="en-US" dirty="0">
                <a:cs typeface="Arial" panose="020B0604020202020204" pitchFamily="34" charset="0"/>
              </a:rPr>
              <a:t>searching for and buying Medicare Supplement Insurance coverage that can help with some of the out-of-pocket costs associated with Original Medicare.</a:t>
            </a:r>
            <a:endParaRPr lang="en-US" dirty="0"/>
          </a:p>
        </p:txBody>
      </p:sp>
    </p:spTree>
    <p:extLst>
      <p:ext uri="{BB962C8B-B14F-4D97-AF65-F5344CB8AC3E}">
        <p14:creationId xmlns:p14="http://schemas.microsoft.com/office/powerpoint/2010/main" val="40847208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defTabSz="966612">
              <a:spcBef>
                <a:spcPts val="634"/>
              </a:spcBef>
              <a:buNone/>
              <a:defRPr/>
            </a:pPr>
            <a:r>
              <a:rPr lang="en-US" b="1" dirty="0">
                <a:solidFill>
                  <a:prstClr val="black"/>
                </a:solidFill>
                <a:cs typeface="Arial"/>
              </a:rPr>
              <a:t>Presenter Notes</a:t>
            </a:r>
          </a:p>
          <a:p>
            <a:pPr marL="0" indent="0" defTabSz="966612">
              <a:spcBef>
                <a:spcPts val="634"/>
              </a:spcBef>
              <a:buNone/>
              <a:defRPr/>
            </a:pPr>
            <a:r>
              <a:rPr lang="en-US" dirty="0">
                <a:solidFill>
                  <a:prstClr val="black"/>
                </a:solidFill>
                <a:cs typeface="Arial"/>
              </a:rPr>
              <a:t>At the end of this lesson, you’ll be able to:</a:t>
            </a:r>
          </a:p>
          <a:p>
            <a:pPr marL="125525" indent="-125525">
              <a:spcBef>
                <a:spcPts val="634"/>
              </a:spcBef>
              <a:defRPr/>
            </a:pPr>
            <a:r>
              <a:rPr lang="en-US" dirty="0">
                <a:solidFill>
                  <a:prstClr val="black"/>
                </a:solidFill>
                <a:cs typeface="Arial"/>
              </a:rPr>
              <a:t>Explain Medigap policies and who can buy them</a:t>
            </a:r>
          </a:p>
          <a:p>
            <a:pPr marL="125525" indent="-125525">
              <a:spcBef>
                <a:spcPts val="634"/>
              </a:spcBef>
              <a:defRPr/>
            </a:pPr>
            <a:r>
              <a:rPr lang="en-US" dirty="0">
                <a:solidFill>
                  <a:prstClr val="black"/>
                </a:solidFill>
                <a:cs typeface="Arial"/>
              </a:rPr>
              <a:t>Describe what's similar and different in various types of Medigap policies</a:t>
            </a:r>
            <a:endParaRPr lang="en-US" dirty="0"/>
          </a:p>
          <a:p>
            <a:pPr marL="125525" indent="-125525">
              <a:spcBef>
                <a:spcPts val="634"/>
              </a:spcBef>
              <a:defRPr/>
            </a:pPr>
            <a:r>
              <a:rPr lang="en-US" dirty="0">
                <a:solidFill>
                  <a:prstClr val="black"/>
                </a:solidFill>
                <a:cs typeface="Arial"/>
              </a:rPr>
              <a:t>Discuss what to consider when deciding whether to buy a Medigap policy</a:t>
            </a:r>
          </a:p>
          <a:p>
            <a:pPr marL="125525" indent="-125525">
              <a:spcBef>
                <a:spcPts val="634"/>
              </a:spcBef>
              <a:defRPr/>
            </a:pPr>
            <a:r>
              <a:rPr lang="en-US" dirty="0">
                <a:solidFill>
                  <a:prstClr val="black"/>
                </a:solidFill>
                <a:cs typeface="Arial"/>
              </a:rPr>
              <a:t>Explain when and how to buy a Medigap policy</a:t>
            </a:r>
          </a:p>
        </p:txBody>
      </p:sp>
    </p:spTree>
    <p:extLst>
      <p:ext uri="{BB962C8B-B14F-4D97-AF65-F5344CB8AC3E}">
        <p14:creationId xmlns:p14="http://schemas.microsoft.com/office/powerpoint/2010/main" val="10197160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04775" y="3581400"/>
            <a:ext cx="7124700" cy="5410200"/>
          </a:xfrm>
        </p:spPr>
        <p:txBody>
          <a:bodyPr/>
          <a:lstStyle/>
          <a:p>
            <a:pPr marL="0" indent="0" defTabSz="966612">
              <a:spcBef>
                <a:spcPts val="634"/>
              </a:spcBef>
              <a:buNone/>
              <a:defRPr/>
            </a:pPr>
            <a:r>
              <a:rPr lang="en-US" sz="1100" b="1" dirty="0">
                <a:solidFill>
                  <a:prstClr val="black"/>
                </a:solidFill>
                <a:ea typeface="ＭＳ Ｐゴシック"/>
                <a:cs typeface="Arial" panose="020B0604020202020204" pitchFamily="34" charset="0"/>
              </a:rPr>
              <a:t>This slide has animation.</a:t>
            </a:r>
            <a:endParaRPr lang="en-US" sz="1100" dirty="0">
              <a:cs typeface="Arial" panose="020B0604020202020204" pitchFamily="34" charset="0"/>
            </a:endParaRPr>
          </a:p>
          <a:p>
            <a:pPr marL="0" indent="0" defTabSz="966612">
              <a:spcBef>
                <a:spcPts val="634"/>
              </a:spcBef>
              <a:buNone/>
              <a:defRPr/>
            </a:pPr>
            <a:r>
              <a:rPr lang="en-US" sz="1100" b="1" dirty="0">
                <a:cs typeface="Arial" panose="020B0604020202020204" pitchFamily="34" charset="0"/>
              </a:rPr>
              <a:t>Presenter Notes</a:t>
            </a:r>
          </a:p>
          <a:p>
            <a:pPr marL="119149" indent="-119149">
              <a:spcBef>
                <a:spcPts val="634"/>
              </a:spcBef>
              <a:defRPr/>
            </a:pPr>
            <a:r>
              <a:rPr lang="en-US" sz="1100" b="1" dirty="0">
                <a:cs typeface="Arial" panose="020B0604020202020204" pitchFamily="34" charset="0"/>
              </a:rPr>
              <a:t>A Medicare Supplement Insurance (Medigap) policy is an insurance policy that helps fill "gaps" in Original Medicare. </a:t>
            </a:r>
            <a:r>
              <a:rPr lang="en-US" sz="1100" dirty="0">
                <a:cs typeface="Arial" panose="020B0604020202020204" pitchFamily="34" charset="0"/>
              </a:rPr>
              <a:t>Private companies sell these policies.</a:t>
            </a:r>
            <a:r>
              <a:rPr lang="en-US" sz="1100" b="1" dirty="0">
                <a:cs typeface="Arial" panose="020B0604020202020204" pitchFamily="34" charset="0"/>
              </a:rPr>
              <a:t> </a:t>
            </a:r>
            <a:r>
              <a:rPr lang="en-US" sz="1100" dirty="0">
                <a:cs typeface="Arial" panose="020B0604020202020204" pitchFamily="34" charset="0"/>
              </a:rPr>
              <a:t>Original Medicare pays for much, but not all, of the cost for covered health care services and supplies. Medigap policies can help pay for some of the costs that Original Medicare doesn't, like copayments, coinsurance, and deductibles.</a:t>
            </a:r>
            <a:endParaRPr lang="en-US" sz="1100" dirty="0">
              <a:solidFill>
                <a:prstClr val="black"/>
              </a:solidFill>
              <a:cs typeface="Arial" panose="020B0604020202020204" pitchFamily="34" charset="0"/>
            </a:endParaRPr>
          </a:p>
          <a:p>
            <a:pPr marL="119149" indent="-119149">
              <a:spcBef>
                <a:spcPts val="634"/>
              </a:spcBef>
              <a:defRPr/>
            </a:pPr>
            <a:r>
              <a:rPr lang="en-US" sz="1100" b="1" dirty="0">
                <a:cs typeface="Arial" panose="020B0604020202020204" pitchFamily="34" charset="0"/>
              </a:rPr>
              <a:t>Some Medigap policies also cover benefits Original Medicare doesn’t cover, </a:t>
            </a:r>
            <a:r>
              <a:rPr lang="en-US" sz="1100" dirty="0">
                <a:cs typeface="Arial" panose="020B0604020202020204" pitchFamily="34" charset="0"/>
              </a:rPr>
              <a:t>like emergency foreign travel expenses. Medigap policies don’t cover your share of the costs under other types of health coverage, including Medicare Advantage Plans, stand-alone Medicare drug plans, employer/union group health coverage, Medicaid, or TRICARE.</a:t>
            </a:r>
            <a:endParaRPr lang="en-US" sz="1100" dirty="0">
              <a:solidFill>
                <a:prstClr val="black"/>
              </a:solidFill>
              <a:cs typeface="Arial" panose="020B0604020202020204" pitchFamily="34" charset="0"/>
            </a:endParaRPr>
          </a:p>
          <a:p>
            <a:pPr marL="119149" indent="-119149">
              <a:spcBef>
                <a:spcPts val="634"/>
              </a:spcBef>
              <a:defRPr/>
            </a:pPr>
            <a:r>
              <a:rPr lang="en-US" sz="1100" b="1" dirty="0">
                <a:cs typeface="Arial" panose="020B0604020202020204" pitchFamily="34" charset="0"/>
              </a:rPr>
              <a:t>All Medigap policies must follow federal and state laws designed to protect you, </a:t>
            </a:r>
            <a:r>
              <a:rPr lang="en-US" sz="1100" dirty="0">
                <a:cs typeface="Arial" panose="020B0604020202020204" pitchFamily="34" charset="0"/>
              </a:rPr>
              <a:t>and policies must be clearly identified as “Medicare Supplement Insurance.” Medigap policies are standardized, and in most states are named by letters, Plans A</a:t>
            </a:r>
            <a:r>
              <a:rPr lang="en-US" sz="1100" dirty="0">
                <a:solidFill>
                  <a:prstClr val="black"/>
                </a:solidFill>
                <a:cs typeface="Arial" panose="020B0604020202020204" pitchFamily="34" charset="0"/>
              </a:rPr>
              <a:t>–</a:t>
            </a:r>
            <a:r>
              <a:rPr lang="en-US" sz="1100" dirty="0">
                <a:cs typeface="Arial" panose="020B0604020202020204" pitchFamily="34" charset="0"/>
              </a:rPr>
              <a:t>N. Each standardized Medigap policy under the same plan letter must offer the same basic benefits, no matter which insurance company sells it. Cost is usually the only difference between Medigap policies with the same plan letter sold by different insurance companies.</a:t>
            </a:r>
            <a:endParaRPr lang="en-US" sz="1100" dirty="0">
              <a:solidFill>
                <a:prstClr val="black"/>
              </a:solidFill>
              <a:cs typeface="Arial" panose="020B0604020202020204" pitchFamily="34" charset="0"/>
            </a:endParaRPr>
          </a:p>
          <a:p>
            <a:pPr marL="119149" indent="-119149">
              <a:spcBef>
                <a:spcPts val="634"/>
              </a:spcBef>
              <a:defRPr/>
            </a:pPr>
            <a:r>
              <a:rPr lang="en-US" sz="1100" b="1" dirty="0">
                <a:cs typeface="Arial" panose="020B0604020202020204" pitchFamily="34" charset="0"/>
              </a:rPr>
              <a:t>In some states, you may be able to buy another type of Medigap policy called Medicare SELECT.</a:t>
            </a:r>
            <a:r>
              <a:rPr lang="en-US" sz="1100" dirty="0">
                <a:cs typeface="Arial" panose="020B0604020202020204" pitchFamily="34" charset="0"/>
              </a:rPr>
              <a:t> If you buy a Medicare SELECT policy, you have the right to change your mind within 12 months and switch to a standard Medigap policy. </a:t>
            </a:r>
            <a:endParaRPr lang="en-US" sz="1100" b="1" dirty="0">
              <a:cs typeface="Arial" panose="020B0604020202020204" pitchFamily="34" charset="0"/>
            </a:endParaRPr>
          </a:p>
          <a:p>
            <a:pPr marL="119149" indent="-119149">
              <a:spcBef>
                <a:spcPts val="634"/>
              </a:spcBef>
              <a:defRPr/>
            </a:pPr>
            <a:r>
              <a:rPr lang="en-US" sz="1100" b="1" dirty="0">
                <a:cs typeface="Arial" panose="020B0604020202020204" pitchFamily="34" charset="0"/>
              </a:rPr>
              <a:t>In Massachusetts, Minnesota, and Wisconsin, Medigap policies are standardized in a different way. </a:t>
            </a:r>
            <a:endParaRPr lang="en-US" sz="1100" dirty="0">
              <a:solidFill>
                <a:prstClr val="black"/>
              </a:solidFill>
              <a:cs typeface="Arial" panose="020B0604020202020204" pitchFamily="34" charset="0"/>
            </a:endParaRPr>
          </a:p>
          <a:p>
            <a:pPr marL="0" indent="0">
              <a:spcBef>
                <a:spcPts val="634"/>
              </a:spcBef>
              <a:buNone/>
              <a:defRPr/>
            </a:pPr>
            <a:r>
              <a:rPr lang="en-US" sz="1100" b="1" dirty="0">
                <a:solidFill>
                  <a:prstClr val="black"/>
                </a:solidFill>
                <a:cs typeface="Arial" panose="020B0604020202020204" pitchFamily="34" charset="0"/>
              </a:rPr>
              <a:t>NOTE</a:t>
            </a:r>
            <a:r>
              <a:rPr lang="en-US" sz="1100" dirty="0">
                <a:solidFill>
                  <a:prstClr val="black"/>
                </a:solidFill>
                <a:cs typeface="Arial" panose="020B0604020202020204" pitchFamily="34" charset="0"/>
              </a:rPr>
              <a:t>: Since January 1, 2020, </a:t>
            </a:r>
            <a:r>
              <a:rPr lang="en-US" sz="1100" dirty="0">
                <a:cs typeface="Arial" panose="020B0604020202020204" pitchFamily="34" charset="0"/>
              </a:rPr>
              <a:t>Medigap plans sold to people new to Medicare aren't allowed to cover the Medicare Part B (Medical Insurance) deductible. Because of this, Plans C and F are no longer available to people who were “new to Medicare” on or after January 1, 2020. </a:t>
            </a:r>
            <a:endParaRPr lang="en-US" sz="1100" dirty="0">
              <a:solidFill>
                <a:prstClr val="black"/>
              </a:solidFill>
              <a:cs typeface="Arial" panose="020B0604020202020204" pitchFamily="34" charset="0"/>
            </a:endParaRPr>
          </a:p>
          <a:p>
            <a:pPr marL="118813" indent="-118813">
              <a:spcBef>
                <a:spcPts val="634"/>
              </a:spcBef>
              <a:defRPr/>
            </a:pPr>
            <a:r>
              <a:rPr lang="en-US" sz="1100" dirty="0">
                <a:cs typeface="Arial" panose="020B0604020202020204" pitchFamily="34" charset="0"/>
              </a:rPr>
              <a:t>If you already have either of these 2 plans (or the high deductible version of Plan F) or you were covered by one of these plans before January 1, 2020, you'll be able to keep your plan. If you qualified for Medicare before January 1, 2020 but you haven’t signed up yet, you may be able to buy one of these plans. </a:t>
            </a:r>
          </a:p>
          <a:p>
            <a:pPr marL="118813" indent="-118813">
              <a:spcBef>
                <a:spcPts val="634"/>
              </a:spcBef>
              <a:defRPr/>
            </a:pPr>
            <a:r>
              <a:rPr lang="en-US" sz="1100" dirty="0">
                <a:cs typeface="Arial" panose="020B0604020202020204" pitchFamily="34" charset="0"/>
              </a:rPr>
              <a:t>For this situation, “new to Medicare” means people who turned 65 on or after January 1, 2020, and people who got Medicare Part A (Hospital Insurance) on or after January 1, 2020.</a:t>
            </a:r>
            <a:endParaRPr lang="en-US" sz="1100" dirty="0">
              <a:solidFill>
                <a:prstClr val="black"/>
              </a:solidFill>
              <a:cs typeface="Arial" panose="020B0604020202020204" pitchFamily="34" charset="0"/>
            </a:endParaRPr>
          </a:p>
          <a:p>
            <a:pPr marL="0" indent="0" defTabSz="966612">
              <a:buNone/>
              <a:defRPr/>
            </a:pPr>
            <a:endParaRPr lang="en-US" sz="1100" dirty="0">
              <a:solidFill>
                <a:prstClr val="black"/>
              </a:solidFill>
              <a:cs typeface="Arial" panose="020B0604020202020204" pitchFamily="34" charset="0"/>
            </a:endParaRPr>
          </a:p>
        </p:txBody>
      </p:sp>
    </p:spTree>
    <p:extLst>
      <p:ext uri="{BB962C8B-B14F-4D97-AF65-F5344CB8AC3E}">
        <p14:creationId xmlns:p14="http://schemas.microsoft.com/office/powerpoint/2010/main" val="28121962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28600" y="3581400"/>
            <a:ext cx="6930189" cy="5711613"/>
          </a:xfrm>
        </p:spPr>
        <p:txBody>
          <a:bodyPr/>
          <a:lstStyle/>
          <a:p>
            <a:pPr marL="0" indent="0" defTabSz="966612">
              <a:spcBef>
                <a:spcPts val="634"/>
              </a:spcBef>
              <a:buNone/>
              <a:defRPr/>
            </a:pPr>
            <a:r>
              <a:rPr lang="en-US" b="1" dirty="0">
                <a:cs typeface="Arial" panose="020B0604020202020204" pitchFamily="34" charset="0"/>
              </a:rPr>
              <a:t>Presenter Notes</a:t>
            </a:r>
          </a:p>
          <a:p>
            <a:pPr marL="0" indent="0" defTabSz="966612">
              <a:spcBef>
                <a:spcPts val="634"/>
              </a:spcBef>
              <a:buNone/>
              <a:defRPr/>
            </a:pPr>
            <a:r>
              <a:rPr lang="en-US" b="1" dirty="0">
                <a:solidFill>
                  <a:prstClr val="black"/>
                </a:solidFill>
                <a:cs typeface="Arial" panose="020B0604020202020204" pitchFamily="34" charset="0"/>
              </a:rPr>
              <a:t>All Medigap policies cover a basic set of benefits, including the following:</a:t>
            </a:r>
          </a:p>
          <a:p>
            <a:pPr marL="125861" indent="-125861" defTabSz="966612">
              <a:spcBef>
                <a:spcPts val="634"/>
              </a:spcBef>
              <a:defRPr/>
            </a:pPr>
            <a:r>
              <a:rPr lang="en-US" dirty="0">
                <a:solidFill>
                  <a:prstClr val="black"/>
                </a:solidFill>
                <a:cs typeface="Arial" panose="020B0604020202020204" pitchFamily="34" charset="0"/>
              </a:rPr>
              <a:t>All plans pay 100% of Part A coinsurance and hospital costs up to an additional 365 days after Medicare benefits are used. Plans F and G also offer a high-deductible plan in some states. </a:t>
            </a:r>
          </a:p>
          <a:p>
            <a:pPr marL="125861" indent="-125861" defTabSz="966612">
              <a:spcBef>
                <a:spcPts val="634"/>
              </a:spcBef>
              <a:defRPr/>
            </a:pPr>
            <a:r>
              <a:rPr lang="en-US" dirty="0">
                <a:solidFill>
                  <a:prstClr val="black"/>
                </a:solidFill>
                <a:cs typeface="Arial" panose="020B0604020202020204" pitchFamily="34" charset="0"/>
              </a:rPr>
              <a:t>Plans A, B, C, D, F, G, M, and N pay 100% of the Part B coinsurance or copayment. Plan N pays 100% of the Part B coinsurance, except for a copayment of up to $20 for some office visits, and up to a $50 copayment for emergency room visits that don’t result in an inpatient admission. Plan K pays 50% of Part B coinsurance or copayment, with Plan L paying 75% of the Part B coinsurance.</a:t>
            </a:r>
          </a:p>
          <a:p>
            <a:pPr marL="125861" indent="-125861" defTabSz="966612">
              <a:spcBef>
                <a:spcPts val="634"/>
              </a:spcBef>
              <a:defRPr/>
            </a:pPr>
            <a:r>
              <a:rPr lang="en-US" dirty="0">
                <a:solidFill>
                  <a:prstClr val="black"/>
                </a:solidFill>
                <a:cs typeface="Arial" panose="020B0604020202020204" pitchFamily="34" charset="0"/>
              </a:rPr>
              <a:t>Plans A, B, C, D, F, G, M, and N pay 100% of blood (first 3 pints). Plan K pays 50%; Plan L pays 75%.</a:t>
            </a:r>
          </a:p>
          <a:p>
            <a:pPr marL="125861" indent="-125861" defTabSz="966612">
              <a:spcBef>
                <a:spcPts val="634"/>
              </a:spcBef>
              <a:defRPr/>
            </a:pPr>
            <a:r>
              <a:rPr lang="en-US" dirty="0">
                <a:solidFill>
                  <a:prstClr val="black"/>
                </a:solidFill>
                <a:cs typeface="Arial" panose="020B0604020202020204" pitchFamily="34" charset="0"/>
              </a:rPr>
              <a:t>Plans A, B, C, D, F, G, M, and N pay 100% of Part A hospice care coinsurance or copayment. Plan K pays 50%; Plan L pays 75%.</a:t>
            </a:r>
          </a:p>
          <a:p>
            <a:pPr marL="0" indent="0" defTabSz="966612">
              <a:spcBef>
                <a:spcPts val="634"/>
              </a:spcBef>
              <a:buNone/>
              <a:defRPr/>
            </a:pPr>
            <a:r>
              <a:rPr lang="en-US" dirty="0">
                <a:solidFill>
                  <a:prstClr val="black"/>
                </a:solidFill>
                <a:cs typeface="Arial" panose="020B0604020202020204" pitchFamily="34" charset="0"/>
              </a:rPr>
              <a:t>In addition, each Medigap plan covers different benefits:</a:t>
            </a:r>
          </a:p>
          <a:p>
            <a:pPr defTabSz="966612">
              <a:spcBef>
                <a:spcPts val="634"/>
              </a:spcBef>
              <a:defRPr/>
            </a:pPr>
            <a:r>
              <a:rPr lang="en-US" dirty="0">
                <a:solidFill>
                  <a:prstClr val="black"/>
                </a:solidFill>
                <a:cs typeface="Arial" panose="020B0604020202020204" pitchFamily="34" charset="0"/>
              </a:rPr>
              <a:t>Plans C, D, F, G, M, and N cover 100% of the skilled nursing facility care coinsurance; Plan K covers 50%;  Plan L covers 75%.</a:t>
            </a:r>
          </a:p>
          <a:p>
            <a:pPr defTabSz="966612">
              <a:spcBef>
                <a:spcPts val="634"/>
              </a:spcBef>
              <a:defRPr/>
            </a:pPr>
            <a:r>
              <a:rPr lang="en-US" dirty="0">
                <a:solidFill>
                  <a:prstClr val="black"/>
                </a:solidFill>
                <a:cs typeface="Arial" panose="020B0604020202020204" pitchFamily="34" charset="0"/>
              </a:rPr>
              <a:t>Plans B, C, D, F, G, and N cover 100% of the Part A deductible; Plans K and M cover 50%; Plan L covers 75%.</a:t>
            </a:r>
          </a:p>
          <a:p>
            <a:pPr defTabSz="966612">
              <a:spcBef>
                <a:spcPts val="634"/>
              </a:spcBef>
              <a:defRPr/>
            </a:pPr>
            <a:r>
              <a:rPr lang="en-US" dirty="0">
                <a:solidFill>
                  <a:prstClr val="black"/>
                </a:solidFill>
                <a:cs typeface="Arial" panose="020B0604020202020204" pitchFamily="34" charset="0"/>
              </a:rPr>
              <a:t>Plans C and F cover 100% of the Part B deductible. Plans C and F aren’t available to people who qualified for Medicare on or after January 1, 2020.</a:t>
            </a:r>
          </a:p>
          <a:p>
            <a:pPr defTabSz="966612">
              <a:spcBef>
                <a:spcPts val="634"/>
              </a:spcBef>
              <a:defRPr/>
            </a:pPr>
            <a:r>
              <a:rPr lang="en-US" dirty="0">
                <a:solidFill>
                  <a:prstClr val="black"/>
                </a:solidFill>
                <a:cs typeface="Arial" panose="020B0604020202020204" pitchFamily="34" charset="0"/>
              </a:rPr>
              <a:t>Medigap Plans F and G cover 100% of the Part B excess charges.</a:t>
            </a:r>
          </a:p>
          <a:p>
            <a:pPr defTabSz="966612">
              <a:spcBef>
                <a:spcPts val="634"/>
              </a:spcBef>
              <a:defRPr/>
            </a:pPr>
            <a:r>
              <a:rPr lang="en-US" dirty="0">
                <a:solidFill>
                  <a:prstClr val="black"/>
                </a:solidFill>
                <a:cs typeface="Arial" panose="020B0604020202020204" pitchFamily="34" charset="0"/>
              </a:rPr>
              <a:t>Medigap Plans C, D, F, G, M, and N cover 80% of foreign travel emergency costs up to plan limits.</a:t>
            </a:r>
          </a:p>
          <a:p>
            <a:pPr defTabSz="966612">
              <a:spcBef>
                <a:spcPts val="634"/>
              </a:spcBef>
              <a:defRPr/>
            </a:pPr>
            <a:r>
              <a:rPr lang="en-US" dirty="0">
                <a:solidFill>
                  <a:prstClr val="black"/>
                </a:solidFill>
                <a:cs typeface="Arial" panose="020B0604020202020204" pitchFamily="34" charset="0"/>
              </a:rPr>
              <a:t>In 2023, both Plan K and Plan L have out-of-pocket limits of $6,940 and $3,470, respectively.</a:t>
            </a:r>
          </a:p>
          <a:p>
            <a:pPr marL="0" indent="0" defTabSz="966612">
              <a:spcBef>
                <a:spcPts val="634"/>
              </a:spcBef>
              <a:buNone/>
              <a:defRPr/>
            </a:pPr>
            <a:r>
              <a:rPr lang="en-US" b="1" dirty="0">
                <a:solidFill>
                  <a:prstClr val="black"/>
                </a:solidFill>
                <a:cs typeface="Arial" panose="020B0604020202020204" pitchFamily="34" charset="0"/>
              </a:rPr>
              <a:t>Source</a:t>
            </a:r>
            <a:r>
              <a:rPr lang="en-US" dirty="0">
                <a:solidFill>
                  <a:prstClr val="black"/>
                </a:solidFill>
                <a:cs typeface="Arial" panose="020B0604020202020204" pitchFamily="34" charset="0"/>
              </a:rPr>
              <a:t>: </a:t>
            </a:r>
            <a:r>
              <a:rPr lang="en-US" dirty="0">
                <a:solidFill>
                  <a:prstClr val="black"/>
                </a:solidFill>
                <a:cs typeface="Arial" panose="020B0604020202020204" pitchFamily="34" charset="0"/>
                <a:hlinkClick r:id="rId3"/>
              </a:rPr>
              <a:t>Medicare.gov/supplements-other-insurance/how-to-compare-medigap-policies</a:t>
            </a:r>
            <a:r>
              <a:rPr lang="en-US" dirty="0">
                <a:solidFill>
                  <a:prstClr val="black"/>
                </a:solidFill>
                <a:cs typeface="Arial" panose="020B0604020202020204" pitchFamily="34" charset="0"/>
              </a:rPr>
              <a:t> </a:t>
            </a:r>
          </a:p>
          <a:p>
            <a:pPr marL="125860" lvl="1" defTabSz="966612">
              <a:tabLst>
                <a:tab pos="125861" algn="l"/>
              </a:tabLst>
              <a:defRPr/>
            </a:pPr>
            <a:endParaRPr lang="en-US" dirty="0">
              <a:solidFill>
                <a:prstClr val="black"/>
              </a:solidFill>
            </a:endParaRPr>
          </a:p>
        </p:txBody>
      </p:sp>
    </p:spTree>
    <p:extLst>
      <p:ext uri="{BB962C8B-B14F-4D97-AF65-F5344CB8AC3E}">
        <p14:creationId xmlns:p14="http://schemas.microsoft.com/office/powerpoint/2010/main" val="19367606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685165" y="3581400"/>
            <a:ext cx="5852160" cy="5144347"/>
          </a:xfrm>
        </p:spPr>
        <p:txBody>
          <a:bodyPr/>
          <a:lstStyle/>
          <a:p>
            <a:pPr marL="0" lvl="1" defTabSz="966612">
              <a:spcBef>
                <a:spcPts val="634"/>
              </a:spcBef>
              <a:tabLst>
                <a:tab pos="125861" algn="l"/>
              </a:tabLst>
              <a:defRPr/>
            </a:pPr>
            <a:r>
              <a:rPr lang="en-US" b="1" dirty="0">
                <a:solidFill>
                  <a:prstClr val="black"/>
                </a:solidFill>
                <a:ea typeface="ＭＳ Ｐゴシック"/>
                <a:cs typeface="Arial" panose="020B0604020202020204" pitchFamily="34" charset="0"/>
              </a:rPr>
              <a:t>This slide has animation.</a:t>
            </a:r>
            <a:endParaRPr lang="en-US" dirty="0">
              <a:cs typeface="Arial" panose="020B0604020202020204" pitchFamily="34" charset="0"/>
            </a:endParaRPr>
          </a:p>
          <a:p>
            <a:pPr marL="0" lvl="1" defTabSz="966612">
              <a:spcBef>
                <a:spcPts val="634"/>
              </a:spcBef>
              <a:tabLst>
                <a:tab pos="125861" algn="l"/>
              </a:tabLst>
              <a:defRPr/>
            </a:pPr>
            <a:r>
              <a:rPr lang="en-US" b="1" dirty="0">
                <a:cs typeface="Arial" panose="020B0604020202020204" pitchFamily="34" charset="0"/>
              </a:rPr>
              <a:t>Presenter Notes</a:t>
            </a:r>
          </a:p>
          <a:p>
            <a:pPr marL="122169" lvl="1" indent="-122169" defTabSz="966612">
              <a:buFont typeface="Wingdings" panose="05000000000000000000" pitchFamily="2" charset="2"/>
              <a:buChar char="§"/>
              <a:tabLst>
                <a:tab pos="125861" algn="l"/>
              </a:tabLst>
              <a:defRPr/>
            </a:pPr>
            <a:r>
              <a:rPr lang="en-US" dirty="0">
                <a:solidFill>
                  <a:prstClr val="black"/>
                </a:solidFill>
                <a:cs typeface="Arial" panose="020B0604020202020204" pitchFamily="34" charset="0"/>
              </a:rPr>
              <a:t>A Medigap policy only works with Original Medicare; Medigap doesn’t work with Medicare Advantage Plans. </a:t>
            </a:r>
          </a:p>
          <a:p>
            <a:pPr marL="122505" lvl="1" indent="-122479" defTabSz="966612">
              <a:spcBef>
                <a:spcPts val="634"/>
              </a:spcBef>
              <a:buFont typeface="Wingdings" panose="05000000000000000000" pitchFamily="2" charset="2"/>
              <a:buChar char="§"/>
              <a:tabLst>
                <a:tab pos="125861" algn="l"/>
              </a:tabLst>
              <a:defRPr/>
            </a:pPr>
            <a:r>
              <a:rPr lang="en-US" dirty="0">
                <a:solidFill>
                  <a:prstClr val="black"/>
                </a:solidFill>
                <a:cs typeface="Arial" panose="020B0604020202020204" pitchFamily="34" charset="0"/>
              </a:rPr>
              <a:t>If you have other coverage that supplements Medicare, like retiree coverage, you might not need Medigap.</a:t>
            </a:r>
          </a:p>
          <a:p>
            <a:pPr marL="122169" lvl="1" indent="-122169" defTabSz="966612">
              <a:spcBef>
                <a:spcPts val="634"/>
              </a:spcBef>
              <a:buFont typeface="Wingdings" panose="05000000000000000000" pitchFamily="2" charset="2"/>
              <a:buChar char="§"/>
              <a:tabLst>
                <a:tab pos="125861" algn="l"/>
              </a:tabLst>
              <a:defRPr/>
            </a:pPr>
            <a:r>
              <a:rPr lang="en-US" dirty="0">
                <a:solidFill>
                  <a:prstClr val="black"/>
                </a:solidFill>
                <a:cs typeface="Arial" panose="020B0604020202020204" pitchFamily="34" charset="0"/>
              </a:rPr>
              <a:t>Consider whether you can afford Original Medicare’s deductibles and copayments and weigh this against how much the monthly Medigap premium costs.</a:t>
            </a:r>
          </a:p>
          <a:p>
            <a:pPr marL="0" indent="0" defTabSz="966612">
              <a:spcBef>
                <a:spcPts val="634"/>
              </a:spcBef>
              <a:buNone/>
              <a:defRPr/>
            </a:pPr>
            <a:endParaRPr lang="en-US" dirty="0">
              <a:solidFill>
                <a:prstClr val="black"/>
              </a:solidFill>
              <a:cs typeface="Arial" panose="020B0604020202020204" pitchFamily="34" charset="0"/>
            </a:endParaRPr>
          </a:p>
          <a:p>
            <a:pPr marL="0" indent="0" defTabSz="966612">
              <a:spcBef>
                <a:spcPts val="634"/>
              </a:spcBef>
              <a:buNone/>
              <a:defRPr/>
            </a:pPr>
            <a:endParaRPr lang="en-US" dirty="0">
              <a:solidFill>
                <a:prstClr val="black"/>
              </a:solidFill>
            </a:endParaRPr>
          </a:p>
        </p:txBody>
      </p:sp>
    </p:spTree>
    <p:extLst>
      <p:ext uri="{BB962C8B-B14F-4D97-AF65-F5344CB8AC3E}">
        <p14:creationId xmlns:p14="http://schemas.microsoft.com/office/powerpoint/2010/main" val="5691480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08284" y="3581399"/>
            <a:ext cx="7026441" cy="5678487"/>
          </a:xfrm>
        </p:spPr>
        <p:txBody>
          <a:bodyPr/>
          <a:lstStyle/>
          <a:p>
            <a:pPr marL="0" indent="0" defTabSz="966612">
              <a:spcBef>
                <a:spcPts val="646"/>
              </a:spcBef>
              <a:buNone/>
              <a:defRPr/>
            </a:pPr>
            <a:r>
              <a:rPr lang="en-US" b="1" dirty="0">
                <a:solidFill>
                  <a:prstClr val="black"/>
                </a:solidFill>
                <a:ea typeface="ＭＳ Ｐゴシック"/>
                <a:cs typeface="Arial" panose="020B0604020202020204" pitchFamily="34" charset="0"/>
              </a:rPr>
              <a:t>This slide has animation.</a:t>
            </a:r>
            <a:endParaRPr lang="en-US" b="0" dirty="0">
              <a:cs typeface="Arial" panose="020B0604020202020204" pitchFamily="34" charset="0"/>
            </a:endParaRPr>
          </a:p>
          <a:p>
            <a:pPr marL="0" indent="0" defTabSz="966612">
              <a:spcBef>
                <a:spcPts val="646"/>
              </a:spcBef>
              <a:buNone/>
              <a:defRPr/>
            </a:pPr>
            <a:r>
              <a:rPr lang="en-US" b="1" dirty="0">
                <a:cs typeface="Arial" panose="020B0604020202020204" pitchFamily="34" charset="0"/>
              </a:rPr>
              <a:t>Presenter Notes</a:t>
            </a:r>
          </a:p>
          <a:p>
            <a:pPr marL="0" indent="0">
              <a:spcBef>
                <a:spcPts val="646"/>
              </a:spcBef>
              <a:buNone/>
              <a:defRPr/>
            </a:pPr>
            <a:r>
              <a:rPr lang="en-US" b="1" dirty="0">
                <a:solidFill>
                  <a:prstClr val="black"/>
                </a:solidFill>
                <a:cs typeface="Arial" panose="020B0604020202020204" pitchFamily="34" charset="0"/>
              </a:rPr>
              <a:t>Usually the best time to buy a Medigap policy is during your Medigap Open Enrollment Period (OEP). </a:t>
            </a:r>
            <a:r>
              <a:rPr lang="en-US" dirty="0">
                <a:solidFill>
                  <a:prstClr val="black"/>
                </a:solidFill>
                <a:cs typeface="Arial" panose="020B0604020202020204" pitchFamily="34" charset="0"/>
              </a:rPr>
              <a:t>This period lasts for at least 6 months and begins the 1</a:t>
            </a:r>
            <a:r>
              <a:rPr lang="en-US" baseline="30000" dirty="0">
                <a:solidFill>
                  <a:prstClr val="black"/>
                </a:solidFill>
                <a:cs typeface="Arial" panose="020B0604020202020204" pitchFamily="34" charset="0"/>
              </a:rPr>
              <a:t>st</a:t>
            </a:r>
            <a:r>
              <a:rPr lang="en-US" dirty="0">
                <a:solidFill>
                  <a:prstClr val="black"/>
                </a:solidFill>
                <a:cs typeface="Arial" panose="020B0604020202020204" pitchFamily="34" charset="0"/>
              </a:rPr>
              <a:t> day of the month you’re both 65 or older and enrolled in Part B. You must also have Part A to have a Medigap policy. </a:t>
            </a:r>
          </a:p>
          <a:p>
            <a:pPr marL="0" indent="0" defTabSz="966612">
              <a:spcBef>
                <a:spcPts val="646"/>
              </a:spcBef>
              <a:buNone/>
              <a:defRPr/>
            </a:pPr>
            <a:r>
              <a:rPr lang="en-US" dirty="0">
                <a:solidFill>
                  <a:prstClr val="black"/>
                </a:solidFill>
                <a:cs typeface="Arial" panose="020B0604020202020204" pitchFamily="34" charset="0"/>
              </a:rPr>
              <a:t>Some states may give you more than 6 months to buy a Medigap policy during your OEP. But once this period starts, you can’t delay it or get another one.</a:t>
            </a:r>
          </a:p>
          <a:p>
            <a:pPr marL="0" indent="0" defTabSz="966612">
              <a:spcBef>
                <a:spcPts val="646"/>
              </a:spcBef>
              <a:buNone/>
              <a:defRPr/>
            </a:pPr>
            <a:r>
              <a:rPr lang="en-US" b="1" dirty="0">
                <a:solidFill>
                  <a:prstClr val="black"/>
                </a:solidFill>
                <a:cs typeface="Arial" panose="020B0604020202020204" pitchFamily="34" charset="0"/>
              </a:rPr>
              <a:t>During your Medigap OEP, companies can’t:</a:t>
            </a:r>
          </a:p>
          <a:p>
            <a:pPr marL="128210" indent="-128210" defTabSz="966612">
              <a:spcBef>
                <a:spcPts val="646"/>
              </a:spcBef>
              <a:defRPr/>
            </a:pPr>
            <a:r>
              <a:rPr lang="en-US" dirty="0">
                <a:solidFill>
                  <a:prstClr val="black"/>
                </a:solidFill>
                <a:cs typeface="Arial" panose="020B0604020202020204" pitchFamily="34" charset="0"/>
              </a:rPr>
              <a:t>Refuse to sell you any Medigap policy they offer because you have a disability or other health problem.</a:t>
            </a:r>
          </a:p>
          <a:p>
            <a:pPr marL="128210" indent="-128210" defTabSz="966612">
              <a:spcBef>
                <a:spcPts val="646"/>
              </a:spcBef>
              <a:defRPr/>
            </a:pPr>
            <a:r>
              <a:rPr lang="en-US" dirty="0">
                <a:solidFill>
                  <a:prstClr val="black"/>
                </a:solidFill>
                <a:cs typeface="Arial" panose="020B0604020202020204" pitchFamily="34" charset="0"/>
              </a:rPr>
              <a:t>Make you wait for coverage to start (there can be a waiting period for coverage of pre-existing conditions that are treated or diagnosed within 6 months before the date the coverage starts under the Medigap policy if you don’t have creditable coverage—previous health insurance coverage that can be used to shorten the waiting period for coverage of a pre-existing condition under Medigap policy—before the OEP).</a:t>
            </a:r>
          </a:p>
          <a:p>
            <a:pPr marL="128210" indent="-128210" defTabSz="966612">
              <a:spcBef>
                <a:spcPts val="646"/>
              </a:spcBef>
              <a:defRPr/>
            </a:pPr>
            <a:r>
              <a:rPr lang="en-US" dirty="0">
                <a:solidFill>
                  <a:prstClr val="black"/>
                </a:solidFill>
                <a:cs typeface="Arial" panose="020B0604020202020204" pitchFamily="34" charset="0"/>
              </a:rPr>
              <a:t>Charge you more for a Medigap policy because you have a past or present health problem.</a:t>
            </a:r>
          </a:p>
          <a:p>
            <a:pPr marL="0" indent="0" defTabSz="966612">
              <a:spcBef>
                <a:spcPts val="646"/>
              </a:spcBef>
              <a:buNone/>
              <a:defRPr/>
            </a:pPr>
            <a:r>
              <a:rPr lang="en-US" dirty="0">
                <a:solidFill>
                  <a:prstClr val="black"/>
                </a:solidFill>
                <a:cs typeface="Arial" panose="020B0604020202020204" pitchFamily="34" charset="0"/>
              </a:rPr>
              <a:t>To avoid a gap in coverage, you may want to apply for a Medigap policy before your Medigap OEP starts if your current health insurance ends the month you qualify for Medicare, or the month you turn 65.</a:t>
            </a:r>
          </a:p>
          <a:p>
            <a:pPr marL="0" indent="0">
              <a:spcBef>
                <a:spcPts val="646"/>
              </a:spcBef>
              <a:buNone/>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After your Medigap OEP ends, companies can refuse to sell you Medigap policy or charge you more for a policy because of past or present health problems. However, there are exceptions if you have employer coverage. </a:t>
            </a:r>
          </a:p>
          <a:p>
            <a:pPr marL="0" indent="0">
              <a:spcBef>
                <a:spcPts val="646"/>
              </a:spcBef>
              <a:buNone/>
              <a:defRPr/>
            </a:pPr>
            <a:r>
              <a:rPr lang="en-US" dirty="0">
                <a:solidFill>
                  <a:prstClr val="black"/>
                </a:solidFill>
                <a:cs typeface="Arial" panose="020B0604020202020204" pitchFamily="34" charset="0"/>
              </a:rPr>
              <a:t>You can also buy a Medigap policy whenever a company agrees to sell you one. However, there may be restrictions, like medical underwriting or a waiting period for pre-existing conditions. </a:t>
            </a:r>
          </a:p>
          <a:p>
            <a:pPr marL="0" indent="0" defTabSz="966612">
              <a:spcBef>
                <a:spcPts val="646"/>
              </a:spcBef>
              <a:buNone/>
              <a:defRPr/>
            </a:pPr>
            <a:r>
              <a:rPr lang="en-US" dirty="0">
                <a:solidFill>
                  <a:prstClr val="black"/>
                </a:solidFill>
                <a:cs typeface="Arial" panose="020B0604020202020204" pitchFamily="34" charset="0"/>
              </a:rPr>
              <a:t>Insurance companies use the medical underwriting process to determine your health status when you're applying for health insurance, whether to offer you coverage, the price of your coverage, and any exclusions or limits.</a:t>
            </a:r>
          </a:p>
          <a:p>
            <a:pPr marL="0" indent="0" defTabSz="966612">
              <a:spcBef>
                <a:spcPts val="646"/>
              </a:spcBef>
              <a:buNone/>
              <a:defRPr/>
            </a:pPr>
            <a:endParaRPr lang="en-US" dirty="0">
              <a:solidFill>
                <a:prstClr val="black"/>
              </a:solidFill>
              <a:cs typeface="Arial" panose="020B0604020202020204" pitchFamily="34" charset="0"/>
            </a:endParaRPr>
          </a:p>
          <a:p>
            <a:pPr marL="0" indent="0" defTabSz="966612">
              <a:spcBef>
                <a:spcPts val="646"/>
              </a:spcBef>
              <a:buNone/>
              <a:defRPr/>
            </a:pPr>
            <a:endParaRPr lang="en-US" sz="1500" dirty="0">
              <a:solidFill>
                <a:prstClr val="black"/>
              </a:solidFill>
              <a:cs typeface="Arial" panose="020B0604020202020204" pitchFamily="34" charset="0"/>
            </a:endParaRPr>
          </a:p>
        </p:txBody>
      </p:sp>
    </p:spTree>
    <p:extLst>
      <p:ext uri="{BB962C8B-B14F-4D97-AF65-F5344CB8AC3E}">
        <p14:creationId xmlns:p14="http://schemas.microsoft.com/office/powerpoint/2010/main" val="2424118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47650" y="3581400"/>
            <a:ext cx="6886575" cy="5678487"/>
          </a:xfrm>
        </p:spPr>
        <p:txBody>
          <a:bodyPr/>
          <a:lstStyle/>
          <a:p>
            <a:pPr marL="0" indent="0" defTabSz="966612">
              <a:spcBef>
                <a:spcPts val="634"/>
              </a:spcBef>
              <a:buNone/>
              <a:defRPr/>
            </a:pPr>
            <a:r>
              <a:rPr lang="en-US" b="1" dirty="0">
                <a:solidFill>
                  <a:prstClr val="black"/>
                </a:solidFill>
                <a:ea typeface="ＭＳ Ｐゴシック"/>
                <a:cs typeface="Arial" panose="020B0604020202020204" pitchFamily="34" charset="0"/>
              </a:rPr>
              <a:t>This slide has animation.</a:t>
            </a:r>
            <a:endParaRPr lang="en-US" b="1" dirty="0">
              <a:cs typeface="Arial" panose="020B0604020202020204" pitchFamily="34" charset="0"/>
            </a:endParaRPr>
          </a:p>
          <a:p>
            <a:pPr marL="0" indent="0" defTabSz="966612">
              <a:spcBef>
                <a:spcPts val="634"/>
              </a:spcBef>
              <a:buNone/>
              <a:defRPr/>
            </a:pPr>
            <a:r>
              <a:rPr lang="en-US" b="1" dirty="0">
                <a:cs typeface="Arial" panose="020B0604020202020204" pitchFamily="34" charset="0"/>
              </a:rPr>
              <a:t>Presenter Notes</a:t>
            </a:r>
          </a:p>
          <a:p>
            <a:pPr marL="0" indent="0" defTabSz="966612">
              <a:spcBef>
                <a:spcPts val="634"/>
              </a:spcBef>
              <a:buNone/>
              <a:defRPr/>
            </a:pPr>
            <a:r>
              <a:rPr lang="en-US" b="1" dirty="0">
                <a:solidFill>
                  <a:prstClr val="black"/>
                </a:solidFill>
                <a:cs typeface="Arial" panose="020B0604020202020204" pitchFamily="34" charset="0"/>
              </a:rPr>
              <a:t>To buy a Medigap policy, follow these steps:</a:t>
            </a:r>
          </a:p>
          <a:p>
            <a:pPr marL="125525" indent="-125525" defTabSz="966612">
              <a:spcBef>
                <a:spcPts val="634"/>
              </a:spcBef>
              <a:defRPr/>
            </a:pPr>
            <a:r>
              <a:rPr lang="en-US" dirty="0">
                <a:solidFill>
                  <a:prstClr val="black"/>
                </a:solidFill>
                <a:cs typeface="Arial" panose="020B0604020202020204" pitchFamily="34" charset="0"/>
              </a:rPr>
              <a:t>Decide which Medigap policy (A–N) has the benefits you need. You can use the Medigap comparison tool on </a:t>
            </a:r>
            <a:r>
              <a:rPr lang="en-US" dirty="0">
                <a:solidFill>
                  <a:prstClr val="black"/>
                </a:solidFill>
                <a:cs typeface="Arial" panose="020B0604020202020204" pitchFamily="34" charset="0"/>
                <a:hlinkClick r:id="rId3"/>
              </a:rPr>
              <a:t>Medicare.gov/medigap-supplemental-insurance-plans</a:t>
            </a:r>
            <a:r>
              <a:rPr lang="en-US" dirty="0">
                <a:solidFill>
                  <a:prstClr val="black"/>
                </a:solidFill>
                <a:cs typeface="Arial" panose="020B0604020202020204" pitchFamily="34" charset="0"/>
              </a:rPr>
              <a:t> to compare plans.  You can also call 1-800-MEDICARE (1-800-633-4227) for help; TTY: 1-877-486-2048.</a:t>
            </a:r>
          </a:p>
          <a:p>
            <a:pPr marL="125525" indent="-125525">
              <a:spcBef>
                <a:spcPts val="634"/>
              </a:spcBef>
              <a:defRPr/>
            </a:pPr>
            <a:r>
              <a:rPr lang="en-US" dirty="0">
                <a:solidFill>
                  <a:prstClr val="black"/>
                </a:solidFill>
                <a:cs typeface="Arial" panose="020B0604020202020204" pitchFamily="34" charset="0"/>
              </a:rPr>
              <a:t>Contact your State Health Insurance Assistance Program (SHIP) to find out which insurance companies sell Medigap policies in your state. To find contact information for your local SHIP, visit </a:t>
            </a:r>
            <a:r>
              <a:rPr lang="en-US" dirty="0">
                <a:solidFill>
                  <a:prstClr val="black"/>
                </a:solidFill>
                <a:cs typeface="Arial" panose="020B0604020202020204" pitchFamily="34" charset="0"/>
                <a:hlinkClick r:id="rId4"/>
              </a:rPr>
              <a:t>shiphelp.org</a:t>
            </a:r>
            <a:r>
              <a:rPr lang="en-US" dirty="0">
                <a:solidFill>
                  <a:prstClr val="black"/>
                </a:solidFill>
                <a:cs typeface="Arial" panose="020B0604020202020204" pitchFamily="34" charset="0"/>
              </a:rPr>
              <a:t> or visit </a:t>
            </a:r>
            <a:r>
              <a:rPr lang="en-US" dirty="0">
                <a:solidFill>
                  <a:sysClr val="windowText" lastClr="000000"/>
                </a:solidFill>
                <a:cs typeface="Arial" panose="020B0604020202020204" pitchFamily="34" charset="0"/>
                <a:hlinkClick r:id="rId3"/>
              </a:rPr>
              <a:t>Medicare.gov/medigap-supplemental-insurance-plans</a:t>
            </a:r>
            <a:r>
              <a:rPr lang="en-US" dirty="0">
                <a:solidFill>
                  <a:prstClr val="black"/>
                </a:solidFill>
                <a:cs typeface="Arial" panose="020B0604020202020204" pitchFamily="34" charset="0"/>
              </a:rPr>
              <a:t>.</a:t>
            </a:r>
          </a:p>
          <a:p>
            <a:pPr marL="125525" indent="-125525" defTabSz="966612">
              <a:spcBef>
                <a:spcPts val="634"/>
              </a:spcBef>
              <a:defRPr/>
            </a:pPr>
            <a:r>
              <a:rPr lang="en-US" dirty="0">
                <a:solidFill>
                  <a:prstClr val="black"/>
                </a:solidFill>
                <a:cs typeface="Arial" panose="020B0604020202020204" pitchFamily="34" charset="0"/>
              </a:rPr>
              <a:t>Check on Medigap protections in your state. People who have Medicare because of a disability don’t get the same federal Medigap protections. Contact your State Insurance Department to find out if your state offers protections to people under 65.</a:t>
            </a:r>
          </a:p>
          <a:p>
            <a:pPr marL="125525" indent="-125525">
              <a:spcBef>
                <a:spcPts val="634"/>
              </a:spcBef>
              <a:defRPr/>
            </a:pPr>
            <a:r>
              <a:rPr lang="en-US" dirty="0">
                <a:solidFill>
                  <a:prstClr val="black"/>
                </a:solidFill>
                <a:cs typeface="Arial" panose="020B0604020202020204" pitchFamily="34" charset="0"/>
              </a:rPr>
              <a:t>Call the insurance companies and shop around for the best policy at a price you can afford. </a:t>
            </a:r>
          </a:p>
          <a:p>
            <a:pPr marL="125834" indent="-125834" defTabSz="966612">
              <a:spcBef>
                <a:spcPts val="634"/>
              </a:spcBef>
              <a:defRPr/>
            </a:pPr>
            <a:r>
              <a:rPr lang="en-US" dirty="0">
                <a:solidFill>
                  <a:prstClr val="black"/>
                </a:solidFill>
                <a:cs typeface="Arial" panose="020B0604020202020204" pitchFamily="34" charset="0"/>
              </a:rPr>
              <a:t>Once you choose a Medigap policy, apply for it. The insurance company must give you a clearly worded summary of your Medigap policy when you apply. </a:t>
            </a:r>
          </a:p>
          <a:p>
            <a:pPr marL="0" indent="0" defTabSz="966612">
              <a:spcBef>
                <a:spcPts val="634"/>
              </a:spcBef>
              <a:buNone/>
              <a:defRPr/>
            </a:pPr>
            <a:r>
              <a:rPr lang="en-US" b="1" dirty="0">
                <a:solidFill>
                  <a:prstClr val="black"/>
                </a:solidFill>
                <a:cs typeface="Arial" panose="020B0604020202020204" pitchFamily="34" charset="0"/>
              </a:rPr>
              <a:t>For more Medigap information:</a:t>
            </a:r>
          </a:p>
          <a:p>
            <a:pPr marL="124183" indent="-118813">
              <a:spcBef>
                <a:spcPts val="634"/>
              </a:spcBef>
              <a:defRPr/>
            </a:pPr>
            <a:r>
              <a:rPr lang="en-US" dirty="0">
                <a:solidFill>
                  <a:prstClr val="black"/>
                </a:solidFill>
                <a:cs typeface="Arial" panose="020B0604020202020204" pitchFamily="34" charset="0"/>
              </a:rPr>
              <a:t>View the booklet “Choosing a Medigap Policy: A Guide to Health Insurance for People with Medicare” (CMS Product No. 02110) at </a:t>
            </a:r>
            <a:r>
              <a:rPr lang="en-US" u="sng" dirty="0">
                <a:hlinkClick r:id="rId5"/>
              </a:rPr>
              <a:t>Medicare.gov/publications</a:t>
            </a:r>
            <a:r>
              <a:rPr lang="en-US" dirty="0">
                <a:solidFill>
                  <a:prstClr val="black"/>
                </a:solidFill>
                <a:cs typeface="Arial" panose="020B0604020202020204" pitchFamily="34" charset="0"/>
              </a:rPr>
              <a:t>. </a:t>
            </a:r>
          </a:p>
          <a:p>
            <a:pPr marL="124183" indent="-118813">
              <a:spcBef>
                <a:spcPts val="634"/>
              </a:spcBef>
              <a:defRPr/>
            </a:pPr>
            <a:r>
              <a:rPr lang="en-US" dirty="0">
                <a:solidFill>
                  <a:prstClr val="black"/>
                </a:solidFill>
                <a:cs typeface="Arial" panose="020B0604020202020204" pitchFamily="34" charset="0"/>
              </a:rPr>
              <a:t>Call your State Insurance Department. Visit </a:t>
            </a:r>
            <a:r>
              <a:rPr lang="en-US" dirty="0">
                <a:solidFill>
                  <a:prstClr val="black"/>
                </a:solidFill>
                <a:cs typeface="Arial" panose="020B0604020202020204" pitchFamily="34" charset="0"/>
                <a:hlinkClick r:id="rId4"/>
              </a:rPr>
              <a:t>shiphelp.org</a:t>
            </a:r>
            <a:r>
              <a:rPr lang="en-US" dirty="0">
                <a:solidFill>
                  <a:prstClr val="black"/>
                </a:solidFill>
                <a:cs typeface="Arial" panose="020B0604020202020204" pitchFamily="34" charset="0"/>
              </a:rPr>
              <a:t>, or call 1‑800‑MEDICARE </a:t>
            </a:r>
            <a:br>
              <a:rPr lang="en-US" dirty="0">
                <a:solidFill>
                  <a:prstClr val="black"/>
                </a:solidFill>
                <a:cs typeface="Arial" panose="020B0604020202020204" pitchFamily="34" charset="0"/>
              </a:rPr>
            </a:br>
            <a:r>
              <a:rPr lang="en-US" dirty="0">
                <a:solidFill>
                  <a:prstClr val="black"/>
                </a:solidFill>
                <a:cs typeface="Arial" panose="020B0604020202020204" pitchFamily="34" charset="0"/>
              </a:rPr>
              <a:t>(1-800-633-4227); TTY 1-877-486-2048, to get the phone number. </a:t>
            </a:r>
          </a:p>
          <a:p>
            <a:pPr marL="124183" indent="-118813">
              <a:spcBef>
                <a:spcPts val="634"/>
              </a:spcBef>
              <a:defRPr/>
            </a:pPr>
            <a:r>
              <a:rPr lang="en-US" dirty="0">
                <a:solidFill>
                  <a:prstClr val="black"/>
                </a:solidFill>
                <a:cs typeface="Arial" panose="020B0604020202020204" pitchFamily="34" charset="0"/>
              </a:rPr>
              <a:t>See Module 3 in the Training Library at </a:t>
            </a:r>
            <a:r>
              <a:rPr lang="en-US" dirty="0">
                <a:solidFill>
                  <a:prstClr val="black"/>
                </a:solidFill>
                <a:cs typeface="Arial" panose="020B0604020202020204" pitchFamily="34" charset="0"/>
                <a:hlinkClick r:id="rId6"/>
              </a:rPr>
              <a:t>CMSnationaltrainingprogram.cms.gov/?q=global-search&amp;search=Medigap+policies&amp;combine=Medigap+policies</a:t>
            </a:r>
            <a:r>
              <a:rPr lang="en-US" dirty="0">
                <a:solidFill>
                  <a:prstClr val="black"/>
                </a:solidFill>
                <a:cs typeface="Arial" panose="020B0604020202020204" pitchFamily="34" charset="0"/>
              </a:rPr>
              <a:t>. </a:t>
            </a:r>
          </a:p>
          <a:p>
            <a:pPr marL="124183" indent="-118813">
              <a:spcBef>
                <a:spcPts val="634"/>
              </a:spcBef>
              <a:defRPr/>
            </a:pPr>
            <a:r>
              <a:rPr lang="en-US" dirty="0">
                <a:solidFill>
                  <a:prstClr val="black"/>
                </a:solidFill>
                <a:cs typeface="Arial" panose="020B0604020202020204" pitchFamily="34" charset="0"/>
              </a:rPr>
              <a:t>Visit </a:t>
            </a:r>
            <a:r>
              <a:rPr lang="en-US" dirty="0">
                <a:solidFill>
                  <a:prstClr val="black"/>
                </a:solidFill>
                <a:cs typeface="Arial" panose="020B0604020202020204" pitchFamily="34" charset="0"/>
                <a:hlinkClick r:id="rId7"/>
              </a:rPr>
              <a:t>Medicare.gov/supplements-other-insurance/how-to-compare-medigap-policies</a:t>
            </a:r>
            <a:r>
              <a:rPr lang="en-US" dirty="0">
                <a:solidFill>
                  <a:prstClr val="black"/>
                </a:solidFill>
                <a:cs typeface="Arial" panose="020B0604020202020204" pitchFamily="34" charset="0"/>
              </a:rPr>
              <a:t>.   </a:t>
            </a:r>
          </a:p>
          <a:p>
            <a:pPr marL="0" indent="0" defTabSz="966612">
              <a:spcBef>
                <a:spcPts val="634"/>
              </a:spcBef>
              <a:buNone/>
              <a:defRPr/>
            </a:pPr>
            <a:endParaRPr lang="en-US" dirty="0">
              <a:solidFill>
                <a:prstClr val="black"/>
              </a:solidFill>
              <a:cs typeface="Arial" panose="020B0604020202020204" pitchFamily="34" charset="0"/>
            </a:endParaRPr>
          </a:p>
          <a:p>
            <a:pPr marL="0" indent="0" defTabSz="966612">
              <a:spcBef>
                <a:spcPts val="634"/>
              </a:spcBef>
              <a:buNone/>
              <a:defRPr/>
            </a:pPr>
            <a:endParaRPr lang="en-US" sz="1300" dirty="0">
              <a:solidFill>
                <a:prstClr val="black"/>
              </a:solidFill>
            </a:endParaRPr>
          </a:p>
        </p:txBody>
      </p:sp>
    </p:spTree>
    <p:extLst>
      <p:ext uri="{BB962C8B-B14F-4D97-AF65-F5344CB8AC3E}">
        <p14:creationId xmlns:p14="http://schemas.microsoft.com/office/powerpoint/2010/main" val="16821804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581400"/>
            <a:ext cx="5852160" cy="5144347"/>
          </a:xfrm>
        </p:spPr>
        <p:txBody>
          <a:bodyPr/>
          <a:lstStyle/>
          <a:p>
            <a:pPr marL="0" indent="0" fontAlgn="base">
              <a:spcBef>
                <a:spcPts val="634"/>
              </a:spcBef>
              <a:buNone/>
            </a:pPr>
            <a:r>
              <a:rPr lang="en-US" b="1" dirty="0">
                <a:solidFill>
                  <a:srgbClr val="000000"/>
                </a:solidFill>
                <a:cs typeface="Arial"/>
              </a:rPr>
              <a:t>This slide has animation.</a:t>
            </a:r>
            <a:endParaRPr lang="en-US" b="0" i="0" dirty="0">
              <a:solidFill>
                <a:srgbClr val="444444"/>
              </a:solidFill>
              <a:effectLst/>
              <a:cs typeface="Arial"/>
            </a:endParaRPr>
          </a:p>
          <a:p>
            <a:pPr marL="0" indent="0" fontAlgn="base">
              <a:spcBef>
                <a:spcPts val="634"/>
              </a:spcBef>
              <a:buNone/>
            </a:pPr>
            <a:r>
              <a:rPr lang="en-US" dirty="0">
                <a:solidFill>
                  <a:srgbClr val="444444"/>
                </a:solidFill>
                <a:cs typeface="Arial"/>
              </a:rPr>
              <a:t>​</a:t>
            </a:r>
            <a:r>
              <a:rPr lang="en-US" b="1" dirty="0">
                <a:solidFill>
                  <a:srgbClr val="000000"/>
                </a:solidFill>
                <a:cs typeface="Arial"/>
              </a:rPr>
              <a:t>Presenter Notes</a:t>
            </a:r>
            <a:r>
              <a:rPr lang="en-US" dirty="0">
                <a:solidFill>
                  <a:srgbClr val="444444"/>
                </a:solidFill>
                <a:cs typeface="Arial"/>
              </a:rPr>
              <a:t>​​</a:t>
            </a:r>
            <a:endParaRPr lang="en-US" b="0" i="0" dirty="0">
              <a:solidFill>
                <a:srgbClr val="444444"/>
              </a:solidFill>
              <a:effectLst/>
              <a:cs typeface="Arial"/>
            </a:endParaRPr>
          </a:p>
          <a:p>
            <a:pPr marL="0" indent="0" defTabSz="966612">
              <a:spcBef>
                <a:spcPts val="634"/>
              </a:spcBef>
              <a:buNone/>
              <a:defRPr/>
            </a:pPr>
            <a:r>
              <a:rPr lang="en-US" dirty="0">
                <a:solidFill>
                  <a:prstClr val="black"/>
                </a:solidFill>
                <a:cs typeface="Arial"/>
              </a:rPr>
              <a:t>Check Your Knowledge: Question 4</a:t>
            </a:r>
          </a:p>
          <a:p>
            <a:pPr marL="0" indent="0">
              <a:spcBef>
                <a:spcPts val="634"/>
              </a:spcBef>
              <a:buNone/>
              <a:defRPr/>
            </a:pPr>
            <a:r>
              <a:rPr lang="en-US" b="1" dirty="0">
                <a:solidFill>
                  <a:prstClr val="black"/>
                </a:solidFill>
                <a:cs typeface="Arial"/>
              </a:rPr>
              <a:t>During your Medigap OEP, insurance companies can’t:</a:t>
            </a:r>
          </a:p>
          <a:p>
            <a:pPr marL="241653" indent="-241653">
              <a:spcBef>
                <a:spcPts val="634"/>
              </a:spcBef>
              <a:buFont typeface="+mj-lt"/>
              <a:buAutoNum type="alphaLcPeriod"/>
              <a:defRPr/>
            </a:pPr>
            <a:r>
              <a:rPr lang="en-US" dirty="0">
                <a:solidFill>
                  <a:prstClr val="black"/>
                </a:solidFill>
                <a:cs typeface="Arial"/>
              </a:rPr>
              <a:t>Refuse to sell you any Medigap policy they offer</a:t>
            </a:r>
          </a:p>
          <a:p>
            <a:pPr marL="241653" indent="-241653">
              <a:spcBef>
                <a:spcPts val="634"/>
              </a:spcBef>
              <a:buFont typeface="+mj-lt"/>
              <a:buAutoNum type="alphaLcPeriod"/>
              <a:defRPr/>
            </a:pPr>
            <a:r>
              <a:rPr lang="en-US" dirty="0">
                <a:solidFill>
                  <a:prstClr val="black"/>
                </a:solidFill>
                <a:cs typeface="Arial"/>
              </a:rPr>
              <a:t>Make you wait for coverage</a:t>
            </a:r>
          </a:p>
          <a:p>
            <a:pPr marL="241653" indent="-241653">
              <a:spcBef>
                <a:spcPts val="634"/>
              </a:spcBef>
              <a:buFont typeface="+mj-lt"/>
              <a:buAutoNum type="alphaLcPeriod"/>
              <a:defRPr/>
            </a:pPr>
            <a:r>
              <a:rPr lang="en-US" dirty="0">
                <a:solidFill>
                  <a:prstClr val="black"/>
                </a:solidFill>
                <a:cs typeface="Arial"/>
              </a:rPr>
              <a:t>Charge more because of a past/present health problem</a:t>
            </a:r>
          </a:p>
          <a:p>
            <a:pPr marL="241653" indent="-241653">
              <a:spcBef>
                <a:spcPts val="634"/>
              </a:spcBef>
              <a:buFont typeface="+mj-lt"/>
              <a:buAutoNum type="alphaLcPeriod"/>
              <a:defRPr/>
            </a:pPr>
            <a:r>
              <a:rPr lang="en-US" dirty="0">
                <a:solidFill>
                  <a:prstClr val="black"/>
                </a:solidFill>
                <a:cs typeface="Arial"/>
              </a:rPr>
              <a:t>All of the above</a:t>
            </a:r>
          </a:p>
          <a:p>
            <a:pPr marL="0" indent="0">
              <a:spcBef>
                <a:spcPts val="634"/>
              </a:spcBef>
              <a:buNone/>
              <a:defRPr/>
            </a:pPr>
            <a:r>
              <a:rPr lang="en-US" b="1" dirty="0">
                <a:solidFill>
                  <a:prstClr val="black"/>
                </a:solidFill>
                <a:cs typeface="Arial"/>
              </a:rPr>
              <a:t>Answer: d. All of the above</a:t>
            </a:r>
            <a:r>
              <a:rPr lang="en-US" dirty="0">
                <a:solidFill>
                  <a:prstClr val="black"/>
                </a:solidFill>
                <a:cs typeface="Arial"/>
              </a:rPr>
              <a:t>. </a:t>
            </a:r>
            <a:endParaRPr lang="en-US" dirty="0">
              <a:solidFill>
                <a:prstClr val="black"/>
              </a:solidFill>
              <a:cs typeface="Arial" panose="020B0604020202020204" pitchFamily="34" charset="0"/>
            </a:endParaRPr>
          </a:p>
          <a:p>
            <a:pPr marL="0" indent="0">
              <a:spcBef>
                <a:spcPts val="634"/>
              </a:spcBef>
              <a:buNone/>
              <a:defRPr/>
            </a:pPr>
            <a:r>
              <a:rPr lang="en-US" dirty="0">
                <a:cs typeface="Arial"/>
              </a:rPr>
              <a:t>During the Medigap OEP, insurance companies can’t refuse to sell you a policy because you have a disability or other health problem, or charge you a higher premium (based on your health status) than they charge other people who are 65. Also, insurance companies can’t m</a:t>
            </a:r>
            <a:r>
              <a:rPr lang="en-US" dirty="0">
                <a:solidFill>
                  <a:prstClr val="black"/>
                </a:solidFill>
                <a:cs typeface="Arial"/>
              </a:rPr>
              <a:t>ake you wait for coverage to start (although there can be a waiting period for coverage of pre-existing conditions if you don’t have creditable coverage—previous health insurance coverage that can be used to shorten the waiting period for coverage of a pre-existing condition under Medigap policy—before the OEP).</a:t>
            </a:r>
          </a:p>
          <a:p>
            <a:pPr marL="0" indent="0">
              <a:spcBef>
                <a:spcPts val="634"/>
              </a:spcBef>
              <a:buNone/>
              <a:defRPr/>
            </a:pPr>
            <a:endParaRPr lang="en-US" dirty="0">
              <a:solidFill>
                <a:prstClr val="black"/>
              </a:solidFill>
            </a:endParaRPr>
          </a:p>
        </p:txBody>
      </p:sp>
    </p:spTree>
    <p:extLst>
      <p:ext uri="{BB962C8B-B14F-4D97-AF65-F5344CB8AC3E}">
        <p14:creationId xmlns:p14="http://schemas.microsoft.com/office/powerpoint/2010/main" val="17224489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685165" y="3581400"/>
            <a:ext cx="5852160" cy="5144347"/>
          </a:xfrm>
        </p:spPr>
        <p:txBody>
          <a:bodyPr/>
          <a:lstStyle/>
          <a:p>
            <a:pPr marL="0" indent="0" defTabSz="966612">
              <a:spcBef>
                <a:spcPts val="634"/>
              </a:spcBef>
              <a:buNone/>
              <a:defRPr/>
            </a:pPr>
            <a:r>
              <a:rPr lang="en-US" b="1" dirty="0">
                <a:solidFill>
                  <a:prstClr val="black"/>
                </a:solidFill>
                <a:cs typeface="Arial" panose="020B0604020202020204" pitchFamily="34" charset="0"/>
              </a:rPr>
              <a:t>Presenter Notes</a:t>
            </a:r>
          </a:p>
          <a:p>
            <a:pPr marL="0" indent="0" defTabSz="966612">
              <a:spcBef>
                <a:spcPts val="634"/>
              </a:spcBef>
              <a:buNone/>
              <a:defRPr/>
            </a:pPr>
            <a:r>
              <a:rPr lang="en-US" dirty="0">
                <a:solidFill>
                  <a:prstClr val="black"/>
                </a:solidFill>
                <a:cs typeface="Arial" panose="020B0604020202020204" pitchFamily="34" charset="0"/>
              </a:rPr>
              <a:t>Lesson 4 explains Medicare drug coverage, associated costs, and how to choose and join a plan.</a:t>
            </a:r>
          </a:p>
          <a:p>
            <a:pPr marL="0" indent="0">
              <a:spcBef>
                <a:spcPts val="634"/>
              </a:spcBef>
              <a:buNone/>
            </a:pPr>
            <a:endParaRPr lang="en-US" dirty="0"/>
          </a:p>
        </p:txBody>
      </p:sp>
    </p:spTree>
    <p:extLst>
      <p:ext uri="{BB962C8B-B14F-4D97-AF65-F5344CB8AC3E}">
        <p14:creationId xmlns:p14="http://schemas.microsoft.com/office/powerpoint/2010/main" val="21694598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581400"/>
            <a:ext cx="5852160" cy="5144347"/>
          </a:xfrm>
        </p:spPr>
        <p:txBody>
          <a:bodyPr/>
          <a:lstStyle/>
          <a:p>
            <a:pPr marL="0" indent="0" defTabSz="966612">
              <a:spcBef>
                <a:spcPts val="634"/>
              </a:spcBef>
              <a:buNone/>
              <a:defRPr/>
            </a:pPr>
            <a:r>
              <a:rPr lang="en-US" b="1" dirty="0">
                <a:cs typeface="Arial"/>
              </a:rPr>
              <a:t>Presenter Notes</a:t>
            </a:r>
          </a:p>
          <a:p>
            <a:pPr marL="0" indent="0" defTabSz="966612">
              <a:spcBef>
                <a:spcPts val="634"/>
              </a:spcBef>
              <a:buNone/>
              <a:defRPr/>
            </a:pPr>
            <a:r>
              <a:rPr lang="en-US" sz="1300" dirty="0">
                <a:solidFill>
                  <a:prstClr val="black"/>
                </a:solidFill>
                <a:cs typeface="Arial"/>
              </a:rPr>
              <a:t>At the end of this lesson, you’ll be able to:</a:t>
            </a:r>
          </a:p>
          <a:p>
            <a:pPr marL="125525" indent="-125525">
              <a:spcBef>
                <a:spcPts val="634"/>
              </a:spcBef>
              <a:defRPr/>
            </a:pPr>
            <a:r>
              <a:rPr lang="en-US" dirty="0">
                <a:solidFill>
                  <a:prstClr val="black"/>
                </a:solidFill>
                <a:cs typeface="Arial"/>
              </a:rPr>
              <a:t>Explain Medicare drug coverage (Part D) and how it works</a:t>
            </a:r>
          </a:p>
          <a:p>
            <a:pPr marL="125525" indent="-125525">
              <a:spcBef>
                <a:spcPts val="634"/>
              </a:spcBef>
              <a:defRPr/>
            </a:pPr>
            <a:r>
              <a:rPr lang="en-US" dirty="0">
                <a:solidFill>
                  <a:prstClr val="black"/>
                </a:solidFill>
                <a:cs typeface="Arial"/>
              </a:rPr>
              <a:t>Describe associated costs</a:t>
            </a:r>
            <a:endParaRPr lang="en-US" dirty="0">
              <a:solidFill>
                <a:prstClr val="black"/>
              </a:solidFill>
              <a:cs typeface="Calibri" panose="020F0502020204030204"/>
            </a:endParaRPr>
          </a:p>
          <a:p>
            <a:pPr marL="125525" indent="-125525">
              <a:spcBef>
                <a:spcPts val="634"/>
              </a:spcBef>
              <a:defRPr/>
            </a:pPr>
            <a:r>
              <a:rPr lang="en-US" dirty="0">
                <a:solidFill>
                  <a:prstClr val="black"/>
                </a:solidFill>
                <a:cs typeface="Arial"/>
              </a:rPr>
              <a:t>Discuss considerations when deciding how you'll get your drug coverage</a:t>
            </a:r>
            <a:endParaRPr lang="en-US" dirty="0">
              <a:solidFill>
                <a:prstClr val="black"/>
              </a:solidFill>
              <a:cs typeface="Calibri"/>
            </a:endParaRPr>
          </a:p>
          <a:p>
            <a:pPr marL="125525" indent="-125525">
              <a:spcBef>
                <a:spcPts val="634"/>
              </a:spcBef>
              <a:defRPr/>
            </a:pPr>
            <a:r>
              <a:rPr lang="en-US" dirty="0">
                <a:solidFill>
                  <a:prstClr val="black"/>
                </a:solidFill>
                <a:cs typeface="Arial"/>
              </a:rPr>
              <a:t>Explain the Part D late enrollment penalty and how to avoid it</a:t>
            </a:r>
          </a:p>
          <a:p>
            <a:pPr marL="125525" indent="-125525">
              <a:spcBef>
                <a:spcPts val="634"/>
              </a:spcBef>
              <a:defRPr/>
            </a:pPr>
            <a:r>
              <a:rPr lang="en-US" dirty="0">
                <a:solidFill>
                  <a:prstClr val="black"/>
                </a:solidFill>
                <a:cs typeface="Arial"/>
              </a:rPr>
              <a:t>Explain how and when to join a plan</a:t>
            </a:r>
          </a:p>
        </p:txBody>
      </p:sp>
    </p:spTree>
    <p:extLst>
      <p:ext uri="{BB962C8B-B14F-4D97-AF65-F5344CB8AC3E}">
        <p14:creationId xmlns:p14="http://schemas.microsoft.com/office/powerpoint/2010/main" val="3015110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4" y="3581400"/>
            <a:ext cx="5759451" cy="5613665"/>
          </a:xfrm>
        </p:spPr>
        <p:txBody>
          <a:bodyPr/>
          <a:lstStyle/>
          <a:p>
            <a:pPr marL="0" indent="0" defTabSz="966612">
              <a:spcBef>
                <a:spcPts val="634"/>
              </a:spcBef>
              <a:buNone/>
              <a:defRPr/>
            </a:pPr>
            <a:r>
              <a:rPr lang="en-US" b="1" dirty="0">
                <a:solidFill>
                  <a:prstClr val="black"/>
                </a:solidFill>
                <a:ea typeface="ＭＳ Ｐゴシック"/>
                <a:cs typeface="Arial" panose="020B0604020202020204" pitchFamily="34" charset="0"/>
              </a:rPr>
              <a:t>This slide has animation.</a:t>
            </a:r>
            <a:endParaRPr lang="en-US" b="0" i="0" u="none" strike="noStrike" dirty="0">
              <a:solidFill>
                <a:srgbClr val="000000"/>
              </a:solidFill>
              <a:effectLst/>
              <a:cs typeface="Arial" panose="020B0604020202020204" pitchFamily="34" charset="0"/>
            </a:endParaRPr>
          </a:p>
          <a:p>
            <a:pPr marL="0" indent="0" defTabSz="966612">
              <a:spcBef>
                <a:spcPts val="634"/>
              </a:spcBef>
              <a:buNone/>
              <a:defRPr/>
            </a:pPr>
            <a:r>
              <a:rPr lang="en-US" b="1" i="0" u="none" strike="noStrike" dirty="0">
                <a:solidFill>
                  <a:srgbClr val="000000"/>
                </a:solidFill>
                <a:effectLst/>
                <a:cs typeface="Arial" panose="020B0604020202020204" pitchFamily="34" charset="0"/>
              </a:rPr>
              <a:t>Presenter Notes</a:t>
            </a:r>
            <a:r>
              <a:rPr lang="en-US" b="0" i="0" u="none" strike="noStrike"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0" indent="0" defTabSz="966612">
              <a:spcBef>
                <a:spcPts val="634"/>
              </a:spcBef>
              <a:buNone/>
              <a:defRPr/>
            </a:pPr>
            <a:r>
              <a:rPr lang="en-US" dirty="0">
                <a:cs typeface="Arial" panose="020B0604020202020204" pitchFamily="34" charset="0"/>
              </a:rPr>
              <a:t>Medicare is health insurance for:</a:t>
            </a:r>
            <a:endParaRPr lang="en-US" strike="sngStrike" dirty="0">
              <a:cs typeface="Arial" panose="020B0604020202020204" pitchFamily="34" charset="0"/>
            </a:endParaRPr>
          </a:p>
          <a:p>
            <a:pPr marL="125525" indent="-125525" defTabSz="966612">
              <a:spcBef>
                <a:spcPts val="634"/>
              </a:spcBef>
              <a:defRPr/>
            </a:pPr>
            <a:r>
              <a:rPr lang="en-US" dirty="0">
                <a:cs typeface="Arial" panose="020B0604020202020204" pitchFamily="34" charset="0"/>
              </a:rPr>
              <a:t>People 65 or older.</a:t>
            </a:r>
          </a:p>
          <a:p>
            <a:pPr marL="125525" indent="-125525">
              <a:spcBef>
                <a:spcPts val="634"/>
              </a:spcBef>
              <a:defRPr/>
            </a:pPr>
            <a:r>
              <a:rPr lang="en-US" dirty="0">
                <a:solidFill>
                  <a:prstClr val="black"/>
                </a:solidFill>
                <a:cs typeface="Arial" panose="020B0604020202020204" pitchFamily="34" charset="0"/>
              </a:rPr>
              <a:t>Certain people who are under 65 </a:t>
            </a:r>
            <a:r>
              <a:rPr lang="en-US" dirty="0">
                <a:cs typeface="Arial" panose="020B0604020202020204" pitchFamily="34" charset="0"/>
              </a:rPr>
              <a:t>with disabilities </a:t>
            </a:r>
            <a:r>
              <a:rPr lang="en-US" dirty="0">
                <a:solidFill>
                  <a:prstClr val="black"/>
                </a:solidFill>
                <a:cs typeface="Arial" panose="020B0604020202020204" pitchFamily="34" charset="0"/>
              </a:rPr>
              <a:t>who’ve been getting Social Security Disability Insurance (SSDI) benefits for 24 months. Individuals with </a:t>
            </a:r>
            <a:r>
              <a:rPr lang="en-US" dirty="0">
                <a:cs typeface="Arial" panose="020B0604020202020204" pitchFamily="34" charset="0"/>
              </a:rPr>
              <a:t>ALS (Amyotrophic Lateral Sclerosis, also called Lou Gehrig’s disease</a:t>
            </a:r>
            <a:r>
              <a:rPr lang="en-US" dirty="0">
                <a:solidFill>
                  <a:prstClr val="black"/>
                </a:solidFill>
                <a:cs typeface="Arial" panose="020B0604020202020204" pitchFamily="34" charset="0"/>
              </a:rPr>
              <a:t>) who get SSDI benefits don’t have a 24-month waiting period.</a:t>
            </a:r>
          </a:p>
          <a:p>
            <a:pPr marL="125525" indent="-125525" defTabSz="966612">
              <a:spcBef>
                <a:spcPts val="634"/>
              </a:spcBef>
              <a:defRPr/>
            </a:pPr>
            <a:r>
              <a:rPr lang="en-US" dirty="0">
                <a:solidFill>
                  <a:prstClr val="black"/>
                </a:solidFill>
                <a:cs typeface="Arial" panose="020B0604020202020204" pitchFamily="34" charset="0"/>
              </a:rPr>
              <a:t>People of any age with End-Stage Renal Disease (ESRD) (permanent kidney failure requiring dialysis or a kidney transplant).</a:t>
            </a:r>
          </a:p>
          <a:p>
            <a:pPr marL="0" indent="0" defTabSz="966612">
              <a:spcBef>
                <a:spcPts val="634"/>
              </a:spcBef>
              <a:buNone/>
              <a:defRPr/>
            </a:pPr>
            <a:r>
              <a:rPr lang="en-US" dirty="0">
                <a:solidFill>
                  <a:prstClr val="black"/>
                </a:solidFill>
                <a:cs typeface="Arial" panose="020B0604020202020204" pitchFamily="34" charset="0"/>
              </a:rPr>
              <a:t>A very small subset of people with an asbestos-related condition associated with a federally-declared environmental health hazard can also get Medicare. Currently, this only applies to people affected by a hazard in Libby, Montana.</a:t>
            </a:r>
          </a:p>
          <a:p>
            <a:pPr marL="0" indent="0" defTabSz="966612">
              <a:spcBef>
                <a:spcPts val="634"/>
              </a:spcBef>
              <a:buNone/>
              <a:defRPr/>
            </a:pPr>
            <a:r>
              <a:rPr lang="en-US" dirty="0">
                <a:solidFill>
                  <a:prstClr val="black"/>
                </a:solidFill>
                <a:cs typeface="Arial" panose="020B0604020202020204" pitchFamily="34" charset="0"/>
              </a:rPr>
              <a:t>People who immigrate to the U.S. may qualify for Medicare if they’re in a lawful status. Generally, they must have resided in the U.S. for 5 continuous years to get Medicare.</a:t>
            </a:r>
          </a:p>
          <a:p>
            <a:pPr marL="0" indent="0">
              <a:spcBef>
                <a:spcPts val="634"/>
              </a:spcBef>
              <a:buNone/>
              <a:defRPr/>
            </a:pPr>
            <a:r>
              <a:rPr lang="en-US" dirty="0">
                <a:solidFill>
                  <a:prstClr val="black"/>
                </a:solidFill>
                <a:cs typeface="Arial" panose="020B0604020202020204" pitchFamily="34" charset="0"/>
              </a:rPr>
              <a:t>CMS mails the “Medicare &amp; You” handbook (CMS Product No. 10050) pictured on the slide to all new Medicare beneficiaries at the time they enroll, and to every household each year in the fall. Visit </a:t>
            </a:r>
            <a:r>
              <a:rPr lang="en-US" dirty="0">
                <a:solidFill>
                  <a:prstClr val="black"/>
                </a:solidFill>
                <a:cs typeface="Arial" panose="020B0604020202020204" pitchFamily="34" charset="0"/>
                <a:hlinkClick r:id="rId3"/>
              </a:rPr>
              <a:t>Medicare.gov/medicare-and-you</a:t>
            </a:r>
            <a:r>
              <a:rPr lang="en-US" dirty="0">
                <a:solidFill>
                  <a:prstClr val="black"/>
                </a:solidFill>
                <a:cs typeface="Arial" panose="020B0604020202020204" pitchFamily="34" charset="0"/>
              </a:rPr>
              <a:t> to view and download it electronically. The handbook explains Medicare and provides information on Medicare health and drug plans.</a:t>
            </a:r>
          </a:p>
          <a:p>
            <a:pPr marL="0" indent="0">
              <a:spcBef>
                <a:spcPts val="634"/>
              </a:spcBef>
              <a:buNone/>
              <a:defRPr/>
            </a:pPr>
            <a:r>
              <a:rPr lang="en-US" dirty="0">
                <a:solidFill>
                  <a:prstClr val="black"/>
                </a:solidFill>
                <a:cs typeface="Arial" panose="020B0604020202020204" pitchFamily="34" charset="0"/>
              </a:rPr>
              <a:t>For general Medicare enrollment information, visit </a:t>
            </a:r>
            <a:r>
              <a:rPr lang="en-US" dirty="0">
                <a:solidFill>
                  <a:prstClr val="black"/>
                </a:solidFill>
                <a:cs typeface="Arial" panose="020B0604020202020204" pitchFamily="34" charset="0"/>
                <a:hlinkClick r:id="rId4"/>
              </a:rPr>
              <a:t>CMS.gov/Research-Statistics-Data-and-Systems/Statistics-Trends-and-Reports/CMS-Fast-Facts/index.html</a:t>
            </a:r>
            <a:r>
              <a:rPr lang="en-US" dirty="0">
                <a:solidFill>
                  <a:prstClr val="black"/>
                </a:solidFill>
                <a:cs typeface="Arial" panose="020B0604020202020204" pitchFamily="34" charset="0"/>
              </a:rPr>
              <a:t>. For more information on options for people with disabilities, visit </a:t>
            </a:r>
            <a:r>
              <a:rPr lang="en-US" dirty="0">
                <a:solidFill>
                  <a:prstClr val="black"/>
                </a:solidFill>
                <a:cs typeface="Arial" panose="020B0604020202020204" pitchFamily="34" charset="0"/>
                <a:hlinkClick r:id="rId5"/>
              </a:rPr>
              <a:t>CMSnationaltrainingprogram.cms.gov</a:t>
            </a:r>
            <a:r>
              <a:rPr lang="en-US" dirty="0">
                <a:solidFill>
                  <a:prstClr val="black"/>
                </a:solidFill>
                <a:cs typeface="Arial" panose="020B0604020202020204" pitchFamily="34" charset="0"/>
              </a:rPr>
              <a:t> to review the “Medicare &amp; Other Programs for People with Disabilities” training module.</a:t>
            </a:r>
            <a:endParaRPr lang="en-US" b="1" dirty="0">
              <a:solidFill>
                <a:prstClr val="black"/>
              </a:solidFill>
              <a:cs typeface="Arial" panose="020B0604020202020204" pitchFamily="34" charset="0"/>
            </a:endParaRPr>
          </a:p>
        </p:txBody>
      </p:sp>
    </p:spTree>
    <p:extLst>
      <p:ext uri="{BB962C8B-B14F-4D97-AF65-F5344CB8AC3E}">
        <p14:creationId xmlns:p14="http://schemas.microsoft.com/office/powerpoint/2010/main" val="4077857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581400"/>
            <a:ext cx="5852160" cy="5144347"/>
          </a:xfrm>
        </p:spPr>
        <p:txBody>
          <a:bodyPr/>
          <a:lstStyle/>
          <a:p>
            <a:pPr marL="0" indent="0" defTabSz="966612" fontAlgn="base">
              <a:spcBef>
                <a:spcPts val="634"/>
              </a:spcBef>
              <a:buNone/>
              <a:defRPr/>
            </a:pPr>
            <a:r>
              <a:rPr lang="en-US" b="1" dirty="0">
                <a:solidFill>
                  <a:prstClr val="black"/>
                </a:solidFill>
                <a:ea typeface="ＭＳ Ｐゴシック"/>
                <a:cs typeface="Arial"/>
              </a:rPr>
              <a:t>This slide has animation.</a:t>
            </a:r>
            <a:endParaRPr lang="en-US" b="0" dirty="0">
              <a:cs typeface="Arial"/>
            </a:endParaRPr>
          </a:p>
          <a:p>
            <a:pPr marL="0" indent="0" defTabSz="966612" fontAlgn="base">
              <a:spcBef>
                <a:spcPts val="634"/>
              </a:spcBef>
              <a:buNone/>
              <a:defRPr/>
            </a:pPr>
            <a:r>
              <a:rPr lang="en-US" b="1" dirty="0">
                <a:cs typeface="Arial"/>
              </a:rPr>
              <a:t>Presenter Notes</a:t>
            </a:r>
          </a:p>
          <a:p>
            <a:pPr marL="118813" indent="-118813" defTabSz="966612" fontAlgn="base">
              <a:spcBef>
                <a:spcPts val="634"/>
              </a:spcBef>
              <a:defRPr/>
            </a:pPr>
            <a:r>
              <a:rPr lang="en-US" b="1" dirty="0">
                <a:solidFill>
                  <a:prstClr val="black"/>
                </a:solidFill>
                <a:cs typeface="Arial"/>
              </a:rPr>
              <a:t>Part D is Medicare drug coverage. </a:t>
            </a:r>
            <a:r>
              <a:rPr lang="en-US" dirty="0">
                <a:solidFill>
                  <a:prstClr val="black"/>
                </a:solidFill>
                <a:cs typeface="Arial"/>
              </a:rPr>
              <a:t>It’s an optional benefit available to all people with Medicare. If you sign up for Original Medicare and you want drug coverage, you must join a Medicare drug plan (also known as PDPs). You usually pay a monthly premium for the drug plan.</a:t>
            </a:r>
          </a:p>
          <a:p>
            <a:pPr marL="118813" indent="-118813" defTabSz="966612" fontAlgn="base">
              <a:spcBef>
                <a:spcPts val="634"/>
              </a:spcBef>
              <a:defRPr/>
            </a:pPr>
            <a:r>
              <a:rPr lang="en-US" b="1" dirty="0">
                <a:solidFill>
                  <a:prstClr val="black"/>
                </a:solidFill>
                <a:cs typeface="Arial"/>
              </a:rPr>
              <a:t>These plans are run by private companies </a:t>
            </a:r>
            <a:r>
              <a:rPr lang="en-US" dirty="0">
                <a:solidFill>
                  <a:prstClr val="black"/>
                </a:solidFill>
                <a:cs typeface="Arial"/>
              </a:rPr>
              <a:t>that contract with Medicare.</a:t>
            </a:r>
          </a:p>
          <a:p>
            <a:pPr marL="118813" indent="-118813">
              <a:spcBef>
                <a:spcPts val="634"/>
              </a:spcBef>
              <a:defRPr/>
            </a:pPr>
            <a:r>
              <a:rPr lang="en-US" dirty="0">
                <a:solidFill>
                  <a:prstClr val="black"/>
                </a:solidFill>
                <a:cs typeface="Arial"/>
              </a:rPr>
              <a:t>You can get Part D through Medicare drug plans and Medicare Advantage Plans with drug coverage (also known as MA-PDs). </a:t>
            </a:r>
          </a:p>
          <a:p>
            <a:pPr marL="119149" indent="-119149" defTabSz="966612">
              <a:spcBef>
                <a:spcPts val="634"/>
              </a:spcBef>
              <a:defRPr/>
            </a:pPr>
            <a:r>
              <a:rPr lang="en-US" dirty="0">
                <a:solidFill>
                  <a:prstClr val="black"/>
                </a:solidFill>
                <a:cs typeface="Arial"/>
              </a:rPr>
              <a:t>You can also get Part D coverage through other Medicare health plans, like the Programs of All-inclusive Care for the Elderly (PACE). However, each plan type has special rules and exceptions. Contact the plans you're interested in for more details.</a:t>
            </a:r>
          </a:p>
          <a:p>
            <a:pPr marL="118813" indent="-118813">
              <a:spcBef>
                <a:spcPts val="634"/>
              </a:spcBef>
              <a:defRPr/>
            </a:pPr>
            <a:r>
              <a:rPr lang="en-US" b="1" dirty="0">
                <a:solidFill>
                  <a:prstClr val="black"/>
                </a:solidFill>
                <a:cs typeface="Arial"/>
              </a:rPr>
              <a:t>For help choosing a Part D plan, </a:t>
            </a:r>
            <a:r>
              <a:rPr lang="en-US" dirty="0">
                <a:solidFill>
                  <a:prstClr val="black"/>
                </a:solidFill>
                <a:cs typeface="Arial" panose="020B0604020202020204" pitchFamily="34" charset="0"/>
              </a:rPr>
              <a:t>visit </a:t>
            </a:r>
            <a:r>
              <a:rPr lang="en-US" dirty="0">
                <a:cs typeface="Arial" panose="020B0604020202020204" pitchFamily="34" charset="0"/>
                <a:hlinkClick r:id="rId3"/>
              </a:rPr>
              <a:t>Medicare.gov/plan-compare</a:t>
            </a:r>
            <a:r>
              <a:rPr lang="en-US" dirty="0">
                <a:cs typeface="Arial" panose="020B0604020202020204" pitchFamily="34" charset="0"/>
              </a:rPr>
              <a:t>, </a:t>
            </a:r>
            <a:r>
              <a:rPr lang="en-US" dirty="0">
                <a:solidFill>
                  <a:prstClr val="black"/>
                </a:solidFill>
                <a:cs typeface="Arial" panose="020B0604020202020204" pitchFamily="34" charset="0"/>
              </a:rPr>
              <a:t>or call 1-800-MEDICARE (1-800-633-4227); TTY: 1-877-486-2048. You can also </a:t>
            </a:r>
            <a:r>
              <a:rPr lang="en-US" dirty="0">
                <a:solidFill>
                  <a:prstClr val="black"/>
                </a:solidFill>
                <a:cs typeface="Arial"/>
              </a:rPr>
              <a:t>contact your local State Health Insurance Assistance Program (SHIP) </a:t>
            </a:r>
            <a:r>
              <a:rPr lang="en-US" dirty="0">
                <a:solidFill>
                  <a:prstClr val="black"/>
                </a:solidFill>
                <a:cs typeface="Arial" panose="020B0604020202020204" pitchFamily="34" charset="0"/>
              </a:rPr>
              <a:t>for free help comparing Medicare drug plans. To find information for your local SHIP, visit </a:t>
            </a:r>
            <a:r>
              <a:rPr lang="en-US" dirty="0">
                <a:solidFill>
                  <a:prstClr val="black"/>
                </a:solidFill>
                <a:cs typeface="Arial" panose="020B0604020202020204" pitchFamily="34" charset="0"/>
                <a:hlinkClick r:id="rId4"/>
              </a:rPr>
              <a:t>shiphelp.org</a:t>
            </a:r>
            <a:r>
              <a:rPr lang="en-US" dirty="0">
                <a:solidFill>
                  <a:prstClr val="black"/>
                </a:solidFill>
                <a:cs typeface="Arial" panose="020B0604020202020204" pitchFamily="34" charset="0"/>
              </a:rPr>
              <a:t>. </a:t>
            </a:r>
          </a:p>
        </p:txBody>
      </p:sp>
    </p:spTree>
    <p:extLst>
      <p:ext uri="{BB962C8B-B14F-4D97-AF65-F5344CB8AC3E}">
        <p14:creationId xmlns:p14="http://schemas.microsoft.com/office/powerpoint/2010/main" val="352193493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0" y="3577552"/>
            <a:ext cx="7315200" cy="5682335"/>
          </a:xfrm>
        </p:spPr>
        <p:txBody>
          <a:bodyPr/>
          <a:lstStyle/>
          <a:p>
            <a:pPr marL="0" indent="0" defTabSz="966612">
              <a:spcBef>
                <a:spcPts val="317"/>
              </a:spcBef>
              <a:buNone/>
              <a:defRPr/>
            </a:pPr>
            <a:r>
              <a:rPr lang="en-US" sz="1100" b="1" dirty="0">
                <a:solidFill>
                  <a:prstClr val="black"/>
                </a:solidFill>
                <a:ea typeface="ＭＳ Ｐゴシック"/>
                <a:cs typeface="Arial" panose="020B0604020202020204" pitchFamily="34" charset="0"/>
              </a:rPr>
              <a:t>This slide has animation.</a:t>
            </a:r>
            <a:endParaRPr lang="en-US" sz="1100" dirty="0">
              <a:cs typeface="Arial" panose="020B0604020202020204" pitchFamily="34" charset="0"/>
            </a:endParaRPr>
          </a:p>
          <a:p>
            <a:pPr marL="0" indent="0" defTabSz="966612">
              <a:spcBef>
                <a:spcPts val="317"/>
              </a:spcBef>
              <a:buNone/>
              <a:defRPr/>
            </a:pPr>
            <a:r>
              <a:rPr lang="en-US" sz="1100" b="1" dirty="0">
                <a:cs typeface="Arial" panose="020B0604020202020204" pitchFamily="34" charset="0"/>
              </a:rPr>
              <a:t>Presenter Notes</a:t>
            </a:r>
          </a:p>
          <a:p>
            <a:pPr marL="119149" indent="-119149" defTabSz="966612">
              <a:spcBef>
                <a:spcPts val="317"/>
              </a:spcBef>
              <a:defRPr/>
            </a:pPr>
            <a:r>
              <a:rPr lang="en-US" sz="1100" b="1" dirty="0">
                <a:solidFill>
                  <a:prstClr val="black"/>
                </a:solidFill>
                <a:cs typeface="Arial" panose="020B0604020202020204" pitchFamily="34" charset="0"/>
              </a:rPr>
              <a:t>Medicare contracts with private insurance companies that offer drug plans to people with Medicare. </a:t>
            </a:r>
            <a:r>
              <a:rPr lang="en-US" sz="1100" dirty="0">
                <a:solidFill>
                  <a:prstClr val="black"/>
                </a:solidFill>
                <a:cs typeface="Arial" panose="020B0604020202020204" pitchFamily="34" charset="0"/>
              </a:rPr>
              <a:t>Everyone with Medicare can get drug coverage by joining a drug plan (Part D). If you don’t get Part D when you’re first eligible and you don’t have other creditable coverage, you may have to pay a penalty for as long as you have a drug plan. You can also get drug coverage from a Medicare Advantage Plan (with drug coverage), but to join one you must have both Medicare Part A (Hospital Insurance) and Part B (Medical Insurance).</a:t>
            </a:r>
          </a:p>
          <a:p>
            <a:pPr marL="119149" indent="-119149">
              <a:spcBef>
                <a:spcPts val="317"/>
              </a:spcBef>
              <a:defRPr/>
            </a:pPr>
            <a:r>
              <a:rPr lang="en-US" sz="1100" b="1" dirty="0">
                <a:solidFill>
                  <a:prstClr val="black"/>
                </a:solidFill>
                <a:cs typeface="Arial" panose="020B0604020202020204" pitchFamily="34" charset="0"/>
              </a:rPr>
              <a:t>Each plan has a formulary, or list of covered drugs. </a:t>
            </a:r>
            <a:r>
              <a:rPr lang="en-US" sz="1100" dirty="0">
                <a:solidFill>
                  <a:prstClr val="black"/>
                </a:solidFill>
                <a:cs typeface="Arial" panose="020B0604020202020204" pitchFamily="34" charset="0"/>
              </a:rPr>
              <a:t>Each plan’s</a:t>
            </a:r>
            <a:r>
              <a:rPr lang="en-US" sz="1100" b="1" dirty="0">
                <a:solidFill>
                  <a:prstClr val="black"/>
                </a:solidFill>
                <a:cs typeface="Arial" panose="020B0604020202020204" pitchFamily="34" charset="0"/>
              </a:rPr>
              <a:t> </a:t>
            </a:r>
            <a:r>
              <a:rPr lang="en-US" sz="1100" dirty="0">
                <a:solidFill>
                  <a:prstClr val="black"/>
                </a:solidFill>
                <a:cs typeface="Arial" panose="020B0604020202020204" pitchFamily="34" charset="0"/>
              </a:rPr>
              <a:t>formulary must include a range of drugs in the most commonly prescribed categories. This ensures that people with different medical conditions can get the treatment they need. All drug plans generally must cover at least 2 drugs in each drug category, but plans can choose which specific drugs they cover. </a:t>
            </a:r>
          </a:p>
          <a:p>
            <a:pPr marL="0" indent="0">
              <a:spcBef>
                <a:spcPts val="317"/>
              </a:spcBef>
              <a:buNone/>
              <a:defRPr/>
            </a:pPr>
            <a:r>
              <a:rPr lang="en-US" sz="1100" b="1" dirty="0">
                <a:solidFill>
                  <a:prstClr val="black"/>
                </a:solidFill>
                <a:cs typeface="Arial" panose="020B0604020202020204" pitchFamily="34" charset="0"/>
              </a:rPr>
              <a:t>All plans must cover a wide range of drugs that people with Medicare take, including most drugs in certain protected classes, which include: </a:t>
            </a:r>
          </a:p>
          <a:p>
            <a:pPr marL="184596" lvl="1" indent="-184596" defTabSz="966612">
              <a:spcBef>
                <a:spcPts val="317"/>
              </a:spcBef>
              <a:buFont typeface="+mj-lt"/>
              <a:buAutoNum type="arabicPeriod"/>
              <a:defRPr/>
            </a:pPr>
            <a:r>
              <a:rPr lang="en-US" sz="1100" dirty="0">
                <a:solidFill>
                  <a:prstClr val="black"/>
                </a:solidFill>
                <a:cs typeface="Arial" panose="020B0604020202020204" pitchFamily="34" charset="0"/>
              </a:rPr>
              <a:t>Cancer drugs</a:t>
            </a:r>
          </a:p>
          <a:p>
            <a:pPr marL="184596" lvl="1" indent="-184596" defTabSz="966612">
              <a:spcBef>
                <a:spcPts val="317"/>
              </a:spcBef>
              <a:buFont typeface="+mj-lt"/>
              <a:buAutoNum type="arabicPeriod"/>
              <a:defRPr/>
            </a:pPr>
            <a:r>
              <a:rPr lang="en-US" sz="1100" dirty="0">
                <a:solidFill>
                  <a:prstClr val="black"/>
                </a:solidFill>
                <a:cs typeface="Arial" panose="020B0604020202020204" pitchFamily="34" charset="0"/>
              </a:rPr>
              <a:t> HIV/AIDS drugs</a:t>
            </a:r>
          </a:p>
          <a:p>
            <a:pPr marL="184596" lvl="1" indent="-184596" defTabSz="966612">
              <a:spcBef>
                <a:spcPts val="317"/>
              </a:spcBef>
              <a:buFont typeface="+mj-lt"/>
              <a:buAutoNum type="arabicPeriod"/>
              <a:defRPr/>
            </a:pPr>
            <a:r>
              <a:rPr lang="en-US" sz="1100" dirty="0">
                <a:solidFill>
                  <a:prstClr val="black"/>
                </a:solidFill>
                <a:cs typeface="Arial" panose="020B0604020202020204" pitchFamily="34" charset="0"/>
              </a:rPr>
              <a:t> Antidepressants</a:t>
            </a:r>
          </a:p>
          <a:p>
            <a:pPr marL="184596" lvl="1" indent="-184596" defTabSz="966612">
              <a:spcBef>
                <a:spcPts val="317"/>
              </a:spcBef>
              <a:buFont typeface="+mj-lt"/>
              <a:buAutoNum type="arabicPeriod"/>
              <a:defRPr/>
            </a:pPr>
            <a:r>
              <a:rPr lang="en-US" sz="1100" dirty="0">
                <a:solidFill>
                  <a:prstClr val="black"/>
                </a:solidFill>
                <a:cs typeface="Arial" panose="020B0604020202020204" pitchFamily="34" charset="0"/>
              </a:rPr>
              <a:t> Antipsychotics </a:t>
            </a:r>
          </a:p>
          <a:p>
            <a:pPr marL="184596" lvl="1" indent="-184596" defTabSz="966612">
              <a:spcBef>
                <a:spcPts val="317"/>
              </a:spcBef>
              <a:buFont typeface="+mj-lt"/>
              <a:buAutoNum type="arabicPeriod"/>
              <a:defRPr/>
            </a:pPr>
            <a:r>
              <a:rPr lang="en-US" sz="1100" dirty="0">
                <a:solidFill>
                  <a:prstClr val="black"/>
                </a:solidFill>
                <a:cs typeface="Arial" panose="020B0604020202020204" pitchFamily="34" charset="0"/>
              </a:rPr>
              <a:t> Anticonvulsants </a:t>
            </a:r>
          </a:p>
          <a:p>
            <a:pPr marL="184596" lvl="1" indent="-184596" defTabSz="966612">
              <a:spcBef>
                <a:spcPts val="317"/>
              </a:spcBef>
              <a:buFont typeface="+mj-lt"/>
              <a:buAutoNum type="arabicPeriod"/>
              <a:defRPr/>
            </a:pPr>
            <a:r>
              <a:rPr lang="en-US" sz="1100" dirty="0">
                <a:solidFill>
                  <a:prstClr val="black"/>
                </a:solidFill>
                <a:cs typeface="Arial" panose="020B0604020202020204" pitchFamily="34" charset="0"/>
              </a:rPr>
              <a:t> Immunosuppressants for organ transplants</a:t>
            </a:r>
          </a:p>
          <a:p>
            <a:pPr marL="0" indent="0">
              <a:spcBef>
                <a:spcPts val="317"/>
              </a:spcBef>
              <a:buNone/>
              <a:defRPr/>
            </a:pPr>
            <a:r>
              <a:rPr lang="en-US" sz="1100" dirty="0">
                <a:solidFill>
                  <a:prstClr val="black"/>
                </a:solidFill>
                <a:cs typeface="Arial" panose="020B0604020202020204" pitchFamily="34" charset="0"/>
              </a:rPr>
              <a:t>Also, drug plans must cover all commercially available vaccines, including the shingles shot (but not vaccines covered under Part B, like the COVID-19, flu and pneumococcal shots). People with drug coverage pay nothing out of pocket for even more vaccines that are recommended by the Advisory Committee on Immunization Practices. You or your health care provider can contact your drug plan for more information about vaccine coverage. View the Code of Federal Regulations’ Access to covered Part D drugs, </a:t>
            </a:r>
            <a:r>
              <a:rPr lang="en-US" sz="1100" i="1" dirty="0">
                <a:solidFill>
                  <a:prstClr val="black"/>
                </a:solidFill>
                <a:cs typeface="Arial" panose="020B0604020202020204" pitchFamily="34" charset="0"/>
              </a:rPr>
              <a:t>§423.120(d), </a:t>
            </a:r>
            <a:r>
              <a:rPr lang="en-US" sz="1100" dirty="0">
                <a:solidFill>
                  <a:prstClr val="black"/>
                </a:solidFill>
                <a:cs typeface="Arial" panose="020B0604020202020204" pitchFamily="34" charset="0"/>
                <a:hlinkClick r:id="rId3"/>
              </a:rPr>
              <a:t>ecfr.gov/cgi-bin/text-idx?SID=7805cfe316ca233ff673e2e02b0e6b74&amp;mc=true&amp;node=se 42.3.423_1120&amp;rgn=div8</a:t>
            </a:r>
            <a:r>
              <a:rPr lang="en-US" sz="1100" dirty="0">
                <a:solidFill>
                  <a:prstClr val="black"/>
                </a:solidFill>
                <a:cs typeface="Arial" panose="020B0604020202020204" pitchFamily="34" charset="0"/>
              </a:rPr>
              <a:t>. </a:t>
            </a:r>
            <a:endParaRPr lang="en-US" sz="1100" b="1" dirty="0">
              <a:solidFill>
                <a:prstClr val="black"/>
              </a:solidFill>
              <a:cs typeface="Arial" panose="020B0604020202020204" pitchFamily="34" charset="0"/>
            </a:endParaRPr>
          </a:p>
          <a:p>
            <a:pPr marL="0" indent="0" defTabSz="966612">
              <a:spcBef>
                <a:spcPts val="317"/>
              </a:spcBef>
              <a:buNone/>
              <a:defRPr/>
            </a:pPr>
            <a:r>
              <a:rPr lang="en-US" sz="1100" dirty="0">
                <a:solidFill>
                  <a:prstClr val="black"/>
                </a:solidFill>
                <a:cs typeface="Arial" panose="020B0604020202020204" pitchFamily="34" charset="0"/>
              </a:rPr>
              <a:t>Your plan can change its formulary at any time. They’ll notify you if any formulary changes impact drugs you’re taking. Also, plans may have preferred pharmacies. If you use a preferred pharmacy, your out-of-pocket costs may be lower.</a:t>
            </a:r>
          </a:p>
          <a:p>
            <a:pPr marL="0" indent="0" defTabSz="966612">
              <a:spcBef>
                <a:spcPts val="317"/>
              </a:spcBef>
              <a:buNone/>
              <a:defRPr/>
            </a:pPr>
            <a:r>
              <a:rPr lang="en-US" sz="1100" b="1" dirty="0">
                <a:solidFill>
                  <a:prstClr val="black"/>
                </a:solidFill>
                <a:cs typeface="Arial" panose="020B0604020202020204" pitchFamily="34" charset="0"/>
              </a:rPr>
              <a:t>People with limited income and resources may be able to get Extra Help paying for their Medicare drug costs. </a:t>
            </a:r>
            <a:r>
              <a:rPr lang="en-US" sz="1100" dirty="0">
                <a:solidFill>
                  <a:prstClr val="black"/>
                </a:solidFill>
                <a:cs typeface="Arial" panose="020B0604020202020204" pitchFamily="34" charset="0"/>
              </a:rPr>
              <a:t>“Extra Help” is discussed in further detail later in the presentation.</a:t>
            </a:r>
          </a:p>
        </p:txBody>
      </p:sp>
    </p:spTree>
    <p:extLst>
      <p:ext uri="{BB962C8B-B14F-4D97-AF65-F5344CB8AC3E}">
        <p14:creationId xmlns:p14="http://schemas.microsoft.com/office/powerpoint/2010/main" val="30621796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581400"/>
            <a:ext cx="5852160" cy="5144347"/>
          </a:xfrm>
        </p:spPr>
        <p:txBody>
          <a:bodyPr/>
          <a:lstStyle/>
          <a:p>
            <a:pPr marL="241653" indent="-241653" defTabSz="966612">
              <a:spcBef>
                <a:spcPts val="634"/>
              </a:spcBef>
              <a:buNone/>
              <a:defRPr/>
            </a:pPr>
            <a:r>
              <a:rPr lang="en-US" b="1" dirty="0">
                <a:solidFill>
                  <a:prstClr val="black"/>
                </a:solidFill>
                <a:ea typeface="ＭＳ Ｐゴシック"/>
                <a:cs typeface="Arial"/>
              </a:rPr>
              <a:t>This slide has animation.</a:t>
            </a:r>
            <a:endParaRPr lang="en-US" b="0" dirty="0">
              <a:cs typeface="Arial" panose="020B0604020202020204" pitchFamily="34" charset="0"/>
            </a:endParaRPr>
          </a:p>
          <a:p>
            <a:pPr marL="241653" indent="-241653" defTabSz="966612">
              <a:spcBef>
                <a:spcPts val="634"/>
              </a:spcBef>
              <a:buNone/>
              <a:defRPr/>
            </a:pPr>
            <a:r>
              <a:rPr lang="en-US" b="1" dirty="0">
                <a:cs typeface="Arial"/>
              </a:rPr>
              <a:t>Presenter Notes</a:t>
            </a:r>
          </a:p>
          <a:p>
            <a:pPr marL="241653" indent="-241653" defTabSz="966612">
              <a:spcBef>
                <a:spcPts val="634"/>
              </a:spcBef>
              <a:buNone/>
              <a:defRPr/>
            </a:pPr>
            <a:r>
              <a:rPr lang="en-US" dirty="0">
                <a:solidFill>
                  <a:prstClr val="black"/>
                </a:solidFill>
                <a:cs typeface="Arial"/>
              </a:rPr>
              <a:t>Costs vary by plan.</a:t>
            </a:r>
          </a:p>
          <a:p>
            <a:pPr marL="241653" indent="-241653" defTabSz="966612">
              <a:spcBef>
                <a:spcPts val="634"/>
              </a:spcBef>
              <a:buNone/>
              <a:defRPr/>
            </a:pPr>
            <a:r>
              <a:rPr lang="en-US" b="1" dirty="0">
                <a:solidFill>
                  <a:prstClr val="black"/>
                </a:solidFill>
                <a:cs typeface="Arial"/>
              </a:rPr>
              <a:t>Most people will pay:</a:t>
            </a:r>
          </a:p>
          <a:p>
            <a:pPr marL="118813" indent="-118813" defTabSz="966612">
              <a:spcBef>
                <a:spcPts val="634"/>
              </a:spcBef>
              <a:defRPr/>
            </a:pPr>
            <a:r>
              <a:rPr lang="en-US" dirty="0">
                <a:solidFill>
                  <a:prstClr val="black"/>
                </a:solidFill>
                <a:cs typeface="Arial"/>
              </a:rPr>
              <a:t>A monthly premium (varies by plan and income)</a:t>
            </a:r>
          </a:p>
          <a:p>
            <a:pPr marL="118813" indent="-118813" defTabSz="966612">
              <a:spcBef>
                <a:spcPts val="634"/>
              </a:spcBef>
              <a:defRPr/>
            </a:pPr>
            <a:r>
              <a:rPr lang="en-US" dirty="0">
                <a:solidFill>
                  <a:prstClr val="black"/>
                </a:solidFill>
                <a:cs typeface="Arial"/>
              </a:rPr>
              <a:t>A yearly deductible (if applicable)</a:t>
            </a:r>
          </a:p>
          <a:p>
            <a:pPr marL="118813" indent="-118813" defTabSz="966612">
              <a:spcBef>
                <a:spcPts val="634"/>
              </a:spcBef>
              <a:defRPr/>
            </a:pPr>
            <a:r>
              <a:rPr lang="en-US" dirty="0">
                <a:solidFill>
                  <a:prstClr val="black"/>
                </a:solidFill>
                <a:cs typeface="Arial"/>
              </a:rPr>
              <a:t>Copayments or coinsurance</a:t>
            </a:r>
          </a:p>
          <a:p>
            <a:pPr marL="118813" indent="-118813" defTabSz="966612">
              <a:spcBef>
                <a:spcPts val="634"/>
              </a:spcBef>
              <a:defRPr/>
            </a:pPr>
            <a:r>
              <a:rPr lang="en-US" dirty="0">
                <a:solidFill>
                  <a:prstClr val="black"/>
                </a:solidFill>
                <a:cs typeface="Arial"/>
              </a:rPr>
              <a:t>A percentage of the cost while in the coverage gap, begins at $4,600 for out-of-pocket spending in 2023</a:t>
            </a:r>
          </a:p>
          <a:p>
            <a:pPr marL="118813" indent="-118813" defTabSz="966612">
              <a:spcBef>
                <a:spcPts val="634"/>
              </a:spcBef>
              <a:defRPr/>
            </a:pPr>
            <a:r>
              <a:rPr lang="en-US" dirty="0">
                <a:solidFill>
                  <a:prstClr val="black"/>
                </a:solidFill>
                <a:cs typeface="Arial"/>
              </a:rPr>
              <a:t>Very little after spending $7,400 out of pocket in 2023—will automatically get catastrophic coverage </a:t>
            </a:r>
          </a:p>
          <a:p>
            <a:pPr marL="0" marR="0" lvl="0" indent="0" algn="l" defTabSz="966612" rtl="0" eaLnBrk="1" fontAlgn="auto" latinLnBrk="0" hangingPunct="1">
              <a:lnSpc>
                <a:spcPct val="100000"/>
              </a:lnSpc>
              <a:spcBef>
                <a:spcPts val="634"/>
              </a:spcBef>
              <a:spcAft>
                <a:spcPts val="0"/>
              </a:spcAft>
              <a:buClrTx/>
              <a:buSzTx/>
              <a:buFont typeface="Wingdings" panose="05000000000000000000" pitchFamily="2" charset="2"/>
              <a:buNone/>
              <a:tabLst/>
              <a:defRPr/>
            </a:pPr>
            <a:endParaRPr lang="en-US" b="1" dirty="0">
              <a:solidFill>
                <a:prstClr val="black"/>
              </a:solidFill>
              <a:cs typeface="Arial"/>
            </a:endParaRPr>
          </a:p>
          <a:p>
            <a:pPr marL="0" marR="0" lvl="0" indent="0" algn="l" defTabSz="966612" rtl="0" eaLnBrk="1" fontAlgn="auto" latinLnBrk="0" hangingPunct="1">
              <a:lnSpc>
                <a:spcPct val="100000"/>
              </a:lnSpc>
              <a:spcBef>
                <a:spcPts val="634"/>
              </a:spcBef>
              <a:spcAft>
                <a:spcPts val="0"/>
              </a:spcAft>
              <a:buClrTx/>
              <a:buSzTx/>
              <a:buFont typeface="Wingdings" panose="05000000000000000000" pitchFamily="2" charset="2"/>
              <a:buNone/>
              <a:tabLst/>
              <a:defRPr/>
            </a:pPr>
            <a:r>
              <a:rPr lang="en-US" b="1" dirty="0">
                <a:solidFill>
                  <a:prstClr val="black"/>
                </a:solidFill>
                <a:cs typeface="Arial"/>
              </a:rPr>
              <a:t>If you have limited income and resources, </a:t>
            </a:r>
            <a:r>
              <a:rPr lang="en-US" dirty="0">
                <a:solidFill>
                  <a:prstClr val="black"/>
                </a:solidFill>
                <a:cs typeface="Arial"/>
              </a:rPr>
              <a:t>you may qualify for Extra Help to pay for your drug coverage (see Lesson 7).</a:t>
            </a:r>
          </a:p>
          <a:p>
            <a:pPr marL="0" indent="0" defTabSz="966612">
              <a:spcBef>
                <a:spcPts val="634"/>
              </a:spcBef>
              <a:buNone/>
              <a:defRPr/>
            </a:pPr>
            <a:endParaRPr lang="en-US" dirty="0">
              <a:solidFill>
                <a:prstClr val="black"/>
              </a:solidFill>
            </a:endParaRPr>
          </a:p>
          <a:p>
            <a:pPr marL="0" indent="0">
              <a:buNone/>
            </a:pPr>
            <a:r>
              <a:rPr lang="en-US" b="1" dirty="0">
                <a:cs typeface="Calibri"/>
              </a:rPr>
              <a:t>Resources:</a:t>
            </a:r>
          </a:p>
          <a:p>
            <a:r>
              <a:rPr lang="en-US" dirty="0">
                <a:cs typeface="Calibri"/>
                <a:hlinkClick r:id="rId3"/>
              </a:rPr>
              <a:t>Medicare.gov/drug-coverage-part-d/costs-for-medicare-drug-coverage/costs-in-the-coverage-gap</a:t>
            </a:r>
            <a:endParaRPr lang="en-US" dirty="0">
              <a:cs typeface="Calibri"/>
            </a:endParaRPr>
          </a:p>
          <a:p>
            <a:r>
              <a:rPr lang="en-US" dirty="0">
                <a:cs typeface="Calibri"/>
                <a:hlinkClick r:id="rId4"/>
              </a:rPr>
              <a:t>Medicare.gov/drug-coverage-part-d/costs-for-medicare-drug-coverage/catastrophic-coverage</a:t>
            </a:r>
            <a:endParaRPr lang="en-US" dirty="0">
              <a:cs typeface="Calibri"/>
            </a:endParaRPr>
          </a:p>
          <a:p>
            <a:pPr marL="0" indent="0">
              <a:buNone/>
            </a:pPr>
            <a:endParaRPr lang="en-US" dirty="0">
              <a:cs typeface="Calibri"/>
            </a:endParaRPr>
          </a:p>
        </p:txBody>
      </p:sp>
    </p:spTree>
    <p:extLst>
      <p:ext uri="{BB962C8B-B14F-4D97-AF65-F5344CB8AC3E}">
        <p14:creationId xmlns:p14="http://schemas.microsoft.com/office/powerpoint/2010/main" val="9899665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56411" y="3581400"/>
            <a:ext cx="7014409" cy="5767137"/>
          </a:xfrm>
        </p:spPr>
        <p:txBody>
          <a:bodyPr/>
          <a:lstStyle/>
          <a:p>
            <a:pPr marL="0" indent="0" defTabSz="966612">
              <a:spcBef>
                <a:spcPts val="634"/>
              </a:spcBef>
              <a:buNone/>
              <a:defRPr/>
            </a:pPr>
            <a:r>
              <a:rPr lang="en-US" b="1" dirty="0">
                <a:cs typeface="Arial"/>
              </a:rPr>
              <a:t>Presenter Notes</a:t>
            </a:r>
          </a:p>
          <a:p>
            <a:pPr marL="0" lvl="0" indent="0">
              <a:spcBef>
                <a:spcPts val="634"/>
              </a:spcBef>
              <a:buNone/>
              <a:defRPr/>
            </a:pPr>
            <a:r>
              <a:rPr lang="en-US" dirty="0">
                <a:cs typeface="Arial" panose="020B0604020202020204" pitchFamily="34" charset="0"/>
              </a:rPr>
              <a:t>Most people will pay the standard premium amount for drug coverage. If your modified adjusted gross income (MAGI) is above a certain amount, you may also pay an </a:t>
            </a:r>
            <a:r>
              <a:rPr lang="en-US" dirty="0">
                <a:solidFill>
                  <a:prstClr val="black"/>
                </a:solidFill>
                <a:cs typeface="Arial"/>
              </a:rPr>
              <a:t>Income-Related Monthly Adjustment Amount (</a:t>
            </a:r>
            <a:r>
              <a:rPr lang="en-US" dirty="0">
                <a:cs typeface="Arial" panose="020B0604020202020204" pitchFamily="34" charset="0"/>
              </a:rPr>
              <a:t>IRMAA). Roughly 7% of people with Medicare pay an IRMAA. </a:t>
            </a:r>
            <a:r>
              <a:rPr lang="en-US" dirty="0">
                <a:solidFill>
                  <a:prstClr val="black"/>
                </a:solidFill>
                <a:cs typeface="Arial" panose="020B0604020202020204" pitchFamily="34" charset="0"/>
              </a:rPr>
              <a:t>The total 2023 Part D premiums for people with higher income are shown below.</a:t>
            </a:r>
          </a:p>
          <a:p>
            <a:pPr marL="0" indent="0">
              <a:spcBef>
                <a:spcPts val="634"/>
              </a:spcBef>
              <a:buNone/>
              <a:defRPr/>
            </a:pPr>
            <a:r>
              <a:rPr lang="en-US" dirty="0">
                <a:solidFill>
                  <a:prstClr val="black"/>
                </a:solidFill>
                <a:cs typeface="Arial"/>
              </a:rPr>
              <a:t>The Bipartisan Budget Act of 2018 changed the income-related premium policy and adjusted the income thresholds for determining IRMAA.</a:t>
            </a:r>
            <a:r>
              <a:rPr lang="en-US" dirty="0">
                <a:solidFill>
                  <a:srgbClr val="FF0000"/>
                </a:solidFill>
                <a:cs typeface="Arial"/>
              </a:rPr>
              <a:t> </a:t>
            </a:r>
            <a:r>
              <a:rPr lang="en-US" dirty="0">
                <a:cs typeface="Arial"/>
              </a:rPr>
              <a:t>IRMAA is adjusted each year. It’s calculated on the national base beneficiary premium.</a:t>
            </a:r>
          </a:p>
          <a:p>
            <a:pPr marL="0" indent="0" defTabSz="1021718">
              <a:spcBef>
                <a:spcPts val="686"/>
              </a:spcBef>
              <a:spcAft>
                <a:spcPts val="634"/>
              </a:spcAft>
              <a:buNone/>
              <a:defRPr/>
            </a:pPr>
            <a:r>
              <a:rPr lang="en-US" b="1" dirty="0">
                <a:solidFill>
                  <a:prstClr val="black"/>
                </a:solidFill>
                <a:cs typeface="Arial" panose="020B0604020202020204" pitchFamily="34" charset="0"/>
              </a:rPr>
              <a:t>For 2023:</a:t>
            </a:r>
          </a:p>
          <a:p>
            <a:pPr marL="118813" indent="-118813" defTabSz="1021718">
              <a:spcBef>
                <a:spcPts val="683"/>
              </a:spcBef>
              <a:spcAft>
                <a:spcPts val="634"/>
              </a:spcAft>
              <a:defRPr/>
            </a:pPr>
            <a:r>
              <a:rPr lang="en-US" dirty="0">
                <a:solidFill>
                  <a:prstClr val="black"/>
                </a:solidFill>
                <a:cs typeface="Arial" panose="020B0604020202020204" pitchFamily="34" charset="0"/>
              </a:rPr>
              <a:t>You pay only your plan premium if your yearly income in 2021 was $97,000 or less for an individual, or $194,000 or less for a married couple.</a:t>
            </a:r>
          </a:p>
          <a:p>
            <a:pPr marL="118813" indent="-118813" defTabSz="1021718">
              <a:spcBef>
                <a:spcPts val="683"/>
              </a:spcBef>
              <a:spcAft>
                <a:spcPts val="634"/>
              </a:spcAft>
              <a:defRPr/>
            </a:pPr>
            <a:r>
              <a:rPr lang="en-US" dirty="0">
                <a:solidFill>
                  <a:prstClr val="black"/>
                </a:solidFill>
                <a:cs typeface="Arial" panose="020B0604020202020204" pitchFamily="34" charset="0"/>
              </a:rPr>
              <a:t>If you reported a MAGI of more than $97,000 (individual) or $194,000 (married individuals filing jointly) on your 2021 tax return (the most recent tax return information provided by the Internal Revenue Service (IRS) to Social Security), you’ll have to pay the Part D IRMAA in addition to your plan premium (YPP). </a:t>
            </a:r>
          </a:p>
          <a:p>
            <a:pPr marL="118813" indent="-118813" defTabSz="1021718">
              <a:spcBef>
                <a:spcPts val="683"/>
              </a:spcBef>
              <a:spcAft>
                <a:spcPts val="634"/>
              </a:spcAft>
              <a:defRPr/>
            </a:pPr>
            <a:r>
              <a:rPr lang="en-US" dirty="0">
                <a:solidFill>
                  <a:prstClr val="black"/>
                </a:solidFill>
                <a:cs typeface="Arial" panose="020B0604020202020204" pitchFamily="34" charset="0"/>
              </a:rPr>
              <a:t>If you reported a MAGI above $183,000 and up to $500,000, and file an individual tax return, or file a joint tax return with an income above $366,000 and up to $750,000, you pay your plan premium and your IRMAA of $70.00 per month.</a:t>
            </a:r>
          </a:p>
          <a:p>
            <a:pPr marL="118813" indent="-118813" defTabSz="1021718">
              <a:spcBef>
                <a:spcPts val="683"/>
              </a:spcBef>
              <a:spcAft>
                <a:spcPts val="634"/>
              </a:spcAft>
              <a:defRPr/>
            </a:pPr>
            <a:r>
              <a:rPr lang="en-US" dirty="0">
                <a:solidFill>
                  <a:prstClr val="black"/>
                </a:solidFill>
                <a:cs typeface="Arial" panose="020B0604020202020204" pitchFamily="34" charset="0"/>
              </a:rPr>
              <a:t>If you reported a MAGI of $500,000 or above, and file an individual tax return, or file a joint tax return with an income above $750,000, you pay your plan premium and your IRMAA of $76.40 per month.</a:t>
            </a:r>
          </a:p>
          <a:p>
            <a:pPr marL="0" indent="0" defTabSz="966612">
              <a:spcBef>
                <a:spcPts val="634"/>
              </a:spcBef>
              <a:buNone/>
              <a:defRPr/>
            </a:pPr>
            <a:r>
              <a:rPr lang="en-US" b="1" dirty="0">
                <a:solidFill>
                  <a:prstClr val="black"/>
                </a:solidFill>
                <a:cs typeface="Arial"/>
              </a:rPr>
              <a:t>NOTE: </a:t>
            </a:r>
            <a:r>
              <a:rPr lang="en-US" dirty="0">
                <a:solidFill>
                  <a:prstClr val="black"/>
                </a:solidFill>
                <a:cs typeface="Arial"/>
              </a:rPr>
              <a:t>If you’re married filing separately, but you lived with your spouse at any time during the taxable year, and your income is from $97,000 to $403,000, you pay YPP and IRMAA of $70.00 each month.</a:t>
            </a:r>
          </a:p>
          <a:p>
            <a:pPr marL="0" indent="0">
              <a:spcBef>
                <a:spcPts val="634"/>
              </a:spcBef>
              <a:buNone/>
              <a:defRPr/>
            </a:pPr>
            <a:r>
              <a:rPr lang="en-US" dirty="0">
                <a:solidFill>
                  <a:prstClr val="black"/>
                </a:solidFill>
                <a:cs typeface="Arial"/>
              </a:rPr>
              <a:t>If your income changes for certain reasons, like divorce or retirement, you may be able to reduce your IRMAA. Visit </a:t>
            </a:r>
            <a:r>
              <a:rPr lang="en-US" dirty="0">
                <a:solidFill>
                  <a:prstClr val="black"/>
                </a:solidFill>
                <a:cs typeface="Arial"/>
                <a:hlinkClick r:id="rId3"/>
              </a:rPr>
              <a:t>SSA.gov/forms/ssa-44.pdf</a:t>
            </a:r>
            <a:r>
              <a:rPr lang="en-US" dirty="0">
                <a:solidFill>
                  <a:prstClr val="black"/>
                </a:solidFill>
                <a:cs typeface="Arial"/>
              </a:rPr>
              <a:t> to view and print a copy of the “Medicare Income-Related Monthly Adjustment Amount – Life-Changing Event form.</a:t>
            </a:r>
          </a:p>
        </p:txBody>
      </p:sp>
    </p:spTree>
    <p:extLst>
      <p:ext uri="{BB962C8B-B14F-4D97-AF65-F5344CB8AC3E}">
        <p14:creationId xmlns:p14="http://schemas.microsoft.com/office/powerpoint/2010/main" val="2250798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400050" y="3589486"/>
            <a:ext cx="6591300" cy="5831240"/>
          </a:xfrm>
        </p:spPr>
        <p:txBody>
          <a:bodyPr/>
          <a:lstStyle/>
          <a:p>
            <a:pPr marL="0" indent="0" defTabSz="966612">
              <a:spcBef>
                <a:spcPts val="634"/>
              </a:spcBef>
              <a:buNone/>
              <a:defRPr/>
            </a:pPr>
            <a:r>
              <a:rPr lang="en-US" b="1" dirty="0">
                <a:solidFill>
                  <a:prstClr val="black"/>
                </a:solidFill>
                <a:ea typeface="ＭＳ Ｐゴシック"/>
                <a:cs typeface="Arial"/>
              </a:rPr>
              <a:t>This slide has animation.</a:t>
            </a:r>
            <a:endParaRPr lang="en-US" b="0" dirty="0">
              <a:cs typeface="Arial"/>
            </a:endParaRPr>
          </a:p>
          <a:p>
            <a:pPr marL="0" indent="0" defTabSz="966612">
              <a:spcBef>
                <a:spcPts val="634"/>
              </a:spcBef>
              <a:buNone/>
              <a:defRPr/>
            </a:pPr>
            <a:r>
              <a:rPr lang="en-US" b="1" dirty="0">
                <a:cs typeface="Arial"/>
              </a:rPr>
              <a:t>Presenter Notes</a:t>
            </a:r>
          </a:p>
          <a:p>
            <a:pPr marL="119149" indent="-119149">
              <a:spcBef>
                <a:spcPts val="634"/>
              </a:spcBef>
              <a:defRPr/>
            </a:pPr>
            <a:r>
              <a:rPr lang="en-US" b="1" dirty="0">
                <a:solidFill>
                  <a:prstClr val="black"/>
                </a:solidFill>
                <a:cs typeface="Arial"/>
              </a:rPr>
              <a:t>You may owe a late enrollment penalty (in addition to your regular monthly premium) if you don’t join a drug plan during your Initial Enrollment Period (IEP), and you go for at least 63 days in a row without Part D or other creditable drug coverage. </a:t>
            </a:r>
            <a:r>
              <a:rPr lang="en-US" dirty="0"/>
              <a:t>Creditable drug coverage (for example, from a current or former employer or union, TRICARE, Indian Health Service, the Department of Veterans Affairs, or individual health insurance coverage) that’s expected to pay, on average, at least as much as Medicare’s standard drug coverage. Your plan must tell you each year if your non-Medicare drug coverage is creditable coverage. </a:t>
            </a:r>
            <a:r>
              <a:rPr lang="en-US" dirty="0">
                <a:solidFill>
                  <a:prstClr val="black"/>
                </a:solidFill>
                <a:cs typeface="Arial"/>
              </a:rPr>
              <a:t>The amount of the late enrollment penalty depends on how long you went without creditable drug coverage. If you had other creditable drug coverage or if you qualify for Extra Help, you won’t have to pay a late enrollment penalty. </a:t>
            </a:r>
          </a:p>
          <a:p>
            <a:pPr marL="119149" indent="-119149">
              <a:spcBef>
                <a:spcPts val="634"/>
              </a:spcBef>
              <a:defRPr/>
            </a:pPr>
            <a:r>
              <a:rPr lang="en-US" b="1" dirty="0">
                <a:solidFill>
                  <a:prstClr val="black"/>
                </a:solidFill>
                <a:cs typeface="Arial"/>
              </a:rPr>
              <a:t>Medicare calculates the late enrollment penalty </a:t>
            </a:r>
            <a:r>
              <a:rPr lang="en-US" dirty="0">
                <a:solidFill>
                  <a:prstClr val="black"/>
                </a:solidFill>
                <a:cs typeface="Arial"/>
              </a:rPr>
              <a:t>by multiplying 1% times the number of full, uncovered months you didn’t have drug coverage (once you qualified) or other creditable drug coverage (coverage from an employer or union that’s expected to pay, on average, at least as much as Medicare’s standard drug coverage) times the current “national base beneficiary premium” ($32.74 in 2023). The final amount is rounded to the nearest $.10 and added to your plan’s monthly premium. The national base beneficiary premium may change each year, so the penalty amount may also change each year. You may have to pay this penalty for as long as you have a drug plan. </a:t>
            </a:r>
            <a:endParaRPr lang="en-US" dirty="0">
              <a:solidFill>
                <a:prstClr val="black"/>
              </a:solidFill>
              <a:cs typeface="Arial" panose="020B0604020202020204" pitchFamily="34" charset="0"/>
            </a:endParaRPr>
          </a:p>
          <a:p>
            <a:pPr marL="119149" indent="-119149">
              <a:spcBef>
                <a:spcPts val="634"/>
              </a:spcBef>
              <a:defRPr/>
            </a:pPr>
            <a:r>
              <a:rPr lang="en-US" b="1" dirty="0">
                <a:solidFill>
                  <a:prstClr val="black"/>
                </a:solidFill>
                <a:cs typeface="Arial"/>
              </a:rPr>
              <a:t>Your Medicare plan is required to tell you if you owe a penalty, and what your payment will be. </a:t>
            </a:r>
            <a:r>
              <a:rPr lang="en-US" dirty="0">
                <a:solidFill>
                  <a:prstClr val="black"/>
                </a:solidFill>
                <a:cs typeface="Arial"/>
              </a:rPr>
              <a:t>The late enrollment penalty goes to the Medicare Trust Fund, not the plan. If you don’t agree with your late enrollment penalty, you can ask Medicare for a review or reconsideration. You’ll need to fill out a reconsideration request form (that your plan will send you), and you’ll have the chance to send proof that supports your case. </a:t>
            </a:r>
            <a:endParaRPr lang="en-US" dirty="0">
              <a:solidFill>
                <a:prstClr val="black"/>
              </a:solidFill>
              <a:cs typeface="Arial" panose="020B0604020202020204" pitchFamily="34" charset="0"/>
            </a:endParaRPr>
          </a:p>
          <a:p>
            <a:pPr marL="119149" indent="-119149">
              <a:spcBef>
                <a:spcPts val="611"/>
              </a:spcBef>
              <a:defRPr/>
            </a:pPr>
            <a:r>
              <a:rPr lang="en-US" b="1" dirty="0">
                <a:solidFill>
                  <a:prstClr val="black"/>
                </a:solidFill>
                <a:cs typeface="Arial"/>
              </a:rPr>
              <a:t>For more information, </a:t>
            </a:r>
            <a:r>
              <a:rPr lang="en-US" dirty="0">
                <a:solidFill>
                  <a:prstClr val="black"/>
                </a:solidFill>
                <a:cs typeface="Arial"/>
              </a:rPr>
              <a:t>visit </a:t>
            </a:r>
            <a:r>
              <a:rPr lang="en-US" dirty="0">
                <a:cs typeface="Arial"/>
                <a:hlinkClick r:id="rId3"/>
              </a:rPr>
              <a:t>CMS.gov/Medicare/Prescription-Drug-Coverage/PrescriptionDrugCovContra/Downloads/Part-D-Benefits-Manual-Chapter-6.pdf</a:t>
            </a:r>
            <a:r>
              <a:rPr lang="en-US" i="1" dirty="0">
                <a:solidFill>
                  <a:prstClr val="black"/>
                </a:solidFill>
                <a:cs typeface="Arial"/>
              </a:rPr>
              <a:t>. </a:t>
            </a:r>
            <a:endParaRPr lang="en-US" dirty="0">
              <a:solidFill>
                <a:prstClr val="black"/>
              </a:solidFill>
              <a:cs typeface="Arial" panose="020B0604020202020204" pitchFamily="34" charset="0"/>
            </a:endParaRPr>
          </a:p>
          <a:p>
            <a:pPr marL="0" indent="0" defTabSz="966612">
              <a:spcBef>
                <a:spcPts val="634"/>
              </a:spcBef>
              <a:buNone/>
              <a:defRPr/>
            </a:pPr>
            <a:endParaRPr lang="en-US" sz="1500" dirty="0">
              <a:solidFill>
                <a:prstClr val="black"/>
              </a:solidFill>
            </a:endParaRPr>
          </a:p>
        </p:txBody>
      </p:sp>
    </p:spTree>
    <p:extLst>
      <p:ext uri="{BB962C8B-B14F-4D97-AF65-F5344CB8AC3E}">
        <p14:creationId xmlns:p14="http://schemas.microsoft.com/office/powerpoint/2010/main" val="123964757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defTabSz="966612">
              <a:spcBef>
                <a:spcPts val="634"/>
              </a:spcBef>
              <a:buNone/>
              <a:defRPr/>
            </a:pPr>
            <a:r>
              <a:rPr lang="en-US" b="1" dirty="0">
                <a:cs typeface="Arial" panose="020B0604020202020204" pitchFamily="34" charset="0"/>
              </a:rPr>
              <a:t>Presenter Notes</a:t>
            </a:r>
          </a:p>
          <a:p>
            <a:pPr marL="119149" indent="-119149" defTabSz="966612">
              <a:spcBef>
                <a:spcPts val="634"/>
              </a:spcBef>
              <a:defRPr/>
            </a:pPr>
            <a:r>
              <a:rPr lang="en-US" b="1" dirty="0">
                <a:solidFill>
                  <a:prstClr val="black"/>
                </a:solidFill>
                <a:cs typeface="Arial" panose="020B0604020202020204" pitchFamily="34" charset="0"/>
              </a:rPr>
              <a:t>To join a drug plan, </a:t>
            </a:r>
            <a:r>
              <a:rPr lang="en-US" dirty="0">
                <a:solidFill>
                  <a:prstClr val="black"/>
                </a:solidFill>
                <a:cs typeface="Arial" panose="020B0604020202020204" pitchFamily="34" charset="0"/>
              </a:rPr>
              <a:t>you must have Part A and/or Part B.</a:t>
            </a:r>
          </a:p>
          <a:p>
            <a:pPr marL="119149" indent="-119149" defTabSz="966612">
              <a:spcBef>
                <a:spcPts val="634"/>
              </a:spcBef>
              <a:defRPr/>
            </a:pPr>
            <a:r>
              <a:rPr lang="en-US" b="1" dirty="0">
                <a:solidFill>
                  <a:prstClr val="black"/>
                </a:solidFill>
                <a:cs typeface="Arial" panose="020B0604020202020204" pitchFamily="34" charset="0"/>
              </a:rPr>
              <a:t>To join a Medicare Advantage Plan with drug coverage,</a:t>
            </a:r>
            <a:r>
              <a:rPr lang="en-US" dirty="0">
                <a:solidFill>
                  <a:prstClr val="black"/>
                </a:solidFill>
                <a:cs typeface="Arial" panose="020B0604020202020204" pitchFamily="34" charset="0"/>
              </a:rPr>
              <a:t> you must have both Part A and Part B.</a:t>
            </a:r>
          </a:p>
          <a:p>
            <a:pPr marL="119149" indent="-119149" defTabSz="966612">
              <a:spcBef>
                <a:spcPts val="634"/>
              </a:spcBef>
              <a:defRPr/>
            </a:pPr>
            <a:r>
              <a:rPr lang="en-US" b="1" dirty="0">
                <a:solidFill>
                  <a:prstClr val="black"/>
                </a:solidFill>
                <a:cs typeface="Arial" panose="020B0604020202020204" pitchFamily="34" charset="0"/>
              </a:rPr>
              <a:t>To join a Medicare Cost Plan with drug coverage,</a:t>
            </a:r>
            <a:r>
              <a:rPr lang="en-US" dirty="0">
                <a:solidFill>
                  <a:prstClr val="black"/>
                </a:solidFill>
                <a:cs typeface="Arial" panose="020B0604020202020204" pitchFamily="34" charset="0"/>
              </a:rPr>
              <a:t> you must have Part A and Part B, or have Part B only. Cost Plans are a type of Medicare health plan available in certain, limited areas of the country (learn more in Lesson 5). </a:t>
            </a:r>
          </a:p>
          <a:p>
            <a:pPr marL="119149" indent="-119149" defTabSz="966612">
              <a:spcBef>
                <a:spcPts val="634"/>
              </a:spcBef>
              <a:defRPr/>
            </a:pPr>
            <a:r>
              <a:rPr lang="en-US" b="1" dirty="0">
                <a:solidFill>
                  <a:prstClr val="black"/>
                </a:solidFill>
                <a:cs typeface="Arial" panose="020B0604020202020204" pitchFamily="34" charset="0"/>
              </a:rPr>
              <a:t>Each plan has its own service area, which you must live in to join. </a:t>
            </a:r>
            <a:r>
              <a:rPr lang="en-US" dirty="0">
                <a:solidFill>
                  <a:prstClr val="black"/>
                </a:solidFill>
                <a:cs typeface="Arial" panose="020B0604020202020204" pitchFamily="34" charset="0"/>
              </a:rPr>
              <a:t>People living in the U.S. territories, including Puerto Rico, the U.S. Virgin Islands, Guam, the Northern Mariana Islands, and American Samoa, can join. If you live outside the U.S. and its territories, or if you’re incarcerated, you’re not eligible to join a plan. This means you can’t get drug coverage. You must be lawfully present in the U.S. to join a plan.</a:t>
            </a:r>
          </a:p>
          <a:p>
            <a:pPr marL="119149" indent="-119149" defTabSz="966612">
              <a:spcBef>
                <a:spcPts val="634"/>
              </a:spcBef>
              <a:defRPr/>
            </a:pPr>
            <a:r>
              <a:rPr lang="en-US" b="1" dirty="0">
                <a:solidFill>
                  <a:prstClr val="black"/>
                </a:solidFill>
                <a:cs typeface="Arial" panose="020B0604020202020204" pitchFamily="34" charset="0"/>
              </a:rPr>
              <a:t>Most people must join a drug plan to get coverage. </a:t>
            </a:r>
            <a:r>
              <a:rPr lang="en-US" dirty="0">
                <a:solidFill>
                  <a:prstClr val="black"/>
                </a:solidFill>
                <a:cs typeface="Arial" panose="020B0604020202020204" pitchFamily="34" charset="0"/>
              </a:rPr>
              <a:t>So, while all people with Medicare can have this coverage, you need to take action to get it. If you qualify for Extra Help to pay for your prescription drugs, Medicare will enroll you in a drug plan unless you decline coverage or join a plan yourself. You can only have one drug plan at a time (learn more in Lesson 7).</a:t>
            </a:r>
          </a:p>
          <a:p>
            <a:pPr marL="0" indent="0" defTabSz="966612">
              <a:spcBef>
                <a:spcPts val="634"/>
              </a:spcBef>
              <a:buNone/>
              <a:defRPr/>
            </a:pPr>
            <a:endParaRPr lang="en-US" dirty="0">
              <a:solidFill>
                <a:prstClr val="black"/>
              </a:solidFill>
              <a:cs typeface="Arial" panose="020B0604020202020204" pitchFamily="34" charset="0"/>
            </a:endParaRPr>
          </a:p>
          <a:p>
            <a:pPr marL="0" indent="0" defTabSz="966612">
              <a:spcBef>
                <a:spcPts val="634"/>
              </a:spcBef>
              <a:buNone/>
              <a:defRPr/>
            </a:pPr>
            <a:endParaRPr lang="en-US" dirty="0">
              <a:solidFill>
                <a:prstClr val="black"/>
              </a:solidFill>
            </a:endParaRPr>
          </a:p>
        </p:txBody>
      </p:sp>
    </p:spTree>
    <p:extLst>
      <p:ext uri="{BB962C8B-B14F-4D97-AF65-F5344CB8AC3E}">
        <p14:creationId xmlns:p14="http://schemas.microsoft.com/office/powerpoint/2010/main" val="188056030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4554389"/>
          </a:xfrm>
        </p:spPr>
        <p:txBody>
          <a:bodyPr/>
          <a:lstStyle/>
          <a:p>
            <a:pPr marL="0" indent="0" defTabSz="966612">
              <a:spcBef>
                <a:spcPts val="634"/>
              </a:spcBef>
              <a:buNone/>
              <a:defRPr/>
            </a:pPr>
            <a:r>
              <a:rPr lang="en-US" b="1" dirty="0">
                <a:solidFill>
                  <a:prstClr val="black"/>
                </a:solidFill>
                <a:ea typeface="ＭＳ Ｐゴシック"/>
                <a:cs typeface="Arial"/>
              </a:rPr>
              <a:t>This slide has animation.</a:t>
            </a:r>
            <a:endParaRPr lang="en-US" dirty="0">
              <a:cs typeface="Arial"/>
            </a:endParaRPr>
          </a:p>
          <a:p>
            <a:pPr marL="0" indent="0" defTabSz="966612">
              <a:spcBef>
                <a:spcPts val="634"/>
              </a:spcBef>
              <a:buNone/>
              <a:defRPr/>
            </a:pPr>
            <a:r>
              <a:rPr lang="en-US" b="1" dirty="0">
                <a:cs typeface="Arial"/>
              </a:rPr>
              <a:t>Presenter Notes</a:t>
            </a:r>
          </a:p>
          <a:p>
            <a:pPr marL="119149" indent="-119149">
              <a:spcBef>
                <a:spcPts val="634"/>
              </a:spcBef>
              <a:defRPr/>
            </a:pPr>
            <a:r>
              <a:rPr lang="en-US" b="1" dirty="0">
                <a:solidFill>
                  <a:prstClr val="black"/>
                </a:solidFill>
                <a:cs typeface="Arial"/>
              </a:rPr>
              <a:t>You can join a drug plan during your 7-month IEP. </a:t>
            </a:r>
            <a:r>
              <a:rPr lang="en-US" dirty="0">
                <a:solidFill>
                  <a:prstClr val="black"/>
                </a:solidFill>
                <a:cs typeface="Arial"/>
              </a:rPr>
              <a:t>Your IEP begins 3 months before the month you turn 65, includes the month you turn 65, and ends 3 months after the month you turn 65. </a:t>
            </a:r>
          </a:p>
          <a:p>
            <a:pPr marL="119149" indent="-119149" defTabSz="966612">
              <a:spcBef>
                <a:spcPts val="634"/>
              </a:spcBef>
              <a:defRPr/>
            </a:pPr>
            <a:r>
              <a:rPr lang="en-US" b="1" dirty="0">
                <a:solidFill>
                  <a:prstClr val="black"/>
                </a:solidFill>
                <a:cs typeface="Arial"/>
              </a:rPr>
              <a:t>If you qualify, you can join, switch, or drop a Medicare drug plan during the yearly Open Enrollment Period (OEP) from October 15–December 7. </a:t>
            </a:r>
            <a:r>
              <a:rPr lang="en-US" dirty="0">
                <a:solidFill>
                  <a:prstClr val="black"/>
                </a:solidFill>
                <a:cs typeface="Arial"/>
              </a:rPr>
              <a:t>If you make a change during the OEP, your coverage starts January 1 (as long as your plan gets your request by December 7). For most people, this is the one time each year that they can make changes. </a:t>
            </a:r>
            <a:endParaRPr lang="en-US" dirty="0">
              <a:solidFill>
                <a:prstClr val="black"/>
              </a:solidFill>
              <a:cs typeface="Arial" panose="020B0604020202020204" pitchFamily="34" charset="0"/>
            </a:endParaRPr>
          </a:p>
          <a:p>
            <a:pPr marL="119149" indent="-119149" defTabSz="966612">
              <a:spcBef>
                <a:spcPts val="634"/>
              </a:spcBef>
              <a:defRPr/>
            </a:pPr>
            <a:r>
              <a:rPr lang="en-US" b="1" dirty="0">
                <a:solidFill>
                  <a:prstClr val="black"/>
                </a:solidFill>
                <a:cs typeface="Arial"/>
              </a:rPr>
              <a:t>If you have to buy Part A, </a:t>
            </a:r>
            <a:r>
              <a:rPr lang="en-US" dirty="0">
                <a:solidFill>
                  <a:prstClr val="black"/>
                </a:solidFill>
                <a:cs typeface="Arial"/>
              </a:rPr>
              <a:t>and you and sign up for Part B during the Part B General Enrollment Period (GEP) from January 1–March 31, you can join a drug plan from April 1–June 30. Your coverage begins July 1</a:t>
            </a:r>
            <a:r>
              <a:rPr lang="en-US" baseline="30000" dirty="0">
                <a:solidFill>
                  <a:prstClr val="black"/>
                </a:solidFill>
                <a:cs typeface="Arial"/>
              </a:rPr>
              <a:t>st</a:t>
            </a:r>
            <a:r>
              <a:rPr lang="en-US" dirty="0">
                <a:solidFill>
                  <a:prstClr val="black"/>
                </a:solidFill>
                <a:cs typeface="Arial"/>
              </a:rPr>
              <a:t>. </a:t>
            </a:r>
          </a:p>
          <a:p>
            <a:pPr marL="0" indent="0">
              <a:spcBef>
                <a:spcPts val="634"/>
              </a:spcBef>
              <a:buNone/>
            </a:pPr>
            <a:endParaRPr lang="en-US" dirty="0">
              <a:cs typeface="Arial" panose="020B0604020202020204" pitchFamily="34" charset="0"/>
            </a:endParaRPr>
          </a:p>
          <a:p>
            <a:pPr marL="0" indent="0">
              <a:spcBef>
                <a:spcPts val="634"/>
              </a:spcBef>
              <a:buNone/>
            </a:pPr>
            <a:endParaRPr lang="en-US" dirty="0">
              <a:cs typeface="Arial" panose="020B0604020202020204" pitchFamily="34" charset="0"/>
            </a:endParaRPr>
          </a:p>
        </p:txBody>
      </p:sp>
    </p:spTree>
    <p:extLst>
      <p:ext uri="{BB962C8B-B14F-4D97-AF65-F5344CB8AC3E}">
        <p14:creationId xmlns:p14="http://schemas.microsoft.com/office/powerpoint/2010/main" val="42940408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09550" y="3581400"/>
            <a:ext cx="6924675" cy="5654615"/>
          </a:xfrm>
        </p:spPr>
        <p:txBody>
          <a:bodyPr/>
          <a:lstStyle/>
          <a:p>
            <a:pPr marL="0" indent="0" defTabSz="966612">
              <a:spcBef>
                <a:spcPts val="634"/>
              </a:spcBef>
              <a:buNone/>
              <a:defRPr/>
            </a:pPr>
            <a:r>
              <a:rPr lang="en-US" b="1" dirty="0">
                <a:solidFill>
                  <a:prstClr val="black"/>
                </a:solidFill>
                <a:ea typeface="ＭＳ Ｐゴシック"/>
                <a:cs typeface="Arial" panose="020B0604020202020204" pitchFamily="34" charset="0"/>
              </a:rPr>
              <a:t>This slide has animation.</a:t>
            </a:r>
            <a:endParaRPr lang="en-US" dirty="0">
              <a:cs typeface="Arial" panose="020B0604020202020204" pitchFamily="34" charset="0"/>
            </a:endParaRPr>
          </a:p>
          <a:p>
            <a:pPr marL="0" indent="0" defTabSz="966612">
              <a:spcBef>
                <a:spcPts val="634"/>
              </a:spcBef>
              <a:buNone/>
              <a:defRPr/>
            </a:pPr>
            <a:r>
              <a:rPr lang="en-US" b="1" dirty="0">
                <a:cs typeface="Arial" panose="020B0604020202020204" pitchFamily="34" charset="0"/>
              </a:rPr>
              <a:t>Presenter Notes</a:t>
            </a:r>
          </a:p>
          <a:p>
            <a:pPr marL="0" indent="0">
              <a:spcBef>
                <a:spcPts val="634"/>
              </a:spcBef>
              <a:buNone/>
              <a:defRPr/>
            </a:pPr>
            <a:r>
              <a:rPr lang="en-US" b="1" dirty="0">
                <a:solidFill>
                  <a:prstClr val="black"/>
                </a:solidFill>
                <a:cs typeface="Arial" panose="020B0604020202020204" pitchFamily="34" charset="0"/>
              </a:rPr>
              <a:t>Generally, you must stay enrolled for the calendar year. </a:t>
            </a:r>
            <a:r>
              <a:rPr lang="en-US" dirty="0">
                <a:solidFill>
                  <a:prstClr val="black"/>
                </a:solidFill>
                <a:cs typeface="Arial" panose="020B0604020202020204" pitchFamily="34" charset="0"/>
              </a:rPr>
              <a:t>However, in certain situations you may change plans (like if you switch from Medicare Advantage to Original Medicare during the Medicare Advantage OEP, you may add drug coverage). The Medicare Advantage OEP is from January 1–March 31 each year. Your coverage begins the 1</a:t>
            </a:r>
            <a:r>
              <a:rPr lang="en-US" baseline="30000" dirty="0">
                <a:solidFill>
                  <a:prstClr val="black"/>
                </a:solidFill>
                <a:cs typeface="Arial" panose="020B0604020202020204" pitchFamily="34" charset="0"/>
              </a:rPr>
              <a:t>st</a:t>
            </a:r>
            <a:r>
              <a:rPr lang="en-US" dirty="0">
                <a:solidFill>
                  <a:prstClr val="black"/>
                </a:solidFill>
                <a:cs typeface="Arial" panose="020B0604020202020204" pitchFamily="34" charset="0"/>
              </a:rPr>
              <a:t> day of the month after you join the plan. You must have Medicare Advantage (at any time) during the first 3 months of the year to use this enrollment period. Also, if you’re new to Medicare and you’re enrolled in a Medicare Advantage Plan during your IEP, you can make a change within the first 3 months you have Medicare, using the Medicare Advantage OEP. </a:t>
            </a:r>
          </a:p>
          <a:p>
            <a:pPr marL="0" indent="0">
              <a:spcBef>
                <a:spcPts val="634"/>
              </a:spcBef>
              <a:buNone/>
              <a:defRPr/>
            </a:pPr>
            <a:r>
              <a:rPr lang="en-US" b="1" dirty="0">
                <a:solidFill>
                  <a:prstClr val="black"/>
                </a:solidFill>
                <a:cs typeface="Arial" panose="020B0604020202020204" pitchFamily="34" charset="0"/>
              </a:rPr>
              <a:t>You may also qualify for a Special Enrollment Period (SEP), that allows you to join, switch, or drop your drug plan. Some circumstances where you may qualify for this type of SEP are: </a:t>
            </a:r>
          </a:p>
          <a:p>
            <a:pPr marL="125525" indent="-125525">
              <a:spcBef>
                <a:spcPts val="634"/>
              </a:spcBef>
              <a:defRPr/>
            </a:pPr>
            <a:r>
              <a:rPr lang="en-US" dirty="0">
                <a:solidFill>
                  <a:prstClr val="black"/>
                </a:solidFill>
                <a:cs typeface="Arial" panose="020B0604020202020204" pitchFamily="34" charset="0"/>
              </a:rPr>
              <a:t>If you permanently move out of your plan’s service area, you lose your other creditable drug coverage (“creditable” means coverage that's considered to be at least as good as drug coverage), you weren’t adequately informed that your other coverage wasn’t creditable, or that the coverage was reduced so that it’s no longer creditable; you enter, live at, or leave an institution (like a nursing home), or you get, lose, or have a change in your Medicaid or Extra Help.</a:t>
            </a:r>
          </a:p>
          <a:p>
            <a:pPr marL="125525" indent="-125525">
              <a:spcBef>
                <a:spcPts val="634"/>
              </a:spcBef>
              <a:defRPr/>
            </a:pPr>
            <a:r>
              <a:rPr lang="en-US" dirty="0">
                <a:solidFill>
                  <a:prstClr val="black"/>
                </a:solidFill>
                <a:cs typeface="Arial" panose="020B0604020202020204" pitchFamily="34" charset="0"/>
              </a:rPr>
              <a:t>If you have Extra Help. People with Extra Help can change plans once per quarter in the first 3 quarters of the calendar year. If someone’s notified that they’re “potentially at risk” or “at-risk” for misuse of opioids and other frequently abused medications under a drug management program, they can’t use this SEP as long as they’re enrolled in that plan or until the “at-risk” determination expires, or the plan terminates it. However, they can use the OEP and other SEPs that they qualify for.</a:t>
            </a:r>
          </a:p>
          <a:p>
            <a:pPr marL="125525" indent="-125525">
              <a:spcBef>
                <a:spcPts val="634"/>
              </a:spcBef>
              <a:defRPr/>
            </a:pPr>
            <a:r>
              <a:rPr lang="en-US" dirty="0">
                <a:solidFill>
                  <a:prstClr val="black"/>
                </a:solidFill>
                <a:cs typeface="Arial" panose="020B0604020202020204" pitchFamily="34" charset="0"/>
              </a:rPr>
              <a:t>In exceptional circumstances, like if you no longer qualify for Extra Help.</a:t>
            </a:r>
          </a:p>
          <a:p>
            <a:pPr marL="0" indent="0">
              <a:spcBef>
                <a:spcPts val="634"/>
              </a:spcBef>
              <a:buNone/>
              <a:defRPr/>
            </a:pPr>
            <a:r>
              <a:rPr lang="en-US" b="1" dirty="0">
                <a:solidFill>
                  <a:prstClr val="black"/>
                </a:solidFill>
                <a:cs typeface="Arial" panose="020B0604020202020204" pitchFamily="34" charset="0"/>
              </a:rPr>
              <a:t>You can switch to drug coverage that has an overall star rating of 5 stars from December 8–November 30 each year. </a:t>
            </a:r>
            <a:r>
              <a:rPr lang="en-US" dirty="0">
                <a:solidFill>
                  <a:prstClr val="black"/>
                </a:solidFill>
                <a:cs typeface="Arial" panose="020B0604020202020204" pitchFamily="34" charset="0"/>
              </a:rPr>
              <a:t>You can only use this SEP once during this timeframe. For more enrollment period information, visit </a:t>
            </a:r>
            <a:r>
              <a:rPr lang="en-US" u="sng" dirty="0">
                <a:hlinkClick r:id="rId3"/>
              </a:rPr>
              <a:t>Medicare.gov/publications</a:t>
            </a:r>
            <a:r>
              <a:rPr lang="en-US" dirty="0">
                <a:solidFill>
                  <a:prstClr val="black"/>
                </a:solidFill>
                <a:cs typeface="Arial" panose="020B0604020202020204" pitchFamily="34" charset="0"/>
              </a:rPr>
              <a:t> to review “Understanding Medicare Advantage &amp; Medicare Drug Plan Enrollment Periods” (CMS Product No. 11219).</a:t>
            </a:r>
            <a:endParaRPr lang="en-US" b="1" dirty="0"/>
          </a:p>
        </p:txBody>
      </p:sp>
    </p:spTree>
    <p:extLst>
      <p:ext uri="{BB962C8B-B14F-4D97-AF65-F5344CB8AC3E}">
        <p14:creationId xmlns:p14="http://schemas.microsoft.com/office/powerpoint/2010/main" val="137854675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defTabSz="966612">
              <a:spcBef>
                <a:spcPts val="634"/>
              </a:spcBef>
              <a:buNone/>
              <a:defRPr/>
            </a:pPr>
            <a:r>
              <a:rPr lang="en-US" b="1" dirty="0">
                <a:solidFill>
                  <a:prstClr val="black"/>
                </a:solidFill>
                <a:ea typeface="ＭＳ Ｐゴシック"/>
                <a:cs typeface="Arial" panose="020B0604020202020204" pitchFamily="34" charset="0"/>
              </a:rPr>
              <a:t>This slide has animation.</a:t>
            </a:r>
            <a:endParaRPr lang="en-US" dirty="0">
              <a:cs typeface="Arial" panose="020B0604020202020204" pitchFamily="34" charset="0"/>
            </a:endParaRPr>
          </a:p>
          <a:p>
            <a:pPr marL="0" indent="0" defTabSz="966612">
              <a:spcBef>
                <a:spcPts val="634"/>
              </a:spcBef>
              <a:buNone/>
              <a:defRPr/>
            </a:pPr>
            <a:r>
              <a:rPr lang="en-US" b="1" dirty="0">
                <a:cs typeface="Arial" panose="020B0604020202020204" pitchFamily="34" charset="0"/>
              </a:rPr>
              <a:t>Presenter Notes</a:t>
            </a:r>
          </a:p>
          <a:p>
            <a:pPr marL="119149" indent="-119149">
              <a:spcBef>
                <a:spcPts val="634"/>
              </a:spcBef>
              <a:defRPr/>
            </a:pPr>
            <a:r>
              <a:rPr lang="en-US" b="1" dirty="0">
                <a:solidFill>
                  <a:prstClr val="black"/>
                </a:solidFill>
                <a:cs typeface="Arial" panose="020B0604020202020204" pitchFamily="34" charset="0"/>
              </a:rPr>
              <a:t>There’s help available to find the drug plan that’s right for you. </a:t>
            </a:r>
            <a:r>
              <a:rPr lang="en-US" dirty="0">
                <a:solidFill>
                  <a:prstClr val="black"/>
                </a:solidFill>
                <a:cs typeface="Arial" panose="020B0604020202020204" pitchFamily="34" charset="0"/>
              </a:rPr>
              <a:t>You can visit </a:t>
            </a:r>
            <a:r>
              <a:rPr lang="en-US" dirty="0">
                <a:cs typeface="Arial" panose="020B0604020202020204" pitchFamily="34" charset="0"/>
                <a:hlinkClick r:id="rId3"/>
              </a:rPr>
              <a:t>Medicare.gov/plan-compare</a:t>
            </a:r>
            <a:r>
              <a:rPr lang="en-US" dirty="0">
                <a:cs typeface="Arial" panose="020B0604020202020204" pitchFamily="34" charset="0"/>
              </a:rPr>
              <a:t>, </a:t>
            </a:r>
            <a:r>
              <a:rPr lang="en-US" dirty="0">
                <a:solidFill>
                  <a:prstClr val="black"/>
                </a:solidFill>
                <a:cs typeface="Arial" panose="020B0604020202020204" pitchFamily="34" charset="0"/>
              </a:rPr>
              <a:t>or call 1-800-MEDICARE (1-800-633-4227); TTY: 1-877-486-2048. You can also contact your SHIP for free help comparing drug plans. To find contact information for your local SHIP, visit </a:t>
            </a:r>
            <a:r>
              <a:rPr lang="en-US" dirty="0">
                <a:solidFill>
                  <a:srgbClr val="00529B"/>
                </a:solidFill>
                <a:cs typeface="Arial" panose="020B0604020202020204" pitchFamily="34" charset="0"/>
                <a:hlinkClick r:id="rId4"/>
              </a:rPr>
              <a:t>shiphelp.org</a:t>
            </a:r>
            <a:r>
              <a:rPr lang="en-US" dirty="0">
                <a:solidFill>
                  <a:prstClr val="black"/>
                </a:solidFill>
                <a:cs typeface="Arial" panose="020B0604020202020204" pitchFamily="34" charset="0"/>
              </a:rPr>
              <a:t>. </a:t>
            </a:r>
          </a:p>
          <a:p>
            <a:pPr marL="119149" indent="-119149">
              <a:spcBef>
                <a:spcPts val="634"/>
              </a:spcBef>
              <a:defRPr/>
            </a:pPr>
            <a:r>
              <a:rPr lang="en-US" b="1" dirty="0">
                <a:solidFill>
                  <a:prstClr val="black"/>
                </a:solidFill>
                <a:cs typeface="Arial" panose="020B0604020202020204" pitchFamily="34" charset="0"/>
              </a:rPr>
              <a:t>After you pick a plan that meets your needs, call the company offering it and ask how to join. </a:t>
            </a:r>
            <a:r>
              <a:rPr lang="en-US" dirty="0">
                <a:solidFill>
                  <a:prstClr val="black"/>
                </a:solidFill>
                <a:cs typeface="Arial" panose="020B0604020202020204" pitchFamily="34" charset="0"/>
              </a:rPr>
              <a:t>All plans must offer paper enrollment applications. Also, plans may let you join through their website or over the phone. Most plans also participate and offer enrollment through </a:t>
            </a:r>
            <a:r>
              <a:rPr lang="en-US" dirty="0">
                <a:cs typeface="Arial" panose="020B0604020202020204" pitchFamily="34" charset="0"/>
                <a:hlinkClick r:id="rId3"/>
              </a:rPr>
              <a:t>Medicare.gov/plan-compare</a:t>
            </a:r>
            <a:r>
              <a:rPr lang="en-US" dirty="0">
                <a:solidFill>
                  <a:prstClr val="black"/>
                </a:solidFill>
                <a:cs typeface="Arial" panose="020B0604020202020204" pitchFamily="34" charset="0"/>
              </a:rPr>
              <a:t>. You can also call Medicare to join at 1-800-MEDICARE. </a:t>
            </a:r>
          </a:p>
          <a:p>
            <a:pPr marL="119149" indent="-119149">
              <a:spcBef>
                <a:spcPts val="634"/>
              </a:spcBef>
              <a:defRPr/>
            </a:pPr>
            <a:r>
              <a:rPr lang="en-US" b="1" dirty="0">
                <a:solidFill>
                  <a:prstClr val="black"/>
                </a:solidFill>
                <a:cs typeface="Arial" panose="020B0604020202020204" pitchFamily="34" charset="0"/>
              </a:rPr>
              <a:t>Plans must process applications in a timely manner. </a:t>
            </a:r>
            <a:r>
              <a:rPr lang="en-US" dirty="0">
                <a:solidFill>
                  <a:prstClr val="black"/>
                </a:solidFill>
                <a:cs typeface="Arial" panose="020B0604020202020204" pitchFamily="34" charset="0"/>
              </a:rPr>
              <a:t>After you apply, the plan must tell you if they’ve accepted or denied your application. Plans aren't allowed to deny your application based on your health condition or the drugs you're taking.</a:t>
            </a:r>
          </a:p>
          <a:p>
            <a:pPr marL="0" indent="0">
              <a:spcBef>
                <a:spcPts val="634"/>
              </a:spcBef>
              <a:buNone/>
              <a:defRPr/>
            </a:pPr>
            <a:endParaRPr lang="en-US" dirty="0">
              <a:solidFill>
                <a:prstClr val="black"/>
              </a:solidFill>
              <a:cs typeface="Arial" panose="020B0604020202020204" pitchFamily="34" charset="0"/>
            </a:endParaRPr>
          </a:p>
          <a:p>
            <a:pPr marL="0" indent="0">
              <a:spcBef>
                <a:spcPts val="634"/>
              </a:spcBef>
              <a:buNone/>
              <a:defRPr/>
            </a:pPr>
            <a:endParaRPr lang="en-US" b="1" dirty="0">
              <a:solidFill>
                <a:prstClr val="black"/>
              </a:solidFill>
              <a:cs typeface="Arial" panose="020B0604020202020204" pitchFamily="34" charset="0"/>
            </a:endParaRPr>
          </a:p>
        </p:txBody>
      </p:sp>
    </p:spTree>
    <p:extLst>
      <p:ext uri="{BB962C8B-B14F-4D97-AF65-F5344CB8AC3E}">
        <p14:creationId xmlns:p14="http://schemas.microsoft.com/office/powerpoint/2010/main" val="270419612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52413" y="3581400"/>
            <a:ext cx="6810374" cy="5875421"/>
          </a:xfrm>
        </p:spPr>
        <p:txBody>
          <a:bodyPr/>
          <a:lstStyle/>
          <a:p>
            <a:pPr marL="0" indent="0" defTabSz="966612">
              <a:spcBef>
                <a:spcPts val="634"/>
              </a:spcBef>
              <a:buNone/>
              <a:defRPr/>
            </a:pPr>
            <a:r>
              <a:rPr lang="en-US" b="1" dirty="0">
                <a:solidFill>
                  <a:prstClr val="black"/>
                </a:solidFill>
                <a:ea typeface="ＭＳ Ｐゴシック"/>
                <a:cs typeface="Arial" panose="020B0604020202020204" pitchFamily="34" charset="0"/>
              </a:rPr>
              <a:t>This slide has animation.</a:t>
            </a:r>
            <a:endParaRPr lang="en-US" b="1" dirty="0">
              <a:cs typeface="Arial" panose="020B0604020202020204" pitchFamily="34" charset="0"/>
            </a:endParaRPr>
          </a:p>
          <a:p>
            <a:pPr marL="0" indent="0" defTabSz="966612">
              <a:spcBef>
                <a:spcPts val="634"/>
              </a:spcBef>
              <a:buNone/>
              <a:defRPr/>
            </a:pPr>
            <a:r>
              <a:rPr lang="en-US" b="1" dirty="0">
                <a:cs typeface="Arial" panose="020B0604020202020204" pitchFamily="34" charset="0"/>
              </a:rPr>
              <a:t>Presenter Notes</a:t>
            </a:r>
          </a:p>
          <a:p>
            <a:pPr marL="0" indent="0">
              <a:spcBef>
                <a:spcPts val="634"/>
              </a:spcBef>
              <a:buNone/>
              <a:defRPr/>
            </a:pPr>
            <a:r>
              <a:rPr lang="en-US" b="1" dirty="0">
                <a:solidFill>
                  <a:prstClr val="black"/>
                </a:solidFill>
                <a:cs typeface="Arial" panose="020B0604020202020204" pitchFamily="34" charset="0"/>
              </a:rPr>
              <a:t>Everyone with Medicare has to make a decision about drug coverage. </a:t>
            </a:r>
            <a:r>
              <a:rPr lang="en-US" dirty="0">
                <a:solidFill>
                  <a:prstClr val="black"/>
                </a:solidFill>
                <a:cs typeface="Arial" panose="020B0604020202020204" pitchFamily="34" charset="0"/>
              </a:rPr>
              <a:t>If you’re new to Medicare and already have other drug coverage (like </a:t>
            </a:r>
            <a:r>
              <a:rPr lang="en-US" dirty="0">
                <a:cs typeface="Arial" panose="020B0604020202020204" pitchFamily="34" charset="0"/>
              </a:rPr>
              <a:t>from an employer or union),</a:t>
            </a:r>
            <a:r>
              <a:rPr lang="en-US" dirty="0">
                <a:solidFill>
                  <a:prstClr val="black"/>
                </a:solidFill>
                <a:cs typeface="Arial" panose="020B0604020202020204" pitchFamily="34" charset="0"/>
              </a:rPr>
              <a:t> </a:t>
            </a:r>
            <a:r>
              <a:rPr lang="en-US" dirty="0">
                <a:cs typeface="Arial" panose="020B0604020202020204" pitchFamily="34" charset="0"/>
              </a:rPr>
              <a:t>find out how your employer or union drug coverage works with Medicare, because your coverage may change if you join a drug plan. Your employer or union (or the plan that administers your drug coverage) will send you a “Creditable Coverage” disclosure each year, letting you know if it’s creditable drug coverage and how it compares to drug coverage. If you don’t get this information, ask your employer or union for it. </a:t>
            </a:r>
          </a:p>
          <a:p>
            <a:pPr marL="0" indent="0">
              <a:spcBef>
                <a:spcPts val="634"/>
              </a:spcBef>
              <a:buNone/>
              <a:defRPr/>
            </a:pPr>
            <a:r>
              <a:rPr lang="en-US" b="1" dirty="0">
                <a:cs typeface="Arial" panose="020B0604020202020204" pitchFamily="34" charset="0"/>
              </a:rPr>
              <a:t>You may have to make choices about your employer/union drug coverage and Medicare drug coverage:</a:t>
            </a:r>
          </a:p>
          <a:p>
            <a:pPr marL="118813" indent="-118813">
              <a:spcBef>
                <a:spcPts val="634"/>
              </a:spcBef>
              <a:defRPr/>
            </a:pPr>
            <a:r>
              <a:rPr lang="en-US" dirty="0">
                <a:cs typeface="Arial" panose="020B0604020202020204" pitchFamily="34" charset="0"/>
              </a:rPr>
              <a:t>During your 7-month IEP, when you first qualify for Medicare</a:t>
            </a:r>
          </a:p>
          <a:p>
            <a:pPr marL="118813" indent="-118813">
              <a:spcBef>
                <a:spcPts val="634"/>
              </a:spcBef>
              <a:defRPr/>
            </a:pPr>
            <a:r>
              <a:rPr lang="en-US" dirty="0">
                <a:cs typeface="Arial" panose="020B0604020202020204" pitchFamily="34" charset="0"/>
              </a:rPr>
              <a:t>During the OEP, between October 15–December 7 each year</a:t>
            </a:r>
          </a:p>
          <a:p>
            <a:pPr marL="118813" indent="-118813">
              <a:spcBef>
                <a:spcPts val="634"/>
              </a:spcBef>
              <a:defRPr/>
            </a:pPr>
            <a:r>
              <a:rPr lang="en-US" dirty="0">
                <a:cs typeface="Arial" panose="020B0604020202020204" pitchFamily="34" charset="0"/>
              </a:rPr>
              <a:t>When your employer/union coverage changes or ends </a:t>
            </a:r>
            <a:endParaRPr lang="en-US" dirty="0">
              <a:solidFill>
                <a:prstClr val="black"/>
              </a:solidFill>
              <a:cs typeface="Arial" panose="020B0604020202020204" pitchFamily="34" charset="0"/>
            </a:endParaRPr>
          </a:p>
          <a:p>
            <a:pPr marL="0" indent="0">
              <a:spcBef>
                <a:spcPts val="634"/>
              </a:spcBef>
              <a:buNone/>
              <a:defRPr/>
            </a:pPr>
            <a:r>
              <a:rPr lang="en-US" b="1" dirty="0">
                <a:cs typeface="Arial" panose="020B0604020202020204" pitchFamily="34" charset="0"/>
              </a:rPr>
              <a:t>Before making a decision, here are a few things you should consider:</a:t>
            </a:r>
          </a:p>
          <a:p>
            <a:pPr marL="118813" indent="-118813">
              <a:spcBef>
                <a:spcPts val="634"/>
              </a:spcBef>
              <a:defRPr/>
            </a:pPr>
            <a:r>
              <a:rPr lang="en-US" dirty="0">
                <a:cs typeface="Arial" panose="020B0604020202020204" pitchFamily="34" charset="0"/>
              </a:rPr>
              <a:t>Is your employer or union drug coverage creditable? </a:t>
            </a:r>
            <a:r>
              <a:rPr lang="en-US" dirty="0">
                <a:solidFill>
                  <a:prstClr val="black"/>
                </a:solidFill>
                <a:cs typeface="Arial" panose="020B0604020202020204" pitchFamily="34" charset="0"/>
              </a:rPr>
              <a:t>If you decide not to join a drug plan when you first qualify, and you don’t have other creditable drug coverage for at least </a:t>
            </a:r>
            <a:r>
              <a:rPr lang="en-US" dirty="0">
                <a:cs typeface="Arial" panose="020B0604020202020204" pitchFamily="34" charset="0"/>
              </a:rPr>
              <a:t>63 days in a row, </a:t>
            </a:r>
            <a:r>
              <a:rPr lang="en-US" dirty="0">
                <a:solidFill>
                  <a:prstClr val="black"/>
                </a:solidFill>
                <a:cs typeface="Arial" panose="020B0604020202020204" pitchFamily="34" charset="0"/>
              </a:rPr>
              <a:t>or you don’t get Extra Help, you’ll likely pay a lifetime late enrollment penalty if you join a plan later.</a:t>
            </a:r>
          </a:p>
          <a:p>
            <a:pPr marL="118813" indent="-118813">
              <a:spcBef>
                <a:spcPts val="634"/>
              </a:spcBef>
              <a:defRPr/>
            </a:pPr>
            <a:r>
              <a:rPr lang="en-US" dirty="0">
                <a:cs typeface="Arial" panose="020B0604020202020204" pitchFamily="34" charset="0"/>
              </a:rPr>
              <a:t>Will you or your spouse or dependents lose all of your employer or union health coverage if you join a drug plan? </a:t>
            </a:r>
          </a:p>
          <a:p>
            <a:pPr marL="118813" indent="-118813">
              <a:spcBef>
                <a:spcPts val="634"/>
              </a:spcBef>
              <a:defRPr/>
            </a:pPr>
            <a:r>
              <a:rPr lang="en-US" dirty="0">
                <a:cs typeface="Arial" panose="020B0604020202020204" pitchFamily="34" charset="0"/>
              </a:rPr>
              <a:t>How do your out-of-pocket drug costs with your employer or union drug coverage compare to out-of-pocket drug costs with a drug plan? </a:t>
            </a:r>
          </a:p>
          <a:p>
            <a:pPr marL="118813" indent="-118813">
              <a:spcBef>
                <a:spcPts val="634"/>
              </a:spcBef>
              <a:defRPr/>
            </a:pPr>
            <a:r>
              <a:rPr lang="en-US" dirty="0">
                <a:cs typeface="Arial" panose="020B0604020202020204" pitchFamily="34" charset="0"/>
              </a:rPr>
              <a:t>How will your costs change if you get Extra Help with your drug plan costs? </a:t>
            </a:r>
          </a:p>
          <a:p>
            <a:pPr marL="118813" marR="0" lvl="0" indent="-118813" algn="l" defTabSz="914400" rtl="0" eaLnBrk="1" fontAlgn="auto" latinLnBrk="0" hangingPunct="1">
              <a:lnSpc>
                <a:spcPct val="100000"/>
              </a:lnSpc>
              <a:spcBef>
                <a:spcPts val="634"/>
              </a:spcBef>
              <a:spcAft>
                <a:spcPts val="0"/>
              </a:spcAft>
              <a:buClrTx/>
              <a:buSzTx/>
              <a:buFont typeface="Wingdings" panose="05000000000000000000" pitchFamily="2" charset="2"/>
              <a:buChar char="§"/>
              <a:tabLst/>
              <a:defRPr/>
            </a:pPr>
            <a:r>
              <a:rPr lang="en-US" kern="1200" dirty="0">
                <a:solidFill>
                  <a:schemeClr val="tx1"/>
                </a:solidFill>
                <a:effectLst/>
                <a:latin typeface="+mn-lt"/>
                <a:ea typeface="+mn-ea"/>
                <a:cs typeface="+mn-cs"/>
              </a:rPr>
              <a:t>Is your current drug coverage comprehensive? For example, does your plan cover all your current medications, and are your out-of-pocket costs high? All drug plans and health plans with drug coverage must ensure that their members have access to medically necessary drugs to treat their conditions.</a:t>
            </a:r>
            <a:endParaRPr lang="en-US" dirty="0">
              <a:cs typeface="Arial" panose="020B0604020202020204" pitchFamily="34" charset="0"/>
            </a:endParaRPr>
          </a:p>
        </p:txBody>
      </p:sp>
    </p:spTree>
    <p:extLst>
      <p:ext uri="{BB962C8B-B14F-4D97-AF65-F5344CB8AC3E}">
        <p14:creationId xmlns:p14="http://schemas.microsoft.com/office/powerpoint/2010/main" val="4177550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805805" cy="5144347"/>
          </a:xfrm>
        </p:spPr>
        <p:txBody>
          <a:bodyPr/>
          <a:lstStyle/>
          <a:p>
            <a:pPr marL="0" indent="0" defTabSz="966612">
              <a:spcBef>
                <a:spcPts val="634"/>
              </a:spcBef>
              <a:buNone/>
              <a:defRPr/>
            </a:pPr>
            <a:r>
              <a:rPr lang="en-US" b="1" dirty="0">
                <a:solidFill>
                  <a:prstClr val="black"/>
                </a:solidFill>
                <a:ea typeface="ＭＳ Ｐゴシック"/>
                <a:cs typeface="Arial"/>
              </a:rPr>
              <a:t>This slide has animation.</a:t>
            </a:r>
            <a:endParaRPr lang="en-US" dirty="0">
              <a:cs typeface="Arial"/>
            </a:endParaRPr>
          </a:p>
          <a:p>
            <a:pPr marL="0" indent="0">
              <a:spcBef>
                <a:spcPts val="634"/>
              </a:spcBef>
              <a:buNone/>
            </a:pPr>
            <a:r>
              <a:rPr lang="en-US" b="1" dirty="0">
                <a:cs typeface="Arial"/>
              </a:rPr>
              <a:t>Presenter Notes</a:t>
            </a:r>
            <a:r>
              <a:rPr lang="en-US" dirty="0">
                <a:cs typeface="Arial"/>
              </a:rPr>
              <a:t> </a:t>
            </a:r>
          </a:p>
          <a:p>
            <a:pPr marL="125525" indent="-125525">
              <a:spcBef>
                <a:spcPts val="634"/>
              </a:spcBef>
              <a:buFont typeface="Wingdings,Sans-Serif"/>
              <a:buChar char="§"/>
            </a:pPr>
            <a:r>
              <a:rPr lang="en-US" dirty="0">
                <a:cs typeface="Arial"/>
              </a:rPr>
              <a:t>Social Security enrolls most people in Medicare.</a:t>
            </a:r>
          </a:p>
          <a:p>
            <a:pPr marL="125525" indent="-125525">
              <a:spcBef>
                <a:spcPts val="634"/>
              </a:spcBef>
              <a:buFont typeface="Wingdings,Sans-Serif"/>
              <a:buChar char="§"/>
            </a:pPr>
            <a:r>
              <a:rPr lang="en-US" dirty="0">
                <a:cs typeface="Arial"/>
              </a:rPr>
              <a:t>The Railroad Retirement Board (RRB) enrolls both railroad retirees and active employees in Medicare.</a:t>
            </a:r>
          </a:p>
          <a:p>
            <a:pPr marL="125525" indent="-125525">
              <a:spcBef>
                <a:spcPts val="634"/>
              </a:spcBef>
              <a:buFont typeface="Wingdings,Sans-Serif"/>
              <a:buChar char="§"/>
            </a:pPr>
            <a:r>
              <a:rPr lang="en-US" dirty="0">
                <a:cs typeface="Arial"/>
              </a:rPr>
              <a:t>Social Security and the RRB also determine the amounts of Medicare Part A (Hospital Insurance) (if you have to buy it) and Medicare Part B (Medical Insurance) premiums, late enrollment penalties (if applicable), and income-related monthly adjustment amounts (IRMAA).</a:t>
            </a:r>
          </a:p>
          <a:p>
            <a:pPr marL="125525" indent="-125525">
              <a:spcBef>
                <a:spcPts val="634"/>
              </a:spcBef>
              <a:buFont typeface="Wingdings,Sans-Serif"/>
              <a:buChar char="§"/>
            </a:pPr>
            <a:r>
              <a:rPr lang="en-US" dirty="0">
                <a:cs typeface="Arial"/>
              </a:rPr>
              <a:t>The Office of Personnel Management (OPM) handles premiums for federal retirees. </a:t>
            </a:r>
          </a:p>
          <a:p>
            <a:pPr marL="125525" indent="-125525">
              <a:spcBef>
                <a:spcPts val="634"/>
              </a:spcBef>
              <a:buFont typeface="Wingdings,Sans-Serif"/>
              <a:buChar char="§"/>
            </a:pPr>
            <a:r>
              <a:rPr lang="en-US" dirty="0">
                <a:cs typeface="Arial"/>
              </a:rPr>
              <a:t>The Centers for Medicare &amp; Medicaid Services (CMS) sets Medicare policies and determines an individual’s entitlement to benefits in consultation with Social Security. CMS also administers Medicare coverage, benefits, and payments. </a:t>
            </a:r>
          </a:p>
          <a:p>
            <a:pPr marL="0" indent="0">
              <a:spcBef>
                <a:spcPts val="634"/>
              </a:spcBef>
              <a:buNone/>
            </a:pPr>
            <a:endParaRPr lang="en-US" dirty="0"/>
          </a:p>
          <a:p>
            <a:pPr marL="0" indent="0">
              <a:spcBef>
                <a:spcPts val="634"/>
              </a:spcBef>
              <a:buNone/>
            </a:pPr>
            <a:endParaRPr lang="en-US" dirty="0">
              <a:cs typeface="Calibri" panose="020F0502020204030204"/>
            </a:endParaRPr>
          </a:p>
        </p:txBody>
      </p:sp>
    </p:spTree>
    <p:extLst>
      <p:ext uri="{BB962C8B-B14F-4D97-AF65-F5344CB8AC3E}">
        <p14:creationId xmlns:p14="http://schemas.microsoft.com/office/powerpoint/2010/main" val="217898104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fontAlgn="base">
              <a:spcBef>
                <a:spcPts val="634"/>
              </a:spcBef>
              <a:buNone/>
            </a:pPr>
            <a:r>
              <a:rPr lang="en-US" b="1" dirty="0">
                <a:solidFill>
                  <a:srgbClr val="000000"/>
                </a:solidFill>
                <a:cs typeface="Arial"/>
              </a:rPr>
              <a:t>This slide has animation.</a:t>
            </a:r>
            <a:endParaRPr lang="en-US" b="0" i="0" dirty="0">
              <a:solidFill>
                <a:srgbClr val="444444"/>
              </a:solidFill>
              <a:effectLst/>
              <a:cs typeface="Arial"/>
            </a:endParaRPr>
          </a:p>
          <a:p>
            <a:pPr marL="0" indent="0" fontAlgn="base">
              <a:spcBef>
                <a:spcPts val="634"/>
              </a:spcBef>
              <a:buNone/>
            </a:pPr>
            <a:r>
              <a:rPr lang="en-US" dirty="0">
                <a:solidFill>
                  <a:srgbClr val="444444"/>
                </a:solidFill>
                <a:cs typeface="Arial"/>
              </a:rPr>
              <a:t>​</a:t>
            </a:r>
            <a:r>
              <a:rPr lang="en-US" b="1" dirty="0">
                <a:solidFill>
                  <a:srgbClr val="000000"/>
                </a:solidFill>
                <a:cs typeface="Arial"/>
              </a:rPr>
              <a:t>Presenter Notes</a:t>
            </a:r>
            <a:r>
              <a:rPr lang="en-US" dirty="0">
                <a:solidFill>
                  <a:srgbClr val="444444"/>
                </a:solidFill>
                <a:cs typeface="Arial"/>
              </a:rPr>
              <a:t>​​</a:t>
            </a:r>
            <a:endParaRPr lang="en-US" b="0" i="0" dirty="0">
              <a:solidFill>
                <a:srgbClr val="444444"/>
              </a:solidFill>
              <a:effectLst/>
              <a:cs typeface="Arial"/>
            </a:endParaRPr>
          </a:p>
          <a:p>
            <a:pPr marL="0" indent="0" defTabSz="986995">
              <a:spcBef>
                <a:spcPts val="634"/>
              </a:spcBef>
              <a:buNone/>
              <a:defRPr/>
            </a:pPr>
            <a:r>
              <a:rPr lang="en-US" dirty="0">
                <a:solidFill>
                  <a:prstClr val="black"/>
                </a:solidFill>
                <a:ea typeface="Calibri"/>
                <a:cs typeface="Arial"/>
              </a:rPr>
              <a:t>Check Your Knowledge: Question 5</a:t>
            </a:r>
          </a:p>
          <a:p>
            <a:pPr marL="0" indent="0">
              <a:spcBef>
                <a:spcPts val="634"/>
              </a:spcBef>
              <a:buNone/>
              <a:defRPr/>
            </a:pPr>
            <a:r>
              <a:rPr lang="en-US" b="1" dirty="0">
                <a:solidFill>
                  <a:prstClr val="black"/>
                </a:solidFill>
                <a:cs typeface="Arial"/>
              </a:rPr>
              <a:t>Medicare drug coverage is also called _____.</a:t>
            </a:r>
          </a:p>
          <a:p>
            <a:pPr marL="240982" indent="-240982">
              <a:spcBef>
                <a:spcPts val="634"/>
              </a:spcBef>
              <a:buFontTx/>
              <a:buAutoNum type="alphaLcPeriod"/>
              <a:defRPr/>
            </a:pPr>
            <a:r>
              <a:rPr lang="en-US" dirty="0">
                <a:solidFill>
                  <a:prstClr val="black"/>
                </a:solidFill>
                <a:ea typeface="Calibri"/>
                <a:cs typeface="Arial"/>
              </a:rPr>
              <a:t>Part A </a:t>
            </a:r>
            <a:endParaRPr lang="en-US" dirty="0">
              <a:solidFill>
                <a:prstClr val="black"/>
              </a:solidFill>
              <a:ea typeface="Calibri"/>
              <a:cs typeface="Arial" panose="020B0604020202020204" pitchFamily="34" charset="0"/>
            </a:endParaRPr>
          </a:p>
          <a:p>
            <a:pPr marL="240982" indent="-240982">
              <a:spcBef>
                <a:spcPts val="634"/>
              </a:spcBef>
              <a:buFontTx/>
              <a:buAutoNum type="alphaLcPeriod"/>
              <a:defRPr/>
            </a:pPr>
            <a:r>
              <a:rPr lang="en-US" dirty="0">
                <a:solidFill>
                  <a:prstClr val="black"/>
                </a:solidFill>
                <a:ea typeface="Calibri"/>
                <a:cs typeface="Arial"/>
              </a:rPr>
              <a:t>Part B</a:t>
            </a:r>
          </a:p>
          <a:p>
            <a:pPr marL="240982" indent="-240982">
              <a:spcBef>
                <a:spcPts val="634"/>
              </a:spcBef>
              <a:buFontTx/>
              <a:buAutoNum type="alphaLcPeriod"/>
              <a:defRPr/>
            </a:pPr>
            <a:r>
              <a:rPr lang="en-US" dirty="0">
                <a:solidFill>
                  <a:prstClr val="black"/>
                </a:solidFill>
                <a:ea typeface="Calibri"/>
                <a:cs typeface="Arial"/>
              </a:rPr>
              <a:t>Part D</a:t>
            </a:r>
          </a:p>
          <a:p>
            <a:pPr marL="240982" indent="-240982">
              <a:spcBef>
                <a:spcPts val="634"/>
              </a:spcBef>
              <a:buFontTx/>
              <a:buAutoNum type="alphaLcPeriod"/>
              <a:defRPr/>
            </a:pPr>
            <a:r>
              <a:rPr lang="en-US" dirty="0">
                <a:solidFill>
                  <a:prstClr val="black"/>
                </a:solidFill>
                <a:ea typeface="Calibri"/>
                <a:cs typeface="Arial"/>
              </a:rPr>
              <a:t>All of the above</a:t>
            </a:r>
          </a:p>
          <a:p>
            <a:pPr marL="0" indent="0" defTabSz="986995">
              <a:spcBef>
                <a:spcPts val="634"/>
              </a:spcBef>
              <a:buNone/>
              <a:defRPr/>
            </a:pPr>
            <a:r>
              <a:rPr lang="en-US" b="1" dirty="0">
                <a:solidFill>
                  <a:prstClr val="black"/>
                </a:solidFill>
                <a:cs typeface="Arial"/>
              </a:rPr>
              <a:t>Answer</a:t>
            </a:r>
            <a:r>
              <a:rPr lang="en-US" dirty="0">
                <a:solidFill>
                  <a:prstClr val="black"/>
                </a:solidFill>
                <a:cs typeface="Arial"/>
              </a:rPr>
              <a:t>: </a:t>
            </a:r>
            <a:r>
              <a:rPr lang="en-US" b="1" dirty="0">
                <a:solidFill>
                  <a:prstClr val="black"/>
                </a:solidFill>
                <a:cs typeface="Arial"/>
              </a:rPr>
              <a:t>c. Part D</a:t>
            </a:r>
            <a:endParaRPr lang="en-US" b="1" dirty="0">
              <a:solidFill>
                <a:prstClr val="black"/>
              </a:solidFill>
              <a:ea typeface="Calibri"/>
              <a:cs typeface="Arial"/>
            </a:endParaRPr>
          </a:p>
          <a:p>
            <a:pPr marL="118813" indent="-118813">
              <a:spcBef>
                <a:spcPts val="634"/>
              </a:spcBef>
              <a:defRPr/>
            </a:pPr>
            <a:r>
              <a:rPr lang="en-US" dirty="0">
                <a:solidFill>
                  <a:prstClr val="black"/>
                </a:solidFill>
                <a:cs typeface="Arial"/>
              </a:rPr>
              <a:t>Medicare drug coverage is also called Part D. </a:t>
            </a:r>
          </a:p>
          <a:p>
            <a:pPr marL="118813" indent="-118813">
              <a:spcBef>
                <a:spcPts val="634"/>
              </a:spcBef>
              <a:defRPr/>
            </a:pPr>
            <a:r>
              <a:rPr lang="en-US" dirty="0">
                <a:solidFill>
                  <a:prstClr val="black"/>
                </a:solidFill>
                <a:cs typeface="Arial"/>
              </a:rPr>
              <a:t>It’s an optional benefit available to all people with Medicare. If you sign up for Original Medicare and you want drug coverage, you must join a Medicare drug plan (also known as PDPs). You usually pay a monthly premium for the drug plan. </a:t>
            </a:r>
          </a:p>
          <a:p>
            <a:pPr marL="118813" indent="-118813">
              <a:spcBef>
                <a:spcPts val="634"/>
              </a:spcBef>
              <a:defRPr/>
            </a:pPr>
            <a:r>
              <a:rPr lang="en-US" dirty="0">
                <a:solidFill>
                  <a:prstClr val="black"/>
                </a:solidFill>
                <a:cs typeface="Arial"/>
              </a:rPr>
              <a:t>You can get Part D through Medicare drug plans and Medicare Advantage Plans with drug coverage (also known as MA-PDs). </a:t>
            </a:r>
          </a:p>
          <a:p>
            <a:pPr marL="119149" indent="-119149" defTabSz="966612">
              <a:spcBef>
                <a:spcPts val="634"/>
              </a:spcBef>
              <a:defRPr/>
            </a:pPr>
            <a:r>
              <a:rPr lang="en-US" dirty="0">
                <a:solidFill>
                  <a:prstClr val="black"/>
                </a:solidFill>
                <a:cs typeface="Arial"/>
              </a:rPr>
              <a:t>You can also get Part D coverage through other Medicare health plans, like the Programs of All-inclusive Care for the Elderly (PACE). However, each plan type has special rules and exceptions.</a:t>
            </a:r>
          </a:p>
          <a:p>
            <a:pPr marL="0" indent="0" defTabSz="986995">
              <a:spcBef>
                <a:spcPts val="634"/>
              </a:spcBef>
              <a:buNone/>
              <a:defRPr/>
            </a:pPr>
            <a:endParaRPr lang="en-US" dirty="0">
              <a:solidFill>
                <a:prstClr val="black"/>
              </a:solidFill>
              <a:cs typeface="Arial"/>
            </a:endParaRPr>
          </a:p>
          <a:p>
            <a:pPr marL="0" indent="0" defTabSz="986995">
              <a:spcBef>
                <a:spcPts val="634"/>
              </a:spcBef>
              <a:buNone/>
              <a:defRPr/>
            </a:pPr>
            <a:endParaRPr lang="en-US" dirty="0">
              <a:solidFill>
                <a:prstClr val="black"/>
              </a:solidFill>
              <a:cs typeface="Arial"/>
            </a:endParaRPr>
          </a:p>
          <a:p>
            <a:pPr marL="0" indent="0">
              <a:spcBef>
                <a:spcPts val="634"/>
              </a:spcBef>
              <a:buNone/>
            </a:pPr>
            <a:endParaRPr lang="en-US" dirty="0">
              <a:solidFill>
                <a:prstClr val="black"/>
              </a:solidFill>
            </a:endParaRPr>
          </a:p>
          <a:p>
            <a:pPr marL="0" indent="0">
              <a:spcBef>
                <a:spcPts val="634"/>
              </a:spcBef>
              <a:buNone/>
            </a:pPr>
            <a:endParaRPr lang="en-US" dirty="0"/>
          </a:p>
        </p:txBody>
      </p:sp>
    </p:spTree>
    <p:extLst>
      <p:ext uri="{BB962C8B-B14F-4D97-AF65-F5344CB8AC3E}">
        <p14:creationId xmlns:p14="http://schemas.microsoft.com/office/powerpoint/2010/main" val="52258194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fontAlgn="base">
              <a:spcBef>
                <a:spcPts val="634"/>
              </a:spcBef>
              <a:buNone/>
            </a:pPr>
            <a:r>
              <a:rPr lang="en-US" b="1" dirty="0">
                <a:solidFill>
                  <a:srgbClr val="000000"/>
                </a:solidFill>
                <a:cs typeface="Arial"/>
              </a:rPr>
              <a:t>This slide has animation.</a:t>
            </a:r>
            <a:endParaRPr lang="en-US" b="0" i="0" dirty="0">
              <a:solidFill>
                <a:srgbClr val="444444"/>
              </a:solidFill>
              <a:effectLst/>
              <a:cs typeface="Arial"/>
            </a:endParaRPr>
          </a:p>
          <a:p>
            <a:pPr marL="0" indent="0" fontAlgn="base">
              <a:spcBef>
                <a:spcPts val="634"/>
              </a:spcBef>
              <a:buNone/>
            </a:pPr>
            <a:r>
              <a:rPr lang="en-US" dirty="0">
                <a:solidFill>
                  <a:srgbClr val="444444"/>
                </a:solidFill>
                <a:cs typeface="Arial"/>
              </a:rPr>
              <a:t>​</a:t>
            </a:r>
            <a:r>
              <a:rPr lang="en-US" b="1" dirty="0">
                <a:solidFill>
                  <a:srgbClr val="000000"/>
                </a:solidFill>
                <a:cs typeface="Arial"/>
              </a:rPr>
              <a:t>Presenter Notes</a:t>
            </a:r>
            <a:r>
              <a:rPr lang="en-US" dirty="0">
                <a:solidFill>
                  <a:srgbClr val="444444"/>
                </a:solidFill>
                <a:cs typeface="Arial"/>
              </a:rPr>
              <a:t>​​</a:t>
            </a:r>
            <a:endParaRPr lang="en-US" b="0" i="0" dirty="0">
              <a:solidFill>
                <a:srgbClr val="444444"/>
              </a:solidFill>
              <a:effectLst/>
              <a:cs typeface="Arial"/>
            </a:endParaRPr>
          </a:p>
          <a:p>
            <a:pPr marL="0" indent="0" defTabSz="986995">
              <a:spcBef>
                <a:spcPts val="634"/>
              </a:spcBef>
              <a:buNone/>
              <a:defRPr/>
            </a:pPr>
            <a:r>
              <a:rPr lang="en-US" dirty="0">
                <a:solidFill>
                  <a:prstClr val="black"/>
                </a:solidFill>
                <a:ea typeface="Calibri"/>
                <a:cs typeface="Arial"/>
              </a:rPr>
              <a:t>Check Your Knowledge: Question 6</a:t>
            </a:r>
          </a:p>
          <a:p>
            <a:pPr marL="0" indent="0" defTabSz="986995">
              <a:spcBef>
                <a:spcPts val="634"/>
              </a:spcBef>
              <a:buNone/>
              <a:defRPr/>
            </a:pPr>
            <a:r>
              <a:rPr lang="en-US" b="1" dirty="0">
                <a:solidFill>
                  <a:prstClr val="black"/>
                </a:solidFill>
                <a:ea typeface="Calibri"/>
                <a:cs typeface="Arial"/>
              </a:rPr>
              <a:t>It’s July. You signed up for Medicare last year but didn’t join a Medicare drug plan. Generally, when is your next chance to get Part D? </a:t>
            </a:r>
          </a:p>
          <a:p>
            <a:pPr marL="0" indent="0" defTabSz="986995">
              <a:spcBef>
                <a:spcPts val="634"/>
              </a:spcBef>
              <a:buNone/>
              <a:defRPr/>
            </a:pPr>
            <a:r>
              <a:rPr lang="en-US" dirty="0">
                <a:solidFill>
                  <a:prstClr val="black"/>
                </a:solidFill>
                <a:ea typeface="Calibri"/>
                <a:cs typeface="Arial"/>
              </a:rPr>
              <a:t>a. Open Enrollment Period (OEP)</a:t>
            </a:r>
          </a:p>
          <a:p>
            <a:pPr marL="0" indent="0" defTabSz="986995">
              <a:spcBef>
                <a:spcPts val="634"/>
              </a:spcBef>
              <a:buNone/>
              <a:defRPr/>
            </a:pPr>
            <a:r>
              <a:rPr lang="en-US" dirty="0">
                <a:solidFill>
                  <a:prstClr val="black"/>
                </a:solidFill>
                <a:ea typeface="Calibri"/>
                <a:cs typeface="Arial"/>
              </a:rPr>
              <a:t>b. Initial Enrollment Period (IEP)</a:t>
            </a:r>
          </a:p>
          <a:p>
            <a:pPr marL="0" indent="0" defTabSz="986995">
              <a:spcBef>
                <a:spcPts val="634"/>
              </a:spcBef>
              <a:buNone/>
              <a:defRPr/>
            </a:pPr>
            <a:r>
              <a:rPr lang="en-US" dirty="0">
                <a:solidFill>
                  <a:prstClr val="black"/>
                </a:solidFill>
                <a:ea typeface="Calibri"/>
                <a:cs typeface="Arial"/>
              </a:rPr>
              <a:t>c. Your next birthday</a:t>
            </a:r>
          </a:p>
          <a:p>
            <a:pPr marL="0" indent="0" defTabSz="986995">
              <a:spcBef>
                <a:spcPts val="634"/>
              </a:spcBef>
              <a:buNone/>
              <a:defRPr/>
            </a:pPr>
            <a:r>
              <a:rPr lang="en-US" dirty="0">
                <a:solidFill>
                  <a:prstClr val="black"/>
                </a:solidFill>
                <a:ea typeface="Calibri"/>
                <a:cs typeface="Arial"/>
              </a:rPr>
              <a:t>d. 12 months after your IEP</a:t>
            </a:r>
          </a:p>
          <a:p>
            <a:pPr marL="0" indent="0" defTabSz="986995">
              <a:spcBef>
                <a:spcPts val="634"/>
              </a:spcBef>
              <a:buNone/>
              <a:defRPr/>
            </a:pPr>
            <a:r>
              <a:rPr lang="en-US" b="1" dirty="0">
                <a:solidFill>
                  <a:prstClr val="black"/>
                </a:solidFill>
                <a:cs typeface="Arial"/>
              </a:rPr>
              <a:t>Answer: a. Open Enrollment Period (</a:t>
            </a:r>
            <a:r>
              <a:rPr lang="en-US" b="1" dirty="0">
                <a:solidFill>
                  <a:prstClr val="black"/>
                </a:solidFill>
                <a:ea typeface="Calibri"/>
                <a:cs typeface="Arial"/>
              </a:rPr>
              <a:t>OEP) </a:t>
            </a:r>
            <a:endParaRPr lang="en-US" b="1" dirty="0">
              <a:solidFill>
                <a:prstClr val="black"/>
              </a:solidFill>
              <a:cs typeface="Arial" panose="020B0604020202020204" pitchFamily="34" charset="0"/>
            </a:endParaRPr>
          </a:p>
          <a:p>
            <a:pPr marL="0" indent="0" defTabSz="986995">
              <a:spcBef>
                <a:spcPts val="634"/>
              </a:spcBef>
              <a:buNone/>
              <a:defRPr/>
            </a:pPr>
            <a:r>
              <a:rPr lang="en-US" dirty="0">
                <a:solidFill>
                  <a:prstClr val="black"/>
                </a:solidFill>
                <a:cs typeface="Arial"/>
              </a:rPr>
              <a:t>Generally, the soonest you could join a Part D plan is t</a:t>
            </a:r>
            <a:r>
              <a:rPr lang="en-US" dirty="0">
                <a:solidFill>
                  <a:prstClr val="black"/>
                </a:solidFill>
                <a:ea typeface="Calibri"/>
                <a:cs typeface="Arial"/>
              </a:rPr>
              <a:t>he next </a:t>
            </a:r>
            <a:r>
              <a:rPr lang="en-US" dirty="0">
                <a:solidFill>
                  <a:prstClr val="black"/>
                </a:solidFill>
                <a:cs typeface="Arial"/>
              </a:rPr>
              <a:t>OEP, from October 15–December 7. Each year, you have a chance to make changes to your Medicare coverage for the following year. For most people, this is the one time each year that they can make changes. If you make a change during this time, your new coverage starts on January 1.</a:t>
            </a:r>
          </a:p>
          <a:p>
            <a:pPr marL="0" indent="0">
              <a:spcBef>
                <a:spcPts val="634"/>
              </a:spcBef>
              <a:buNone/>
              <a:defRPr/>
            </a:pPr>
            <a:r>
              <a:rPr lang="en-US" b="1" dirty="0">
                <a:solidFill>
                  <a:prstClr val="black"/>
                </a:solidFill>
                <a:cs typeface="Arial"/>
              </a:rPr>
              <a:t>NOTE:</a:t>
            </a:r>
            <a:r>
              <a:rPr lang="en-US" dirty="0">
                <a:solidFill>
                  <a:prstClr val="black"/>
                </a:solidFill>
                <a:cs typeface="Arial"/>
              </a:rPr>
              <a:t> You may have to pay a late enrollment penalty if, at any time after your IEP ends, you go for a period of at least 63 days in a row without Part D or other creditable drug coverage. The cost of the late enrollment penalty depends on how long you went without creditable drug coverage. </a:t>
            </a: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221338761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743325"/>
            <a:ext cx="5759450" cy="4982422"/>
          </a:xfrm>
        </p:spPr>
        <p:txBody>
          <a:bodyPr/>
          <a:lstStyle/>
          <a:p>
            <a:pPr marL="0" indent="0" defTabSz="966612">
              <a:spcBef>
                <a:spcPts val="634"/>
              </a:spcBef>
              <a:buNone/>
              <a:defRPr/>
            </a:pPr>
            <a:r>
              <a:rPr lang="en-US" b="1" dirty="0">
                <a:solidFill>
                  <a:prstClr val="black"/>
                </a:solidFill>
                <a:cs typeface="Arial" panose="020B0604020202020204" pitchFamily="34" charset="0"/>
              </a:rPr>
              <a:t>Presenter Notes</a:t>
            </a:r>
          </a:p>
          <a:p>
            <a:pPr marL="0" indent="0" defTabSz="966612">
              <a:spcBef>
                <a:spcPts val="634"/>
              </a:spcBef>
              <a:buNone/>
              <a:defRPr/>
            </a:pPr>
            <a:r>
              <a:rPr lang="en-US" dirty="0">
                <a:solidFill>
                  <a:prstClr val="black"/>
                </a:solidFill>
                <a:cs typeface="Arial" panose="020B0604020202020204" pitchFamily="34" charset="0"/>
              </a:rPr>
              <a:t>Lesson 5 explains Medicare Advantage (Part C), Cost Plans, and Programs </a:t>
            </a:r>
            <a:r>
              <a:rPr lang="en-US" dirty="0">
                <a:cs typeface="Arial"/>
              </a:rPr>
              <a:t>of All-Inclusive Care for the Elderly (PACE)</a:t>
            </a:r>
            <a:r>
              <a:rPr lang="en-US" dirty="0">
                <a:solidFill>
                  <a:prstClr val="black"/>
                </a:solidFill>
                <a:cs typeface="Arial" panose="020B0604020202020204" pitchFamily="34" charset="0"/>
              </a:rPr>
              <a:t>. </a:t>
            </a:r>
          </a:p>
        </p:txBody>
      </p:sp>
    </p:spTree>
    <p:extLst>
      <p:ext uri="{BB962C8B-B14F-4D97-AF65-F5344CB8AC3E}">
        <p14:creationId xmlns:p14="http://schemas.microsoft.com/office/powerpoint/2010/main" val="204700069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defTabSz="966612">
              <a:spcBef>
                <a:spcPts val="634"/>
              </a:spcBef>
              <a:buNone/>
              <a:defRPr/>
            </a:pPr>
            <a:r>
              <a:rPr lang="en-US" sz="1300" b="1" dirty="0">
                <a:solidFill>
                  <a:prstClr val="black"/>
                </a:solidFill>
                <a:cs typeface="Arial"/>
              </a:rPr>
              <a:t>Presenter Notes</a:t>
            </a:r>
          </a:p>
          <a:p>
            <a:pPr marL="0" indent="0" defTabSz="966612">
              <a:spcBef>
                <a:spcPts val="634"/>
              </a:spcBef>
              <a:buNone/>
              <a:defRPr/>
            </a:pPr>
            <a:r>
              <a:rPr lang="en-US" dirty="0">
                <a:solidFill>
                  <a:prstClr val="black"/>
                </a:solidFill>
                <a:cs typeface="Arial" panose="020B0604020202020204" pitchFamily="34" charset="0"/>
              </a:rPr>
              <a:t>At the end of this lesson, you’ll be able to:</a:t>
            </a:r>
            <a:endParaRPr lang="en-US" b="0" dirty="0">
              <a:solidFill>
                <a:prstClr val="black"/>
              </a:solidFill>
              <a:cs typeface="Arial" panose="020B0604020202020204" pitchFamily="34" charset="0"/>
            </a:endParaRPr>
          </a:p>
          <a:p>
            <a:pPr marL="125525" indent="-125525">
              <a:spcBef>
                <a:spcPts val="634"/>
              </a:spcBef>
              <a:defRPr/>
            </a:pPr>
            <a:r>
              <a:rPr lang="en-US" dirty="0">
                <a:solidFill>
                  <a:prstClr val="black"/>
                </a:solidFill>
                <a:cs typeface="Arial" panose="020B0604020202020204" pitchFamily="34" charset="0"/>
              </a:rPr>
              <a:t>Explain</a:t>
            </a:r>
            <a:r>
              <a:rPr lang="en-US" dirty="0">
                <a:cs typeface="Arial" panose="020B0604020202020204" pitchFamily="34" charset="0"/>
              </a:rPr>
              <a:t> Medicare Advantage Plans and how they work</a:t>
            </a:r>
          </a:p>
          <a:p>
            <a:pPr marL="125525" indent="-125525">
              <a:spcBef>
                <a:spcPts val="634"/>
              </a:spcBef>
              <a:defRPr/>
            </a:pPr>
            <a:r>
              <a:rPr lang="en-US" dirty="0">
                <a:cs typeface="Arial" panose="020B0604020202020204" pitchFamily="34" charset="0"/>
              </a:rPr>
              <a:t>Discuss what to consider when deciding whether to join a Medicare Advantage Plan, like coverage and costs</a:t>
            </a:r>
          </a:p>
          <a:p>
            <a:pPr marL="125525" indent="-125525">
              <a:spcBef>
                <a:spcPts val="634"/>
              </a:spcBef>
              <a:defRPr/>
            </a:pPr>
            <a:r>
              <a:rPr lang="en-US" dirty="0">
                <a:cs typeface="Arial" panose="020B0604020202020204" pitchFamily="34" charset="0"/>
              </a:rPr>
              <a:t>Explain who can join a plan, and when and how to join</a:t>
            </a:r>
          </a:p>
          <a:p>
            <a:pPr marL="125525" indent="-125525">
              <a:spcBef>
                <a:spcPts val="634"/>
              </a:spcBef>
              <a:defRPr/>
            </a:pPr>
            <a:r>
              <a:rPr lang="en-US" dirty="0">
                <a:cs typeface="Arial" panose="020B0604020202020204" pitchFamily="34" charset="0"/>
              </a:rPr>
              <a:t>Explain the difference between Medicare Advantage Plans and Medicare Supplement Insurance (Medigap) policies</a:t>
            </a:r>
          </a:p>
          <a:p>
            <a:pPr marL="125525" indent="-125525" defTabSz="966612">
              <a:spcBef>
                <a:spcPts val="634"/>
              </a:spcBef>
              <a:defRPr/>
            </a:pPr>
            <a:r>
              <a:rPr lang="en-US" dirty="0">
                <a:cs typeface="Arial" panose="020B0604020202020204" pitchFamily="34" charset="0"/>
              </a:rPr>
              <a:t>Describe other types of Medicare health plans that may be available</a:t>
            </a:r>
          </a:p>
        </p:txBody>
      </p:sp>
    </p:spTree>
    <p:extLst>
      <p:ext uri="{BB962C8B-B14F-4D97-AF65-F5344CB8AC3E}">
        <p14:creationId xmlns:p14="http://schemas.microsoft.com/office/powerpoint/2010/main" val="387671075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defTabSz="966612">
              <a:spcBef>
                <a:spcPts val="634"/>
              </a:spcBef>
              <a:buNone/>
              <a:defRPr/>
            </a:pPr>
            <a:r>
              <a:rPr lang="en-US" b="1" dirty="0">
                <a:solidFill>
                  <a:prstClr val="black"/>
                </a:solidFill>
                <a:ea typeface="ＭＳ Ｐゴシック"/>
                <a:cs typeface="Arial"/>
              </a:rPr>
              <a:t>This slide has animation.</a:t>
            </a:r>
            <a:endParaRPr lang="en-US" dirty="0">
              <a:solidFill>
                <a:prstClr val="black"/>
              </a:solidFill>
              <a:cs typeface="Arial"/>
            </a:endParaRPr>
          </a:p>
          <a:p>
            <a:pPr marL="0" indent="0" defTabSz="966612">
              <a:spcBef>
                <a:spcPts val="634"/>
              </a:spcBef>
              <a:buNone/>
              <a:defRPr/>
            </a:pPr>
            <a:r>
              <a:rPr lang="en-US" b="1" dirty="0">
                <a:solidFill>
                  <a:prstClr val="black"/>
                </a:solidFill>
                <a:cs typeface="Arial"/>
              </a:rPr>
              <a:t>Presenter Notes</a:t>
            </a:r>
          </a:p>
          <a:p>
            <a:pPr marL="119149" indent="-119149">
              <a:spcBef>
                <a:spcPts val="634"/>
              </a:spcBef>
              <a:defRPr/>
            </a:pPr>
            <a:r>
              <a:rPr lang="en-US" b="1" dirty="0">
                <a:solidFill>
                  <a:prstClr val="black"/>
                </a:solidFill>
                <a:cs typeface="Arial"/>
              </a:rPr>
              <a:t>A Medicare Advantage Plan is another way to get your Medicare Part A (Hospital Insurance) and Part B (Medical Insurance) coverage. </a:t>
            </a:r>
            <a:r>
              <a:rPr lang="en-US" dirty="0">
                <a:solidFill>
                  <a:prstClr val="black"/>
                </a:solidFill>
                <a:cs typeface="Arial"/>
              </a:rPr>
              <a:t>Plans, sometimes called “Part C,” are offered by Medicare-approved private companies that must follow rules set by Medicare. If you join a Medicare Advantage Plan, you’ll still have Medicare but you’ll get your Part A and Part B coverage from the Medicare Advantage Plan, not Original Medicare. </a:t>
            </a:r>
            <a:r>
              <a:rPr lang="en-US" dirty="0"/>
              <a:t>Most Medicare Advantage Plans also include drug coverage (Part D).</a:t>
            </a:r>
            <a:r>
              <a:rPr lang="en-US" dirty="0">
                <a:solidFill>
                  <a:prstClr val="black"/>
                </a:solidFill>
                <a:cs typeface="Arial"/>
              </a:rPr>
              <a:t> In most cases, you’ll need to use health care providers who participate in the plan’s network. </a:t>
            </a:r>
            <a:r>
              <a:rPr lang="en-US" dirty="0"/>
              <a:t>These plans set a limit on what you’ll have to pay out of pocket each year for covered services. Some plans offer non-emergency coverage out of network, but typically at a higher cost. In many cases, you’ll need to get approval from your plan before it covers certain drugs or services. </a:t>
            </a:r>
            <a:r>
              <a:rPr lang="en-US" dirty="0">
                <a:solidFill>
                  <a:prstClr val="black"/>
                </a:solidFill>
                <a:cs typeface="Arial"/>
              </a:rPr>
              <a:t> </a:t>
            </a:r>
            <a:endParaRPr lang="en-US" dirty="0">
              <a:solidFill>
                <a:prstClr val="black"/>
              </a:solidFill>
              <a:cs typeface="Arial" panose="020B0604020202020204" pitchFamily="34" charset="0"/>
            </a:endParaRPr>
          </a:p>
          <a:p>
            <a:pPr marL="119149" indent="-119149" defTabSz="966612">
              <a:spcBef>
                <a:spcPts val="634"/>
              </a:spcBef>
              <a:defRPr/>
            </a:pPr>
            <a:r>
              <a:rPr lang="en-US" b="1" dirty="0">
                <a:solidFill>
                  <a:prstClr val="black"/>
                </a:solidFill>
                <a:cs typeface="Arial"/>
              </a:rPr>
              <a:t>If you join a Medicare Advantage Plan, your plan may give you a card to use when you get health care services and supplies. </a:t>
            </a:r>
            <a:r>
              <a:rPr lang="en-US" dirty="0">
                <a:solidFill>
                  <a:prstClr val="black"/>
                </a:solidFill>
                <a:cs typeface="Arial"/>
              </a:rPr>
              <a:t>Your Medicare Advantage Plan ID card is your main card for Medicare. However, you also may be asked to show your Original Medicare card, so you should carry that card too. </a:t>
            </a:r>
            <a:endParaRPr lang="en-US" dirty="0">
              <a:solidFill>
                <a:prstClr val="black"/>
              </a:solidFill>
            </a:endParaRPr>
          </a:p>
        </p:txBody>
      </p:sp>
    </p:spTree>
    <p:extLst>
      <p:ext uri="{BB962C8B-B14F-4D97-AF65-F5344CB8AC3E}">
        <p14:creationId xmlns:p14="http://schemas.microsoft.com/office/powerpoint/2010/main" val="24012133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85011" y="3581400"/>
            <a:ext cx="6460957" cy="5606626"/>
          </a:xfrm>
        </p:spPr>
        <p:txBody>
          <a:bodyPr/>
          <a:lstStyle/>
          <a:p>
            <a:pPr marL="0" indent="0" defTabSz="966612">
              <a:spcBef>
                <a:spcPts val="634"/>
              </a:spcBef>
              <a:buNone/>
              <a:defRPr/>
            </a:pPr>
            <a:r>
              <a:rPr lang="en-US" b="1" dirty="0">
                <a:solidFill>
                  <a:prstClr val="black"/>
                </a:solidFill>
                <a:ea typeface="ＭＳ Ｐゴシック"/>
                <a:cs typeface="Arial" panose="020B0604020202020204" pitchFamily="34" charset="0"/>
              </a:rPr>
              <a:t>This slide has animation.</a:t>
            </a:r>
            <a:endParaRPr lang="en-US" b="0" dirty="0">
              <a:cs typeface="Arial" panose="020B0604020202020204" pitchFamily="34" charset="0"/>
            </a:endParaRPr>
          </a:p>
          <a:p>
            <a:pPr marL="0" indent="0" defTabSz="966612">
              <a:spcBef>
                <a:spcPts val="634"/>
              </a:spcBef>
              <a:buNone/>
              <a:defRPr/>
            </a:pPr>
            <a:r>
              <a:rPr lang="en-US" b="1" dirty="0">
                <a:cs typeface="Arial" panose="020B0604020202020204" pitchFamily="34" charset="0"/>
              </a:rPr>
              <a:t>Presenter Notes</a:t>
            </a:r>
          </a:p>
          <a:p>
            <a:pPr marL="0" indent="0" defTabSz="966612">
              <a:spcBef>
                <a:spcPts val="634"/>
              </a:spcBef>
              <a:buNone/>
              <a:defRPr/>
            </a:pPr>
            <a:r>
              <a:rPr lang="en-US" b="1" dirty="0">
                <a:solidFill>
                  <a:prstClr val="black"/>
                </a:solidFill>
                <a:cs typeface="Arial" panose="020B0604020202020204" pitchFamily="34" charset="0"/>
              </a:rPr>
              <a:t>In a Medicare Advantage Plan, you:</a:t>
            </a:r>
          </a:p>
          <a:p>
            <a:pPr marL="181240" lvl="1" indent="-181240" defTabSz="966612">
              <a:spcBef>
                <a:spcPts val="634"/>
              </a:spcBef>
              <a:buFont typeface="Wingdings" panose="05000000000000000000" pitchFamily="2" charset="2"/>
              <a:buChar char="§"/>
              <a:tabLst>
                <a:tab pos="125861" algn="l"/>
              </a:tabLst>
              <a:defRPr/>
            </a:pPr>
            <a:r>
              <a:rPr lang="en-US" dirty="0">
                <a:solidFill>
                  <a:prstClr val="black"/>
                </a:solidFill>
                <a:cs typeface="Arial" panose="020B0604020202020204" pitchFamily="34" charset="0"/>
              </a:rPr>
              <a:t>Are still in Medicare with all rights and protections</a:t>
            </a:r>
          </a:p>
          <a:p>
            <a:pPr marL="181240" lvl="1" indent="-181240" defTabSz="966612">
              <a:spcBef>
                <a:spcPts val="634"/>
              </a:spcBef>
              <a:buFont typeface="Wingdings" panose="05000000000000000000" pitchFamily="2" charset="2"/>
              <a:buChar char="§"/>
              <a:tabLst>
                <a:tab pos="125861" algn="l"/>
              </a:tabLst>
              <a:defRPr/>
            </a:pPr>
            <a:r>
              <a:rPr lang="en-US" dirty="0">
                <a:solidFill>
                  <a:prstClr val="black"/>
                </a:solidFill>
                <a:cs typeface="Arial" panose="020B0604020202020204" pitchFamily="34" charset="0"/>
              </a:rPr>
              <a:t>Still get services covered by Part A and Part B, but the Medicare Advantage Plan covers those services instead of Original Medicare (you must have both Part A and Part B to join a Medicare Advantage Plan)</a:t>
            </a:r>
          </a:p>
          <a:p>
            <a:pPr marL="181240" lvl="1" indent="-181240" defTabSz="966612">
              <a:spcBef>
                <a:spcPts val="634"/>
              </a:spcBef>
              <a:buFont typeface="Wingdings" panose="05000000000000000000" pitchFamily="2" charset="2"/>
              <a:buChar char="§"/>
              <a:tabLst>
                <a:tab pos="125861" algn="l"/>
              </a:tabLst>
              <a:defRPr/>
            </a:pPr>
            <a:r>
              <a:rPr lang="en-US" dirty="0">
                <a:solidFill>
                  <a:prstClr val="black"/>
                </a:solidFill>
                <a:cs typeface="Arial" panose="020B0604020202020204" pitchFamily="34" charset="0"/>
              </a:rPr>
              <a:t>Can’t be charged more than Original Medicare for certain services, like chemotherapy, dialysis, and skilled nursing facility (SNF) care</a:t>
            </a:r>
          </a:p>
          <a:p>
            <a:pPr marL="181240" lvl="1" indent="-181240" defTabSz="966612">
              <a:spcBef>
                <a:spcPts val="634"/>
              </a:spcBef>
              <a:buFont typeface="Wingdings" panose="05000000000000000000" pitchFamily="2" charset="2"/>
              <a:buChar char="§"/>
              <a:tabLst>
                <a:tab pos="125861" algn="l"/>
              </a:tabLst>
              <a:defRPr/>
            </a:pPr>
            <a:r>
              <a:rPr lang="en-US" dirty="0">
                <a:solidFill>
                  <a:prstClr val="black"/>
                </a:solidFill>
                <a:cs typeface="Arial" panose="020B0604020202020204" pitchFamily="34" charset="0"/>
              </a:rPr>
              <a:t>May choose a plan that includes drug coverage </a:t>
            </a:r>
          </a:p>
          <a:p>
            <a:pPr marL="181240" lvl="1" indent="-181240" defTabSz="966612">
              <a:spcBef>
                <a:spcPts val="634"/>
              </a:spcBef>
              <a:buFont typeface="Wingdings" panose="05000000000000000000" pitchFamily="2" charset="2"/>
              <a:buChar char="§"/>
              <a:tabLst>
                <a:tab pos="125861" algn="l"/>
              </a:tabLst>
              <a:defRPr/>
            </a:pPr>
            <a:r>
              <a:rPr lang="en-US" dirty="0">
                <a:solidFill>
                  <a:prstClr val="black"/>
                </a:solidFill>
                <a:cs typeface="Arial" panose="020B0604020202020204" pitchFamily="34" charset="0"/>
              </a:rPr>
              <a:t>May choose a plan that includes extra benefits Medicare doesn’t cover, like vision, dental, or fitness and wellness benefits</a:t>
            </a:r>
          </a:p>
          <a:p>
            <a:pPr marL="181240" lvl="1" indent="-181240" defTabSz="966612">
              <a:spcBef>
                <a:spcPts val="634"/>
              </a:spcBef>
              <a:buFont typeface="Wingdings" panose="05000000000000000000" pitchFamily="2" charset="2"/>
              <a:buChar char="§"/>
              <a:tabLst>
                <a:tab pos="125861" algn="l"/>
              </a:tabLst>
              <a:defRPr/>
            </a:pPr>
            <a:r>
              <a:rPr lang="en-US" dirty="0">
                <a:solidFill>
                  <a:prstClr val="black"/>
                </a:solidFill>
                <a:cs typeface="Arial" panose="020B0604020202020204" pitchFamily="34" charset="0"/>
              </a:rPr>
              <a:t>Your out of pocket costs may vary depending on the plan</a:t>
            </a:r>
          </a:p>
          <a:p>
            <a:pPr marL="181240" lvl="1" indent="-181240" defTabSz="966612">
              <a:spcBef>
                <a:spcPts val="634"/>
              </a:spcBef>
              <a:buFont typeface="Wingdings" panose="05000000000000000000" pitchFamily="2" charset="2"/>
              <a:buChar char="§"/>
              <a:tabLst>
                <a:tab pos="125861" algn="l"/>
              </a:tabLst>
              <a:defRPr/>
            </a:pPr>
            <a:r>
              <a:rPr lang="en-US" dirty="0">
                <a:solidFill>
                  <a:prstClr val="black"/>
                </a:solidFill>
                <a:cs typeface="Arial" panose="020B0604020202020204" pitchFamily="34" charset="0"/>
              </a:rPr>
              <a:t>Have a yearly limit on your out-of-pocket costs</a:t>
            </a:r>
          </a:p>
          <a:p>
            <a:pPr marL="0" indent="0" defTabSz="966612">
              <a:spcBef>
                <a:spcPts val="634"/>
              </a:spcBef>
              <a:buNone/>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Medicare Advantage Plans can cover more extra benefits than they have in the past, including transportation to doctor visits, over-the-counter prescription drugs, adult day-care services, and other services that promote your health and wellness. Plans can also tailor their plan offerings to people with certain chronic health conditions. You can get more details about these benefits from the plan materials. For CMS to approve an extra benefit, the benefit must focus directly on an enrollee’s health care needs and be recommended by a licensed medical professional as part of a care plan, if not directly provided by one. Visit </a:t>
            </a:r>
            <a:r>
              <a:rPr lang="en-US" dirty="0">
                <a:solidFill>
                  <a:prstClr val="black"/>
                </a:solidFill>
                <a:cs typeface="Arial" panose="020B0604020202020204" pitchFamily="34" charset="0"/>
                <a:hlinkClick r:id="rId3"/>
              </a:rPr>
              <a:t>CMSnationaltrainingprogram.cms.gov/?q=global-search&amp;combine=classroom%20modules</a:t>
            </a:r>
            <a:r>
              <a:rPr lang="en-US" dirty="0">
                <a:solidFill>
                  <a:prstClr val="black"/>
                </a:solidFill>
                <a:cs typeface="Arial" panose="020B0604020202020204" pitchFamily="34" charset="0"/>
              </a:rPr>
              <a:t> to review “Medicare Advantage and Other Health Plans” for more information about expanded health-related extra benefits.</a:t>
            </a:r>
          </a:p>
          <a:p>
            <a:pPr marL="0" indent="0" defTabSz="966612">
              <a:spcBef>
                <a:spcPts val="634"/>
              </a:spcBef>
              <a:buNone/>
              <a:defRPr/>
            </a:pPr>
            <a:endParaRPr lang="en-US" dirty="0">
              <a:solidFill>
                <a:prstClr val="black"/>
              </a:solidFill>
              <a:cs typeface="Arial" panose="020B0604020202020204" pitchFamily="34" charset="0"/>
            </a:endParaRPr>
          </a:p>
          <a:p>
            <a:pPr marL="0" indent="0" defTabSz="966612">
              <a:spcBef>
                <a:spcPts val="634"/>
              </a:spcBef>
              <a:buNone/>
              <a:defRPr/>
            </a:pPr>
            <a:endParaRPr lang="en-US" sz="1500" b="1" dirty="0">
              <a:solidFill>
                <a:prstClr val="black"/>
              </a:solidFill>
              <a:cs typeface="Arial" panose="020B0604020202020204" pitchFamily="34" charset="0"/>
            </a:endParaRPr>
          </a:p>
        </p:txBody>
      </p:sp>
    </p:spTree>
    <p:extLst>
      <p:ext uri="{BB962C8B-B14F-4D97-AF65-F5344CB8AC3E}">
        <p14:creationId xmlns:p14="http://schemas.microsoft.com/office/powerpoint/2010/main" val="63188406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852160" cy="5615093"/>
          </a:xfrm>
        </p:spPr>
        <p:txBody>
          <a:bodyPr/>
          <a:lstStyle/>
          <a:p>
            <a:pPr marL="0" indent="0" defTabSz="966612">
              <a:spcBef>
                <a:spcPts val="634"/>
              </a:spcBef>
              <a:buNone/>
              <a:defRPr/>
            </a:pPr>
            <a:r>
              <a:rPr lang="en-US" b="1" dirty="0">
                <a:solidFill>
                  <a:prstClr val="black"/>
                </a:solidFill>
                <a:ea typeface="ＭＳ Ｐゴシック"/>
                <a:cs typeface="Arial"/>
              </a:rPr>
              <a:t>This slide has animation.</a:t>
            </a:r>
            <a:endParaRPr lang="en-US" b="0" dirty="0">
              <a:cs typeface="Arial"/>
            </a:endParaRPr>
          </a:p>
          <a:p>
            <a:pPr marL="0" indent="0" defTabSz="966612">
              <a:spcBef>
                <a:spcPts val="634"/>
              </a:spcBef>
              <a:buNone/>
              <a:defRPr/>
            </a:pPr>
            <a:r>
              <a:rPr lang="en-US" b="1" dirty="0">
                <a:cs typeface="Arial"/>
              </a:rPr>
              <a:t>Presenter Notes</a:t>
            </a:r>
          </a:p>
          <a:p>
            <a:pPr marL="180569" indent="-180569" defTabSz="966612">
              <a:spcBef>
                <a:spcPts val="634"/>
              </a:spcBef>
              <a:defRPr/>
            </a:pPr>
            <a:r>
              <a:rPr lang="en-US" dirty="0">
                <a:solidFill>
                  <a:prstClr val="black"/>
                </a:solidFill>
                <a:cs typeface="Arial"/>
              </a:rPr>
              <a:t>Each plan has a service area in which its enrollees must live.</a:t>
            </a:r>
          </a:p>
          <a:p>
            <a:pPr marL="180569" indent="-180569" defTabSz="966612">
              <a:spcBef>
                <a:spcPts val="634"/>
              </a:spcBef>
              <a:defRPr/>
            </a:pPr>
            <a:r>
              <a:rPr lang="en-US" dirty="0">
                <a:solidFill>
                  <a:prstClr val="black"/>
                </a:solidFill>
                <a:cs typeface="Arial"/>
              </a:rPr>
              <a:t>You (or a provider acting on your behalf) can ask in advance if the plan covers an item or service. Sometimes you must do this for the service to be covered. This is called an “organization determination.” Contact your plan for more information.</a:t>
            </a:r>
          </a:p>
          <a:p>
            <a:pPr marL="180569" indent="-180569">
              <a:spcBef>
                <a:spcPts val="634"/>
              </a:spcBef>
              <a:defRPr/>
            </a:pPr>
            <a:r>
              <a:rPr lang="en-US" dirty="0">
                <a:solidFill>
                  <a:prstClr val="black"/>
                </a:solidFill>
                <a:cs typeface="Arial"/>
              </a:rPr>
              <a:t>Medicare pays a fixed amount for your coverage each month to the companies offering Medicare Advantage Plans. </a:t>
            </a:r>
          </a:p>
          <a:p>
            <a:pPr marL="181237" indent="-181237" defTabSz="966612">
              <a:spcBef>
                <a:spcPts val="634"/>
              </a:spcBef>
              <a:defRPr/>
            </a:pPr>
            <a:r>
              <a:rPr lang="en-US" dirty="0">
                <a:solidFill>
                  <a:prstClr val="black"/>
                </a:solidFill>
                <a:cs typeface="Arial"/>
              </a:rPr>
              <a:t>Each Medicare Advantage Plan can charge different out‑of‑pocket costs and have different rules for how you get services (like if you need a referral to see a specialist or if you have to go to doctors, facilities, or suppliers that belong to the plan’s network for non‑emergency or non-urgent care). These rules can change each year. </a:t>
            </a:r>
            <a:endParaRPr lang="en-US" dirty="0">
              <a:solidFill>
                <a:prstClr val="black"/>
              </a:solidFill>
              <a:cs typeface="Arial" panose="020B0604020202020204" pitchFamily="34" charset="0"/>
            </a:endParaRPr>
          </a:p>
          <a:p>
            <a:pPr marL="180569" indent="-180569" defTabSz="966612">
              <a:spcBef>
                <a:spcPts val="634"/>
              </a:spcBef>
              <a:defRPr/>
            </a:pPr>
            <a:r>
              <a:rPr lang="en-US" dirty="0">
                <a:solidFill>
                  <a:prstClr val="black"/>
                </a:solidFill>
                <a:cs typeface="Arial" panose="020B0604020202020204" pitchFamily="34" charset="0"/>
              </a:rPr>
              <a:t>Original Medicare covers hospice care</a:t>
            </a:r>
            <a:r>
              <a:rPr lang="en-US" dirty="0">
                <a:cs typeface="Arial" panose="020B0604020202020204" pitchFamily="34" charset="0"/>
              </a:rPr>
              <a:t>, some new Medicare benefits, and some costs for clinical research studies even if you have a Medicare Advantage Plan. </a:t>
            </a:r>
            <a:endParaRPr lang="en-US" dirty="0">
              <a:solidFill>
                <a:prstClr val="black"/>
              </a:solidFill>
              <a:cs typeface="Arial" panose="020B0604020202020204" pitchFamily="34" charset="0"/>
            </a:endParaRPr>
          </a:p>
          <a:p>
            <a:pPr marL="0" indent="0">
              <a:spcBef>
                <a:spcPts val="634"/>
              </a:spcBef>
              <a:buNone/>
              <a:defRPr/>
            </a:pPr>
            <a:r>
              <a:rPr lang="en-US" b="1" dirty="0">
                <a:solidFill>
                  <a:prstClr val="black"/>
                </a:solidFill>
                <a:cs typeface="Arial" panose="020B0604020202020204" pitchFamily="34" charset="0"/>
              </a:rPr>
              <a:t>Sources:</a:t>
            </a:r>
          </a:p>
          <a:p>
            <a:pPr>
              <a:spcBef>
                <a:spcPts val="634"/>
              </a:spcBef>
              <a:defRPr/>
            </a:pPr>
            <a:r>
              <a:rPr lang="en-US" u="sng" dirty="0">
                <a:hlinkClick r:id="rId3"/>
              </a:rPr>
              <a:t>Medicare.gov/sign-up-change-plans/types-of-medicare-health-plans/things-to-know-about-medicare-advantage-plans</a:t>
            </a:r>
            <a:endParaRPr lang="en-US" u="sng" dirty="0"/>
          </a:p>
          <a:p>
            <a:pPr>
              <a:spcBef>
                <a:spcPts val="634"/>
              </a:spcBef>
              <a:defRPr/>
            </a:pPr>
            <a:r>
              <a:rPr lang="en-US" u="sng" dirty="0">
                <a:hlinkClick r:id="rId4"/>
              </a:rPr>
              <a:t>Medicare.gov/sign-up-change-plans/types-of-medicare-health-plans/medicare-advantage-plans/how-do-medicare-advantage-plans-work</a:t>
            </a:r>
            <a:endParaRPr lang="en-US" u="sng" dirty="0"/>
          </a:p>
          <a:p>
            <a:pPr>
              <a:spcBef>
                <a:spcPts val="634"/>
              </a:spcBef>
              <a:defRPr/>
            </a:pPr>
            <a:r>
              <a:rPr lang="en-US" u="sng" dirty="0">
                <a:hlinkClick r:id="rId5"/>
              </a:rPr>
              <a:t>Medicare.gov/what-medicare-covers/what-medicare-health-plans-cover/medicare-advantage-plans-cover-all-medicare-services</a:t>
            </a:r>
            <a:r>
              <a:rPr lang="en-US" dirty="0"/>
              <a:t>.</a:t>
            </a:r>
            <a:endParaRPr lang="en-US" dirty="0">
              <a:solidFill>
                <a:prstClr val="black"/>
              </a:solidFill>
              <a:cs typeface="Arial" panose="020B0604020202020204" pitchFamily="34" charset="0"/>
            </a:endParaRPr>
          </a:p>
          <a:p>
            <a:pPr marL="0" indent="0">
              <a:spcBef>
                <a:spcPts val="634"/>
              </a:spcBef>
              <a:buNone/>
              <a:defRPr/>
            </a:pPr>
            <a:endParaRPr lang="en-US" dirty="0">
              <a:cs typeface="Calibri"/>
            </a:endParaRPr>
          </a:p>
        </p:txBody>
      </p:sp>
    </p:spTree>
    <p:extLst>
      <p:ext uri="{BB962C8B-B14F-4D97-AF65-F5344CB8AC3E}">
        <p14:creationId xmlns:p14="http://schemas.microsoft.com/office/powerpoint/2010/main" val="73574600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defTabSz="966612">
              <a:spcBef>
                <a:spcPts val="634"/>
              </a:spcBef>
              <a:buNone/>
              <a:defRPr/>
            </a:pPr>
            <a:r>
              <a:rPr lang="en-US" sz="1200" b="1" dirty="0">
                <a:solidFill>
                  <a:prstClr val="black"/>
                </a:solidFill>
                <a:ea typeface="ＭＳ Ｐゴシック"/>
                <a:cs typeface="Arial" panose="020B0604020202020204" pitchFamily="34" charset="0"/>
              </a:rPr>
              <a:t>This slide has animation.</a:t>
            </a:r>
            <a:endParaRPr lang="en-US" sz="1200" b="0" dirty="0">
              <a:cs typeface="Arial" panose="020B0604020202020204" pitchFamily="34" charset="0"/>
            </a:endParaRPr>
          </a:p>
          <a:p>
            <a:pPr marL="0" indent="0" defTabSz="966612">
              <a:spcBef>
                <a:spcPts val="634"/>
              </a:spcBef>
              <a:buNone/>
              <a:defRPr/>
            </a:pPr>
            <a:r>
              <a:rPr lang="en-US" sz="1200" b="1" dirty="0">
                <a:cs typeface="Arial" panose="020B0604020202020204" pitchFamily="34" charset="0"/>
              </a:rPr>
              <a:t>Presenter Notes</a:t>
            </a:r>
          </a:p>
          <a:p>
            <a:pPr marL="118813" indent="-118813" defTabSz="966612">
              <a:spcBef>
                <a:spcPts val="634"/>
              </a:spcBef>
              <a:defRPr/>
            </a:pPr>
            <a:r>
              <a:rPr lang="en-US" sz="1200" dirty="0">
                <a:solidFill>
                  <a:prstClr val="black"/>
                </a:solidFill>
                <a:cs typeface="Arial" panose="020B0604020202020204" pitchFamily="34" charset="0"/>
              </a:rPr>
              <a:t>You can join a Medicare Advantage Plan when you first qualify for Medicare, generally during your Initial Enrollment Period (IEP), which begins the 3 months before you first qualify for both Part A and Part B.</a:t>
            </a:r>
          </a:p>
          <a:p>
            <a:pPr marL="125525" indent="-125525">
              <a:spcBef>
                <a:spcPts val="634"/>
              </a:spcBef>
              <a:defRPr/>
            </a:pPr>
            <a:r>
              <a:rPr lang="en-US" sz="1200" dirty="0">
                <a:solidFill>
                  <a:prstClr val="black"/>
                </a:solidFill>
                <a:cs typeface="Arial" panose="020B0604020202020204" pitchFamily="34" charset="0"/>
              </a:rPr>
              <a:t>If you have Part A and sign up for Part B during a General Enrollment Period (GEP), you can join a Medicare Advantage Plan with or without drug coverage 3 months immediately before you’re first entitled to get Part A and Part B until the last day of the month before your entitlement to both Part A and Part B. Your coverage will start the same day as when your Part B coverage starts.</a:t>
            </a:r>
          </a:p>
          <a:p>
            <a:pPr marL="119149" indent="-119149">
              <a:spcBef>
                <a:spcPts val="634"/>
              </a:spcBef>
              <a:defRPr/>
            </a:pPr>
            <a:r>
              <a:rPr lang="en-US" sz="1200" b="0" i="0" dirty="0">
                <a:solidFill>
                  <a:prstClr val="black"/>
                </a:solidFill>
                <a:cs typeface="Arial" panose="020B0604020202020204" pitchFamily="34" charset="0"/>
              </a:rPr>
              <a:t>After you enroll in a Medicare Advantage Plan, you can only make changes during the yearly Open Enrollment period, which starts on October 15 and ends on December 7 each year. During your Medicare Advantage Open Enrollment Period (Medicare Advantage OEP), which runs from January 1-March every year, or if you have Part A and Part B for the first time and enrolled in a Medicare Advantage Plan during the first 3 months of becoming eligible, during the first 3 months of having Part A and B. During an SEP. </a:t>
            </a:r>
          </a:p>
          <a:p>
            <a:pPr marL="119149" indent="-119149">
              <a:spcBef>
                <a:spcPts val="634"/>
              </a:spcBef>
              <a:defRPr/>
            </a:pPr>
            <a:r>
              <a:rPr lang="en-US" sz="1200" b="1" dirty="0">
                <a:solidFill>
                  <a:prstClr val="black"/>
                </a:solidFill>
                <a:cs typeface="Arial" panose="020B0604020202020204" pitchFamily="34" charset="0"/>
              </a:rPr>
              <a:t>Source:</a:t>
            </a:r>
            <a:r>
              <a:rPr lang="en-US" sz="1200" dirty="0">
                <a:solidFill>
                  <a:prstClr val="black"/>
                </a:solidFill>
                <a:cs typeface="Arial" panose="020B0604020202020204" pitchFamily="34" charset="0"/>
              </a:rPr>
              <a:t> </a:t>
            </a:r>
            <a:r>
              <a:rPr lang="en-US" sz="1200" dirty="0">
                <a:solidFill>
                  <a:prstClr val="black"/>
                </a:solidFill>
                <a:cs typeface="Arial" panose="020B0604020202020204" pitchFamily="34" charset="0"/>
                <a:hlinkClick r:id="rId3"/>
              </a:rPr>
              <a:t>Medicare.gov/sign-up-change-plans/joining-a-health-or-drug-plan</a:t>
            </a:r>
            <a:r>
              <a:rPr lang="en-US" sz="1200" dirty="0">
                <a:solidFill>
                  <a:prstClr val="black"/>
                </a:solidFill>
                <a:cs typeface="Arial" panose="020B0604020202020204" pitchFamily="34" charset="0"/>
              </a:rPr>
              <a:t> </a:t>
            </a:r>
          </a:p>
          <a:p>
            <a:pPr marL="0" indent="0">
              <a:buNone/>
            </a:pPr>
            <a:endParaRPr lang="en-US" dirty="0"/>
          </a:p>
        </p:txBody>
      </p:sp>
    </p:spTree>
    <p:extLst>
      <p:ext uri="{BB962C8B-B14F-4D97-AF65-F5344CB8AC3E}">
        <p14:creationId xmlns:p14="http://schemas.microsoft.com/office/powerpoint/2010/main" val="186174527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59531" y="3581400"/>
            <a:ext cx="7196138" cy="6019800"/>
          </a:xfrm>
        </p:spPr>
        <p:txBody>
          <a:bodyPr/>
          <a:lstStyle/>
          <a:p>
            <a:pPr marL="0" indent="0" defTabSz="966612">
              <a:spcBef>
                <a:spcPts val="634"/>
              </a:spcBef>
              <a:buNone/>
              <a:defRPr/>
            </a:pPr>
            <a:r>
              <a:rPr lang="en-US" b="1" dirty="0">
                <a:solidFill>
                  <a:prstClr val="black"/>
                </a:solidFill>
                <a:ea typeface="ＭＳ Ｐゴシック"/>
                <a:cs typeface="Arial" panose="020B0604020202020204" pitchFamily="34" charset="0"/>
              </a:rPr>
              <a:t>This slide has animation.</a:t>
            </a:r>
            <a:endParaRPr lang="en-US" dirty="0">
              <a:cs typeface="Arial" panose="020B0604020202020204" pitchFamily="34" charset="0"/>
            </a:endParaRPr>
          </a:p>
          <a:p>
            <a:pPr marL="0" indent="0" defTabSz="966612">
              <a:spcBef>
                <a:spcPts val="634"/>
              </a:spcBef>
              <a:buNone/>
              <a:defRPr/>
            </a:pPr>
            <a:r>
              <a:rPr lang="en-US" b="1" dirty="0">
                <a:cs typeface="Arial" panose="020B0604020202020204" pitchFamily="34" charset="0"/>
              </a:rPr>
              <a:t>Presenter Notes</a:t>
            </a:r>
          </a:p>
          <a:p>
            <a:pPr marL="119149" indent="-119149">
              <a:spcBef>
                <a:spcPts val="634"/>
              </a:spcBef>
              <a:defRPr/>
            </a:pPr>
            <a:r>
              <a:rPr lang="en-US" dirty="0">
                <a:solidFill>
                  <a:prstClr val="black"/>
                </a:solidFill>
                <a:cs typeface="Arial" panose="020B0604020202020204" pitchFamily="34" charset="0"/>
              </a:rPr>
              <a:t>Each year, you have the chance to review your Medicare coverage and join, switch, or drop your plan during the OEP from October 15 – December 7. Coverage changes you make during the OEP start January 1, as long as the plan had your request by December 7.</a:t>
            </a:r>
          </a:p>
          <a:p>
            <a:pPr marL="125525" indent="-125525">
              <a:spcBef>
                <a:spcPts val="634"/>
              </a:spcBef>
              <a:defRPr/>
            </a:pPr>
            <a:r>
              <a:rPr lang="en-US" dirty="0">
                <a:solidFill>
                  <a:prstClr val="black"/>
                </a:solidFill>
                <a:cs typeface="Arial" panose="020B0604020202020204" pitchFamily="34" charset="0"/>
              </a:rPr>
              <a:t>You may qualify for a Special Enrollment Period (SEP) in certain circumstances, like if you:</a:t>
            </a:r>
          </a:p>
          <a:p>
            <a:pPr marL="240982" lvl="3" indent="-120155" defTabSz="966612">
              <a:buSzPct val="100000"/>
              <a:buFont typeface="Arial" panose="020B0604020202020204" pitchFamily="34" charset="0"/>
              <a:buChar char="•"/>
              <a:defRPr/>
            </a:pPr>
            <a:r>
              <a:rPr lang="en-US" dirty="0">
                <a:solidFill>
                  <a:prstClr val="black"/>
                </a:solidFill>
                <a:cs typeface="Arial" panose="020B0604020202020204" pitchFamily="34" charset="0"/>
              </a:rPr>
              <a:t>Move out of your plan’s service area</a:t>
            </a:r>
          </a:p>
          <a:p>
            <a:pPr marL="240982" lvl="3" indent="-120155" defTabSz="966612">
              <a:buSzPct val="100000"/>
              <a:buFont typeface="Arial" panose="020B0604020202020204" pitchFamily="34" charset="0"/>
              <a:buChar char="•"/>
              <a:defRPr/>
            </a:pPr>
            <a:r>
              <a:rPr lang="en-US" dirty="0">
                <a:solidFill>
                  <a:prstClr val="black"/>
                </a:solidFill>
                <a:cs typeface="Arial" panose="020B0604020202020204" pitchFamily="34" charset="0"/>
              </a:rPr>
              <a:t>Have or lose Medicaid or Extra Help</a:t>
            </a:r>
          </a:p>
          <a:p>
            <a:pPr marL="240982" lvl="3" indent="-120155" defTabSz="966612">
              <a:buSzPct val="100000"/>
              <a:buFont typeface="Arial" panose="020B0604020202020204" pitchFamily="34" charset="0"/>
              <a:buChar char="•"/>
              <a:defRPr/>
            </a:pPr>
            <a:r>
              <a:rPr lang="en-US" dirty="0">
                <a:solidFill>
                  <a:prstClr val="black"/>
                </a:solidFill>
                <a:cs typeface="Arial" panose="020B0604020202020204" pitchFamily="34" charset="0"/>
              </a:rPr>
              <a:t>Move in or out of an institution (like a SNF or long-term care hospital)</a:t>
            </a:r>
          </a:p>
          <a:p>
            <a:pPr marL="125525" indent="-125525">
              <a:spcBef>
                <a:spcPts val="634"/>
              </a:spcBef>
              <a:defRPr/>
            </a:pPr>
            <a:r>
              <a:rPr lang="en-US" dirty="0">
                <a:solidFill>
                  <a:prstClr val="black"/>
                </a:solidFill>
                <a:cs typeface="Arial" panose="020B0604020202020204" pitchFamily="34" charset="0"/>
              </a:rPr>
              <a:t>5-star SEP information:</a:t>
            </a:r>
          </a:p>
          <a:p>
            <a:pPr marL="241653" lvl="2" indent="-122169" defTabSz="966612">
              <a:buSzTx/>
              <a:buFont typeface="Arial" panose="020B0604020202020204" pitchFamily="34" charset="0"/>
              <a:buChar char="•"/>
              <a:defRPr/>
            </a:pPr>
            <a:r>
              <a:rPr lang="en-US" dirty="0">
                <a:solidFill>
                  <a:prstClr val="black"/>
                </a:solidFill>
                <a:cs typeface="Arial" panose="020B0604020202020204" pitchFamily="34" charset="0"/>
              </a:rPr>
              <a:t>You can switch to a Medicare Advantage Plan or Medicare Cost Plan that has 5 stars for its overall star rating</a:t>
            </a:r>
          </a:p>
          <a:p>
            <a:pPr marL="241653" lvl="2" indent="-122169" defTabSz="966612">
              <a:buSzTx/>
              <a:buFont typeface="Arial" panose="020B0604020202020204" pitchFamily="34" charset="0"/>
              <a:buChar char="•"/>
              <a:defRPr/>
            </a:pPr>
            <a:r>
              <a:rPr lang="en-US" dirty="0">
                <a:solidFill>
                  <a:prstClr val="black"/>
                </a:solidFill>
                <a:cs typeface="Arial" panose="020B0604020202020204" pitchFamily="34" charset="0"/>
              </a:rPr>
              <a:t>You can switch to a Medicare Advantage Plan with drug coverage that has 5 stars for its overall star rating from December 8–November 30 each year. You can only use this SEP once during this timeframe. </a:t>
            </a:r>
          </a:p>
          <a:p>
            <a:pPr marL="0" indent="0">
              <a:spcBef>
                <a:spcPts val="634"/>
              </a:spcBef>
              <a:buNone/>
              <a:defRPr/>
            </a:pPr>
            <a:r>
              <a:rPr lang="en-US" dirty="0">
                <a:solidFill>
                  <a:prstClr val="black"/>
                </a:solidFill>
                <a:cs typeface="Arial" panose="020B0604020202020204" pitchFamily="34" charset="0"/>
              </a:rPr>
              <a:t>To find out which Medicare Advantage Plans are available in your area, visit </a:t>
            </a:r>
            <a:r>
              <a:rPr lang="en-US" dirty="0">
                <a:cs typeface="Arial" panose="020B0604020202020204" pitchFamily="34" charset="0"/>
                <a:hlinkClick r:id="rId3"/>
              </a:rPr>
              <a:t>Medicare.gov/plan-compare</a:t>
            </a:r>
            <a:r>
              <a:rPr lang="en-US" dirty="0">
                <a:solidFill>
                  <a:prstClr val="black"/>
                </a:solidFill>
                <a:cs typeface="Arial" panose="020B0604020202020204" pitchFamily="34" charset="0"/>
              </a:rPr>
              <a:t>, or call </a:t>
            </a:r>
            <a:br>
              <a:rPr lang="en-US" dirty="0">
                <a:solidFill>
                  <a:prstClr val="black"/>
                </a:solidFill>
                <a:cs typeface="Arial" panose="020B0604020202020204" pitchFamily="34" charset="0"/>
              </a:rPr>
            </a:br>
            <a:r>
              <a:rPr lang="en-US" dirty="0">
                <a:solidFill>
                  <a:prstClr val="black"/>
                </a:solidFill>
                <a:cs typeface="Arial" panose="020B0604020202020204" pitchFamily="34" charset="0"/>
              </a:rPr>
              <a:t>1-800-MEDICARE (1-800-633-4227); TTY: 1-877-486-2048.</a:t>
            </a:r>
          </a:p>
          <a:p>
            <a:pPr marL="0" lvl="1" indent="-360466" defTabSz="966612">
              <a:defRPr/>
            </a:pPr>
            <a:r>
              <a:rPr lang="en-US" dirty="0">
                <a:solidFill>
                  <a:prstClr val="black"/>
                </a:solidFill>
                <a:cs typeface="Arial" panose="020B0604020202020204" pitchFamily="34" charset="0"/>
              </a:rPr>
              <a:t>For more enrollment period information, visit </a:t>
            </a:r>
            <a:r>
              <a:rPr lang="en-US" u="sng" dirty="0">
                <a:hlinkClick r:id="rId4"/>
              </a:rPr>
              <a:t>Medicare.gov/publications</a:t>
            </a:r>
            <a:r>
              <a:rPr lang="en-US" dirty="0">
                <a:solidFill>
                  <a:prstClr val="black"/>
                </a:solidFill>
                <a:cs typeface="Arial" panose="020B0604020202020204" pitchFamily="34" charset="0"/>
              </a:rPr>
              <a:t> to review “Understanding Medicare Advantage &amp; Medicare Drug Plan Enrollment Periods” (CMS Product No. 11219). </a:t>
            </a:r>
          </a:p>
          <a:p>
            <a:pPr marL="0" indent="0">
              <a:spcBef>
                <a:spcPts val="634"/>
              </a:spcBef>
              <a:buNone/>
              <a:defRPr/>
            </a:pPr>
            <a:endParaRPr lang="en-US" dirty="0">
              <a:solidFill>
                <a:prstClr val="black"/>
              </a:solidFill>
              <a:cs typeface="Arial" panose="020B0604020202020204" pitchFamily="34" charset="0"/>
            </a:endParaRPr>
          </a:p>
          <a:p>
            <a:pPr marL="0" indent="0" defTabSz="966612">
              <a:spcBef>
                <a:spcPts val="634"/>
              </a:spcBef>
              <a:buNone/>
              <a:defRPr/>
            </a:pPr>
            <a:endParaRPr lang="en-US" sz="1100" dirty="0">
              <a:solidFill>
                <a:prstClr val="black"/>
              </a:solidFill>
              <a:cs typeface="Arial" panose="020B0604020202020204" pitchFamily="34" charset="0"/>
            </a:endParaRPr>
          </a:p>
        </p:txBody>
      </p:sp>
    </p:spTree>
    <p:extLst>
      <p:ext uri="{BB962C8B-B14F-4D97-AF65-F5344CB8AC3E}">
        <p14:creationId xmlns:p14="http://schemas.microsoft.com/office/powerpoint/2010/main" val="29914961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defTabSz="966612">
              <a:spcBef>
                <a:spcPts val="634"/>
              </a:spcBef>
              <a:buNone/>
              <a:defRPr/>
            </a:pPr>
            <a:r>
              <a:rPr lang="en-US" b="1" dirty="0">
                <a:solidFill>
                  <a:prstClr val="black"/>
                </a:solidFill>
                <a:ea typeface="ＭＳ Ｐゴシック"/>
                <a:cs typeface="Arial" panose="020B0604020202020204" pitchFamily="34" charset="0"/>
              </a:rPr>
              <a:t>This slide has animation.</a:t>
            </a:r>
            <a:endParaRPr lang="en-US" b="0" dirty="0">
              <a:cs typeface="Arial" panose="020B0604020202020204" pitchFamily="34" charset="0"/>
            </a:endParaRPr>
          </a:p>
          <a:p>
            <a:pPr marL="0" indent="0" defTabSz="966612">
              <a:spcBef>
                <a:spcPts val="634"/>
              </a:spcBef>
              <a:buNone/>
              <a:defRPr/>
            </a:pPr>
            <a:r>
              <a:rPr lang="en-US" b="1" dirty="0">
                <a:cs typeface="Arial" panose="020B0604020202020204" pitchFamily="34" charset="0"/>
              </a:rPr>
              <a:t>Presenter Notes</a:t>
            </a:r>
          </a:p>
          <a:p>
            <a:pPr marL="0" indent="0" defTabSz="966612">
              <a:spcBef>
                <a:spcPts val="634"/>
              </a:spcBef>
              <a:buNone/>
              <a:defRPr/>
            </a:pPr>
            <a:r>
              <a:rPr lang="en-US" dirty="0">
                <a:solidFill>
                  <a:prstClr val="black"/>
                </a:solidFill>
                <a:cs typeface="Arial" panose="020B0604020202020204" pitchFamily="34" charset="0"/>
              </a:rPr>
              <a:t>Not all Medicare Advantage Plans work the same way. Find and enroll in health and drug plans at </a:t>
            </a:r>
            <a:r>
              <a:rPr lang="en-US" dirty="0">
                <a:cs typeface="Arial" panose="020B0604020202020204" pitchFamily="34" charset="0"/>
                <a:hlinkClick r:id="rId3"/>
              </a:rPr>
              <a:t>Medicare.gov/plan-compare</a:t>
            </a:r>
            <a:r>
              <a:rPr lang="en-US" dirty="0">
                <a:cs typeface="Arial" panose="020B0604020202020204" pitchFamily="34" charset="0"/>
              </a:rPr>
              <a:t>.</a:t>
            </a:r>
            <a:endParaRPr lang="en-US" dirty="0">
              <a:solidFill>
                <a:prstClr val="black"/>
              </a:solidFill>
              <a:cs typeface="Arial" panose="020B0604020202020204" pitchFamily="34" charset="0"/>
            </a:endParaRPr>
          </a:p>
          <a:p>
            <a:pPr marL="0" indent="0" defTabSz="966612">
              <a:spcBef>
                <a:spcPts val="634"/>
              </a:spcBef>
              <a:buNone/>
              <a:defRPr/>
            </a:pPr>
            <a:r>
              <a:rPr lang="en-US" b="1" dirty="0">
                <a:solidFill>
                  <a:prstClr val="black"/>
                </a:solidFill>
                <a:cs typeface="Arial" panose="020B0604020202020204" pitchFamily="34" charset="0"/>
              </a:rPr>
              <a:t>Once you understand the plan's rules and costs, here's how to join:</a:t>
            </a:r>
          </a:p>
          <a:p>
            <a:pPr marL="181240" indent="-181240" defTabSz="966612">
              <a:spcBef>
                <a:spcPts val="634"/>
              </a:spcBef>
              <a:defRPr/>
            </a:pPr>
            <a:r>
              <a:rPr lang="en-US" dirty="0">
                <a:solidFill>
                  <a:prstClr val="black"/>
                </a:solidFill>
                <a:cs typeface="Arial" panose="020B0604020202020204" pitchFamily="34" charset="0"/>
              </a:rPr>
              <a:t>Visit the plan's website to see if you can join online.</a:t>
            </a:r>
          </a:p>
          <a:p>
            <a:pPr marL="181240" indent="-181240" defTabSz="966612">
              <a:spcBef>
                <a:spcPts val="634"/>
              </a:spcBef>
              <a:defRPr/>
            </a:pPr>
            <a:r>
              <a:rPr lang="en-US" dirty="0">
                <a:solidFill>
                  <a:prstClr val="black"/>
                </a:solidFill>
                <a:cs typeface="Arial" panose="020B0604020202020204" pitchFamily="34" charset="0"/>
              </a:rPr>
              <a:t>Fill out a paper enrollment form. Contact the plan to get an enrollment form, fill it out, and return it to the plan. All plans must offer this option.</a:t>
            </a:r>
          </a:p>
          <a:p>
            <a:pPr marL="181240" indent="-181240" defTabSz="966612">
              <a:spcBef>
                <a:spcPts val="634"/>
              </a:spcBef>
              <a:defRPr/>
            </a:pPr>
            <a:r>
              <a:rPr lang="en-US" dirty="0">
                <a:solidFill>
                  <a:prstClr val="black"/>
                </a:solidFill>
                <a:cs typeface="Arial" panose="020B0604020202020204" pitchFamily="34" charset="0"/>
              </a:rPr>
              <a:t>Call the plan you want to join. Get your plan's contact information from </a:t>
            </a:r>
            <a:r>
              <a:rPr lang="en-US" dirty="0">
                <a:cs typeface="Arial" panose="020B0604020202020204" pitchFamily="34" charset="0"/>
                <a:hlinkClick r:id="rId3"/>
              </a:rPr>
              <a:t>Medicare.gov/plan-compare</a:t>
            </a:r>
            <a:r>
              <a:rPr lang="en-US" dirty="0">
                <a:solidFill>
                  <a:prstClr val="black"/>
                </a:solidFill>
                <a:cs typeface="Arial" panose="020B0604020202020204" pitchFamily="34" charset="0"/>
              </a:rPr>
              <a:t>.</a:t>
            </a:r>
          </a:p>
          <a:p>
            <a:pPr marL="181240" indent="-181240" defTabSz="966612">
              <a:spcBef>
                <a:spcPts val="634"/>
              </a:spcBef>
              <a:defRPr/>
            </a:pPr>
            <a:r>
              <a:rPr lang="en-US" dirty="0">
                <a:solidFill>
                  <a:prstClr val="black"/>
                </a:solidFill>
                <a:cs typeface="Arial" panose="020B0604020202020204" pitchFamily="34" charset="0"/>
              </a:rPr>
              <a:t>Call 1-800-MEDICARE (1-800-633-4227); TTY: 1-877-486-2048.</a:t>
            </a:r>
          </a:p>
          <a:p>
            <a:pPr marL="0" indent="0">
              <a:spcBef>
                <a:spcPts val="634"/>
              </a:spcBef>
              <a:buNone/>
              <a:defRPr/>
            </a:pPr>
            <a:r>
              <a:rPr lang="en-US" b="1" dirty="0">
                <a:solidFill>
                  <a:prstClr val="black"/>
                </a:solidFill>
                <a:cs typeface="Arial" panose="020B0604020202020204" pitchFamily="34" charset="0"/>
              </a:rPr>
              <a:t>Note:</a:t>
            </a:r>
            <a:r>
              <a:rPr lang="en-US" b="1" dirty="0">
                <a:solidFill>
                  <a:srgbClr val="FF0000"/>
                </a:solidFill>
                <a:cs typeface="Arial" panose="020B0604020202020204" pitchFamily="34" charset="0"/>
              </a:rPr>
              <a:t> </a:t>
            </a:r>
            <a:r>
              <a:rPr lang="en-US" dirty="0">
                <a:solidFill>
                  <a:prstClr val="black"/>
                </a:solidFill>
                <a:cs typeface="Arial" panose="020B0604020202020204" pitchFamily="34" charset="0"/>
              </a:rPr>
              <a:t>Medicare plans aren't allowed to call you to enroll you in a plan, unless you specifically ask for a call. Also, plans should never ask you for financial information, including credit card or bank account numbers, over the phone.</a:t>
            </a:r>
          </a:p>
          <a:p>
            <a:pPr marL="0" indent="0">
              <a:spcBef>
                <a:spcPts val="634"/>
              </a:spcBef>
              <a:buNone/>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1847381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805805" cy="5144347"/>
          </a:xfrm>
        </p:spPr>
        <p:txBody>
          <a:bodyPr/>
          <a:lstStyle/>
          <a:p>
            <a:pPr marL="0" indent="0" defTabSz="966612">
              <a:buNone/>
              <a:defRPr/>
            </a:pPr>
            <a:r>
              <a:rPr lang="en-US" b="1" dirty="0">
                <a:solidFill>
                  <a:prstClr val="black"/>
                </a:solidFill>
                <a:ea typeface="ＭＳ Ｐゴシック"/>
                <a:cs typeface="Arial"/>
              </a:rPr>
              <a:t>This slide has animation.</a:t>
            </a:r>
            <a:endParaRPr lang="en-US" dirty="0">
              <a:solidFill>
                <a:srgbClr val="000000"/>
              </a:solidFill>
              <a:cs typeface="Arial"/>
            </a:endParaRPr>
          </a:p>
          <a:p>
            <a:pPr marL="0" indent="0" defTabSz="966612">
              <a:buNone/>
              <a:defRPr/>
            </a:pPr>
            <a:r>
              <a:rPr lang="en-US" b="1" dirty="0">
                <a:solidFill>
                  <a:prstClr val="black"/>
                </a:solidFill>
              </a:rPr>
              <a:t>Presenter Option: </a:t>
            </a:r>
            <a:r>
              <a:rPr lang="en-US" dirty="0">
                <a:solidFill>
                  <a:prstClr val="black"/>
                </a:solidFill>
              </a:rPr>
              <a:t>You may </a:t>
            </a:r>
            <a:r>
              <a:rPr lang="en-US" dirty="0">
                <a:solidFill>
                  <a:srgbClr val="444444"/>
                </a:solidFill>
                <a:cs typeface="Arial"/>
              </a:rPr>
              <a:t>click on the URL to play the “Learn About the Parts of Medicare” video: </a:t>
            </a:r>
            <a:r>
              <a:rPr lang="en-US" dirty="0">
                <a:solidFill>
                  <a:srgbClr val="444444"/>
                </a:solidFill>
                <a:cs typeface="Arial"/>
                <a:hlinkClick r:id="rId3"/>
              </a:rPr>
              <a:t>Medicare.gov/basics/get-started-with-</a:t>
            </a:r>
            <a:r>
              <a:rPr lang="en-US" dirty="0" err="1">
                <a:solidFill>
                  <a:srgbClr val="444444"/>
                </a:solidFill>
                <a:cs typeface="Arial"/>
                <a:hlinkClick r:id="rId3"/>
              </a:rPr>
              <a:t>medicare</a:t>
            </a:r>
            <a:r>
              <a:rPr lang="en-US" dirty="0">
                <a:solidFill>
                  <a:srgbClr val="444444"/>
                </a:solidFill>
                <a:cs typeface="Arial"/>
                <a:hlinkClick r:id="rId3"/>
              </a:rPr>
              <a:t>/</a:t>
            </a:r>
            <a:r>
              <a:rPr lang="en-US" dirty="0" err="1">
                <a:solidFill>
                  <a:srgbClr val="444444"/>
                </a:solidFill>
                <a:cs typeface="Arial"/>
                <a:hlinkClick r:id="rId3"/>
              </a:rPr>
              <a:t>medicare</a:t>
            </a:r>
            <a:r>
              <a:rPr lang="en-US" dirty="0">
                <a:solidFill>
                  <a:srgbClr val="444444"/>
                </a:solidFill>
                <a:cs typeface="Arial"/>
                <a:hlinkClick r:id="rId3"/>
              </a:rPr>
              <a:t>-basics/parts-of-</a:t>
            </a:r>
            <a:r>
              <a:rPr lang="en-US" dirty="0" err="1">
                <a:solidFill>
                  <a:srgbClr val="444444"/>
                </a:solidFill>
                <a:cs typeface="Arial"/>
                <a:hlinkClick r:id="rId3"/>
              </a:rPr>
              <a:t>medicare</a:t>
            </a:r>
            <a:r>
              <a:rPr lang="en-US" dirty="0">
                <a:solidFill>
                  <a:srgbClr val="444444"/>
                </a:solidFill>
                <a:cs typeface="Arial"/>
              </a:rPr>
              <a:t> for participants. </a:t>
            </a:r>
            <a:endParaRPr lang="en-US" dirty="0">
              <a:solidFill>
                <a:prstClr val="black"/>
              </a:solidFill>
            </a:endParaRPr>
          </a:p>
          <a:p>
            <a:pPr marL="0" indent="0" defTabSz="966612">
              <a:buNone/>
              <a:defRPr/>
            </a:pPr>
            <a:r>
              <a:rPr lang="en-US" b="1" dirty="0">
                <a:solidFill>
                  <a:srgbClr val="000000"/>
                </a:solidFill>
                <a:cs typeface="Arial"/>
              </a:rPr>
              <a:t>Presenter Notes</a:t>
            </a:r>
            <a:r>
              <a:rPr lang="en-US" b="1" dirty="0">
                <a:solidFill>
                  <a:srgbClr val="444444"/>
                </a:solidFill>
                <a:cs typeface="Arial"/>
              </a:rPr>
              <a:t>​</a:t>
            </a:r>
            <a:endParaRPr lang="en-US" b="1" dirty="0">
              <a:solidFill>
                <a:prstClr val="black"/>
              </a:solidFill>
              <a:cs typeface="Arial"/>
            </a:endParaRPr>
          </a:p>
          <a:p>
            <a:pPr marL="0" indent="0" defTabSz="966612">
              <a:buNone/>
              <a:defRPr/>
            </a:pPr>
            <a:r>
              <a:rPr lang="en-US" dirty="0">
                <a:solidFill>
                  <a:prstClr val="black"/>
                </a:solidFill>
                <a:cs typeface="Arial"/>
              </a:rPr>
              <a:t>The parts of Medicare include:</a:t>
            </a:r>
          </a:p>
          <a:p>
            <a:pPr marL="118813" indent="-118813">
              <a:defRPr/>
            </a:pPr>
            <a:r>
              <a:rPr lang="en-US" b="1" dirty="0">
                <a:solidFill>
                  <a:prstClr val="black"/>
                </a:solidFill>
                <a:cs typeface="Arial"/>
              </a:rPr>
              <a:t>Part A </a:t>
            </a:r>
            <a:r>
              <a:rPr lang="en-US" dirty="0">
                <a:solidFill>
                  <a:prstClr val="black"/>
                </a:solidFill>
                <a:cs typeface="Arial"/>
              </a:rPr>
              <a:t>(Hospital Insurance) </a:t>
            </a:r>
          </a:p>
          <a:p>
            <a:pPr marL="119149" indent="-119149" defTabSz="966612">
              <a:defRPr/>
            </a:pPr>
            <a:r>
              <a:rPr lang="en-US" b="1" dirty="0">
                <a:solidFill>
                  <a:prstClr val="black"/>
                </a:solidFill>
                <a:cs typeface="Arial"/>
              </a:rPr>
              <a:t>Part B</a:t>
            </a:r>
            <a:r>
              <a:rPr lang="en-US" dirty="0">
                <a:solidFill>
                  <a:prstClr val="black"/>
                </a:solidFill>
                <a:cs typeface="Arial"/>
              </a:rPr>
              <a:t> (Medical Insurance) </a:t>
            </a:r>
            <a:endParaRPr lang="en-US" dirty="0">
              <a:solidFill>
                <a:prstClr val="black"/>
              </a:solidFill>
              <a:cs typeface="Arial" panose="020B0604020202020204" pitchFamily="34" charset="0"/>
            </a:endParaRPr>
          </a:p>
          <a:p>
            <a:pPr marL="118813" indent="-118813" defTabSz="966612">
              <a:defRPr/>
            </a:pPr>
            <a:r>
              <a:rPr lang="en-US" b="1" dirty="0">
                <a:solidFill>
                  <a:prstClr val="black"/>
                </a:solidFill>
                <a:cs typeface="Arial"/>
              </a:rPr>
              <a:t>Part D</a:t>
            </a:r>
            <a:r>
              <a:rPr lang="en-US" dirty="0">
                <a:solidFill>
                  <a:prstClr val="black"/>
                </a:solidFill>
                <a:cs typeface="Arial"/>
              </a:rPr>
              <a:t> (Medicare drug coverage)</a:t>
            </a:r>
          </a:p>
          <a:p>
            <a:pPr marL="0" indent="0" defTabSz="966612">
              <a:buNone/>
              <a:defRPr/>
            </a:pPr>
            <a:r>
              <a:rPr lang="en-US" dirty="0">
                <a:solidFill>
                  <a:prstClr val="black"/>
                </a:solidFill>
                <a:cs typeface="Arial"/>
              </a:rPr>
              <a:t>More details about Part A, Part B, and Part D are in Lesson 2.</a:t>
            </a:r>
          </a:p>
          <a:p>
            <a:pPr marL="0" indent="0" defTabSz="966612">
              <a:buNone/>
              <a:defRPr/>
            </a:pPr>
            <a:endParaRPr lang="en-US" dirty="0">
              <a:solidFill>
                <a:prstClr val="black"/>
              </a:solidFill>
            </a:endParaRPr>
          </a:p>
        </p:txBody>
      </p:sp>
    </p:spTree>
    <p:extLst>
      <p:ext uri="{BB962C8B-B14F-4D97-AF65-F5344CB8AC3E}">
        <p14:creationId xmlns:p14="http://schemas.microsoft.com/office/powerpoint/2010/main" val="29996960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defTabSz="966612">
              <a:spcBef>
                <a:spcPts val="634"/>
              </a:spcBef>
              <a:buNone/>
              <a:defRPr/>
            </a:pPr>
            <a:r>
              <a:rPr lang="en-US" b="1" dirty="0">
                <a:solidFill>
                  <a:prstClr val="black"/>
                </a:solidFill>
                <a:ea typeface="ＭＳ Ｐゴシック"/>
                <a:cs typeface="Arial" panose="020B0604020202020204" pitchFamily="34" charset="0"/>
              </a:rPr>
              <a:t>This slide has animation.</a:t>
            </a:r>
            <a:endParaRPr lang="en-US" b="1" dirty="0">
              <a:cs typeface="Arial" panose="020B0604020202020204" pitchFamily="34" charset="0"/>
            </a:endParaRPr>
          </a:p>
          <a:p>
            <a:pPr marL="0" indent="0" defTabSz="966612">
              <a:spcBef>
                <a:spcPts val="634"/>
              </a:spcBef>
              <a:buNone/>
              <a:defRPr/>
            </a:pPr>
            <a:r>
              <a:rPr lang="en-US" b="1" dirty="0">
                <a:cs typeface="Arial" panose="020B0604020202020204" pitchFamily="34" charset="0"/>
              </a:rPr>
              <a:t>Presenter Notes</a:t>
            </a:r>
          </a:p>
          <a:p>
            <a:pPr marL="0" indent="0" defTabSz="966612">
              <a:spcBef>
                <a:spcPts val="634"/>
              </a:spcBef>
              <a:buNone/>
              <a:defRPr/>
            </a:pPr>
            <a:r>
              <a:rPr lang="en-US" b="1" dirty="0">
                <a:solidFill>
                  <a:prstClr val="black"/>
                </a:solidFill>
                <a:cs typeface="Arial" panose="020B0604020202020204" pitchFamily="34" charset="0"/>
              </a:rPr>
              <a:t>Here are some things to consider when deciding if you want to join a Medicare Advantage Plan:</a:t>
            </a:r>
          </a:p>
          <a:p>
            <a:pPr marL="118813" indent="-118813" defTabSz="966612">
              <a:spcBef>
                <a:spcPts val="634"/>
              </a:spcBef>
              <a:defRPr/>
            </a:pPr>
            <a:r>
              <a:rPr lang="en-US" dirty="0">
                <a:solidFill>
                  <a:prstClr val="black"/>
                </a:solidFill>
                <a:cs typeface="Arial" panose="020B0604020202020204" pitchFamily="34" charset="0"/>
              </a:rPr>
              <a:t>You must have Part A and Part B</a:t>
            </a:r>
          </a:p>
          <a:p>
            <a:pPr marL="118813" indent="-118813" defTabSz="966612">
              <a:spcBef>
                <a:spcPts val="634"/>
              </a:spcBef>
              <a:defRPr/>
            </a:pPr>
            <a:r>
              <a:rPr lang="en-US" dirty="0">
                <a:solidFill>
                  <a:prstClr val="black"/>
                </a:solidFill>
                <a:cs typeface="Arial" panose="020B0604020202020204" pitchFamily="34" charset="0"/>
              </a:rPr>
              <a:t>In addition to paying the Part B premium, you may have to pay a monthly plan premium</a:t>
            </a:r>
          </a:p>
          <a:p>
            <a:pPr marL="118813" indent="-118813" defTabSz="966612">
              <a:spcBef>
                <a:spcPts val="634"/>
              </a:spcBef>
              <a:defRPr/>
            </a:pPr>
            <a:r>
              <a:rPr lang="en-US" dirty="0">
                <a:solidFill>
                  <a:prstClr val="black"/>
                </a:solidFill>
                <a:cs typeface="Arial" panose="020B0604020202020204" pitchFamily="34" charset="0"/>
              </a:rPr>
              <a:t>Does the plan offer extra benefits (in addition to Original Medicare benefits) and do you need to pay extra to get them?</a:t>
            </a:r>
          </a:p>
          <a:p>
            <a:pPr marL="118813" indent="-118813">
              <a:spcBef>
                <a:spcPts val="634"/>
              </a:spcBef>
              <a:defRPr/>
            </a:pPr>
            <a:r>
              <a:rPr lang="en-US" dirty="0">
                <a:solidFill>
                  <a:prstClr val="black"/>
                </a:solidFill>
                <a:cs typeface="Arial" panose="020B0604020202020204" pitchFamily="34" charset="0"/>
              </a:rPr>
              <a:t>Some plans may require you to use a network </a:t>
            </a:r>
          </a:p>
          <a:p>
            <a:pPr marL="118813" indent="-118813" defTabSz="966612">
              <a:spcBef>
                <a:spcPts val="634"/>
              </a:spcBef>
              <a:defRPr/>
            </a:pPr>
            <a:r>
              <a:rPr lang="en-US" dirty="0">
                <a:solidFill>
                  <a:prstClr val="black"/>
                </a:solidFill>
                <a:cs typeface="Arial" panose="020B0604020202020204" pitchFamily="34" charset="0"/>
              </a:rPr>
              <a:t>You may need a referral to see a specialist</a:t>
            </a:r>
          </a:p>
          <a:p>
            <a:pPr marL="118813" indent="-118813" defTabSz="966612">
              <a:spcBef>
                <a:spcPts val="634"/>
              </a:spcBef>
              <a:defRPr/>
            </a:pPr>
            <a:r>
              <a:rPr lang="en-US" dirty="0">
                <a:solidFill>
                  <a:prstClr val="black"/>
                </a:solidFill>
                <a:cs typeface="Arial" panose="020B0604020202020204" pitchFamily="34" charset="0"/>
              </a:rPr>
              <a:t>You can only join/leave the plan during certain periods</a:t>
            </a:r>
          </a:p>
          <a:p>
            <a:pPr marL="118813" indent="-118813" defTabSz="966612">
              <a:spcBef>
                <a:spcPts val="634"/>
              </a:spcBef>
              <a:defRPr/>
            </a:pPr>
            <a:r>
              <a:rPr lang="en-US" dirty="0">
                <a:solidFill>
                  <a:prstClr val="black"/>
                </a:solidFill>
                <a:cs typeface="Arial" panose="020B0604020202020204" pitchFamily="34" charset="0"/>
              </a:rPr>
              <a:t>Medicare Advantage Plans don’t work with Medigap policies</a:t>
            </a:r>
          </a:p>
        </p:txBody>
      </p:sp>
    </p:spTree>
    <p:extLst>
      <p:ext uri="{BB962C8B-B14F-4D97-AF65-F5344CB8AC3E}">
        <p14:creationId xmlns:p14="http://schemas.microsoft.com/office/powerpoint/2010/main" val="332738354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defTabSz="966612">
              <a:spcBef>
                <a:spcPts val="634"/>
              </a:spcBef>
              <a:buNone/>
              <a:defRPr/>
            </a:pPr>
            <a:r>
              <a:rPr lang="en-US" b="1" dirty="0">
                <a:solidFill>
                  <a:prstClr val="black"/>
                </a:solidFill>
                <a:ea typeface="ＭＳ Ｐゴシック"/>
                <a:cs typeface="Arial"/>
              </a:rPr>
              <a:t>This slide has animation.</a:t>
            </a:r>
            <a:endParaRPr lang="en-US" b="1" dirty="0">
              <a:cs typeface="Arial"/>
            </a:endParaRPr>
          </a:p>
          <a:p>
            <a:pPr marL="0" indent="0" defTabSz="966612">
              <a:spcBef>
                <a:spcPts val="634"/>
              </a:spcBef>
              <a:buNone/>
              <a:defRPr/>
            </a:pPr>
            <a:r>
              <a:rPr lang="en-US" b="1" dirty="0">
                <a:cs typeface="Arial"/>
              </a:rPr>
              <a:t>Presenter Notes</a:t>
            </a:r>
          </a:p>
          <a:p>
            <a:pPr marL="119149" indent="-119149">
              <a:spcBef>
                <a:spcPts val="634"/>
              </a:spcBef>
            </a:pPr>
            <a:r>
              <a:rPr lang="en-US" b="1" dirty="0">
                <a:cs typeface="Arial"/>
              </a:rPr>
              <a:t>If you have End-Stage Renal Disease (ESRD),</a:t>
            </a:r>
            <a:r>
              <a:rPr lang="en-US" dirty="0">
                <a:cs typeface="Arial"/>
              </a:rPr>
              <a:t> you can join a Medicare Advantage Plan or a Medicare Advantage Plan with drug coverage during Open Enrollment (October 15</a:t>
            </a:r>
            <a:r>
              <a:rPr lang="en-US" dirty="0">
                <a:solidFill>
                  <a:sysClr val="windowText" lastClr="000000"/>
                </a:solidFill>
                <a:cs typeface="Arial"/>
              </a:rPr>
              <a:t>–</a:t>
            </a:r>
            <a:r>
              <a:rPr lang="en-US" dirty="0">
                <a:cs typeface="Arial"/>
              </a:rPr>
              <a:t>December 7) for coverage starting January 1.</a:t>
            </a:r>
          </a:p>
          <a:p>
            <a:pPr marL="119149" indent="-119149">
              <a:spcBef>
                <a:spcPts val="634"/>
              </a:spcBef>
            </a:pPr>
            <a:r>
              <a:rPr lang="en-US" b="1" dirty="0">
                <a:cs typeface="Arial"/>
              </a:rPr>
              <a:t>Medicare Advantage Plans must cover all of the services that Original Medicare covers. </a:t>
            </a:r>
            <a:r>
              <a:rPr lang="en-US" dirty="0">
                <a:cs typeface="Arial"/>
              </a:rPr>
              <a:t>But, your costs and/or choices of where you get your care may be different. Some plans offer extra coverage, like vision, hearing and dental coverage. Before you join a plan, you may want to check with your providers and the plan you’re considering to make sure the providers you currently see (like your dialysis facility or kidney doctor), or want to see in the future (like a transplant specialist), are in the plan’s network.</a:t>
            </a:r>
          </a:p>
          <a:p>
            <a:pPr marL="119149" indent="-119149">
              <a:spcBef>
                <a:spcPts val="634"/>
              </a:spcBef>
            </a:pPr>
            <a:r>
              <a:rPr lang="en-US" b="1" dirty="0">
                <a:cs typeface="Arial"/>
              </a:rPr>
              <a:t>If you join a Medicare Advantage Plan during Open Enrollment but change your mind, </a:t>
            </a:r>
            <a:r>
              <a:rPr lang="en-US" dirty="0">
                <a:cs typeface="Arial"/>
              </a:rPr>
              <a:t>you can switch back to Original Medicare or change to a different Medicare Advantage Plan (depending on which coverage works better for you) during the Medicare Advantage OEP (January 1</a:t>
            </a:r>
            <a:r>
              <a:rPr lang="en-US" dirty="0">
                <a:solidFill>
                  <a:sysClr val="windowText" lastClr="000000"/>
                </a:solidFill>
                <a:cs typeface="Arial"/>
              </a:rPr>
              <a:t>–</a:t>
            </a:r>
            <a:r>
              <a:rPr lang="en-US" dirty="0">
                <a:cs typeface="Arial"/>
              </a:rPr>
              <a:t>March 31). </a:t>
            </a:r>
            <a:endParaRPr lang="en-US" dirty="0">
              <a:cs typeface="Arial" panose="020B0604020202020204" pitchFamily="34" charset="0"/>
            </a:endParaRPr>
          </a:p>
          <a:p>
            <a:pPr marL="119149" indent="-119149">
              <a:spcBef>
                <a:spcPts val="634"/>
              </a:spcBef>
            </a:pPr>
            <a:r>
              <a:rPr lang="en-US" b="1" dirty="0">
                <a:cs typeface="Arial"/>
              </a:rPr>
              <a:t>To learn more about Medicare Advantage Plans, </a:t>
            </a:r>
            <a:r>
              <a:rPr lang="en-US" dirty="0">
                <a:cs typeface="Arial"/>
              </a:rPr>
              <a:t>visit </a:t>
            </a:r>
            <a:r>
              <a:rPr lang="en-US" dirty="0">
                <a:cs typeface="Arial"/>
                <a:hlinkClick r:id="rId3"/>
              </a:rPr>
              <a:t>Medicare.gov/sign-up-change-plans/types-of-medicare-health-plans/medicare-advantage-plans</a:t>
            </a:r>
            <a:r>
              <a:rPr lang="en-US" dirty="0">
                <a:cs typeface="Arial"/>
              </a:rPr>
              <a:t> and </a:t>
            </a:r>
            <a:r>
              <a:rPr lang="en-US" u="sng" dirty="0">
                <a:cs typeface="Arial"/>
                <a:hlinkClick r:id="rId4"/>
              </a:rPr>
              <a:t>Medicare.gov/manage-your-health/i-have-end-stage-renal-disease-esrd</a:t>
            </a:r>
            <a:r>
              <a:rPr lang="en-US" dirty="0">
                <a:cs typeface="Arial"/>
              </a:rPr>
              <a:t>. </a:t>
            </a:r>
            <a:endParaRPr lang="en-US" dirty="0">
              <a:cs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33922590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678487"/>
          </a:xfrm>
        </p:spPr>
        <p:txBody>
          <a:bodyPr/>
          <a:lstStyle/>
          <a:p>
            <a:pPr marL="0" indent="0" defTabSz="966612">
              <a:spcBef>
                <a:spcPts val="634"/>
              </a:spcBef>
              <a:buNone/>
              <a:defRPr/>
            </a:pPr>
            <a:r>
              <a:rPr lang="en-US" b="1" dirty="0">
                <a:cs typeface="Arial" panose="020B0604020202020204" pitchFamily="34" charset="0"/>
              </a:rPr>
              <a:t>Presenter Notes</a:t>
            </a:r>
          </a:p>
          <a:p>
            <a:pPr marL="0" indent="0">
              <a:spcBef>
                <a:spcPts val="634"/>
              </a:spcBef>
              <a:buNone/>
              <a:defRPr/>
            </a:pPr>
            <a:r>
              <a:rPr lang="en-US" b="1" dirty="0">
                <a:solidFill>
                  <a:prstClr val="black"/>
                </a:solidFill>
                <a:cs typeface="Arial" panose="020B0604020202020204" pitchFamily="34" charset="0"/>
              </a:rPr>
              <a:t>This chart displays a side-by-side comparison of  Medigap policies and Medicare Advantage Plans.</a:t>
            </a:r>
          </a:p>
          <a:p>
            <a:pPr marL="125861" indent="-125861">
              <a:spcBef>
                <a:spcPts val="634"/>
              </a:spcBef>
              <a:defRPr/>
            </a:pPr>
            <a:r>
              <a:rPr lang="en-US" dirty="0">
                <a:solidFill>
                  <a:prstClr val="black"/>
                </a:solidFill>
                <a:cs typeface="Arial" panose="020B0604020202020204" pitchFamily="34" charset="0"/>
              </a:rPr>
              <a:t>Private companies offer both. </a:t>
            </a:r>
          </a:p>
          <a:p>
            <a:pPr marL="125861" indent="-125861">
              <a:spcBef>
                <a:spcPts val="634"/>
              </a:spcBef>
              <a:defRPr/>
            </a:pPr>
            <a:r>
              <a:rPr lang="en-US" dirty="0">
                <a:solidFill>
                  <a:prstClr val="black"/>
                </a:solidFill>
                <a:cs typeface="Arial" panose="020B0604020202020204" pitchFamily="34" charset="0"/>
              </a:rPr>
              <a:t>Medigap must follow federal and state laws, but states are responsible for routine day-to-day oversight of standardized Medigap policies. Medicare Advantage Plans must be approved by Medicare.</a:t>
            </a:r>
          </a:p>
          <a:p>
            <a:pPr marL="125861" indent="-125861">
              <a:spcBef>
                <a:spcPts val="634"/>
              </a:spcBef>
              <a:defRPr/>
            </a:pPr>
            <a:r>
              <a:rPr lang="en-US" dirty="0">
                <a:solidFill>
                  <a:prstClr val="black"/>
                </a:solidFill>
                <a:cs typeface="Arial" panose="020B0604020202020204" pitchFamily="34" charset="0"/>
              </a:rPr>
              <a:t>Medigap policies only work with Original Medicare. They don’t work with Medicare Advantage Plans. If you join a Medicare Advantage Plan, you can’t use a Medigap policy to pay for the out-of-pocket costs you have in the Medicare Advantage Plan.</a:t>
            </a:r>
          </a:p>
          <a:p>
            <a:pPr marL="125861" indent="-125861">
              <a:spcBef>
                <a:spcPts val="634"/>
              </a:spcBef>
              <a:defRPr/>
            </a:pPr>
            <a:r>
              <a:rPr lang="en-US" dirty="0">
                <a:solidFill>
                  <a:prstClr val="black"/>
                </a:solidFill>
                <a:cs typeface="Arial" panose="020B0604020202020204" pitchFamily="34" charset="0"/>
              </a:rPr>
              <a:t>Original Medicare pays for many, but not all, health care services and supplies. Private insurance companies sell Medigap policies to help pay for some of the out-of-pocket costs (“gaps”) that Original Medicare doesn’t cover. Medigap policies don’t pay your Medicare premiums. Most Medigap policies don’t cover out-of-pocket drug expenses. If you want drug coverage, you’ll need to consider joining a Part D plan. Some older policies (no longer sold) may have included some drug coverage (Plan I). Medicare Advantage Plans cover Part A- and Part B-covered services, most include Part D, and may offer extra coverage like vision, hearing, dental, and wellness programs.</a:t>
            </a:r>
          </a:p>
          <a:p>
            <a:pPr marL="125861" indent="-125861">
              <a:spcBef>
                <a:spcPts val="634"/>
              </a:spcBef>
              <a:defRPr/>
            </a:pPr>
            <a:r>
              <a:rPr lang="en-US" dirty="0">
                <a:solidFill>
                  <a:prstClr val="black"/>
                </a:solidFill>
                <a:cs typeface="Arial" panose="020B0604020202020204" pitchFamily="34" charset="0"/>
              </a:rPr>
              <a:t>In both cases, you must have Part A and Part B.</a:t>
            </a:r>
          </a:p>
          <a:p>
            <a:pPr marL="125861" indent="-125861">
              <a:spcBef>
                <a:spcPts val="634"/>
              </a:spcBef>
              <a:defRPr/>
            </a:pPr>
            <a:r>
              <a:rPr lang="en-US" dirty="0">
                <a:solidFill>
                  <a:prstClr val="black"/>
                </a:solidFill>
                <a:cs typeface="Arial" panose="020B0604020202020204" pitchFamily="34" charset="0"/>
              </a:rPr>
              <a:t>You pay a premium for a Medigap policy and you pay the Part B premium. In addition to paying the Part B premium in a Medicare Advantage Plan, you may have to pay a monthly plan premium.</a:t>
            </a:r>
          </a:p>
          <a:p>
            <a:pPr marL="125861" indent="-125861">
              <a:spcBef>
                <a:spcPts val="634"/>
              </a:spcBef>
              <a:defRPr/>
            </a:pPr>
            <a:r>
              <a:rPr lang="en-US" dirty="0">
                <a:solidFill>
                  <a:prstClr val="black"/>
                </a:solidFill>
                <a:cs typeface="Arial" panose="020B0604020202020204" pitchFamily="34" charset="0"/>
              </a:rPr>
              <a:t>If you already have a Medicare Advantage Plan, it’s illegal for anyone to sell you a Medigap policy unless you drop your Medicare Advantage Plan to go back to Original Medicare. </a:t>
            </a:r>
          </a:p>
        </p:txBody>
      </p:sp>
    </p:spTree>
    <p:extLst>
      <p:ext uri="{BB962C8B-B14F-4D97-AF65-F5344CB8AC3E}">
        <p14:creationId xmlns:p14="http://schemas.microsoft.com/office/powerpoint/2010/main" val="215958052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defTabSz="966612">
              <a:spcBef>
                <a:spcPts val="634"/>
              </a:spcBef>
              <a:buNone/>
              <a:defRPr/>
            </a:pPr>
            <a:r>
              <a:rPr lang="en-US" b="1" dirty="0">
                <a:solidFill>
                  <a:prstClr val="black"/>
                </a:solidFill>
                <a:ea typeface="ＭＳ Ｐゴシック"/>
                <a:cs typeface="Arial"/>
              </a:rPr>
              <a:t>This slide has animation</a:t>
            </a:r>
            <a:endParaRPr lang="en-US" b="0" dirty="0">
              <a:cs typeface="Calibri"/>
            </a:endParaRPr>
          </a:p>
          <a:p>
            <a:pPr marL="0" indent="0">
              <a:spcBef>
                <a:spcPts val="634"/>
              </a:spcBef>
              <a:buNone/>
            </a:pPr>
            <a:r>
              <a:rPr lang="en-US" b="1" dirty="0"/>
              <a:t>Presenter Notes</a:t>
            </a:r>
            <a:endParaRPr lang="en-US" dirty="0"/>
          </a:p>
          <a:p>
            <a:pPr marL="0" indent="0">
              <a:spcBef>
                <a:spcPts val="634"/>
              </a:spcBef>
              <a:buNone/>
            </a:pPr>
            <a:r>
              <a:rPr lang="en-US" dirty="0"/>
              <a:t>There are other types of Medicare health plans that provide Part A and Part B coverage, while others only offer Part B. Some also offer drug coverage. These plans have the same rules as Medicare Advantage Plans. However, each type has special rules and exceptions.</a:t>
            </a:r>
            <a:endParaRPr lang="en-US" dirty="0">
              <a:cs typeface="Calibri"/>
            </a:endParaRPr>
          </a:p>
          <a:p>
            <a:pPr marL="0" indent="0">
              <a:spcBef>
                <a:spcPts val="634"/>
              </a:spcBef>
              <a:buNone/>
            </a:pPr>
            <a:r>
              <a:rPr lang="en-US" b="1" dirty="0"/>
              <a:t>A Medicare Cost Plan is a type of Medicare health plan that’s available in certain, limited areas of the country. </a:t>
            </a:r>
            <a:endParaRPr lang="en-US" dirty="0"/>
          </a:p>
          <a:p>
            <a:pPr marL="118813" indent="-118813">
              <a:spcBef>
                <a:spcPts val="634"/>
              </a:spcBef>
              <a:buFont typeface="Wingdings"/>
              <a:buChar char="§"/>
            </a:pPr>
            <a:r>
              <a:rPr lang="en-US" dirty="0"/>
              <a:t>You can join even if you only have Part B.</a:t>
            </a:r>
            <a:endParaRPr lang="en-US" dirty="0">
              <a:cs typeface="Calibri"/>
            </a:endParaRPr>
          </a:p>
          <a:p>
            <a:pPr marL="118813" indent="-118813">
              <a:spcBef>
                <a:spcPts val="634"/>
              </a:spcBef>
              <a:buFont typeface="Wingdings"/>
              <a:buChar char="§"/>
            </a:pPr>
            <a:r>
              <a:rPr lang="en-US" dirty="0"/>
              <a:t>If you have Part A and Part B and go to a non-network provider, Original Medicare covers the services. You’ll pay the Part A and Part B coinsurance and deductibles. </a:t>
            </a:r>
            <a:endParaRPr lang="en-US" dirty="0">
              <a:cs typeface="Calibri"/>
            </a:endParaRPr>
          </a:p>
          <a:p>
            <a:pPr marL="118813" indent="-118813">
              <a:spcBef>
                <a:spcPts val="634"/>
              </a:spcBef>
              <a:buFont typeface="Wingdings"/>
              <a:buChar char="§"/>
            </a:pPr>
            <a:r>
              <a:rPr lang="en-US" dirty="0"/>
              <a:t>You can join anytime the Cost Plan is accepting new members. </a:t>
            </a:r>
            <a:endParaRPr lang="en-US" dirty="0">
              <a:cs typeface="Calibri"/>
            </a:endParaRPr>
          </a:p>
          <a:p>
            <a:pPr marL="118813" indent="-118813">
              <a:spcBef>
                <a:spcPts val="634"/>
              </a:spcBef>
              <a:buFont typeface="Wingdings"/>
              <a:buChar char="§"/>
            </a:pPr>
            <a:r>
              <a:rPr lang="en-US" dirty="0"/>
              <a:t>You can leave anytime and return to Original Medicare. </a:t>
            </a:r>
            <a:endParaRPr lang="en-US" dirty="0">
              <a:cs typeface="Calibri"/>
            </a:endParaRPr>
          </a:p>
          <a:p>
            <a:pPr marL="118813" indent="-118813">
              <a:spcBef>
                <a:spcPts val="634"/>
              </a:spcBef>
              <a:buFont typeface="Wingdings"/>
              <a:buChar char="§"/>
            </a:pPr>
            <a:r>
              <a:rPr lang="en-US" dirty="0"/>
              <a:t>You can get your drug coverage from the Cost Plan (if offered) or you can join a drug plan. Even if the Cost Plan offers drug coverage, you can choose to get drug coverage from a separate drug plan.</a:t>
            </a:r>
          </a:p>
          <a:p>
            <a:pPr marL="0" indent="0">
              <a:spcBef>
                <a:spcPts val="634"/>
              </a:spcBef>
              <a:buNone/>
            </a:pPr>
            <a:r>
              <a:rPr lang="en-US" dirty="0">
                <a:cs typeface="Calibri"/>
              </a:rPr>
              <a:t>Visit </a:t>
            </a:r>
            <a:r>
              <a:rPr lang="en-US" dirty="0">
                <a:cs typeface="Calibri"/>
                <a:hlinkClick r:id="rId3"/>
              </a:rPr>
              <a:t>Medicare.gov/plan-compare</a:t>
            </a:r>
            <a:r>
              <a:rPr lang="en-US" dirty="0">
                <a:cs typeface="Calibri"/>
              </a:rPr>
              <a:t> for more information about Medicare Cost Plans. </a:t>
            </a:r>
            <a:r>
              <a:rPr lang="en-US" dirty="0">
                <a:cs typeface="Arial"/>
              </a:rPr>
              <a:t> </a:t>
            </a:r>
            <a:endParaRPr lang="en-US" dirty="0">
              <a:cs typeface="Calibri"/>
            </a:endParaRPr>
          </a:p>
          <a:p>
            <a:pPr marL="118813" indent="-118813">
              <a:spcBef>
                <a:spcPts val="634"/>
              </a:spcBef>
              <a:buFont typeface="Wingdings"/>
              <a:buChar char="§"/>
            </a:pPr>
            <a:endParaRPr lang="en-US" dirty="0"/>
          </a:p>
          <a:p>
            <a:pPr marL="0" indent="0">
              <a:spcBef>
                <a:spcPts val="634"/>
              </a:spcBef>
              <a:buNone/>
            </a:pPr>
            <a:endParaRPr lang="en-US" dirty="0">
              <a:cs typeface="Calibri"/>
            </a:endParaRPr>
          </a:p>
        </p:txBody>
      </p:sp>
    </p:spTree>
    <p:extLst>
      <p:ext uri="{BB962C8B-B14F-4D97-AF65-F5344CB8AC3E}">
        <p14:creationId xmlns:p14="http://schemas.microsoft.com/office/powerpoint/2010/main" val="351760557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383636"/>
          </a:xfrm>
        </p:spPr>
        <p:txBody>
          <a:bodyPr/>
          <a:lstStyle/>
          <a:p>
            <a:pPr marL="0" indent="0" defTabSz="966612">
              <a:spcBef>
                <a:spcPts val="634"/>
              </a:spcBef>
              <a:buNone/>
              <a:defRPr/>
            </a:pPr>
            <a:r>
              <a:rPr lang="en-US" b="1" dirty="0">
                <a:solidFill>
                  <a:prstClr val="black"/>
                </a:solidFill>
                <a:ea typeface="ＭＳ Ｐゴシック"/>
                <a:cs typeface="Arial"/>
              </a:rPr>
              <a:t>This slide has animation.</a:t>
            </a:r>
            <a:endParaRPr lang="en-US" b="0" dirty="0">
              <a:cs typeface="Arial"/>
            </a:endParaRPr>
          </a:p>
          <a:p>
            <a:pPr marL="0" indent="0" defTabSz="966612">
              <a:spcBef>
                <a:spcPts val="634"/>
              </a:spcBef>
              <a:buNone/>
              <a:defRPr/>
            </a:pPr>
            <a:r>
              <a:rPr lang="en-US" b="1" dirty="0">
                <a:cs typeface="Arial"/>
              </a:rPr>
              <a:t>Presenter Notes</a:t>
            </a:r>
          </a:p>
          <a:p>
            <a:pPr marL="0" indent="0">
              <a:spcBef>
                <a:spcPts val="634"/>
              </a:spcBef>
              <a:buNone/>
            </a:pPr>
            <a:r>
              <a:rPr lang="en-US" dirty="0">
                <a:cs typeface="Arial"/>
              </a:rPr>
              <a:t>Many states offer Programs of All-Inclusive Care for the Elderly (PACE), a Medicare and Medicaid Program that allows people who otherwise need a nursing home-level of care to remain in the community. </a:t>
            </a:r>
          </a:p>
          <a:p>
            <a:pPr marL="0" indent="0">
              <a:spcBef>
                <a:spcPts val="634"/>
              </a:spcBef>
              <a:buNone/>
            </a:pPr>
            <a:r>
              <a:rPr lang="en-US" b="1" dirty="0">
                <a:cs typeface="Arial"/>
              </a:rPr>
              <a:t>To qualify for PACE, you must meet these conditions: </a:t>
            </a:r>
            <a:endParaRPr lang="en-US" b="1" dirty="0">
              <a:cs typeface="Arial" panose="020B0604020202020204" pitchFamily="34" charset="0"/>
            </a:endParaRPr>
          </a:p>
          <a:p>
            <a:pPr marL="118813" indent="-118813">
              <a:spcBef>
                <a:spcPts val="634"/>
              </a:spcBef>
            </a:pPr>
            <a:r>
              <a:rPr lang="en-US" dirty="0">
                <a:cs typeface="Arial"/>
              </a:rPr>
              <a:t>You’re 55 or older. </a:t>
            </a:r>
            <a:endParaRPr lang="en-US" dirty="0">
              <a:cs typeface="Arial" panose="020B0604020202020204" pitchFamily="34" charset="0"/>
            </a:endParaRPr>
          </a:p>
          <a:p>
            <a:pPr marL="118813" indent="-118813">
              <a:spcBef>
                <a:spcPts val="634"/>
              </a:spcBef>
            </a:pPr>
            <a:r>
              <a:rPr lang="en-US" dirty="0">
                <a:cs typeface="Arial"/>
              </a:rPr>
              <a:t>You live in the service area of a PACE organization. </a:t>
            </a:r>
            <a:endParaRPr lang="en-US" dirty="0">
              <a:cs typeface="Arial" panose="020B0604020202020204" pitchFamily="34" charset="0"/>
            </a:endParaRPr>
          </a:p>
          <a:p>
            <a:pPr marL="118813" indent="-118813">
              <a:spcBef>
                <a:spcPts val="634"/>
              </a:spcBef>
            </a:pPr>
            <a:r>
              <a:rPr lang="en-US" dirty="0">
                <a:cs typeface="Arial"/>
              </a:rPr>
              <a:t>Your state certifies that you need a nursing home-level of care. </a:t>
            </a:r>
            <a:endParaRPr lang="en-US" dirty="0">
              <a:cs typeface="Arial" panose="020B0604020202020204" pitchFamily="34" charset="0"/>
            </a:endParaRPr>
          </a:p>
          <a:p>
            <a:pPr marL="118813" indent="-118813">
              <a:spcBef>
                <a:spcPts val="634"/>
              </a:spcBef>
            </a:pPr>
            <a:r>
              <a:rPr lang="en-US" dirty="0">
                <a:cs typeface="Arial"/>
              </a:rPr>
              <a:t>At the time you join, you’re able to live safely in the community with the help of PACE services. </a:t>
            </a:r>
          </a:p>
        </p:txBody>
      </p:sp>
    </p:spTree>
    <p:extLst>
      <p:ext uri="{BB962C8B-B14F-4D97-AF65-F5344CB8AC3E}">
        <p14:creationId xmlns:p14="http://schemas.microsoft.com/office/powerpoint/2010/main" val="82992707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defTabSz="966612">
              <a:spcBef>
                <a:spcPts val="634"/>
              </a:spcBef>
              <a:buNone/>
              <a:defRPr/>
            </a:pPr>
            <a:r>
              <a:rPr lang="en-US" b="1" dirty="0">
                <a:solidFill>
                  <a:prstClr val="black"/>
                </a:solidFill>
                <a:ea typeface="ＭＳ Ｐゴシック"/>
                <a:cs typeface="Arial"/>
              </a:rPr>
              <a:t>This slide has animation.</a:t>
            </a:r>
            <a:endParaRPr lang="en-US" b="0" dirty="0">
              <a:cs typeface="Arial"/>
            </a:endParaRPr>
          </a:p>
          <a:p>
            <a:pPr marL="0" indent="0" defTabSz="966612">
              <a:spcBef>
                <a:spcPts val="634"/>
              </a:spcBef>
              <a:buNone/>
              <a:defRPr/>
            </a:pPr>
            <a:r>
              <a:rPr lang="en-US" b="1" dirty="0">
                <a:cs typeface="Arial"/>
              </a:rPr>
              <a:t>Presenter Notes</a:t>
            </a:r>
          </a:p>
          <a:p>
            <a:pPr marL="119149" indent="-119149">
              <a:spcBef>
                <a:spcPts val="634"/>
              </a:spcBef>
            </a:pPr>
            <a:r>
              <a:rPr lang="en-US" b="1" dirty="0">
                <a:cs typeface="Arial"/>
              </a:rPr>
              <a:t>PACE covers all Medicare- and Medicaid-covered care and services, </a:t>
            </a:r>
            <a:r>
              <a:rPr lang="en-US" dirty="0">
                <a:cs typeface="Arial"/>
              </a:rPr>
              <a:t>and other services that the PACE team of health care professionals decides are necessary to improve and maintain your health. This includes drugs and any other medically necessary care, like doctor or health care provider visits, transportation, home care, hospital visits, and nursing home stays when necessary. </a:t>
            </a:r>
          </a:p>
          <a:p>
            <a:pPr marL="119149" indent="-119149">
              <a:spcBef>
                <a:spcPts val="634"/>
              </a:spcBef>
            </a:pPr>
            <a:r>
              <a:rPr lang="en-US" b="1" dirty="0">
                <a:cs typeface="Arial"/>
              </a:rPr>
              <a:t>If you have Medicaid, </a:t>
            </a:r>
            <a:r>
              <a:rPr lang="en-US" dirty="0">
                <a:cs typeface="Arial"/>
              </a:rPr>
              <a:t>you won’t have to pay a monthly premium for the long-term care portion of the PACE benefit. If you have Medicare but not Medicaid, you’ll be charged a monthly premium to cover the long-term care portion of the PACE benefit and a premium for Medicare Part D drugs. However, in PACE, there’s never a deductible or copayment for any prescription drug, service, or care the PACE team of health care professionals approves. </a:t>
            </a:r>
            <a:endParaRPr lang="en-US" dirty="0">
              <a:cs typeface="Arial" panose="020B0604020202020204" pitchFamily="34" charset="0"/>
            </a:endParaRPr>
          </a:p>
          <a:p>
            <a:pPr marL="119149" indent="-119149">
              <a:spcBef>
                <a:spcPts val="634"/>
              </a:spcBef>
            </a:pPr>
            <a:r>
              <a:rPr lang="en-US" dirty="0">
                <a:cs typeface="Arial"/>
              </a:rPr>
              <a:t>Visit </a:t>
            </a:r>
            <a:r>
              <a:rPr lang="en-US" dirty="0">
                <a:cs typeface="Arial"/>
                <a:hlinkClick r:id="rId3"/>
              </a:rPr>
              <a:t>Medicare.gov/plan-compare/#/pace</a:t>
            </a:r>
            <a:r>
              <a:rPr lang="en-US" dirty="0">
                <a:cs typeface="Arial"/>
              </a:rPr>
              <a:t> to see if there’s a PACE organization that serves your community. </a:t>
            </a:r>
            <a:endParaRPr lang="en-US" dirty="0">
              <a:cs typeface="Arial" panose="020B0604020202020204" pitchFamily="34" charset="0"/>
            </a:endParaRPr>
          </a:p>
          <a:p>
            <a:pPr marL="0" indent="0">
              <a:spcBef>
                <a:spcPts val="634"/>
              </a:spcBef>
              <a:buNone/>
            </a:pPr>
            <a:endParaRPr lang="en-US" dirty="0"/>
          </a:p>
          <a:p>
            <a:pPr marL="0" indent="0">
              <a:spcBef>
                <a:spcPts val="634"/>
              </a:spcBef>
              <a:buNone/>
            </a:pPr>
            <a:endParaRPr lang="en-US" dirty="0"/>
          </a:p>
        </p:txBody>
      </p:sp>
    </p:spTree>
    <p:extLst>
      <p:ext uri="{BB962C8B-B14F-4D97-AF65-F5344CB8AC3E}">
        <p14:creationId xmlns:p14="http://schemas.microsoft.com/office/powerpoint/2010/main" val="416896621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fontAlgn="base">
              <a:spcBef>
                <a:spcPts val="634"/>
              </a:spcBef>
              <a:buNone/>
            </a:pPr>
            <a:r>
              <a:rPr lang="en-US" b="1" dirty="0">
                <a:solidFill>
                  <a:srgbClr val="000000"/>
                </a:solidFill>
                <a:cs typeface="Arial"/>
              </a:rPr>
              <a:t>This slide has animation.</a:t>
            </a:r>
            <a:r>
              <a:rPr lang="en-US" dirty="0">
                <a:solidFill>
                  <a:srgbClr val="444444"/>
                </a:solidFill>
                <a:cs typeface="Arial"/>
              </a:rPr>
              <a:t>​</a:t>
            </a:r>
            <a:endParaRPr lang="en-US" b="0" i="0" dirty="0">
              <a:solidFill>
                <a:srgbClr val="444444"/>
              </a:solidFill>
              <a:effectLst/>
              <a:cs typeface="Arial"/>
            </a:endParaRPr>
          </a:p>
          <a:p>
            <a:pPr marL="0" indent="0" fontAlgn="base">
              <a:spcBef>
                <a:spcPts val="634"/>
              </a:spcBef>
              <a:buNone/>
            </a:pPr>
            <a:r>
              <a:rPr lang="en-US" dirty="0">
                <a:solidFill>
                  <a:srgbClr val="444444"/>
                </a:solidFill>
                <a:cs typeface="Arial"/>
              </a:rPr>
              <a:t>​</a:t>
            </a:r>
            <a:r>
              <a:rPr lang="en-US" b="1" dirty="0">
                <a:solidFill>
                  <a:srgbClr val="000000"/>
                </a:solidFill>
                <a:cs typeface="Arial"/>
              </a:rPr>
              <a:t>Presenter Notes</a:t>
            </a:r>
            <a:r>
              <a:rPr lang="en-US" dirty="0">
                <a:solidFill>
                  <a:srgbClr val="444444"/>
                </a:solidFill>
                <a:cs typeface="Arial"/>
              </a:rPr>
              <a:t>​​</a:t>
            </a:r>
            <a:endParaRPr lang="en-US" b="0" i="0" dirty="0">
              <a:solidFill>
                <a:srgbClr val="444444"/>
              </a:solidFill>
              <a:effectLst/>
              <a:cs typeface="Arial"/>
            </a:endParaRPr>
          </a:p>
          <a:p>
            <a:pPr marL="0" indent="0" defTabSz="966612">
              <a:spcBef>
                <a:spcPts val="634"/>
              </a:spcBef>
              <a:buNone/>
              <a:defRPr/>
            </a:pPr>
            <a:r>
              <a:rPr lang="en-US" dirty="0">
                <a:solidFill>
                  <a:prstClr val="black"/>
                </a:solidFill>
                <a:cs typeface="Arial"/>
              </a:rPr>
              <a:t>Check Your Knowledge: Question 7</a:t>
            </a:r>
          </a:p>
          <a:p>
            <a:pPr marL="0" indent="0" defTabSz="966612">
              <a:spcBef>
                <a:spcPts val="634"/>
              </a:spcBef>
              <a:buNone/>
              <a:defRPr/>
            </a:pPr>
            <a:r>
              <a:rPr lang="en-US" b="1" dirty="0">
                <a:solidFill>
                  <a:prstClr val="black"/>
                </a:solidFill>
                <a:cs typeface="Arial"/>
              </a:rPr>
              <a:t>Medicare Advantage Plans __________.</a:t>
            </a:r>
          </a:p>
          <a:p>
            <a:pPr marL="245009" indent="-245009" defTabSz="966612">
              <a:spcBef>
                <a:spcPts val="634"/>
              </a:spcBef>
              <a:buFont typeface="+mj-lt"/>
              <a:buAutoNum type="alphaLcPeriod"/>
              <a:defRPr/>
            </a:pPr>
            <a:r>
              <a:rPr lang="en-US" dirty="0">
                <a:solidFill>
                  <a:prstClr val="black"/>
                </a:solidFill>
                <a:cs typeface="Arial"/>
              </a:rPr>
              <a:t>Help pay for gaps in Original Medicare</a:t>
            </a:r>
          </a:p>
          <a:p>
            <a:pPr marL="245009" indent="-245009" defTabSz="966612">
              <a:spcBef>
                <a:spcPts val="634"/>
              </a:spcBef>
              <a:buFont typeface="+mj-lt"/>
              <a:buAutoNum type="alphaLcPeriod"/>
              <a:defRPr/>
            </a:pPr>
            <a:r>
              <a:rPr lang="en-US" dirty="0">
                <a:solidFill>
                  <a:prstClr val="black"/>
                </a:solidFill>
                <a:cs typeface="Arial"/>
              </a:rPr>
              <a:t>Must keep the same providers all year</a:t>
            </a:r>
          </a:p>
          <a:p>
            <a:pPr marL="240311" indent="-240311" defTabSz="966612">
              <a:spcBef>
                <a:spcPts val="634"/>
              </a:spcBef>
              <a:buFont typeface="+mj-lt"/>
              <a:buAutoNum type="alphaLcPeriod"/>
              <a:defRPr/>
            </a:pPr>
            <a:r>
              <a:rPr lang="en-US" dirty="0">
                <a:solidFill>
                  <a:prstClr val="black"/>
                </a:solidFill>
                <a:cs typeface="Arial"/>
              </a:rPr>
              <a:t>Are private plans approved by each state</a:t>
            </a:r>
          </a:p>
          <a:p>
            <a:pPr marL="245009" indent="-245009" defTabSz="966612">
              <a:spcBef>
                <a:spcPts val="634"/>
              </a:spcBef>
              <a:buFont typeface="+mj-lt"/>
              <a:buAutoNum type="alphaLcPeriod"/>
              <a:defRPr/>
            </a:pPr>
            <a:r>
              <a:rPr lang="en-US" dirty="0">
                <a:solidFill>
                  <a:prstClr val="black"/>
                </a:solidFill>
                <a:cs typeface="Arial"/>
              </a:rPr>
              <a:t>Must cover all Part A- and Part B-covered services</a:t>
            </a:r>
          </a:p>
          <a:p>
            <a:pPr marL="0" lvl="1" defTabSz="980611">
              <a:tabLst>
                <a:tab pos="125861" algn="l"/>
              </a:tabLst>
              <a:defRPr/>
            </a:pPr>
            <a:r>
              <a:rPr lang="en-US" b="1" dirty="0">
                <a:solidFill>
                  <a:prstClr val="black"/>
                </a:solidFill>
                <a:cs typeface="Arial"/>
              </a:rPr>
              <a:t>Answer: d. Must cover all Part A- and Part B-covered services. </a:t>
            </a:r>
            <a:endParaRPr lang="en-US" b="1" dirty="0">
              <a:solidFill>
                <a:prstClr val="black"/>
              </a:solidFill>
              <a:cs typeface="Arial" panose="020B0604020202020204" pitchFamily="34" charset="0"/>
            </a:endParaRPr>
          </a:p>
          <a:p>
            <a:pPr marL="0" lvl="1" defTabSz="980611">
              <a:tabLst>
                <a:tab pos="125861" algn="l"/>
              </a:tabLst>
              <a:defRPr/>
            </a:pPr>
            <a:r>
              <a:rPr lang="en-US" dirty="0">
                <a:solidFill>
                  <a:prstClr val="black"/>
                </a:solidFill>
                <a:cs typeface="Arial"/>
              </a:rPr>
              <a:t>They offer all Part A- and Part B-covered services, but may cover additional benefits that Original Medicare doesn’t cover, like vision and dental. Their cost-sharing may also be different. Private companies run Medicare Advantage Plans, but Medicare must approve them.</a:t>
            </a:r>
          </a:p>
          <a:p>
            <a:pPr marL="0" indent="0" defTabSz="966612">
              <a:spcBef>
                <a:spcPts val="634"/>
              </a:spcBef>
              <a:buNone/>
              <a:defRPr/>
            </a:pPr>
            <a:endParaRPr lang="en-US" dirty="0">
              <a:solidFill>
                <a:prstClr val="black"/>
              </a:solidFill>
            </a:endParaRPr>
          </a:p>
        </p:txBody>
      </p:sp>
    </p:spTree>
    <p:extLst>
      <p:ext uri="{BB962C8B-B14F-4D97-AF65-F5344CB8AC3E}">
        <p14:creationId xmlns:p14="http://schemas.microsoft.com/office/powerpoint/2010/main" val="275018399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defTabSz="966612">
              <a:spcBef>
                <a:spcPts val="634"/>
              </a:spcBef>
              <a:buNone/>
              <a:defRPr/>
            </a:pPr>
            <a:r>
              <a:rPr lang="en-US" b="1" dirty="0">
                <a:solidFill>
                  <a:prstClr val="black"/>
                </a:solidFill>
                <a:cs typeface="Arial" panose="020B0604020202020204" pitchFamily="34" charset="0"/>
              </a:rPr>
              <a:t>Presenter Notes</a:t>
            </a:r>
          </a:p>
          <a:p>
            <a:pPr marL="0" indent="0" defTabSz="966612">
              <a:spcBef>
                <a:spcPts val="634"/>
              </a:spcBef>
              <a:buNone/>
              <a:defRPr/>
            </a:pPr>
            <a:r>
              <a:rPr lang="en-US" dirty="0">
                <a:solidFill>
                  <a:prstClr val="black"/>
                </a:solidFill>
                <a:cs typeface="Arial" panose="020B0604020202020204" pitchFamily="34" charset="0"/>
              </a:rPr>
              <a:t>Lesson 6 explains Medicare and the Health Insurance Marketplace®.</a:t>
            </a:r>
          </a:p>
          <a:p>
            <a:pPr marL="0" indent="0">
              <a:buNone/>
            </a:pPr>
            <a:endParaRPr lang="en-US" dirty="0"/>
          </a:p>
        </p:txBody>
      </p:sp>
    </p:spTree>
    <p:extLst>
      <p:ext uri="{BB962C8B-B14F-4D97-AF65-F5344CB8AC3E}">
        <p14:creationId xmlns:p14="http://schemas.microsoft.com/office/powerpoint/2010/main" val="156426355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defTabSz="966612">
              <a:spcBef>
                <a:spcPts val="634"/>
              </a:spcBef>
              <a:buNone/>
              <a:defRPr/>
            </a:pPr>
            <a:r>
              <a:rPr lang="en-US" b="1" dirty="0">
                <a:solidFill>
                  <a:prstClr val="black"/>
                </a:solidFill>
                <a:cs typeface="Arial" panose="020B0604020202020204" pitchFamily="34" charset="0"/>
              </a:rPr>
              <a:t>Presenter Notes</a:t>
            </a:r>
          </a:p>
          <a:p>
            <a:pPr marL="0" indent="0" defTabSz="966612">
              <a:spcBef>
                <a:spcPts val="634"/>
              </a:spcBef>
              <a:buNone/>
              <a:defRPr/>
            </a:pPr>
            <a:r>
              <a:rPr lang="en-US" b="1" dirty="0">
                <a:solidFill>
                  <a:prstClr val="black"/>
                </a:solidFill>
                <a:cs typeface="Arial" panose="020B0604020202020204" pitchFamily="34" charset="0"/>
              </a:rPr>
              <a:t>At the end of this lesson, you’ll be able to:</a:t>
            </a:r>
          </a:p>
          <a:p>
            <a:pPr marL="125834" indent="-125834" defTabSz="966612">
              <a:spcBef>
                <a:spcPts val="634"/>
              </a:spcBef>
              <a:defRPr/>
            </a:pPr>
            <a:r>
              <a:rPr lang="en-US" dirty="0">
                <a:solidFill>
                  <a:prstClr val="black"/>
                </a:solidFill>
                <a:cs typeface="Arial" panose="020B0604020202020204" pitchFamily="34" charset="0"/>
              </a:rPr>
              <a:t>Explain what to do if you have Marketplace coverage and become eligible for Medicare</a:t>
            </a:r>
          </a:p>
          <a:p>
            <a:pPr marL="125834" indent="-125834" defTabSz="966612">
              <a:spcBef>
                <a:spcPts val="634"/>
              </a:spcBef>
              <a:defRPr/>
            </a:pPr>
            <a:r>
              <a:rPr lang="en-US" dirty="0">
                <a:solidFill>
                  <a:prstClr val="black"/>
                </a:solidFill>
                <a:cs typeface="Arial" panose="020B0604020202020204" pitchFamily="34" charset="0"/>
              </a:rPr>
              <a:t>Discuss what to consider when deciding whether to join or keep a Marketplace plan instead of Medicare </a:t>
            </a:r>
          </a:p>
          <a:p>
            <a:pPr marL="125834" indent="-125834" defTabSz="966612">
              <a:spcBef>
                <a:spcPts val="634"/>
              </a:spcBef>
              <a:defRPr/>
            </a:pPr>
            <a:r>
              <a:rPr lang="en-US" dirty="0">
                <a:solidFill>
                  <a:prstClr val="black"/>
                </a:solidFill>
                <a:cs typeface="Arial" panose="020B0604020202020204" pitchFamily="34" charset="0"/>
              </a:rPr>
              <a:t>Discuss Medicare and the Marketplace for people with disabilities</a:t>
            </a:r>
          </a:p>
          <a:p>
            <a:pPr marL="0" indent="0">
              <a:buNone/>
            </a:pPr>
            <a:endParaRPr lang="en-US" dirty="0"/>
          </a:p>
        </p:txBody>
      </p:sp>
    </p:spTree>
    <p:extLst>
      <p:ext uri="{BB962C8B-B14F-4D97-AF65-F5344CB8AC3E}">
        <p14:creationId xmlns:p14="http://schemas.microsoft.com/office/powerpoint/2010/main" val="364721679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defTabSz="966612">
              <a:spcBef>
                <a:spcPts val="634"/>
              </a:spcBef>
              <a:buNone/>
              <a:defRPr/>
            </a:pPr>
            <a:r>
              <a:rPr lang="en-US" b="1" dirty="0">
                <a:solidFill>
                  <a:prstClr val="black"/>
                </a:solidFill>
                <a:ea typeface="ＭＳ Ｐゴシック"/>
                <a:cs typeface="Arial" panose="020B0604020202020204" pitchFamily="34" charset="0"/>
              </a:rPr>
              <a:t>This slide has animation.</a:t>
            </a:r>
            <a:r>
              <a:rPr lang="en-US" dirty="0">
                <a:cs typeface="Arial" panose="020B0604020202020204" pitchFamily="34" charset="0"/>
              </a:rPr>
              <a:t> </a:t>
            </a:r>
          </a:p>
          <a:p>
            <a:pPr marL="0" indent="0" defTabSz="966612">
              <a:spcBef>
                <a:spcPts val="634"/>
              </a:spcBef>
              <a:buNone/>
              <a:defRPr/>
            </a:pPr>
            <a:r>
              <a:rPr lang="en-US" b="1" dirty="0">
                <a:cs typeface="Arial" panose="020B0604020202020204" pitchFamily="34" charset="0"/>
              </a:rPr>
              <a:t>Presenter Notes</a:t>
            </a:r>
          </a:p>
          <a:p>
            <a:pPr marL="119149" indent="-119149">
              <a:spcBef>
                <a:spcPts val="634"/>
              </a:spcBef>
              <a:defRPr/>
            </a:pPr>
            <a:r>
              <a:rPr lang="en-US" b="1" dirty="0">
                <a:solidFill>
                  <a:prstClr val="black"/>
                </a:solidFill>
                <a:cs typeface="Arial" panose="020B0604020202020204" pitchFamily="34" charset="0"/>
              </a:rPr>
              <a:t>It’s against the law for someone who knows that you have Medicare to sell you a Marketplace plan. </a:t>
            </a:r>
            <a:r>
              <a:rPr lang="en-US" dirty="0">
                <a:solidFill>
                  <a:prstClr val="black"/>
                </a:solidFill>
                <a:cs typeface="Arial" panose="020B0604020202020204" pitchFamily="34" charset="0"/>
              </a:rPr>
              <a:t>This is true even if you have only Medicare Part A (Hospital Insurance) or only Part B (Medical Insurance). The </a:t>
            </a:r>
            <a:r>
              <a:rPr lang="en-US" b="1" dirty="0">
                <a:solidFill>
                  <a:prstClr val="black"/>
                </a:solidFill>
                <a:cs typeface="Arial" panose="020B0604020202020204" pitchFamily="34" charset="0"/>
              </a:rPr>
              <a:t>exception</a:t>
            </a:r>
            <a:r>
              <a:rPr lang="en-US" dirty="0">
                <a:solidFill>
                  <a:prstClr val="black"/>
                </a:solidFill>
                <a:cs typeface="Arial" panose="020B0604020202020204" pitchFamily="34" charset="0"/>
              </a:rPr>
              <a:t> is a Marketplace plan through your employer (sold through the Small Business Health Options Program (SHOP)), if you're an active worker or a dependent of an active worker. </a:t>
            </a:r>
          </a:p>
          <a:p>
            <a:pPr marL="119149" indent="-119149" defTabSz="966612">
              <a:spcBef>
                <a:spcPts val="634"/>
              </a:spcBef>
              <a:defRPr/>
            </a:pPr>
            <a:r>
              <a:rPr lang="en-US" b="1" dirty="0">
                <a:solidFill>
                  <a:prstClr val="black"/>
                </a:solidFill>
                <a:cs typeface="Arial" panose="020B0604020202020204" pitchFamily="34" charset="0"/>
              </a:rPr>
              <a:t>SHOP coverage may pay first, before Medicare. </a:t>
            </a:r>
            <a:r>
              <a:rPr lang="en-US" dirty="0">
                <a:solidFill>
                  <a:prstClr val="black"/>
                </a:solidFill>
                <a:cs typeface="Arial" panose="020B0604020202020204" pitchFamily="34" charset="0"/>
              </a:rPr>
              <a:t>If you don’t sign up for Medicare because you have employer coverage through SHOP, you won’t pay a late enrollment penalty if you apply anytime you have SHOP Marketplace coverage, or within 8 months of losing that coverage (if employer has 20 or more employees). This doesn’t include COBRA (Consolidated Omnibus Budget Reconciliation Act) coverage.</a:t>
            </a:r>
          </a:p>
          <a:p>
            <a:pPr marL="119149" indent="-119149">
              <a:spcBef>
                <a:spcPts val="634"/>
              </a:spcBef>
              <a:defRPr/>
            </a:pPr>
            <a:r>
              <a:rPr lang="en-US" b="1" dirty="0">
                <a:solidFill>
                  <a:prstClr val="black"/>
                </a:solidFill>
                <a:cs typeface="Arial" panose="020B0604020202020204" pitchFamily="34" charset="0"/>
              </a:rPr>
              <a:t>SHOP plans are available through issuers, agents, and brokers, not through </a:t>
            </a:r>
            <a:r>
              <a:rPr lang="en-US" b="1" dirty="0">
                <a:cs typeface="Arial" panose="020B0604020202020204" pitchFamily="34" charset="0"/>
                <a:hlinkClick r:id="rId3"/>
              </a:rPr>
              <a:t>HealthCare.gov</a:t>
            </a:r>
            <a:r>
              <a:rPr lang="en-US" b="1" dirty="0">
                <a:cs typeface="Arial" panose="020B0604020202020204" pitchFamily="34" charset="0"/>
              </a:rPr>
              <a:t>. </a:t>
            </a:r>
            <a:r>
              <a:rPr lang="en-US" dirty="0">
                <a:solidFill>
                  <a:prstClr val="black"/>
                </a:solidFill>
                <a:cs typeface="Arial" panose="020B0604020202020204" pitchFamily="34" charset="0"/>
              </a:rPr>
              <a:t>Visit </a:t>
            </a:r>
            <a:r>
              <a:rPr lang="en-US" dirty="0">
                <a:solidFill>
                  <a:prstClr val="black"/>
                </a:solidFill>
                <a:cs typeface="Arial" panose="020B0604020202020204" pitchFamily="34" charset="0"/>
                <a:hlinkClick r:id="rId4"/>
              </a:rPr>
              <a:t>HealthCare.gov/small-businesses/employers</a:t>
            </a:r>
            <a:r>
              <a:rPr lang="en-US" dirty="0">
                <a:solidFill>
                  <a:prstClr val="black"/>
                </a:solidFill>
                <a:cs typeface="Arial" panose="020B0604020202020204" pitchFamily="34" charset="0"/>
              </a:rPr>
              <a:t> </a:t>
            </a:r>
            <a:r>
              <a:rPr lang="en-US" dirty="0">
                <a:cs typeface="Arial" panose="020B0604020202020204" pitchFamily="34" charset="0"/>
              </a:rPr>
              <a:t>to learn more about the SHOP program.</a:t>
            </a:r>
            <a:endParaRPr lang="en-US" dirty="0">
              <a:solidFill>
                <a:prstClr val="black"/>
              </a:solidFill>
              <a:cs typeface="Arial" panose="020B0604020202020204" pitchFamily="34" charset="0"/>
            </a:endParaRPr>
          </a:p>
          <a:p>
            <a:pPr>
              <a:spcBef>
                <a:spcPts val="634"/>
              </a:spcBef>
              <a:defRPr/>
            </a:pPr>
            <a:r>
              <a:rPr lang="en-US" b="1" dirty="0">
                <a:solidFill>
                  <a:prstClr val="black"/>
                </a:solidFill>
                <a:cs typeface="Arial" panose="020B0604020202020204" pitchFamily="34" charset="0"/>
              </a:rPr>
              <a:t>For more information on the Marketplace,</a:t>
            </a:r>
            <a:r>
              <a:rPr lang="en-US" dirty="0">
                <a:solidFill>
                  <a:prstClr val="black"/>
                </a:solidFill>
                <a:cs typeface="Arial" panose="020B0604020202020204" pitchFamily="34" charset="0"/>
              </a:rPr>
              <a:t> visit </a:t>
            </a:r>
            <a:r>
              <a:rPr lang="en-US" dirty="0">
                <a:solidFill>
                  <a:prstClr val="black"/>
                </a:solidFill>
                <a:cs typeface="Arial" panose="020B0604020202020204" pitchFamily="34" charset="0"/>
                <a:hlinkClick r:id="rId5"/>
              </a:rPr>
              <a:t>Marketplace.cms.gov/outreach-and-education/medicare-and-the-health-insurance-marketplace.pdf</a:t>
            </a:r>
            <a:r>
              <a:rPr lang="en-US" dirty="0">
                <a:solidFill>
                  <a:prstClr val="black"/>
                </a:solidFill>
                <a:cs typeface="Arial" panose="020B0604020202020204" pitchFamily="34" charset="0"/>
              </a:rPr>
              <a:t> to view “Medicare &amp; the Health Insurance Marketplace” (CMS Product No. 11694). You can also view the Medicare &amp; the Health Insurance Marketplace training module at </a:t>
            </a:r>
            <a:r>
              <a:rPr lang="en-US" u="sng" dirty="0">
                <a:cs typeface="Arial" panose="020B0604020202020204" pitchFamily="34" charset="0"/>
                <a:hlinkClick r:id="rId6"/>
              </a:rPr>
              <a:t>Marketplace.cms.gov/technical-assistance-resources/training-materials/medicare-and-marketplace.pptx</a:t>
            </a:r>
            <a:r>
              <a:rPr lang="en-US" dirty="0">
                <a:solidFill>
                  <a:prstClr val="black"/>
                </a:solidFill>
                <a:cs typeface="Arial" panose="020B0604020202020204" pitchFamily="34" charset="0"/>
              </a:rPr>
              <a:t>. </a:t>
            </a:r>
          </a:p>
          <a:p>
            <a:pPr marL="0" indent="0" defTabSz="966612">
              <a:spcBef>
                <a:spcPts val="634"/>
              </a:spcBef>
              <a:buNone/>
              <a:defRPr/>
            </a:pPr>
            <a:endParaRPr lang="en-US" dirty="0">
              <a:solidFill>
                <a:prstClr val="black"/>
              </a:solidFill>
              <a:cs typeface="Arial" panose="020B0604020202020204" pitchFamily="34" charset="0"/>
            </a:endParaRPr>
          </a:p>
          <a:p>
            <a:pPr marL="0" indent="0" defTabSz="966612">
              <a:spcBef>
                <a:spcPts val="634"/>
              </a:spcBef>
              <a:buNone/>
              <a:defRPr/>
            </a:pPr>
            <a:endParaRPr lang="en-US" dirty="0">
              <a:solidFill>
                <a:prstClr val="black"/>
              </a:solidFill>
            </a:endParaRPr>
          </a:p>
        </p:txBody>
      </p:sp>
    </p:spTree>
    <p:extLst>
      <p:ext uri="{BB962C8B-B14F-4D97-AF65-F5344CB8AC3E}">
        <p14:creationId xmlns:p14="http://schemas.microsoft.com/office/powerpoint/2010/main" val="3573346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0" y="3581400"/>
            <a:ext cx="7315200" cy="5924549"/>
          </a:xfrm>
        </p:spPr>
        <p:txBody>
          <a:bodyPr/>
          <a:lstStyle/>
          <a:p>
            <a:pPr marL="0" indent="0" defTabSz="966612">
              <a:buNone/>
              <a:defRPr/>
            </a:pPr>
            <a:r>
              <a:rPr lang="en-US" sz="1100" b="1" i="0" u="none" strike="noStrike" dirty="0">
                <a:solidFill>
                  <a:srgbClr val="000000"/>
                </a:solidFill>
                <a:effectLst/>
                <a:cs typeface="Arial"/>
              </a:rPr>
              <a:t>Presenter </a:t>
            </a:r>
            <a:r>
              <a:rPr lang="en-US" sz="1100" b="1" dirty="0">
                <a:solidFill>
                  <a:prstClr val="black"/>
                </a:solidFill>
              </a:rPr>
              <a:t>Option: </a:t>
            </a:r>
            <a:r>
              <a:rPr lang="en-US" sz="1100" dirty="0">
                <a:solidFill>
                  <a:prstClr val="black"/>
                </a:solidFill>
              </a:rPr>
              <a:t>You may </a:t>
            </a:r>
            <a:r>
              <a:rPr lang="en-US" sz="1100" dirty="0">
                <a:solidFill>
                  <a:srgbClr val="444444"/>
                </a:solidFill>
                <a:cs typeface="Arial"/>
              </a:rPr>
              <a:t>click on the URL to play the “Explore Your Medicare Coverage Options” video: </a:t>
            </a:r>
            <a:r>
              <a:rPr lang="en-US" sz="1100" dirty="0">
                <a:solidFill>
                  <a:srgbClr val="444444"/>
                </a:solidFill>
                <a:cs typeface="Arial"/>
                <a:hlinkClick r:id="rId3"/>
              </a:rPr>
              <a:t>https://www.youtube.com/watch?v=2ikOdAeZboY</a:t>
            </a:r>
            <a:r>
              <a:rPr lang="en-US" sz="1100" dirty="0">
                <a:solidFill>
                  <a:srgbClr val="444444"/>
                </a:solidFill>
                <a:cs typeface="Arial"/>
              </a:rPr>
              <a:t>.  </a:t>
            </a:r>
            <a:endParaRPr lang="en-US" sz="1100" b="1" i="0" u="none" strike="noStrike" dirty="0">
              <a:solidFill>
                <a:srgbClr val="000000"/>
              </a:solidFill>
              <a:effectLst/>
              <a:cs typeface="Arial"/>
            </a:endParaRPr>
          </a:p>
          <a:p>
            <a:pPr marL="0" indent="0" defTabSz="966612">
              <a:buNone/>
              <a:defRPr/>
            </a:pPr>
            <a:r>
              <a:rPr lang="en-US" sz="1100" b="1" i="0" u="none" strike="noStrike" dirty="0">
                <a:solidFill>
                  <a:srgbClr val="000000"/>
                </a:solidFill>
                <a:effectLst/>
                <a:cs typeface="Arial"/>
              </a:rPr>
              <a:t>Presenter Notes</a:t>
            </a:r>
            <a:r>
              <a:rPr lang="en-US" sz="1100" b="0" i="0" u="none" strike="noStrike" dirty="0">
                <a:solidFill>
                  <a:srgbClr val="444444"/>
                </a:solidFill>
                <a:effectLst/>
                <a:cs typeface="Arial"/>
              </a:rPr>
              <a:t>​</a:t>
            </a:r>
            <a:endParaRPr lang="en-US" sz="1100" dirty="0">
              <a:solidFill>
                <a:prstClr val="black"/>
              </a:solidFill>
              <a:cs typeface="Arial"/>
            </a:endParaRPr>
          </a:p>
          <a:p>
            <a:pPr marL="0" indent="0" defTabSz="966612">
              <a:buNone/>
              <a:defRPr/>
            </a:pPr>
            <a:r>
              <a:rPr lang="en-US" sz="1100" dirty="0">
                <a:solidFill>
                  <a:prstClr val="black"/>
                </a:solidFill>
                <a:cs typeface="Arial"/>
              </a:rPr>
              <a:t>When you first </a:t>
            </a:r>
            <a:r>
              <a:rPr lang="en-US" sz="1100" dirty="0">
                <a:cs typeface="Arial"/>
              </a:rPr>
              <a:t>sign up for </a:t>
            </a:r>
            <a:r>
              <a:rPr lang="en-US" sz="1100" dirty="0">
                <a:solidFill>
                  <a:prstClr val="black"/>
                </a:solidFill>
                <a:cs typeface="Arial"/>
              </a:rPr>
              <a:t>Medicare, and during certain times of the year, you can choose how you get your Medicare coverage. There are 2 main ways to get Medicare:</a:t>
            </a:r>
          </a:p>
          <a:p>
            <a:pPr marL="125525" indent="-125525" defTabSz="966612">
              <a:defRPr/>
            </a:pPr>
            <a:r>
              <a:rPr lang="en-US" sz="1100" dirty="0">
                <a:solidFill>
                  <a:prstClr val="black"/>
                </a:solidFill>
                <a:cs typeface="Arial"/>
              </a:rPr>
              <a:t>Original Medicare</a:t>
            </a:r>
          </a:p>
          <a:p>
            <a:pPr marL="125525" indent="-125525" defTabSz="966612">
              <a:defRPr/>
            </a:pPr>
            <a:r>
              <a:rPr lang="en-US" sz="1100" dirty="0">
                <a:solidFill>
                  <a:prstClr val="black"/>
                </a:solidFill>
                <a:cs typeface="Arial"/>
              </a:rPr>
              <a:t>Medicare Advantage (also known as Part C)</a:t>
            </a:r>
          </a:p>
          <a:p>
            <a:pPr marL="0" indent="0" defTabSz="966612">
              <a:buNone/>
              <a:defRPr/>
            </a:pPr>
            <a:r>
              <a:rPr lang="en-US" sz="1100" b="1" dirty="0">
                <a:solidFill>
                  <a:prstClr val="black"/>
                </a:solidFill>
                <a:cs typeface="Arial"/>
              </a:rPr>
              <a:t>Original Medicare</a:t>
            </a:r>
          </a:p>
          <a:p>
            <a:pPr marL="125525" indent="-125525">
              <a:defRPr/>
            </a:pPr>
            <a:r>
              <a:rPr lang="en-US" sz="1100" dirty="0">
                <a:solidFill>
                  <a:prstClr val="black"/>
                </a:solidFill>
                <a:cs typeface="Arial"/>
              </a:rPr>
              <a:t>Coverage includes Part A and Part B. </a:t>
            </a:r>
          </a:p>
          <a:p>
            <a:pPr marL="125834" indent="-125834" defTabSz="966612">
              <a:defRPr/>
            </a:pPr>
            <a:r>
              <a:rPr lang="en-US" sz="1100" dirty="0">
                <a:solidFill>
                  <a:prstClr val="black"/>
                </a:solidFill>
                <a:cs typeface="Arial"/>
              </a:rPr>
              <a:t>You can join a separate Medicare drug plan to get Medicare drug coverage (Part D). </a:t>
            </a:r>
            <a:endParaRPr lang="en-US" sz="1100" dirty="0">
              <a:solidFill>
                <a:prstClr val="black"/>
              </a:solidFill>
              <a:cs typeface="Arial" panose="020B0604020202020204" pitchFamily="34" charset="0"/>
            </a:endParaRPr>
          </a:p>
          <a:p>
            <a:pPr marL="125525" indent="-125525">
              <a:defRPr/>
            </a:pPr>
            <a:r>
              <a:rPr lang="en-US" sz="1100" dirty="0">
                <a:cs typeface="Arial"/>
              </a:rPr>
              <a:t>You can use any doctor or hospital that takes Medicare, anywhere in the U.S.</a:t>
            </a:r>
            <a:endParaRPr lang="en-US" sz="1100" dirty="0">
              <a:solidFill>
                <a:prstClr val="black"/>
              </a:solidFill>
              <a:cs typeface="Arial"/>
            </a:endParaRPr>
          </a:p>
          <a:p>
            <a:pPr marL="125525" indent="-125525">
              <a:defRPr/>
            </a:pPr>
            <a:r>
              <a:rPr lang="en-US" sz="1100" dirty="0">
                <a:solidFill>
                  <a:prstClr val="black"/>
                </a:solidFill>
                <a:cs typeface="Arial"/>
              </a:rPr>
              <a:t>To help pay your out-of-pocket costs in Original Medicare (like your 20% coinsurance), you can also shop for and buy supplemental coverage. This includes Medicare Supplement Insurance (Medigap) policies, which only work with Original Medicare. Or, you can use coverage from a former employer or union, or Medicaid. Medicaid is a joint federal and state program that helps with medical costs for some people with limited income and (in some cases) resources. It also offers benefits that Medicare doesn’t normally cover, like nursing home care and personal care services. The coinsurance is an amount you may be required to pay as your share of the cost for services after you pay any deductibles. Coinsurance is usually a percentage.</a:t>
            </a:r>
            <a:endParaRPr lang="en-US" sz="1100" dirty="0">
              <a:solidFill>
                <a:prstClr val="black"/>
              </a:solidFill>
              <a:cs typeface="Arial" panose="020B0604020202020204" pitchFamily="34" charset="0"/>
            </a:endParaRPr>
          </a:p>
          <a:p>
            <a:pPr marL="0" indent="0" defTabSz="966612">
              <a:buNone/>
              <a:defRPr/>
            </a:pPr>
            <a:r>
              <a:rPr lang="en-US" sz="1100" b="1" dirty="0">
                <a:solidFill>
                  <a:prstClr val="black"/>
                </a:solidFill>
                <a:cs typeface="Arial"/>
              </a:rPr>
              <a:t>Medicare Advantage (also known as Part C)</a:t>
            </a:r>
          </a:p>
          <a:p>
            <a:pPr marL="125525" indent="-125525" defTabSz="966612">
              <a:defRPr/>
            </a:pPr>
            <a:r>
              <a:rPr lang="en-US" sz="1100" dirty="0">
                <a:solidFill>
                  <a:prstClr val="black"/>
                </a:solidFill>
                <a:cs typeface="Arial"/>
              </a:rPr>
              <a:t>A Medicare-approved plan from a private company that offers an alternative to Original Medicare for your health and drug coverage. These “bundled” plans include Part A, Part B, and usually Part D.</a:t>
            </a:r>
          </a:p>
          <a:p>
            <a:pPr marL="125525" indent="-125525" defTabSz="966612">
              <a:defRPr/>
            </a:pPr>
            <a:r>
              <a:rPr lang="en-US" sz="1100" dirty="0">
                <a:solidFill>
                  <a:prstClr val="black"/>
                </a:solidFill>
                <a:cs typeface="Arial"/>
              </a:rPr>
              <a:t>In most cases, </a:t>
            </a:r>
            <a:r>
              <a:rPr lang="en-US" sz="1100" dirty="0">
                <a:cs typeface="Arial"/>
              </a:rPr>
              <a:t>you can only use </a:t>
            </a:r>
            <a:r>
              <a:rPr lang="en-US" sz="1100" dirty="0">
                <a:solidFill>
                  <a:prstClr val="black"/>
                </a:solidFill>
                <a:cs typeface="Arial"/>
              </a:rPr>
              <a:t>doctors who are in the plan’s network.</a:t>
            </a:r>
          </a:p>
          <a:p>
            <a:pPr marL="125525" indent="-125525" defTabSz="966612">
              <a:defRPr/>
            </a:pPr>
            <a:r>
              <a:rPr lang="en-US" sz="1100" dirty="0">
                <a:cs typeface="Arial"/>
              </a:rPr>
              <a:t>In many cases, you may need to get approval from your plan before it covers certain drugs or services.</a:t>
            </a:r>
          </a:p>
          <a:p>
            <a:pPr marL="125525" indent="-125525" defTabSz="966612">
              <a:defRPr/>
            </a:pPr>
            <a:r>
              <a:rPr lang="en-US" sz="1100" dirty="0">
                <a:solidFill>
                  <a:prstClr val="black"/>
                </a:solidFill>
                <a:cs typeface="Arial"/>
              </a:rPr>
              <a:t>Plans may have lower out-of-pocket costs than Original Medicare.</a:t>
            </a:r>
          </a:p>
          <a:p>
            <a:pPr marL="125525" indent="-125525" defTabSz="966612">
              <a:defRPr/>
            </a:pPr>
            <a:r>
              <a:rPr lang="en-US" sz="1100" dirty="0">
                <a:solidFill>
                  <a:prstClr val="black"/>
                </a:solidFill>
                <a:cs typeface="Arial"/>
              </a:rPr>
              <a:t>Plans may offer some extra benefits that Original Medicare doesn’t cover—like vision, hearing, and dental services. See Lesson 5 for more information on Medicare Advantage including supplemental benefits available in some Medicare Advantage Plans.</a:t>
            </a:r>
          </a:p>
          <a:p>
            <a:pPr marL="0" indent="0">
              <a:buNone/>
              <a:defRPr/>
            </a:pPr>
            <a:endParaRPr lang="en-US" sz="1100" b="1" dirty="0">
              <a:solidFill>
                <a:prstClr val="black"/>
              </a:solidFill>
            </a:endParaRPr>
          </a:p>
        </p:txBody>
      </p:sp>
    </p:spTree>
    <p:extLst>
      <p:ext uri="{BB962C8B-B14F-4D97-AF65-F5344CB8AC3E}">
        <p14:creationId xmlns:p14="http://schemas.microsoft.com/office/powerpoint/2010/main" val="311016552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0" y="3581400"/>
            <a:ext cx="7315200" cy="5828585"/>
          </a:xfrm>
        </p:spPr>
        <p:txBody>
          <a:bodyPr/>
          <a:lstStyle/>
          <a:p>
            <a:pPr marL="0" indent="0" defTabSz="966612">
              <a:spcBef>
                <a:spcPts val="634"/>
              </a:spcBef>
              <a:buNone/>
              <a:defRPr/>
            </a:pPr>
            <a:r>
              <a:rPr lang="en-US" sz="1100" b="1" dirty="0">
                <a:solidFill>
                  <a:prstClr val="black"/>
                </a:solidFill>
                <a:ea typeface="ＭＳ Ｐゴシック"/>
                <a:cs typeface="Arial" panose="020B0604020202020204" pitchFamily="34" charset="0"/>
              </a:rPr>
              <a:t>This slide has animation.</a:t>
            </a:r>
            <a:endParaRPr lang="en-US" sz="1100" dirty="0">
              <a:cs typeface="Arial" panose="020B0604020202020204" pitchFamily="34" charset="0"/>
            </a:endParaRPr>
          </a:p>
          <a:p>
            <a:pPr marL="0" indent="0" defTabSz="966612">
              <a:spcBef>
                <a:spcPts val="634"/>
              </a:spcBef>
              <a:buNone/>
              <a:defRPr/>
            </a:pPr>
            <a:r>
              <a:rPr lang="en-US" sz="1100" b="1" dirty="0">
                <a:cs typeface="Arial" panose="020B0604020202020204" pitchFamily="34" charset="0"/>
              </a:rPr>
              <a:t>Presenter Notes</a:t>
            </a:r>
          </a:p>
          <a:p>
            <a:pPr marL="118813" indent="-118813" defTabSz="966612">
              <a:spcBef>
                <a:spcPts val="634"/>
              </a:spcBef>
              <a:defRPr/>
            </a:pPr>
            <a:r>
              <a:rPr lang="en-US" sz="1100" b="1" dirty="0">
                <a:solidFill>
                  <a:prstClr val="black"/>
                </a:solidFill>
                <a:cs typeface="Arial" panose="020B0604020202020204" pitchFamily="34" charset="0"/>
              </a:rPr>
              <a:t>If you have coverage through an individual Marketplace plan (not through an employer), </a:t>
            </a:r>
            <a:r>
              <a:rPr lang="en-US" sz="1100" dirty="0">
                <a:solidFill>
                  <a:prstClr val="black"/>
                </a:solidFill>
                <a:cs typeface="Arial" panose="020B0604020202020204" pitchFamily="34" charset="0"/>
              </a:rPr>
              <a:t>you may want to end your Marketplace coverage and sign up for Medicare during your Initial Enrollment Period (IEP) to avoid the risk of a delay in future Medicare coverage and the possibility of a Medicare late enrollment penalty. You can keep your Marketplace plan after your Medicare coverage begins, but Marketplace coverage duplicates coverage you’re already getting through Medicare.</a:t>
            </a:r>
          </a:p>
          <a:p>
            <a:pPr marL="118813" indent="-118813" defTabSz="966612">
              <a:spcBef>
                <a:spcPts val="634"/>
              </a:spcBef>
              <a:defRPr/>
            </a:pPr>
            <a:r>
              <a:rPr lang="en-US" sz="1100" b="1" dirty="0">
                <a:cs typeface="Arial" panose="020B0604020202020204" pitchFamily="34" charset="0"/>
              </a:rPr>
              <a:t>Once your Part A coverage starts, </a:t>
            </a:r>
            <a:r>
              <a:rPr lang="en-US" sz="1100" dirty="0">
                <a:cs typeface="Arial" panose="020B0604020202020204" pitchFamily="34" charset="0"/>
              </a:rPr>
              <a:t>you’ll no longer qualify for any tax credits or other cost savings you may be getting for your Marketplace plan.</a:t>
            </a:r>
          </a:p>
          <a:p>
            <a:pPr marL="118813" indent="-118813">
              <a:spcBef>
                <a:spcPts val="634"/>
              </a:spcBef>
              <a:defRPr/>
            </a:pPr>
            <a:r>
              <a:rPr lang="en-US" sz="1100" b="1" dirty="0">
                <a:solidFill>
                  <a:prstClr val="black"/>
                </a:solidFill>
                <a:cs typeface="Arial" panose="020B0604020202020204" pitchFamily="34" charset="0"/>
              </a:rPr>
              <a:t>No matter how you get Medicare, whether through Original Medicare or a Medicare Advantage Plan, you need to return to the Marketplace and end any subsidies you’re getting</a:t>
            </a:r>
            <a:r>
              <a:rPr lang="en-US" sz="1100" dirty="0">
                <a:solidFill>
                  <a:prstClr val="black"/>
                </a:solidFill>
                <a:cs typeface="Arial" panose="020B0604020202020204" pitchFamily="34" charset="0"/>
              </a:rPr>
              <a:t>, like tax credits or cost-sharing reductions. If you continue to get help paying your Marketplace plan premium after you have Medicare, you might have to pay back some or all of the tax credits you got for months of overlapping coverage when you file your federal income taxes. </a:t>
            </a:r>
          </a:p>
          <a:p>
            <a:pPr marL="119149" indent="-119149" defTabSz="966612">
              <a:spcBef>
                <a:spcPts val="634"/>
              </a:spcBef>
              <a:defRPr/>
            </a:pPr>
            <a:r>
              <a:rPr lang="en-US" sz="1100" b="1" dirty="0">
                <a:solidFill>
                  <a:prstClr val="black"/>
                </a:solidFill>
                <a:cs typeface="Arial" panose="020B0604020202020204" pitchFamily="34" charset="0"/>
              </a:rPr>
              <a:t>Visit </a:t>
            </a:r>
            <a:r>
              <a:rPr lang="en-US" sz="1100" b="1" dirty="0">
                <a:solidFill>
                  <a:prstClr val="black"/>
                </a:solidFill>
                <a:cs typeface="Arial" panose="020B0604020202020204" pitchFamily="34" charset="0"/>
                <a:hlinkClick r:id="rId3"/>
              </a:rPr>
              <a:t>HealthCare.gov</a:t>
            </a:r>
            <a:r>
              <a:rPr lang="en-US" sz="1100" b="1" dirty="0">
                <a:solidFill>
                  <a:prstClr val="black"/>
                </a:solidFill>
                <a:cs typeface="Arial" panose="020B0604020202020204" pitchFamily="34" charset="0"/>
              </a:rPr>
              <a:t> before your Medicare enrollment begins </a:t>
            </a:r>
            <a:r>
              <a:rPr lang="en-US" sz="1100" dirty="0">
                <a:solidFill>
                  <a:prstClr val="black"/>
                </a:solidFill>
                <a:cs typeface="Arial" panose="020B0604020202020204" pitchFamily="34" charset="0"/>
              </a:rPr>
              <a:t>to connect to the Marketplace in your state and learn more. You can also find out how to cancel your Marketplace plan before your Medicare enrollment begins.</a:t>
            </a:r>
          </a:p>
          <a:p>
            <a:pPr marL="118813" indent="-118813">
              <a:spcBef>
                <a:spcPts val="634"/>
              </a:spcBef>
              <a:defRPr/>
            </a:pPr>
            <a:r>
              <a:rPr lang="en-US" sz="1100" b="1" dirty="0">
                <a:solidFill>
                  <a:prstClr val="black"/>
                </a:solidFill>
                <a:cs typeface="Arial" panose="020B0604020202020204" pitchFamily="34" charset="0"/>
              </a:rPr>
              <a:t>Once you’re eligible for Medicare, </a:t>
            </a:r>
            <a:r>
              <a:rPr lang="en-US" sz="1100" dirty="0">
                <a:solidFill>
                  <a:prstClr val="black"/>
                </a:solidFill>
                <a:cs typeface="Arial" panose="020B0604020202020204" pitchFamily="34" charset="0"/>
              </a:rPr>
              <a:t>you’ll have an IEP to sign up. For most people, their 7-month Medicare IEP starts 3 months before their 65</a:t>
            </a:r>
            <a:r>
              <a:rPr lang="en-US" sz="1100" baseline="30000" dirty="0">
                <a:solidFill>
                  <a:prstClr val="black"/>
                </a:solidFill>
                <a:cs typeface="Arial" panose="020B0604020202020204" pitchFamily="34" charset="0"/>
              </a:rPr>
              <a:t>th</a:t>
            </a:r>
            <a:r>
              <a:rPr lang="en-US" sz="1100" dirty="0">
                <a:solidFill>
                  <a:prstClr val="black"/>
                </a:solidFill>
                <a:cs typeface="Arial" panose="020B0604020202020204" pitchFamily="34" charset="0"/>
              </a:rPr>
              <a:t> birthday and ends 3 months after their 65</a:t>
            </a:r>
            <a:r>
              <a:rPr lang="en-US" sz="1100" baseline="30000" dirty="0">
                <a:solidFill>
                  <a:prstClr val="black"/>
                </a:solidFill>
                <a:cs typeface="Arial" panose="020B0604020202020204" pitchFamily="34" charset="0"/>
              </a:rPr>
              <a:t>th</a:t>
            </a:r>
            <a:r>
              <a:rPr lang="en-US" sz="1100" dirty="0">
                <a:solidFill>
                  <a:prstClr val="black"/>
                </a:solidFill>
                <a:cs typeface="Arial" panose="020B0604020202020204" pitchFamily="34" charset="0"/>
              </a:rPr>
              <a:t> birthday. If you sign up for Medicare after your IEP, you may have to pay a late enrollment penalty for as long as you have Medicare. </a:t>
            </a:r>
          </a:p>
          <a:p>
            <a:pPr marL="118813" indent="-118813" defTabSz="966612">
              <a:spcBef>
                <a:spcPts val="634"/>
              </a:spcBef>
              <a:defRPr/>
            </a:pPr>
            <a:r>
              <a:rPr lang="en-US" sz="1100" b="1" dirty="0">
                <a:solidFill>
                  <a:prstClr val="black"/>
                </a:solidFill>
                <a:cs typeface="Arial" panose="020B0604020202020204" pitchFamily="34" charset="0"/>
              </a:rPr>
              <a:t>If you have individual Marketplace coverage and only sign up for Part A during your IEP, </a:t>
            </a:r>
            <a:r>
              <a:rPr lang="en-US" sz="1100" dirty="0">
                <a:solidFill>
                  <a:prstClr val="black"/>
                </a:solidFill>
                <a:cs typeface="Arial" panose="020B0604020202020204" pitchFamily="34" charset="0"/>
              </a:rPr>
              <a:t>you won't be able to sign up for Part B later using the Special Enrollment Period (SEP). If you miss your IEP, you’ll have to wait until the General Enrollment Period (GEP). The GEP is from January 1–March 31 each year. Your coverage will begin the month after you sign up. If more than 12 months have passed since you turned 65, you could have to pay a lifetime late enrollment penalty.</a:t>
            </a:r>
          </a:p>
          <a:p>
            <a:pPr marL="0" indent="0">
              <a:spcBef>
                <a:spcPts val="634"/>
              </a:spcBef>
              <a:buNone/>
              <a:defRPr/>
            </a:pPr>
            <a:r>
              <a:rPr lang="en-US" sz="1100" b="1" dirty="0">
                <a:solidFill>
                  <a:prstClr val="black"/>
                </a:solidFill>
                <a:cs typeface="Arial" panose="020B0604020202020204" pitchFamily="34" charset="0"/>
              </a:rPr>
              <a:t>Note</a:t>
            </a:r>
            <a:r>
              <a:rPr lang="en-US" sz="1100" dirty="0">
                <a:solidFill>
                  <a:prstClr val="black"/>
                </a:solidFill>
                <a:cs typeface="Arial" panose="020B0604020202020204" pitchFamily="34" charset="0"/>
              </a:rPr>
              <a:t>: You may have Medicare and Marketplace coverage at the same time, only if you had your Marketplace coverage before you had Medicare. It’s against the law for someone who knows you have Medicare to sell you a Marketplace plan. If you decide to remain in a Marketplace plan after signing up for Part A, you should know there's no coordination of benefits between a Qualified Health Plan (QHP) and Medicare. It isn’t a secondary insurance. Also, drug coverage in a QHP may not be creditable and you may pay a penalty if you sign up for Part D later. A QHP is an insurance plan that’s certified by the Health Insurance Marketplace®, provides essential health benefits, follows established limits on cost-sharing (like deductibles, copayments, and out-of-pocket maximum amounts), and meets other requirements under the Affordable Care Act. For more information, visit </a:t>
            </a:r>
            <a:r>
              <a:rPr lang="en-US" sz="1100" dirty="0">
                <a:solidFill>
                  <a:prstClr val="black"/>
                </a:solidFill>
                <a:cs typeface="Arial" panose="020B0604020202020204" pitchFamily="34" charset="0"/>
                <a:hlinkClick r:id="rId4"/>
              </a:rPr>
              <a:t>HealthCare.gov/medicare/changing-from-marketplace-to-medicare</a:t>
            </a:r>
            <a:r>
              <a:rPr lang="en-US" sz="1100" dirty="0">
                <a:solidFill>
                  <a:prstClr val="black"/>
                </a:solidFill>
                <a:cs typeface="Arial" panose="020B0604020202020204" pitchFamily="34" charset="0"/>
              </a:rPr>
              <a:t>.</a:t>
            </a:r>
          </a:p>
        </p:txBody>
      </p:sp>
    </p:spTree>
    <p:extLst>
      <p:ext uri="{BB962C8B-B14F-4D97-AF65-F5344CB8AC3E}">
        <p14:creationId xmlns:p14="http://schemas.microsoft.com/office/powerpoint/2010/main" val="204001577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393266"/>
          </a:xfrm>
        </p:spPr>
        <p:txBody>
          <a:bodyPr/>
          <a:lstStyle/>
          <a:p>
            <a:pPr marL="0" indent="0" defTabSz="966612">
              <a:spcBef>
                <a:spcPts val="634"/>
              </a:spcBef>
              <a:buNone/>
              <a:defRPr/>
            </a:pPr>
            <a:r>
              <a:rPr lang="en-US" b="1" dirty="0">
                <a:solidFill>
                  <a:prstClr val="black"/>
                </a:solidFill>
                <a:ea typeface="ＭＳ Ｐゴシック"/>
                <a:cs typeface="Arial" panose="020B0604020202020204" pitchFamily="34" charset="0"/>
              </a:rPr>
              <a:t>This slide has animation.</a:t>
            </a:r>
            <a:endParaRPr lang="en-US" dirty="0">
              <a:cs typeface="Arial" panose="020B0604020202020204" pitchFamily="34" charset="0"/>
            </a:endParaRPr>
          </a:p>
          <a:p>
            <a:pPr marL="0" indent="0" defTabSz="966612">
              <a:spcBef>
                <a:spcPts val="634"/>
              </a:spcBef>
              <a:buNone/>
              <a:defRPr/>
            </a:pPr>
            <a:r>
              <a:rPr lang="en-US" b="1" dirty="0">
                <a:cs typeface="Arial" panose="020B0604020202020204" pitchFamily="34" charset="0"/>
              </a:rPr>
              <a:t>Presenter Notes</a:t>
            </a:r>
          </a:p>
          <a:p>
            <a:pPr marL="0" indent="0" defTabSz="966612">
              <a:spcBef>
                <a:spcPts val="634"/>
              </a:spcBef>
              <a:buNone/>
              <a:defRPr/>
            </a:pPr>
            <a:r>
              <a:rPr lang="en-US" b="1" dirty="0">
                <a:solidFill>
                  <a:prstClr val="black"/>
                </a:solidFill>
                <a:cs typeface="Arial" panose="020B0604020202020204" pitchFamily="34" charset="0"/>
              </a:rPr>
              <a:t>You can choose Marketplace coverage instead of Medicare if:</a:t>
            </a:r>
          </a:p>
          <a:p>
            <a:pPr marL="125660" indent="-125660" defTabSz="966612">
              <a:spcBef>
                <a:spcPts val="634"/>
              </a:spcBef>
              <a:defRPr/>
            </a:pPr>
            <a:r>
              <a:rPr lang="en-US" dirty="0">
                <a:solidFill>
                  <a:prstClr val="black"/>
                </a:solidFill>
                <a:cs typeface="Arial" panose="020B0604020202020204" pitchFamily="34" charset="0"/>
              </a:rPr>
              <a:t>You’re paying a premium for Part A—you can drop your Part A and Part B coverage and get a Marketplace plan instead</a:t>
            </a:r>
          </a:p>
          <a:p>
            <a:pPr marL="125660" indent="-125660">
              <a:spcBef>
                <a:spcPts val="634"/>
              </a:spcBef>
              <a:defRPr/>
            </a:pPr>
            <a:r>
              <a:rPr lang="en-US" dirty="0">
                <a:solidFill>
                  <a:prstClr val="black"/>
                </a:solidFill>
                <a:cs typeface="Arial" panose="020B0604020202020204" pitchFamily="34" charset="0"/>
              </a:rPr>
              <a:t>You only have Part B, and have to pay a premium for Part A—you can drop Part B and get a Marketplace plan instead </a:t>
            </a:r>
          </a:p>
          <a:p>
            <a:pPr marL="125660" indent="-125660" defTabSz="966612">
              <a:spcBef>
                <a:spcPts val="634"/>
              </a:spcBef>
              <a:defRPr/>
            </a:pPr>
            <a:r>
              <a:rPr lang="en-US" dirty="0">
                <a:solidFill>
                  <a:prstClr val="black"/>
                </a:solidFill>
                <a:cs typeface="Arial" panose="020B0604020202020204" pitchFamily="34" charset="0"/>
              </a:rPr>
              <a:t>You’re eligible for Medicare but haven’t enrolled because: </a:t>
            </a:r>
          </a:p>
          <a:p>
            <a:pPr marL="241653" lvl="2" indent="-122169" defTabSz="966612">
              <a:spcBef>
                <a:spcPts val="634"/>
              </a:spcBef>
              <a:buSzTx/>
              <a:buFont typeface="Arial" panose="020B0604020202020204" pitchFamily="34" charset="0"/>
              <a:buChar char="•"/>
              <a:defRPr/>
            </a:pPr>
            <a:r>
              <a:rPr lang="en-US" dirty="0">
                <a:solidFill>
                  <a:prstClr val="black"/>
                </a:solidFill>
                <a:cs typeface="Arial" panose="020B0604020202020204" pitchFamily="34" charset="0"/>
              </a:rPr>
              <a:t>You have to pay a premium for Part A</a:t>
            </a:r>
          </a:p>
          <a:p>
            <a:pPr marL="241653" lvl="2" indent="-122169" defTabSz="966612">
              <a:spcBef>
                <a:spcPts val="634"/>
              </a:spcBef>
              <a:buSzTx/>
              <a:buFont typeface="Arial" panose="020B0604020202020204" pitchFamily="34" charset="0"/>
              <a:buChar char="•"/>
              <a:defRPr/>
            </a:pPr>
            <a:r>
              <a:rPr lang="en-US" dirty="0">
                <a:solidFill>
                  <a:prstClr val="black"/>
                </a:solidFill>
                <a:cs typeface="Arial" panose="020B0604020202020204" pitchFamily="34" charset="0"/>
              </a:rPr>
              <a:t>You have a medical condition that qualifies you for Medicare, like End-Stage Renal Disease (ESRD), but haven’t applied for Medicare coverage</a:t>
            </a:r>
          </a:p>
          <a:p>
            <a:pPr marL="241653" lvl="2" indent="-124183" defTabSz="966612">
              <a:buSzTx/>
              <a:buFont typeface="Arial" panose="020B0604020202020204" pitchFamily="34" charset="0"/>
              <a:buChar char="•"/>
              <a:defRPr/>
            </a:pPr>
            <a:r>
              <a:rPr lang="en-US" dirty="0">
                <a:solidFill>
                  <a:prstClr val="black"/>
                </a:solidFill>
                <a:cs typeface="Arial" panose="020B0604020202020204" pitchFamily="34" charset="0"/>
              </a:rPr>
              <a:t>You’re in your 24-month disability waiting period </a:t>
            </a:r>
          </a:p>
          <a:p>
            <a:pPr marL="0" indent="0">
              <a:spcBef>
                <a:spcPts val="634"/>
              </a:spcBef>
              <a:buNone/>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Before choosing Marketplace coverage over Medicare, there are 2 important points for you to consider: </a:t>
            </a:r>
          </a:p>
          <a:p>
            <a:pPr marL="241653" indent="-241653">
              <a:spcBef>
                <a:spcPts val="634"/>
              </a:spcBef>
              <a:buFont typeface="+mj-lt"/>
              <a:buAutoNum type="arabicPeriod"/>
              <a:defRPr/>
            </a:pPr>
            <a:r>
              <a:rPr lang="en-US" dirty="0">
                <a:solidFill>
                  <a:prstClr val="black"/>
                </a:solidFill>
                <a:cs typeface="Arial" panose="020B0604020202020204" pitchFamily="34" charset="0"/>
              </a:rPr>
              <a:t>If you sign up for Medicare after your IEP ends, you may have to pay a late enrollment penalty for as long as you have Medicare. </a:t>
            </a:r>
          </a:p>
          <a:p>
            <a:pPr marL="241653" indent="-241653">
              <a:spcBef>
                <a:spcPts val="634"/>
              </a:spcBef>
              <a:buFont typeface="+mj-lt"/>
              <a:buAutoNum type="arabicPeriod"/>
              <a:defRPr/>
            </a:pPr>
            <a:r>
              <a:rPr lang="en-US" dirty="0"/>
              <a:t>Generally, you can sign up for Medicare </a:t>
            </a:r>
            <a:r>
              <a:rPr lang="en-US" b="1" dirty="0"/>
              <a:t>only</a:t>
            </a:r>
            <a:r>
              <a:rPr lang="en-US" dirty="0"/>
              <a:t> during the Medicare GEP (from January 1</a:t>
            </a:r>
            <a:r>
              <a:rPr lang="en-US" dirty="0">
                <a:solidFill>
                  <a:prstClr val="black"/>
                </a:solidFill>
                <a:cs typeface="Arial" panose="020B0604020202020204" pitchFamily="34" charset="0"/>
              </a:rPr>
              <a:t>–</a:t>
            </a:r>
            <a:r>
              <a:rPr lang="en-US" dirty="0"/>
              <a:t>March 31 each year). Your coverage begins the 1</a:t>
            </a:r>
            <a:r>
              <a:rPr lang="en-US" baseline="30000" dirty="0"/>
              <a:t>st</a:t>
            </a:r>
            <a:r>
              <a:rPr lang="en-US" dirty="0"/>
              <a:t> day of the month after you sign up. This may cause a gap in your coverage.</a:t>
            </a:r>
          </a:p>
          <a:p>
            <a:pPr marL="0" indent="0">
              <a:spcBef>
                <a:spcPts val="634"/>
              </a:spcBef>
              <a:buNone/>
              <a:defRPr/>
            </a:pPr>
            <a:r>
              <a:rPr lang="en-US" dirty="0">
                <a:solidFill>
                  <a:prstClr val="black"/>
                </a:solidFill>
                <a:cs typeface="Arial" panose="020B0604020202020204" pitchFamily="34" charset="0"/>
              </a:rPr>
              <a:t>You can </a:t>
            </a:r>
            <a:r>
              <a:rPr lang="en-US" dirty="0">
                <a:solidFill>
                  <a:prstClr val="black"/>
                </a:solidFill>
                <a:cs typeface="Arial"/>
              </a:rPr>
              <a:t>contact your local SHIP office at </a:t>
            </a:r>
            <a:r>
              <a:rPr lang="en-US" dirty="0">
                <a:solidFill>
                  <a:prstClr val="black"/>
                </a:solidFill>
                <a:cs typeface="Arial"/>
                <a:hlinkClick r:id="rId3"/>
              </a:rPr>
              <a:t>shiphelp.org</a:t>
            </a:r>
            <a:r>
              <a:rPr lang="en-US" dirty="0">
                <a:solidFill>
                  <a:prstClr val="black"/>
                </a:solidFill>
                <a:cs typeface="Arial"/>
              </a:rPr>
              <a:t> for help with choosing Marketplace coverage instead of Medicare.</a:t>
            </a:r>
            <a:endParaRPr lang="en-US" dirty="0">
              <a:solidFill>
                <a:prstClr val="black"/>
              </a:solidFill>
              <a:cs typeface="Arial" panose="020B0604020202020204" pitchFamily="34" charset="0"/>
            </a:endParaRPr>
          </a:p>
          <a:p>
            <a:pPr marL="0" indent="0">
              <a:spcBef>
                <a:spcPts val="634"/>
              </a:spcBef>
              <a:buNone/>
              <a:defRPr/>
            </a:pPr>
            <a:r>
              <a:rPr lang="en-US" b="1" dirty="0">
                <a:solidFill>
                  <a:prstClr val="black"/>
                </a:solidFill>
                <a:cs typeface="Arial" panose="020B0604020202020204" pitchFamily="34" charset="0"/>
              </a:rPr>
              <a:t>Source</a:t>
            </a:r>
            <a:r>
              <a:rPr lang="en-US" dirty="0">
                <a:solidFill>
                  <a:prstClr val="black"/>
                </a:solidFill>
                <a:cs typeface="Arial" panose="020B0604020202020204" pitchFamily="34" charset="0"/>
              </a:rPr>
              <a:t>: </a:t>
            </a:r>
            <a:r>
              <a:rPr lang="en-US" dirty="0">
                <a:solidFill>
                  <a:prstClr val="black"/>
                </a:solidFill>
                <a:cs typeface="Arial" panose="020B0604020202020204" pitchFamily="34" charset="0"/>
                <a:hlinkClick r:id="rId4"/>
              </a:rPr>
              <a:t>HealthCare.gov/</a:t>
            </a:r>
            <a:r>
              <a:rPr lang="en-US" dirty="0" err="1">
                <a:solidFill>
                  <a:prstClr val="black"/>
                </a:solidFill>
                <a:cs typeface="Arial" panose="020B0604020202020204" pitchFamily="34" charset="0"/>
                <a:hlinkClick r:id="rId4"/>
              </a:rPr>
              <a:t>medicare</a:t>
            </a:r>
            <a:r>
              <a:rPr lang="en-US" dirty="0">
                <a:solidFill>
                  <a:prstClr val="black"/>
                </a:solidFill>
                <a:cs typeface="Arial" panose="020B0604020202020204" pitchFamily="34" charset="0"/>
              </a:rPr>
              <a:t> </a:t>
            </a:r>
            <a:endParaRPr lang="en-US" dirty="0"/>
          </a:p>
        </p:txBody>
      </p:sp>
    </p:spTree>
    <p:extLst>
      <p:ext uri="{BB962C8B-B14F-4D97-AF65-F5344CB8AC3E}">
        <p14:creationId xmlns:p14="http://schemas.microsoft.com/office/powerpoint/2010/main" val="39309567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fontAlgn="base">
              <a:spcBef>
                <a:spcPts val="634"/>
              </a:spcBef>
              <a:buNone/>
            </a:pPr>
            <a:r>
              <a:rPr lang="en-US" b="1" dirty="0">
                <a:solidFill>
                  <a:srgbClr val="000000"/>
                </a:solidFill>
                <a:cs typeface="Arial"/>
              </a:rPr>
              <a:t>This slide has animation.</a:t>
            </a:r>
            <a:endParaRPr lang="en-US" b="0" i="0" dirty="0">
              <a:solidFill>
                <a:srgbClr val="444444"/>
              </a:solidFill>
              <a:effectLst/>
              <a:cs typeface="Arial"/>
            </a:endParaRPr>
          </a:p>
          <a:p>
            <a:pPr marL="0" indent="0" fontAlgn="base">
              <a:spcBef>
                <a:spcPts val="634"/>
              </a:spcBef>
              <a:buNone/>
            </a:pPr>
            <a:r>
              <a:rPr lang="en-US" dirty="0">
                <a:solidFill>
                  <a:srgbClr val="444444"/>
                </a:solidFill>
                <a:cs typeface="Arial"/>
              </a:rPr>
              <a:t>​</a:t>
            </a:r>
            <a:r>
              <a:rPr lang="en-US" b="1" dirty="0">
                <a:solidFill>
                  <a:srgbClr val="000000"/>
                </a:solidFill>
                <a:cs typeface="Arial"/>
              </a:rPr>
              <a:t>Presenter Notes</a:t>
            </a:r>
            <a:r>
              <a:rPr lang="en-US" dirty="0">
                <a:solidFill>
                  <a:srgbClr val="444444"/>
                </a:solidFill>
                <a:cs typeface="Arial"/>
              </a:rPr>
              <a:t>​​</a:t>
            </a:r>
            <a:endParaRPr lang="en-US" b="0" i="0" dirty="0">
              <a:solidFill>
                <a:srgbClr val="444444"/>
              </a:solidFill>
              <a:effectLst/>
              <a:cs typeface="Arial"/>
            </a:endParaRPr>
          </a:p>
          <a:p>
            <a:pPr marL="0" indent="0" defTabSz="966612">
              <a:spcBef>
                <a:spcPts val="634"/>
              </a:spcBef>
              <a:buNone/>
              <a:defRPr/>
            </a:pPr>
            <a:r>
              <a:rPr lang="en-US" dirty="0">
                <a:solidFill>
                  <a:prstClr val="black"/>
                </a:solidFill>
                <a:cs typeface="Arial"/>
              </a:rPr>
              <a:t>Check Your Knowledge: Question 8</a:t>
            </a:r>
          </a:p>
          <a:p>
            <a:pPr marL="0" indent="0" defTabSz="966612">
              <a:spcBef>
                <a:spcPts val="634"/>
              </a:spcBef>
              <a:buNone/>
              <a:defRPr/>
            </a:pPr>
            <a:r>
              <a:rPr lang="en-US" b="1" dirty="0">
                <a:solidFill>
                  <a:prstClr val="black"/>
                </a:solidFill>
                <a:cs typeface="Arial"/>
              </a:rPr>
              <a:t>It’s against the law for someone who knows that you have Medicare to sell you a Marketplace plan.</a:t>
            </a:r>
          </a:p>
          <a:p>
            <a:pPr marL="179226" indent="-179226" defTabSz="966612">
              <a:spcBef>
                <a:spcPts val="634"/>
              </a:spcBef>
              <a:buFont typeface="+mj-lt"/>
              <a:buAutoNum type="alphaLcPeriod"/>
              <a:defRPr/>
            </a:pPr>
            <a:r>
              <a:rPr lang="en-US" dirty="0">
                <a:solidFill>
                  <a:prstClr val="black"/>
                </a:solidFill>
                <a:cs typeface="Arial"/>
              </a:rPr>
              <a:t>True</a:t>
            </a:r>
          </a:p>
          <a:p>
            <a:pPr marL="179226" indent="-179226" defTabSz="966612">
              <a:spcBef>
                <a:spcPts val="634"/>
              </a:spcBef>
              <a:buFont typeface="+mj-lt"/>
              <a:buAutoNum type="alphaLcPeriod"/>
              <a:defRPr/>
            </a:pPr>
            <a:r>
              <a:rPr lang="en-US" dirty="0">
                <a:solidFill>
                  <a:prstClr val="black"/>
                </a:solidFill>
                <a:cs typeface="Arial"/>
              </a:rPr>
              <a:t>False</a:t>
            </a:r>
          </a:p>
          <a:p>
            <a:pPr marL="0" indent="0" defTabSz="966612">
              <a:spcBef>
                <a:spcPts val="634"/>
              </a:spcBef>
              <a:buNone/>
              <a:defRPr/>
            </a:pPr>
            <a:r>
              <a:rPr lang="en-US" b="1" dirty="0">
                <a:solidFill>
                  <a:prstClr val="black"/>
                </a:solidFill>
                <a:cs typeface="Arial"/>
              </a:rPr>
              <a:t>Answer: a. True</a:t>
            </a:r>
          </a:p>
          <a:p>
            <a:pPr marL="0" indent="0" defTabSz="966612">
              <a:spcBef>
                <a:spcPts val="634"/>
              </a:spcBef>
              <a:buNone/>
              <a:defRPr/>
            </a:pPr>
            <a:r>
              <a:rPr lang="en-US" dirty="0">
                <a:solidFill>
                  <a:prstClr val="black"/>
                </a:solidFill>
                <a:cs typeface="Arial" panose="020B0604020202020204" pitchFamily="34" charset="0"/>
              </a:rPr>
              <a:t>Yes, it’s against the law for someone who knows that you have Medicare to sell you a Marketplace plan. This is true even if you have only Medicare Part A (Hospital Insurance) or only Part B (Medical Insurance). The </a:t>
            </a:r>
            <a:r>
              <a:rPr lang="en-US" b="1" dirty="0">
                <a:solidFill>
                  <a:prstClr val="black"/>
                </a:solidFill>
                <a:cs typeface="Arial" panose="020B0604020202020204" pitchFamily="34" charset="0"/>
              </a:rPr>
              <a:t>exception</a:t>
            </a:r>
            <a:r>
              <a:rPr lang="en-US" dirty="0">
                <a:solidFill>
                  <a:prstClr val="black"/>
                </a:solidFill>
                <a:cs typeface="Arial" panose="020B0604020202020204" pitchFamily="34" charset="0"/>
              </a:rPr>
              <a:t> is a Marketplace plan through your employer (sold through the Small Business Health Options Program (SHOP)), if you're an active worker or a dependent of an active worker. </a:t>
            </a:r>
          </a:p>
          <a:p>
            <a:pPr marL="0" indent="0" defTabSz="966612">
              <a:spcBef>
                <a:spcPts val="634"/>
              </a:spcBef>
              <a:buNone/>
              <a:defRPr/>
            </a:pPr>
            <a:endParaRPr lang="en-US" b="1" dirty="0">
              <a:solidFill>
                <a:prstClr val="black"/>
              </a:solidFill>
              <a:cs typeface="Arial"/>
            </a:endParaRPr>
          </a:p>
        </p:txBody>
      </p:sp>
    </p:spTree>
    <p:extLst>
      <p:ext uri="{BB962C8B-B14F-4D97-AF65-F5344CB8AC3E}">
        <p14:creationId xmlns:p14="http://schemas.microsoft.com/office/powerpoint/2010/main" val="165572647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defTabSz="966612">
              <a:spcBef>
                <a:spcPts val="634"/>
              </a:spcBef>
              <a:buNone/>
              <a:defRPr/>
            </a:pPr>
            <a:r>
              <a:rPr lang="en-US" b="1" dirty="0">
                <a:solidFill>
                  <a:prstClr val="black"/>
                </a:solidFill>
                <a:cs typeface="Arial" panose="020B0604020202020204" pitchFamily="34" charset="0"/>
              </a:rPr>
              <a:t>Presenter Notes</a:t>
            </a:r>
          </a:p>
          <a:p>
            <a:pPr marL="0" indent="0" defTabSz="966612">
              <a:spcBef>
                <a:spcPts val="634"/>
              </a:spcBef>
              <a:buNone/>
              <a:defRPr/>
            </a:pPr>
            <a:r>
              <a:rPr lang="en-US" dirty="0">
                <a:solidFill>
                  <a:prstClr val="black"/>
                </a:solidFill>
                <a:cs typeface="Arial" panose="020B0604020202020204" pitchFamily="34" charset="0"/>
              </a:rPr>
              <a:t>Lesson 7 reviews options for people with limited income and resources, like the Medicare Savings Programs, Extra Help, Medicaid, and the Children’s Health Insurance Program (CHIP).</a:t>
            </a:r>
          </a:p>
          <a:p>
            <a:pPr marL="0" indent="0">
              <a:spcBef>
                <a:spcPts val="634"/>
              </a:spcBef>
              <a:buNone/>
            </a:pPr>
            <a:endParaRPr lang="en-US" dirty="0"/>
          </a:p>
        </p:txBody>
      </p:sp>
    </p:spTree>
    <p:extLst>
      <p:ext uri="{BB962C8B-B14F-4D97-AF65-F5344CB8AC3E}">
        <p14:creationId xmlns:p14="http://schemas.microsoft.com/office/powerpoint/2010/main" val="294855354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defTabSz="966612">
              <a:spcBef>
                <a:spcPts val="634"/>
              </a:spcBef>
              <a:buNone/>
              <a:defRPr/>
            </a:pPr>
            <a:r>
              <a:rPr lang="en-US" b="1" dirty="0">
                <a:solidFill>
                  <a:prstClr val="black"/>
                </a:solidFill>
                <a:cs typeface="Arial" panose="020B0604020202020204" pitchFamily="34" charset="0"/>
              </a:rPr>
              <a:t>Presenter Notes</a:t>
            </a:r>
          </a:p>
          <a:p>
            <a:pPr marL="0" indent="0" defTabSz="966612">
              <a:spcBef>
                <a:spcPts val="634"/>
              </a:spcBef>
              <a:buNone/>
              <a:defRPr/>
            </a:pPr>
            <a:r>
              <a:rPr lang="en-US" dirty="0">
                <a:solidFill>
                  <a:prstClr val="black"/>
                </a:solidFill>
                <a:cs typeface="Arial" panose="020B0604020202020204" pitchFamily="34" charset="0"/>
              </a:rPr>
              <a:t>At the end of this lesson, you’ll be able to:</a:t>
            </a:r>
          </a:p>
          <a:p>
            <a:pPr marL="125834" indent="-125834" defTabSz="966612">
              <a:spcBef>
                <a:spcPts val="634"/>
              </a:spcBef>
              <a:defRPr/>
            </a:pPr>
            <a:r>
              <a:rPr lang="en-US" dirty="0">
                <a:solidFill>
                  <a:prstClr val="black"/>
                </a:solidFill>
                <a:cs typeface="Arial" panose="020B0604020202020204" pitchFamily="34" charset="0"/>
              </a:rPr>
              <a:t>Describe programs for people with limited income and resources</a:t>
            </a:r>
          </a:p>
          <a:p>
            <a:pPr marL="125834" indent="-125834" defTabSz="966612">
              <a:spcBef>
                <a:spcPts val="634"/>
              </a:spcBef>
              <a:defRPr/>
            </a:pPr>
            <a:r>
              <a:rPr lang="en-US" dirty="0">
                <a:solidFill>
                  <a:prstClr val="black"/>
                </a:solidFill>
                <a:cs typeface="Arial" panose="020B0604020202020204" pitchFamily="34" charset="0"/>
              </a:rPr>
              <a:t>Explain Medicare Savings Programs and minimum federal eligibility requirements</a:t>
            </a:r>
          </a:p>
          <a:p>
            <a:pPr marL="125834" indent="-125834" defTabSz="966612">
              <a:spcBef>
                <a:spcPts val="634"/>
              </a:spcBef>
              <a:defRPr/>
            </a:pPr>
            <a:r>
              <a:rPr lang="en-US" dirty="0">
                <a:solidFill>
                  <a:prstClr val="black"/>
                </a:solidFill>
                <a:cs typeface="Arial" panose="020B0604020202020204" pitchFamily="34" charset="0"/>
              </a:rPr>
              <a:t>Explain other programs (Extra help, Medicaid, and the Children’s Health Insurance Program (CHIP)) and who qualifies for them</a:t>
            </a:r>
          </a:p>
          <a:p>
            <a:pPr marL="0" indent="0">
              <a:buNone/>
            </a:pPr>
            <a:endParaRPr lang="en-US" dirty="0"/>
          </a:p>
        </p:txBody>
      </p:sp>
    </p:spTree>
    <p:extLst>
      <p:ext uri="{BB962C8B-B14F-4D97-AF65-F5344CB8AC3E}">
        <p14:creationId xmlns:p14="http://schemas.microsoft.com/office/powerpoint/2010/main" val="329224274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80474" y="3582512"/>
            <a:ext cx="6942221" cy="5477267"/>
          </a:xfrm>
        </p:spPr>
        <p:txBody>
          <a:bodyPr/>
          <a:lstStyle/>
          <a:p>
            <a:pPr marL="0" indent="0" defTabSz="966612">
              <a:spcBef>
                <a:spcPts val="634"/>
              </a:spcBef>
              <a:buNone/>
              <a:defRPr/>
            </a:pPr>
            <a:r>
              <a:rPr lang="en-US" b="1" dirty="0">
                <a:solidFill>
                  <a:prstClr val="black"/>
                </a:solidFill>
                <a:ea typeface="ＭＳ Ｐゴシック"/>
                <a:cs typeface="Arial" panose="020B0604020202020204" pitchFamily="34" charset="0"/>
              </a:rPr>
              <a:t>This slide has animation.</a:t>
            </a:r>
            <a:endParaRPr lang="en-US" dirty="0">
              <a:solidFill>
                <a:prstClr val="black"/>
              </a:solidFill>
              <a:cs typeface="Arial" panose="020B0604020202020204" pitchFamily="34" charset="0"/>
            </a:endParaRPr>
          </a:p>
          <a:p>
            <a:pPr marL="0" indent="0">
              <a:spcBef>
                <a:spcPts val="634"/>
              </a:spcBef>
              <a:buNone/>
              <a:defRPr/>
            </a:pPr>
            <a:r>
              <a:rPr lang="en-US" b="1" dirty="0">
                <a:solidFill>
                  <a:prstClr val="black"/>
                </a:solidFill>
                <a:cs typeface="Arial" panose="020B0604020202020204" pitchFamily="34" charset="0"/>
              </a:rPr>
              <a:t>Presenter Notes</a:t>
            </a:r>
          </a:p>
          <a:p>
            <a:pPr marL="0" indent="0">
              <a:spcBef>
                <a:spcPts val="634"/>
              </a:spcBef>
              <a:buNone/>
              <a:defRPr/>
            </a:pPr>
            <a:r>
              <a:rPr lang="en-US" b="1" dirty="0">
                <a:solidFill>
                  <a:prstClr val="black"/>
                </a:solidFill>
                <a:cs typeface="Arial" panose="020B0604020202020204" pitchFamily="34" charset="0"/>
              </a:rPr>
              <a:t>There are programs available to help people with limited income and resources pay their health care and/or drug costs. </a:t>
            </a:r>
            <a:r>
              <a:rPr lang="en-US" dirty="0">
                <a:solidFill>
                  <a:prstClr val="black"/>
                </a:solidFill>
                <a:cs typeface="Arial" panose="020B0604020202020204" pitchFamily="34" charset="0"/>
              </a:rPr>
              <a:t>These include the Medicare Savings Programs, Extra Help, Medicaid, and the Children’s Health Insurance Program (CHIP). You should apply for these programs if you have limited income and resources, or you have medical expenses that exceed your available income and resources. Even if you aren’t sure you qualify, you should apply. </a:t>
            </a:r>
          </a:p>
          <a:p>
            <a:pPr marL="119149" indent="-119149">
              <a:spcBef>
                <a:spcPts val="634"/>
              </a:spcBef>
              <a:defRPr/>
            </a:pPr>
            <a:r>
              <a:rPr lang="en-US" b="1" dirty="0">
                <a:solidFill>
                  <a:prstClr val="black"/>
                </a:solidFill>
                <a:cs typeface="Arial" panose="020B0604020202020204" pitchFamily="34" charset="0"/>
              </a:rPr>
              <a:t>Medicare Savings Programs</a:t>
            </a:r>
            <a:r>
              <a:rPr lang="en-US" dirty="0">
                <a:solidFill>
                  <a:prstClr val="black"/>
                </a:solidFill>
                <a:cs typeface="Arial" panose="020B0604020202020204" pitchFamily="34" charset="0"/>
              </a:rPr>
              <a:t>: These state programs help pay your Medicare costs, including Medicare premiums, deductibles, coinsurance, and copayments. They often have higher income and resource guidelines than full Medicaid. Visit </a:t>
            </a:r>
            <a:r>
              <a:rPr lang="en-US" dirty="0">
                <a:solidFill>
                  <a:prstClr val="black"/>
                </a:solidFill>
                <a:cs typeface="Arial" panose="020B0604020202020204" pitchFamily="34" charset="0"/>
                <a:hlinkClick r:id="rId3"/>
              </a:rPr>
              <a:t>Medicare.gov/talk-to-someone</a:t>
            </a:r>
            <a:r>
              <a:rPr lang="en-US" dirty="0">
                <a:solidFill>
                  <a:prstClr val="black"/>
                </a:solidFill>
                <a:cs typeface="Arial" panose="020B0604020202020204" pitchFamily="34" charset="0"/>
              </a:rPr>
              <a:t> to see your state’s program. </a:t>
            </a:r>
          </a:p>
          <a:p>
            <a:pPr marL="119149" indent="-119149" defTabSz="966612">
              <a:spcBef>
                <a:spcPts val="634"/>
              </a:spcBef>
              <a:defRPr/>
            </a:pPr>
            <a:r>
              <a:rPr lang="en-US" b="1" dirty="0">
                <a:solidFill>
                  <a:prstClr val="black"/>
                </a:solidFill>
                <a:cs typeface="Arial" panose="020B0604020202020204" pitchFamily="34" charset="0"/>
              </a:rPr>
              <a:t>Extra Help</a:t>
            </a:r>
            <a:r>
              <a:rPr lang="en-US" dirty="0">
                <a:solidFill>
                  <a:prstClr val="black"/>
                </a:solidFill>
                <a:cs typeface="Arial" panose="020B0604020202020204" pitchFamily="34" charset="0"/>
              </a:rPr>
              <a:t>: This program helps people with limited income and resources with the costs of Medicare drug coverage. It's also called the low-income subsidy. Some people with Medicare must apply for Extra Help and other people automatically qualify. You can apply by filling out a paper application, applying at online at </a:t>
            </a:r>
            <a:r>
              <a:rPr lang="en-US" dirty="0">
                <a:solidFill>
                  <a:prstClr val="black"/>
                </a:solidFill>
                <a:cs typeface="Arial" panose="020B0604020202020204" pitchFamily="34" charset="0"/>
                <a:hlinkClick r:id="rId4"/>
              </a:rPr>
              <a:t>SSA.gov/medicare/part-d-extra-help</a:t>
            </a:r>
            <a:r>
              <a:rPr lang="en-US" dirty="0">
                <a:solidFill>
                  <a:prstClr val="black"/>
                </a:solidFill>
                <a:cs typeface="Arial" panose="020B0604020202020204" pitchFamily="34" charset="0"/>
              </a:rPr>
              <a:t>, or contacting your State Medical Assistance (Medicaid) office.</a:t>
            </a:r>
          </a:p>
          <a:p>
            <a:pPr marL="119149" indent="-119149" defTabSz="966612">
              <a:spcBef>
                <a:spcPts val="634"/>
              </a:spcBef>
              <a:defRPr/>
            </a:pPr>
            <a:r>
              <a:rPr lang="en-US" b="1" dirty="0">
                <a:solidFill>
                  <a:prstClr val="black"/>
                </a:solidFill>
                <a:cs typeface="Arial" panose="020B0604020202020204" pitchFamily="34" charset="0"/>
              </a:rPr>
              <a:t>Medicaid</a:t>
            </a:r>
            <a:r>
              <a:rPr lang="en-US" dirty="0">
                <a:solidFill>
                  <a:prstClr val="black"/>
                </a:solidFill>
                <a:cs typeface="Arial" panose="020B0604020202020204" pitchFamily="34" charset="0"/>
              </a:rPr>
              <a:t>: This program helps pay medical costs for some people with limited income and resources. It offers benefits that Medicare doesn’t normally cover, like nursing home care and personal care services. It's jointly funded by the federal and state governments and is administered by each state. </a:t>
            </a:r>
          </a:p>
          <a:p>
            <a:pPr marL="119149" indent="-119149">
              <a:spcBef>
                <a:spcPts val="634"/>
              </a:spcBef>
              <a:defRPr/>
            </a:pPr>
            <a:r>
              <a:rPr lang="en-US" b="1" dirty="0">
                <a:solidFill>
                  <a:prstClr val="black"/>
                </a:solidFill>
                <a:cs typeface="Arial" panose="020B0604020202020204" pitchFamily="34" charset="0"/>
              </a:rPr>
              <a:t>CHIP</a:t>
            </a:r>
            <a:r>
              <a:rPr lang="en-US" dirty="0">
                <a:solidFill>
                  <a:prstClr val="black"/>
                </a:solidFill>
                <a:cs typeface="Arial" panose="020B0604020202020204" pitchFamily="34" charset="0"/>
              </a:rPr>
              <a:t>: This program provides low‑cost health insurance to children in families who earn too much income to qualify for Medicaid, but not enough to buy private health insurance. Visit </a:t>
            </a:r>
            <a:r>
              <a:rPr lang="en-US" dirty="0">
                <a:cs typeface="Arial" panose="020B0604020202020204" pitchFamily="34" charset="0"/>
                <a:hlinkClick r:id="rId5"/>
              </a:rPr>
              <a:t>InsureKidsNow.gov</a:t>
            </a:r>
            <a:r>
              <a:rPr lang="en-US" dirty="0">
                <a:cs typeface="Arial" panose="020B0604020202020204" pitchFamily="34" charset="0"/>
              </a:rPr>
              <a:t> or call 1-877-KIDS-NOW (1-877-543-7669) for more information.</a:t>
            </a:r>
          </a:p>
          <a:p>
            <a:pPr marL="114300" indent="0">
              <a:spcBef>
                <a:spcPts val="634"/>
              </a:spcBef>
              <a:buNone/>
              <a:defRPr/>
            </a:pPr>
            <a:r>
              <a:rPr lang="en-US" b="1" dirty="0">
                <a:solidFill>
                  <a:prstClr val="black"/>
                </a:solidFill>
                <a:cs typeface="Arial" panose="020B0604020202020204" pitchFamily="34" charset="0"/>
              </a:rPr>
              <a:t>NOTE: </a:t>
            </a:r>
            <a:r>
              <a:rPr lang="en-US" dirty="0"/>
              <a:t>You can apply for Medicaid any time of year—Medicaid and CHIP do not have Open Enrollment Periods.</a:t>
            </a:r>
            <a:endParaRPr lang="en-US" dirty="0">
              <a:solidFill>
                <a:prstClr val="black"/>
              </a:solidFill>
              <a:cs typeface="Arial" panose="020B0604020202020204" pitchFamily="34" charset="0"/>
            </a:endParaRPr>
          </a:p>
          <a:p>
            <a:pPr marL="0" indent="0">
              <a:spcBef>
                <a:spcPts val="634"/>
              </a:spcBef>
              <a:buNone/>
              <a:defRPr/>
            </a:pPr>
            <a:r>
              <a:rPr lang="en-US" dirty="0">
                <a:solidFill>
                  <a:prstClr val="black"/>
                </a:solidFill>
                <a:cs typeface="Arial" panose="020B0604020202020204" pitchFamily="34" charset="0"/>
              </a:rPr>
              <a:t>For more information, visit </a:t>
            </a:r>
            <a:r>
              <a:rPr lang="en-US" dirty="0">
                <a:solidFill>
                  <a:prstClr val="black"/>
                </a:solidFill>
                <a:cs typeface="Arial" panose="020B0604020202020204" pitchFamily="34" charset="0"/>
                <a:hlinkClick r:id="rId6"/>
              </a:rPr>
              <a:t>Medicare.gov/your-medicare-costs/get-help-paying-costs</a:t>
            </a:r>
            <a:r>
              <a:rPr lang="en-US" dirty="0">
                <a:solidFill>
                  <a:prstClr val="black"/>
                </a:solidFill>
                <a:cs typeface="Arial" panose="020B0604020202020204" pitchFamily="34" charset="0"/>
              </a:rPr>
              <a:t> or call or visit your State Medical Assistance (Medicaid) office.</a:t>
            </a:r>
          </a:p>
          <a:p>
            <a:pPr marL="0" indent="0" defTabSz="966612">
              <a:spcBef>
                <a:spcPts val="634"/>
              </a:spcBef>
              <a:buNone/>
              <a:defRPr/>
            </a:pPr>
            <a:endParaRPr lang="en-US" dirty="0">
              <a:solidFill>
                <a:prstClr val="black"/>
              </a:solidFill>
              <a:cs typeface="Arial" panose="020B0604020202020204" pitchFamily="34" charset="0"/>
            </a:endParaRPr>
          </a:p>
          <a:p>
            <a:pPr marL="0" indent="0" defTabSz="966612">
              <a:spcBef>
                <a:spcPts val="634"/>
              </a:spcBef>
              <a:buNone/>
              <a:defRPr/>
            </a:pPr>
            <a:endParaRPr lang="en-US" sz="1500" dirty="0">
              <a:solidFill>
                <a:prstClr val="black"/>
              </a:solidFill>
            </a:endParaRPr>
          </a:p>
        </p:txBody>
      </p:sp>
    </p:spTree>
    <p:extLst>
      <p:ext uri="{BB962C8B-B14F-4D97-AF65-F5344CB8AC3E}">
        <p14:creationId xmlns:p14="http://schemas.microsoft.com/office/powerpoint/2010/main" val="319786754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96850"/>
            <a:ext cx="5759450" cy="3240088"/>
          </a:xfrm>
        </p:spPr>
      </p:sp>
      <p:sp>
        <p:nvSpPr>
          <p:cNvPr id="3" name="Notes Placeholder 2"/>
          <p:cNvSpPr>
            <a:spLocks noGrp="1"/>
          </p:cNvSpPr>
          <p:nvPr>
            <p:ph type="body" idx="1"/>
          </p:nvPr>
        </p:nvSpPr>
        <p:spPr>
          <a:xfrm>
            <a:off x="0" y="3436939"/>
            <a:ext cx="7315200" cy="5967412"/>
          </a:xfrm>
        </p:spPr>
        <p:txBody>
          <a:bodyPr>
            <a:noAutofit/>
          </a:bodyPr>
          <a:lstStyle/>
          <a:p>
            <a:pPr marL="0" lvl="1" defTabSz="966612">
              <a:spcBef>
                <a:spcPts val="317"/>
              </a:spcBef>
              <a:tabLst>
                <a:tab pos="125861" algn="l"/>
              </a:tabLst>
              <a:defRPr/>
            </a:pPr>
            <a:r>
              <a:rPr lang="en-US" sz="1050" b="1" dirty="0">
                <a:cs typeface="Arial" panose="020B0604020202020204" pitchFamily="34" charset="0"/>
              </a:rPr>
              <a:t>Presenter Notes</a:t>
            </a:r>
          </a:p>
          <a:p>
            <a:pPr marL="0" lvl="1" defTabSz="966612">
              <a:spcBef>
                <a:spcPts val="317"/>
              </a:spcBef>
              <a:tabLst>
                <a:tab pos="125861" algn="l"/>
              </a:tabLst>
              <a:defRPr/>
            </a:pPr>
            <a:r>
              <a:rPr lang="en-US" sz="1050" b="1" dirty="0">
                <a:solidFill>
                  <a:prstClr val="black"/>
                </a:solidFill>
                <a:cs typeface="Arial" panose="020B0604020202020204" pitchFamily="34" charset="0"/>
              </a:rPr>
              <a:t>These are the 2023 Medicare Savings Programs (MSP)</a:t>
            </a:r>
            <a:r>
              <a:rPr lang="en-US" sz="1050" b="1" baseline="30000" dirty="0">
                <a:solidFill>
                  <a:prstClr val="black"/>
                </a:solidFill>
                <a:cs typeface="Arial" panose="020B0604020202020204" pitchFamily="34" charset="0"/>
              </a:rPr>
              <a:t>1</a:t>
            </a:r>
            <a:r>
              <a:rPr lang="en-US" sz="1050" b="1" dirty="0">
                <a:solidFill>
                  <a:prstClr val="black"/>
                </a:solidFill>
                <a:cs typeface="Arial" panose="020B0604020202020204" pitchFamily="34" charset="0"/>
              </a:rPr>
              <a:t> federal minimum eligibility requirements for the 48 contiguous states. Limits are slightly higher in Alaska and Hawaii. </a:t>
            </a:r>
          </a:p>
          <a:p>
            <a:pPr marL="119149" indent="-119149">
              <a:spcBef>
                <a:spcPts val="317"/>
              </a:spcBef>
            </a:pPr>
            <a:r>
              <a:rPr lang="en-US" sz="1050" b="1" dirty="0">
                <a:cs typeface="Arial" panose="020B0604020202020204" pitchFamily="34" charset="0"/>
              </a:rPr>
              <a:t>To qualify for the Qualified Medicare Beneficiary (QMB) Program, </a:t>
            </a:r>
            <a:r>
              <a:rPr lang="en-US" sz="1050" dirty="0">
                <a:cs typeface="Arial" panose="020B0604020202020204" pitchFamily="34" charset="0"/>
              </a:rPr>
              <a:t>you must qualify for Medicare Part A (Hospital Insurance) and have an income that’s no more than 100% of the federal poverty level (FPL). Your coverage starts the first month after you meet the QMB eligibility requirements (can’t be retroactive).</a:t>
            </a:r>
          </a:p>
          <a:p>
            <a:pPr marL="119149" indent="-119149">
              <a:spcBef>
                <a:spcPts val="317"/>
              </a:spcBef>
            </a:pPr>
            <a:r>
              <a:rPr lang="en-US" sz="1050" b="1" dirty="0">
                <a:cs typeface="Arial" panose="020B0604020202020204" pitchFamily="34" charset="0"/>
              </a:rPr>
              <a:t>To qualify for the Specified Low-Income Medicare Beneficiary (SLMB) Program, </a:t>
            </a:r>
            <a:r>
              <a:rPr lang="en-US" sz="1050" dirty="0">
                <a:cs typeface="Arial" panose="020B0604020202020204" pitchFamily="34" charset="0"/>
              </a:rPr>
              <a:t>you must qualify for Part A and have an income that’s more than 100% and less than 120% of the FPL.</a:t>
            </a:r>
          </a:p>
          <a:p>
            <a:pPr marL="119149" indent="-119149">
              <a:spcBef>
                <a:spcPts val="317"/>
              </a:spcBef>
            </a:pPr>
            <a:r>
              <a:rPr lang="en-US" sz="1050" b="1" dirty="0">
                <a:cs typeface="Arial" panose="020B0604020202020204" pitchFamily="34" charset="0"/>
              </a:rPr>
              <a:t>To qualify for the Qualifying Individual (QI) Program, </a:t>
            </a:r>
            <a:r>
              <a:rPr lang="en-US" sz="1050" dirty="0">
                <a:cs typeface="Arial" panose="020B0604020202020204" pitchFamily="34" charset="0"/>
              </a:rPr>
              <a:t>you must not qualify for any other Medicaid eligibility group. In addition, you must qualify for Part A and have an income that’s at least 120% of the FPL and less than 135% of the FPL. You may have to apply every year for QI benefits because funding is limited. If state funds are available, QI applications are granted on a first‐come, first‐served basis, with priority given to people who got QI benefits the previous year.</a:t>
            </a:r>
          </a:p>
          <a:p>
            <a:pPr marL="119149" indent="-119149">
              <a:spcBef>
                <a:spcPts val="317"/>
              </a:spcBef>
            </a:pPr>
            <a:r>
              <a:rPr lang="en-US" sz="1050" dirty="0">
                <a:cs typeface="Arial" panose="020B0604020202020204" pitchFamily="34" charset="0"/>
              </a:rPr>
              <a:t>In 2023, the resource limits for the QMB, SLMB, and QI programs are $9,090 for a single person and $13,630 for a married person living with a spouse. Resource limits are adjusted on January 1 of each year, based on the change in the annual consumer price index since September of the previous year (official in April of each year). States can disregard certain income and resources if the Centers for Medicare and Medicaid Services (CMS) approve the changes. Countable resources include money in a checking account or savings account, stocks, and bonds.</a:t>
            </a:r>
          </a:p>
          <a:p>
            <a:pPr marL="119149" indent="-119149">
              <a:spcBef>
                <a:spcPts val="317"/>
              </a:spcBef>
            </a:pPr>
            <a:r>
              <a:rPr lang="en-US" sz="1050" b="1" dirty="0">
                <a:cs typeface="Arial" panose="020B0604020202020204" pitchFamily="34" charset="0"/>
              </a:rPr>
              <a:t>To qualify for the Qualifying Disabled &amp; Working Individuals (QDWI) Program, you must:</a:t>
            </a:r>
          </a:p>
          <a:p>
            <a:pPr marL="251319" indent="-125660">
              <a:spcBef>
                <a:spcPts val="317"/>
              </a:spcBef>
              <a:buFont typeface="Arial" panose="020B0604020202020204" pitchFamily="34" charset="0"/>
              <a:buChar char="•"/>
            </a:pPr>
            <a:r>
              <a:rPr lang="en-US" sz="1050" dirty="0">
                <a:cs typeface="Arial" panose="020B0604020202020204" pitchFamily="34" charset="0"/>
              </a:rPr>
              <a:t>Have a disability</a:t>
            </a:r>
          </a:p>
          <a:p>
            <a:pPr marL="251319" indent="-125660">
              <a:spcBef>
                <a:spcPts val="317"/>
              </a:spcBef>
              <a:buFont typeface="Arial" panose="020B0604020202020204" pitchFamily="34" charset="0"/>
              <a:buChar char="•"/>
            </a:pPr>
            <a:r>
              <a:rPr lang="en-US" sz="1050" dirty="0">
                <a:cs typeface="Arial" panose="020B0604020202020204" pitchFamily="34" charset="0"/>
              </a:rPr>
              <a:t>Be working</a:t>
            </a:r>
          </a:p>
          <a:p>
            <a:pPr marL="251319" indent="-125660">
              <a:spcBef>
                <a:spcPts val="317"/>
              </a:spcBef>
              <a:buFont typeface="Arial" panose="020B0604020202020204" pitchFamily="34" charset="0"/>
              <a:buChar char="•"/>
            </a:pPr>
            <a:r>
              <a:rPr lang="en-US" sz="1050" dirty="0">
                <a:cs typeface="Arial" panose="020B0604020202020204" pitchFamily="34" charset="0"/>
              </a:rPr>
              <a:t>Have lost your Social Security disability benefits and Medicare premium-free Part A because you returned to work</a:t>
            </a:r>
          </a:p>
          <a:p>
            <a:pPr marL="251319" indent="-125660">
              <a:spcBef>
                <a:spcPts val="317"/>
              </a:spcBef>
              <a:buFont typeface="Arial" panose="020B0604020202020204" pitchFamily="34" charset="0"/>
              <a:buChar char="•"/>
            </a:pPr>
            <a:r>
              <a:rPr lang="en-US" sz="1050" dirty="0">
                <a:cs typeface="Arial" panose="020B0604020202020204" pitchFamily="34" charset="0"/>
              </a:rPr>
              <a:t>Have resources worth less than $4,000 for an individual and $6,000 for a married couple, not counting the home where you live, usually one car, and certain insurance in 2023</a:t>
            </a:r>
          </a:p>
          <a:p>
            <a:pPr marL="251319" indent="-125660">
              <a:spcBef>
                <a:spcPts val="317"/>
              </a:spcBef>
              <a:buFont typeface="Arial" panose="020B0604020202020204" pitchFamily="34" charset="0"/>
              <a:buChar char="•"/>
            </a:pPr>
            <a:r>
              <a:rPr lang="en-US" sz="1050" dirty="0">
                <a:cs typeface="Arial" panose="020B0604020202020204" pitchFamily="34" charset="0"/>
              </a:rPr>
              <a:t>Not already be eligible for Medicaid</a:t>
            </a:r>
          </a:p>
          <a:p>
            <a:pPr marL="0" indent="0">
              <a:spcBef>
                <a:spcPts val="317"/>
              </a:spcBef>
              <a:buNone/>
            </a:pPr>
            <a:r>
              <a:rPr lang="en-US" sz="1050" dirty="0">
                <a:cs typeface="Arial" panose="020B0604020202020204" pitchFamily="34" charset="0"/>
              </a:rPr>
              <a:t>States can ask people with incomes between 150% and 200% of the FPL to pay a part of their Part A premium. The resource limits are $4,000 (individual) and $6,000 (married couple).</a:t>
            </a:r>
          </a:p>
          <a:p>
            <a:pPr marL="0" indent="0">
              <a:spcBef>
                <a:spcPts val="317"/>
              </a:spcBef>
              <a:buNone/>
            </a:pPr>
            <a:r>
              <a:rPr lang="en-US" sz="1050" b="1" dirty="0">
                <a:cs typeface="Arial" panose="020B0604020202020204" pitchFamily="34" charset="0"/>
              </a:rPr>
              <a:t>For more Medicare Savings Programs information, </a:t>
            </a:r>
            <a:r>
              <a:rPr lang="en-US" sz="1050" dirty="0">
                <a:cs typeface="Arial" panose="020B0604020202020204" pitchFamily="34" charset="0"/>
              </a:rPr>
              <a:t>visit </a:t>
            </a:r>
            <a:r>
              <a:rPr lang="en-US" sz="1050" dirty="0">
                <a:cs typeface="Arial" panose="020B0604020202020204" pitchFamily="34" charset="0"/>
                <a:hlinkClick r:id="rId3"/>
              </a:rPr>
              <a:t>Medicare.gov/your-medicare-costs/get-help-paying-costs/medicare-savings-programs</a:t>
            </a:r>
            <a:r>
              <a:rPr lang="en-US" sz="1050" dirty="0">
                <a:cs typeface="Arial" panose="020B0604020202020204" pitchFamily="34" charset="0"/>
              </a:rPr>
              <a:t>. See </a:t>
            </a:r>
            <a:r>
              <a:rPr lang="en-US" sz="1050" dirty="0">
                <a:cs typeface="Arial" panose="020B0604020202020204" pitchFamily="34" charset="0"/>
                <a:hlinkClick r:id="rId4"/>
              </a:rPr>
              <a:t>Medicare.gov/talk-to-someone</a:t>
            </a:r>
            <a:r>
              <a:rPr lang="en-US" sz="1050" dirty="0">
                <a:cs typeface="Arial" panose="020B0604020202020204" pitchFamily="34" charset="0"/>
              </a:rPr>
              <a:t> to access a state’s Medicare Savings Programs website. </a:t>
            </a:r>
          </a:p>
          <a:p>
            <a:pPr marL="0" indent="0">
              <a:spcBef>
                <a:spcPts val="317"/>
              </a:spcBef>
              <a:buNone/>
            </a:pPr>
            <a:r>
              <a:rPr lang="en-US" sz="1050" dirty="0">
                <a:ea typeface="Calibri" panose="020F0502020204030204" pitchFamily="34" charset="0"/>
              </a:rPr>
              <a:t>States can effectively raise the federal floor for income and resources standards under the authority of section 1902(r)(2) of the Social Security Act, which generally permits state Medicaid agencies to disregard income and/or resources that are counted under certain standard financial eligibility methodologies. Some states have used the authority of section 1902(r)(2) of the Act to eliminate any resource criteria for the MSP groups (</a:t>
            </a:r>
            <a:r>
              <a:rPr lang="en-US" sz="1050" dirty="0">
                <a:ea typeface="Calibri" panose="020F0502020204030204" pitchFamily="34" charset="0"/>
                <a:hlinkClick r:id="rId5"/>
              </a:rPr>
              <a:t>CMS.gov/Medicare-Medicaid-Coordination/Medicare-and-Medicaid-Coordination/Medicare-Medicaid-Coordination-Office/Downloads/MMCO_DualEligibleDefinition.pdf</a:t>
            </a:r>
            <a:r>
              <a:rPr lang="en-US" sz="1050" dirty="0">
                <a:ea typeface="Calibri" panose="020F0502020204030204" pitchFamily="34" charset="0"/>
              </a:rPr>
              <a:t>). </a:t>
            </a:r>
            <a:endParaRPr lang="en-US" sz="1050" dirty="0">
              <a:cs typeface="Arial" panose="020B0604020202020204" pitchFamily="34" charset="0"/>
            </a:endParaRPr>
          </a:p>
          <a:p>
            <a:pPr marL="0" indent="0">
              <a:spcBef>
                <a:spcPts val="317"/>
              </a:spcBef>
              <a:buNone/>
            </a:pPr>
            <a:endParaRPr lang="en-US" sz="1050" dirty="0">
              <a:cs typeface="Arial" panose="020B0604020202020204" pitchFamily="34" charset="0"/>
            </a:endParaRPr>
          </a:p>
        </p:txBody>
      </p:sp>
    </p:spTree>
    <p:extLst>
      <p:ext uri="{BB962C8B-B14F-4D97-AF65-F5344CB8AC3E}">
        <p14:creationId xmlns:p14="http://schemas.microsoft.com/office/powerpoint/2010/main" val="240049119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defTabSz="966612">
              <a:spcBef>
                <a:spcPts val="634"/>
              </a:spcBef>
              <a:buNone/>
              <a:defRPr/>
            </a:pPr>
            <a:r>
              <a:rPr lang="en-US" b="1" dirty="0">
                <a:solidFill>
                  <a:prstClr val="black"/>
                </a:solidFill>
                <a:ea typeface="ＭＳ Ｐゴシック"/>
                <a:cs typeface="Arial" panose="020B0604020202020204" pitchFamily="34" charset="0"/>
              </a:rPr>
              <a:t>This slide has animation.</a:t>
            </a:r>
            <a:endParaRPr lang="en-US" b="0" dirty="0">
              <a:cs typeface="Arial" panose="020B0604020202020204" pitchFamily="34" charset="0"/>
            </a:endParaRPr>
          </a:p>
          <a:p>
            <a:pPr marL="0" indent="0" defTabSz="966612">
              <a:spcBef>
                <a:spcPts val="634"/>
              </a:spcBef>
              <a:buNone/>
              <a:defRPr/>
            </a:pPr>
            <a:r>
              <a:rPr lang="en-US" b="1" dirty="0">
                <a:cs typeface="Arial" panose="020B0604020202020204" pitchFamily="34" charset="0"/>
              </a:rPr>
              <a:t>Presenter Notes</a:t>
            </a:r>
          </a:p>
          <a:p>
            <a:pPr marL="0" indent="0">
              <a:spcBef>
                <a:spcPts val="634"/>
              </a:spcBef>
              <a:buNone/>
              <a:defRPr/>
            </a:pPr>
            <a:r>
              <a:rPr lang="en-US" b="1" dirty="0">
                <a:solidFill>
                  <a:prstClr val="black"/>
                </a:solidFill>
                <a:cs typeface="Arial" panose="020B0604020202020204" pitchFamily="34" charset="0"/>
              </a:rPr>
              <a:t>Extra Help is a Medicare Program that helps people with limited income and resources </a:t>
            </a:r>
            <a:r>
              <a:rPr lang="en-US" dirty="0">
                <a:solidFill>
                  <a:prstClr val="black"/>
                </a:solidFill>
                <a:cs typeface="Arial" panose="020B0604020202020204" pitchFamily="34" charset="0"/>
              </a:rPr>
              <a:t>pay Medicare drug program costs, like premiums, deductibles, and coinsurance. </a:t>
            </a:r>
          </a:p>
          <a:p>
            <a:pPr marL="119149" indent="-119149" defTabSz="966612">
              <a:spcBef>
                <a:spcPts val="634"/>
              </a:spcBef>
              <a:defRPr/>
            </a:pPr>
            <a:r>
              <a:rPr lang="en-US" b="1" dirty="0">
                <a:solidFill>
                  <a:prstClr val="black"/>
                </a:solidFill>
                <a:cs typeface="Arial" panose="020B0604020202020204" pitchFamily="34" charset="0"/>
              </a:rPr>
              <a:t>If you have the lowest level of income and resources, </a:t>
            </a:r>
            <a:r>
              <a:rPr lang="en-US" dirty="0">
                <a:solidFill>
                  <a:prstClr val="black"/>
                </a:solidFill>
                <a:cs typeface="Arial" panose="020B0604020202020204" pitchFamily="34" charset="0"/>
              </a:rPr>
              <a:t>you’ll pay no premiums or deductible, and have small or no copayments. If you have slightly higher income and resources, you’ll have a reduced deductible and pay a little more out of pocket.</a:t>
            </a:r>
          </a:p>
          <a:p>
            <a:pPr marL="119149" indent="-119149">
              <a:spcBef>
                <a:spcPts val="634"/>
              </a:spcBef>
              <a:defRPr/>
            </a:pPr>
            <a:r>
              <a:rPr lang="en-US" b="1" dirty="0">
                <a:solidFill>
                  <a:prstClr val="black"/>
                </a:solidFill>
                <a:cs typeface="Arial" panose="020B0604020202020204" pitchFamily="34" charset="0"/>
              </a:rPr>
              <a:t>If you qualify for Extra Help, </a:t>
            </a:r>
            <a:r>
              <a:rPr lang="en-US" dirty="0">
                <a:solidFill>
                  <a:prstClr val="black"/>
                </a:solidFill>
                <a:cs typeface="Arial" panose="020B0604020202020204" pitchFamily="34" charset="0"/>
              </a:rPr>
              <a:t>you won’t have a coverage gap or Part D late-enrollment penalty. </a:t>
            </a:r>
          </a:p>
          <a:p>
            <a:pPr marL="119149" indent="-119149" defTabSz="966612">
              <a:spcBef>
                <a:spcPts val="634"/>
              </a:spcBef>
              <a:defRPr/>
            </a:pPr>
            <a:r>
              <a:rPr lang="en-US" b="1" dirty="0">
                <a:solidFill>
                  <a:prstClr val="black"/>
                </a:solidFill>
                <a:cs typeface="Arial" panose="020B0604020202020204" pitchFamily="34" charset="0"/>
              </a:rPr>
              <a:t>You can change plans once per calendar quarter in the first 3 quarters of the year. </a:t>
            </a:r>
            <a:r>
              <a:rPr lang="en-US" dirty="0">
                <a:solidFill>
                  <a:prstClr val="black"/>
                </a:solidFill>
                <a:cs typeface="Arial" panose="020B0604020202020204" pitchFamily="34" charset="0"/>
              </a:rPr>
              <a:t>If you want to change plans in the 4</a:t>
            </a:r>
            <a:r>
              <a:rPr lang="en-US" baseline="30000" dirty="0">
                <a:solidFill>
                  <a:prstClr val="black"/>
                </a:solidFill>
                <a:cs typeface="Arial" panose="020B0604020202020204" pitchFamily="34" charset="0"/>
              </a:rPr>
              <a:t>th</a:t>
            </a:r>
            <a:r>
              <a:rPr lang="en-US" dirty="0">
                <a:solidFill>
                  <a:prstClr val="black"/>
                </a:solidFill>
                <a:cs typeface="Arial" panose="020B0604020202020204" pitchFamily="34" charset="0"/>
              </a:rPr>
              <a:t> quarter, you would use the Open Enrollment Period (OEP). To change plans, you just need to join a new plan. That will automatically disenroll you from your old plan.</a:t>
            </a:r>
          </a:p>
          <a:p>
            <a:pPr marL="0" indent="0">
              <a:spcBef>
                <a:spcPts val="634"/>
              </a:spcBef>
              <a:buNone/>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Residents of the U.S. territories aren’t eligible for Extra Help. Each of the territories helps its own residents with Medicare drug costs. This help is generally for residents who qualify for and are enrolled in Medicaid. This assistance isn’t the same as Extra Help. </a:t>
            </a:r>
          </a:p>
          <a:p>
            <a:pPr marL="0" indent="0">
              <a:spcBef>
                <a:spcPts val="634"/>
              </a:spcBef>
              <a:buNone/>
              <a:defRPr/>
            </a:pPr>
            <a:r>
              <a:rPr lang="en-US" dirty="0">
                <a:solidFill>
                  <a:prstClr val="black"/>
                </a:solidFill>
                <a:cs typeface="Arial" panose="020B0604020202020204" pitchFamily="34" charset="0"/>
              </a:rPr>
              <a:t>For low-income subsidy information, visit </a:t>
            </a:r>
            <a:r>
              <a:rPr lang="en-US" dirty="0">
                <a:cs typeface="Arial" panose="020B0604020202020204" pitchFamily="34" charset="0"/>
                <a:hlinkClick r:id="rId3"/>
              </a:rPr>
              <a:t>CMS.gov/Medicare/Prescription-Drug-Coverage/LimitedIncomeandResources</a:t>
            </a:r>
            <a:r>
              <a:rPr lang="en-US" dirty="0">
                <a:cs typeface="Arial" panose="020B0604020202020204" pitchFamily="34" charset="0"/>
              </a:rPr>
              <a:t>. </a:t>
            </a:r>
            <a:endParaRPr lang="en-US" dirty="0">
              <a:solidFill>
                <a:prstClr val="black"/>
              </a:solidFill>
              <a:cs typeface="Arial" panose="020B0604020202020204" pitchFamily="34" charset="0"/>
            </a:endParaRPr>
          </a:p>
          <a:p>
            <a:pPr marL="0" indent="0" defTabSz="966612">
              <a:spcBef>
                <a:spcPts val="634"/>
              </a:spcBef>
              <a:buNone/>
              <a:defRPr/>
            </a:pPr>
            <a:endParaRPr lang="en-US" dirty="0">
              <a:solidFill>
                <a:prstClr val="black"/>
              </a:solidFill>
              <a:cs typeface="Arial" panose="020B0604020202020204" pitchFamily="34" charset="0"/>
            </a:endParaRPr>
          </a:p>
          <a:p>
            <a:pPr marL="0" indent="0" defTabSz="966612">
              <a:spcBef>
                <a:spcPts val="634"/>
              </a:spcBef>
              <a:buNone/>
              <a:defRPr/>
            </a:pPr>
            <a:endParaRPr lang="en-US" sz="1700" dirty="0">
              <a:solidFill>
                <a:prstClr val="black"/>
              </a:solidFill>
            </a:endParaRPr>
          </a:p>
        </p:txBody>
      </p:sp>
    </p:spTree>
    <p:extLst>
      <p:ext uri="{BB962C8B-B14F-4D97-AF65-F5344CB8AC3E}">
        <p14:creationId xmlns:p14="http://schemas.microsoft.com/office/powerpoint/2010/main" val="291105053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552012"/>
          </a:xfrm>
        </p:spPr>
        <p:txBody>
          <a:bodyPr/>
          <a:lstStyle/>
          <a:p>
            <a:pPr marL="0" indent="0" defTabSz="966612">
              <a:spcBef>
                <a:spcPts val="634"/>
              </a:spcBef>
              <a:buNone/>
              <a:defRPr/>
            </a:pPr>
            <a:r>
              <a:rPr lang="en-US" b="1" dirty="0">
                <a:solidFill>
                  <a:prstClr val="black"/>
                </a:solidFill>
                <a:ea typeface="ＭＳ Ｐゴシック"/>
                <a:cs typeface="Arial" panose="020B0604020202020204" pitchFamily="34" charset="0"/>
              </a:rPr>
              <a:t>This slide has animation.</a:t>
            </a:r>
            <a:endParaRPr lang="en-US" b="0" dirty="0">
              <a:cs typeface="Arial" panose="020B0604020202020204" pitchFamily="34" charset="0"/>
            </a:endParaRPr>
          </a:p>
          <a:p>
            <a:pPr marL="0" indent="0" defTabSz="966612">
              <a:spcBef>
                <a:spcPts val="634"/>
              </a:spcBef>
              <a:buNone/>
              <a:defRPr/>
            </a:pPr>
            <a:r>
              <a:rPr lang="en-US" b="1" dirty="0">
                <a:cs typeface="Arial" panose="020B0604020202020204" pitchFamily="34" charset="0"/>
              </a:rPr>
              <a:t>Presenter Notes</a:t>
            </a:r>
          </a:p>
          <a:p>
            <a:pPr marL="0" indent="0">
              <a:spcBef>
                <a:spcPts val="634"/>
              </a:spcBef>
              <a:buNone/>
              <a:defRPr/>
            </a:pPr>
            <a:r>
              <a:rPr lang="en-US" b="1" dirty="0">
                <a:solidFill>
                  <a:prstClr val="black"/>
                </a:solidFill>
                <a:cs typeface="Arial" panose="020B0604020202020204" pitchFamily="34" charset="0"/>
              </a:rPr>
              <a:t>You automatically qualify for Extra Help (and don’t need to apply) if </a:t>
            </a:r>
            <a:r>
              <a:rPr lang="en-US" dirty="0">
                <a:solidFill>
                  <a:prstClr val="black"/>
                </a:solidFill>
                <a:cs typeface="Arial" panose="020B0604020202020204" pitchFamily="34" charset="0"/>
              </a:rPr>
              <a:t>you have Medicare and get full Medicaid coverage (sometimes called “full dual”), Supplemental Security Income (SSI) benefits, or help from Medicaid paying your Medicare Part B (Hospital Insurance) premiums (Medicare Savings Programs; sometimes called “partial dual”). </a:t>
            </a:r>
          </a:p>
          <a:p>
            <a:pPr marL="0" indent="0">
              <a:spcBef>
                <a:spcPts val="634"/>
              </a:spcBef>
              <a:buNone/>
              <a:defRPr/>
            </a:pPr>
            <a:r>
              <a:rPr lang="en-US" b="1" dirty="0">
                <a:solidFill>
                  <a:prstClr val="black"/>
                </a:solidFill>
                <a:cs typeface="Arial" panose="020B0604020202020204" pitchFamily="34" charset="0"/>
              </a:rPr>
              <a:t>If you don’t meet one of these conditions, you may still qualify for Extra Help, but you’ll need to apply for it. </a:t>
            </a:r>
            <a:r>
              <a:rPr lang="en-US" dirty="0">
                <a:solidFill>
                  <a:prstClr val="black"/>
                </a:solidFill>
                <a:cs typeface="Arial" panose="020B0604020202020204" pitchFamily="34" charset="0"/>
              </a:rPr>
              <a:t>If you think you qualify but aren’t sure, you should still apply. You can apply for Extra Help at any time, and if you’re denied, you can reapply if your circumstances change. Eligibility for Extra Help may be determined by either Social Security or your State Medical Assistance (Medicaid) office. </a:t>
            </a:r>
          </a:p>
          <a:p>
            <a:pPr marL="0" indent="0" defTabSz="966612">
              <a:spcBef>
                <a:spcPts val="634"/>
              </a:spcBef>
              <a:buNone/>
              <a:defRPr/>
            </a:pPr>
            <a:r>
              <a:rPr lang="en-US" b="1" dirty="0">
                <a:solidFill>
                  <a:prstClr val="black"/>
                </a:solidFill>
                <a:cs typeface="Arial" panose="020B0604020202020204" pitchFamily="34" charset="0"/>
              </a:rPr>
              <a:t>You can apply for Extra Help by:</a:t>
            </a:r>
          </a:p>
          <a:p>
            <a:pPr marL="118813" lvl="1" indent="-118813" defTabSz="966612">
              <a:buFont typeface="Wingdings" panose="05000000000000000000" pitchFamily="2" charset="2"/>
              <a:buChar char="§"/>
              <a:defRPr/>
            </a:pPr>
            <a:r>
              <a:rPr lang="en-US" dirty="0">
                <a:solidFill>
                  <a:prstClr val="black"/>
                </a:solidFill>
                <a:cs typeface="Arial" panose="020B0604020202020204" pitchFamily="34" charset="0"/>
              </a:rPr>
              <a:t>Applying online at </a:t>
            </a:r>
            <a:r>
              <a:rPr lang="en-US" dirty="0">
                <a:solidFill>
                  <a:prstClr val="black"/>
                </a:solidFill>
                <a:cs typeface="Arial" panose="020B0604020202020204" pitchFamily="34" charset="0"/>
                <a:hlinkClick r:id="rId3"/>
              </a:rPr>
              <a:t>SSA.gov/</a:t>
            </a:r>
            <a:r>
              <a:rPr lang="en-US" dirty="0" err="1">
                <a:solidFill>
                  <a:prstClr val="black"/>
                </a:solidFill>
                <a:cs typeface="Arial" panose="020B0604020202020204" pitchFamily="34" charset="0"/>
                <a:hlinkClick r:id="rId3"/>
              </a:rPr>
              <a:t>medicare</a:t>
            </a:r>
            <a:r>
              <a:rPr lang="en-US" dirty="0">
                <a:solidFill>
                  <a:prstClr val="black"/>
                </a:solidFill>
                <a:cs typeface="Arial" panose="020B0604020202020204" pitchFamily="34" charset="0"/>
                <a:hlinkClick r:id="rId3"/>
              </a:rPr>
              <a:t>/part-d-extra-help</a:t>
            </a:r>
            <a:r>
              <a:rPr lang="en-US" dirty="0">
                <a:solidFill>
                  <a:prstClr val="black"/>
                </a:solidFill>
                <a:cs typeface="Arial" panose="020B0604020202020204" pitchFamily="34" charset="0"/>
              </a:rPr>
              <a:t> Completing a paper application you can get by calling Social Security at 1-800-772-1213; TTY: 1-800-325-0778</a:t>
            </a:r>
          </a:p>
          <a:p>
            <a:pPr marL="118813" lvl="1" indent="-118813" defTabSz="966612">
              <a:buFont typeface="Wingdings" panose="05000000000000000000" pitchFamily="2" charset="2"/>
              <a:buChar char="§"/>
              <a:defRPr/>
            </a:pPr>
            <a:r>
              <a:rPr lang="en-US" dirty="0">
                <a:solidFill>
                  <a:prstClr val="black"/>
                </a:solidFill>
                <a:cs typeface="Arial" panose="020B0604020202020204" pitchFamily="34" charset="0"/>
              </a:rPr>
              <a:t>Applying through your Medicaid office</a:t>
            </a:r>
          </a:p>
          <a:p>
            <a:pPr marL="118813" lvl="1" indent="-118813" defTabSz="966612">
              <a:buFont typeface="Wingdings" panose="05000000000000000000" pitchFamily="2" charset="2"/>
              <a:buChar char="§"/>
              <a:defRPr/>
            </a:pPr>
            <a:r>
              <a:rPr lang="en-US" dirty="0">
                <a:solidFill>
                  <a:prstClr val="black"/>
                </a:solidFill>
                <a:cs typeface="Arial" panose="020B0604020202020204" pitchFamily="34" charset="0"/>
              </a:rPr>
              <a:t>Working with a local organization, like a State Health Insurance Assistance Program (SHIP)</a:t>
            </a:r>
          </a:p>
          <a:p>
            <a:pPr marL="0" indent="0" defTabSz="966612">
              <a:spcBef>
                <a:spcPts val="634"/>
              </a:spcBef>
              <a:buNone/>
              <a:defRPr/>
            </a:pPr>
            <a:r>
              <a:rPr lang="en-US" dirty="0">
                <a:solidFill>
                  <a:prstClr val="black"/>
                </a:solidFill>
                <a:cs typeface="Arial" panose="020B0604020202020204" pitchFamily="34" charset="0"/>
              </a:rPr>
              <a:t>You can apply yourself, or someone with the authority (like with Power of Attorney) to act on your behalf can file your application, or you can ask someone else to help you apply.</a:t>
            </a:r>
          </a:p>
          <a:p>
            <a:pPr marL="0" indent="0">
              <a:spcBef>
                <a:spcPts val="634"/>
              </a:spcBef>
              <a:buNone/>
              <a:defRPr/>
            </a:pPr>
            <a:r>
              <a:rPr lang="en-US" b="1" dirty="0">
                <a:solidFill>
                  <a:prstClr val="black"/>
                </a:solidFill>
                <a:cs typeface="Arial" panose="020B0604020202020204" pitchFamily="34" charset="0"/>
              </a:rPr>
              <a:t>If you apply for Extra Help, </a:t>
            </a:r>
            <a:r>
              <a:rPr lang="en-US" dirty="0">
                <a:solidFill>
                  <a:prstClr val="black"/>
                </a:solidFill>
                <a:cs typeface="Arial" panose="020B0604020202020204" pitchFamily="34" charset="0"/>
              </a:rPr>
              <a:t>Social Security will transmit the data from your application to your State Medicaid office to initiate an application for a Medicare Savings Programs. As mentioned earlier, Medicare Savings Programs can help pay your Medicare premiums. </a:t>
            </a:r>
          </a:p>
          <a:p>
            <a:pPr marL="0" indent="0" defTabSz="966612">
              <a:spcBef>
                <a:spcPts val="634"/>
              </a:spcBef>
              <a:buNone/>
              <a:defRPr/>
            </a:pPr>
            <a:endParaRPr lang="en-US" dirty="0">
              <a:solidFill>
                <a:prstClr val="black"/>
              </a:solidFill>
              <a:cs typeface="Arial" panose="020B0604020202020204" pitchFamily="34" charset="0"/>
            </a:endParaRPr>
          </a:p>
          <a:p>
            <a:pPr marL="0" indent="0" defTabSz="966612">
              <a:spcBef>
                <a:spcPts val="634"/>
              </a:spcBef>
              <a:buNone/>
              <a:defRPr/>
            </a:pPr>
            <a:endParaRPr lang="en-US" sz="1700" dirty="0">
              <a:solidFill>
                <a:prstClr val="black"/>
              </a:solidFill>
            </a:endParaRPr>
          </a:p>
        </p:txBody>
      </p:sp>
    </p:spTree>
    <p:extLst>
      <p:ext uri="{BB962C8B-B14F-4D97-AF65-F5344CB8AC3E}">
        <p14:creationId xmlns:p14="http://schemas.microsoft.com/office/powerpoint/2010/main" val="337265573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14325" y="3581400"/>
            <a:ext cx="6572250" cy="5419725"/>
          </a:xfrm>
        </p:spPr>
        <p:txBody>
          <a:bodyPr/>
          <a:lstStyle/>
          <a:p>
            <a:pPr marL="0" indent="0" defTabSz="966612">
              <a:spcBef>
                <a:spcPts val="634"/>
              </a:spcBef>
              <a:buNone/>
              <a:defRPr/>
            </a:pPr>
            <a:r>
              <a:rPr lang="en-US" b="1" dirty="0">
                <a:solidFill>
                  <a:prstClr val="black"/>
                </a:solidFill>
                <a:ea typeface="ＭＳ Ｐゴシック"/>
                <a:cs typeface="Arial"/>
              </a:rPr>
              <a:t>This slide has animation.</a:t>
            </a:r>
            <a:endParaRPr lang="en-US" b="0" dirty="0">
              <a:cs typeface="Arial"/>
            </a:endParaRPr>
          </a:p>
          <a:p>
            <a:pPr marL="0" indent="0" defTabSz="966612">
              <a:spcBef>
                <a:spcPts val="634"/>
              </a:spcBef>
              <a:buNone/>
              <a:defRPr/>
            </a:pPr>
            <a:r>
              <a:rPr lang="en-US" b="1" dirty="0">
                <a:cs typeface="Arial"/>
              </a:rPr>
              <a:t>Presenter Notes</a:t>
            </a:r>
          </a:p>
          <a:p>
            <a:pPr marL="0" indent="0">
              <a:spcBef>
                <a:spcPts val="634"/>
              </a:spcBef>
              <a:buNone/>
              <a:defRPr/>
            </a:pPr>
            <a:r>
              <a:rPr lang="en-US" b="1" dirty="0">
                <a:solidFill>
                  <a:prstClr val="black"/>
                </a:solidFill>
                <a:cs typeface="Arial"/>
              </a:rPr>
              <a:t>Medicaid is a joint federal and state program that helps pay health care costs if you have limited income and/or resources and meet other requirements. Some people qualify for both Medicare and Medicaid. </a:t>
            </a:r>
          </a:p>
          <a:p>
            <a:pPr marL="119149" indent="-119149" defTabSz="966612">
              <a:spcBef>
                <a:spcPts val="634"/>
              </a:spcBef>
              <a:defRPr/>
            </a:pPr>
            <a:r>
              <a:rPr lang="en-US" dirty="0">
                <a:solidFill>
                  <a:prstClr val="black"/>
                </a:solidFill>
                <a:cs typeface="Arial"/>
              </a:rPr>
              <a:t>If you have Medicare and full Medicaid coverage, most of your health care costs are covered. You can get your Medicare coverage through Original Medicare or a Medicare Advantage Plan.</a:t>
            </a:r>
            <a:r>
              <a:rPr lang="en-US" b="0" dirty="0">
                <a:solidFill>
                  <a:prstClr val="black"/>
                </a:solidFill>
                <a:cs typeface="Arial"/>
              </a:rPr>
              <a:t> </a:t>
            </a:r>
            <a:endParaRPr lang="en-US" dirty="0">
              <a:solidFill>
                <a:prstClr val="black"/>
              </a:solidFill>
              <a:cs typeface="Arial" panose="020B0604020202020204" pitchFamily="34" charset="0"/>
            </a:endParaRPr>
          </a:p>
          <a:p>
            <a:pPr marL="119149" indent="-119149">
              <a:spcBef>
                <a:spcPts val="634"/>
              </a:spcBef>
              <a:defRPr/>
            </a:pPr>
            <a:r>
              <a:rPr lang="en-US" dirty="0">
                <a:solidFill>
                  <a:prstClr val="black"/>
                </a:solidFill>
                <a:cs typeface="Arial"/>
              </a:rPr>
              <a:t>If you have Medicare and full Medicaid coverage, Medicare covers your Part D drugs. </a:t>
            </a:r>
            <a:r>
              <a:rPr lang="en-US" dirty="0"/>
              <a:t>You automatically qualify for Extra Help paying your Medicare drug costs. </a:t>
            </a:r>
            <a:r>
              <a:rPr lang="en-US" dirty="0">
                <a:solidFill>
                  <a:prstClr val="black"/>
                </a:solidFill>
                <a:cs typeface="Arial"/>
              </a:rPr>
              <a:t>Medicaid may still cover some drugs that Medicare doesn’t cover.</a:t>
            </a:r>
            <a:r>
              <a:rPr lang="en-US" b="0" dirty="0">
                <a:solidFill>
                  <a:prstClr val="black"/>
                </a:solidFill>
                <a:cs typeface="Arial"/>
              </a:rPr>
              <a:t> </a:t>
            </a:r>
            <a:endParaRPr lang="en-US" dirty="0">
              <a:solidFill>
                <a:prstClr val="black"/>
              </a:solidFill>
              <a:cs typeface="Arial" panose="020B0604020202020204" pitchFamily="34" charset="0"/>
            </a:endParaRPr>
          </a:p>
          <a:p>
            <a:pPr marL="119149" indent="-119149">
              <a:spcBef>
                <a:spcPts val="634"/>
              </a:spcBef>
              <a:defRPr/>
            </a:pPr>
            <a:r>
              <a:rPr lang="en-US" dirty="0"/>
              <a:t>People with full Medicaid coverage may get coverage for services that Medicare doesn’t cover or only partially covers, like nursing home care, personal care, transportation to medical services, home- and community-based services, home-delivered meals, and dental, vision, and hearing services.</a:t>
            </a:r>
            <a:r>
              <a:rPr lang="en-US" dirty="0">
                <a:solidFill>
                  <a:prstClr val="black"/>
                </a:solidFill>
                <a:cs typeface="Arial"/>
              </a:rPr>
              <a:t> </a:t>
            </a:r>
            <a:endParaRPr lang="en-US" dirty="0">
              <a:solidFill>
                <a:prstClr val="black"/>
              </a:solidFill>
              <a:cs typeface="Arial" panose="020B0604020202020204" pitchFamily="34" charset="0"/>
            </a:endParaRPr>
          </a:p>
          <a:p>
            <a:pPr marL="0" indent="0">
              <a:spcBef>
                <a:spcPts val="634"/>
              </a:spcBef>
              <a:buNone/>
              <a:defRPr/>
            </a:pPr>
            <a:r>
              <a:rPr lang="en-US" b="1" dirty="0">
                <a:solidFill>
                  <a:prstClr val="black"/>
                </a:solidFill>
                <a:cs typeface="Arial"/>
              </a:rPr>
              <a:t>Medicaid is the largest source of funding for medical and health-related services for people with limited income and resources. </a:t>
            </a:r>
            <a:r>
              <a:rPr lang="en-US" dirty="0">
                <a:solidFill>
                  <a:prstClr val="black"/>
                </a:solidFill>
                <a:cs typeface="Arial"/>
              </a:rPr>
              <a:t>Medicaid provides health coverage to an estimated </a:t>
            </a:r>
            <a:r>
              <a:rPr lang="en-US" dirty="0">
                <a:cs typeface="Arial"/>
              </a:rPr>
              <a:t>93 million people (in January 2023), </a:t>
            </a:r>
            <a:r>
              <a:rPr lang="en-US" dirty="0">
                <a:solidFill>
                  <a:prstClr val="black"/>
                </a:solidFill>
                <a:cs typeface="Arial"/>
              </a:rPr>
              <a:t>including children, pregnant women, parents, seniors, and people with disabilities.</a:t>
            </a:r>
          </a:p>
          <a:p>
            <a:pPr marL="0" indent="0">
              <a:spcBef>
                <a:spcPts val="634"/>
              </a:spcBef>
              <a:buNone/>
              <a:defRPr/>
            </a:pPr>
            <a:r>
              <a:rPr lang="en-US" b="1" dirty="0">
                <a:solidFill>
                  <a:prstClr val="black"/>
                </a:solidFill>
                <a:cs typeface="Arial"/>
              </a:rPr>
              <a:t>Medicaid Programs vary from state to state. </a:t>
            </a:r>
            <a:r>
              <a:rPr lang="en-US" dirty="0">
                <a:solidFill>
                  <a:prstClr val="black"/>
                </a:solidFill>
                <a:cs typeface="Arial"/>
              </a:rPr>
              <a:t>They may also have different names, like “Medical Assistance” or “Medi-Cal.” Each state has different income and resource requirements.</a:t>
            </a:r>
          </a:p>
          <a:p>
            <a:pPr marL="0" lvl="1" defTabSz="966612">
              <a:defRPr/>
            </a:pPr>
            <a:r>
              <a:rPr lang="en-US" dirty="0">
                <a:solidFill>
                  <a:prstClr val="black"/>
                </a:solidFill>
                <a:cs typeface="Arial"/>
              </a:rPr>
              <a:t>Call your State Medical Assistance (Medicaid) office for more information, to see if you qualify, and learn how to apply. Visit </a:t>
            </a:r>
            <a:r>
              <a:rPr lang="en-US" dirty="0">
                <a:solidFill>
                  <a:prstClr val="black"/>
                </a:solidFill>
                <a:cs typeface="Arial"/>
                <a:hlinkClick r:id="rId3"/>
              </a:rPr>
              <a:t>Medicare.gov/talk-to-someone</a:t>
            </a:r>
            <a:r>
              <a:rPr lang="en-US" dirty="0">
                <a:solidFill>
                  <a:prstClr val="black"/>
                </a:solidFill>
                <a:cs typeface="Arial"/>
              </a:rPr>
              <a:t>, or call 1-800-MEDICARE (1-800-633-4227); TTY: 1-877-486-2048.</a:t>
            </a:r>
            <a:endParaRPr lang="en-US" dirty="0">
              <a:solidFill>
                <a:prstClr val="black"/>
              </a:solidFill>
            </a:endParaRPr>
          </a:p>
          <a:p>
            <a:pPr marL="0" indent="0" defTabSz="966612">
              <a:spcBef>
                <a:spcPts val="634"/>
              </a:spcBef>
              <a:buNone/>
              <a:defRPr/>
            </a:pPr>
            <a:r>
              <a:rPr lang="en-US" b="1" dirty="0">
                <a:solidFill>
                  <a:prstClr val="black"/>
                </a:solidFill>
              </a:rPr>
              <a:t>Source: </a:t>
            </a:r>
            <a:r>
              <a:rPr lang="en-US" dirty="0">
                <a:solidFill>
                  <a:prstClr val="black"/>
                </a:solidFill>
                <a:hlinkClick r:id="rId4"/>
              </a:rPr>
              <a:t>Medicaid.gov/medicaid/program-information/medicaid-and-chip-enrollment-data/report-highlights/index.html</a:t>
            </a:r>
            <a:r>
              <a:rPr lang="en-US" dirty="0">
                <a:solidFill>
                  <a:prstClr val="black"/>
                </a:solidFill>
              </a:rPr>
              <a:t> </a:t>
            </a:r>
          </a:p>
        </p:txBody>
      </p:sp>
    </p:spTree>
    <p:extLst>
      <p:ext uri="{BB962C8B-B14F-4D97-AF65-F5344CB8AC3E}">
        <p14:creationId xmlns:p14="http://schemas.microsoft.com/office/powerpoint/2010/main" val="31067333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15.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16.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17.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18.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2.xml"/><Relationship Id="rId1" Type="http://schemas.openxmlformats.org/officeDocument/2006/relationships/tags" Target="../tags/tag19.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20.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2.xml"/><Relationship Id="rId1" Type="http://schemas.openxmlformats.org/officeDocument/2006/relationships/tags" Target="../tags/tag21.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22.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2.xml"/><Relationship Id="rId1" Type="http://schemas.openxmlformats.org/officeDocument/2006/relationships/tags" Target="../tags/tag23.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2.xml"/><Relationship Id="rId1" Type="http://schemas.openxmlformats.org/officeDocument/2006/relationships/tags" Target="../tags/tag24.xml"/><Relationship Id="rId4" Type="http://schemas.openxmlformats.org/officeDocument/2006/relationships/image" Target="../media/image6.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2.xml"/><Relationship Id="rId1" Type="http://schemas.openxmlformats.org/officeDocument/2006/relationships/tags" Target="../tags/tag25.xml"/><Relationship Id="rId4" Type="http://schemas.openxmlformats.org/officeDocument/2006/relationships/image" Target="../media/image6.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xml"/><Relationship Id="rId1" Type="http://schemas.openxmlformats.org/officeDocument/2006/relationships/tags" Target="../tags/tag26.xml"/><Relationship Id="rId4" Type="http://schemas.openxmlformats.org/officeDocument/2006/relationships/image" Target="../media/image6.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2.xml"/><Relationship Id="rId1" Type="http://schemas.openxmlformats.org/officeDocument/2006/relationships/tags" Target="../tags/tag27.xml"/><Relationship Id="rId4" Type="http://schemas.openxmlformats.org/officeDocument/2006/relationships/image" Target="../media/image6.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6.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6.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2.xml"/><Relationship Id="rId1" Type="http://schemas.openxmlformats.org/officeDocument/2006/relationships/tags" Target="../tags/tag30.xml"/><Relationship Id="rId4" Type="http://schemas.openxmlformats.org/officeDocument/2006/relationships/image" Target="../media/image6.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2.xml"/><Relationship Id="rId1" Type="http://schemas.openxmlformats.org/officeDocument/2006/relationships/tags" Target="../tags/tag31.xml"/><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2.xml"/><Relationship Id="rId1" Type="http://schemas.openxmlformats.org/officeDocument/2006/relationships/tags" Target="../tags/tag32.xml"/><Relationship Id="rId4" Type="http://schemas.openxmlformats.org/officeDocument/2006/relationships/image" Target="../media/image6.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2.xml"/><Relationship Id="rId1" Type="http://schemas.openxmlformats.org/officeDocument/2006/relationships/tags" Target="../tags/tag33.xml"/><Relationship Id="rId4" Type="http://schemas.openxmlformats.org/officeDocument/2006/relationships/image" Target="../media/image6.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2.xml"/><Relationship Id="rId1" Type="http://schemas.openxmlformats.org/officeDocument/2006/relationships/tags" Target="../tags/tag34.xml"/><Relationship Id="rId4" Type="http://schemas.openxmlformats.org/officeDocument/2006/relationships/image" Target="../media/image6.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2.xml"/><Relationship Id="rId1" Type="http://schemas.openxmlformats.org/officeDocument/2006/relationships/tags" Target="../tags/tag35.xml"/><Relationship Id="rId4" Type="http://schemas.openxmlformats.org/officeDocument/2006/relationships/image" Target="../media/image6.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2.xml"/><Relationship Id="rId1" Type="http://schemas.openxmlformats.org/officeDocument/2006/relationships/tags" Target="../tags/tag36.xml"/><Relationship Id="rId4" Type="http://schemas.openxmlformats.org/officeDocument/2006/relationships/image" Target="../media/image6.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2.xml"/><Relationship Id="rId1" Type="http://schemas.openxmlformats.org/officeDocument/2006/relationships/tags" Target="../tags/tag37.xml"/><Relationship Id="rId4" Type="http://schemas.openxmlformats.org/officeDocument/2006/relationships/image" Target="../media/image6.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2.xml"/><Relationship Id="rId1" Type="http://schemas.openxmlformats.org/officeDocument/2006/relationships/tags" Target="../tags/tag38.xml"/><Relationship Id="rId4" Type="http://schemas.openxmlformats.org/officeDocument/2006/relationships/image" Target="../media/image6.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2.xml"/><Relationship Id="rId1" Type="http://schemas.openxmlformats.org/officeDocument/2006/relationships/tags" Target="../tags/tag39.xml"/><Relationship Id="rId4" Type="http://schemas.openxmlformats.org/officeDocument/2006/relationships/image" Target="../media/image6.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2.xml"/><Relationship Id="rId1" Type="http://schemas.openxmlformats.org/officeDocument/2006/relationships/tags" Target="../tags/tag40.xml"/><Relationship Id="rId4" Type="http://schemas.openxmlformats.org/officeDocument/2006/relationships/image" Target="../media/image6.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2.xml"/><Relationship Id="rId1" Type="http://schemas.openxmlformats.org/officeDocument/2006/relationships/tags" Target="../tags/tag41.xml"/><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42.xml"/><Relationship Id="rId4" Type="http://schemas.openxmlformats.org/officeDocument/2006/relationships/image" Target="../media/image6.em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Master" Target="../slideMasters/slideMaster2.xml"/><Relationship Id="rId1" Type="http://schemas.openxmlformats.org/officeDocument/2006/relationships/tags" Target="../tags/tag43.xml"/><Relationship Id="rId4" Type="http://schemas.openxmlformats.org/officeDocument/2006/relationships/image" Target="../media/image6.emf"/></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838200" y="222622"/>
            <a:ext cx="10515600" cy="809254"/>
          </a:xfrm>
          <a:prstGeom prst="rect">
            <a:avLst/>
          </a:prstGeom>
        </p:spPr>
        <p:txBody>
          <a:bodyPr/>
          <a:lstStyle/>
          <a:p>
            <a:r>
              <a:rPr lang="en-US"/>
              <a:t>Click to add Head</a:t>
            </a:r>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add text</a:t>
            </a:r>
          </a:p>
          <a:p>
            <a:pPr lvl="1"/>
            <a:r>
              <a:rPr lang="en-US"/>
              <a:t>Click to add subtext</a:t>
            </a:r>
          </a:p>
          <a:p>
            <a:pPr lvl="2"/>
            <a:r>
              <a:rPr lang="en-US"/>
              <a:t>Third level</a:t>
            </a:r>
          </a:p>
        </p:txBody>
      </p:sp>
      <p:sp>
        <p:nvSpPr>
          <p:cNvPr id="3" name="Date Placeholder 2">
            <a:extLst>
              <a:ext uri="{FF2B5EF4-FFF2-40B4-BE49-F238E27FC236}">
                <a16:creationId xmlns:a16="http://schemas.microsoft.com/office/drawing/2014/main" id="{B59862BB-4DB5-4585-B9C3-476677E3F0C2}"/>
              </a:ext>
            </a:extLst>
          </p:cNvPr>
          <p:cNvSpPr>
            <a:spLocks noGrp="1"/>
          </p:cNvSpPr>
          <p:nvPr>
            <p:ph type="dt" sz="half" idx="14"/>
          </p:nvPr>
        </p:nvSpPr>
        <p:spPr/>
        <p:txBody>
          <a:bodyPr/>
          <a:lstStyle/>
          <a:p>
            <a:r>
              <a:rPr lang="en-US"/>
              <a:t>May 2023</a:t>
            </a:r>
            <a:endParaRPr lang="en-US" dirty="0"/>
          </a:p>
        </p:txBody>
      </p:sp>
      <p:sp>
        <p:nvSpPr>
          <p:cNvPr id="7" name="Footer Placeholder 6">
            <a:extLst>
              <a:ext uri="{FF2B5EF4-FFF2-40B4-BE49-F238E27FC236}">
                <a16:creationId xmlns:a16="http://schemas.microsoft.com/office/drawing/2014/main" id="{B037D457-4B9D-47C7-A14C-A0D4360F9558}"/>
              </a:ext>
            </a:extLst>
          </p:cNvPr>
          <p:cNvSpPr>
            <a:spLocks noGrp="1"/>
          </p:cNvSpPr>
          <p:nvPr>
            <p:ph type="ftr" sz="quarter" idx="15"/>
          </p:nvPr>
        </p:nvSpPr>
        <p:spPr/>
        <p:txBody>
          <a:bodyPr/>
          <a:lstStyle/>
          <a:p>
            <a:r>
              <a:rPr lang="en-US"/>
              <a:t>Getting Started with Medicare</a:t>
            </a:r>
            <a:endParaRPr lang="en-US" dirty="0"/>
          </a:p>
        </p:txBody>
      </p:sp>
      <p:sp>
        <p:nvSpPr>
          <p:cNvPr id="9" name="Slide Number Placeholder 8">
            <a:extLst>
              <a:ext uri="{FF2B5EF4-FFF2-40B4-BE49-F238E27FC236}">
                <a16:creationId xmlns:a16="http://schemas.microsoft.com/office/drawing/2014/main" id="{67FC916F-0380-48EB-8D11-ECCBE8DF4EA0}"/>
              </a:ext>
            </a:extLst>
          </p:cNvPr>
          <p:cNvSpPr>
            <a:spLocks noGrp="1"/>
          </p:cNvSpPr>
          <p:nvPr>
            <p:ph type="sldNum" sz="quarter" idx="16"/>
          </p:nvPr>
        </p:nvSpPr>
        <p:spPr/>
        <p:txBody>
          <a:bodyPr/>
          <a:lstStyle/>
          <a:p>
            <a:fld id="{48F63A3B-78C7-47BE-AE5E-E10140E04643}" type="slidenum">
              <a:rPr lang="en-US" smtClean="0"/>
              <a:t>‹#›</a:t>
            </a:fld>
            <a:endParaRPr lang="en-US" dirty="0"/>
          </a:p>
        </p:txBody>
      </p:sp>
    </p:spTree>
    <p:custDataLst>
      <p:tags r:id="rId1"/>
    </p:custDataLst>
    <p:extLst>
      <p:ext uri="{BB962C8B-B14F-4D97-AF65-F5344CB8AC3E}">
        <p14:creationId xmlns:p14="http://schemas.microsoft.com/office/powerpoint/2010/main" val="2516802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581CE-BBC5-9047-9D46-47F1F7A58568}"/>
              </a:ext>
            </a:extLst>
          </p:cNvPr>
          <p:cNvSpPr>
            <a:spLocks noGrp="1"/>
          </p:cNvSpPr>
          <p:nvPr>
            <p:ph type="title"/>
          </p:nvPr>
        </p:nvSpPr>
        <p:spPr>
          <a:xfrm>
            <a:off x="838200" y="222621"/>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BA413D-7871-3940-ADDF-A91D4B11BB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C71C0135-80B8-4662-AB86-7F8E9595958D}"/>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2" name="Date Placeholder 1">
            <a:extLst>
              <a:ext uri="{FF2B5EF4-FFF2-40B4-BE49-F238E27FC236}">
                <a16:creationId xmlns:a16="http://schemas.microsoft.com/office/drawing/2014/main" id="{B919C708-59CD-4717-9A6F-DD15AA0D412E}"/>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May 2023</a:t>
            </a:r>
            <a:endParaRPr lang="en-US" dirty="0"/>
          </a:p>
        </p:txBody>
      </p:sp>
      <p:sp>
        <p:nvSpPr>
          <p:cNvPr id="13" name="Footer Placeholder 2">
            <a:extLst>
              <a:ext uri="{FF2B5EF4-FFF2-40B4-BE49-F238E27FC236}">
                <a16:creationId xmlns:a16="http://schemas.microsoft.com/office/drawing/2014/main" id="{3273BD2C-6DD1-4DAB-BA0A-EDBF5937B3DD}"/>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a:t>Getting Started with Medicare</a:t>
            </a:r>
            <a:endParaRPr lang="en-US" dirty="0"/>
          </a:p>
        </p:txBody>
      </p:sp>
    </p:spTree>
    <p:custDataLst>
      <p:tags r:id="rId1"/>
    </p:custDataLst>
    <p:extLst>
      <p:ext uri="{BB962C8B-B14F-4D97-AF65-F5344CB8AC3E}">
        <p14:creationId xmlns:p14="http://schemas.microsoft.com/office/powerpoint/2010/main" val="3484443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FBD18-C0FA-A545-BF4D-FE0A8DE5CD2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908B06-802F-1348-8AA8-4BD8A2ED2D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CDFB39E0-D848-4888-AA5A-2185BB02794E}"/>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2" name="Date Placeholder 1">
            <a:extLst>
              <a:ext uri="{FF2B5EF4-FFF2-40B4-BE49-F238E27FC236}">
                <a16:creationId xmlns:a16="http://schemas.microsoft.com/office/drawing/2014/main" id="{C723E45D-DEF7-4312-9EF7-6820BD144535}"/>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May 2023</a:t>
            </a:r>
            <a:endParaRPr lang="en-US" dirty="0"/>
          </a:p>
        </p:txBody>
      </p:sp>
      <p:sp>
        <p:nvSpPr>
          <p:cNvPr id="13" name="Footer Placeholder 2">
            <a:extLst>
              <a:ext uri="{FF2B5EF4-FFF2-40B4-BE49-F238E27FC236}">
                <a16:creationId xmlns:a16="http://schemas.microsoft.com/office/drawing/2014/main" id="{786599A1-86A1-4766-BE43-4E5933EF6BB6}"/>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a:t>Getting Started with Medicare</a:t>
            </a:r>
            <a:endParaRPr lang="en-US" dirty="0"/>
          </a:p>
        </p:txBody>
      </p:sp>
    </p:spTree>
    <p:custDataLst>
      <p:tags r:id="rId1"/>
    </p:custDataLst>
    <p:extLst>
      <p:ext uri="{BB962C8B-B14F-4D97-AF65-F5344CB8AC3E}">
        <p14:creationId xmlns:p14="http://schemas.microsoft.com/office/powerpoint/2010/main" val="17971872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 NTP title and Conten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BC491B8-B577-3E42-ADE5-69C235F61BD2}"/>
              </a:ext>
            </a:extLst>
          </p:cNvPr>
          <p:cNvSpPr>
            <a:spLocks noGrp="1"/>
          </p:cNvSpPr>
          <p:nvPr>
            <p:ph idx="1"/>
          </p:nvPr>
        </p:nvSpPr>
        <p:spPr>
          <a:xfrm>
            <a:off x="1866142" y="1143000"/>
            <a:ext cx="9837234" cy="502104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41EBB5B0-7575-4D5F-8F8A-445F147B42EA}"/>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0" name="Date Placeholder 1">
            <a:extLst>
              <a:ext uri="{FF2B5EF4-FFF2-40B4-BE49-F238E27FC236}">
                <a16:creationId xmlns:a16="http://schemas.microsoft.com/office/drawing/2014/main" id="{DA9954B7-C45D-4592-B31D-60D4868AED3D}"/>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May 2023</a:t>
            </a:r>
            <a:endParaRPr lang="en-US" dirty="0"/>
          </a:p>
        </p:txBody>
      </p:sp>
      <p:sp>
        <p:nvSpPr>
          <p:cNvPr id="11" name="Footer Placeholder 2">
            <a:extLst>
              <a:ext uri="{FF2B5EF4-FFF2-40B4-BE49-F238E27FC236}">
                <a16:creationId xmlns:a16="http://schemas.microsoft.com/office/drawing/2014/main" id="{E2A7881F-5C6E-4F8E-AA14-4AB0B518424D}"/>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a:t>Getting Started with Medicare</a:t>
            </a:r>
            <a:endParaRPr lang="en-US" dirty="0"/>
          </a:p>
        </p:txBody>
      </p:sp>
      <p:sp>
        <p:nvSpPr>
          <p:cNvPr id="12" name="Title 1">
            <a:extLst>
              <a:ext uri="{FF2B5EF4-FFF2-40B4-BE49-F238E27FC236}">
                <a16:creationId xmlns:a16="http://schemas.microsoft.com/office/drawing/2014/main" id="{BA99A00B-0949-4FD7-8CEF-094BD8000A64}"/>
              </a:ext>
            </a:extLst>
          </p:cNvPr>
          <p:cNvSpPr>
            <a:spLocks noGrp="1"/>
          </p:cNvSpPr>
          <p:nvPr>
            <p:ph type="title"/>
          </p:nvPr>
        </p:nvSpPr>
        <p:spPr>
          <a:xfrm>
            <a:off x="838200" y="222621"/>
            <a:ext cx="10515600" cy="1325563"/>
          </a:xfrm>
          <a:prstGeom prst="rect">
            <a:avLst/>
          </a:prstGeom>
        </p:spPr>
        <p:txBody>
          <a:bodyPr/>
          <a:lstStyle/>
          <a:p>
            <a:r>
              <a:rPr lang="en-US"/>
              <a:t>Click to edit Master title style</a:t>
            </a:r>
          </a:p>
        </p:txBody>
      </p:sp>
    </p:spTree>
    <p:custDataLst>
      <p:tags r:id="rId1"/>
    </p:custDataLst>
    <p:extLst>
      <p:ext uri="{BB962C8B-B14F-4D97-AF65-F5344CB8AC3E}">
        <p14:creationId xmlns:p14="http://schemas.microsoft.com/office/powerpoint/2010/main" val="17391197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D0DBCD2-53E9-E351-0C23-D2B875750A18}"/>
              </a:ext>
            </a:extLst>
          </p:cNvPr>
          <p:cNvGrpSpPr/>
          <p:nvPr userDrawn="1"/>
        </p:nvGrpSpPr>
        <p:grpSpPr>
          <a:xfrm>
            <a:off x="0" y="5972445"/>
            <a:ext cx="12192000" cy="900112"/>
            <a:chOff x="0" y="5972445"/>
            <a:chExt cx="12192000" cy="900112"/>
          </a:xfrm>
        </p:grpSpPr>
        <p:sp>
          <p:nvSpPr>
            <p:cNvPr id="9" name="Rectangle 8">
              <a:extLst>
                <a:ext uri="{FF2B5EF4-FFF2-40B4-BE49-F238E27FC236}">
                  <a16:creationId xmlns:a16="http://schemas.microsoft.com/office/drawing/2014/main" id="{5704D24A-2AB5-EF5F-46ED-88DEAE008E32}"/>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9B10843-D1F7-323D-D1F2-F2381882EBF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8" name="Picture 7">
              <a:extLst>
                <a:ext uri="{FF2B5EF4-FFF2-40B4-BE49-F238E27FC236}">
                  <a16:creationId xmlns:a16="http://schemas.microsoft.com/office/drawing/2014/main" id="{A90466DD-C174-2702-CDD9-E5196DBE1B01}"/>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7271541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1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45092"/>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D821A07-1804-4302-86C2-2409C8BECD23}"/>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EEEEF3CD-4F8F-6E08-3B21-6FA32F65D565}"/>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A09B4FDC-6BDF-EFD4-7421-EBDC794BE194}"/>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B24D343-86C1-3984-D6BA-39C2D60BEA23}"/>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7CD517C8-DD95-E64C-A981-55C6AFE3CB3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1651738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3B2212CA-9BD2-81B7-0DBA-06E8311DF45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29EFB50-65F6-008B-EEF1-DA3FC1E0CE4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0D23542-0E84-B3AA-2E6F-0E0BF37826A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0EBEE1C7-5A19-F601-9A9E-83289E808FE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1395940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2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79275"/>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06AB3EB-B3E7-4D86-93B4-A2F1467FB717}"/>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0AF04CC0-30E9-4159-2F4E-17EC5015F50F}"/>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FE687A18-235E-FECF-6CF1-823B98330A2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E3107BF-3B7C-0D70-85F4-911E500A790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296BD230-B92B-FF98-2251-2F62F351F4FB}"/>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1686739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A665E39C-BF76-E3BA-E860-492A873B456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2143B689-2382-5F3B-E63C-65A16377A720}"/>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0F7CD0F-5973-F386-6DCB-9D265206813E}"/>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1581AE4A-DFDE-3736-4E46-754EB2187C2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1858467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E6EB096E-5C06-40DF-DB3E-81998C98A6D8}"/>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5DA16CCD-2F90-836D-8F2E-507D7C526AF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0B218D9-45C2-E09C-1979-5C38ED34B6B9}"/>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D8626D89-7F0F-43C2-7F89-AD4B3B70914A}"/>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400102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50159BC-1F24-F18D-6CCF-9562342501CE}"/>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F990955-927C-4621-C7EF-40BC8785716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B98145A-02E2-926F-BD81-85502D5DDCDD}"/>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5B08B2F-DFAE-75BE-0969-3B6861E5F335}"/>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888955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able of Content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a:lnSpc>
                <a:spcPct val="150000"/>
              </a:lnSpc>
            </a:pPr>
            <a:r>
              <a:rPr lang="en-US" b="1">
                <a:solidFill>
                  <a:srgbClr val="00529B"/>
                </a:solidFill>
                <a:latin typeface="Arial" panose="020B0604020202020204" pitchFamily="34" charset="0"/>
                <a:cs typeface="Arial" panose="020B0604020202020204" pitchFamily="34" charset="0"/>
              </a:rPr>
              <a:t>Lesson 1</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2</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3</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4</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5</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a:t>May 2023</a:t>
            </a:r>
            <a:endParaRPr lang="en-US" dirty="0"/>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r>
              <a:rPr lang="en-US"/>
              <a:t>Getting Started with Medicare</a:t>
            </a:r>
            <a:endParaRPr lang="en-US" dirty="0"/>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57948"/>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0B2D781D-8844-5940-92D1-06EF0A7F581E}" type="slidenum">
              <a:rPr lang="en-US" smtClean="0"/>
              <a:pPr/>
              <a:t>‹#›</a:t>
            </a:fld>
            <a:endParaRPr lang="en-US" dirty="0"/>
          </a:p>
        </p:txBody>
      </p:sp>
    </p:spTree>
    <p:custDataLst>
      <p:tags r:id="rId1"/>
    </p:custDataLst>
    <p:extLst>
      <p:ext uri="{BB962C8B-B14F-4D97-AF65-F5344CB8AC3E}">
        <p14:creationId xmlns:p14="http://schemas.microsoft.com/office/powerpoint/2010/main" val="14283113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4642AF7A-6B6D-3B72-514C-3EE47369E259}"/>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DA5E238D-4C89-F74A-D389-2F7C2EE0A0BC}"/>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5C53E3C-D188-3861-6E23-ED1ECB55EB7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9A068826-AD2D-233C-5CAC-A888A1C4D910}"/>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5841346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C202E1F2-2259-E40B-451D-CD062EB24E02}"/>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B79AEF56-FD08-1225-2FD8-4A5086A96F07}"/>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DF93FFA-6D5B-E77C-3AB6-EE366AD66878}"/>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B546304-3625-0A57-8D9D-D0A36B0F28E3}"/>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2035886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06F7D4F0-E973-BD4B-32B7-818BC3447F3E}"/>
              </a:ext>
            </a:extLst>
          </p:cNvPr>
          <p:cNvGrpSpPr/>
          <p:nvPr userDrawn="1"/>
        </p:nvGrpSpPr>
        <p:grpSpPr>
          <a:xfrm>
            <a:off x="10902950" y="6015792"/>
            <a:ext cx="1079500" cy="800934"/>
            <a:chOff x="10902950" y="6015792"/>
            <a:chExt cx="1079500" cy="800934"/>
          </a:xfrm>
        </p:grpSpPr>
        <p:sp>
          <p:nvSpPr>
            <p:cNvPr id="11" name="Rectangle 10">
              <a:extLst>
                <a:ext uri="{FF2B5EF4-FFF2-40B4-BE49-F238E27FC236}">
                  <a16:creationId xmlns:a16="http://schemas.microsoft.com/office/drawing/2014/main" id="{4BC8AA6E-3B8E-3004-C9F1-6DBA84659785}"/>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D122A31A-48AF-AF89-B9C8-AE697B8A7317}"/>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8066186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5E96312-A473-2664-126B-74362B53E72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A69586D-69D0-B8A7-F31C-CCA816FD09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4EE3C8B-11A8-CDA6-DDE4-BA917A9011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4795567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Header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7AB4EAA3-323F-F7CC-377A-3369EBF9686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D5895F8-099C-68B1-ACB7-146591087F63}"/>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E1C966F-C6F0-9197-B382-7DDB396567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5469480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A522A52F-BEBF-8A74-CAB8-F823E6175F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CD11484-0950-50B1-3461-13979906D04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1BE2C33-1B84-E044-3374-93F03673FAF0}"/>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2742094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Header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9F823E8-F90F-56D5-EF6E-243206C4E73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9798AF7-FFB7-7B4B-A5DF-FC79D890FD7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4268D48-8070-BFD9-3C80-40EE13DFDA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8065485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Header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4A893F2-05B4-D9E2-2B30-B7CC9D1CFB69}"/>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93229C3-F5AB-3BBA-6B69-7CF8692523D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EE6EED1-C5AB-51B2-FCFD-26CA76F3D87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1578669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Header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D8C77FD-D560-846E-0A23-2F530A9EA3CD}"/>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6E7CCCBA-67FA-7CC2-8687-891117E8BF68}"/>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FC443E9-D57C-B763-DD9D-4FEC256E61F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22705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Header 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099757-BE0A-4323-6415-41C2AE1D7A6C}"/>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D1CDBC64-C75E-78B0-823B-5ADD7E5877C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D940D5-4399-C51E-08B0-A79919B15AD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684664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57129"/>
          </a:xfrm>
          <a:prstGeom prst="rect">
            <a:avLst/>
          </a:prstGeom>
        </p:spPr>
        <p:txBody>
          <a:bodyPr anchor="ct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May 2023</a:t>
            </a:r>
            <a:endParaRPr lang="en-US" dirty="0"/>
          </a:p>
        </p:txBody>
      </p:sp>
      <p:sp>
        <p:nvSpPr>
          <p:cNvPr id="12" name="Footer Placeholder 2">
            <a:extLst>
              <a:ext uri="{FF2B5EF4-FFF2-40B4-BE49-F238E27FC236}">
                <a16:creationId xmlns:a16="http://schemas.microsoft.com/office/drawing/2014/main" id="{CF37A7F1-4EAE-4312-A37E-740BCDE64D8D}"/>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Getting Started with Medicare</a:t>
            </a:r>
            <a:endParaRPr lang="en-US" dirty="0"/>
          </a:p>
        </p:txBody>
      </p:sp>
    </p:spTree>
    <p:custDataLst>
      <p:tags r:id="rId1"/>
    </p:custDataLst>
    <p:extLst>
      <p:ext uri="{BB962C8B-B14F-4D97-AF65-F5344CB8AC3E}">
        <p14:creationId xmlns:p14="http://schemas.microsoft.com/office/powerpoint/2010/main" val="22938770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ection Header 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3F1CEA8-7FA4-C6A4-0DD2-FFEE74412D6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E30F7D59-C066-8E41-4715-CE96F37DFE0D}"/>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4603A4-15EF-BCE0-2546-8A55CF235D2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338901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Header 1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5CD41E-6A6C-A94B-550E-04FBC3ADC8C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6C555CF-3407-6AA9-1794-B516717A9ED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8A6AC49-EFE8-86FC-1116-AD093735F032}"/>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2710704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Header 1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6591E82-3C88-42D6-6147-18E21D5E245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92EED94-A851-2AFE-A1D8-50ED4BBE866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54B870C-357E-9960-8C88-11E26C764A3C}"/>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1753198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Header 1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6E1E7E8-B5AE-A295-4B26-1313BEDA85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E16A354-3BF7-F982-1D44-8BC64D63F47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8E8C4BD-6763-E714-5A22-D57A71AF05A9}"/>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2620872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Header 1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17E2F60-9812-2CE4-1DC4-0C449EB25E75}"/>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4C87463-EE4F-1266-F372-0FEF46D1EDB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3EA3F24-21CB-F459-895A-44ECCEA132A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0932959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Header 1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1E9EE259-899F-3260-DC43-AEE138DDB02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56E46DD-0192-C780-77D1-B044A5AF8AF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22E0A31-B7BC-3F13-FA7B-B6E041C27A4E}"/>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7536593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1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F6CD279F-C11C-B793-627A-9C3606FA5044}"/>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2EADC88-3390-C3F7-FF5B-1457E63B5E1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798ABBE-087E-EEEC-545E-5B9ACF7063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4279269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ection Header 1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D366C5D-076F-94DD-06D1-E6800D671292}"/>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87B7D52-FCE1-9B9D-A8AE-975043FA93A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85ECD6C-A491-BD59-4CC8-406B88F9564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566013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ection Header 1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EE787EAB-54F2-4371-B857-C02C592A9B87}"/>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3819B2A5-EFBC-9501-6309-CED6363775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EEB56D-7C5B-8008-E24D-A525FC082AC3}"/>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8421086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Section Header 1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A62AAE1-987E-E339-765E-2EF9F5C9F83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568B11B-D454-472A-EED7-A7F1BBD7CE9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2D15B7-A2B1-5FB0-071F-8C3D0C68C61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634362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52107"/>
          </a:xfrm>
          <a:prstGeom prst="rect">
            <a:avLst/>
          </a:prstGeom>
        </p:spPr>
        <p:txBody>
          <a:bodyPr anchor="ct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May 2023</a:t>
            </a:r>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Getting Started with Medicare</a:t>
            </a:r>
            <a:endParaRPr lang="en-US" dirty="0"/>
          </a:p>
        </p:txBody>
      </p:sp>
    </p:spTree>
    <p:custDataLst>
      <p:tags r:id="rId1"/>
    </p:custDataLst>
    <p:extLst>
      <p:ext uri="{BB962C8B-B14F-4D97-AF65-F5344CB8AC3E}">
        <p14:creationId xmlns:p14="http://schemas.microsoft.com/office/powerpoint/2010/main" val="14842409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ection Header 1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855F1930-CF6D-9DD4-2963-710C743A057A}"/>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78431197-8978-0032-439D-7A35A365B65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5BD713C-6AD9-AF03-449E-0F2780ABB4CF}"/>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504774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secHead" preserve="1">
  <p:cSld name="Section Header 2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54F5901-04AB-3D15-2E7F-E009A896C2F3}"/>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FE75798F-FE32-A870-360C-ECE9C67F2A40}"/>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8BFF3C4-3313-3375-C9A1-AE9817C0723B}"/>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8748489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May 2023</a:t>
            </a:r>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Getting Started with Medicare</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6" name="Text Placeholder 2">
            <a:extLst>
              <a:ext uri="{FF2B5EF4-FFF2-40B4-BE49-F238E27FC236}">
                <a16:creationId xmlns:a16="http://schemas.microsoft.com/office/drawing/2014/main" id="{73CD68C0-63A5-4928-AF07-455DA38884F8}"/>
              </a:ext>
            </a:extLst>
          </p:cNvPr>
          <p:cNvSpPr>
            <a:spLocks noGrp="1"/>
          </p:cNvSpPr>
          <p:nvPr>
            <p:ph idx="1"/>
          </p:nvPr>
        </p:nvSpPr>
        <p:spPr>
          <a:xfrm>
            <a:off x="914400" y="1371600"/>
            <a:ext cx="10515600" cy="4351338"/>
          </a:xfrm>
          <a:prstGeom prst="rect">
            <a:avLst/>
          </a:prstGeom>
        </p:spPr>
        <p:txBody>
          <a:bodyPr vert="horz" lIns="91440" tIns="45720" rIns="91440" bIns="45720" rtlCol="0">
            <a:normAutofit/>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40265410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May 2023</a:t>
            </a:r>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Getting Started with Medicare</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8" name="Content Placeholder 7">
            <a:extLst>
              <a:ext uri="{FF2B5EF4-FFF2-40B4-BE49-F238E27FC236}">
                <a16:creationId xmlns:a16="http://schemas.microsoft.com/office/drawing/2014/main" id="{DB5FFC30-2C48-4CA6-B283-5CEAF0D37513}"/>
              </a:ext>
            </a:extLst>
          </p:cNvPr>
          <p:cNvSpPr>
            <a:spLocks noGrp="1"/>
          </p:cNvSpPr>
          <p:nvPr>
            <p:ph sz="quarter" idx="13"/>
          </p:nvPr>
        </p:nvSpPr>
        <p:spPr>
          <a:xfrm>
            <a:off x="914400" y="1371600"/>
            <a:ext cx="9717088" cy="4537075"/>
          </a:xfrm>
        </p:spPr>
        <p:txBody>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16691820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8" name="Content Placeholder 7">
            <a:extLst>
              <a:ext uri="{FF2B5EF4-FFF2-40B4-BE49-F238E27FC236}">
                <a16:creationId xmlns:a16="http://schemas.microsoft.com/office/drawing/2014/main" id="{DB5FFC30-2C48-4CA6-B283-5CEAF0D37513}"/>
              </a:ext>
            </a:extLst>
          </p:cNvPr>
          <p:cNvSpPr>
            <a:spLocks noGrp="1"/>
          </p:cNvSpPr>
          <p:nvPr>
            <p:ph sz="quarter" idx="13"/>
          </p:nvPr>
        </p:nvSpPr>
        <p:spPr>
          <a:xfrm>
            <a:off x="914400" y="1371600"/>
            <a:ext cx="5077609" cy="4537075"/>
          </a:xfrm>
        </p:spPr>
        <p:txBody>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7" name="Content Placeholder 6">
            <a:extLst>
              <a:ext uri="{FF2B5EF4-FFF2-40B4-BE49-F238E27FC236}">
                <a16:creationId xmlns:a16="http://schemas.microsoft.com/office/drawing/2014/main" id="{C74F701E-AA00-4E9C-81B1-7CE13EC498F9}"/>
              </a:ext>
            </a:extLst>
          </p:cNvPr>
          <p:cNvSpPr>
            <a:spLocks noGrp="1"/>
          </p:cNvSpPr>
          <p:nvPr>
            <p:ph sz="quarter" idx="14"/>
          </p:nvPr>
        </p:nvSpPr>
        <p:spPr>
          <a:xfrm>
            <a:off x="6315075" y="1366838"/>
            <a:ext cx="5119688" cy="45069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Getting Started with Medicare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May 2023</a:t>
            </a:r>
          </a:p>
        </p:txBody>
      </p:sp>
    </p:spTree>
    <p:custDataLst>
      <p:tags r:id="rId1"/>
    </p:custDataLst>
    <p:extLst>
      <p:ext uri="{BB962C8B-B14F-4D97-AF65-F5344CB8AC3E}">
        <p14:creationId xmlns:p14="http://schemas.microsoft.com/office/powerpoint/2010/main" val="20603200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8" name="Content Placeholder 7">
            <a:extLst>
              <a:ext uri="{FF2B5EF4-FFF2-40B4-BE49-F238E27FC236}">
                <a16:creationId xmlns:a16="http://schemas.microsoft.com/office/drawing/2014/main" id="{DB5FFC30-2C48-4CA6-B283-5CEAF0D37513}"/>
              </a:ext>
            </a:extLst>
          </p:cNvPr>
          <p:cNvSpPr>
            <a:spLocks noGrp="1"/>
          </p:cNvSpPr>
          <p:nvPr>
            <p:ph sz="quarter" idx="13"/>
          </p:nvPr>
        </p:nvSpPr>
        <p:spPr>
          <a:xfrm>
            <a:off x="914400" y="1371600"/>
            <a:ext cx="3260993" cy="4537075"/>
          </a:xfrm>
        </p:spPr>
        <p:txBody>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7" name="Content Placeholder 6">
            <a:extLst>
              <a:ext uri="{FF2B5EF4-FFF2-40B4-BE49-F238E27FC236}">
                <a16:creationId xmlns:a16="http://schemas.microsoft.com/office/drawing/2014/main" id="{C74F701E-AA00-4E9C-81B1-7CE13EC498F9}"/>
              </a:ext>
            </a:extLst>
          </p:cNvPr>
          <p:cNvSpPr>
            <a:spLocks noGrp="1"/>
          </p:cNvSpPr>
          <p:nvPr>
            <p:ph sz="quarter" idx="14"/>
          </p:nvPr>
        </p:nvSpPr>
        <p:spPr>
          <a:xfrm>
            <a:off x="4411624" y="1371600"/>
            <a:ext cx="3368752" cy="45069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015E641-038D-4662-A2D0-3B026500AF63}"/>
              </a:ext>
            </a:extLst>
          </p:cNvPr>
          <p:cNvSpPr>
            <a:spLocks noGrp="1"/>
          </p:cNvSpPr>
          <p:nvPr>
            <p:ph sz="quarter" idx="15"/>
          </p:nvPr>
        </p:nvSpPr>
        <p:spPr>
          <a:xfrm>
            <a:off x="8016875" y="1371600"/>
            <a:ext cx="3562350" cy="45370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Getting Started with Medicare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May 2023</a:t>
            </a:r>
          </a:p>
        </p:txBody>
      </p:sp>
    </p:spTree>
    <p:custDataLst>
      <p:tags r:id="rId1"/>
    </p:custDataLst>
    <p:extLst>
      <p:ext uri="{BB962C8B-B14F-4D97-AF65-F5344CB8AC3E}">
        <p14:creationId xmlns:p14="http://schemas.microsoft.com/office/powerpoint/2010/main" val="2099834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May 2023</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Getting Started with Medicare</a:t>
            </a:r>
          </a:p>
        </p:txBody>
      </p:sp>
    </p:spTree>
    <p:custDataLst>
      <p:tags r:id="rId1"/>
    </p:custDataLst>
    <p:extLst>
      <p:ext uri="{BB962C8B-B14F-4D97-AF65-F5344CB8AC3E}">
        <p14:creationId xmlns:p14="http://schemas.microsoft.com/office/powerpoint/2010/main" val="31430954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May 2023</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Getting Started with Medicare</a:t>
            </a:r>
          </a:p>
        </p:txBody>
      </p:sp>
      <p:sp>
        <p:nvSpPr>
          <p:cNvPr id="4" name="Content Placeholder 3">
            <a:extLst>
              <a:ext uri="{FF2B5EF4-FFF2-40B4-BE49-F238E27FC236}">
                <a16:creationId xmlns:a16="http://schemas.microsoft.com/office/drawing/2014/main" id="{BDC3F7AC-A6A8-4A38-AF2D-973E3F131404}"/>
              </a:ext>
            </a:extLst>
          </p:cNvPr>
          <p:cNvSpPr>
            <a:spLocks noGrp="1"/>
          </p:cNvSpPr>
          <p:nvPr>
            <p:ph sz="quarter" idx="13"/>
          </p:nvPr>
        </p:nvSpPr>
        <p:spPr>
          <a:xfrm>
            <a:off x="1022350" y="1312863"/>
            <a:ext cx="10331450" cy="3603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361161A3-35F0-4BB0-9EFA-72A3491BA64E}"/>
              </a:ext>
            </a:extLst>
          </p:cNvPr>
          <p:cNvSpPr>
            <a:spLocks noGrp="1"/>
          </p:cNvSpPr>
          <p:nvPr>
            <p:ph sz="quarter" idx="14"/>
          </p:nvPr>
        </p:nvSpPr>
        <p:spPr>
          <a:xfrm>
            <a:off x="838200" y="5033963"/>
            <a:ext cx="10736263" cy="1173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3380965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4" name="Text Placeholder 3">
            <a:extLst>
              <a:ext uri="{FF2B5EF4-FFF2-40B4-BE49-F238E27FC236}">
                <a16:creationId xmlns:a16="http://schemas.microsoft.com/office/drawing/2014/main" id="{C5E10F15-0A52-40A9-BF22-43CBB417182B}"/>
              </a:ext>
            </a:extLst>
          </p:cNvPr>
          <p:cNvSpPr>
            <a:spLocks noGrp="1"/>
          </p:cNvSpPr>
          <p:nvPr>
            <p:ph type="body" sz="quarter" idx="13"/>
          </p:nvPr>
        </p:nvSpPr>
        <p:spPr>
          <a:xfrm>
            <a:off x="623888" y="1646238"/>
            <a:ext cx="5292725" cy="45926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a:extLst>
              <a:ext uri="{FF2B5EF4-FFF2-40B4-BE49-F238E27FC236}">
                <a16:creationId xmlns:a16="http://schemas.microsoft.com/office/drawing/2014/main" id="{29924197-AEA9-4B22-BBEA-05B6DBF53759}"/>
              </a:ext>
            </a:extLst>
          </p:cNvPr>
          <p:cNvSpPr>
            <a:spLocks noGrp="1"/>
          </p:cNvSpPr>
          <p:nvPr>
            <p:ph type="body" sz="quarter" idx="14"/>
          </p:nvPr>
        </p:nvSpPr>
        <p:spPr>
          <a:xfrm>
            <a:off x="6124689" y="1646237"/>
            <a:ext cx="5292725" cy="45926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Getting Started with Medicare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May 2023</a:t>
            </a:r>
          </a:p>
        </p:txBody>
      </p:sp>
    </p:spTree>
    <p:custDataLst>
      <p:tags r:id="rId1"/>
    </p:custDataLst>
    <p:extLst>
      <p:ext uri="{BB962C8B-B14F-4D97-AF65-F5344CB8AC3E}">
        <p14:creationId xmlns:p14="http://schemas.microsoft.com/office/powerpoint/2010/main" val="237375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EFBE96CF-81F8-432C-B1DE-5105688787DD}"/>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0" name="Date Placeholder 1">
            <a:extLst>
              <a:ext uri="{FF2B5EF4-FFF2-40B4-BE49-F238E27FC236}">
                <a16:creationId xmlns:a16="http://schemas.microsoft.com/office/drawing/2014/main" id="{032D45DF-95B1-4713-8A71-5ADCC91419F7}"/>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May 2023</a:t>
            </a:r>
            <a:endParaRPr lang="en-US" dirty="0"/>
          </a:p>
        </p:txBody>
      </p:sp>
      <p:sp>
        <p:nvSpPr>
          <p:cNvPr id="11" name="Footer Placeholder 2">
            <a:extLst>
              <a:ext uri="{FF2B5EF4-FFF2-40B4-BE49-F238E27FC236}">
                <a16:creationId xmlns:a16="http://schemas.microsoft.com/office/drawing/2014/main" id="{DB63D3C4-D75B-4383-A63C-B7B2162BED68}"/>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Getting Started with Medicare</a:t>
            </a:r>
            <a:endParaRPr lang="en-US" dirty="0"/>
          </a:p>
        </p:txBody>
      </p:sp>
    </p:spTree>
    <p:custDataLst>
      <p:tags r:id="rId1"/>
    </p:custDataLst>
    <p:extLst>
      <p:ext uri="{BB962C8B-B14F-4D97-AF65-F5344CB8AC3E}">
        <p14:creationId xmlns:p14="http://schemas.microsoft.com/office/powerpoint/2010/main" val="1016221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forma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57129"/>
          </a:xfrm>
          <a:prstGeom prst="rect">
            <a:avLst/>
          </a:prstGeom>
        </p:spPr>
        <p:txBody>
          <a:bodyPr anchor="ctr">
            <a:normAutofit/>
          </a:bodyPr>
          <a:lstStyle>
            <a:lvl1pPr>
              <a:defRPr sz="3000"/>
            </a:lvl1pPr>
          </a:lstStyle>
          <a:p>
            <a:r>
              <a:rPr lang="en-US" dirty="0"/>
              <a:t>Click to edit Master title style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May 2023</a:t>
            </a:r>
            <a:endParaRPr lang="en-US" dirty="0"/>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Getting Started with Medicare</a:t>
            </a:r>
            <a:endParaRPr lang="en-US" dirty="0"/>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a:xfrm>
            <a:off x="8610600" y="6492240"/>
            <a:ext cx="2743200" cy="365125"/>
          </a:xfrm>
        </p:spPr>
        <p:txBody>
          <a:bodyPr/>
          <a:lstStyle>
            <a:lvl1pPr>
              <a:defRPr>
                <a:solidFill>
                  <a:schemeClr val="accent1">
                    <a:lumMod val="60000"/>
                    <a:lumOff val="40000"/>
                  </a:schemeClr>
                </a:solidFill>
              </a:defRPr>
            </a:lvl1pPr>
          </a:lstStyle>
          <a:p>
            <a:fld id="{0B2D781D-8844-5940-92D1-06EF0A7F581E}" type="slidenum">
              <a:rPr lang="en-US" smtClean="0"/>
              <a:pPr/>
              <a:t>‹#›</a:t>
            </a:fld>
            <a:endParaRPr lang="en-US" dirty="0"/>
          </a:p>
        </p:txBody>
      </p:sp>
      <p:sp>
        <p:nvSpPr>
          <p:cNvPr id="7" name="Content Placeholder 6">
            <a:extLst>
              <a:ext uri="{FF2B5EF4-FFF2-40B4-BE49-F238E27FC236}">
                <a16:creationId xmlns:a16="http://schemas.microsoft.com/office/drawing/2014/main" id="{F6F2EFC5-5ACC-47F3-A3C0-648F7A472392}"/>
              </a:ext>
            </a:extLst>
          </p:cNvPr>
          <p:cNvSpPr>
            <a:spLocks noGrp="1"/>
          </p:cNvSpPr>
          <p:nvPr>
            <p:ph sz="quarter" idx="13"/>
          </p:nvPr>
        </p:nvSpPr>
        <p:spPr>
          <a:xfrm>
            <a:off x="1371600" y="1371600"/>
            <a:ext cx="9791700" cy="4667250"/>
          </a:xfrm>
        </p:spPr>
        <p:txBody>
          <a:bodyPr/>
          <a:lstStyle>
            <a:lvl1pPr marL="274320" indent="-274320">
              <a:lnSpc>
                <a:spcPct val="100000"/>
              </a:lnSpc>
              <a:spcBef>
                <a:spcPts val="0"/>
              </a:spcBef>
              <a:spcAft>
                <a:spcPts val="1200"/>
              </a:spcAft>
              <a:defRPr sz="2800">
                <a:solidFill>
                  <a:srgbClr val="00529B"/>
                </a:solidFill>
                <a:latin typeface="Arial" panose="020B0604020202020204" pitchFamily="34" charset="0"/>
                <a:cs typeface="Arial" panose="020B0604020202020204" pitchFamily="34" charset="0"/>
              </a:defRPr>
            </a:lvl1pPr>
            <a:lvl2pPr marL="548640" indent="-274320">
              <a:lnSpc>
                <a:spcPct val="100000"/>
              </a:lnSpc>
              <a:spcBef>
                <a:spcPts val="0"/>
              </a:spcBef>
              <a:spcAft>
                <a:spcPts val="600"/>
              </a:spcAft>
              <a:defRPr sz="2400">
                <a:solidFill>
                  <a:srgbClr val="00529B"/>
                </a:solidFill>
                <a:latin typeface="Arial" panose="020B0604020202020204" pitchFamily="34" charset="0"/>
                <a:cs typeface="Arial" panose="020B0604020202020204" pitchFamily="34" charset="0"/>
              </a:defRPr>
            </a:lvl2pPr>
            <a:lvl3pPr marL="822960" indent="-274320">
              <a:lnSpc>
                <a:spcPct val="100000"/>
              </a:lnSpc>
              <a:spcBef>
                <a:spcPts val="0"/>
              </a:spcBef>
              <a:spcAft>
                <a:spcPts val="600"/>
              </a:spcAft>
              <a:buSzPct val="50000"/>
              <a:buFont typeface="Wingdings" panose="05000000000000000000" pitchFamily="2" charset="2"/>
              <a:buChar char="q"/>
              <a:defRPr>
                <a:solidFill>
                  <a:srgbClr val="00529B"/>
                </a:solidFill>
                <a:latin typeface="Arial" panose="020B0604020202020204" pitchFamily="34" charset="0"/>
                <a:cs typeface="Arial" panose="020B0604020202020204" pitchFamily="34" charset="0"/>
              </a:defRPr>
            </a:lvl3pPr>
            <a:lvl4pPr marL="1097280" indent="-274320">
              <a:lnSpc>
                <a:spcPct val="100000"/>
              </a:lnSpc>
              <a:spcBef>
                <a:spcPts val="0"/>
              </a:spcBef>
              <a:spcAft>
                <a:spcPts val="600"/>
              </a:spcAft>
              <a:buFont typeface="Courier New" panose="02070309020205020404" pitchFamily="49" charset="0"/>
              <a:buChar char="o"/>
              <a:defRPr>
                <a:solidFill>
                  <a:srgbClr val="00529B"/>
                </a:solidFill>
                <a:latin typeface="Arial" panose="020B0604020202020204" pitchFamily="34" charset="0"/>
                <a:cs typeface="Arial" panose="020B0604020202020204" pitchFamily="34"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2791555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1_Knowledge Chec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000">
                <a:solidFill>
                  <a:srgbClr val="00539A"/>
                </a:solidFill>
              </a:defRPr>
            </a:lvl1pPr>
          </a:lstStyle>
          <a:p>
            <a:r>
              <a:rPr lang="en-US" dirty="0"/>
              <a:t>Title</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a:xfrm>
            <a:off x="838200" y="6492240"/>
            <a:ext cx="2743200" cy="365125"/>
          </a:xfrm>
        </p:spPr>
        <p:txBody>
          <a:bodyPr/>
          <a:lstStyle>
            <a:lvl1pPr>
              <a:defRPr>
                <a:solidFill>
                  <a:schemeClr val="bg1"/>
                </a:solidFill>
              </a:defRPr>
            </a:lvl1pPr>
          </a:lstStyle>
          <a:p>
            <a:r>
              <a:rPr lang="en-US"/>
              <a:t>May 2023</a:t>
            </a:r>
            <a:endParaRPr lang="en-US" dirty="0"/>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a:xfrm>
            <a:off x="4038600" y="6492240"/>
            <a:ext cx="4114800" cy="365125"/>
          </a:xfrm>
        </p:spPr>
        <p:txBody>
          <a:bodyPr/>
          <a:lstStyle>
            <a:lvl1pPr>
              <a:defRPr>
                <a:solidFill>
                  <a:schemeClr val="bg1"/>
                </a:solidFill>
              </a:defRPr>
            </a:lvl1pPr>
          </a:lstStyle>
          <a:p>
            <a:r>
              <a:rPr lang="en-US"/>
              <a:t>Getting Started with Medicare</a:t>
            </a:r>
            <a:endParaRPr lang="en-US" dirty="0"/>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
        <p:nvSpPr>
          <p:cNvPr id="9" name="TextBox 8">
            <a:extLst>
              <a:ext uri="{FF2B5EF4-FFF2-40B4-BE49-F238E27FC236}">
                <a16:creationId xmlns:a16="http://schemas.microsoft.com/office/drawing/2014/main" id="{88FD8781-E3A1-4960-97B1-D2C9D804C401}"/>
              </a:ext>
            </a:extLst>
          </p:cNvPr>
          <p:cNvSpPr txBox="1"/>
          <p:nvPr/>
        </p:nvSpPr>
        <p:spPr>
          <a:xfrm>
            <a:off x="1767642" y="4781614"/>
            <a:ext cx="8656715" cy="461665"/>
          </a:xfrm>
          <a:prstGeom prst="rect">
            <a:avLst/>
          </a:prstGeom>
          <a:noFill/>
        </p:spPr>
        <p:txBody>
          <a:bodyPr wrap="square" rtlCol="0">
            <a:spAutoFit/>
          </a:bodyPr>
          <a:lstStyle/>
          <a:p>
            <a:r>
              <a:rPr lang="en-US" sz="2400" b="1" dirty="0"/>
              <a:t>Countdown timer: </a:t>
            </a:r>
            <a:r>
              <a:rPr lang="en-US" sz="2400" dirty="0"/>
              <a:t>Answer the question before the bar disappears!</a:t>
            </a:r>
          </a:p>
        </p:txBody>
      </p:sp>
      <p:sp>
        <p:nvSpPr>
          <p:cNvPr id="10" name="Rectangle 9">
            <a:extLst>
              <a:ext uri="{FF2B5EF4-FFF2-40B4-BE49-F238E27FC236}">
                <a16:creationId xmlns:a16="http://schemas.microsoft.com/office/drawing/2014/main" id="{2E6468E8-A952-4184-8931-F077413305CC}"/>
              </a:ext>
            </a:extLst>
          </p:cNvPr>
          <p:cNvSpPr/>
          <p:nvPr/>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AC7925C-BB69-4D0C-95D7-A99C181B8B85}"/>
              </a:ext>
            </a:extLst>
          </p:cNvPr>
          <p:cNvSpPr txBox="1"/>
          <p:nvPr/>
        </p:nvSpPr>
        <p:spPr>
          <a:xfrm>
            <a:off x="1767642" y="4781614"/>
            <a:ext cx="8656715" cy="461665"/>
          </a:xfrm>
          <a:prstGeom prst="rect">
            <a:avLst/>
          </a:prstGeom>
          <a:noFill/>
        </p:spPr>
        <p:txBody>
          <a:bodyPr wrap="square" rtlCol="0">
            <a:spAutoFit/>
          </a:bodyPr>
          <a:lstStyle/>
          <a:p>
            <a:r>
              <a:rPr lang="en-US" sz="2400" b="1" dirty="0">
                <a:solidFill>
                  <a:srgbClr val="00529B"/>
                </a:solidFill>
              </a:rPr>
              <a:t>Countdown timer: </a:t>
            </a:r>
            <a:r>
              <a:rPr lang="en-US" sz="2400" dirty="0">
                <a:solidFill>
                  <a:srgbClr val="00529B"/>
                </a:solidFill>
              </a:rPr>
              <a:t>Answer the question before the bar disappears!</a:t>
            </a:r>
          </a:p>
        </p:txBody>
      </p:sp>
      <p:sp>
        <p:nvSpPr>
          <p:cNvPr id="12" name="Rectangle 11">
            <a:extLst>
              <a:ext uri="{FF2B5EF4-FFF2-40B4-BE49-F238E27FC236}">
                <a16:creationId xmlns:a16="http://schemas.microsoft.com/office/drawing/2014/main" id="{2A42734C-3687-4BC4-BF9C-8CE781A5478B}"/>
              </a:ext>
            </a:extLst>
          </p:cNvPr>
          <p:cNvSpPr/>
          <p:nvPr/>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0</a:t>
            </a:r>
          </a:p>
        </p:txBody>
      </p:sp>
      <p:sp>
        <p:nvSpPr>
          <p:cNvPr id="13" name="Rectangle 12">
            <a:extLst>
              <a:ext uri="{FF2B5EF4-FFF2-40B4-BE49-F238E27FC236}">
                <a16:creationId xmlns:a16="http://schemas.microsoft.com/office/drawing/2014/main" id="{6C079C1C-DC3B-4015-8E83-E20A4EC77018}"/>
              </a:ext>
            </a:extLst>
          </p:cNvPr>
          <p:cNvSpPr/>
          <p:nvPr/>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a:t>
            </a:r>
          </a:p>
        </p:txBody>
      </p:sp>
      <p:sp>
        <p:nvSpPr>
          <p:cNvPr id="14" name="Rectangle 13">
            <a:extLst>
              <a:ext uri="{FF2B5EF4-FFF2-40B4-BE49-F238E27FC236}">
                <a16:creationId xmlns:a16="http://schemas.microsoft.com/office/drawing/2014/main" id="{4A9EB145-64A1-4B6D-ABD6-7765B33E7460}"/>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2</a:t>
            </a:r>
          </a:p>
        </p:txBody>
      </p:sp>
      <p:sp>
        <p:nvSpPr>
          <p:cNvPr id="15" name="Rectangle 14">
            <a:extLst>
              <a:ext uri="{FF2B5EF4-FFF2-40B4-BE49-F238E27FC236}">
                <a16:creationId xmlns:a16="http://schemas.microsoft.com/office/drawing/2014/main" id="{717A22DA-9F5C-4C8E-B997-89D61696197E}"/>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3</a:t>
            </a:r>
          </a:p>
        </p:txBody>
      </p:sp>
      <p:sp>
        <p:nvSpPr>
          <p:cNvPr id="16" name="Rectangle 15">
            <a:extLst>
              <a:ext uri="{FF2B5EF4-FFF2-40B4-BE49-F238E27FC236}">
                <a16:creationId xmlns:a16="http://schemas.microsoft.com/office/drawing/2014/main" id="{F30A7EF2-B99D-430B-9F39-8A34F219D18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4</a:t>
            </a:r>
          </a:p>
        </p:txBody>
      </p:sp>
      <p:sp>
        <p:nvSpPr>
          <p:cNvPr id="17" name="Rectangle 16">
            <a:extLst>
              <a:ext uri="{FF2B5EF4-FFF2-40B4-BE49-F238E27FC236}">
                <a16:creationId xmlns:a16="http://schemas.microsoft.com/office/drawing/2014/main" id="{7057CCD2-EF8C-4EFA-AE31-D0527A59CC4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5</a:t>
            </a:r>
          </a:p>
        </p:txBody>
      </p:sp>
      <p:sp>
        <p:nvSpPr>
          <p:cNvPr id="18" name="Rectangle 17">
            <a:extLst>
              <a:ext uri="{FF2B5EF4-FFF2-40B4-BE49-F238E27FC236}">
                <a16:creationId xmlns:a16="http://schemas.microsoft.com/office/drawing/2014/main" id="{8EAF7DC0-E287-4734-BF35-5E17EC0CB71C}"/>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6</a:t>
            </a:r>
          </a:p>
        </p:txBody>
      </p:sp>
      <p:sp>
        <p:nvSpPr>
          <p:cNvPr id="19" name="Rectangle 18">
            <a:extLst>
              <a:ext uri="{FF2B5EF4-FFF2-40B4-BE49-F238E27FC236}">
                <a16:creationId xmlns:a16="http://schemas.microsoft.com/office/drawing/2014/main" id="{6E4B16D1-1C0D-4A1A-825D-DCA94ADB60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7</a:t>
            </a:r>
          </a:p>
        </p:txBody>
      </p:sp>
      <p:sp>
        <p:nvSpPr>
          <p:cNvPr id="20" name="Rectangle 19">
            <a:extLst>
              <a:ext uri="{FF2B5EF4-FFF2-40B4-BE49-F238E27FC236}">
                <a16:creationId xmlns:a16="http://schemas.microsoft.com/office/drawing/2014/main" id="{A01F0BDD-4ED8-42DD-9470-A1526697ECC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8</a:t>
            </a:r>
          </a:p>
        </p:txBody>
      </p:sp>
      <p:sp>
        <p:nvSpPr>
          <p:cNvPr id="21" name="Rectangle 20">
            <a:extLst>
              <a:ext uri="{FF2B5EF4-FFF2-40B4-BE49-F238E27FC236}">
                <a16:creationId xmlns:a16="http://schemas.microsoft.com/office/drawing/2014/main" id="{5857950E-E2C1-43F9-A7D2-41CE6CFDE78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9</a:t>
            </a:r>
          </a:p>
        </p:txBody>
      </p:sp>
      <p:sp>
        <p:nvSpPr>
          <p:cNvPr id="22" name="Rectangle 21">
            <a:extLst>
              <a:ext uri="{FF2B5EF4-FFF2-40B4-BE49-F238E27FC236}">
                <a16:creationId xmlns:a16="http://schemas.microsoft.com/office/drawing/2014/main" id="{48480437-35C6-4E81-AC29-542D9962912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10</a:t>
            </a:r>
          </a:p>
        </p:txBody>
      </p:sp>
      <p:sp>
        <p:nvSpPr>
          <p:cNvPr id="23" name="Rectangle 22">
            <a:extLst>
              <a:ext uri="{FF2B5EF4-FFF2-40B4-BE49-F238E27FC236}">
                <a16:creationId xmlns:a16="http://schemas.microsoft.com/office/drawing/2014/main" id="{BB199EFC-F3DC-408C-B040-6128070B7239}"/>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11</a:t>
            </a:r>
          </a:p>
        </p:txBody>
      </p:sp>
      <p:sp>
        <p:nvSpPr>
          <p:cNvPr id="24" name="Rectangle 23">
            <a:extLst>
              <a:ext uri="{FF2B5EF4-FFF2-40B4-BE49-F238E27FC236}">
                <a16:creationId xmlns:a16="http://schemas.microsoft.com/office/drawing/2014/main" id="{2B0A8789-B09C-4BBD-9E41-9920A5B5E30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12</a:t>
            </a:r>
          </a:p>
        </p:txBody>
      </p:sp>
      <p:sp>
        <p:nvSpPr>
          <p:cNvPr id="25" name="Rectangle 24">
            <a:extLst>
              <a:ext uri="{FF2B5EF4-FFF2-40B4-BE49-F238E27FC236}">
                <a16:creationId xmlns:a16="http://schemas.microsoft.com/office/drawing/2014/main" id="{4BE290A4-31C2-412F-9BB4-C5A70D7146E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13</a:t>
            </a:r>
          </a:p>
        </p:txBody>
      </p:sp>
      <p:sp>
        <p:nvSpPr>
          <p:cNvPr id="26" name="Rectangle 25">
            <a:extLst>
              <a:ext uri="{FF2B5EF4-FFF2-40B4-BE49-F238E27FC236}">
                <a16:creationId xmlns:a16="http://schemas.microsoft.com/office/drawing/2014/main" id="{0846472E-B404-4AA0-81BB-29CB41C1B41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14</a:t>
            </a:r>
          </a:p>
        </p:txBody>
      </p:sp>
      <p:sp>
        <p:nvSpPr>
          <p:cNvPr id="27" name="Rectangle 26">
            <a:extLst>
              <a:ext uri="{FF2B5EF4-FFF2-40B4-BE49-F238E27FC236}">
                <a16:creationId xmlns:a16="http://schemas.microsoft.com/office/drawing/2014/main" id="{5841C14F-DD09-4F08-A498-0482F160E8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15</a:t>
            </a:r>
          </a:p>
        </p:txBody>
      </p:sp>
      <p:sp>
        <p:nvSpPr>
          <p:cNvPr id="28" name="Rectangle 27">
            <a:extLst>
              <a:ext uri="{FF2B5EF4-FFF2-40B4-BE49-F238E27FC236}">
                <a16:creationId xmlns:a16="http://schemas.microsoft.com/office/drawing/2014/main" id="{B6143134-4D34-4818-BCD5-DD80662A35DC}"/>
              </a:ext>
            </a:extLst>
          </p:cNvPr>
          <p:cNvSpPr/>
          <p:nvPr/>
        </p:nvSpPr>
        <p:spPr>
          <a:xfrm>
            <a:off x="11036300" y="5094536"/>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73922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9A6DF-07EE-0541-A924-A525DB6668F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6D9BC7-E8FB-104B-AFD6-7FDF1EB8A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8D1F5F-E88E-A54A-9103-634A1A175E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Slide Number Placeholder 5">
            <a:extLst>
              <a:ext uri="{FF2B5EF4-FFF2-40B4-BE49-F238E27FC236}">
                <a16:creationId xmlns:a16="http://schemas.microsoft.com/office/drawing/2014/main" id="{6378877E-8AC7-4A41-95E4-5BCE6941B7D9}"/>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3" name="Date Placeholder 1">
            <a:extLst>
              <a:ext uri="{FF2B5EF4-FFF2-40B4-BE49-F238E27FC236}">
                <a16:creationId xmlns:a16="http://schemas.microsoft.com/office/drawing/2014/main" id="{C4E3B462-9883-48E6-A393-5F9976634D68}"/>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May 2023</a:t>
            </a:r>
            <a:endParaRPr lang="en-US" dirty="0"/>
          </a:p>
        </p:txBody>
      </p:sp>
      <p:sp>
        <p:nvSpPr>
          <p:cNvPr id="14" name="Footer Placeholder 2">
            <a:extLst>
              <a:ext uri="{FF2B5EF4-FFF2-40B4-BE49-F238E27FC236}">
                <a16:creationId xmlns:a16="http://schemas.microsoft.com/office/drawing/2014/main" id="{4C1477F7-7729-4EDA-AFB5-25F671F245C4}"/>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a:t>Getting Started with Medicare</a:t>
            </a:r>
            <a:endParaRPr lang="en-US" dirty="0"/>
          </a:p>
        </p:txBody>
      </p:sp>
    </p:spTree>
    <p:custDataLst>
      <p:tags r:id="rId1"/>
    </p:custDataLst>
    <p:extLst>
      <p:ext uri="{BB962C8B-B14F-4D97-AF65-F5344CB8AC3E}">
        <p14:creationId xmlns:p14="http://schemas.microsoft.com/office/powerpoint/2010/main" val="2612518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4C7BF-ED80-AA4D-9F62-D123149841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7D3BCE-00A2-D148-8652-A206902458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7D838A0E-522B-EE45-A9D6-82ACE138BD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Slide Number Placeholder 5">
            <a:extLst>
              <a:ext uri="{FF2B5EF4-FFF2-40B4-BE49-F238E27FC236}">
                <a16:creationId xmlns:a16="http://schemas.microsoft.com/office/drawing/2014/main" id="{67E9AE12-B830-446A-809C-EA57670A7DDA}"/>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3" name="Date Placeholder 1">
            <a:extLst>
              <a:ext uri="{FF2B5EF4-FFF2-40B4-BE49-F238E27FC236}">
                <a16:creationId xmlns:a16="http://schemas.microsoft.com/office/drawing/2014/main" id="{F0AB2204-3D86-4159-AA14-8E247A6275C2}"/>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May 2023</a:t>
            </a:r>
            <a:endParaRPr lang="en-US" dirty="0"/>
          </a:p>
        </p:txBody>
      </p:sp>
      <p:sp>
        <p:nvSpPr>
          <p:cNvPr id="14" name="Footer Placeholder 2">
            <a:extLst>
              <a:ext uri="{FF2B5EF4-FFF2-40B4-BE49-F238E27FC236}">
                <a16:creationId xmlns:a16="http://schemas.microsoft.com/office/drawing/2014/main" id="{BB36208F-3A2A-45A3-A950-89F5621A1224}"/>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a:t>Getting Started with Medicare</a:t>
            </a:r>
            <a:endParaRPr lang="en-US" dirty="0"/>
          </a:p>
        </p:txBody>
      </p:sp>
    </p:spTree>
    <p:custDataLst>
      <p:tags r:id="rId1"/>
    </p:custDataLst>
    <p:extLst>
      <p:ext uri="{BB962C8B-B14F-4D97-AF65-F5344CB8AC3E}">
        <p14:creationId xmlns:p14="http://schemas.microsoft.com/office/powerpoint/2010/main" val="3974964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9" Type="http://schemas.openxmlformats.org/officeDocument/2006/relationships/image" Target="../media/image4.jpeg"/><Relationship Id="rId3" Type="http://schemas.openxmlformats.org/officeDocument/2006/relationships/slideLayout" Target="../slideLayouts/slideLayout15.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tags" Target="../tags/tag14.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theme" Target="../theme/theme2.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57948"/>
            <a:ext cx="2743200" cy="365125"/>
          </a:xfrm>
          <a:prstGeom prst="rect">
            <a:avLst/>
          </a:prstGeom>
        </p:spPr>
        <p:txBody>
          <a:bodyPr vert="horz" lIns="91440" tIns="45720" rIns="91440" bIns="45720" rtlCol="0" anchor="ctr"/>
          <a:lstStyle>
            <a:lvl1pPr algn="l">
              <a:defRPr sz="1200">
                <a:solidFill>
                  <a:srgbClr val="00539A"/>
                </a:solidFill>
                <a:latin typeface="Arial" panose="020B0604020202020204" pitchFamily="34" charset="0"/>
                <a:cs typeface="Arial" panose="020B0604020202020204" pitchFamily="34" charset="0"/>
              </a:defRPr>
            </a:lvl1pPr>
          </a:lstStyle>
          <a:p>
            <a:r>
              <a:rPr lang="en-US"/>
              <a:t>May 2023</a:t>
            </a:r>
            <a:endParaRPr lang="en-US" dirty="0"/>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57948"/>
            <a:ext cx="4114800" cy="365125"/>
          </a:xfrm>
          <a:prstGeom prst="rect">
            <a:avLst/>
          </a:prstGeom>
        </p:spPr>
        <p:txBody>
          <a:bodyPr vert="horz" lIns="91440" tIns="45720" rIns="91440" bIns="45720" rtlCol="0" anchor="ctr"/>
          <a:lstStyle>
            <a:lvl1pPr algn="ctr">
              <a:defRPr sz="1200">
                <a:solidFill>
                  <a:srgbClr val="00539A"/>
                </a:solidFill>
                <a:latin typeface="Arial" panose="020B0604020202020204" pitchFamily="34" charset="0"/>
                <a:cs typeface="Arial" panose="020B0604020202020204" pitchFamily="34" charset="0"/>
              </a:defRPr>
            </a:lvl1pPr>
          </a:lstStyle>
          <a:p>
            <a:r>
              <a:rPr lang="en-US"/>
              <a:t>Getting Started with Medicare</a:t>
            </a:r>
            <a:endParaRPr lang="en-US" dirty="0"/>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57948"/>
            <a:ext cx="2743200" cy="365125"/>
          </a:xfrm>
          <a:prstGeom prst="rect">
            <a:avLst/>
          </a:prstGeom>
        </p:spPr>
        <p:txBody>
          <a:bodyPr vert="horz" lIns="91440" tIns="45720" rIns="91440" bIns="45720" rtlCol="0" anchor="ctr"/>
          <a:lstStyle>
            <a:lvl1pPr algn="r">
              <a:defRPr sz="1200">
                <a:solidFill>
                  <a:srgbClr val="00539A"/>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838200" y="273134"/>
            <a:ext cx="10515600" cy="929286"/>
          </a:xfrm>
          <a:prstGeom prst="rect">
            <a:avLst/>
          </a:prstGeom>
        </p:spPr>
        <p:txBody>
          <a:bodyPr vert="horz" lIns="91440" tIns="45720" rIns="91440" bIns="45720" rtlCol="0" anchor="t">
            <a:normAutofit/>
          </a:bodyPr>
          <a:lstStyle/>
          <a:p>
            <a:r>
              <a:rPr lang="en-US"/>
              <a:t>Click to add Head</a:t>
            </a:r>
          </a:p>
        </p:txBody>
      </p:sp>
    </p:spTree>
    <p:extLst>
      <p:ext uri="{BB962C8B-B14F-4D97-AF65-F5344CB8AC3E}">
        <p14:creationId xmlns:p14="http://schemas.microsoft.com/office/powerpoint/2010/main" val="3274995566"/>
      </p:ext>
    </p:extLst>
  </p:cSld>
  <p:clrMap bg1="lt1" tx1="dk1" bg2="lt2" tx2="dk2" accent1="accent1" accent2="accent2" accent3="accent3" accent4="accent4" accent5="accent5" accent6="accent6" hlink="hlink" folHlink="folHlink"/>
  <p:sldLayoutIdLst>
    <p:sldLayoutId id="2147483723" r:id="rId1"/>
    <p:sldLayoutId id="2147483744" r:id="rId2"/>
    <p:sldLayoutId id="2147483747" r:id="rId3"/>
    <p:sldLayoutId id="2147483748" r:id="rId4"/>
    <p:sldLayoutId id="2147483749" r:id="rId5"/>
    <p:sldLayoutId id="2147483756" r:id="rId6"/>
    <p:sldLayoutId id="2147483750" r:id="rId7"/>
    <p:sldLayoutId id="2147483751" r:id="rId8"/>
    <p:sldLayoutId id="2147483752" r:id="rId9"/>
    <p:sldLayoutId id="2147483753" r:id="rId10"/>
    <p:sldLayoutId id="2147483754" r:id="rId11"/>
    <p:sldLayoutId id="2147483755" r:id="rId12"/>
  </p:sldLayoutIdLst>
  <p:hf hdr="0"/>
  <p:txStyles>
    <p:titleStyle>
      <a:lvl1pPr algn="ctr" defTabSz="914400" rtl="0" eaLnBrk="1" latinLnBrk="0" hangingPunct="1">
        <a:lnSpc>
          <a:spcPct val="90000"/>
        </a:lnSpc>
        <a:spcBef>
          <a:spcPct val="0"/>
        </a:spcBef>
        <a:buNone/>
        <a:defRPr sz="28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9"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914400" y="1371600"/>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May 2023</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Getting Started with Medicare</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edit title</a:t>
            </a:r>
          </a:p>
        </p:txBody>
      </p:sp>
    </p:spTree>
    <p:custDataLst>
      <p:tags r:id="rId38"/>
    </p:custDataLst>
    <p:extLst>
      <p:ext uri="{BB962C8B-B14F-4D97-AF65-F5344CB8AC3E}">
        <p14:creationId xmlns:p14="http://schemas.microsoft.com/office/powerpoint/2010/main" val="1397012841"/>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 id="2147483776" r:id="rId19"/>
    <p:sldLayoutId id="2147483777" r:id="rId20"/>
    <p:sldLayoutId id="2147483778" r:id="rId21"/>
    <p:sldLayoutId id="2147483779" r:id="rId22"/>
    <p:sldLayoutId id="2147483780" r:id="rId23"/>
    <p:sldLayoutId id="2147483781" r:id="rId24"/>
    <p:sldLayoutId id="2147483782" r:id="rId25"/>
    <p:sldLayoutId id="2147483783" r:id="rId26"/>
    <p:sldLayoutId id="2147483784" r:id="rId27"/>
    <p:sldLayoutId id="2147483785" r:id="rId28"/>
    <p:sldLayoutId id="2147483786" r:id="rId29"/>
    <p:sldLayoutId id="2147483787" r:id="rId30"/>
    <p:sldLayoutId id="2147483788" r:id="rId31"/>
    <p:sldLayoutId id="2147483791" r:id="rId32"/>
    <p:sldLayoutId id="2147483793" r:id="rId33"/>
    <p:sldLayoutId id="2147483789" r:id="rId34"/>
    <p:sldLayoutId id="2147483792" r:id="rId35"/>
    <p:sldLayoutId id="2147483790" r:id="rId36"/>
  </p:sldLayoutIdLst>
  <p:hf hdr="0"/>
  <p:txStyles>
    <p:titleStyle>
      <a:lvl1pPr algn="ctr" defTabSz="914400" rtl="0" eaLnBrk="1" latinLnBrk="0" hangingPunct="1">
        <a:lnSpc>
          <a:spcPct val="90000"/>
        </a:lnSpc>
        <a:spcBef>
          <a:spcPct val="0"/>
        </a:spcBef>
        <a:buNone/>
        <a:defRPr sz="30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ags" Target="../tags/tag5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7.xml"/><Relationship Id="rId1" Type="http://schemas.openxmlformats.org/officeDocument/2006/relationships/tags" Target="../tags/tag60.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47.xml"/><Relationship Id="rId1" Type="http://schemas.openxmlformats.org/officeDocument/2006/relationships/tags" Target="../tags/tag150.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6.xml"/><Relationship Id="rId1" Type="http://schemas.openxmlformats.org/officeDocument/2006/relationships/tags" Target="../tags/tag151.xml"/><Relationship Id="rId5" Type="http://schemas.openxmlformats.org/officeDocument/2006/relationships/image" Target="../media/image159.jpeg"/><Relationship Id="rId4" Type="http://schemas.openxmlformats.org/officeDocument/2006/relationships/hyperlink" Target="https://www.medicaid.gov/chip/state-program-information/index.html" TargetMode="External"/></Relationships>
</file>

<file path=ppt/slides/_rels/slide102.xml.rels><?xml version="1.0" encoding="UTF-8" standalone="yes"?>
<Relationships xmlns="http://schemas.openxmlformats.org/package/2006/relationships"><Relationship Id="rId8" Type="http://schemas.openxmlformats.org/officeDocument/2006/relationships/hyperlink" Target="https://www.insurekidsnow.gov/" TargetMode="External"/><Relationship Id="rId3" Type="http://schemas.openxmlformats.org/officeDocument/2006/relationships/notesSlide" Target="../notesSlides/notesSlide102.xml"/><Relationship Id="rId7" Type="http://schemas.openxmlformats.org/officeDocument/2006/relationships/hyperlink" Target="https://www.healthcare.gov/" TargetMode="External"/><Relationship Id="rId2" Type="http://schemas.openxmlformats.org/officeDocument/2006/relationships/slideLayout" Target="../slideLayouts/slideLayout4.xml"/><Relationship Id="rId1" Type="http://schemas.openxmlformats.org/officeDocument/2006/relationships/tags" Target="../tags/tag152.xml"/><Relationship Id="rId6" Type="http://schemas.openxmlformats.org/officeDocument/2006/relationships/hyperlink" Target="https://www.ssa.gov/" TargetMode="External"/><Relationship Id="rId5" Type="http://schemas.openxmlformats.org/officeDocument/2006/relationships/hyperlink" Target="https://www.medicaid.gov/" TargetMode="External"/><Relationship Id="rId10" Type="http://schemas.openxmlformats.org/officeDocument/2006/relationships/hyperlink" Target="https://www.shiphelp.org/" TargetMode="External"/><Relationship Id="rId4" Type="http://schemas.openxmlformats.org/officeDocument/2006/relationships/hyperlink" Target="https://www.medicare.gov/" TargetMode="External"/><Relationship Id="rId9" Type="http://schemas.openxmlformats.org/officeDocument/2006/relationships/hyperlink" Target="https://cmsnationaltrainingprogram.cms.gov/" TargetMode="External"/></Relationships>
</file>

<file path=ppt/slides/_rels/slide103.xml.rels><?xml version="1.0" encoding="UTF-8" standalone="yes"?>
<Relationships xmlns="http://schemas.openxmlformats.org/package/2006/relationships"><Relationship Id="rId8" Type="http://schemas.openxmlformats.org/officeDocument/2006/relationships/image" Target="../media/image164.png"/><Relationship Id="rId13" Type="http://schemas.openxmlformats.org/officeDocument/2006/relationships/image" Target="../media/image169.svg"/><Relationship Id="rId3" Type="http://schemas.openxmlformats.org/officeDocument/2006/relationships/notesSlide" Target="../notesSlides/notesSlide103.xml"/><Relationship Id="rId7" Type="http://schemas.openxmlformats.org/officeDocument/2006/relationships/image" Target="../media/image163.svg"/><Relationship Id="rId12" Type="http://schemas.openxmlformats.org/officeDocument/2006/relationships/image" Target="../media/image168.png"/><Relationship Id="rId2" Type="http://schemas.openxmlformats.org/officeDocument/2006/relationships/slideLayout" Target="../slideLayouts/slideLayout6.xml"/><Relationship Id="rId1" Type="http://schemas.openxmlformats.org/officeDocument/2006/relationships/tags" Target="../tags/tag153.xml"/><Relationship Id="rId6" Type="http://schemas.openxmlformats.org/officeDocument/2006/relationships/image" Target="../media/image162.png"/><Relationship Id="rId11" Type="http://schemas.openxmlformats.org/officeDocument/2006/relationships/image" Target="../media/image167.svg"/><Relationship Id="rId5" Type="http://schemas.openxmlformats.org/officeDocument/2006/relationships/image" Target="../media/image161.png"/><Relationship Id="rId15" Type="http://schemas.openxmlformats.org/officeDocument/2006/relationships/image" Target="../media/image171.svg"/><Relationship Id="rId10" Type="http://schemas.openxmlformats.org/officeDocument/2006/relationships/image" Target="../media/image166.png"/><Relationship Id="rId4" Type="http://schemas.openxmlformats.org/officeDocument/2006/relationships/image" Target="../media/image160.png"/><Relationship Id="rId9" Type="http://schemas.openxmlformats.org/officeDocument/2006/relationships/image" Target="../media/image165.svg"/><Relationship Id="rId14" Type="http://schemas.openxmlformats.org/officeDocument/2006/relationships/image" Target="../media/image170.pn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47.xml"/><Relationship Id="rId1" Type="http://schemas.openxmlformats.org/officeDocument/2006/relationships/tags" Target="../tags/tag154.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47.xml"/><Relationship Id="rId1" Type="http://schemas.openxmlformats.org/officeDocument/2006/relationships/tags" Target="../tags/tag155.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4.xml"/><Relationship Id="rId1" Type="http://schemas.openxmlformats.org/officeDocument/2006/relationships/tags" Target="../tags/tag156.xml"/></Relationships>
</file>

<file path=ppt/slides/_rels/slide107.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notesSlide" Target="../notesSlides/notesSlide107.xml"/><Relationship Id="rId7" Type="http://schemas.openxmlformats.org/officeDocument/2006/relationships/hyperlink" Target="https://cmsnationaltrainingprogram.cms.gov/" TargetMode="External"/><Relationship Id="rId2" Type="http://schemas.openxmlformats.org/officeDocument/2006/relationships/slideLayout" Target="../slideLayouts/slideLayout6.xml"/><Relationship Id="rId1" Type="http://schemas.openxmlformats.org/officeDocument/2006/relationships/tags" Target="../tags/tag157.xml"/><Relationship Id="rId6" Type="http://schemas.openxmlformats.org/officeDocument/2006/relationships/hyperlink" Target="mailto:training@cms.hhs.gov" TargetMode="External"/><Relationship Id="rId5" Type="http://schemas.microsoft.com/office/2007/relationships/hdphoto" Target="../media/hdphoto3.wdp"/><Relationship Id="rId4" Type="http://schemas.openxmlformats.org/officeDocument/2006/relationships/image" Target="../media/image17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6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6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6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64.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46.png"/><Relationship Id="rId2" Type="http://schemas.openxmlformats.org/officeDocument/2006/relationships/slideLayout" Target="../slideLayouts/slideLayout3.xml"/><Relationship Id="rId1" Type="http://schemas.openxmlformats.org/officeDocument/2006/relationships/tags" Target="../tags/tag65.xml"/><Relationship Id="rId6" Type="http://schemas.openxmlformats.org/officeDocument/2006/relationships/image" Target="../media/image37.png"/><Relationship Id="rId5" Type="http://schemas.openxmlformats.org/officeDocument/2006/relationships/hyperlink" Target="https://www.ssa.gov/" TargetMode="Externa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66.xml"/><Relationship Id="rId5" Type="http://schemas.openxmlformats.org/officeDocument/2006/relationships/hyperlink" Target="https://www.medicare.gov/account/login/" TargetMode="Externa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67.xml"/></Relationships>
</file>

<file path=ppt/slides/_rels/slide18.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notesSlide" Target="../notesSlides/notesSlide18.xml"/><Relationship Id="rId7" Type="http://schemas.openxmlformats.org/officeDocument/2006/relationships/image" Target="../media/image51.png"/><Relationship Id="rId2" Type="http://schemas.openxmlformats.org/officeDocument/2006/relationships/slideLayout" Target="../slideLayouts/slideLayout42.xml"/><Relationship Id="rId1" Type="http://schemas.openxmlformats.org/officeDocument/2006/relationships/tags" Target="../tags/tag68.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55.png"/><Relationship Id="rId2" Type="http://schemas.openxmlformats.org/officeDocument/2006/relationships/slideLayout" Target="../slideLayouts/slideLayout4.xml"/><Relationship Id="rId1" Type="http://schemas.openxmlformats.org/officeDocument/2006/relationships/tags" Target="../tags/tag69.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70.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2.xml"/><Relationship Id="rId1" Type="http://schemas.openxmlformats.org/officeDocument/2006/relationships/tags" Target="../tags/tag7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2.xml"/><Relationship Id="rId1" Type="http://schemas.openxmlformats.org/officeDocument/2006/relationships/tags" Target="../tags/tag7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tags" Target="../tags/tag7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2.xml"/><Relationship Id="rId1" Type="http://schemas.openxmlformats.org/officeDocument/2006/relationships/tags" Target="../tags/tag7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2.xml"/><Relationship Id="rId1" Type="http://schemas.openxmlformats.org/officeDocument/2006/relationships/tags" Target="../tags/tag7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2.xml"/><Relationship Id="rId1" Type="http://schemas.openxmlformats.org/officeDocument/2006/relationships/tags" Target="../tags/tag76.xml"/><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2.xml"/><Relationship Id="rId1" Type="http://schemas.openxmlformats.org/officeDocument/2006/relationships/tags" Target="../tags/tag77.xml"/><Relationship Id="rId5" Type="http://schemas.openxmlformats.org/officeDocument/2006/relationships/image" Target="../media/image59.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2.xml"/><Relationship Id="rId1" Type="http://schemas.openxmlformats.org/officeDocument/2006/relationships/tags" Target="../tags/tag78.xml"/></Relationships>
</file>

<file path=ppt/slides/_rels/slide29.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69.svg"/><Relationship Id="rId3" Type="http://schemas.openxmlformats.org/officeDocument/2006/relationships/notesSlide" Target="../notesSlides/notesSlide29.xml"/><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slideLayout" Target="../slideLayouts/slideLayout4.xml"/><Relationship Id="rId1" Type="http://schemas.openxmlformats.org/officeDocument/2006/relationships/tags" Target="../tags/tag79.xml"/><Relationship Id="rId6" Type="http://schemas.openxmlformats.org/officeDocument/2006/relationships/image" Target="../media/image62.sv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60.png"/><Relationship Id="rId9"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2.xml"/><Relationship Id="rId1" Type="http://schemas.openxmlformats.org/officeDocument/2006/relationships/tags" Target="../tags/tag5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80.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7.xml"/><Relationship Id="rId1" Type="http://schemas.openxmlformats.org/officeDocument/2006/relationships/tags" Target="../tags/tag8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8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83.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84.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85.xml"/><Relationship Id="rId4" Type="http://schemas.openxmlformats.org/officeDocument/2006/relationships/image" Target="../media/image70.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86.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87.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xml"/><Relationship Id="rId1" Type="http://schemas.openxmlformats.org/officeDocument/2006/relationships/tags" Target="../tags/tag88.xml"/><Relationship Id="rId5" Type="http://schemas.openxmlformats.org/officeDocument/2006/relationships/image" Target="../media/image72.svg"/><Relationship Id="rId4" Type="http://schemas.openxmlformats.org/officeDocument/2006/relationships/image" Target="../media/image71.png"/></Relationships>
</file>

<file path=ppt/slides/_rels/slide39.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notesSlide" Target="../notesSlides/notesSlide39.xml"/><Relationship Id="rId7" Type="http://schemas.openxmlformats.org/officeDocument/2006/relationships/image" Target="../media/image76.svg"/><Relationship Id="rId2" Type="http://schemas.openxmlformats.org/officeDocument/2006/relationships/slideLayout" Target="../slideLayouts/slideLayout3.xml"/><Relationship Id="rId1" Type="http://schemas.openxmlformats.org/officeDocument/2006/relationships/tags" Target="../tags/tag89.xml"/><Relationship Id="rId6" Type="http://schemas.openxmlformats.org/officeDocument/2006/relationships/image" Target="../media/image75.png"/><Relationship Id="rId5" Type="http://schemas.openxmlformats.org/officeDocument/2006/relationships/image" Target="../media/image74.svg"/><Relationship Id="rId4" Type="http://schemas.openxmlformats.org/officeDocument/2006/relationships/image" Target="../media/image73.png"/><Relationship Id="rId9" Type="http://schemas.openxmlformats.org/officeDocument/2006/relationships/image" Target="../media/image78.sv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2.xml"/><Relationship Id="rId1" Type="http://schemas.openxmlformats.org/officeDocument/2006/relationships/tags" Target="../tags/tag54.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6.xml"/><Relationship Id="rId1" Type="http://schemas.openxmlformats.org/officeDocument/2006/relationships/tags" Target="../tags/tag90.xml"/><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xml"/><Relationship Id="rId1" Type="http://schemas.openxmlformats.org/officeDocument/2006/relationships/tags" Target="../tags/tag91.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2.xml"/><Relationship Id="rId1" Type="http://schemas.openxmlformats.org/officeDocument/2006/relationships/tags" Target="../tags/tag9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xml"/><Relationship Id="rId1" Type="http://schemas.openxmlformats.org/officeDocument/2006/relationships/tags" Target="../tags/tag93.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4.xml"/><Relationship Id="rId1" Type="http://schemas.openxmlformats.org/officeDocument/2006/relationships/tags" Target="../tags/tag94.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4.xml"/><Relationship Id="rId1" Type="http://schemas.openxmlformats.org/officeDocument/2006/relationships/tags" Target="../tags/tag95.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6.xml"/><Relationship Id="rId1" Type="http://schemas.openxmlformats.org/officeDocument/2006/relationships/tags" Target="../tags/tag96.xml"/></Relationships>
</file>

<file path=ppt/slides/_rels/slide47.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svg"/><Relationship Id="rId3" Type="http://schemas.openxmlformats.org/officeDocument/2006/relationships/notesSlide" Target="../notesSlides/notesSlide47.xml"/><Relationship Id="rId7" Type="http://schemas.openxmlformats.org/officeDocument/2006/relationships/image" Target="../media/image82.svg"/><Relationship Id="rId12" Type="http://schemas.openxmlformats.org/officeDocument/2006/relationships/image" Target="../media/image87.png"/><Relationship Id="rId2" Type="http://schemas.openxmlformats.org/officeDocument/2006/relationships/slideLayout" Target="../slideLayouts/slideLayout3.xml"/><Relationship Id="rId1" Type="http://schemas.openxmlformats.org/officeDocument/2006/relationships/tags" Target="../tags/tag97.xml"/><Relationship Id="rId6" Type="http://schemas.openxmlformats.org/officeDocument/2006/relationships/image" Target="../media/image81.png"/><Relationship Id="rId11" Type="http://schemas.openxmlformats.org/officeDocument/2006/relationships/image" Target="../media/image86.svg"/><Relationship Id="rId5" Type="http://schemas.openxmlformats.org/officeDocument/2006/relationships/image" Target="../media/image80.svg"/><Relationship Id="rId15" Type="http://schemas.openxmlformats.org/officeDocument/2006/relationships/image" Target="../media/image90.sv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svg"/><Relationship Id="rId14" Type="http://schemas.openxmlformats.org/officeDocument/2006/relationships/image" Target="../media/image89.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tags" Target="../tags/tag98.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xml"/><Relationship Id="rId1" Type="http://schemas.openxmlformats.org/officeDocument/2006/relationships/tags" Target="../tags/tag99.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55.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35.xml"/><Relationship Id="rId1" Type="http://schemas.openxmlformats.org/officeDocument/2006/relationships/tags" Target="../tags/tag100.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6.xml"/><Relationship Id="rId1" Type="http://schemas.openxmlformats.org/officeDocument/2006/relationships/tags" Target="../tags/tag101.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6.xml"/><Relationship Id="rId1" Type="http://schemas.openxmlformats.org/officeDocument/2006/relationships/tags" Target="../tags/tag102.xml"/><Relationship Id="rId4" Type="http://schemas.openxmlformats.org/officeDocument/2006/relationships/image" Target="../media/image91.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42.xml"/><Relationship Id="rId1" Type="http://schemas.openxmlformats.org/officeDocument/2006/relationships/tags" Target="../tags/tag103.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6.xml"/><Relationship Id="rId1" Type="http://schemas.openxmlformats.org/officeDocument/2006/relationships/tags" Target="../tags/tag104.xml"/><Relationship Id="rId4" Type="http://schemas.openxmlformats.org/officeDocument/2006/relationships/image" Target="../media/image92.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3.xml"/><Relationship Id="rId1" Type="http://schemas.openxmlformats.org/officeDocument/2006/relationships/tags" Target="../tags/tag105.xml"/><Relationship Id="rId4" Type="http://schemas.openxmlformats.org/officeDocument/2006/relationships/image" Target="../media/image93.jpeg"/></Relationships>
</file>

<file path=ppt/slides/_rels/slide56.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svg"/><Relationship Id="rId3" Type="http://schemas.openxmlformats.org/officeDocument/2006/relationships/notesSlide" Target="../notesSlides/notesSlide56.xml"/><Relationship Id="rId7" Type="http://schemas.openxmlformats.org/officeDocument/2006/relationships/image" Target="../media/image97.png"/><Relationship Id="rId12" Type="http://schemas.openxmlformats.org/officeDocument/2006/relationships/image" Target="../media/image102.png"/><Relationship Id="rId2" Type="http://schemas.openxmlformats.org/officeDocument/2006/relationships/slideLayout" Target="../slideLayouts/slideLayout3.xml"/><Relationship Id="rId1" Type="http://schemas.openxmlformats.org/officeDocument/2006/relationships/tags" Target="../tags/tag106.xml"/><Relationship Id="rId6" Type="http://schemas.openxmlformats.org/officeDocument/2006/relationships/image" Target="../media/image96.svg"/><Relationship Id="rId11" Type="http://schemas.openxmlformats.org/officeDocument/2006/relationships/image" Target="../media/image101.svg"/><Relationship Id="rId5" Type="http://schemas.openxmlformats.org/officeDocument/2006/relationships/image" Target="../media/image95.pn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sv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7.xml"/><Relationship Id="rId1" Type="http://schemas.openxmlformats.org/officeDocument/2006/relationships/tags" Target="../tags/tag107.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30.xml"/><Relationship Id="rId1" Type="http://schemas.openxmlformats.org/officeDocument/2006/relationships/tags" Target="../tags/tag108.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3.xml"/><Relationship Id="rId1" Type="http://schemas.openxmlformats.org/officeDocument/2006/relationships/tags" Target="../tags/tag109.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56.xml"/><Relationship Id="rId4" Type="http://schemas.openxmlformats.org/officeDocument/2006/relationships/image" Target="../media/image35.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6.xml"/><Relationship Id="rId1" Type="http://schemas.openxmlformats.org/officeDocument/2006/relationships/tags" Target="../tags/tag110.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6.xml"/><Relationship Id="rId1" Type="http://schemas.openxmlformats.org/officeDocument/2006/relationships/tags" Target="../tags/tag111.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3.xml"/><Relationship Id="rId1" Type="http://schemas.openxmlformats.org/officeDocument/2006/relationships/tags" Target="../tags/tag112.xml"/><Relationship Id="rId4" Type="http://schemas.openxmlformats.org/officeDocument/2006/relationships/image" Target="../media/image104.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4.xml"/><Relationship Id="rId1" Type="http://schemas.openxmlformats.org/officeDocument/2006/relationships/tags" Target="../tags/tag113.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3.xml"/><Relationship Id="rId1" Type="http://schemas.openxmlformats.org/officeDocument/2006/relationships/tags" Target="../tags/tag114.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3.xml"/><Relationship Id="rId1" Type="http://schemas.openxmlformats.org/officeDocument/2006/relationships/tags" Target="../tags/tag115.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6.xml"/><Relationship Id="rId1" Type="http://schemas.openxmlformats.org/officeDocument/2006/relationships/tags" Target="../tags/tag116.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6.xml"/><Relationship Id="rId1" Type="http://schemas.openxmlformats.org/officeDocument/2006/relationships/tags" Target="../tags/tag117.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3.xml"/><Relationship Id="rId1" Type="http://schemas.openxmlformats.org/officeDocument/2006/relationships/tags" Target="../tags/tag118.xml"/><Relationship Id="rId5" Type="http://schemas.openxmlformats.org/officeDocument/2006/relationships/hyperlink" Target="https://www.shiphelp.org/" TargetMode="External"/><Relationship Id="rId4" Type="http://schemas.openxmlformats.org/officeDocument/2006/relationships/hyperlink" Target="https://www.medicare.gov/plan-compare" TargetMode="Externa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48.xml"/><Relationship Id="rId1" Type="http://schemas.openxmlformats.org/officeDocument/2006/relationships/tags" Target="../tags/tag11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39.gif"/><Relationship Id="rId2" Type="http://schemas.openxmlformats.org/officeDocument/2006/relationships/slideLayout" Target="../slideLayouts/slideLayout3.xml"/><Relationship Id="rId1" Type="http://schemas.openxmlformats.org/officeDocument/2006/relationships/tags" Target="../tags/tag5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7.xml"/><Relationship Id="rId1" Type="http://schemas.openxmlformats.org/officeDocument/2006/relationships/tags" Target="../tags/tag120.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7.xml"/><Relationship Id="rId1" Type="http://schemas.openxmlformats.org/officeDocument/2006/relationships/tags" Target="../tags/tag121.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33.xml"/><Relationship Id="rId1" Type="http://schemas.openxmlformats.org/officeDocument/2006/relationships/tags" Target="../tags/tag122.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3.xml"/><Relationship Id="rId1" Type="http://schemas.openxmlformats.org/officeDocument/2006/relationships/tags" Target="../tags/tag123.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3.xml"/><Relationship Id="rId1" Type="http://schemas.openxmlformats.org/officeDocument/2006/relationships/tags" Target="../tags/tag124.xml"/><Relationship Id="rId4" Type="http://schemas.openxmlformats.org/officeDocument/2006/relationships/image" Target="../media/image105.png"/></Relationships>
</file>

<file path=ppt/slides/_rels/slide75.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80.svg"/><Relationship Id="rId3" Type="http://schemas.openxmlformats.org/officeDocument/2006/relationships/notesSlide" Target="../notesSlides/notesSlide75.xml"/><Relationship Id="rId7" Type="http://schemas.openxmlformats.org/officeDocument/2006/relationships/image" Target="../media/image109.svg"/><Relationship Id="rId12" Type="http://schemas.openxmlformats.org/officeDocument/2006/relationships/image" Target="../media/image79.png"/><Relationship Id="rId2" Type="http://schemas.openxmlformats.org/officeDocument/2006/relationships/slideLayout" Target="../slideLayouts/slideLayout6.xml"/><Relationship Id="rId1" Type="http://schemas.openxmlformats.org/officeDocument/2006/relationships/tags" Target="../tags/tag125.xml"/><Relationship Id="rId6" Type="http://schemas.openxmlformats.org/officeDocument/2006/relationships/image" Target="../media/image108.png"/><Relationship Id="rId11" Type="http://schemas.openxmlformats.org/officeDocument/2006/relationships/image" Target="../media/image113.svg"/><Relationship Id="rId5" Type="http://schemas.openxmlformats.org/officeDocument/2006/relationships/image" Target="../media/image107.svg"/><Relationship Id="rId15" Type="http://schemas.openxmlformats.org/officeDocument/2006/relationships/image" Target="../media/image115.svg"/><Relationship Id="rId10" Type="http://schemas.openxmlformats.org/officeDocument/2006/relationships/image" Target="../media/image112.png"/><Relationship Id="rId4" Type="http://schemas.openxmlformats.org/officeDocument/2006/relationships/image" Target="../media/image106.png"/><Relationship Id="rId9" Type="http://schemas.openxmlformats.org/officeDocument/2006/relationships/image" Target="../media/image111.svg"/><Relationship Id="rId14" Type="http://schemas.openxmlformats.org/officeDocument/2006/relationships/image" Target="../media/image114.png"/></Relationships>
</file>

<file path=ppt/slides/_rels/slide76.xml.rels><?xml version="1.0" encoding="UTF-8" standalone="yes"?>
<Relationships xmlns="http://schemas.openxmlformats.org/package/2006/relationships"><Relationship Id="rId8" Type="http://schemas.openxmlformats.org/officeDocument/2006/relationships/image" Target="../media/image95.png"/><Relationship Id="rId13" Type="http://schemas.microsoft.com/office/2007/relationships/hdphoto" Target="../media/hdphoto1.wdp"/><Relationship Id="rId3" Type="http://schemas.openxmlformats.org/officeDocument/2006/relationships/notesSlide" Target="../notesSlides/notesSlide76.xml"/><Relationship Id="rId7" Type="http://schemas.openxmlformats.org/officeDocument/2006/relationships/image" Target="../media/image119.svg"/><Relationship Id="rId12" Type="http://schemas.openxmlformats.org/officeDocument/2006/relationships/image" Target="../media/image122.png"/><Relationship Id="rId2" Type="http://schemas.openxmlformats.org/officeDocument/2006/relationships/slideLayout" Target="../slideLayouts/slideLayout6.xml"/><Relationship Id="rId1" Type="http://schemas.openxmlformats.org/officeDocument/2006/relationships/tags" Target="../tags/tag126.xml"/><Relationship Id="rId6" Type="http://schemas.openxmlformats.org/officeDocument/2006/relationships/image" Target="../media/image118.png"/><Relationship Id="rId11" Type="http://schemas.openxmlformats.org/officeDocument/2006/relationships/image" Target="../media/image121.svg"/><Relationship Id="rId5" Type="http://schemas.openxmlformats.org/officeDocument/2006/relationships/image" Target="../media/image117.svg"/><Relationship Id="rId10" Type="http://schemas.openxmlformats.org/officeDocument/2006/relationships/image" Target="../media/image120.png"/><Relationship Id="rId4" Type="http://schemas.openxmlformats.org/officeDocument/2006/relationships/image" Target="../media/image116.png"/><Relationship Id="rId9" Type="http://schemas.openxmlformats.org/officeDocument/2006/relationships/image" Target="../media/image96.sv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4.xml"/><Relationship Id="rId1" Type="http://schemas.openxmlformats.org/officeDocument/2006/relationships/tags" Target="../tags/tag127.xml"/><Relationship Id="rId4" Type="http://schemas.openxmlformats.org/officeDocument/2006/relationships/image" Target="../media/image123.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6.xml"/><Relationship Id="rId1" Type="http://schemas.openxmlformats.org/officeDocument/2006/relationships/tags" Target="../tags/tag128.xml"/><Relationship Id="rId4" Type="http://schemas.openxmlformats.org/officeDocument/2006/relationships/image" Target="../media/image124.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3.xml"/><Relationship Id="rId1" Type="http://schemas.openxmlformats.org/officeDocument/2006/relationships/tags" Target="../tags/tag129.xml"/><Relationship Id="rId4" Type="http://schemas.openxmlformats.org/officeDocument/2006/relationships/hyperlink" Target="https://www.medicare.gov/plan-compare" TargetMode="Externa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5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80.xml.rels><?xml version="1.0" encoding="UTF-8" standalone="yes"?>
<Relationships xmlns="http://schemas.openxmlformats.org/package/2006/relationships"><Relationship Id="rId8" Type="http://schemas.openxmlformats.org/officeDocument/2006/relationships/image" Target="../media/image129.svg"/><Relationship Id="rId13" Type="http://schemas.openxmlformats.org/officeDocument/2006/relationships/image" Target="../media/image134.png"/><Relationship Id="rId3" Type="http://schemas.openxmlformats.org/officeDocument/2006/relationships/notesSlide" Target="../notesSlides/notesSlide80.xml"/><Relationship Id="rId7" Type="http://schemas.openxmlformats.org/officeDocument/2006/relationships/image" Target="../media/image128.png"/><Relationship Id="rId12" Type="http://schemas.openxmlformats.org/officeDocument/2006/relationships/image" Target="../media/image133.svg"/><Relationship Id="rId2" Type="http://schemas.openxmlformats.org/officeDocument/2006/relationships/slideLayout" Target="../slideLayouts/slideLayout4.xml"/><Relationship Id="rId1" Type="http://schemas.openxmlformats.org/officeDocument/2006/relationships/tags" Target="../tags/tag130.xml"/><Relationship Id="rId6" Type="http://schemas.openxmlformats.org/officeDocument/2006/relationships/image" Target="../media/image127.png"/><Relationship Id="rId11" Type="http://schemas.openxmlformats.org/officeDocument/2006/relationships/image" Target="../media/image132.png"/><Relationship Id="rId5" Type="http://schemas.openxmlformats.org/officeDocument/2006/relationships/image" Target="../media/image126.svg"/><Relationship Id="rId10" Type="http://schemas.openxmlformats.org/officeDocument/2006/relationships/image" Target="../media/image131.svg"/><Relationship Id="rId4" Type="http://schemas.openxmlformats.org/officeDocument/2006/relationships/image" Target="../media/image125.png"/><Relationship Id="rId9" Type="http://schemas.openxmlformats.org/officeDocument/2006/relationships/image" Target="../media/image130.png"/><Relationship Id="rId14" Type="http://schemas.openxmlformats.org/officeDocument/2006/relationships/image" Target="../media/image135.sv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3.xml"/><Relationship Id="rId1" Type="http://schemas.openxmlformats.org/officeDocument/2006/relationships/tags" Target="../tags/tag131.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4.xml"/><Relationship Id="rId1" Type="http://schemas.openxmlformats.org/officeDocument/2006/relationships/tags" Target="../tags/tag132.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6.xml"/><Relationship Id="rId1" Type="http://schemas.openxmlformats.org/officeDocument/2006/relationships/tags" Target="../tags/tag133.xml"/></Relationships>
</file>

<file path=ppt/slides/_rels/slide8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84.xml"/><Relationship Id="rId7" Type="http://schemas.openxmlformats.org/officeDocument/2006/relationships/image" Target="../media/image139.png"/><Relationship Id="rId2" Type="http://schemas.openxmlformats.org/officeDocument/2006/relationships/slideLayout" Target="../slideLayouts/slideLayout6.xml"/><Relationship Id="rId1" Type="http://schemas.openxmlformats.org/officeDocument/2006/relationships/tags" Target="../tags/tag134.xml"/><Relationship Id="rId6" Type="http://schemas.openxmlformats.org/officeDocument/2006/relationships/image" Target="../media/image138.png"/><Relationship Id="rId5" Type="http://schemas.openxmlformats.org/officeDocument/2006/relationships/image" Target="../media/image137.svg"/><Relationship Id="rId10" Type="http://schemas.openxmlformats.org/officeDocument/2006/relationships/image" Target="../media/image141.svg"/><Relationship Id="rId4" Type="http://schemas.openxmlformats.org/officeDocument/2006/relationships/image" Target="../media/image136.png"/><Relationship Id="rId9" Type="http://schemas.openxmlformats.org/officeDocument/2006/relationships/image" Target="../media/image140.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3.xml"/><Relationship Id="rId1" Type="http://schemas.openxmlformats.org/officeDocument/2006/relationships/tags" Target="../tags/tag135.xml"/><Relationship Id="rId5" Type="http://schemas.openxmlformats.org/officeDocument/2006/relationships/image" Target="../media/image80.svg"/><Relationship Id="rId4" Type="http://schemas.openxmlformats.org/officeDocument/2006/relationships/image" Target="../media/image79.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7.xml"/><Relationship Id="rId1" Type="http://schemas.openxmlformats.org/officeDocument/2006/relationships/tags" Target="../tags/tag136.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5.xml"/><Relationship Id="rId1" Type="http://schemas.openxmlformats.org/officeDocument/2006/relationships/tags" Target="../tags/tag137.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3.xml"/><Relationship Id="rId1" Type="http://schemas.openxmlformats.org/officeDocument/2006/relationships/tags" Target="../tags/tag138.xml"/></Relationships>
</file>

<file path=ppt/slides/_rels/slide89.xml.rels><?xml version="1.0" encoding="UTF-8" standalone="yes"?>
<Relationships xmlns="http://schemas.openxmlformats.org/package/2006/relationships"><Relationship Id="rId8" Type="http://schemas.openxmlformats.org/officeDocument/2006/relationships/hyperlink" Target="https://www.healthcare.gov/" TargetMode="External"/><Relationship Id="rId3" Type="http://schemas.openxmlformats.org/officeDocument/2006/relationships/notesSlide" Target="../notesSlides/notesSlide89.xml"/><Relationship Id="rId7" Type="http://schemas.openxmlformats.org/officeDocument/2006/relationships/image" Target="../media/image145.svg"/><Relationship Id="rId2" Type="http://schemas.openxmlformats.org/officeDocument/2006/relationships/slideLayout" Target="../slideLayouts/slideLayout3.xml"/><Relationship Id="rId1" Type="http://schemas.openxmlformats.org/officeDocument/2006/relationships/tags" Target="../tags/tag139.xml"/><Relationship Id="rId6" Type="http://schemas.openxmlformats.org/officeDocument/2006/relationships/image" Target="../media/image144.png"/><Relationship Id="rId5" Type="http://schemas.openxmlformats.org/officeDocument/2006/relationships/image" Target="../media/image143.svg"/><Relationship Id="rId4" Type="http://schemas.openxmlformats.org/officeDocument/2006/relationships/image" Target="../media/image14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59.xml"/><Relationship Id="rId5" Type="http://schemas.openxmlformats.org/officeDocument/2006/relationships/image" Target="../media/image44.png"/><Relationship Id="rId4" Type="http://schemas.openxmlformats.org/officeDocument/2006/relationships/image" Target="../media/image43.png"/></Relationships>
</file>

<file path=ppt/slides/_rels/slide90.xml.rels><?xml version="1.0" encoding="UTF-8" standalone="yes"?>
<Relationships xmlns="http://schemas.openxmlformats.org/package/2006/relationships"><Relationship Id="rId8" Type="http://schemas.openxmlformats.org/officeDocument/2006/relationships/image" Target="../media/image150.svg"/><Relationship Id="rId3" Type="http://schemas.openxmlformats.org/officeDocument/2006/relationships/notesSlide" Target="../notesSlides/notesSlide90.xml"/><Relationship Id="rId7" Type="http://schemas.openxmlformats.org/officeDocument/2006/relationships/image" Target="../media/image149.png"/><Relationship Id="rId2" Type="http://schemas.openxmlformats.org/officeDocument/2006/relationships/slideLayout" Target="../slideLayouts/slideLayout45.xml"/><Relationship Id="rId1" Type="http://schemas.openxmlformats.org/officeDocument/2006/relationships/tags" Target="../tags/tag140.xml"/><Relationship Id="rId6" Type="http://schemas.openxmlformats.org/officeDocument/2006/relationships/image" Target="../media/image148.svg"/><Relationship Id="rId11" Type="http://schemas.openxmlformats.org/officeDocument/2006/relationships/image" Target="../media/image152.svg"/><Relationship Id="rId5" Type="http://schemas.openxmlformats.org/officeDocument/2006/relationships/image" Target="../media/image147.png"/><Relationship Id="rId10" Type="http://schemas.openxmlformats.org/officeDocument/2006/relationships/image" Target="../media/image151.png"/><Relationship Id="rId4" Type="http://schemas.openxmlformats.org/officeDocument/2006/relationships/image" Target="../media/image146.png"/><Relationship Id="rId9" Type="http://schemas.openxmlformats.org/officeDocument/2006/relationships/hyperlink" Target="https://www.healthcare.gov/" TargetMode="Externa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6.xml"/><Relationship Id="rId1" Type="http://schemas.openxmlformats.org/officeDocument/2006/relationships/tags" Target="../tags/tag141.xml"/><Relationship Id="rId5" Type="http://schemas.openxmlformats.org/officeDocument/2006/relationships/image" Target="../media/image154.png"/><Relationship Id="rId4" Type="http://schemas.openxmlformats.org/officeDocument/2006/relationships/image" Target="../media/image153.pn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7.xml"/><Relationship Id="rId1" Type="http://schemas.openxmlformats.org/officeDocument/2006/relationships/tags" Target="../tags/tag142.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4.xml"/><Relationship Id="rId1" Type="http://schemas.openxmlformats.org/officeDocument/2006/relationships/tags" Target="../tags/tag143.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3.xml"/><Relationship Id="rId1" Type="http://schemas.openxmlformats.org/officeDocument/2006/relationships/tags" Target="../tags/tag144.xml"/></Relationships>
</file>

<file path=ppt/slides/_rels/slide95.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notesSlide" Target="../notesSlides/notesSlide95.xml"/><Relationship Id="rId7" Type="http://schemas.openxmlformats.org/officeDocument/2006/relationships/image" Target="../media/image156.png"/><Relationship Id="rId2" Type="http://schemas.openxmlformats.org/officeDocument/2006/relationships/slideLayout" Target="../slideLayouts/slideLayout6.xml"/><Relationship Id="rId1" Type="http://schemas.openxmlformats.org/officeDocument/2006/relationships/tags" Target="../tags/tag145.xml"/><Relationship Id="rId6" Type="http://schemas.openxmlformats.org/officeDocument/2006/relationships/image" Target="../media/image126.svg"/><Relationship Id="rId5" Type="http://schemas.openxmlformats.org/officeDocument/2006/relationships/image" Target="../media/image125.png"/><Relationship Id="rId4" Type="http://schemas.openxmlformats.org/officeDocument/2006/relationships/image" Target="../media/image155.pn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47.xml"/><Relationship Id="rId1" Type="http://schemas.openxmlformats.org/officeDocument/2006/relationships/tags" Target="../tags/tag146.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6.xml"/><Relationship Id="rId1" Type="http://schemas.openxmlformats.org/officeDocument/2006/relationships/tags" Target="../tags/tag147.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44.xml"/><Relationship Id="rId1" Type="http://schemas.openxmlformats.org/officeDocument/2006/relationships/tags" Target="../tags/tag148.xml"/><Relationship Id="rId4" Type="http://schemas.openxmlformats.org/officeDocument/2006/relationships/hyperlink" Target="https://www.ssa.gov/medicare/part-d-extra-help" TargetMode="Externa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4.xml"/><Relationship Id="rId1" Type="http://schemas.openxmlformats.org/officeDocument/2006/relationships/tags" Target="../tags/tag149.xml"/><Relationship Id="rId4" Type="http://schemas.openxmlformats.org/officeDocument/2006/relationships/image" Target="../media/image15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Getting Started with Medicare</a:t>
            </a:r>
          </a:p>
        </p:txBody>
      </p:sp>
    </p:spTree>
    <p:custDataLst>
      <p:tags r:id="rId1"/>
    </p:custDataLst>
    <p:extLst>
      <p:ext uri="{BB962C8B-B14F-4D97-AF65-F5344CB8AC3E}">
        <p14:creationId xmlns:p14="http://schemas.microsoft.com/office/powerpoint/2010/main" val="1810128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nSpc>
                <a:spcPct val="100000"/>
              </a:lnSpc>
            </a:pPr>
            <a:r>
              <a:rPr lang="en-US" sz="2800" dirty="0">
                <a:solidFill>
                  <a:prstClr val="white"/>
                </a:solidFill>
              </a:rPr>
              <a:t>Original Medicare vs. Medicare Advantage:</a:t>
            </a:r>
            <a:br>
              <a:rPr lang="en-US" sz="2800" dirty="0">
                <a:solidFill>
                  <a:prstClr val="white"/>
                </a:solidFill>
              </a:rPr>
            </a:br>
            <a:r>
              <a:rPr lang="en-US" sz="2800" dirty="0">
                <a:solidFill>
                  <a:prstClr val="white"/>
                </a:solidFill>
              </a:rPr>
              <a:t>Doctor &amp; Hospital Choice</a:t>
            </a:r>
            <a:endParaRPr lang="en-US" sz="2800" dirty="0"/>
          </a:p>
        </p:txBody>
      </p:sp>
      <p:graphicFrame>
        <p:nvGraphicFramePr>
          <p:cNvPr id="8" name="Table 7" descr="This table shows the differenced in doctor and hospital choices between Original Medicare versus Medicare Advantage in ">
            <a:extLst>
              <a:ext uri="{FF2B5EF4-FFF2-40B4-BE49-F238E27FC236}">
                <a16:creationId xmlns:a16="http://schemas.microsoft.com/office/drawing/2014/main" id="{F61E4D96-77F4-3A46-BE29-6C59253DF241}"/>
              </a:ext>
            </a:extLst>
          </p:cNvPr>
          <p:cNvGraphicFramePr>
            <a:graphicFrameLocks noGrp="1"/>
          </p:cNvGraphicFramePr>
          <p:nvPr>
            <p:extLst>
              <p:ext uri="{D42A27DB-BD31-4B8C-83A1-F6EECF244321}">
                <p14:modId xmlns:p14="http://schemas.microsoft.com/office/powerpoint/2010/main" val="1989183355"/>
              </p:ext>
            </p:extLst>
          </p:nvPr>
        </p:nvGraphicFramePr>
        <p:xfrm>
          <a:off x="612319" y="1569717"/>
          <a:ext cx="10967362" cy="4304913"/>
        </p:xfrm>
        <a:graphic>
          <a:graphicData uri="http://schemas.openxmlformats.org/drawingml/2006/table">
            <a:tbl>
              <a:tblPr firstRow="1" bandRow="1"/>
              <a:tblGrid>
                <a:gridCol w="5483681">
                  <a:extLst>
                    <a:ext uri="{9D8B030D-6E8A-4147-A177-3AD203B41FA5}">
                      <a16:colId xmlns:a16="http://schemas.microsoft.com/office/drawing/2014/main" val="3939814607"/>
                    </a:ext>
                  </a:extLst>
                </a:gridCol>
                <a:gridCol w="5483681">
                  <a:extLst>
                    <a:ext uri="{9D8B030D-6E8A-4147-A177-3AD203B41FA5}">
                      <a16:colId xmlns:a16="http://schemas.microsoft.com/office/drawing/2014/main" val="3510080372"/>
                    </a:ext>
                  </a:extLst>
                </a:gridCol>
              </a:tblGrid>
              <a:tr h="74755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r>
                        <a:rPr lang="en-US" sz="2800" b="1" dirty="0">
                          <a:solidFill>
                            <a:srgbClr val="006CAA"/>
                          </a:solidFill>
                          <a:effectLst/>
                          <a:latin typeface="+mn-lt"/>
                          <a:cs typeface="Arial" panose="020B0604020202020204" pitchFamily="34" charset="0"/>
                        </a:rPr>
                        <a:t>Original Medicare</a:t>
                      </a:r>
                      <a:endParaRPr lang="en-US" sz="2800" dirty="0">
                        <a:solidFill>
                          <a:srgbClr val="006CAA"/>
                        </a:solidFill>
                        <a:effectLst/>
                        <a:latin typeface="+mn-lt"/>
                        <a:cs typeface="Arial" panose="020B0604020202020204" pitchFamily="34" charset="0"/>
                      </a:endParaRPr>
                    </a:p>
                  </a:txBody>
                  <a:tcPr marL="137160" marR="68580" marT="28575" marB="64294" anchor="ctr">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2800" b="1" dirty="0">
                          <a:solidFill>
                            <a:srgbClr val="006CAA"/>
                          </a:solidFill>
                          <a:effectLst/>
                          <a:latin typeface="+mn-lt"/>
                          <a:cs typeface="Arial" panose="020B0604020202020204" pitchFamily="34" charset="0"/>
                        </a:rPr>
                        <a:t>Medicare Advantage (Part C)</a:t>
                      </a:r>
                      <a:endParaRPr lang="en-US" sz="2800" dirty="0">
                        <a:solidFill>
                          <a:srgbClr val="006CAA"/>
                        </a:solidFill>
                        <a:effectLst/>
                        <a:latin typeface="+mn-lt"/>
                        <a:cs typeface="Arial" panose="020B0604020202020204" pitchFamily="34" charset="0"/>
                      </a:endParaRPr>
                    </a:p>
                  </a:txBody>
                  <a:tcPr marL="137160" marR="68580" marT="64294" marB="64294" anchor="ctr">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880237107"/>
                  </a:ext>
                </a:extLst>
              </a:tr>
              <a:tr h="256654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r>
                        <a:rPr lang="en-US" sz="2400" dirty="0">
                          <a:solidFill>
                            <a:srgbClr val="00529B"/>
                          </a:solidFill>
                          <a:effectLst/>
                          <a:latin typeface="+mn-lt"/>
                          <a:cs typeface="Arial" panose="020B0604020202020204" pitchFamily="34" charset="0"/>
                        </a:rPr>
                        <a:t>You can use </a:t>
                      </a:r>
                      <a:r>
                        <a:rPr lang="en-US" sz="2400" b="1" dirty="0">
                          <a:solidFill>
                            <a:srgbClr val="00529B"/>
                          </a:solidFill>
                          <a:effectLst/>
                          <a:latin typeface="+mn-lt"/>
                          <a:cs typeface="Arial" panose="020B0604020202020204" pitchFamily="34" charset="0"/>
                        </a:rPr>
                        <a:t>any doctor or hospital that takes Medicare,</a:t>
                      </a:r>
                      <a:r>
                        <a:rPr lang="en-US" sz="2400" b="1" baseline="0" dirty="0">
                          <a:solidFill>
                            <a:srgbClr val="00529B"/>
                          </a:solidFill>
                          <a:effectLst/>
                          <a:latin typeface="+mn-lt"/>
                          <a:cs typeface="Arial" panose="020B0604020202020204" pitchFamily="34" charset="0"/>
                        </a:rPr>
                        <a:t> anywhere in the U.S.</a:t>
                      </a:r>
                      <a:endParaRPr lang="en-US" sz="2400" dirty="0">
                        <a:solidFill>
                          <a:srgbClr val="00529B"/>
                        </a:solidFill>
                        <a:effectLst/>
                        <a:latin typeface="+mn-lt"/>
                        <a:cs typeface="Arial" panose="020B0604020202020204" pitchFamily="34" charset="0"/>
                      </a:endParaRPr>
                    </a:p>
                    <a:p>
                      <a:pPr lvl="0"/>
                      <a:br>
                        <a:rPr lang="en-US" sz="2400" dirty="0">
                          <a:solidFill>
                            <a:srgbClr val="00529B"/>
                          </a:solidFill>
                          <a:effectLst/>
                          <a:latin typeface="+mn-lt"/>
                          <a:cs typeface="Arial" panose="020B0604020202020204" pitchFamily="34" charset="0"/>
                        </a:rPr>
                      </a:br>
                      <a:endParaRPr lang="en-US" sz="2400" dirty="0">
                        <a:solidFill>
                          <a:srgbClr val="00529B"/>
                        </a:solidFill>
                        <a:effectLst/>
                        <a:latin typeface="+mn-lt"/>
                        <a:cs typeface="Arial" panose="020B0604020202020204" pitchFamily="34" charset="0"/>
                      </a:endParaRP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dirty="0">
                          <a:solidFill>
                            <a:srgbClr val="00529B"/>
                          </a:solidFill>
                          <a:effectLst/>
                          <a:latin typeface="+mn-lt"/>
                          <a:cs typeface="Arial" panose="020B0604020202020204" pitchFamily="34" charset="0"/>
                        </a:rPr>
                        <a:t>In many cases, you can only use </a:t>
                      </a:r>
                      <a:r>
                        <a:rPr lang="en-US" sz="2400" b="1" dirty="0">
                          <a:solidFill>
                            <a:srgbClr val="00529B"/>
                          </a:solidFill>
                          <a:effectLst/>
                          <a:latin typeface="+mn-lt"/>
                          <a:cs typeface="Arial" panose="020B0604020202020204" pitchFamily="34" charset="0"/>
                        </a:rPr>
                        <a:t>doctors and other providers who are in the plan’s network and service area </a:t>
                      </a:r>
                      <a:r>
                        <a:rPr lang="en-US" sz="2400" b="0" baseline="0" dirty="0">
                          <a:solidFill>
                            <a:srgbClr val="00529B"/>
                          </a:solidFill>
                          <a:effectLst/>
                          <a:latin typeface="+mn-lt"/>
                          <a:cs typeface="Arial" panose="020B0604020202020204" pitchFamily="34" charset="0"/>
                        </a:rPr>
                        <a:t>(for non-emergency care). </a:t>
                      </a:r>
                      <a:r>
                        <a:rPr lang="en-US" sz="2400" dirty="0">
                          <a:solidFill>
                            <a:srgbClr val="00529B"/>
                          </a:solidFill>
                          <a:effectLst/>
                          <a:latin typeface="+mn-lt"/>
                          <a:cs typeface="Arial" panose="020B0604020202020204" pitchFamily="34" charset="0"/>
                        </a:rPr>
                        <a:t>Some plans offer non-emergency coverage out of network, but typically at a higher cost. </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855204335"/>
                  </a:ext>
                </a:extLst>
              </a:tr>
              <a:tr h="99080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r>
                        <a:rPr lang="en-US" sz="2400" dirty="0">
                          <a:solidFill>
                            <a:srgbClr val="00529B"/>
                          </a:solidFill>
                          <a:effectLst/>
                          <a:latin typeface="+mn-lt"/>
                          <a:cs typeface="Arial" panose="020B0604020202020204" pitchFamily="34" charset="0"/>
                        </a:rPr>
                        <a:t>In most cases, you </a:t>
                      </a:r>
                      <a:r>
                        <a:rPr lang="en-US" sz="2400" b="1" dirty="0">
                          <a:solidFill>
                            <a:srgbClr val="00529B"/>
                          </a:solidFill>
                          <a:effectLst/>
                          <a:latin typeface="+mn-lt"/>
                          <a:cs typeface="Arial" panose="020B0604020202020204" pitchFamily="34" charset="0"/>
                        </a:rPr>
                        <a:t>don’t need</a:t>
                      </a:r>
                      <a:r>
                        <a:rPr lang="en-US" sz="2400" dirty="0">
                          <a:solidFill>
                            <a:srgbClr val="00529B"/>
                          </a:solidFill>
                          <a:effectLst/>
                          <a:latin typeface="+mn-lt"/>
                          <a:cs typeface="Arial" panose="020B0604020202020204" pitchFamily="34" charset="0"/>
                        </a:rPr>
                        <a:t> a referral to use a specialist.</a:t>
                      </a: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pPr>
                      <a:r>
                        <a:rPr lang="en-US" sz="2400" dirty="0">
                          <a:solidFill>
                            <a:srgbClr val="00529B"/>
                          </a:solidFill>
                          <a:effectLst/>
                          <a:latin typeface="+mn-lt"/>
                          <a:cs typeface="Arial" panose="020B0604020202020204" pitchFamily="34" charset="0"/>
                        </a:rPr>
                        <a:t>You </a:t>
                      </a:r>
                      <a:r>
                        <a:rPr lang="en-US" sz="2400" b="1" dirty="0">
                          <a:solidFill>
                            <a:srgbClr val="00529B"/>
                          </a:solidFill>
                          <a:effectLst/>
                          <a:latin typeface="+mn-lt"/>
                          <a:cs typeface="Arial" panose="020B0604020202020204" pitchFamily="34" charset="0"/>
                        </a:rPr>
                        <a:t>may need </a:t>
                      </a:r>
                      <a:r>
                        <a:rPr lang="en-US" sz="2400" dirty="0">
                          <a:solidFill>
                            <a:srgbClr val="00529B"/>
                          </a:solidFill>
                          <a:effectLst/>
                          <a:latin typeface="+mn-lt"/>
                          <a:cs typeface="Arial" panose="020B0604020202020204" pitchFamily="34" charset="0"/>
                        </a:rPr>
                        <a:t>to get a referral to use a specialist.</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469587612"/>
                  </a:ext>
                </a:extLst>
              </a:tr>
            </a:tbl>
          </a:graphicData>
        </a:graphic>
      </p:graphicFrame>
      <p:sp>
        <p:nvSpPr>
          <p:cNvPr id="5" name="Slide Number Placeholder 4">
            <a:extLst>
              <a:ext uri="{FF2B5EF4-FFF2-40B4-BE49-F238E27FC236}">
                <a16:creationId xmlns:a16="http://schemas.microsoft.com/office/drawing/2014/main" id="{6B0F3956-9C1B-4BD6-B297-09FE1CECABD7}"/>
              </a:ext>
            </a:extLst>
          </p:cNvPr>
          <p:cNvSpPr>
            <a:spLocks noGrp="1"/>
          </p:cNvSpPr>
          <p:nvPr>
            <p:ph type="sldNum" sz="quarter" idx="12"/>
          </p:nvPr>
        </p:nvSpPr>
        <p:spPr/>
        <p:txBody>
          <a:bodyPr/>
          <a:lstStyle/>
          <a:p>
            <a:fld id="{48F63A3B-78C7-47BE-AE5E-E10140E04643}" type="slidenum">
              <a:rPr lang="en-US" smtClean="0"/>
              <a:pPr/>
              <a:t>10</a:t>
            </a:fld>
            <a:endParaRPr lang="en-US" dirty="0"/>
          </a:p>
        </p:txBody>
      </p:sp>
      <p:sp>
        <p:nvSpPr>
          <p:cNvPr id="2" name="Date Placeholder 1"/>
          <p:cNvSpPr>
            <a:spLocks noGrp="1"/>
          </p:cNvSpPr>
          <p:nvPr>
            <p:ph type="dt" sz="half" idx="10"/>
          </p:nvPr>
        </p:nvSpPr>
        <p:spPr/>
        <p:txBody>
          <a:bodyPr/>
          <a:lstStyle/>
          <a:p>
            <a:r>
              <a:rPr lang="en-US"/>
              <a:t>May 2023</a:t>
            </a:r>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Tree>
    <p:custDataLst>
      <p:tags r:id="rId1"/>
    </p:custDataLst>
    <p:extLst>
      <p:ext uri="{BB962C8B-B14F-4D97-AF65-F5344CB8AC3E}">
        <p14:creationId xmlns:p14="http://schemas.microsoft.com/office/powerpoint/2010/main" val="4705709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How Are Medicare &amp; Medicaid Different?</a:t>
            </a:r>
          </a:p>
        </p:txBody>
      </p:sp>
      <p:graphicFrame>
        <p:nvGraphicFramePr>
          <p:cNvPr id="9" name="Content Placeholder 8" descr="This table shows the main differences between Medicare and Medicaid">
            <a:extLst>
              <a:ext uri="{FF2B5EF4-FFF2-40B4-BE49-F238E27FC236}">
                <a16:creationId xmlns:a16="http://schemas.microsoft.com/office/drawing/2014/main" id="{F2EE59AA-B1E9-42F9-A724-72DDB292DA70}"/>
              </a:ext>
            </a:extLst>
          </p:cNvPr>
          <p:cNvGraphicFramePr>
            <a:graphicFrameLocks noGrp="1"/>
          </p:cNvGraphicFramePr>
          <p:nvPr>
            <p:ph sz="quarter" idx="13"/>
            <p:extLst>
              <p:ext uri="{D42A27DB-BD31-4B8C-83A1-F6EECF244321}">
                <p14:modId xmlns:p14="http://schemas.microsoft.com/office/powerpoint/2010/main" val="336069537"/>
              </p:ext>
            </p:extLst>
          </p:nvPr>
        </p:nvGraphicFramePr>
        <p:xfrm>
          <a:off x="346037" y="1295040"/>
          <a:ext cx="11499925" cy="4854266"/>
        </p:xfrm>
        <a:graphic>
          <a:graphicData uri="http://schemas.openxmlformats.org/drawingml/2006/table">
            <a:tbl>
              <a:tblPr firstRow="1">
                <a:tableStyleId>{5FD0F851-EC5A-4D38-B0AD-8093EC10F338}</a:tableStyleId>
              </a:tblPr>
              <a:tblGrid>
                <a:gridCol w="5766099">
                  <a:extLst>
                    <a:ext uri="{9D8B030D-6E8A-4147-A177-3AD203B41FA5}">
                      <a16:colId xmlns:a16="http://schemas.microsoft.com/office/drawing/2014/main" val="2620817582"/>
                    </a:ext>
                  </a:extLst>
                </a:gridCol>
                <a:gridCol w="5733826">
                  <a:extLst>
                    <a:ext uri="{9D8B030D-6E8A-4147-A177-3AD203B41FA5}">
                      <a16:colId xmlns:a16="http://schemas.microsoft.com/office/drawing/2014/main" val="634243099"/>
                    </a:ext>
                  </a:extLst>
                </a:gridCol>
              </a:tblGrid>
              <a:tr h="46514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847725" indent="0" algn="ctr">
                        <a:lnSpc>
                          <a:spcPct val="100000"/>
                        </a:lnSpc>
                        <a:spcBef>
                          <a:spcPts val="600"/>
                        </a:spcBef>
                        <a:spcAft>
                          <a:spcPts val="0"/>
                        </a:spcAft>
                      </a:pPr>
                      <a:r>
                        <a:rPr lang="en-US" sz="2400" b="1" dirty="0">
                          <a:solidFill>
                            <a:srgbClr val="00529B"/>
                          </a:solidFill>
                          <a:effectLst/>
                        </a:rPr>
                        <a:t>         Medi</a:t>
                      </a:r>
                      <a:r>
                        <a:rPr lang="en-US" sz="2400" b="1" spc="5" dirty="0">
                          <a:solidFill>
                            <a:srgbClr val="00529B"/>
                          </a:solidFill>
                          <a:effectLst/>
                        </a:rPr>
                        <a:t>c</a:t>
                      </a:r>
                      <a:r>
                        <a:rPr lang="en-US" sz="2400" b="1" dirty="0">
                          <a:solidFill>
                            <a:srgbClr val="00529B"/>
                          </a:solidFill>
                          <a:effectLst/>
                        </a:rPr>
                        <a:t>a</a:t>
                      </a:r>
                      <a:r>
                        <a:rPr lang="en-US" sz="2400" b="1" spc="-10" dirty="0">
                          <a:solidFill>
                            <a:srgbClr val="00529B"/>
                          </a:solidFill>
                          <a:effectLst/>
                        </a:rPr>
                        <a:t>r</a:t>
                      </a:r>
                      <a:r>
                        <a:rPr lang="en-US" sz="2400" b="1" dirty="0">
                          <a:solidFill>
                            <a:srgbClr val="00529B"/>
                          </a:solidFill>
                          <a:effectLst/>
                        </a:rPr>
                        <a:t>e</a:t>
                      </a:r>
                      <a:r>
                        <a:rPr lang="en-US" sz="2400" b="1" baseline="0" dirty="0">
                          <a:solidFill>
                            <a:srgbClr val="00529B"/>
                          </a:solidFill>
                          <a:effectLst/>
                        </a:rPr>
                        <a:t> </a:t>
                      </a:r>
                      <a:endParaRPr lang="en-US" sz="2400" b="1" dirty="0">
                        <a:solidFill>
                          <a:srgbClr val="00529B"/>
                        </a:solidFill>
                        <a:effectLst/>
                        <a:latin typeface="+mn-lt"/>
                        <a:ea typeface="Calibri"/>
                        <a:cs typeface="Times New Roman"/>
                      </a:endParaRPr>
                    </a:p>
                  </a:txBody>
                  <a:tcPr marL="0" marR="0" marT="0" marB="0">
                    <a:lnL w="12700" cap="flat" cmpd="sng" algn="ctr">
                      <a:no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798830" indent="0" algn="ctr" defTabSz="914400" rtl="0" eaLnBrk="1" latinLnBrk="0" hangingPunct="1">
                        <a:lnSpc>
                          <a:spcPct val="100000"/>
                        </a:lnSpc>
                        <a:spcBef>
                          <a:spcPts val="600"/>
                        </a:spcBef>
                        <a:spcAft>
                          <a:spcPts val="0"/>
                        </a:spcAft>
                      </a:pPr>
                      <a:r>
                        <a:rPr lang="en-US" sz="2400" b="1" kern="1200" spc="5" dirty="0">
                          <a:solidFill>
                            <a:srgbClr val="00529B"/>
                          </a:solidFill>
                          <a:effectLst/>
                        </a:rPr>
                        <a:t>Medicaid</a:t>
                      </a:r>
                      <a:endParaRPr lang="en-US" sz="2400" b="1" kern="1200" spc="5" dirty="0">
                        <a:solidFill>
                          <a:srgbClr val="00529B"/>
                        </a:solidFill>
                        <a:effectLst/>
                        <a:latin typeface="+mn-lt"/>
                        <a:ea typeface="+mn-ea"/>
                        <a:cs typeface="+mn-cs"/>
                      </a:endParaRPr>
                    </a:p>
                  </a:txBody>
                  <a:tcPr marL="0" marR="0" marT="0" marB="0">
                    <a:lnL w="12700" cap="flat" cmpd="sng" algn="ctr">
                      <a:solidFill>
                        <a:schemeClr val="accent5">
                          <a:lumMod val="40000"/>
                          <a:lumOff val="6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DEEBF7"/>
                    </a:solidFill>
                  </a:tcPr>
                </a:tc>
                <a:extLst>
                  <a:ext uri="{0D108BD9-81ED-4DB2-BD59-A6C34878D82A}">
                    <a16:rowId xmlns:a16="http://schemas.microsoft.com/office/drawing/2014/main" val="472430674"/>
                  </a:ext>
                </a:extLst>
              </a:tr>
              <a:tr h="37084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236538" marR="0" lvl="0" indent="0" algn="l" defTabSz="914400" rtl="0" eaLnBrk="1" fontAlgn="base" latinLnBrk="0" hangingPunct="1">
                        <a:lnSpc>
                          <a:spcPct val="100000"/>
                        </a:lnSpc>
                        <a:spcBef>
                          <a:spcPts val="600"/>
                        </a:spcBef>
                        <a:spcAft>
                          <a:spcPts val="0"/>
                        </a:spcAft>
                        <a:buClrTx/>
                        <a:buSzTx/>
                        <a:buFontTx/>
                        <a:buNone/>
                        <a:tabLst/>
                      </a:pPr>
                      <a:r>
                        <a:rPr kumimoji="0" lang="en-US" sz="2400" b="0" u="none" strike="noStrike" cap="none" normalizeH="0" baseline="0" dirty="0">
                          <a:ln>
                            <a:noFill/>
                          </a:ln>
                          <a:solidFill>
                            <a:srgbClr val="00529B"/>
                          </a:solidFill>
                          <a:effectLst/>
                        </a:rPr>
                        <a:t>National program that’s consistent across the country</a:t>
                      </a:r>
                      <a:endParaRPr kumimoji="0" lang="en-US" sz="2400" b="0" i="0" u="none" strike="noStrike" cap="none" normalizeH="0" baseline="0" dirty="0">
                        <a:ln>
                          <a:noFill/>
                        </a:ln>
                        <a:solidFill>
                          <a:srgbClr val="00529B"/>
                        </a:solidFill>
                        <a:effectLst/>
                        <a:latin typeface="+mn-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236538" marR="0" lvl="0" indent="0" algn="l" defTabSz="914400" rtl="0" eaLnBrk="1" fontAlgn="auto" latinLnBrk="0" hangingPunct="1">
                        <a:lnSpc>
                          <a:spcPct val="100000"/>
                        </a:lnSpc>
                        <a:spcBef>
                          <a:spcPts val="600"/>
                        </a:spcBef>
                        <a:spcAft>
                          <a:spcPts val="0"/>
                        </a:spcAft>
                        <a:buClrTx/>
                        <a:buSzTx/>
                        <a:buFontTx/>
                        <a:buNone/>
                        <a:tabLst/>
                        <a:defRPr/>
                      </a:pPr>
                      <a:r>
                        <a:rPr kumimoji="0" lang="en-US" sz="2400" b="0" u="none" strike="noStrike" kern="1200" cap="none" normalizeH="0" baseline="0" dirty="0">
                          <a:ln>
                            <a:noFill/>
                          </a:ln>
                          <a:solidFill>
                            <a:srgbClr val="00529B"/>
                          </a:solidFill>
                          <a:effectLst/>
                        </a:rPr>
                        <a:t>Statewide programs that vary among states</a:t>
                      </a:r>
                      <a:endParaRPr lang="en-US" sz="2400" b="0" kern="1200" spc="-15" dirty="0">
                        <a:solidFill>
                          <a:srgbClr val="00529B"/>
                        </a:solidFill>
                        <a:effectLst/>
                        <a:latin typeface="+mn-lt"/>
                        <a:ea typeface="+mn-ea"/>
                        <a:cs typeface="+mn-cs"/>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DEEBF7"/>
                    </a:solidFill>
                  </a:tcPr>
                </a:tc>
                <a:extLst>
                  <a:ext uri="{0D108BD9-81ED-4DB2-BD59-A6C34878D82A}">
                    <a16:rowId xmlns:a16="http://schemas.microsoft.com/office/drawing/2014/main" val="2769080294"/>
                  </a:ext>
                </a:extLst>
              </a:tr>
              <a:tr h="37084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236538" marR="0" lvl="0" indent="0" algn="l" defTabSz="914400" rtl="0" eaLnBrk="1" fontAlgn="base" latinLnBrk="0" hangingPunct="1">
                        <a:lnSpc>
                          <a:spcPct val="100000"/>
                        </a:lnSpc>
                        <a:spcBef>
                          <a:spcPts val="600"/>
                        </a:spcBef>
                        <a:spcAft>
                          <a:spcPts val="0"/>
                        </a:spcAft>
                        <a:buClrTx/>
                        <a:buSzTx/>
                        <a:buFontTx/>
                        <a:buNone/>
                        <a:tabLst/>
                      </a:pPr>
                      <a:r>
                        <a:rPr kumimoji="0" lang="en-US" sz="2400" b="0" u="none" strike="noStrike" cap="none" normalizeH="0" baseline="0" dirty="0">
                          <a:ln>
                            <a:noFill/>
                          </a:ln>
                          <a:solidFill>
                            <a:srgbClr val="00529B"/>
                          </a:solidFill>
                          <a:effectLst/>
                        </a:rPr>
                        <a:t>Administered by the federal government</a:t>
                      </a:r>
                      <a:endParaRPr kumimoji="0" lang="en-US" sz="2400" b="0" i="0" u="none" strike="noStrike" cap="none" normalizeH="0" baseline="0" dirty="0">
                        <a:ln>
                          <a:noFill/>
                        </a:ln>
                        <a:solidFill>
                          <a:srgbClr val="00529B"/>
                        </a:solidFill>
                        <a:effectLst/>
                        <a:latin typeface="+mn-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236538" marR="0" lvl="0" indent="0" algn="l" defTabSz="914400" rtl="0" eaLnBrk="1" fontAlgn="auto" latinLnBrk="0" hangingPunct="1">
                        <a:lnSpc>
                          <a:spcPct val="100000"/>
                        </a:lnSpc>
                        <a:spcBef>
                          <a:spcPts val="600"/>
                        </a:spcBef>
                        <a:spcAft>
                          <a:spcPts val="0"/>
                        </a:spcAft>
                        <a:buClrTx/>
                        <a:buSzTx/>
                        <a:buFontTx/>
                        <a:buNone/>
                        <a:tabLst/>
                        <a:defRPr/>
                      </a:pPr>
                      <a:r>
                        <a:rPr kumimoji="0" lang="en-US" sz="2400" b="0" u="none" strike="noStrike" kern="1200" cap="none" normalizeH="0" baseline="0" dirty="0">
                          <a:ln>
                            <a:noFill/>
                          </a:ln>
                          <a:solidFill>
                            <a:srgbClr val="00529B"/>
                          </a:solidFill>
                          <a:effectLst/>
                        </a:rPr>
                        <a:t>Administered by state governments within broad federal rules (federal/state partnership)</a:t>
                      </a:r>
                      <a:endParaRPr lang="en-US" sz="2400" b="0" kern="1200" spc="-15" dirty="0">
                        <a:solidFill>
                          <a:srgbClr val="00529B"/>
                        </a:solidFill>
                        <a:effectLst/>
                        <a:latin typeface="+mn-lt"/>
                        <a:ea typeface="+mn-ea"/>
                        <a:cs typeface="+mn-cs"/>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DEEBF7"/>
                    </a:solidFill>
                  </a:tcPr>
                </a:tc>
                <a:extLst>
                  <a:ext uri="{0D108BD9-81ED-4DB2-BD59-A6C34878D82A}">
                    <a16:rowId xmlns:a16="http://schemas.microsoft.com/office/drawing/2014/main" val="1648678382"/>
                  </a:ext>
                </a:extLst>
              </a:tr>
              <a:tr h="37084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236538" marR="0" lvl="0" indent="0" algn="l" defTabSz="914400" rtl="0" eaLnBrk="1" fontAlgn="base" latinLnBrk="0" hangingPunct="1">
                        <a:lnSpc>
                          <a:spcPct val="100000"/>
                        </a:lnSpc>
                        <a:spcBef>
                          <a:spcPts val="600"/>
                        </a:spcBef>
                        <a:spcAft>
                          <a:spcPts val="0"/>
                        </a:spcAft>
                        <a:buClrTx/>
                        <a:buSzTx/>
                        <a:buFontTx/>
                        <a:buNone/>
                        <a:tabLst/>
                      </a:pPr>
                      <a:r>
                        <a:rPr kumimoji="0" lang="en-US" sz="2400" b="0" u="none" strike="noStrike" cap="none" normalizeH="0" baseline="0" dirty="0">
                          <a:ln>
                            <a:noFill/>
                          </a:ln>
                          <a:solidFill>
                            <a:srgbClr val="00529B"/>
                          </a:solidFill>
                          <a:effectLst/>
                        </a:rPr>
                        <a:t>Health insurance for people 65 and older, people under 65 with certain disabilities, or any age with End-Stage Renal Disease (ESRD)</a:t>
                      </a:r>
                      <a:endParaRPr kumimoji="0" lang="en-US" sz="2400" b="0" i="0" u="none" strike="noStrike" cap="none" normalizeH="0" baseline="0" dirty="0">
                        <a:ln>
                          <a:noFill/>
                        </a:ln>
                        <a:solidFill>
                          <a:srgbClr val="00529B"/>
                        </a:solidFill>
                        <a:effectLst/>
                        <a:latin typeface="+mn-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236538" marR="0" lvl="0" indent="0" algn="l" defTabSz="914400" rtl="0" eaLnBrk="1" fontAlgn="base" latinLnBrk="0" hangingPunct="1">
                        <a:lnSpc>
                          <a:spcPct val="100000"/>
                        </a:lnSpc>
                        <a:spcBef>
                          <a:spcPts val="0"/>
                        </a:spcBef>
                        <a:spcAft>
                          <a:spcPts val="1200"/>
                        </a:spcAft>
                        <a:buClrTx/>
                        <a:buSzTx/>
                        <a:buFontTx/>
                        <a:buNone/>
                        <a:tabLst/>
                      </a:pPr>
                      <a:r>
                        <a:rPr kumimoji="0" lang="en-US" sz="2400" b="0" u="none" strike="noStrike" kern="1200" cap="none" normalizeH="0" baseline="0" dirty="0">
                          <a:ln>
                            <a:noFill/>
                          </a:ln>
                          <a:solidFill>
                            <a:srgbClr val="00529B"/>
                          </a:solidFill>
                          <a:effectLst/>
                        </a:rPr>
                        <a:t>Health insurance for people based on need—financial and non-financial requirements </a:t>
                      </a:r>
                      <a:endParaRPr kumimoji="0" lang="en-US" sz="2400" b="0" i="0" u="none" strike="noStrike" kern="1200" cap="none" normalizeH="0" baseline="0" dirty="0">
                        <a:ln>
                          <a:noFill/>
                        </a:ln>
                        <a:solidFill>
                          <a:srgbClr val="00529B"/>
                        </a:solidFill>
                        <a:effectLst/>
                        <a:latin typeface="+mn-lt"/>
                        <a:ea typeface="+mn-ea"/>
                        <a:cs typeface="+mn-cs"/>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DEEBF7"/>
                    </a:solidFill>
                  </a:tcPr>
                </a:tc>
                <a:extLst>
                  <a:ext uri="{0D108BD9-81ED-4DB2-BD59-A6C34878D82A}">
                    <a16:rowId xmlns:a16="http://schemas.microsoft.com/office/drawing/2014/main" val="1217797421"/>
                  </a:ext>
                </a:extLst>
              </a:tr>
              <a:tr h="37084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236538" marR="0" lvl="0" indent="0" algn="l" defTabSz="914400" rtl="0" eaLnBrk="1" fontAlgn="base" latinLnBrk="0" hangingPunct="1">
                        <a:lnSpc>
                          <a:spcPct val="100000"/>
                        </a:lnSpc>
                        <a:spcBef>
                          <a:spcPts val="600"/>
                        </a:spcBef>
                        <a:spcAft>
                          <a:spcPts val="0"/>
                        </a:spcAft>
                        <a:buClrTx/>
                        <a:buSzTx/>
                        <a:buFontTx/>
                        <a:buNone/>
                        <a:tabLst/>
                        <a:defRPr/>
                      </a:pPr>
                      <a:r>
                        <a:rPr kumimoji="0" lang="en-US" sz="2400" b="0" u="none" strike="noStrike" cap="none" normalizeH="0" baseline="0" dirty="0">
                          <a:ln>
                            <a:noFill/>
                          </a:ln>
                          <a:solidFill>
                            <a:srgbClr val="00529B"/>
                          </a:solidFill>
                          <a:effectLst/>
                        </a:rPr>
                        <a:t>Nation’s primary payer of inpatient hospital services to the disabled, elderly, and people with ESRD</a:t>
                      </a:r>
                      <a:endParaRPr kumimoji="0" lang="en-US" sz="2400" b="0" i="0" u="none" strike="noStrike" cap="none" normalizeH="0" baseline="0" dirty="0">
                        <a:ln>
                          <a:noFill/>
                        </a:ln>
                        <a:solidFill>
                          <a:srgbClr val="00529B"/>
                        </a:solidFill>
                        <a:effectLst/>
                        <a:latin typeface="+mn-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236538" marR="0" lvl="0" indent="0" algn="l" defTabSz="914400" rtl="0" eaLnBrk="1" fontAlgn="base" latinLnBrk="0" hangingPunct="1">
                        <a:lnSpc>
                          <a:spcPct val="100000"/>
                        </a:lnSpc>
                        <a:spcBef>
                          <a:spcPts val="600"/>
                        </a:spcBef>
                        <a:spcAft>
                          <a:spcPts val="0"/>
                        </a:spcAft>
                        <a:buClrTx/>
                        <a:buSzTx/>
                        <a:buFontTx/>
                        <a:buNone/>
                        <a:tabLst/>
                      </a:pPr>
                      <a:r>
                        <a:rPr kumimoji="0" lang="en-US" sz="2400" b="0" u="none" strike="noStrike" cap="none" normalizeH="0" baseline="0" dirty="0">
                          <a:ln>
                            <a:noFill/>
                          </a:ln>
                          <a:solidFill>
                            <a:srgbClr val="00529B"/>
                          </a:solidFill>
                          <a:effectLst/>
                        </a:rPr>
                        <a:t>Nation’s primary public payer of acute health care, mental health, and long-term care services</a:t>
                      </a:r>
                      <a:endParaRPr kumimoji="0" lang="en-US" sz="2400" b="0" i="0" u="none" strike="noStrike" cap="none" normalizeH="0" baseline="0" dirty="0">
                        <a:ln>
                          <a:noFill/>
                        </a:ln>
                        <a:solidFill>
                          <a:srgbClr val="00529B"/>
                        </a:solidFill>
                        <a:effectLst/>
                        <a:latin typeface="+mn-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7"/>
                    </a:solidFill>
                  </a:tcPr>
                </a:tc>
                <a:extLst>
                  <a:ext uri="{0D108BD9-81ED-4DB2-BD59-A6C34878D82A}">
                    <a16:rowId xmlns:a16="http://schemas.microsoft.com/office/drawing/2014/main" val="2871519132"/>
                  </a:ext>
                </a:extLst>
              </a:tr>
            </a:tbl>
          </a:graphicData>
        </a:graphic>
      </p:graphicFrame>
      <p:sp>
        <p:nvSpPr>
          <p:cNvPr id="5" name="Slide Number Placeholder 4">
            <a:extLst>
              <a:ext uri="{FF2B5EF4-FFF2-40B4-BE49-F238E27FC236}">
                <a16:creationId xmlns:a16="http://schemas.microsoft.com/office/drawing/2014/main" id="{531BC649-DB12-4172-9D83-05F57C5A7573}"/>
              </a:ext>
            </a:extLst>
          </p:cNvPr>
          <p:cNvSpPr>
            <a:spLocks noGrp="1"/>
          </p:cNvSpPr>
          <p:nvPr>
            <p:ph type="sldNum" sz="quarter" idx="12"/>
          </p:nvPr>
        </p:nvSpPr>
        <p:spPr/>
        <p:txBody>
          <a:bodyPr/>
          <a:lstStyle/>
          <a:p>
            <a:fld id="{48F63A3B-78C7-47BE-AE5E-E10140E04643}" type="slidenum">
              <a:rPr lang="en-US" smtClean="0"/>
              <a:pPr/>
              <a:t>100</a:t>
            </a:fld>
            <a:endParaRPr lang="en-US" dirty="0"/>
          </a:p>
        </p:txBody>
      </p:sp>
      <p:sp>
        <p:nvSpPr>
          <p:cNvPr id="2" name="Date Placeholder 1"/>
          <p:cNvSpPr>
            <a:spLocks noGrp="1"/>
          </p:cNvSpPr>
          <p:nvPr>
            <p:ph type="dt" sz="half" idx="10"/>
          </p:nvPr>
        </p:nvSpPr>
        <p:spPr/>
        <p:txBody>
          <a:bodyPr/>
          <a:lstStyle/>
          <a:p>
            <a:r>
              <a:rPr lang="en-US"/>
              <a:t>May 2023</a:t>
            </a:r>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Tree>
    <p:custDataLst>
      <p:tags r:id="rId1"/>
    </p:custDataLst>
    <p:extLst>
      <p:ext uri="{BB962C8B-B14F-4D97-AF65-F5344CB8AC3E}">
        <p14:creationId xmlns:p14="http://schemas.microsoft.com/office/powerpoint/2010/main" val="106877689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What’s the Children’s Health Insurance Program (CHIP)?</a:t>
            </a:r>
          </a:p>
        </p:txBody>
      </p:sp>
      <p:sp>
        <p:nvSpPr>
          <p:cNvPr id="13" name="Rectangle 12">
            <a:extLst>
              <a:ext uri="{FF2B5EF4-FFF2-40B4-BE49-F238E27FC236}">
                <a16:creationId xmlns:a16="http://schemas.microsoft.com/office/drawing/2014/main" id="{96CD6772-4CFD-4A66-8D60-620B61531ACA}"/>
              </a:ext>
            </a:extLst>
          </p:cNvPr>
          <p:cNvSpPr/>
          <p:nvPr/>
        </p:nvSpPr>
        <p:spPr>
          <a:xfrm>
            <a:off x="57170" y="5212875"/>
            <a:ext cx="613946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4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 6.9 million children </a:t>
            </a:r>
            <a:r>
              <a:rPr lang="en-IN" sz="2400" dirty="0">
                <a:solidFill>
                  <a:srgbClr val="00529B"/>
                </a:solidFill>
                <a:latin typeface="Arial" panose="020B0604020202020204" pitchFamily="34" charset="0"/>
                <a:cs typeface="Arial" panose="020B0604020202020204" pitchFamily="34" charset="0"/>
              </a:rPr>
              <a:t>(</a:t>
            </a:r>
            <a:r>
              <a:rPr kumimoji="0" lang="en-IN" sz="24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2022)</a:t>
            </a:r>
            <a:endParaRPr kumimoji="0" lang="en-US" sz="24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p:txBody>
      </p:sp>
      <p:sp>
        <p:nvSpPr>
          <p:cNvPr id="34" name="Content Placeholder 4">
            <a:extLst>
              <a:ext uri="{FF2B5EF4-FFF2-40B4-BE49-F238E27FC236}">
                <a16:creationId xmlns:a16="http://schemas.microsoft.com/office/drawing/2014/main" id="{F88F0E71-D09C-47F3-BEA9-6A2E20370FE5}"/>
              </a:ext>
            </a:extLst>
          </p:cNvPr>
          <p:cNvSpPr txBox="1">
            <a:spLocks/>
          </p:cNvSpPr>
          <p:nvPr/>
        </p:nvSpPr>
        <p:spPr>
          <a:xfrm>
            <a:off x="6096000" y="1287614"/>
            <a:ext cx="5736336" cy="31160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7472" indent="-347472" defTabSz="685800">
              <a:lnSpc>
                <a:spcPct val="100000"/>
              </a:lnSpc>
              <a:spcBef>
                <a:spcPts val="0"/>
              </a:spcBef>
              <a:spcAft>
                <a:spcPts val="1200"/>
              </a:spcAft>
            </a:pPr>
            <a:r>
              <a:rPr lang="en-US" sz="2400" dirty="0">
                <a:solidFill>
                  <a:srgbClr val="00529B"/>
                </a:solidFill>
              </a:rPr>
              <a:t>Health coverage for uninsured children in families earning too much to qualify for Medicaid, but too little for private insurance</a:t>
            </a:r>
          </a:p>
          <a:p>
            <a:pPr marL="347472" indent="-347472" defTabSz="685800">
              <a:lnSpc>
                <a:spcPct val="100000"/>
              </a:lnSpc>
              <a:spcBef>
                <a:spcPts val="0"/>
              </a:spcBef>
              <a:spcAft>
                <a:spcPts val="1200"/>
              </a:spcAft>
            </a:pPr>
            <a:r>
              <a:rPr lang="en-US" sz="2400" dirty="0">
                <a:solidFill>
                  <a:srgbClr val="00529B"/>
                </a:solidFill>
              </a:rPr>
              <a:t>Jointly funded by federal and state governments</a:t>
            </a:r>
          </a:p>
          <a:p>
            <a:pPr marL="347472" indent="-347472" defTabSz="685800">
              <a:lnSpc>
                <a:spcPct val="100000"/>
              </a:lnSpc>
              <a:spcBef>
                <a:spcPts val="0"/>
              </a:spcBef>
              <a:spcAft>
                <a:spcPts val="1200"/>
              </a:spcAft>
            </a:pPr>
            <a:r>
              <a:rPr lang="en-US" sz="2400" dirty="0">
                <a:solidFill>
                  <a:srgbClr val="00529B"/>
                </a:solidFill>
              </a:rPr>
              <a:t>Administered by states</a:t>
            </a:r>
          </a:p>
        </p:txBody>
      </p:sp>
      <p:sp>
        <p:nvSpPr>
          <p:cNvPr id="35" name="Rectangle: Rounded Corners 34">
            <a:extLst>
              <a:ext uri="{FF2B5EF4-FFF2-40B4-BE49-F238E27FC236}">
                <a16:creationId xmlns:a16="http://schemas.microsoft.com/office/drawing/2014/main" id="{BEB9F847-BA6A-495A-AAC1-FD19C71639F4}"/>
              </a:ext>
              <a:ext uri="{C183D7F6-B498-43B3-948B-1728B52AA6E4}">
                <adec:decorative xmlns:adec="http://schemas.microsoft.com/office/drawing/2017/decorative" val="1"/>
              </a:ext>
            </a:extLst>
          </p:cNvPr>
          <p:cNvSpPr/>
          <p:nvPr/>
        </p:nvSpPr>
        <p:spPr>
          <a:xfrm>
            <a:off x="6935314" y="4372710"/>
            <a:ext cx="3863315" cy="1592546"/>
          </a:xfrm>
          <a:prstGeom prst="roundRect">
            <a:avLst/>
          </a:prstGeom>
          <a:solidFill>
            <a:schemeClr val="accent1">
              <a:lumMod val="5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3550" marR="0" lvl="0" indent="-231775" algn="l" defTabSz="685800" rtl="0" eaLnBrk="1" fontAlgn="auto" latinLnBrk="0" hangingPunct="1">
              <a:lnSpc>
                <a:spcPct val="80000"/>
              </a:lnSpc>
              <a:spcBef>
                <a:spcPts val="600"/>
              </a:spcBef>
              <a:spcAft>
                <a:spcPts val="60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p:txBody>
      </p:sp>
      <p:sp>
        <p:nvSpPr>
          <p:cNvPr id="11" name="Content Placeholder 4">
            <a:extLst>
              <a:ext uri="{FF2B5EF4-FFF2-40B4-BE49-F238E27FC236}">
                <a16:creationId xmlns:a16="http://schemas.microsoft.com/office/drawing/2014/main" id="{1B43ECC6-6068-4568-984F-99B75FC8E831}"/>
              </a:ext>
            </a:extLst>
          </p:cNvPr>
          <p:cNvSpPr txBox="1">
            <a:spLocks/>
          </p:cNvSpPr>
          <p:nvPr/>
        </p:nvSpPr>
        <p:spPr>
          <a:xfrm>
            <a:off x="7190294" y="4607929"/>
            <a:ext cx="3353354" cy="1426080"/>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Aft>
                <a:spcPts val="600"/>
              </a:spcAft>
              <a:buNone/>
              <a:defRPr/>
            </a:pPr>
            <a:r>
              <a:rPr lang="en-US" sz="2000" dirty="0">
                <a:solidFill>
                  <a:schemeClr val="bg1"/>
                </a:solidFill>
              </a:rPr>
              <a:t>For </a:t>
            </a:r>
            <a:r>
              <a:rPr lang="en-US" sz="2000" b="1" dirty="0">
                <a:solidFill>
                  <a:schemeClr val="bg1"/>
                </a:solidFill>
              </a:rPr>
              <a:t>CHIP </a:t>
            </a:r>
            <a:r>
              <a:rPr lang="en-US" sz="2000" dirty="0">
                <a:solidFill>
                  <a:schemeClr val="bg1"/>
                </a:solidFill>
              </a:rPr>
              <a:t>information by state:</a:t>
            </a:r>
          </a:p>
          <a:p>
            <a:pPr marL="0" lvl="0" indent="0">
              <a:spcAft>
                <a:spcPts val="1200"/>
              </a:spcAft>
              <a:buNone/>
              <a:defRPr/>
            </a:pPr>
            <a:r>
              <a:rPr lang="en-US" sz="2000" dirty="0">
                <a:solidFill>
                  <a:schemeClr val="bg1"/>
                </a:solidFill>
              </a:rPr>
              <a:t>Visit </a:t>
            </a:r>
            <a:r>
              <a:rPr lang="en-US" sz="2000" dirty="0">
                <a:solidFill>
                  <a:schemeClr val="bg1"/>
                </a:solidFill>
                <a:hlinkClick r:id="rId4">
                  <a:extLst>
                    <a:ext uri="{A12FA001-AC4F-418D-AE19-62706E023703}">
                      <ahyp:hlinkClr xmlns:ahyp="http://schemas.microsoft.com/office/drawing/2018/hyperlinkcolor" val="tx"/>
                    </a:ext>
                  </a:extLst>
                </a:hlinkClick>
              </a:rPr>
              <a:t>Medicaid.gov/chip/state-program-information/chip-state-program-information.html </a:t>
            </a:r>
            <a:endParaRPr lang="en-US" sz="2000" dirty="0">
              <a:solidFill>
                <a:schemeClr val="bg1"/>
              </a:solidFill>
            </a:endParaRPr>
          </a:p>
          <a:p>
            <a:pPr marL="0" indent="0" defTabSz="685800">
              <a:lnSpc>
                <a:spcPct val="100000"/>
              </a:lnSpc>
              <a:spcBef>
                <a:spcPts val="0"/>
              </a:spcBef>
              <a:spcAft>
                <a:spcPts val="1200"/>
              </a:spcAft>
              <a:buNone/>
            </a:pPr>
            <a:endParaRPr lang="en-US" sz="2000" dirty="0">
              <a:solidFill>
                <a:srgbClr val="00529B"/>
              </a:solidFill>
            </a:endParaRPr>
          </a:p>
        </p:txBody>
      </p:sp>
      <p:pic>
        <p:nvPicPr>
          <p:cNvPr id="7" name="Picture 6">
            <a:extLst>
              <a:ext uri="{FF2B5EF4-FFF2-40B4-BE49-F238E27FC236}">
                <a16:creationId xmlns:a16="http://schemas.microsoft.com/office/drawing/2014/main" id="{A4B3D30A-B687-46BC-8154-285E839CA714}"/>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62346" y="1524604"/>
            <a:ext cx="5353786" cy="3569191"/>
          </a:xfrm>
          <a:prstGeom prst="rect">
            <a:avLst/>
          </a:prstGeom>
          <a:ln>
            <a:noFill/>
          </a:ln>
          <a:effectLst>
            <a:softEdge rad="112500"/>
          </a:effectLst>
        </p:spPr>
      </p:pic>
      <p:sp>
        <p:nvSpPr>
          <p:cNvPr id="5" name="Slide Number Placeholder 4">
            <a:extLst>
              <a:ext uri="{FF2B5EF4-FFF2-40B4-BE49-F238E27FC236}">
                <a16:creationId xmlns:a16="http://schemas.microsoft.com/office/drawing/2014/main" id="{F1BF4E81-2EC7-4BE6-A248-0F53000C55B4}"/>
              </a:ext>
            </a:extLst>
          </p:cNvPr>
          <p:cNvSpPr>
            <a:spLocks noGrp="1"/>
          </p:cNvSpPr>
          <p:nvPr>
            <p:ph type="sldNum" sz="quarter" idx="12"/>
          </p:nvPr>
        </p:nvSpPr>
        <p:spPr/>
        <p:txBody>
          <a:bodyPr/>
          <a:lstStyle/>
          <a:p>
            <a:fld id="{0B2D781D-8844-5940-92D1-06EF0A7F581E}" type="slidenum">
              <a:rPr lang="en-US" smtClean="0"/>
              <a:pPr/>
              <a:t>101</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3675685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xEl>
                                              <p:pRg st="2" end="2"/>
                                            </p:txEl>
                                          </p:spTgt>
                                        </p:tgtEl>
                                        <p:attrNameLst>
                                          <p:attrName>style.visibility</p:attrName>
                                        </p:attrNameLst>
                                      </p:cBhvr>
                                      <p:to>
                                        <p:strVal val="visible"/>
                                      </p:to>
                                    </p:set>
                                  </p:childTnLst>
                                </p:cTn>
                              </p:par>
                            </p:childTnLst>
                          </p:cTn>
                        </p:par>
                        <p:par>
                          <p:cTn id="15" fill="hold">
                            <p:stCondLst>
                              <p:cond delay="0"/>
                            </p:stCondLst>
                            <p:childTnLst>
                              <p:par>
                                <p:cTn id="16" presetID="10" presetClass="entr" presetSubtype="0" fill="hold" grpId="0" nodeType="after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22621"/>
            <a:ext cx="10515600" cy="742739"/>
          </a:xfrm>
        </p:spPr>
        <p:txBody>
          <a:bodyPr>
            <a:normAutofit/>
          </a:bodyPr>
          <a:lstStyle/>
          <a:p>
            <a:r>
              <a:rPr lang="en-US" sz="3000" dirty="0"/>
              <a:t>Helpful Websites</a:t>
            </a:r>
          </a:p>
        </p:txBody>
      </p:sp>
      <p:grpSp>
        <p:nvGrpSpPr>
          <p:cNvPr id="56" name="Group 55" descr="Label 1: Medicare ">
            <a:extLst>
              <a:ext uri="{FF2B5EF4-FFF2-40B4-BE49-F238E27FC236}">
                <a16:creationId xmlns:a16="http://schemas.microsoft.com/office/drawing/2014/main" id="{77C8F8AB-F36F-4B22-9DE5-27E718FF2B2F}"/>
              </a:ext>
              <a:ext uri="{C183D7F6-B498-43B3-948B-1728B52AA6E4}">
                <adec:decorative xmlns:adec="http://schemas.microsoft.com/office/drawing/2017/decorative" val="0"/>
              </a:ext>
            </a:extLst>
          </p:cNvPr>
          <p:cNvGrpSpPr/>
          <p:nvPr/>
        </p:nvGrpSpPr>
        <p:grpSpPr>
          <a:xfrm>
            <a:off x="935157" y="1178451"/>
            <a:ext cx="5038344" cy="641671"/>
            <a:chOff x="875103" y="977953"/>
            <a:chExt cx="5053262" cy="641671"/>
          </a:xfrm>
        </p:grpSpPr>
        <p:sp>
          <p:nvSpPr>
            <p:cNvPr id="9" name="Rectangle 8">
              <a:extLst>
                <a:ext uri="{FF2B5EF4-FFF2-40B4-BE49-F238E27FC236}">
                  <a16:creationId xmlns:a16="http://schemas.microsoft.com/office/drawing/2014/main" id="{D7E10613-7692-4F38-9D03-638CC8FB8AFC}"/>
                </a:ext>
                <a:ext uri="{C183D7F6-B498-43B3-948B-1728B52AA6E4}">
                  <adec:decorative xmlns:adec="http://schemas.microsoft.com/office/drawing/2017/decorative" val="1"/>
                </a:ext>
              </a:extLst>
            </p:cNvPr>
            <p:cNvSpPr/>
            <p:nvPr/>
          </p:nvSpPr>
          <p:spPr bwMode="auto">
            <a:xfrm>
              <a:off x="1356365" y="977953"/>
              <a:ext cx="4572000" cy="640080"/>
            </a:xfrm>
            <a:prstGeom prst="rect">
              <a:avLst/>
            </a:prstGeom>
            <a:noFill/>
            <a:ln w="57150">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10" name="Rectangle: Top Corners Rounded 423">
              <a:extLst>
                <a:ext uri="{FF2B5EF4-FFF2-40B4-BE49-F238E27FC236}">
                  <a16:creationId xmlns:a16="http://schemas.microsoft.com/office/drawing/2014/main" id="{C57B238A-0365-4F5F-89E2-B99DD1D2B9BB}"/>
                </a:ext>
                <a:ext uri="{C183D7F6-B498-43B3-948B-1728B52AA6E4}">
                  <adec:decorative xmlns:adec="http://schemas.microsoft.com/office/drawing/2017/decorative" val="1"/>
                </a:ext>
              </a:extLst>
            </p:cNvPr>
            <p:cNvSpPr/>
            <p:nvPr/>
          </p:nvSpPr>
          <p:spPr bwMode="auto">
            <a:xfrm rot="16200000">
              <a:off x="805698" y="1048949"/>
              <a:ext cx="640080" cy="501270"/>
            </a:xfrm>
            <a:prstGeom prst="round2SameRect">
              <a:avLst>
                <a:gd name="adj1" fmla="val 50000"/>
                <a:gd name="adj2" fmla="val 0"/>
              </a:avLst>
            </a:prstGeom>
            <a:solidFill>
              <a:srgbClr val="8FAADC"/>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11" name="Rectangle 10">
              <a:extLst>
                <a:ext uri="{FF2B5EF4-FFF2-40B4-BE49-F238E27FC236}">
                  <a16:creationId xmlns:a16="http://schemas.microsoft.com/office/drawing/2014/main" id="{EC3011A6-B6BC-4C15-A968-1841CB96FA38}"/>
                </a:ext>
              </a:extLst>
            </p:cNvPr>
            <p:cNvSpPr/>
            <p:nvPr/>
          </p:nvSpPr>
          <p:spPr>
            <a:xfrm>
              <a:off x="1475091" y="1104407"/>
              <a:ext cx="3584448" cy="400110"/>
            </a:xfrm>
            <a:prstGeom prst="rect">
              <a:avLst/>
            </a:prstGeom>
          </p:spPr>
          <p:txBody>
            <a:bodyPr wrap="square">
              <a:spAutoFit/>
            </a:bodyPr>
            <a:lstStyle/>
            <a:p>
              <a:r>
                <a:rPr lang="en-IN" sz="2000" b="1" dirty="0">
                  <a:solidFill>
                    <a:srgbClr val="2F5597"/>
                  </a:solidFill>
                  <a:cs typeface="Calibri" pitchFamily="34" charset="0"/>
                </a:rPr>
                <a:t>Medicare</a:t>
              </a:r>
              <a:endParaRPr lang="en-US" sz="2000" b="1" dirty="0">
                <a:solidFill>
                  <a:srgbClr val="2F5597"/>
                </a:solidFill>
                <a:cs typeface="Calibri" pitchFamily="34" charset="0"/>
              </a:endParaRPr>
            </a:p>
          </p:txBody>
        </p:sp>
        <p:sp>
          <p:nvSpPr>
            <p:cNvPr id="13" name="TextBox 12">
              <a:extLst>
                <a:ext uri="{FF2B5EF4-FFF2-40B4-BE49-F238E27FC236}">
                  <a16:creationId xmlns:a16="http://schemas.microsoft.com/office/drawing/2014/main" id="{34040D18-A40C-4952-AD3F-B592291A4560}"/>
                </a:ext>
                <a:ext uri="{C183D7F6-B498-43B3-948B-1728B52AA6E4}">
                  <adec:decorative xmlns:adec="http://schemas.microsoft.com/office/drawing/2017/decorative" val="1"/>
                </a:ext>
              </a:extLst>
            </p:cNvPr>
            <p:cNvSpPr txBox="1"/>
            <p:nvPr/>
          </p:nvSpPr>
          <p:spPr>
            <a:xfrm>
              <a:off x="951047" y="1108452"/>
              <a:ext cx="427357" cy="369332"/>
            </a:xfrm>
            <a:prstGeom prst="rect">
              <a:avLst/>
            </a:prstGeom>
            <a:noFill/>
          </p:spPr>
          <p:txBody>
            <a:bodyPr wrap="square" rtlCol="0">
              <a:spAutoFit/>
            </a:bodyPr>
            <a:lstStyle/>
            <a:p>
              <a:pPr algn="ctr"/>
              <a:r>
                <a:rPr lang="en-US" b="1" dirty="0">
                  <a:solidFill>
                    <a:schemeClr val="bg1"/>
                  </a:solidFill>
                  <a:cs typeface="Arial" pitchFamily="34" charset="0"/>
                </a:rPr>
                <a:t>01</a:t>
              </a:r>
            </a:p>
          </p:txBody>
        </p:sp>
      </p:grpSp>
      <p:grpSp>
        <p:nvGrpSpPr>
          <p:cNvPr id="63" name="Group 62" descr="Website link: Medicare.gov &#10;">
            <a:extLst>
              <a:ext uri="{FF2B5EF4-FFF2-40B4-BE49-F238E27FC236}">
                <a16:creationId xmlns:a16="http://schemas.microsoft.com/office/drawing/2014/main" id="{DFBB5F0A-04CD-47D1-9480-92251EFCC522}"/>
              </a:ext>
              <a:ext uri="{C183D7F6-B498-43B3-948B-1728B52AA6E4}">
                <adec:decorative xmlns:adec="http://schemas.microsoft.com/office/drawing/2017/decorative" val="0"/>
              </a:ext>
            </a:extLst>
          </p:cNvPr>
          <p:cNvGrpSpPr/>
          <p:nvPr/>
        </p:nvGrpSpPr>
        <p:grpSpPr>
          <a:xfrm>
            <a:off x="5957764" y="1175333"/>
            <a:ext cx="5308842" cy="658368"/>
            <a:chOff x="5957764" y="1175333"/>
            <a:chExt cx="5308842" cy="658368"/>
          </a:xfrm>
        </p:grpSpPr>
        <p:sp>
          <p:nvSpPr>
            <p:cNvPr id="7" name="Rectangle 6">
              <a:extLst>
                <a:ext uri="{FF2B5EF4-FFF2-40B4-BE49-F238E27FC236}">
                  <a16:creationId xmlns:a16="http://schemas.microsoft.com/office/drawing/2014/main" id="{05B1A001-9922-471F-99EF-D355E247D6D6}"/>
                </a:ext>
                <a:ext uri="{C183D7F6-B498-43B3-948B-1728B52AA6E4}">
                  <adec:decorative xmlns:adec="http://schemas.microsoft.com/office/drawing/2017/decorative" val="1"/>
                </a:ext>
              </a:extLst>
            </p:cNvPr>
            <p:cNvSpPr/>
            <p:nvPr/>
          </p:nvSpPr>
          <p:spPr bwMode="auto">
            <a:xfrm>
              <a:off x="6008806" y="1224967"/>
              <a:ext cx="5257800" cy="548640"/>
            </a:xfrm>
            <a:prstGeom prst="rect">
              <a:avLst/>
            </a:prstGeom>
            <a:noFill/>
            <a:ln w="57150">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8" name="Freeform: Shape 7">
              <a:extLst>
                <a:ext uri="{FF2B5EF4-FFF2-40B4-BE49-F238E27FC236}">
                  <a16:creationId xmlns:a16="http://schemas.microsoft.com/office/drawing/2014/main" id="{D6D60A2F-C76C-487B-BE06-9361A44CA3DF}"/>
                </a:ext>
                <a:ext uri="{C183D7F6-B498-43B3-948B-1728B52AA6E4}">
                  <adec:decorative xmlns:adec="http://schemas.microsoft.com/office/drawing/2017/decorative" val="1"/>
                </a:ext>
              </a:extLst>
            </p:cNvPr>
            <p:cNvSpPr/>
            <p:nvPr/>
          </p:nvSpPr>
          <p:spPr bwMode="auto">
            <a:xfrm>
              <a:off x="5957764" y="1175333"/>
              <a:ext cx="255142" cy="658368"/>
            </a:xfrm>
            <a:custGeom>
              <a:avLst/>
              <a:gdLst>
                <a:gd name="connsiteX0" fmla="*/ 145026 w 289756"/>
                <a:gd name="connsiteY0" fmla="*/ 261073 h 803915"/>
                <a:gd name="connsiteX1" fmla="*/ 289756 w 289756"/>
                <a:gd name="connsiteY1" fmla="*/ 396937 h 803915"/>
                <a:gd name="connsiteX2" fmla="*/ 145026 w 289756"/>
                <a:gd name="connsiteY2" fmla="*/ 542842 h 803915"/>
                <a:gd name="connsiteX3" fmla="*/ 0 w 289756"/>
                <a:gd name="connsiteY3" fmla="*/ 0 h 803915"/>
                <a:gd name="connsiteX4" fmla="*/ 144731 w 289756"/>
                <a:gd name="connsiteY4" fmla="*/ 0 h 803915"/>
                <a:gd name="connsiteX5" fmla="*/ 144731 w 289756"/>
                <a:gd name="connsiteY5" fmla="*/ 803915 h 803915"/>
                <a:gd name="connsiteX6" fmla="*/ 0 w 289756"/>
                <a:gd name="connsiteY6" fmla="*/ 803915 h 80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756" h="803915">
                  <a:moveTo>
                    <a:pt x="145026" y="261073"/>
                  </a:moveTo>
                  <a:lnTo>
                    <a:pt x="289756" y="396937"/>
                  </a:lnTo>
                  <a:cubicBezTo>
                    <a:pt x="217244" y="462027"/>
                    <a:pt x="235619" y="444631"/>
                    <a:pt x="145026" y="542842"/>
                  </a:cubicBezTo>
                  <a:close/>
                  <a:moveTo>
                    <a:pt x="0" y="0"/>
                  </a:moveTo>
                  <a:lnTo>
                    <a:pt x="144731" y="0"/>
                  </a:lnTo>
                  <a:lnTo>
                    <a:pt x="144731" y="803915"/>
                  </a:lnTo>
                  <a:lnTo>
                    <a:pt x="0" y="803915"/>
                  </a:lnTo>
                  <a:close/>
                </a:path>
              </a:pathLst>
            </a:custGeom>
            <a:solidFill>
              <a:srgbClr val="8FAADC"/>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algn="ctr"/>
              <a:endParaRPr lang="en-IN" dirty="0"/>
            </a:p>
          </p:txBody>
        </p:sp>
        <p:sp>
          <p:nvSpPr>
            <p:cNvPr id="12" name="Rectangle 11">
              <a:extLst>
                <a:ext uri="{FF2B5EF4-FFF2-40B4-BE49-F238E27FC236}">
                  <a16:creationId xmlns:a16="http://schemas.microsoft.com/office/drawing/2014/main" id="{B0436A52-FE43-4439-9D95-B771ED0761EE}"/>
                </a:ext>
              </a:extLst>
            </p:cNvPr>
            <p:cNvSpPr/>
            <p:nvPr/>
          </p:nvSpPr>
          <p:spPr>
            <a:xfrm>
              <a:off x="6541451" y="1295511"/>
              <a:ext cx="3517872" cy="400110"/>
            </a:xfrm>
            <a:prstGeom prst="rect">
              <a:avLst/>
            </a:prstGeom>
          </p:spPr>
          <p:txBody>
            <a:bodyPr wrap="square">
              <a:spAutoFit/>
            </a:bodyPr>
            <a:lstStyle/>
            <a:p>
              <a:r>
                <a:rPr lang="en-IN" sz="2000" dirty="0">
                  <a:solidFill>
                    <a:srgbClr val="2F5597"/>
                  </a:solidFill>
                  <a:cs typeface="Calibri" pitchFamily="34" charset="0"/>
                  <a:hlinkClick r:id="rId4"/>
                </a:rPr>
                <a:t>Medicare.gov</a:t>
              </a:r>
              <a:r>
                <a:rPr lang="en-IN" sz="2000" dirty="0">
                  <a:solidFill>
                    <a:srgbClr val="2F5597"/>
                  </a:solidFill>
                  <a:cs typeface="Calibri" pitchFamily="34" charset="0"/>
                </a:rPr>
                <a:t> </a:t>
              </a:r>
            </a:p>
          </p:txBody>
        </p:sp>
      </p:grpSp>
      <p:grpSp>
        <p:nvGrpSpPr>
          <p:cNvPr id="57" name="Group 56" descr="Label 2: Medicaid">
            <a:extLst>
              <a:ext uri="{FF2B5EF4-FFF2-40B4-BE49-F238E27FC236}">
                <a16:creationId xmlns:a16="http://schemas.microsoft.com/office/drawing/2014/main" id="{854E4EFF-581D-4B66-9ADF-0D08EE04D007}"/>
              </a:ext>
              <a:ext uri="{C183D7F6-B498-43B3-948B-1728B52AA6E4}">
                <adec:decorative xmlns:adec="http://schemas.microsoft.com/office/drawing/2017/decorative" val="0"/>
              </a:ext>
            </a:extLst>
          </p:cNvPr>
          <p:cNvGrpSpPr/>
          <p:nvPr/>
        </p:nvGrpSpPr>
        <p:grpSpPr>
          <a:xfrm>
            <a:off x="935157" y="1938671"/>
            <a:ext cx="5038344" cy="640080"/>
            <a:chOff x="870806" y="1773464"/>
            <a:chExt cx="5040664" cy="640080"/>
          </a:xfrm>
        </p:grpSpPr>
        <p:sp>
          <p:nvSpPr>
            <p:cNvPr id="16" name="Rectangle 15">
              <a:extLst>
                <a:ext uri="{FF2B5EF4-FFF2-40B4-BE49-F238E27FC236}">
                  <a16:creationId xmlns:a16="http://schemas.microsoft.com/office/drawing/2014/main" id="{1560C003-22C9-45EE-BBCF-08FEFD01C8A3}"/>
                </a:ext>
                <a:ext uri="{C183D7F6-B498-43B3-948B-1728B52AA6E4}">
                  <adec:decorative xmlns:adec="http://schemas.microsoft.com/office/drawing/2017/decorative" val="1"/>
                </a:ext>
              </a:extLst>
            </p:cNvPr>
            <p:cNvSpPr/>
            <p:nvPr/>
          </p:nvSpPr>
          <p:spPr bwMode="auto">
            <a:xfrm>
              <a:off x="1339470" y="1773464"/>
              <a:ext cx="4572000" cy="640080"/>
            </a:xfrm>
            <a:prstGeom prst="rect">
              <a:avLst/>
            </a:prstGeom>
            <a:noFill/>
            <a:ln w="38100">
              <a:solidFill>
                <a:srgbClr val="FFC000"/>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17" name="Rectangle: Top Corners Rounded 415">
              <a:extLst>
                <a:ext uri="{FF2B5EF4-FFF2-40B4-BE49-F238E27FC236}">
                  <a16:creationId xmlns:a16="http://schemas.microsoft.com/office/drawing/2014/main" id="{C32C2EF9-0E24-4713-A810-0B33275E14D3}"/>
                </a:ext>
                <a:ext uri="{C183D7F6-B498-43B3-948B-1728B52AA6E4}">
                  <adec:decorative xmlns:adec="http://schemas.microsoft.com/office/drawing/2017/decorative" val="1"/>
                </a:ext>
              </a:extLst>
            </p:cNvPr>
            <p:cNvSpPr/>
            <p:nvPr/>
          </p:nvSpPr>
          <p:spPr bwMode="auto">
            <a:xfrm rot="16200000">
              <a:off x="801401" y="1842869"/>
              <a:ext cx="640080" cy="501270"/>
            </a:xfrm>
            <a:prstGeom prst="round2SameRect">
              <a:avLst>
                <a:gd name="adj1" fmla="val 50000"/>
                <a:gd name="adj2" fmla="val 0"/>
              </a:avLst>
            </a:prstGeom>
            <a:solidFill>
              <a:srgbClr val="FEC736"/>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18" name="Rectangle 17">
              <a:extLst>
                <a:ext uri="{FF2B5EF4-FFF2-40B4-BE49-F238E27FC236}">
                  <a16:creationId xmlns:a16="http://schemas.microsoft.com/office/drawing/2014/main" id="{B50B5349-D067-4901-9403-AC5049AD3833}"/>
                </a:ext>
              </a:extLst>
            </p:cNvPr>
            <p:cNvSpPr/>
            <p:nvPr/>
          </p:nvSpPr>
          <p:spPr>
            <a:xfrm>
              <a:off x="1476642" y="1895027"/>
              <a:ext cx="3584448" cy="400110"/>
            </a:xfrm>
            <a:prstGeom prst="rect">
              <a:avLst/>
            </a:prstGeom>
          </p:spPr>
          <p:txBody>
            <a:bodyPr wrap="square">
              <a:spAutoFit/>
            </a:bodyPr>
            <a:lstStyle/>
            <a:p>
              <a:r>
                <a:rPr lang="en-IN" sz="2000" b="1" dirty="0">
                  <a:solidFill>
                    <a:srgbClr val="2F5597"/>
                  </a:solidFill>
                  <a:cs typeface="Calibri" pitchFamily="34" charset="0"/>
                </a:rPr>
                <a:t>Medicaid</a:t>
              </a:r>
              <a:endParaRPr lang="en-US" sz="2000" b="1" dirty="0">
                <a:solidFill>
                  <a:srgbClr val="2F5597"/>
                </a:solidFill>
                <a:cs typeface="Calibri" pitchFamily="34" charset="0"/>
              </a:endParaRPr>
            </a:p>
          </p:txBody>
        </p:sp>
        <p:sp>
          <p:nvSpPr>
            <p:cNvPr id="20" name="TextBox 19">
              <a:extLst>
                <a:ext uri="{FF2B5EF4-FFF2-40B4-BE49-F238E27FC236}">
                  <a16:creationId xmlns:a16="http://schemas.microsoft.com/office/drawing/2014/main" id="{893590FD-DC8B-4F92-82B9-371BEC3701E4}"/>
                </a:ext>
                <a:ext uri="{C183D7F6-B498-43B3-948B-1728B52AA6E4}">
                  <adec:decorative xmlns:adec="http://schemas.microsoft.com/office/drawing/2017/decorative" val="1"/>
                </a:ext>
              </a:extLst>
            </p:cNvPr>
            <p:cNvSpPr txBox="1"/>
            <p:nvPr/>
          </p:nvSpPr>
          <p:spPr>
            <a:xfrm>
              <a:off x="943661" y="1918119"/>
              <a:ext cx="427357" cy="369332"/>
            </a:xfrm>
            <a:prstGeom prst="rect">
              <a:avLst/>
            </a:prstGeom>
            <a:noFill/>
          </p:spPr>
          <p:txBody>
            <a:bodyPr wrap="square" rtlCol="0">
              <a:spAutoFit/>
            </a:bodyPr>
            <a:lstStyle/>
            <a:p>
              <a:pPr algn="ctr"/>
              <a:r>
                <a:rPr lang="en-US" b="1" dirty="0">
                  <a:solidFill>
                    <a:schemeClr val="bg1"/>
                  </a:solidFill>
                  <a:cs typeface="Arial" pitchFamily="34" charset="0"/>
                </a:rPr>
                <a:t>02</a:t>
              </a:r>
            </a:p>
          </p:txBody>
        </p:sp>
      </p:grpSp>
      <p:grpSp>
        <p:nvGrpSpPr>
          <p:cNvPr id="64" name="Group 63" descr="Website link: Medicaid.gov">
            <a:extLst>
              <a:ext uri="{FF2B5EF4-FFF2-40B4-BE49-F238E27FC236}">
                <a16:creationId xmlns:a16="http://schemas.microsoft.com/office/drawing/2014/main" id="{DF2B860F-2C72-454C-871C-016BBF9B92D0}"/>
              </a:ext>
              <a:ext uri="{C183D7F6-B498-43B3-948B-1728B52AA6E4}">
                <adec:decorative xmlns:adec="http://schemas.microsoft.com/office/drawing/2017/decorative" val="0"/>
              </a:ext>
            </a:extLst>
          </p:cNvPr>
          <p:cNvGrpSpPr/>
          <p:nvPr/>
        </p:nvGrpSpPr>
        <p:grpSpPr>
          <a:xfrm>
            <a:off x="5957764" y="1932342"/>
            <a:ext cx="5308842" cy="658368"/>
            <a:chOff x="5957764" y="1932342"/>
            <a:chExt cx="5308842" cy="658368"/>
          </a:xfrm>
        </p:grpSpPr>
        <p:sp>
          <p:nvSpPr>
            <p:cNvPr id="14" name="Rectangle 13">
              <a:extLst>
                <a:ext uri="{FF2B5EF4-FFF2-40B4-BE49-F238E27FC236}">
                  <a16:creationId xmlns:a16="http://schemas.microsoft.com/office/drawing/2014/main" id="{AFE713AB-D17C-4D5A-83FF-04472E30569A}"/>
                </a:ext>
                <a:ext uri="{C183D7F6-B498-43B3-948B-1728B52AA6E4}">
                  <adec:decorative xmlns:adec="http://schemas.microsoft.com/office/drawing/2017/decorative" val="1"/>
                </a:ext>
              </a:extLst>
            </p:cNvPr>
            <p:cNvSpPr/>
            <p:nvPr/>
          </p:nvSpPr>
          <p:spPr bwMode="auto">
            <a:xfrm>
              <a:off x="6008806" y="1983580"/>
              <a:ext cx="5257800" cy="548640"/>
            </a:xfrm>
            <a:prstGeom prst="rect">
              <a:avLst/>
            </a:prstGeom>
            <a:noFill/>
            <a:ln w="57150">
              <a:solidFill>
                <a:srgbClr val="FFC000"/>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15" name="Freeform: Shape 14">
              <a:extLst>
                <a:ext uri="{FF2B5EF4-FFF2-40B4-BE49-F238E27FC236}">
                  <a16:creationId xmlns:a16="http://schemas.microsoft.com/office/drawing/2014/main" id="{F6BBA0AF-0D36-4793-8EA8-FAEDC84484FD}"/>
                </a:ext>
                <a:ext uri="{C183D7F6-B498-43B3-948B-1728B52AA6E4}">
                  <adec:decorative xmlns:adec="http://schemas.microsoft.com/office/drawing/2017/decorative" val="1"/>
                </a:ext>
              </a:extLst>
            </p:cNvPr>
            <p:cNvSpPr/>
            <p:nvPr/>
          </p:nvSpPr>
          <p:spPr bwMode="auto">
            <a:xfrm>
              <a:off x="5957764" y="1932342"/>
              <a:ext cx="255142" cy="658368"/>
            </a:xfrm>
            <a:custGeom>
              <a:avLst/>
              <a:gdLst>
                <a:gd name="connsiteX0" fmla="*/ 145026 w 289756"/>
                <a:gd name="connsiteY0" fmla="*/ 261073 h 803915"/>
                <a:gd name="connsiteX1" fmla="*/ 289756 w 289756"/>
                <a:gd name="connsiteY1" fmla="*/ 396937 h 803915"/>
                <a:gd name="connsiteX2" fmla="*/ 145026 w 289756"/>
                <a:gd name="connsiteY2" fmla="*/ 542842 h 803915"/>
                <a:gd name="connsiteX3" fmla="*/ 0 w 289756"/>
                <a:gd name="connsiteY3" fmla="*/ 0 h 803915"/>
                <a:gd name="connsiteX4" fmla="*/ 144731 w 289756"/>
                <a:gd name="connsiteY4" fmla="*/ 0 h 803915"/>
                <a:gd name="connsiteX5" fmla="*/ 144731 w 289756"/>
                <a:gd name="connsiteY5" fmla="*/ 803915 h 803915"/>
                <a:gd name="connsiteX6" fmla="*/ 0 w 289756"/>
                <a:gd name="connsiteY6" fmla="*/ 803915 h 80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756" h="803915">
                  <a:moveTo>
                    <a:pt x="145026" y="261073"/>
                  </a:moveTo>
                  <a:lnTo>
                    <a:pt x="289756" y="396937"/>
                  </a:lnTo>
                  <a:cubicBezTo>
                    <a:pt x="217244" y="462027"/>
                    <a:pt x="235619" y="444631"/>
                    <a:pt x="145026" y="542842"/>
                  </a:cubicBezTo>
                  <a:close/>
                  <a:moveTo>
                    <a:pt x="0" y="0"/>
                  </a:moveTo>
                  <a:lnTo>
                    <a:pt x="144731" y="0"/>
                  </a:lnTo>
                  <a:lnTo>
                    <a:pt x="144731" y="803915"/>
                  </a:lnTo>
                  <a:lnTo>
                    <a:pt x="0" y="803915"/>
                  </a:lnTo>
                  <a:close/>
                </a:path>
              </a:pathLst>
            </a:custGeom>
            <a:solidFill>
              <a:srgbClr val="FEC736"/>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algn="ctr"/>
              <a:endParaRPr lang="en-IN" dirty="0"/>
            </a:p>
          </p:txBody>
        </p:sp>
        <p:sp>
          <p:nvSpPr>
            <p:cNvPr id="19" name="Rectangle 18">
              <a:extLst>
                <a:ext uri="{FF2B5EF4-FFF2-40B4-BE49-F238E27FC236}">
                  <a16:creationId xmlns:a16="http://schemas.microsoft.com/office/drawing/2014/main" id="{C9BA1EC9-FC65-4C2F-817F-ADF847E211A4}"/>
                </a:ext>
              </a:extLst>
            </p:cNvPr>
            <p:cNvSpPr/>
            <p:nvPr/>
          </p:nvSpPr>
          <p:spPr>
            <a:xfrm>
              <a:off x="6541451" y="2055515"/>
              <a:ext cx="3480972" cy="400110"/>
            </a:xfrm>
            <a:prstGeom prst="rect">
              <a:avLst/>
            </a:prstGeom>
          </p:spPr>
          <p:txBody>
            <a:bodyPr wrap="square">
              <a:spAutoFit/>
            </a:bodyPr>
            <a:lstStyle/>
            <a:p>
              <a:r>
                <a:rPr lang="en-IN" sz="2000" dirty="0">
                  <a:solidFill>
                    <a:srgbClr val="2F5597"/>
                  </a:solidFill>
                  <a:cs typeface="Calibri" pitchFamily="34" charset="0"/>
                  <a:hlinkClick r:id="rId5"/>
                </a:rPr>
                <a:t>Medicaid.gov</a:t>
              </a:r>
              <a:r>
                <a:rPr lang="en-IN" sz="2000" dirty="0">
                  <a:solidFill>
                    <a:srgbClr val="2F5597"/>
                  </a:solidFill>
                  <a:cs typeface="Calibri" pitchFamily="34" charset="0"/>
                </a:rPr>
                <a:t> </a:t>
              </a:r>
            </a:p>
          </p:txBody>
        </p:sp>
      </p:grpSp>
      <p:grpSp>
        <p:nvGrpSpPr>
          <p:cNvPr id="58" name="Group 57" descr="Label 3: Social Security">
            <a:extLst>
              <a:ext uri="{FF2B5EF4-FFF2-40B4-BE49-F238E27FC236}">
                <a16:creationId xmlns:a16="http://schemas.microsoft.com/office/drawing/2014/main" id="{E7C7A7AA-D305-4F27-9F35-590CE9C3D8C9}"/>
              </a:ext>
              <a:ext uri="{C183D7F6-B498-43B3-948B-1728B52AA6E4}">
                <adec:decorative xmlns:adec="http://schemas.microsoft.com/office/drawing/2017/decorative" val="0"/>
              </a:ext>
            </a:extLst>
          </p:cNvPr>
          <p:cNvGrpSpPr/>
          <p:nvPr/>
        </p:nvGrpSpPr>
        <p:grpSpPr>
          <a:xfrm>
            <a:off x="939442" y="2697301"/>
            <a:ext cx="5034059" cy="643196"/>
            <a:chOff x="873802" y="2565860"/>
            <a:chExt cx="5034059" cy="643196"/>
          </a:xfrm>
          <a:noFill/>
        </p:grpSpPr>
        <p:sp>
          <p:nvSpPr>
            <p:cNvPr id="23" name="Rectangle 22">
              <a:extLst>
                <a:ext uri="{FF2B5EF4-FFF2-40B4-BE49-F238E27FC236}">
                  <a16:creationId xmlns:a16="http://schemas.microsoft.com/office/drawing/2014/main" id="{E5821821-1205-4E7C-9AAD-BDB25B53EB77}"/>
                </a:ext>
                <a:ext uri="{C183D7F6-B498-43B3-948B-1728B52AA6E4}">
                  <adec:decorative xmlns:adec="http://schemas.microsoft.com/office/drawing/2017/decorative" val="1"/>
                </a:ext>
              </a:extLst>
            </p:cNvPr>
            <p:cNvSpPr/>
            <p:nvPr/>
          </p:nvSpPr>
          <p:spPr bwMode="auto">
            <a:xfrm>
              <a:off x="1339471" y="2568976"/>
              <a:ext cx="4568390" cy="640080"/>
            </a:xfrm>
            <a:prstGeom prst="rect">
              <a:avLst/>
            </a:prstGeom>
            <a:grpFill/>
            <a:ln w="57150">
              <a:solidFill>
                <a:srgbClr val="4472C4"/>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24" name="Rectangle: Top Corners Rounded 417">
              <a:extLst>
                <a:ext uri="{FF2B5EF4-FFF2-40B4-BE49-F238E27FC236}">
                  <a16:creationId xmlns:a16="http://schemas.microsoft.com/office/drawing/2014/main" id="{71DEA430-6702-41CF-B2B4-B8151EF07CCF}"/>
                </a:ext>
                <a:ext uri="{C183D7F6-B498-43B3-948B-1728B52AA6E4}">
                  <adec:decorative xmlns:adec="http://schemas.microsoft.com/office/drawing/2017/decorative" val="1"/>
                </a:ext>
              </a:extLst>
            </p:cNvPr>
            <p:cNvSpPr/>
            <p:nvPr/>
          </p:nvSpPr>
          <p:spPr bwMode="auto">
            <a:xfrm rot="16200000">
              <a:off x="804397" y="2635265"/>
              <a:ext cx="640080" cy="501270"/>
            </a:xfrm>
            <a:prstGeom prst="round2SameRect">
              <a:avLst>
                <a:gd name="adj1" fmla="val 50000"/>
                <a:gd name="adj2" fmla="val 0"/>
              </a:avLst>
            </a:prstGeom>
            <a:solidFill>
              <a:srgbClr val="4472C4"/>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25" name="Rectangle 24">
              <a:extLst>
                <a:ext uri="{FF2B5EF4-FFF2-40B4-BE49-F238E27FC236}">
                  <a16:creationId xmlns:a16="http://schemas.microsoft.com/office/drawing/2014/main" id="{43971C1A-9C66-4479-AC61-B3340AD6AF11}"/>
                </a:ext>
              </a:extLst>
            </p:cNvPr>
            <p:cNvSpPr/>
            <p:nvPr/>
          </p:nvSpPr>
          <p:spPr>
            <a:xfrm>
              <a:off x="1475091" y="2695023"/>
              <a:ext cx="3584448" cy="400110"/>
            </a:xfrm>
            <a:prstGeom prst="rect">
              <a:avLst/>
            </a:prstGeom>
            <a:grpFill/>
          </p:spPr>
          <p:txBody>
            <a:bodyPr wrap="square">
              <a:spAutoFit/>
            </a:bodyPr>
            <a:lstStyle/>
            <a:p>
              <a:r>
                <a:rPr lang="en-IN" sz="2000" b="1" dirty="0">
                  <a:solidFill>
                    <a:srgbClr val="2F5597"/>
                  </a:solidFill>
                  <a:cs typeface="Calibri" pitchFamily="34" charset="0"/>
                </a:rPr>
                <a:t>Social Security </a:t>
              </a:r>
              <a:endParaRPr lang="en-US" sz="2000" b="1" dirty="0">
                <a:solidFill>
                  <a:srgbClr val="2F5597"/>
                </a:solidFill>
                <a:cs typeface="Calibri" pitchFamily="34" charset="0"/>
              </a:endParaRPr>
            </a:p>
          </p:txBody>
        </p:sp>
        <p:sp>
          <p:nvSpPr>
            <p:cNvPr id="27" name="TextBox 26">
              <a:extLst>
                <a:ext uri="{FF2B5EF4-FFF2-40B4-BE49-F238E27FC236}">
                  <a16:creationId xmlns:a16="http://schemas.microsoft.com/office/drawing/2014/main" id="{061A5D6F-B7A9-467A-B1E0-E7C1DDF85A86}"/>
                </a:ext>
                <a:ext uri="{C183D7F6-B498-43B3-948B-1728B52AA6E4}">
                  <adec:decorative xmlns:adec="http://schemas.microsoft.com/office/drawing/2017/decorative" val="1"/>
                </a:ext>
              </a:extLst>
            </p:cNvPr>
            <p:cNvSpPr txBox="1"/>
            <p:nvPr/>
          </p:nvSpPr>
          <p:spPr>
            <a:xfrm>
              <a:off x="933326" y="2707480"/>
              <a:ext cx="427357" cy="369332"/>
            </a:xfrm>
            <a:prstGeom prst="rect">
              <a:avLst/>
            </a:prstGeom>
            <a:grpFill/>
          </p:spPr>
          <p:txBody>
            <a:bodyPr wrap="square" rtlCol="0">
              <a:spAutoFit/>
            </a:bodyPr>
            <a:lstStyle/>
            <a:p>
              <a:pPr algn="ctr"/>
              <a:r>
                <a:rPr lang="en-US" b="1" dirty="0">
                  <a:solidFill>
                    <a:schemeClr val="bg1"/>
                  </a:solidFill>
                  <a:cs typeface="Arial" pitchFamily="34" charset="0"/>
                </a:rPr>
                <a:t>03</a:t>
              </a:r>
            </a:p>
          </p:txBody>
        </p:sp>
      </p:grpSp>
      <p:grpSp>
        <p:nvGrpSpPr>
          <p:cNvPr id="65" name="Group 64" descr="Website link: ssa.gov">
            <a:extLst>
              <a:ext uri="{FF2B5EF4-FFF2-40B4-BE49-F238E27FC236}">
                <a16:creationId xmlns:a16="http://schemas.microsoft.com/office/drawing/2014/main" id="{997E6F95-14C8-4810-9CCF-C47B364E8F0D}"/>
              </a:ext>
              <a:ext uri="{C183D7F6-B498-43B3-948B-1728B52AA6E4}">
                <adec:decorative xmlns:adec="http://schemas.microsoft.com/office/drawing/2017/decorative" val="0"/>
              </a:ext>
            </a:extLst>
          </p:cNvPr>
          <p:cNvGrpSpPr/>
          <p:nvPr/>
        </p:nvGrpSpPr>
        <p:grpSpPr>
          <a:xfrm>
            <a:off x="5957764" y="2689351"/>
            <a:ext cx="5308842" cy="658368"/>
            <a:chOff x="5957764" y="2689351"/>
            <a:chExt cx="5308842" cy="658368"/>
          </a:xfrm>
        </p:grpSpPr>
        <p:sp>
          <p:nvSpPr>
            <p:cNvPr id="21" name="Rectangle 20">
              <a:extLst>
                <a:ext uri="{FF2B5EF4-FFF2-40B4-BE49-F238E27FC236}">
                  <a16:creationId xmlns:a16="http://schemas.microsoft.com/office/drawing/2014/main" id="{B76EFF12-CC7F-49A2-98C6-F2F34D0176E0}"/>
                </a:ext>
                <a:ext uri="{C183D7F6-B498-43B3-948B-1728B52AA6E4}">
                  <adec:decorative xmlns:adec="http://schemas.microsoft.com/office/drawing/2017/decorative" val="1"/>
                </a:ext>
              </a:extLst>
            </p:cNvPr>
            <p:cNvSpPr/>
            <p:nvPr/>
          </p:nvSpPr>
          <p:spPr bwMode="auto">
            <a:xfrm>
              <a:off x="6008806" y="2742193"/>
              <a:ext cx="5257800" cy="548640"/>
            </a:xfrm>
            <a:prstGeom prst="rect">
              <a:avLst/>
            </a:prstGeom>
            <a:noFill/>
            <a:ln w="57150">
              <a:solidFill>
                <a:srgbClr val="4472C4"/>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22" name="Freeform: Shape 21">
              <a:extLst>
                <a:ext uri="{FF2B5EF4-FFF2-40B4-BE49-F238E27FC236}">
                  <a16:creationId xmlns:a16="http://schemas.microsoft.com/office/drawing/2014/main" id="{E8621CB2-504A-4D14-B9BC-3D8B58DC1E1F}"/>
                </a:ext>
                <a:ext uri="{C183D7F6-B498-43B3-948B-1728B52AA6E4}">
                  <adec:decorative xmlns:adec="http://schemas.microsoft.com/office/drawing/2017/decorative" val="1"/>
                </a:ext>
              </a:extLst>
            </p:cNvPr>
            <p:cNvSpPr/>
            <p:nvPr/>
          </p:nvSpPr>
          <p:spPr bwMode="auto">
            <a:xfrm>
              <a:off x="5957764" y="2689351"/>
              <a:ext cx="255142" cy="658368"/>
            </a:xfrm>
            <a:custGeom>
              <a:avLst/>
              <a:gdLst>
                <a:gd name="connsiteX0" fmla="*/ 145026 w 289756"/>
                <a:gd name="connsiteY0" fmla="*/ 261073 h 803915"/>
                <a:gd name="connsiteX1" fmla="*/ 289756 w 289756"/>
                <a:gd name="connsiteY1" fmla="*/ 396937 h 803915"/>
                <a:gd name="connsiteX2" fmla="*/ 145026 w 289756"/>
                <a:gd name="connsiteY2" fmla="*/ 542842 h 803915"/>
                <a:gd name="connsiteX3" fmla="*/ 0 w 289756"/>
                <a:gd name="connsiteY3" fmla="*/ 0 h 803915"/>
                <a:gd name="connsiteX4" fmla="*/ 144731 w 289756"/>
                <a:gd name="connsiteY4" fmla="*/ 0 h 803915"/>
                <a:gd name="connsiteX5" fmla="*/ 144731 w 289756"/>
                <a:gd name="connsiteY5" fmla="*/ 803915 h 803915"/>
                <a:gd name="connsiteX6" fmla="*/ 0 w 289756"/>
                <a:gd name="connsiteY6" fmla="*/ 803915 h 80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756" h="803915">
                  <a:moveTo>
                    <a:pt x="145026" y="261073"/>
                  </a:moveTo>
                  <a:lnTo>
                    <a:pt x="289756" y="396937"/>
                  </a:lnTo>
                  <a:cubicBezTo>
                    <a:pt x="217244" y="462027"/>
                    <a:pt x="235619" y="444631"/>
                    <a:pt x="145026" y="542842"/>
                  </a:cubicBezTo>
                  <a:close/>
                  <a:moveTo>
                    <a:pt x="0" y="0"/>
                  </a:moveTo>
                  <a:lnTo>
                    <a:pt x="144731" y="0"/>
                  </a:lnTo>
                  <a:lnTo>
                    <a:pt x="144731" y="803915"/>
                  </a:lnTo>
                  <a:lnTo>
                    <a:pt x="0" y="803915"/>
                  </a:lnTo>
                  <a:close/>
                </a:path>
              </a:pathLst>
            </a:custGeom>
            <a:solidFill>
              <a:srgbClr val="4472C4"/>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algn="ctr"/>
              <a:endParaRPr lang="en-IN" dirty="0"/>
            </a:p>
          </p:txBody>
        </p:sp>
        <p:sp>
          <p:nvSpPr>
            <p:cNvPr id="26" name="Rectangle 25">
              <a:extLst>
                <a:ext uri="{FF2B5EF4-FFF2-40B4-BE49-F238E27FC236}">
                  <a16:creationId xmlns:a16="http://schemas.microsoft.com/office/drawing/2014/main" id="{4D9A3833-61E4-44A3-9281-A354B52428B1}"/>
                </a:ext>
              </a:extLst>
            </p:cNvPr>
            <p:cNvSpPr/>
            <p:nvPr/>
          </p:nvSpPr>
          <p:spPr>
            <a:xfrm>
              <a:off x="6541451" y="2815519"/>
              <a:ext cx="3480971" cy="400110"/>
            </a:xfrm>
            <a:prstGeom prst="rect">
              <a:avLst/>
            </a:prstGeom>
          </p:spPr>
          <p:txBody>
            <a:bodyPr wrap="square">
              <a:spAutoFit/>
            </a:bodyPr>
            <a:lstStyle/>
            <a:p>
              <a:r>
                <a:rPr lang="en-IN" sz="2000" dirty="0">
                  <a:solidFill>
                    <a:srgbClr val="2F5597"/>
                  </a:solidFill>
                  <a:cs typeface="Calibri" pitchFamily="34" charset="0"/>
                  <a:hlinkClick r:id="rId6"/>
                </a:rPr>
                <a:t>SSA.gov</a:t>
              </a:r>
              <a:r>
                <a:rPr lang="en-IN" sz="2000" dirty="0">
                  <a:solidFill>
                    <a:srgbClr val="2F5597"/>
                  </a:solidFill>
                  <a:cs typeface="Calibri" pitchFamily="34" charset="0"/>
                </a:rPr>
                <a:t> </a:t>
              </a:r>
            </a:p>
          </p:txBody>
        </p:sp>
      </p:grpSp>
      <p:grpSp>
        <p:nvGrpSpPr>
          <p:cNvPr id="59" name="Group 58" descr="Label 4: Health Insurance Marketplace ">
            <a:extLst>
              <a:ext uri="{FF2B5EF4-FFF2-40B4-BE49-F238E27FC236}">
                <a16:creationId xmlns:a16="http://schemas.microsoft.com/office/drawing/2014/main" id="{98C3AAF4-6323-46A8-9C22-72656A17FB2D}"/>
              </a:ext>
              <a:ext uri="{C183D7F6-B498-43B3-948B-1728B52AA6E4}">
                <adec:decorative xmlns:adec="http://schemas.microsoft.com/office/drawing/2017/decorative" val="0"/>
              </a:ext>
            </a:extLst>
          </p:cNvPr>
          <p:cNvGrpSpPr/>
          <p:nvPr/>
        </p:nvGrpSpPr>
        <p:grpSpPr>
          <a:xfrm>
            <a:off x="934843" y="3459047"/>
            <a:ext cx="5038658" cy="640080"/>
            <a:chOff x="869203" y="3364488"/>
            <a:chExt cx="5038658" cy="647279"/>
          </a:xfrm>
          <a:noFill/>
        </p:grpSpPr>
        <p:sp>
          <p:nvSpPr>
            <p:cNvPr id="30" name="Rectangle 29">
              <a:extLst>
                <a:ext uri="{FF2B5EF4-FFF2-40B4-BE49-F238E27FC236}">
                  <a16:creationId xmlns:a16="http://schemas.microsoft.com/office/drawing/2014/main" id="{0A6CE65A-2B42-44A9-8630-1DB7F9D22FFF}"/>
                </a:ext>
                <a:ext uri="{C183D7F6-B498-43B3-948B-1728B52AA6E4}">
                  <adec:decorative xmlns:adec="http://schemas.microsoft.com/office/drawing/2017/decorative" val="1"/>
                </a:ext>
              </a:extLst>
            </p:cNvPr>
            <p:cNvSpPr/>
            <p:nvPr/>
          </p:nvSpPr>
          <p:spPr bwMode="auto">
            <a:xfrm>
              <a:off x="1339471" y="3364488"/>
              <a:ext cx="4568390" cy="640080"/>
            </a:xfrm>
            <a:prstGeom prst="rect">
              <a:avLst/>
            </a:prstGeom>
            <a:grpFill/>
            <a:ln w="57150">
              <a:solidFill>
                <a:schemeClr val="accent1"/>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31" name="Rectangle: Top Corners Rounded 419">
              <a:extLst>
                <a:ext uri="{FF2B5EF4-FFF2-40B4-BE49-F238E27FC236}">
                  <a16:creationId xmlns:a16="http://schemas.microsoft.com/office/drawing/2014/main" id="{9046B7D8-192A-4DF4-B157-1ED5A35AACB0}"/>
                </a:ext>
                <a:ext uri="{C183D7F6-B498-43B3-948B-1728B52AA6E4}">
                  <adec:decorative xmlns:adec="http://schemas.microsoft.com/office/drawing/2017/decorative" val="1"/>
                </a:ext>
              </a:extLst>
            </p:cNvPr>
            <p:cNvSpPr/>
            <p:nvPr/>
          </p:nvSpPr>
          <p:spPr bwMode="auto">
            <a:xfrm rot="16200000">
              <a:off x="799798" y="3441092"/>
              <a:ext cx="640080" cy="501270"/>
            </a:xfrm>
            <a:prstGeom prst="round2SameRect">
              <a:avLst>
                <a:gd name="adj1" fmla="val 50000"/>
                <a:gd name="adj2" fmla="val 0"/>
              </a:avLst>
            </a:prstGeom>
            <a:solidFill>
              <a:srgbClr val="507BC8"/>
            </a:solidFill>
            <a:ln>
              <a:solidFill>
                <a:schemeClr val="accent1"/>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32" name="Rectangle 31">
              <a:extLst>
                <a:ext uri="{FF2B5EF4-FFF2-40B4-BE49-F238E27FC236}">
                  <a16:creationId xmlns:a16="http://schemas.microsoft.com/office/drawing/2014/main" id="{9BF33CB5-1A3C-4560-8D50-3E1A853AED43}"/>
                </a:ext>
              </a:extLst>
            </p:cNvPr>
            <p:cNvSpPr/>
            <p:nvPr/>
          </p:nvSpPr>
          <p:spPr>
            <a:xfrm>
              <a:off x="1467429" y="3481810"/>
              <a:ext cx="3584448" cy="404610"/>
            </a:xfrm>
            <a:prstGeom prst="rect">
              <a:avLst/>
            </a:prstGeom>
            <a:grpFill/>
            <a:ln>
              <a:noFill/>
            </a:ln>
          </p:spPr>
          <p:txBody>
            <a:bodyPr wrap="square">
              <a:spAutoFit/>
            </a:bodyPr>
            <a:lstStyle/>
            <a:p>
              <a:r>
                <a:rPr lang="en-IN" sz="2000" b="1" dirty="0">
                  <a:solidFill>
                    <a:srgbClr val="2F5597"/>
                  </a:solidFill>
                  <a:cs typeface="Calibri" pitchFamily="34" charset="0"/>
                </a:rPr>
                <a:t>Health Insurance Marketplace® </a:t>
              </a:r>
              <a:endParaRPr lang="en-US" sz="2000" b="1" dirty="0">
                <a:solidFill>
                  <a:srgbClr val="2F5597"/>
                </a:solidFill>
                <a:cs typeface="Calibri" pitchFamily="34" charset="0"/>
              </a:endParaRPr>
            </a:p>
          </p:txBody>
        </p:sp>
        <p:sp>
          <p:nvSpPr>
            <p:cNvPr id="34" name="TextBox 33">
              <a:extLst>
                <a:ext uri="{FF2B5EF4-FFF2-40B4-BE49-F238E27FC236}">
                  <a16:creationId xmlns:a16="http://schemas.microsoft.com/office/drawing/2014/main" id="{29A61B95-47F1-4C43-866F-22228D77348E}"/>
                </a:ext>
                <a:ext uri="{C183D7F6-B498-43B3-948B-1728B52AA6E4}">
                  <adec:decorative xmlns:adec="http://schemas.microsoft.com/office/drawing/2017/decorative" val="1"/>
                </a:ext>
              </a:extLst>
            </p:cNvPr>
            <p:cNvSpPr txBox="1"/>
            <p:nvPr/>
          </p:nvSpPr>
          <p:spPr>
            <a:xfrm>
              <a:off x="943054" y="3503322"/>
              <a:ext cx="427357" cy="369332"/>
            </a:xfrm>
            <a:prstGeom prst="rect">
              <a:avLst/>
            </a:prstGeom>
            <a:grpFill/>
            <a:ln>
              <a:solidFill>
                <a:schemeClr val="accent1"/>
              </a:solidFill>
            </a:ln>
          </p:spPr>
          <p:txBody>
            <a:bodyPr wrap="square" rtlCol="0">
              <a:spAutoFit/>
            </a:bodyPr>
            <a:lstStyle/>
            <a:p>
              <a:pPr algn="ctr"/>
              <a:r>
                <a:rPr lang="en-US" b="1" dirty="0">
                  <a:solidFill>
                    <a:schemeClr val="bg1"/>
                  </a:solidFill>
                  <a:cs typeface="Arial" pitchFamily="34" charset="0"/>
                </a:rPr>
                <a:t>04</a:t>
              </a:r>
            </a:p>
          </p:txBody>
        </p:sp>
      </p:grpSp>
      <p:grpSp>
        <p:nvGrpSpPr>
          <p:cNvPr id="66" name="Group 65" descr="Website link: HealthCare.gov &#10;">
            <a:extLst>
              <a:ext uri="{FF2B5EF4-FFF2-40B4-BE49-F238E27FC236}">
                <a16:creationId xmlns:a16="http://schemas.microsoft.com/office/drawing/2014/main" id="{6973FAA1-CE43-4B81-9FDE-60E5B82CDC58}"/>
              </a:ext>
              <a:ext uri="{C183D7F6-B498-43B3-948B-1728B52AA6E4}">
                <adec:decorative xmlns:adec="http://schemas.microsoft.com/office/drawing/2017/decorative" val="0"/>
              </a:ext>
            </a:extLst>
          </p:cNvPr>
          <p:cNvGrpSpPr/>
          <p:nvPr/>
        </p:nvGrpSpPr>
        <p:grpSpPr>
          <a:xfrm>
            <a:off x="5957764" y="3446360"/>
            <a:ext cx="5308842" cy="658368"/>
            <a:chOff x="5957764" y="3446360"/>
            <a:chExt cx="5308842" cy="658368"/>
          </a:xfrm>
        </p:grpSpPr>
        <p:sp>
          <p:nvSpPr>
            <p:cNvPr id="28" name="Rectangle 27">
              <a:extLst>
                <a:ext uri="{FF2B5EF4-FFF2-40B4-BE49-F238E27FC236}">
                  <a16:creationId xmlns:a16="http://schemas.microsoft.com/office/drawing/2014/main" id="{43EE81D4-F2FC-424C-9577-5C2133C05AF3}"/>
                </a:ext>
                <a:ext uri="{C183D7F6-B498-43B3-948B-1728B52AA6E4}">
                  <adec:decorative xmlns:adec="http://schemas.microsoft.com/office/drawing/2017/decorative" val="1"/>
                </a:ext>
              </a:extLst>
            </p:cNvPr>
            <p:cNvSpPr/>
            <p:nvPr/>
          </p:nvSpPr>
          <p:spPr bwMode="auto">
            <a:xfrm>
              <a:off x="6008806" y="3500806"/>
              <a:ext cx="5257800" cy="548640"/>
            </a:xfrm>
            <a:prstGeom prst="rect">
              <a:avLst/>
            </a:prstGeom>
            <a:noFill/>
            <a:ln w="57150">
              <a:solidFill>
                <a:srgbClr val="507BC8"/>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29" name="Freeform: Shape 28">
              <a:extLst>
                <a:ext uri="{FF2B5EF4-FFF2-40B4-BE49-F238E27FC236}">
                  <a16:creationId xmlns:a16="http://schemas.microsoft.com/office/drawing/2014/main" id="{474E4E82-1E90-4B52-86EC-E14FA377E859}"/>
                </a:ext>
                <a:ext uri="{C183D7F6-B498-43B3-948B-1728B52AA6E4}">
                  <adec:decorative xmlns:adec="http://schemas.microsoft.com/office/drawing/2017/decorative" val="1"/>
                </a:ext>
              </a:extLst>
            </p:cNvPr>
            <p:cNvSpPr/>
            <p:nvPr/>
          </p:nvSpPr>
          <p:spPr bwMode="auto">
            <a:xfrm>
              <a:off x="5957764" y="3446360"/>
              <a:ext cx="255142" cy="658368"/>
            </a:xfrm>
            <a:custGeom>
              <a:avLst/>
              <a:gdLst>
                <a:gd name="connsiteX0" fmla="*/ 145026 w 289756"/>
                <a:gd name="connsiteY0" fmla="*/ 261073 h 803915"/>
                <a:gd name="connsiteX1" fmla="*/ 289756 w 289756"/>
                <a:gd name="connsiteY1" fmla="*/ 396937 h 803915"/>
                <a:gd name="connsiteX2" fmla="*/ 145026 w 289756"/>
                <a:gd name="connsiteY2" fmla="*/ 542842 h 803915"/>
                <a:gd name="connsiteX3" fmla="*/ 0 w 289756"/>
                <a:gd name="connsiteY3" fmla="*/ 0 h 803915"/>
                <a:gd name="connsiteX4" fmla="*/ 144731 w 289756"/>
                <a:gd name="connsiteY4" fmla="*/ 0 h 803915"/>
                <a:gd name="connsiteX5" fmla="*/ 144731 w 289756"/>
                <a:gd name="connsiteY5" fmla="*/ 803915 h 803915"/>
                <a:gd name="connsiteX6" fmla="*/ 0 w 289756"/>
                <a:gd name="connsiteY6" fmla="*/ 803915 h 80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756" h="803915">
                  <a:moveTo>
                    <a:pt x="145026" y="261073"/>
                  </a:moveTo>
                  <a:lnTo>
                    <a:pt x="289756" y="396937"/>
                  </a:lnTo>
                  <a:cubicBezTo>
                    <a:pt x="217244" y="462027"/>
                    <a:pt x="235619" y="444632"/>
                    <a:pt x="145026" y="542842"/>
                  </a:cubicBezTo>
                  <a:close/>
                  <a:moveTo>
                    <a:pt x="0" y="0"/>
                  </a:moveTo>
                  <a:lnTo>
                    <a:pt x="144731" y="0"/>
                  </a:lnTo>
                  <a:lnTo>
                    <a:pt x="144731" y="803915"/>
                  </a:lnTo>
                  <a:lnTo>
                    <a:pt x="0" y="803915"/>
                  </a:lnTo>
                  <a:close/>
                </a:path>
              </a:pathLst>
            </a:custGeom>
            <a:solidFill>
              <a:srgbClr val="507BC8"/>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algn="ctr"/>
              <a:endParaRPr lang="en-IN" dirty="0"/>
            </a:p>
          </p:txBody>
        </p:sp>
        <p:sp>
          <p:nvSpPr>
            <p:cNvPr id="33" name="Rectangle 32">
              <a:extLst>
                <a:ext uri="{FF2B5EF4-FFF2-40B4-BE49-F238E27FC236}">
                  <a16:creationId xmlns:a16="http://schemas.microsoft.com/office/drawing/2014/main" id="{09193643-1F50-4AC5-ABF4-598940F92ADE}"/>
                </a:ext>
              </a:extLst>
            </p:cNvPr>
            <p:cNvSpPr/>
            <p:nvPr/>
          </p:nvSpPr>
          <p:spPr>
            <a:xfrm>
              <a:off x="6541451" y="3575523"/>
              <a:ext cx="3480970" cy="400110"/>
            </a:xfrm>
            <a:prstGeom prst="rect">
              <a:avLst/>
            </a:prstGeom>
          </p:spPr>
          <p:txBody>
            <a:bodyPr wrap="square">
              <a:spAutoFit/>
            </a:bodyPr>
            <a:lstStyle/>
            <a:p>
              <a:r>
                <a:rPr lang="en-IN" sz="2000" dirty="0">
                  <a:solidFill>
                    <a:srgbClr val="2F5597"/>
                  </a:solidFill>
                  <a:cs typeface="Calibri" pitchFamily="34" charset="0"/>
                  <a:hlinkClick r:id="rId7"/>
                </a:rPr>
                <a:t>HealthCare.gov</a:t>
              </a:r>
              <a:r>
                <a:rPr lang="en-IN" sz="2000" dirty="0">
                  <a:solidFill>
                    <a:srgbClr val="2F5597"/>
                  </a:solidFill>
                  <a:cs typeface="Calibri" pitchFamily="34" charset="0"/>
                </a:rPr>
                <a:t> </a:t>
              </a:r>
            </a:p>
          </p:txBody>
        </p:sp>
      </p:grpSp>
      <p:grpSp>
        <p:nvGrpSpPr>
          <p:cNvPr id="60" name="Group 59" descr="Label 5: Children’s Health Insurance Program &#10; ">
            <a:extLst>
              <a:ext uri="{FF2B5EF4-FFF2-40B4-BE49-F238E27FC236}">
                <a16:creationId xmlns:a16="http://schemas.microsoft.com/office/drawing/2014/main" id="{1E46E46B-A8A3-4C8E-9B8E-9839A93CF4C5}"/>
              </a:ext>
              <a:ext uri="{C183D7F6-B498-43B3-948B-1728B52AA6E4}">
                <adec:decorative xmlns:adec="http://schemas.microsoft.com/office/drawing/2017/decorative" val="0"/>
              </a:ext>
            </a:extLst>
          </p:cNvPr>
          <p:cNvGrpSpPr/>
          <p:nvPr/>
        </p:nvGrpSpPr>
        <p:grpSpPr>
          <a:xfrm>
            <a:off x="931450" y="4217677"/>
            <a:ext cx="5042051" cy="640698"/>
            <a:chOff x="870805" y="4159381"/>
            <a:chExt cx="5042051" cy="640698"/>
          </a:xfrm>
        </p:grpSpPr>
        <p:sp>
          <p:nvSpPr>
            <p:cNvPr id="37" name="Rectangle 36">
              <a:extLst>
                <a:ext uri="{FF2B5EF4-FFF2-40B4-BE49-F238E27FC236}">
                  <a16:creationId xmlns:a16="http://schemas.microsoft.com/office/drawing/2014/main" id="{2EF0E87D-2C7C-4638-B8E8-399B7968C71B}"/>
                </a:ext>
                <a:ext uri="{C183D7F6-B498-43B3-948B-1728B52AA6E4}">
                  <adec:decorative xmlns:adec="http://schemas.microsoft.com/office/drawing/2017/decorative" val="1"/>
                </a:ext>
              </a:extLst>
            </p:cNvPr>
            <p:cNvSpPr/>
            <p:nvPr/>
          </p:nvSpPr>
          <p:spPr bwMode="auto">
            <a:xfrm>
              <a:off x="1339472" y="4159999"/>
              <a:ext cx="4573384" cy="640080"/>
            </a:xfrm>
            <a:prstGeom prst="rect">
              <a:avLst/>
            </a:prstGeom>
            <a:noFill/>
            <a:ln w="57150">
              <a:solidFill>
                <a:srgbClr val="0A5EC6"/>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38" name="Rectangle: Top Corners Rounded 421">
              <a:extLst>
                <a:ext uri="{FF2B5EF4-FFF2-40B4-BE49-F238E27FC236}">
                  <a16:creationId xmlns:a16="http://schemas.microsoft.com/office/drawing/2014/main" id="{AE2A7B73-D4EA-463D-9D7E-0FE43CF92954}"/>
                </a:ext>
                <a:ext uri="{C183D7F6-B498-43B3-948B-1728B52AA6E4}">
                  <adec:decorative xmlns:adec="http://schemas.microsoft.com/office/drawing/2017/decorative" val="1"/>
                </a:ext>
              </a:extLst>
            </p:cNvPr>
            <p:cNvSpPr/>
            <p:nvPr/>
          </p:nvSpPr>
          <p:spPr bwMode="auto">
            <a:xfrm rot="16200000">
              <a:off x="801400" y="4228786"/>
              <a:ext cx="640080" cy="501270"/>
            </a:xfrm>
            <a:prstGeom prst="round2SameRect">
              <a:avLst>
                <a:gd name="adj1" fmla="val 50000"/>
                <a:gd name="adj2" fmla="val 0"/>
              </a:avLst>
            </a:prstGeom>
            <a:solidFill>
              <a:srgbClr val="0A5EC6"/>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39" name="Rectangle 38">
              <a:extLst>
                <a:ext uri="{FF2B5EF4-FFF2-40B4-BE49-F238E27FC236}">
                  <a16:creationId xmlns:a16="http://schemas.microsoft.com/office/drawing/2014/main" id="{27B0FDC2-46FE-487F-BCC6-1DBD724A4B64}"/>
                </a:ext>
              </a:extLst>
            </p:cNvPr>
            <p:cNvSpPr/>
            <p:nvPr/>
          </p:nvSpPr>
          <p:spPr>
            <a:xfrm>
              <a:off x="1467429" y="4282533"/>
              <a:ext cx="4440432" cy="400110"/>
            </a:xfrm>
            <a:prstGeom prst="rect">
              <a:avLst/>
            </a:prstGeom>
          </p:spPr>
          <p:txBody>
            <a:bodyPr wrap="square">
              <a:spAutoFit/>
            </a:bodyPr>
            <a:lstStyle/>
            <a:p>
              <a:r>
                <a:rPr lang="en-IN" sz="2000" b="1" dirty="0">
                  <a:solidFill>
                    <a:srgbClr val="2F5597"/>
                  </a:solidFill>
                  <a:cs typeface="Calibri" pitchFamily="34" charset="0"/>
                </a:rPr>
                <a:t>Children’s Health Insurance Program </a:t>
              </a:r>
              <a:endParaRPr lang="en-US" sz="2000" b="1" dirty="0">
                <a:solidFill>
                  <a:srgbClr val="2F5597"/>
                </a:solidFill>
                <a:cs typeface="Calibri" pitchFamily="34" charset="0"/>
              </a:endParaRPr>
            </a:p>
          </p:txBody>
        </p:sp>
        <p:sp>
          <p:nvSpPr>
            <p:cNvPr id="41" name="TextBox 40">
              <a:extLst>
                <a:ext uri="{FF2B5EF4-FFF2-40B4-BE49-F238E27FC236}">
                  <a16:creationId xmlns:a16="http://schemas.microsoft.com/office/drawing/2014/main" id="{E3CCE8EC-3DAF-4C87-8EBE-96AEB44A0DAB}"/>
                </a:ext>
                <a:ext uri="{C183D7F6-B498-43B3-948B-1728B52AA6E4}">
                  <adec:decorative xmlns:adec="http://schemas.microsoft.com/office/drawing/2017/decorative" val="1"/>
                </a:ext>
              </a:extLst>
            </p:cNvPr>
            <p:cNvSpPr txBox="1"/>
            <p:nvPr/>
          </p:nvSpPr>
          <p:spPr>
            <a:xfrm>
              <a:off x="933325" y="4298973"/>
              <a:ext cx="427357" cy="369332"/>
            </a:xfrm>
            <a:prstGeom prst="rect">
              <a:avLst/>
            </a:prstGeom>
            <a:noFill/>
          </p:spPr>
          <p:txBody>
            <a:bodyPr wrap="square" rtlCol="0">
              <a:spAutoFit/>
            </a:bodyPr>
            <a:lstStyle/>
            <a:p>
              <a:pPr algn="ctr"/>
              <a:r>
                <a:rPr lang="en-US" b="1" dirty="0">
                  <a:solidFill>
                    <a:schemeClr val="bg1"/>
                  </a:solidFill>
                  <a:cs typeface="Arial" pitchFamily="34" charset="0"/>
                </a:rPr>
                <a:t>05</a:t>
              </a:r>
            </a:p>
          </p:txBody>
        </p:sp>
      </p:grpSp>
      <p:grpSp>
        <p:nvGrpSpPr>
          <p:cNvPr id="67" name="Group 66" descr="Website link: InsureKidsNow.gov &#10;">
            <a:extLst>
              <a:ext uri="{FF2B5EF4-FFF2-40B4-BE49-F238E27FC236}">
                <a16:creationId xmlns:a16="http://schemas.microsoft.com/office/drawing/2014/main" id="{42810CF7-C0AA-4D5C-8E9D-98113C7096F0}"/>
              </a:ext>
              <a:ext uri="{C183D7F6-B498-43B3-948B-1728B52AA6E4}">
                <adec:decorative xmlns:adec="http://schemas.microsoft.com/office/drawing/2017/decorative" val="0"/>
              </a:ext>
            </a:extLst>
          </p:cNvPr>
          <p:cNvGrpSpPr/>
          <p:nvPr/>
        </p:nvGrpSpPr>
        <p:grpSpPr>
          <a:xfrm>
            <a:off x="5957764" y="4203369"/>
            <a:ext cx="5308842" cy="658368"/>
            <a:chOff x="5957764" y="4203369"/>
            <a:chExt cx="5308842" cy="658368"/>
          </a:xfrm>
        </p:grpSpPr>
        <p:sp>
          <p:nvSpPr>
            <p:cNvPr id="35" name="Rectangle 34">
              <a:extLst>
                <a:ext uri="{FF2B5EF4-FFF2-40B4-BE49-F238E27FC236}">
                  <a16:creationId xmlns:a16="http://schemas.microsoft.com/office/drawing/2014/main" id="{1321B5EB-1750-48AB-88BC-0555DFFCAC2F}"/>
                </a:ext>
                <a:ext uri="{C183D7F6-B498-43B3-948B-1728B52AA6E4}">
                  <adec:decorative xmlns:adec="http://schemas.microsoft.com/office/drawing/2017/decorative" val="1"/>
                </a:ext>
              </a:extLst>
            </p:cNvPr>
            <p:cNvSpPr/>
            <p:nvPr/>
          </p:nvSpPr>
          <p:spPr bwMode="auto">
            <a:xfrm>
              <a:off x="6008806" y="4259419"/>
              <a:ext cx="5257800" cy="548640"/>
            </a:xfrm>
            <a:prstGeom prst="rect">
              <a:avLst/>
            </a:prstGeom>
            <a:noFill/>
            <a:ln w="57150">
              <a:solidFill>
                <a:srgbClr val="0A5EC6"/>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36" name="Freeform: Shape 35">
              <a:extLst>
                <a:ext uri="{FF2B5EF4-FFF2-40B4-BE49-F238E27FC236}">
                  <a16:creationId xmlns:a16="http://schemas.microsoft.com/office/drawing/2014/main" id="{AB0888F0-8087-4035-AEA3-4CD571A279C2}"/>
                </a:ext>
                <a:ext uri="{C183D7F6-B498-43B3-948B-1728B52AA6E4}">
                  <adec:decorative xmlns:adec="http://schemas.microsoft.com/office/drawing/2017/decorative" val="1"/>
                </a:ext>
              </a:extLst>
            </p:cNvPr>
            <p:cNvSpPr/>
            <p:nvPr/>
          </p:nvSpPr>
          <p:spPr bwMode="auto">
            <a:xfrm>
              <a:off x="5957764" y="4203369"/>
              <a:ext cx="255142" cy="658368"/>
            </a:xfrm>
            <a:custGeom>
              <a:avLst/>
              <a:gdLst>
                <a:gd name="connsiteX0" fmla="*/ 145026 w 289756"/>
                <a:gd name="connsiteY0" fmla="*/ 261073 h 803915"/>
                <a:gd name="connsiteX1" fmla="*/ 289756 w 289756"/>
                <a:gd name="connsiteY1" fmla="*/ 396937 h 803915"/>
                <a:gd name="connsiteX2" fmla="*/ 145026 w 289756"/>
                <a:gd name="connsiteY2" fmla="*/ 542842 h 803915"/>
                <a:gd name="connsiteX3" fmla="*/ 0 w 289756"/>
                <a:gd name="connsiteY3" fmla="*/ 0 h 803915"/>
                <a:gd name="connsiteX4" fmla="*/ 144731 w 289756"/>
                <a:gd name="connsiteY4" fmla="*/ 0 h 803915"/>
                <a:gd name="connsiteX5" fmla="*/ 144731 w 289756"/>
                <a:gd name="connsiteY5" fmla="*/ 803915 h 803915"/>
                <a:gd name="connsiteX6" fmla="*/ 0 w 289756"/>
                <a:gd name="connsiteY6" fmla="*/ 803915 h 80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756" h="803915">
                  <a:moveTo>
                    <a:pt x="145026" y="261073"/>
                  </a:moveTo>
                  <a:lnTo>
                    <a:pt x="289756" y="396937"/>
                  </a:lnTo>
                  <a:cubicBezTo>
                    <a:pt x="217244" y="462027"/>
                    <a:pt x="235619" y="444632"/>
                    <a:pt x="145026" y="542842"/>
                  </a:cubicBezTo>
                  <a:close/>
                  <a:moveTo>
                    <a:pt x="0" y="0"/>
                  </a:moveTo>
                  <a:lnTo>
                    <a:pt x="144731" y="0"/>
                  </a:lnTo>
                  <a:lnTo>
                    <a:pt x="144731" y="803915"/>
                  </a:lnTo>
                  <a:lnTo>
                    <a:pt x="0" y="803915"/>
                  </a:lnTo>
                  <a:close/>
                </a:path>
              </a:pathLst>
            </a:custGeom>
            <a:solidFill>
              <a:srgbClr val="0A5EC6"/>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algn="ctr"/>
              <a:endParaRPr lang="en-IN" dirty="0"/>
            </a:p>
          </p:txBody>
        </p:sp>
        <p:sp>
          <p:nvSpPr>
            <p:cNvPr id="40" name="Rectangle 39">
              <a:extLst>
                <a:ext uri="{FF2B5EF4-FFF2-40B4-BE49-F238E27FC236}">
                  <a16:creationId xmlns:a16="http://schemas.microsoft.com/office/drawing/2014/main" id="{4B8849DF-6C42-42A3-8EDD-F9D9749DD916}"/>
                </a:ext>
              </a:extLst>
            </p:cNvPr>
            <p:cNvSpPr/>
            <p:nvPr/>
          </p:nvSpPr>
          <p:spPr>
            <a:xfrm>
              <a:off x="6541450" y="4335527"/>
              <a:ext cx="3685391" cy="400110"/>
            </a:xfrm>
            <a:prstGeom prst="rect">
              <a:avLst/>
            </a:prstGeom>
          </p:spPr>
          <p:txBody>
            <a:bodyPr wrap="square">
              <a:spAutoFit/>
            </a:bodyPr>
            <a:lstStyle/>
            <a:p>
              <a:r>
                <a:rPr lang="en-IN" sz="2000" dirty="0">
                  <a:solidFill>
                    <a:srgbClr val="2F5597"/>
                  </a:solidFill>
                  <a:cs typeface="Calibri" pitchFamily="34" charset="0"/>
                  <a:hlinkClick r:id="rId8"/>
                </a:rPr>
                <a:t>InsureKidsNow.gov</a:t>
              </a:r>
              <a:r>
                <a:rPr lang="en-IN" sz="2000" dirty="0">
                  <a:solidFill>
                    <a:srgbClr val="2F5597"/>
                  </a:solidFill>
                  <a:cs typeface="Calibri" pitchFamily="34" charset="0"/>
                </a:rPr>
                <a:t> </a:t>
              </a:r>
            </a:p>
          </p:txBody>
        </p:sp>
      </p:grpSp>
      <p:grpSp>
        <p:nvGrpSpPr>
          <p:cNvPr id="61" name="Group 60" descr="Label 6: CMS National Training Program &#10; ">
            <a:extLst>
              <a:ext uri="{FF2B5EF4-FFF2-40B4-BE49-F238E27FC236}">
                <a16:creationId xmlns:a16="http://schemas.microsoft.com/office/drawing/2014/main" id="{209CF6E8-4123-446D-9825-12E4B58A678D}"/>
              </a:ext>
              <a:ext uri="{C183D7F6-B498-43B3-948B-1728B52AA6E4}">
                <adec:decorative xmlns:adec="http://schemas.microsoft.com/office/drawing/2017/decorative" val="0"/>
              </a:ext>
            </a:extLst>
          </p:cNvPr>
          <p:cNvGrpSpPr/>
          <p:nvPr/>
        </p:nvGrpSpPr>
        <p:grpSpPr>
          <a:xfrm>
            <a:off x="931453" y="4976924"/>
            <a:ext cx="5042048" cy="640081"/>
            <a:chOff x="870805" y="4955510"/>
            <a:chExt cx="5042048" cy="640081"/>
          </a:xfrm>
          <a:noFill/>
        </p:grpSpPr>
        <p:sp>
          <p:nvSpPr>
            <p:cNvPr id="44" name="Rectangle 43">
              <a:extLst>
                <a:ext uri="{FF2B5EF4-FFF2-40B4-BE49-F238E27FC236}">
                  <a16:creationId xmlns:a16="http://schemas.microsoft.com/office/drawing/2014/main" id="{034B401F-6C53-4237-B0B9-6701249FE103}"/>
                </a:ext>
                <a:ext uri="{C183D7F6-B498-43B3-948B-1728B52AA6E4}">
                  <adec:decorative xmlns:adec="http://schemas.microsoft.com/office/drawing/2017/decorative" val="1"/>
                </a:ext>
              </a:extLst>
            </p:cNvPr>
            <p:cNvSpPr/>
            <p:nvPr/>
          </p:nvSpPr>
          <p:spPr bwMode="auto">
            <a:xfrm>
              <a:off x="1339470" y="4955511"/>
              <a:ext cx="4573383" cy="640080"/>
            </a:xfrm>
            <a:prstGeom prst="rect">
              <a:avLst/>
            </a:prstGeom>
            <a:grpFill/>
            <a:ln w="57150">
              <a:solidFill>
                <a:srgbClr val="00529B"/>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45" name="Rectangle: Top Corners Rounded 425">
              <a:extLst>
                <a:ext uri="{FF2B5EF4-FFF2-40B4-BE49-F238E27FC236}">
                  <a16:creationId xmlns:a16="http://schemas.microsoft.com/office/drawing/2014/main" id="{C6103222-E966-45C8-9749-42822A8C772D}"/>
                </a:ext>
                <a:ext uri="{C183D7F6-B498-43B3-948B-1728B52AA6E4}">
                  <adec:decorative xmlns:adec="http://schemas.microsoft.com/office/drawing/2017/decorative" val="1"/>
                </a:ext>
              </a:extLst>
            </p:cNvPr>
            <p:cNvSpPr/>
            <p:nvPr/>
          </p:nvSpPr>
          <p:spPr bwMode="auto">
            <a:xfrm rot="16200000">
              <a:off x="801400" y="5024915"/>
              <a:ext cx="640080" cy="501270"/>
            </a:xfrm>
            <a:prstGeom prst="round2SameRect">
              <a:avLst>
                <a:gd name="adj1" fmla="val 50000"/>
                <a:gd name="adj2" fmla="val 0"/>
              </a:avLst>
            </a:prstGeom>
            <a:solidFill>
              <a:srgbClr val="00529B"/>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46" name="Rectangle 45">
              <a:extLst>
                <a:ext uri="{FF2B5EF4-FFF2-40B4-BE49-F238E27FC236}">
                  <a16:creationId xmlns:a16="http://schemas.microsoft.com/office/drawing/2014/main" id="{F0B90301-1322-4156-9D1D-D854A3CA5B25}"/>
                </a:ext>
              </a:extLst>
            </p:cNvPr>
            <p:cNvSpPr/>
            <p:nvPr/>
          </p:nvSpPr>
          <p:spPr>
            <a:xfrm>
              <a:off x="1471313" y="5091616"/>
              <a:ext cx="3588226" cy="400110"/>
            </a:xfrm>
            <a:prstGeom prst="rect">
              <a:avLst/>
            </a:prstGeom>
            <a:grpFill/>
          </p:spPr>
          <p:txBody>
            <a:bodyPr wrap="square">
              <a:spAutoFit/>
            </a:bodyPr>
            <a:lstStyle/>
            <a:p>
              <a:r>
                <a:rPr lang="en-IN" sz="2000" b="1" dirty="0">
                  <a:solidFill>
                    <a:srgbClr val="2F5597"/>
                  </a:solidFill>
                  <a:cs typeface="Calibri" pitchFamily="34" charset="0"/>
                </a:rPr>
                <a:t>CMS National Training Program </a:t>
              </a:r>
              <a:endParaRPr lang="en-US" sz="2000" b="1" dirty="0">
                <a:solidFill>
                  <a:srgbClr val="2F5597"/>
                </a:solidFill>
                <a:cs typeface="Calibri" pitchFamily="34" charset="0"/>
              </a:endParaRPr>
            </a:p>
          </p:txBody>
        </p:sp>
        <p:sp>
          <p:nvSpPr>
            <p:cNvPr id="48" name="TextBox 47">
              <a:extLst>
                <a:ext uri="{FF2B5EF4-FFF2-40B4-BE49-F238E27FC236}">
                  <a16:creationId xmlns:a16="http://schemas.microsoft.com/office/drawing/2014/main" id="{35EEEB1A-472E-456D-8473-42F6E19C68CA}"/>
                </a:ext>
                <a:ext uri="{C183D7F6-B498-43B3-948B-1728B52AA6E4}">
                  <adec:decorative xmlns:adec="http://schemas.microsoft.com/office/drawing/2017/decorative" val="1"/>
                </a:ext>
              </a:extLst>
            </p:cNvPr>
            <p:cNvSpPr txBox="1"/>
            <p:nvPr/>
          </p:nvSpPr>
          <p:spPr>
            <a:xfrm>
              <a:off x="923784" y="5107686"/>
              <a:ext cx="427357" cy="369332"/>
            </a:xfrm>
            <a:prstGeom prst="rect">
              <a:avLst/>
            </a:prstGeom>
            <a:grpFill/>
          </p:spPr>
          <p:txBody>
            <a:bodyPr wrap="square" rtlCol="0">
              <a:spAutoFit/>
            </a:bodyPr>
            <a:lstStyle/>
            <a:p>
              <a:pPr algn="ctr"/>
              <a:r>
                <a:rPr lang="en-US" b="1" dirty="0">
                  <a:solidFill>
                    <a:schemeClr val="bg1"/>
                  </a:solidFill>
                  <a:cs typeface="Arial" pitchFamily="34" charset="0"/>
                </a:rPr>
                <a:t>06</a:t>
              </a:r>
            </a:p>
          </p:txBody>
        </p:sp>
      </p:grpSp>
      <p:grpSp>
        <p:nvGrpSpPr>
          <p:cNvPr id="68" name="Group 67" descr="Website link: CMSnationaltrainingprogram.cms.gov &#10;">
            <a:extLst>
              <a:ext uri="{FF2B5EF4-FFF2-40B4-BE49-F238E27FC236}">
                <a16:creationId xmlns:a16="http://schemas.microsoft.com/office/drawing/2014/main" id="{26FF5D7E-76F0-45CB-9698-DBF8B3518FF3}"/>
              </a:ext>
              <a:ext uri="{C183D7F6-B498-43B3-948B-1728B52AA6E4}">
                <adec:decorative xmlns:adec="http://schemas.microsoft.com/office/drawing/2017/decorative" val="0"/>
              </a:ext>
            </a:extLst>
          </p:cNvPr>
          <p:cNvGrpSpPr/>
          <p:nvPr/>
        </p:nvGrpSpPr>
        <p:grpSpPr>
          <a:xfrm>
            <a:off x="5957764" y="4960378"/>
            <a:ext cx="5308842" cy="658368"/>
            <a:chOff x="5957764" y="4960378"/>
            <a:chExt cx="5308842" cy="658368"/>
          </a:xfrm>
        </p:grpSpPr>
        <p:sp>
          <p:nvSpPr>
            <p:cNvPr id="42" name="Rectangle 41">
              <a:extLst>
                <a:ext uri="{FF2B5EF4-FFF2-40B4-BE49-F238E27FC236}">
                  <a16:creationId xmlns:a16="http://schemas.microsoft.com/office/drawing/2014/main" id="{1C4A6500-DC98-4AF5-B3B4-6FF1E194275F}"/>
                </a:ext>
                <a:ext uri="{C183D7F6-B498-43B3-948B-1728B52AA6E4}">
                  <adec:decorative xmlns:adec="http://schemas.microsoft.com/office/drawing/2017/decorative" val="1"/>
                </a:ext>
              </a:extLst>
            </p:cNvPr>
            <p:cNvSpPr/>
            <p:nvPr/>
          </p:nvSpPr>
          <p:spPr bwMode="auto">
            <a:xfrm>
              <a:off x="6008806" y="5018032"/>
              <a:ext cx="5257800" cy="548640"/>
            </a:xfrm>
            <a:prstGeom prst="rect">
              <a:avLst/>
            </a:prstGeom>
            <a:noFill/>
            <a:ln w="57150">
              <a:solidFill>
                <a:srgbClr val="002D4D"/>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43" name="Freeform: Shape 42">
              <a:extLst>
                <a:ext uri="{FF2B5EF4-FFF2-40B4-BE49-F238E27FC236}">
                  <a16:creationId xmlns:a16="http://schemas.microsoft.com/office/drawing/2014/main" id="{8E4AED92-A479-4E90-93CE-59EEA9E2A45C}"/>
                </a:ext>
                <a:ext uri="{C183D7F6-B498-43B3-948B-1728B52AA6E4}">
                  <adec:decorative xmlns:adec="http://schemas.microsoft.com/office/drawing/2017/decorative" val="1"/>
                </a:ext>
              </a:extLst>
            </p:cNvPr>
            <p:cNvSpPr/>
            <p:nvPr/>
          </p:nvSpPr>
          <p:spPr bwMode="auto">
            <a:xfrm>
              <a:off x="5957764" y="4960378"/>
              <a:ext cx="255142" cy="658368"/>
            </a:xfrm>
            <a:custGeom>
              <a:avLst/>
              <a:gdLst>
                <a:gd name="connsiteX0" fmla="*/ 145026 w 289756"/>
                <a:gd name="connsiteY0" fmla="*/ 261073 h 803915"/>
                <a:gd name="connsiteX1" fmla="*/ 289756 w 289756"/>
                <a:gd name="connsiteY1" fmla="*/ 396937 h 803915"/>
                <a:gd name="connsiteX2" fmla="*/ 145026 w 289756"/>
                <a:gd name="connsiteY2" fmla="*/ 542842 h 803915"/>
                <a:gd name="connsiteX3" fmla="*/ 0 w 289756"/>
                <a:gd name="connsiteY3" fmla="*/ 0 h 803915"/>
                <a:gd name="connsiteX4" fmla="*/ 144731 w 289756"/>
                <a:gd name="connsiteY4" fmla="*/ 0 h 803915"/>
                <a:gd name="connsiteX5" fmla="*/ 144731 w 289756"/>
                <a:gd name="connsiteY5" fmla="*/ 803915 h 803915"/>
                <a:gd name="connsiteX6" fmla="*/ 0 w 289756"/>
                <a:gd name="connsiteY6" fmla="*/ 803915 h 80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756" h="803915">
                  <a:moveTo>
                    <a:pt x="145026" y="261073"/>
                  </a:moveTo>
                  <a:lnTo>
                    <a:pt x="289756" y="396937"/>
                  </a:lnTo>
                  <a:cubicBezTo>
                    <a:pt x="217244" y="462027"/>
                    <a:pt x="235619" y="444632"/>
                    <a:pt x="145026" y="542842"/>
                  </a:cubicBezTo>
                  <a:close/>
                  <a:moveTo>
                    <a:pt x="0" y="0"/>
                  </a:moveTo>
                  <a:lnTo>
                    <a:pt x="144731" y="0"/>
                  </a:lnTo>
                  <a:lnTo>
                    <a:pt x="144731" y="803915"/>
                  </a:lnTo>
                  <a:lnTo>
                    <a:pt x="0" y="803915"/>
                  </a:lnTo>
                  <a:close/>
                </a:path>
              </a:pathLst>
            </a:custGeom>
            <a:solidFill>
              <a:srgbClr val="00529B"/>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algn="ctr"/>
              <a:endParaRPr lang="en-IN" dirty="0"/>
            </a:p>
          </p:txBody>
        </p:sp>
        <p:sp>
          <p:nvSpPr>
            <p:cNvPr id="47" name="Rectangle 46">
              <a:extLst>
                <a:ext uri="{FF2B5EF4-FFF2-40B4-BE49-F238E27FC236}">
                  <a16:creationId xmlns:a16="http://schemas.microsoft.com/office/drawing/2014/main" id="{670B38B4-9A48-4C39-AEB6-E205756A9966}"/>
                </a:ext>
              </a:extLst>
            </p:cNvPr>
            <p:cNvSpPr/>
            <p:nvPr/>
          </p:nvSpPr>
          <p:spPr>
            <a:xfrm>
              <a:off x="6541451" y="5095531"/>
              <a:ext cx="4311079" cy="400110"/>
            </a:xfrm>
            <a:prstGeom prst="rect">
              <a:avLst/>
            </a:prstGeom>
          </p:spPr>
          <p:txBody>
            <a:bodyPr wrap="square">
              <a:spAutoFit/>
            </a:bodyPr>
            <a:lstStyle/>
            <a:p>
              <a:r>
                <a:rPr lang="en-IN" sz="2000" dirty="0">
                  <a:solidFill>
                    <a:srgbClr val="2F5597"/>
                  </a:solidFill>
                  <a:cs typeface="Calibri" pitchFamily="34" charset="0"/>
                  <a:hlinkClick r:id="rId9"/>
                </a:rPr>
                <a:t>CMSnationaltrainingprogram.cms.gov</a:t>
              </a:r>
              <a:r>
                <a:rPr lang="en-IN" sz="2000" dirty="0">
                  <a:solidFill>
                    <a:srgbClr val="2F5597"/>
                  </a:solidFill>
                  <a:cs typeface="Calibri" pitchFamily="34" charset="0"/>
                </a:rPr>
                <a:t> </a:t>
              </a:r>
            </a:p>
          </p:txBody>
        </p:sp>
      </p:grpSp>
      <p:grpSp>
        <p:nvGrpSpPr>
          <p:cNvPr id="62" name="Group 61" descr="Label 7: State Health Insurance Program (SHIP) &#10; ">
            <a:extLst>
              <a:ext uri="{FF2B5EF4-FFF2-40B4-BE49-F238E27FC236}">
                <a16:creationId xmlns:a16="http://schemas.microsoft.com/office/drawing/2014/main" id="{37EEA34A-8053-4109-A9A5-CB6DD711AC92}"/>
              </a:ext>
              <a:ext uri="{C183D7F6-B498-43B3-948B-1728B52AA6E4}">
                <adec:decorative xmlns:adec="http://schemas.microsoft.com/office/drawing/2017/decorative" val="0"/>
              </a:ext>
            </a:extLst>
          </p:cNvPr>
          <p:cNvGrpSpPr/>
          <p:nvPr/>
        </p:nvGrpSpPr>
        <p:grpSpPr>
          <a:xfrm>
            <a:off x="931453" y="5703655"/>
            <a:ext cx="5042048" cy="707886"/>
            <a:chOff x="865686" y="5719123"/>
            <a:chExt cx="5062679" cy="707886"/>
          </a:xfrm>
        </p:grpSpPr>
        <p:sp>
          <p:nvSpPr>
            <p:cNvPr id="51" name="Rectangle 50">
              <a:extLst>
                <a:ext uri="{FF2B5EF4-FFF2-40B4-BE49-F238E27FC236}">
                  <a16:creationId xmlns:a16="http://schemas.microsoft.com/office/drawing/2014/main" id="{8079DAF5-121A-4627-9688-0D9D597DFD86}"/>
                </a:ext>
                <a:ext uri="{C183D7F6-B498-43B3-948B-1728B52AA6E4}">
                  <adec:decorative xmlns:adec="http://schemas.microsoft.com/office/drawing/2017/decorative" val="1"/>
                </a:ext>
              </a:extLst>
            </p:cNvPr>
            <p:cNvSpPr/>
            <p:nvPr/>
          </p:nvSpPr>
          <p:spPr bwMode="auto">
            <a:xfrm>
              <a:off x="1339471" y="5751022"/>
              <a:ext cx="4573384" cy="640080"/>
            </a:xfrm>
            <a:prstGeom prst="rect">
              <a:avLst/>
            </a:prstGeom>
            <a:noFill/>
            <a:ln w="57150">
              <a:solidFill>
                <a:srgbClr val="011121"/>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52" name="Rectangle: Top Corners Rounded 425">
              <a:extLst>
                <a:ext uri="{FF2B5EF4-FFF2-40B4-BE49-F238E27FC236}">
                  <a16:creationId xmlns:a16="http://schemas.microsoft.com/office/drawing/2014/main" id="{CDB934F5-8A24-4CB7-BB1C-B17689673D07}"/>
                </a:ext>
                <a:ext uri="{C183D7F6-B498-43B3-948B-1728B52AA6E4}">
                  <adec:decorative xmlns:adec="http://schemas.microsoft.com/office/drawing/2017/decorative" val="1"/>
                </a:ext>
              </a:extLst>
            </p:cNvPr>
            <p:cNvSpPr/>
            <p:nvPr/>
          </p:nvSpPr>
          <p:spPr bwMode="auto">
            <a:xfrm rot="16200000">
              <a:off x="796281" y="5820427"/>
              <a:ext cx="640080" cy="501270"/>
            </a:xfrm>
            <a:prstGeom prst="round2SameRect">
              <a:avLst>
                <a:gd name="adj1" fmla="val 50000"/>
                <a:gd name="adj2" fmla="val 0"/>
              </a:avLst>
            </a:prstGeom>
            <a:solidFill>
              <a:srgbClr val="011121"/>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53" name="Rectangle 52">
              <a:extLst>
                <a:ext uri="{FF2B5EF4-FFF2-40B4-BE49-F238E27FC236}">
                  <a16:creationId xmlns:a16="http://schemas.microsoft.com/office/drawing/2014/main" id="{20664088-BB20-42E4-9C74-CEDFF25ABA6F}"/>
                </a:ext>
              </a:extLst>
            </p:cNvPr>
            <p:cNvSpPr/>
            <p:nvPr/>
          </p:nvSpPr>
          <p:spPr>
            <a:xfrm>
              <a:off x="1473777" y="5719123"/>
              <a:ext cx="4454588" cy="707886"/>
            </a:xfrm>
            <a:prstGeom prst="rect">
              <a:avLst/>
            </a:prstGeom>
          </p:spPr>
          <p:txBody>
            <a:bodyPr wrap="square">
              <a:spAutoFit/>
            </a:bodyPr>
            <a:lstStyle/>
            <a:p>
              <a:r>
                <a:rPr lang="en-US" sz="2000" b="1" dirty="0">
                  <a:solidFill>
                    <a:srgbClr val="2F5597"/>
                  </a:solidFill>
                  <a:cs typeface="Calibri" pitchFamily="34" charset="0"/>
                </a:rPr>
                <a:t>State Health Insurance Assistance Program (SHIP) </a:t>
              </a:r>
            </a:p>
          </p:txBody>
        </p:sp>
        <p:sp>
          <p:nvSpPr>
            <p:cNvPr id="55" name="TextBox 54">
              <a:extLst>
                <a:ext uri="{FF2B5EF4-FFF2-40B4-BE49-F238E27FC236}">
                  <a16:creationId xmlns:a16="http://schemas.microsoft.com/office/drawing/2014/main" id="{A0595AC3-E8C5-4E3F-BCC6-4D8F82EA2269}"/>
                </a:ext>
                <a:ext uri="{C183D7F6-B498-43B3-948B-1728B52AA6E4}">
                  <adec:decorative xmlns:adec="http://schemas.microsoft.com/office/drawing/2017/decorative" val="1"/>
                </a:ext>
              </a:extLst>
            </p:cNvPr>
            <p:cNvSpPr txBox="1"/>
            <p:nvPr/>
          </p:nvSpPr>
          <p:spPr>
            <a:xfrm>
              <a:off x="923784" y="5886396"/>
              <a:ext cx="427357" cy="369332"/>
            </a:xfrm>
            <a:prstGeom prst="rect">
              <a:avLst/>
            </a:prstGeom>
            <a:noFill/>
          </p:spPr>
          <p:txBody>
            <a:bodyPr wrap="square" rtlCol="0">
              <a:spAutoFit/>
            </a:bodyPr>
            <a:lstStyle/>
            <a:p>
              <a:pPr algn="ctr"/>
              <a:r>
                <a:rPr lang="en-US" b="1" dirty="0">
                  <a:solidFill>
                    <a:schemeClr val="bg1"/>
                  </a:solidFill>
                  <a:cs typeface="Arial" pitchFamily="34" charset="0"/>
                </a:rPr>
                <a:t>07</a:t>
              </a:r>
            </a:p>
          </p:txBody>
        </p:sp>
      </p:grpSp>
      <p:grpSp>
        <p:nvGrpSpPr>
          <p:cNvPr id="69" name="Group 68" descr="Website link: shiphelp.org &#10;">
            <a:extLst>
              <a:ext uri="{FF2B5EF4-FFF2-40B4-BE49-F238E27FC236}">
                <a16:creationId xmlns:a16="http://schemas.microsoft.com/office/drawing/2014/main" id="{1969F42F-634C-45CC-83D1-F70C4D541E2F}"/>
              </a:ext>
              <a:ext uri="{C183D7F6-B498-43B3-948B-1728B52AA6E4}">
                <adec:decorative xmlns:adec="http://schemas.microsoft.com/office/drawing/2017/decorative" val="0"/>
              </a:ext>
            </a:extLst>
          </p:cNvPr>
          <p:cNvGrpSpPr/>
          <p:nvPr/>
        </p:nvGrpSpPr>
        <p:grpSpPr>
          <a:xfrm>
            <a:off x="5957764" y="5717387"/>
            <a:ext cx="5308842" cy="658368"/>
            <a:chOff x="5957764" y="5717387"/>
            <a:chExt cx="5308842" cy="658368"/>
          </a:xfrm>
        </p:grpSpPr>
        <p:sp>
          <p:nvSpPr>
            <p:cNvPr id="49" name="Rectangle 48">
              <a:extLst>
                <a:ext uri="{FF2B5EF4-FFF2-40B4-BE49-F238E27FC236}">
                  <a16:creationId xmlns:a16="http://schemas.microsoft.com/office/drawing/2014/main" id="{AE4A19C7-BB04-4F05-939F-F64846017276}"/>
                </a:ext>
                <a:ext uri="{C183D7F6-B498-43B3-948B-1728B52AA6E4}">
                  <adec:decorative xmlns:adec="http://schemas.microsoft.com/office/drawing/2017/decorative" val="1"/>
                </a:ext>
              </a:extLst>
            </p:cNvPr>
            <p:cNvSpPr/>
            <p:nvPr/>
          </p:nvSpPr>
          <p:spPr bwMode="auto">
            <a:xfrm>
              <a:off x="6008806" y="5776643"/>
              <a:ext cx="5257800" cy="548640"/>
            </a:xfrm>
            <a:prstGeom prst="rect">
              <a:avLst/>
            </a:prstGeom>
            <a:noFill/>
            <a:ln w="57150">
              <a:solidFill>
                <a:schemeClr val="tx1"/>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50" name="Freeform: Shape 49">
              <a:extLst>
                <a:ext uri="{FF2B5EF4-FFF2-40B4-BE49-F238E27FC236}">
                  <a16:creationId xmlns:a16="http://schemas.microsoft.com/office/drawing/2014/main" id="{5DB35920-7122-48E3-BB4A-BC5E008A4510}"/>
                </a:ext>
                <a:ext uri="{C183D7F6-B498-43B3-948B-1728B52AA6E4}">
                  <adec:decorative xmlns:adec="http://schemas.microsoft.com/office/drawing/2017/decorative" val="1"/>
                </a:ext>
              </a:extLst>
            </p:cNvPr>
            <p:cNvSpPr/>
            <p:nvPr/>
          </p:nvSpPr>
          <p:spPr bwMode="auto">
            <a:xfrm>
              <a:off x="5957764" y="5717387"/>
              <a:ext cx="256032" cy="658368"/>
            </a:xfrm>
            <a:custGeom>
              <a:avLst/>
              <a:gdLst>
                <a:gd name="connsiteX0" fmla="*/ 145026 w 289756"/>
                <a:gd name="connsiteY0" fmla="*/ 261073 h 803915"/>
                <a:gd name="connsiteX1" fmla="*/ 289756 w 289756"/>
                <a:gd name="connsiteY1" fmla="*/ 396937 h 803915"/>
                <a:gd name="connsiteX2" fmla="*/ 145026 w 289756"/>
                <a:gd name="connsiteY2" fmla="*/ 542842 h 803915"/>
                <a:gd name="connsiteX3" fmla="*/ 0 w 289756"/>
                <a:gd name="connsiteY3" fmla="*/ 0 h 803915"/>
                <a:gd name="connsiteX4" fmla="*/ 144731 w 289756"/>
                <a:gd name="connsiteY4" fmla="*/ 0 h 803915"/>
                <a:gd name="connsiteX5" fmla="*/ 144731 w 289756"/>
                <a:gd name="connsiteY5" fmla="*/ 803915 h 803915"/>
                <a:gd name="connsiteX6" fmla="*/ 0 w 289756"/>
                <a:gd name="connsiteY6" fmla="*/ 803915 h 80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756" h="803915">
                  <a:moveTo>
                    <a:pt x="145026" y="261073"/>
                  </a:moveTo>
                  <a:lnTo>
                    <a:pt x="289756" y="396937"/>
                  </a:lnTo>
                  <a:cubicBezTo>
                    <a:pt x="217244" y="462027"/>
                    <a:pt x="235619" y="444632"/>
                    <a:pt x="145026" y="542842"/>
                  </a:cubicBezTo>
                  <a:close/>
                  <a:moveTo>
                    <a:pt x="0" y="0"/>
                  </a:moveTo>
                  <a:lnTo>
                    <a:pt x="144731" y="0"/>
                  </a:lnTo>
                  <a:lnTo>
                    <a:pt x="144731" y="803915"/>
                  </a:lnTo>
                  <a:lnTo>
                    <a:pt x="0" y="803915"/>
                  </a:lnTo>
                  <a:close/>
                </a:path>
              </a:pathLst>
            </a:custGeom>
            <a:solidFill>
              <a:srgbClr val="011121"/>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algn="ctr"/>
              <a:endParaRPr lang="en-IN" dirty="0"/>
            </a:p>
          </p:txBody>
        </p:sp>
        <p:sp>
          <p:nvSpPr>
            <p:cNvPr id="54" name="Rectangle 53">
              <a:extLst>
                <a:ext uri="{FF2B5EF4-FFF2-40B4-BE49-F238E27FC236}">
                  <a16:creationId xmlns:a16="http://schemas.microsoft.com/office/drawing/2014/main" id="{0EA01E79-05BB-40F9-A71C-A8DA1C535DF5}"/>
                </a:ext>
              </a:extLst>
            </p:cNvPr>
            <p:cNvSpPr/>
            <p:nvPr/>
          </p:nvSpPr>
          <p:spPr>
            <a:xfrm>
              <a:off x="6541451" y="5855538"/>
              <a:ext cx="3458611" cy="400110"/>
            </a:xfrm>
            <a:prstGeom prst="rect">
              <a:avLst/>
            </a:prstGeom>
          </p:spPr>
          <p:txBody>
            <a:bodyPr wrap="square">
              <a:spAutoFit/>
            </a:bodyPr>
            <a:lstStyle/>
            <a:p>
              <a:r>
                <a:rPr lang="en-IN" sz="2000" dirty="0">
                  <a:solidFill>
                    <a:srgbClr val="2F5597"/>
                  </a:solidFill>
                  <a:cs typeface="Calibri" pitchFamily="34" charset="0"/>
                  <a:hlinkClick r:id="rId10"/>
                </a:rPr>
                <a:t>shiphelp.org</a:t>
              </a:r>
              <a:r>
                <a:rPr lang="en-IN" sz="2000" dirty="0">
                  <a:solidFill>
                    <a:srgbClr val="2F5597"/>
                  </a:solidFill>
                  <a:cs typeface="Calibri" pitchFamily="34" charset="0"/>
                </a:rPr>
                <a:t> </a:t>
              </a:r>
              <a:endParaRPr lang="en-US" sz="2000" dirty="0">
                <a:solidFill>
                  <a:srgbClr val="2F5597"/>
                </a:solidFill>
                <a:cs typeface="Calibri" pitchFamily="34" charset="0"/>
              </a:endParaRPr>
            </a:p>
          </p:txBody>
        </p:sp>
      </p:grpSp>
      <p:sp>
        <p:nvSpPr>
          <p:cNvPr id="5" name="Slide Number Placeholder 4">
            <a:extLst>
              <a:ext uri="{FF2B5EF4-FFF2-40B4-BE49-F238E27FC236}">
                <a16:creationId xmlns:a16="http://schemas.microsoft.com/office/drawing/2014/main" id="{240F6080-DBD7-4AFA-A208-DA5769EF8E02}"/>
              </a:ext>
            </a:extLst>
          </p:cNvPr>
          <p:cNvSpPr>
            <a:spLocks noGrp="1"/>
          </p:cNvSpPr>
          <p:nvPr>
            <p:ph type="sldNum" sz="quarter" idx="12"/>
          </p:nvPr>
        </p:nvSpPr>
        <p:spPr/>
        <p:txBody>
          <a:bodyPr/>
          <a:lstStyle/>
          <a:p>
            <a:fld id="{48F63A3B-78C7-47BE-AE5E-E10140E04643}" type="slidenum">
              <a:rPr lang="en-US" smtClean="0"/>
              <a:pPr/>
              <a:t>102</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3385715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wipe(left)">
                                      <p:cBhvr>
                                        <p:cTn id="10" dur="500"/>
                                        <p:tgtEl>
                                          <p:spTgt spid="6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par>
                          <p:cTn id="15" fill="hold">
                            <p:stCondLst>
                              <p:cond delay="0"/>
                            </p:stCondLst>
                            <p:childTnLst>
                              <p:par>
                                <p:cTn id="16" presetID="22" presetClass="entr" presetSubtype="8" fill="hold" nodeType="afterEffect">
                                  <p:stCondLst>
                                    <p:cond delay="0"/>
                                  </p:stCondLst>
                                  <p:childTnLst>
                                    <p:set>
                                      <p:cBhvr>
                                        <p:cTn id="17" dur="1" fill="hold">
                                          <p:stCondLst>
                                            <p:cond delay="0"/>
                                          </p:stCondLst>
                                        </p:cTn>
                                        <p:tgtEl>
                                          <p:spTgt spid="64"/>
                                        </p:tgtEl>
                                        <p:attrNameLst>
                                          <p:attrName>style.visibility</p:attrName>
                                        </p:attrNameLst>
                                      </p:cBhvr>
                                      <p:to>
                                        <p:strVal val="visible"/>
                                      </p:to>
                                    </p:set>
                                    <p:animEffect transition="in" filter="wipe(left)">
                                      <p:cBhvr>
                                        <p:cTn id="18" dur="500"/>
                                        <p:tgtEl>
                                          <p:spTgt spid="64"/>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par>
                          <p:cTn id="23" fill="hold">
                            <p:stCondLst>
                              <p:cond delay="0"/>
                            </p:stCondLst>
                            <p:childTnLst>
                              <p:par>
                                <p:cTn id="24" presetID="22" presetClass="entr" presetSubtype="8" fill="hold" nodeType="after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wipe(left)">
                                      <p:cBhvr>
                                        <p:cTn id="26" dur="500"/>
                                        <p:tgtEl>
                                          <p:spTgt spid="65"/>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childTnLst>
                          </p:cTn>
                        </p:par>
                        <p:par>
                          <p:cTn id="31" fill="hold">
                            <p:stCondLst>
                              <p:cond delay="0"/>
                            </p:stCondLst>
                            <p:childTnLst>
                              <p:par>
                                <p:cTn id="32" presetID="22" presetClass="entr" presetSubtype="8" fill="hold" nodeType="afterEffect">
                                  <p:stCondLst>
                                    <p:cond delay="0"/>
                                  </p:stCondLst>
                                  <p:childTnLst>
                                    <p:set>
                                      <p:cBhvr>
                                        <p:cTn id="33" dur="1" fill="hold">
                                          <p:stCondLst>
                                            <p:cond delay="0"/>
                                          </p:stCondLst>
                                        </p:cTn>
                                        <p:tgtEl>
                                          <p:spTgt spid="66"/>
                                        </p:tgtEl>
                                        <p:attrNameLst>
                                          <p:attrName>style.visibility</p:attrName>
                                        </p:attrNameLst>
                                      </p:cBhvr>
                                      <p:to>
                                        <p:strVal val="visible"/>
                                      </p:to>
                                    </p:set>
                                    <p:animEffect transition="in" filter="wipe(left)">
                                      <p:cBhvr>
                                        <p:cTn id="34" dur="500"/>
                                        <p:tgtEl>
                                          <p:spTgt spid="66"/>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0"/>
                                        </p:tgtEl>
                                        <p:attrNameLst>
                                          <p:attrName>style.visibility</p:attrName>
                                        </p:attrNameLst>
                                      </p:cBhvr>
                                      <p:to>
                                        <p:strVal val="visible"/>
                                      </p:to>
                                    </p:set>
                                  </p:childTnLst>
                                </p:cTn>
                              </p:par>
                            </p:childTnLst>
                          </p:cTn>
                        </p:par>
                        <p:par>
                          <p:cTn id="39" fill="hold">
                            <p:stCondLst>
                              <p:cond delay="0"/>
                            </p:stCondLst>
                            <p:childTnLst>
                              <p:par>
                                <p:cTn id="40" presetID="22" presetClass="entr" presetSubtype="8" fill="hold" nodeType="afterEffect">
                                  <p:stCondLst>
                                    <p:cond delay="0"/>
                                  </p:stCondLst>
                                  <p:childTnLst>
                                    <p:set>
                                      <p:cBhvr>
                                        <p:cTn id="41" dur="1" fill="hold">
                                          <p:stCondLst>
                                            <p:cond delay="0"/>
                                          </p:stCondLst>
                                        </p:cTn>
                                        <p:tgtEl>
                                          <p:spTgt spid="67"/>
                                        </p:tgtEl>
                                        <p:attrNameLst>
                                          <p:attrName>style.visibility</p:attrName>
                                        </p:attrNameLst>
                                      </p:cBhvr>
                                      <p:to>
                                        <p:strVal val="visible"/>
                                      </p:to>
                                    </p:set>
                                    <p:animEffect transition="in" filter="wipe(left)">
                                      <p:cBhvr>
                                        <p:cTn id="42" dur="500"/>
                                        <p:tgtEl>
                                          <p:spTgt spid="67"/>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childTnLst>
                          </p:cTn>
                        </p:par>
                        <p:par>
                          <p:cTn id="47" fill="hold">
                            <p:stCondLst>
                              <p:cond delay="0"/>
                            </p:stCondLst>
                            <p:childTnLst>
                              <p:par>
                                <p:cTn id="48" presetID="22" presetClass="entr" presetSubtype="8" fill="hold" nodeType="afterEffect">
                                  <p:stCondLst>
                                    <p:cond delay="0"/>
                                  </p:stCondLst>
                                  <p:childTnLst>
                                    <p:set>
                                      <p:cBhvr>
                                        <p:cTn id="49" dur="1" fill="hold">
                                          <p:stCondLst>
                                            <p:cond delay="0"/>
                                          </p:stCondLst>
                                        </p:cTn>
                                        <p:tgtEl>
                                          <p:spTgt spid="68"/>
                                        </p:tgtEl>
                                        <p:attrNameLst>
                                          <p:attrName>style.visibility</p:attrName>
                                        </p:attrNameLst>
                                      </p:cBhvr>
                                      <p:to>
                                        <p:strVal val="visible"/>
                                      </p:to>
                                    </p:set>
                                    <p:animEffect transition="in" filter="wipe(left)">
                                      <p:cBhvr>
                                        <p:cTn id="50" dur="500"/>
                                        <p:tgtEl>
                                          <p:spTgt spid="68"/>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2"/>
                                        </p:tgtEl>
                                        <p:attrNameLst>
                                          <p:attrName>style.visibility</p:attrName>
                                        </p:attrNameLst>
                                      </p:cBhvr>
                                      <p:to>
                                        <p:strVal val="visible"/>
                                      </p:to>
                                    </p:set>
                                  </p:childTnLst>
                                </p:cTn>
                              </p:par>
                            </p:childTnLst>
                          </p:cTn>
                        </p:par>
                        <p:par>
                          <p:cTn id="55" fill="hold">
                            <p:stCondLst>
                              <p:cond delay="0"/>
                            </p:stCondLst>
                            <p:childTnLst>
                              <p:par>
                                <p:cTn id="56" presetID="22" presetClass="entr" presetSubtype="8" fill="hold" nodeType="afterEffect">
                                  <p:stCondLst>
                                    <p:cond delay="0"/>
                                  </p:stCondLst>
                                  <p:childTnLst>
                                    <p:set>
                                      <p:cBhvr>
                                        <p:cTn id="57" dur="1" fill="hold">
                                          <p:stCondLst>
                                            <p:cond delay="0"/>
                                          </p:stCondLst>
                                        </p:cTn>
                                        <p:tgtEl>
                                          <p:spTgt spid="69"/>
                                        </p:tgtEl>
                                        <p:attrNameLst>
                                          <p:attrName>style.visibility</p:attrName>
                                        </p:attrNameLst>
                                      </p:cBhvr>
                                      <p:to>
                                        <p:strVal val="visible"/>
                                      </p:to>
                                    </p:set>
                                    <p:animEffect transition="in" filter="wipe(left)">
                                      <p:cBhvr>
                                        <p:cTn id="58"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57129"/>
          </a:xfrm>
        </p:spPr>
        <p:txBody>
          <a:bodyPr>
            <a:normAutofit/>
          </a:bodyPr>
          <a:lstStyle/>
          <a:p>
            <a:r>
              <a:rPr lang="en-US" sz="3000" dirty="0"/>
              <a:t>Key Points to Remember</a:t>
            </a:r>
          </a:p>
        </p:txBody>
      </p:sp>
      <p:grpSp>
        <p:nvGrpSpPr>
          <p:cNvPr id="7" name="Group 1" descr="Box 1:Medicare is a health insurance program">
            <a:extLst>
              <a:ext uri="{FF2B5EF4-FFF2-40B4-BE49-F238E27FC236}">
                <a16:creationId xmlns:a16="http://schemas.microsoft.com/office/drawing/2014/main" id="{606CCCD4-BF13-4DE3-9334-640ABE78EA00}"/>
              </a:ext>
            </a:extLst>
          </p:cNvPr>
          <p:cNvGrpSpPr/>
          <p:nvPr/>
        </p:nvGrpSpPr>
        <p:grpSpPr>
          <a:xfrm>
            <a:off x="952287" y="1175248"/>
            <a:ext cx="4743246" cy="1463040"/>
            <a:chOff x="952287" y="1175248"/>
            <a:chExt cx="4743246" cy="1463040"/>
          </a:xfrm>
        </p:grpSpPr>
        <p:sp>
          <p:nvSpPr>
            <p:cNvPr id="45" name="Rectangle: Top Corners Rounded 44">
              <a:extLst>
                <a:ext uri="{FF2B5EF4-FFF2-40B4-BE49-F238E27FC236}">
                  <a16:creationId xmlns:a16="http://schemas.microsoft.com/office/drawing/2014/main" id="{4D9A8FF4-085E-48FA-870B-7C9794D5090E}"/>
                </a:ext>
                <a:ext uri="{C183D7F6-B498-43B3-948B-1728B52AA6E4}">
                  <adec:decorative xmlns:adec="http://schemas.microsoft.com/office/drawing/2017/decorative" val="1"/>
                </a:ext>
              </a:extLst>
            </p:cNvPr>
            <p:cNvSpPr/>
            <p:nvPr/>
          </p:nvSpPr>
          <p:spPr bwMode="auto">
            <a:xfrm rot="16200000" flipV="1">
              <a:off x="2906613" y="-150632"/>
              <a:ext cx="1463040" cy="4114800"/>
            </a:xfrm>
            <a:prstGeom prst="round2SameRect">
              <a:avLst/>
            </a:prstGeom>
            <a:noFill/>
            <a:ln w="76200">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46" name="TextBox 45" descr="&#10;">
              <a:extLst>
                <a:ext uri="{FF2B5EF4-FFF2-40B4-BE49-F238E27FC236}">
                  <a16:creationId xmlns:a16="http://schemas.microsoft.com/office/drawing/2014/main" id="{9E5A0ACD-D8E4-45CC-ACCD-5DB6977FB613}"/>
                </a:ext>
              </a:extLst>
            </p:cNvPr>
            <p:cNvSpPr txBox="1"/>
            <p:nvPr/>
          </p:nvSpPr>
          <p:spPr>
            <a:xfrm>
              <a:off x="2236728" y="1452975"/>
              <a:ext cx="3441859" cy="830997"/>
            </a:xfrm>
            <a:prstGeom prst="rect">
              <a:avLst/>
            </a:prstGeom>
            <a:noFill/>
          </p:spPr>
          <p:txBody>
            <a:bodyPr wrap="square" lIns="182880">
              <a:spAutoFit/>
            </a:bodyPr>
            <a:lstStyle/>
            <a:p>
              <a:pPr marL="0" lvl="0" indent="0" defTabSz="685800">
                <a:spcBef>
                  <a:spcPts val="0"/>
                </a:spcBef>
              </a:pPr>
              <a:r>
                <a:rPr lang="en-US" sz="2400" dirty="0">
                  <a:solidFill>
                    <a:srgbClr val="00529B"/>
                  </a:solidFill>
                  <a:latin typeface="Arial"/>
                  <a:cs typeface="Arial"/>
                </a:rPr>
                <a:t>Medicare is a health insurance program</a:t>
              </a:r>
            </a:p>
          </p:txBody>
        </p:sp>
        <p:sp>
          <p:nvSpPr>
            <p:cNvPr id="47" name="Oval 46">
              <a:extLst>
                <a:ext uri="{FF2B5EF4-FFF2-40B4-BE49-F238E27FC236}">
                  <a16:creationId xmlns:a16="http://schemas.microsoft.com/office/drawing/2014/main" id="{09DAF576-9724-4703-AAD9-AB275C6C5B4C}"/>
                </a:ext>
                <a:ext uri="{C183D7F6-B498-43B3-948B-1728B52AA6E4}">
                  <adec:decorative xmlns:adec="http://schemas.microsoft.com/office/drawing/2017/decorative" val="1"/>
                </a:ext>
              </a:extLst>
            </p:cNvPr>
            <p:cNvSpPr/>
            <p:nvPr/>
          </p:nvSpPr>
          <p:spPr bwMode="auto">
            <a:xfrm>
              <a:off x="952287" y="1271308"/>
              <a:ext cx="1269741" cy="1269741"/>
            </a:xfrm>
            <a:prstGeom prst="ellipse">
              <a:avLst/>
            </a:prstGeom>
            <a:solidFill>
              <a:srgbClr val="8FAADC"/>
            </a:solidFill>
            <a:ln>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54" name="Oval 53">
              <a:extLst>
                <a:ext uri="{FF2B5EF4-FFF2-40B4-BE49-F238E27FC236}">
                  <a16:creationId xmlns:a16="http://schemas.microsoft.com/office/drawing/2014/main" id="{8CE3463D-B268-47A1-8BDE-9B3A4B481544}"/>
                </a:ext>
                <a:ext uri="{C183D7F6-B498-43B3-948B-1728B52AA6E4}">
                  <adec:decorative xmlns:adec="http://schemas.microsoft.com/office/drawing/2017/decorative" val="1"/>
                </a:ext>
              </a:extLst>
            </p:cNvPr>
            <p:cNvSpPr/>
            <p:nvPr/>
          </p:nvSpPr>
          <p:spPr bwMode="auto">
            <a:xfrm>
              <a:off x="1062470" y="1377228"/>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103" name="Picture 102">
              <a:extLst>
                <a:ext uri="{FF2B5EF4-FFF2-40B4-BE49-F238E27FC236}">
                  <a16:creationId xmlns:a16="http://schemas.microsoft.com/office/drawing/2014/main" id="{1A82045E-DD96-4D24-B217-E29C14A9DF8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89074" y="1415746"/>
              <a:ext cx="1024217" cy="951058"/>
            </a:xfrm>
            <a:prstGeom prst="rect">
              <a:avLst/>
            </a:prstGeom>
          </p:spPr>
        </p:pic>
      </p:grpSp>
      <p:grpSp>
        <p:nvGrpSpPr>
          <p:cNvPr id="56" name="Group 2" descr="Box 2: Medicare doesn’t cover all of your health care costs&#10;">
            <a:extLst>
              <a:ext uri="{FF2B5EF4-FFF2-40B4-BE49-F238E27FC236}">
                <a16:creationId xmlns:a16="http://schemas.microsoft.com/office/drawing/2014/main" id="{AD703CEB-FFEB-4B3A-B9E9-0DC1C21AA3C4}"/>
              </a:ext>
            </a:extLst>
          </p:cNvPr>
          <p:cNvGrpSpPr/>
          <p:nvPr/>
        </p:nvGrpSpPr>
        <p:grpSpPr>
          <a:xfrm>
            <a:off x="943502" y="2813063"/>
            <a:ext cx="4735089" cy="1463040"/>
            <a:chOff x="943502" y="2813063"/>
            <a:chExt cx="4735089" cy="1463040"/>
          </a:xfrm>
        </p:grpSpPr>
        <p:sp>
          <p:nvSpPr>
            <p:cNvPr id="57" name="Rectangle: Top Corners Rounded 56">
              <a:extLst>
                <a:ext uri="{FF2B5EF4-FFF2-40B4-BE49-F238E27FC236}">
                  <a16:creationId xmlns:a16="http://schemas.microsoft.com/office/drawing/2014/main" id="{CF20922B-E7F2-4C26-A97C-AD329F066AE9}"/>
                </a:ext>
                <a:ext uri="{C183D7F6-B498-43B3-948B-1728B52AA6E4}">
                  <adec:decorative xmlns:adec="http://schemas.microsoft.com/office/drawing/2017/decorative" val="1"/>
                </a:ext>
              </a:extLst>
            </p:cNvPr>
            <p:cNvSpPr/>
            <p:nvPr/>
          </p:nvSpPr>
          <p:spPr bwMode="auto">
            <a:xfrm rot="16200000" flipV="1">
              <a:off x="2889671" y="1487183"/>
              <a:ext cx="1463040" cy="4114800"/>
            </a:xfrm>
            <a:prstGeom prst="round2SameRect">
              <a:avLst/>
            </a:prstGeom>
            <a:noFill/>
            <a:ln w="76200">
              <a:solidFill>
                <a:srgbClr val="FEC736"/>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58" name="TextBox 57" descr="&#10;">
              <a:extLst>
                <a:ext uri="{FF2B5EF4-FFF2-40B4-BE49-F238E27FC236}">
                  <a16:creationId xmlns:a16="http://schemas.microsoft.com/office/drawing/2014/main" id="{7923F6DB-07AA-433A-B4EE-8BC17D576885}"/>
                </a:ext>
              </a:extLst>
            </p:cNvPr>
            <p:cNvSpPr txBox="1"/>
            <p:nvPr/>
          </p:nvSpPr>
          <p:spPr>
            <a:xfrm>
              <a:off x="2180000" y="2975676"/>
              <a:ext cx="3498587" cy="1200329"/>
            </a:xfrm>
            <a:prstGeom prst="rect">
              <a:avLst/>
            </a:prstGeom>
            <a:noFill/>
          </p:spPr>
          <p:txBody>
            <a:bodyPr wrap="square" lIns="182880">
              <a:spAutoFit/>
            </a:bodyPr>
            <a:lstStyle/>
            <a:p>
              <a:pPr marL="0" lvl="0" indent="0" defTabSz="685800">
                <a:spcBef>
                  <a:spcPts val="0"/>
                </a:spcBef>
              </a:pPr>
              <a:r>
                <a:rPr lang="en-US" sz="2400" dirty="0">
                  <a:solidFill>
                    <a:srgbClr val="00529B"/>
                  </a:solidFill>
                  <a:latin typeface="Arial"/>
                  <a:cs typeface="Arial"/>
                </a:rPr>
                <a:t>Medicare doesn’t cover all of your health care costs</a:t>
              </a:r>
            </a:p>
          </p:txBody>
        </p:sp>
        <p:sp>
          <p:nvSpPr>
            <p:cNvPr id="59" name="Oval 58">
              <a:extLst>
                <a:ext uri="{FF2B5EF4-FFF2-40B4-BE49-F238E27FC236}">
                  <a16:creationId xmlns:a16="http://schemas.microsoft.com/office/drawing/2014/main" id="{ABEBE831-F07F-42E7-B6EF-4CB1B4D8E085}"/>
                </a:ext>
                <a:ext uri="{C183D7F6-B498-43B3-948B-1728B52AA6E4}">
                  <adec:decorative xmlns:adec="http://schemas.microsoft.com/office/drawing/2017/decorative" val="1"/>
                </a:ext>
              </a:extLst>
            </p:cNvPr>
            <p:cNvSpPr/>
            <p:nvPr/>
          </p:nvSpPr>
          <p:spPr bwMode="auto">
            <a:xfrm>
              <a:off x="943502" y="2919393"/>
              <a:ext cx="1269741" cy="1269741"/>
            </a:xfrm>
            <a:prstGeom prst="ellipse">
              <a:avLst/>
            </a:prstGeom>
            <a:solidFill>
              <a:srgbClr val="FEC736"/>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64" name="Oval 63">
              <a:extLst>
                <a:ext uri="{FF2B5EF4-FFF2-40B4-BE49-F238E27FC236}">
                  <a16:creationId xmlns:a16="http://schemas.microsoft.com/office/drawing/2014/main" id="{25C82AD7-1A46-4E67-8EBB-F06502B21C1B}"/>
                </a:ext>
                <a:ext uri="{C183D7F6-B498-43B3-948B-1728B52AA6E4}">
                  <adec:decorative xmlns:adec="http://schemas.microsoft.com/office/drawing/2017/decorative" val="1"/>
                </a:ext>
              </a:extLst>
            </p:cNvPr>
            <p:cNvSpPr/>
            <p:nvPr/>
          </p:nvSpPr>
          <p:spPr bwMode="auto">
            <a:xfrm>
              <a:off x="1053686" y="3029576"/>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65" name="Picture 64">
              <a:extLst>
                <a:ext uri="{FF2B5EF4-FFF2-40B4-BE49-F238E27FC236}">
                  <a16:creationId xmlns:a16="http://schemas.microsoft.com/office/drawing/2014/main" id="{E141972B-108A-4917-9B73-07C5D378004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165382" y="3153555"/>
              <a:ext cx="796810" cy="796810"/>
            </a:xfrm>
            <a:prstGeom prst="rect">
              <a:avLst/>
            </a:prstGeom>
          </p:spPr>
        </p:pic>
      </p:grpSp>
      <p:grpSp>
        <p:nvGrpSpPr>
          <p:cNvPr id="66" name="Group 3" descr="Box 3: You have choices in how you get coverage&#10;">
            <a:extLst>
              <a:ext uri="{FF2B5EF4-FFF2-40B4-BE49-F238E27FC236}">
                <a16:creationId xmlns:a16="http://schemas.microsoft.com/office/drawing/2014/main" id="{8F60F808-ECF6-43B3-8ADD-3EF85242014B}"/>
              </a:ext>
            </a:extLst>
          </p:cNvPr>
          <p:cNvGrpSpPr/>
          <p:nvPr/>
        </p:nvGrpSpPr>
        <p:grpSpPr>
          <a:xfrm>
            <a:off x="954413" y="4465561"/>
            <a:ext cx="4739894" cy="1463040"/>
            <a:chOff x="954413" y="4465561"/>
            <a:chExt cx="4739894" cy="1463040"/>
          </a:xfrm>
        </p:grpSpPr>
        <p:sp>
          <p:nvSpPr>
            <p:cNvPr id="68" name="Rectangle: Top Corners Rounded 67">
              <a:extLst>
                <a:ext uri="{FF2B5EF4-FFF2-40B4-BE49-F238E27FC236}">
                  <a16:creationId xmlns:a16="http://schemas.microsoft.com/office/drawing/2014/main" id="{F2FDAF34-16CC-4A7B-8F14-40AA32004140}"/>
                </a:ext>
                <a:ext uri="{C183D7F6-B498-43B3-948B-1728B52AA6E4}">
                  <adec:decorative xmlns:adec="http://schemas.microsoft.com/office/drawing/2017/decorative" val="1"/>
                </a:ext>
              </a:extLst>
            </p:cNvPr>
            <p:cNvSpPr/>
            <p:nvPr/>
          </p:nvSpPr>
          <p:spPr bwMode="auto">
            <a:xfrm rot="16200000" flipV="1">
              <a:off x="2889667" y="3139681"/>
              <a:ext cx="1463040" cy="4114800"/>
            </a:xfrm>
            <a:prstGeom prst="round2SameRect">
              <a:avLst/>
            </a:prstGeom>
            <a:noFill/>
            <a:ln w="76200">
              <a:solidFill>
                <a:srgbClr val="00529B"/>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69" name="TextBox 68">
              <a:extLst>
                <a:ext uri="{FF2B5EF4-FFF2-40B4-BE49-F238E27FC236}">
                  <a16:creationId xmlns:a16="http://schemas.microsoft.com/office/drawing/2014/main" id="{981F8CC7-1AC2-4575-B488-4E77F0892AF9}"/>
                </a:ext>
              </a:extLst>
            </p:cNvPr>
            <p:cNvSpPr txBox="1"/>
            <p:nvPr/>
          </p:nvSpPr>
          <p:spPr>
            <a:xfrm>
              <a:off x="2195720" y="4789991"/>
              <a:ext cx="3498587" cy="830997"/>
            </a:xfrm>
            <a:prstGeom prst="rect">
              <a:avLst/>
            </a:prstGeom>
            <a:noFill/>
          </p:spPr>
          <p:txBody>
            <a:bodyPr wrap="square" lIns="182880">
              <a:spAutoFit/>
            </a:bodyPr>
            <a:lstStyle/>
            <a:p>
              <a:pPr marL="0" lvl="0" indent="0" defTabSz="685800">
                <a:spcBef>
                  <a:spcPts val="0"/>
                </a:spcBef>
              </a:pPr>
              <a:r>
                <a:rPr lang="en-US" sz="2400" dirty="0">
                  <a:solidFill>
                    <a:srgbClr val="00529B"/>
                  </a:solidFill>
                  <a:latin typeface="Arial"/>
                  <a:cs typeface="Arial"/>
                </a:rPr>
                <a:t>You have choices in how you get coverage</a:t>
              </a:r>
            </a:p>
          </p:txBody>
        </p:sp>
        <p:sp>
          <p:nvSpPr>
            <p:cNvPr id="70" name="Oval 69">
              <a:extLst>
                <a:ext uri="{FF2B5EF4-FFF2-40B4-BE49-F238E27FC236}">
                  <a16:creationId xmlns:a16="http://schemas.microsoft.com/office/drawing/2014/main" id="{4A7C10FA-5F54-411B-BA53-4BB559BF3510}"/>
                </a:ext>
                <a:ext uri="{C183D7F6-B498-43B3-948B-1728B52AA6E4}">
                  <adec:decorative xmlns:adec="http://schemas.microsoft.com/office/drawing/2017/decorative" val="1"/>
                </a:ext>
              </a:extLst>
            </p:cNvPr>
            <p:cNvSpPr/>
            <p:nvPr/>
          </p:nvSpPr>
          <p:spPr bwMode="auto">
            <a:xfrm>
              <a:off x="954413" y="4570621"/>
              <a:ext cx="1269741" cy="1269741"/>
            </a:xfrm>
            <a:prstGeom prst="ellipse">
              <a:avLst/>
            </a:prstGeom>
            <a:solidFill>
              <a:srgbClr val="00529B"/>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71" name="Oval 70">
              <a:extLst>
                <a:ext uri="{FF2B5EF4-FFF2-40B4-BE49-F238E27FC236}">
                  <a16:creationId xmlns:a16="http://schemas.microsoft.com/office/drawing/2014/main" id="{F4C9F927-C26C-436A-B924-280A52EDDD60}"/>
                </a:ext>
                <a:ext uri="{C183D7F6-B498-43B3-948B-1728B52AA6E4}">
                  <adec:decorative xmlns:adec="http://schemas.microsoft.com/office/drawing/2017/decorative" val="1"/>
                </a:ext>
              </a:extLst>
            </p:cNvPr>
            <p:cNvSpPr/>
            <p:nvPr/>
          </p:nvSpPr>
          <p:spPr bwMode="auto">
            <a:xfrm>
              <a:off x="1064596" y="4680804"/>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74" name="Graphic 73">
              <a:extLst>
                <a:ext uri="{FF2B5EF4-FFF2-40B4-BE49-F238E27FC236}">
                  <a16:creationId xmlns:a16="http://schemas.microsoft.com/office/drawing/2014/main" id="{A557C5D1-B66A-4F96-AB3B-8A9A740F9869}"/>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2082" y="4742685"/>
              <a:ext cx="914400" cy="914400"/>
            </a:xfrm>
            <a:prstGeom prst="rect">
              <a:avLst/>
            </a:prstGeom>
          </p:spPr>
        </p:pic>
      </p:grpSp>
      <p:grpSp>
        <p:nvGrpSpPr>
          <p:cNvPr id="76" name="Group 4" descr="Box 4: Decisions affect the type of coverage you get&#10;">
            <a:extLst>
              <a:ext uri="{FF2B5EF4-FFF2-40B4-BE49-F238E27FC236}">
                <a16:creationId xmlns:a16="http://schemas.microsoft.com/office/drawing/2014/main" id="{382CD255-06BA-460E-A4FF-2A732BDB03D3}"/>
              </a:ext>
            </a:extLst>
          </p:cNvPr>
          <p:cNvGrpSpPr/>
          <p:nvPr/>
        </p:nvGrpSpPr>
        <p:grpSpPr>
          <a:xfrm>
            <a:off x="6683107" y="1164902"/>
            <a:ext cx="4710519" cy="1463040"/>
            <a:chOff x="6683107" y="1164902"/>
            <a:chExt cx="4710519" cy="1463040"/>
          </a:xfrm>
        </p:grpSpPr>
        <p:sp>
          <p:nvSpPr>
            <p:cNvPr id="78" name="Rectangle: Top Corners Rounded 77">
              <a:extLst>
                <a:ext uri="{FF2B5EF4-FFF2-40B4-BE49-F238E27FC236}">
                  <a16:creationId xmlns:a16="http://schemas.microsoft.com/office/drawing/2014/main" id="{E9E73814-D995-456F-8DC9-A48504806D44}"/>
                </a:ext>
                <a:ext uri="{C183D7F6-B498-43B3-948B-1728B52AA6E4}">
                  <adec:decorative xmlns:adec="http://schemas.microsoft.com/office/drawing/2017/decorative" val="1"/>
                </a:ext>
              </a:extLst>
            </p:cNvPr>
            <p:cNvSpPr/>
            <p:nvPr/>
          </p:nvSpPr>
          <p:spPr bwMode="auto">
            <a:xfrm rot="16200000" flipV="1">
              <a:off x="8591071" y="-160978"/>
              <a:ext cx="1463040" cy="4114800"/>
            </a:xfrm>
            <a:prstGeom prst="round2SameRect">
              <a:avLst/>
            </a:prstGeom>
            <a:noFill/>
            <a:ln w="76200">
              <a:solidFill>
                <a:srgbClr val="4472C4"/>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80" name="TextBox 79">
              <a:extLst>
                <a:ext uri="{FF2B5EF4-FFF2-40B4-BE49-F238E27FC236}">
                  <a16:creationId xmlns:a16="http://schemas.microsoft.com/office/drawing/2014/main" id="{FA8C5114-847E-43C2-B434-3708AFCEE96D}"/>
                </a:ext>
              </a:extLst>
            </p:cNvPr>
            <p:cNvSpPr txBox="1"/>
            <p:nvPr/>
          </p:nvSpPr>
          <p:spPr>
            <a:xfrm>
              <a:off x="7967548" y="1290063"/>
              <a:ext cx="3426078" cy="1200329"/>
            </a:xfrm>
            <a:prstGeom prst="rect">
              <a:avLst/>
            </a:prstGeom>
            <a:noFill/>
          </p:spPr>
          <p:txBody>
            <a:bodyPr wrap="square" lIns="182880">
              <a:spAutoFit/>
            </a:bodyPr>
            <a:lstStyle/>
            <a:p>
              <a:pPr marL="0" lvl="0" indent="0" defTabSz="685800">
                <a:spcBef>
                  <a:spcPts val="0"/>
                </a:spcBef>
              </a:pPr>
              <a:r>
                <a:rPr lang="en-US" sz="2400" dirty="0">
                  <a:solidFill>
                    <a:srgbClr val="00529B"/>
                  </a:solidFill>
                  <a:latin typeface="Arial"/>
                  <a:cs typeface="Arial"/>
                </a:rPr>
                <a:t>Decisions affect the type of coverage you get</a:t>
              </a:r>
            </a:p>
          </p:txBody>
        </p:sp>
        <p:sp>
          <p:nvSpPr>
            <p:cNvPr id="81" name="Oval 80">
              <a:extLst>
                <a:ext uri="{FF2B5EF4-FFF2-40B4-BE49-F238E27FC236}">
                  <a16:creationId xmlns:a16="http://schemas.microsoft.com/office/drawing/2014/main" id="{163F871C-4959-429F-8DE4-50BF45277A4B}"/>
                </a:ext>
                <a:ext uri="{C183D7F6-B498-43B3-948B-1728B52AA6E4}">
                  <adec:decorative xmlns:adec="http://schemas.microsoft.com/office/drawing/2017/decorative" val="1"/>
                </a:ext>
              </a:extLst>
            </p:cNvPr>
            <p:cNvSpPr/>
            <p:nvPr/>
          </p:nvSpPr>
          <p:spPr bwMode="auto">
            <a:xfrm>
              <a:off x="6683107" y="1265702"/>
              <a:ext cx="1269741" cy="1269741"/>
            </a:xfrm>
            <a:prstGeom prst="ellipse">
              <a:avLst/>
            </a:prstGeom>
            <a:solidFill>
              <a:srgbClr val="4472C4"/>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82" name="Oval 81">
              <a:extLst>
                <a:ext uri="{FF2B5EF4-FFF2-40B4-BE49-F238E27FC236}">
                  <a16:creationId xmlns:a16="http://schemas.microsoft.com/office/drawing/2014/main" id="{CBC044FC-A6DD-4C9D-9F4D-1677A0AF2852}"/>
                </a:ext>
                <a:ext uri="{C183D7F6-B498-43B3-948B-1728B52AA6E4}">
                  <adec:decorative xmlns:adec="http://schemas.microsoft.com/office/drawing/2017/decorative" val="1"/>
                </a:ext>
              </a:extLst>
            </p:cNvPr>
            <p:cNvSpPr/>
            <p:nvPr/>
          </p:nvSpPr>
          <p:spPr bwMode="auto">
            <a:xfrm>
              <a:off x="6793291" y="1375885"/>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83" name="Graphic 82">
              <a:extLst>
                <a:ext uri="{FF2B5EF4-FFF2-40B4-BE49-F238E27FC236}">
                  <a16:creationId xmlns:a16="http://schemas.microsoft.com/office/drawing/2014/main" id="{1645F1CF-0EEF-432C-A6BF-421C63D1394F}"/>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807991" y="1433028"/>
              <a:ext cx="914400" cy="914400"/>
            </a:xfrm>
            <a:prstGeom prst="rect">
              <a:avLst/>
            </a:prstGeom>
          </p:spPr>
        </p:pic>
        <p:pic>
          <p:nvPicPr>
            <p:cNvPr id="86" name="Graphic 85">
              <a:extLst>
                <a:ext uri="{FF2B5EF4-FFF2-40B4-BE49-F238E27FC236}">
                  <a16:creationId xmlns:a16="http://schemas.microsoft.com/office/drawing/2014/main" id="{77E03235-A1E6-4A52-90F2-302498D085A6}"/>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014091" y="1562915"/>
              <a:ext cx="283179" cy="283179"/>
            </a:xfrm>
            <a:prstGeom prst="rect">
              <a:avLst/>
            </a:prstGeom>
          </p:spPr>
        </p:pic>
      </p:grpSp>
      <p:grpSp>
        <p:nvGrpSpPr>
          <p:cNvPr id="88" name="Group 5" descr="Box 5: Certain decisions are &#10;time-sensitive&#10;">
            <a:extLst>
              <a:ext uri="{FF2B5EF4-FFF2-40B4-BE49-F238E27FC236}">
                <a16:creationId xmlns:a16="http://schemas.microsoft.com/office/drawing/2014/main" id="{4357EADA-576B-4FD2-9899-B1F6939C2EBE}"/>
              </a:ext>
            </a:extLst>
          </p:cNvPr>
          <p:cNvGrpSpPr/>
          <p:nvPr/>
        </p:nvGrpSpPr>
        <p:grpSpPr>
          <a:xfrm>
            <a:off x="6683107" y="2813673"/>
            <a:ext cx="4710519" cy="1463040"/>
            <a:chOff x="6683107" y="2813673"/>
            <a:chExt cx="4710519" cy="1463040"/>
          </a:xfrm>
        </p:grpSpPr>
        <p:sp>
          <p:nvSpPr>
            <p:cNvPr id="89" name="Rectangle: Top Corners Rounded 88">
              <a:extLst>
                <a:ext uri="{FF2B5EF4-FFF2-40B4-BE49-F238E27FC236}">
                  <a16:creationId xmlns:a16="http://schemas.microsoft.com/office/drawing/2014/main" id="{D774C450-2FEE-44E5-8F39-78BCA7313EB5}"/>
                </a:ext>
                <a:ext uri="{C183D7F6-B498-43B3-948B-1728B52AA6E4}">
                  <adec:decorative xmlns:adec="http://schemas.microsoft.com/office/drawing/2017/decorative" val="1"/>
                </a:ext>
              </a:extLst>
            </p:cNvPr>
            <p:cNvSpPr/>
            <p:nvPr/>
          </p:nvSpPr>
          <p:spPr bwMode="auto">
            <a:xfrm rot="16200000" flipV="1">
              <a:off x="8590005" y="1487793"/>
              <a:ext cx="1463040" cy="4114800"/>
            </a:xfrm>
            <a:prstGeom prst="round2SameRect">
              <a:avLst/>
            </a:prstGeom>
            <a:noFill/>
            <a:ln w="76200">
              <a:solidFill>
                <a:srgbClr val="0A5EC6"/>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90" name="TextBox 89">
              <a:extLst>
                <a:ext uri="{FF2B5EF4-FFF2-40B4-BE49-F238E27FC236}">
                  <a16:creationId xmlns:a16="http://schemas.microsoft.com/office/drawing/2014/main" id="{A3A74644-8E31-4CC6-A254-F4C3311B2951}"/>
                </a:ext>
              </a:extLst>
            </p:cNvPr>
            <p:cNvSpPr txBox="1"/>
            <p:nvPr/>
          </p:nvSpPr>
          <p:spPr>
            <a:xfrm>
              <a:off x="7967549" y="3129694"/>
              <a:ext cx="3426077" cy="830997"/>
            </a:xfrm>
            <a:prstGeom prst="rect">
              <a:avLst/>
            </a:prstGeom>
            <a:noFill/>
          </p:spPr>
          <p:txBody>
            <a:bodyPr wrap="square" lIns="182880">
              <a:spAutoFit/>
            </a:bodyPr>
            <a:lstStyle/>
            <a:p>
              <a:pPr marL="0" indent="0" defTabSz="685800">
                <a:spcBef>
                  <a:spcPts val="0"/>
                </a:spcBef>
              </a:pPr>
              <a:r>
                <a:rPr lang="en-US" sz="2400" dirty="0">
                  <a:solidFill>
                    <a:srgbClr val="00529B"/>
                  </a:solidFill>
                  <a:latin typeface="Arial"/>
                  <a:cs typeface="Arial"/>
                </a:rPr>
                <a:t>Certain decisions are </a:t>
              </a:r>
              <a:br>
                <a:rPr lang="en-US" sz="2400" dirty="0">
                  <a:solidFill>
                    <a:srgbClr val="00529B"/>
                  </a:solidFill>
                  <a:latin typeface="Arial"/>
                  <a:cs typeface="Arial"/>
                </a:rPr>
              </a:br>
              <a:r>
                <a:rPr lang="en-US" sz="2400" dirty="0">
                  <a:solidFill>
                    <a:srgbClr val="00529B"/>
                  </a:solidFill>
                  <a:latin typeface="Arial"/>
                  <a:cs typeface="Arial"/>
                </a:rPr>
                <a:t>time-sensitive</a:t>
              </a:r>
            </a:p>
          </p:txBody>
        </p:sp>
        <p:sp>
          <p:nvSpPr>
            <p:cNvPr id="92" name="Oval 91">
              <a:extLst>
                <a:ext uri="{FF2B5EF4-FFF2-40B4-BE49-F238E27FC236}">
                  <a16:creationId xmlns:a16="http://schemas.microsoft.com/office/drawing/2014/main" id="{B183D877-681E-4BC3-A4D2-2255A9DD3D52}"/>
                </a:ext>
                <a:ext uri="{C183D7F6-B498-43B3-948B-1728B52AA6E4}">
                  <adec:decorative xmlns:adec="http://schemas.microsoft.com/office/drawing/2017/decorative" val="1"/>
                </a:ext>
              </a:extLst>
            </p:cNvPr>
            <p:cNvSpPr/>
            <p:nvPr/>
          </p:nvSpPr>
          <p:spPr bwMode="auto">
            <a:xfrm>
              <a:off x="6683107" y="2917952"/>
              <a:ext cx="1269741" cy="1269741"/>
            </a:xfrm>
            <a:prstGeom prst="ellipse">
              <a:avLst/>
            </a:prstGeom>
            <a:solidFill>
              <a:srgbClr val="0A5EC6"/>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93" name="Oval 92">
              <a:extLst>
                <a:ext uri="{FF2B5EF4-FFF2-40B4-BE49-F238E27FC236}">
                  <a16:creationId xmlns:a16="http://schemas.microsoft.com/office/drawing/2014/main" id="{7E4FA584-9701-415E-9190-FAF79D5A8D59}"/>
                </a:ext>
                <a:ext uri="{C183D7F6-B498-43B3-948B-1728B52AA6E4}">
                  <adec:decorative xmlns:adec="http://schemas.microsoft.com/office/drawing/2017/decorative" val="1"/>
                </a:ext>
              </a:extLst>
            </p:cNvPr>
            <p:cNvSpPr/>
            <p:nvPr/>
          </p:nvSpPr>
          <p:spPr bwMode="auto">
            <a:xfrm>
              <a:off x="6793857" y="3028135"/>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94" name="Graphic 93">
              <a:extLst>
                <a:ext uri="{FF2B5EF4-FFF2-40B4-BE49-F238E27FC236}">
                  <a16:creationId xmlns:a16="http://schemas.microsoft.com/office/drawing/2014/main" id="{2CE13486-4C44-40DF-B98D-8069C6A01D93}"/>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866024" y="3105060"/>
              <a:ext cx="914400" cy="914400"/>
            </a:xfrm>
            <a:prstGeom prst="rect">
              <a:avLst/>
            </a:prstGeom>
          </p:spPr>
        </p:pic>
      </p:grpSp>
      <p:grpSp>
        <p:nvGrpSpPr>
          <p:cNvPr id="95" name="Group 6" descr="Box 6: There are programs for people with limited income and resources&#10;">
            <a:extLst>
              <a:ext uri="{FF2B5EF4-FFF2-40B4-BE49-F238E27FC236}">
                <a16:creationId xmlns:a16="http://schemas.microsoft.com/office/drawing/2014/main" id="{3FD146B5-2BE3-4B02-A000-EE9354D485F7}"/>
              </a:ext>
            </a:extLst>
          </p:cNvPr>
          <p:cNvGrpSpPr/>
          <p:nvPr/>
        </p:nvGrpSpPr>
        <p:grpSpPr>
          <a:xfrm>
            <a:off x="6683107" y="4462443"/>
            <a:ext cx="4695818" cy="1463040"/>
            <a:chOff x="6683107" y="4462443"/>
            <a:chExt cx="4695818" cy="1463040"/>
          </a:xfrm>
        </p:grpSpPr>
        <p:sp>
          <p:nvSpPr>
            <p:cNvPr id="96" name="Rectangle: Top Corners Rounded 95">
              <a:extLst>
                <a:ext uri="{FF2B5EF4-FFF2-40B4-BE49-F238E27FC236}">
                  <a16:creationId xmlns:a16="http://schemas.microsoft.com/office/drawing/2014/main" id="{9E954210-8396-4EA9-839C-49C6E7BD0281}"/>
                </a:ext>
                <a:ext uri="{C183D7F6-B498-43B3-948B-1728B52AA6E4}">
                  <adec:decorative xmlns:adec="http://schemas.microsoft.com/office/drawing/2017/decorative" val="1"/>
                </a:ext>
              </a:extLst>
            </p:cNvPr>
            <p:cNvSpPr/>
            <p:nvPr/>
          </p:nvSpPr>
          <p:spPr bwMode="auto">
            <a:xfrm rot="16200000" flipV="1">
              <a:off x="8590005" y="3136563"/>
              <a:ext cx="1463040" cy="4114800"/>
            </a:xfrm>
            <a:prstGeom prst="round2SameRect">
              <a:avLst/>
            </a:prstGeom>
            <a:noFill/>
            <a:ln w="76200">
              <a:solidFill>
                <a:srgbClr val="203864"/>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97" name="TextBox 96">
              <a:extLst>
                <a:ext uri="{FF2B5EF4-FFF2-40B4-BE49-F238E27FC236}">
                  <a16:creationId xmlns:a16="http://schemas.microsoft.com/office/drawing/2014/main" id="{71842C30-0EA1-469A-8CFE-B5E4F2DFC762}"/>
                </a:ext>
              </a:extLst>
            </p:cNvPr>
            <p:cNvSpPr txBox="1"/>
            <p:nvPr/>
          </p:nvSpPr>
          <p:spPr>
            <a:xfrm>
              <a:off x="7974146" y="4595802"/>
              <a:ext cx="3404779" cy="1200329"/>
            </a:xfrm>
            <a:prstGeom prst="rect">
              <a:avLst/>
            </a:prstGeom>
            <a:noFill/>
          </p:spPr>
          <p:txBody>
            <a:bodyPr wrap="square" lIns="182880">
              <a:spAutoFit/>
            </a:bodyPr>
            <a:lstStyle/>
            <a:p>
              <a:pPr marL="0" indent="0" defTabSz="685800">
                <a:spcBef>
                  <a:spcPts val="0"/>
                </a:spcBef>
              </a:pPr>
              <a:r>
                <a:rPr lang="en-US" sz="2400" dirty="0">
                  <a:solidFill>
                    <a:srgbClr val="00529B"/>
                  </a:solidFill>
                  <a:latin typeface="Arial"/>
                  <a:cs typeface="Arial"/>
                </a:rPr>
                <a:t>There are programs for people with limited income and resources</a:t>
              </a:r>
            </a:p>
          </p:txBody>
        </p:sp>
        <p:sp>
          <p:nvSpPr>
            <p:cNvPr id="98" name="Oval 97">
              <a:extLst>
                <a:ext uri="{FF2B5EF4-FFF2-40B4-BE49-F238E27FC236}">
                  <a16:creationId xmlns:a16="http://schemas.microsoft.com/office/drawing/2014/main" id="{609B9E22-0366-43A4-9841-281A9DF9A153}"/>
                </a:ext>
                <a:ext uri="{C183D7F6-B498-43B3-948B-1728B52AA6E4}">
                  <adec:decorative xmlns:adec="http://schemas.microsoft.com/office/drawing/2017/decorative" val="1"/>
                </a:ext>
              </a:extLst>
            </p:cNvPr>
            <p:cNvSpPr/>
            <p:nvPr/>
          </p:nvSpPr>
          <p:spPr bwMode="auto">
            <a:xfrm>
              <a:off x="6683107" y="4595802"/>
              <a:ext cx="1269741" cy="1269741"/>
            </a:xfrm>
            <a:prstGeom prst="ellipse">
              <a:avLst/>
            </a:prstGeom>
            <a:solidFill>
              <a:srgbClr val="203864"/>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99" name="Oval 98">
              <a:extLst>
                <a:ext uri="{FF2B5EF4-FFF2-40B4-BE49-F238E27FC236}">
                  <a16:creationId xmlns:a16="http://schemas.microsoft.com/office/drawing/2014/main" id="{2A38E0B9-487C-4338-8BC7-D87CE915FDDB}"/>
                </a:ext>
                <a:ext uri="{C183D7F6-B498-43B3-948B-1728B52AA6E4}">
                  <adec:decorative xmlns:adec="http://schemas.microsoft.com/office/drawing/2017/decorative" val="1"/>
                </a:ext>
              </a:extLst>
            </p:cNvPr>
            <p:cNvSpPr/>
            <p:nvPr/>
          </p:nvSpPr>
          <p:spPr bwMode="auto">
            <a:xfrm>
              <a:off x="6793290" y="4705985"/>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100" name="Graphic 99">
              <a:extLst>
                <a:ext uri="{FF2B5EF4-FFF2-40B4-BE49-F238E27FC236}">
                  <a16:creationId xmlns:a16="http://schemas.microsoft.com/office/drawing/2014/main" id="{5379B203-023E-4C06-9108-27BFAD9C0B59}"/>
                </a:ext>
                <a:ext uri="{C183D7F6-B498-43B3-948B-1728B52AA6E4}">
                  <adec:decorative xmlns:adec="http://schemas.microsoft.com/office/drawing/2017/decorative" val="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973146" y="4877624"/>
              <a:ext cx="664607" cy="664607"/>
            </a:xfrm>
            <a:prstGeom prst="rect">
              <a:avLst/>
            </a:prstGeom>
          </p:spPr>
        </p:pic>
        <p:sp>
          <p:nvSpPr>
            <p:cNvPr id="101" name="Block Arc 100">
              <a:extLst>
                <a:ext uri="{FF2B5EF4-FFF2-40B4-BE49-F238E27FC236}">
                  <a16:creationId xmlns:a16="http://schemas.microsoft.com/office/drawing/2014/main" id="{D06972E0-E8C9-4C30-8EB8-DFC46C673B1A}"/>
                </a:ext>
                <a:ext uri="{C183D7F6-B498-43B3-948B-1728B52AA6E4}">
                  <adec:decorative xmlns:adec="http://schemas.microsoft.com/office/drawing/2017/decorative" val="1"/>
                </a:ext>
              </a:extLst>
            </p:cNvPr>
            <p:cNvSpPr/>
            <p:nvPr/>
          </p:nvSpPr>
          <p:spPr>
            <a:xfrm rot="5400000" flipV="1">
              <a:off x="6870445" y="4791395"/>
              <a:ext cx="875067" cy="867828"/>
            </a:xfrm>
            <a:prstGeom prst="blockArc">
              <a:avLst>
                <a:gd name="adj1" fmla="val 6953721"/>
                <a:gd name="adj2" fmla="val 1743030"/>
                <a:gd name="adj3" fmla="val 524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2" name="Arrow: Down 101">
              <a:extLst>
                <a:ext uri="{FF2B5EF4-FFF2-40B4-BE49-F238E27FC236}">
                  <a16:creationId xmlns:a16="http://schemas.microsoft.com/office/drawing/2014/main" id="{7538047D-6B36-4957-BDBC-4F93E0F8C87C}"/>
                </a:ext>
                <a:ext uri="{C183D7F6-B498-43B3-948B-1728B52AA6E4}">
                  <adec:decorative xmlns:adec="http://schemas.microsoft.com/office/drawing/2017/decorative" val="1"/>
                </a:ext>
              </a:extLst>
            </p:cNvPr>
            <p:cNvSpPr/>
            <p:nvPr/>
          </p:nvSpPr>
          <p:spPr>
            <a:xfrm>
              <a:off x="7457718" y="5184766"/>
              <a:ext cx="322835" cy="357465"/>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Slide Number Placeholder 4">
            <a:extLst>
              <a:ext uri="{FF2B5EF4-FFF2-40B4-BE49-F238E27FC236}">
                <a16:creationId xmlns:a16="http://schemas.microsoft.com/office/drawing/2014/main" id="{66FADD55-948C-4B1E-994A-2E84EFD021AA}"/>
              </a:ext>
            </a:extLst>
          </p:cNvPr>
          <p:cNvSpPr>
            <a:spLocks noGrp="1"/>
          </p:cNvSpPr>
          <p:nvPr>
            <p:ph type="sldNum" sz="quarter" idx="12"/>
          </p:nvPr>
        </p:nvSpPr>
        <p:spPr/>
        <p:txBody>
          <a:bodyPr/>
          <a:lstStyle/>
          <a:p>
            <a:fld id="{0B2D781D-8844-5940-92D1-06EF0A7F581E}" type="slidenum">
              <a:rPr lang="en-US" smtClean="0"/>
              <a:pPr/>
              <a:t>103</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1215157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left)">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wipe(left)">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wipe(left)">
                                      <p:cBhvr>
                                        <p:cTn id="17" dur="500"/>
                                        <p:tgtEl>
                                          <p:spTgt spid="7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8"/>
                                        </p:tgtEl>
                                        <p:attrNameLst>
                                          <p:attrName>style.visibility</p:attrName>
                                        </p:attrNameLst>
                                      </p:cBhvr>
                                      <p:to>
                                        <p:strVal val="visible"/>
                                      </p:to>
                                    </p:set>
                                    <p:animEffect transition="in" filter="wipe(left)">
                                      <p:cBhvr>
                                        <p:cTn id="22" dur="500"/>
                                        <p:tgtEl>
                                          <p:spTgt spid="8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5"/>
                                        </p:tgtEl>
                                        <p:attrNameLst>
                                          <p:attrName>style.visibility</p:attrName>
                                        </p:attrNameLst>
                                      </p:cBhvr>
                                      <p:to>
                                        <p:strVal val="visible"/>
                                      </p:to>
                                    </p:set>
                                    <p:animEffect transition="in" filter="wipe(left)">
                                      <p:cBhvr>
                                        <p:cTn id="27"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t>Acronyms (AB–IR)</a:t>
            </a:r>
          </a:p>
        </p:txBody>
      </p:sp>
      <p:sp>
        <p:nvSpPr>
          <p:cNvPr id="6" name="Content Placeholder 5">
            <a:extLst>
              <a:ext uri="{FF2B5EF4-FFF2-40B4-BE49-F238E27FC236}">
                <a16:creationId xmlns:a16="http://schemas.microsoft.com/office/drawing/2014/main" id="{DDF090D5-9314-4E60-8333-AAD84B2822EC}"/>
              </a:ext>
            </a:extLst>
          </p:cNvPr>
          <p:cNvSpPr>
            <a:spLocks noGrp="1"/>
          </p:cNvSpPr>
          <p:nvPr>
            <p:ph sz="quarter" idx="13"/>
          </p:nvPr>
        </p:nvSpPr>
        <p:spPr>
          <a:xfrm>
            <a:off x="822960" y="1188720"/>
            <a:ext cx="10633364" cy="5125959"/>
          </a:xfrm>
        </p:spPr>
        <p:txBody>
          <a:bodyPr wrap="none" numCol="2">
            <a:noAutofit/>
          </a:bodyPr>
          <a:lstStyle/>
          <a:p>
            <a:pPr marL="0" lvl="0" indent="0" defTabSz="685800">
              <a:spcAft>
                <a:spcPts val="600"/>
              </a:spcAft>
              <a:buNone/>
              <a:defRPr/>
            </a:pPr>
            <a:r>
              <a:rPr lang="en-US" sz="1800" b="1" dirty="0"/>
              <a:t>ABN</a:t>
            </a:r>
            <a:r>
              <a:rPr lang="en-US" sz="1800" dirty="0"/>
              <a:t> Advanced Beneficiary Notice</a:t>
            </a:r>
          </a:p>
          <a:p>
            <a:pPr marL="0" lvl="0" indent="0" defTabSz="685800">
              <a:spcAft>
                <a:spcPts val="600"/>
              </a:spcAft>
              <a:buNone/>
              <a:defRPr/>
            </a:pPr>
            <a:r>
              <a:rPr lang="en-US" sz="1800" b="1" dirty="0"/>
              <a:t>ADL</a:t>
            </a:r>
            <a:r>
              <a:rPr lang="en-US" sz="1800" dirty="0"/>
              <a:t> Activities of Daily Living</a:t>
            </a:r>
          </a:p>
          <a:p>
            <a:pPr marL="0" lvl="0" indent="0" defTabSz="685800">
              <a:spcAft>
                <a:spcPts val="600"/>
              </a:spcAft>
              <a:buNone/>
              <a:defRPr/>
            </a:pPr>
            <a:r>
              <a:rPr lang="en-US" sz="1800" b="1" dirty="0"/>
              <a:t>ALS</a:t>
            </a:r>
            <a:r>
              <a:rPr lang="en-US" sz="1800" dirty="0"/>
              <a:t> Amyotrophic Lateral Sclerosis</a:t>
            </a:r>
          </a:p>
          <a:p>
            <a:pPr marL="0" lvl="0" indent="0" defTabSz="685800">
              <a:spcAft>
                <a:spcPts val="600"/>
              </a:spcAft>
              <a:buNone/>
              <a:defRPr/>
            </a:pPr>
            <a:r>
              <a:rPr lang="en-US" sz="1800" b="1" dirty="0"/>
              <a:t>ANOC</a:t>
            </a:r>
            <a:r>
              <a:rPr lang="en-US" sz="1800" dirty="0"/>
              <a:t> Annual Notice of Change </a:t>
            </a:r>
          </a:p>
          <a:p>
            <a:pPr marL="0" lvl="0" indent="0" defTabSz="685800">
              <a:spcAft>
                <a:spcPts val="600"/>
              </a:spcAft>
              <a:buNone/>
              <a:defRPr/>
            </a:pPr>
            <a:r>
              <a:rPr lang="en-US" sz="1800" b="1" dirty="0"/>
              <a:t>CHAMPVA</a:t>
            </a:r>
            <a:r>
              <a:rPr lang="en-US" sz="1800" dirty="0"/>
              <a:t> Civilian Health and </a:t>
            </a:r>
            <a:br>
              <a:rPr lang="en-US" sz="1800" dirty="0"/>
            </a:br>
            <a:r>
              <a:rPr lang="en-US" sz="1800" dirty="0"/>
              <a:t>Medical Program of the Department </a:t>
            </a:r>
            <a:br>
              <a:rPr lang="en-US" sz="1800" dirty="0"/>
            </a:br>
            <a:r>
              <a:rPr lang="en-US" sz="1800" dirty="0"/>
              <a:t>of Veterans Affairs </a:t>
            </a:r>
          </a:p>
          <a:p>
            <a:pPr marL="0" lvl="0" indent="0" defTabSz="685800">
              <a:spcAft>
                <a:spcPts val="600"/>
              </a:spcAft>
              <a:buNone/>
              <a:defRPr/>
            </a:pPr>
            <a:r>
              <a:rPr lang="en-US" sz="1800" b="1" dirty="0"/>
              <a:t>CHIP</a:t>
            </a:r>
            <a:r>
              <a:rPr lang="en-US" sz="1800" dirty="0"/>
              <a:t> Children’s Health Insurance Program </a:t>
            </a:r>
          </a:p>
          <a:p>
            <a:pPr marL="0" lvl="0" indent="0" defTabSz="685800">
              <a:spcAft>
                <a:spcPts val="600"/>
              </a:spcAft>
              <a:buNone/>
              <a:defRPr/>
            </a:pPr>
            <a:r>
              <a:rPr lang="en-US" sz="1800" b="1" dirty="0"/>
              <a:t>CMS</a:t>
            </a:r>
            <a:r>
              <a:rPr lang="en-US" sz="1800" dirty="0"/>
              <a:t> Centers for Medicare &amp; Medicaid Services </a:t>
            </a:r>
          </a:p>
          <a:p>
            <a:pPr marL="0" lvl="0" indent="0" defTabSz="685800">
              <a:spcAft>
                <a:spcPts val="600"/>
              </a:spcAft>
              <a:buNone/>
              <a:defRPr/>
            </a:pPr>
            <a:r>
              <a:rPr lang="en-US" sz="1800" b="1" dirty="0"/>
              <a:t>COBRA</a:t>
            </a:r>
            <a:r>
              <a:rPr lang="en-US" sz="1800" dirty="0"/>
              <a:t> Consolidated Omnibus Budget Reconciliation Act</a:t>
            </a:r>
          </a:p>
          <a:p>
            <a:pPr marL="0" lvl="0" indent="0" defTabSz="685800">
              <a:spcAft>
                <a:spcPts val="600"/>
              </a:spcAft>
              <a:buNone/>
              <a:defRPr/>
            </a:pPr>
            <a:r>
              <a:rPr lang="en-US" sz="1800" b="1" dirty="0"/>
              <a:t>DME</a:t>
            </a:r>
            <a:r>
              <a:rPr lang="en-US" sz="1800" dirty="0"/>
              <a:t> Durable Medical Equipment</a:t>
            </a:r>
          </a:p>
          <a:p>
            <a:pPr marL="0" lvl="0" indent="0" defTabSz="685800">
              <a:spcAft>
                <a:spcPts val="600"/>
              </a:spcAft>
              <a:buNone/>
              <a:defRPr/>
            </a:pPr>
            <a:r>
              <a:rPr lang="en-US" sz="1800" b="1" dirty="0"/>
              <a:t>EOC</a:t>
            </a:r>
            <a:r>
              <a:rPr lang="en-US" sz="1800" dirty="0"/>
              <a:t> Evidence of Coverage</a:t>
            </a:r>
          </a:p>
          <a:p>
            <a:pPr marL="0" lvl="0" indent="0" defTabSz="685800">
              <a:spcAft>
                <a:spcPts val="600"/>
              </a:spcAft>
              <a:buNone/>
              <a:defRPr/>
            </a:pPr>
            <a:r>
              <a:rPr lang="en-US" sz="1800" b="1" dirty="0"/>
              <a:t>ESRD</a:t>
            </a:r>
            <a:r>
              <a:rPr lang="en-US" sz="1800" dirty="0"/>
              <a:t> End-Stage Renal Disease </a:t>
            </a:r>
          </a:p>
          <a:p>
            <a:pPr marL="0" lvl="0" indent="0" defTabSz="685800">
              <a:spcAft>
                <a:spcPts val="600"/>
              </a:spcAft>
              <a:buNone/>
              <a:defRPr/>
            </a:pPr>
            <a:r>
              <a:rPr lang="en-US" sz="1800" b="1" dirty="0"/>
              <a:t>FEHB</a:t>
            </a:r>
            <a:r>
              <a:rPr lang="en-US" sz="1800" dirty="0"/>
              <a:t> Federal Employees Health Benefits</a:t>
            </a:r>
          </a:p>
          <a:p>
            <a:pPr marL="0" lvl="0" indent="0" defTabSz="685800">
              <a:spcAft>
                <a:spcPts val="600"/>
              </a:spcAft>
              <a:buNone/>
              <a:defRPr/>
            </a:pPr>
            <a:r>
              <a:rPr lang="en-US" sz="1800" b="1" dirty="0"/>
              <a:t>FICA</a:t>
            </a:r>
            <a:r>
              <a:rPr lang="en-US" sz="1800" dirty="0"/>
              <a:t> Federal Insurance Contributions Act </a:t>
            </a:r>
          </a:p>
          <a:p>
            <a:pPr marL="0" lvl="0" indent="0" defTabSz="685800">
              <a:spcAft>
                <a:spcPts val="600"/>
              </a:spcAft>
              <a:buNone/>
              <a:defRPr/>
            </a:pPr>
            <a:r>
              <a:rPr lang="en-US" sz="1800" b="1" dirty="0"/>
              <a:t>FMAP</a:t>
            </a:r>
            <a:r>
              <a:rPr lang="en-US" sz="1800" dirty="0"/>
              <a:t> Federal Medical Assistance Percentage </a:t>
            </a:r>
          </a:p>
          <a:p>
            <a:pPr marL="0" lvl="0" indent="0" defTabSz="685800">
              <a:spcAft>
                <a:spcPts val="600"/>
              </a:spcAft>
              <a:buNone/>
              <a:defRPr/>
            </a:pPr>
            <a:r>
              <a:rPr lang="en-US" sz="1800" b="1" dirty="0"/>
              <a:t>FPL</a:t>
            </a:r>
            <a:r>
              <a:rPr lang="en-US" sz="1800" dirty="0"/>
              <a:t> Federal Poverty Level </a:t>
            </a:r>
          </a:p>
          <a:p>
            <a:pPr marL="0" lvl="0" indent="0" defTabSz="685800">
              <a:spcAft>
                <a:spcPts val="600"/>
              </a:spcAft>
              <a:buNone/>
              <a:defRPr/>
            </a:pPr>
            <a:r>
              <a:rPr lang="en-US" sz="1800" b="1" dirty="0"/>
              <a:t>GEP</a:t>
            </a:r>
            <a:r>
              <a:rPr lang="en-US" sz="1800" dirty="0"/>
              <a:t> General Enrollment Period </a:t>
            </a:r>
          </a:p>
          <a:p>
            <a:pPr marL="0" lvl="0" indent="0" defTabSz="685800">
              <a:spcAft>
                <a:spcPts val="600"/>
              </a:spcAft>
              <a:buNone/>
              <a:defRPr/>
            </a:pPr>
            <a:r>
              <a:rPr lang="en-US" sz="1800" b="1" dirty="0"/>
              <a:t>GHP</a:t>
            </a:r>
            <a:r>
              <a:rPr lang="en-US" sz="1800" dirty="0"/>
              <a:t> Group Health Plan </a:t>
            </a:r>
          </a:p>
          <a:p>
            <a:pPr marL="0" lvl="0" indent="0" defTabSz="685800">
              <a:spcAft>
                <a:spcPts val="600"/>
              </a:spcAft>
              <a:buNone/>
              <a:defRPr/>
            </a:pPr>
            <a:r>
              <a:rPr lang="en-US" sz="1800" b="1" dirty="0"/>
              <a:t>HMO</a:t>
            </a:r>
            <a:r>
              <a:rPr lang="en-US" sz="1800" dirty="0"/>
              <a:t> Health Maintenance Organization </a:t>
            </a:r>
          </a:p>
          <a:p>
            <a:pPr marL="0" lvl="0" indent="0" defTabSz="685800">
              <a:spcAft>
                <a:spcPts val="600"/>
              </a:spcAft>
              <a:buNone/>
              <a:defRPr/>
            </a:pPr>
            <a:r>
              <a:rPr lang="en-US" sz="1800" b="1" dirty="0"/>
              <a:t>HSA</a:t>
            </a:r>
            <a:r>
              <a:rPr lang="en-US" sz="1800" dirty="0"/>
              <a:t> Health Savings Account </a:t>
            </a:r>
          </a:p>
          <a:p>
            <a:pPr marL="0" lvl="0" indent="0" defTabSz="685800">
              <a:spcAft>
                <a:spcPts val="600"/>
              </a:spcAft>
              <a:buNone/>
              <a:defRPr/>
            </a:pPr>
            <a:r>
              <a:rPr lang="en-US" sz="1800" b="1" dirty="0"/>
              <a:t>IADL</a:t>
            </a:r>
            <a:r>
              <a:rPr lang="en-US" sz="1800" dirty="0"/>
              <a:t> Instrumental Activities of Daily Living </a:t>
            </a:r>
          </a:p>
          <a:p>
            <a:pPr marL="0" lvl="0" indent="0" defTabSz="685800">
              <a:spcAft>
                <a:spcPts val="600"/>
              </a:spcAft>
              <a:buNone/>
              <a:defRPr/>
            </a:pPr>
            <a:r>
              <a:rPr lang="en-US" sz="1800" b="1" dirty="0"/>
              <a:t>ICEP</a:t>
            </a:r>
            <a:r>
              <a:rPr lang="en-US" sz="1800" dirty="0"/>
              <a:t> Initial Coverage Election Period</a:t>
            </a:r>
          </a:p>
          <a:p>
            <a:pPr marL="0" lvl="0" indent="0" defTabSz="685800">
              <a:spcAft>
                <a:spcPts val="600"/>
              </a:spcAft>
              <a:buNone/>
              <a:defRPr/>
            </a:pPr>
            <a:r>
              <a:rPr lang="en-US" sz="1800" b="1" dirty="0"/>
              <a:t>IEP</a:t>
            </a:r>
            <a:r>
              <a:rPr lang="en-US" sz="1800" dirty="0"/>
              <a:t> Initial Enrollment Period </a:t>
            </a:r>
          </a:p>
          <a:p>
            <a:pPr marL="0" lvl="0" indent="0" defTabSz="685800">
              <a:spcAft>
                <a:spcPts val="600"/>
              </a:spcAft>
              <a:buNone/>
              <a:defRPr/>
            </a:pPr>
            <a:r>
              <a:rPr lang="en-US" sz="1800" b="1" dirty="0"/>
              <a:t>IRMAA</a:t>
            </a:r>
            <a:r>
              <a:rPr lang="en-US" sz="1800" dirty="0"/>
              <a:t> Income-Related Monthly Adjustment Amount </a:t>
            </a:r>
          </a:p>
          <a:p>
            <a:pPr marL="0" lvl="0" indent="0" defTabSz="685800">
              <a:spcAft>
                <a:spcPts val="600"/>
              </a:spcAft>
              <a:buNone/>
              <a:defRPr/>
            </a:pPr>
            <a:r>
              <a:rPr lang="en-US" sz="1800" b="1" dirty="0"/>
              <a:t>IRS</a:t>
            </a:r>
            <a:r>
              <a:rPr lang="en-US" sz="1800" dirty="0"/>
              <a:t> Internal Revenue Service </a:t>
            </a:r>
          </a:p>
          <a:p>
            <a:pPr marL="0" indent="0">
              <a:buNone/>
            </a:pPr>
            <a:endParaRPr lang="en-US" sz="3200" dirty="0"/>
          </a:p>
        </p:txBody>
      </p:sp>
      <p:cxnSp>
        <p:nvCxnSpPr>
          <p:cNvPr id="8" name="Straight Connector 7">
            <a:extLst>
              <a:ext uri="{FF2B5EF4-FFF2-40B4-BE49-F238E27FC236}">
                <a16:creationId xmlns:a16="http://schemas.microsoft.com/office/drawing/2014/main" id="{9C62CF1C-B782-428C-A701-2A88EE766B09}"/>
              </a:ext>
              <a:ext uri="{C183D7F6-B498-43B3-948B-1728B52AA6E4}">
                <adec:decorative xmlns:adec="http://schemas.microsoft.com/office/drawing/2017/decorative" val="1"/>
              </a:ext>
            </a:extLst>
          </p:cNvPr>
          <p:cNvCxnSpPr/>
          <p:nvPr/>
        </p:nvCxnSpPr>
        <p:spPr>
          <a:xfrm>
            <a:off x="5823284" y="1226742"/>
            <a:ext cx="0" cy="5212080"/>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5ADCB728-A4BC-4A00-9ADE-50AE7C0BDC20}"/>
              </a:ext>
            </a:extLst>
          </p:cNvPr>
          <p:cNvSpPr>
            <a:spLocks noGrp="1"/>
          </p:cNvSpPr>
          <p:nvPr>
            <p:ph type="sldNum" sz="quarter" idx="12"/>
          </p:nvPr>
        </p:nvSpPr>
        <p:spPr/>
        <p:txBody>
          <a:bodyPr/>
          <a:lstStyle/>
          <a:p>
            <a:fld id="{48F63A3B-78C7-47BE-AE5E-E10140E04643}" type="slidenum">
              <a:rPr lang="en-US" smtClean="0"/>
              <a:pPr/>
              <a:t>104</a:t>
            </a:fld>
            <a:endParaRPr lang="en-US" dirty="0"/>
          </a:p>
        </p:txBody>
      </p:sp>
      <p:sp>
        <p:nvSpPr>
          <p:cNvPr id="3" name="Date Placeholder 2">
            <a:extLst>
              <a:ext uri="{FF2B5EF4-FFF2-40B4-BE49-F238E27FC236}">
                <a16:creationId xmlns:a16="http://schemas.microsoft.com/office/drawing/2014/main" id="{49A77F86-43AA-D94B-892A-3AB508C46807}"/>
              </a:ext>
            </a:extLst>
          </p:cNvPr>
          <p:cNvSpPr>
            <a:spLocks noGrp="1"/>
          </p:cNvSpPr>
          <p:nvPr>
            <p:ph type="dt" sz="half" idx="10"/>
          </p:nvPr>
        </p:nvSpPr>
        <p:spPr/>
        <p:txBody>
          <a:bodyPr/>
          <a:lstStyle/>
          <a:p>
            <a:r>
              <a:rPr lang="en-US"/>
              <a:t>May 2023</a:t>
            </a:r>
            <a:endParaRPr lang="en-US" dirty="0"/>
          </a:p>
        </p:txBody>
      </p:sp>
      <p:sp>
        <p:nvSpPr>
          <p:cNvPr id="4" name="Footer Placeholder 3">
            <a:extLst>
              <a:ext uri="{FF2B5EF4-FFF2-40B4-BE49-F238E27FC236}">
                <a16:creationId xmlns:a16="http://schemas.microsoft.com/office/drawing/2014/main" id="{88936728-A2A4-B34A-BF63-D0FA68A1EC89}"/>
              </a:ext>
            </a:extLst>
          </p:cNvPr>
          <p:cNvSpPr>
            <a:spLocks noGrp="1"/>
          </p:cNvSpPr>
          <p:nvPr>
            <p:ph type="ftr" sz="quarter" idx="11"/>
          </p:nvPr>
        </p:nvSpPr>
        <p:spPr/>
        <p:txBody>
          <a:bodyPr/>
          <a:lstStyle/>
          <a:p>
            <a:r>
              <a:rPr lang="en-US"/>
              <a:t>Getting Started with Medicare</a:t>
            </a:r>
            <a:endParaRPr lang="en-US" dirty="0"/>
          </a:p>
        </p:txBody>
      </p:sp>
    </p:spTree>
    <p:custDataLst>
      <p:tags r:id="rId1"/>
    </p:custDataLst>
    <p:extLst>
      <p:ext uri="{BB962C8B-B14F-4D97-AF65-F5344CB8AC3E}">
        <p14:creationId xmlns:p14="http://schemas.microsoft.com/office/powerpoint/2010/main" val="141522020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t>Acronyms (</a:t>
            </a:r>
            <a:r>
              <a:rPr lang="en-US" dirty="0"/>
              <a:t>LI–RN</a:t>
            </a:r>
            <a:r>
              <a:rPr lang="en-US" sz="3000" dirty="0"/>
              <a:t>)</a:t>
            </a:r>
          </a:p>
        </p:txBody>
      </p:sp>
      <p:sp>
        <p:nvSpPr>
          <p:cNvPr id="8" name="Slide Number Placeholder 7">
            <a:extLst>
              <a:ext uri="{FF2B5EF4-FFF2-40B4-BE49-F238E27FC236}">
                <a16:creationId xmlns:a16="http://schemas.microsoft.com/office/drawing/2014/main" id="{B86CA145-A461-4E34-AAC5-94A82038AD72}"/>
              </a:ext>
            </a:extLst>
          </p:cNvPr>
          <p:cNvSpPr>
            <a:spLocks noGrp="1"/>
          </p:cNvSpPr>
          <p:nvPr>
            <p:ph type="sldNum" sz="quarter" idx="12"/>
          </p:nvPr>
        </p:nvSpPr>
        <p:spPr/>
        <p:txBody>
          <a:bodyPr/>
          <a:lstStyle/>
          <a:p>
            <a:fld id="{48F63A3B-78C7-47BE-AE5E-E10140E04643}" type="slidenum">
              <a:rPr lang="en-US" smtClean="0"/>
              <a:pPr/>
              <a:t>105</a:t>
            </a:fld>
            <a:endParaRPr lang="en-US" dirty="0"/>
          </a:p>
        </p:txBody>
      </p:sp>
      <p:sp>
        <p:nvSpPr>
          <p:cNvPr id="3" name="Date Placeholder 2">
            <a:extLst>
              <a:ext uri="{FF2B5EF4-FFF2-40B4-BE49-F238E27FC236}">
                <a16:creationId xmlns:a16="http://schemas.microsoft.com/office/drawing/2014/main" id="{EE65AD23-8922-D94D-800B-4E71406353B4}"/>
              </a:ext>
            </a:extLst>
          </p:cNvPr>
          <p:cNvSpPr>
            <a:spLocks noGrp="1"/>
          </p:cNvSpPr>
          <p:nvPr>
            <p:ph type="dt" sz="half" idx="10"/>
          </p:nvPr>
        </p:nvSpPr>
        <p:spPr/>
        <p:txBody>
          <a:bodyPr/>
          <a:lstStyle/>
          <a:p>
            <a:r>
              <a:rPr lang="en-US"/>
              <a:t>May 2023</a:t>
            </a:r>
            <a:endParaRPr lang="en-US" dirty="0"/>
          </a:p>
        </p:txBody>
      </p:sp>
      <p:sp>
        <p:nvSpPr>
          <p:cNvPr id="4" name="Footer Placeholder 3">
            <a:extLst>
              <a:ext uri="{FF2B5EF4-FFF2-40B4-BE49-F238E27FC236}">
                <a16:creationId xmlns:a16="http://schemas.microsoft.com/office/drawing/2014/main" id="{9D69BEAE-FC18-A042-B6FE-BDFB25BD5EAA}"/>
              </a:ext>
            </a:extLst>
          </p:cNvPr>
          <p:cNvSpPr>
            <a:spLocks noGrp="1"/>
          </p:cNvSpPr>
          <p:nvPr>
            <p:ph type="ftr" sz="quarter" idx="11"/>
          </p:nvPr>
        </p:nvSpPr>
        <p:spPr/>
        <p:txBody>
          <a:bodyPr/>
          <a:lstStyle/>
          <a:p>
            <a:r>
              <a:rPr lang="en-US"/>
              <a:t>Getting Started with Medicare</a:t>
            </a:r>
            <a:endParaRPr lang="en-US" dirty="0"/>
          </a:p>
        </p:txBody>
      </p:sp>
      <p:sp>
        <p:nvSpPr>
          <p:cNvPr id="6" name="Content Placeholder 5">
            <a:extLst>
              <a:ext uri="{FF2B5EF4-FFF2-40B4-BE49-F238E27FC236}">
                <a16:creationId xmlns:a16="http://schemas.microsoft.com/office/drawing/2014/main" id="{0D74BD27-AD88-422C-88C6-DF7E2249A88E}"/>
              </a:ext>
            </a:extLst>
          </p:cNvPr>
          <p:cNvSpPr>
            <a:spLocks noGrp="1"/>
          </p:cNvSpPr>
          <p:nvPr>
            <p:ph sz="quarter" idx="13"/>
          </p:nvPr>
        </p:nvSpPr>
        <p:spPr>
          <a:xfrm>
            <a:off x="822960" y="1188720"/>
            <a:ext cx="10331450" cy="4907828"/>
          </a:xfrm>
        </p:spPr>
        <p:txBody>
          <a:bodyPr numCol="2">
            <a:noAutofit/>
          </a:bodyPr>
          <a:lstStyle/>
          <a:p>
            <a:pPr marL="0" lvl="0" indent="0" defTabSz="685800">
              <a:spcAft>
                <a:spcPts val="600"/>
              </a:spcAft>
              <a:buNone/>
              <a:defRPr/>
            </a:pPr>
            <a:r>
              <a:rPr lang="en-US" sz="1800" b="1" dirty="0">
                <a:latin typeface="Arial"/>
                <a:cs typeface="Arial"/>
              </a:rPr>
              <a:t>LIS</a:t>
            </a:r>
            <a:r>
              <a:rPr lang="en-US" sz="1800" dirty="0">
                <a:latin typeface="Arial"/>
                <a:cs typeface="Arial"/>
              </a:rPr>
              <a:t> Low-income Subsidy</a:t>
            </a:r>
          </a:p>
          <a:p>
            <a:pPr marL="0" lvl="0" indent="0" defTabSz="685800">
              <a:spcAft>
                <a:spcPts val="600"/>
              </a:spcAft>
              <a:buNone/>
              <a:defRPr/>
            </a:pPr>
            <a:r>
              <a:rPr lang="en-US" sz="1800" b="1" dirty="0">
                <a:latin typeface="Arial"/>
                <a:cs typeface="Arial"/>
              </a:rPr>
              <a:t>MAC</a:t>
            </a:r>
            <a:r>
              <a:rPr lang="en-US" sz="1800" dirty="0">
                <a:latin typeface="Arial"/>
                <a:cs typeface="Arial"/>
              </a:rPr>
              <a:t> Medicare Administrative Contractor</a:t>
            </a:r>
          </a:p>
          <a:p>
            <a:pPr marL="0" lvl="0" indent="0" defTabSz="685800">
              <a:spcAft>
                <a:spcPts val="600"/>
              </a:spcAft>
              <a:buNone/>
              <a:defRPr/>
            </a:pPr>
            <a:r>
              <a:rPr lang="en-US" sz="1800" b="1" dirty="0">
                <a:latin typeface="Arial"/>
                <a:cs typeface="Arial"/>
              </a:rPr>
              <a:t>MA OEP </a:t>
            </a:r>
            <a:r>
              <a:rPr lang="en-US" sz="1800" dirty="0">
                <a:latin typeface="Arial"/>
                <a:cs typeface="Arial"/>
              </a:rPr>
              <a:t>Medicare Advantage Open </a:t>
            </a:r>
            <a:br>
              <a:rPr lang="en-US" sz="1800" dirty="0">
                <a:latin typeface="Arial"/>
                <a:cs typeface="Arial"/>
              </a:rPr>
            </a:br>
            <a:r>
              <a:rPr lang="en-US" sz="1800" dirty="0">
                <a:latin typeface="Arial"/>
                <a:cs typeface="Arial"/>
              </a:rPr>
              <a:t>Enrollment Period</a:t>
            </a:r>
            <a:endParaRPr lang="en-US" sz="1800" b="1" dirty="0">
              <a:latin typeface="Arial"/>
              <a:cs typeface="Arial"/>
            </a:endParaRPr>
          </a:p>
          <a:p>
            <a:pPr marL="0" lvl="0" indent="0" defTabSz="685800">
              <a:spcAft>
                <a:spcPts val="600"/>
              </a:spcAft>
              <a:buNone/>
              <a:defRPr/>
            </a:pPr>
            <a:r>
              <a:rPr lang="en-US" sz="1800" b="1" dirty="0">
                <a:latin typeface="Arial"/>
                <a:cs typeface="Arial"/>
              </a:rPr>
              <a:t>MA-PD</a:t>
            </a:r>
            <a:r>
              <a:rPr lang="en-US" sz="1800" dirty="0">
                <a:latin typeface="Arial"/>
                <a:cs typeface="Arial"/>
              </a:rPr>
              <a:t> Medicare Advantage Plan with Drug </a:t>
            </a:r>
            <a:br>
              <a:rPr lang="en-US" sz="1800" dirty="0">
                <a:latin typeface="Arial"/>
                <a:cs typeface="Arial"/>
              </a:rPr>
            </a:br>
            <a:r>
              <a:rPr lang="en-US" sz="1800" dirty="0">
                <a:latin typeface="Arial"/>
                <a:cs typeface="Arial"/>
              </a:rPr>
              <a:t>Coverage</a:t>
            </a:r>
          </a:p>
          <a:p>
            <a:pPr marL="0" lvl="0" indent="0" defTabSz="685800">
              <a:spcAft>
                <a:spcPts val="600"/>
              </a:spcAft>
              <a:buNone/>
              <a:defRPr/>
            </a:pPr>
            <a:r>
              <a:rPr lang="en-US" sz="1800" b="1" dirty="0">
                <a:latin typeface="Arial"/>
                <a:cs typeface="Arial"/>
              </a:rPr>
              <a:t>MACRA</a:t>
            </a:r>
            <a:r>
              <a:rPr lang="en-US" sz="1800" dirty="0">
                <a:latin typeface="Arial"/>
                <a:cs typeface="Arial"/>
              </a:rPr>
              <a:t> Medicare Access and </a:t>
            </a:r>
          </a:p>
          <a:p>
            <a:pPr marL="0" lvl="0" indent="0" defTabSz="685800">
              <a:spcAft>
                <a:spcPts val="600"/>
              </a:spcAft>
              <a:buNone/>
              <a:defRPr/>
            </a:pPr>
            <a:r>
              <a:rPr lang="en-US" sz="1800" dirty="0">
                <a:latin typeface="Arial"/>
                <a:cs typeface="Arial"/>
              </a:rPr>
              <a:t>CHIP Reauthorization Act </a:t>
            </a:r>
          </a:p>
          <a:p>
            <a:pPr marL="0" lvl="0" indent="0" defTabSz="685800">
              <a:spcAft>
                <a:spcPts val="600"/>
              </a:spcAft>
              <a:buNone/>
              <a:defRPr/>
            </a:pPr>
            <a:r>
              <a:rPr lang="en-US" sz="1800" b="1" dirty="0">
                <a:latin typeface="Arial"/>
                <a:cs typeface="Arial"/>
              </a:rPr>
              <a:t>MAGI</a:t>
            </a:r>
            <a:r>
              <a:rPr lang="en-US" sz="1800" dirty="0">
                <a:latin typeface="Arial"/>
                <a:cs typeface="Arial"/>
              </a:rPr>
              <a:t> Modified Adjusted Gross Income </a:t>
            </a:r>
          </a:p>
          <a:p>
            <a:pPr marL="0" lvl="0" indent="0" defTabSz="685800">
              <a:spcAft>
                <a:spcPts val="600"/>
              </a:spcAft>
              <a:buNone/>
              <a:defRPr/>
            </a:pPr>
            <a:r>
              <a:rPr lang="en-US" sz="1800" b="1" dirty="0">
                <a:latin typeface="Arial"/>
                <a:cs typeface="Arial"/>
              </a:rPr>
              <a:t>MEC</a:t>
            </a:r>
            <a:r>
              <a:rPr lang="en-US" sz="1800" dirty="0">
                <a:latin typeface="Arial"/>
                <a:cs typeface="Arial"/>
              </a:rPr>
              <a:t> Minimal Essential Coverage</a:t>
            </a:r>
          </a:p>
          <a:p>
            <a:pPr marL="0" lvl="0" indent="0" defTabSz="685800">
              <a:spcAft>
                <a:spcPts val="600"/>
              </a:spcAft>
              <a:buNone/>
              <a:defRPr/>
            </a:pPr>
            <a:r>
              <a:rPr lang="en-US" sz="1800" b="1" dirty="0">
                <a:latin typeface="Arial"/>
                <a:cs typeface="Arial"/>
              </a:rPr>
              <a:t>MSA</a:t>
            </a:r>
            <a:r>
              <a:rPr lang="en-US" sz="1800" dirty="0">
                <a:latin typeface="Arial"/>
                <a:cs typeface="Arial"/>
              </a:rPr>
              <a:t> Medical Savings Account </a:t>
            </a:r>
          </a:p>
          <a:p>
            <a:pPr marL="0" lvl="0" indent="0" defTabSz="685800">
              <a:spcAft>
                <a:spcPts val="600"/>
              </a:spcAft>
              <a:buNone/>
              <a:defRPr/>
            </a:pPr>
            <a:r>
              <a:rPr lang="en-US" sz="1800" b="1" dirty="0">
                <a:latin typeface="Arial"/>
                <a:cs typeface="Arial"/>
              </a:rPr>
              <a:t>NTP</a:t>
            </a:r>
            <a:r>
              <a:rPr lang="en-US" sz="1800" dirty="0">
                <a:latin typeface="Arial"/>
                <a:cs typeface="Arial"/>
              </a:rPr>
              <a:t> National Training Program </a:t>
            </a:r>
          </a:p>
          <a:p>
            <a:pPr marL="0" lvl="0" indent="0" defTabSz="685800">
              <a:spcAft>
                <a:spcPts val="600"/>
              </a:spcAft>
              <a:buNone/>
              <a:defRPr/>
            </a:pPr>
            <a:r>
              <a:rPr lang="en-US" sz="1800" b="1" dirty="0">
                <a:latin typeface="Arial"/>
                <a:cs typeface="Arial"/>
              </a:rPr>
              <a:t>OEP</a:t>
            </a:r>
            <a:r>
              <a:rPr lang="en-US" sz="1800" dirty="0">
                <a:latin typeface="Arial"/>
                <a:cs typeface="Arial"/>
              </a:rPr>
              <a:t> Open Enrollment Period </a:t>
            </a:r>
          </a:p>
          <a:p>
            <a:pPr marL="0" lvl="0" indent="0" defTabSz="685800">
              <a:spcAft>
                <a:spcPts val="600"/>
              </a:spcAft>
              <a:buNone/>
              <a:defRPr/>
            </a:pPr>
            <a:r>
              <a:rPr lang="en-US" sz="1800" b="1" dirty="0">
                <a:latin typeface="Arial"/>
                <a:cs typeface="Arial"/>
              </a:rPr>
              <a:t>OPM</a:t>
            </a:r>
            <a:r>
              <a:rPr lang="en-US" sz="1800" dirty="0">
                <a:latin typeface="Arial"/>
                <a:cs typeface="Arial"/>
              </a:rPr>
              <a:t> Office of Personnel Management</a:t>
            </a:r>
          </a:p>
          <a:p>
            <a:pPr marL="0" lvl="0" indent="0" defTabSz="685800">
              <a:spcAft>
                <a:spcPts val="600"/>
              </a:spcAft>
              <a:buNone/>
              <a:defRPr/>
            </a:pPr>
            <a:br>
              <a:rPr lang="en-US" sz="1800" b="1" dirty="0">
                <a:latin typeface="Arial"/>
                <a:cs typeface="Arial"/>
              </a:rPr>
            </a:br>
            <a:r>
              <a:rPr lang="en-US" sz="1800" b="1" dirty="0">
                <a:latin typeface="Arial"/>
                <a:cs typeface="Arial"/>
              </a:rPr>
              <a:t>OTC</a:t>
            </a:r>
            <a:r>
              <a:rPr lang="en-US" sz="1800" dirty="0">
                <a:latin typeface="Arial"/>
                <a:cs typeface="Arial"/>
              </a:rPr>
              <a:t> Over the Counter</a:t>
            </a:r>
            <a:br>
              <a:rPr lang="en-US" sz="1800" dirty="0">
                <a:latin typeface="Arial"/>
                <a:cs typeface="Arial"/>
              </a:rPr>
            </a:br>
            <a:r>
              <a:rPr lang="en-US" sz="1800" b="1" dirty="0">
                <a:latin typeface="Arial"/>
                <a:cs typeface="Arial"/>
              </a:rPr>
              <a:t>PACE</a:t>
            </a:r>
            <a:r>
              <a:rPr lang="en-US" sz="1800" dirty="0">
                <a:latin typeface="Arial"/>
                <a:cs typeface="Arial"/>
              </a:rPr>
              <a:t> Programs of All-Inclusive Care </a:t>
            </a:r>
            <a:br>
              <a:rPr lang="en-US" sz="1800" dirty="0">
                <a:latin typeface="Arial"/>
                <a:cs typeface="Arial"/>
              </a:rPr>
            </a:br>
            <a:r>
              <a:rPr lang="en-US" sz="1800" dirty="0">
                <a:latin typeface="Arial"/>
                <a:cs typeface="Arial"/>
              </a:rPr>
              <a:t>for the Elderly </a:t>
            </a:r>
          </a:p>
          <a:p>
            <a:pPr marL="0" lvl="0" indent="0" defTabSz="685800">
              <a:spcAft>
                <a:spcPts val="600"/>
              </a:spcAft>
              <a:buNone/>
              <a:defRPr/>
            </a:pPr>
            <a:r>
              <a:rPr lang="en-US" sz="1800" b="1" dirty="0">
                <a:latin typeface="Arial"/>
                <a:cs typeface="Arial"/>
              </a:rPr>
              <a:t>PBP</a:t>
            </a:r>
            <a:r>
              <a:rPr lang="en-US" sz="1800" dirty="0">
                <a:latin typeface="Arial"/>
                <a:cs typeface="Arial"/>
              </a:rPr>
              <a:t> Plan Benefit Package</a:t>
            </a:r>
          </a:p>
          <a:p>
            <a:pPr marL="0" lvl="0" indent="0" defTabSz="685800">
              <a:spcAft>
                <a:spcPts val="600"/>
              </a:spcAft>
              <a:buNone/>
              <a:defRPr/>
            </a:pPr>
            <a:r>
              <a:rPr lang="en-US" sz="1800" b="1" dirty="0">
                <a:latin typeface="Arial"/>
                <a:cs typeface="Arial"/>
              </a:rPr>
              <a:t>PDP</a:t>
            </a:r>
            <a:r>
              <a:rPr lang="en-US" sz="1800" dirty="0">
                <a:latin typeface="Arial"/>
                <a:cs typeface="Arial"/>
              </a:rPr>
              <a:t> Prescription Drug Plan </a:t>
            </a:r>
          </a:p>
          <a:p>
            <a:pPr marL="0" lvl="0" indent="0" defTabSz="685800">
              <a:spcAft>
                <a:spcPts val="600"/>
              </a:spcAft>
              <a:buNone/>
              <a:defRPr/>
            </a:pPr>
            <a:r>
              <a:rPr lang="en-US" sz="1800" b="1" dirty="0">
                <a:latin typeface="Arial"/>
                <a:cs typeface="Arial"/>
              </a:rPr>
              <a:t>PFFS</a:t>
            </a:r>
            <a:r>
              <a:rPr lang="en-US" sz="1800" dirty="0">
                <a:latin typeface="Arial"/>
                <a:cs typeface="Arial"/>
              </a:rPr>
              <a:t> Private Fee-for-Service </a:t>
            </a:r>
          </a:p>
          <a:p>
            <a:pPr marL="0" lvl="0" indent="0" defTabSz="685800">
              <a:spcAft>
                <a:spcPts val="600"/>
              </a:spcAft>
              <a:buNone/>
              <a:defRPr/>
            </a:pPr>
            <a:r>
              <a:rPr lang="en-US" sz="1800" b="1" dirty="0">
                <a:latin typeface="Arial"/>
                <a:cs typeface="Arial"/>
              </a:rPr>
              <a:t>POS</a:t>
            </a:r>
            <a:r>
              <a:rPr lang="en-US" sz="1800" dirty="0">
                <a:latin typeface="Arial"/>
                <a:cs typeface="Arial"/>
              </a:rPr>
              <a:t> Point of Service </a:t>
            </a:r>
          </a:p>
          <a:p>
            <a:pPr marL="0" lvl="0" indent="0" defTabSz="685800">
              <a:spcAft>
                <a:spcPts val="600"/>
              </a:spcAft>
              <a:buNone/>
              <a:defRPr/>
            </a:pPr>
            <a:r>
              <a:rPr lang="en-US" sz="1800" b="1" dirty="0">
                <a:latin typeface="Arial"/>
                <a:cs typeface="Arial"/>
              </a:rPr>
              <a:t>PPO</a:t>
            </a:r>
            <a:r>
              <a:rPr lang="en-US" sz="1800" dirty="0">
                <a:latin typeface="Arial"/>
                <a:cs typeface="Arial"/>
              </a:rPr>
              <a:t> Preferred Provider Organization </a:t>
            </a:r>
          </a:p>
          <a:p>
            <a:pPr marL="0" lvl="0" indent="0" defTabSz="685800">
              <a:spcAft>
                <a:spcPts val="600"/>
              </a:spcAft>
              <a:buNone/>
              <a:defRPr/>
            </a:pPr>
            <a:r>
              <a:rPr lang="en-US" sz="1800" b="1" dirty="0">
                <a:latin typeface="Arial"/>
                <a:cs typeface="Arial"/>
              </a:rPr>
              <a:t>QDWI</a:t>
            </a:r>
            <a:r>
              <a:rPr lang="en-US" sz="1800" dirty="0">
                <a:latin typeface="Arial"/>
                <a:cs typeface="Arial"/>
              </a:rPr>
              <a:t> Qualifying Disabled &amp; Working Individuals</a:t>
            </a:r>
          </a:p>
          <a:p>
            <a:pPr marL="0" lvl="0" indent="0" defTabSz="685800">
              <a:spcAft>
                <a:spcPts val="600"/>
              </a:spcAft>
              <a:buNone/>
              <a:defRPr/>
            </a:pPr>
            <a:r>
              <a:rPr lang="en-US" sz="1800" b="1" dirty="0">
                <a:latin typeface="Arial"/>
                <a:cs typeface="Arial"/>
              </a:rPr>
              <a:t>QHP</a:t>
            </a:r>
            <a:r>
              <a:rPr lang="en-US" sz="1800" dirty="0">
                <a:latin typeface="Arial"/>
                <a:cs typeface="Arial"/>
              </a:rPr>
              <a:t> Qualified Health Plan </a:t>
            </a:r>
          </a:p>
          <a:p>
            <a:pPr marL="0" lvl="0" indent="0" defTabSz="685800">
              <a:spcAft>
                <a:spcPts val="600"/>
              </a:spcAft>
              <a:buNone/>
              <a:defRPr/>
            </a:pPr>
            <a:r>
              <a:rPr lang="en-US" sz="1800" b="1" dirty="0">
                <a:latin typeface="Arial"/>
                <a:cs typeface="Arial"/>
              </a:rPr>
              <a:t>QI</a:t>
            </a:r>
            <a:r>
              <a:rPr lang="en-US" sz="1800" dirty="0">
                <a:latin typeface="Arial"/>
                <a:cs typeface="Arial"/>
              </a:rPr>
              <a:t> Qualified Individual </a:t>
            </a:r>
          </a:p>
          <a:p>
            <a:pPr marL="0" lvl="0" indent="0" defTabSz="685800">
              <a:spcAft>
                <a:spcPts val="600"/>
              </a:spcAft>
              <a:buNone/>
              <a:defRPr/>
            </a:pPr>
            <a:r>
              <a:rPr lang="en-US" sz="1800" b="1" dirty="0">
                <a:latin typeface="Arial"/>
                <a:cs typeface="Arial"/>
              </a:rPr>
              <a:t>QMB</a:t>
            </a:r>
            <a:r>
              <a:rPr lang="en-US" sz="1800" dirty="0">
                <a:latin typeface="Arial"/>
                <a:cs typeface="Arial"/>
              </a:rPr>
              <a:t> Qualified Medicare Beneficiary </a:t>
            </a:r>
          </a:p>
          <a:p>
            <a:pPr marL="0" lvl="0" indent="0" defTabSz="685800">
              <a:spcAft>
                <a:spcPts val="600"/>
              </a:spcAft>
              <a:buNone/>
              <a:defRPr/>
            </a:pPr>
            <a:r>
              <a:rPr lang="en-US" sz="1800" b="1" dirty="0">
                <a:latin typeface="Arial"/>
                <a:cs typeface="Arial"/>
              </a:rPr>
              <a:t>RNHCI </a:t>
            </a:r>
            <a:r>
              <a:rPr lang="en-US" sz="1800" dirty="0">
                <a:latin typeface="Arial"/>
                <a:cs typeface="Arial"/>
              </a:rPr>
              <a:t>Religious Nonmedical Health Care Institutions</a:t>
            </a:r>
          </a:p>
          <a:p>
            <a:pPr marL="0" indent="0">
              <a:buNone/>
            </a:pPr>
            <a:endParaRPr lang="en-US" sz="2800" dirty="0"/>
          </a:p>
        </p:txBody>
      </p:sp>
      <p:cxnSp>
        <p:nvCxnSpPr>
          <p:cNvPr id="7" name="Straight Connector 6">
            <a:extLst>
              <a:ext uri="{FF2B5EF4-FFF2-40B4-BE49-F238E27FC236}">
                <a16:creationId xmlns:a16="http://schemas.microsoft.com/office/drawing/2014/main" id="{15C0F109-E43F-483E-B365-645497665421}"/>
              </a:ext>
              <a:ext uri="{C183D7F6-B498-43B3-948B-1728B52AA6E4}">
                <adec:decorative xmlns:adec="http://schemas.microsoft.com/office/drawing/2017/decorative" val="1"/>
              </a:ext>
            </a:extLst>
          </p:cNvPr>
          <p:cNvCxnSpPr/>
          <p:nvPr/>
        </p:nvCxnSpPr>
        <p:spPr>
          <a:xfrm>
            <a:off x="5823284" y="1226742"/>
            <a:ext cx="0" cy="5212080"/>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19332843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t>Acronyms (</a:t>
            </a:r>
            <a:r>
              <a:rPr lang="en-US" dirty="0"/>
              <a:t>RR–VA</a:t>
            </a:r>
            <a:r>
              <a:rPr lang="en-US" sz="3000" dirty="0"/>
              <a:t>)</a:t>
            </a:r>
          </a:p>
        </p:txBody>
      </p:sp>
      <p:sp>
        <p:nvSpPr>
          <p:cNvPr id="6" name="Content Placeholder 7"/>
          <p:cNvSpPr>
            <a:spLocks noGrp="1"/>
          </p:cNvSpPr>
          <p:nvPr>
            <p:ph idx="4294967295"/>
          </p:nvPr>
        </p:nvSpPr>
        <p:spPr>
          <a:xfrm>
            <a:off x="667512" y="1286898"/>
            <a:ext cx="10515600" cy="2994253"/>
          </a:xfrm>
        </p:spPr>
        <p:txBody>
          <a:bodyPr numCol="2" spcCol="365760">
            <a:normAutofit lnSpcReduction="10000"/>
          </a:bodyPr>
          <a:lstStyle/>
          <a:p>
            <a:pPr marL="0" lvl="0" indent="0" defTabSz="685800">
              <a:lnSpc>
                <a:spcPct val="110000"/>
              </a:lnSpc>
              <a:spcBef>
                <a:spcPts val="0"/>
              </a:spcBef>
              <a:spcAft>
                <a:spcPts val="600"/>
              </a:spcAft>
              <a:buNone/>
              <a:defRPr/>
            </a:pPr>
            <a:r>
              <a:rPr lang="en-US" sz="1800" b="1" dirty="0">
                <a:solidFill>
                  <a:srgbClr val="00529B"/>
                </a:solidFill>
                <a:latin typeface="Arial"/>
                <a:cs typeface="Arial"/>
              </a:rPr>
              <a:t>RRB</a:t>
            </a:r>
            <a:r>
              <a:rPr lang="en-US" sz="1800" dirty="0">
                <a:solidFill>
                  <a:srgbClr val="00529B"/>
                </a:solidFill>
                <a:latin typeface="Arial"/>
                <a:cs typeface="Arial"/>
              </a:rPr>
              <a:t> Railroad Retirement Board </a:t>
            </a:r>
          </a:p>
          <a:p>
            <a:pPr marL="0" lvl="0" indent="0" defTabSz="685800">
              <a:lnSpc>
                <a:spcPct val="110000"/>
              </a:lnSpc>
              <a:spcBef>
                <a:spcPts val="0"/>
              </a:spcBef>
              <a:spcAft>
                <a:spcPts val="600"/>
              </a:spcAft>
              <a:buNone/>
              <a:defRPr/>
            </a:pPr>
            <a:r>
              <a:rPr lang="en-US" sz="1800" b="1" dirty="0">
                <a:solidFill>
                  <a:srgbClr val="00529B"/>
                </a:solidFill>
                <a:latin typeface="Arial"/>
                <a:cs typeface="Arial"/>
              </a:rPr>
              <a:t>SEP</a:t>
            </a:r>
            <a:r>
              <a:rPr lang="en-US" sz="1800" dirty="0">
                <a:solidFill>
                  <a:srgbClr val="00529B"/>
                </a:solidFill>
                <a:latin typeface="Arial"/>
                <a:cs typeface="Arial"/>
              </a:rPr>
              <a:t> Special Enrollment Period </a:t>
            </a:r>
          </a:p>
          <a:p>
            <a:pPr marL="0" lvl="0" indent="0" defTabSz="685800">
              <a:lnSpc>
                <a:spcPct val="110000"/>
              </a:lnSpc>
              <a:spcBef>
                <a:spcPts val="0"/>
              </a:spcBef>
              <a:spcAft>
                <a:spcPts val="600"/>
              </a:spcAft>
              <a:buNone/>
              <a:defRPr/>
            </a:pPr>
            <a:r>
              <a:rPr lang="en-US" sz="1800" b="1" dirty="0">
                <a:solidFill>
                  <a:srgbClr val="00529B"/>
                </a:solidFill>
                <a:latin typeface="Arial"/>
                <a:cs typeface="Arial"/>
              </a:rPr>
              <a:t>SHIP</a:t>
            </a:r>
            <a:r>
              <a:rPr lang="en-US" sz="1800" dirty="0">
                <a:solidFill>
                  <a:srgbClr val="00529B"/>
                </a:solidFill>
                <a:latin typeface="Arial"/>
                <a:cs typeface="Arial"/>
              </a:rPr>
              <a:t> State Health Insurance Assistance Program </a:t>
            </a:r>
          </a:p>
          <a:p>
            <a:pPr marL="0" lvl="0" indent="0" defTabSz="685800">
              <a:lnSpc>
                <a:spcPct val="110000"/>
              </a:lnSpc>
              <a:spcBef>
                <a:spcPts val="0"/>
              </a:spcBef>
              <a:spcAft>
                <a:spcPts val="600"/>
              </a:spcAft>
              <a:buNone/>
              <a:defRPr/>
            </a:pPr>
            <a:r>
              <a:rPr lang="en-US" sz="1800" b="1" dirty="0">
                <a:solidFill>
                  <a:srgbClr val="00529B"/>
                </a:solidFill>
                <a:latin typeface="Arial"/>
                <a:cs typeface="Arial"/>
              </a:rPr>
              <a:t>SHOP</a:t>
            </a:r>
            <a:r>
              <a:rPr lang="en-US" sz="1800" dirty="0">
                <a:solidFill>
                  <a:srgbClr val="00529B"/>
                </a:solidFill>
                <a:latin typeface="Arial"/>
                <a:cs typeface="Arial"/>
              </a:rPr>
              <a:t> Small Business Health Options Program </a:t>
            </a:r>
          </a:p>
          <a:p>
            <a:pPr marL="0" lvl="0" indent="0" defTabSz="685800">
              <a:lnSpc>
                <a:spcPct val="110000"/>
              </a:lnSpc>
              <a:spcBef>
                <a:spcPts val="0"/>
              </a:spcBef>
              <a:spcAft>
                <a:spcPts val="600"/>
              </a:spcAft>
              <a:buNone/>
              <a:defRPr/>
            </a:pPr>
            <a:r>
              <a:rPr lang="en-US" sz="1800" b="1" dirty="0">
                <a:solidFill>
                  <a:srgbClr val="00529B"/>
                </a:solidFill>
                <a:latin typeface="Arial"/>
                <a:cs typeface="Arial"/>
              </a:rPr>
              <a:t>SLMB</a:t>
            </a:r>
            <a:r>
              <a:rPr lang="en-US" sz="1800" dirty="0">
                <a:solidFill>
                  <a:srgbClr val="00529B"/>
                </a:solidFill>
                <a:latin typeface="Arial"/>
                <a:cs typeface="Arial"/>
              </a:rPr>
              <a:t> Specified Low-income Medicare Beneficiary </a:t>
            </a:r>
          </a:p>
          <a:p>
            <a:pPr marL="0" lvl="0" indent="0" defTabSz="685800">
              <a:lnSpc>
                <a:spcPct val="110000"/>
              </a:lnSpc>
              <a:spcBef>
                <a:spcPts val="0"/>
              </a:spcBef>
              <a:spcAft>
                <a:spcPts val="600"/>
              </a:spcAft>
              <a:buNone/>
              <a:defRPr/>
            </a:pPr>
            <a:r>
              <a:rPr lang="en-US" sz="1800" b="1" dirty="0">
                <a:solidFill>
                  <a:srgbClr val="00529B"/>
                </a:solidFill>
                <a:latin typeface="Arial"/>
                <a:cs typeface="Arial"/>
              </a:rPr>
              <a:t>SNF</a:t>
            </a:r>
            <a:r>
              <a:rPr lang="en-US" sz="1800" dirty="0">
                <a:solidFill>
                  <a:srgbClr val="00529B"/>
                </a:solidFill>
                <a:latin typeface="Arial"/>
                <a:cs typeface="Arial"/>
              </a:rPr>
              <a:t> Skilled Nursing Facility </a:t>
            </a:r>
          </a:p>
          <a:p>
            <a:pPr marL="0" lvl="0" indent="0" defTabSz="685800">
              <a:lnSpc>
                <a:spcPct val="110000"/>
              </a:lnSpc>
              <a:spcBef>
                <a:spcPts val="0"/>
              </a:spcBef>
              <a:spcAft>
                <a:spcPts val="600"/>
              </a:spcAft>
              <a:buNone/>
              <a:defRPr/>
            </a:pPr>
            <a:r>
              <a:rPr lang="en-US" sz="1800" b="1" dirty="0">
                <a:solidFill>
                  <a:srgbClr val="00529B"/>
                </a:solidFill>
                <a:latin typeface="Arial"/>
                <a:cs typeface="Arial"/>
              </a:rPr>
              <a:t>SPAP</a:t>
            </a:r>
            <a:r>
              <a:rPr lang="en-US" sz="1800" dirty="0">
                <a:solidFill>
                  <a:srgbClr val="00529B"/>
                </a:solidFill>
                <a:latin typeface="Arial"/>
                <a:cs typeface="Arial"/>
              </a:rPr>
              <a:t> State Pharmaceutical Assistance Programs </a:t>
            </a:r>
          </a:p>
          <a:p>
            <a:pPr marL="0" lvl="0" indent="0" defTabSz="685800">
              <a:lnSpc>
                <a:spcPct val="110000"/>
              </a:lnSpc>
              <a:spcBef>
                <a:spcPts val="0"/>
              </a:spcBef>
              <a:spcAft>
                <a:spcPts val="600"/>
              </a:spcAft>
              <a:buNone/>
              <a:defRPr/>
            </a:pPr>
            <a:r>
              <a:rPr lang="en-US" sz="1800" b="1" dirty="0">
                <a:solidFill>
                  <a:srgbClr val="00529B"/>
                </a:solidFill>
                <a:latin typeface="Arial"/>
                <a:cs typeface="Arial"/>
              </a:rPr>
              <a:t>SSBCI</a:t>
            </a:r>
            <a:r>
              <a:rPr lang="en-US" sz="1800" dirty="0">
                <a:solidFill>
                  <a:srgbClr val="00529B"/>
                </a:solidFill>
                <a:latin typeface="Arial"/>
                <a:cs typeface="Arial"/>
              </a:rPr>
              <a:t> Special Benefits for the Chronically Ill </a:t>
            </a:r>
          </a:p>
          <a:p>
            <a:pPr marL="0" lvl="0" indent="0" defTabSz="685800">
              <a:lnSpc>
                <a:spcPct val="110000"/>
              </a:lnSpc>
              <a:spcBef>
                <a:spcPts val="0"/>
              </a:spcBef>
              <a:spcAft>
                <a:spcPts val="600"/>
              </a:spcAft>
              <a:buNone/>
              <a:defRPr/>
            </a:pPr>
            <a:r>
              <a:rPr lang="en-US" sz="1800" b="1" dirty="0">
                <a:solidFill>
                  <a:srgbClr val="00529B"/>
                </a:solidFill>
                <a:latin typeface="Arial"/>
                <a:cs typeface="Arial"/>
              </a:rPr>
              <a:t>SSDI</a:t>
            </a:r>
            <a:r>
              <a:rPr lang="en-US" sz="1800" dirty="0">
                <a:solidFill>
                  <a:srgbClr val="00529B"/>
                </a:solidFill>
                <a:latin typeface="Arial"/>
                <a:cs typeface="Arial"/>
              </a:rPr>
              <a:t> Social Security Disability Insurance </a:t>
            </a:r>
          </a:p>
          <a:p>
            <a:pPr marL="0" lvl="0" indent="0" defTabSz="685800">
              <a:lnSpc>
                <a:spcPct val="110000"/>
              </a:lnSpc>
              <a:spcBef>
                <a:spcPts val="0"/>
              </a:spcBef>
              <a:spcAft>
                <a:spcPts val="600"/>
              </a:spcAft>
              <a:buNone/>
              <a:defRPr/>
            </a:pPr>
            <a:r>
              <a:rPr lang="en-US" sz="1800" b="1" dirty="0">
                <a:solidFill>
                  <a:srgbClr val="00529B"/>
                </a:solidFill>
                <a:latin typeface="Arial"/>
                <a:cs typeface="Arial"/>
              </a:rPr>
              <a:t>SSI</a:t>
            </a:r>
            <a:r>
              <a:rPr lang="en-US" sz="1800" dirty="0">
                <a:solidFill>
                  <a:srgbClr val="00529B"/>
                </a:solidFill>
                <a:latin typeface="Arial"/>
                <a:cs typeface="Arial"/>
              </a:rPr>
              <a:t> Supplemental Security Income</a:t>
            </a:r>
          </a:p>
          <a:p>
            <a:pPr marL="0" lvl="0" indent="0" defTabSz="685800">
              <a:lnSpc>
                <a:spcPct val="110000"/>
              </a:lnSpc>
              <a:spcBef>
                <a:spcPts val="0"/>
              </a:spcBef>
              <a:spcAft>
                <a:spcPts val="600"/>
              </a:spcAft>
              <a:buNone/>
              <a:defRPr/>
            </a:pPr>
            <a:r>
              <a:rPr lang="en-US" sz="1800" b="1" dirty="0">
                <a:solidFill>
                  <a:srgbClr val="00529B"/>
                </a:solidFill>
                <a:latin typeface="Arial"/>
                <a:cs typeface="Arial"/>
              </a:rPr>
              <a:t>TFL</a:t>
            </a:r>
            <a:r>
              <a:rPr lang="en-US" sz="1800" dirty="0">
                <a:solidFill>
                  <a:srgbClr val="00529B"/>
                </a:solidFill>
                <a:latin typeface="Arial"/>
                <a:cs typeface="Arial"/>
              </a:rPr>
              <a:t> TRICARE For Life </a:t>
            </a:r>
          </a:p>
          <a:p>
            <a:pPr marL="0" lvl="0" indent="0" defTabSz="685800">
              <a:lnSpc>
                <a:spcPct val="110000"/>
              </a:lnSpc>
              <a:spcBef>
                <a:spcPts val="0"/>
              </a:spcBef>
              <a:spcAft>
                <a:spcPts val="600"/>
              </a:spcAft>
              <a:buNone/>
              <a:defRPr/>
            </a:pPr>
            <a:r>
              <a:rPr lang="en-US" sz="1800" b="1" dirty="0">
                <a:solidFill>
                  <a:srgbClr val="00529B"/>
                </a:solidFill>
                <a:latin typeface="Arial"/>
                <a:cs typeface="Arial"/>
              </a:rPr>
              <a:t>TTY</a:t>
            </a:r>
            <a:r>
              <a:rPr lang="en-US" sz="1800" dirty="0">
                <a:solidFill>
                  <a:srgbClr val="00529B"/>
                </a:solidFill>
                <a:latin typeface="Arial"/>
                <a:cs typeface="Arial"/>
              </a:rPr>
              <a:t> Teletypewriter/Text Telephone </a:t>
            </a:r>
          </a:p>
          <a:p>
            <a:pPr marL="0" lvl="0" indent="0" defTabSz="685800">
              <a:lnSpc>
                <a:spcPct val="110000"/>
              </a:lnSpc>
              <a:spcBef>
                <a:spcPts val="0"/>
              </a:spcBef>
              <a:spcAft>
                <a:spcPts val="600"/>
              </a:spcAft>
              <a:buNone/>
              <a:defRPr/>
            </a:pPr>
            <a:r>
              <a:rPr lang="en-US" sz="1800" b="1" dirty="0">
                <a:solidFill>
                  <a:srgbClr val="00529B"/>
                </a:solidFill>
                <a:latin typeface="Arial"/>
                <a:cs typeface="Arial"/>
              </a:rPr>
              <a:t>VA</a:t>
            </a:r>
            <a:r>
              <a:rPr lang="en-US" sz="1800" dirty="0">
                <a:solidFill>
                  <a:srgbClr val="00529B"/>
                </a:solidFill>
                <a:latin typeface="Arial"/>
                <a:cs typeface="Arial"/>
              </a:rPr>
              <a:t> U.S. Department of Veterans Affairs </a:t>
            </a:r>
          </a:p>
        </p:txBody>
      </p:sp>
      <p:cxnSp>
        <p:nvCxnSpPr>
          <p:cNvPr id="8" name="Straight Connector 7">
            <a:extLst>
              <a:ext uri="{FF2B5EF4-FFF2-40B4-BE49-F238E27FC236}">
                <a16:creationId xmlns:a16="http://schemas.microsoft.com/office/drawing/2014/main" id="{DF16D4CE-FE22-46BE-AFD9-A728AD8BC177}"/>
              </a:ext>
              <a:ext uri="{C183D7F6-B498-43B3-948B-1728B52AA6E4}">
                <adec:decorative xmlns:adec="http://schemas.microsoft.com/office/drawing/2017/decorative" val="1"/>
              </a:ext>
            </a:extLst>
          </p:cNvPr>
          <p:cNvCxnSpPr>
            <a:cxnSpLocks/>
          </p:cNvCxnSpPr>
          <p:nvPr/>
        </p:nvCxnSpPr>
        <p:spPr>
          <a:xfrm>
            <a:off x="5823284" y="1226742"/>
            <a:ext cx="0" cy="2779775"/>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332089F1-72F0-48EF-83AB-A55AEBFDB094}"/>
              </a:ext>
            </a:extLst>
          </p:cNvPr>
          <p:cNvSpPr>
            <a:spLocks noGrp="1"/>
          </p:cNvSpPr>
          <p:nvPr>
            <p:ph type="sldNum" sz="quarter" idx="12"/>
          </p:nvPr>
        </p:nvSpPr>
        <p:spPr/>
        <p:txBody>
          <a:bodyPr/>
          <a:lstStyle/>
          <a:p>
            <a:fld id="{48F63A3B-78C7-47BE-AE5E-E10140E04643}" type="slidenum">
              <a:rPr lang="en-US" smtClean="0"/>
              <a:pPr/>
              <a:t>106</a:t>
            </a:fld>
            <a:endParaRPr lang="en-US" dirty="0"/>
          </a:p>
        </p:txBody>
      </p:sp>
      <p:sp>
        <p:nvSpPr>
          <p:cNvPr id="4" name="Footer Placeholder 3">
            <a:extLst>
              <a:ext uri="{FF2B5EF4-FFF2-40B4-BE49-F238E27FC236}">
                <a16:creationId xmlns:a16="http://schemas.microsoft.com/office/drawing/2014/main" id="{5D75ACC5-1B60-E24A-8618-13EFFFDEEDAB}"/>
              </a:ext>
            </a:extLst>
          </p:cNvPr>
          <p:cNvSpPr>
            <a:spLocks noGrp="1"/>
          </p:cNvSpPr>
          <p:nvPr>
            <p:ph type="ftr" sz="quarter" idx="11"/>
          </p:nvPr>
        </p:nvSpPr>
        <p:spPr/>
        <p:txBody>
          <a:bodyPr/>
          <a:lstStyle/>
          <a:p>
            <a:r>
              <a:rPr lang="en-US"/>
              <a:t>Getting Started with Medicare</a:t>
            </a:r>
            <a:endParaRPr lang="en-US" dirty="0"/>
          </a:p>
        </p:txBody>
      </p:sp>
      <p:sp>
        <p:nvSpPr>
          <p:cNvPr id="3" name="Date Placeholder 2">
            <a:extLst>
              <a:ext uri="{FF2B5EF4-FFF2-40B4-BE49-F238E27FC236}">
                <a16:creationId xmlns:a16="http://schemas.microsoft.com/office/drawing/2014/main" id="{C1D15B42-6C8F-3747-9887-1FBF678C9301}"/>
              </a:ext>
            </a:extLst>
          </p:cNvPr>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151234615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92667F-B6EB-F84A-95CF-1B156979F98A}"/>
              </a:ext>
            </a:extLst>
          </p:cNvPr>
          <p:cNvSpPr>
            <a:spLocks noGrp="1"/>
          </p:cNvSpPr>
          <p:nvPr>
            <p:ph type="title"/>
          </p:nvPr>
        </p:nvSpPr>
        <p:spPr/>
        <p:txBody>
          <a:bodyPr>
            <a:normAutofit/>
          </a:bodyPr>
          <a:lstStyle/>
          <a:p>
            <a:r>
              <a:rPr lang="en-US" sz="3000" dirty="0"/>
              <a:t>Stay Connected</a:t>
            </a:r>
          </a:p>
        </p:txBody>
      </p:sp>
      <p:pic>
        <p:nvPicPr>
          <p:cNvPr id="22" name="Picture 21">
            <a:extLst>
              <a:ext uri="{FF2B5EF4-FFF2-40B4-BE49-F238E27FC236}">
                <a16:creationId xmlns:a16="http://schemas.microsoft.com/office/drawing/2014/main" id="{C2D8EE5B-F9A5-412C-9D4F-2CE35D36BFE9}"/>
              </a:ext>
              <a:ext uri="{C183D7F6-B498-43B3-948B-1728B52AA6E4}">
                <adec:decorative xmlns:adec="http://schemas.microsoft.com/office/drawing/2017/decorative" val="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344996" y="1262904"/>
            <a:ext cx="2863263" cy="2863263"/>
          </a:xfrm>
          <a:prstGeom prst="rect">
            <a:avLst/>
          </a:prstGeom>
        </p:spPr>
      </p:pic>
      <p:sp>
        <p:nvSpPr>
          <p:cNvPr id="23" name="TextBox 22">
            <a:extLst>
              <a:ext uri="{FF2B5EF4-FFF2-40B4-BE49-F238E27FC236}">
                <a16:creationId xmlns:a16="http://schemas.microsoft.com/office/drawing/2014/main" id="{5088C2DE-149E-4DE2-843F-5E8B4BDA7FDF}"/>
              </a:ext>
            </a:extLst>
          </p:cNvPr>
          <p:cNvSpPr txBox="1"/>
          <p:nvPr/>
        </p:nvSpPr>
        <p:spPr>
          <a:xfrm>
            <a:off x="7135805" y="3722819"/>
            <a:ext cx="3298121" cy="1200329"/>
          </a:xfrm>
          <a:prstGeom prst="rect">
            <a:avLst/>
          </a:prstGeom>
          <a:noFill/>
        </p:spPr>
        <p:txBody>
          <a:bodyPr wrap="square" rtlCol="0">
            <a:spAutoFit/>
          </a:bodyPr>
          <a:lstStyle/>
          <a:p>
            <a:pPr lvl="0" algn="ctr"/>
            <a:r>
              <a:rPr lang="en-US" sz="2400" dirty="0">
                <a:solidFill>
                  <a:schemeClr val="accent1">
                    <a:lumMod val="75000"/>
                  </a:schemeClr>
                </a:solidFill>
                <a:latin typeface="Arial" panose="020B0604020202020204" pitchFamily="34" charset="0"/>
                <a:cs typeface="Arial" panose="020B0604020202020204" pitchFamily="34" charset="0"/>
              </a:rPr>
              <a:t>Contact us at </a:t>
            </a:r>
            <a:r>
              <a:rPr lang="en-US" sz="2400" dirty="0">
                <a:solidFill>
                  <a:schemeClr val="accent1">
                    <a:lumMod val="75000"/>
                  </a:schemeClr>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training@cms.hhs.gov</a:t>
            </a:r>
            <a:r>
              <a:rPr lang="en-US" sz="2400" dirty="0">
                <a:solidFill>
                  <a:schemeClr val="accent1">
                    <a:lumMod val="75000"/>
                  </a:schemeClr>
                </a:solidFill>
                <a:latin typeface="Arial" panose="020B0604020202020204" pitchFamily="34" charset="0"/>
                <a:cs typeface="Arial" panose="020B0604020202020204" pitchFamily="34" charset="0"/>
              </a:rPr>
              <a:t>.</a:t>
            </a:r>
          </a:p>
          <a:p>
            <a:pPr algn="ctr"/>
            <a:endParaRPr lang="en-US" sz="2400" dirty="0">
              <a:latin typeface="Arial" panose="020B0604020202020204" pitchFamily="34" charset="0"/>
              <a:cs typeface="Arial" panose="020B0604020202020204" pitchFamily="34" charset="0"/>
            </a:endParaRPr>
          </a:p>
        </p:txBody>
      </p:sp>
      <p:sp>
        <p:nvSpPr>
          <p:cNvPr id="25" name="Content Placeholder 4">
            <a:extLst>
              <a:ext uri="{FF2B5EF4-FFF2-40B4-BE49-F238E27FC236}">
                <a16:creationId xmlns:a16="http://schemas.microsoft.com/office/drawing/2014/main" id="{EECC5C8B-6CA1-47E8-BA44-57FCA7AAF5F4}"/>
              </a:ext>
            </a:extLst>
          </p:cNvPr>
          <p:cNvSpPr txBox="1">
            <a:spLocks/>
          </p:cNvSpPr>
          <p:nvPr/>
        </p:nvSpPr>
        <p:spPr>
          <a:xfrm>
            <a:off x="1009490" y="3781512"/>
            <a:ext cx="5385357" cy="19941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solidFill>
                  <a:schemeClr val="accent1">
                    <a:lumMod val="75000"/>
                  </a:schemeClr>
                </a:solidFill>
                <a:latin typeface="Arial" panose="020B0604020202020204" pitchFamily="34" charset="0"/>
                <a:cs typeface="Arial" panose="020B0604020202020204" pitchFamily="34" charset="0"/>
              </a:rPr>
              <a:t>To view available training materials, </a:t>
            </a:r>
            <a:br>
              <a:rPr lang="en-US" sz="2400" dirty="0">
                <a:solidFill>
                  <a:schemeClr val="accent1">
                    <a:lumMod val="75000"/>
                  </a:schemeClr>
                </a:solidFill>
                <a:latin typeface="Arial" panose="020B0604020202020204" pitchFamily="34" charset="0"/>
                <a:cs typeface="Arial" panose="020B0604020202020204" pitchFamily="34" charset="0"/>
              </a:rPr>
            </a:br>
            <a:r>
              <a:rPr lang="en-US" sz="2400" dirty="0">
                <a:solidFill>
                  <a:schemeClr val="accent1">
                    <a:lumMod val="75000"/>
                  </a:schemeClr>
                </a:solidFill>
                <a:latin typeface="Arial" panose="020B0604020202020204" pitchFamily="34" charset="0"/>
                <a:cs typeface="Arial" panose="020B0604020202020204" pitchFamily="34" charset="0"/>
              </a:rPr>
              <a:t>or subscribe to our email list, visit</a:t>
            </a:r>
          </a:p>
          <a:p>
            <a:pPr marL="0" indent="0" algn="ctr">
              <a:buFont typeface="Arial" panose="020B0604020202020204" pitchFamily="34" charset="0"/>
              <a:buNone/>
            </a:pPr>
            <a:r>
              <a:rPr lang="en-US" sz="2400" dirty="0">
                <a:solidFill>
                  <a:schemeClr val="accent1">
                    <a:lumMod val="75000"/>
                  </a:schemeClr>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CMSnationaltrainingprogram.cms.gov</a:t>
            </a:r>
            <a:r>
              <a:rPr lang="en-US" sz="2400" dirty="0">
                <a:solidFill>
                  <a:schemeClr val="accent1">
                    <a:lumMod val="75000"/>
                  </a:schemeClr>
                </a:solidFill>
                <a:latin typeface="Arial" panose="020B0604020202020204" pitchFamily="34" charset="0"/>
                <a:cs typeface="Arial" panose="020B0604020202020204" pitchFamily="34" charset="0"/>
              </a:rPr>
              <a:t>.</a:t>
            </a:r>
          </a:p>
        </p:txBody>
      </p:sp>
      <p:sp>
        <p:nvSpPr>
          <p:cNvPr id="3" name="Footer Placeholder 2">
            <a:extLst>
              <a:ext uri="{FF2B5EF4-FFF2-40B4-BE49-F238E27FC236}">
                <a16:creationId xmlns:a16="http://schemas.microsoft.com/office/drawing/2014/main" id="{52F93C84-E1D6-A140-990A-0FE55BEC62C1}"/>
              </a:ext>
            </a:extLst>
          </p:cNvPr>
          <p:cNvSpPr>
            <a:spLocks noGrp="1"/>
          </p:cNvSpPr>
          <p:nvPr>
            <p:ph type="ftr" sz="quarter" idx="11"/>
          </p:nvPr>
        </p:nvSpPr>
        <p:spPr/>
        <p:txBody>
          <a:bodyPr/>
          <a:lstStyle/>
          <a:p>
            <a:r>
              <a:rPr lang="en-US"/>
              <a:t>Getting Started with Medicare</a:t>
            </a:r>
            <a:endParaRPr lang="en-US" dirty="0"/>
          </a:p>
        </p:txBody>
      </p:sp>
      <p:sp>
        <p:nvSpPr>
          <p:cNvPr id="2" name="Date Placeholder 1">
            <a:extLst>
              <a:ext uri="{FF2B5EF4-FFF2-40B4-BE49-F238E27FC236}">
                <a16:creationId xmlns:a16="http://schemas.microsoft.com/office/drawing/2014/main" id="{D17EC8DC-A4E9-0447-80A5-4CA4BC67AF06}"/>
              </a:ext>
            </a:extLst>
          </p:cNvPr>
          <p:cNvSpPr>
            <a:spLocks noGrp="1"/>
          </p:cNvSpPr>
          <p:nvPr>
            <p:ph type="dt" sz="half" idx="10"/>
          </p:nvPr>
        </p:nvSpPr>
        <p:spPr/>
        <p:txBody>
          <a:bodyPr/>
          <a:lstStyle/>
          <a:p>
            <a:r>
              <a:rPr lang="en-US"/>
              <a:t>May 2023</a:t>
            </a:r>
            <a:endParaRPr lang="en-US" dirty="0"/>
          </a:p>
        </p:txBody>
      </p:sp>
      <p:pic>
        <p:nvPicPr>
          <p:cNvPr id="4" name="Picture 3">
            <a:extLst>
              <a:ext uri="{FF2B5EF4-FFF2-40B4-BE49-F238E27FC236}">
                <a16:creationId xmlns:a16="http://schemas.microsoft.com/office/drawing/2014/main" id="{6CE2B124-B0BE-4080-877B-27E3F1B51E40}"/>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2395625" y="1948729"/>
            <a:ext cx="2371550" cy="1774090"/>
          </a:xfrm>
          <a:prstGeom prst="rect">
            <a:avLst/>
          </a:prstGeom>
        </p:spPr>
      </p:pic>
      <p:sp>
        <p:nvSpPr>
          <p:cNvPr id="5" name="Slide Number Placeholder 4">
            <a:extLst>
              <a:ext uri="{FF2B5EF4-FFF2-40B4-BE49-F238E27FC236}">
                <a16:creationId xmlns:a16="http://schemas.microsoft.com/office/drawing/2014/main" id="{4C117D90-B5FB-4074-9673-2407CAF324A2}"/>
              </a:ext>
            </a:extLst>
          </p:cNvPr>
          <p:cNvSpPr>
            <a:spLocks noGrp="1"/>
          </p:cNvSpPr>
          <p:nvPr>
            <p:ph type="sldNum" sz="quarter" idx="12"/>
          </p:nvPr>
        </p:nvSpPr>
        <p:spPr/>
        <p:txBody>
          <a:bodyPr/>
          <a:lstStyle/>
          <a:p>
            <a:fld id="{0B2D781D-8844-5940-92D1-06EF0A7F581E}" type="slidenum">
              <a:rPr lang="en-US" smtClean="0"/>
              <a:pPr/>
              <a:t>107</a:t>
            </a:fld>
            <a:endParaRPr lang="en-US" dirty="0"/>
          </a:p>
        </p:txBody>
      </p:sp>
    </p:spTree>
    <p:custDataLst>
      <p:tags r:id="rId1"/>
    </p:custDataLst>
    <p:extLst>
      <p:ext uri="{BB962C8B-B14F-4D97-AF65-F5344CB8AC3E}">
        <p14:creationId xmlns:p14="http://schemas.microsoft.com/office/powerpoint/2010/main" val="36158189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solidFill>
                  <a:prstClr val="white"/>
                </a:solidFill>
              </a:rPr>
              <a:t>Original Medicare vs. Medicare Advantage:</a:t>
            </a:r>
            <a:br>
              <a:rPr lang="en-US" sz="2800" dirty="0">
                <a:solidFill>
                  <a:prstClr val="white"/>
                </a:solidFill>
              </a:rPr>
            </a:br>
            <a:r>
              <a:rPr lang="en-US" sz="2800" dirty="0">
                <a:solidFill>
                  <a:prstClr val="white"/>
                </a:solidFill>
              </a:rPr>
              <a:t>Cost </a:t>
            </a:r>
            <a:endParaRPr lang="en-US" sz="2800" dirty="0"/>
          </a:p>
        </p:txBody>
      </p:sp>
      <p:graphicFrame>
        <p:nvGraphicFramePr>
          <p:cNvPr id="7" name="Table 6" descr="This table shows the difference in costs between Original Medicare and Medicare Advantage">
            <a:extLst>
              <a:ext uri="{FF2B5EF4-FFF2-40B4-BE49-F238E27FC236}">
                <a16:creationId xmlns:a16="http://schemas.microsoft.com/office/drawing/2014/main" id="{F61E4D96-77F4-3A46-BE29-6C59253DF241}"/>
              </a:ext>
            </a:extLst>
          </p:cNvPr>
          <p:cNvGraphicFramePr>
            <a:graphicFrameLocks noGrp="1"/>
          </p:cNvGraphicFramePr>
          <p:nvPr>
            <p:extLst>
              <p:ext uri="{D42A27DB-BD31-4B8C-83A1-F6EECF244321}">
                <p14:modId xmlns:p14="http://schemas.microsoft.com/office/powerpoint/2010/main" val="3649611909"/>
              </p:ext>
            </p:extLst>
          </p:nvPr>
        </p:nvGraphicFramePr>
        <p:xfrm>
          <a:off x="419322" y="1070445"/>
          <a:ext cx="11353356" cy="5432108"/>
        </p:xfrm>
        <a:graphic>
          <a:graphicData uri="http://schemas.openxmlformats.org/drawingml/2006/table">
            <a:tbl>
              <a:tblPr firstRow="1" bandRow="1"/>
              <a:tblGrid>
                <a:gridCol w="5291354">
                  <a:extLst>
                    <a:ext uri="{9D8B030D-6E8A-4147-A177-3AD203B41FA5}">
                      <a16:colId xmlns:a16="http://schemas.microsoft.com/office/drawing/2014/main" val="3939814607"/>
                    </a:ext>
                  </a:extLst>
                </a:gridCol>
                <a:gridCol w="6062002">
                  <a:extLst>
                    <a:ext uri="{9D8B030D-6E8A-4147-A177-3AD203B41FA5}">
                      <a16:colId xmlns:a16="http://schemas.microsoft.com/office/drawing/2014/main" val="3510080372"/>
                    </a:ext>
                  </a:extLst>
                </a:gridCol>
              </a:tblGrid>
              <a:tr h="36827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spcBef>
                          <a:spcPts val="600"/>
                        </a:spcBef>
                        <a:spcAft>
                          <a:spcPts val="1200"/>
                        </a:spcAft>
                      </a:pPr>
                      <a:r>
                        <a:rPr lang="en-US" sz="2400" b="1" dirty="0">
                          <a:solidFill>
                            <a:srgbClr val="006CAA"/>
                          </a:solidFill>
                          <a:effectLst/>
                          <a:latin typeface="+mn-lt"/>
                          <a:cs typeface="Arial" panose="020B0604020202020204" pitchFamily="34" charset="0"/>
                        </a:rPr>
                        <a:t>Original Medicare</a:t>
                      </a:r>
                      <a:endParaRPr lang="en-US" sz="2400" dirty="0">
                        <a:solidFill>
                          <a:srgbClr val="006CAA"/>
                        </a:solidFill>
                        <a:effectLst/>
                        <a:latin typeface="+mn-lt"/>
                        <a:cs typeface="Arial" panose="020B0604020202020204" pitchFamily="34" charset="0"/>
                      </a:endParaRPr>
                    </a:p>
                  </a:txBody>
                  <a:tcPr marL="137160" marR="68580" marT="28575" marB="64294" anchor="ctr">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spcBef>
                          <a:spcPts val="600"/>
                        </a:spcBef>
                        <a:spcAft>
                          <a:spcPts val="1200"/>
                        </a:spcAft>
                      </a:pPr>
                      <a:r>
                        <a:rPr lang="en-US" sz="2400" b="1" dirty="0">
                          <a:solidFill>
                            <a:srgbClr val="006CAA"/>
                          </a:solidFill>
                          <a:effectLst/>
                          <a:latin typeface="+mn-lt"/>
                          <a:cs typeface="Arial" panose="020B0604020202020204" pitchFamily="34" charset="0"/>
                        </a:rPr>
                        <a:t>Medicare Advantage (Part C)</a:t>
                      </a:r>
                      <a:endParaRPr lang="en-US" sz="2400" dirty="0">
                        <a:solidFill>
                          <a:srgbClr val="006CAA"/>
                        </a:solidFill>
                        <a:effectLst/>
                        <a:latin typeface="+mn-lt"/>
                        <a:cs typeface="Arial" panose="020B0604020202020204" pitchFamily="34" charset="0"/>
                      </a:endParaRPr>
                    </a:p>
                  </a:txBody>
                  <a:tcPr marL="137160" marR="68580" marT="64294" marB="64294" anchor="ctr">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880237107"/>
                  </a:ext>
                </a:extLst>
              </a:tr>
              <a:tr h="79739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spcAft>
                          <a:spcPts val="1200"/>
                        </a:spcAft>
                      </a:pPr>
                      <a:r>
                        <a:rPr lang="en-US" sz="1800" dirty="0">
                          <a:solidFill>
                            <a:srgbClr val="00529B"/>
                          </a:solidFill>
                          <a:effectLst/>
                          <a:latin typeface="+mn-lt"/>
                          <a:cs typeface="Arial" panose="020B0604020202020204" pitchFamily="34" charset="0"/>
                        </a:rPr>
                        <a:t>For Part B-covered services, </a:t>
                      </a:r>
                      <a:r>
                        <a:rPr lang="en-US" sz="1800" b="1" dirty="0">
                          <a:solidFill>
                            <a:srgbClr val="00529B"/>
                          </a:solidFill>
                          <a:effectLst/>
                          <a:latin typeface="+mn-lt"/>
                          <a:cs typeface="Arial" panose="020B0604020202020204" pitchFamily="34" charset="0"/>
                        </a:rPr>
                        <a:t>you usually pay 20% of the Medicare-approved amount</a:t>
                      </a:r>
                      <a:r>
                        <a:rPr lang="en-US" sz="1800" dirty="0">
                          <a:solidFill>
                            <a:srgbClr val="00529B"/>
                          </a:solidFill>
                          <a:effectLst/>
                          <a:latin typeface="+mn-lt"/>
                          <a:cs typeface="Arial" panose="020B0604020202020204" pitchFamily="34" charset="0"/>
                        </a:rPr>
                        <a:t> after you meet your deductible. This amount is called your coinsurance.</a:t>
                      </a: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spcAft>
                          <a:spcPts val="1200"/>
                        </a:spcAft>
                      </a:pPr>
                      <a:r>
                        <a:rPr lang="en-US" sz="1800" b="1" dirty="0">
                          <a:solidFill>
                            <a:srgbClr val="00529B"/>
                          </a:solidFill>
                          <a:effectLst/>
                          <a:latin typeface="+mn-lt"/>
                          <a:cs typeface="Arial" panose="020B0604020202020204" pitchFamily="34" charset="0"/>
                        </a:rPr>
                        <a:t>Out-of-pocket costs vary</a:t>
                      </a:r>
                      <a:r>
                        <a:rPr lang="en-US" sz="1800" dirty="0">
                          <a:solidFill>
                            <a:srgbClr val="00529B"/>
                          </a:solidFill>
                          <a:effectLst/>
                          <a:latin typeface="+mn-lt"/>
                          <a:cs typeface="Arial" panose="020B0604020202020204" pitchFamily="34" charset="0"/>
                        </a:rPr>
                        <a:t>—plans may have lower or higher out-of-pocket costs for certain services.</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855204335"/>
                  </a:ext>
                </a:extLst>
              </a:tr>
              <a:tr h="124351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spcAft>
                          <a:spcPts val="1200"/>
                        </a:spcAft>
                      </a:pPr>
                      <a:r>
                        <a:rPr lang="en-US" sz="1800" dirty="0">
                          <a:solidFill>
                            <a:srgbClr val="00529B"/>
                          </a:solidFill>
                          <a:effectLst/>
                          <a:latin typeface="+mn-lt"/>
                          <a:cs typeface="Arial" panose="020B0604020202020204" pitchFamily="34" charset="0"/>
                        </a:rPr>
                        <a:t>You </a:t>
                      </a:r>
                      <a:r>
                        <a:rPr lang="en-US" sz="1800" b="1" dirty="0">
                          <a:solidFill>
                            <a:srgbClr val="00529B"/>
                          </a:solidFill>
                          <a:effectLst/>
                          <a:latin typeface="+mn-lt"/>
                          <a:cs typeface="Arial" panose="020B0604020202020204" pitchFamily="34" charset="0"/>
                        </a:rPr>
                        <a:t>pay a premium (monthly payment) for Part B</a:t>
                      </a:r>
                      <a:r>
                        <a:rPr lang="en-US" sz="1800" dirty="0">
                          <a:solidFill>
                            <a:srgbClr val="00529B"/>
                          </a:solidFill>
                          <a:effectLst/>
                          <a:latin typeface="+mn-lt"/>
                          <a:cs typeface="Arial" panose="020B0604020202020204" pitchFamily="34" charset="0"/>
                        </a:rPr>
                        <a:t>. If you choose to join a Medicare drug plan, you’ll pay a separate premium for your Medicare drug coverage (Part D). </a:t>
                      </a: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spcAft>
                          <a:spcPts val="1200"/>
                        </a:spcAft>
                      </a:pPr>
                      <a:r>
                        <a:rPr lang="en-US" sz="1800" dirty="0">
                          <a:solidFill>
                            <a:srgbClr val="00529B"/>
                          </a:solidFill>
                          <a:effectLst/>
                          <a:latin typeface="+mn-lt"/>
                          <a:cs typeface="Arial" panose="020B0604020202020204" pitchFamily="34" charset="0"/>
                        </a:rPr>
                        <a:t>You pay the monthly </a:t>
                      </a:r>
                      <a:r>
                        <a:rPr lang="en-US" sz="1800" b="1" dirty="0">
                          <a:solidFill>
                            <a:srgbClr val="00529B"/>
                          </a:solidFill>
                          <a:effectLst/>
                          <a:latin typeface="+mn-lt"/>
                          <a:cs typeface="Arial" panose="020B0604020202020204" pitchFamily="34" charset="0"/>
                        </a:rPr>
                        <a:t>Part B premium</a:t>
                      </a:r>
                      <a:r>
                        <a:rPr lang="en-US" sz="1800" b="0" baseline="0" dirty="0">
                          <a:solidFill>
                            <a:srgbClr val="00529B"/>
                          </a:solidFill>
                          <a:effectLst/>
                          <a:latin typeface="+mn-lt"/>
                          <a:cs typeface="Arial" panose="020B0604020202020204" pitchFamily="34" charset="0"/>
                        </a:rPr>
                        <a:t> and may also have to </a:t>
                      </a:r>
                      <a:r>
                        <a:rPr lang="en-US" sz="1800" b="1" baseline="0" dirty="0">
                          <a:solidFill>
                            <a:srgbClr val="00529B"/>
                          </a:solidFill>
                          <a:effectLst/>
                          <a:latin typeface="+mn-lt"/>
                          <a:cs typeface="Arial" panose="020B0604020202020204" pitchFamily="34" charset="0"/>
                        </a:rPr>
                        <a:t>pay the plan’s premium</a:t>
                      </a:r>
                      <a:r>
                        <a:rPr lang="en-US" sz="1800" b="0" baseline="0" dirty="0">
                          <a:solidFill>
                            <a:srgbClr val="00529B"/>
                          </a:solidFill>
                          <a:effectLst/>
                          <a:latin typeface="+mn-lt"/>
                          <a:cs typeface="Arial" panose="020B0604020202020204" pitchFamily="34" charset="0"/>
                        </a:rPr>
                        <a:t>. Some p</a:t>
                      </a:r>
                      <a:r>
                        <a:rPr lang="en-US" sz="1800" baseline="0" dirty="0">
                          <a:solidFill>
                            <a:srgbClr val="00529B"/>
                          </a:solidFill>
                          <a:effectLst/>
                          <a:latin typeface="+mn-lt"/>
                          <a:cs typeface="Arial" panose="020B0604020202020204" pitchFamily="34" charset="0"/>
                        </a:rPr>
                        <a:t>lans may </a:t>
                      </a:r>
                      <a:r>
                        <a:rPr lang="en-US" sz="1800" dirty="0">
                          <a:solidFill>
                            <a:srgbClr val="00529B"/>
                          </a:solidFill>
                          <a:effectLst/>
                          <a:latin typeface="+mn-lt"/>
                          <a:cs typeface="Arial" panose="020B0604020202020204" pitchFamily="34" charset="0"/>
                        </a:rPr>
                        <a:t>have a $0 premium and may help pay all or part of your Part B premium.</a:t>
                      </a:r>
                      <a:r>
                        <a:rPr lang="en-US" sz="1800" baseline="0" dirty="0">
                          <a:solidFill>
                            <a:srgbClr val="00529B"/>
                          </a:solidFill>
                          <a:effectLst/>
                          <a:latin typeface="+mn-lt"/>
                          <a:cs typeface="Arial" panose="020B0604020202020204" pitchFamily="34" charset="0"/>
                        </a:rPr>
                        <a:t> Most plans include Medicare drug coverage (Part D).</a:t>
                      </a:r>
                      <a:endParaRPr lang="en-US" sz="1800" dirty="0">
                        <a:solidFill>
                          <a:srgbClr val="00529B"/>
                        </a:solidFill>
                        <a:effectLst/>
                        <a:latin typeface="+mn-lt"/>
                        <a:cs typeface="Arial" panose="020B0604020202020204" pitchFamily="34" charset="0"/>
                      </a:endParaRP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469587612"/>
                  </a:ext>
                </a:extLst>
              </a:tr>
              <a:tr h="118377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spcAft>
                          <a:spcPts val="1200"/>
                        </a:spcAft>
                      </a:pPr>
                      <a:r>
                        <a:rPr lang="en-US" sz="1800" dirty="0">
                          <a:solidFill>
                            <a:srgbClr val="00529B"/>
                          </a:solidFill>
                          <a:effectLst/>
                          <a:latin typeface="+mn-lt"/>
                          <a:cs typeface="Arial" panose="020B0604020202020204" pitchFamily="34" charset="0"/>
                        </a:rPr>
                        <a:t>There’s </a:t>
                      </a:r>
                      <a:r>
                        <a:rPr lang="en-US" sz="1800" b="1" dirty="0">
                          <a:solidFill>
                            <a:srgbClr val="00529B"/>
                          </a:solidFill>
                          <a:effectLst/>
                          <a:latin typeface="+mn-lt"/>
                          <a:cs typeface="Arial" panose="020B0604020202020204" pitchFamily="34" charset="0"/>
                        </a:rPr>
                        <a:t>no yearly limit </a:t>
                      </a:r>
                      <a:r>
                        <a:rPr lang="en-US" sz="1800" dirty="0">
                          <a:solidFill>
                            <a:srgbClr val="00529B"/>
                          </a:solidFill>
                          <a:effectLst/>
                          <a:latin typeface="+mn-lt"/>
                          <a:cs typeface="Arial" panose="020B0604020202020204" pitchFamily="34" charset="0"/>
                        </a:rPr>
                        <a:t>on what you pay out of pocket,</a:t>
                      </a:r>
                      <a:r>
                        <a:rPr lang="en-US" sz="1800" baseline="0" dirty="0">
                          <a:solidFill>
                            <a:srgbClr val="00529B"/>
                          </a:solidFill>
                          <a:effectLst/>
                          <a:latin typeface="+mn-lt"/>
                          <a:cs typeface="Arial" panose="020B0604020202020204" pitchFamily="34" charset="0"/>
                        </a:rPr>
                        <a:t> unless you have supplemental coverage—like Medicare Supplement Insurance (Medigap).</a:t>
                      </a:r>
                      <a:endParaRPr lang="en-US" sz="1800" dirty="0">
                        <a:solidFill>
                          <a:srgbClr val="00529B"/>
                        </a:solidFill>
                        <a:effectLst/>
                        <a:latin typeface="+mn-lt"/>
                        <a:cs typeface="Arial" panose="020B0604020202020204" pitchFamily="34" charset="0"/>
                      </a:endParaRP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spcAft>
                          <a:spcPts val="1200"/>
                        </a:spcAft>
                      </a:pPr>
                      <a:r>
                        <a:rPr lang="en-US" sz="1800" dirty="0">
                          <a:solidFill>
                            <a:srgbClr val="00529B"/>
                          </a:solidFill>
                          <a:effectLst/>
                          <a:latin typeface="+mn-lt"/>
                          <a:cs typeface="Arial" panose="020B0604020202020204" pitchFamily="34" charset="0"/>
                        </a:rPr>
                        <a:t>Plans have a </a:t>
                      </a:r>
                      <a:r>
                        <a:rPr lang="en-US" sz="1800" b="1" dirty="0">
                          <a:solidFill>
                            <a:srgbClr val="00529B"/>
                          </a:solidFill>
                          <a:effectLst/>
                          <a:latin typeface="+mn-lt"/>
                          <a:cs typeface="Arial" panose="020B0604020202020204" pitchFamily="34" charset="0"/>
                        </a:rPr>
                        <a:t>yearly </a:t>
                      </a:r>
                      <a:r>
                        <a:rPr lang="en-US" sz="1800" b="0" dirty="0">
                          <a:solidFill>
                            <a:srgbClr val="00529B"/>
                          </a:solidFill>
                          <a:effectLst/>
                          <a:latin typeface="+mn-lt"/>
                          <a:cs typeface="Arial" panose="020B0604020202020204" pitchFamily="34" charset="0"/>
                        </a:rPr>
                        <a:t>limit on what you pay out of pocket </a:t>
                      </a:r>
                      <a:r>
                        <a:rPr lang="en-US" sz="1800" dirty="0">
                          <a:solidFill>
                            <a:srgbClr val="00529B"/>
                          </a:solidFill>
                          <a:effectLst/>
                          <a:latin typeface="+mn-lt"/>
                          <a:cs typeface="Arial" panose="020B0604020202020204" pitchFamily="34" charset="0"/>
                        </a:rPr>
                        <a:t>for services Medicare Part A and Part B cover. Once you reach your plan’s limit, you’ll pay nothing for services Part A and Part B cover for the rest of the year.</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3432596013"/>
                  </a:ext>
                </a:extLst>
              </a:tr>
              <a:tr h="110310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spcAft>
                          <a:spcPts val="1200"/>
                        </a:spcAft>
                      </a:pPr>
                      <a:r>
                        <a:rPr lang="en-US" sz="1800" dirty="0">
                          <a:solidFill>
                            <a:srgbClr val="00529B"/>
                          </a:solidFill>
                          <a:effectLst/>
                          <a:latin typeface="+mn-lt"/>
                          <a:cs typeface="Arial" panose="020B0604020202020204" pitchFamily="34" charset="0"/>
                        </a:rPr>
                        <a:t>You </a:t>
                      </a:r>
                      <a:r>
                        <a:rPr lang="en-US" sz="1800" b="1" dirty="0">
                          <a:solidFill>
                            <a:srgbClr val="00529B"/>
                          </a:solidFill>
                          <a:effectLst/>
                          <a:latin typeface="+mn-lt"/>
                          <a:cs typeface="Arial" panose="020B0604020202020204" pitchFamily="34" charset="0"/>
                        </a:rPr>
                        <a:t>can</a:t>
                      </a:r>
                      <a:r>
                        <a:rPr lang="en-US" sz="1800" dirty="0">
                          <a:solidFill>
                            <a:srgbClr val="00529B"/>
                          </a:solidFill>
                          <a:effectLst/>
                          <a:latin typeface="+mn-lt"/>
                          <a:cs typeface="Arial" panose="020B0604020202020204" pitchFamily="34" charset="0"/>
                        </a:rPr>
                        <a:t> </a:t>
                      </a:r>
                      <a:r>
                        <a:rPr lang="en-US" sz="1800" b="1" dirty="0">
                          <a:solidFill>
                            <a:srgbClr val="00529B"/>
                          </a:solidFill>
                          <a:effectLst/>
                          <a:latin typeface="+mn-lt"/>
                          <a:cs typeface="Arial" panose="020B0604020202020204" pitchFamily="34" charset="0"/>
                        </a:rPr>
                        <a:t>get Medigap</a:t>
                      </a:r>
                      <a:r>
                        <a:rPr lang="en-US" sz="1800" b="1" baseline="0" dirty="0">
                          <a:solidFill>
                            <a:srgbClr val="00529B"/>
                          </a:solidFill>
                          <a:effectLst/>
                          <a:latin typeface="+mn-lt"/>
                          <a:cs typeface="Arial" panose="020B0604020202020204" pitchFamily="34" charset="0"/>
                        </a:rPr>
                        <a:t> </a:t>
                      </a:r>
                      <a:r>
                        <a:rPr lang="en-US" sz="1800" dirty="0">
                          <a:solidFill>
                            <a:srgbClr val="00529B"/>
                          </a:solidFill>
                          <a:effectLst/>
                          <a:latin typeface="+mn-lt"/>
                          <a:cs typeface="Arial" panose="020B0604020202020204" pitchFamily="34" charset="0"/>
                        </a:rPr>
                        <a:t>to help pay your remaining out-of-pocket costs (like your 20% coinsurance). Or</a:t>
                      </a:r>
                      <a:r>
                        <a:rPr lang="en-US" sz="1800" baseline="0" dirty="0">
                          <a:solidFill>
                            <a:srgbClr val="00529B"/>
                          </a:solidFill>
                          <a:effectLst/>
                          <a:latin typeface="+mn-lt"/>
                          <a:cs typeface="Arial" panose="020B0604020202020204" pitchFamily="34" charset="0"/>
                        </a:rPr>
                        <a:t>, you can use coverage from a former employer or union, or Medicaid.</a:t>
                      </a:r>
                      <a:endParaRPr lang="en-US" sz="1800" dirty="0">
                        <a:solidFill>
                          <a:srgbClr val="00529B"/>
                        </a:solidFill>
                        <a:effectLst/>
                        <a:latin typeface="+mn-lt"/>
                        <a:cs typeface="Arial" panose="020B0604020202020204" pitchFamily="34" charset="0"/>
                      </a:endParaRP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0"/>
                        </a:spcBef>
                        <a:spcAft>
                          <a:spcPts val="1200"/>
                        </a:spcAft>
                      </a:pPr>
                      <a:r>
                        <a:rPr lang="en-US" sz="1800" dirty="0">
                          <a:solidFill>
                            <a:srgbClr val="00529B"/>
                          </a:solidFill>
                          <a:effectLst/>
                          <a:latin typeface="+mn-lt"/>
                          <a:cs typeface="Arial" panose="020B0604020202020204" pitchFamily="34" charset="0"/>
                        </a:rPr>
                        <a:t>You </a:t>
                      </a:r>
                      <a:r>
                        <a:rPr lang="en-US" sz="1800" b="1" dirty="0">
                          <a:solidFill>
                            <a:srgbClr val="00529B"/>
                          </a:solidFill>
                          <a:effectLst/>
                          <a:latin typeface="+mn-lt"/>
                          <a:cs typeface="Arial" panose="020B0604020202020204" pitchFamily="34" charset="0"/>
                        </a:rPr>
                        <a:t>can’t buy and don’t need Medigap</a:t>
                      </a:r>
                      <a:r>
                        <a:rPr lang="en-US" sz="1800" dirty="0">
                          <a:solidFill>
                            <a:srgbClr val="00529B"/>
                          </a:solidFill>
                          <a:effectLst/>
                          <a:latin typeface="+mn-lt"/>
                          <a:cs typeface="Arial" panose="020B0604020202020204" pitchFamily="34" charset="0"/>
                        </a:rPr>
                        <a:t>. </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722158830"/>
                  </a:ext>
                </a:extLst>
              </a:tr>
            </a:tbl>
          </a:graphicData>
        </a:graphic>
      </p:graphicFrame>
      <p:sp>
        <p:nvSpPr>
          <p:cNvPr id="5" name="Slide Number Placeholder 4">
            <a:extLst>
              <a:ext uri="{FF2B5EF4-FFF2-40B4-BE49-F238E27FC236}">
                <a16:creationId xmlns:a16="http://schemas.microsoft.com/office/drawing/2014/main" id="{BB7C4EF5-4026-4891-9FA6-9A0E44A25B30}"/>
              </a:ext>
            </a:extLst>
          </p:cNvPr>
          <p:cNvSpPr>
            <a:spLocks noGrp="1"/>
          </p:cNvSpPr>
          <p:nvPr>
            <p:ph type="sldNum" sz="quarter" idx="12"/>
          </p:nvPr>
        </p:nvSpPr>
        <p:spPr/>
        <p:txBody>
          <a:bodyPr/>
          <a:lstStyle/>
          <a:p>
            <a:fld id="{48F63A3B-78C7-47BE-AE5E-E10140E04643}" type="slidenum">
              <a:rPr lang="en-US" smtClean="0"/>
              <a:pPr/>
              <a:t>11</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3850663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solidFill>
                  <a:prstClr val="white"/>
                </a:solidFill>
              </a:rPr>
              <a:t>Original Medicare vs. Medicare Advantage:</a:t>
            </a:r>
            <a:br>
              <a:rPr lang="en-US" sz="2800" dirty="0">
                <a:solidFill>
                  <a:prstClr val="white"/>
                </a:solidFill>
              </a:rPr>
            </a:br>
            <a:r>
              <a:rPr lang="en-US" sz="2800" dirty="0">
                <a:solidFill>
                  <a:prstClr val="white"/>
                </a:solidFill>
              </a:rPr>
              <a:t>Coverage </a:t>
            </a:r>
            <a:endParaRPr lang="en-US" sz="2800" dirty="0"/>
          </a:p>
        </p:txBody>
      </p:sp>
      <p:graphicFrame>
        <p:nvGraphicFramePr>
          <p:cNvPr id="7" name="Table 6" descr="This table shows the differences in coverage between Original Medicare and Medicare Advantage">
            <a:extLst>
              <a:ext uri="{FF2B5EF4-FFF2-40B4-BE49-F238E27FC236}">
                <a16:creationId xmlns:a16="http://schemas.microsoft.com/office/drawing/2014/main" id="{F61E4D96-77F4-3A46-BE29-6C59253DF241}"/>
              </a:ext>
            </a:extLst>
          </p:cNvPr>
          <p:cNvGraphicFramePr>
            <a:graphicFrameLocks noGrp="1"/>
          </p:cNvGraphicFramePr>
          <p:nvPr>
            <p:extLst>
              <p:ext uri="{D42A27DB-BD31-4B8C-83A1-F6EECF244321}">
                <p14:modId xmlns:p14="http://schemas.microsoft.com/office/powerpoint/2010/main" val="856013409"/>
              </p:ext>
            </p:extLst>
          </p:nvPr>
        </p:nvGraphicFramePr>
        <p:xfrm>
          <a:off x="244997" y="1548184"/>
          <a:ext cx="11702006" cy="4258628"/>
        </p:xfrm>
        <a:graphic>
          <a:graphicData uri="http://schemas.openxmlformats.org/drawingml/2006/table">
            <a:tbl>
              <a:tblPr firstRow="1" bandRow="1"/>
              <a:tblGrid>
                <a:gridCol w="5851003">
                  <a:extLst>
                    <a:ext uri="{9D8B030D-6E8A-4147-A177-3AD203B41FA5}">
                      <a16:colId xmlns:a16="http://schemas.microsoft.com/office/drawing/2014/main" val="3939814607"/>
                    </a:ext>
                  </a:extLst>
                </a:gridCol>
                <a:gridCol w="5851003">
                  <a:extLst>
                    <a:ext uri="{9D8B030D-6E8A-4147-A177-3AD203B41FA5}">
                      <a16:colId xmlns:a16="http://schemas.microsoft.com/office/drawing/2014/main" val="3510080372"/>
                    </a:ext>
                  </a:extLst>
                </a:gridCol>
              </a:tblGrid>
              <a:tr h="460345">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r>
                        <a:rPr lang="en-US" sz="2400" b="1" dirty="0">
                          <a:solidFill>
                            <a:srgbClr val="006CAA"/>
                          </a:solidFill>
                          <a:effectLst/>
                          <a:latin typeface="+mn-lt"/>
                          <a:cs typeface="Arial"/>
                        </a:rPr>
                        <a:t>Original Medicare</a:t>
                      </a:r>
                      <a:endParaRPr lang="en-US" sz="2400" dirty="0">
                        <a:solidFill>
                          <a:srgbClr val="006CAA"/>
                        </a:solidFill>
                        <a:effectLst/>
                        <a:latin typeface="+mn-lt"/>
                        <a:cs typeface="Arial"/>
                      </a:endParaRPr>
                    </a:p>
                  </a:txBody>
                  <a:tcPr marL="137160" marR="68580" marT="28575" marB="64294" anchor="ctr">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2400" b="1" dirty="0">
                          <a:solidFill>
                            <a:srgbClr val="006CAA"/>
                          </a:solidFill>
                          <a:effectLst/>
                          <a:latin typeface="+mn-lt"/>
                          <a:cs typeface="Arial"/>
                        </a:rPr>
                        <a:t>Medicare Advantage (Part C)</a:t>
                      </a:r>
                      <a:endParaRPr lang="en-US" sz="2400" dirty="0">
                        <a:solidFill>
                          <a:srgbClr val="006CAA"/>
                        </a:solidFill>
                        <a:effectLst/>
                        <a:latin typeface="+mn-lt"/>
                        <a:cs typeface="Arial"/>
                      </a:endParaRPr>
                    </a:p>
                  </a:txBody>
                  <a:tcPr marL="137160" marR="68580" marT="64294" marB="64294" anchor="ctr">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880237107"/>
                  </a:ext>
                </a:extLst>
              </a:tr>
              <a:tr h="119005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dirty="0">
                          <a:solidFill>
                            <a:srgbClr val="00529B"/>
                          </a:solidFill>
                          <a:effectLst/>
                          <a:latin typeface="+mn-lt"/>
                          <a:cs typeface="Arial"/>
                        </a:rPr>
                        <a:t>Original Medicare covers most </a:t>
                      </a:r>
                      <a:r>
                        <a:rPr lang="en-US" sz="2000" b="0" dirty="0">
                          <a:solidFill>
                            <a:srgbClr val="00529B"/>
                          </a:solidFill>
                          <a:effectLst/>
                          <a:latin typeface="+mn-lt"/>
                          <a:cs typeface="Arial"/>
                        </a:rPr>
                        <a:t>medically</a:t>
                      </a:r>
                      <a:r>
                        <a:rPr lang="en-US" sz="2000" b="0" baseline="0" dirty="0">
                          <a:solidFill>
                            <a:srgbClr val="00529B"/>
                          </a:solidFill>
                          <a:effectLst/>
                          <a:latin typeface="+mn-lt"/>
                          <a:cs typeface="Arial"/>
                        </a:rPr>
                        <a:t> necessary </a:t>
                      </a:r>
                      <a:r>
                        <a:rPr lang="en-US" sz="2000" dirty="0">
                          <a:solidFill>
                            <a:srgbClr val="00529B"/>
                          </a:solidFill>
                          <a:effectLst/>
                          <a:latin typeface="+mn-lt"/>
                          <a:cs typeface="Arial"/>
                        </a:rPr>
                        <a:t>services and supplies in hospitals, doctors’ offices, and other health care facilities. </a:t>
                      </a:r>
                      <a:r>
                        <a:rPr kumimoji="0" lang="en-US" sz="2000" b="0" i="0" u="none" strike="noStrike" kern="1200" cap="none" spc="0" normalizeH="0" baseline="0" noProof="0" dirty="0">
                          <a:ln>
                            <a:noFill/>
                          </a:ln>
                          <a:solidFill>
                            <a:srgbClr val="00529B"/>
                          </a:solidFill>
                          <a:effectLst/>
                          <a:uLnTx/>
                          <a:uFillTx/>
                          <a:latin typeface="Calibri" panose="020F0502020204030204"/>
                          <a:ea typeface="+mn-ea"/>
                          <a:cs typeface="+mn-cs"/>
                        </a:rPr>
                        <a:t>Original Medicare doesn’t cover some benefits</a:t>
                      </a:r>
                      <a:r>
                        <a:rPr kumimoji="0" lang="en-US" sz="2000" b="0" i="0" u="none" strike="noStrike" kern="1200" cap="none" spc="0" normalizeH="0" noProof="0" dirty="0">
                          <a:ln>
                            <a:noFill/>
                          </a:ln>
                          <a:solidFill>
                            <a:srgbClr val="00529B"/>
                          </a:solidFill>
                          <a:effectLst/>
                          <a:uLnTx/>
                          <a:uFillTx/>
                          <a:latin typeface="Calibri" panose="020F0502020204030204"/>
                          <a:ea typeface="+mn-ea"/>
                          <a:cs typeface="+mn-cs"/>
                        </a:rPr>
                        <a:t> like eye exams, most dental care, and routine exams.</a:t>
                      </a:r>
                      <a:endParaRPr lang="en-US" sz="2000" dirty="0">
                        <a:solidFill>
                          <a:srgbClr val="00529B"/>
                        </a:solidFill>
                        <a:effectLst/>
                        <a:latin typeface="+mn-lt"/>
                        <a:cs typeface="Arial" panose="020B0604020202020204" pitchFamily="34" charset="0"/>
                      </a:endParaRPr>
                    </a:p>
                  </a:txBody>
                  <a:tcPr marL="137160" marR="137160" marT="68580" marB="6858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dirty="0">
                          <a:solidFill>
                            <a:srgbClr val="00529B"/>
                          </a:solidFill>
                          <a:effectLst/>
                          <a:latin typeface="+mn-lt"/>
                          <a:cs typeface="Arial"/>
                        </a:rPr>
                        <a:t>Plans must cover all medically necessary services that Original Medicare covers. Plans may also </a:t>
                      </a:r>
                      <a:r>
                        <a:rPr lang="en-US" sz="2000" b="0" baseline="0" dirty="0">
                          <a:solidFill>
                            <a:srgbClr val="00529B"/>
                          </a:solidFill>
                          <a:effectLst/>
                          <a:latin typeface="+mn-lt"/>
                          <a:cs typeface="Arial"/>
                        </a:rPr>
                        <a:t>o</a:t>
                      </a:r>
                      <a:r>
                        <a:rPr lang="en-US" sz="2000" b="0" dirty="0">
                          <a:solidFill>
                            <a:srgbClr val="00529B"/>
                          </a:solidFill>
                          <a:effectLst/>
                          <a:latin typeface="+mn-lt"/>
                          <a:cs typeface="Arial"/>
                        </a:rPr>
                        <a:t>ffer some</a:t>
                      </a:r>
                      <a:r>
                        <a:rPr lang="en-US" sz="2000" b="1" dirty="0">
                          <a:solidFill>
                            <a:srgbClr val="00529B"/>
                          </a:solidFill>
                          <a:effectLst/>
                          <a:latin typeface="+mn-lt"/>
                          <a:cs typeface="Arial"/>
                        </a:rPr>
                        <a:t> extra benefits that Original Medicare doesn’t cover</a:t>
                      </a:r>
                      <a:r>
                        <a:rPr lang="en-US" sz="2000" dirty="0">
                          <a:solidFill>
                            <a:srgbClr val="00529B"/>
                          </a:solidFill>
                          <a:effectLst/>
                          <a:latin typeface="+mn-lt"/>
                          <a:cs typeface="Arial"/>
                        </a:rPr>
                        <a:t>—like vision, hearing, and dental services.</a:t>
                      </a:r>
                    </a:p>
                  </a:txBody>
                  <a:tcPr marL="137160" marR="137160" marT="68580" marB="6858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855204335"/>
                  </a:ext>
                </a:extLst>
              </a:tr>
              <a:tr h="66839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dirty="0">
                          <a:solidFill>
                            <a:srgbClr val="00529B"/>
                          </a:solidFill>
                          <a:effectLst/>
                          <a:latin typeface="+mn-lt"/>
                          <a:cs typeface="Arial"/>
                        </a:rPr>
                        <a:t>You can join a </a:t>
                      </a:r>
                      <a:r>
                        <a:rPr lang="en-US" sz="2000" b="1" dirty="0">
                          <a:solidFill>
                            <a:srgbClr val="00529B"/>
                          </a:solidFill>
                          <a:effectLst/>
                          <a:latin typeface="+mn-lt"/>
                          <a:cs typeface="Arial"/>
                        </a:rPr>
                        <a:t>separate Medicare drug plan</a:t>
                      </a:r>
                      <a:r>
                        <a:rPr lang="en-US" sz="2000" b="1" baseline="0" dirty="0">
                          <a:solidFill>
                            <a:srgbClr val="00529B"/>
                          </a:solidFill>
                          <a:effectLst/>
                          <a:latin typeface="+mn-lt"/>
                          <a:cs typeface="Arial"/>
                        </a:rPr>
                        <a:t> </a:t>
                      </a:r>
                      <a:r>
                        <a:rPr lang="en-US" sz="2000" dirty="0">
                          <a:solidFill>
                            <a:srgbClr val="00529B"/>
                          </a:solidFill>
                          <a:effectLst/>
                          <a:latin typeface="+mn-lt"/>
                          <a:cs typeface="Arial"/>
                        </a:rPr>
                        <a:t>to get Medicare drug coverage (Part D).</a:t>
                      </a:r>
                    </a:p>
                  </a:txBody>
                  <a:tcPr marL="137160" marR="137160" marT="68580" marB="6858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b="1" dirty="0">
                          <a:solidFill>
                            <a:srgbClr val="00529B"/>
                          </a:solidFill>
                          <a:effectLst/>
                          <a:latin typeface="+mn-lt"/>
                          <a:cs typeface="Arial"/>
                        </a:rPr>
                        <a:t>Medicare drug coverage (Part D) is included</a:t>
                      </a:r>
                      <a:r>
                        <a:rPr lang="en-US" sz="2000" dirty="0">
                          <a:solidFill>
                            <a:srgbClr val="00529B"/>
                          </a:solidFill>
                          <a:effectLst/>
                          <a:latin typeface="+mn-lt"/>
                          <a:cs typeface="Arial"/>
                        </a:rPr>
                        <a:t> </a:t>
                      </a:r>
                      <a:r>
                        <a:rPr lang="en-US" sz="2000" b="1" dirty="0">
                          <a:solidFill>
                            <a:srgbClr val="00529B"/>
                          </a:solidFill>
                          <a:effectLst/>
                          <a:latin typeface="+mn-lt"/>
                          <a:cs typeface="Arial"/>
                        </a:rPr>
                        <a:t>in most plans</a:t>
                      </a:r>
                      <a:r>
                        <a:rPr lang="en-US" sz="2000" dirty="0">
                          <a:solidFill>
                            <a:srgbClr val="00529B"/>
                          </a:solidFill>
                          <a:effectLst/>
                          <a:latin typeface="+mn-lt"/>
                          <a:cs typeface="Arial"/>
                        </a:rPr>
                        <a:t>. In most types of Medicare Advantage</a:t>
                      </a:r>
                      <a:r>
                        <a:rPr lang="en-US" sz="2000" baseline="0" dirty="0">
                          <a:solidFill>
                            <a:srgbClr val="00529B"/>
                          </a:solidFill>
                          <a:effectLst/>
                          <a:latin typeface="+mn-lt"/>
                          <a:cs typeface="Arial"/>
                        </a:rPr>
                        <a:t> Plans, you can’t join a separate Medicare drug plan.</a:t>
                      </a:r>
                      <a:endParaRPr lang="en-US" sz="2000" dirty="0">
                        <a:solidFill>
                          <a:srgbClr val="00529B"/>
                        </a:solidFill>
                        <a:effectLst/>
                        <a:latin typeface="+mn-lt"/>
                        <a:cs typeface="Arial"/>
                      </a:endParaRPr>
                    </a:p>
                  </a:txBody>
                  <a:tcPr marL="137160" marR="137160" marT="68580" marB="6858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469587612"/>
                  </a:ext>
                </a:extLst>
              </a:tr>
              <a:tr h="92922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b="0" dirty="0">
                          <a:solidFill>
                            <a:srgbClr val="00529B"/>
                          </a:solidFill>
                          <a:effectLst/>
                          <a:latin typeface="+mn-lt"/>
                          <a:cs typeface="Arial"/>
                        </a:rPr>
                        <a:t>In most cases, </a:t>
                      </a:r>
                      <a:r>
                        <a:rPr lang="en-US" sz="2000" dirty="0">
                          <a:solidFill>
                            <a:srgbClr val="00529B"/>
                          </a:solidFill>
                          <a:effectLst/>
                          <a:latin typeface="+mn-lt"/>
                          <a:cs typeface="Arial"/>
                        </a:rPr>
                        <a:t>you don’t have to get a service or supply approved ahead of time for Original Medicare to cover it.</a:t>
                      </a:r>
                    </a:p>
                  </a:txBody>
                  <a:tcPr marL="137160" marR="137160" marT="68580" marB="6858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b="0" dirty="0">
                          <a:solidFill>
                            <a:srgbClr val="00529B"/>
                          </a:solidFill>
                          <a:effectLst/>
                          <a:latin typeface="+mn-lt"/>
                          <a:cs typeface="Arial"/>
                        </a:rPr>
                        <a:t>In many cases, </a:t>
                      </a:r>
                      <a:r>
                        <a:rPr lang="en-US" sz="2000" dirty="0">
                          <a:solidFill>
                            <a:srgbClr val="00529B"/>
                          </a:solidFill>
                          <a:effectLst/>
                          <a:latin typeface="+mn-lt"/>
                          <a:cs typeface="Arial"/>
                        </a:rPr>
                        <a:t>you have to get a service or supply approved ahead of time for the plan to cover it.</a:t>
                      </a:r>
                    </a:p>
                  </a:txBody>
                  <a:tcPr marL="137160" marR="137160" marT="68580" marB="6858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3432596013"/>
                  </a:ext>
                </a:extLst>
              </a:tr>
            </a:tbl>
          </a:graphicData>
        </a:graphic>
      </p:graphicFrame>
      <p:sp>
        <p:nvSpPr>
          <p:cNvPr id="5" name="Slide Number Placeholder 4">
            <a:extLst>
              <a:ext uri="{FF2B5EF4-FFF2-40B4-BE49-F238E27FC236}">
                <a16:creationId xmlns:a16="http://schemas.microsoft.com/office/drawing/2014/main" id="{022ADAEC-131D-4E60-971C-53ADB7E99AFB}"/>
              </a:ext>
            </a:extLst>
          </p:cNvPr>
          <p:cNvSpPr>
            <a:spLocks noGrp="1"/>
          </p:cNvSpPr>
          <p:nvPr>
            <p:ph type="sldNum" sz="quarter" idx="12"/>
          </p:nvPr>
        </p:nvSpPr>
        <p:spPr/>
        <p:txBody>
          <a:bodyPr/>
          <a:lstStyle/>
          <a:p>
            <a:fld id="{48F63A3B-78C7-47BE-AE5E-E10140E04643}" type="slidenum">
              <a:rPr lang="en-US" smtClean="0"/>
              <a:pPr/>
              <a:t>12</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302417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solidFill>
                  <a:prstClr val="white"/>
                </a:solidFill>
              </a:rPr>
              <a:t>Original Medicare vs. Medicare Advantage:</a:t>
            </a:r>
            <a:br>
              <a:rPr lang="en-US" sz="2800" dirty="0">
                <a:solidFill>
                  <a:prstClr val="white"/>
                </a:solidFill>
              </a:rPr>
            </a:br>
            <a:r>
              <a:rPr lang="en-US" sz="2800" dirty="0">
                <a:solidFill>
                  <a:prstClr val="white"/>
                </a:solidFill>
              </a:rPr>
              <a:t>Foreign Travel </a:t>
            </a:r>
            <a:endParaRPr lang="en-US" sz="2800" dirty="0"/>
          </a:p>
        </p:txBody>
      </p:sp>
      <p:graphicFrame>
        <p:nvGraphicFramePr>
          <p:cNvPr id="7" name="Table 6" descr="This table shows the differences in coverage during foreign travel between Original Medicare and Medicare Advantage">
            <a:extLst>
              <a:ext uri="{FF2B5EF4-FFF2-40B4-BE49-F238E27FC236}">
                <a16:creationId xmlns:a16="http://schemas.microsoft.com/office/drawing/2014/main" id="{F61E4D96-77F4-3A46-BE29-6C59253DF241}"/>
              </a:ext>
            </a:extLst>
          </p:cNvPr>
          <p:cNvGraphicFramePr>
            <a:graphicFrameLocks noGrp="1"/>
          </p:cNvGraphicFramePr>
          <p:nvPr>
            <p:extLst>
              <p:ext uri="{D42A27DB-BD31-4B8C-83A1-F6EECF244321}">
                <p14:modId xmlns:p14="http://schemas.microsoft.com/office/powerpoint/2010/main" val="3841648545"/>
              </p:ext>
            </p:extLst>
          </p:nvPr>
        </p:nvGraphicFramePr>
        <p:xfrm>
          <a:off x="907964" y="1817096"/>
          <a:ext cx="10376072" cy="2887028"/>
        </p:xfrm>
        <a:graphic>
          <a:graphicData uri="http://schemas.openxmlformats.org/drawingml/2006/table">
            <a:tbl>
              <a:tblPr firstRow="1" bandRow="1"/>
              <a:tblGrid>
                <a:gridCol w="5188036">
                  <a:extLst>
                    <a:ext uri="{9D8B030D-6E8A-4147-A177-3AD203B41FA5}">
                      <a16:colId xmlns:a16="http://schemas.microsoft.com/office/drawing/2014/main" val="3939814607"/>
                    </a:ext>
                  </a:extLst>
                </a:gridCol>
                <a:gridCol w="5188036">
                  <a:extLst>
                    <a:ext uri="{9D8B030D-6E8A-4147-A177-3AD203B41FA5}">
                      <a16:colId xmlns:a16="http://schemas.microsoft.com/office/drawing/2014/main" val="3510080372"/>
                    </a:ext>
                  </a:extLst>
                </a:gridCol>
              </a:tblGrid>
              <a:tr h="43035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r>
                        <a:rPr lang="en-US" sz="2800" b="1" dirty="0">
                          <a:solidFill>
                            <a:srgbClr val="006CAA"/>
                          </a:solidFill>
                          <a:effectLst/>
                          <a:latin typeface="+mn-lt"/>
                          <a:cs typeface="Arial" panose="020B0604020202020204" pitchFamily="34" charset="0"/>
                        </a:rPr>
                        <a:t>Original Medicare</a:t>
                      </a:r>
                      <a:endParaRPr lang="en-US" sz="2800" dirty="0">
                        <a:solidFill>
                          <a:srgbClr val="006CAA"/>
                        </a:solidFill>
                        <a:effectLst/>
                        <a:latin typeface="+mn-lt"/>
                        <a:cs typeface="Arial" panose="020B0604020202020204" pitchFamily="34" charset="0"/>
                      </a:endParaRPr>
                    </a:p>
                  </a:txBody>
                  <a:tcPr marL="137160" marR="68580" marT="28575" marB="64294" anchor="ctr">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2800" b="1" dirty="0">
                          <a:solidFill>
                            <a:srgbClr val="006CAA"/>
                          </a:solidFill>
                          <a:effectLst/>
                          <a:latin typeface="+mn-lt"/>
                          <a:cs typeface="Arial" panose="020B0604020202020204" pitchFamily="34" charset="0"/>
                        </a:rPr>
                        <a:t>Medicare Advantage (Part C)</a:t>
                      </a:r>
                      <a:endParaRPr lang="en-US" sz="2800" dirty="0">
                        <a:solidFill>
                          <a:srgbClr val="006CAA"/>
                        </a:solidFill>
                        <a:effectLst/>
                        <a:latin typeface="+mn-lt"/>
                        <a:cs typeface="Arial" panose="020B0604020202020204" pitchFamily="34" charset="0"/>
                      </a:endParaRPr>
                    </a:p>
                  </a:txBody>
                  <a:tcPr marL="137160" marR="68580" marT="64294" marB="64294" anchor="ctr">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880237107"/>
                  </a:ext>
                </a:extLst>
              </a:tr>
              <a:tr h="71977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dirty="0">
                          <a:solidFill>
                            <a:srgbClr val="00529B"/>
                          </a:solidFill>
                          <a:effectLst/>
                          <a:latin typeface="+mn-lt"/>
                          <a:cs typeface="Arial" panose="020B0604020202020204" pitchFamily="34" charset="0"/>
                        </a:rPr>
                        <a:t>Original Medicare generally </a:t>
                      </a:r>
                      <a:r>
                        <a:rPr lang="en-US" sz="2400" b="1" dirty="0">
                          <a:solidFill>
                            <a:srgbClr val="00529B"/>
                          </a:solidFill>
                          <a:effectLst/>
                          <a:latin typeface="+mn-lt"/>
                          <a:cs typeface="Arial" panose="020B0604020202020204" pitchFamily="34" charset="0"/>
                        </a:rPr>
                        <a:t>doesn’t cover medical care outside the U.S. </a:t>
                      </a:r>
                      <a:r>
                        <a:rPr lang="en-US" sz="2400" dirty="0">
                          <a:solidFill>
                            <a:srgbClr val="00529B"/>
                          </a:solidFill>
                          <a:effectLst/>
                          <a:latin typeface="+mn-lt"/>
                          <a:cs typeface="Arial" panose="020B0604020202020204" pitchFamily="34" charset="0"/>
                        </a:rPr>
                        <a:t>You may be able to buy a Medicare Supplement Insurance (Medigap) policy that covers emergency care outside the U.S.</a:t>
                      </a:r>
                    </a:p>
                  </a:txBody>
                  <a:tcPr marL="137160" marR="137160" marT="68580" marB="6858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dirty="0">
                          <a:solidFill>
                            <a:srgbClr val="00529B"/>
                          </a:solidFill>
                          <a:effectLst/>
                          <a:latin typeface="+mn-lt"/>
                          <a:cs typeface="Arial" panose="020B0604020202020204" pitchFamily="34" charset="0"/>
                        </a:rPr>
                        <a:t>Plans generally </a:t>
                      </a:r>
                      <a:r>
                        <a:rPr lang="en-US" sz="2400" b="1" dirty="0">
                          <a:solidFill>
                            <a:srgbClr val="00529B"/>
                          </a:solidFill>
                          <a:effectLst/>
                          <a:latin typeface="+mn-lt"/>
                          <a:cs typeface="Arial" panose="020B0604020202020204" pitchFamily="34" charset="0"/>
                        </a:rPr>
                        <a:t>don’t</a:t>
                      </a:r>
                      <a:r>
                        <a:rPr lang="en-US" sz="2400" dirty="0">
                          <a:solidFill>
                            <a:srgbClr val="00529B"/>
                          </a:solidFill>
                          <a:effectLst/>
                          <a:latin typeface="+mn-lt"/>
                          <a:cs typeface="Arial" panose="020B0604020202020204" pitchFamily="34" charset="0"/>
                        </a:rPr>
                        <a:t> </a:t>
                      </a:r>
                      <a:r>
                        <a:rPr lang="en-US" sz="2400" b="1" dirty="0">
                          <a:solidFill>
                            <a:srgbClr val="00529B"/>
                          </a:solidFill>
                          <a:effectLst/>
                          <a:latin typeface="+mn-lt"/>
                          <a:cs typeface="Arial" panose="020B0604020202020204" pitchFamily="34" charset="0"/>
                        </a:rPr>
                        <a:t>cover care outside the U.S.</a:t>
                      </a:r>
                      <a:r>
                        <a:rPr lang="en-US" sz="2400" b="1" baseline="0" dirty="0">
                          <a:solidFill>
                            <a:srgbClr val="00529B"/>
                          </a:solidFill>
                          <a:effectLst/>
                          <a:latin typeface="+mn-lt"/>
                          <a:cs typeface="Arial" panose="020B0604020202020204" pitchFamily="34" charset="0"/>
                        </a:rPr>
                        <a:t> </a:t>
                      </a:r>
                      <a:r>
                        <a:rPr lang="en-US" sz="2400" b="0" baseline="0" dirty="0">
                          <a:solidFill>
                            <a:srgbClr val="00529B"/>
                          </a:solidFill>
                          <a:effectLst/>
                          <a:latin typeface="+mn-lt"/>
                          <a:cs typeface="Arial" panose="020B0604020202020204" pitchFamily="34" charset="0"/>
                        </a:rPr>
                        <a:t>Some plans may offer a supplemental benefit that covers emergency and urgently needed services when traveling outside the U.S.</a:t>
                      </a:r>
                      <a:endParaRPr lang="en-US" sz="2400" b="0" dirty="0">
                        <a:solidFill>
                          <a:srgbClr val="00529B"/>
                        </a:solidFill>
                        <a:effectLst/>
                        <a:latin typeface="+mn-lt"/>
                        <a:cs typeface="Arial" panose="020B0604020202020204" pitchFamily="34" charset="0"/>
                      </a:endParaRPr>
                    </a:p>
                  </a:txBody>
                  <a:tcPr marL="137160" marR="137160" marT="68580" marB="6858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855204335"/>
                  </a:ext>
                </a:extLst>
              </a:tr>
            </a:tbl>
          </a:graphicData>
        </a:graphic>
      </p:graphicFrame>
      <p:sp>
        <p:nvSpPr>
          <p:cNvPr id="5" name="Slide Number Placeholder 4">
            <a:extLst>
              <a:ext uri="{FF2B5EF4-FFF2-40B4-BE49-F238E27FC236}">
                <a16:creationId xmlns:a16="http://schemas.microsoft.com/office/drawing/2014/main" id="{0A44CECA-61DE-4F6F-94F6-9603712501CB}"/>
              </a:ext>
            </a:extLst>
          </p:cNvPr>
          <p:cNvSpPr>
            <a:spLocks noGrp="1"/>
          </p:cNvSpPr>
          <p:nvPr>
            <p:ph type="sldNum" sz="quarter" idx="12"/>
          </p:nvPr>
        </p:nvSpPr>
        <p:spPr/>
        <p:txBody>
          <a:bodyPr/>
          <a:lstStyle/>
          <a:p>
            <a:fld id="{48F63A3B-78C7-47BE-AE5E-E10140E04643}" type="slidenum">
              <a:rPr lang="en-US" smtClean="0"/>
              <a:pPr/>
              <a:t>13</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20190702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Automatic Enrollment: Medicare Part A &amp; Part B</a:t>
            </a:r>
          </a:p>
        </p:txBody>
      </p:sp>
      <p:sp>
        <p:nvSpPr>
          <p:cNvPr id="10" name="Content Placeholder 9">
            <a:extLst>
              <a:ext uri="{FF2B5EF4-FFF2-40B4-BE49-F238E27FC236}">
                <a16:creationId xmlns:a16="http://schemas.microsoft.com/office/drawing/2014/main" id="{33560B17-D322-44E8-89F9-A5D7945CF034}"/>
              </a:ext>
            </a:extLst>
          </p:cNvPr>
          <p:cNvSpPr>
            <a:spLocks noGrp="1"/>
          </p:cNvSpPr>
          <p:nvPr>
            <p:ph idx="4294967295"/>
          </p:nvPr>
        </p:nvSpPr>
        <p:spPr>
          <a:xfrm>
            <a:off x="1415687" y="1300252"/>
            <a:ext cx="10776313" cy="1442947"/>
          </a:xfrm>
        </p:spPr>
        <p:txBody>
          <a:bodyPr>
            <a:noAutofit/>
          </a:bodyPr>
          <a:lstStyle/>
          <a:p>
            <a:pPr marL="0" lvl="0" indent="0" defTabSz="685800">
              <a:lnSpc>
                <a:spcPct val="100000"/>
              </a:lnSpc>
              <a:spcBef>
                <a:spcPts val="0"/>
              </a:spcBef>
              <a:spcAft>
                <a:spcPts val="1200"/>
              </a:spcAft>
              <a:buNone/>
              <a:defRPr/>
            </a:pPr>
            <a:r>
              <a:rPr lang="en-US" sz="2400" b="1" dirty="0">
                <a:solidFill>
                  <a:srgbClr val="00529B"/>
                </a:solidFill>
              </a:rPr>
              <a:t>Enrollment is automatic for people who:</a:t>
            </a:r>
          </a:p>
          <a:p>
            <a:pPr marL="548640" lvl="0" indent="-274320" defTabSz="685800">
              <a:lnSpc>
                <a:spcPct val="100000"/>
              </a:lnSpc>
              <a:spcBef>
                <a:spcPts val="0"/>
              </a:spcBef>
              <a:spcAft>
                <a:spcPts val="1200"/>
              </a:spcAft>
              <a:defRPr/>
            </a:pPr>
            <a:r>
              <a:rPr lang="en-US" sz="2000" dirty="0">
                <a:solidFill>
                  <a:srgbClr val="00529B"/>
                </a:solidFill>
              </a:rPr>
              <a:t>Get Social Security or RRB Benefits</a:t>
            </a:r>
          </a:p>
          <a:p>
            <a:pPr marL="548640" lvl="0" indent="-274320" defTabSz="685800">
              <a:lnSpc>
                <a:spcPct val="100000"/>
              </a:lnSpc>
              <a:spcBef>
                <a:spcPts val="0"/>
              </a:spcBef>
              <a:spcAft>
                <a:spcPts val="1200"/>
              </a:spcAft>
              <a:defRPr/>
            </a:pPr>
            <a:r>
              <a:rPr lang="en-US" sz="2000" dirty="0">
                <a:solidFill>
                  <a:srgbClr val="00529B"/>
                </a:solidFill>
              </a:rPr>
              <a:t>Are under 65 and have a disability</a:t>
            </a:r>
          </a:p>
        </p:txBody>
      </p:sp>
      <p:sp>
        <p:nvSpPr>
          <p:cNvPr id="11" name="Content Placeholder 10">
            <a:extLst>
              <a:ext uri="{FF2B5EF4-FFF2-40B4-BE49-F238E27FC236}">
                <a16:creationId xmlns:a16="http://schemas.microsoft.com/office/drawing/2014/main" id="{A930C60E-438E-475B-A3DE-F087B70D7F83}"/>
              </a:ext>
            </a:extLst>
          </p:cNvPr>
          <p:cNvSpPr>
            <a:spLocks noGrp="1"/>
          </p:cNvSpPr>
          <p:nvPr>
            <p:ph idx="4294967295"/>
          </p:nvPr>
        </p:nvSpPr>
        <p:spPr>
          <a:xfrm>
            <a:off x="1410723" y="2990891"/>
            <a:ext cx="5255753" cy="2814638"/>
          </a:xfrm>
          <a:noFill/>
          <a:ln w="57150">
            <a:noFill/>
          </a:ln>
        </p:spPr>
        <p:txBody>
          <a:bodyPr>
            <a:noAutofit/>
          </a:bodyPr>
          <a:lstStyle/>
          <a:p>
            <a:pPr marL="0" lvl="0" indent="0" defTabSz="685800">
              <a:lnSpc>
                <a:spcPct val="100000"/>
              </a:lnSpc>
              <a:spcBef>
                <a:spcPts val="600"/>
              </a:spcBef>
              <a:spcAft>
                <a:spcPts val="1200"/>
              </a:spcAft>
              <a:buNone/>
              <a:defRPr/>
            </a:pPr>
            <a:r>
              <a:rPr lang="en-US" sz="2400" b="1" dirty="0">
                <a:solidFill>
                  <a:srgbClr val="00529B"/>
                </a:solidFill>
              </a:rPr>
              <a:t>Look for your “Get Ready for Medicare Package”</a:t>
            </a:r>
          </a:p>
          <a:p>
            <a:pPr marL="548640" indent="-274320" defTabSz="685800">
              <a:lnSpc>
                <a:spcPct val="100000"/>
              </a:lnSpc>
              <a:spcBef>
                <a:spcPts val="0"/>
              </a:spcBef>
              <a:spcAft>
                <a:spcPts val="1200"/>
              </a:spcAft>
              <a:defRPr/>
            </a:pPr>
            <a:r>
              <a:rPr lang="en-US" sz="2000" dirty="0">
                <a:solidFill>
                  <a:srgbClr val="00529B"/>
                </a:solidFill>
              </a:rPr>
              <a:t>Mailed 3 months before:</a:t>
            </a:r>
          </a:p>
          <a:p>
            <a:pPr marL="1097280" lvl="1" indent="-274320" defTabSz="685800">
              <a:lnSpc>
                <a:spcPct val="100000"/>
              </a:lnSpc>
              <a:spcBef>
                <a:spcPts val="0"/>
              </a:spcBef>
              <a:spcAft>
                <a:spcPts val="1200"/>
              </a:spcAft>
              <a:buSzPct val="100000"/>
              <a:defRPr/>
            </a:pPr>
            <a:r>
              <a:rPr lang="en-US" sz="1800" dirty="0">
                <a:solidFill>
                  <a:srgbClr val="00529B"/>
                </a:solidFill>
              </a:rPr>
              <a:t>You turn 65</a:t>
            </a:r>
          </a:p>
          <a:p>
            <a:pPr marL="1097280" lvl="1" indent="-274320" defTabSz="685800">
              <a:lnSpc>
                <a:spcPct val="100000"/>
              </a:lnSpc>
              <a:spcBef>
                <a:spcPts val="0"/>
              </a:spcBef>
              <a:spcAft>
                <a:spcPts val="1200"/>
              </a:spcAft>
              <a:buSzPct val="100000"/>
              <a:defRPr/>
            </a:pPr>
            <a:r>
              <a:rPr lang="en-US" sz="1800" dirty="0">
                <a:solidFill>
                  <a:srgbClr val="00529B"/>
                </a:solidFill>
              </a:rPr>
              <a:t>Your 25</a:t>
            </a:r>
            <a:r>
              <a:rPr lang="en-US" sz="1800" baseline="30000" dirty="0">
                <a:solidFill>
                  <a:srgbClr val="00529B"/>
                </a:solidFill>
              </a:rPr>
              <a:t>th</a:t>
            </a:r>
            <a:r>
              <a:rPr lang="en-US" sz="1800" dirty="0">
                <a:solidFill>
                  <a:srgbClr val="00529B"/>
                </a:solidFill>
              </a:rPr>
              <a:t> month of disability benefits</a:t>
            </a:r>
          </a:p>
          <a:p>
            <a:pPr marL="548640" indent="-274320" defTabSz="685800">
              <a:lnSpc>
                <a:spcPct val="100000"/>
              </a:lnSpc>
              <a:spcBef>
                <a:spcPts val="0"/>
              </a:spcBef>
              <a:spcAft>
                <a:spcPts val="1200"/>
              </a:spcAft>
              <a:defRPr/>
            </a:pPr>
            <a:r>
              <a:rPr lang="en-US" sz="2000" dirty="0">
                <a:solidFill>
                  <a:srgbClr val="00529B"/>
                </a:solidFill>
              </a:rPr>
              <a:t>Includes your Medicare card</a:t>
            </a:r>
          </a:p>
          <a:p>
            <a:endParaRPr lang="en-US" dirty="0"/>
          </a:p>
        </p:txBody>
      </p:sp>
      <p:sp>
        <p:nvSpPr>
          <p:cNvPr id="6" name="Rectangle: Rounded Corners 5">
            <a:extLst>
              <a:ext uri="{FF2B5EF4-FFF2-40B4-BE49-F238E27FC236}">
                <a16:creationId xmlns:a16="http://schemas.microsoft.com/office/drawing/2014/main" id="{FDE59BF8-E10F-4E7F-841E-9ED22552E712}"/>
              </a:ext>
              <a:ext uri="{C183D7F6-B498-43B3-948B-1728B52AA6E4}">
                <adec:decorative xmlns:adec="http://schemas.microsoft.com/office/drawing/2017/decorative" val="1"/>
              </a:ext>
            </a:extLst>
          </p:cNvPr>
          <p:cNvSpPr/>
          <p:nvPr/>
        </p:nvSpPr>
        <p:spPr>
          <a:xfrm>
            <a:off x="1047750" y="2900453"/>
            <a:ext cx="10475912" cy="2973794"/>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image of the cover of the Get Ready for Medicare 2023 publication">
            <a:extLst>
              <a:ext uri="{FF2B5EF4-FFF2-40B4-BE49-F238E27FC236}">
                <a16:creationId xmlns:a16="http://schemas.microsoft.com/office/drawing/2014/main" id="{2E7FE2A0-3855-455D-9C55-EA4590745211}"/>
              </a:ext>
            </a:extLst>
          </p:cNvPr>
          <p:cNvPicPr>
            <a:picLocks noChangeAspect="1"/>
          </p:cNvPicPr>
          <p:nvPr/>
        </p:nvPicPr>
        <p:blipFill>
          <a:blip r:embed="rId4"/>
          <a:stretch>
            <a:fillRect/>
          </a:stretch>
        </p:blipFill>
        <p:spPr>
          <a:xfrm>
            <a:off x="6732339" y="2956314"/>
            <a:ext cx="4411911" cy="2862072"/>
          </a:xfrm>
          <a:prstGeom prst="rect">
            <a:avLst/>
          </a:prstGeom>
          <a:effectLst>
            <a:softEdge rad="112522"/>
          </a:effectLst>
        </p:spPr>
      </p:pic>
      <p:sp>
        <p:nvSpPr>
          <p:cNvPr id="7" name="Slide Number Placeholder 6">
            <a:extLst>
              <a:ext uri="{FF2B5EF4-FFF2-40B4-BE49-F238E27FC236}">
                <a16:creationId xmlns:a16="http://schemas.microsoft.com/office/drawing/2014/main" id="{9FB24680-879D-45CF-AA53-E46B76EE1A86}"/>
              </a:ext>
            </a:extLst>
          </p:cNvPr>
          <p:cNvSpPr>
            <a:spLocks noGrp="1"/>
          </p:cNvSpPr>
          <p:nvPr>
            <p:ph type="sldNum" sz="quarter" idx="12"/>
          </p:nvPr>
        </p:nvSpPr>
        <p:spPr/>
        <p:txBody>
          <a:bodyPr/>
          <a:lstStyle/>
          <a:p>
            <a:fld id="{48F63A3B-78C7-47BE-AE5E-E10140E04643}" type="slidenum">
              <a:rPr lang="en-US" smtClean="0"/>
              <a:pPr/>
              <a:t>14</a:t>
            </a:fld>
            <a:endParaRPr lang="en-US" dirty="0"/>
          </a:p>
        </p:txBody>
      </p:sp>
      <p:sp>
        <p:nvSpPr>
          <p:cNvPr id="3" name="Footer Placeholder 2"/>
          <p:cNvSpPr>
            <a:spLocks noGrp="1"/>
          </p:cNvSpPr>
          <p:nvPr>
            <p:ph type="ftr" sz="quarter" idx="11"/>
          </p:nvPr>
        </p:nvSpPr>
        <p:spPr>
          <a:xfrm>
            <a:off x="4038600" y="6477000"/>
            <a:ext cx="4114800" cy="365125"/>
          </a:xfrm>
        </p:spPr>
        <p:txBody>
          <a:bodyPr/>
          <a:lstStyle/>
          <a:p>
            <a:r>
              <a:rPr lang="en-US"/>
              <a:t>Getting Started with Medicare</a:t>
            </a:r>
            <a:endParaRPr lang="en-US" dirty="0"/>
          </a:p>
        </p:txBody>
      </p:sp>
      <p:sp>
        <p:nvSpPr>
          <p:cNvPr id="2" name="Date Placeholder 1"/>
          <p:cNvSpPr>
            <a:spLocks noGrp="1"/>
          </p:cNvSpPr>
          <p:nvPr>
            <p:ph type="dt" sz="half" idx="10"/>
          </p:nvPr>
        </p:nvSpPr>
        <p:spPr>
          <a:xfrm>
            <a:off x="838200" y="6477000"/>
            <a:ext cx="2743200" cy="365125"/>
          </a:xfrm>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31136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Some People Must Take Action to Sign Up for Medicare</a:t>
            </a:r>
          </a:p>
        </p:txBody>
      </p:sp>
      <p:sp>
        <p:nvSpPr>
          <p:cNvPr id="26" name="Rectangle: Rounded Corners 25">
            <a:extLst>
              <a:ext uri="{FF2B5EF4-FFF2-40B4-BE49-F238E27FC236}">
                <a16:creationId xmlns:a16="http://schemas.microsoft.com/office/drawing/2014/main" id="{819B4C0D-B717-4E75-A24D-5460DEEBD9A9}"/>
              </a:ext>
              <a:ext uri="{C183D7F6-B498-43B3-948B-1728B52AA6E4}">
                <adec:decorative xmlns:adec="http://schemas.microsoft.com/office/drawing/2017/decorative" val="1"/>
              </a:ext>
            </a:extLst>
          </p:cNvPr>
          <p:cNvSpPr/>
          <p:nvPr/>
        </p:nvSpPr>
        <p:spPr>
          <a:xfrm>
            <a:off x="819620" y="1446147"/>
            <a:ext cx="6821257" cy="1772316"/>
          </a:xfrm>
          <a:prstGeom prst="roundRect">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19345F36-C237-4262-913C-188192BD048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52543" y="1549385"/>
            <a:ext cx="1554480" cy="1554480"/>
          </a:xfrm>
          <a:prstGeom prst="rect">
            <a:avLst/>
          </a:prstGeom>
        </p:spPr>
      </p:pic>
      <p:sp>
        <p:nvSpPr>
          <p:cNvPr id="16" name="Content Placeholder 4">
            <a:extLst>
              <a:ext uri="{FF2B5EF4-FFF2-40B4-BE49-F238E27FC236}">
                <a16:creationId xmlns:a16="http://schemas.microsoft.com/office/drawing/2014/main" id="{648BCF01-9E59-4508-B4D5-D4B4FAC6D265}"/>
              </a:ext>
            </a:extLst>
          </p:cNvPr>
          <p:cNvSpPr txBox="1">
            <a:spLocks/>
          </p:cNvSpPr>
          <p:nvPr/>
        </p:nvSpPr>
        <p:spPr>
          <a:xfrm>
            <a:off x="2507023" y="1446147"/>
            <a:ext cx="5133854" cy="175948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defTabSz="685800">
              <a:lnSpc>
                <a:spcPct val="100000"/>
              </a:lnSpc>
              <a:spcBef>
                <a:spcPts val="0"/>
              </a:spcBef>
              <a:spcAft>
                <a:spcPts val="600"/>
              </a:spcAft>
              <a:buNone/>
              <a:defRPr/>
            </a:pPr>
            <a:r>
              <a:rPr lang="en-US" sz="1800" dirty="0">
                <a:solidFill>
                  <a:srgbClr val="00529B"/>
                </a:solidFill>
              </a:rPr>
              <a:t>To apply for Medicare 3 months before you turn 65, contact Social Security at </a:t>
            </a:r>
            <a:r>
              <a:rPr lang="en-US" sz="1800" dirty="0">
                <a:solidFill>
                  <a:srgbClr val="00529B"/>
                </a:solidFill>
                <a:hlinkClick r:id="rId5"/>
              </a:rPr>
              <a:t>SSA.gov</a:t>
            </a:r>
            <a:r>
              <a:rPr lang="en-US" sz="1800" dirty="0">
                <a:solidFill>
                  <a:srgbClr val="00529B"/>
                </a:solidFill>
              </a:rPr>
              <a:t> or </a:t>
            </a:r>
            <a:br>
              <a:rPr lang="en-US" sz="1800" dirty="0">
                <a:solidFill>
                  <a:srgbClr val="00529B"/>
                </a:solidFill>
              </a:rPr>
            </a:br>
            <a:r>
              <a:rPr lang="en-US" sz="1800" dirty="0">
                <a:solidFill>
                  <a:srgbClr val="00529B"/>
                </a:solidFill>
              </a:rPr>
              <a:t>1-800-772-1213; TTY: 1-800-325-0778</a:t>
            </a:r>
          </a:p>
        </p:txBody>
      </p:sp>
      <p:pic>
        <p:nvPicPr>
          <p:cNvPr id="22" name="Picture 21" title="RRB logo">
            <a:extLst>
              <a:ext uri="{FF2B5EF4-FFF2-40B4-BE49-F238E27FC236}">
                <a16:creationId xmlns:a16="http://schemas.microsoft.com/office/drawing/2014/main" id="{A3436B96-9454-496E-97C3-C0D72EA5774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8125" b="8516"/>
          <a:stretch/>
        </p:blipFill>
        <p:spPr>
          <a:xfrm>
            <a:off x="809114" y="3500921"/>
            <a:ext cx="1841337" cy="1554480"/>
          </a:xfrm>
          <a:prstGeom prst="rect">
            <a:avLst/>
          </a:prstGeom>
        </p:spPr>
      </p:pic>
      <p:sp>
        <p:nvSpPr>
          <p:cNvPr id="25" name="Rectangle: Rounded Corners 24">
            <a:extLst>
              <a:ext uri="{FF2B5EF4-FFF2-40B4-BE49-F238E27FC236}">
                <a16:creationId xmlns:a16="http://schemas.microsoft.com/office/drawing/2014/main" id="{9FFAD447-47C1-436A-B952-D0A58A14175D}"/>
              </a:ext>
              <a:ext uri="{C183D7F6-B498-43B3-948B-1728B52AA6E4}">
                <adec:decorative xmlns:adec="http://schemas.microsoft.com/office/drawing/2017/decorative" val="1"/>
              </a:ext>
            </a:extLst>
          </p:cNvPr>
          <p:cNvSpPr/>
          <p:nvPr/>
        </p:nvSpPr>
        <p:spPr>
          <a:xfrm>
            <a:off x="809114" y="3422091"/>
            <a:ext cx="6831763" cy="1772316"/>
          </a:xfrm>
          <a:prstGeom prst="roundRect">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Content Placeholder 4">
            <a:extLst>
              <a:ext uri="{FF2B5EF4-FFF2-40B4-BE49-F238E27FC236}">
                <a16:creationId xmlns:a16="http://schemas.microsoft.com/office/drawing/2014/main" id="{38FCCEB2-0126-447E-A9FE-C07A2E779A8A}"/>
              </a:ext>
            </a:extLst>
          </p:cNvPr>
          <p:cNvSpPr txBox="1">
            <a:spLocks/>
          </p:cNvSpPr>
          <p:nvPr/>
        </p:nvSpPr>
        <p:spPr>
          <a:xfrm>
            <a:off x="2507023" y="3422091"/>
            <a:ext cx="5019738" cy="177231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685800" rtl="0" eaLnBrk="1" fontAlgn="auto" latinLnBrk="0" hangingPunct="1">
              <a:lnSpc>
                <a:spcPct val="100000"/>
              </a:lnSpc>
              <a:spcBef>
                <a:spcPts val="0"/>
              </a:spcBef>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If you retired from a railroad, contact your local Railroad Retirement Board at </a:t>
            </a:r>
          </a:p>
          <a:p>
            <a:pPr marL="0" marR="0" lvl="1" indent="0" algn="l" defTabSz="685800" rtl="0" eaLnBrk="1" fontAlgn="auto" latinLnBrk="0" hangingPunct="1">
              <a:lnSpc>
                <a:spcPct val="100000"/>
              </a:lnSpc>
              <a:spcBef>
                <a:spcPts val="0"/>
              </a:spcBef>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1-877-772-5772; TTY: 1-312-751-4701</a:t>
            </a:r>
          </a:p>
        </p:txBody>
      </p:sp>
      <p:sp>
        <p:nvSpPr>
          <p:cNvPr id="21" name="Freeform: Shape 20">
            <a:extLst>
              <a:ext uri="{FF2B5EF4-FFF2-40B4-BE49-F238E27FC236}">
                <a16:creationId xmlns:a16="http://schemas.microsoft.com/office/drawing/2014/main" id="{66A2E985-C692-4817-BB74-3B1FC679A661}"/>
              </a:ext>
              <a:ext uri="{C183D7F6-B498-43B3-948B-1728B52AA6E4}">
                <adec:decorative xmlns:adec="http://schemas.microsoft.com/office/drawing/2017/decorative" val="1"/>
              </a:ext>
            </a:extLst>
          </p:cNvPr>
          <p:cNvSpPr>
            <a:spLocks noChangeAspect="1"/>
          </p:cNvSpPr>
          <p:nvPr/>
        </p:nvSpPr>
        <p:spPr>
          <a:xfrm>
            <a:off x="809114" y="5546136"/>
            <a:ext cx="228600" cy="22860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Content Placeholder 4">
            <a:extLst>
              <a:ext uri="{FF2B5EF4-FFF2-40B4-BE49-F238E27FC236}">
                <a16:creationId xmlns:a16="http://schemas.microsoft.com/office/drawing/2014/main" id="{B908260A-0170-41D8-886E-5943878E0992}"/>
              </a:ext>
            </a:extLst>
          </p:cNvPr>
          <p:cNvSpPr txBox="1">
            <a:spLocks/>
          </p:cNvSpPr>
          <p:nvPr/>
        </p:nvSpPr>
        <p:spPr>
          <a:xfrm>
            <a:off x="905093" y="5494923"/>
            <a:ext cx="7939844" cy="9037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235" marR="0" lvl="0" indent="0" algn="l" defTabSz="685800" rtl="0" eaLnBrk="1" fontAlgn="auto" latinLnBrk="0" hangingPunct="1">
              <a:lnSpc>
                <a:spcPct val="100000"/>
              </a:lnSpc>
              <a:spcBef>
                <a:spcPts val="600"/>
              </a:spcBef>
              <a:spcAft>
                <a:spcPts val="0"/>
              </a:spcAft>
              <a:buClr>
                <a:srgbClr val="00539A"/>
              </a:buClr>
              <a:buSzTx/>
              <a:buFont typeface="Wingdings" pitchFamily="2" charset="2"/>
              <a:buNone/>
              <a:tabLst/>
              <a:defRPr/>
            </a:pPr>
            <a:r>
              <a:rPr kumimoji="0" lang="en-US" sz="14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NOTE</a:t>
            </a:r>
            <a:r>
              <a:rPr kumimoji="0" lang="en-US"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 The age for full Social Security retirement benefits is increasing. </a:t>
            </a:r>
            <a:br>
              <a:rPr kumimoji="0" lang="en-US"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Medicare eligibility age is still 65.</a:t>
            </a:r>
          </a:p>
        </p:txBody>
      </p:sp>
      <p:sp>
        <p:nvSpPr>
          <p:cNvPr id="5" name="Rectangle: Rounded Corners 4">
            <a:extLst>
              <a:ext uri="{FF2B5EF4-FFF2-40B4-BE49-F238E27FC236}">
                <a16:creationId xmlns:a16="http://schemas.microsoft.com/office/drawing/2014/main" id="{65D8DAB9-0804-4E51-83F0-CDAD5D31D0D6}"/>
              </a:ext>
              <a:ext uri="{C183D7F6-B498-43B3-948B-1728B52AA6E4}">
                <adec:decorative xmlns:adec="http://schemas.microsoft.com/office/drawing/2017/decorative" val="1"/>
              </a:ext>
            </a:extLst>
          </p:cNvPr>
          <p:cNvSpPr/>
          <p:nvPr/>
        </p:nvSpPr>
        <p:spPr>
          <a:xfrm>
            <a:off x="8153400" y="1089607"/>
            <a:ext cx="2676308" cy="4886592"/>
          </a:xfrm>
          <a:prstGeom prst="roundRect">
            <a:avLst>
              <a:gd name="adj" fmla="val 5719"/>
            </a:avLst>
          </a:prstGeom>
          <a:solidFill>
            <a:srgbClr val="DEEBF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Image of the cover of the Welcome to Medicare Publication">
            <a:extLst>
              <a:ext uri="{FF2B5EF4-FFF2-40B4-BE49-F238E27FC236}">
                <a16:creationId xmlns:a16="http://schemas.microsoft.com/office/drawing/2014/main" id="{866FEC47-BA82-453E-BEB4-03C94E8AE69C}"/>
              </a:ext>
            </a:extLst>
          </p:cNvPr>
          <p:cNvPicPr>
            <a:picLocks noChangeAspect="1"/>
          </p:cNvPicPr>
          <p:nvPr/>
        </p:nvPicPr>
        <p:blipFill>
          <a:blip r:embed="rId7"/>
          <a:stretch>
            <a:fillRect/>
          </a:stretch>
        </p:blipFill>
        <p:spPr>
          <a:xfrm>
            <a:off x="8445296" y="1292623"/>
            <a:ext cx="2097550" cy="4480560"/>
          </a:xfrm>
          <a:prstGeom prst="rect">
            <a:avLst/>
          </a:prstGeom>
        </p:spPr>
      </p:pic>
      <p:sp>
        <p:nvSpPr>
          <p:cNvPr id="6" name="Slide Number Placeholder 5">
            <a:extLst>
              <a:ext uri="{FF2B5EF4-FFF2-40B4-BE49-F238E27FC236}">
                <a16:creationId xmlns:a16="http://schemas.microsoft.com/office/drawing/2014/main" id="{AEC071AD-2098-401B-98CB-F2B5FD997AB7}"/>
              </a:ext>
            </a:extLst>
          </p:cNvPr>
          <p:cNvSpPr>
            <a:spLocks noGrp="1"/>
          </p:cNvSpPr>
          <p:nvPr>
            <p:ph type="sldNum" sz="quarter" idx="12"/>
          </p:nvPr>
        </p:nvSpPr>
        <p:spPr/>
        <p:txBody>
          <a:bodyPr/>
          <a:lstStyle/>
          <a:p>
            <a:fld id="{48F63A3B-78C7-47BE-AE5E-E10140E04643}" type="slidenum">
              <a:rPr lang="en-US" smtClean="0"/>
              <a:pPr/>
              <a:t>15</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1616165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500"/>
                                  </p:stCondLst>
                                  <p:childTnLst>
                                    <p:set>
                                      <p:cBhvr>
                                        <p:cTn id="25" dur="1" fill="hold">
                                          <p:stCondLst>
                                            <p:cond delay="0"/>
                                          </p:stCondLst>
                                        </p:cTn>
                                        <p:tgtEl>
                                          <p:spTgt spid="20"/>
                                        </p:tgtEl>
                                        <p:attrNameLst>
                                          <p:attrName>style.visibility</p:attrName>
                                        </p:attrNameLst>
                                      </p:cBhvr>
                                      <p:to>
                                        <p:strVal val="visible"/>
                                      </p:to>
                                    </p:set>
                                  </p:childTnLst>
                                </p:cTn>
                              </p:par>
                            </p:childTnLst>
                          </p:cTn>
                        </p:par>
                        <p:par>
                          <p:cTn id="26" fill="hold">
                            <p:stCondLst>
                              <p:cond delay="500"/>
                            </p:stCondLst>
                            <p:childTnLst>
                              <p:par>
                                <p:cTn id="27" presetID="1" presetClass="entr" presetSubtype="0" fill="hold" grpId="0" nodeType="afterEffect">
                                  <p:stCondLst>
                                    <p:cond delay="50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6" grpId="0"/>
      <p:bldP spid="25" grpId="0" animBg="1"/>
      <p:bldP spid="24" grpId="0"/>
      <p:bldP spid="21" grpId="0" animBg="1"/>
      <p:bldP spid="20" grpId="0"/>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Your Medicare Card</a:t>
            </a:r>
          </a:p>
        </p:txBody>
      </p:sp>
      <p:sp>
        <p:nvSpPr>
          <p:cNvPr id="5" name="Content Placeholder 4"/>
          <p:cNvSpPr>
            <a:spLocks noGrp="1"/>
          </p:cNvSpPr>
          <p:nvPr>
            <p:ph idx="4294967295"/>
          </p:nvPr>
        </p:nvSpPr>
        <p:spPr>
          <a:xfrm>
            <a:off x="838200" y="1320392"/>
            <a:ext cx="6518275" cy="2682673"/>
          </a:xfrm>
        </p:spPr>
        <p:txBody>
          <a:bodyPr>
            <a:normAutofit/>
          </a:bodyPr>
          <a:lstStyle/>
          <a:p>
            <a:pPr marL="349250" lvl="0" indent="-346075" defTabSz="685800">
              <a:lnSpc>
                <a:spcPct val="100000"/>
              </a:lnSpc>
              <a:spcBef>
                <a:spcPts val="0"/>
              </a:spcBef>
              <a:spcAft>
                <a:spcPts val="1200"/>
              </a:spcAft>
              <a:defRPr/>
            </a:pPr>
            <a:r>
              <a:rPr lang="en-US" sz="2000" dirty="0">
                <a:solidFill>
                  <a:srgbClr val="00529B"/>
                </a:solidFill>
              </a:rPr>
              <a:t>Shows you have Medicare Part A (listed as HOSPITAL), Part B (listed as MEDICAL) or both, and the date your coverage begins</a:t>
            </a:r>
          </a:p>
          <a:p>
            <a:pPr marL="349250" lvl="0" indent="-346075" defTabSz="685800">
              <a:lnSpc>
                <a:spcPct val="100000"/>
              </a:lnSpc>
              <a:spcBef>
                <a:spcPts val="0"/>
              </a:spcBef>
              <a:spcAft>
                <a:spcPts val="1200"/>
              </a:spcAft>
              <a:defRPr/>
            </a:pPr>
            <a:r>
              <a:rPr lang="en-US" sz="2000" dirty="0">
                <a:solidFill>
                  <a:srgbClr val="00529B"/>
                </a:solidFill>
              </a:rPr>
              <a:t>To accept Part B, keep your card (and carry it when you’re away from home) </a:t>
            </a:r>
          </a:p>
          <a:p>
            <a:pPr marL="349250" lvl="0" indent="-346075" defTabSz="685800">
              <a:lnSpc>
                <a:spcPct val="100000"/>
              </a:lnSpc>
              <a:spcBef>
                <a:spcPts val="0"/>
              </a:spcBef>
              <a:spcAft>
                <a:spcPts val="1200"/>
              </a:spcAft>
              <a:defRPr/>
            </a:pPr>
            <a:r>
              <a:rPr lang="en-US" sz="2000" dirty="0">
                <a:solidFill>
                  <a:srgbClr val="00529B"/>
                </a:solidFill>
              </a:rPr>
              <a:t>To refuse Part B, follow the instructions in the “Get Ready for Medicare” package</a:t>
            </a:r>
          </a:p>
          <a:p>
            <a:pPr marL="227013" lvl="1" indent="0" defTabSz="685800">
              <a:lnSpc>
                <a:spcPct val="110000"/>
              </a:lnSpc>
              <a:spcBef>
                <a:spcPts val="600"/>
              </a:spcBef>
              <a:buNone/>
            </a:pPr>
            <a:endParaRPr lang="en-US" dirty="0">
              <a:latin typeface="Arial" panose="020B0604020202020204" pitchFamily="34" charset="0"/>
              <a:cs typeface="Arial" panose="020B0604020202020204" pitchFamily="34" charset="0"/>
            </a:endParaRPr>
          </a:p>
        </p:txBody>
      </p:sp>
      <p:pic>
        <p:nvPicPr>
          <p:cNvPr id="6" name="Picture 5" descr="Medicare card sample"/>
          <p:cNvPicPr>
            <a:picLocks noChangeAspect="1"/>
          </p:cNvPicPr>
          <p:nvPr/>
        </p:nvPicPr>
        <p:blipFill>
          <a:blip r:embed="rId4"/>
          <a:stretch>
            <a:fillRect/>
          </a:stretch>
        </p:blipFill>
        <p:spPr>
          <a:xfrm>
            <a:off x="7469943" y="1193932"/>
            <a:ext cx="4155534" cy="2686406"/>
          </a:xfrm>
          <a:prstGeom prst="rect">
            <a:avLst/>
          </a:prstGeom>
          <a:ln>
            <a:noFill/>
          </a:ln>
          <a:effectLst>
            <a:outerShdw blurRad="292100" dist="139700" dir="2700000" algn="tl" rotWithShape="0">
              <a:srgbClr val="333333">
                <a:alpha val="65000"/>
              </a:srgbClr>
            </a:outerShdw>
          </a:effectLst>
        </p:spPr>
      </p:pic>
      <p:grpSp>
        <p:nvGrpSpPr>
          <p:cNvPr id="7" name="Group 6" descr="Callout box with Medicare contact info: &#10;Visit Medicare.gov/account to log into your secure Medicare account and print an official copy &#10;Call 1-800-MEDICARE (1-800-633-4227); TTY 1-877-486-2048&#10;">
            <a:extLst>
              <a:ext uri="{FF2B5EF4-FFF2-40B4-BE49-F238E27FC236}">
                <a16:creationId xmlns:a16="http://schemas.microsoft.com/office/drawing/2014/main" id="{77533FB3-03B7-4058-9FFC-F0154720C8C0}"/>
              </a:ext>
            </a:extLst>
          </p:cNvPr>
          <p:cNvGrpSpPr/>
          <p:nvPr/>
        </p:nvGrpSpPr>
        <p:grpSpPr>
          <a:xfrm>
            <a:off x="2225964" y="4141141"/>
            <a:ext cx="7009475" cy="1765476"/>
            <a:chOff x="2488190" y="4141141"/>
            <a:chExt cx="7215613" cy="1765476"/>
          </a:xfrm>
        </p:grpSpPr>
        <p:sp>
          <p:nvSpPr>
            <p:cNvPr id="17" name="Rectangle: Rounded Corners 16">
              <a:extLst>
                <a:ext uri="{FF2B5EF4-FFF2-40B4-BE49-F238E27FC236}">
                  <a16:creationId xmlns:a16="http://schemas.microsoft.com/office/drawing/2014/main" id="{670B0409-F2E1-4B6F-8BF5-E36691A19436}"/>
                </a:ext>
              </a:extLst>
            </p:cNvPr>
            <p:cNvSpPr/>
            <p:nvPr/>
          </p:nvSpPr>
          <p:spPr>
            <a:xfrm>
              <a:off x="2488190" y="4141141"/>
              <a:ext cx="7215613" cy="1765476"/>
            </a:xfrm>
            <a:prstGeom prst="roundRect">
              <a:avLst/>
            </a:prstGeom>
            <a:solidFill>
              <a:srgbClr val="00529B"/>
            </a:solidFill>
            <a:ln w="38100">
              <a:solidFill>
                <a:srgbClr val="00529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7D1FEE34-7F9A-47BA-AE52-A0A8116F90FC}"/>
                </a:ext>
              </a:extLst>
            </p:cNvPr>
            <p:cNvSpPr txBox="1"/>
            <p:nvPr/>
          </p:nvSpPr>
          <p:spPr>
            <a:xfrm>
              <a:off x="2643885" y="4242809"/>
              <a:ext cx="6518275" cy="1538883"/>
            </a:xfrm>
            <a:prstGeom prst="rect">
              <a:avLst/>
            </a:prstGeom>
            <a:noFill/>
          </p:spPr>
          <p:txBody>
            <a:bodyPr wrap="square" lIns="91440" tIns="45720" rIns="91440" bIns="45720" anchor="t">
              <a:spAutoFit/>
            </a:bodyPr>
            <a:lstStyle/>
            <a:p>
              <a:pPr marL="0" marR="0" lvl="0" indent="0" defTabSz="914400" eaLnBrk="1" fontAlgn="auto" latinLnBrk="0" hangingPunct="1">
                <a:spcAft>
                  <a:spcPts val="1200"/>
                </a:spcAft>
                <a:buClrTx/>
                <a:buSzTx/>
                <a:buFontTx/>
                <a:buNone/>
                <a:tabLst/>
                <a:defRPr/>
              </a:pPr>
              <a:r>
                <a:rPr lang="en-US" sz="2000" b="1" kern="0" dirty="0">
                  <a:solidFill>
                    <a:schemeClr val="bg1"/>
                  </a:solidFill>
                </a:rPr>
                <a:t>Need a replacement card?</a:t>
              </a:r>
              <a:endParaRPr kumimoji="0" lang="en-US" sz="2000" b="1" i="0" u="none" strike="noStrike" kern="0" cap="none" spc="0" normalizeH="0" baseline="0" noProof="0" dirty="0">
                <a:ln>
                  <a:noFill/>
                </a:ln>
                <a:solidFill>
                  <a:schemeClr val="bg1"/>
                </a:solidFill>
                <a:effectLst/>
                <a:uLnTx/>
                <a:uFillTx/>
              </a:endParaRPr>
            </a:p>
            <a:p>
              <a:pPr marL="285750" indent="-285750">
                <a:spcAft>
                  <a:spcPts val="1200"/>
                </a:spcAft>
                <a:buFont typeface="Wingdings" panose="05000000000000000000" pitchFamily="2" charset="2"/>
                <a:buChar char="Ø"/>
                <a:defRPr/>
              </a:pPr>
              <a:r>
                <a:rPr lang="en-US" b="1" kern="0" dirty="0">
                  <a:solidFill>
                    <a:schemeClr val="bg1"/>
                  </a:solidFill>
                </a:rPr>
                <a:t>Visit </a:t>
              </a:r>
              <a:r>
                <a:rPr lang="en-US" b="1" dirty="0">
                  <a:solidFill>
                    <a:schemeClr val="bg1"/>
                  </a:solidFill>
                  <a:cs typeface="Arial"/>
                  <a:hlinkClick r:id="rId5">
                    <a:extLst>
                      <a:ext uri="{A12FA001-AC4F-418D-AE19-62706E023703}">
                        <ahyp:hlinkClr xmlns:ahyp="http://schemas.microsoft.com/office/drawing/2018/hyperlinkcolor" val="tx"/>
                      </a:ext>
                    </a:extLst>
                  </a:hlinkClick>
                </a:rPr>
                <a:t>Medicare.gov/account</a:t>
              </a:r>
              <a:r>
                <a:rPr lang="en-US" b="1" dirty="0">
                  <a:solidFill>
                    <a:schemeClr val="bg1"/>
                  </a:solidFill>
                  <a:cs typeface="Arial"/>
                </a:rPr>
                <a:t> </a:t>
              </a:r>
              <a:r>
                <a:rPr lang="en-US" dirty="0">
                  <a:solidFill>
                    <a:schemeClr val="bg1"/>
                  </a:solidFill>
                  <a:cs typeface="Arial"/>
                </a:rPr>
                <a:t>to log into your secure Medicare account and print an official copy </a:t>
              </a:r>
              <a:endParaRPr lang="en-US" dirty="0">
                <a:solidFill>
                  <a:schemeClr val="bg1"/>
                </a:solidFill>
              </a:endParaRPr>
            </a:p>
            <a:p>
              <a:pPr marL="285750" indent="-285750">
                <a:spcAft>
                  <a:spcPts val="1200"/>
                </a:spcAft>
                <a:buFont typeface="Wingdings" panose="05000000000000000000" pitchFamily="2" charset="2"/>
                <a:buChar char="Ø"/>
                <a:defRPr/>
              </a:pPr>
              <a:r>
                <a:rPr lang="en-US" b="1" kern="0" dirty="0">
                  <a:solidFill>
                    <a:schemeClr val="bg1"/>
                  </a:solidFill>
                </a:rPr>
                <a:t>Call </a:t>
              </a:r>
              <a:r>
                <a:rPr lang="en-US" b="1" dirty="0">
                  <a:solidFill>
                    <a:schemeClr val="bg1"/>
                  </a:solidFill>
                  <a:cs typeface="Arial"/>
                </a:rPr>
                <a:t>1-800-MEDICARE </a:t>
              </a:r>
              <a:r>
                <a:rPr lang="en-US" dirty="0">
                  <a:solidFill>
                    <a:schemeClr val="bg1"/>
                  </a:solidFill>
                  <a:cs typeface="Arial"/>
                </a:rPr>
                <a:t>(1-800-633-4227); TTY 1-877-486-2048</a:t>
              </a:r>
            </a:p>
          </p:txBody>
        </p:sp>
      </p:grpSp>
      <p:sp>
        <p:nvSpPr>
          <p:cNvPr id="8" name="Slide Number Placeholder 7">
            <a:extLst>
              <a:ext uri="{FF2B5EF4-FFF2-40B4-BE49-F238E27FC236}">
                <a16:creationId xmlns:a16="http://schemas.microsoft.com/office/drawing/2014/main" id="{AB295E55-56F2-4F2C-A20E-7E16F42ABE3F}"/>
              </a:ext>
            </a:extLst>
          </p:cNvPr>
          <p:cNvSpPr>
            <a:spLocks noGrp="1"/>
          </p:cNvSpPr>
          <p:nvPr>
            <p:ph type="sldNum" sz="quarter" idx="12"/>
          </p:nvPr>
        </p:nvSpPr>
        <p:spPr/>
        <p:txBody>
          <a:bodyPr/>
          <a:lstStyle/>
          <a:p>
            <a:fld id="{48F63A3B-78C7-47BE-AE5E-E10140E04643}" type="slidenum">
              <a:rPr lang="en-US" smtClean="0"/>
              <a:pPr/>
              <a:t>16</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419976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When to Sign Up or </a:t>
            </a:r>
            <a:br>
              <a:rPr lang="en-US" sz="2800" dirty="0"/>
            </a:br>
            <a:r>
              <a:rPr lang="en-US" sz="2800" dirty="0"/>
              <a:t>Make Changes to Your Medicare Coverage</a:t>
            </a:r>
          </a:p>
        </p:txBody>
      </p:sp>
      <p:sp>
        <p:nvSpPr>
          <p:cNvPr id="26" name="Content Placeholder 4">
            <a:extLst>
              <a:ext uri="{FF2B5EF4-FFF2-40B4-BE49-F238E27FC236}">
                <a16:creationId xmlns:a16="http://schemas.microsoft.com/office/drawing/2014/main" id="{53E8E89C-C146-4B4E-A20E-296252EE38D3}"/>
              </a:ext>
            </a:extLst>
          </p:cNvPr>
          <p:cNvSpPr txBox="1">
            <a:spLocks/>
          </p:cNvSpPr>
          <p:nvPr/>
        </p:nvSpPr>
        <p:spPr>
          <a:xfrm>
            <a:off x="592374" y="1958349"/>
            <a:ext cx="5276850" cy="353267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spcAft>
                <a:spcPts val="1200"/>
              </a:spcAft>
              <a:buFont typeface="Wingdings" pitchFamily="2" charset="2"/>
              <a:buNone/>
            </a:pPr>
            <a:r>
              <a:rPr lang="en-US" sz="2400" b="1" dirty="0">
                <a:solidFill>
                  <a:srgbClr val="00529B"/>
                </a:solidFill>
                <a:latin typeface="Arial"/>
                <a:cs typeface="Arial"/>
              </a:rPr>
              <a:t>If you don’t already have Medicare:</a:t>
            </a:r>
          </a:p>
          <a:p>
            <a:pPr marL="0" indent="0" defTabSz="685800">
              <a:lnSpc>
                <a:spcPct val="100000"/>
              </a:lnSpc>
              <a:spcBef>
                <a:spcPts val="600"/>
              </a:spcBef>
              <a:spcAft>
                <a:spcPts val="1200"/>
              </a:spcAft>
              <a:buNone/>
            </a:pPr>
            <a:endParaRPr lang="en-IN" sz="2400" b="1" dirty="0">
              <a:solidFill>
                <a:srgbClr val="00529B"/>
              </a:solidFill>
            </a:endParaRPr>
          </a:p>
          <a:p>
            <a:pPr marL="548640" indent="-274320" defTabSz="685800">
              <a:lnSpc>
                <a:spcPct val="100000"/>
              </a:lnSpc>
              <a:spcBef>
                <a:spcPts val="0"/>
              </a:spcBef>
              <a:spcAft>
                <a:spcPts val="1200"/>
              </a:spcAft>
            </a:pPr>
            <a:r>
              <a:rPr lang="en-IN" sz="2000" dirty="0">
                <a:solidFill>
                  <a:srgbClr val="00529B"/>
                </a:solidFill>
              </a:rPr>
              <a:t>Initial Enrollment Period (IEP)</a:t>
            </a:r>
          </a:p>
          <a:p>
            <a:pPr marL="548640" indent="-274320" defTabSz="685800">
              <a:lnSpc>
                <a:spcPct val="100000"/>
              </a:lnSpc>
              <a:spcBef>
                <a:spcPts val="0"/>
              </a:spcBef>
              <a:spcAft>
                <a:spcPts val="1200"/>
              </a:spcAft>
            </a:pPr>
            <a:r>
              <a:rPr lang="en-US" sz="2000" dirty="0">
                <a:solidFill>
                  <a:srgbClr val="00529B"/>
                </a:solidFill>
              </a:rPr>
              <a:t>Special Enrollment Period (SEP) (in certain circumstances)</a:t>
            </a:r>
          </a:p>
          <a:p>
            <a:pPr marL="548640" indent="-274320" defTabSz="685800">
              <a:lnSpc>
                <a:spcPct val="100000"/>
              </a:lnSpc>
              <a:spcBef>
                <a:spcPts val="0"/>
              </a:spcBef>
              <a:spcAft>
                <a:spcPts val="1200"/>
              </a:spcAft>
            </a:pPr>
            <a:r>
              <a:rPr lang="en-IN" sz="2000" dirty="0">
                <a:solidFill>
                  <a:srgbClr val="00529B"/>
                </a:solidFill>
              </a:rPr>
              <a:t>General Enrollment Period (GEP)</a:t>
            </a:r>
          </a:p>
          <a:p>
            <a:pPr marL="0" indent="0" defTabSz="685800">
              <a:lnSpc>
                <a:spcPct val="100000"/>
              </a:lnSpc>
              <a:spcBef>
                <a:spcPts val="600"/>
              </a:spcBef>
              <a:spcAft>
                <a:spcPts val="1200"/>
              </a:spcAft>
              <a:buNone/>
            </a:pPr>
            <a:endParaRPr lang="en-IN" sz="2400" b="1" dirty="0">
              <a:solidFill>
                <a:srgbClr val="00529B"/>
              </a:solidFill>
            </a:endParaRPr>
          </a:p>
          <a:p>
            <a:pPr marL="0" indent="0" defTabSz="685800">
              <a:lnSpc>
                <a:spcPct val="100000"/>
              </a:lnSpc>
              <a:spcBef>
                <a:spcPts val="600"/>
              </a:spcBef>
              <a:spcAft>
                <a:spcPts val="1200"/>
              </a:spcAft>
              <a:buFont typeface="Wingdings" pitchFamily="2" charset="2"/>
              <a:buNone/>
            </a:pPr>
            <a:endParaRPr lang="en-US" sz="2400" b="1" dirty="0">
              <a:solidFill>
                <a:srgbClr val="00529B"/>
              </a:solidFill>
            </a:endParaRPr>
          </a:p>
        </p:txBody>
      </p:sp>
      <p:cxnSp>
        <p:nvCxnSpPr>
          <p:cNvPr id="10" name="Straight Connector 9">
            <a:extLst>
              <a:ext uri="{FF2B5EF4-FFF2-40B4-BE49-F238E27FC236}">
                <a16:creationId xmlns:a16="http://schemas.microsoft.com/office/drawing/2014/main" id="{17D3C62E-1AC1-4292-A854-E8C72A195FB2}"/>
              </a:ext>
              <a:ext uri="{C183D7F6-B498-43B3-948B-1728B52AA6E4}">
                <adec:decorative xmlns:adec="http://schemas.microsoft.com/office/drawing/2017/decorative" val="1"/>
              </a:ext>
            </a:extLst>
          </p:cNvPr>
          <p:cNvCxnSpPr>
            <a:cxnSpLocks/>
          </p:cNvCxnSpPr>
          <p:nvPr/>
        </p:nvCxnSpPr>
        <p:spPr>
          <a:xfrm>
            <a:off x="6096000" y="1958349"/>
            <a:ext cx="0" cy="3763139"/>
          </a:xfrm>
          <a:prstGeom prst="line">
            <a:avLst/>
          </a:prstGeom>
          <a:ln w="254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5">
            <a:extLst>
              <a:ext uri="{FF2B5EF4-FFF2-40B4-BE49-F238E27FC236}">
                <a16:creationId xmlns:a16="http://schemas.microsoft.com/office/drawing/2014/main" id="{FC3EC7ED-2CAB-4075-861E-4FCD3074EFDC}"/>
              </a:ext>
            </a:extLst>
          </p:cNvPr>
          <p:cNvSpPr txBox="1">
            <a:spLocks/>
          </p:cNvSpPr>
          <p:nvPr/>
        </p:nvSpPr>
        <p:spPr>
          <a:xfrm>
            <a:off x="6322778" y="1958349"/>
            <a:ext cx="5031021" cy="41076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Wingdings" pitchFamily="2" charset="2"/>
              <a:buChar char="§"/>
              <a:defRPr lang="en-US" sz="3200" kern="1200" dirty="0">
                <a:solidFill>
                  <a:prstClr val="black"/>
                </a:solidFill>
                <a:latin typeface="+mn-lt"/>
                <a:ea typeface="+mn-ea"/>
                <a:cs typeface="+mn-cs"/>
              </a:defRPr>
            </a:lvl1pPr>
            <a:lvl2pPr marL="573088" indent="-342900" algn="l" defTabSz="914400" rtl="0" eaLnBrk="1" latinLnBrk="0" hangingPunct="1">
              <a:lnSpc>
                <a:spcPct val="90000"/>
              </a:lnSpc>
              <a:spcBef>
                <a:spcPts val="500"/>
              </a:spcBef>
              <a:buFont typeface="Arial" panose="020B0604020202020204" pitchFamily="34" charset="0"/>
              <a:buChar char="•"/>
              <a:defRPr lang="en-US" sz="2800" kern="1200" dirty="0">
                <a:solidFill>
                  <a:prstClr val="black"/>
                </a:solidFill>
                <a:latin typeface="+mn-lt"/>
                <a:ea typeface="+mn-ea"/>
                <a:cs typeface="+mn-cs"/>
              </a:defRPr>
            </a:lvl2pPr>
            <a:lvl3pPr marL="804863" indent="-342900" algn="l" defTabSz="914400" rtl="0" eaLnBrk="1" latinLnBrk="0" hangingPunct="1">
              <a:lnSpc>
                <a:spcPct val="90000"/>
              </a:lnSpc>
              <a:spcBef>
                <a:spcPts val="500"/>
              </a:spcBef>
              <a:buFont typeface="Arial" panose="020B0604020202020204" pitchFamily="34" charset="0"/>
              <a:buChar char="•"/>
              <a:defRPr lang="en-US" sz="2400" kern="1200" dirty="0">
                <a:solidFill>
                  <a:prstClr val="black"/>
                </a:solidFill>
                <a:latin typeface="+mn-lt"/>
                <a:ea typeface="+mn-ea"/>
                <a:cs typeface="+mn-cs"/>
              </a:defRPr>
            </a:lvl3pPr>
            <a:lvl4pPr marL="969962" indent="-285750" algn="l" defTabSz="914400" rtl="0" eaLnBrk="1" latinLnBrk="0" hangingPunct="1">
              <a:lnSpc>
                <a:spcPct val="90000"/>
              </a:lnSpc>
              <a:spcBef>
                <a:spcPts val="500"/>
              </a:spcBef>
              <a:buFont typeface="Arial" panose="020B0604020202020204" pitchFamily="34" charset="0"/>
              <a:buChar char="•"/>
              <a:defRPr lang="en-US" sz="2000" kern="1200" dirty="0">
                <a:solidFill>
                  <a:prstClr val="black"/>
                </a:solidFill>
                <a:latin typeface="+mn-lt"/>
                <a:ea typeface="+mn-ea"/>
                <a:cs typeface="+mn-cs"/>
              </a:defRPr>
            </a:lvl4pPr>
            <a:lvl5pPr marL="1200150" indent="-285750" algn="l" defTabSz="914400" rtl="0" eaLnBrk="1" latinLnBrk="0" hangingPunct="1">
              <a:lnSpc>
                <a:spcPct val="90000"/>
              </a:lnSpc>
              <a:spcBef>
                <a:spcPts val="500"/>
              </a:spcBef>
              <a:buFont typeface="Arial" panose="020B0604020202020204" pitchFamily="34" charset="0"/>
              <a:buChar char="•"/>
              <a:defRPr lang="en-US" sz="1600" kern="1200" dirty="0">
                <a:solidFill>
                  <a:prstClr val="black"/>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0"/>
              </a:spcBef>
              <a:spcAft>
                <a:spcPts val="1200"/>
              </a:spcAft>
              <a:buFont typeface="Wingdings" pitchFamily="2" charset="2"/>
              <a:buNone/>
            </a:pPr>
            <a:r>
              <a:rPr lang="en-US" sz="2400" b="1" dirty="0">
                <a:solidFill>
                  <a:srgbClr val="00529B"/>
                </a:solidFill>
                <a:latin typeface="Arial"/>
                <a:cs typeface="Arial"/>
              </a:rPr>
              <a:t>If you already have Medicare and want to change how you get your coverage:</a:t>
            </a:r>
          </a:p>
          <a:p>
            <a:pPr marL="548640" defTabSz="685800">
              <a:lnSpc>
                <a:spcPct val="100000"/>
              </a:lnSpc>
              <a:spcBef>
                <a:spcPts val="0"/>
              </a:spcBef>
              <a:spcAft>
                <a:spcPts val="1200"/>
              </a:spcAft>
            </a:pPr>
            <a:r>
              <a:rPr lang="en-IN" sz="2000" dirty="0">
                <a:solidFill>
                  <a:srgbClr val="00529B"/>
                </a:solidFill>
                <a:latin typeface="Arial" panose="020B0604020202020204" pitchFamily="34" charset="0"/>
                <a:cs typeface="Arial" panose="020B0604020202020204" pitchFamily="34" charset="0"/>
              </a:rPr>
              <a:t>Open Enrollment Period (OEP)</a:t>
            </a:r>
          </a:p>
          <a:p>
            <a:pPr marL="548640" defTabSz="685800">
              <a:lnSpc>
                <a:spcPct val="100000"/>
              </a:lnSpc>
              <a:spcBef>
                <a:spcPts val="0"/>
              </a:spcBef>
              <a:spcAft>
                <a:spcPts val="1200"/>
              </a:spcAft>
            </a:pPr>
            <a:r>
              <a:rPr lang="en-IN" sz="2000" dirty="0">
                <a:solidFill>
                  <a:srgbClr val="00529B"/>
                </a:solidFill>
                <a:latin typeface="Arial" panose="020B0604020202020204" pitchFamily="34" charset="0"/>
                <a:cs typeface="Arial" panose="020B0604020202020204" pitchFamily="34" charset="0"/>
              </a:rPr>
              <a:t>Medicare Advantage OEP</a:t>
            </a:r>
          </a:p>
          <a:p>
            <a:pPr marL="548640" defTabSz="685800">
              <a:lnSpc>
                <a:spcPct val="100000"/>
              </a:lnSpc>
              <a:spcBef>
                <a:spcPts val="0"/>
              </a:spcBef>
              <a:spcAft>
                <a:spcPts val="1200"/>
              </a:spcAft>
            </a:pPr>
            <a:r>
              <a:rPr lang="en-IN" sz="2000" dirty="0">
                <a:solidFill>
                  <a:srgbClr val="00529B"/>
                </a:solidFill>
                <a:latin typeface="Arial" panose="020B0604020202020204" pitchFamily="34" charset="0"/>
                <a:cs typeface="Arial" panose="020B0604020202020204" pitchFamily="34" charset="0"/>
              </a:rPr>
              <a:t>Open Enrollment Period for Institutionalized Individual (OEPI)</a:t>
            </a:r>
          </a:p>
          <a:p>
            <a:pPr marL="548640" defTabSz="685800">
              <a:lnSpc>
                <a:spcPct val="100000"/>
              </a:lnSpc>
              <a:spcBef>
                <a:spcPts val="0"/>
              </a:spcBef>
              <a:spcAft>
                <a:spcPts val="1200"/>
              </a:spcAft>
            </a:pPr>
            <a:r>
              <a:rPr lang="en-US" sz="2000" dirty="0">
                <a:solidFill>
                  <a:srgbClr val="00529B"/>
                </a:solidFill>
                <a:latin typeface="Arial" panose="020B0604020202020204" pitchFamily="34" charset="0"/>
                <a:cs typeface="Arial" panose="020B0604020202020204" pitchFamily="34" charset="0"/>
              </a:rPr>
              <a:t>Special Enrollment Period (SEP) (in certain circumstances)</a:t>
            </a:r>
            <a:endParaRPr lang="en-IN" sz="2000" dirty="0">
              <a:solidFill>
                <a:srgbClr val="00529B"/>
              </a:solidFill>
              <a:latin typeface="Arial"/>
              <a:cs typeface="Arial"/>
            </a:endParaRPr>
          </a:p>
          <a:p>
            <a:pPr marL="0" indent="0" defTabSz="685800">
              <a:lnSpc>
                <a:spcPct val="100000"/>
              </a:lnSpc>
              <a:spcBef>
                <a:spcPts val="0"/>
              </a:spcBef>
              <a:spcAft>
                <a:spcPts val="1200"/>
              </a:spcAft>
              <a:buNone/>
            </a:pPr>
            <a:endParaRPr lang="en-IN" sz="2400" b="1" dirty="0">
              <a:solidFill>
                <a:srgbClr val="00529B"/>
              </a:solidFill>
              <a:latin typeface="Arial" panose="020B0604020202020204" pitchFamily="34" charset="0"/>
              <a:cs typeface="Arial" panose="020B0604020202020204" pitchFamily="34" charset="0"/>
            </a:endParaRPr>
          </a:p>
          <a:p>
            <a:pPr marL="0" indent="0" defTabSz="685800">
              <a:lnSpc>
                <a:spcPct val="100000"/>
              </a:lnSpc>
              <a:spcBef>
                <a:spcPts val="0"/>
              </a:spcBef>
              <a:spcAft>
                <a:spcPts val="1200"/>
              </a:spcAft>
              <a:buNone/>
            </a:pPr>
            <a:endParaRPr lang="en-IN" sz="2400" b="1" dirty="0">
              <a:solidFill>
                <a:srgbClr val="00529B"/>
              </a:solidFill>
              <a:latin typeface="Arial" panose="020B0604020202020204" pitchFamily="34" charset="0"/>
              <a:cs typeface="Arial" panose="020B0604020202020204" pitchFamily="34" charset="0"/>
            </a:endParaRPr>
          </a:p>
          <a:p>
            <a:pPr marL="0" indent="0" defTabSz="685800">
              <a:lnSpc>
                <a:spcPct val="100000"/>
              </a:lnSpc>
              <a:spcBef>
                <a:spcPts val="0"/>
              </a:spcBef>
              <a:spcAft>
                <a:spcPts val="1200"/>
              </a:spcAft>
              <a:buFont typeface="Wingdings" pitchFamily="2" charset="2"/>
              <a:buNone/>
            </a:pPr>
            <a:endParaRPr lang="en-US" sz="2400" b="1" dirty="0">
              <a:solidFill>
                <a:srgbClr val="00529B"/>
              </a:solidFill>
              <a:latin typeface="Arial"/>
              <a:cs typeface="Arial"/>
            </a:endParaRPr>
          </a:p>
        </p:txBody>
      </p:sp>
      <p:sp>
        <p:nvSpPr>
          <p:cNvPr id="5" name="Slide Number Placeholder 4">
            <a:extLst>
              <a:ext uri="{FF2B5EF4-FFF2-40B4-BE49-F238E27FC236}">
                <a16:creationId xmlns:a16="http://schemas.microsoft.com/office/drawing/2014/main" id="{95305251-6886-4993-A42E-520DB05A0F7C}"/>
              </a:ext>
            </a:extLst>
          </p:cNvPr>
          <p:cNvSpPr>
            <a:spLocks noGrp="1"/>
          </p:cNvSpPr>
          <p:nvPr>
            <p:ph type="sldNum" sz="quarter" idx="12"/>
          </p:nvPr>
        </p:nvSpPr>
        <p:spPr/>
        <p:txBody>
          <a:bodyPr/>
          <a:lstStyle/>
          <a:p>
            <a:fld id="{48F63A3B-78C7-47BE-AE5E-E10140E04643}" type="slidenum">
              <a:rPr lang="en-US" smtClean="0"/>
              <a:pPr/>
              <a:t>17</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166598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xEl>
                                              <p:pRg st="4" end="4"/>
                                            </p:txEl>
                                          </p:spTgt>
                                        </p:tgtEl>
                                        <p:attrNameLst>
                                          <p:attrName>style.visibility</p:attrName>
                                        </p:attrNameLst>
                                      </p:cBhvr>
                                      <p:to>
                                        <p:strVal val="visible"/>
                                      </p:to>
                                    </p:set>
                                  </p:childTnLst>
                                </p:cTn>
                              </p:par>
                            </p:childTnLst>
                          </p:cTn>
                        </p:par>
                        <p:par>
                          <p:cTn id="15" fill="hold">
                            <p:stCondLst>
                              <p:cond delay="0"/>
                            </p:stCondLst>
                            <p:childTnLst>
                              <p:par>
                                <p:cTn id="16" presetID="22" presetClass="entr" presetSubtype="1"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Autofit/>
          </a:bodyPr>
          <a:lstStyle/>
          <a:p>
            <a:r>
              <a:rPr lang="en-US" sz="3000" dirty="0"/>
              <a:t>Initial Enrollment Period (IEP) </a:t>
            </a:r>
          </a:p>
        </p:txBody>
      </p:sp>
      <p:sp>
        <p:nvSpPr>
          <p:cNvPr id="120" name="TextBox 119">
            <a:extLst>
              <a:ext uri="{FF2B5EF4-FFF2-40B4-BE49-F238E27FC236}">
                <a16:creationId xmlns:a16="http://schemas.microsoft.com/office/drawing/2014/main" id="{299930E1-7F7B-4B5D-B24E-F0893B1C396A}"/>
              </a:ext>
            </a:extLst>
          </p:cNvPr>
          <p:cNvSpPr txBox="1"/>
          <p:nvPr/>
        </p:nvSpPr>
        <p:spPr>
          <a:xfrm>
            <a:off x="3160287" y="1094988"/>
            <a:ext cx="4520206" cy="523220"/>
          </a:xfrm>
          <a:prstGeom prst="rect">
            <a:avLst/>
          </a:prstGeom>
          <a:noFill/>
        </p:spPr>
        <p:txBody>
          <a:bodyPr wrap="square" rtlCol="0">
            <a:spAutoFit/>
          </a:bodyPr>
          <a:lstStyle/>
          <a:p>
            <a:pPr algn="ctr"/>
            <a:r>
              <a:rPr lang="en-US" sz="2800" b="1" dirty="0">
                <a:solidFill>
                  <a:srgbClr val="00529B"/>
                </a:solidFill>
                <a:latin typeface="Arial" panose="020B0604020202020204" pitchFamily="34" charset="0"/>
                <a:cs typeface="Arial" panose="020B0604020202020204" pitchFamily="34" charset="0"/>
              </a:rPr>
              <a:t>7-Month Period</a:t>
            </a:r>
          </a:p>
        </p:txBody>
      </p:sp>
      <p:grpSp>
        <p:nvGrpSpPr>
          <p:cNvPr id="11" name="Month 1 to 3 before" descr="Three calendar icons indicating the three month before the month you turn 65 ">
            <a:extLst>
              <a:ext uri="{FF2B5EF4-FFF2-40B4-BE49-F238E27FC236}">
                <a16:creationId xmlns:a16="http://schemas.microsoft.com/office/drawing/2014/main" id="{C1776E50-A0B2-49F5-9FA7-A0AEEBBC0C03}"/>
              </a:ext>
            </a:extLst>
          </p:cNvPr>
          <p:cNvGrpSpPr/>
          <p:nvPr/>
        </p:nvGrpSpPr>
        <p:grpSpPr>
          <a:xfrm>
            <a:off x="1216000" y="1853745"/>
            <a:ext cx="3405913" cy="1231499"/>
            <a:chOff x="1216000" y="1853745"/>
            <a:chExt cx="3405913" cy="1231499"/>
          </a:xfrm>
        </p:grpSpPr>
        <p:pic>
          <p:nvPicPr>
            <p:cNvPr id="10" name="Picture 9">
              <a:extLst>
                <a:ext uri="{FF2B5EF4-FFF2-40B4-BE49-F238E27FC236}">
                  <a16:creationId xmlns:a16="http://schemas.microsoft.com/office/drawing/2014/main" id="{E411D0F2-AB65-4E26-BF15-A1A32B04FB8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216000" y="1853745"/>
              <a:ext cx="969348" cy="1231499"/>
            </a:xfrm>
            <a:prstGeom prst="rect">
              <a:avLst/>
            </a:prstGeom>
          </p:spPr>
        </p:pic>
        <p:sp>
          <p:nvSpPr>
            <p:cNvPr id="123" name="TextBox 122">
              <a:extLst>
                <a:ext uri="{FF2B5EF4-FFF2-40B4-BE49-F238E27FC236}">
                  <a16:creationId xmlns:a16="http://schemas.microsoft.com/office/drawing/2014/main" id="{EE14C387-2225-46FB-BA60-A4AE4C0913AD}"/>
                </a:ext>
              </a:extLst>
            </p:cNvPr>
            <p:cNvSpPr txBox="1"/>
            <p:nvPr/>
          </p:nvSpPr>
          <p:spPr>
            <a:xfrm>
              <a:off x="1288219" y="2258947"/>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1</a:t>
              </a:r>
            </a:p>
          </p:txBody>
        </p:sp>
        <p:pic>
          <p:nvPicPr>
            <p:cNvPr id="162" name="Picture 161">
              <a:extLst>
                <a:ext uri="{FF2B5EF4-FFF2-40B4-BE49-F238E27FC236}">
                  <a16:creationId xmlns:a16="http://schemas.microsoft.com/office/drawing/2014/main" id="{8891ABDD-4442-4DCE-AB3A-868B61B994E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423395" y="1853745"/>
              <a:ext cx="969348" cy="1231499"/>
            </a:xfrm>
            <a:prstGeom prst="rect">
              <a:avLst/>
            </a:prstGeom>
          </p:spPr>
        </p:pic>
        <p:pic>
          <p:nvPicPr>
            <p:cNvPr id="163" name="Picture 162">
              <a:extLst>
                <a:ext uri="{FF2B5EF4-FFF2-40B4-BE49-F238E27FC236}">
                  <a16:creationId xmlns:a16="http://schemas.microsoft.com/office/drawing/2014/main" id="{E4B9E3EF-32E0-4397-9834-223050BEC36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652565" y="1853745"/>
              <a:ext cx="969348" cy="1231499"/>
            </a:xfrm>
            <a:prstGeom prst="rect">
              <a:avLst/>
            </a:prstGeom>
          </p:spPr>
        </p:pic>
        <p:sp>
          <p:nvSpPr>
            <p:cNvPr id="131" name="TextBox 130">
              <a:extLst>
                <a:ext uri="{FF2B5EF4-FFF2-40B4-BE49-F238E27FC236}">
                  <a16:creationId xmlns:a16="http://schemas.microsoft.com/office/drawing/2014/main" id="{A41D7829-A2CF-4C95-8E77-7D9DE256D8BC}"/>
                </a:ext>
              </a:extLst>
            </p:cNvPr>
            <p:cNvSpPr txBox="1"/>
            <p:nvPr/>
          </p:nvSpPr>
          <p:spPr>
            <a:xfrm>
              <a:off x="2487891" y="2265538"/>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2</a:t>
              </a:r>
            </a:p>
          </p:txBody>
        </p:sp>
        <p:sp>
          <p:nvSpPr>
            <p:cNvPr id="139" name="TextBox 138">
              <a:extLst>
                <a:ext uri="{FF2B5EF4-FFF2-40B4-BE49-F238E27FC236}">
                  <a16:creationId xmlns:a16="http://schemas.microsoft.com/office/drawing/2014/main" id="{1E896F60-1466-4907-9793-E31256BCD44D}"/>
                </a:ext>
              </a:extLst>
            </p:cNvPr>
            <p:cNvSpPr txBox="1"/>
            <p:nvPr/>
          </p:nvSpPr>
          <p:spPr>
            <a:xfrm>
              <a:off x="3712104" y="2264657"/>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3</a:t>
              </a:r>
            </a:p>
          </p:txBody>
        </p:sp>
      </p:grpSp>
      <p:sp>
        <p:nvSpPr>
          <p:cNvPr id="89" name="Rectangle 88" descr="Box: If you apply before you turn 65, your coverage starts the month you turn 65.&#10;">
            <a:extLst>
              <a:ext uri="{FF2B5EF4-FFF2-40B4-BE49-F238E27FC236}">
                <a16:creationId xmlns:a16="http://schemas.microsoft.com/office/drawing/2014/main" id="{19D5B0BD-A037-4913-99EC-9A3D0BE30E2D}"/>
              </a:ext>
            </a:extLst>
          </p:cNvPr>
          <p:cNvSpPr/>
          <p:nvPr/>
        </p:nvSpPr>
        <p:spPr>
          <a:xfrm>
            <a:off x="1217252" y="3315967"/>
            <a:ext cx="3401535" cy="1102954"/>
          </a:xfrm>
          <a:prstGeom prst="rect">
            <a:avLst/>
          </a:prstGeom>
          <a:solidFill>
            <a:schemeClr val="accent5">
              <a:lumMod val="20000"/>
              <a:lumOff val="80000"/>
            </a:schemeClr>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529B"/>
                </a:solidFill>
                <a:latin typeface="Arial" panose="020B0604020202020204" pitchFamily="34" charset="0"/>
                <a:cs typeface="Arial" panose="020B0604020202020204" pitchFamily="34" charset="0"/>
              </a:rPr>
              <a:t>If you sign up </a:t>
            </a:r>
            <a:r>
              <a:rPr lang="en-US" b="1" dirty="0">
                <a:solidFill>
                  <a:srgbClr val="00529B"/>
                </a:solidFill>
                <a:latin typeface="Arial" panose="020B0604020202020204" pitchFamily="34" charset="0"/>
                <a:cs typeface="Arial" panose="020B0604020202020204" pitchFamily="34" charset="0"/>
              </a:rPr>
              <a:t>before</a:t>
            </a:r>
            <a:r>
              <a:rPr lang="en-US" dirty="0">
                <a:solidFill>
                  <a:srgbClr val="00529B"/>
                </a:solidFill>
                <a:latin typeface="Arial" panose="020B0604020202020204" pitchFamily="34" charset="0"/>
                <a:cs typeface="Arial" panose="020B0604020202020204" pitchFamily="34" charset="0"/>
              </a:rPr>
              <a:t> you turn 65, your coverage starts the 1</a:t>
            </a:r>
            <a:r>
              <a:rPr lang="en-US" baseline="30000" dirty="0">
                <a:solidFill>
                  <a:srgbClr val="00529B"/>
                </a:solidFill>
                <a:latin typeface="Arial" panose="020B0604020202020204" pitchFamily="34" charset="0"/>
                <a:cs typeface="Arial" panose="020B0604020202020204" pitchFamily="34" charset="0"/>
              </a:rPr>
              <a:t>st</a:t>
            </a:r>
            <a:r>
              <a:rPr lang="en-US" dirty="0">
                <a:solidFill>
                  <a:srgbClr val="00529B"/>
                </a:solidFill>
                <a:latin typeface="Arial" panose="020B0604020202020204" pitchFamily="34" charset="0"/>
                <a:cs typeface="Arial" panose="020B0604020202020204" pitchFamily="34" charset="0"/>
              </a:rPr>
              <a:t> day of your birthday month. </a:t>
            </a:r>
            <a:endParaRPr lang="en-US" strike="sngStrike" dirty="0">
              <a:solidFill>
                <a:srgbClr val="00529B"/>
              </a:solidFill>
              <a:latin typeface="Arial" panose="020B0604020202020204" pitchFamily="34" charset="0"/>
              <a:cs typeface="Arial" panose="020B0604020202020204" pitchFamily="34" charset="0"/>
            </a:endParaRPr>
          </a:p>
        </p:txBody>
      </p:sp>
      <p:grpSp>
        <p:nvGrpSpPr>
          <p:cNvPr id="12" name="65" descr="a calendar icon representing your birthday month with a start labeled 65">
            <a:extLst>
              <a:ext uri="{FF2B5EF4-FFF2-40B4-BE49-F238E27FC236}">
                <a16:creationId xmlns:a16="http://schemas.microsoft.com/office/drawing/2014/main" id="{29DB3E8D-C3A4-41A4-A4EB-7DE26040D6B4}"/>
              </a:ext>
            </a:extLst>
          </p:cNvPr>
          <p:cNvGrpSpPr/>
          <p:nvPr/>
        </p:nvGrpSpPr>
        <p:grpSpPr>
          <a:xfrm>
            <a:off x="5432042" y="1782281"/>
            <a:ext cx="1747792" cy="1300071"/>
            <a:chOff x="5432042" y="1782281"/>
            <a:chExt cx="1747792" cy="1300071"/>
          </a:xfrm>
        </p:grpSpPr>
        <p:grpSp>
          <p:nvGrpSpPr>
            <p:cNvPr id="171" name="Group 170" descr="Calendar icon indication month 4 with balloons to highlight a 65th birthday month">
              <a:extLst>
                <a:ext uri="{FF2B5EF4-FFF2-40B4-BE49-F238E27FC236}">
                  <a16:creationId xmlns:a16="http://schemas.microsoft.com/office/drawing/2014/main" id="{CAF881E5-B425-4108-A770-252C929D49A2}"/>
                </a:ext>
              </a:extLst>
            </p:cNvPr>
            <p:cNvGrpSpPr/>
            <p:nvPr/>
          </p:nvGrpSpPr>
          <p:grpSpPr>
            <a:xfrm>
              <a:off x="5432042" y="1876031"/>
              <a:ext cx="970415" cy="1206321"/>
              <a:chOff x="2680273" y="3538580"/>
              <a:chExt cx="970415" cy="1206321"/>
            </a:xfrm>
          </p:grpSpPr>
          <p:sp>
            <p:nvSpPr>
              <p:cNvPr id="172" name="Rectangle 171">
                <a:extLst>
                  <a:ext uri="{FF2B5EF4-FFF2-40B4-BE49-F238E27FC236}">
                    <a16:creationId xmlns:a16="http://schemas.microsoft.com/office/drawing/2014/main" id="{02D9BCE3-75CF-409F-8881-0D45820E0F8F}"/>
                  </a:ext>
                </a:extLst>
              </p:cNvPr>
              <p:cNvSpPr/>
              <p:nvPr/>
            </p:nvSpPr>
            <p:spPr>
              <a:xfrm>
                <a:off x="2680273" y="3847353"/>
                <a:ext cx="970415" cy="897548"/>
              </a:xfrm>
              <a:prstGeom prst="rect">
                <a:avLst/>
              </a:prstGeom>
              <a:solidFill>
                <a:srgbClr val="FFC000"/>
              </a:solidFill>
              <a:ln w="9525" cap="flat">
                <a:noFill/>
                <a:prstDash val="solid"/>
                <a:miter/>
              </a:ln>
            </p:spPr>
            <p:txBody>
              <a:bodyPr rtlCol="0" anchor="ctr"/>
              <a:lstStyle/>
              <a:p>
                <a:endParaRPr lang="en-US" dirty="0"/>
              </a:p>
            </p:txBody>
          </p:sp>
          <p:grpSp>
            <p:nvGrpSpPr>
              <p:cNvPr id="173" name="Group 172">
                <a:extLst>
                  <a:ext uri="{FF2B5EF4-FFF2-40B4-BE49-F238E27FC236}">
                    <a16:creationId xmlns:a16="http://schemas.microsoft.com/office/drawing/2014/main" id="{199774B2-6C2B-4A19-A5FF-933A0B56C693}"/>
                  </a:ext>
                </a:extLst>
              </p:cNvPr>
              <p:cNvGrpSpPr/>
              <p:nvPr/>
            </p:nvGrpSpPr>
            <p:grpSpPr>
              <a:xfrm>
                <a:off x="2680273" y="3538580"/>
                <a:ext cx="970415" cy="274840"/>
                <a:chOff x="5808316" y="4157923"/>
                <a:chExt cx="970415" cy="274840"/>
              </a:xfrm>
            </p:grpSpPr>
            <p:sp>
              <p:nvSpPr>
                <p:cNvPr id="174" name="Rectangle 173">
                  <a:extLst>
                    <a:ext uri="{FF2B5EF4-FFF2-40B4-BE49-F238E27FC236}">
                      <a16:creationId xmlns:a16="http://schemas.microsoft.com/office/drawing/2014/main" id="{75750A56-B0DE-4CDD-A463-DBD7260F3322}"/>
                    </a:ext>
                  </a:extLst>
                </p:cNvPr>
                <p:cNvSpPr/>
                <p:nvPr/>
              </p:nvSpPr>
              <p:spPr>
                <a:xfrm>
                  <a:off x="5808316" y="4249883"/>
                  <a:ext cx="970415"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Flowchart: Terminator 174">
                  <a:extLst>
                    <a:ext uri="{FF2B5EF4-FFF2-40B4-BE49-F238E27FC236}">
                      <a16:creationId xmlns:a16="http://schemas.microsoft.com/office/drawing/2014/main" id="{21E5E573-758E-4EE4-BE65-1C6841D1AA2D}"/>
                    </a:ext>
                  </a:extLst>
                </p:cNvPr>
                <p:cNvSpPr/>
                <p:nvPr/>
              </p:nvSpPr>
              <p:spPr>
                <a:xfrm rot="5400000">
                  <a:off x="6504772" y="4206569"/>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6" name="Flowchart: Terminator 175">
                  <a:extLst>
                    <a:ext uri="{FF2B5EF4-FFF2-40B4-BE49-F238E27FC236}">
                      <a16:creationId xmlns:a16="http://schemas.microsoft.com/office/drawing/2014/main" id="{4B526468-1F4C-4CB7-9F61-D46F99AA7E90}"/>
                    </a:ext>
                  </a:extLst>
                </p:cNvPr>
                <p:cNvSpPr/>
                <p:nvPr/>
              </p:nvSpPr>
              <p:spPr>
                <a:xfrm rot="5400000">
                  <a:off x="6211399" y="4203643"/>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7" name="Flowchart: Terminator 176">
                  <a:extLst>
                    <a:ext uri="{FF2B5EF4-FFF2-40B4-BE49-F238E27FC236}">
                      <a16:creationId xmlns:a16="http://schemas.microsoft.com/office/drawing/2014/main" id="{7FF266A2-8C06-468B-87FE-E82BFDD452E3}"/>
                    </a:ext>
                  </a:extLst>
                </p:cNvPr>
                <p:cNvSpPr/>
                <p:nvPr/>
              </p:nvSpPr>
              <p:spPr>
                <a:xfrm rot="5400000">
                  <a:off x="5913760" y="4203643"/>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52" name="TextBox 151">
              <a:extLst>
                <a:ext uri="{FF2B5EF4-FFF2-40B4-BE49-F238E27FC236}">
                  <a16:creationId xmlns:a16="http://schemas.microsoft.com/office/drawing/2014/main" id="{2B44A6C3-B1DF-4064-91BC-173D520A32F4}"/>
                </a:ext>
              </a:extLst>
            </p:cNvPr>
            <p:cNvSpPr txBox="1"/>
            <p:nvPr/>
          </p:nvSpPr>
          <p:spPr>
            <a:xfrm>
              <a:off x="5492376" y="2260444"/>
              <a:ext cx="829402" cy="768096"/>
            </a:xfrm>
            <a:prstGeom prst="rect">
              <a:avLst/>
            </a:prstGeom>
            <a:solidFill>
              <a:srgbClr val="FFC000"/>
            </a:solidFill>
            <a:ln>
              <a:solidFill>
                <a:schemeClr val="bg1"/>
              </a:solidFill>
            </a:ln>
          </p:spPr>
          <p:txBody>
            <a:bodyPr wrap="square" lIns="0" tIns="0" rIns="0" bIns="0" rtlCol="0" anchor="ctr">
              <a:noAutofit/>
            </a:bodyPr>
            <a:lstStyle/>
            <a:p>
              <a:pPr algn="ctr"/>
              <a:r>
                <a:rPr lang="en-US" sz="1400" b="1" dirty="0">
                  <a:solidFill>
                    <a:schemeClr val="accent1">
                      <a:lumMod val="50000"/>
                    </a:schemeClr>
                  </a:solidFill>
                </a:rPr>
                <a:t>Birthday</a:t>
              </a:r>
            </a:p>
            <a:p>
              <a:pPr algn="ctr"/>
              <a:r>
                <a:rPr lang="en-US" sz="1400" b="1" dirty="0">
                  <a:solidFill>
                    <a:schemeClr val="accent1">
                      <a:lumMod val="50000"/>
                    </a:schemeClr>
                  </a:solidFill>
                </a:rPr>
                <a:t>MONTH</a:t>
              </a:r>
            </a:p>
          </p:txBody>
        </p:sp>
        <p:pic>
          <p:nvPicPr>
            <p:cNvPr id="157" name="Graphic 156" descr="Streamers">
              <a:extLst>
                <a:ext uri="{FF2B5EF4-FFF2-40B4-BE49-F238E27FC236}">
                  <a16:creationId xmlns:a16="http://schemas.microsoft.com/office/drawing/2014/main" id="{3F3AEE97-3E5F-4054-BF9A-04E774257A9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462546">
              <a:off x="7005502" y="1782281"/>
              <a:ext cx="174332" cy="174332"/>
            </a:xfrm>
            <a:prstGeom prst="rect">
              <a:avLst/>
            </a:prstGeom>
          </p:spPr>
        </p:pic>
      </p:grpSp>
      <p:grpSp>
        <p:nvGrpSpPr>
          <p:cNvPr id="164" name="Month 1 to 3 after" descr="Three calendar icons indicating the three month after the month you turn 65">
            <a:extLst>
              <a:ext uri="{FF2B5EF4-FFF2-40B4-BE49-F238E27FC236}">
                <a16:creationId xmlns:a16="http://schemas.microsoft.com/office/drawing/2014/main" id="{D60ADF07-919F-40FB-9217-001EBCCB9514}"/>
              </a:ext>
            </a:extLst>
          </p:cNvPr>
          <p:cNvGrpSpPr/>
          <p:nvPr/>
        </p:nvGrpSpPr>
        <p:grpSpPr>
          <a:xfrm>
            <a:off x="7351259" y="1853745"/>
            <a:ext cx="3405913" cy="1231499"/>
            <a:chOff x="1216000" y="1853745"/>
            <a:chExt cx="3405913" cy="1231499"/>
          </a:xfrm>
        </p:grpSpPr>
        <p:pic>
          <p:nvPicPr>
            <p:cNvPr id="165" name="Picture 164">
              <a:extLst>
                <a:ext uri="{FF2B5EF4-FFF2-40B4-BE49-F238E27FC236}">
                  <a16:creationId xmlns:a16="http://schemas.microsoft.com/office/drawing/2014/main" id="{E2EA5DEF-4FBA-4CBC-8C59-0BD7182AF2C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216000" y="1853745"/>
              <a:ext cx="969348" cy="1231499"/>
            </a:xfrm>
            <a:prstGeom prst="rect">
              <a:avLst/>
            </a:prstGeom>
          </p:spPr>
        </p:pic>
        <p:sp>
          <p:nvSpPr>
            <p:cNvPr id="166" name="TextBox 165">
              <a:extLst>
                <a:ext uri="{FF2B5EF4-FFF2-40B4-BE49-F238E27FC236}">
                  <a16:creationId xmlns:a16="http://schemas.microsoft.com/office/drawing/2014/main" id="{A3866247-FF19-4DD4-856F-07915B3856B5}"/>
                </a:ext>
              </a:extLst>
            </p:cNvPr>
            <p:cNvSpPr txBox="1"/>
            <p:nvPr/>
          </p:nvSpPr>
          <p:spPr>
            <a:xfrm>
              <a:off x="1288219" y="2258947"/>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1</a:t>
              </a:r>
            </a:p>
          </p:txBody>
        </p:sp>
        <p:pic>
          <p:nvPicPr>
            <p:cNvPr id="167" name="Picture 166">
              <a:extLst>
                <a:ext uri="{FF2B5EF4-FFF2-40B4-BE49-F238E27FC236}">
                  <a16:creationId xmlns:a16="http://schemas.microsoft.com/office/drawing/2014/main" id="{4D85EB0E-33ED-4CC6-A415-F4B77889ED7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423395" y="1853745"/>
              <a:ext cx="969348" cy="1231499"/>
            </a:xfrm>
            <a:prstGeom prst="rect">
              <a:avLst/>
            </a:prstGeom>
          </p:spPr>
        </p:pic>
        <p:pic>
          <p:nvPicPr>
            <p:cNvPr id="168" name="Picture 167">
              <a:extLst>
                <a:ext uri="{FF2B5EF4-FFF2-40B4-BE49-F238E27FC236}">
                  <a16:creationId xmlns:a16="http://schemas.microsoft.com/office/drawing/2014/main" id="{4EC387B0-3A35-4EE4-975E-8E9FD1DD116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652565" y="1853745"/>
              <a:ext cx="969348" cy="1231499"/>
            </a:xfrm>
            <a:prstGeom prst="rect">
              <a:avLst/>
            </a:prstGeom>
          </p:spPr>
        </p:pic>
        <p:sp>
          <p:nvSpPr>
            <p:cNvPr id="169" name="TextBox 168">
              <a:extLst>
                <a:ext uri="{FF2B5EF4-FFF2-40B4-BE49-F238E27FC236}">
                  <a16:creationId xmlns:a16="http://schemas.microsoft.com/office/drawing/2014/main" id="{0560069A-20A9-48FE-9CD1-65E036A526FC}"/>
                </a:ext>
              </a:extLst>
            </p:cNvPr>
            <p:cNvSpPr txBox="1"/>
            <p:nvPr/>
          </p:nvSpPr>
          <p:spPr>
            <a:xfrm>
              <a:off x="2487891" y="2265538"/>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2</a:t>
              </a:r>
            </a:p>
          </p:txBody>
        </p:sp>
        <p:sp>
          <p:nvSpPr>
            <p:cNvPr id="170" name="TextBox 169">
              <a:extLst>
                <a:ext uri="{FF2B5EF4-FFF2-40B4-BE49-F238E27FC236}">
                  <a16:creationId xmlns:a16="http://schemas.microsoft.com/office/drawing/2014/main" id="{519A0759-79BE-475A-84FD-66ADC4331D3B}"/>
                </a:ext>
              </a:extLst>
            </p:cNvPr>
            <p:cNvSpPr txBox="1"/>
            <p:nvPr/>
          </p:nvSpPr>
          <p:spPr>
            <a:xfrm>
              <a:off x="3712104" y="2264657"/>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3</a:t>
              </a:r>
            </a:p>
          </p:txBody>
        </p:sp>
      </p:grpSp>
      <p:sp>
        <p:nvSpPr>
          <p:cNvPr id="117" name="Rectangle 116" descr="Box: If you apply after the month you turn 65, your coverage begins 2 or 3 months after you turn 65.&#10;">
            <a:extLst>
              <a:ext uri="{FF2B5EF4-FFF2-40B4-BE49-F238E27FC236}">
                <a16:creationId xmlns:a16="http://schemas.microsoft.com/office/drawing/2014/main" id="{C925AA38-86D5-4B3D-B630-4BB757F0ADAA}"/>
              </a:ext>
            </a:extLst>
          </p:cNvPr>
          <p:cNvSpPr/>
          <p:nvPr/>
        </p:nvSpPr>
        <p:spPr>
          <a:xfrm>
            <a:off x="5432042" y="3293494"/>
            <a:ext cx="5315651" cy="1125919"/>
          </a:xfrm>
          <a:prstGeom prst="rect">
            <a:avLst/>
          </a:prstGeom>
          <a:solidFill>
            <a:schemeClr val="accent5">
              <a:lumMod val="20000"/>
              <a:lumOff val="80000"/>
            </a:schemeClr>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rgbClr val="00529B"/>
                </a:solidFill>
                <a:latin typeface="Arial" panose="020B0604020202020204" pitchFamily="34" charset="0"/>
                <a:cs typeface="Arial" panose="020B0604020202020204" pitchFamily="34" charset="0"/>
              </a:rPr>
              <a:t>If you sign up during the last 4 months of your IEP, your coverage begins the 1</a:t>
            </a:r>
            <a:r>
              <a:rPr lang="en-US" baseline="30000" dirty="0">
                <a:solidFill>
                  <a:srgbClr val="00529B"/>
                </a:solidFill>
                <a:latin typeface="Arial" panose="020B0604020202020204" pitchFamily="34" charset="0"/>
                <a:cs typeface="Arial" panose="020B0604020202020204" pitchFamily="34" charset="0"/>
              </a:rPr>
              <a:t>st</a:t>
            </a:r>
            <a:r>
              <a:rPr lang="en-US" dirty="0">
                <a:solidFill>
                  <a:srgbClr val="00529B"/>
                </a:solidFill>
                <a:latin typeface="Arial" panose="020B0604020202020204" pitchFamily="34" charset="0"/>
                <a:cs typeface="Arial" panose="020B0604020202020204" pitchFamily="34" charset="0"/>
              </a:rPr>
              <a:t> day of the month after you sign up.</a:t>
            </a:r>
          </a:p>
        </p:txBody>
      </p:sp>
      <p:grpSp>
        <p:nvGrpSpPr>
          <p:cNvPr id="158" name="Group 157" descr="Information banner reading: If you enroll after your IEP, you may pay a late enrollment penalty.">
            <a:extLst>
              <a:ext uri="{FF2B5EF4-FFF2-40B4-BE49-F238E27FC236}">
                <a16:creationId xmlns:a16="http://schemas.microsoft.com/office/drawing/2014/main" id="{1B0E2D9D-2EC4-4A3B-9EA8-9E16146B9CD8}"/>
              </a:ext>
            </a:extLst>
          </p:cNvPr>
          <p:cNvGrpSpPr/>
          <p:nvPr/>
        </p:nvGrpSpPr>
        <p:grpSpPr>
          <a:xfrm>
            <a:off x="6676778" y="4320309"/>
            <a:ext cx="5506422" cy="1221809"/>
            <a:chOff x="8057778" y="4114511"/>
            <a:chExt cx="4196850" cy="1221809"/>
          </a:xfrm>
        </p:grpSpPr>
        <p:sp>
          <p:nvSpPr>
            <p:cNvPr id="159" name="Arrow: Pentagon 158">
              <a:extLst>
                <a:ext uri="{FF2B5EF4-FFF2-40B4-BE49-F238E27FC236}">
                  <a16:creationId xmlns:a16="http://schemas.microsoft.com/office/drawing/2014/main" id="{911B47CF-611A-4D14-B80A-BD4A1967B096}"/>
                </a:ext>
              </a:extLst>
            </p:cNvPr>
            <p:cNvSpPr/>
            <p:nvPr/>
          </p:nvSpPr>
          <p:spPr>
            <a:xfrm rot="10800000">
              <a:off x="8057778" y="4397730"/>
              <a:ext cx="4196850" cy="822960"/>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 name="TextBox 159">
              <a:extLst>
                <a:ext uri="{FF2B5EF4-FFF2-40B4-BE49-F238E27FC236}">
                  <a16:creationId xmlns:a16="http://schemas.microsoft.com/office/drawing/2014/main" id="{434A8813-854B-4887-8B6D-89D1611311DF}"/>
                </a:ext>
              </a:extLst>
            </p:cNvPr>
            <p:cNvSpPr txBox="1"/>
            <p:nvPr/>
          </p:nvSpPr>
          <p:spPr>
            <a:xfrm>
              <a:off x="9704041" y="4342674"/>
              <a:ext cx="2547943" cy="830997"/>
            </a:xfrm>
            <a:prstGeom prst="rect">
              <a:avLst/>
            </a:prstGeom>
            <a:noFill/>
          </p:spPr>
          <p:txBody>
            <a:bodyPr wrap="square" rtlCol="0">
              <a:spAutoFit/>
            </a:bodyPr>
            <a:lstStyle/>
            <a:p>
              <a:pPr lvl="0" defTabSz="685800">
                <a:lnSpc>
                  <a:spcPct val="100000"/>
                </a:lnSpc>
                <a:spcBef>
                  <a:spcPts val="600"/>
                </a:spcBef>
              </a:pPr>
              <a:r>
                <a:rPr lang="en-US" sz="1600" dirty="0">
                  <a:solidFill>
                    <a:srgbClr val="00529B"/>
                  </a:solidFill>
                  <a:cs typeface="Arial" panose="020B0604020202020204" pitchFamily="34" charset="0"/>
                </a:rPr>
                <a:t>If you don’t enroll during your IEP, you may have to wait to enroll and possibly pay late enrollment penalty</a:t>
              </a:r>
            </a:p>
          </p:txBody>
        </p:sp>
        <p:pic>
          <p:nvPicPr>
            <p:cNvPr id="161" name="Graphic 160" descr="Money icon">
              <a:extLst>
                <a:ext uri="{FF2B5EF4-FFF2-40B4-BE49-F238E27FC236}">
                  <a16:creationId xmlns:a16="http://schemas.microsoft.com/office/drawing/2014/main" id="{6A4B443B-E298-4DEC-9EC2-C30399F9FDF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82232" y="4114511"/>
              <a:ext cx="1221809" cy="1221809"/>
            </a:xfrm>
            <a:prstGeom prst="rect">
              <a:avLst/>
            </a:prstGeom>
          </p:spPr>
        </p:pic>
      </p:grpSp>
      <p:sp>
        <p:nvSpPr>
          <p:cNvPr id="119" name="Freeform: Shape 118">
            <a:extLst>
              <a:ext uri="{FF2B5EF4-FFF2-40B4-BE49-F238E27FC236}">
                <a16:creationId xmlns:a16="http://schemas.microsoft.com/office/drawing/2014/main" id="{2E8E62F5-14FE-4B14-8727-70BDA21C4251}"/>
              </a:ext>
              <a:ext uri="{C183D7F6-B498-43B3-948B-1728B52AA6E4}">
                <adec:decorative xmlns:adec="http://schemas.microsoft.com/office/drawing/2017/decorative" val="1"/>
              </a:ext>
            </a:extLst>
          </p:cNvPr>
          <p:cNvSpPr>
            <a:spLocks noChangeAspect="1"/>
          </p:cNvSpPr>
          <p:nvPr/>
        </p:nvSpPr>
        <p:spPr>
          <a:xfrm>
            <a:off x="990057" y="5549753"/>
            <a:ext cx="228600" cy="22860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Content Placeholder 7">
            <a:extLst>
              <a:ext uri="{FF2B5EF4-FFF2-40B4-BE49-F238E27FC236}">
                <a16:creationId xmlns:a16="http://schemas.microsoft.com/office/drawing/2014/main" id="{9F48FCE2-11D7-4D01-87FB-D304AC07220A}"/>
              </a:ext>
            </a:extLst>
          </p:cNvPr>
          <p:cNvSpPr txBox="1">
            <a:spLocks/>
          </p:cNvSpPr>
          <p:nvPr/>
        </p:nvSpPr>
        <p:spPr>
          <a:xfrm>
            <a:off x="1166145" y="5508458"/>
            <a:ext cx="10086346" cy="105934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3200" kern="1200">
                <a:solidFill>
                  <a:schemeClr val="tx1"/>
                </a:solidFill>
                <a:latin typeface="+mn-lt"/>
                <a:ea typeface="+mn-ea"/>
                <a:cs typeface="+mn-cs"/>
              </a:defRPr>
            </a:lvl1pPr>
            <a:lvl2pPr marL="461963" marR="0"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24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20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0"/>
              </a:spcBef>
              <a:spcAft>
                <a:spcPts val="1200"/>
              </a:spcAft>
              <a:buNone/>
              <a:defRPr/>
            </a:pPr>
            <a:r>
              <a:rPr kumimoji="0" lang="en-US" sz="14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NOTE: </a:t>
            </a:r>
            <a:r>
              <a:rPr lang="en-US" sz="1400" dirty="0">
                <a:solidFill>
                  <a:srgbClr val="00529B"/>
                </a:solidFill>
                <a:latin typeface="Arial" panose="020B0604020202020204" pitchFamily="34" charset="0"/>
                <a:cs typeface="Arial" panose="020B0604020202020204" pitchFamily="34" charset="0"/>
              </a:rPr>
              <a:t>Your 6-month Medigap OEP starts when you’re both 65 and have Part B.</a:t>
            </a:r>
            <a:endParaRPr kumimoji="0" lang="en-US" sz="14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p:txBody>
      </p:sp>
      <p:cxnSp>
        <p:nvCxnSpPr>
          <p:cNvPr id="43" name="Straight Connector 42">
            <a:extLst>
              <a:ext uri="{FF2B5EF4-FFF2-40B4-BE49-F238E27FC236}">
                <a16:creationId xmlns:a16="http://schemas.microsoft.com/office/drawing/2014/main" id="{2AAF514A-F32B-4FAB-B9CD-20B1FB335744}"/>
              </a:ext>
              <a:ext uri="{C183D7F6-B498-43B3-948B-1728B52AA6E4}">
                <adec:decorative xmlns:adec="http://schemas.microsoft.com/office/drawing/2017/decorative" val="1"/>
              </a:ext>
            </a:extLst>
          </p:cNvPr>
          <p:cNvCxnSpPr>
            <a:cxnSpLocks/>
          </p:cNvCxnSpPr>
          <p:nvPr/>
        </p:nvCxnSpPr>
        <p:spPr>
          <a:xfrm>
            <a:off x="5033127" y="1723732"/>
            <a:ext cx="0" cy="287979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E9ACA318-C52F-48C4-8CA4-BFCF105FC001}"/>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6027493" y="1477051"/>
            <a:ext cx="1079086" cy="1091279"/>
          </a:xfrm>
          <a:prstGeom prst="rect">
            <a:avLst/>
          </a:prstGeom>
        </p:spPr>
      </p:pic>
      <p:sp>
        <p:nvSpPr>
          <p:cNvPr id="6" name="Slide Number Placeholder 5">
            <a:extLst>
              <a:ext uri="{FF2B5EF4-FFF2-40B4-BE49-F238E27FC236}">
                <a16:creationId xmlns:a16="http://schemas.microsoft.com/office/drawing/2014/main" id="{C991AEAB-CE4C-4C57-B2B9-F66DA1B9BBB4}"/>
              </a:ext>
            </a:extLst>
          </p:cNvPr>
          <p:cNvSpPr>
            <a:spLocks noGrp="1"/>
          </p:cNvSpPr>
          <p:nvPr>
            <p:ph type="sldNum" sz="quarter" idx="12"/>
          </p:nvPr>
        </p:nvSpPr>
        <p:spPr/>
        <p:txBody>
          <a:bodyPr/>
          <a:lstStyle/>
          <a:p>
            <a:fld id="{0B2D781D-8844-5940-92D1-06EF0A7F581E}" type="slidenum">
              <a:rPr lang="en-US" smtClean="0"/>
              <a:t>18</a:t>
            </a:fld>
            <a:endParaRPr lang="en-US"/>
          </a:p>
        </p:txBody>
      </p:sp>
      <p:sp>
        <p:nvSpPr>
          <p:cNvPr id="5" name="Footer Placeholder 4">
            <a:extLst>
              <a:ext uri="{FF2B5EF4-FFF2-40B4-BE49-F238E27FC236}">
                <a16:creationId xmlns:a16="http://schemas.microsoft.com/office/drawing/2014/main" id="{45638F05-AF79-4B89-8D00-E7819B12DBD2}"/>
              </a:ext>
            </a:extLst>
          </p:cNvPr>
          <p:cNvSpPr>
            <a:spLocks noGrp="1"/>
          </p:cNvSpPr>
          <p:nvPr>
            <p:ph type="ftr" sz="quarter" idx="11"/>
          </p:nvPr>
        </p:nvSpPr>
        <p:spPr/>
        <p:txBody>
          <a:bodyPr/>
          <a:lstStyle/>
          <a:p>
            <a:r>
              <a:rPr lang="en-US"/>
              <a:t>Getting Started with Medicare</a:t>
            </a:r>
          </a:p>
        </p:txBody>
      </p:sp>
      <p:sp>
        <p:nvSpPr>
          <p:cNvPr id="3" name="Date Placeholder 2">
            <a:extLst>
              <a:ext uri="{FF2B5EF4-FFF2-40B4-BE49-F238E27FC236}">
                <a16:creationId xmlns:a16="http://schemas.microsoft.com/office/drawing/2014/main" id="{B3724CAA-B3A6-459A-8076-92E56C75B152}"/>
              </a:ext>
            </a:extLst>
          </p:cNvPr>
          <p:cNvSpPr>
            <a:spLocks noGrp="1"/>
          </p:cNvSpPr>
          <p:nvPr>
            <p:ph type="dt" sz="half" idx="10"/>
          </p:nvPr>
        </p:nvSpPr>
        <p:spPr/>
        <p:txBody>
          <a:bodyPr/>
          <a:lstStyle/>
          <a:p>
            <a:r>
              <a:rPr lang="en-US"/>
              <a:t>May 2023</a:t>
            </a:r>
          </a:p>
        </p:txBody>
      </p:sp>
    </p:spTree>
    <p:custDataLst>
      <p:tags r:id="rId1"/>
    </p:custDataLst>
    <p:extLst>
      <p:ext uri="{BB962C8B-B14F-4D97-AF65-F5344CB8AC3E}">
        <p14:creationId xmlns:p14="http://schemas.microsoft.com/office/powerpoint/2010/main" val="170109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64"/>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9"/>
                                        </p:tgtEl>
                                        <p:attrNameLst>
                                          <p:attrName>style.visibility</p:attrName>
                                        </p:attrNameLst>
                                      </p:cBhvr>
                                      <p:to>
                                        <p:strVal val="visible"/>
                                      </p:to>
                                    </p:set>
                                  </p:childTnLst>
                                </p:cTn>
                              </p:par>
                            </p:childTnLst>
                          </p:cTn>
                        </p:par>
                        <p:par>
                          <p:cTn id="20" fill="hold">
                            <p:stCondLst>
                              <p:cond delay="0"/>
                            </p:stCondLst>
                            <p:childTnLst>
                              <p:par>
                                <p:cTn id="21" presetID="22" presetClass="entr" presetSubtype="1" fill="hold" nodeType="after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wipe(up)">
                                      <p:cBhvr>
                                        <p:cTn id="23" dur="500"/>
                                        <p:tgtEl>
                                          <p:spTgt spid="43"/>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17"/>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5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19"/>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9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117" grpId="0" animBg="1"/>
      <p:bldP spid="1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Special Enrollment Period (SEP) 2023</a:t>
            </a:r>
          </a:p>
        </p:txBody>
      </p:sp>
      <p:grpSp>
        <p:nvGrpSpPr>
          <p:cNvPr id="220" name="Group 219" descr="Box reading: Starts after Medicare IEP if you have GHP coverage based on current employment&#10;">
            <a:extLst>
              <a:ext uri="{FF2B5EF4-FFF2-40B4-BE49-F238E27FC236}">
                <a16:creationId xmlns:a16="http://schemas.microsoft.com/office/drawing/2014/main" id="{C45701E6-669C-4F9A-9ABF-E1A89F0D6009}"/>
              </a:ext>
            </a:extLst>
          </p:cNvPr>
          <p:cNvGrpSpPr/>
          <p:nvPr/>
        </p:nvGrpSpPr>
        <p:grpSpPr>
          <a:xfrm>
            <a:off x="237756" y="1426440"/>
            <a:ext cx="2704890" cy="2126503"/>
            <a:chOff x="7664742" y="718797"/>
            <a:chExt cx="1890319" cy="1917582"/>
          </a:xfrm>
        </p:grpSpPr>
        <p:sp>
          <p:nvSpPr>
            <p:cNvPr id="221" name="Freeform: Shape 220">
              <a:extLst>
                <a:ext uri="{FF2B5EF4-FFF2-40B4-BE49-F238E27FC236}">
                  <a16:creationId xmlns:a16="http://schemas.microsoft.com/office/drawing/2014/main" id="{26D82309-C633-4159-AA82-77D604FE5C08}"/>
                </a:ext>
              </a:extLst>
            </p:cNvPr>
            <p:cNvSpPr/>
            <p:nvPr/>
          </p:nvSpPr>
          <p:spPr>
            <a:xfrm>
              <a:off x="7664742" y="1001468"/>
              <a:ext cx="1890319" cy="1634911"/>
            </a:xfrm>
            <a:custGeom>
              <a:avLst/>
              <a:gdLst>
                <a:gd name="connsiteX0" fmla="*/ 945159 w 1890319"/>
                <a:gd name="connsiteY0" fmla="*/ 0 h 1634911"/>
                <a:gd name="connsiteX1" fmla="*/ 1772888 w 1890319"/>
                <a:gd name="connsiteY1" fmla="*/ 135085 h 1634911"/>
                <a:gd name="connsiteX2" fmla="*/ 1890319 w 1890319"/>
                <a:gd name="connsiteY2" fmla="*/ 181066 h 1634911"/>
                <a:gd name="connsiteX3" fmla="*/ 1890319 w 1890319"/>
                <a:gd name="connsiteY3" fmla="*/ 1634911 h 1634911"/>
                <a:gd name="connsiteX4" fmla="*/ 0 w 1890319"/>
                <a:gd name="connsiteY4" fmla="*/ 1634911 h 1634911"/>
                <a:gd name="connsiteX5" fmla="*/ 0 w 1890319"/>
                <a:gd name="connsiteY5" fmla="*/ 181066 h 1634911"/>
                <a:gd name="connsiteX6" fmla="*/ 117430 w 1890319"/>
                <a:gd name="connsiteY6" fmla="*/ 135085 h 1634911"/>
                <a:gd name="connsiteX7" fmla="*/ 945159 w 1890319"/>
                <a:gd name="connsiteY7" fmla="*/ 0 h 163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1634911">
                  <a:moveTo>
                    <a:pt x="945159" y="0"/>
                  </a:moveTo>
                  <a:cubicBezTo>
                    <a:pt x="1244864" y="0"/>
                    <a:pt x="1526835" y="48935"/>
                    <a:pt x="1772888" y="135085"/>
                  </a:cubicBezTo>
                  <a:lnTo>
                    <a:pt x="1890319" y="181066"/>
                  </a:lnTo>
                  <a:lnTo>
                    <a:pt x="1890319" y="1634911"/>
                  </a:lnTo>
                  <a:lnTo>
                    <a:pt x="0" y="1634911"/>
                  </a:lnTo>
                  <a:lnTo>
                    <a:pt x="0" y="181066"/>
                  </a:lnTo>
                  <a:lnTo>
                    <a:pt x="117430" y="135085"/>
                  </a:lnTo>
                  <a:cubicBezTo>
                    <a:pt x="363484" y="48935"/>
                    <a:pt x="645455" y="0"/>
                    <a:pt x="945159" y="0"/>
                  </a:cubicBezTo>
                  <a:close/>
                </a:path>
              </a:pathLst>
            </a:custGeom>
            <a:solidFill>
              <a:srgbClr val="BDD7EE"/>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F5597"/>
                </a:solidFill>
              </a:endParaRPr>
            </a:p>
          </p:txBody>
        </p:sp>
        <p:sp>
          <p:nvSpPr>
            <p:cNvPr id="222" name="Freeform: Shape 221">
              <a:extLst>
                <a:ext uri="{FF2B5EF4-FFF2-40B4-BE49-F238E27FC236}">
                  <a16:creationId xmlns:a16="http://schemas.microsoft.com/office/drawing/2014/main" id="{A061AA9B-B7C6-475E-B64C-9C1BB0F973FF}"/>
                </a:ext>
              </a:extLst>
            </p:cNvPr>
            <p:cNvSpPr/>
            <p:nvPr/>
          </p:nvSpPr>
          <p:spPr>
            <a:xfrm>
              <a:off x="7664742" y="718797"/>
              <a:ext cx="1890319" cy="463737"/>
            </a:xfrm>
            <a:custGeom>
              <a:avLst/>
              <a:gdLst>
                <a:gd name="connsiteX0" fmla="*/ 0 w 1890319"/>
                <a:gd name="connsiteY0" fmla="*/ 0 h 463737"/>
                <a:gd name="connsiteX1" fmla="*/ 1890319 w 1890319"/>
                <a:gd name="connsiteY1" fmla="*/ 0 h 463737"/>
                <a:gd name="connsiteX2" fmla="*/ 1890319 w 1890319"/>
                <a:gd name="connsiteY2" fmla="*/ 463737 h 463737"/>
                <a:gd name="connsiteX3" fmla="*/ 1772888 w 1890319"/>
                <a:gd name="connsiteY3" fmla="*/ 417756 h 463737"/>
                <a:gd name="connsiteX4" fmla="*/ 945159 w 1890319"/>
                <a:gd name="connsiteY4" fmla="*/ 282671 h 463737"/>
                <a:gd name="connsiteX5" fmla="*/ 117430 w 1890319"/>
                <a:gd name="connsiteY5" fmla="*/ 417756 h 463737"/>
                <a:gd name="connsiteX6" fmla="*/ 0 w 1890319"/>
                <a:gd name="connsiteY6" fmla="*/ 463737 h 463737"/>
                <a:gd name="connsiteX7" fmla="*/ 0 w 1890319"/>
                <a:gd name="connsiteY7" fmla="*/ 0 h 46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463737">
                  <a:moveTo>
                    <a:pt x="0" y="0"/>
                  </a:moveTo>
                  <a:lnTo>
                    <a:pt x="1890319" y="0"/>
                  </a:lnTo>
                  <a:lnTo>
                    <a:pt x="1890319" y="463737"/>
                  </a:lnTo>
                  <a:lnTo>
                    <a:pt x="1772888" y="417756"/>
                  </a:lnTo>
                  <a:cubicBezTo>
                    <a:pt x="1526835" y="331606"/>
                    <a:pt x="1244864" y="282671"/>
                    <a:pt x="945159" y="282671"/>
                  </a:cubicBezTo>
                  <a:cubicBezTo>
                    <a:pt x="645455" y="282671"/>
                    <a:pt x="363484" y="331606"/>
                    <a:pt x="117430" y="417756"/>
                  </a:cubicBezTo>
                  <a:lnTo>
                    <a:pt x="0" y="463737"/>
                  </a:lnTo>
                  <a:lnTo>
                    <a:pt x="0" y="0"/>
                  </a:lnTo>
                  <a:close/>
                </a:path>
              </a:pathLst>
            </a:custGeom>
            <a:solidFill>
              <a:srgbClr val="0070C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3" name="TextBox 222">
              <a:extLst>
                <a:ext uri="{FF2B5EF4-FFF2-40B4-BE49-F238E27FC236}">
                  <a16:creationId xmlns:a16="http://schemas.microsoft.com/office/drawing/2014/main" id="{98A89BDB-31EA-4148-A203-3781CB26B007}"/>
                </a:ext>
              </a:extLst>
            </p:cNvPr>
            <p:cNvSpPr txBox="1"/>
            <p:nvPr/>
          </p:nvSpPr>
          <p:spPr>
            <a:xfrm>
              <a:off x="7734650" y="1271179"/>
              <a:ext cx="1772872" cy="1082401"/>
            </a:xfrm>
            <a:prstGeom prst="rect">
              <a:avLst/>
            </a:prstGeom>
            <a:solidFill>
              <a:srgbClr val="BDD7EE"/>
            </a:solidFill>
          </p:spPr>
          <p:txBody>
            <a:bodyPr wrap="square" rtlCol="0">
              <a:spAutoFit/>
            </a:bodyPr>
            <a:lstStyle/>
            <a:p>
              <a:pPr algn="ctr"/>
              <a:r>
                <a:rPr lang="en-US" b="1" dirty="0">
                  <a:solidFill>
                    <a:srgbClr val="2F5597"/>
                  </a:solidFill>
                </a:rPr>
                <a:t>Starts after Medicare IEP if you have GHP coverage based on current employment</a:t>
              </a:r>
            </a:p>
          </p:txBody>
        </p:sp>
      </p:grpSp>
      <p:sp>
        <p:nvSpPr>
          <p:cNvPr id="152" name="TextBox 151">
            <a:extLst>
              <a:ext uri="{FF2B5EF4-FFF2-40B4-BE49-F238E27FC236}">
                <a16:creationId xmlns:a16="http://schemas.microsoft.com/office/drawing/2014/main" id="{A3F7A91B-2223-4C41-B495-BAF423B4116C}"/>
              </a:ext>
            </a:extLst>
          </p:cNvPr>
          <p:cNvSpPr txBox="1"/>
          <p:nvPr/>
        </p:nvSpPr>
        <p:spPr>
          <a:xfrm>
            <a:off x="3279685" y="1426440"/>
            <a:ext cx="8322554" cy="492443"/>
          </a:xfrm>
          <a:prstGeom prst="rect">
            <a:avLst/>
          </a:prstGeom>
          <a:noFill/>
        </p:spPr>
        <p:txBody>
          <a:bodyPr wrap="square" rtlCol="0">
            <a:spAutoFit/>
          </a:bodyPr>
          <a:lstStyle/>
          <a:p>
            <a:pPr algn="ctr"/>
            <a:r>
              <a:rPr lang="en-US" sz="2600" b="1" dirty="0">
                <a:solidFill>
                  <a:srgbClr val="00529B"/>
                </a:solidFill>
                <a:latin typeface="Arial" panose="020B0604020202020204" pitchFamily="34" charset="0"/>
                <a:cs typeface="Arial" panose="020B0604020202020204" pitchFamily="34" charset="0"/>
              </a:rPr>
              <a:t>Continues for 8 Months after GHP Coverage Ends </a:t>
            </a:r>
          </a:p>
        </p:txBody>
      </p:sp>
      <p:grpSp>
        <p:nvGrpSpPr>
          <p:cNvPr id="7" name="Group 6" descr="A group of 8 calendar icons indicating months 1 to 8">
            <a:extLst>
              <a:ext uri="{FF2B5EF4-FFF2-40B4-BE49-F238E27FC236}">
                <a16:creationId xmlns:a16="http://schemas.microsoft.com/office/drawing/2014/main" id="{4A992288-BF01-413C-BDAB-C66A7B5FAFF9}"/>
              </a:ext>
            </a:extLst>
          </p:cNvPr>
          <p:cNvGrpSpPr/>
          <p:nvPr/>
        </p:nvGrpSpPr>
        <p:grpSpPr>
          <a:xfrm>
            <a:off x="3278537" y="2259988"/>
            <a:ext cx="8419861" cy="1255274"/>
            <a:chOff x="3278537" y="2259988"/>
            <a:chExt cx="8419861" cy="1255274"/>
          </a:xfrm>
        </p:grpSpPr>
        <p:pic>
          <p:nvPicPr>
            <p:cNvPr id="6" name="Picture 5">
              <a:extLst>
                <a:ext uri="{FF2B5EF4-FFF2-40B4-BE49-F238E27FC236}">
                  <a16:creationId xmlns:a16="http://schemas.microsoft.com/office/drawing/2014/main" id="{23A133D2-A49C-48C1-AC17-B459322913C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278537" y="2270859"/>
              <a:ext cx="969348" cy="1243692"/>
            </a:xfrm>
            <a:prstGeom prst="rect">
              <a:avLst/>
            </a:prstGeom>
          </p:spPr>
        </p:pic>
        <p:pic>
          <p:nvPicPr>
            <p:cNvPr id="87" name="Picture 86">
              <a:extLst>
                <a:ext uri="{FF2B5EF4-FFF2-40B4-BE49-F238E27FC236}">
                  <a16:creationId xmlns:a16="http://schemas.microsoft.com/office/drawing/2014/main" id="{38629E50-BF4A-4886-A26F-0E66AD2B18B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342896" y="2270859"/>
              <a:ext cx="969348" cy="1243692"/>
            </a:xfrm>
            <a:prstGeom prst="rect">
              <a:avLst/>
            </a:prstGeom>
          </p:spPr>
        </p:pic>
        <p:pic>
          <p:nvPicPr>
            <p:cNvPr id="88" name="Picture 87">
              <a:extLst>
                <a:ext uri="{FF2B5EF4-FFF2-40B4-BE49-F238E27FC236}">
                  <a16:creationId xmlns:a16="http://schemas.microsoft.com/office/drawing/2014/main" id="{5EF66ED6-0B62-44C7-8A10-15ABEFD0AD5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407255" y="2271570"/>
              <a:ext cx="969348" cy="1243692"/>
            </a:xfrm>
            <a:prstGeom prst="rect">
              <a:avLst/>
            </a:prstGeom>
          </p:spPr>
        </p:pic>
        <p:pic>
          <p:nvPicPr>
            <p:cNvPr id="89" name="Picture 88">
              <a:extLst>
                <a:ext uri="{FF2B5EF4-FFF2-40B4-BE49-F238E27FC236}">
                  <a16:creationId xmlns:a16="http://schemas.microsoft.com/office/drawing/2014/main" id="{DFA9AFFE-068F-461C-B88B-3F5A5E786D6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471614" y="2259988"/>
              <a:ext cx="969348" cy="1243692"/>
            </a:xfrm>
            <a:prstGeom prst="rect">
              <a:avLst/>
            </a:prstGeom>
          </p:spPr>
        </p:pic>
        <p:pic>
          <p:nvPicPr>
            <p:cNvPr id="90" name="Picture 89">
              <a:extLst>
                <a:ext uri="{FF2B5EF4-FFF2-40B4-BE49-F238E27FC236}">
                  <a16:creationId xmlns:a16="http://schemas.microsoft.com/office/drawing/2014/main" id="{4F9D26EC-53B1-42A1-A67D-21A1A16AF98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35973" y="2259988"/>
              <a:ext cx="969348" cy="1243692"/>
            </a:xfrm>
            <a:prstGeom prst="rect">
              <a:avLst/>
            </a:prstGeom>
          </p:spPr>
        </p:pic>
        <p:pic>
          <p:nvPicPr>
            <p:cNvPr id="91" name="Picture 90">
              <a:extLst>
                <a:ext uri="{FF2B5EF4-FFF2-40B4-BE49-F238E27FC236}">
                  <a16:creationId xmlns:a16="http://schemas.microsoft.com/office/drawing/2014/main" id="{C94517A2-FAE2-4D18-8C53-6B5F5EE84C5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600332" y="2260699"/>
              <a:ext cx="969348" cy="1243692"/>
            </a:xfrm>
            <a:prstGeom prst="rect">
              <a:avLst/>
            </a:prstGeom>
          </p:spPr>
        </p:pic>
        <p:pic>
          <p:nvPicPr>
            <p:cNvPr id="92" name="Picture 91">
              <a:extLst>
                <a:ext uri="{FF2B5EF4-FFF2-40B4-BE49-F238E27FC236}">
                  <a16:creationId xmlns:a16="http://schemas.microsoft.com/office/drawing/2014/main" id="{6E8B7D64-F95D-430F-852F-FFE74EF5EB7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664691" y="2259988"/>
              <a:ext cx="969348" cy="1243692"/>
            </a:xfrm>
            <a:prstGeom prst="rect">
              <a:avLst/>
            </a:prstGeom>
          </p:spPr>
        </p:pic>
        <p:pic>
          <p:nvPicPr>
            <p:cNvPr id="93" name="Picture 92">
              <a:extLst>
                <a:ext uri="{FF2B5EF4-FFF2-40B4-BE49-F238E27FC236}">
                  <a16:creationId xmlns:a16="http://schemas.microsoft.com/office/drawing/2014/main" id="{D75ABDA8-1DCC-45CF-B1C4-3E3C72039F6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729050" y="2260699"/>
              <a:ext cx="969348" cy="1243692"/>
            </a:xfrm>
            <a:prstGeom prst="rect">
              <a:avLst/>
            </a:prstGeom>
          </p:spPr>
        </p:pic>
        <p:sp>
          <p:nvSpPr>
            <p:cNvPr id="214" name="TextBox 213">
              <a:extLst>
                <a:ext uri="{FF2B5EF4-FFF2-40B4-BE49-F238E27FC236}">
                  <a16:creationId xmlns:a16="http://schemas.microsoft.com/office/drawing/2014/main" id="{B4A85254-40E6-4928-90E1-645B94BABE5A}"/>
                </a:ext>
              </a:extLst>
            </p:cNvPr>
            <p:cNvSpPr txBox="1"/>
            <p:nvPr/>
          </p:nvSpPr>
          <p:spPr>
            <a:xfrm>
              <a:off x="3332445" y="2682504"/>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1</a:t>
              </a:r>
            </a:p>
          </p:txBody>
        </p:sp>
        <p:sp>
          <p:nvSpPr>
            <p:cNvPr id="207" name="TextBox 206">
              <a:extLst>
                <a:ext uri="{FF2B5EF4-FFF2-40B4-BE49-F238E27FC236}">
                  <a16:creationId xmlns:a16="http://schemas.microsoft.com/office/drawing/2014/main" id="{A422ACA8-520B-4FB5-84AB-B2B47E55C657}"/>
                </a:ext>
              </a:extLst>
            </p:cNvPr>
            <p:cNvSpPr txBox="1"/>
            <p:nvPr/>
          </p:nvSpPr>
          <p:spPr>
            <a:xfrm>
              <a:off x="4412869" y="2682502"/>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2</a:t>
              </a:r>
            </a:p>
          </p:txBody>
        </p:sp>
        <p:sp>
          <p:nvSpPr>
            <p:cNvPr id="200" name="TextBox 199">
              <a:extLst>
                <a:ext uri="{FF2B5EF4-FFF2-40B4-BE49-F238E27FC236}">
                  <a16:creationId xmlns:a16="http://schemas.microsoft.com/office/drawing/2014/main" id="{5C92AB65-D26E-40DE-9492-2350374F3DE4}"/>
                </a:ext>
              </a:extLst>
            </p:cNvPr>
            <p:cNvSpPr txBox="1"/>
            <p:nvPr/>
          </p:nvSpPr>
          <p:spPr>
            <a:xfrm>
              <a:off x="5477228" y="2682503"/>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3</a:t>
              </a:r>
            </a:p>
          </p:txBody>
        </p:sp>
        <p:sp>
          <p:nvSpPr>
            <p:cNvPr id="193" name="TextBox 192">
              <a:extLst>
                <a:ext uri="{FF2B5EF4-FFF2-40B4-BE49-F238E27FC236}">
                  <a16:creationId xmlns:a16="http://schemas.microsoft.com/office/drawing/2014/main" id="{6D61BEBB-A5A5-4E96-AF2B-B0F2D1778627}"/>
                </a:ext>
              </a:extLst>
            </p:cNvPr>
            <p:cNvSpPr txBox="1"/>
            <p:nvPr/>
          </p:nvSpPr>
          <p:spPr>
            <a:xfrm>
              <a:off x="7605946" y="2667142"/>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5</a:t>
              </a:r>
            </a:p>
          </p:txBody>
        </p:sp>
        <p:sp>
          <p:nvSpPr>
            <p:cNvPr id="186" name="TextBox 185">
              <a:extLst>
                <a:ext uri="{FF2B5EF4-FFF2-40B4-BE49-F238E27FC236}">
                  <a16:creationId xmlns:a16="http://schemas.microsoft.com/office/drawing/2014/main" id="{A9623772-C9A3-4A14-A6AA-9779911442E2}"/>
                </a:ext>
              </a:extLst>
            </p:cNvPr>
            <p:cNvSpPr txBox="1"/>
            <p:nvPr/>
          </p:nvSpPr>
          <p:spPr>
            <a:xfrm>
              <a:off x="8671573" y="2667143"/>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6</a:t>
              </a:r>
            </a:p>
          </p:txBody>
        </p:sp>
        <p:sp>
          <p:nvSpPr>
            <p:cNvPr id="179" name="TextBox 178">
              <a:extLst>
                <a:ext uri="{FF2B5EF4-FFF2-40B4-BE49-F238E27FC236}">
                  <a16:creationId xmlns:a16="http://schemas.microsoft.com/office/drawing/2014/main" id="{C019E36D-79EE-47F8-8A2D-E0DA58DD9353}"/>
                </a:ext>
              </a:extLst>
            </p:cNvPr>
            <p:cNvSpPr txBox="1"/>
            <p:nvPr/>
          </p:nvSpPr>
          <p:spPr>
            <a:xfrm>
              <a:off x="9748554" y="2667144"/>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7</a:t>
              </a:r>
            </a:p>
          </p:txBody>
        </p:sp>
        <p:sp>
          <p:nvSpPr>
            <p:cNvPr id="173" name="TextBox 172">
              <a:extLst>
                <a:ext uri="{FF2B5EF4-FFF2-40B4-BE49-F238E27FC236}">
                  <a16:creationId xmlns:a16="http://schemas.microsoft.com/office/drawing/2014/main" id="{048E80A5-4232-48EC-A356-6145C6F07191}"/>
                </a:ext>
              </a:extLst>
            </p:cNvPr>
            <p:cNvSpPr txBox="1"/>
            <p:nvPr/>
          </p:nvSpPr>
          <p:spPr>
            <a:xfrm>
              <a:off x="6541587" y="2667142"/>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4</a:t>
              </a:r>
            </a:p>
          </p:txBody>
        </p:sp>
        <p:sp>
          <p:nvSpPr>
            <p:cNvPr id="165" name="TextBox 164">
              <a:extLst>
                <a:ext uri="{FF2B5EF4-FFF2-40B4-BE49-F238E27FC236}">
                  <a16:creationId xmlns:a16="http://schemas.microsoft.com/office/drawing/2014/main" id="{6706B2EA-E245-475C-8A71-900803CEE876}"/>
                </a:ext>
              </a:extLst>
            </p:cNvPr>
            <p:cNvSpPr txBox="1"/>
            <p:nvPr/>
          </p:nvSpPr>
          <p:spPr>
            <a:xfrm>
              <a:off x="10801494" y="2670012"/>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8</a:t>
              </a:r>
            </a:p>
          </p:txBody>
        </p:sp>
      </p:grpSp>
      <p:sp>
        <p:nvSpPr>
          <p:cNvPr id="151" name="Content Placeholder 7">
            <a:extLst>
              <a:ext uri="{FF2B5EF4-FFF2-40B4-BE49-F238E27FC236}">
                <a16:creationId xmlns:a16="http://schemas.microsoft.com/office/drawing/2014/main" id="{CF947B54-0497-4386-AD83-D1573180FBE0}"/>
              </a:ext>
            </a:extLst>
          </p:cNvPr>
          <p:cNvSpPr txBox="1">
            <a:spLocks/>
          </p:cNvSpPr>
          <p:nvPr/>
        </p:nvSpPr>
        <p:spPr>
          <a:xfrm>
            <a:off x="3310210" y="3622621"/>
            <a:ext cx="8671948" cy="157099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3200" kern="1200">
                <a:solidFill>
                  <a:schemeClr val="tx1"/>
                </a:solidFill>
                <a:latin typeface="+mn-lt"/>
                <a:ea typeface="+mn-ea"/>
                <a:cs typeface="+mn-cs"/>
              </a:defRPr>
            </a:lvl1pPr>
            <a:lvl2pPr marL="461963" marR="0"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24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20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defRPr/>
            </a:pPr>
            <a:r>
              <a:rPr lang="en-US" sz="2000" b="1" dirty="0">
                <a:solidFill>
                  <a:srgbClr val="00529B"/>
                </a:solidFill>
              </a:rPr>
              <a:t>You can sign up for Part A (if you have to pay for it) and/or Part B:</a:t>
            </a:r>
            <a:endParaRPr kumimoji="0" lang="en-US" sz="20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lvl="1" indent="685800" defTabSz="914400">
              <a:buNone/>
              <a:defRPr/>
            </a:pPr>
            <a:r>
              <a:rPr lang="en-US" sz="2000" dirty="0">
                <a:solidFill>
                  <a:srgbClr val="00529B"/>
                </a:solidFill>
              </a:rPr>
              <a:t>Anytime you’re still covered by the GHP</a:t>
            </a:r>
          </a:p>
          <a:p>
            <a:pPr marL="690563" lvl="1" indent="-4763" defTabSz="914400">
              <a:buNone/>
              <a:defRPr/>
            </a:pPr>
            <a:r>
              <a:rPr lang="en-US" sz="2000" dirty="0">
                <a:solidFill>
                  <a:srgbClr val="00529B"/>
                </a:solidFill>
              </a:rPr>
              <a:t>During the 8-month period that begins the month after the employment ends or the coverage ends</a:t>
            </a:r>
          </a:p>
          <a:p>
            <a:pPr marL="0" marR="0" lvl="1" indent="0" algn="l" defTabSz="914400" rtl="0" eaLnBrk="1" fontAlgn="auto" latinLnBrk="0" hangingPunct="1">
              <a:lnSpc>
                <a:spcPct val="100000"/>
              </a:lnSpc>
              <a:spcBef>
                <a:spcPts val="600"/>
              </a:spcBef>
              <a:spcAft>
                <a:spcPts val="0"/>
              </a:spcAft>
              <a:buClrTx/>
              <a:buSz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5539299D-98F2-4549-94C9-96464A17C0C0}"/>
              </a:ext>
              <a:ext uri="{C183D7F6-B498-43B3-948B-1728B52AA6E4}">
                <adec:decorative xmlns:adec="http://schemas.microsoft.com/office/drawing/2017/decorative" val="1"/>
              </a:ext>
            </a:extLst>
          </p:cNvPr>
          <p:cNvSpPr>
            <a:spLocks noChangeAspect="1"/>
          </p:cNvSpPr>
          <p:nvPr/>
        </p:nvSpPr>
        <p:spPr>
          <a:xfrm>
            <a:off x="3764280" y="4061600"/>
            <a:ext cx="274320" cy="27432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1" name="Freeform: Shape 230">
            <a:extLst>
              <a:ext uri="{FF2B5EF4-FFF2-40B4-BE49-F238E27FC236}">
                <a16:creationId xmlns:a16="http://schemas.microsoft.com/office/drawing/2014/main" id="{8854CCB3-5A6B-4F5F-A8F8-FED6F09E1F49}"/>
              </a:ext>
              <a:ext uri="{C183D7F6-B498-43B3-948B-1728B52AA6E4}">
                <adec:decorative xmlns:adec="http://schemas.microsoft.com/office/drawing/2017/decorative" val="1"/>
              </a:ext>
            </a:extLst>
          </p:cNvPr>
          <p:cNvSpPr>
            <a:spLocks noChangeAspect="1"/>
          </p:cNvSpPr>
          <p:nvPr/>
        </p:nvSpPr>
        <p:spPr>
          <a:xfrm>
            <a:off x="3774131" y="4457432"/>
            <a:ext cx="274320" cy="27432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4" name="Group 223" descr="Information banner reading: Usually no late enrollment penalties&#10;">
            <a:extLst>
              <a:ext uri="{FF2B5EF4-FFF2-40B4-BE49-F238E27FC236}">
                <a16:creationId xmlns:a16="http://schemas.microsoft.com/office/drawing/2014/main" id="{8FBC0B4E-2568-4DA3-B997-D0A243376BC5}"/>
              </a:ext>
            </a:extLst>
          </p:cNvPr>
          <p:cNvGrpSpPr/>
          <p:nvPr/>
        </p:nvGrpSpPr>
        <p:grpSpPr>
          <a:xfrm>
            <a:off x="1" y="4964591"/>
            <a:ext cx="4038600" cy="1221809"/>
            <a:chOff x="8857891" y="4126615"/>
            <a:chExt cx="3396736" cy="1221809"/>
          </a:xfrm>
        </p:grpSpPr>
        <p:sp>
          <p:nvSpPr>
            <p:cNvPr id="225" name="Arrow: Pentagon 224">
              <a:extLst>
                <a:ext uri="{FF2B5EF4-FFF2-40B4-BE49-F238E27FC236}">
                  <a16:creationId xmlns:a16="http://schemas.microsoft.com/office/drawing/2014/main" id="{1607D404-C73D-42D7-A5D0-292EF7908A5A}"/>
                </a:ext>
              </a:extLst>
            </p:cNvPr>
            <p:cNvSpPr/>
            <p:nvPr/>
          </p:nvSpPr>
          <p:spPr>
            <a:xfrm>
              <a:off x="8857891" y="4397730"/>
              <a:ext cx="3396736" cy="724952"/>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6" name="TextBox 225">
              <a:extLst>
                <a:ext uri="{FF2B5EF4-FFF2-40B4-BE49-F238E27FC236}">
                  <a16:creationId xmlns:a16="http://schemas.microsoft.com/office/drawing/2014/main" id="{8672F019-7997-4697-A570-5AF8742D656A}"/>
                </a:ext>
              </a:extLst>
            </p:cNvPr>
            <p:cNvSpPr txBox="1"/>
            <p:nvPr/>
          </p:nvSpPr>
          <p:spPr>
            <a:xfrm>
              <a:off x="9057859" y="4467818"/>
              <a:ext cx="2812232" cy="584775"/>
            </a:xfrm>
            <a:prstGeom prst="rect">
              <a:avLst/>
            </a:prstGeom>
            <a:noFill/>
          </p:spPr>
          <p:txBody>
            <a:bodyPr wrap="square" rtlCol="0">
              <a:spAutoFit/>
            </a:bodyPr>
            <a:lstStyle/>
            <a:p>
              <a:pPr lvl="0" defTabSz="685800">
                <a:lnSpc>
                  <a:spcPct val="100000"/>
                </a:lnSpc>
                <a:spcBef>
                  <a:spcPts val="600"/>
                </a:spcBef>
              </a:pPr>
              <a:r>
                <a:rPr lang="en-US" sz="1600" dirty="0">
                  <a:solidFill>
                    <a:srgbClr val="00529B"/>
                  </a:solidFill>
                  <a:cs typeface="Arial" panose="020B0604020202020204" pitchFamily="34" charset="0"/>
                </a:rPr>
                <a:t>Usually no late </a:t>
              </a:r>
              <a:br>
                <a:rPr lang="en-US" sz="1600" dirty="0">
                  <a:solidFill>
                    <a:srgbClr val="00529B"/>
                  </a:solidFill>
                  <a:cs typeface="Arial" panose="020B0604020202020204" pitchFamily="34" charset="0"/>
                </a:rPr>
              </a:br>
              <a:r>
                <a:rPr lang="en-US" sz="1600" dirty="0">
                  <a:solidFill>
                    <a:srgbClr val="00529B"/>
                  </a:solidFill>
                  <a:cs typeface="Arial" panose="020B0604020202020204" pitchFamily="34" charset="0"/>
                </a:rPr>
                <a:t>enrollment penalties</a:t>
              </a:r>
            </a:p>
          </p:txBody>
        </p:sp>
        <p:pic>
          <p:nvPicPr>
            <p:cNvPr id="227" name="Graphic 226" descr="Money icon">
              <a:extLst>
                <a:ext uri="{FF2B5EF4-FFF2-40B4-BE49-F238E27FC236}">
                  <a16:creationId xmlns:a16="http://schemas.microsoft.com/office/drawing/2014/main" id="{5AB2D24C-24F8-4A9F-B24B-715751DC1A6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10681966" y="4126615"/>
              <a:ext cx="1221809" cy="1221809"/>
            </a:xfrm>
            <a:prstGeom prst="rect">
              <a:avLst/>
            </a:prstGeom>
          </p:spPr>
        </p:pic>
      </p:grpSp>
      <p:pic>
        <p:nvPicPr>
          <p:cNvPr id="154" name="Picture 153">
            <a:extLst>
              <a:ext uri="{FF2B5EF4-FFF2-40B4-BE49-F238E27FC236}">
                <a16:creationId xmlns:a16="http://schemas.microsoft.com/office/drawing/2014/main" id="{35D10948-5300-4D53-AA03-6ECEB7741888}"/>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63252" y="6052732"/>
            <a:ext cx="323850" cy="333375"/>
          </a:xfrm>
          <a:prstGeom prst="rect">
            <a:avLst/>
          </a:prstGeom>
        </p:spPr>
      </p:pic>
      <p:sp>
        <p:nvSpPr>
          <p:cNvPr id="153" name="TextBox 152">
            <a:extLst>
              <a:ext uri="{FF2B5EF4-FFF2-40B4-BE49-F238E27FC236}">
                <a16:creationId xmlns:a16="http://schemas.microsoft.com/office/drawing/2014/main" id="{F087F79F-E92D-4360-A23D-F18CB518F7EF}"/>
              </a:ext>
            </a:extLst>
          </p:cNvPr>
          <p:cNvSpPr txBox="1"/>
          <p:nvPr/>
        </p:nvSpPr>
        <p:spPr>
          <a:xfrm>
            <a:off x="1027564" y="6068728"/>
            <a:ext cx="10954594" cy="338554"/>
          </a:xfrm>
          <a:prstGeom prst="rect">
            <a:avLst/>
          </a:prstGeom>
          <a:noFill/>
        </p:spPr>
        <p:txBody>
          <a:bodyPr wrap="square" rtlCol="0">
            <a:spAutoFit/>
          </a:bodyPr>
          <a:lstStyle/>
          <a:p>
            <a:pPr marL="0" marR="0" lvl="1" indent="0" algn="l" defTabSz="914400" rtl="0" eaLnBrk="1" fontAlgn="auto" latinLnBrk="0" hangingPunct="1">
              <a:lnSpc>
                <a:spcPct val="100000"/>
              </a:lnSpc>
              <a:spcBef>
                <a:spcPts val="1200"/>
              </a:spcBef>
              <a:spcAft>
                <a:spcPts val="0"/>
              </a:spcAft>
              <a:buClrTx/>
              <a:buSzTx/>
              <a:buNone/>
              <a:tabLst/>
              <a:defRPr/>
            </a:pPr>
            <a:r>
              <a:rPr kumimoji="0" lang="en-US" sz="1600" b="1" i="0" u="none" strike="noStrike" kern="1200" cap="none" spc="0" normalizeH="0" baseline="0" noProof="0" dirty="0">
                <a:ln>
                  <a:noFill/>
                </a:ln>
                <a:solidFill>
                  <a:srgbClr val="00529B"/>
                </a:solidFill>
                <a:effectLst/>
                <a:uLnTx/>
                <a:uFillTx/>
                <a:latin typeface="Calibri" panose="020F0502020204030204"/>
                <a:ea typeface="+mn-ea"/>
                <a:cs typeface="+mn-cs"/>
              </a:rPr>
              <a:t>  NOTE:</a:t>
            </a:r>
            <a:r>
              <a:rPr kumimoji="0" lang="en-US" sz="1600" b="1" i="0" u="none" strike="noStrike" kern="1200" cap="none" spc="0" normalizeH="0" noProof="0" dirty="0">
                <a:ln>
                  <a:noFill/>
                </a:ln>
                <a:solidFill>
                  <a:srgbClr val="00529B"/>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srgbClr val="00529B"/>
                </a:solidFill>
                <a:effectLst/>
                <a:uLnTx/>
                <a:uFillTx/>
                <a:latin typeface="Calibri" panose="020F0502020204030204"/>
                <a:ea typeface="+mn-ea"/>
                <a:cs typeface="+mn-cs"/>
              </a:rPr>
              <a:t>You have 6 months from the Part B effective date to buy a Medigap policy (must have Part A and Part B).</a:t>
            </a:r>
            <a:endParaRPr lang="en-US" sz="1600" b="0" i="0" u="none" strike="noStrike" kern="1200" cap="none" spc="0" normalizeH="0" baseline="0" noProof="0" dirty="0">
              <a:ln>
                <a:noFill/>
              </a:ln>
              <a:solidFill>
                <a:srgbClr val="00529B"/>
              </a:solidFill>
              <a:effectLst/>
              <a:uLnTx/>
              <a:uFillTx/>
              <a:latin typeface="Calibri" panose="020F0502020204030204"/>
              <a:cs typeface="Calibri"/>
            </a:endParaRPr>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May 2023</a:t>
            </a:r>
            <a:endParaRPr lang="en-US" dirty="0"/>
          </a:p>
        </p:txBody>
      </p:sp>
      <p:sp>
        <p:nvSpPr>
          <p:cNvPr id="5" name="Slide Number Placeholder 4">
            <a:extLst>
              <a:ext uri="{FF2B5EF4-FFF2-40B4-BE49-F238E27FC236}">
                <a16:creationId xmlns:a16="http://schemas.microsoft.com/office/drawing/2014/main" id="{2DC9A608-CD54-4687-BF99-594979839C47}"/>
              </a:ext>
            </a:extLst>
          </p:cNvPr>
          <p:cNvSpPr>
            <a:spLocks noGrp="1"/>
          </p:cNvSpPr>
          <p:nvPr>
            <p:ph type="sldNum" sz="quarter" idx="12"/>
          </p:nvPr>
        </p:nvSpPr>
        <p:spPr/>
        <p:txBody>
          <a:bodyPr/>
          <a:lstStyle/>
          <a:p>
            <a:fld id="{48F63A3B-78C7-47BE-AE5E-E10140E04643}" type="slidenum">
              <a:rPr lang="en-US" smtClean="0"/>
              <a:pPr/>
              <a:t>19</a:t>
            </a:fld>
            <a:endParaRPr lang="en-US" dirty="0"/>
          </a:p>
        </p:txBody>
      </p:sp>
    </p:spTree>
    <p:custDataLst>
      <p:tags r:id="rId1"/>
    </p:custDataLst>
    <p:extLst>
      <p:ext uri="{BB962C8B-B14F-4D97-AF65-F5344CB8AC3E}">
        <p14:creationId xmlns:p14="http://schemas.microsoft.com/office/powerpoint/2010/main" val="391071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1"/>
                                        </p:tgtEl>
                                        <p:attrNameLst>
                                          <p:attrName>style.visibility</p:attrName>
                                        </p:attrNameLst>
                                      </p:cBhvr>
                                      <p:to>
                                        <p:strVal val="visible"/>
                                      </p:to>
                                    </p:set>
                                  </p:childTnLst>
                                </p:cTn>
                              </p:par>
                            </p:childTnLst>
                          </p:cTn>
                        </p:par>
                        <p:par>
                          <p:cTn id="17" fill="hold">
                            <p:stCondLst>
                              <p:cond delay="0"/>
                            </p:stCondLst>
                            <p:childTnLst>
                              <p:par>
                                <p:cTn id="18" presetID="2" presetClass="entr" presetSubtype="8" fill="hold" nodeType="afterEffect">
                                  <p:stCondLst>
                                    <p:cond delay="500"/>
                                  </p:stCondLst>
                                  <p:childTnLst>
                                    <p:set>
                                      <p:cBhvr>
                                        <p:cTn id="19" dur="1" fill="hold">
                                          <p:stCondLst>
                                            <p:cond delay="0"/>
                                          </p:stCondLst>
                                        </p:cTn>
                                        <p:tgtEl>
                                          <p:spTgt spid="224"/>
                                        </p:tgtEl>
                                        <p:attrNameLst>
                                          <p:attrName>style.visibility</p:attrName>
                                        </p:attrNameLst>
                                      </p:cBhvr>
                                      <p:to>
                                        <p:strVal val="visible"/>
                                      </p:to>
                                    </p:set>
                                    <p:anim calcmode="lin" valueType="num">
                                      <p:cBhvr additive="base">
                                        <p:cTn id="20" dur="500" fill="hold"/>
                                        <p:tgtEl>
                                          <p:spTgt spid="224"/>
                                        </p:tgtEl>
                                        <p:attrNameLst>
                                          <p:attrName>ppt_x</p:attrName>
                                        </p:attrNameLst>
                                      </p:cBhvr>
                                      <p:tavLst>
                                        <p:tav tm="0">
                                          <p:val>
                                            <p:strVal val="0-#ppt_w/2"/>
                                          </p:val>
                                        </p:tav>
                                        <p:tav tm="100000">
                                          <p:val>
                                            <p:strVal val="#ppt_x"/>
                                          </p:val>
                                        </p:tav>
                                      </p:tavLst>
                                    </p:anim>
                                    <p:anim calcmode="lin" valueType="num">
                                      <p:cBhvr additive="base">
                                        <p:cTn id="21" dur="500" fill="hold"/>
                                        <p:tgtEl>
                                          <p:spTgt spid="224"/>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 presetClass="entr" presetSubtype="0" fill="hold" grpId="0" nodeType="afterEffect">
                                  <p:stCondLst>
                                    <p:cond delay="500"/>
                                  </p:stCondLst>
                                  <p:childTnLst>
                                    <p:set>
                                      <p:cBhvr>
                                        <p:cTn id="24" dur="1" fill="hold">
                                          <p:stCondLst>
                                            <p:cond delay="0"/>
                                          </p:stCondLst>
                                        </p:cTn>
                                        <p:tgtEl>
                                          <p:spTgt spid="153"/>
                                        </p:tgtEl>
                                        <p:attrNameLst>
                                          <p:attrName>style.visibility</p:attrName>
                                        </p:attrNameLst>
                                      </p:cBhvr>
                                      <p:to>
                                        <p:strVal val="visible"/>
                                      </p:to>
                                    </p:set>
                                  </p:childTnLst>
                                </p:cTn>
                              </p:par>
                              <p:par>
                                <p:cTn id="25" presetID="1" presetClass="entr" presetSubtype="0" fill="hold" nodeType="withEffect">
                                  <p:stCondLst>
                                    <p:cond delay="500"/>
                                  </p:stCondLst>
                                  <p:childTnLst>
                                    <p:set>
                                      <p:cBhvr>
                                        <p:cTn id="26" dur="1" fill="hold">
                                          <p:stCondLst>
                                            <p:cond delay="0"/>
                                          </p:stCondLst>
                                        </p:cTn>
                                        <p:tgtEl>
                                          <p:spTgt spid="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p:bldP spid="151" grpId="0"/>
      <p:bldP spid="230" grpId="0" animBg="1"/>
      <p:bldP spid="231" grpId="0" animBg="1"/>
      <p:bldP spid="15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3000" dirty="0"/>
              <a:t>Table of Contents</a:t>
            </a:r>
          </a:p>
        </p:txBody>
      </p:sp>
      <p:sp>
        <p:nvSpPr>
          <p:cNvPr id="9" name="Content Placeholder 2"/>
          <p:cNvSpPr>
            <a:spLocks noGrp="1"/>
          </p:cNvSpPr>
          <p:nvPr>
            <p:ph type="body" sz="quarter" idx="13"/>
          </p:nvPr>
        </p:nvSpPr>
        <p:spPr>
          <a:xfrm>
            <a:off x="1506171" y="1577438"/>
            <a:ext cx="9179658" cy="4876800"/>
          </a:xfrm>
        </p:spPr>
        <p:txBody>
          <a:bodyPr vert="horz" lIns="91440" tIns="45720" rIns="91440" bIns="45720" rtlCol="0" anchor="t">
            <a:noAutofit/>
          </a:bodyPr>
          <a:lstStyle/>
          <a:p>
            <a:pPr>
              <a:spcBef>
                <a:spcPts val="0"/>
              </a:spcBef>
              <a:spcAft>
                <a:spcPts val="600"/>
              </a:spcAft>
              <a:defRPr/>
            </a:pPr>
            <a:r>
              <a:rPr lang="en-US" b="1" dirty="0">
                <a:solidFill>
                  <a:srgbClr val="00529B"/>
                </a:solidFill>
              </a:rPr>
              <a:t>Lesson 1: </a:t>
            </a:r>
            <a:r>
              <a:rPr lang="en-US" dirty="0">
                <a:solidFill>
                  <a:srgbClr val="00529B"/>
                </a:solidFill>
              </a:rPr>
              <a:t>What’s Medicare?.................................................................................4–30</a:t>
            </a:r>
          </a:p>
          <a:p>
            <a:pPr>
              <a:spcBef>
                <a:spcPts val="0"/>
              </a:spcBef>
              <a:spcAft>
                <a:spcPts val="600"/>
              </a:spcAft>
              <a:defRPr/>
            </a:pPr>
            <a:r>
              <a:rPr lang="en-US" b="1" dirty="0">
                <a:solidFill>
                  <a:srgbClr val="00529B"/>
                </a:solidFill>
              </a:rPr>
              <a:t>Lesson 2: </a:t>
            </a:r>
            <a:r>
              <a:rPr lang="en-US" dirty="0">
                <a:solidFill>
                  <a:srgbClr val="00529B"/>
                </a:solidFill>
              </a:rPr>
              <a:t>Original Medicare: Part A (Hospital Insurance) &amp; </a:t>
            </a:r>
            <a:br>
              <a:rPr lang="en-US" dirty="0">
                <a:solidFill>
                  <a:srgbClr val="00529B"/>
                </a:solidFill>
              </a:rPr>
            </a:br>
            <a:r>
              <a:rPr lang="en-US" dirty="0">
                <a:solidFill>
                  <a:srgbClr val="00529B"/>
                </a:solidFill>
              </a:rPr>
              <a:t>Part B (Medical Insurance)..….……………………………………………….............31–49</a:t>
            </a:r>
          </a:p>
          <a:p>
            <a:pPr>
              <a:spcBef>
                <a:spcPts val="0"/>
              </a:spcBef>
              <a:spcAft>
                <a:spcPts val="600"/>
              </a:spcAft>
              <a:defRPr/>
            </a:pPr>
            <a:r>
              <a:rPr lang="en-US" b="1" dirty="0">
                <a:solidFill>
                  <a:srgbClr val="00529B"/>
                </a:solidFill>
              </a:rPr>
              <a:t>Lesson 3: </a:t>
            </a:r>
            <a:r>
              <a:rPr lang="en-US" dirty="0">
                <a:solidFill>
                  <a:srgbClr val="00529B"/>
                </a:solidFill>
              </a:rPr>
              <a:t>Medicare Supplement Insurance (Medigap) Policies...........................50–57</a:t>
            </a:r>
          </a:p>
          <a:p>
            <a:pPr>
              <a:spcBef>
                <a:spcPts val="0"/>
              </a:spcBef>
              <a:spcAft>
                <a:spcPts val="600"/>
              </a:spcAft>
              <a:defRPr/>
            </a:pPr>
            <a:r>
              <a:rPr lang="en-US" b="1" dirty="0">
                <a:solidFill>
                  <a:srgbClr val="00529B"/>
                </a:solidFill>
              </a:rPr>
              <a:t>Lesson 4: </a:t>
            </a:r>
            <a:r>
              <a:rPr lang="en-US" dirty="0">
                <a:solidFill>
                  <a:srgbClr val="00529B"/>
                </a:solidFill>
              </a:rPr>
              <a:t>Medicare Drug Coverage (Part D)........................................................58–71</a:t>
            </a:r>
          </a:p>
          <a:p>
            <a:pPr>
              <a:spcBef>
                <a:spcPts val="0"/>
              </a:spcBef>
              <a:spcAft>
                <a:spcPts val="600"/>
              </a:spcAft>
              <a:defRPr/>
            </a:pPr>
            <a:r>
              <a:rPr lang="en-US" b="1" dirty="0">
                <a:solidFill>
                  <a:srgbClr val="00529B"/>
                </a:solidFill>
              </a:rPr>
              <a:t>Lesson 5: </a:t>
            </a:r>
            <a:r>
              <a:rPr lang="en-US" dirty="0">
                <a:solidFill>
                  <a:srgbClr val="00529B"/>
                </a:solidFill>
              </a:rPr>
              <a:t>Medicare Advantage &amp; Other Medicare Health Plans..........................72–86</a:t>
            </a:r>
          </a:p>
          <a:p>
            <a:pPr>
              <a:spcBef>
                <a:spcPts val="0"/>
              </a:spcBef>
              <a:spcAft>
                <a:spcPts val="600"/>
              </a:spcAft>
              <a:defRPr/>
            </a:pPr>
            <a:r>
              <a:rPr lang="en-US" b="1" dirty="0">
                <a:solidFill>
                  <a:srgbClr val="00529B"/>
                </a:solidFill>
              </a:rPr>
              <a:t>Lesson 6: </a:t>
            </a:r>
            <a:r>
              <a:rPr lang="en-US" dirty="0">
                <a:solidFill>
                  <a:srgbClr val="00529B"/>
                </a:solidFill>
              </a:rPr>
              <a:t>Medicare &amp; the Health Insurance Marketplace</a:t>
            </a:r>
            <a:r>
              <a:rPr lang="en-US" baseline="30000" dirty="0">
                <a:solidFill>
                  <a:srgbClr val="00529B"/>
                </a:solidFill>
              </a:rPr>
              <a:t>®</a:t>
            </a:r>
            <a:r>
              <a:rPr lang="en-US" dirty="0">
                <a:solidFill>
                  <a:srgbClr val="00529B"/>
                </a:solidFill>
              </a:rPr>
              <a:t>...................................87–92</a:t>
            </a:r>
          </a:p>
          <a:p>
            <a:pPr>
              <a:spcBef>
                <a:spcPts val="0"/>
              </a:spcBef>
              <a:spcAft>
                <a:spcPts val="600"/>
              </a:spcAft>
              <a:defRPr/>
            </a:pPr>
            <a:r>
              <a:rPr lang="en-US" b="1" dirty="0">
                <a:solidFill>
                  <a:srgbClr val="00529B"/>
                </a:solidFill>
              </a:rPr>
              <a:t>Lesson 7: </a:t>
            </a:r>
            <a:r>
              <a:rPr lang="en-US" dirty="0">
                <a:solidFill>
                  <a:srgbClr val="00529B"/>
                </a:solidFill>
              </a:rPr>
              <a:t>Help for People with Limited Income &amp; Resources..............................93–101</a:t>
            </a:r>
          </a:p>
          <a:p>
            <a:pPr>
              <a:spcBef>
                <a:spcPts val="0"/>
              </a:spcBef>
              <a:spcAft>
                <a:spcPts val="600"/>
              </a:spcAft>
              <a:defRPr/>
            </a:pPr>
            <a:r>
              <a:rPr lang="en-US" b="1" dirty="0">
                <a:solidFill>
                  <a:srgbClr val="00529B"/>
                </a:solidFill>
              </a:rPr>
              <a:t>Appendices:</a:t>
            </a:r>
            <a:r>
              <a:rPr lang="en-US" dirty="0">
                <a:solidFill>
                  <a:srgbClr val="00529B"/>
                </a:solidFill>
              </a:rPr>
              <a:t>…………………………………………………………………………....102–106</a:t>
            </a:r>
          </a:p>
          <a:p>
            <a:pPr marL="457200" lvl="1" indent="0">
              <a:lnSpc>
                <a:spcPct val="100000"/>
              </a:lnSpc>
              <a:spcBef>
                <a:spcPts val="0"/>
              </a:spcBef>
              <a:spcAft>
                <a:spcPts val="600"/>
              </a:spcAft>
              <a:buNone/>
              <a:defRPr/>
            </a:pPr>
            <a:r>
              <a:rPr lang="en-US" sz="1800" dirty="0">
                <a:solidFill>
                  <a:srgbClr val="00529B"/>
                </a:solidFill>
              </a:rPr>
              <a:t>Helpful Websites............................................................................................102</a:t>
            </a:r>
          </a:p>
          <a:p>
            <a:pPr marL="457200" lvl="1" indent="0">
              <a:lnSpc>
                <a:spcPct val="100000"/>
              </a:lnSpc>
              <a:spcBef>
                <a:spcPts val="0"/>
              </a:spcBef>
              <a:spcAft>
                <a:spcPts val="600"/>
              </a:spcAft>
              <a:buNone/>
              <a:defRPr/>
            </a:pPr>
            <a:r>
              <a:rPr lang="en-US" sz="1800" dirty="0">
                <a:solidFill>
                  <a:srgbClr val="00529B"/>
                </a:solidFill>
              </a:rPr>
              <a:t>Key Points to Remember ..............................................................................103</a:t>
            </a:r>
          </a:p>
          <a:p>
            <a:pPr marL="457200" lvl="1" indent="0">
              <a:lnSpc>
                <a:spcPct val="100000"/>
              </a:lnSpc>
              <a:spcBef>
                <a:spcPts val="0"/>
              </a:spcBef>
              <a:spcAft>
                <a:spcPts val="600"/>
              </a:spcAft>
              <a:buNone/>
              <a:defRPr/>
            </a:pPr>
            <a:r>
              <a:rPr lang="en-US" sz="1800" dirty="0">
                <a:solidFill>
                  <a:srgbClr val="00529B"/>
                </a:solidFill>
              </a:rPr>
              <a:t>Acronyms …………………………………………………………………………. 104–106</a:t>
            </a:r>
          </a:p>
          <a:p>
            <a:pPr marL="457200" lvl="1" indent="0">
              <a:lnSpc>
                <a:spcPct val="100000"/>
              </a:lnSpc>
              <a:spcBef>
                <a:spcPts val="0"/>
              </a:spcBef>
              <a:spcAft>
                <a:spcPts val="1200"/>
              </a:spcAft>
              <a:buNone/>
              <a:defRPr/>
            </a:pPr>
            <a:r>
              <a:rPr lang="en-US" sz="1800" dirty="0">
                <a:solidFill>
                  <a:srgbClr val="00529B"/>
                </a:solidFill>
              </a:rPr>
              <a:t>Acronyms.......................................................................................................104–106</a:t>
            </a:r>
          </a:p>
        </p:txBody>
      </p:sp>
      <p:sp>
        <p:nvSpPr>
          <p:cNvPr id="2" name="Date Placeholder 1">
            <a:extLst>
              <a:ext uri="{FF2B5EF4-FFF2-40B4-BE49-F238E27FC236}">
                <a16:creationId xmlns:a16="http://schemas.microsoft.com/office/drawing/2014/main" id="{B04D0148-BAB7-A547-9D22-39BCBAEDAD6D}"/>
              </a:ext>
            </a:extLst>
          </p:cNvPr>
          <p:cNvSpPr>
            <a:spLocks noGrp="1"/>
          </p:cNvSpPr>
          <p:nvPr>
            <p:ph type="dt" sz="half" idx="10"/>
          </p:nvPr>
        </p:nvSpPr>
        <p:spPr/>
        <p:txBody>
          <a:bodyPr/>
          <a:lstStyle/>
          <a:p>
            <a:r>
              <a:rPr lang="en-US"/>
              <a:t>May 2023</a:t>
            </a:r>
            <a:endParaRPr lang="en-US" dirty="0"/>
          </a:p>
        </p:txBody>
      </p:sp>
      <p:sp>
        <p:nvSpPr>
          <p:cNvPr id="3" name="Footer Placeholder 2">
            <a:extLst>
              <a:ext uri="{FF2B5EF4-FFF2-40B4-BE49-F238E27FC236}">
                <a16:creationId xmlns:a16="http://schemas.microsoft.com/office/drawing/2014/main" id="{87A1909C-8072-B843-A186-999E32FE69CC}"/>
              </a:ext>
            </a:extLst>
          </p:cNvPr>
          <p:cNvSpPr>
            <a:spLocks noGrp="1"/>
          </p:cNvSpPr>
          <p:nvPr>
            <p:ph type="ftr" sz="quarter" idx="11"/>
          </p:nvPr>
        </p:nvSpPr>
        <p:spPr/>
        <p:txBody>
          <a:bodyPr/>
          <a:lstStyle/>
          <a:p>
            <a:r>
              <a:rPr lang="en-US"/>
              <a:t>Getting Started with Medicare</a:t>
            </a:r>
            <a:endParaRPr lang="en-US" dirty="0"/>
          </a:p>
        </p:txBody>
      </p:sp>
      <p:sp>
        <p:nvSpPr>
          <p:cNvPr id="4" name="Slide Number Placeholder 3">
            <a:extLst>
              <a:ext uri="{FF2B5EF4-FFF2-40B4-BE49-F238E27FC236}">
                <a16:creationId xmlns:a16="http://schemas.microsoft.com/office/drawing/2014/main" id="{DC6C2659-E665-4E61-A334-335A144353E8}"/>
              </a:ext>
            </a:extLst>
          </p:cNvPr>
          <p:cNvSpPr>
            <a:spLocks noGrp="1"/>
          </p:cNvSpPr>
          <p:nvPr>
            <p:ph type="sldNum" sz="quarter" idx="12"/>
          </p:nvPr>
        </p:nvSpPr>
        <p:spPr/>
        <p:txBody>
          <a:bodyPr/>
          <a:lstStyle/>
          <a:p>
            <a:fld id="{0B2D781D-8844-5940-92D1-06EF0A7F581E}" type="slidenum">
              <a:rPr lang="en-US" smtClean="0"/>
              <a:pPr/>
              <a:t>2</a:t>
            </a:fld>
            <a:endParaRPr lang="en-US" dirty="0"/>
          </a:p>
        </p:txBody>
      </p:sp>
    </p:spTree>
    <p:custDataLst>
      <p:tags r:id="rId1"/>
    </p:custDataLst>
    <p:extLst>
      <p:ext uri="{BB962C8B-B14F-4D97-AF65-F5344CB8AC3E}">
        <p14:creationId xmlns:p14="http://schemas.microsoft.com/office/powerpoint/2010/main" val="2163212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16504"/>
            <a:ext cx="12191994" cy="972382"/>
          </a:xfrm>
        </p:spPr>
        <p:txBody>
          <a:bodyPr>
            <a:normAutofit/>
          </a:bodyPr>
          <a:lstStyle/>
          <a:p>
            <a:r>
              <a:rPr lang="en-US" sz="3000" dirty="0"/>
              <a:t>General Enrollment Period (GEP) 2023</a:t>
            </a:r>
          </a:p>
        </p:txBody>
      </p:sp>
      <p:sp>
        <p:nvSpPr>
          <p:cNvPr id="51" name="TextBox 50">
            <a:extLst>
              <a:ext uri="{FF2B5EF4-FFF2-40B4-BE49-F238E27FC236}">
                <a16:creationId xmlns:a16="http://schemas.microsoft.com/office/drawing/2014/main" id="{7871D100-A879-4A25-862D-C43EE8733C21}"/>
              </a:ext>
            </a:extLst>
          </p:cNvPr>
          <p:cNvSpPr txBox="1"/>
          <p:nvPr/>
        </p:nvSpPr>
        <p:spPr>
          <a:xfrm>
            <a:off x="2506914" y="1107435"/>
            <a:ext cx="6849017" cy="532363"/>
          </a:xfrm>
          <a:prstGeom prst="rect">
            <a:avLst/>
          </a:prstGeom>
          <a:noFill/>
        </p:spPr>
        <p:txBody>
          <a:bodyPr wrap="square" rtlCol="0">
            <a:spAutoFit/>
          </a:bodyPr>
          <a:lstStyle/>
          <a:p>
            <a:pPr algn="ctr"/>
            <a:r>
              <a:rPr lang="en-US" sz="2000" b="1" dirty="0">
                <a:solidFill>
                  <a:srgbClr val="00529B"/>
                </a:solidFill>
                <a:latin typeface="Arial" panose="020B0604020202020204" pitchFamily="34" charset="0"/>
                <a:cs typeface="Arial" panose="020B0604020202020204" pitchFamily="34" charset="0"/>
              </a:rPr>
              <a:t>3-Month GEP each year</a:t>
            </a:r>
          </a:p>
        </p:txBody>
      </p:sp>
      <p:grpSp>
        <p:nvGrpSpPr>
          <p:cNvPr id="8" name="Group 7" descr="Three calendar icons indication the Medicare GEP period which starts January 1st, continues through February and ends March 31st.">
            <a:extLst>
              <a:ext uri="{FF2B5EF4-FFF2-40B4-BE49-F238E27FC236}">
                <a16:creationId xmlns:a16="http://schemas.microsoft.com/office/drawing/2014/main" id="{F78D89EB-E699-4330-BE54-D508847C1982}"/>
              </a:ext>
            </a:extLst>
          </p:cNvPr>
          <p:cNvGrpSpPr/>
          <p:nvPr/>
        </p:nvGrpSpPr>
        <p:grpSpPr>
          <a:xfrm>
            <a:off x="2579727" y="2154870"/>
            <a:ext cx="4732794" cy="1659361"/>
            <a:chOff x="804408" y="1901062"/>
            <a:chExt cx="3441275" cy="1247132"/>
          </a:xfrm>
        </p:grpSpPr>
        <p:pic>
          <p:nvPicPr>
            <p:cNvPr id="7" name="Picture 6">
              <a:extLst>
                <a:ext uri="{FF2B5EF4-FFF2-40B4-BE49-F238E27FC236}">
                  <a16:creationId xmlns:a16="http://schemas.microsoft.com/office/drawing/2014/main" id="{64E2E3CE-D74F-480E-BB02-C5C65AB4F12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04408" y="1901062"/>
              <a:ext cx="1054699" cy="1237595"/>
            </a:xfrm>
            <a:prstGeom prst="rect">
              <a:avLst/>
            </a:prstGeom>
          </p:spPr>
        </p:pic>
        <p:pic>
          <p:nvPicPr>
            <p:cNvPr id="86" name="Picture 85">
              <a:extLst>
                <a:ext uri="{FF2B5EF4-FFF2-40B4-BE49-F238E27FC236}">
                  <a16:creationId xmlns:a16="http://schemas.microsoft.com/office/drawing/2014/main" id="{6528C580-58B0-4DF2-954F-A829D93212A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999369" y="1903158"/>
              <a:ext cx="1054699" cy="1237595"/>
            </a:xfrm>
            <a:prstGeom prst="rect">
              <a:avLst/>
            </a:prstGeom>
          </p:spPr>
        </p:pic>
        <p:pic>
          <p:nvPicPr>
            <p:cNvPr id="87" name="Picture 86">
              <a:extLst>
                <a:ext uri="{FF2B5EF4-FFF2-40B4-BE49-F238E27FC236}">
                  <a16:creationId xmlns:a16="http://schemas.microsoft.com/office/drawing/2014/main" id="{DD8241B3-2654-4233-8D4E-E2BBE480328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190984" y="1910599"/>
              <a:ext cx="1054699" cy="1237595"/>
            </a:xfrm>
            <a:prstGeom prst="rect">
              <a:avLst/>
            </a:prstGeom>
          </p:spPr>
        </p:pic>
        <p:sp>
          <p:nvSpPr>
            <p:cNvPr id="130" name="TextBox 129">
              <a:extLst>
                <a:ext uri="{FF2B5EF4-FFF2-40B4-BE49-F238E27FC236}">
                  <a16:creationId xmlns:a16="http://schemas.microsoft.com/office/drawing/2014/main" id="{0560B5EB-8DF9-4E12-9366-B52A9DC8C3D0}"/>
                </a:ext>
              </a:extLst>
            </p:cNvPr>
            <p:cNvSpPr txBox="1"/>
            <p:nvPr/>
          </p:nvSpPr>
          <p:spPr>
            <a:xfrm>
              <a:off x="3280477" y="2329285"/>
              <a:ext cx="877824" cy="731520"/>
            </a:xfrm>
            <a:prstGeom prst="rect">
              <a:avLst/>
            </a:prstGeom>
            <a:solidFill>
              <a:srgbClr val="0070C0"/>
            </a:solidFill>
            <a:ln>
              <a:solidFill>
                <a:schemeClr val="bg1"/>
              </a:solidFill>
            </a:ln>
          </p:spPr>
          <p:txBody>
            <a:bodyPr wrap="square" lIns="0" tIns="0" rIns="0" bIns="0" rtlCol="0" anchor="ctr">
              <a:spAutoFit/>
            </a:bodyPr>
            <a:lstStyle/>
            <a:p>
              <a:pPr algn="ctr"/>
              <a:r>
                <a:rPr lang="en-US" sz="1400" b="1" dirty="0">
                  <a:solidFill>
                    <a:schemeClr val="bg1"/>
                  </a:solidFill>
                </a:rPr>
                <a:t>ENDS</a:t>
              </a:r>
            </a:p>
            <a:p>
              <a:pPr algn="ctr"/>
              <a:r>
                <a:rPr lang="en-US" sz="2200" b="1" dirty="0">
                  <a:solidFill>
                    <a:schemeClr val="bg1"/>
                  </a:solidFill>
                </a:rPr>
                <a:t>Mar 31</a:t>
              </a:r>
            </a:p>
          </p:txBody>
        </p:sp>
        <p:sp>
          <p:nvSpPr>
            <p:cNvPr id="100" name="TextBox 99">
              <a:extLst>
                <a:ext uri="{FF2B5EF4-FFF2-40B4-BE49-F238E27FC236}">
                  <a16:creationId xmlns:a16="http://schemas.microsoft.com/office/drawing/2014/main" id="{BCDB39A1-9B8E-4205-9857-E4D33281444B}"/>
                </a:ext>
              </a:extLst>
            </p:cNvPr>
            <p:cNvSpPr txBox="1"/>
            <p:nvPr/>
          </p:nvSpPr>
          <p:spPr>
            <a:xfrm>
              <a:off x="2074646" y="2327469"/>
              <a:ext cx="877824" cy="731520"/>
            </a:xfrm>
            <a:prstGeom prst="rect">
              <a:avLst/>
            </a:prstGeom>
            <a:solidFill>
              <a:srgbClr val="0070C0"/>
            </a:solidFill>
            <a:ln>
              <a:solidFill>
                <a:schemeClr val="bg1"/>
              </a:solidFill>
            </a:ln>
          </p:spPr>
          <p:txBody>
            <a:bodyPr wrap="square" lIns="0" tIns="0" rIns="0" bIns="0" rtlCol="0" anchor="ctr">
              <a:spAutoFit/>
            </a:bodyPr>
            <a:lstStyle/>
            <a:p>
              <a:pPr algn="ctr"/>
              <a:r>
                <a:rPr lang="en-US" sz="1350" b="1" dirty="0">
                  <a:solidFill>
                    <a:schemeClr val="bg1"/>
                  </a:solidFill>
                </a:rPr>
                <a:t>CONTINUES</a:t>
              </a:r>
            </a:p>
            <a:p>
              <a:pPr algn="ctr"/>
              <a:r>
                <a:rPr lang="en-US" sz="2200" b="1" dirty="0">
                  <a:solidFill>
                    <a:schemeClr val="bg1"/>
                  </a:solidFill>
                </a:rPr>
                <a:t>Feb</a:t>
              </a:r>
            </a:p>
          </p:txBody>
        </p:sp>
        <p:sp>
          <p:nvSpPr>
            <p:cNvPr id="91" name="TextBox 90">
              <a:extLst>
                <a:ext uri="{FF2B5EF4-FFF2-40B4-BE49-F238E27FC236}">
                  <a16:creationId xmlns:a16="http://schemas.microsoft.com/office/drawing/2014/main" id="{7C6502D4-6523-4AB9-BBA2-FA5B57F54ADF}"/>
                </a:ext>
              </a:extLst>
            </p:cNvPr>
            <p:cNvSpPr txBox="1"/>
            <p:nvPr/>
          </p:nvSpPr>
          <p:spPr>
            <a:xfrm>
              <a:off x="881871" y="2330112"/>
              <a:ext cx="877824" cy="731520"/>
            </a:xfrm>
            <a:prstGeom prst="rect">
              <a:avLst/>
            </a:prstGeom>
            <a:solidFill>
              <a:srgbClr val="0070C0"/>
            </a:solidFill>
            <a:ln>
              <a:solidFill>
                <a:schemeClr val="bg1"/>
              </a:solidFill>
            </a:ln>
          </p:spPr>
          <p:txBody>
            <a:bodyPr wrap="square" lIns="0" tIns="0" rIns="0" bIns="0" rtlCol="0" anchor="ctr">
              <a:spAutoFit/>
            </a:bodyPr>
            <a:lstStyle/>
            <a:p>
              <a:pPr algn="ctr"/>
              <a:r>
                <a:rPr lang="en-US" sz="1400" b="1" dirty="0">
                  <a:solidFill>
                    <a:schemeClr val="bg1"/>
                  </a:solidFill>
                </a:rPr>
                <a:t>STARTS</a:t>
              </a:r>
            </a:p>
            <a:p>
              <a:pPr algn="ctr"/>
              <a:r>
                <a:rPr lang="en-US" sz="2200" b="1" dirty="0">
                  <a:solidFill>
                    <a:schemeClr val="bg1"/>
                  </a:solidFill>
                </a:rPr>
                <a:t>Jan 1</a:t>
              </a:r>
            </a:p>
          </p:txBody>
        </p:sp>
      </p:grpSp>
      <p:grpSp>
        <p:nvGrpSpPr>
          <p:cNvPr id="37" name="Group 36" descr="Yellow box with a blue topper indicating coverage begins July 1st">
            <a:extLst>
              <a:ext uri="{FF2B5EF4-FFF2-40B4-BE49-F238E27FC236}">
                <a16:creationId xmlns:a16="http://schemas.microsoft.com/office/drawing/2014/main" id="{0D203254-6F67-427C-A31D-480BCE3A7845}"/>
              </a:ext>
            </a:extLst>
          </p:cNvPr>
          <p:cNvGrpSpPr/>
          <p:nvPr/>
        </p:nvGrpSpPr>
        <p:grpSpPr>
          <a:xfrm>
            <a:off x="7433820" y="1809968"/>
            <a:ext cx="2316168" cy="3024682"/>
            <a:chOff x="7664742" y="718797"/>
            <a:chExt cx="1898604" cy="1917582"/>
          </a:xfrm>
        </p:grpSpPr>
        <p:sp>
          <p:nvSpPr>
            <p:cNvPr id="38" name="Freeform: Shape 37">
              <a:extLst>
                <a:ext uri="{FF2B5EF4-FFF2-40B4-BE49-F238E27FC236}">
                  <a16:creationId xmlns:a16="http://schemas.microsoft.com/office/drawing/2014/main" id="{BBC168E1-9340-4A39-8CBD-33C6B1AAE10F}"/>
                </a:ext>
              </a:extLst>
            </p:cNvPr>
            <p:cNvSpPr/>
            <p:nvPr/>
          </p:nvSpPr>
          <p:spPr>
            <a:xfrm>
              <a:off x="7664742" y="1001468"/>
              <a:ext cx="1890319" cy="1634911"/>
            </a:xfrm>
            <a:custGeom>
              <a:avLst/>
              <a:gdLst>
                <a:gd name="connsiteX0" fmla="*/ 945159 w 1890319"/>
                <a:gd name="connsiteY0" fmla="*/ 0 h 1634911"/>
                <a:gd name="connsiteX1" fmla="*/ 1772888 w 1890319"/>
                <a:gd name="connsiteY1" fmla="*/ 135085 h 1634911"/>
                <a:gd name="connsiteX2" fmla="*/ 1890319 w 1890319"/>
                <a:gd name="connsiteY2" fmla="*/ 181066 h 1634911"/>
                <a:gd name="connsiteX3" fmla="*/ 1890319 w 1890319"/>
                <a:gd name="connsiteY3" fmla="*/ 1634911 h 1634911"/>
                <a:gd name="connsiteX4" fmla="*/ 0 w 1890319"/>
                <a:gd name="connsiteY4" fmla="*/ 1634911 h 1634911"/>
                <a:gd name="connsiteX5" fmla="*/ 0 w 1890319"/>
                <a:gd name="connsiteY5" fmla="*/ 181066 h 1634911"/>
                <a:gd name="connsiteX6" fmla="*/ 117430 w 1890319"/>
                <a:gd name="connsiteY6" fmla="*/ 135085 h 1634911"/>
                <a:gd name="connsiteX7" fmla="*/ 945159 w 1890319"/>
                <a:gd name="connsiteY7" fmla="*/ 0 h 163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1634911">
                  <a:moveTo>
                    <a:pt x="945159" y="0"/>
                  </a:moveTo>
                  <a:cubicBezTo>
                    <a:pt x="1244864" y="0"/>
                    <a:pt x="1526835" y="48935"/>
                    <a:pt x="1772888" y="135085"/>
                  </a:cubicBezTo>
                  <a:lnTo>
                    <a:pt x="1890319" y="181066"/>
                  </a:lnTo>
                  <a:lnTo>
                    <a:pt x="1890319" y="1634911"/>
                  </a:lnTo>
                  <a:lnTo>
                    <a:pt x="0" y="1634911"/>
                  </a:lnTo>
                  <a:lnTo>
                    <a:pt x="0" y="181066"/>
                  </a:lnTo>
                  <a:lnTo>
                    <a:pt x="117430" y="135085"/>
                  </a:lnTo>
                  <a:cubicBezTo>
                    <a:pt x="363484" y="48935"/>
                    <a:pt x="645455" y="0"/>
                    <a:pt x="945159" y="0"/>
                  </a:cubicBezTo>
                  <a:close/>
                </a:path>
              </a:pathLst>
            </a:cu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F5597"/>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282E5F34-2036-46B2-A9F3-E66302B9C518}"/>
                </a:ext>
              </a:extLst>
            </p:cNvPr>
            <p:cNvSpPr/>
            <p:nvPr/>
          </p:nvSpPr>
          <p:spPr>
            <a:xfrm>
              <a:off x="7664742" y="718797"/>
              <a:ext cx="1890319" cy="463737"/>
            </a:xfrm>
            <a:custGeom>
              <a:avLst/>
              <a:gdLst>
                <a:gd name="connsiteX0" fmla="*/ 0 w 1890319"/>
                <a:gd name="connsiteY0" fmla="*/ 0 h 463737"/>
                <a:gd name="connsiteX1" fmla="*/ 1890319 w 1890319"/>
                <a:gd name="connsiteY1" fmla="*/ 0 h 463737"/>
                <a:gd name="connsiteX2" fmla="*/ 1890319 w 1890319"/>
                <a:gd name="connsiteY2" fmla="*/ 463737 h 463737"/>
                <a:gd name="connsiteX3" fmla="*/ 1772888 w 1890319"/>
                <a:gd name="connsiteY3" fmla="*/ 417756 h 463737"/>
                <a:gd name="connsiteX4" fmla="*/ 945159 w 1890319"/>
                <a:gd name="connsiteY4" fmla="*/ 282671 h 463737"/>
                <a:gd name="connsiteX5" fmla="*/ 117430 w 1890319"/>
                <a:gd name="connsiteY5" fmla="*/ 417756 h 463737"/>
                <a:gd name="connsiteX6" fmla="*/ 0 w 1890319"/>
                <a:gd name="connsiteY6" fmla="*/ 463737 h 463737"/>
                <a:gd name="connsiteX7" fmla="*/ 0 w 1890319"/>
                <a:gd name="connsiteY7" fmla="*/ 0 h 46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463737">
                  <a:moveTo>
                    <a:pt x="0" y="0"/>
                  </a:moveTo>
                  <a:lnTo>
                    <a:pt x="1890319" y="0"/>
                  </a:lnTo>
                  <a:lnTo>
                    <a:pt x="1890319" y="463737"/>
                  </a:lnTo>
                  <a:lnTo>
                    <a:pt x="1772888" y="417756"/>
                  </a:lnTo>
                  <a:cubicBezTo>
                    <a:pt x="1526835" y="331606"/>
                    <a:pt x="1244864" y="282671"/>
                    <a:pt x="945159" y="282671"/>
                  </a:cubicBezTo>
                  <a:cubicBezTo>
                    <a:pt x="645455" y="282671"/>
                    <a:pt x="363484" y="331606"/>
                    <a:pt x="117430" y="417756"/>
                  </a:cubicBezTo>
                  <a:lnTo>
                    <a:pt x="0" y="463737"/>
                  </a:lnTo>
                  <a:lnTo>
                    <a:pt x="0" y="0"/>
                  </a:lnTo>
                  <a:close/>
                </a:path>
              </a:pathLst>
            </a:custGeom>
            <a:solidFill>
              <a:srgbClr val="0070C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DB8311A4-B1A3-48A0-A9B3-EE666350FDB3}"/>
                </a:ext>
              </a:extLst>
            </p:cNvPr>
            <p:cNvSpPr txBox="1"/>
            <p:nvPr/>
          </p:nvSpPr>
          <p:spPr>
            <a:xfrm>
              <a:off x="7673027" y="1147881"/>
              <a:ext cx="1890319" cy="12461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F5597"/>
                  </a:solidFill>
                  <a:effectLst/>
                  <a:uLnTx/>
                  <a:uFillTx/>
                  <a:latin typeface="Calibri" panose="020F0502020204030204"/>
                  <a:ea typeface="+mn-ea"/>
                  <a:cs typeface="+mn-cs"/>
                </a:rPr>
                <a:t>Coverage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F5597"/>
                  </a:solidFill>
                  <a:effectLst/>
                  <a:uLnTx/>
                  <a:uFillTx/>
                  <a:latin typeface="Calibri" panose="020F0502020204030204"/>
                  <a:ea typeface="+mn-ea"/>
                  <a:cs typeface="+mn-cs"/>
                </a:rPr>
                <a:t>begins the 1</a:t>
              </a:r>
              <a:r>
                <a:rPr kumimoji="0" lang="en-US" sz="1800" b="1" i="0" u="none" strike="noStrike" kern="1200" cap="none" spc="0" normalizeH="0" baseline="30000" noProof="0" dirty="0">
                  <a:ln>
                    <a:noFill/>
                  </a:ln>
                  <a:solidFill>
                    <a:srgbClr val="2F5597"/>
                  </a:solidFill>
                  <a:effectLst/>
                  <a:uLnTx/>
                  <a:uFillTx/>
                  <a:latin typeface="Calibri" panose="020F0502020204030204"/>
                  <a:ea typeface="+mn-ea"/>
                  <a:cs typeface="+mn-cs"/>
                </a:rPr>
                <a:t>st</a:t>
              </a:r>
              <a:r>
                <a:rPr kumimoji="0" lang="en-US" sz="1800" b="1" i="0" u="none" strike="noStrike" kern="1200" cap="none" spc="0" normalizeH="0" baseline="0" noProof="0" dirty="0">
                  <a:ln>
                    <a:noFill/>
                  </a:ln>
                  <a:solidFill>
                    <a:srgbClr val="2F5597"/>
                  </a:solidFill>
                  <a:effectLst/>
                  <a:uLnTx/>
                  <a:uFillTx/>
                  <a:latin typeface="Calibri" panose="020F0502020204030204"/>
                  <a:ea typeface="+mn-ea"/>
                  <a:cs typeface="+mn-cs"/>
                </a:rPr>
                <a:t> day of the month after you sign up</a:t>
              </a:r>
            </a:p>
          </p:txBody>
        </p:sp>
      </p:grpSp>
      <p:sp>
        <p:nvSpPr>
          <p:cNvPr id="6" name="Content Placeholder 7"/>
          <p:cNvSpPr txBox="1">
            <a:spLocks/>
          </p:cNvSpPr>
          <p:nvPr/>
        </p:nvSpPr>
        <p:spPr>
          <a:xfrm>
            <a:off x="2429654" y="4092115"/>
            <a:ext cx="7332688" cy="21518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3200" kern="1200">
                <a:solidFill>
                  <a:schemeClr val="tx1"/>
                </a:solidFill>
                <a:latin typeface="+mn-lt"/>
                <a:ea typeface="+mn-ea"/>
                <a:cs typeface="+mn-cs"/>
              </a:defRPr>
            </a:lvl1pPr>
            <a:lvl2pPr marL="461963" marR="0"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24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20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spcBef>
                <a:spcPts val="0"/>
              </a:spcBef>
              <a:spcAft>
                <a:spcPts val="1200"/>
              </a:spcAft>
              <a:buClrTx/>
              <a:buSzTx/>
              <a:buFont typeface="Arial" panose="020B0604020202020204" pitchFamily="34" charset="0"/>
              <a:buNone/>
              <a:tabLst/>
              <a:defRPr/>
            </a:pPr>
            <a:r>
              <a:rPr lang="en-US" sz="1800" b="1" dirty="0">
                <a:solidFill>
                  <a:srgbClr val="00529B"/>
                </a:solidFill>
                <a:latin typeface="Arial" panose="020B0604020202020204" pitchFamily="34" charset="0"/>
                <a:cs typeface="Arial" panose="020B0604020202020204" pitchFamily="34" charset="0"/>
              </a:rPr>
              <a:t>You </a:t>
            </a:r>
            <a:r>
              <a:rPr kumimoji="0" lang="en-US" sz="18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can sign up for:</a:t>
            </a:r>
          </a:p>
          <a:p>
            <a:pPr marL="548640" marR="0" lvl="1" indent="-274320" algn="l" defTabSz="914400" rtl="0" eaLnBrk="1" fontAlgn="auto" latinLnBrk="0" hangingPunct="1">
              <a:spcBef>
                <a:spcPts val="0"/>
              </a:spcBef>
              <a:spcAft>
                <a:spcPts val="120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Part A (if you have to buy it)</a:t>
            </a:r>
          </a:p>
          <a:p>
            <a:pPr marL="548640" marR="0" lvl="1" indent="-274320" algn="l" defTabSz="914400" rtl="0" eaLnBrk="1" fontAlgn="auto" latinLnBrk="0" hangingPunct="1">
              <a:spcBef>
                <a:spcPts val="0"/>
              </a:spcBef>
              <a:spcAft>
                <a:spcPts val="120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Part B</a:t>
            </a:r>
          </a:p>
        </p:txBody>
      </p:sp>
      <p:grpSp>
        <p:nvGrpSpPr>
          <p:cNvPr id="77" name="Group 76" descr="Information banner reading: If you enroll after your IEP, you may pay a late enrollment penalty.">
            <a:extLst>
              <a:ext uri="{FF2B5EF4-FFF2-40B4-BE49-F238E27FC236}">
                <a16:creationId xmlns:a16="http://schemas.microsoft.com/office/drawing/2014/main" id="{830E6EE4-4C6F-4A60-A73E-F2E7A7FC8F4C}"/>
              </a:ext>
            </a:extLst>
          </p:cNvPr>
          <p:cNvGrpSpPr/>
          <p:nvPr/>
        </p:nvGrpSpPr>
        <p:grpSpPr>
          <a:xfrm>
            <a:off x="7208338" y="5028549"/>
            <a:ext cx="5194314" cy="1221809"/>
            <a:chOff x="8057777" y="4114511"/>
            <a:chExt cx="4368770" cy="1221809"/>
          </a:xfrm>
        </p:grpSpPr>
        <p:sp>
          <p:nvSpPr>
            <p:cNvPr id="78" name="Arrow: Pentagon 77">
              <a:extLst>
                <a:ext uri="{FF2B5EF4-FFF2-40B4-BE49-F238E27FC236}">
                  <a16:creationId xmlns:a16="http://schemas.microsoft.com/office/drawing/2014/main" id="{AA14D688-1D56-4340-B05C-D50A0B658E69}"/>
                </a:ext>
              </a:extLst>
            </p:cNvPr>
            <p:cNvSpPr/>
            <p:nvPr/>
          </p:nvSpPr>
          <p:spPr>
            <a:xfrm rot="10800000">
              <a:off x="8057777" y="4397730"/>
              <a:ext cx="4196850" cy="708032"/>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TextBox 78">
              <a:extLst>
                <a:ext uri="{FF2B5EF4-FFF2-40B4-BE49-F238E27FC236}">
                  <a16:creationId xmlns:a16="http://schemas.microsoft.com/office/drawing/2014/main" id="{5FD9C5BF-D339-4FB4-B5DF-2DC5EB38A0BB}"/>
                </a:ext>
              </a:extLst>
            </p:cNvPr>
            <p:cNvSpPr txBox="1"/>
            <p:nvPr/>
          </p:nvSpPr>
          <p:spPr>
            <a:xfrm>
              <a:off x="9614315" y="4613869"/>
              <a:ext cx="2812232" cy="338554"/>
            </a:xfrm>
            <a:prstGeom prst="rect">
              <a:avLst/>
            </a:prstGeom>
            <a:noFill/>
          </p:spPr>
          <p:txBody>
            <a:bodyPr wrap="square" rtlCol="0">
              <a:spAutoFit/>
            </a:bodyPr>
            <a:lstStyle/>
            <a:p>
              <a:pPr lvl="0" defTabSz="685800">
                <a:lnSpc>
                  <a:spcPct val="100000"/>
                </a:lnSpc>
                <a:spcBef>
                  <a:spcPts val="600"/>
                </a:spcBef>
              </a:pPr>
              <a:r>
                <a:rPr lang="en-US" sz="1600" dirty="0">
                  <a:solidFill>
                    <a:srgbClr val="00529B"/>
                  </a:solidFill>
                  <a:cs typeface="Arial" panose="020B0604020202020204" pitchFamily="34" charset="0"/>
                </a:rPr>
                <a:t>May have late enrollment penalties</a:t>
              </a:r>
            </a:p>
          </p:txBody>
        </p:sp>
        <p:pic>
          <p:nvPicPr>
            <p:cNvPr id="80" name="Graphic 79" descr="Money icon">
              <a:extLst>
                <a:ext uri="{FF2B5EF4-FFF2-40B4-BE49-F238E27FC236}">
                  <a16:creationId xmlns:a16="http://schemas.microsoft.com/office/drawing/2014/main" id="{42B286E5-1CA0-47D0-9C35-EC3A81769B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92507" y="4114511"/>
              <a:ext cx="1221809" cy="1221809"/>
            </a:xfrm>
            <a:prstGeom prst="rect">
              <a:avLst/>
            </a:prstGeom>
          </p:spPr>
        </p:pic>
      </p:grpSp>
      <p:sp>
        <p:nvSpPr>
          <p:cNvPr id="9" name="Slide Number Placeholder 8">
            <a:extLst>
              <a:ext uri="{FF2B5EF4-FFF2-40B4-BE49-F238E27FC236}">
                <a16:creationId xmlns:a16="http://schemas.microsoft.com/office/drawing/2014/main" id="{35A06EB2-71D1-4DF2-86C3-06E45F0B18BE}"/>
              </a:ext>
            </a:extLst>
          </p:cNvPr>
          <p:cNvSpPr>
            <a:spLocks noGrp="1"/>
          </p:cNvSpPr>
          <p:nvPr>
            <p:ph type="sldNum" sz="quarter" idx="12"/>
          </p:nvPr>
        </p:nvSpPr>
        <p:spPr/>
        <p:txBody>
          <a:bodyPr/>
          <a:lstStyle/>
          <a:p>
            <a:fld id="{48F63A3B-78C7-47BE-AE5E-E10140E04643}" type="slidenum">
              <a:rPr lang="en-US" smtClean="0"/>
              <a:pPr/>
              <a:t>20</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325464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500"/>
                                  </p:stCondLst>
                                  <p:childTnLst>
                                    <p:set>
                                      <p:cBhvr>
                                        <p:cTn id="6" dur="1" fill="hold">
                                          <p:stCondLst>
                                            <p:cond delay="0"/>
                                          </p:stCondLst>
                                        </p:cTn>
                                        <p:tgtEl>
                                          <p:spTgt spid="77"/>
                                        </p:tgtEl>
                                        <p:attrNameLst>
                                          <p:attrName>style.visibility</p:attrName>
                                        </p:attrNameLst>
                                      </p:cBhvr>
                                      <p:to>
                                        <p:strVal val="visible"/>
                                      </p:to>
                                    </p:set>
                                    <p:anim calcmode="lin" valueType="num">
                                      <p:cBhvr additive="base">
                                        <p:cTn id="7" dur="500" fill="hold"/>
                                        <p:tgtEl>
                                          <p:spTgt spid="77"/>
                                        </p:tgtEl>
                                        <p:attrNameLst>
                                          <p:attrName>ppt_x</p:attrName>
                                        </p:attrNameLst>
                                      </p:cBhvr>
                                      <p:tavLst>
                                        <p:tav tm="0">
                                          <p:val>
                                            <p:strVal val="1+#ppt_w/2"/>
                                          </p:val>
                                        </p:tav>
                                        <p:tav tm="100000">
                                          <p:val>
                                            <p:strVal val="#ppt_x"/>
                                          </p:val>
                                        </p:tav>
                                      </p:tavLst>
                                    </p:anim>
                                    <p:anim calcmode="lin" valueType="num">
                                      <p:cBhvr additive="base">
                                        <p:cTn id="8" dur="500" fill="hold"/>
                                        <p:tgtEl>
                                          <p:spTgt spid="7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1CCA8-9102-4A9A-9C65-05B350A2D6B3}"/>
              </a:ext>
            </a:extLst>
          </p:cNvPr>
          <p:cNvSpPr>
            <a:spLocks noGrp="1"/>
          </p:cNvSpPr>
          <p:nvPr>
            <p:ph type="title"/>
          </p:nvPr>
        </p:nvSpPr>
        <p:spPr/>
        <p:txBody>
          <a:bodyPr anchor="ctr" anchorCtr="0">
            <a:normAutofit/>
          </a:bodyPr>
          <a:lstStyle/>
          <a:p>
            <a:r>
              <a:rPr lang="en-US" dirty="0">
                <a:solidFill>
                  <a:srgbClr val="FFD966"/>
                </a:solidFill>
              </a:rPr>
              <a:t>NEW </a:t>
            </a:r>
            <a:r>
              <a:rPr lang="en-US" sz="3000" dirty="0"/>
              <a:t>Beneficiary Enrollment Simplification</a:t>
            </a:r>
          </a:p>
        </p:txBody>
      </p:sp>
      <p:sp>
        <p:nvSpPr>
          <p:cNvPr id="3" name="Text Placeholder 2">
            <a:extLst>
              <a:ext uri="{FF2B5EF4-FFF2-40B4-BE49-F238E27FC236}">
                <a16:creationId xmlns:a16="http://schemas.microsoft.com/office/drawing/2014/main" id="{0A181F57-4C3E-4F1C-9A5B-307B1C5ABA79}"/>
              </a:ext>
            </a:extLst>
          </p:cNvPr>
          <p:cNvSpPr>
            <a:spLocks noGrp="1"/>
          </p:cNvSpPr>
          <p:nvPr>
            <p:ph idx="1"/>
          </p:nvPr>
        </p:nvSpPr>
        <p:spPr/>
        <p:txBody>
          <a:bodyPr>
            <a:normAutofit fontScale="92500" lnSpcReduction="20000"/>
          </a:bodyPr>
          <a:lstStyle/>
          <a:p>
            <a:pPr marL="274320" indent="-274320">
              <a:lnSpc>
                <a:spcPct val="110000"/>
              </a:lnSpc>
              <a:spcBef>
                <a:spcPts val="0"/>
              </a:spcBef>
              <a:spcAft>
                <a:spcPts val="1200"/>
              </a:spcAft>
            </a:pPr>
            <a:r>
              <a:rPr lang="en-US" sz="2400" dirty="0">
                <a:solidFill>
                  <a:srgbClr val="00529B"/>
                </a:solidFill>
              </a:rPr>
              <a:t>Section 120 of the Consolidated Appropriations Act (CAA) of 2021</a:t>
            </a:r>
          </a:p>
          <a:p>
            <a:pPr marL="274320" indent="-274320">
              <a:lnSpc>
                <a:spcPct val="110000"/>
              </a:lnSpc>
              <a:spcBef>
                <a:spcPts val="0"/>
              </a:spcBef>
              <a:spcAft>
                <a:spcPts val="1200"/>
              </a:spcAft>
            </a:pPr>
            <a:r>
              <a:rPr lang="en-US" sz="2400" dirty="0">
                <a:solidFill>
                  <a:srgbClr val="00529B"/>
                </a:solidFill>
              </a:rPr>
              <a:t>Special Enrollment Periods (SEPs) with no late enrollment penalties may be established for individuals who meet exceptional conditions specified by the Secretary of the U.S. Department of Health &amp; Human Services (HHS)</a:t>
            </a:r>
          </a:p>
          <a:p>
            <a:pPr marL="274320" indent="-274320">
              <a:lnSpc>
                <a:spcPct val="110000"/>
              </a:lnSpc>
              <a:spcBef>
                <a:spcPts val="0"/>
              </a:spcBef>
              <a:spcAft>
                <a:spcPts val="1200"/>
              </a:spcAft>
            </a:pPr>
            <a:r>
              <a:rPr lang="en-US" sz="2400" dirty="0">
                <a:solidFill>
                  <a:srgbClr val="00529B"/>
                </a:solidFill>
              </a:rPr>
              <a:t>People may qualify for one of the new SEPs if:</a:t>
            </a:r>
          </a:p>
          <a:p>
            <a:pPr marL="891540" lvl="1" indent="-342900">
              <a:lnSpc>
                <a:spcPct val="110000"/>
              </a:lnSpc>
              <a:spcBef>
                <a:spcPts val="0"/>
              </a:spcBef>
              <a:spcAft>
                <a:spcPts val="1200"/>
              </a:spcAft>
              <a:buSzPct val="100000"/>
            </a:pPr>
            <a:r>
              <a:rPr lang="en-US" sz="2000" dirty="0">
                <a:solidFill>
                  <a:srgbClr val="00529B"/>
                </a:solidFill>
              </a:rPr>
              <a:t>They’re impacted by an emergency or disaster</a:t>
            </a:r>
          </a:p>
          <a:p>
            <a:pPr marL="891540" lvl="1" indent="-342900">
              <a:lnSpc>
                <a:spcPct val="110000"/>
              </a:lnSpc>
              <a:spcBef>
                <a:spcPts val="0"/>
              </a:spcBef>
              <a:spcAft>
                <a:spcPts val="1200"/>
              </a:spcAft>
              <a:buSzPct val="100000"/>
            </a:pPr>
            <a:r>
              <a:rPr lang="en-US" sz="2000" dirty="0">
                <a:solidFill>
                  <a:srgbClr val="00529B"/>
                </a:solidFill>
              </a:rPr>
              <a:t>They get inaccurate or misleading information from their health plan or employer</a:t>
            </a:r>
          </a:p>
          <a:p>
            <a:pPr marL="891540" lvl="1" indent="-342900">
              <a:lnSpc>
                <a:spcPct val="110000"/>
              </a:lnSpc>
              <a:spcBef>
                <a:spcPts val="0"/>
              </a:spcBef>
              <a:spcAft>
                <a:spcPts val="1200"/>
              </a:spcAft>
              <a:buSzPct val="100000"/>
            </a:pPr>
            <a:r>
              <a:rPr lang="en-US" sz="2000" dirty="0">
                <a:solidFill>
                  <a:srgbClr val="00529B"/>
                </a:solidFill>
              </a:rPr>
              <a:t>They were formerly incarcerated</a:t>
            </a:r>
          </a:p>
          <a:p>
            <a:pPr marL="891540" lvl="1" indent="-342900">
              <a:lnSpc>
                <a:spcPct val="110000"/>
              </a:lnSpc>
              <a:spcBef>
                <a:spcPts val="0"/>
              </a:spcBef>
              <a:spcAft>
                <a:spcPts val="1200"/>
              </a:spcAft>
              <a:buSzPct val="100000"/>
            </a:pPr>
            <a:r>
              <a:rPr lang="en-US" sz="2000" dirty="0">
                <a:solidFill>
                  <a:srgbClr val="00529B"/>
                </a:solidFill>
              </a:rPr>
              <a:t>They lose Medicaid coverage</a:t>
            </a:r>
          </a:p>
          <a:p>
            <a:pPr marL="891540" lvl="1" indent="-342900">
              <a:lnSpc>
                <a:spcPct val="110000"/>
              </a:lnSpc>
              <a:spcBef>
                <a:spcPts val="0"/>
              </a:spcBef>
              <a:spcAft>
                <a:spcPts val="1200"/>
              </a:spcAft>
              <a:buSzPct val="100000"/>
            </a:pPr>
            <a:r>
              <a:rPr lang="en-US" sz="2000" dirty="0">
                <a:solidFill>
                  <a:srgbClr val="00529B"/>
                </a:solidFill>
              </a:rPr>
              <a:t>They experience other exceptional conditions</a:t>
            </a:r>
          </a:p>
          <a:p>
            <a:pPr marL="803275" lvl="1" indent="-346075">
              <a:lnSpc>
                <a:spcPct val="110000"/>
              </a:lnSpc>
              <a:spcBef>
                <a:spcPts val="0"/>
              </a:spcBef>
              <a:spcAft>
                <a:spcPts val="1200"/>
              </a:spcAft>
              <a:buSzPct val="75000"/>
              <a:buFont typeface="Courier New" panose="02070309020205020404" pitchFamily="49" charset="0"/>
              <a:buChar char="o"/>
            </a:pPr>
            <a:endParaRPr lang="en-US" sz="2000" dirty="0">
              <a:solidFill>
                <a:srgbClr val="00529B"/>
              </a:solidFill>
            </a:endParaRPr>
          </a:p>
          <a:p>
            <a:pPr marL="731520" lvl="1" indent="-274320">
              <a:lnSpc>
                <a:spcPct val="110000"/>
              </a:lnSpc>
              <a:spcBef>
                <a:spcPts val="0"/>
              </a:spcBef>
              <a:spcAft>
                <a:spcPts val="1200"/>
              </a:spcAft>
            </a:pPr>
            <a:endParaRPr lang="en-US" sz="2000" dirty="0">
              <a:solidFill>
                <a:srgbClr val="00529B"/>
              </a:solidFill>
            </a:endParaRPr>
          </a:p>
        </p:txBody>
      </p:sp>
      <p:sp>
        <p:nvSpPr>
          <p:cNvPr id="6" name="Slide Number Placeholder 5">
            <a:extLst>
              <a:ext uri="{FF2B5EF4-FFF2-40B4-BE49-F238E27FC236}">
                <a16:creationId xmlns:a16="http://schemas.microsoft.com/office/drawing/2014/main" id="{A33D604D-21D2-4B51-96A6-D80D965CBF9E}"/>
              </a:ext>
            </a:extLst>
          </p:cNvPr>
          <p:cNvSpPr>
            <a:spLocks noGrp="1"/>
          </p:cNvSpPr>
          <p:nvPr>
            <p:ph type="sldNum" sz="quarter" idx="12"/>
          </p:nvPr>
        </p:nvSpPr>
        <p:spPr/>
        <p:txBody>
          <a:bodyPr/>
          <a:lstStyle/>
          <a:p>
            <a:fld id="{0B2D781D-8844-5940-92D1-06EF0A7F581E}" type="slidenum">
              <a:rPr lang="en-US" smtClean="0"/>
              <a:t>21</a:t>
            </a:fld>
            <a:endParaRPr lang="en-US"/>
          </a:p>
        </p:txBody>
      </p:sp>
      <p:sp>
        <p:nvSpPr>
          <p:cNvPr id="5" name="Footer Placeholder 4">
            <a:extLst>
              <a:ext uri="{FF2B5EF4-FFF2-40B4-BE49-F238E27FC236}">
                <a16:creationId xmlns:a16="http://schemas.microsoft.com/office/drawing/2014/main" id="{752ED2C2-0F2F-4897-9488-DC3F477F6004}"/>
              </a:ext>
            </a:extLst>
          </p:cNvPr>
          <p:cNvSpPr>
            <a:spLocks noGrp="1"/>
          </p:cNvSpPr>
          <p:nvPr>
            <p:ph type="ftr" sz="quarter" idx="11"/>
          </p:nvPr>
        </p:nvSpPr>
        <p:spPr/>
        <p:txBody>
          <a:bodyPr/>
          <a:lstStyle/>
          <a:p>
            <a:r>
              <a:rPr lang="en-US"/>
              <a:t>Getting Started with Medicare</a:t>
            </a:r>
          </a:p>
        </p:txBody>
      </p:sp>
      <p:sp>
        <p:nvSpPr>
          <p:cNvPr id="4" name="Date Placeholder 3">
            <a:extLst>
              <a:ext uri="{FF2B5EF4-FFF2-40B4-BE49-F238E27FC236}">
                <a16:creationId xmlns:a16="http://schemas.microsoft.com/office/drawing/2014/main" id="{6C51A4FB-BFB2-4F6F-BB1C-1652A1C8788B}"/>
              </a:ext>
            </a:extLst>
          </p:cNvPr>
          <p:cNvSpPr>
            <a:spLocks noGrp="1"/>
          </p:cNvSpPr>
          <p:nvPr>
            <p:ph type="dt" sz="half" idx="10"/>
          </p:nvPr>
        </p:nvSpPr>
        <p:spPr/>
        <p:txBody>
          <a:bodyPr/>
          <a:lstStyle/>
          <a:p>
            <a:r>
              <a:rPr lang="en-US"/>
              <a:t>May 2023</a:t>
            </a:r>
          </a:p>
        </p:txBody>
      </p:sp>
    </p:spTree>
    <p:custDataLst>
      <p:tags r:id="rId1"/>
    </p:custDataLst>
    <p:extLst>
      <p:ext uri="{BB962C8B-B14F-4D97-AF65-F5344CB8AC3E}">
        <p14:creationId xmlns:p14="http://schemas.microsoft.com/office/powerpoint/2010/main" val="2235751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92854-E9EC-4C31-8A04-7708F90EA580}"/>
              </a:ext>
            </a:extLst>
          </p:cNvPr>
          <p:cNvSpPr>
            <a:spLocks noGrp="1"/>
          </p:cNvSpPr>
          <p:nvPr>
            <p:ph type="title"/>
          </p:nvPr>
        </p:nvSpPr>
        <p:spPr/>
        <p:txBody>
          <a:bodyPr>
            <a:normAutofit/>
          </a:bodyPr>
          <a:lstStyle/>
          <a:p>
            <a:r>
              <a:rPr lang="en-US" sz="2800" dirty="0"/>
              <a:t>Beneficiary Enrollment Simplification </a:t>
            </a:r>
            <a:br>
              <a:rPr lang="en-US" sz="2800" dirty="0"/>
            </a:br>
            <a:r>
              <a:rPr lang="en-US" sz="2800" dirty="0">
                <a:solidFill>
                  <a:srgbClr val="FFD966"/>
                </a:solidFill>
              </a:rPr>
              <a:t>New</a:t>
            </a:r>
            <a:r>
              <a:rPr lang="en-US" sz="2800" dirty="0"/>
              <a:t> Special Enrollment Periods (SEP)</a:t>
            </a:r>
          </a:p>
        </p:txBody>
      </p:sp>
      <p:graphicFrame>
        <p:nvGraphicFramePr>
          <p:cNvPr id="10" name="Table 9" descr="This table shows the SEP start, end and coverage info">
            <a:extLst>
              <a:ext uri="{FF2B5EF4-FFF2-40B4-BE49-F238E27FC236}">
                <a16:creationId xmlns:a16="http://schemas.microsoft.com/office/drawing/2014/main" id="{A56E1FFD-7F29-4428-9EF6-2F3F8DB67143}"/>
              </a:ext>
            </a:extLst>
          </p:cNvPr>
          <p:cNvGraphicFramePr>
            <a:graphicFrameLocks noGrp="1"/>
          </p:cNvGraphicFramePr>
          <p:nvPr>
            <p:extLst>
              <p:ext uri="{D42A27DB-BD31-4B8C-83A1-F6EECF244321}">
                <p14:modId xmlns:p14="http://schemas.microsoft.com/office/powerpoint/2010/main" val="311492881"/>
              </p:ext>
            </p:extLst>
          </p:nvPr>
        </p:nvGraphicFramePr>
        <p:xfrm>
          <a:off x="308610" y="1133157"/>
          <a:ext cx="11590024" cy="4613673"/>
        </p:xfrm>
        <a:graphic>
          <a:graphicData uri="http://schemas.openxmlformats.org/drawingml/2006/table">
            <a:tbl>
              <a:tblPr firstRow="1" bandRow="1">
                <a:tableStyleId>{5FD0F851-EC5A-4D38-B0AD-8093EC10F338}</a:tableStyleId>
              </a:tblPr>
              <a:tblGrid>
                <a:gridCol w="2897506">
                  <a:extLst>
                    <a:ext uri="{9D8B030D-6E8A-4147-A177-3AD203B41FA5}">
                      <a16:colId xmlns:a16="http://schemas.microsoft.com/office/drawing/2014/main" val="2721722093"/>
                    </a:ext>
                  </a:extLst>
                </a:gridCol>
                <a:gridCol w="2897506">
                  <a:extLst>
                    <a:ext uri="{9D8B030D-6E8A-4147-A177-3AD203B41FA5}">
                      <a16:colId xmlns:a16="http://schemas.microsoft.com/office/drawing/2014/main" val="2369361420"/>
                    </a:ext>
                  </a:extLst>
                </a:gridCol>
                <a:gridCol w="2897506">
                  <a:extLst>
                    <a:ext uri="{9D8B030D-6E8A-4147-A177-3AD203B41FA5}">
                      <a16:colId xmlns:a16="http://schemas.microsoft.com/office/drawing/2014/main" val="873342806"/>
                    </a:ext>
                  </a:extLst>
                </a:gridCol>
                <a:gridCol w="2897506">
                  <a:extLst>
                    <a:ext uri="{9D8B030D-6E8A-4147-A177-3AD203B41FA5}">
                      <a16:colId xmlns:a16="http://schemas.microsoft.com/office/drawing/2014/main" val="473026071"/>
                    </a:ext>
                  </a:extLst>
                </a:gridCol>
              </a:tblGrid>
              <a:tr h="1041797">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400" dirty="0">
                          <a:solidFill>
                            <a:srgbClr val="00529B"/>
                          </a:solidFill>
                        </a:rPr>
                        <a:t>Special Enrollment  Period</a:t>
                      </a:r>
                    </a:p>
                  </a:txBody>
                  <a:tcPr marL="55915" marR="55915" marT="25718" marB="25718" anchor="ctr">
                    <a:lnR w="12700" cap="flat" cmpd="sng" algn="ctr">
                      <a:solidFill>
                        <a:schemeClr val="accent5">
                          <a:lumMod val="60000"/>
                          <a:lumOff val="4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400" dirty="0">
                          <a:solidFill>
                            <a:srgbClr val="00529B"/>
                          </a:solidFill>
                        </a:rPr>
                        <a:t>Starts</a:t>
                      </a:r>
                    </a:p>
                  </a:txBody>
                  <a:tcPr marL="55915" marR="55915" marT="25718" marB="25718"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400" dirty="0">
                          <a:solidFill>
                            <a:srgbClr val="00529B"/>
                          </a:solidFill>
                        </a:rPr>
                        <a:t>Ends</a:t>
                      </a:r>
                    </a:p>
                  </a:txBody>
                  <a:tcPr marL="55915" marR="55915" marT="25718" marB="25718"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400" dirty="0">
                          <a:solidFill>
                            <a:srgbClr val="00529B"/>
                          </a:solidFill>
                        </a:rPr>
                        <a:t>Coverage Starts</a:t>
                      </a:r>
                    </a:p>
                  </a:txBody>
                  <a:tcPr marL="55915" marR="55915" marT="25718" marB="25718" anchor="ctr">
                    <a:lnL w="12700" cap="flat" cmpd="sng" algn="ctr">
                      <a:solidFill>
                        <a:schemeClr val="accent5">
                          <a:lumMod val="60000"/>
                          <a:lumOff val="40000"/>
                        </a:schemeClr>
                      </a:solidFill>
                      <a:prstDash val="solid"/>
                      <a:round/>
                      <a:headEnd type="none" w="med" len="med"/>
                      <a:tailEnd type="none" w="med" len="med"/>
                    </a:lnL>
                  </a:tcPr>
                </a:tc>
                <a:extLst>
                  <a:ext uri="{0D108BD9-81ED-4DB2-BD59-A6C34878D82A}">
                    <a16:rowId xmlns:a16="http://schemas.microsoft.com/office/drawing/2014/main" val="1979198304"/>
                  </a:ext>
                </a:extLst>
              </a:tr>
              <a:tr h="104179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1800" kern="1200" dirty="0">
                          <a:solidFill>
                            <a:srgbClr val="00529B"/>
                          </a:solidFill>
                          <a:effectLst/>
                        </a:rPr>
                        <a:t>Individual (or the individual’s authorized representative, legal guardian, or caregiver)</a:t>
                      </a:r>
                      <a:br>
                        <a:rPr lang="en-US" sz="1800" dirty="0">
                          <a:solidFill>
                            <a:srgbClr val="00529B"/>
                          </a:solidFill>
                        </a:rPr>
                      </a:br>
                      <a:r>
                        <a:rPr lang="en-US" sz="1800" kern="1200" dirty="0">
                          <a:solidFill>
                            <a:srgbClr val="00529B"/>
                          </a:solidFill>
                          <a:effectLst/>
                        </a:rPr>
                        <a:t>was impacted by a disaster</a:t>
                      </a:r>
                      <a:br>
                        <a:rPr lang="en-US" sz="1800" dirty="0">
                          <a:solidFill>
                            <a:srgbClr val="00529B"/>
                          </a:solidFill>
                        </a:rPr>
                      </a:br>
                      <a:r>
                        <a:rPr lang="en-US" sz="1800" kern="1200" dirty="0">
                          <a:solidFill>
                            <a:srgbClr val="00529B"/>
                          </a:solidFill>
                          <a:effectLst/>
                        </a:rPr>
                        <a:t>or emergency</a:t>
                      </a:r>
                      <a:endParaRPr lang="en-US" sz="1800" dirty="0">
                        <a:solidFill>
                          <a:srgbClr val="00529B"/>
                        </a:solidFill>
                      </a:endParaRPr>
                    </a:p>
                  </a:txBody>
                  <a:tcPr marL="55915" marR="55915" marT="25718" marB="25718">
                    <a:lnR w="12700" cap="flat" cmpd="sng" algn="ctr">
                      <a:solidFill>
                        <a:schemeClr val="accent5">
                          <a:lumMod val="60000"/>
                          <a:lumOff val="4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1800" kern="1200" dirty="0">
                          <a:solidFill>
                            <a:srgbClr val="00529B"/>
                          </a:solidFill>
                          <a:effectLst/>
                        </a:rPr>
                        <a:t>The day the federal,</a:t>
                      </a:r>
                      <a:br>
                        <a:rPr lang="en-US" sz="1800" kern="1200" dirty="0">
                          <a:solidFill>
                            <a:srgbClr val="00529B"/>
                          </a:solidFill>
                          <a:effectLst/>
                        </a:rPr>
                      </a:br>
                      <a:r>
                        <a:rPr lang="en-US" sz="1800" kern="1200" dirty="0">
                          <a:solidFill>
                            <a:srgbClr val="00529B"/>
                          </a:solidFill>
                          <a:effectLst/>
                        </a:rPr>
                        <a:t>state, or local government</a:t>
                      </a:r>
                      <a:br>
                        <a:rPr lang="en-US" sz="1800" kern="1200" dirty="0">
                          <a:solidFill>
                            <a:srgbClr val="00529B"/>
                          </a:solidFill>
                          <a:effectLst/>
                        </a:rPr>
                      </a:br>
                      <a:r>
                        <a:rPr lang="en-US" sz="1800" kern="1200" dirty="0">
                          <a:solidFill>
                            <a:srgbClr val="00529B"/>
                          </a:solidFill>
                          <a:effectLst/>
                        </a:rPr>
                        <a:t>declares the emergency or</a:t>
                      </a:r>
                      <a:br>
                        <a:rPr lang="en-US" sz="1800" kern="1200" dirty="0">
                          <a:solidFill>
                            <a:srgbClr val="00529B"/>
                          </a:solidFill>
                          <a:effectLst/>
                        </a:rPr>
                      </a:br>
                      <a:r>
                        <a:rPr lang="en-US" sz="1800" kern="1200" dirty="0">
                          <a:solidFill>
                            <a:srgbClr val="00529B"/>
                          </a:solidFill>
                          <a:effectLst/>
                        </a:rPr>
                        <a:t>disaster, or the date in that</a:t>
                      </a:r>
                      <a:br>
                        <a:rPr lang="en-US" sz="1800" kern="1200" dirty="0">
                          <a:solidFill>
                            <a:srgbClr val="00529B"/>
                          </a:solidFill>
                          <a:effectLst/>
                        </a:rPr>
                      </a:br>
                      <a:r>
                        <a:rPr lang="en-US" sz="1800" kern="1200" dirty="0">
                          <a:solidFill>
                            <a:srgbClr val="00529B"/>
                          </a:solidFill>
                          <a:effectLst/>
                        </a:rPr>
                        <a:t>declaration (whichever is</a:t>
                      </a:r>
                      <a:br>
                        <a:rPr lang="en-US" sz="1800" kern="1200" dirty="0">
                          <a:solidFill>
                            <a:srgbClr val="00529B"/>
                          </a:solidFill>
                          <a:effectLst/>
                        </a:rPr>
                      </a:br>
                      <a:r>
                        <a:rPr lang="en-US" sz="1800" kern="1200" dirty="0">
                          <a:solidFill>
                            <a:srgbClr val="00529B"/>
                          </a:solidFill>
                          <a:effectLst/>
                        </a:rPr>
                        <a:t>earlier).</a:t>
                      </a:r>
                      <a:br>
                        <a:rPr lang="en-US" sz="1800" kern="1200" dirty="0">
                          <a:solidFill>
                            <a:srgbClr val="00529B"/>
                          </a:solidFill>
                          <a:effectLst/>
                        </a:rPr>
                      </a:br>
                      <a:endParaRPr lang="en-US" sz="1800" dirty="0">
                        <a:solidFill>
                          <a:srgbClr val="00529B"/>
                        </a:solidFill>
                      </a:endParaRPr>
                    </a:p>
                  </a:txBody>
                  <a:tcPr marL="55915" marR="55915" marT="25718" marB="25718">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1800" kern="1200" dirty="0">
                          <a:solidFill>
                            <a:srgbClr val="00529B"/>
                          </a:solidFill>
                          <a:effectLst/>
                        </a:rPr>
                        <a:t>6 months after</a:t>
                      </a:r>
                      <a:br>
                        <a:rPr lang="en-US" sz="1800" kern="1200" dirty="0">
                          <a:solidFill>
                            <a:srgbClr val="00529B"/>
                          </a:solidFill>
                          <a:effectLst/>
                        </a:rPr>
                      </a:br>
                      <a:r>
                        <a:rPr lang="en-US" sz="1800" kern="1200" dirty="0">
                          <a:solidFill>
                            <a:srgbClr val="00529B"/>
                          </a:solidFill>
                          <a:effectLst/>
                        </a:rPr>
                        <a:t>whichever of these happens later:</a:t>
                      </a:r>
                    </a:p>
                    <a:p>
                      <a:pPr marL="285750" indent="-285750">
                        <a:spcBef>
                          <a:spcPts val="600"/>
                        </a:spcBef>
                        <a:buFont typeface="Wingdings" panose="05000000000000000000" pitchFamily="2" charset="2"/>
                        <a:buChar char="ü"/>
                      </a:pPr>
                      <a:r>
                        <a:rPr lang="en-US" sz="1800" kern="1200" dirty="0">
                          <a:solidFill>
                            <a:srgbClr val="00529B"/>
                          </a:solidFill>
                          <a:effectLst/>
                        </a:rPr>
                        <a:t>The end date in the</a:t>
                      </a:r>
                      <a:br>
                        <a:rPr lang="en-US" sz="1800" kern="1200" dirty="0">
                          <a:solidFill>
                            <a:srgbClr val="00529B"/>
                          </a:solidFill>
                          <a:effectLst/>
                        </a:rPr>
                      </a:br>
                      <a:r>
                        <a:rPr lang="en-US" sz="1800" kern="1200" dirty="0">
                          <a:solidFill>
                            <a:srgbClr val="00529B"/>
                          </a:solidFill>
                          <a:effectLst/>
                        </a:rPr>
                        <a:t>original declaration</a:t>
                      </a:r>
                    </a:p>
                    <a:p>
                      <a:pPr marL="285750" indent="-285750">
                        <a:spcBef>
                          <a:spcPts val="600"/>
                        </a:spcBef>
                        <a:buFont typeface="Wingdings" panose="05000000000000000000" pitchFamily="2" charset="2"/>
                        <a:buChar char="ü"/>
                      </a:pPr>
                      <a:r>
                        <a:rPr lang="en-US" sz="1800" kern="1200" dirty="0">
                          <a:solidFill>
                            <a:srgbClr val="00529B"/>
                          </a:solidFill>
                          <a:effectLst/>
                        </a:rPr>
                        <a:t>The last day of any</a:t>
                      </a:r>
                      <a:br>
                        <a:rPr lang="en-US" sz="1800" kern="1200" dirty="0">
                          <a:solidFill>
                            <a:srgbClr val="00529B"/>
                          </a:solidFill>
                          <a:effectLst/>
                        </a:rPr>
                      </a:br>
                      <a:r>
                        <a:rPr lang="en-US" sz="1800" kern="1200" dirty="0">
                          <a:solidFill>
                            <a:srgbClr val="00529B"/>
                          </a:solidFill>
                          <a:effectLst/>
                        </a:rPr>
                        <a:t>extensions to the</a:t>
                      </a:r>
                      <a:br>
                        <a:rPr lang="en-US" sz="1800" kern="1200" dirty="0">
                          <a:solidFill>
                            <a:srgbClr val="00529B"/>
                          </a:solidFill>
                          <a:effectLst/>
                        </a:rPr>
                      </a:br>
                      <a:r>
                        <a:rPr lang="en-US" sz="1800" kern="1200" dirty="0">
                          <a:solidFill>
                            <a:srgbClr val="00529B"/>
                          </a:solidFill>
                          <a:effectLst/>
                        </a:rPr>
                        <a:t>declaration</a:t>
                      </a:r>
                    </a:p>
                    <a:p>
                      <a:pPr marL="285750" indent="-285750">
                        <a:spcBef>
                          <a:spcPts val="600"/>
                        </a:spcBef>
                        <a:buFont typeface="Wingdings" panose="05000000000000000000" pitchFamily="2" charset="2"/>
                        <a:buChar char="ü"/>
                      </a:pPr>
                      <a:r>
                        <a:rPr lang="en-US" sz="1800" kern="1200" dirty="0">
                          <a:solidFill>
                            <a:srgbClr val="00529B"/>
                          </a:solidFill>
                          <a:effectLst/>
                        </a:rPr>
                        <a:t>The date the</a:t>
                      </a:r>
                      <a:br>
                        <a:rPr lang="en-US" sz="1800" kern="1200" dirty="0">
                          <a:solidFill>
                            <a:srgbClr val="00529B"/>
                          </a:solidFill>
                          <a:effectLst/>
                        </a:rPr>
                      </a:br>
                      <a:r>
                        <a:rPr lang="en-US" sz="1800" kern="1200" dirty="0">
                          <a:solidFill>
                            <a:srgbClr val="00529B"/>
                          </a:solidFill>
                          <a:effectLst/>
                        </a:rPr>
                        <a:t>government revokes or announces the end of the</a:t>
                      </a:r>
                      <a:br>
                        <a:rPr lang="en-US" sz="1800" kern="1200" dirty="0">
                          <a:solidFill>
                            <a:srgbClr val="00529B"/>
                          </a:solidFill>
                          <a:effectLst/>
                        </a:rPr>
                      </a:br>
                      <a:r>
                        <a:rPr lang="en-US" sz="1800" kern="1200" dirty="0">
                          <a:solidFill>
                            <a:srgbClr val="00529B"/>
                          </a:solidFill>
                          <a:effectLst/>
                        </a:rPr>
                        <a:t>declaration</a:t>
                      </a:r>
                      <a:endParaRPr lang="en-US" sz="1800" dirty="0">
                        <a:solidFill>
                          <a:srgbClr val="00529B"/>
                        </a:solidFill>
                      </a:endParaRPr>
                    </a:p>
                  </a:txBody>
                  <a:tcPr marL="55915" marR="55915" marT="25718" marB="25718">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1800" kern="1200" dirty="0">
                          <a:solidFill>
                            <a:srgbClr val="00529B"/>
                          </a:solidFill>
                          <a:effectLst/>
                        </a:rPr>
                        <a:t>The month after the person signs up</a:t>
                      </a:r>
                      <a:endParaRPr lang="en-US" sz="1800" b="0" i="0" kern="1200" dirty="0">
                        <a:solidFill>
                          <a:srgbClr val="00529B"/>
                        </a:solidFill>
                        <a:effectLst/>
                        <a:latin typeface="Calibri" panose="020F0502020204030204"/>
                        <a:ea typeface="+mn-ea"/>
                        <a:cs typeface="+mn-cs"/>
                      </a:endParaRPr>
                    </a:p>
                  </a:txBody>
                  <a:tcPr marL="55915" marR="55915" marT="25718" marB="25718">
                    <a:lnL w="12700" cap="flat" cmpd="sng" algn="ctr">
                      <a:solidFill>
                        <a:schemeClr val="accent5">
                          <a:lumMod val="60000"/>
                          <a:lumOff val="40000"/>
                        </a:schemeClr>
                      </a:solidFill>
                      <a:prstDash val="solid"/>
                      <a:round/>
                      <a:headEnd type="none" w="med" len="med"/>
                      <a:tailEnd type="none" w="med" len="med"/>
                    </a:lnL>
                  </a:tcPr>
                </a:tc>
                <a:extLst>
                  <a:ext uri="{0D108BD9-81ED-4DB2-BD59-A6C34878D82A}">
                    <a16:rowId xmlns:a16="http://schemas.microsoft.com/office/drawing/2014/main" val="812301323"/>
                  </a:ext>
                </a:extLst>
              </a:tr>
            </a:tbl>
          </a:graphicData>
        </a:graphic>
      </p:graphicFrame>
      <p:sp>
        <p:nvSpPr>
          <p:cNvPr id="6" name="Slide Number Placeholder 5">
            <a:extLst>
              <a:ext uri="{FF2B5EF4-FFF2-40B4-BE49-F238E27FC236}">
                <a16:creationId xmlns:a16="http://schemas.microsoft.com/office/drawing/2014/main" id="{A7790B26-CB2E-40E6-9132-3FA9F136F65A}"/>
              </a:ext>
            </a:extLst>
          </p:cNvPr>
          <p:cNvSpPr>
            <a:spLocks noGrp="1"/>
          </p:cNvSpPr>
          <p:nvPr>
            <p:ph type="sldNum" sz="quarter" idx="12"/>
          </p:nvPr>
        </p:nvSpPr>
        <p:spPr/>
        <p:txBody>
          <a:bodyPr/>
          <a:lstStyle/>
          <a:p>
            <a:fld id="{0B2D781D-8844-5940-92D1-06EF0A7F581E}" type="slidenum">
              <a:rPr lang="en-US" smtClean="0"/>
              <a:t>22</a:t>
            </a:fld>
            <a:endParaRPr lang="en-US"/>
          </a:p>
        </p:txBody>
      </p:sp>
      <p:sp>
        <p:nvSpPr>
          <p:cNvPr id="5" name="Footer Placeholder 4">
            <a:extLst>
              <a:ext uri="{FF2B5EF4-FFF2-40B4-BE49-F238E27FC236}">
                <a16:creationId xmlns:a16="http://schemas.microsoft.com/office/drawing/2014/main" id="{8D52254D-7E90-47FC-940A-09096F59978F}"/>
              </a:ext>
            </a:extLst>
          </p:cNvPr>
          <p:cNvSpPr>
            <a:spLocks noGrp="1"/>
          </p:cNvSpPr>
          <p:nvPr>
            <p:ph type="ftr" sz="quarter" idx="11"/>
          </p:nvPr>
        </p:nvSpPr>
        <p:spPr/>
        <p:txBody>
          <a:bodyPr/>
          <a:lstStyle/>
          <a:p>
            <a:r>
              <a:rPr lang="en-US"/>
              <a:t>Getting Started with Medicare</a:t>
            </a:r>
          </a:p>
        </p:txBody>
      </p:sp>
      <p:sp>
        <p:nvSpPr>
          <p:cNvPr id="4" name="Date Placeholder 3">
            <a:extLst>
              <a:ext uri="{FF2B5EF4-FFF2-40B4-BE49-F238E27FC236}">
                <a16:creationId xmlns:a16="http://schemas.microsoft.com/office/drawing/2014/main" id="{C554451F-0762-48C9-A5C6-D8F814ECCED7}"/>
              </a:ext>
            </a:extLst>
          </p:cNvPr>
          <p:cNvSpPr>
            <a:spLocks noGrp="1"/>
          </p:cNvSpPr>
          <p:nvPr>
            <p:ph type="dt" sz="half" idx="10"/>
          </p:nvPr>
        </p:nvSpPr>
        <p:spPr/>
        <p:txBody>
          <a:bodyPr/>
          <a:lstStyle/>
          <a:p>
            <a:r>
              <a:rPr lang="en-US"/>
              <a:t>May 2023</a:t>
            </a:r>
          </a:p>
        </p:txBody>
      </p:sp>
    </p:spTree>
    <p:custDataLst>
      <p:tags r:id="rId1"/>
    </p:custDataLst>
    <p:extLst>
      <p:ext uri="{BB962C8B-B14F-4D97-AF65-F5344CB8AC3E}">
        <p14:creationId xmlns:p14="http://schemas.microsoft.com/office/powerpoint/2010/main" val="18250604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92854-E9EC-4C31-8A04-7708F90EA580}"/>
              </a:ext>
            </a:extLst>
          </p:cNvPr>
          <p:cNvSpPr>
            <a:spLocks noGrp="1"/>
          </p:cNvSpPr>
          <p:nvPr>
            <p:ph type="title"/>
          </p:nvPr>
        </p:nvSpPr>
        <p:spPr/>
        <p:txBody>
          <a:bodyPr>
            <a:normAutofit/>
          </a:bodyPr>
          <a:lstStyle/>
          <a:p>
            <a:r>
              <a:rPr lang="en-US" sz="2800" dirty="0"/>
              <a:t>Beneficiary Enrollment Simplification </a:t>
            </a:r>
            <a:br>
              <a:rPr lang="en-US" sz="2800" dirty="0"/>
            </a:br>
            <a:r>
              <a:rPr lang="en-US" sz="2800" dirty="0">
                <a:solidFill>
                  <a:srgbClr val="FFD966"/>
                </a:solidFill>
              </a:rPr>
              <a:t>New</a:t>
            </a:r>
            <a:r>
              <a:rPr lang="en-US" sz="2800" dirty="0"/>
              <a:t> Special Enrollment Periods (continued)</a:t>
            </a:r>
          </a:p>
        </p:txBody>
      </p:sp>
      <p:graphicFrame>
        <p:nvGraphicFramePr>
          <p:cNvPr id="10" name="Table 9" descr="This table is a continuation of the table on the previous slide showing the SEP start, end and coverage info">
            <a:extLst>
              <a:ext uri="{FF2B5EF4-FFF2-40B4-BE49-F238E27FC236}">
                <a16:creationId xmlns:a16="http://schemas.microsoft.com/office/drawing/2014/main" id="{A56E1FFD-7F29-4428-9EF6-2F3F8DB67143}"/>
              </a:ext>
            </a:extLst>
          </p:cNvPr>
          <p:cNvGraphicFramePr>
            <a:graphicFrameLocks noGrp="1"/>
          </p:cNvGraphicFramePr>
          <p:nvPr>
            <p:extLst>
              <p:ext uri="{D42A27DB-BD31-4B8C-83A1-F6EECF244321}">
                <p14:modId xmlns:p14="http://schemas.microsoft.com/office/powerpoint/2010/main" val="2050236925"/>
              </p:ext>
            </p:extLst>
          </p:nvPr>
        </p:nvGraphicFramePr>
        <p:xfrm>
          <a:off x="128337" y="952107"/>
          <a:ext cx="11935326" cy="5316860"/>
        </p:xfrm>
        <a:graphic>
          <a:graphicData uri="http://schemas.openxmlformats.org/drawingml/2006/table">
            <a:tbl>
              <a:tblPr firstRow="1" bandRow="1">
                <a:tableStyleId>{5FD0F851-EC5A-4D38-B0AD-8093EC10F338}</a:tableStyleId>
              </a:tblPr>
              <a:tblGrid>
                <a:gridCol w="2486526">
                  <a:extLst>
                    <a:ext uri="{9D8B030D-6E8A-4147-A177-3AD203B41FA5}">
                      <a16:colId xmlns:a16="http://schemas.microsoft.com/office/drawing/2014/main" val="2721722093"/>
                    </a:ext>
                  </a:extLst>
                </a:gridCol>
                <a:gridCol w="3291348">
                  <a:extLst>
                    <a:ext uri="{9D8B030D-6E8A-4147-A177-3AD203B41FA5}">
                      <a16:colId xmlns:a16="http://schemas.microsoft.com/office/drawing/2014/main" val="2369361420"/>
                    </a:ext>
                  </a:extLst>
                </a:gridCol>
                <a:gridCol w="2724442">
                  <a:extLst>
                    <a:ext uri="{9D8B030D-6E8A-4147-A177-3AD203B41FA5}">
                      <a16:colId xmlns:a16="http://schemas.microsoft.com/office/drawing/2014/main" val="873342806"/>
                    </a:ext>
                  </a:extLst>
                </a:gridCol>
                <a:gridCol w="3433010">
                  <a:extLst>
                    <a:ext uri="{9D8B030D-6E8A-4147-A177-3AD203B41FA5}">
                      <a16:colId xmlns:a16="http://schemas.microsoft.com/office/drawing/2014/main" val="473026071"/>
                    </a:ext>
                  </a:extLst>
                </a:gridCol>
              </a:tblGrid>
              <a:tr h="71997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200" dirty="0">
                          <a:solidFill>
                            <a:srgbClr val="00529B"/>
                          </a:solidFill>
                        </a:rPr>
                        <a:t>Special Enrollment  Period</a:t>
                      </a:r>
                    </a:p>
                  </a:txBody>
                  <a:tcPr marL="55915" marR="55915" marT="25718" marB="25718" anchor="ctr">
                    <a:lnR w="12700" cap="flat" cmpd="sng" algn="ctr">
                      <a:solidFill>
                        <a:schemeClr val="accent5">
                          <a:lumMod val="60000"/>
                          <a:lumOff val="4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200" dirty="0">
                          <a:solidFill>
                            <a:srgbClr val="00529B"/>
                          </a:solidFill>
                        </a:rPr>
                        <a:t>Starts</a:t>
                      </a:r>
                    </a:p>
                  </a:txBody>
                  <a:tcPr marL="55915" marR="55915" marT="25718" marB="25718"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200" dirty="0">
                          <a:solidFill>
                            <a:srgbClr val="00529B"/>
                          </a:solidFill>
                        </a:rPr>
                        <a:t>Ends</a:t>
                      </a:r>
                    </a:p>
                  </a:txBody>
                  <a:tcPr marL="55915" marR="55915" marT="25718" marB="25718"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200" dirty="0">
                          <a:solidFill>
                            <a:srgbClr val="00529B"/>
                          </a:solidFill>
                        </a:rPr>
                        <a:t>Coverage Starts</a:t>
                      </a:r>
                    </a:p>
                  </a:txBody>
                  <a:tcPr marL="55915" marR="55915" marT="25718" marB="25718" anchor="ctr">
                    <a:lnL w="12700" cap="flat" cmpd="sng" algn="ctr">
                      <a:solidFill>
                        <a:schemeClr val="accent5">
                          <a:lumMod val="60000"/>
                          <a:lumOff val="40000"/>
                        </a:schemeClr>
                      </a:solidFill>
                      <a:prstDash val="solid"/>
                      <a:round/>
                      <a:headEnd type="none" w="med" len="med"/>
                      <a:tailEnd type="none" w="med" len="med"/>
                    </a:lnL>
                  </a:tcPr>
                </a:tc>
                <a:extLst>
                  <a:ext uri="{0D108BD9-81ED-4DB2-BD59-A6C34878D82A}">
                    <a16:rowId xmlns:a16="http://schemas.microsoft.com/office/drawing/2014/main" val="1979198304"/>
                  </a:ext>
                </a:extLst>
              </a:tr>
              <a:tr h="110137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1800" kern="1200" dirty="0">
                          <a:solidFill>
                            <a:srgbClr val="00529B"/>
                          </a:solidFill>
                          <a:effectLst/>
                          <a:latin typeface="+mn-lt"/>
                        </a:rPr>
                        <a:t>Health Plan or Employer Error</a:t>
                      </a:r>
                      <a:endParaRPr lang="en-US" sz="1800" dirty="0">
                        <a:solidFill>
                          <a:srgbClr val="00529B"/>
                        </a:solidFill>
                        <a:latin typeface="+mn-lt"/>
                      </a:endParaRPr>
                    </a:p>
                  </a:txBody>
                  <a:tcPr marL="55915" marR="55915" marT="25718" marB="25718">
                    <a:lnR w="12700" cap="flat" cmpd="sng" algn="ctr">
                      <a:solidFill>
                        <a:schemeClr val="accent5">
                          <a:lumMod val="60000"/>
                          <a:lumOff val="4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1800" kern="1200" dirty="0">
                          <a:solidFill>
                            <a:srgbClr val="00529B"/>
                          </a:solidFill>
                          <a:effectLst/>
                          <a:latin typeface="+mn-lt"/>
                        </a:rPr>
                        <a:t>The day the person notifies</a:t>
                      </a:r>
                      <a:br>
                        <a:rPr lang="en-US" dirty="0">
                          <a:solidFill>
                            <a:srgbClr val="00529B"/>
                          </a:solidFill>
                          <a:latin typeface="+mn-lt"/>
                        </a:rPr>
                      </a:br>
                      <a:r>
                        <a:rPr lang="en-US" sz="1800" kern="1200" dirty="0">
                          <a:solidFill>
                            <a:srgbClr val="00529B"/>
                          </a:solidFill>
                          <a:effectLst/>
                          <a:latin typeface="+mn-lt"/>
                        </a:rPr>
                        <a:t>Social Security that their health plan or employer misrepresented or provided incorrect information</a:t>
                      </a:r>
                      <a:endParaRPr lang="en-US" sz="1800" dirty="0">
                        <a:solidFill>
                          <a:srgbClr val="00529B"/>
                        </a:solidFill>
                        <a:latin typeface="+mn-lt"/>
                      </a:endParaRPr>
                    </a:p>
                  </a:txBody>
                  <a:tcPr marL="55915" marR="55915" marT="25718" marB="25718">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1800" kern="1200" dirty="0">
                          <a:solidFill>
                            <a:srgbClr val="00529B"/>
                          </a:solidFill>
                          <a:effectLst/>
                          <a:latin typeface="+mn-lt"/>
                        </a:rPr>
                        <a:t>6 months after the person notifies Social Security</a:t>
                      </a:r>
                      <a:endParaRPr lang="en-US" sz="1800" dirty="0">
                        <a:solidFill>
                          <a:srgbClr val="00529B"/>
                        </a:solidFill>
                        <a:latin typeface="+mn-lt"/>
                      </a:endParaRPr>
                    </a:p>
                  </a:txBody>
                  <a:tcPr marL="55915" marR="55915" marT="25718" marB="25718">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1800" kern="1200" dirty="0">
                          <a:solidFill>
                            <a:srgbClr val="00529B"/>
                          </a:solidFill>
                          <a:effectLst/>
                          <a:latin typeface="+mn-lt"/>
                        </a:rPr>
                        <a:t>The month after the person signs up</a:t>
                      </a:r>
                      <a:endParaRPr lang="en-US" sz="1800" b="0" i="0" kern="1200" dirty="0">
                        <a:solidFill>
                          <a:srgbClr val="00529B"/>
                        </a:solidFill>
                        <a:effectLst/>
                        <a:latin typeface="+mn-lt"/>
                        <a:ea typeface="+mn-ea"/>
                        <a:cs typeface="+mn-cs"/>
                      </a:endParaRPr>
                    </a:p>
                  </a:txBody>
                  <a:tcPr marL="55915" marR="55915" marT="25718" marB="25718">
                    <a:lnL w="12700" cap="flat" cmpd="sng" algn="ctr">
                      <a:solidFill>
                        <a:schemeClr val="accent5">
                          <a:lumMod val="60000"/>
                          <a:lumOff val="40000"/>
                        </a:schemeClr>
                      </a:solidFill>
                      <a:prstDash val="solid"/>
                      <a:round/>
                      <a:headEnd type="none" w="med" len="med"/>
                      <a:tailEnd type="none" w="med" len="med"/>
                    </a:lnL>
                  </a:tcPr>
                </a:tc>
                <a:extLst>
                  <a:ext uri="{0D108BD9-81ED-4DB2-BD59-A6C34878D82A}">
                    <a16:rowId xmlns:a16="http://schemas.microsoft.com/office/drawing/2014/main" val="812301323"/>
                  </a:ext>
                </a:extLst>
              </a:tr>
              <a:tr h="804058">
                <a:tc>
                  <a:txBody>
                    <a:bodyPr/>
                    <a:lstStyle/>
                    <a:p>
                      <a:pPr>
                        <a:spcBef>
                          <a:spcPts val="600"/>
                        </a:spcBef>
                      </a:pPr>
                      <a:r>
                        <a:rPr lang="en-US" sz="1800" dirty="0">
                          <a:solidFill>
                            <a:srgbClr val="00529B"/>
                          </a:solidFill>
                          <a:latin typeface="+mn-lt"/>
                        </a:rPr>
                        <a:t>Formerly Incarcerated</a:t>
                      </a:r>
                    </a:p>
                  </a:txBody>
                  <a:tcPr marL="55915" marR="55915" marT="25718" marB="25718">
                    <a:lnR w="12700" cap="flat" cmpd="sng" algn="ctr">
                      <a:solidFill>
                        <a:schemeClr val="accent5">
                          <a:lumMod val="60000"/>
                          <a:lumOff val="40000"/>
                        </a:schemeClr>
                      </a:solidFill>
                      <a:prstDash val="solid"/>
                      <a:round/>
                      <a:headEnd type="none" w="med" len="med"/>
                      <a:tailEnd type="none" w="med" len="med"/>
                    </a:lnR>
                  </a:tcPr>
                </a:tc>
                <a:tc>
                  <a:txBody>
                    <a:bodyPr/>
                    <a:lstStyle/>
                    <a:p>
                      <a:pPr>
                        <a:spcBef>
                          <a:spcPts val="600"/>
                        </a:spcBef>
                      </a:pPr>
                      <a:r>
                        <a:rPr lang="en-US" sz="1800" kern="1200" dirty="0">
                          <a:solidFill>
                            <a:srgbClr val="00529B"/>
                          </a:solidFill>
                          <a:effectLst/>
                          <a:latin typeface="+mn-lt"/>
                        </a:rPr>
                        <a:t>The day the person is </a:t>
                      </a:r>
                      <a:br>
                        <a:rPr lang="en-US" dirty="0">
                          <a:solidFill>
                            <a:srgbClr val="00529B"/>
                          </a:solidFill>
                          <a:latin typeface="+mn-lt"/>
                        </a:rPr>
                      </a:br>
                      <a:r>
                        <a:rPr lang="en-US" sz="1800" kern="1200" dirty="0">
                          <a:solidFill>
                            <a:srgbClr val="00529B"/>
                          </a:solidFill>
                          <a:effectLst/>
                          <a:latin typeface="+mn-lt"/>
                        </a:rPr>
                        <a:t>released from custody</a:t>
                      </a:r>
                      <a:endParaRPr lang="en-US" sz="1800" dirty="0">
                        <a:solidFill>
                          <a:srgbClr val="00529B"/>
                        </a:solidFill>
                        <a:latin typeface="+mn-lt"/>
                      </a:endParaRPr>
                    </a:p>
                  </a:txBody>
                  <a:tcPr marL="55915" marR="55915" marT="25718" marB="25718">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tcPr>
                </a:tc>
                <a:tc>
                  <a:txBody>
                    <a:bodyPr/>
                    <a:lstStyle/>
                    <a:p>
                      <a:pPr>
                        <a:spcBef>
                          <a:spcPts val="600"/>
                        </a:spcBef>
                      </a:pPr>
                      <a:r>
                        <a:rPr lang="en-US" sz="1800" kern="1200" dirty="0">
                          <a:solidFill>
                            <a:srgbClr val="00529B"/>
                          </a:solidFill>
                          <a:effectLst/>
                          <a:latin typeface="+mn-lt"/>
                        </a:rPr>
                        <a:t>The last day of the</a:t>
                      </a:r>
                      <a:br>
                        <a:rPr lang="en-US" dirty="0">
                          <a:solidFill>
                            <a:srgbClr val="00529B"/>
                          </a:solidFill>
                          <a:latin typeface="+mn-lt"/>
                        </a:rPr>
                      </a:br>
                      <a:r>
                        <a:rPr lang="en-US" sz="1800" kern="1200" dirty="0">
                          <a:solidFill>
                            <a:srgbClr val="00529B"/>
                          </a:solidFill>
                          <a:effectLst/>
                          <a:latin typeface="+mn-lt"/>
                        </a:rPr>
                        <a:t>12</a:t>
                      </a:r>
                      <a:r>
                        <a:rPr lang="en-US" sz="1800" kern="1200" baseline="30000" dirty="0">
                          <a:solidFill>
                            <a:srgbClr val="00529B"/>
                          </a:solidFill>
                          <a:effectLst/>
                          <a:latin typeface="+mn-lt"/>
                        </a:rPr>
                        <a:t>th</a:t>
                      </a:r>
                      <a:r>
                        <a:rPr lang="en-US" sz="1800" kern="1200" dirty="0">
                          <a:solidFill>
                            <a:srgbClr val="00529B"/>
                          </a:solidFill>
                          <a:effectLst/>
                          <a:latin typeface="+mn-lt"/>
                        </a:rPr>
                        <a:t> month after the month</a:t>
                      </a:r>
                      <a:br>
                        <a:rPr lang="en-US" dirty="0">
                          <a:solidFill>
                            <a:srgbClr val="00529B"/>
                          </a:solidFill>
                          <a:latin typeface="+mn-lt"/>
                        </a:rPr>
                      </a:br>
                      <a:r>
                        <a:rPr lang="en-US" dirty="0">
                          <a:solidFill>
                            <a:srgbClr val="00529B"/>
                          </a:solidFill>
                          <a:latin typeface="+mn-lt"/>
                        </a:rPr>
                        <a:t>the person is </a:t>
                      </a:r>
                      <a:r>
                        <a:rPr lang="en-US" sz="1800" kern="1200" dirty="0">
                          <a:solidFill>
                            <a:srgbClr val="00529B"/>
                          </a:solidFill>
                          <a:effectLst/>
                          <a:latin typeface="+mn-lt"/>
                        </a:rPr>
                        <a:t>released</a:t>
                      </a:r>
                      <a:endParaRPr lang="en-US" sz="1800" dirty="0">
                        <a:solidFill>
                          <a:srgbClr val="00529B"/>
                        </a:solidFill>
                        <a:latin typeface="+mn-lt"/>
                      </a:endParaRPr>
                    </a:p>
                  </a:txBody>
                  <a:tcPr marL="55915" marR="55915" marT="25718" marB="25718">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800" kern="1200" dirty="0">
                          <a:solidFill>
                            <a:srgbClr val="00529B"/>
                          </a:solidFill>
                          <a:effectLst/>
                          <a:latin typeface="+mn-lt"/>
                        </a:rPr>
                        <a:t>The month after the person signs up or, the person can choose retroactive back to their release date (not to exceed 6 months)</a:t>
                      </a:r>
                      <a:endParaRPr lang="en-US" sz="1800" b="0" i="0" kern="1200" dirty="0">
                        <a:solidFill>
                          <a:srgbClr val="00529B"/>
                        </a:solidFill>
                        <a:effectLst/>
                        <a:latin typeface="+mn-lt"/>
                        <a:ea typeface="+mn-ea"/>
                        <a:cs typeface="+mn-cs"/>
                      </a:endParaRPr>
                    </a:p>
                  </a:txBody>
                  <a:tcPr marL="55915" marR="55915" marT="25718" marB="25718">
                    <a:lnL w="12700" cap="flat" cmpd="sng" algn="ctr">
                      <a:solidFill>
                        <a:schemeClr val="accent5">
                          <a:lumMod val="60000"/>
                          <a:lumOff val="40000"/>
                        </a:schemeClr>
                      </a:solidFill>
                      <a:prstDash val="solid"/>
                      <a:round/>
                      <a:headEnd type="none" w="med" len="med"/>
                      <a:tailEnd type="none" w="med" len="med"/>
                    </a:lnL>
                  </a:tcPr>
                </a:tc>
                <a:extLst>
                  <a:ext uri="{0D108BD9-81ED-4DB2-BD59-A6C34878D82A}">
                    <a16:rowId xmlns:a16="http://schemas.microsoft.com/office/drawing/2014/main" val="309223428"/>
                  </a:ext>
                </a:extLst>
              </a:tr>
              <a:tr h="798613">
                <a:tc>
                  <a:txBody>
                    <a:bodyPr/>
                    <a:lstStyle/>
                    <a:p>
                      <a:pPr>
                        <a:spcBef>
                          <a:spcPts val="600"/>
                        </a:spcBef>
                      </a:pPr>
                      <a:r>
                        <a:rPr lang="en-US" sz="1800" kern="1200" dirty="0">
                          <a:solidFill>
                            <a:srgbClr val="00529B"/>
                          </a:solidFill>
                          <a:effectLst/>
                          <a:latin typeface="+mn-lt"/>
                        </a:rPr>
                        <a:t>Termination of Medicaid Coverage</a:t>
                      </a:r>
                      <a:endParaRPr lang="en-US" sz="1800" b="0" dirty="0">
                        <a:solidFill>
                          <a:srgbClr val="00529B"/>
                        </a:solidFill>
                        <a:latin typeface="+mn-lt"/>
                      </a:endParaRPr>
                    </a:p>
                  </a:txBody>
                  <a:tcPr marL="55915" marR="55915" marT="25718" marB="25718">
                    <a:lnR w="12700" cap="flat" cmpd="sng" algn="ctr">
                      <a:solidFill>
                        <a:schemeClr val="accent5">
                          <a:lumMod val="60000"/>
                          <a:lumOff val="40000"/>
                        </a:schemeClr>
                      </a:solidFill>
                      <a:prstDash val="solid"/>
                      <a:round/>
                      <a:headEnd type="none" w="med" len="med"/>
                      <a:tailEnd type="none" w="med" len="med"/>
                    </a:lnR>
                  </a:tcPr>
                </a:tc>
                <a:tc>
                  <a:txBody>
                    <a:bodyPr/>
                    <a:lstStyle/>
                    <a:p>
                      <a:pPr>
                        <a:spcBef>
                          <a:spcPts val="600"/>
                        </a:spcBef>
                      </a:pPr>
                      <a:r>
                        <a:rPr lang="en-US" sz="1800" kern="1200" dirty="0">
                          <a:solidFill>
                            <a:srgbClr val="00529B"/>
                          </a:solidFill>
                          <a:effectLst/>
                          <a:latin typeface="+mn-lt"/>
                        </a:rPr>
                        <a:t>The day the person is </a:t>
                      </a:r>
                      <a:br>
                        <a:rPr lang="en-US" dirty="0">
                          <a:solidFill>
                            <a:srgbClr val="00529B"/>
                          </a:solidFill>
                          <a:latin typeface="+mn-lt"/>
                        </a:rPr>
                      </a:br>
                      <a:r>
                        <a:rPr lang="en-US" sz="1800" kern="1200" dirty="0">
                          <a:solidFill>
                            <a:srgbClr val="00529B"/>
                          </a:solidFill>
                          <a:effectLst/>
                          <a:latin typeface="+mn-lt"/>
                        </a:rPr>
                        <a:t>notified that Medicaid</a:t>
                      </a:r>
                      <a:br>
                        <a:rPr lang="en-US" dirty="0">
                          <a:solidFill>
                            <a:srgbClr val="00529B"/>
                          </a:solidFill>
                          <a:latin typeface="+mn-lt"/>
                        </a:rPr>
                      </a:br>
                      <a:r>
                        <a:rPr lang="en-US" sz="1800" kern="1200" dirty="0">
                          <a:solidFill>
                            <a:srgbClr val="00529B"/>
                          </a:solidFill>
                          <a:effectLst/>
                          <a:latin typeface="+mn-lt"/>
                        </a:rPr>
                        <a:t>coverage is ending</a:t>
                      </a:r>
                      <a:endParaRPr lang="en-US" sz="1800" dirty="0">
                        <a:solidFill>
                          <a:srgbClr val="00529B"/>
                        </a:solidFill>
                        <a:latin typeface="+mn-lt"/>
                      </a:endParaRPr>
                    </a:p>
                  </a:txBody>
                  <a:tcPr marL="55915" marR="55915" marT="25718" marB="25718">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tcPr>
                </a:tc>
                <a:tc>
                  <a:txBody>
                    <a:bodyPr/>
                    <a:lstStyle/>
                    <a:p>
                      <a:pPr>
                        <a:spcBef>
                          <a:spcPts val="600"/>
                        </a:spcBef>
                      </a:pPr>
                      <a:r>
                        <a:rPr lang="en-US" sz="1800" kern="1200" dirty="0">
                          <a:solidFill>
                            <a:srgbClr val="00529B"/>
                          </a:solidFill>
                          <a:effectLst/>
                          <a:latin typeface="+mn-lt"/>
                        </a:rPr>
                        <a:t>6 months after </a:t>
                      </a:r>
                      <a:br>
                        <a:rPr lang="en-US" dirty="0">
                          <a:solidFill>
                            <a:srgbClr val="00529B"/>
                          </a:solidFill>
                          <a:latin typeface="+mn-lt"/>
                        </a:rPr>
                      </a:br>
                      <a:r>
                        <a:rPr lang="en-US" sz="1800" kern="1200" dirty="0">
                          <a:solidFill>
                            <a:srgbClr val="00529B"/>
                          </a:solidFill>
                          <a:effectLst/>
                          <a:latin typeface="+mn-lt"/>
                        </a:rPr>
                        <a:t>Medicaid coverage ends</a:t>
                      </a:r>
                      <a:endParaRPr lang="en-US" sz="1800" dirty="0">
                        <a:solidFill>
                          <a:srgbClr val="00529B"/>
                        </a:solidFill>
                        <a:latin typeface="+mn-lt"/>
                      </a:endParaRPr>
                    </a:p>
                  </a:txBody>
                  <a:tcPr marL="55915" marR="55915" marT="25718" marB="25718">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800" kern="1200" dirty="0">
                          <a:solidFill>
                            <a:srgbClr val="00529B"/>
                          </a:solidFill>
                          <a:effectLst/>
                          <a:latin typeface="+mn-lt"/>
                        </a:rPr>
                        <a:t>The month after the person signs up, unless the person elects a start date of the first day of the month they lost Medicaid and agrees to pay all prior premiums</a:t>
                      </a:r>
                      <a:endParaRPr lang="en-US" sz="1800" b="0" i="0" kern="1200" dirty="0">
                        <a:solidFill>
                          <a:srgbClr val="00529B"/>
                        </a:solidFill>
                        <a:effectLst/>
                        <a:latin typeface="+mn-lt"/>
                        <a:ea typeface="+mn-ea"/>
                        <a:cs typeface="+mn-cs"/>
                      </a:endParaRPr>
                    </a:p>
                  </a:txBody>
                  <a:tcPr marL="55915" marR="55915" marT="25718" marB="25718">
                    <a:lnL w="12700" cap="flat" cmpd="sng" algn="ctr">
                      <a:solidFill>
                        <a:schemeClr val="accent5">
                          <a:lumMod val="60000"/>
                          <a:lumOff val="40000"/>
                        </a:schemeClr>
                      </a:solidFill>
                      <a:prstDash val="solid"/>
                      <a:round/>
                      <a:headEnd type="none" w="med" len="med"/>
                      <a:tailEnd type="none" w="med" len="med"/>
                    </a:lnL>
                  </a:tcPr>
                </a:tc>
                <a:extLst>
                  <a:ext uri="{0D108BD9-81ED-4DB2-BD59-A6C34878D82A}">
                    <a16:rowId xmlns:a16="http://schemas.microsoft.com/office/drawing/2014/main" val="3165418343"/>
                  </a:ext>
                </a:extLst>
              </a:tr>
              <a:tr h="804058">
                <a:tc>
                  <a:txBody>
                    <a:bodyPr/>
                    <a:lstStyle/>
                    <a:p>
                      <a:pPr>
                        <a:spcBef>
                          <a:spcPts val="600"/>
                        </a:spcBef>
                      </a:pPr>
                      <a:r>
                        <a:rPr lang="en-US" sz="1800" kern="1200" dirty="0">
                          <a:solidFill>
                            <a:srgbClr val="00529B"/>
                          </a:solidFill>
                          <a:effectLst/>
                          <a:latin typeface="+mn-lt"/>
                        </a:rPr>
                        <a:t>Other exceptional</a:t>
                      </a:r>
                      <a:br>
                        <a:rPr lang="en-US" dirty="0">
                          <a:solidFill>
                            <a:srgbClr val="00529B"/>
                          </a:solidFill>
                          <a:latin typeface="+mn-lt"/>
                        </a:rPr>
                      </a:br>
                      <a:r>
                        <a:rPr lang="en-US" sz="1800" kern="1200" dirty="0">
                          <a:solidFill>
                            <a:srgbClr val="00529B"/>
                          </a:solidFill>
                          <a:effectLst/>
                          <a:latin typeface="+mn-lt"/>
                        </a:rPr>
                        <a:t>conditions</a:t>
                      </a:r>
                      <a:endParaRPr lang="en-US" sz="1800" b="0" dirty="0">
                        <a:solidFill>
                          <a:srgbClr val="00529B"/>
                        </a:solidFill>
                        <a:latin typeface="+mn-lt"/>
                      </a:endParaRPr>
                    </a:p>
                  </a:txBody>
                  <a:tcPr marL="55915" marR="55915" marT="25718" marB="25718">
                    <a:lnR w="12700" cap="flat" cmpd="sng" algn="ctr">
                      <a:solidFill>
                        <a:schemeClr val="accent5">
                          <a:lumMod val="60000"/>
                          <a:lumOff val="40000"/>
                        </a:schemeClr>
                      </a:solidFill>
                      <a:prstDash val="solid"/>
                      <a:round/>
                      <a:headEnd type="none" w="med" len="med"/>
                      <a:tailEnd type="none" w="med" len="med"/>
                    </a:lnR>
                  </a:tcPr>
                </a:tc>
                <a:tc>
                  <a:txBody>
                    <a:bodyPr/>
                    <a:lstStyle/>
                    <a:p>
                      <a:pPr>
                        <a:spcBef>
                          <a:spcPts val="600"/>
                        </a:spcBef>
                      </a:pPr>
                      <a:r>
                        <a:rPr lang="en-US" sz="1800" kern="1200" dirty="0">
                          <a:solidFill>
                            <a:srgbClr val="00529B"/>
                          </a:solidFill>
                          <a:effectLst/>
                          <a:latin typeface="+mn-lt"/>
                        </a:rPr>
                        <a:t>Once Social Security</a:t>
                      </a:r>
                      <a:br>
                        <a:rPr lang="en-US" dirty="0">
                          <a:solidFill>
                            <a:srgbClr val="00529B"/>
                          </a:solidFill>
                          <a:latin typeface="+mn-lt"/>
                        </a:rPr>
                      </a:br>
                      <a:r>
                        <a:rPr lang="en-US" sz="1800" kern="1200" dirty="0">
                          <a:solidFill>
                            <a:srgbClr val="00529B"/>
                          </a:solidFill>
                          <a:effectLst/>
                          <a:latin typeface="+mn-lt"/>
                        </a:rPr>
                        <a:t>decides whether the person qualifies for a SEP</a:t>
                      </a:r>
                      <a:endParaRPr lang="en-US" sz="1800" dirty="0">
                        <a:solidFill>
                          <a:srgbClr val="00529B"/>
                        </a:solidFill>
                        <a:latin typeface="+mn-lt"/>
                      </a:endParaRPr>
                    </a:p>
                  </a:txBody>
                  <a:tcPr marL="55915" marR="55915" marT="25718" marB="25718">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tcPr>
                </a:tc>
                <a:tc>
                  <a:txBody>
                    <a:bodyPr/>
                    <a:lstStyle/>
                    <a:p>
                      <a:pPr>
                        <a:spcBef>
                          <a:spcPts val="600"/>
                        </a:spcBef>
                      </a:pPr>
                      <a:r>
                        <a:rPr lang="en-US" sz="1800" kern="1200" dirty="0">
                          <a:solidFill>
                            <a:srgbClr val="00529B"/>
                          </a:solidFill>
                          <a:effectLst/>
                          <a:latin typeface="+mn-lt"/>
                        </a:rPr>
                        <a:t>Minimum 6-month duration</a:t>
                      </a:r>
                      <a:endParaRPr lang="en-US" sz="1800" dirty="0">
                        <a:solidFill>
                          <a:srgbClr val="00529B"/>
                        </a:solidFill>
                        <a:latin typeface="+mn-lt"/>
                      </a:endParaRPr>
                    </a:p>
                  </a:txBody>
                  <a:tcPr marL="55915" marR="55915" marT="25718" marB="25718">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800" kern="1200" dirty="0">
                          <a:solidFill>
                            <a:srgbClr val="00529B"/>
                          </a:solidFill>
                          <a:effectLst/>
                          <a:latin typeface="+mn-lt"/>
                        </a:rPr>
                        <a:t>The month after the person signs up</a:t>
                      </a:r>
                      <a:endParaRPr lang="en-US" sz="1800" b="0" i="0" kern="1200" dirty="0">
                        <a:solidFill>
                          <a:srgbClr val="00529B"/>
                        </a:solidFill>
                        <a:effectLst/>
                        <a:latin typeface="+mn-lt"/>
                        <a:ea typeface="+mn-ea"/>
                        <a:cs typeface="+mn-cs"/>
                      </a:endParaRPr>
                    </a:p>
                  </a:txBody>
                  <a:tcPr marL="55915" marR="55915" marT="25718" marB="25718">
                    <a:lnL w="12700" cap="flat" cmpd="sng" algn="ctr">
                      <a:solidFill>
                        <a:schemeClr val="accent5">
                          <a:lumMod val="60000"/>
                          <a:lumOff val="40000"/>
                        </a:schemeClr>
                      </a:solidFill>
                      <a:prstDash val="solid"/>
                      <a:round/>
                      <a:headEnd type="none" w="med" len="med"/>
                      <a:tailEnd type="none" w="med" len="med"/>
                    </a:lnL>
                  </a:tcPr>
                </a:tc>
                <a:extLst>
                  <a:ext uri="{0D108BD9-81ED-4DB2-BD59-A6C34878D82A}">
                    <a16:rowId xmlns:a16="http://schemas.microsoft.com/office/drawing/2014/main" val="989196633"/>
                  </a:ext>
                </a:extLst>
              </a:tr>
            </a:tbl>
          </a:graphicData>
        </a:graphic>
      </p:graphicFrame>
      <p:sp>
        <p:nvSpPr>
          <p:cNvPr id="6" name="Slide Number Placeholder 5">
            <a:extLst>
              <a:ext uri="{FF2B5EF4-FFF2-40B4-BE49-F238E27FC236}">
                <a16:creationId xmlns:a16="http://schemas.microsoft.com/office/drawing/2014/main" id="{F71BE217-6A78-4726-8FBB-6DE61302B961}"/>
              </a:ext>
            </a:extLst>
          </p:cNvPr>
          <p:cNvSpPr>
            <a:spLocks noGrp="1"/>
          </p:cNvSpPr>
          <p:nvPr>
            <p:ph type="sldNum" sz="quarter" idx="12"/>
          </p:nvPr>
        </p:nvSpPr>
        <p:spPr/>
        <p:txBody>
          <a:bodyPr/>
          <a:lstStyle/>
          <a:p>
            <a:fld id="{48F63A3B-78C7-47BE-AE5E-E10140E04643}" type="slidenum">
              <a:rPr lang="en-US" smtClean="0"/>
              <a:pPr/>
              <a:t>23</a:t>
            </a:fld>
            <a:endParaRPr lang="en-US" dirty="0"/>
          </a:p>
        </p:txBody>
      </p:sp>
      <p:sp>
        <p:nvSpPr>
          <p:cNvPr id="4" name="Footer Placeholder 3">
            <a:extLst>
              <a:ext uri="{FF2B5EF4-FFF2-40B4-BE49-F238E27FC236}">
                <a16:creationId xmlns:a16="http://schemas.microsoft.com/office/drawing/2014/main" id="{6264F0CC-9FAC-4898-B01E-8F1E089D6FF1}"/>
              </a:ext>
            </a:extLst>
          </p:cNvPr>
          <p:cNvSpPr>
            <a:spLocks noGrp="1"/>
          </p:cNvSpPr>
          <p:nvPr>
            <p:ph type="ftr" sz="quarter" idx="11"/>
          </p:nvPr>
        </p:nvSpPr>
        <p:spPr/>
        <p:txBody>
          <a:bodyPr/>
          <a:lstStyle/>
          <a:p>
            <a:r>
              <a:rPr lang="en-US"/>
              <a:t>Getting Started with Medicare</a:t>
            </a:r>
            <a:endParaRPr lang="en-US" dirty="0"/>
          </a:p>
        </p:txBody>
      </p:sp>
      <p:sp>
        <p:nvSpPr>
          <p:cNvPr id="3" name="Date Placeholder 2">
            <a:extLst>
              <a:ext uri="{FF2B5EF4-FFF2-40B4-BE49-F238E27FC236}">
                <a16:creationId xmlns:a16="http://schemas.microsoft.com/office/drawing/2014/main" id="{DD02ED3E-B249-4E01-9C23-42694F3B7A78}"/>
              </a:ext>
            </a:extLst>
          </p:cNvPr>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12804296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0B1F9-B409-465A-8A65-15D4DFC2650A}"/>
              </a:ext>
            </a:extLst>
          </p:cNvPr>
          <p:cNvSpPr>
            <a:spLocks noGrp="1"/>
          </p:cNvSpPr>
          <p:nvPr>
            <p:ph type="title"/>
          </p:nvPr>
        </p:nvSpPr>
        <p:spPr/>
        <p:txBody>
          <a:bodyPr>
            <a:noAutofit/>
          </a:bodyPr>
          <a:lstStyle/>
          <a:p>
            <a:r>
              <a:rPr lang="en-US" dirty="0">
                <a:solidFill>
                  <a:srgbClr val="FFD966"/>
                </a:solidFill>
              </a:rPr>
              <a:t>NEW </a:t>
            </a:r>
            <a:r>
              <a:rPr lang="en-US" dirty="0"/>
              <a:t>Coverage of Immunosuppressive Drugs for </a:t>
            </a:r>
            <a:br>
              <a:rPr lang="en-US" dirty="0"/>
            </a:br>
            <a:r>
              <a:rPr lang="en-US" dirty="0"/>
              <a:t>Kidney Transplant Patients Extended </a:t>
            </a:r>
          </a:p>
        </p:txBody>
      </p:sp>
      <p:sp>
        <p:nvSpPr>
          <p:cNvPr id="3" name="Text Placeholder 2">
            <a:extLst>
              <a:ext uri="{FF2B5EF4-FFF2-40B4-BE49-F238E27FC236}">
                <a16:creationId xmlns:a16="http://schemas.microsoft.com/office/drawing/2014/main" id="{9FB31D70-B529-478C-966C-39BC15CA9870}"/>
              </a:ext>
            </a:extLst>
          </p:cNvPr>
          <p:cNvSpPr>
            <a:spLocks noGrp="1"/>
          </p:cNvSpPr>
          <p:nvPr>
            <p:ph idx="1"/>
          </p:nvPr>
        </p:nvSpPr>
        <p:spPr/>
        <p:txBody>
          <a:bodyPr>
            <a:normAutofit/>
          </a:bodyPr>
          <a:lstStyle/>
          <a:p>
            <a:pPr marL="0" indent="0">
              <a:lnSpc>
                <a:spcPct val="100000"/>
              </a:lnSpc>
              <a:spcBef>
                <a:spcPts val="0"/>
              </a:spcBef>
              <a:spcAft>
                <a:spcPts val="1200"/>
              </a:spcAft>
              <a:buNone/>
            </a:pPr>
            <a:r>
              <a:rPr lang="en-US" sz="2400" b="1" dirty="0">
                <a:solidFill>
                  <a:srgbClr val="00529B"/>
                </a:solidFill>
              </a:rPr>
              <a:t>The CAA extends immunosuppressive drug coverage for Medicare kidney transplant recipients beyond the current law’s 36-month limit</a:t>
            </a:r>
          </a:p>
          <a:p>
            <a:pPr marL="548640" indent="-274320">
              <a:lnSpc>
                <a:spcPct val="100000"/>
              </a:lnSpc>
              <a:spcBef>
                <a:spcPts val="0"/>
              </a:spcBef>
              <a:spcAft>
                <a:spcPts val="1200"/>
              </a:spcAft>
            </a:pPr>
            <a:r>
              <a:rPr lang="en-US" sz="2000" dirty="0">
                <a:solidFill>
                  <a:srgbClr val="00529B"/>
                </a:solidFill>
              </a:rPr>
              <a:t>Provides coverage under Medicare Part B (Medical Insurance) solely for immunosuppressive drugs. Individuals won’t get Medicare coverage for any other items or services.</a:t>
            </a:r>
          </a:p>
          <a:p>
            <a:pPr marL="548640" indent="-274320">
              <a:lnSpc>
                <a:spcPct val="100000"/>
              </a:lnSpc>
              <a:spcBef>
                <a:spcPts val="0"/>
              </a:spcBef>
              <a:spcAft>
                <a:spcPts val="1200"/>
              </a:spcAft>
            </a:pPr>
            <a:r>
              <a:rPr lang="en-US" sz="2000" dirty="0">
                <a:solidFill>
                  <a:srgbClr val="00529B"/>
                </a:solidFill>
              </a:rPr>
              <a:t>Available to individuals for whom Medicare coverage ends, or will end, 36 months after the month in which an individual received a kidney transplant.</a:t>
            </a:r>
          </a:p>
          <a:p>
            <a:pPr marL="548640" indent="-274320">
              <a:lnSpc>
                <a:spcPct val="100000"/>
              </a:lnSpc>
              <a:spcBef>
                <a:spcPts val="0"/>
              </a:spcBef>
              <a:spcAft>
                <a:spcPts val="1200"/>
              </a:spcAft>
            </a:pPr>
            <a:r>
              <a:rPr lang="en-US" sz="2000" dirty="0">
                <a:solidFill>
                  <a:srgbClr val="00529B"/>
                </a:solidFill>
              </a:rPr>
              <a:t>Individuals may not be enrolled in certain other types of health coverage.</a:t>
            </a:r>
          </a:p>
          <a:p>
            <a:pPr marL="548640" indent="-274320">
              <a:lnSpc>
                <a:spcPct val="100000"/>
              </a:lnSpc>
              <a:spcBef>
                <a:spcPts val="0"/>
              </a:spcBef>
              <a:spcAft>
                <a:spcPts val="1200"/>
              </a:spcAft>
            </a:pPr>
            <a:r>
              <a:rPr lang="en-US" sz="2000" dirty="0">
                <a:solidFill>
                  <a:srgbClr val="00529B"/>
                </a:solidFill>
              </a:rPr>
              <a:t>Coverage begins no earlier than January 1, 2023.</a:t>
            </a:r>
          </a:p>
          <a:p>
            <a:endParaRPr lang="en-US" dirty="0"/>
          </a:p>
        </p:txBody>
      </p:sp>
      <p:sp>
        <p:nvSpPr>
          <p:cNvPr id="6" name="Slide Number Placeholder 5">
            <a:extLst>
              <a:ext uri="{FF2B5EF4-FFF2-40B4-BE49-F238E27FC236}">
                <a16:creationId xmlns:a16="http://schemas.microsoft.com/office/drawing/2014/main" id="{8C4D4028-E4AC-40A9-95D9-2B1F66C24629}"/>
              </a:ext>
            </a:extLst>
          </p:cNvPr>
          <p:cNvSpPr>
            <a:spLocks noGrp="1"/>
          </p:cNvSpPr>
          <p:nvPr>
            <p:ph type="sldNum" sz="quarter" idx="12"/>
          </p:nvPr>
        </p:nvSpPr>
        <p:spPr/>
        <p:txBody>
          <a:bodyPr/>
          <a:lstStyle/>
          <a:p>
            <a:fld id="{0B2D781D-8844-5940-92D1-06EF0A7F581E}" type="slidenum">
              <a:rPr lang="en-US" smtClean="0"/>
              <a:t>24</a:t>
            </a:fld>
            <a:endParaRPr lang="en-US"/>
          </a:p>
        </p:txBody>
      </p:sp>
      <p:sp>
        <p:nvSpPr>
          <p:cNvPr id="5" name="Footer Placeholder 4">
            <a:extLst>
              <a:ext uri="{FF2B5EF4-FFF2-40B4-BE49-F238E27FC236}">
                <a16:creationId xmlns:a16="http://schemas.microsoft.com/office/drawing/2014/main" id="{788F3A6B-6627-4495-84BC-56F5DC041EFF}"/>
              </a:ext>
            </a:extLst>
          </p:cNvPr>
          <p:cNvSpPr>
            <a:spLocks noGrp="1"/>
          </p:cNvSpPr>
          <p:nvPr>
            <p:ph type="ftr" sz="quarter" idx="11"/>
          </p:nvPr>
        </p:nvSpPr>
        <p:spPr/>
        <p:txBody>
          <a:bodyPr/>
          <a:lstStyle/>
          <a:p>
            <a:r>
              <a:rPr lang="en-US"/>
              <a:t>Getting Started with Medicare</a:t>
            </a:r>
          </a:p>
        </p:txBody>
      </p:sp>
      <p:sp>
        <p:nvSpPr>
          <p:cNvPr id="4" name="Date Placeholder 3">
            <a:extLst>
              <a:ext uri="{FF2B5EF4-FFF2-40B4-BE49-F238E27FC236}">
                <a16:creationId xmlns:a16="http://schemas.microsoft.com/office/drawing/2014/main" id="{CFC0BF81-25BA-41F3-BB8C-2AE6DC735DAB}"/>
              </a:ext>
            </a:extLst>
          </p:cNvPr>
          <p:cNvSpPr>
            <a:spLocks noGrp="1"/>
          </p:cNvSpPr>
          <p:nvPr>
            <p:ph type="dt" sz="half" idx="10"/>
          </p:nvPr>
        </p:nvSpPr>
        <p:spPr/>
        <p:txBody>
          <a:bodyPr/>
          <a:lstStyle/>
          <a:p>
            <a:r>
              <a:rPr lang="en-US"/>
              <a:t>May 2023</a:t>
            </a:r>
          </a:p>
        </p:txBody>
      </p:sp>
    </p:spTree>
    <p:custDataLst>
      <p:tags r:id="rId1"/>
    </p:custDataLst>
    <p:extLst>
      <p:ext uri="{BB962C8B-B14F-4D97-AF65-F5344CB8AC3E}">
        <p14:creationId xmlns:p14="http://schemas.microsoft.com/office/powerpoint/2010/main" val="38411936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D6123-BD02-4051-8D9D-21831D568707}"/>
              </a:ext>
            </a:extLst>
          </p:cNvPr>
          <p:cNvSpPr>
            <a:spLocks noGrp="1"/>
          </p:cNvSpPr>
          <p:nvPr>
            <p:ph type="title"/>
          </p:nvPr>
        </p:nvSpPr>
        <p:spPr/>
        <p:txBody>
          <a:bodyPr>
            <a:noAutofit/>
          </a:bodyPr>
          <a:lstStyle/>
          <a:p>
            <a:r>
              <a:rPr lang="en-US" dirty="0">
                <a:solidFill>
                  <a:srgbClr val="FFD966"/>
                </a:solidFill>
              </a:rPr>
              <a:t>NEW </a:t>
            </a:r>
            <a:r>
              <a:rPr lang="en-US" dirty="0"/>
              <a:t>Coverage of Immunosuppressive Drugs for </a:t>
            </a:r>
            <a:br>
              <a:rPr lang="en-US" dirty="0"/>
            </a:br>
            <a:r>
              <a:rPr lang="en-US" dirty="0"/>
              <a:t>Kidney Transplant Patients Extended (continued)</a:t>
            </a:r>
          </a:p>
        </p:txBody>
      </p:sp>
      <p:sp>
        <p:nvSpPr>
          <p:cNvPr id="3" name="Text Placeholder 2">
            <a:extLst>
              <a:ext uri="{FF2B5EF4-FFF2-40B4-BE49-F238E27FC236}">
                <a16:creationId xmlns:a16="http://schemas.microsoft.com/office/drawing/2014/main" id="{A804BBFE-5915-4E0D-AA55-AB182CB547CE}"/>
              </a:ext>
            </a:extLst>
          </p:cNvPr>
          <p:cNvSpPr>
            <a:spLocks noGrp="1"/>
          </p:cNvSpPr>
          <p:nvPr>
            <p:ph idx="1"/>
          </p:nvPr>
        </p:nvSpPr>
        <p:spPr/>
        <p:txBody>
          <a:bodyPr>
            <a:normAutofit fontScale="92500" lnSpcReduction="10000"/>
          </a:bodyPr>
          <a:lstStyle/>
          <a:p>
            <a:pPr marL="0" indent="0">
              <a:lnSpc>
                <a:spcPct val="110000"/>
              </a:lnSpc>
              <a:spcAft>
                <a:spcPts val="1200"/>
              </a:spcAft>
              <a:buNone/>
            </a:pPr>
            <a:r>
              <a:rPr lang="en-US" b="1" dirty="0">
                <a:solidFill>
                  <a:srgbClr val="00529B"/>
                </a:solidFill>
              </a:rPr>
              <a:t>The new immunosuppressive drug benefit:</a:t>
            </a:r>
          </a:p>
          <a:p>
            <a:pPr marL="548640" indent="-274320">
              <a:lnSpc>
                <a:spcPct val="110000"/>
              </a:lnSpc>
              <a:spcBef>
                <a:spcPts val="0"/>
              </a:spcBef>
              <a:spcAft>
                <a:spcPts val="1200"/>
              </a:spcAft>
            </a:pPr>
            <a:r>
              <a:rPr lang="en-US" sz="2200" dirty="0">
                <a:solidFill>
                  <a:srgbClr val="00529B"/>
                </a:solidFill>
              </a:rPr>
              <a:t>Doesn’t have specific enrollment periods. If an individual qualifies, they can enroll, disenroll, or re-enroll at any time on a monthly basis.</a:t>
            </a:r>
          </a:p>
          <a:p>
            <a:pPr marL="548640" indent="-274320">
              <a:lnSpc>
                <a:spcPct val="110000"/>
              </a:lnSpc>
              <a:spcBef>
                <a:spcPts val="0"/>
              </a:spcBef>
              <a:spcAft>
                <a:spcPts val="1200"/>
              </a:spcAft>
            </a:pPr>
            <a:r>
              <a:rPr lang="en-US" sz="2200" dirty="0">
                <a:solidFill>
                  <a:srgbClr val="00529B"/>
                </a:solidFill>
              </a:rPr>
              <a:t>Only covers immunosuppressive drugs and doesn’t include coverage for any other </a:t>
            </a:r>
            <a:br>
              <a:rPr lang="en-US" sz="2200" dirty="0">
                <a:solidFill>
                  <a:srgbClr val="00529B"/>
                </a:solidFill>
              </a:rPr>
            </a:br>
            <a:r>
              <a:rPr lang="en-US" sz="2200" dirty="0">
                <a:solidFill>
                  <a:srgbClr val="00529B"/>
                </a:solidFill>
              </a:rPr>
              <a:t>Part B benefits or services.</a:t>
            </a:r>
          </a:p>
          <a:p>
            <a:pPr marL="548640" indent="-274320">
              <a:lnSpc>
                <a:spcPct val="110000"/>
              </a:lnSpc>
              <a:spcBef>
                <a:spcPts val="0"/>
              </a:spcBef>
              <a:spcAft>
                <a:spcPts val="1200"/>
              </a:spcAft>
            </a:pPr>
            <a:r>
              <a:rPr lang="en-US" sz="2200" dirty="0">
                <a:solidFill>
                  <a:srgbClr val="00529B"/>
                </a:solidFill>
              </a:rPr>
              <a:t>Requires a person to attest that they don’t have and don’t expect to get certain other types of health coverage.</a:t>
            </a:r>
          </a:p>
          <a:p>
            <a:pPr marL="548640" indent="-274320">
              <a:lnSpc>
                <a:spcPct val="110000"/>
              </a:lnSpc>
              <a:spcBef>
                <a:spcPts val="0"/>
              </a:spcBef>
              <a:spcAft>
                <a:spcPts val="1200"/>
              </a:spcAft>
            </a:pPr>
            <a:r>
              <a:rPr lang="en-US" sz="2200" dirty="0">
                <a:solidFill>
                  <a:srgbClr val="00529B"/>
                </a:solidFill>
              </a:rPr>
              <a:t>Has a lower premium than the standard Part B premium, and doesn’t have late enrollment penalties.</a:t>
            </a:r>
          </a:p>
          <a:p>
            <a:pPr marL="548640">
              <a:lnSpc>
                <a:spcPct val="110000"/>
              </a:lnSpc>
            </a:pPr>
            <a:r>
              <a:rPr lang="en-US" sz="2200" dirty="0"/>
              <a:t>A person may be eligible for one of the MSP programs, which may assist in paying for some or all of their Part B-ID benefit premiums and cost sharing. </a:t>
            </a:r>
            <a:endParaRPr lang="en-US" dirty="0"/>
          </a:p>
        </p:txBody>
      </p:sp>
      <p:sp>
        <p:nvSpPr>
          <p:cNvPr id="6" name="Slide Number Placeholder 5">
            <a:extLst>
              <a:ext uri="{FF2B5EF4-FFF2-40B4-BE49-F238E27FC236}">
                <a16:creationId xmlns:a16="http://schemas.microsoft.com/office/drawing/2014/main" id="{929C9355-9068-4DA3-AEBA-408730DB4493}"/>
              </a:ext>
            </a:extLst>
          </p:cNvPr>
          <p:cNvSpPr>
            <a:spLocks noGrp="1"/>
          </p:cNvSpPr>
          <p:nvPr>
            <p:ph type="sldNum" sz="quarter" idx="12"/>
          </p:nvPr>
        </p:nvSpPr>
        <p:spPr/>
        <p:txBody>
          <a:bodyPr/>
          <a:lstStyle/>
          <a:p>
            <a:fld id="{0B2D781D-8844-5940-92D1-06EF0A7F581E}" type="slidenum">
              <a:rPr lang="en-US" smtClean="0"/>
              <a:t>25</a:t>
            </a:fld>
            <a:endParaRPr lang="en-US"/>
          </a:p>
        </p:txBody>
      </p:sp>
      <p:sp>
        <p:nvSpPr>
          <p:cNvPr id="5" name="Footer Placeholder 4">
            <a:extLst>
              <a:ext uri="{FF2B5EF4-FFF2-40B4-BE49-F238E27FC236}">
                <a16:creationId xmlns:a16="http://schemas.microsoft.com/office/drawing/2014/main" id="{918801FC-5AE0-4AA9-84D5-F42CE945A004}"/>
              </a:ext>
            </a:extLst>
          </p:cNvPr>
          <p:cNvSpPr>
            <a:spLocks noGrp="1"/>
          </p:cNvSpPr>
          <p:nvPr>
            <p:ph type="ftr" sz="quarter" idx="11"/>
          </p:nvPr>
        </p:nvSpPr>
        <p:spPr/>
        <p:txBody>
          <a:bodyPr/>
          <a:lstStyle/>
          <a:p>
            <a:r>
              <a:rPr lang="en-US"/>
              <a:t>Getting Started with Medicare</a:t>
            </a:r>
          </a:p>
        </p:txBody>
      </p:sp>
      <p:sp>
        <p:nvSpPr>
          <p:cNvPr id="4" name="Date Placeholder 3">
            <a:extLst>
              <a:ext uri="{FF2B5EF4-FFF2-40B4-BE49-F238E27FC236}">
                <a16:creationId xmlns:a16="http://schemas.microsoft.com/office/drawing/2014/main" id="{02B4A9E6-A345-4D45-84F3-ECDAA94E63AC}"/>
              </a:ext>
            </a:extLst>
          </p:cNvPr>
          <p:cNvSpPr>
            <a:spLocks noGrp="1"/>
          </p:cNvSpPr>
          <p:nvPr>
            <p:ph type="dt" sz="half" idx="10"/>
          </p:nvPr>
        </p:nvSpPr>
        <p:spPr/>
        <p:txBody>
          <a:bodyPr/>
          <a:lstStyle/>
          <a:p>
            <a:r>
              <a:rPr lang="en-US"/>
              <a:t>May 2023</a:t>
            </a:r>
          </a:p>
        </p:txBody>
      </p:sp>
    </p:spTree>
    <p:custDataLst>
      <p:tags r:id="rId1"/>
    </p:custDataLst>
    <p:extLst>
      <p:ext uri="{BB962C8B-B14F-4D97-AF65-F5344CB8AC3E}">
        <p14:creationId xmlns:p14="http://schemas.microsoft.com/office/powerpoint/2010/main" val="4238192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dirty="0"/>
              <a:t>Yearly Open Enrollment Period (OEP) </a:t>
            </a:r>
            <a:br>
              <a:rPr lang="en-US" dirty="0"/>
            </a:br>
            <a:r>
              <a:rPr lang="en-US" dirty="0"/>
              <a:t>for People with Medicare</a:t>
            </a:r>
          </a:p>
        </p:txBody>
      </p:sp>
      <p:sp>
        <p:nvSpPr>
          <p:cNvPr id="37" name="TextBox 36">
            <a:extLst>
              <a:ext uri="{FF2B5EF4-FFF2-40B4-BE49-F238E27FC236}">
                <a16:creationId xmlns:a16="http://schemas.microsoft.com/office/drawing/2014/main" id="{59173CD3-7F2A-482E-80B4-9D5112920C3D}"/>
              </a:ext>
            </a:extLst>
          </p:cNvPr>
          <p:cNvSpPr txBox="1"/>
          <p:nvPr/>
        </p:nvSpPr>
        <p:spPr>
          <a:xfrm>
            <a:off x="0" y="1021224"/>
            <a:ext cx="12192000" cy="523220"/>
          </a:xfrm>
          <a:prstGeom prst="rect">
            <a:avLst/>
          </a:prstGeom>
          <a:noFill/>
        </p:spPr>
        <p:txBody>
          <a:bodyPr wrap="square" rtlCol="0">
            <a:spAutoFit/>
          </a:bodyPr>
          <a:lstStyle/>
          <a:p>
            <a:pPr algn="ctr"/>
            <a:r>
              <a:rPr lang="en-US" sz="2800" b="1" dirty="0">
                <a:solidFill>
                  <a:srgbClr val="00529B"/>
                </a:solidFill>
                <a:latin typeface="Arial" panose="020B0604020202020204" pitchFamily="34" charset="0"/>
                <a:cs typeface="Arial" panose="020B0604020202020204" pitchFamily="34" charset="0"/>
              </a:rPr>
              <a:t>7-Week Period</a:t>
            </a:r>
          </a:p>
        </p:txBody>
      </p:sp>
      <p:grpSp>
        <p:nvGrpSpPr>
          <p:cNvPr id="10" name="Group 9" descr="Three calendar icons indicating the 7-week OEP period that Starts October 15, continues through November and ends December 7th.">
            <a:extLst>
              <a:ext uri="{FF2B5EF4-FFF2-40B4-BE49-F238E27FC236}">
                <a16:creationId xmlns:a16="http://schemas.microsoft.com/office/drawing/2014/main" id="{720744E5-1A77-4260-8834-17C47B18723F}"/>
              </a:ext>
            </a:extLst>
          </p:cNvPr>
          <p:cNvGrpSpPr/>
          <p:nvPr/>
        </p:nvGrpSpPr>
        <p:grpSpPr>
          <a:xfrm>
            <a:off x="2626512" y="2078607"/>
            <a:ext cx="4484134" cy="1481722"/>
            <a:chOff x="2626512" y="2078607"/>
            <a:chExt cx="4484134" cy="1481722"/>
          </a:xfrm>
        </p:grpSpPr>
        <p:sp>
          <p:nvSpPr>
            <p:cNvPr id="58" name="Isosceles Triangle 57">
              <a:extLst>
                <a:ext uri="{FF2B5EF4-FFF2-40B4-BE49-F238E27FC236}">
                  <a16:creationId xmlns:a16="http://schemas.microsoft.com/office/drawing/2014/main" id="{45975E1C-E437-4360-9806-365C852953A7}"/>
                </a:ext>
              </a:extLst>
            </p:cNvPr>
            <p:cNvSpPr/>
            <p:nvPr/>
          </p:nvSpPr>
          <p:spPr>
            <a:xfrm rot="5400000">
              <a:off x="3781332" y="2893821"/>
              <a:ext cx="554332" cy="268448"/>
            </a:xfrm>
            <a:prstGeom prst="triangl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Isosceles Triangle 61">
              <a:extLst>
                <a:ext uri="{FF2B5EF4-FFF2-40B4-BE49-F238E27FC236}">
                  <a16:creationId xmlns:a16="http://schemas.microsoft.com/office/drawing/2014/main" id="{0F208169-92E2-4D06-9096-5DF479DC63D9}"/>
                </a:ext>
              </a:extLst>
            </p:cNvPr>
            <p:cNvSpPr/>
            <p:nvPr/>
          </p:nvSpPr>
          <p:spPr>
            <a:xfrm rot="5400000">
              <a:off x="5397086" y="2893821"/>
              <a:ext cx="554332" cy="268448"/>
            </a:xfrm>
            <a:prstGeom prst="triangl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0236F7BC-7476-4EA0-A5D3-70D02169B3C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626512" y="2078607"/>
              <a:ext cx="1268078" cy="1481456"/>
            </a:xfrm>
            <a:prstGeom prst="rect">
              <a:avLst/>
            </a:prstGeom>
          </p:spPr>
        </p:pic>
        <p:pic>
          <p:nvPicPr>
            <p:cNvPr id="81" name="Picture 80">
              <a:extLst>
                <a:ext uri="{FF2B5EF4-FFF2-40B4-BE49-F238E27FC236}">
                  <a16:creationId xmlns:a16="http://schemas.microsoft.com/office/drawing/2014/main" id="{73238DE4-8133-4F6B-993A-F8F7E09956D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234540" y="2078873"/>
              <a:ext cx="1268078" cy="1481456"/>
            </a:xfrm>
            <a:prstGeom prst="rect">
              <a:avLst/>
            </a:prstGeom>
          </p:spPr>
        </p:pic>
        <p:pic>
          <p:nvPicPr>
            <p:cNvPr id="82" name="Picture 81">
              <a:extLst>
                <a:ext uri="{FF2B5EF4-FFF2-40B4-BE49-F238E27FC236}">
                  <a16:creationId xmlns:a16="http://schemas.microsoft.com/office/drawing/2014/main" id="{C6BB16DE-8F6D-42DF-BF81-8D63382EDBA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42568" y="2078607"/>
              <a:ext cx="1268078" cy="1481456"/>
            </a:xfrm>
            <a:prstGeom prst="rect">
              <a:avLst/>
            </a:prstGeom>
          </p:spPr>
        </p:pic>
        <p:sp>
          <p:nvSpPr>
            <p:cNvPr id="107" name="TextBox 106">
              <a:extLst>
                <a:ext uri="{FF2B5EF4-FFF2-40B4-BE49-F238E27FC236}">
                  <a16:creationId xmlns:a16="http://schemas.microsoft.com/office/drawing/2014/main" id="{AD3F8005-687F-4ECB-8811-E568D1900BF9}"/>
                </a:ext>
              </a:extLst>
            </p:cNvPr>
            <p:cNvSpPr txBox="1"/>
            <p:nvPr/>
          </p:nvSpPr>
          <p:spPr>
            <a:xfrm>
              <a:off x="5946780" y="2592132"/>
              <a:ext cx="1055908" cy="822960"/>
            </a:xfrm>
            <a:prstGeom prst="rect">
              <a:avLst/>
            </a:prstGeom>
            <a:solidFill>
              <a:srgbClr val="0070C0"/>
            </a:solidFill>
            <a:ln>
              <a:solidFill>
                <a:schemeClr val="bg1"/>
              </a:solidFill>
            </a:ln>
          </p:spPr>
          <p:txBody>
            <a:bodyPr wrap="square" lIns="0" tIns="0" rIns="0" bIns="0" rtlCol="0" anchor="ctr">
              <a:spAutoFit/>
            </a:bodyPr>
            <a:lstStyle/>
            <a:p>
              <a:pPr algn="ctr"/>
              <a:r>
                <a:rPr lang="en-US" sz="1600" b="1" dirty="0">
                  <a:solidFill>
                    <a:schemeClr val="bg1"/>
                  </a:solidFill>
                </a:rPr>
                <a:t>ENDS</a:t>
              </a:r>
            </a:p>
            <a:p>
              <a:pPr algn="ctr"/>
              <a:r>
                <a:rPr lang="en-US" sz="2700" b="1" dirty="0">
                  <a:solidFill>
                    <a:schemeClr val="bg1"/>
                  </a:solidFill>
                </a:rPr>
                <a:t>Dec 7</a:t>
              </a:r>
            </a:p>
          </p:txBody>
        </p:sp>
        <p:sp>
          <p:nvSpPr>
            <p:cNvPr id="74" name="TextBox 73">
              <a:extLst>
                <a:ext uri="{FF2B5EF4-FFF2-40B4-BE49-F238E27FC236}">
                  <a16:creationId xmlns:a16="http://schemas.microsoft.com/office/drawing/2014/main" id="{A57B9325-74D7-4E60-AED5-7F0AC1031450}"/>
                </a:ext>
              </a:extLst>
            </p:cNvPr>
            <p:cNvSpPr txBox="1"/>
            <p:nvPr/>
          </p:nvSpPr>
          <p:spPr>
            <a:xfrm>
              <a:off x="4323808" y="2598598"/>
              <a:ext cx="1055908" cy="822959"/>
            </a:xfrm>
            <a:prstGeom prst="rect">
              <a:avLst/>
            </a:prstGeom>
            <a:solidFill>
              <a:srgbClr val="0070C0"/>
            </a:solidFill>
            <a:ln>
              <a:solidFill>
                <a:schemeClr val="bg1"/>
              </a:solidFill>
            </a:ln>
          </p:spPr>
          <p:txBody>
            <a:bodyPr wrap="square" lIns="0" tIns="0" rIns="0" bIns="0" rtlCol="0" anchor="ctr">
              <a:spAutoFit/>
            </a:bodyPr>
            <a:lstStyle/>
            <a:p>
              <a:pPr algn="ctr"/>
              <a:r>
                <a:rPr lang="en-US" sz="1600" b="1" dirty="0">
                  <a:solidFill>
                    <a:schemeClr val="bg1"/>
                  </a:solidFill>
                </a:rPr>
                <a:t>CONTINUES</a:t>
              </a:r>
            </a:p>
            <a:p>
              <a:pPr algn="ctr"/>
              <a:r>
                <a:rPr lang="en-US" sz="2800" b="1" dirty="0">
                  <a:solidFill>
                    <a:schemeClr val="bg1"/>
                  </a:solidFill>
                </a:rPr>
                <a:t>Nov</a:t>
              </a:r>
            </a:p>
          </p:txBody>
        </p:sp>
        <p:sp>
          <p:nvSpPr>
            <p:cNvPr id="66" name="TextBox 65">
              <a:extLst>
                <a:ext uri="{FF2B5EF4-FFF2-40B4-BE49-F238E27FC236}">
                  <a16:creationId xmlns:a16="http://schemas.microsoft.com/office/drawing/2014/main" id="{3F2D08E3-3E19-452C-BCE5-08AABC9A2E89}"/>
                </a:ext>
              </a:extLst>
            </p:cNvPr>
            <p:cNvSpPr txBox="1"/>
            <p:nvPr/>
          </p:nvSpPr>
          <p:spPr>
            <a:xfrm>
              <a:off x="2723838" y="2595015"/>
              <a:ext cx="1055908" cy="822960"/>
            </a:xfrm>
            <a:prstGeom prst="rect">
              <a:avLst/>
            </a:prstGeom>
            <a:solidFill>
              <a:srgbClr val="0070C0"/>
            </a:solidFill>
            <a:ln>
              <a:solidFill>
                <a:schemeClr val="bg1"/>
              </a:solidFill>
            </a:ln>
          </p:spPr>
          <p:txBody>
            <a:bodyPr wrap="square" lIns="0" tIns="0" rIns="0" bIns="0" rtlCol="0" anchor="ctr">
              <a:spAutoFit/>
            </a:bodyPr>
            <a:lstStyle/>
            <a:p>
              <a:pPr algn="ctr"/>
              <a:r>
                <a:rPr lang="en-US" sz="1600" b="1" dirty="0">
                  <a:solidFill>
                    <a:schemeClr val="bg1"/>
                  </a:solidFill>
                </a:rPr>
                <a:t>STARTS</a:t>
              </a:r>
            </a:p>
            <a:p>
              <a:pPr algn="ctr"/>
              <a:r>
                <a:rPr lang="en-US" sz="2800" b="1" dirty="0">
                  <a:solidFill>
                    <a:schemeClr val="bg1"/>
                  </a:solidFill>
                </a:rPr>
                <a:t>Oct 15</a:t>
              </a:r>
            </a:p>
          </p:txBody>
        </p:sp>
      </p:grpSp>
      <p:grpSp>
        <p:nvGrpSpPr>
          <p:cNvPr id="41" name="Group 40" descr="Box reading: Coverage begins July 1st">
            <a:extLst>
              <a:ext uri="{FF2B5EF4-FFF2-40B4-BE49-F238E27FC236}">
                <a16:creationId xmlns:a16="http://schemas.microsoft.com/office/drawing/2014/main" id="{2F627286-D2DB-402F-A0B0-D925036BC6CE}"/>
              </a:ext>
            </a:extLst>
          </p:cNvPr>
          <p:cNvGrpSpPr/>
          <p:nvPr/>
        </p:nvGrpSpPr>
        <p:grpSpPr>
          <a:xfrm>
            <a:off x="7509412" y="1682575"/>
            <a:ext cx="1890319" cy="1917582"/>
            <a:chOff x="7664742" y="718797"/>
            <a:chExt cx="1890319" cy="1917582"/>
          </a:xfrm>
        </p:grpSpPr>
        <p:sp>
          <p:nvSpPr>
            <p:cNvPr id="42" name="Freeform: Shape 41">
              <a:extLst>
                <a:ext uri="{FF2B5EF4-FFF2-40B4-BE49-F238E27FC236}">
                  <a16:creationId xmlns:a16="http://schemas.microsoft.com/office/drawing/2014/main" id="{26381B04-3572-4151-9E29-67A355462B7D}"/>
                </a:ext>
              </a:extLst>
            </p:cNvPr>
            <p:cNvSpPr/>
            <p:nvPr/>
          </p:nvSpPr>
          <p:spPr>
            <a:xfrm>
              <a:off x="7664742" y="1001468"/>
              <a:ext cx="1890319" cy="1634911"/>
            </a:xfrm>
            <a:custGeom>
              <a:avLst/>
              <a:gdLst>
                <a:gd name="connsiteX0" fmla="*/ 945159 w 1890319"/>
                <a:gd name="connsiteY0" fmla="*/ 0 h 1634911"/>
                <a:gd name="connsiteX1" fmla="*/ 1772888 w 1890319"/>
                <a:gd name="connsiteY1" fmla="*/ 135085 h 1634911"/>
                <a:gd name="connsiteX2" fmla="*/ 1890319 w 1890319"/>
                <a:gd name="connsiteY2" fmla="*/ 181066 h 1634911"/>
                <a:gd name="connsiteX3" fmla="*/ 1890319 w 1890319"/>
                <a:gd name="connsiteY3" fmla="*/ 1634911 h 1634911"/>
                <a:gd name="connsiteX4" fmla="*/ 0 w 1890319"/>
                <a:gd name="connsiteY4" fmla="*/ 1634911 h 1634911"/>
                <a:gd name="connsiteX5" fmla="*/ 0 w 1890319"/>
                <a:gd name="connsiteY5" fmla="*/ 181066 h 1634911"/>
                <a:gd name="connsiteX6" fmla="*/ 117430 w 1890319"/>
                <a:gd name="connsiteY6" fmla="*/ 135085 h 1634911"/>
                <a:gd name="connsiteX7" fmla="*/ 945159 w 1890319"/>
                <a:gd name="connsiteY7" fmla="*/ 0 h 163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1634911">
                  <a:moveTo>
                    <a:pt x="945159" y="0"/>
                  </a:moveTo>
                  <a:cubicBezTo>
                    <a:pt x="1244864" y="0"/>
                    <a:pt x="1526835" y="48935"/>
                    <a:pt x="1772888" y="135085"/>
                  </a:cubicBezTo>
                  <a:lnTo>
                    <a:pt x="1890319" y="181066"/>
                  </a:lnTo>
                  <a:lnTo>
                    <a:pt x="1890319" y="1634911"/>
                  </a:lnTo>
                  <a:lnTo>
                    <a:pt x="0" y="1634911"/>
                  </a:lnTo>
                  <a:lnTo>
                    <a:pt x="0" y="181066"/>
                  </a:lnTo>
                  <a:lnTo>
                    <a:pt x="117430" y="135085"/>
                  </a:lnTo>
                  <a:cubicBezTo>
                    <a:pt x="363484" y="48935"/>
                    <a:pt x="645455" y="0"/>
                    <a:pt x="945159" y="0"/>
                  </a:cubicBezTo>
                  <a:close/>
                </a:path>
              </a:pathLst>
            </a:cu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F5597"/>
                </a:solidFill>
              </a:endParaRPr>
            </a:p>
          </p:txBody>
        </p:sp>
        <p:sp>
          <p:nvSpPr>
            <p:cNvPr id="45" name="Freeform: Shape 44">
              <a:extLst>
                <a:ext uri="{FF2B5EF4-FFF2-40B4-BE49-F238E27FC236}">
                  <a16:creationId xmlns:a16="http://schemas.microsoft.com/office/drawing/2014/main" id="{4052B140-4C2E-4D76-8B9E-E251767D4CC9}"/>
                </a:ext>
              </a:extLst>
            </p:cNvPr>
            <p:cNvSpPr/>
            <p:nvPr/>
          </p:nvSpPr>
          <p:spPr>
            <a:xfrm>
              <a:off x="7664742" y="718797"/>
              <a:ext cx="1890319" cy="463737"/>
            </a:xfrm>
            <a:custGeom>
              <a:avLst/>
              <a:gdLst>
                <a:gd name="connsiteX0" fmla="*/ 0 w 1890319"/>
                <a:gd name="connsiteY0" fmla="*/ 0 h 463737"/>
                <a:gd name="connsiteX1" fmla="*/ 1890319 w 1890319"/>
                <a:gd name="connsiteY1" fmla="*/ 0 h 463737"/>
                <a:gd name="connsiteX2" fmla="*/ 1890319 w 1890319"/>
                <a:gd name="connsiteY2" fmla="*/ 463737 h 463737"/>
                <a:gd name="connsiteX3" fmla="*/ 1772888 w 1890319"/>
                <a:gd name="connsiteY3" fmla="*/ 417756 h 463737"/>
                <a:gd name="connsiteX4" fmla="*/ 945159 w 1890319"/>
                <a:gd name="connsiteY4" fmla="*/ 282671 h 463737"/>
                <a:gd name="connsiteX5" fmla="*/ 117430 w 1890319"/>
                <a:gd name="connsiteY5" fmla="*/ 417756 h 463737"/>
                <a:gd name="connsiteX6" fmla="*/ 0 w 1890319"/>
                <a:gd name="connsiteY6" fmla="*/ 463737 h 463737"/>
                <a:gd name="connsiteX7" fmla="*/ 0 w 1890319"/>
                <a:gd name="connsiteY7" fmla="*/ 0 h 46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463737">
                  <a:moveTo>
                    <a:pt x="0" y="0"/>
                  </a:moveTo>
                  <a:lnTo>
                    <a:pt x="1890319" y="0"/>
                  </a:lnTo>
                  <a:lnTo>
                    <a:pt x="1890319" y="463737"/>
                  </a:lnTo>
                  <a:lnTo>
                    <a:pt x="1772888" y="417756"/>
                  </a:lnTo>
                  <a:cubicBezTo>
                    <a:pt x="1526835" y="331606"/>
                    <a:pt x="1244864" y="282671"/>
                    <a:pt x="945159" y="282671"/>
                  </a:cubicBezTo>
                  <a:cubicBezTo>
                    <a:pt x="645455" y="282671"/>
                    <a:pt x="363484" y="331606"/>
                    <a:pt x="117430" y="417756"/>
                  </a:cubicBezTo>
                  <a:lnTo>
                    <a:pt x="0" y="463737"/>
                  </a:lnTo>
                  <a:lnTo>
                    <a:pt x="0" y="0"/>
                  </a:lnTo>
                  <a:close/>
                </a:path>
              </a:pathLst>
            </a:custGeom>
            <a:solidFill>
              <a:srgbClr val="0070C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a:extLst>
                <a:ext uri="{FF2B5EF4-FFF2-40B4-BE49-F238E27FC236}">
                  <a16:creationId xmlns:a16="http://schemas.microsoft.com/office/drawing/2014/main" id="{59F98261-625D-4D66-9F92-312B6C7C2083}"/>
                </a:ext>
              </a:extLst>
            </p:cNvPr>
            <p:cNvSpPr txBox="1"/>
            <p:nvPr/>
          </p:nvSpPr>
          <p:spPr>
            <a:xfrm>
              <a:off x="7734650" y="1283515"/>
              <a:ext cx="1772872" cy="1200329"/>
            </a:xfrm>
            <a:prstGeom prst="rect">
              <a:avLst/>
            </a:prstGeom>
            <a:noFill/>
          </p:spPr>
          <p:txBody>
            <a:bodyPr wrap="square" rtlCol="0">
              <a:spAutoFit/>
            </a:bodyPr>
            <a:lstStyle/>
            <a:p>
              <a:pPr algn="ctr"/>
              <a:r>
                <a:rPr lang="en-US" sz="2400" b="1" dirty="0">
                  <a:solidFill>
                    <a:srgbClr val="2F5597"/>
                  </a:solidFill>
                </a:rPr>
                <a:t>Coverage</a:t>
              </a:r>
            </a:p>
            <a:p>
              <a:pPr algn="ctr"/>
              <a:r>
                <a:rPr lang="en-US" sz="2400" b="1" dirty="0">
                  <a:solidFill>
                    <a:srgbClr val="2F5597"/>
                  </a:solidFill>
                </a:rPr>
                <a:t>Begins</a:t>
              </a:r>
            </a:p>
            <a:p>
              <a:pPr algn="ctr"/>
              <a:r>
                <a:rPr lang="en-US" sz="2400" b="1" dirty="0">
                  <a:solidFill>
                    <a:srgbClr val="2F5597"/>
                  </a:solidFill>
                </a:rPr>
                <a:t>Jan 1</a:t>
              </a:r>
            </a:p>
          </p:txBody>
        </p:sp>
      </p:grpSp>
      <p:sp>
        <p:nvSpPr>
          <p:cNvPr id="9" name="Content Placeholder 7">
            <a:extLst>
              <a:ext uri="{FF2B5EF4-FFF2-40B4-BE49-F238E27FC236}">
                <a16:creationId xmlns:a16="http://schemas.microsoft.com/office/drawing/2014/main" id="{36FE5BF0-A50E-47FC-AD61-CD0C6A1FC68F}"/>
              </a:ext>
            </a:extLst>
          </p:cNvPr>
          <p:cNvSpPr txBox="1">
            <a:spLocks/>
          </p:cNvSpPr>
          <p:nvPr/>
        </p:nvSpPr>
        <p:spPr>
          <a:xfrm>
            <a:off x="914400" y="3857328"/>
            <a:ext cx="10106526" cy="16414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3200" kern="1200">
                <a:solidFill>
                  <a:schemeClr val="tx1"/>
                </a:solidFill>
                <a:latin typeface="+mn-lt"/>
                <a:ea typeface="+mn-ea"/>
                <a:cs typeface="+mn-cs"/>
              </a:defRPr>
            </a:lvl1pPr>
            <a:lvl2pPr marL="461963" marR="0"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24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20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marR="0" lvl="1" indent="-27432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7</a:t>
            </a:r>
            <a:r>
              <a:rPr lang="en-US" sz="2400" dirty="0">
                <a:solidFill>
                  <a:srgbClr val="00529B"/>
                </a:solidFill>
                <a:latin typeface="Arial" panose="020B0604020202020204" pitchFamily="34" charset="0"/>
                <a:cs typeface="Arial" panose="020B0604020202020204" pitchFamily="34" charset="0"/>
              </a:rPr>
              <a:t>-</a:t>
            </a:r>
            <a:r>
              <a:rPr kumimoji="0" lang="en-US" sz="2400" b="0" i="0" u="none" strike="noStrike" kern="1200" cap="none" spc="0" normalizeH="0" noProof="0" dirty="0">
                <a:ln>
                  <a:noFill/>
                </a:ln>
                <a:solidFill>
                  <a:srgbClr val="00529B"/>
                </a:solidFill>
                <a:effectLst/>
                <a:uLnTx/>
                <a:uFillTx/>
                <a:latin typeface="Arial" panose="020B0604020202020204" pitchFamily="34" charset="0"/>
                <a:cs typeface="Arial" panose="020B0604020202020204" pitchFamily="34" charset="0"/>
              </a:rPr>
              <a:t>w</a:t>
            </a:r>
            <a:r>
              <a:rPr kumimoji="0" lang="en-US" sz="24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eek</a:t>
            </a:r>
            <a:r>
              <a:rPr kumimoji="0" lang="en-US" sz="2400" b="0" i="0" u="none" strike="noStrike" kern="1200" cap="none" spc="0" normalizeH="0" noProof="0" dirty="0">
                <a:ln>
                  <a:noFill/>
                </a:ln>
                <a:solidFill>
                  <a:srgbClr val="00529B"/>
                </a:solidFill>
                <a:effectLst/>
                <a:uLnTx/>
                <a:uFillTx/>
                <a:latin typeface="Arial" panose="020B0604020202020204" pitchFamily="34" charset="0"/>
                <a:cs typeface="Arial" panose="020B0604020202020204" pitchFamily="34" charset="0"/>
              </a:rPr>
              <a:t> p</a:t>
            </a:r>
            <a:r>
              <a:rPr kumimoji="0" lang="en-US" sz="24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eriod each year where you can sign up for, disenroll, or switch Medicare Advantage Plans or Medicare drug plans</a:t>
            </a:r>
            <a:r>
              <a:rPr kumimoji="0" lang="en-US" sz="2400" b="0" i="0" u="none" strike="noStrike" kern="1200" cap="none" spc="0" normalizeH="0" noProof="0" dirty="0">
                <a:ln>
                  <a:noFill/>
                </a:ln>
                <a:solidFill>
                  <a:srgbClr val="00529B"/>
                </a:solidFill>
                <a:effectLst/>
                <a:uLnTx/>
                <a:uFillTx/>
                <a:latin typeface="Arial" panose="020B0604020202020204" pitchFamily="34" charset="0"/>
                <a:cs typeface="Arial" panose="020B0604020202020204" pitchFamily="34" charset="0"/>
              </a:rPr>
              <a:t> </a:t>
            </a:r>
          </a:p>
          <a:p>
            <a:pPr marL="274320" marR="0" lvl="0" indent="-274320" algn="l" defTabSz="914400" rtl="0" eaLnBrk="1" fontAlgn="auto" latinLnBrk="0" hangingPunct="1">
              <a:lnSpc>
                <a:spcPct val="100000"/>
              </a:lnSpc>
              <a:spcBef>
                <a:spcPts val="0"/>
              </a:spcBef>
              <a:spcAft>
                <a:spcPts val="1200"/>
              </a:spcAft>
              <a:buClrTx/>
              <a:buSzTx/>
              <a:tabLst/>
              <a:defRPr/>
            </a:pPr>
            <a:r>
              <a:rPr kumimoji="0" lang="en-US" sz="2400" b="0" i="0" u="none" strike="noStrike" kern="1200" cap="none" spc="-31" normalizeH="0" baseline="0" noProof="0" dirty="0">
                <a:ln>
                  <a:noFill/>
                </a:ln>
                <a:solidFill>
                  <a:srgbClr val="00529B"/>
                </a:solidFill>
                <a:effectLst/>
                <a:uLnTx/>
                <a:uFillTx/>
                <a:latin typeface="Arial" panose="020B0604020202020204" pitchFamily="34" charset="0"/>
                <a:cs typeface="Arial" panose="020B0604020202020204" pitchFamily="34" charset="0"/>
              </a:rPr>
              <a:t>This is a time to review health and drug plan choices</a:t>
            </a:r>
            <a:endParaRPr kumimoji="0" lang="en-US" sz="24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60973FA0-77D9-419F-B3F2-E8479E542D6D}"/>
              </a:ext>
            </a:extLst>
          </p:cNvPr>
          <p:cNvSpPr>
            <a:spLocks noGrp="1"/>
          </p:cNvSpPr>
          <p:nvPr>
            <p:ph type="sldNum" sz="quarter" idx="12"/>
          </p:nvPr>
        </p:nvSpPr>
        <p:spPr/>
        <p:txBody>
          <a:bodyPr/>
          <a:lstStyle/>
          <a:p>
            <a:fld id="{0B2D781D-8844-5940-92D1-06EF0A7F581E}" type="slidenum">
              <a:rPr lang="en-US" smtClean="0"/>
              <a:t>26</a:t>
            </a:fld>
            <a:endParaRPr lang="en-US"/>
          </a:p>
        </p:txBody>
      </p:sp>
      <p:sp>
        <p:nvSpPr>
          <p:cNvPr id="5" name="Footer Placeholder 4">
            <a:extLst>
              <a:ext uri="{FF2B5EF4-FFF2-40B4-BE49-F238E27FC236}">
                <a16:creationId xmlns:a16="http://schemas.microsoft.com/office/drawing/2014/main" id="{04EDDDE9-3A0F-4AD9-AFFD-3A7EC6815310}"/>
              </a:ext>
            </a:extLst>
          </p:cNvPr>
          <p:cNvSpPr>
            <a:spLocks noGrp="1"/>
          </p:cNvSpPr>
          <p:nvPr>
            <p:ph type="ftr" sz="quarter" idx="11"/>
          </p:nvPr>
        </p:nvSpPr>
        <p:spPr/>
        <p:txBody>
          <a:bodyPr/>
          <a:lstStyle/>
          <a:p>
            <a:r>
              <a:rPr lang="en-US"/>
              <a:t>Getting Started with Medicare</a:t>
            </a:r>
          </a:p>
        </p:txBody>
      </p:sp>
      <p:sp>
        <p:nvSpPr>
          <p:cNvPr id="3" name="Date Placeholder 2">
            <a:extLst>
              <a:ext uri="{FF2B5EF4-FFF2-40B4-BE49-F238E27FC236}">
                <a16:creationId xmlns:a16="http://schemas.microsoft.com/office/drawing/2014/main" id="{24E25F05-0356-4AD2-9335-A0EA6AE790C4}"/>
              </a:ext>
            </a:extLst>
          </p:cNvPr>
          <p:cNvSpPr>
            <a:spLocks noGrp="1"/>
          </p:cNvSpPr>
          <p:nvPr>
            <p:ph type="dt" sz="half" idx="10"/>
          </p:nvPr>
        </p:nvSpPr>
        <p:spPr/>
        <p:txBody>
          <a:bodyPr/>
          <a:lstStyle/>
          <a:p>
            <a:r>
              <a:rPr lang="en-US"/>
              <a:t>May 2023</a:t>
            </a:r>
          </a:p>
        </p:txBody>
      </p:sp>
    </p:spTree>
    <p:custDataLst>
      <p:tags r:id="rId1"/>
    </p:custDataLst>
    <p:extLst>
      <p:ext uri="{BB962C8B-B14F-4D97-AF65-F5344CB8AC3E}">
        <p14:creationId xmlns:p14="http://schemas.microsoft.com/office/powerpoint/2010/main" val="4269442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Medicare Advantage Open Enrollment Period </a:t>
            </a:r>
          </a:p>
        </p:txBody>
      </p:sp>
      <p:grpSp>
        <p:nvGrpSpPr>
          <p:cNvPr id="12" name="Group 11" descr="Group of three calendar icons indication the start of the OEP starting on January 1st, continuing through February and ending on March 31st.">
            <a:extLst>
              <a:ext uri="{FF2B5EF4-FFF2-40B4-BE49-F238E27FC236}">
                <a16:creationId xmlns:a16="http://schemas.microsoft.com/office/drawing/2014/main" id="{A1EA7BA8-FDDA-4931-A1B2-EB7DD7D7F598}"/>
              </a:ext>
            </a:extLst>
          </p:cNvPr>
          <p:cNvGrpSpPr/>
          <p:nvPr/>
        </p:nvGrpSpPr>
        <p:grpSpPr>
          <a:xfrm>
            <a:off x="275095" y="1981233"/>
            <a:ext cx="3493003" cy="1241731"/>
            <a:chOff x="275095" y="1981233"/>
            <a:chExt cx="3493003" cy="1241731"/>
          </a:xfrm>
        </p:grpSpPr>
        <p:pic>
          <p:nvPicPr>
            <p:cNvPr id="7" name="Picture 6">
              <a:extLst>
                <a:ext uri="{FF2B5EF4-FFF2-40B4-BE49-F238E27FC236}">
                  <a16:creationId xmlns:a16="http://schemas.microsoft.com/office/drawing/2014/main" id="{02F48587-80A4-4429-A661-CD243385EDB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75095" y="1984282"/>
              <a:ext cx="1054699" cy="1237595"/>
            </a:xfrm>
            <a:prstGeom prst="rect">
              <a:avLst/>
            </a:prstGeom>
          </p:spPr>
        </p:pic>
        <p:pic>
          <p:nvPicPr>
            <p:cNvPr id="89" name="Picture 88">
              <a:extLst>
                <a:ext uri="{FF2B5EF4-FFF2-40B4-BE49-F238E27FC236}">
                  <a16:creationId xmlns:a16="http://schemas.microsoft.com/office/drawing/2014/main" id="{56048F12-8918-4308-8461-BFFDC627D5B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500558" y="1981233"/>
              <a:ext cx="1054699" cy="1237595"/>
            </a:xfrm>
            <a:prstGeom prst="rect">
              <a:avLst/>
            </a:prstGeom>
          </p:spPr>
        </p:pic>
        <p:pic>
          <p:nvPicPr>
            <p:cNvPr id="90" name="Picture 89">
              <a:extLst>
                <a:ext uri="{FF2B5EF4-FFF2-40B4-BE49-F238E27FC236}">
                  <a16:creationId xmlns:a16="http://schemas.microsoft.com/office/drawing/2014/main" id="{F863D2C6-2031-4815-B409-BD94FED673C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713399" y="1985369"/>
              <a:ext cx="1054699" cy="1237595"/>
            </a:xfrm>
            <a:prstGeom prst="rect">
              <a:avLst/>
            </a:prstGeom>
          </p:spPr>
        </p:pic>
        <p:sp>
          <p:nvSpPr>
            <p:cNvPr id="147" name="TextBox 146">
              <a:extLst>
                <a:ext uri="{FF2B5EF4-FFF2-40B4-BE49-F238E27FC236}">
                  <a16:creationId xmlns:a16="http://schemas.microsoft.com/office/drawing/2014/main" id="{A523D675-C92C-4FA5-9759-6820419400A8}"/>
                </a:ext>
              </a:extLst>
            </p:cNvPr>
            <p:cNvSpPr txBox="1"/>
            <p:nvPr/>
          </p:nvSpPr>
          <p:spPr>
            <a:xfrm>
              <a:off x="2797111" y="2414016"/>
              <a:ext cx="877824" cy="731520"/>
            </a:xfrm>
            <a:prstGeom prst="rect">
              <a:avLst/>
            </a:prstGeom>
            <a:solidFill>
              <a:srgbClr val="0070C0"/>
            </a:solidFill>
            <a:ln>
              <a:solidFill>
                <a:schemeClr val="bg1"/>
              </a:solidFill>
            </a:ln>
          </p:spPr>
          <p:txBody>
            <a:bodyPr wrap="square" lIns="0" tIns="0" rIns="0" bIns="0" rtlCol="0" anchor="ctr">
              <a:spAutoFit/>
            </a:bodyPr>
            <a:lstStyle/>
            <a:p>
              <a:pPr algn="ctr"/>
              <a:r>
                <a:rPr lang="en-US" sz="1400" b="1" dirty="0">
                  <a:solidFill>
                    <a:schemeClr val="bg1"/>
                  </a:solidFill>
                </a:rPr>
                <a:t>ENDS</a:t>
              </a:r>
            </a:p>
            <a:p>
              <a:pPr algn="ctr"/>
              <a:r>
                <a:rPr lang="en-US" sz="2200" b="1" dirty="0">
                  <a:solidFill>
                    <a:schemeClr val="bg1"/>
                  </a:solidFill>
                </a:rPr>
                <a:t>Mar 31</a:t>
              </a:r>
            </a:p>
          </p:txBody>
        </p:sp>
        <p:sp>
          <p:nvSpPr>
            <p:cNvPr id="156" name="TextBox 155">
              <a:extLst>
                <a:ext uri="{FF2B5EF4-FFF2-40B4-BE49-F238E27FC236}">
                  <a16:creationId xmlns:a16="http://schemas.microsoft.com/office/drawing/2014/main" id="{773806ED-14B8-4806-870C-CFB40802139D}"/>
                </a:ext>
              </a:extLst>
            </p:cNvPr>
            <p:cNvSpPr txBox="1"/>
            <p:nvPr/>
          </p:nvSpPr>
          <p:spPr>
            <a:xfrm>
              <a:off x="1580647" y="2414016"/>
              <a:ext cx="877824" cy="731520"/>
            </a:xfrm>
            <a:prstGeom prst="rect">
              <a:avLst/>
            </a:prstGeom>
            <a:solidFill>
              <a:srgbClr val="0070C0"/>
            </a:solidFill>
            <a:ln>
              <a:solidFill>
                <a:schemeClr val="bg1"/>
              </a:solidFill>
            </a:ln>
          </p:spPr>
          <p:txBody>
            <a:bodyPr wrap="square" lIns="0" tIns="0" rIns="0" bIns="0" rtlCol="0" anchor="ctr">
              <a:spAutoFit/>
            </a:bodyPr>
            <a:lstStyle/>
            <a:p>
              <a:pPr algn="ctr"/>
              <a:r>
                <a:rPr lang="en-US" sz="1350" b="1" dirty="0">
                  <a:solidFill>
                    <a:schemeClr val="bg1"/>
                  </a:solidFill>
                </a:rPr>
                <a:t>CONTINUES</a:t>
              </a:r>
            </a:p>
            <a:p>
              <a:pPr algn="ctr"/>
              <a:r>
                <a:rPr lang="en-US" sz="2200" b="1" dirty="0">
                  <a:solidFill>
                    <a:schemeClr val="bg1"/>
                  </a:solidFill>
                </a:rPr>
                <a:t>Feb</a:t>
              </a:r>
            </a:p>
          </p:txBody>
        </p:sp>
        <p:sp>
          <p:nvSpPr>
            <p:cNvPr id="165" name="TextBox 164">
              <a:extLst>
                <a:ext uri="{FF2B5EF4-FFF2-40B4-BE49-F238E27FC236}">
                  <a16:creationId xmlns:a16="http://schemas.microsoft.com/office/drawing/2014/main" id="{75FC6833-9AB7-4D60-BB59-1F63DE68BFD1}"/>
                </a:ext>
              </a:extLst>
            </p:cNvPr>
            <p:cNvSpPr txBox="1"/>
            <p:nvPr/>
          </p:nvSpPr>
          <p:spPr>
            <a:xfrm>
              <a:off x="355973" y="2414016"/>
              <a:ext cx="877824" cy="731520"/>
            </a:xfrm>
            <a:prstGeom prst="rect">
              <a:avLst/>
            </a:prstGeom>
            <a:solidFill>
              <a:srgbClr val="0070C0"/>
            </a:solidFill>
            <a:ln>
              <a:solidFill>
                <a:schemeClr val="bg1"/>
              </a:solidFill>
            </a:ln>
          </p:spPr>
          <p:txBody>
            <a:bodyPr wrap="square" lIns="0" tIns="0" rIns="0" bIns="0" rtlCol="0" anchor="ctr">
              <a:spAutoFit/>
            </a:bodyPr>
            <a:lstStyle/>
            <a:p>
              <a:pPr algn="ctr"/>
              <a:r>
                <a:rPr lang="en-US" sz="1400" b="1" dirty="0">
                  <a:solidFill>
                    <a:schemeClr val="bg1"/>
                  </a:solidFill>
                </a:rPr>
                <a:t>STARTS</a:t>
              </a:r>
            </a:p>
            <a:p>
              <a:pPr algn="ctr"/>
              <a:r>
                <a:rPr lang="en-US" sz="2200" b="1" dirty="0">
                  <a:solidFill>
                    <a:schemeClr val="bg1"/>
                  </a:solidFill>
                </a:rPr>
                <a:t>Jan 1</a:t>
              </a:r>
            </a:p>
          </p:txBody>
        </p:sp>
      </p:grpSp>
      <p:pic>
        <p:nvPicPr>
          <p:cNvPr id="5" name="Picture 4">
            <a:extLst>
              <a:ext uri="{FF2B5EF4-FFF2-40B4-BE49-F238E27FC236}">
                <a16:creationId xmlns:a16="http://schemas.microsoft.com/office/drawing/2014/main" id="{0C50699C-96B1-48BA-9CCB-37D82CC2F7C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30149" y="3250175"/>
            <a:ext cx="3212870" cy="554784"/>
          </a:xfrm>
          <a:prstGeom prst="rect">
            <a:avLst/>
          </a:prstGeom>
        </p:spPr>
      </p:pic>
      <p:sp>
        <p:nvSpPr>
          <p:cNvPr id="42" name="TextBox 41">
            <a:extLst>
              <a:ext uri="{FF2B5EF4-FFF2-40B4-BE49-F238E27FC236}">
                <a16:creationId xmlns:a16="http://schemas.microsoft.com/office/drawing/2014/main" id="{B6D4504D-D0A9-4F78-B066-C88BD0C21553}"/>
              </a:ext>
            </a:extLst>
          </p:cNvPr>
          <p:cNvSpPr txBox="1"/>
          <p:nvPr/>
        </p:nvSpPr>
        <p:spPr>
          <a:xfrm>
            <a:off x="414500" y="3765573"/>
            <a:ext cx="3396343" cy="830997"/>
          </a:xfrm>
          <a:prstGeom prst="rect">
            <a:avLst/>
          </a:prstGeom>
          <a:noFill/>
        </p:spPr>
        <p:txBody>
          <a:bodyPr wrap="square" rtlCol="0">
            <a:spAutoFit/>
          </a:bodyPr>
          <a:lstStyle/>
          <a:p>
            <a:pPr algn="ctr"/>
            <a:r>
              <a:rPr lang="en-US" sz="1600" b="1" dirty="0">
                <a:solidFill>
                  <a:srgbClr val="00529B"/>
                </a:solidFill>
                <a:latin typeface="Arial" panose="020B0604020202020204" pitchFamily="34" charset="0"/>
                <a:cs typeface="Arial" panose="020B0604020202020204" pitchFamily="34" charset="0"/>
              </a:rPr>
              <a:t>Annual </a:t>
            </a:r>
            <a:br>
              <a:rPr lang="en-US" sz="1600" b="1" dirty="0">
                <a:solidFill>
                  <a:srgbClr val="00529B"/>
                </a:solidFill>
                <a:latin typeface="Arial" panose="020B0604020202020204" pitchFamily="34" charset="0"/>
                <a:cs typeface="Arial" panose="020B0604020202020204" pitchFamily="34" charset="0"/>
              </a:rPr>
            </a:br>
            <a:r>
              <a:rPr lang="en-US" sz="1600" b="1" dirty="0">
                <a:solidFill>
                  <a:srgbClr val="00529B"/>
                </a:solidFill>
                <a:latin typeface="Arial" panose="020B0604020202020204" pitchFamily="34" charset="0"/>
                <a:cs typeface="Arial" panose="020B0604020202020204" pitchFamily="34" charset="0"/>
              </a:rPr>
              <a:t>Medicare Advantage OEP</a:t>
            </a:r>
          </a:p>
          <a:p>
            <a:pPr algn="ctr"/>
            <a:r>
              <a:rPr lang="en-US" sz="1600" dirty="0">
                <a:solidFill>
                  <a:srgbClr val="00529B"/>
                </a:solidFill>
                <a:latin typeface="Arial" panose="020B0604020202020204" pitchFamily="34" charset="0"/>
                <a:cs typeface="Arial" panose="020B0604020202020204" pitchFamily="34" charset="0"/>
              </a:rPr>
              <a:t>January 1</a:t>
            </a:r>
            <a:r>
              <a:rPr lang="en-US" sz="1600" dirty="0">
                <a:latin typeface="Arial" panose="020B0604020202020204" pitchFamily="34" charset="0"/>
                <a:cs typeface="Arial" panose="020B0604020202020204" pitchFamily="34" charset="0"/>
              </a:rPr>
              <a:t>—</a:t>
            </a:r>
            <a:r>
              <a:rPr lang="en-US" sz="1600" dirty="0">
                <a:solidFill>
                  <a:srgbClr val="00529B"/>
                </a:solidFill>
                <a:latin typeface="Arial" panose="020B0604020202020204" pitchFamily="34" charset="0"/>
                <a:cs typeface="Arial" panose="020B0604020202020204" pitchFamily="34" charset="0"/>
              </a:rPr>
              <a:t>March 31</a:t>
            </a:r>
          </a:p>
        </p:txBody>
      </p:sp>
      <p:sp>
        <p:nvSpPr>
          <p:cNvPr id="39" name="OR" descr="A circle shape with an OR in it">
            <a:extLst>
              <a:ext uri="{FF2B5EF4-FFF2-40B4-BE49-F238E27FC236}">
                <a16:creationId xmlns:a16="http://schemas.microsoft.com/office/drawing/2014/main" id="{8ABB8F00-4726-46D2-B219-4CAF160E79C1}"/>
              </a:ext>
            </a:extLst>
          </p:cNvPr>
          <p:cNvSpPr>
            <a:spLocks noChangeAspect="1"/>
          </p:cNvSpPr>
          <p:nvPr/>
        </p:nvSpPr>
        <p:spPr>
          <a:xfrm>
            <a:off x="3587799" y="1291033"/>
            <a:ext cx="731520" cy="731520"/>
          </a:xfrm>
          <a:prstGeom prst="ellipse">
            <a:avLst/>
          </a:prstGeom>
          <a:solidFill>
            <a:srgbClr val="FFC000"/>
          </a:solidFill>
          <a:ln>
            <a:solidFill>
              <a:schemeClr val="bg1">
                <a:lumMod val="6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529B"/>
                </a:solidFill>
              </a:rPr>
              <a:t>OR</a:t>
            </a:r>
          </a:p>
        </p:txBody>
      </p:sp>
      <p:grpSp>
        <p:nvGrpSpPr>
          <p:cNvPr id="14" name="Group 13" descr="Group of three calendar icons indication a three month period">
            <a:extLst>
              <a:ext uri="{FF2B5EF4-FFF2-40B4-BE49-F238E27FC236}">
                <a16:creationId xmlns:a16="http://schemas.microsoft.com/office/drawing/2014/main" id="{EDD4DE0D-CA47-4075-B0AA-734DC608F5FB}"/>
              </a:ext>
            </a:extLst>
          </p:cNvPr>
          <p:cNvGrpSpPr/>
          <p:nvPr/>
        </p:nvGrpSpPr>
        <p:grpSpPr>
          <a:xfrm>
            <a:off x="4159614" y="1983614"/>
            <a:ext cx="3493003" cy="1241731"/>
            <a:chOff x="4159614" y="1983614"/>
            <a:chExt cx="3493003" cy="1241731"/>
          </a:xfrm>
        </p:grpSpPr>
        <p:pic>
          <p:nvPicPr>
            <p:cNvPr id="91" name="Picture 90">
              <a:extLst>
                <a:ext uri="{FF2B5EF4-FFF2-40B4-BE49-F238E27FC236}">
                  <a16:creationId xmlns:a16="http://schemas.microsoft.com/office/drawing/2014/main" id="{02C561E6-B7B2-4B57-AE7E-759755E258B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159614" y="1986663"/>
              <a:ext cx="1054699" cy="1237595"/>
            </a:xfrm>
            <a:prstGeom prst="rect">
              <a:avLst/>
            </a:prstGeom>
          </p:spPr>
        </p:pic>
        <p:pic>
          <p:nvPicPr>
            <p:cNvPr id="92" name="Picture 91">
              <a:extLst>
                <a:ext uri="{FF2B5EF4-FFF2-40B4-BE49-F238E27FC236}">
                  <a16:creationId xmlns:a16="http://schemas.microsoft.com/office/drawing/2014/main" id="{ADAAD12C-1CB6-464B-A163-E57AC58FF31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385077" y="1983614"/>
              <a:ext cx="1054699" cy="1237595"/>
            </a:xfrm>
            <a:prstGeom prst="rect">
              <a:avLst/>
            </a:prstGeom>
          </p:spPr>
        </p:pic>
        <p:pic>
          <p:nvPicPr>
            <p:cNvPr id="93" name="Picture 92">
              <a:extLst>
                <a:ext uri="{FF2B5EF4-FFF2-40B4-BE49-F238E27FC236}">
                  <a16:creationId xmlns:a16="http://schemas.microsoft.com/office/drawing/2014/main" id="{D39327A0-6D7D-475D-A8DA-1A653A7CEDA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597918" y="1987750"/>
              <a:ext cx="1054699" cy="1237595"/>
            </a:xfrm>
            <a:prstGeom prst="rect">
              <a:avLst/>
            </a:prstGeom>
          </p:spPr>
        </p:pic>
        <p:sp>
          <p:nvSpPr>
            <p:cNvPr id="193" name="TextBox 192">
              <a:extLst>
                <a:ext uri="{FF2B5EF4-FFF2-40B4-BE49-F238E27FC236}">
                  <a16:creationId xmlns:a16="http://schemas.microsoft.com/office/drawing/2014/main" id="{0C960FED-36C1-4C8A-9F65-28E102E8F391}"/>
                </a:ext>
              </a:extLst>
            </p:cNvPr>
            <p:cNvSpPr txBox="1"/>
            <p:nvPr/>
          </p:nvSpPr>
          <p:spPr>
            <a:xfrm>
              <a:off x="6681612" y="2416288"/>
              <a:ext cx="877824" cy="707886"/>
            </a:xfrm>
            <a:prstGeom prst="rect">
              <a:avLst/>
            </a:prstGeom>
            <a:solidFill>
              <a:srgbClr val="0070C0"/>
            </a:solidFill>
            <a:ln>
              <a:solidFill>
                <a:schemeClr val="bg1"/>
              </a:solidFill>
            </a:ln>
          </p:spPr>
          <p:txBody>
            <a:bodyPr wrap="square" lIns="0" tIns="0" rIns="0" bIns="0" rtlCol="0" anchor="ctr">
              <a:spAutoFit/>
            </a:bodyPr>
            <a:lstStyle/>
            <a:p>
              <a:pPr algn="ctr"/>
              <a:r>
                <a:rPr lang="en-US" sz="1400" b="1" dirty="0">
                  <a:solidFill>
                    <a:schemeClr val="bg1"/>
                  </a:solidFill>
                </a:rPr>
                <a:t>MONTH</a:t>
              </a:r>
            </a:p>
            <a:p>
              <a:pPr algn="ctr"/>
              <a:r>
                <a:rPr lang="en-US" sz="3200" b="1" dirty="0">
                  <a:solidFill>
                    <a:schemeClr val="bg1"/>
                  </a:solidFill>
                </a:rPr>
                <a:t>3</a:t>
              </a:r>
            </a:p>
          </p:txBody>
        </p:sp>
        <p:sp>
          <p:nvSpPr>
            <p:cNvPr id="185" name="TextBox 184">
              <a:extLst>
                <a:ext uri="{FF2B5EF4-FFF2-40B4-BE49-F238E27FC236}">
                  <a16:creationId xmlns:a16="http://schemas.microsoft.com/office/drawing/2014/main" id="{BFD04590-9D2B-4DE2-837B-1F1913E54D91}"/>
                </a:ext>
              </a:extLst>
            </p:cNvPr>
            <p:cNvSpPr txBox="1"/>
            <p:nvPr/>
          </p:nvSpPr>
          <p:spPr>
            <a:xfrm>
              <a:off x="5465148" y="2424649"/>
              <a:ext cx="877824" cy="700192"/>
            </a:xfrm>
            <a:prstGeom prst="rect">
              <a:avLst/>
            </a:prstGeom>
            <a:solidFill>
              <a:srgbClr val="0070C0"/>
            </a:solidFill>
            <a:ln>
              <a:solidFill>
                <a:schemeClr val="bg1"/>
              </a:solidFill>
            </a:ln>
          </p:spPr>
          <p:txBody>
            <a:bodyPr wrap="square" lIns="0" tIns="0" rIns="0" bIns="0" rtlCol="0" anchor="ctr">
              <a:spAutoFit/>
            </a:bodyPr>
            <a:lstStyle/>
            <a:p>
              <a:pPr algn="ctr"/>
              <a:r>
                <a:rPr lang="en-US" sz="1350" b="1" dirty="0">
                  <a:solidFill>
                    <a:schemeClr val="bg1"/>
                  </a:solidFill>
                </a:rPr>
                <a:t>MONTH</a:t>
              </a:r>
            </a:p>
            <a:p>
              <a:pPr algn="ctr"/>
              <a:r>
                <a:rPr lang="en-US" sz="3200" b="1" dirty="0">
                  <a:solidFill>
                    <a:schemeClr val="bg1"/>
                  </a:solidFill>
                </a:rPr>
                <a:t>2</a:t>
              </a:r>
            </a:p>
          </p:txBody>
        </p:sp>
        <p:sp>
          <p:nvSpPr>
            <p:cNvPr id="177" name="TextBox 176">
              <a:extLst>
                <a:ext uri="{FF2B5EF4-FFF2-40B4-BE49-F238E27FC236}">
                  <a16:creationId xmlns:a16="http://schemas.microsoft.com/office/drawing/2014/main" id="{6C8953FF-0A24-438A-B531-2479C67E4D0E}"/>
                </a:ext>
              </a:extLst>
            </p:cNvPr>
            <p:cNvSpPr txBox="1"/>
            <p:nvPr/>
          </p:nvSpPr>
          <p:spPr>
            <a:xfrm>
              <a:off x="4240474" y="2417115"/>
              <a:ext cx="877824" cy="707886"/>
            </a:xfrm>
            <a:prstGeom prst="rect">
              <a:avLst/>
            </a:prstGeom>
            <a:solidFill>
              <a:srgbClr val="0070C0"/>
            </a:solidFill>
            <a:ln>
              <a:solidFill>
                <a:schemeClr val="bg1"/>
              </a:solidFill>
            </a:ln>
          </p:spPr>
          <p:txBody>
            <a:bodyPr wrap="square" lIns="0" tIns="0" rIns="0" bIns="0" rtlCol="0" anchor="ctr">
              <a:spAutoFit/>
            </a:bodyPr>
            <a:lstStyle/>
            <a:p>
              <a:pPr algn="ctr"/>
              <a:r>
                <a:rPr lang="en-US" sz="1400" b="1" dirty="0">
                  <a:solidFill>
                    <a:schemeClr val="bg1"/>
                  </a:solidFill>
                </a:rPr>
                <a:t>MONTH</a:t>
              </a:r>
            </a:p>
            <a:p>
              <a:pPr algn="ctr"/>
              <a:r>
                <a:rPr lang="en-US" sz="3200" b="1" dirty="0">
                  <a:solidFill>
                    <a:schemeClr val="bg1"/>
                  </a:solidFill>
                </a:rPr>
                <a:t>1</a:t>
              </a:r>
            </a:p>
          </p:txBody>
        </p:sp>
      </p:grpSp>
      <p:pic>
        <p:nvPicPr>
          <p:cNvPr id="8" name="Picture 7">
            <a:extLst>
              <a:ext uri="{FF2B5EF4-FFF2-40B4-BE49-F238E27FC236}">
                <a16:creationId xmlns:a16="http://schemas.microsoft.com/office/drawing/2014/main" id="{609F2DDA-3D48-449E-8F12-A8568C1BD75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278578" y="3250175"/>
            <a:ext cx="3212870" cy="554784"/>
          </a:xfrm>
          <a:prstGeom prst="rect">
            <a:avLst/>
          </a:prstGeom>
        </p:spPr>
      </p:pic>
      <p:sp>
        <p:nvSpPr>
          <p:cNvPr id="43" name="TextBox 42">
            <a:extLst>
              <a:ext uri="{FF2B5EF4-FFF2-40B4-BE49-F238E27FC236}">
                <a16:creationId xmlns:a16="http://schemas.microsoft.com/office/drawing/2014/main" id="{23D92D3E-FAB6-4572-9672-CCD9738424D9}"/>
              </a:ext>
            </a:extLst>
          </p:cNvPr>
          <p:cNvSpPr txBox="1"/>
          <p:nvPr/>
        </p:nvSpPr>
        <p:spPr>
          <a:xfrm>
            <a:off x="4176040" y="3807706"/>
            <a:ext cx="3571013" cy="1077218"/>
          </a:xfrm>
          <a:prstGeom prst="rect">
            <a:avLst/>
          </a:prstGeom>
          <a:noFill/>
        </p:spPr>
        <p:txBody>
          <a:bodyPr wrap="square" rtlCol="0">
            <a:spAutoFit/>
          </a:bodyPr>
          <a:lstStyle/>
          <a:p>
            <a:pPr algn="ctr"/>
            <a:r>
              <a:rPr lang="en-US" sz="1600" b="1" dirty="0">
                <a:solidFill>
                  <a:srgbClr val="00529B"/>
                </a:solidFill>
                <a:latin typeface="Arial" panose="020B0604020202020204" pitchFamily="34" charset="0"/>
                <a:cs typeface="Arial" panose="020B0604020202020204" pitchFamily="34" charset="0"/>
              </a:rPr>
              <a:t>Newly Eligible </a:t>
            </a:r>
            <a:br>
              <a:rPr lang="en-US" sz="1600" b="1" dirty="0">
                <a:solidFill>
                  <a:srgbClr val="00529B"/>
                </a:solidFill>
                <a:latin typeface="Arial" panose="020B0604020202020204" pitchFamily="34" charset="0"/>
                <a:cs typeface="Arial" panose="020B0604020202020204" pitchFamily="34" charset="0"/>
              </a:rPr>
            </a:br>
            <a:r>
              <a:rPr lang="en-US" sz="1600" b="1" dirty="0">
                <a:solidFill>
                  <a:srgbClr val="00529B"/>
                </a:solidFill>
                <a:latin typeface="Arial" panose="020B0604020202020204" pitchFamily="34" charset="0"/>
                <a:cs typeface="Arial" panose="020B0604020202020204" pitchFamily="34" charset="0"/>
              </a:rPr>
              <a:t>Medicare Advantage OEP</a:t>
            </a:r>
          </a:p>
          <a:p>
            <a:pPr algn="ctr"/>
            <a:r>
              <a:rPr lang="en-US" sz="1600" dirty="0">
                <a:solidFill>
                  <a:srgbClr val="00529B"/>
                </a:solidFill>
                <a:latin typeface="Arial" panose="020B0604020202020204" pitchFamily="34" charset="0"/>
                <a:cs typeface="Arial" panose="020B0604020202020204" pitchFamily="34" charset="0"/>
              </a:rPr>
              <a:t>1</a:t>
            </a:r>
            <a:r>
              <a:rPr lang="en-US" sz="1600" baseline="30000" dirty="0">
                <a:solidFill>
                  <a:srgbClr val="00529B"/>
                </a:solidFill>
                <a:latin typeface="Arial" panose="020B0604020202020204" pitchFamily="34" charset="0"/>
                <a:cs typeface="Arial" panose="020B0604020202020204" pitchFamily="34" charset="0"/>
              </a:rPr>
              <a:t>st</a:t>
            </a:r>
            <a:r>
              <a:rPr lang="en-US" sz="1600" dirty="0">
                <a:solidFill>
                  <a:srgbClr val="00529B"/>
                </a:solidFill>
                <a:latin typeface="Arial" panose="020B0604020202020204" pitchFamily="34" charset="0"/>
                <a:cs typeface="Arial" panose="020B0604020202020204" pitchFamily="34" charset="0"/>
              </a:rPr>
              <a:t> 3 months of entitlement to Medicare Part A and Part B</a:t>
            </a:r>
          </a:p>
        </p:txBody>
      </p:sp>
      <p:cxnSp>
        <p:nvCxnSpPr>
          <p:cNvPr id="11" name="Straight Connector 10">
            <a:extLst>
              <a:ext uri="{FF2B5EF4-FFF2-40B4-BE49-F238E27FC236}">
                <a16:creationId xmlns:a16="http://schemas.microsoft.com/office/drawing/2014/main" id="{5DBC0882-979D-437A-A723-F8573CF24387}"/>
              </a:ext>
              <a:ext uri="{C183D7F6-B498-43B3-948B-1728B52AA6E4}">
                <adec:decorative xmlns:adec="http://schemas.microsoft.com/office/drawing/2017/decorative" val="1"/>
              </a:ext>
            </a:extLst>
          </p:cNvPr>
          <p:cNvCxnSpPr>
            <a:cxnSpLocks/>
          </p:cNvCxnSpPr>
          <p:nvPr/>
        </p:nvCxnSpPr>
        <p:spPr>
          <a:xfrm>
            <a:off x="7791359" y="1994716"/>
            <a:ext cx="18887" cy="3472203"/>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8987C90F-5A5F-4494-8284-0F5B1E8F06B5}"/>
              </a:ext>
            </a:extLst>
          </p:cNvPr>
          <p:cNvSpPr txBox="1"/>
          <p:nvPr/>
        </p:nvSpPr>
        <p:spPr>
          <a:xfrm>
            <a:off x="7810246" y="1578391"/>
            <a:ext cx="4130882" cy="4174476"/>
          </a:xfrm>
          <a:prstGeom prst="rect">
            <a:avLst/>
          </a:prstGeom>
          <a:noFill/>
        </p:spPr>
        <p:txBody>
          <a:bodyPr wrap="square" rtlCol="0">
            <a:spAutoFit/>
          </a:bodyPr>
          <a:lstStyle/>
          <a:p>
            <a:pPr marL="0" lvl="1">
              <a:spcAft>
                <a:spcPts val="1200"/>
              </a:spcAft>
              <a:defRPr/>
            </a:pPr>
            <a:r>
              <a:rPr lang="en-US" sz="2400" b="1" dirty="0">
                <a:solidFill>
                  <a:srgbClr val="00529B"/>
                </a:solidFill>
                <a:latin typeface="Arial" panose="020B0604020202020204" pitchFamily="34" charset="0"/>
                <a:cs typeface="Arial" panose="020B0604020202020204" pitchFamily="34" charset="0"/>
              </a:rPr>
              <a:t>You can:</a:t>
            </a:r>
          </a:p>
          <a:p>
            <a:pPr lvl="1" indent="-274320">
              <a:spcAft>
                <a:spcPts val="1200"/>
              </a:spcAft>
              <a:buFont typeface="Wingdings" panose="05000000000000000000" pitchFamily="2" charset="2"/>
              <a:buChar char="§"/>
              <a:defRPr/>
            </a:pPr>
            <a:r>
              <a:rPr lang="en-US" sz="2000" dirty="0">
                <a:solidFill>
                  <a:srgbClr val="00529B"/>
                </a:solidFill>
                <a:latin typeface="Arial" panose="020B0604020202020204" pitchFamily="34" charset="0"/>
                <a:cs typeface="Arial" panose="020B0604020202020204" pitchFamily="34" charset="0"/>
              </a:rPr>
              <a:t>Switch to another Medicare Advantage Plan, with or without drug coverage </a:t>
            </a:r>
          </a:p>
          <a:p>
            <a:pPr lvl="1" indent="-274320">
              <a:spcAft>
                <a:spcPts val="1200"/>
              </a:spcAft>
              <a:buFont typeface="Wingdings" panose="05000000000000000000" pitchFamily="2" charset="2"/>
              <a:buChar char="§"/>
              <a:defRPr/>
            </a:pPr>
            <a:r>
              <a:rPr lang="en-US" sz="2000" dirty="0">
                <a:solidFill>
                  <a:srgbClr val="00529B"/>
                </a:solidFill>
                <a:latin typeface="Arial" panose="020B0604020202020204" pitchFamily="34" charset="0"/>
                <a:cs typeface="Arial" panose="020B0604020202020204" pitchFamily="34" charset="0"/>
              </a:rPr>
              <a:t>Drop your Medicare Advantage Plan and return to Original Medicare. If you do: </a:t>
            </a:r>
          </a:p>
          <a:p>
            <a:pPr marL="822960" lvl="2" indent="-274320">
              <a:spcAft>
                <a:spcPts val="1200"/>
              </a:spcAft>
              <a:buSzPct val="100000"/>
              <a:buFont typeface="Arial" panose="020B0604020202020204" pitchFamily="34" charset="0"/>
              <a:buChar char="•"/>
              <a:defRPr/>
            </a:pPr>
            <a:r>
              <a:rPr lang="en-US" sz="1600" dirty="0">
                <a:solidFill>
                  <a:srgbClr val="00529B"/>
                </a:solidFill>
                <a:latin typeface="Arial" panose="020B0604020202020204" pitchFamily="34" charset="0"/>
                <a:cs typeface="Arial" panose="020B0604020202020204" pitchFamily="34" charset="0"/>
              </a:rPr>
              <a:t>You can join a Medicare drug plan</a:t>
            </a:r>
          </a:p>
          <a:p>
            <a:pPr marL="822960" lvl="2" indent="-274320">
              <a:spcAft>
                <a:spcPts val="1200"/>
              </a:spcAft>
              <a:buSzPct val="100000"/>
              <a:buFont typeface="Arial" panose="020B0604020202020204" pitchFamily="34" charset="0"/>
              <a:buChar char="•"/>
              <a:defRPr/>
            </a:pPr>
            <a:r>
              <a:rPr lang="en-US" sz="1600" dirty="0">
                <a:solidFill>
                  <a:srgbClr val="00529B"/>
                </a:solidFill>
                <a:latin typeface="Arial" panose="020B0604020202020204" pitchFamily="34" charset="0"/>
                <a:cs typeface="Arial" panose="020B0604020202020204" pitchFamily="34" charset="0"/>
              </a:rPr>
              <a:t>Coverage begins the 1</a:t>
            </a:r>
            <a:r>
              <a:rPr lang="en-US" sz="1600" baseline="30000" dirty="0">
                <a:solidFill>
                  <a:srgbClr val="00529B"/>
                </a:solidFill>
                <a:latin typeface="Arial" panose="020B0604020202020204" pitchFamily="34" charset="0"/>
                <a:cs typeface="Arial" panose="020B0604020202020204" pitchFamily="34" charset="0"/>
              </a:rPr>
              <a:t>st</a:t>
            </a:r>
            <a:r>
              <a:rPr lang="en-US" sz="1600" dirty="0">
                <a:solidFill>
                  <a:srgbClr val="00529B"/>
                </a:solidFill>
                <a:latin typeface="Arial" panose="020B0604020202020204" pitchFamily="34" charset="0"/>
                <a:cs typeface="Arial" panose="020B0604020202020204" pitchFamily="34" charset="0"/>
              </a:rPr>
              <a:t> of the month after you join the plan</a:t>
            </a:r>
            <a:endParaRPr lang="en-US" sz="1600" b="1" dirty="0">
              <a:solidFill>
                <a:srgbClr val="00529B"/>
              </a:solidFill>
              <a:latin typeface="Arial" panose="020B0604020202020204" pitchFamily="34" charset="0"/>
              <a:cs typeface="Arial" panose="020B0604020202020204" pitchFamily="34" charset="0"/>
            </a:endParaRPr>
          </a:p>
          <a:p>
            <a:pPr marL="233362" lvl="2">
              <a:lnSpc>
                <a:spcPct val="110000"/>
              </a:lnSpc>
              <a:spcBef>
                <a:spcPts val="600"/>
              </a:spcBef>
              <a:buSzPct val="100000"/>
              <a:defRPr/>
            </a:pPr>
            <a:endParaRPr lang="en-US" dirty="0">
              <a:solidFill>
                <a:srgbClr val="00529B"/>
              </a:solidFill>
              <a:latin typeface="Arial" panose="020B0604020202020204" pitchFamily="34" charset="0"/>
              <a:cs typeface="Arial" panose="020B0604020202020204" pitchFamily="34" charset="0"/>
            </a:endParaRPr>
          </a:p>
        </p:txBody>
      </p:sp>
      <p:sp>
        <p:nvSpPr>
          <p:cNvPr id="36" name="Rectangle 35" descr="NOTE: You need to be in a Medicare Advantage Plan to use this enrollment period.&#10;">
            <a:extLst>
              <a:ext uri="{FF2B5EF4-FFF2-40B4-BE49-F238E27FC236}">
                <a16:creationId xmlns:a16="http://schemas.microsoft.com/office/drawing/2014/main" id="{433F662D-78F9-4E98-B0EF-B44468018D67}"/>
              </a:ext>
            </a:extLst>
          </p:cNvPr>
          <p:cNvSpPr/>
          <p:nvPr/>
        </p:nvSpPr>
        <p:spPr>
          <a:xfrm>
            <a:off x="914056" y="5466919"/>
            <a:ext cx="9129264" cy="307777"/>
          </a:xfrm>
          <a:prstGeom prst="rect">
            <a:avLst/>
          </a:prstGeom>
        </p:spPr>
        <p:txBody>
          <a:bodyPr wrap="square">
            <a:spAutoFit/>
          </a:bodyPr>
          <a:lstStyle/>
          <a:p>
            <a:pPr marL="0" marR="0" lvl="1" indent="0" defTabSz="685750" eaLnBrk="1" fontAlgn="auto" latinLnBrk="0" hangingPunct="1">
              <a:lnSpc>
                <a:spcPct val="100000"/>
              </a:lnSpc>
              <a:spcBef>
                <a:spcPts val="600"/>
              </a:spcBef>
              <a:spcAft>
                <a:spcPts val="0"/>
              </a:spcAft>
              <a:buClrTx/>
              <a:buSzTx/>
              <a:buFontTx/>
              <a:buNone/>
              <a:tabLst/>
              <a:defRPr/>
            </a:pPr>
            <a:r>
              <a:rPr kumimoji="0" lang="en-US" sz="1400" b="1" i="0" u="none" strike="noStrike" kern="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NOTE</a:t>
            </a:r>
            <a:r>
              <a:rPr kumimoji="0" lang="en-US" sz="1400" b="0" i="0" u="none" strike="noStrike" kern="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 You need to be in a Medicare Advantage Plan to use this enrollment period.</a:t>
            </a:r>
          </a:p>
        </p:txBody>
      </p:sp>
      <p:sp>
        <p:nvSpPr>
          <p:cNvPr id="198" name="Freeform: Shape 197">
            <a:extLst>
              <a:ext uri="{FF2B5EF4-FFF2-40B4-BE49-F238E27FC236}">
                <a16:creationId xmlns:a16="http://schemas.microsoft.com/office/drawing/2014/main" id="{5685C998-CAEC-4A5B-B9D0-B4B2EBB5F512}"/>
              </a:ext>
              <a:ext uri="{C183D7F6-B498-43B3-948B-1728B52AA6E4}">
                <adec:decorative xmlns:adec="http://schemas.microsoft.com/office/drawing/2017/decorative" val="1"/>
              </a:ext>
            </a:extLst>
          </p:cNvPr>
          <p:cNvSpPr>
            <a:spLocks noChangeAspect="1"/>
          </p:cNvSpPr>
          <p:nvPr/>
        </p:nvSpPr>
        <p:spPr>
          <a:xfrm>
            <a:off x="725476" y="5494562"/>
            <a:ext cx="228600" cy="22860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8">
            <a:extLst>
              <a:ext uri="{FF2B5EF4-FFF2-40B4-BE49-F238E27FC236}">
                <a16:creationId xmlns:a16="http://schemas.microsoft.com/office/drawing/2014/main" id="{A40CD3B7-FFDA-452A-8B6E-FC28CA478832}"/>
              </a:ext>
            </a:extLst>
          </p:cNvPr>
          <p:cNvSpPr>
            <a:spLocks noGrp="1"/>
          </p:cNvSpPr>
          <p:nvPr>
            <p:ph type="sldNum" sz="quarter" idx="12"/>
          </p:nvPr>
        </p:nvSpPr>
        <p:spPr/>
        <p:txBody>
          <a:bodyPr/>
          <a:lstStyle/>
          <a:p>
            <a:fld id="{0B2D781D-8844-5940-92D1-06EF0A7F581E}" type="slidenum">
              <a:rPr lang="en-US" smtClean="0"/>
              <a:t>27</a:t>
            </a:fld>
            <a:endParaRPr lang="en-US"/>
          </a:p>
        </p:txBody>
      </p:sp>
      <p:sp>
        <p:nvSpPr>
          <p:cNvPr id="6" name="Footer Placeholder 5">
            <a:extLst>
              <a:ext uri="{FF2B5EF4-FFF2-40B4-BE49-F238E27FC236}">
                <a16:creationId xmlns:a16="http://schemas.microsoft.com/office/drawing/2014/main" id="{90616B98-450F-4699-9F5E-C4C4C62856A7}"/>
              </a:ext>
            </a:extLst>
          </p:cNvPr>
          <p:cNvSpPr>
            <a:spLocks noGrp="1"/>
          </p:cNvSpPr>
          <p:nvPr>
            <p:ph type="ftr" sz="quarter" idx="11"/>
          </p:nvPr>
        </p:nvSpPr>
        <p:spPr/>
        <p:txBody>
          <a:bodyPr/>
          <a:lstStyle/>
          <a:p>
            <a:r>
              <a:rPr lang="en-US"/>
              <a:t>Getting Started with Medicare</a:t>
            </a:r>
          </a:p>
        </p:txBody>
      </p:sp>
      <p:sp>
        <p:nvSpPr>
          <p:cNvPr id="3" name="Date Placeholder 2">
            <a:extLst>
              <a:ext uri="{FF2B5EF4-FFF2-40B4-BE49-F238E27FC236}">
                <a16:creationId xmlns:a16="http://schemas.microsoft.com/office/drawing/2014/main" id="{34BED0D7-C3FD-45AC-BC92-0345BC6A5F7B}"/>
              </a:ext>
            </a:extLst>
          </p:cNvPr>
          <p:cNvSpPr>
            <a:spLocks noGrp="1"/>
          </p:cNvSpPr>
          <p:nvPr>
            <p:ph type="dt" sz="half" idx="10"/>
          </p:nvPr>
        </p:nvSpPr>
        <p:spPr/>
        <p:txBody>
          <a:bodyPr/>
          <a:lstStyle/>
          <a:p>
            <a:r>
              <a:rPr lang="en-US"/>
              <a:t>May 2023</a:t>
            </a:r>
          </a:p>
        </p:txBody>
      </p:sp>
    </p:spTree>
    <p:custDataLst>
      <p:tags r:id="rId1"/>
    </p:custDataLst>
    <p:extLst>
      <p:ext uri="{BB962C8B-B14F-4D97-AF65-F5344CB8AC3E}">
        <p14:creationId xmlns:p14="http://schemas.microsoft.com/office/powerpoint/2010/main" val="2556631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par>
                          <p:cTn id="11" fill="hold">
                            <p:stCondLst>
                              <p:cond delay="500"/>
                            </p:stCondLst>
                            <p:childTnLst>
                              <p:par>
                                <p:cTn id="12" presetID="1" presetClass="entr" presetSubtype="0" fill="hold" grpId="0" nodeType="afterEffect">
                                  <p:stCondLst>
                                    <p:cond delay="250"/>
                                  </p:stCondLst>
                                  <p:childTnLst>
                                    <p:set>
                                      <p:cBhvr>
                                        <p:cTn id="13" dur="1" fill="hold">
                                          <p:stCondLst>
                                            <p:cond delay="0"/>
                                          </p:stCondLst>
                                        </p:cTn>
                                        <p:tgtEl>
                                          <p:spTgt spid="4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0"/>
                            </p:stCondLst>
                            <p:childTnLst>
                              <p:par>
                                <p:cTn id="23" presetID="22" presetClass="entr" presetSubtype="1"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up)">
                                      <p:cBhvr>
                                        <p:cTn id="25" dur="500"/>
                                        <p:tgtEl>
                                          <p:spTgt spid="8"/>
                                        </p:tgtEl>
                                      </p:cBhvr>
                                    </p:animEffect>
                                  </p:childTnLst>
                                </p:cTn>
                              </p:par>
                            </p:childTnLst>
                          </p:cTn>
                        </p:par>
                        <p:par>
                          <p:cTn id="26" fill="hold">
                            <p:stCondLst>
                              <p:cond delay="500"/>
                            </p:stCondLst>
                            <p:childTnLst>
                              <p:par>
                                <p:cTn id="27" presetID="1" presetClass="entr" presetSubtype="0" fill="hold" grpId="0" nodeType="afterEffect">
                                  <p:stCondLst>
                                    <p:cond delay="250"/>
                                  </p:stCondLst>
                                  <p:childTnLst>
                                    <p:set>
                                      <p:cBhvr>
                                        <p:cTn id="28" dur="1" fill="hold">
                                          <p:stCondLst>
                                            <p:cond delay="0"/>
                                          </p:stCondLst>
                                        </p:cTn>
                                        <p:tgtEl>
                                          <p:spTgt spid="43"/>
                                        </p:tgtEl>
                                        <p:attrNameLst>
                                          <p:attrName>style.visibility</p:attrName>
                                        </p:attrNameLst>
                                      </p:cBhvr>
                                      <p:to>
                                        <p:strVal val="visible"/>
                                      </p:to>
                                    </p:set>
                                  </p:childTnLst>
                                </p:cTn>
                              </p:par>
                            </p:childTnLst>
                          </p:cTn>
                        </p:par>
                        <p:par>
                          <p:cTn id="29" fill="hold">
                            <p:stCondLst>
                              <p:cond delay="750"/>
                            </p:stCondLst>
                            <p:childTnLst>
                              <p:par>
                                <p:cTn id="30" presetID="22" presetClass="entr" presetSubtype="1" fill="hold" nodeType="afterEffect">
                                  <p:stCondLst>
                                    <p:cond delay="500"/>
                                  </p:stCondLst>
                                  <p:childTnLst>
                                    <p:set>
                                      <p:cBhvr>
                                        <p:cTn id="31" dur="1" fill="hold">
                                          <p:stCondLst>
                                            <p:cond delay="0"/>
                                          </p:stCondLst>
                                        </p:cTn>
                                        <p:tgtEl>
                                          <p:spTgt spid="11"/>
                                        </p:tgtEl>
                                        <p:attrNameLst>
                                          <p:attrName>style.visibility</p:attrName>
                                        </p:attrNameLst>
                                      </p:cBhvr>
                                      <p:to>
                                        <p:strVal val="visible"/>
                                      </p:to>
                                    </p:set>
                                    <p:animEffect transition="in" filter="wipe(up)">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39" grpId="0" animBg="1"/>
      <p:bldP spid="43" grpId="0"/>
      <p:bldP spid="35" grpId="0"/>
      <p:bldP spid="36" grpId="0"/>
      <p:bldP spid="19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5078D-8051-4D95-B20B-C407163127E2}"/>
              </a:ext>
            </a:extLst>
          </p:cNvPr>
          <p:cNvSpPr>
            <a:spLocks noGrp="1"/>
          </p:cNvSpPr>
          <p:nvPr>
            <p:ph type="title"/>
          </p:nvPr>
        </p:nvSpPr>
        <p:spPr/>
        <p:txBody>
          <a:bodyPr anchor="ctr">
            <a:normAutofit/>
          </a:bodyPr>
          <a:lstStyle/>
          <a:p>
            <a:r>
              <a:rPr lang="en-US" sz="2800" dirty="0"/>
              <a:t>Medicare Advantage Open Enrollment Period for Institutionalized Individuals (OEPI)</a:t>
            </a:r>
          </a:p>
        </p:txBody>
      </p:sp>
      <p:sp>
        <p:nvSpPr>
          <p:cNvPr id="9" name="Text Placeholder 5">
            <a:extLst>
              <a:ext uri="{FF2B5EF4-FFF2-40B4-BE49-F238E27FC236}">
                <a16:creationId xmlns:a16="http://schemas.microsoft.com/office/drawing/2014/main" id="{8E914EB1-07DF-4A2E-AE67-4C35F78CF1AD}"/>
              </a:ext>
            </a:extLst>
          </p:cNvPr>
          <p:cNvSpPr>
            <a:spLocks noGrp="1"/>
          </p:cNvSpPr>
          <p:nvPr>
            <p:ph idx="1"/>
          </p:nvPr>
        </p:nvSpPr>
        <p:spPr>
          <a:xfrm>
            <a:off x="914400" y="1371600"/>
            <a:ext cx="10515600" cy="5015948"/>
          </a:xfrm>
        </p:spPr>
        <p:txBody>
          <a:bodyPr>
            <a:normAutofit fontScale="77500" lnSpcReduction="20000"/>
          </a:bodyPr>
          <a:lstStyle/>
          <a:p>
            <a:pPr indent="-274320">
              <a:lnSpc>
                <a:spcPct val="120000"/>
              </a:lnSpc>
              <a:spcAft>
                <a:spcPts val="1200"/>
              </a:spcAft>
            </a:pPr>
            <a:r>
              <a:rPr lang="en-US" dirty="0">
                <a:solidFill>
                  <a:srgbClr val="00529B"/>
                </a:solidFill>
              </a:rPr>
              <a:t>The Medicare Advantage OEPI is continuous for eligible individuals who moves into, resides in, or moves out of an institution.</a:t>
            </a:r>
          </a:p>
          <a:p>
            <a:pPr indent="-274320">
              <a:lnSpc>
                <a:spcPct val="120000"/>
              </a:lnSpc>
              <a:spcAft>
                <a:spcPts val="1200"/>
              </a:spcAft>
            </a:pPr>
            <a:r>
              <a:rPr lang="en-US" dirty="0">
                <a:solidFill>
                  <a:srgbClr val="00529B"/>
                </a:solidFill>
              </a:rPr>
              <a:t>The Medicare Advantage OEPI ends 2 months after the month the individual moves out of the institution. </a:t>
            </a:r>
          </a:p>
          <a:p>
            <a:pPr indent="-274320">
              <a:lnSpc>
                <a:spcPct val="120000"/>
              </a:lnSpc>
              <a:spcAft>
                <a:spcPts val="1200"/>
              </a:spcAft>
            </a:pPr>
            <a:r>
              <a:rPr lang="en-US" dirty="0">
                <a:solidFill>
                  <a:srgbClr val="00529B"/>
                </a:solidFill>
              </a:rPr>
              <a:t>An individual using the Medicare Advantage (OEPI) to disenroll from a Medicare Advantage plan that includes Part D benefits plan is eligible for a SEP to request enrollment in a Part D plan. </a:t>
            </a:r>
          </a:p>
          <a:p>
            <a:pPr lvl="1" indent="-274320">
              <a:lnSpc>
                <a:spcPct val="120000"/>
              </a:lnSpc>
              <a:spcAft>
                <a:spcPts val="1200"/>
              </a:spcAft>
            </a:pPr>
            <a:r>
              <a:rPr lang="en-US" dirty="0">
                <a:solidFill>
                  <a:srgbClr val="00529B"/>
                </a:solidFill>
              </a:rPr>
              <a:t>The SEP begins with the month the individual requests disenrollment from the Medicare Advantage plan and ends on the last day of the 2</a:t>
            </a:r>
            <a:r>
              <a:rPr lang="en-US" baseline="30000" dirty="0">
                <a:solidFill>
                  <a:srgbClr val="00529B"/>
                </a:solidFill>
              </a:rPr>
              <a:t>nd</a:t>
            </a:r>
            <a:r>
              <a:rPr lang="en-US" dirty="0">
                <a:solidFill>
                  <a:srgbClr val="00529B"/>
                </a:solidFill>
              </a:rPr>
              <a:t> month following the month Medicare Advantage enrollment ended.</a:t>
            </a:r>
          </a:p>
          <a:p>
            <a:pPr indent="-274320">
              <a:lnSpc>
                <a:spcPct val="120000"/>
              </a:lnSpc>
              <a:spcAft>
                <a:spcPts val="1200"/>
              </a:spcAft>
            </a:pPr>
            <a:r>
              <a:rPr lang="en-US" dirty="0">
                <a:solidFill>
                  <a:srgbClr val="00529B"/>
                </a:solidFill>
              </a:rPr>
              <a:t>A Part D SEP will be provided to an individual who moves into, resides in, or moves out of an institution. </a:t>
            </a:r>
          </a:p>
          <a:p>
            <a:pPr lvl="1" indent="-274320">
              <a:lnSpc>
                <a:spcPct val="120000"/>
              </a:lnSpc>
              <a:spcAft>
                <a:spcPts val="1200"/>
              </a:spcAft>
            </a:pPr>
            <a:r>
              <a:rPr lang="en-US" dirty="0">
                <a:solidFill>
                  <a:srgbClr val="00529B"/>
                </a:solidFill>
              </a:rPr>
              <a:t>The individual will have an SEP for up to 2 months after he/she moves out of the facility.</a:t>
            </a:r>
          </a:p>
        </p:txBody>
      </p:sp>
      <p:sp>
        <p:nvSpPr>
          <p:cNvPr id="5" name="Slide Number Placeholder 4">
            <a:extLst>
              <a:ext uri="{FF2B5EF4-FFF2-40B4-BE49-F238E27FC236}">
                <a16:creationId xmlns:a16="http://schemas.microsoft.com/office/drawing/2014/main" id="{6F6D0D93-241F-4A82-8030-4C71CA8B9A43}"/>
              </a:ext>
            </a:extLst>
          </p:cNvPr>
          <p:cNvSpPr>
            <a:spLocks noGrp="1"/>
          </p:cNvSpPr>
          <p:nvPr>
            <p:ph type="sldNum" sz="quarter" idx="12"/>
          </p:nvPr>
        </p:nvSpPr>
        <p:spPr/>
        <p:txBody>
          <a:bodyPr/>
          <a:lstStyle/>
          <a:p>
            <a:fld id="{0B2D781D-8844-5940-92D1-06EF0A7F581E}" type="slidenum">
              <a:rPr lang="en-US" smtClean="0"/>
              <a:t>28</a:t>
            </a:fld>
            <a:endParaRPr lang="en-US"/>
          </a:p>
        </p:txBody>
      </p:sp>
      <p:sp>
        <p:nvSpPr>
          <p:cNvPr id="4" name="Footer Placeholder 3">
            <a:extLst>
              <a:ext uri="{FF2B5EF4-FFF2-40B4-BE49-F238E27FC236}">
                <a16:creationId xmlns:a16="http://schemas.microsoft.com/office/drawing/2014/main" id="{7FFA723C-D9E1-4A70-8EDE-10C748E17FFA}"/>
              </a:ext>
            </a:extLst>
          </p:cNvPr>
          <p:cNvSpPr>
            <a:spLocks noGrp="1"/>
          </p:cNvSpPr>
          <p:nvPr>
            <p:ph type="ftr" sz="quarter" idx="11"/>
          </p:nvPr>
        </p:nvSpPr>
        <p:spPr/>
        <p:txBody>
          <a:bodyPr/>
          <a:lstStyle/>
          <a:p>
            <a:r>
              <a:rPr lang="en-US"/>
              <a:t>Getting Started with Medicare</a:t>
            </a:r>
          </a:p>
        </p:txBody>
      </p:sp>
      <p:sp>
        <p:nvSpPr>
          <p:cNvPr id="3" name="Date Placeholder 2">
            <a:extLst>
              <a:ext uri="{FF2B5EF4-FFF2-40B4-BE49-F238E27FC236}">
                <a16:creationId xmlns:a16="http://schemas.microsoft.com/office/drawing/2014/main" id="{196C7197-4D6D-4A72-B9ED-56984614CEA0}"/>
              </a:ext>
            </a:extLst>
          </p:cNvPr>
          <p:cNvSpPr>
            <a:spLocks noGrp="1"/>
          </p:cNvSpPr>
          <p:nvPr>
            <p:ph type="dt" sz="half" idx="10"/>
          </p:nvPr>
        </p:nvSpPr>
        <p:spPr/>
        <p:txBody>
          <a:bodyPr/>
          <a:lstStyle/>
          <a:p>
            <a:r>
              <a:rPr lang="en-US"/>
              <a:t>May 2023</a:t>
            </a:r>
          </a:p>
        </p:txBody>
      </p:sp>
    </p:spTree>
    <p:custDataLst>
      <p:tags r:id="rId1"/>
    </p:custDataLst>
    <p:extLst>
      <p:ext uri="{BB962C8B-B14F-4D97-AF65-F5344CB8AC3E}">
        <p14:creationId xmlns:p14="http://schemas.microsoft.com/office/powerpoint/2010/main" val="17305246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Other Medicare Advantage &amp; Part D Special Enrollment Periods (SEPs)</a:t>
            </a:r>
          </a:p>
        </p:txBody>
      </p:sp>
      <p:sp>
        <p:nvSpPr>
          <p:cNvPr id="49" name="Content Placeholder 4">
            <a:extLst>
              <a:ext uri="{FF2B5EF4-FFF2-40B4-BE49-F238E27FC236}">
                <a16:creationId xmlns:a16="http://schemas.microsoft.com/office/drawing/2014/main" id="{AF399BC4-BD0C-428A-9091-84CADE6AA649}"/>
              </a:ext>
            </a:extLst>
          </p:cNvPr>
          <p:cNvSpPr txBox="1">
            <a:spLocks/>
          </p:cNvSpPr>
          <p:nvPr/>
        </p:nvSpPr>
        <p:spPr>
          <a:xfrm>
            <a:off x="711452" y="999648"/>
            <a:ext cx="10473406" cy="5857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ts val="600"/>
              </a:spcBef>
              <a:buFont typeface="Wingdings" pitchFamily="2" charset="2"/>
              <a:buNone/>
            </a:pPr>
            <a:r>
              <a:rPr lang="en-US" sz="2400" b="1">
                <a:solidFill>
                  <a:srgbClr val="00529B"/>
                </a:solidFill>
              </a:rPr>
              <a:t>You may have an SEP if you:</a:t>
            </a:r>
          </a:p>
          <a:p>
            <a:pPr marL="0" indent="0" algn="ctr" defTabSz="685800">
              <a:lnSpc>
                <a:spcPct val="100000"/>
              </a:lnSpc>
              <a:spcBef>
                <a:spcPts val="600"/>
              </a:spcBef>
              <a:buFont typeface="Wingdings" pitchFamily="2" charset="2"/>
              <a:buNone/>
            </a:pPr>
            <a:endParaRPr lang="en-US" sz="2800" dirty="0"/>
          </a:p>
        </p:txBody>
      </p:sp>
      <p:grpSp>
        <p:nvGrpSpPr>
          <p:cNvPr id="115" name="Group 1" descr="Move out of your plan’s service area&#10;">
            <a:extLst>
              <a:ext uri="{FF2B5EF4-FFF2-40B4-BE49-F238E27FC236}">
                <a16:creationId xmlns:a16="http://schemas.microsoft.com/office/drawing/2014/main" id="{04C6D329-53CC-4B40-92DE-EC7A0F560059}"/>
              </a:ext>
            </a:extLst>
          </p:cNvPr>
          <p:cNvGrpSpPr/>
          <p:nvPr/>
        </p:nvGrpSpPr>
        <p:grpSpPr>
          <a:xfrm>
            <a:off x="1289948" y="1816801"/>
            <a:ext cx="4137942" cy="1211492"/>
            <a:chOff x="6400917" y="1572766"/>
            <a:chExt cx="4137942" cy="1211492"/>
          </a:xfrm>
        </p:grpSpPr>
        <p:sp>
          <p:nvSpPr>
            <p:cNvPr id="116" name="Rectangle: Single Corner Rounded 115">
              <a:extLst>
                <a:ext uri="{FF2B5EF4-FFF2-40B4-BE49-F238E27FC236}">
                  <a16:creationId xmlns:a16="http://schemas.microsoft.com/office/drawing/2014/main" id="{838A2B53-96FD-4148-8CD5-029D889FF8D1}"/>
                </a:ext>
                <a:ext uri="{C183D7F6-B498-43B3-948B-1728B52AA6E4}">
                  <adec:decorative xmlns:adec="http://schemas.microsoft.com/office/drawing/2017/decorative" val="1"/>
                </a:ext>
              </a:extLst>
            </p:cNvPr>
            <p:cNvSpPr/>
            <p:nvPr/>
          </p:nvSpPr>
          <p:spPr bwMode="auto">
            <a:xfrm flipV="1">
              <a:off x="7014359" y="1656437"/>
              <a:ext cx="3524500" cy="1044151"/>
            </a:xfrm>
            <a:prstGeom prst="round1Rect">
              <a:avLst>
                <a:gd name="adj" fmla="val 50000"/>
              </a:avLst>
            </a:prstGeom>
            <a:noFill/>
            <a:ln w="76200">
              <a:solidFill>
                <a:srgbClr val="203864"/>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117" name="Freeform: Shape 116">
              <a:extLst>
                <a:ext uri="{FF2B5EF4-FFF2-40B4-BE49-F238E27FC236}">
                  <a16:creationId xmlns:a16="http://schemas.microsoft.com/office/drawing/2014/main" id="{9E0F6931-A222-4788-AEBC-AB333AFC0D06}"/>
                </a:ext>
                <a:ext uri="{C183D7F6-B498-43B3-948B-1728B52AA6E4}">
                  <adec:decorative xmlns:adec="http://schemas.microsoft.com/office/drawing/2017/decorative" val="1"/>
                </a:ext>
              </a:extLst>
            </p:cNvPr>
            <p:cNvSpPr/>
            <p:nvPr/>
          </p:nvSpPr>
          <p:spPr bwMode="auto">
            <a:xfrm>
              <a:off x="6400917" y="1572766"/>
              <a:ext cx="1211460" cy="1211492"/>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rgbClr val="002D4D"/>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dirty="0"/>
            </a:p>
          </p:txBody>
        </p:sp>
        <p:sp>
          <p:nvSpPr>
            <p:cNvPr id="118" name="Freeform: Shape 117">
              <a:extLst>
                <a:ext uri="{FF2B5EF4-FFF2-40B4-BE49-F238E27FC236}">
                  <a16:creationId xmlns:a16="http://schemas.microsoft.com/office/drawing/2014/main" id="{CA54539C-8AF9-420A-83CB-E8649616ADD7}"/>
                </a:ext>
                <a:ext uri="{C183D7F6-B498-43B3-948B-1728B52AA6E4}">
                  <adec:decorative xmlns:adec="http://schemas.microsoft.com/office/drawing/2017/decorative" val="1"/>
                </a:ext>
              </a:extLst>
            </p:cNvPr>
            <p:cNvSpPr/>
            <p:nvPr/>
          </p:nvSpPr>
          <p:spPr bwMode="auto">
            <a:xfrm>
              <a:off x="6543355" y="1715209"/>
              <a:ext cx="926584" cy="926606"/>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chemeClr val="accent1">
                <a:lumMod val="50000"/>
              </a:schemeClr>
            </a:solidFill>
            <a:ln>
              <a:noFill/>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dirty="0"/>
            </a:p>
          </p:txBody>
        </p:sp>
        <p:sp>
          <p:nvSpPr>
            <p:cNvPr id="119" name="TextBox 118">
              <a:extLst>
                <a:ext uri="{FF2B5EF4-FFF2-40B4-BE49-F238E27FC236}">
                  <a16:creationId xmlns:a16="http://schemas.microsoft.com/office/drawing/2014/main" id="{BC5D95A0-FDC2-4E0C-9F4D-9C0579FF558E}"/>
                </a:ext>
              </a:extLst>
            </p:cNvPr>
            <p:cNvSpPr txBox="1"/>
            <p:nvPr/>
          </p:nvSpPr>
          <p:spPr>
            <a:xfrm>
              <a:off x="7622403" y="1832986"/>
              <a:ext cx="2696748" cy="707886"/>
            </a:xfrm>
            <a:prstGeom prst="rect">
              <a:avLst/>
            </a:prstGeom>
            <a:noFill/>
          </p:spPr>
          <p:txBody>
            <a:bodyPr wrap="square">
              <a:spAutoFit/>
            </a:bodyPr>
            <a:lstStyle/>
            <a:p>
              <a:pPr fontAlgn="base"/>
              <a:r>
                <a:rPr lang="en-US" sz="2000" dirty="0">
                  <a:solidFill>
                    <a:srgbClr val="00529B"/>
                  </a:solidFill>
                </a:rPr>
                <a:t>Move out of your plan’s service area</a:t>
              </a:r>
            </a:p>
          </p:txBody>
        </p:sp>
        <p:pic>
          <p:nvPicPr>
            <p:cNvPr id="120" name="Picture 119">
              <a:extLst>
                <a:ext uri="{FF2B5EF4-FFF2-40B4-BE49-F238E27FC236}">
                  <a16:creationId xmlns:a16="http://schemas.microsoft.com/office/drawing/2014/main" id="{5C5C33E3-B3B4-432B-A662-7D3D76A44A7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671405" y="1779102"/>
              <a:ext cx="676715" cy="646232"/>
            </a:xfrm>
            <a:prstGeom prst="rect">
              <a:avLst/>
            </a:prstGeom>
          </p:spPr>
        </p:pic>
      </p:grpSp>
      <p:grpSp>
        <p:nvGrpSpPr>
          <p:cNvPr id="102" name="Group 2" descr="Have Medicaid and Medicare or qualify for a low-income subsidy&#10;">
            <a:extLst>
              <a:ext uri="{FF2B5EF4-FFF2-40B4-BE49-F238E27FC236}">
                <a16:creationId xmlns:a16="http://schemas.microsoft.com/office/drawing/2014/main" id="{139744EF-0C4D-4082-8BB4-94740B8CC251}"/>
              </a:ext>
            </a:extLst>
          </p:cNvPr>
          <p:cNvGrpSpPr/>
          <p:nvPr/>
        </p:nvGrpSpPr>
        <p:grpSpPr>
          <a:xfrm>
            <a:off x="1268330" y="3307632"/>
            <a:ext cx="4137942" cy="1211492"/>
            <a:chOff x="7046915" y="2688162"/>
            <a:chExt cx="4137942" cy="1211492"/>
          </a:xfrm>
        </p:grpSpPr>
        <p:sp>
          <p:nvSpPr>
            <p:cNvPr id="103" name="Rectangle: Single Corner Rounded 102">
              <a:extLst>
                <a:ext uri="{FF2B5EF4-FFF2-40B4-BE49-F238E27FC236}">
                  <a16:creationId xmlns:a16="http://schemas.microsoft.com/office/drawing/2014/main" id="{FB0957CC-E381-4A47-895C-B456986651DC}"/>
                </a:ext>
                <a:ext uri="{C183D7F6-B498-43B3-948B-1728B52AA6E4}">
                  <adec:decorative xmlns:adec="http://schemas.microsoft.com/office/drawing/2017/decorative" val="1"/>
                </a:ext>
              </a:extLst>
            </p:cNvPr>
            <p:cNvSpPr/>
            <p:nvPr/>
          </p:nvSpPr>
          <p:spPr bwMode="auto">
            <a:xfrm flipV="1">
              <a:off x="7660357" y="2783811"/>
              <a:ext cx="3524500" cy="1044151"/>
            </a:xfrm>
            <a:prstGeom prst="round1Rect">
              <a:avLst>
                <a:gd name="adj" fmla="val 50000"/>
              </a:avLst>
            </a:prstGeom>
            <a:noFill/>
            <a:ln w="76200">
              <a:solidFill>
                <a:srgbClr val="4472C4"/>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104" name="Freeform: Shape 103">
              <a:extLst>
                <a:ext uri="{FF2B5EF4-FFF2-40B4-BE49-F238E27FC236}">
                  <a16:creationId xmlns:a16="http://schemas.microsoft.com/office/drawing/2014/main" id="{348FF893-14A0-491D-8780-9779173E290C}"/>
                </a:ext>
                <a:ext uri="{C183D7F6-B498-43B3-948B-1728B52AA6E4}">
                  <adec:decorative xmlns:adec="http://schemas.microsoft.com/office/drawing/2017/decorative" val="1"/>
                </a:ext>
              </a:extLst>
            </p:cNvPr>
            <p:cNvSpPr/>
            <p:nvPr/>
          </p:nvSpPr>
          <p:spPr bwMode="auto">
            <a:xfrm>
              <a:off x="7046915" y="2688162"/>
              <a:ext cx="1211460" cy="1211492"/>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rgbClr val="022C57"/>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dirty="0"/>
            </a:p>
          </p:txBody>
        </p:sp>
        <p:sp>
          <p:nvSpPr>
            <p:cNvPr id="105" name="Freeform: Shape 104">
              <a:extLst>
                <a:ext uri="{FF2B5EF4-FFF2-40B4-BE49-F238E27FC236}">
                  <a16:creationId xmlns:a16="http://schemas.microsoft.com/office/drawing/2014/main" id="{F734432C-1401-4F01-ADBA-9F7C71ACEEAB}"/>
                </a:ext>
                <a:ext uri="{C183D7F6-B498-43B3-948B-1728B52AA6E4}">
                  <adec:decorative xmlns:adec="http://schemas.microsoft.com/office/drawing/2017/decorative" val="1"/>
                </a:ext>
              </a:extLst>
            </p:cNvPr>
            <p:cNvSpPr/>
            <p:nvPr/>
          </p:nvSpPr>
          <p:spPr bwMode="auto">
            <a:xfrm>
              <a:off x="7189353" y="2830605"/>
              <a:ext cx="926584" cy="926606"/>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rgbClr val="4472C4"/>
            </a:solidFill>
            <a:ln>
              <a:noFill/>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dirty="0"/>
            </a:p>
          </p:txBody>
        </p:sp>
        <p:sp>
          <p:nvSpPr>
            <p:cNvPr id="106" name="TextBox 105">
              <a:extLst>
                <a:ext uri="{FF2B5EF4-FFF2-40B4-BE49-F238E27FC236}">
                  <a16:creationId xmlns:a16="http://schemas.microsoft.com/office/drawing/2014/main" id="{77A5F0B0-0656-4259-8EC8-B6C96ADB742B}"/>
                </a:ext>
              </a:extLst>
            </p:cNvPr>
            <p:cNvSpPr txBox="1"/>
            <p:nvPr/>
          </p:nvSpPr>
          <p:spPr>
            <a:xfrm>
              <a:off x="8258375" y="2796885"/>
              <a:ext cx="2672769" cy="1015663"/>
            </a:xfrm>
            <a:prstGeom prst="rect">
              <a:avLst/>
            </a:prstGeom>
            <a:noFill/>
          </p:spPr>
          <p:txBody>
            <a:bodyPr wrap="square">
              <a:spAutoFit/>
            </a:bodyPr>
            <a:lstStyle/>
            <a:p>
              <a:pPr rtl="0" fontAlgn="base">
                <a:spcBef>
                  <a:spcPts val="0"/>
                </a:spcBef>
                <a:spcAft>
                  <a:spcPts val="0"/>
                </a:spcAft>
              </a:pPr>
              <a:r>
                <a:rPr lang="en-US" sz="2000" b="0" i="0" u="none" strike="noStrike" dirty="0">
                  <a:solidFill>
                    <a:srgbClr val="00529B"/>
                  </a:solidFill>
                  <a:effectLst/>
                </a:rPr>
                <a:t>Have Medicaid and Medicare or qualify for a low-income subsidy</a:t>
              </a:r>
            </a:p>
          </p:txBody>
        </p:sp>
        <p:pic>
          <p:nvPicPr>
            <p:cNvPr id="107" name="Graphic 106">
              <a:extLst>
                <a:ext uri="{FF2B5EF4-FFF2-40B4-BE49-F238E27FC236}">
                  <a16:creationId xmlns:a16="http://schemas.microsoft.com/office/drawing/2014/main" id="{9AA95379-BE33-4A22-AD8B-B2066C961D9E}"/>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311596" y="2939809"/>
              <a:ext cx="667402" cy="667402"/>
            </a:xfrm>
            <a:prstGeom prst="rect">
              <a:avLst/>
            </a:prstGeom>
          </p:spPr>
        </p:pic>
      </p:grpSp>
      <p:grpSp>
        <p:nvGrpSpPr>
          <p:cNvPr id="50" name="Group 3" descr="Are in a plan that leaves Medicare or reduces its service area&#10;&#10;">
            <a:extLst>
              <a:ext uri="{FF2B5EF4-FFF2-40B4-BE49-F238E27FC236}">
                <a16:creationId xmlns:a16="http://schemas.microsoft.com/office/drawing/2014/main" id="{85A76044-19D5-4741-BFBA-9A5056917427}"/>
              </a:ext>
            </a:extLst>
          </p:cNvPr>
          <p:cNvGrpSpPr/>
          <p:nvPr/>
        </p:nvGrpSpPr>
        <p:grpSpPr>
          <a:xfrm>
            <a:off x="1268330" y="4953984"/>
            <a:ext cx="4137942" cy="1211492"/>
            <a:chOff x="711451" y="2710506"/>
            <a:chExt cx="4137942" cy="1211492"/>
          </a:xfrm>
        </p:grpSpPr>
        <p:sp>
          <p:nvSpPr>
            <p:cNvPr id="51" name="Rectangle: Single Corner Rounded 50">
              <a:extLst>
                <a:ext uri="{FF2B5EF4-FFF2-40B4-BE49-F238E27FC236}">
                  <a16:creationId xmlns:a16="http://schemas.microsoft.com/office/drawing/2014/main" id="{5A3FB43E-CB6C-4BEC-A0DE-B5254F852386}"/>
                </a:ext>
                <a:ext uri="{C183D7F6-B498-43B3-948B-1728B52AA6E4}">
                  <adec:decorative xmlns:adec="http://schemas.microsoft.com/office/drawing/2017/decorative" val="1"/>
                </a:ext>
              </a:extLst>
            </p:cNvPr>
            <p:cNvSpPr/>
            <p:nvPr/>
          </p:nvSpPr>
          <p:spPr bwMode="auto">
            <a:xfrm flipV="1">
              <a:off x="1324893" y="2787715"/>
              <a:ext cx="3524500" cy="1044151"/>
            </a:xfrm>
            <a:prstGeom prst="round1Rect">
              <a:avLst>
                <a:gd name="adj" fmla="val 50000"/>
              </a:avLst>
            </a:prstGeom>
            <a:noFill/>
            <a:ln w="76200">
              <a:solidFill>
                <a:srgbClr val="FEC736"/>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52" name="Freeform: Shape 51">
              <a:extLst>
                <a:ext uri="{FF2B5EF4-FFF2-40B4-BE49-F238E27FC236}">
                  <a16:creationId xmlns:a16="http://schemas.microsoft.com/office/drawing/2014/main" id="{1B94A966-AFFE-46DA-9358-3A5B33C430F5}"/>
                </a:ext>
                <a:ext uri="{C183D7F6-B498-43B3-948B-1728B52AA6E4}">
                  <adec:decorative xmlns:adec="http://schemas.microsoft.com/office/drawing/2017/decorative" val="1"/>
                </a:ext>
              </a:extLst>
            </p:cNvPr>
            <p:cNvSpPr/>
            <p:nvPr/>
          </p:nvSpPr>
          <p:spPr bwMode="auto">
            <a:xfrm>
              <a:off x="711451" y="2710506"/>
              <a:ext cx="1211460" cy="1211492"/>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rgbClr val="4472C4"/>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dirty="0"/>
            </a:p>
          </p:txBody>
        </p:sp>
        <p:sp>
          <p:nvSpPr>
            <p:cNvPr id="53" name="Freeform: Shape 52">
              <a:extLst>
                <a:ext uri="{FF2B5EF4-FFF2-40B4-BE49-F238E27FC236}">
                  <a16:creationId xmlns:a16="http://schemas.microsoft.com/office/drawing/2014/main" id="{63AEF655-6C18-42CA-A65D-DE307CC2E059}"/>
                </a:ext>
                <a:ext uri="{C183D7F6-B498-43B3-948B-1728B52AA6E4}">
                  <adec:decorative xmlns:adec="http://schemas.microsoft.com/office/drawing/2017/decorative" val="1"/>
                </a:ext>
              </a:extLst>
            </p:cNvPr>
            <p:cNvSpPr/>
            <p:nvPr/>
          </p:nvSpPr>
          <p:spPr bwMode="auto">
            <a:xfrm>
              <a:off x="853889" y="2852949"/>
              <a:ext cx="926584" cy="926606"/>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rgbClr val="FEC736"/>
            </a:solidFill>
            <a:ln>
              <a:solidFill>
                <a:srgbClr val="FEC736"/>
              </a:solidFill>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dirty="0"/>
            </a:p>
          </p:txBody>
        </p:sp>
        <p:sp>
          <p:nvSpPr>
            <p:cNvPr id="54" name="TextBox 53">
              <a:extLst>
                <a:ext uri="{FF2B5EF4-FFF2-40B4-BE49-F238E27FC236}">
                  <a16:creationId xmlns:a16="http://schemas.microsoft.com/office/drawing/2014/main" id="{633BA8C3-7E32-4793-9634-5609CE887ADE}"/>
                </a:ext>
              </a:extLst>
            </p:cNvPr>
            <p:cNvSpPr txBox="1"/>
            <p:nvPr/>
          </p:nvSpPr>
          <p:spPr>
            <a:xfrm>
              <a:off x="1922911" y="2822665"/>
              <a:ext cx="2696748" cy="1015663"/>
            </a:xfrm>
            <a:prstGeom prst="rect">
              <a:avLst/>
            </a:prstGeom>
            <a:noFill/>
          </p:spPr>
          <p:txBody>
            <a:bodyPr wrap="square">
              <a:spAutoFit/>
            </a:bodyPr>
            <a:lstStyle/>
            <a:p>
              <a:pPr rtl="0" fontAlgn="base">
                <a:spcBef>
                  <a:spcPts val="0"/>
                </a:spcBef>
                <a:spcAft>
                  <a:spcPts val="0"/>
                </a:spcAft>
              </a:pPr>
              <a:r>
                <a:rPr lang="en-US" sz="2000" b="0" i="0" u="none" strike="noStrike" dirty="0">
                  <a:solidFill>
                    <a:srgbClr val="00529B"/>
                  </a:solidFill>
                  <a:effectLst/>
                </a:rPr>
                <a:t>Are in a plan that leaves Medicare or reduces its service area</a:t>
              </a:r>
            </a:p>
          </p:txBody>
        </p:sp>
        <p:pic>
          <p:nvPicPr>
            <p:cNvPr id="76" name="Graphic 75">
              <a:extLst>
                <a:ext uri="{FF2B5EF4-FFF2-40B4-BE49-F238E27FC236}">
                  <a16:creationId xmlns:a16="http://schemas.microsoft.com/office/drawing/2014/main" id="{3D767BDD-0881-431D-863E-0A94A4F721A2}"/>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9073" y="2956607"/>
              <a:ext cx="696217" cy="696217"/>
            </a:xfrm>
            <a:prstGeom prst="rect">
              <a:avLst/>
            </a:prstGeom>
          </p:spPr>
        </p:pic>
      </p:grpSp>
      <p:grpSp>
        <p:nvGrpSpPr>
          <p:cNvPr id="95" name="Group 4" descr="Leave or lose employer or union coverage&#10;">
            <a:extLst>
              <a:ext uri="{FF2B5EF4-FFF2-40B4-BE49-F238E27FC236}">
                <a16:creationId xmlns:a16="http://schemas.microsoft.com/office/drawing/2014/main" id="{912F6E64-6B42-4FDA-A49C-11B830934CA9}"/>
              </a:ext>
            </a:extLst>
          </p:cNvPr>
          <p:cNvGrpSpPr/>
          <p:nvPr/>
        </p:nvGrpSpPr>
        <p:grpSpPr>
          <a:xfrm>
            <a:off x="6493622" y="1811798"/>
            <a:ext cx="4137942" cy="1211492"/>
            <a:chOff x="6400917" y="3959867"/>
            <a:chExt cx="4137942" cy="1211492"/>
          </a:xfrm>
        </p:grpSpPr>
        <p:sp>
          <p:nvSpPr>
            <p:cNvPr id="97" name="Rectangle: Single Corner Rounded 96">
              <a:extLst>
                <a:ext uri="{FF2B5EF4-FFF2-40B4-BE49-F238E27FC236}">
                  <a16:creationId xmlns:a16="http://schemas.microsoft.com/office/drawing/2014/main" id="{BC2866AF-9F78-45F0-83EE-E83E5BEBB8A0}"/>
                </a:ext>
                <a:ext uri="{C183D7F6-B498-43B3-948B-1728B52AA6E4}">
                  <adec:decorative xmlns:adec="http://schemas.microsoft.com/office/drawing/2017/decorative" val="1"/>
                </a:ext>
              </a:extLst>
            </p:cNvPr>
            <p:cNvSpPr/>
            <p:nvPr/>
          </p:nvSpPr>
          <p:spPr bwMode="auto">
            <a:xfrm flipV="1">
              <a:off x="7014359" y="4043538"/>
              <a:ext cx="3524500" cy="1044151"/>
            </a:xfrm>
            <a:prstGeom prst="round1Rect">
              <a:avLst>
                <a:gd name="adj" fmla="val 50000"/>
              </a:avLst>
            </a:prstGeom>
            <a:noFill/>
            <a:ln w="76200">
              <a:solidFill>
                <a:srgbClr val="FEC736"/>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98" name="Freeform: Shape 97">
              <a:extLst>
                <a:ext uri="{FF2B5EF4-FFF2-40B4-BE49-F238E27FC236}">
                  <a16:creationId xmlns:a16="http://schemas.microsoft.com/office/drawing/2014/main" id="{3C3502C4-7223-4A1F-B9A0-B7BED55EA681}"/>
                </a:ext>
                <a:ext uri="{C183D7F6-B498-43B3-948B-1728B52AA6E4}">
                  <adec:decorative xmlns:adec="http://schemas.microsoft.com/office/drawing/2017/decorative" val="1"/>
                </a:ext>
              </a:extLst>
            </p:cNvPr>
            <p:cNvSpPr/>
            <p:nvPr/>
          </p:nvSpPr>
          <p:spPr bwMode="auto">
            <a:xfrm>
              <a:off x="6400917" y="3959867"/>
              <a:ext cx="1211460" cy="1211492"/>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rgbClr val="023B74"/>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dirty="0"/>
            </a:p>
          </p:txBody>
        </p:sp>
        <p:sp>
          <p:nvSpPr>
            <p:cNvPr id="99" name="Freeform: Shape 98">
              <a:extLst>
                <a:ext uri="{FF2B5EF4-FFF2-40B4-BE49-F238E27FC236}">
                  <a16:creationId xmlns:a16="http://schemas.microsoft.com/office/drawing/2014/main" id="{DDE55950-BE37-4120-9457-1054B9ED9CDD}"/>
                </a:ext>
                <a:ext uri="{C183D7F6-B498-43B3-948B-1728B52AA6E4}">
                  <adec:decorative xmlns:adec="http://schemas.microsoft.com/office/drawing/2017/decorative" val="1"/>
                </a:ext>
              </a:extLst>
            </p:cNvPr>
            <p:cNvSpPr/>
            <p:nvPr/>
          </p:nvSpPr>
          <p:spPr bwMode="auto">
            <a:xfrm>
              <a:off x="6543355" y="4102310"/>
              <a:ext cx="926584" cy="926606"/>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rgbClr val="FEC736"/>
            </a:solidFill>
            <a:ln>
              <a:noFill/>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dirty="0"/>
            </a:p>
          </p:txBody>
        </p:sp>
        <p:sp>
          <p:nvSpPr>
            <p:cNvPr id="100" name="TextBox 99">
              <a:extLst>
                <a:ext uri="{FF2B5EF4-FFF2-40B4-BE49-F238E27FC236}">
                  <a16:creationId xmlns:a16="http://schemas.microsoft.com/office/drawing/2014/main" id="{A4C03BA9-4878-4587-A01C-95B7D599183C}"/>
                </a:ext>
              </a:extLst>
            </p:cNvPr>
            <p:cNvSpPr txBox="1"/>
            <p:nvPr/>
          </p:nvSpPr>
          <p:spPr>
            <a:xfrm>
              <a:off x="7612377" y="4043537"/>
              <a:ext cx="2509598" cy="1015663"/>
            </a:xfrm>
            <a:prstGeom prst="rect">
              <a:avLst/>
            </a:prstGeom>
            <a:noFill/>
          </p:spPr>
          <p:txBody>
            <a:bodyPr wrap="square">
              <a:spAutoFit/>
            </a:bodyPr>
            <a:lstStyle/>
            <a:p>
              <a:pPr rtl="0" fontAlgn="base">
                <a:spcBef>
                  <a:spcPts val="0"/>
                </a:spcBef>
                <a:spcAft>
                  <a:spcPts val="0"/>
                </a:spcAft>
              </a:pPr>
              <a:r>
                <a:rPr lang="en-US" sz="2000" b="0" i="0" u="none" strike="noStrike" dirty="0">
                  <a:solidFill>
                    <a:srgbClr val="00529B"/>
                  </a:solidFill>
                  <a:effectLst/>
                </a:rPr>
                <a:t>Leave or lose employer or union coverage</a:t>
              </a:r>
            </a:p>
          </p:txBody>
        </p:sp>
        <p:pic>
          <p:nvPicPr>
            <p:cNvPr id="101" name="Graphic 100">
              <a:extLst>
                <a:ext uri="{FF2B5EF4-FFF2-40B4-BE49-F238E27FC236}">
                  <a16:creationId xmlns:a16="http://schemas.microsoft.com/office/drawing/2014/main" id="{65086DE9-E06A-41A7-8B6F-CF960B728479}"/>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97909" y="4194529"/>
              <a:ext cx="742167" cy="742167"/>
            </a:xfrm>
            <a:prstGeom prst="rect">
              <a:avLst/>
            </a:prstGeom>
          </p:spPr>
        </p:pic>
      </p:grpSp>
      <p:grpSp>
        <p:nvGrpSpPr>
          <p:cNvPr id="108" name="Group 5" descr="5-Star Enrollment Period&#10;">
            <a:extLst>
              <a:ext uri="{FF2B5EF4-FFF2-40B4-BE49-F238E27FC236}">
                <a16:creationId xmlns:a16="http://schemas.microsoft.com/office/drawing/2014/main" id="{54002B6B-7995-45C4-9E19-DD11A91C44BE}"/>
              </a:ext>
            </a:extLst>
          </p:cNvPr>
          <p:cNvGrpSpPr/>
          <p:nvPr/>
        </p:nvGrpSpPr>
        <p:grpSpPr>
          <a:xfrm>
            <a:off x="6488398" y="3341085"/>
            <a:ext cx="4137942" cy="1211492"/>
            <a:chOff x="-4054268" y="2466415"/>
            <a:chExt cx="4137942" cy="1211492"/>
          </a:xfrm>
        </p:grpSpPr>
        <p:grpSp>
          <p:nvGrpSpPr>
            <p:cNvPr id="109" name="Group 1" descr="Move out of your plan’s service area&#10;">
              <a:extLst>
                <a:ext uri="{FF2B5EF4-FFF2-40B4-BE49-F238E27FC236}">
                  <a16:creationId xmlns:a16="http://schemas.microsoft.com/office/drawing/2014/main" id="{B5844336-1FCF-404D-B4CC-E72F2F70AEA1}"/>
                </a:ext>
              </a:extLst>
            </p:cNvPr>
            <p:cNvGrpSpPr/>
            <p:nvPr/>
          </p:nvGrpSpPr>
          <p:grpSpPr>
            <a:xfrm>
              <a:off x="-4054268" y="2466415"/>
              <a:ext cx="4137942" cy="1211492"/>
              <a:chOff x="1616579" y="1572766"/>
              <a:chExt cx="4137942" cy="1211492"/>
            </a:xfrm>
          </p:grpSpPr>
          <p:sp>
            <p:nvSpPr>
              <p:cNvPr id="111" name="TextBox 110">
                <a:extLst>
                  <a:ext uri="{FF2B5EF4-FFF2-40B4-BE49-F238E27FC236}">
                    <a16:creationId xmlns:a16="http://schemas.microsoft.com/office/drawing/2014/main" id="{27FFD970-C2E3-4F19-9828-EFB652468B06}"/>
                  </a:ext>
                </a:extLst>
              </p:cNvPr>
              <p:cNvSpPr txBox="1"/>
              <p:nvPr/>
            </p:nvSpPr>
            <p:spPr>
              <a:xfrm>
                <a:off x="2828039" y="1810679"/>
                <a:ext cx="2696748" cy="707886"/>
              </a:xfrm>
              <a:prstGeom prst="rect">
                <a:avLst/>
              </a:prstGeom>
              <a:noFill/>
            </p:spPr>
            <p:txBody>
              <a:bodyPr wrap="square">
                <a:spAutoFit/>
              </a:bodyPr>
              <a:lstStyle/>
              <a:p>
                <a:pPr rtl="0" fontAlgn="base">
                  <a:spcBef>
                    <a:spcPts val="0"/>
                  </a:spcBef>
                  <a:spcAft>
                    <a:spcPts val="0"/>
                  </a:spcAft>
                </a:pPr>
                <a:r>
                  <a:rPr lang="en-US" sz="2000" b="0" i="0" u="none" strike="noStrike" dirty="0">
                    <a:solidFill>
                      <a:srgbClr val="00529B"/>
                    </a:solidFill>
                    <a:effectLst/>
                  </a:rPr>
                  <a:t>5-Star Enrollment</a:t>
                </a:r>
              </a:p>
              <a:p>
                <a:pPr rtl="0" fontAlgn="base">
                  <a:spcBef>
                    <a:spcPts val="0"/>
                  </a:spcBef>
                  <a:spcAft>
                    <a:spcPts val="0"/>
                  </a:spcAft>
                </a:pPr>
                <a:r>
                  <a:rPr lang="en-US" sz="2000" b="0" i="0" u="none" strike="noStrike" dirty="0">
                    <a:solidFill>
                      <a:srgbClr val="00529B"/>
                    </a:solidFill>
                    <a:effectLst/>
                  </a:rPr>
                  <a:t>Period</a:t>
                </a:r>
              </a:p>
            </p:txBody>
          </p:sp>
          <p:sp>
            <p:nvSpPr>
              <p:cNvPr id="112" name="Rectangle: Single Corner Rounded 111">
                <a:extLst>
                  <a:ext uri="{FF2B5EF4-FFF2-40B4-BE49-F238E27FC236}">
                    <a16:creationId xmlns:a16="http://schemas.microsoft.com/office/drawing/2014/main" id="{E162B362-CBA2-48D9-9312-E491F67C092C}"/>
                  </a:ext>
                  <a:ext uri="{C183D7F6-B498-43B3-948B-1728B52AA6E4}">
                    <adec:decorative xmlns:adec="http://schemas.microsoft.com/office/drawing/2017/decorative" val="1"/>
                  </a:ext>
                </a:extLst>
              </p:cNvPr>
              <p:cNvSpPr/>
              <p:nvPr/>
            </p:nvSpPr>
            <p:spPr bwMode="auto">
              <a:xfrm flipV="1">
                <a:off x="2230021" y="1656437"/>
                <a:ext cx="3524500" cy="1044151"/>
              </a:xfrm>
              <a:prstGeom prst="round1Rect">
                <a:avLst>
                  <a:gd name="adj" fmla="val 50000"/>
                </a:avLst>
              </a:prstGeom>
              <a:noFill/>
              <a:ln w="76200">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113" name="Freeform: Shape 112">
                <a:extLst>
                  <a:ext uri="{FF2B5EF4-FFF2-40B4-BE49-F238E27FC236}">
                    <a16:creationId xmlns:a16="http://schemas.microsoft.com/office/drawing/2014/main" id="{F3ADA736-4430-4E59-BFC5-BC1E901917FD}"/>
                  </a:ext>
                  <a:ext uri="{C183D7F6-B498-43B3-948B-1728B52AA6E4}">
                    <adec:decorative xmlns:adec="http://schemas.microsoft.com/office/drawing/2017/decorative" val="1"/>
                  </a:ext>
                </a:extLst>
              </p:cNvPr>
              <p:cNvSpPr/>
              <p:nvPr/>
            </p:nvSpPr>
            <p:spPr bwMode="auto">
              <a:xfrm>
                <a:off x="1616579" y="1572766"/>
                <a:ext cx="1211460" cy="1211492"/>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rgbClr val="4472C4"/>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dirty="0"/>
              </a:p>
            </p:txBody>
          </p:sp>
          <p:sp>
            <p:nvSpPr>
              <p:cNvPr id="114" name="Freeform: Shape 113">
                <a:extLst>
                  <a:ext uri="{FF2B5EF4-FFF2-40B4-BE49-F238E27FC236}">
                    <a16:creationId xmlns:a16="http://schemas.microsoft.com/office/drawing/2014/main" id="{6165332A-A6E5-485B-8746-4269146AABBA}"/>
                  </a:ext>
                  <a:ext uri="{C183D7F6-B498-43B3-948B-1728B52AA6E4}">
                    <adec:decorative xmlns:adec="http://schemas.microsoft.com/office/drawing/2017/decorative" val="1"/>
                  </a:ext>
                </a:extLst>
              </p:cNvPr>
              <p:cNvSpPr/>
              <p:nvPr/>
            </p:nvSpPr>
            <p:spPr bwMode="auto">
              <a:xfrm>
                <a:off x="1759017" y="1715209"/>
                <a:ext cx="926584" cy="926606"/>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chemeClr val="accent1">
                  <a:lumMod val="60000"/>
                  <a:lumOff val="40000"/>
                </a:schemeClr>
              </a:solidFill>
              <a:ln>
                <a:noFill/>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dirty="0"/>
              </a:p>
            </p:txBody>
          </p:sp>
        </p:grpSp>
        <p:pic>
          <p:nvPicPr>
            <p:cNvPr id="110" name="Picture 19" descr="5 Star Icon">
              <a:extLst>
                <a:ext uri="{FF2B5EF4-FFF2-40B4-BE49-F238E27FC236}">
                  <a16:creationId xmlns:a16="http://schemas.microsoft.com/office/drawing/2014/main" id="{51D41713-E9FD-4212-BE85-3E1B8E270A0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59366" y="2674984"/>
              <a:ext cx="617549" cy="737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3" name="Group 6" descr="Are sent a retroactive notice of Medicare entitlement &#10;">
            <a:extLst>
              <a:ext uri="{FF2B5EF4-FFF2-40B4-BE49-F238E27FC236}">
                <a16:creationId xmlns:a16="http://schemas.microsoft.com/office/drawing/2014/main" id="{B88656D9-43EB-47EE-9B4D-0A9380BE7C27}"/>
              </a:ext>
            </a:extLst>
          </p:cNvPr>
          <p:cNvGrpSpPr/>
          <p:nvPr/>
        </p:nvGrpSpPr>
        <p:grpSpPr>
          <a:xfrm>
            <a:off x="6488398" y="4870372"/>
            <a:ext cx="4137942" cy="1211492"/>
            <a:chOff x="3931351" y="5248805"/>
            <a:chExt cx="4137942" cy="1211492"/>
          </a:xfrm>
        </p:grpSpPr>
        <p:sp>
          <p:nvSpPr>
            <p:cNvPr id="85" name="Rectangle: Single Corner Rounded 84">
              <a:extLst>
                <a:ext uri="{FF2B5EF4-FFF2-40B4-BE49-F238E27FC236}">
                  <a16:creationId xmlns:a16="http://schemas.microsoft.com/office/drawing/2014/main" id="{FA5F2362-25EF-4B77-AD28-03D6874DCB3C}"/>
                </a:ext>
                <a:ext uri="{C183D7F6-B498-43B3-948B-1728B52AA6E4}">
                  <adec:decorative xmlns:adec="http://schemas.microsoft.com/office/drawing/2017/decorative" val="1"/>
                </a:ext>
              </a:extLst>
            </p:cNvPr>
            <p:cNvSpPr/>
            <p:nvPr/>
          </p:nvSpPr>
          <p:spPr bwMode="auto">
            <a:xfrm flipV="1">
              <a:off x="4544793" y="5332476"/>
              <a:ext cx="3524500" cy="1044151"/>
            </a:xfrm>
            <a:prstGeom prst="round1Rect">
              <a:avLst>
                <a:gd name="adj" fmla="val 50000"/>
              </a:avLst>
            </a:prstGeom>
            <a:noFill/>
            <a:ln w="76200">
              <a:solidFill>
                <a:srgbClr val="2F5597"/>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87" name="Freeform: Shape 86">
              <a:extLst>
                <a:ext uri="{FF2B5EF4-FFF2-40B4-BE49-F238E27FC236}">
                  <a16:creationId xmlns:a16="http://schemas.microsoft.com/office/drawing/2014/main" id="{14D13618-45C6-4EDD-A13F-5874301B6014}"/>
                </a:ext>
                <a:ext uri="{C183D7F6-B498-43B3-948B-1728B52AA6E4}">
                  <adec:decorative xmlns:adec="http://schemas.microsoft.com/office/drawing/2017/decorative" val="1"/>
                </a:ext>
              </a:extLst>
            </p:cNvPr>
            <p:cNvSpPr/>
            <p:nvPr/>
          </p:nvSpPr>
          <p:spPr bwMode="auto">
            <a:xfrm>
              <a:off x="3931351" y="5248805"/>
              <a:ext cx="1211460" cy="1211492"/>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rgbClr val="004474"/>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dirty="0"/>
            </a:p>
          </p:txBody>
        </p:sp>
        <p:sp>
          <p:nvSpPr>
            <p:cNvPr id="89" name="Freeform: Shape 88">
              <a:extLst>
                <a:ext uri="{FF2B5EF4-FFF2-40B4-BE49-F238E27FC236}">
                  <a16:creationId xmlns:a16="http://schemas.microsoft.com/office/drawing/2014/main" id="{881F54A7-89E8-4090-9B06-3304D4596FDF}"/>
                </a:ext>
                <a:ext uri="{C183D7F6-B498-43B3-948B-1728B52AA6E4}">
                  <adec:decorative xmlns:adec="http://schemas.microsoft.com/office/drawing/2017/decorative" val="1"/>
                </a:ext>
              </a:extLst>
            </p:cNvPr>
            <p:cNvSpPr/>
            <p:nvPr/>
          </p:nvSpPr>
          <p:spPr bwMode="auto">
            <a:xfrm>
              <a:off x="4073789" y="5391248"/>
              <a:ext cx="926584" cy="926606"/>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chemeClr val="accent1">
                <a:lumMod val="75000"/>
              </a:schemeClr>
            </a:solidFill>
            <a:ln>
              <a:noFill/>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dirty="0"/>
            </a:p>
          </p:txBody>
        </p:sp>
        <p:sp>
          <p:nvSpPr>
            <p:cNvPr id="91" name="TextBox 90">
              <a:extLst>
                <a:ext uri="{FF2B5EF4-FFF2-40B4-BE49-F238E27FC236}">
                  <a16:creationId xmlns:a16="http://schemas.microsoft.com/office/drawing/2014/main" id="{ECA86BAF-357B-4475-A859-F70A824F04BF}"/>
                </a:ext>
              </a:extLst>
            </p:cNvPr>
            <p:cNvSpPr txBox="1"/>
            <p:nvPr/>
          </p:nvSpPr>
          <p:spPr>
            <a:xfrm>
              <a:off x="5142811" y="5336277"/>
              <a:ext cx="2452227" cy="1015663"/>
            </a:xfrm>
            <a:prstGeom prst="rect">
              <a:avLst/>
            </a:prstGeom>
            <a:noFill/>
          </p:spPr>
          <p:txBody>
            <a:bodyPr wrap="square">
              <a:spAutoFit/>
            </a:bodyPr>
            <a:lstStyle/>
            <a:p>
              <a:pPr rtl="0" fontAlgn="base">
                <a:spcBef>
                  <a:spcPts val="0"/>
                </a:spcBef>
                <a:spcAft>
                  <a:spcPts val="0"/>
                </a:spcAft>
              </a:pPr>
              <a:r>
                <a:rPr lang="en-US" sz="2000" b="0" i="0" u="none" strike="noStrike" dirty="0">
                  <a:solidFill>
                    <a:srgbClr val="00529B"/>
                  </a:solidFill>
                  <a:effectLst/>
                </a:rPr>
                <a:t>Are sent a retroactive notice of Medicare entitlement </a:t>
              </a:r>
            </a:p>
          </p:txBody>
        </p:sp>
        <p:pic>
          <p:nvPicPr>
            <p:cNvPr id="93" name="Graphic 92">
              <a:extLst>
                <a:ext uri="{FF2B5EF4-FFF2-40B4-BE49-F238E27FC236}">
                  <a16:creationId xmlns:a16="http://schemas.microsoft.com/office/drawing/2014/main" id="{B85C07A9-869E-4C74-B4B3-BAD933C5E544}"/>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203380" y="5519676"/>
              <a:ext cx="667402" cy="667402"/>
            </a:xfrm>
            <a:prstGeom prst="rect">
              <a:avLst/>
            </a:prstGeom>
          </p:spPr>
        </p:pic>
      </p:grpSp>
      <p:sp>
        <p:nvSpPr>
          <p:cNvPr id="5" name="Slide Number Placeholder 4">
            <a:extLst>
              <a:ext uri="{FF2B5EF4-FFF2-40B4-BE49-F238E27FC236}">
                <a16:creationId xmlns:a16="http://schemas.microsoft.com/office/drawing/2014/main" id="{F8B40452-5A23-4760-A7A5-BCBCE82E4D88}"/>
              </a:ext>
            </a:extLst>
          </p:cNvPr>
          <p:cNvSpPr>
            <a:spLocks noGrp="1"/>
          </p:cNvSpPr>
          <p:nvPr>
            <p:ph type="sldNum" sz="quarter" idx="12"/>
          </p:nvPr>
        </p:nvSpPr>
        <p:spPr/>
        <p:txBody>
          <a:bodyPr/>
          <a:lstStyle/>
          <a:p>
            <a:fld id="{48F63A3B-78C7-47BE-AE5E-E10140E04643}" type="slidenum">
              <a:rPr lang="en-US" smtClean="0"/>
              <a:pPr/>
              <a:t>29</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270425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2"/>
                                        </p:tgtEl>
                                        <p:attrNameLst>
                                          <p:attrName>style.visibility</p:attrName>
                                        </p:attrNameLst>
                                      </p:cBhvr>
                                      <p:to>
                                        <p:strVal val="visible"/>
                                      </p:to>
                                    </p:set>
                                    <p:animEffect transition="in" filter="fade">
                                      <p:cBhvr>
                                        <p:cTn id="11" dur="500"/>
                                        <p:tgtEl>
                                          <p:spTgt spid="10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fade">
                                      <p:cBhvr>
                                        <p:cTn id="16" dur="500"/>
                                        <p:tgtEl>
                                          <p:spTgt spid="5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5"/>
                                        </p:tgtEl>
                                        <p:attrNameLst>
                                          <p:attrName>style.visibility</p:attrName>
                                        </p:attrNameLst>
                                      </p:cBhvr>
                                      <p:to>
                                        <p:strVal val="visible"/>
                                      </p:to>
                                    </p:set>
                                    <p:animEffect transition="in" filter="fade">
                                      <p:cBhvr>
                                        <p:cTn id="21" dur="500"/>
                                        <p:tgtEl>
                                          <p:spTgt spid="9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3"/>
                                        </p:tgtEl>
                                        <p:attrNameLst>
                                          <p:attrName>style.visibility</p:attrName>
                                        </p:attrNameLst>
                                      </p:cBhvr>
                                      <p:to>
                                        <p:strVal val="visible"/>
                                      </p:to>
                                    </p:set>
                                    <p:animEffect transition="in" filter="fade">
                                      <p:cBhvr>
                                        <p:cTn id="30"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chor="ctr">
            <a:normAutofit/>
          </a:bodyPr>
          <a:lstStyle/>
          <a:p>
            <a:r>
              <a:rPr lang="en-US" sz="3000" dirty="0"/>
              <a:t>Session Objectives</a:t>
            </a:r>
          </a:p>
        </p:txBody>
      </p:sp>
      <p:sp>
        <p:nvSpPr>
          <p:cNvPr id="13" name="Content Placeholder 12"/>
          <p:cNvSpPr>
            <a:spLocks noGrp="1"/>
          </p:cNvSpPr>
          <p:nvPr>
            <p:ph idx="1"/>
          </p:nvPr>
        </p:nvSpPr>
        <p:spPr/>
        <p:txBody>
          <a:bodyPr vert="horz" lIns="91440" tIns="45720" rIns="91440" bIns="45720" rtlCol="0" anchor="t">
            <a:normAutofit fontScale="85000" lnSpcReduction="20000"/>
          </a:bodyPr>
          <a:lstStyle/>
          <a:p>
            <a:pPr marL="0" lvl="0" indent="0" defTabSz="685800">
              <a:lnSpc>
                <a:spcPct val="120000"/>
              </a:lnSpc>
              <a:spcBef>
                <a:spcPts val="0"/>
              </a:spcBef>
              <a:spcAft>
                <a:spcPts val="1200"/>
              </a:spcAft>
              <a:buFont typeface="Wingdings" pitchFamily="2" charset="2"/>
              <a:buNone/>
            </a:pPr>
            <a:r>
              <a:rPr lang="en-US" sz="3000" b="1" dirty="0">
                <a:solidFill>
                  <a:srgbClr val="00529B"/>
                </a:solidFill>
                <a:latin typeface="Arial"/>
                <a:cs typeface="Arial"/>
              </a:rPr>
              <a:t>At the end of this session, you’ll be able to:</a:t>
            </a:r>
          </a:p>
          <a:p>
            <a:pPr marL="548640" lvl="1" indent="-274320" defTabSz="685800">
              <a:lnSpc>
                <a:spcPct val="120000"/>
              </a:lnSpc>
              <a:spcBef>
                <a:spcPts val="0"/>
              </a:spcBef>
              <a:spcAft>
                <a:spcPts val="1200"/>
              </a:spcAft>
              <a:buClr>
                <a:srgbClr val="00539A"/>
              </a:buClr>
              <a:buFont typeface="Wingdings" pitchFamily="2" charset="2"/>
              <a:buChar char="§"/>
            </a:pPr>
            <a:r>
              <a:rPr lang="en-US" sz="2600" dirty="0">
                <a:solidFill>
                  <a:srgbClr val="00529B"/>
                </a:solidFill>
                <a:latin typeface="Arial"/>
                <a:cs typeface="Arial"/>
              </a:rPr>
              <a:t>Compare the parts of Medicare and coverage options </a:t>
            </a:r>
            <a:endParaRPr lang="en-US" sz="2600" dirty="0">
              <a:solidFill>
                <a:srgbClr val="00529B"/>
              </a:solidFill>
            </a:endParaRPr>
          </a:p>
          <a:p>
            <a:pPr marL="548640" lvl="1" indent="-274320" defTabSz="685800">
              <a:lnSpc>
                <a:spcPct val="120000"/>
              </a:lnSpc>
              <a:spcBef>
                <a:spcPts val="0"/>
              </a:spcBef>
              <a:spcAft>
                <a:spcPts val="1200"/>
              </a:spcAft>
              <a:buClr>
                <a:srgbClr val="00539A"/>
              </a:buClr>
              <a:buFont typeface="Wingdings" pitchFamily="2" charset="2"/>
              <a:buChar char="§"/>
            </a:pPr>
            <a:r>
              <a:rPr lang="en-US" sz="2600" dirty="0">
                <a:solidFill>
                  <a:srgbClr val="00529B"/>
                </a:solidFill>
                <a:latin typeface="Arial"/>
                <a:cs typeface="Arial"/>
              </a:rPr>
              <a:t>Explain benefits and costs </a:t>
            </a:r>
            <a:endParaRPr lang="en-US" sz="2600" dirty="0">
              <a:solidFill>
                <a:srgbClr val="00529B"/>
              </a:solidFill>
            </a:endParaRPr>
          </a:p>
          <a:p>
            <a:pPr marL="548640" lvl="1" indent="-274320" defTabSz="685800">
              <a:lnSpc>
                <a:spcPct val="120000"/>
              </a:lnSpc>
              <a:spcBef>
                <a:spcPts val="0"/>
              </a:spcBef>
              <a:spcAft>
                <a:spcPts val="1200"/>
              </a:spcAft>
              <a:buClr>
                <a:srgbClr val="00539A"/>
              </a:buClr>
              <a:buFont typeface="Wingdings" pitchFamily="2" charset="2"/>
              <a:buChar char="§"/>
            </a:pPr>
            <a:r>
              <a:rPr lang="en-US" sz="2600" dirty="0">
                <a:solidFill>
                  <a:srgbClr val="00529B"/>
                </a:solidFill>
                <a:latin typeface="Arial"/>
                <a:cs typeface="Arial"/>
              </a:rPr>
              <a:t>Compare Original Medicare and Medicare Advantage </a:t>
            </a:r>
            <a:endParaRPr lang="en-US" sz="2600" dirty="0">
              <a:solidFill>
                <a:srgbClr val="00529B"/>
              </a:solidFill>
            </a:endParaRPr>
          </a:p>
          <a:p>
            <a:pPr marL="548640" lvl="1" indent="-274320" defTabSz="685800">
              <a:lnSpc>
                <a:spcPct val="120000"/>
              </a:lnSpc>
              <a:spcBef>
                <a:spcPts val="0"/>
              </a:spcBef>
              <a:spcAft>
                <a:spcPts val="1200"/>
              </a:spcAft>
              <a:buClr>
                <a:srgbClr val="00539A"/>
              </a:buClr>
              <a:buFont typeface="Wingdings" pitchFamily="2" charset="2"/>
              <a:buChar char="§"/>
            </a:pPr>
            <a:r>
              <a:rPr lang="en-US" sz="2600" dirty="0">
                <a:solidFill>
                  <a:srgbClr val="00529B"/>
                </a:solidFill>
                <a:latin typeface="Arial"/>
                <a:cs typeface="Arial"/>
              </a:rPr>
              <a:t>Discuss how Medicare Supplement Insurance (Medigap) policies and Medicare Advantage Plans are different </a:t>
            </a:r>
            <a:endParaRPr lang="en-US" sz="2600" dirty="0">
              <a:solidFill>
                <a:srgbClr val="00529B"/>
              </a:solidFill>
            </a:endParaRPr>
          </a:p>
          <a:p>
            <a:pPr marL="548640" lvl="1" indent="-274320" defTabSz="685800">
              <a:lnSpc>
                <a:spcPct val="120000"/>
              </a:lnSpc>
              <a:spcBef>
                <a:spcPts val="0"/>
              </a:spcBef>
              <a:spcAft>
                <a:spcPts val="1200"/>
              </a:spcAft>
              <a:buClr>
                <a:srgbClr val="00539A"/>
              </a:buClr>
              <a:buFont typeface="Wingdings" pitchFamily="2" charset="2"/>
              <a:buChar char="§"/>
            </a:pPr>
            <a:r>
              <a:rPr lang="en-US" sz="2600" dirty="0">
                <a:solidFill>
                  <a:srgbClr val="00529B"/>
                </a:solidFill>
                <a:latin typeface="Arial"/>
                <a:cs typeface="Arial"/>
              </a:rPr>
              <a:t>Describe the Health Insurance Marketplace® and what people nearing Medicare eligibility need to know</a:t>
            </a:r>
          </a:p>
          <a:p>
            <a:pPr marL="548640" lvl="1" indent="-274320" defTabSz="685800">
              <a:lnSpc>
                <a:spcPct val="120000"/>
              </a:lnSpc>
              <a:spcBef>
                <a:spcPts val="0"/>
              </a:spcBef>
              <a:spcAft>
                <a:spcPts val="1200"/>
              </a:spcAft>
              <a:buClr>
                <a:srgbClr val="00539A"/>
              </a:buClr>
              <a:buFont typeface="Wingdings" pitchFamily="2" charset="2"/>
              <a:buChar char="§"/>
            </a:pPr>
            <a:r>
              <a:rPr lang="en-US" sz="2600" dirty="0">
                <a:solidFill>
                  <a:srgbClr val="00529B"/>
                </a:solidFill>
                <a:latin typeface="Arial"/>
                <a:cs typeface="Arial"/>
              </a:rPr>
              <a:t>Describe programs for people with limited income and resources </a:t>
            </a:r>
            <a:endParaRPr lang="en-US" sz="2600" dirty="0">
              <a:solidFill>
                <a:srgbClr val="00529B"/>
              </a:solidFill>
            </a:endParaRPr>
          </a:p>
        </p:txBody>
      </p:sp>
      <p:sp>
        <p:nvSpPr>
          <p:cNvPr id="7" name="Footer Placeholder 6">
            <a:extLst>
              <a:ext uri="{FF2B5EF4-FFF2-40B4-BE49-F238E27FC236}">
                <a16:creationId xmlns:a16="http://schemas.microsoft.com/office/drawing/2014/main" id="{BECBB2DB-8A20-44DB-A200-D5403B39F58C}"/>
              </a:ext>
            </a:extLst>
          </p:cNvPr>
          <p:cNvSpPr>
            <a:spLocks noGrp="1"/>
          </p:cNvSpPr>
          <p:nvPr>
            <p:ph type="ftr" sz="quarter" idx="11"/>
          </p:nvPr>
        </p:nvSpPr>
        <p:spPr/>
        <p:txBody>
          <a:bodyPr/>
          <a:lstStyle/>
          <a:p>
            <a:r>
              <a:rPr lang="en-US"/>
              <a:t>Getting Started with Medicare</a:t>
            </a:r>
          </a:p>
        </p:txBody>
      </p:sp>
      <p:sp>
        <p:nvSpPr>
          <p:cNvPr id="6" name="Date Placeholder 5">
            <a:extLst>
              <a:ext uri="{FF2B5EF4-FFF2-40B4-BE49-F238E27FC236}">
                <a16:creationId xmlns:a16="http://schemas.microsoft.com/office/drawing/2014/main" id="{F9475D10-79AC-43C7-BB42-1727F0FECEC7}"/>
              </a:ext>
            </a:extLst>
          </p:cNvPr>
          <p:cNvSpPr>
            <a:spLocks noGrp="1"/>
          </p:cNvSpPr>
          <p:nvPr>
            <p:ph type="dt" sz="half" idx="10"/>
          </p:nvPr>
        </p:nvSpPr>
        <p:spPr/>
        <p:txBody>
          <a:bodyPr/>
          <a:lstStyle/>
          <a:p>
            <a:r>
              <a:rPr lang="en-US"/>
              <a:t>May 2023</a:t>
            </a:r>
          </a:p>
        </p:txBody>
      </p:sp>
      <p:sp>
        <p:nvSpPr>
          <p:cNvPr id="8" name="Slide Number Placeholder 7">
            <a:extLst>
              <a:ext uri="{FF2B5EF4-FFF2-40B4-BE49-F238E27FC236}">
                <a16:creationId xmlns:a16="http://schemas.microsoft.com/office/drawing/2014/main" id="{E90B6679-3DBF-4273-BEE9-37A94B052078}"/>
              </a:ext>
            </a:extLst>
          </p:cNvPr>
          <p:cNvSpPr>
            <a:spLocks noGrp="1"/>
          </p:cNvSpPr>
          <p:nvPr>
            <p:ph type="sldNum" sz="quarter" idx="12"/>
          </p:nvPr>
        </p:nvSpPr>
        <p:spPr/>
        <p:txBody>
          <a:bodyPr/>
          <a:lstStyle/>
          <a:p>
            <a:fld id="{0B2D781D-8844-5940-92D1-06EF0A7F581E}" type="slidenum">
              <a:rPr lang="en-US" smtClean="0"/>
              <a:t>3</a:t>
            </a:fld>
            <a:endParaRPr lang="en-US"/>
          </a:p>
        </p:txBody>
      </p:sp>
    </p:spTree>
    <p:custDataLst>
      <p:tags r:id="rId1"/>
    </p:custDataLst>
    <p:extLst>
      <p:ext uri="{BB962C8B-B14F-4D97-AF65-F5344CB8AC3E}">
        <p14:creationId xmlns:p14="http://schemas.microsoft.com/office/powerpoint/2010/main" val="3340521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7360" y="267593"/>
            <a:ext cx="8928209" cy="719643"/>
          </a:xfrm>
        </p:spPr>
        <p:txBody>
          <a:bodyPr>
            <a:normAutofit/>
          </a:bodyPr>
          <a:lstStyle/>
          <a:p>
            <a:r>
              <a:rPr lang="en-US" sz="3000" dirty="0"/>
              <a:t>Check Your Knowledge: Question 1</a:t>
            </a:r>
          </a:p>
        </p:txBody>
      </p:sp>
      <p:sp>
        <p:nvSpPr>
          <p:cNvPr id="9" name="Content Placeholder 8"/>
          <p:cNvSpPr>
            <a:spLocks noGrp="1"/>
          </p:cNvSpPr>
          <p:nvPr>
            <p:ph idx="4294967295"/>
          </p:nvPr>
        </p:nvSpPr>
        <p:spPr>
          <a:xfrm>
            <a:off x="1844039" y="1801810"/>
            <a:ext cx="9170035" cy="5021263"/>
          </a:xfrm>
        </p:spPr>
        <p:txBody>
          <a:bodyPr>
            <a:normAutofit/>
          </a:bodyPr>
          <a:lstStyle/>
          <a:p>
            <a:pPr marL="0" lvl="0" indent="0">
              <a:lnSpc>
                <a:spcPct val="100000"/>
              </a:lnSpc>
              <a:spcBef>
                <a:spcPts val="0"/>
              </a:spcBef>
              <a:spcAft>
                <a:spcPts val="1200"/>
              </a:spcAft>
              <a:buNone/>
            </a:pPr>
            <a:r>
              <a:rPr lang="en-US" b="1" dirty="0">
                <a:solidFill>
                  <a:srgbClr val="00529B"/>
                </a:solidFill>
              </a:rPr>
              <a:t>Why is your Initial Enrollment Period (IEP) important?</a:t>
            </a:r>
          </a:p>
          <a:p>
            <a:pPr marL="347663" lvl="0" indent="-347663">
              <a:lnSpc>
                <a:spcPct val="100000"/>
              </a:lnSpc>
              <a:spcBef>
                <a:spcPts val="0"/>
              </a:spcBef>
              <a:spcAft>
                <a:spcPts val="1200"/>
              </a:spcAft>
              <a:buFont typeface="Wingdings" panose="05000000000000000000" pitchFamily="2" charset="2"/>
              <a:buAutoNum type="alphaLcPeriod"/>
            </a:pPr>
            <a:r>
              <a:rPr lang="en-US" dirty="0">
                <a:solidFill>
                  <a:srgbClr val="00529B"/>
                </a:solidFill>
              </a:rPr>
              <a:t>Missed enrollment deadlines could result in penalties</a:t>
            </a:r>
          </a:p>
          <a:p>
            <a:pPr marL="347663" lvl="0" indent="-347663">
              <a:lnSpc>
                <a:spcPct val="100000"/>
              </a:lnSpc>
              <a:spcBef>
                <a:spcPts val="0"/>
              </a:spcBef>
              <a:spcAft>
                <a:spcPts val="1200"/>
              </a:spcAft>
              <a:buFont typeface="Wingdings" panose="05000000000000000000" pitchFamily="2" charset="2"/>
              <a:buAutoNum type="alphaLcPeriod"/>
            </a:pPr>
            <a:r>
              <a:rPr lang="en-US" dirty="0">
                <a:solidFill>
                  <a:srgbClr val="00529B"/>
                </a:solidFill>
              </a:rPr>
              <a:t>It’s your first opportunity to sign up for Medicare </a:t>
            </a:r>
          </a:p>
          <a:p>
            <a:pPr marL="347663" lvl="0" indent="-347663">
              <a:lnSpc>
                <a:spcPct val="100000"/>
              </a:lnSpc>
              <a:spcBef>
                <a:spcPts val="0"/>
              </a:spcBef>
              <a:spcAft>
                <a:spcPts val="1200"/>
              </a:spcAft>
              <a:buFont typeface="Wingdings" panose="05000000000000000000" pitchFamily="2" charset="2"/>
              <a:buAutoNum type="alphaLcPeriod"/>
            </a:pPr>
            <a:r>
              <a:rPr lang="en-US" dirty="0">
                <a:solidFill>
                  <a:srgbClr val="00529B"/>
                </a:solidFill>
              </a:rPr>
              <a:t>When you sign up impacts when your coverage begins</a:t>
            </a:r>
          </a:p>
          <a:p>
            <a:pPr marL="347663" lvl="0" indent="-347663">
              <a:lnSpc>
                <a:spcPct val="100000"/>
              </a:lnSpc>
              <a:spcBef>
                <a:spcPts val="0"/>
              </a:spcBef>
              <a:spcAft>
                <a:spcPts val="1200"/>
              </a:spcAft>
              <a:buFont typeface="Wingdings" panose="05000000000000000000" pitchFamily="2" charset="2"/>
              <a:buAutoNum type="alphaLcPeriod"/>
            </a:pPr>
            <a:r>
              <a:rPr lang="en-US" dirty="0">
                <a:solidFill>
                  <a:srgbClr val="00529B"/>
                </a:solidFill>
              </a:rPr>
              <a:t>All of the above</a:t>
            </a:r>
          </a:p>
          <a:p>
            <a:pPr marL="0" indent="0">
              <a:buNone/>
            </a:pPr>
            <a:endParaRPr lang="en-US" dirty="0"/>
          </a:p>
        </p:txBody>
      </p:sp>
      <p:sp>
        <p:nvSpPr>
          <p:cNvPr id="6" name="Rounded Rectangle 5" descr="Green box highlighting D as the correct answer "/>
          <p:cNvSpPr/>
          <p:nvPr/>
        </p:nvSpPr>
        <p:spPr>
          <a:xfrm>
            <a:off x="1863725" y="4020174"/>
            <a:ext cx="2860675" cy="486492"/>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5" name="Slide Number Placeholder 4">
            <a:extLst>
              <a:ext uri="{FF2B5EF4-FFF2-40B4-BE49-F238E27FC236}">
                <a16:creationId xmlns:a16="http://schemas.microsoft.com/office/drawing/2014/main" id="{4F521D89-1CCF-4792-81B2-CE763754E9F6}"/>
              </a:ext>
            </a:extLst>
          </p:cNvPr>
          <p:cNvSpPr>
            <a:spLocks noGrp="1"/>
          </p:cNvSpPr>
          <p:nvPr>
            <p:ph type="sldNum" sz="quarter" idx="12"/>
          </p:nvPr>
        </p:nvSpPr>
        <p:spPr/>
        <p:txBody>
          <a:bodyPr/>
          <a:lstStyle/>
          <a:p>
            <a:fld id="{48F63A3B-78C7-47BE-AE5E-E10140E04643}" type="slidenum">
              <a:rPr lang="en-US" smtClean="0"/>
              <a:t>30</a:t>
            </a:fld>
            <a:endParaRPr lang="en-US" dirty="0"/>
          </a:p>
        </p:txBody>
      </p:sp>
      <p:sp>
        <p:nvSpPr>
          <p:cNvPr id="4" name="Footer Placeholder 3">
            <a:extLst>
              <a:ext uri="{FF2B5EF4-FFF2-40B4-BE49-F238E27FC236}">
                <a16:creationId xmlns:a16="http://schemas.microsoft.com/office/drawing/2014/main" id="{5E31AE2E-7ECD-1E45-B025-327FAE160BDD}"/>
              </a:ext>
            </a:extLst>
          </p:cNvPr>
          <p:cNvSpPr>
            <a:spLocks noGrp="1"/>
          </p:cNvSpPr>
          <p:nvPr>
            <p:ph type="ftr" sz="quarter" idx="11"/>
          </p:nvPr>
        </p:nvSpPr>
        <p:spPr/>
        <p:txBody>
          <a:bodyPr/>
          <a:lstStyle/>
          <a:p>
            <a:r>
              <a:rPr lang="en-US"/>
              <a:t>Getting Started with Medicare</a:t>
            </a:r>
            <a:endParaRPr lang="en-US" dirty="0"/>
          </a:p>
        </p:txBody>
      </p:sp>
      <p:sp>
        <p:nvSpPr>
          <p:cNvPr id="3" name="Date Placeholder 2">
            <a:extLst>
              <a:ext uri="{FF2B5EF4-FFF2-40B4-BE49-F238E27FC236}">
                <a16:creationId xmlns:a16="http://schemas.microsoft.com/office/drawing/2014/main" id="{97F279D8-D622-4C4E-948B-E01B5942446D}"/>
              </a:ext>
            </a:extLst>
          </p:cNvPr>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186496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2</a:t>
            </a:r>
          </a:p>
        </p:txBody>
      </p:sp>
      <p:sp>
        <p:nvSpPr>
          <p:cNvPr id="5" name="Text Placeholder 4"/>
          <p:cNvSpPr>
            <a:spLocks noGrp="1"/>
          </p:cNvSpPr>
          <p:nvPr>
            <p:ph type="body" idx="1"/>
          </p:nvPr>
        </p:nvSpPr>
        <p:spPr>
          <a:xfrm>
            <a:off x="3993063" y="2050868"/>
            <a:ext cx="8371215" cy="2756265"/>
          </a:xfrm>
        </p:spPr>
        <p:txBody>
          <a:bodyPr>
            <a:noAutofit/>
          </a:bodyPr>
          <a:lstStyle/>
          <a:p>
            <a:pPr>
              <a:lnSpc>
                <a:spcPct val="100000"/>
              </a:lnSpc>
              <a:spcBef>
                <a:spcPts val="600"/>
              </a:spcBef>
            </a:pPr>
            <a:r>
              <a:rPr lang="en-US" dirty="0"/>
              <a:t>Original Medicare </a:t>
            </a:r>
            <a:br>
              <a:rPr lang="en-US" dirty="0"/>
            </a:br>
            <a:r>
              <a:rPr lang="en-US" dirty="0"/>
              <a:t>Part A (Hospital Insurance) &amp; Part B (Medical Insurance)</a:t>
            </a:r>
          </a:p>
        </p:txBody>
      </p:sp>
    </p:spTree>
    <p:custDataLst>
      <p:tags r:id="rId1"/>
    </p:custDataLst>
    <p:extLst>
      <p:ext uri="{BB962C8B-B14F-4D97-AF65-F5344CB8AC3E}">
        <p14:creationId xmlns:p14="http://schemas.microsoft.com/office/powerpoint/2010/main" val="36574896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n-US" sz="3000" dirty="0"/>
              <a:t>Lesson 2 Objectives</a:t>
            </a:r>
          </a:p>
        </p:txBody>
      </p:sp>
      <p:sp>
        <p:nvSpPr>
          <p:cNvPr id="13" name="Content Placeholder 12"/>
          <p:cNvSpPr>
            <a:spLocks noGrp="1"/>
          </p:cNvSpPr>
          <p:nvPr>
            <p:ph idx="4294967295"/>
          </p:nvPr>
        </p:nvSpPr>
        <p:spPr>
          <a:xfrm>
            <a:off x="1371600" y="1371600"/>
            <a:ext cx="9464040" cy="4312302"/>
          </a:xfrm>
        </p:spPr>
        <p:txBody>
          <a:bodyPr vert="horz" lIns="91440" tIns="45720" rIns="91440" bIns="45720" rtlCol="0" anchor="t">
            <a:normAutofit/>
          </a:bodyPr>
          <a:lstStyle/>
          <a:p>
            <a:pPr marL="0" lvl="0" indent="0">
              <a:lnSpc>
                <a:spcPct val="100000"/>
              </a:lnSpc>
              <a:spcBef>
                <a:spcPts val="0"/>
              </a:spcBef>
              <a:spcAft>
                <a:spcPts val="1200"/>
              </a:spcAft>
              <a:buNone/>
            </a:pPr>
            <a:r>
              <a:rPr lang="en-US" sz="2800" b="1" dirty="0">
                <a:solidFill>
                  <a:srgbClr val="00529B"/>
                </a:solidFill>
                <a:latin typeface="Arial"/>
                <a:cs typeface="Arial"/>
              </a:rPr>
              <a:t>At the end of this lesson, you’ll be able to:</a:t>
            </a:r>
          </a:p>
          <a:p>
            <a:pPr marL="548640" lvl="1" indent="-274320">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Describe coverage and costs for Medicare Part A (Hospital Insurance)</a:t>
            </a:r>
            <a:endParaRPr lang="en-US" sz="2400" dirty="0">
              <a:solidFill>
                <a:srgbClr val="00529B"/>
              </a:solidFill>
            </a:endParaRPr>
          </a:p>
          <a:p>
            <a:pPr marL="548640" lvl="1" indent="-274320">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Describe coverage and costs for Medicare Part B (Medical Insurance)</a:t>
            </a:r>
            <a:endParaRPr lang="en-US" sz="2400" dirty="0">
              <a:solidFill>
                <a:srgbClr val="00529B"/>
              </a:solidFill>
            </a:endParaRPr>
          </a:p>
          <a:p>
            <a:pPr marL="548640" lvl="1" indent="-274320">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Explain who gets Part A automatically</a:t>
            </a:r>
          </a:p>
          <a:p>
            <a:pPr marL="548640" lvl="1" indent="-274320">
              <a:lnSpc>
                <a:spcPct val="100000"/>
              </a:lnSpc>
              <a:spcBef>
                <a:spcPts val="0"/>
              </a:spcBef>
              <a:spcAft>
                <a:spcPts val="1200"/>
              </a:spcAft>
              <a:buFont typeface="Wingdings" panose="05000000000000000000" pitchFamily="2" charset="2"/>
              <a:buChar char="§"/>
            </a:pPr>
            <a:r>
              <a:rPr lang="en-US" sz="2400" dirty="0">
                <a:solidFill>
                  <a:srgbClr val="00529B"/>
                </a:solidFill>
              </a:rPr>
              <a:t>Discuss what to consider when deciding to sign up for Part A</a:t>
            </a:r>
          </a:p>
          <a:p>
            <a:pPr marL="548640" lvl="1" indent="-274320">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Discuss what to consider when deciding to keep or sign up for Part B</a:t>
            </a:r>
            <a:r>
              <a:rPr lang="en-US" sz="2800" dirty="0">
                <a:solidFill>
                  <a:srgbClr val="00529B"/>
                </a:solidFill>
                <a:latin typeface="Arial"/>
                <a:cs typeface="Arial"/>
              </a:rPr>
              <a:t>  </a:t>
            </a:r>
            <a:endParaRPr lang="en-US" sz="2800" dirty="0">
              <a:solidFill>
                <a:srgbClr val="00529B"/>
              </a:solidFill>
            </a:endParaRPr>
          </a:p>
        </p:txBody>
      </p:sp>
      <p:sp>
        <p:nvSpPr>
          <p:cNvPr id="3" name="Slide Number Placeholder 2">
            <a:extLst>
              <a:ext uri="{FF2B5EF4-FFF2-40B4-BE49-F238E27FC236}">
                <a16:creationId xmlns:a16="http://schemas.microsoft.com/office/drawing/2014/main" id="{3F9EBBDF-A411-49EE-ABCD-486E24DEAFC6}"/>
              </a:ext>
            </a:extLst>
          </p:cNvPr>
          <p:cNvSpPr>
            <a:spLocks noGrp="1"/>
          </p:cNvSpPr>
          <p:nvPr>
            <p:ph type="sldNum" sz="quarter" idx="12"/>
          </p:nvPr>
        </p:nvSpPr>
        <p:spPr/>
        <p:txBody>
          <a:bodyPr/>
          <a:lstStyle/>
          <a:p>
            <a:fld id="{48F63A3B-78C7-47BE-AE5E-E10140E04643}" type="slidenum">
              <a:rPr lang="en-US" smtClean="0"/>
              <a:pPr/>
              <a:t>32</a:t>
            </a:fld>
            <a:endParaRPr lang="en-US" dirty="0"/>
          </a:p>
        </p:txBody>
      </p:sp>
      <p:sp>
        <p:nvSpPr>
          <p:cNvPr id="5" name="Footer Placeholder 4">
            <a:extLst>
              <a:ext uri="{FF2B5EF4-FFF2-40B4-BE49-F238E27FC236}">
                <a16:creationId xmlns:a16="http://schemas.microsoft.com/office/drawing/2014/main" id="{C56967E0-47FC-794B-AD9C-C3A296618241}"/>
              </a:ext>
            </a:extLst>
          </p:cNvPr>
          <p:cNvSpPr>
            <a:spLocks noGrp="1"/>
          </p:cNvSpPr>
          <p:nvPr>
            <p:ph type="ftr" sz="quarter" idx="11"/>
          </p:nvPr>
        </p:nvSpPr>
        <p:spPr/>
        <p:txBody>
          <a:bodyPr/>
          <a:lstStyle/>
          <a:p>
            <a:r>
              <a:rPr lang="en-US"/>
              <a:t>Getting Started with Medicare</a:t>
            </a:r>
            <a:endParaRPr lang="en-US" dirty="0"/>
          </a:p>
        </p:txBody>
      </p:sp>
      <p:sp>
        <p:nvSpPr>
          <p:cNvPr id="4" name="Date Placeholder 3">
            <a:extLst>
              <a:ext uri="{FF2B5EF4-FFF2-40B4-BE49-F238E27FC236}">
                <a16:creationId xmlns:a16="http://schemas.microsoft.com/office/drawing/2014/main" id="{30BEAB62-196E-E14C-A6ED-C01E478BF8F9}"/>
              </a:ext>
            </a:extLst>
          </p:cNvPr>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19610619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682B-3E8F-7F46-ACD1-9633BB0884BE}"/>
              </a:ext>
            </a:extLst>
          </p:cNvPr>
          <p:cNvSpPr>
            <a:spLocks noGrp="1"/>
          </p:cNvSpPr>
          <p:nvPr>
            <p:ph type="title"/>
          </p:nvPr>
        </p:nvSpPr>
        <p:spPr/>
        <p:txBody>
          <a:bodyPr>
            <a:normAutofit/>
          </a:bodyPr>
          <a:lstStyle/>
          <a:p>
            <a:r>
              <a:rPr lang="en-US" sz="3000" dirty="0"/>
              <a:t>Part A (Hospital Insurance) Covers</a:t>
            </a:r>
          </a:p>
        </p:txBody>
      </p:sp>
      <p:grpSp>
        <p:nvGrpSpPr>
          <p:cNvPr id="14" name="Group 13" descr="Part A Hospital Insurance infographic">
            <a:extLst>
              <a:ext uri="{FF2B5EF4-FFF2-40B4-BE49-F238E27FC236}">
                <a16:creationId xmlns:a16="http://schemas.microsoft.com/office/drawing/2014/main" id="{8E9E2A25-17DE-4C2B-A0BD-FC6E70FBAE9A}"/>
              </a:ext>
            </a:extLst>
          </p:cNvPr>
          <p:cNvGrpSpPr/>
          <p:nvPr/>
        </p:nvGrpSpPr>
        <p:grpSpPr>
          <a:xfrm>
            <a:off x="8229600" y="1371600"/>
            <a:ext cx="3840480" cy="2357276"/>
            <a:chOff x="159794" y="1180618"/>
            <a:chExt cx="2174452" cy="1347601"/>
          </a:xfrm>
        </p:grpSpPr>
        <p:pic>
          <p:nvPicPr>
            <p:cNvPr id="15" name="Picture 14" descr="Medicare Part A Icon">
              <a:extLst>
                <a:ext uri="{FF2B5EF4-FFF2-40B4-BE49-F238E27FC236}">
                  <a16:creationId xmlns:a16="http://schemas.microsoft.com/office/drawing/2014/main" id="{97395153-EE35-4A3C-9721-26130D0284CA}"/>
                </a:ext>
              </a:extLst>
            </p:cNvPr>
            <p:cNvPicPr>
              <a:picLocks noChangeAspect="1"/>
            </p:cNvPicPr>
            <p:nvPr/>
          </p:nvPicPr>
          <p:blipFill>
            <a:blip r:embed="rId4"/>
            <a:srcRect/>
            <a:stretch/>
          </p:blipFill>
          <p:spPr>
            <a:xfrm>
              <a:off x="439092" y="1180618"/>
              <a:ext cx="1615857" cy="914400"/>
            </a:xfrm>
            <a:prstGeom prst="rect">
              <a:avLst/>
            </a:prstGeom>
          </p:spPr>
        </p:pic>
        <p:sp>
          <p:nvSpPr>
            <p:cNvPr id="17" name="TextBox 16">
              <a:extLst>
                <a:ext uri="{FF2B5EF4-FFF2-40B4-BE49-F238E27FC236}">
                  <a16:creationId xmlns:a16="http://schemas.microsoft.com/office/drawing/2014/main" id="{EA0D51BB-FC93-426B-99B1-15B4A8523FAE}"/>
                </a:ext>
              </a:extLst>
            </p:cNvPr>
            <p:cNvSpPr txBox="1"/>
            <p:nvPr/>
          </p:nvSpPr>
          <p:spPr>
            <a:xfrm>
              <a:off x="159794" y="2158726"/>
              <a:ext cx="2174452" cy="36949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44546A"/>
                  </a:solidFill>
                  <a:effectLst/>
                  <a:uLnTx/>
                  <a:uFillTx/>
                </a:rPr>
                <a:t>Part 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rgbClr val="44546A"/>
                  </a:solidFill>
                  <a:effectLst/>
                  <a:uLnTx/>
                  <a:uFillTx/>
                </a:rPr>
                <a:t>Hospital Insurance</a:t>
              </a:r>
            </a:p>
          </p:txBody>
        </p:sp>
      </p:grpSp>
      <p:sp>
        <p:nvSpPr>
          <p:cNvPr id="16" name="Content Placeholder 15">
            <a:extLst>
              <a:ext uri="{FF2B5EF4-FFF2-40B4-BE49-F238E27FC236}">
                <a16:creationId xmlns:a16="http://schemas.microsoft.com/office/drawing/2014/main" id="{1F41FAD0-8EA9-4E44-9056-31319BA3676C}"/>
              </a:ext>
            </a:extLst>
          </p:cNvPr>
          <p:cNvSpPr>
            <a:spLocks noGrp="1"/>
          </p:cNvSpPr>
          <p:nvPr>
            <p:ph idx="4294967295"/>
          </p:nvPr>
        </p:nvSpPr>
        <p:spPr>
          <a:xfrm>
            <a:off x="1371601" y="1371600"/>
            <a:ext cx="8070979" cy="5019675"/>
          </a:xfrm>
        </p:spPr>
        <p:txBody>
          <a:bodyPr vert="horz" lIns="91440" tIns="45720" rIns="91440" bIns="45720" rtlCol="0" anchor="t">
            <a:normAutofit fontScale="92500"/>
          </a:bodyPr>
          <a:lstStyle/>
          <a:p>
            <a:pPr marL="274320" indent="-274320" defTabSz="685800">
              <a:lnSpc>
                <a:spcPct val="110000"/>
              </a:lnSpc>
              <a:spcBef>
                <a:spcPts val="0"/>
              </a:spcBef>
              <a:spcAft>
                <a:spcPts val="1200"/>
              </a:spcAft>
              <a:defRPr/>
            </a:pPr>
            <a:r>
              <a:rPr lang="en-US" sz="2800" b="1" dirty="0">
                <a:solidFill>
                  <a:srgbClr val="00529B"/>
                </a:solidFill>
              </a:rPr>
              <a:t>Inpatient care in a hospital, including:</a:t>
            </a:r>
            <a:endParaRPr lang="en-US" sz="2400" dirty="0">
              <a:solidFill>
                <a:srgbClr val="00529B"/>
              </a:solidFill>
            </a:endParaRPr>
          </a:p>
          <a:p>
            <a:pPr marL="274320" lvl="1" indent="0" defTabSz="685800">
              <a:lnSpc>
                <a:spcPct val="110000"/>
              </a:lnSpc>
              <a:spcBef>
                <a:spcPts val="0"/>
              </a:spcBef>
              <a:spcAft>
                <a:spcPts val="1200"/>
              </a:spcAft>
              <a:buNone/>
              <a:defRPr/>
            </a:pPr>
            <a:r>
              <a:rPr lang="en-US" sz="2400" dirty="0">
                <a:solidFill>
                  <a:srgbClr val="00529B"/>
                </a:solidFill>
              </a:rPr>
              <a:t>	  Semi-private room</a:t>
            </a:r>
            <a:endParaRPr lang="en-US" sz="2400" dirty="0">
              <a:solidFill>
                <a:srgbClr val="00529B"/>
              </a:solidFill>
              <a:cs typeface="Calibri" panose="020F0502020204030204"/>
            </a:endParaRPr>
          </a:p>
          <a:p>
            <a:pPr marL="274320" lvl="1" indent="0" defTabSz="685800">
              <a:lnSpc>
                <a:spcPct val="110000"/>
              </a:lnSpc>
              <a:spcBef>
                <a:spcPts val="0"/>
              </a:spcBef>
              <a:spcAft>
                <a:spcPts val="1200"/>
              </a:spcAft>
              <a:buNone/>
              <a:defRPr/>
            </a:pPr>
            <a:r>
              <a:rPr lang="en-US" sz="2400" dirty="0">
                <a:solidFill>
                  <a:srgbClr val="00529B"/>
                </a:solidFill>
              </a:rPr>
              <a:t>	  Meals</a:t>
            </a:r>
            <a:endParaRPr lang="en-US" sz="2400" dirty="0">
              <a:solidFill>
                <a:srgbClr val="00529B"/>
              </a:solidFill>
              <a:cs typeface="Calibri" panose="020F0502020204030204"/>
            </a:endParaRPr>
          </a:p>
          <a:p>
            <a:pPr marL="274320" lvl="1" indent="0" defTabSz="685800">
              <a:lnSpc>
                <a:spcPct val="110000"/>
              </a:lnSpc>
              <a:spcBef>
                <a:spcPts val="0"/>
              </a:spcBef>
              <a:spcAft>
                <a:spcPts val="1200"/>
              </a:spcAft>
              <a:buNone/>
              <a:defRPr/>
            </a:pPr>
            <a:r>
              <a:rPr lang="en-US" sz="2400" dirty="0">
                <a:solidFill>
                  <a:srgbClr val="00529B"/>
                </a:solidFill>
              </a:rPr>
              <a:t>	  General nursing</a:t>
            </a:r>
            <a:endParaRPr lang="en-US" sz="2400" dirty="0">
              <a:solidFill>
                <a:srgbClr val="00529B"/>
              </a:solidFill>
              <a:cs typeface="Calibri" panose="020F0502020204030204"/>
            </a:endParaRPr>
          </a:p>
          <a:p>
            <a:pPr marL="274320" lvl="1" indent="0" defTabSz="685800">
              <a:lnSpc>
                <a:spcPct val="110000"/>
              </a:lnSpc>
              <a:spcBef>
                <a:spcPts val="0"/>
              </a:spcBef>
              <a:spcAft>
                <a:spcPts val="1200"/>
              </a:spcAft>
              <a:buNone/>
              <a:defRPr/>
            </a:pPr>
            <a:r>
              <a:rPr lang="en-US" sz="2400" dirty="0">
                <a:solidFill>
                  <a:srgbClr val="00529B"/>
                </a:solidFill>
              </a:rPr>
              <a:t>	  Drugs (including methadone to treat an opioid</a:t>
            </a:r>
            <a:br>
              <a:rPr lang="en-US" sz="2400" dirty="0">
                <a:solidFill>
                  <a:srgbClr val="00529B"/>
                </a:solidFill>
              </a:rPr>
            </a:br>
            <a:r>
              <a:rPr lang="en-US" sz="2400" dirty="0">
                <a:solidFill>
                  <a:srgbClr val="00529B"/>
                </a:solidFill>
              </a:rPr>
              <a:t>	   use disorder) </a:t>
            </a:r>
          </a:p>
          <a:p>
            <a:pPr marL="850900" lvl="1" indent="-577850" defTabSz="685800">
              <a:lnSpc>
                <a:spcPct val="110000"/>
              </a:lnSpc>
              <a:spcBef>
                <a:spcPts val="0"/>
              </a:spcBef>
              <a:spcAft>
                <a:spcPts val="1200"/>
              </a:spcAft>
              <a:buNone/>
              <a:defRPr/>
            </a:pPr>
            <a:r>
              <a:rPr lang="en-US" sz="2400" dirty="0">
                <a:solidFill>
                  <a:srgbClr val="00529B"/>
                </a:solidFill>
              </a:rPr>
              <a:t>	Other hospital services and supplies </a:t>
            </a:r>
            <a:endParaRPr lang="en-US" sz="2400" dirty="0">
              <a:solidFill>
                <a:srgbClr val="00529B"/>
              </a:solidFill>
              <a:cs typeface="Calibri"/>
            </a:endParaRPr>
          </a:p>
          <a:p>
            <a:pPr marL="274320" indent="-274320" defTabSz="685800">
              <a:lnSpc>
                <a:spcPct val="110000"/>
              </a:lnSpc>
              <a:spcBef>
                <a:spcPts val="0"/>
              </a:spcBef>
              <a:spcAft>
                <a:spcPts val="1200"/>
              </a:spcAft>
              <a:defRPr/>
            </a:pPr>
            <a:r>
              <a:rPr lang="en-US" sz="2800" b="1" dirty="0">
                <a:solidFill>
                  <a:srgbClr val="00529B"/>
                </a:solidFill>
                <a:latin typeface="Arial"/>
                <a:cs typeface="Arial"/>
              </a:rPr>
              <a:t>Inpatient care in a skilled nursing facility (SNF) </a:t>
            </a:r>
            <a:r>
              <a:rPr lang="en-US" sz="2800" dirty="0">
                <a:solidFill>
                  <a:srgbClr val="00529B"/>
                </a:solidFill>
                <a:latin typeface="Arial"/>
                <a:cs typeface="Arial"/>
              </a:rPr>
              <a:t>after a related 3-day inpatient hospital stay</a:t>
            </a:r>
            <a:r>
              <a:rPr lang="en-US" sz="2400" dirty="0">
                <a:solidFill>
                  <a:srgbClr val="00529B"/>
                </a:solidFill>
                <a:latin typeface="Arial"/>
                <a:cs typeface="Arial"/>
              </a:rPr>
              <a:t> </a:t>
            </a:r>
            <a:endParaRPr lang="en-US" dirty="0"/>
          </a:p>
          <a:p>
            <a:pPr marL="0" indent="0">
              <a:lnSpc>
                <a:spcPct val="110000"/>
              </a:lnSpc>
              <a:buNone/>
            </a:pPr>
            <a:endParaRPr lang="en-US" dirty="0"/>
          </a:p>
        </p:txBody>
      </p:sp>
      <p:sp>
        <p:nvSpPr>
          <p:cNvPr id="18" name="Freeform: Shape 17">
            <a:extLst>
              <a:ext uri="{FF2B5EF4-FFF2-40B4-BE49-F238E27FC236}">
                <a16:creationId xmlns:a16="http://schemas.microsoft.com/office/drawing/2014/main" id="{2085C2BA-F488-4C46-858C-280F12DC5358}"/>
              </a:ext>
              <a:ext uri="{C183D7F6-B498-43B3-948B-1728B52AA6E4}">
                <adec:decorative xmlns:adec="http://schemas.microsoft.com/office/drawing/2017/decorative" val="1"/>
              </a:ext>
            </a:extLst>
          </p:cNvPr>
          <p:cNvSpPr>
            <a:spLocks noChangeAspect="1"/>
          </p:cNvSpPr>
          <p:nvPr/>
        </p:nvSpPr>
        <p:spPr>
          <a:xfrm>
            <a:off x="1889761" y="1988716"/>
            <a:ext cx="365759"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0B54A5EF-6FAF-4B0E-935B-A88A69C0F0C8}"/>
              </a:ext>
              <a:ext uri="{C183D7F6-B498-43B3-948B-1728B52AA6E4}">
                <adec:decorative xmlns:adec="http://schemas.microsoft.com/office/drawing/2017/decorative" val="1"/>
              </a:ext>
            </a:extLst>
          </p:cNvPr>
          <p:cNvSpPr>
            <a:spLocks noChangeAspect="1"/>
          </p:cNvSpPr>
          <p:nvPr/>
        </p:nvSpPr>
        <p:spPr>
          <a:xfrm>
            <a:off x="1889761" y="2549154"/>
            <a:ext cx="365759"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F1304347-F3FA-440B-BBD7-5DEC40FA6023}"/>
              </a:ext>
              <a:ext uri="{C183D7F6-B498-43B3-948B-1728B52AA6E4}">
                <adec:decorative xmlns:adec="http://schemas.microsoft.com/office/drawing/2017/decorative" val="1"/>
              </a:ext>
            </a:extLst>
          </p:cNvPr>
          <p:cNvSpPr>
            <a:spLocks noChangeAspect="1"/>
          </p:cNvSpPr>
          <p:nvPr/>
        </p:nvSpPr>
        <p:spPr>
          <a:xfrm>
            <a:off x="1889761" y="3054492"/>
            <a:ext cx="365759"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C3C4E5B-111D-4E3B-A10A-66B6BF783AB3}"/>
              </a:ext>
              <a:ext uri="{C183D7F6-B498-43B3-948B-1728B52AA6E4}">
                <adec:decorative xmlns:adec="http://schemas.microsoft.com/office/drawing/2017/decorative" val="1"/>
              </a:ext>
            </a:extLst>
          </p:cNvPr>
          <p:cNvSpPr>
            <a:spLocks noChangeAspect="1"/>
          </p:cNvSpPr>
          <p:nvPr/>
        </p:nvSpPr>
        <p:spPr>
          <a:xfrm>
            <a:off x="1905001" y="3573461"/>
            <a:ext cx="365759"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57ECCE93-F0D9-48D7-AE91-FFF2F845862D}"/>
              </a:ext>
              <a:ext uri="{C183D7F6-B498-43B3-948B-1728B52AA6E4}">
                <adec:decorative xmlns:adec="http://schemas.microsoft.com/office/drawing/2017/decorative" val="1"/>
              </a:ext>
            </a:extLst>
          </p:cNvPr>
          <p:cNvSpPr>
            <a:spLocks noChangeAspect="1"/>
          </p:cNvSpPr>
          <p:nvPr/>
        </p:nvSpPr>
        <p:spPr>
          <a:xfrm>
            <a:off x="1889760" y="4442710"/>
            <a:ext cx="365759"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99BDE81D-C007-463B-AAFB-77C3E3A92C6D}"/>
              </a:ext>
            </a:extLst>
          </p:cNvPr>
          <p:cNvSpPr>
            <a:spLocks noGrp="1"/>
          </p:cNvSpPr>
          <p:nvPr>
            <p:ph type="sldNum" sz="quarter" idx="12"/>
          </p:nvPr>
        </p:nvSpPr>
        <p:spPr/>
        <p:txBody>
          <a:bodyPr/>
          <a:lstStyle/>
          <a:p>
            <a:fld id="{48F63A3B-78C7-47BE-AE5E-E10140E04643}" type="slidenum">
              <a:rPr lang="en-US" smtClean="0"/>
              <a:pPr/>
              <a:t>33</a:t>
            </a:fld>
            <a:endParaRPr lang="en-US" dirty="0"/>
          </a:p>
        </p:txBody>
      </p:sp>
      <p:sp>
        <p:nvSpPr>
          <p:cNvPr id="4" name="Footer Placeholder 3">
            <a:extLst>
              <a:ext uri="{FF2B5EF4-FFF2-40B4-BE49-F238E27FC236}">
                <a16:creationId xmlns:a16="http://schemas.microsoft.com/office/drawing/2014/main" id="{2D7F6FC0-AD57-384B-94B4-E6D99D6D8CB1}"/>
              </a:ext>
            </a:extLst>
          </p:cNvPr>
          <p:cNvSpPr>
            <a:spLocks noGrp="1"/>
          </p:cNvSpPr>
          <p:nvPr>
            <p:ph type="ftr" sz="quarter" idx="11"/>
          </p:nvPr>
        </p:nvSpPr>
        <p:spPr/>
        <p:txBody>
          <a:bodyPr/>
          <a:lstStyle/>
          <a:p>
            <a:r>
              <a:rPr lang="en-US"/>
              <a:t>Getting Started with Medicare</a:t>
            </a:r>
            <a:endParaRPr lang="en-US" dirty="0"/>
          </a:p>
        </p:txBody>
      </p:sp>
      <p:sp>
        <p:nvSpPr>
          <p:cNvPr id="3" name="Date Placeholder 2">
            <a:extLst>
              <a:ext uri="{FF2B5EF4-FFF2-40B4-BE49-F238E27FC236}">
                <a16:creationId xmlns:a16="http://schemas.microsoft.com/office/drawing/2014/main" id="{FB56857D-FC6E-5D4B-B42E-6C8087DDC92E}"/>
              </a:ext>
            </a:extLst>
          </p:cNvPr>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30528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Part A (Hospital Insurance) Covers (continued)</a:t>
            </a:r>
          </a:p>
        </p:txBody>
      </p:sp>
      <p:sp>
        <p:nvSpPr>
          <p:cNvPr id="6" name="Content Placeholder 7"/>
          <p:cNvSpPr txBox="1">
            <a:spLocks/>
          </p:cNvSpPr>
          <p:nvPr/>
        </p:nvSpPr>
        <p:spPr>
          <a:xfrm>
            <a:off x="1371600" y="1371600"/>
            <a:ext cx="8381403" cy="29589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3200" kern="1200">
                <a:solidFill>
                  <a:schemeClr val="tx1"/>
                </a:solidFill>
                <a:latin typeface="+mn-lt"/>
                <a:ea typeface="+mn-ea"/>
                <a:cs typeface="+mn-cs"/>
              </a:defRPr>
            </a:lvl1pPr>
            <a:lvl2pPr marL="461963" marR="0"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24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20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0"/>
              </a:spcBef>
              <a:spcAft>
                <a:spcPts val="1200"/>
              </a:spcAft>
              <a:buNone/>
              <a:defRPr/>
            </a:pPr>
            <a:r>
              <a:rPr kumimoji="0" lang="en-US" sz="28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Part A also helps cover:</a:t>
            </a:r>
          </a:p>
          <a:p>
            <a:pPr marL="548640" indent="-274320" defTabSz="685800">
              <a:lnSpc>
                <a:spcPct val="100000"/>
              </a:lnSpc>
              <a:spcBef>
                <a:spcPts val="0"/>
              </a:spcBef>
              <a:spcAft>
                <a:spcPts val="1200"/>
              </a:spcAft>
              <a:defRPr/>
            </a:pPr>
            <a:r>
              <a:rPr kumimoji="0" lang="en-US" sz="24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Blood (inpatient)</a:t>
            </a:r>
          </a:p>
          <a:p>
            <a:pPr marL="548640" indent="-274320" defTabSz="685800">
              <a:lnSpc>
                <a:spcPct val="100000"/>
              </a:lnSpc>
              <a:spcBef>
                <a:spcPts val="0"/>
              </a:spcBef>
              <a:spcAft>
                <a:spcPts val="1200"/>
              </a:spcAft>
              <a:defRPr/>
            </a:pPr>
            <a:r>
              <a:rPr kumimoji="0" lang="en-US" sz="24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Hospice care</a:t>
            </a:r>
          </a:p>
          <a:p>
            <a:pPr marL="548640" indent="-274320" defTabSz="685800">
              <a:lnSpc>
                <a:spcPct val="100000"/>
              </a:lnSpc>
              <a:spcBef>
                <a:spcPts val="0"/>
              </a:spcBef>
              <a:spcAft>
                <a:spcPts val="1200"/>
              </a:spcAft>
              <a:defRPr/>
            </a:pPr>
            <a:r>
              <a:rPr kumimoji="0" lang="en-US" sz="24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Home health care</a:t>
            </a:r>
          </a:p>
          <a:p>
            <a:pPr marL="548640" indent="-274320" defTabSz="685800">
              <a:lnSpc>
                <a:spcPct val="100000"/>
              </a:lnSpc>
              <a:spcBef>
                <a:spcPts val="0"/>
              </a:spcBef>
              <a:spcAft>
                <a:spcPts val="1200"/>
              </a:spcAft>
              <a:defRPr/>
            </a:pPr>
            <a:r>
              <a:rPr kumimoji="0" lang="en-US" sz="24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Inpatient care in a religious nonmedical health care institution (RNHCI)</a:t>
            </a:r>
          </a:p>
        </p:txBody>
      </p:sp>
      <p:grpSp>
        <p:nvGrpSpPr>
          <p:cNvPr id="14" name="Group 13" descr="Part A Hospital Insurance infographic">
            <a:extLst>
              <a:ext uri="{FF2B5EF4-FFF2-40B4-BE49-F238E27FC236}">
                <a16:creationId xmlns:a16="http://schemas.microsoft.com/office/drawing/2014/main" id="{E27C4FE0-8C65-45BC-926E-BFBE2CE5730A}"/>
              </a:ext>
            </a:extLst>
          </p:cNvPr>
          <p:cNvGrpSpPr/>
          <p:nvPr/>
        </p:nvGrpSpPr>
        <p:grpSpPr>
          <a:xfrm>
            <a:off x="8229600" y="1371600"/>
            <a:ext cx="3840480" cy="2357276"/>
            <a:chOff x="159794" y="1180618"/>
            <a:chExt cx="2174452" cy="1347601"/>
          </a:xfrm>
        </p:grpSpPr>
        <p:pic>
          <p:nvPicPr>
            <p:cNvPr id="22" name="Picture 21" descr="Medicare Part A icon">
              <a:extLst>
                <a:ext uri="{FF2B5EF4-FFF2-40B4-BE49-F238E27FC236}">
                  <a16:creationId xmlns:a16="http://schemas.microsoft.com/office/drawing/2014/main" id="{C79949E0-4F4E-4DE2-8A64-6378CB2ABDB0}"/>
                </a:ext>
              </a:extLst>
            </p:cNvPr>
            <p:cNvPicPr>
              <a:picLocks noChangeAspect="1"/>
            </p:cNvPicPr>
            <p:nvPr/>
          </p:nvPicPr>
          <p:blipFill>
            <a:blip r:embed="rId4"/>
            <a:srcRect/>
            <a:stretch/>
          </p:blipFill>
          <p:spPr>
            <a:xfrm>
              <a:off x="439092" y="1180618"/>
              <a:ext cx="1615857" cy="914400"/>
            </a:xfrm>
            <a:prstGeom prst="rect">
              <a:avLst/>
            </a:prstGeom>
          </p:spPr>
        </p:pic>
        <p:sp>
          <p:nvSpPr>
            <p:cNvPr id="23" name="TextBox 22">
              <a:extLst>
                <a:ext uri="{FF2B5EF4-FFF2-40B4-BE49-F238E27FC236}">
                  <a16:creationId xmlns:a16="http://schemas.microsoft.com/office/drawing/2014/main" id="{CF4953DE-62DF-4D66-A426-9013B18D3920}"/>
                </a:ext>
              </a:extLst>
            </p:cNvPr>
            <p:cNvSpPr txBox="1"/>
            <p:nvPr/>
          </p:nvSpPr>
          <p:spPr>
            <a:xfrm>
              <a:off x="159794" y="2158726"/>
              <a:ext cx="2174452" cy="36949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44546A"/>
                  </a:solidFill>
                  <a:effectLst/>
                  <a:uLnTx/>
                  <a:uFillTx/>
                </a:rPr>
                <a:t>Part 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rgbClr val="44546A"/>
                  </a:solidFill>
                  <a:effectLst/>
                  <a:uLnTx/>
                  <a:uFillTx/>
                </a:rPr>
                <a:t>Hospital Insurance</a:t>
              </a:r>
            </a:p>
          </p:txBody>
        </p:sp>
      </p:grpSp>
      <p:sp>
        <p:nvSpPr>
          <p:cNvPr id="5" name="Slide Number Placeholder 4">
            <a:extLst>
              <a:ext uri="{FF2B5EF4-FFF2-40B4-BE49-F238E27FC236}">
                <a16:creationId xmlns:a16="http://schemas.microsoft.com/office/drawing/2014/main" id="{AC9D66EF-31C2-4CEC-A274-048EA75B8C03}"/>
              </a:ext>
            </a:extLst>
          </p:cNvPr>
          <p:cNvSpPr>
            <a:spLocks noGrp="1"/>
          </p:cNvSpPr>
          <p:nvPr>
            <p:ph type="sldNum" sz="quarter" idx="12"/>
          </p:nvPr>
        </p:nvSpPr>
        <p:spPr/>
        <p:txBody>
          <a:bodyPr/>
          <a:lstStyle/>
          <a:p>
            <a:fld id="{48F63A3B-78C7-47BE-AE5E-E10140E04643}" type="slidenum">
              <a:rPr lang="en-US" smtClean="0"/>
              <a:pPr/>
              <a:t>34</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25520591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Paying for Part A 2023</a:t>
            </a:r>
          </a:p>
        </p:txBody>
      </p:sp>
      <p:sp>
        <p:nvSpPr>
          <p:cNvPr id="6" name="Content Placeholder 7"/>
          <p:cNvSpPr txBox="1">
            <a:spLocks/>
          </p:cNvSpPr>
          <p:nvPr/>
        </p:nvSpPr>
        <p:spPr>
          <a:xfrm>
            <a:off x="662471" y="1371600"/>
            <a:ext cx="8598408" cy="47571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3200" kern="1200">
                <a:solidFill>
                  <a:schemeClr val="tx1"/>
                </a:solidFill>
                <a:latin typeface="+mn-lt"/>
                <a:ea typeface="+mn-ea"/>
                <a:cs typeface="+mn-cs"/>
              </a:defRPr>
            </a:lvl1pPr>
            <a:lvl2pPr marL="461963" marR="0"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24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20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Tx/>
              <a:buSzTx/>
              <a:buNone/>
              <a:tabLst/>
              <a:defRPr/>
            </a:pPr>
            <a:r>
              <a:rPr kumimoji="0" lang="en-US" sz="28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Most people don’t pay a premium for Part A</a:t>
            </a:r>
          </a:p>
          <a:p>
            <a:pPr marL="548640" marR="0" lvl="0" indent="-274320"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If you or your spouse paid FICA taxes for at </a:t>
            </a:r>
            <a:br>
              <a:rPr kumimoji="0" lang="en-US" sz="24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br>
            <a:r>
              <a:rPr kumimoji="0" lang="en-US" sz="24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least 10 years, you get Part A without paying a</a:t>
            </a:r>
            <a:br>
              <a:rPr kumimoji="0" lang="en-US" sz="24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br>
            <a:r>
              <a:rPr kumimoji="0" lang="en-US" sz="24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premium </a:t>
            </a:r>
            <a:endParaRPr kumimoji="0" lang="en-US" sz="24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a:p>
            <a:pPr marL="548640" marR="0" lvl="0" indent="-274320"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You may have to pay a </a:t>
            </a:r>
            <a:r>
              <a:rPr kumimoji="0" lang="en-US" sz="24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penalty </a:t>
            </a:r>
            <a:r>
              <a:rPr kumimoji="0" lang="en-US" sz="24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if you don’t sign </a:t>
            </a:r>
            <a:br>
              <a:rPr kumimoji="0" lang="en-US" sz="24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br>
            <a:r>
              <a:rPr kumimoji="0" lang="en-US" sz="24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up when first eligible for Part A (if you have </a:t>
            </a:r>
            <a:br>
              <a:rPr kumimoji="0" lang="en-US" sz="24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br>
            <a:r>
              <a:rPr kumimoji="0" lang="en-US" sz="24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to buy it)</a:t>
            </a:r>
          </a:p>
          <a:p>
            <a:pPr marL="1097280" marR="0" lvl="1" indent="-274320" algn="l" defTabSz="685800" rtl="0" eaLnBrk="1" fontAlgn="auto" latinLnBrk="0" hangingPunct="1">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Your monthly premium may go up 10%</a:t>
            </a:r>
          </a:p>
          <a:p>
            <a:pPr marL="1097280" marR="0" lvl="1" indent="-274320" algn="l" defTabSz="685800" rtl="0" eaLnBrk="1" fontAlgn="auto" latinLnBrk="0" hangingPunct="1">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You'll have to pay the higher premium for twice the </a:t>
            </a:r>
            <a:br>
              <a:rPr kumimoji="0"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br>
            <a:r>
              <a:rPr kumimoji="0"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number of years you could’ve had Part A, but didn’t </a:t>
            </a:r>
            <a:br>
              <a:rPr kumimoji="0"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br>
            <a:r>
              <a:rPr kumimoji="0"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sign up</a:t>
            </a:r>
          </a:p>
        </p:txBody>
      </p:sp>
      <p:pic>
        <p:nvPicPr>
          <p:cNvPr id="7" name="Picture 6" descr="Image of a couple looking at a laptop">
            <a:extLst>
              <a:ext uri="{FF2B5EF4-FFF2-40B4-BE49-F238E27FC236}">
                <a16:creationId xmlns:a16="http://schemas.microsoft.com/office/drawing/2014/main" id="{120440C6-752E-4660-B72E-EF553EED21C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153400" y="1861473"/>
            <a:ext cx="3200401" cy="4267322"/>
          </a:xfrm>
          <a:prstGeom prst="rect">
            <a:avLst/>
          </a:prstGeom>
          <a:ln>
            <a:noFill/>
          </a:ln>
          <a:effectLst>
            <a:softEdge rad="112500"/>
          </a:effectLst>
        </p:spPr>
      </p:pic>
      <p:sp>
        <p:nvSpPr>
          <p:cNvPr id="5" name="Slide Number Placeholder 4">
            <a:extLst>
              <a:ext uri="{FF2B5EF4-FFF2-40B4-BE49-F238E27FC236}">
                <a16:creationId xmlns:a16="http://schemas.microsoft.com/office/drawing/2014/main" id="{3B503390-E524-4008-87AD-8D27A8B6F417}"/>
              </a:ext>
            </a:extLst>
          </p:cNvPr>
          <p:cNvSpPr>
            <a:spLocks noGrp="1"/>
          </p:cNvSpPr>
          <p:nvPr>
            <p:ph type="sldNum" sz="quarter" idx="12"/>
          </p:nvPr>
        </p:nvSpPr>
        <p:spPr/>
        <p:txBody>
          <a:bodyPr/>
          <a:lstStyle/>
          <a:p>
            <a:fld id="{48F63A3B-78C7-47BE-AE5E-E10140E04643}" type="slidenum">
              <a:rPr lang="en-US" smtClean="0"/>
              <a:pPr/>
              <a:t>35</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114426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6">
                                            <p:txEl>
                                              <p:pRg st="3" end="3"/>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 You Pay in Original Medicare in 2023: Part A</a:t>
            </a:r>
          </a:p>
        </p:txBody>
      </p:sp>
      <p:graphicFrame>
        <p:nvGraphicFramePr>
          <p:cNvPr id="6" name="Table 5" descr="Table: Hospital Inpatient Stay&#10;$1,184 deductible and no coinsurance for days 1–60 each benefit period &#10;$296 per day for days 61–90 each benefit period &#10;$592 per “lifetime reserve day” after day 90 of each benefit period (up to 60 days over your lifetime) &#10;All costs for each day after the lifetime reserve days &#10;Inpatient mental health care in a psychiatric hospital limited to 190 days in a lifetime&#10;&#10;&#10;Skilled Nursing Facility Stay&#10;$0 for the first 20 days each benefit period &#10;$148 per day for days 21–100 each benefit period &#10;All costs for each day after day 100 in a benefit period &#10;&#10;Home Health Care&#10;$0 for home health care services &#10;20% of the Medicare-approved amount for durable medical equipment&#10;"/>
          <p:cNvGraphicFramePr>
            <a:graphicFrameLocks noGrp="1"/>
          </p:cNvGraphicFramePr>
          <p:nvPr>
            <p:extLst>
              <p:ext uri="{D42A27DB-BD31-4B8C-83A1-F6EECF244321}">
                <p14:modId xmlns:p14="http://schemas.microsoft.com/office/powerpoint/2010/main" val="2436101697"/>
              </p:ext>
            </p:extLst>
          </p:nvPr>
        </p:nvGraphicFramePr>
        <p:xfrm>
          <a:off x="559983" y="1120776"/>
          <a:ext cx="11072034" cy="5359398"/>
        </p:xfrm>
        <a:graphic>
          <a:graphicData uri="http://schemas.openxmlformats.org/drawingml/2006/table">
            <a:tbl>
              <a:tblPr firstRow="1" bandRow="1">
                <a:tableStyleId>{5FD0F851-EC5A-4D38-B0AD-8093EC10F338}</a:tableStyleId>
              </a:tblPr>
              <a:tblGrid>
                <a:gridCol w="1152395">
                  <a:extLst>
                    <a:ext uri="{9D8B030D-6E8A-4147-A177-3AD203B41FA5}">
                      <a16:colId xmlns:a16="http://schemas.microsoft.com/office/drawing/2014/main" val="20000"/>
                    </a:ext>
                  </a:extLst>
                </a:gridCol>
                <a:gridCol w="9919639">
                  <a:extLst>
                    <a:ext uri="{9D8B030D-6E8A-4147-A177-3AD203B41FA5}">
                      <a16:colId xmlns:a16="http://schemas.microsoft.com/office/drawing/2014/main" val="20001"/>
                    </a:ext>
                  </a:extLst>
                </a:gridCol>
              </a:tblGrid>
              <a:tr h="2058754">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a:spcBef>
                          <a:spcPts val="0"/>
                        </a:spcBef>
                      </a:pPr>
                      <a:r>
                        <a:rPr lang="en-US" sz="1600" b="1" baseline="0" dirty="0">
                          <a:solidFill>
                            <a:srgbClr val="00529B"/>
                          </a:solidFill>
                        </a:rPr>
                        <a:t>Hospital </a:t>
                      </a:r>
                      <a:br>
                        <a:rPr lang="en-US" sz="1600" b="1" baseline="0" dirty="0">
                          <a:solidFill>
                            <a:srgbClr val="00529B"/>
                          </a:solidFill>
                        </a:rPr>
                      </a:br>
                      <a:r>
                        <a:rPr lang="en-US" sz="1600" b="1" baseline="0" dirty="0">
                          <a:solidFill>
                            <a:srgbClr val="00529B"/>
                          </a:solidFill>
                        </a:rPr>
                        <a:t>Inpatient </a:t>
                      </a:r>
                      <a:br>
                        <a:rPr lang="en-US" sz="1600" b="1" baseline="0" dirty="0">
                          <a:solidFill>
                            <a:srgbClr val="00529B"/>
                          </a:solidFill>
                        </a:rPr>
                      </a:br>
                      <a:r>
                        <a:rPr lang="en-US" sz="1600" b="1" baseline="0" dirty="0">
                          <a:solidFill>
                            <a:srgbClr val="00529B"/>
                          </a:solidFill>
                        </a:rPr>
                        <a:t>Stay</a:t>
                      </a:r>
                      <a:endParaRPr lang="en-US" sz="1600" b="1" baseline="0" dirty="0">
                        <a:solidFill>
                          <a:srgbClr val="00529B"/>
                        </a:solidFill>
                        <a:latin typeface="+mn-lt"/>
                      </a:endParaRPr>
                    </a:p>
                  </a:txBody>
                  <a:tcPr marL="68580" marR="68580" marT="34288" marB="34288">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228600" indent="-228600">
                        <a:spcBef>
                          <a:spcPts val="0"/>
                        </a:spcBef>
                        <a:spcAft>
                          <a:spcPts val="300"/>
                        </a:spcAft>
                        <a:buFont typeface="Wingdings" pitchFamily="2" charset="2"/>
                        <a:buChar char="§"/>
                      </a:pPr>
                      <a:r>
                        <a:rPr lang="en-US" sz="1600" b="0" strike="noStrike" baseline="0" dirty="0">
                          <a:solidFill>
                            <a:srgbClr val="00529B"/>
                          </a:solidFill>
                        </a:rPr>
                        <a:t>$1,600 </a:t>
                      </a:r>
                      <a:r>
                        <a:rPr lang="en-US" sz="1600" b="0" baseline="0" dirty="0">
                          <a:solidFill>
                            <a:srgbClr val="00529B"/>
                          </a:solidFill>
                        </a:rPr>
                        <a:t>deductible for each benefit period.</a:t>
                      </a:r>
                    </a:p>
                    <a:p>
                      <a:pPr marL="228600" indent="-228600">
                        <a:spcBef>
                          <a:spcPts val="0"/>
                        </a:spcBef>
                        <a:spcAft>
                          <a:spcPts val="300"/>
                        </a:spcAft>
                        <a:buFont typeface="Wingdings" pitchFamily="2" charset="2"/>
                        <a:buChar char="§"/>
                      </a:pPr>
                      <a:r>
                        <a:rPr lang="en-US" sz="1600" b="0" baseline="0" dirty="0">
                          <a:solidFill>
                            <a:srgbClr val="00529B"/>
                          </a:solidFill>
                        </a:rPr>
                        <a:t>Days 1–60: $0 coinsurance for each benefit period.</a:t>
                      </a:r>
                    </a:p>
                    <a:p>
                      <a:pPr marL="228600" indent="-228600">
                        <a:spcBef>
                          <a:spcPts val="0"/>
                        </a:spcBef>
                        <a:spcAft>
                          <a:spcPts val="300"/>
                        </a:spcAft>
                        <a:buFont typeface="Wingdings" pitchFamily="2" charset="2"/>
                        <a:buChar char="§"/>
                      </a:pPr>
                      <a:r>
                        <a:rPr lang="en-US" sz="1600" b="0" baseline="0" dirty="0">
                          <a:solidFill>
                            <a:srgbClr val="00529B"/>
                          </a:solidFill>
                        </a:rPr>
                        <a:t>Days 61–90: $400 coinsurance per day of each benefit period.</a:t>
                      </a:r>
                    </a:p>
                    <a:p>
                      <a:pPr marL="228600" indent="-228600">
                        <a:spcBef>
                          <a:spcPts val="0"/>
                        </a:spcBef>
                        <a:spcAft>
                          <a:spcPts val="300"/>
                        </a:spcAft>
                        <a:buFont typeface="Wingdings" pitchFamily="2" charset="2"/>
                        <a:buChar char="§"/>
                      </a:pPr>
                      <a:r>
                        <a:rPr lang="en-US" sz="1600" b="0" baseline="0" dirty="0">
                          <a:solidFill>
                            <a:srgbClr val="00529B"/>
                          </a:solidFill>
                        </a:rPr>
                        <a:t>Days 91 and beyond: $800 coinsurance per each “lifetime reserve day” after day 90 for each benefit period (up to 60 days over your lifetime).</a:t>
                      </a:r>
                    </a:p>
                    <a:p>
                      <a:pPr marL="228600" indent="-228600">
                        <a:spcBef>
                          <a:spcPts val="0"/>
                        </a:spcBef>
                        <a:spcAft>
                          <a:spcPts val="300"/>
                        </a:spcAft>
                        <a:buFont typeface="Wingdings" pitchFamily="2" charset="2"/>
                        <a:buChar char="§"/>
                      </a:pPr>
                      <a:r>
                        <a:rPr lang="en-US" sz="1600" b="0" baseline="0" dirty="0">
                          <a:solidFill>
                            <a:srgbClr val="00529B"/>
                          </a:solidFill>
                        </a:rPr>
                        <a:t>Beyond lifetime reserve days: all costs.</a:t>
                      </a:r>
                    </a:p>
                    <a:p>
                      <a:pPr marL="0" indent="0">
                        <a:spcBef>
                          <a:spcPts val="0"/>
                        </a:spcBef>
                        <a:spcAft>
                          <a:spcPts val="300"/>
                        </a:spcAft>
                        <a:buFont typeface="Wingdings" pitchFamily="2" charset="2"/>
                        <a:buNone/>
                      </a:pPr>
                      <a:r>
                        <a:rPr lang="en-US" sz="1600" b="1" baseline="0" dirty="0">
                          <a:solidFill>
                            <a:srgbClr val="00529B"/>
                          </a:solidFill>
                        </a:rPr>
                        <a:t>NOTE: </a:t>
                      </a:r>
                      <a:r>
                        <a:rPr lang="en-US" sz="1600" b="0" baseline="0" dirty="0">
                          <a:solidFill>
                            <a:srgbClr val="00529B"/>
                          </a:solidFill>
                        </a:rPr>
                        <a:t>You pay for private-duty nursing, a television, or a phone in your room. You pay for a private room unless it’s medically necessary.</a:t>
                      </a:r>
                      <a:endParaRPr lang="en-US" sz="1600" b="0" baseline="0" dirty="0">
                        <a:solidFill>
                          <a:srgbClr val="00529B"/>
                        </a:solidFill>
                        <a:latin typeface="+mn-lt"/>
                      </a:endParaRPr>
                    </a:p>
                  </a:txBody>
                  <a:tcPr marL="68580" marR="68580" marT="34288" marB="34288">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3149602">
                <a:tc>
                  <a:txBody>
                    <a:bodyPr/>
                    <a:lstStyle/>
                    <a:p>
                      <a:pPr>
                        <a:spcBef>
                          <a:spcPts val="0"/>
                        </a:spcBef>
                      </a:pPr>
                      <a:r>
                        <a:rPr lang="en-US" sz="1600" b="1" dirty="0">
                          <a:solidFill>
                            <a:srgbClr val="00529B"/>
                          </a:solidFill>
                        </a:rPr>
                        <a:t>Mental </a:t>
                      </a:r>
                      <a:br>
                        <a:rPr lang="en-US" sz="1600" b="1" dirty="0">
                          <a:solidFill>
                            <a:srgbClr val="00529B"/>
                          </a:solidFill>
                        </a:rPr>
                      </a:br>
                      <a:r>
                        <a:rPr lang="en-US" sz="1600" b="1" dirty="0">
                          <a:solidFill>
                            <a:srgbClr val="00529B"/>
                          </a:solidFill>
                        </a:rPr>
                        <a:t>Health </a:t>
                      </a:r>
                      <a:br>
                        <a:rPr lang="en-US" sz="1600" b="1" dirty="0">
                          <a:solidFill>
                            <a:srgbClr val="00529B"/>
                          </a:solidFill>
                        </a:rPr>
                      </a:br>
                      <a:r>
                        <a:rPr lang="en-US" sz="1600" b="1" dirty="0">
                          <a:solidFill>
                            <a:srgbClr val="00529B"/>
                          </a:solidFill>
                        </a:rPr>
                        <a:t>Inpatient </a:t>
                      </a:r>
                      <a:br>
                        <a:rPr lang="en-US" sz="1600" b="1" dirty="0">
                          <a:solidFill>
                            <a:srgbClr val="00529B"/>
                          </a:solidFill>
                        </a:rPr>
                      </a:br>
                      <a:r>
                        <a:rPr lang="en-US" sz="1600" b="1" dirty="0">
                          <a:solidFill>
                            <a:srgbClr val="00529B"/>
                          </a:solidFill>
                        </a:rPr>
                        <a:t>Stay</a:t>
                      </a:r>
                      <a:endParaRPr lang="en-US" sz="1600" b="1" dirty="0">
                        <a:solidFill>
                          <a:srgbClr val="00529B"/>
                        </a:solidFill>
                        <a:latin typeface="+mn-lt"/>
                      </a:endParaRPr>
                    </a:p>
                  </a:txBody>
                  <a:tcPr marL="68580" marR="68580" marT="34288" marB="34288">
                    <a:lnR w="12700" cap="flat" cmpd="sng" algn="ctr">
                      <a:solidFill>
                        <a:schemeClr val="accent5">
                          <a:lumMod val="40000"/>
                          <a:lumOff val="60000"/>
                        </a:schemeClr>
                      </a:solidFill>
                      <a:prstDash val="solid"/>
                      <a:round/>
                      <a:headEnd type="none" w="med" len="med"/>
                      <a:tailEnd type="none" w="med" len="med"/>
                    </a:lnR>
                  </a:tcPr>
                </a:tc>
                <a:tc>
                  <a:txBody>
                    <a:bodyPr/>
                    <a:lstStyle/>
                    <a:p>
                      <a:pPr marL="228600" indent="-228600">
                        <a:spcBef>
                          <a:spcPts val="0"/>
                        </a:spcBef>
                        <a:spcAft>
                          <a:spcPts val="300"/>
                        </a:spcAft>
                        <a:buFont typeface="Wingdings" pitchFamily="2" charset="2"/>
                        <a:buChar char="§"/>
                      </a:pPr>
                      <a:r>
                        <a:rPr lang="en-US" sz="1600" b="0" baseline="0" dirty="0">
                          <a:solidFill>
                            <a:srgbClr val="00529B"/>
                          </a:solidFill>
                        </a:rPr>
                        <a:t>$1,600 </a:t>
                      </a:r>
                      <a:r>
                        <a:rPr lang="en-US" sz="1600" b="0" dirty="0">
                          <a:solidFill>
                            <a:srgbClr val="00529B"/>
                          </a:solidFill>
                        </a:rPr>
                        <a:t>deductible for each benefit period.</a:t>
                      </a:r>
                    </a:p>
                    <a:p>
                      <a:pPr marL="228600" indent="-228600">
                        <a:spcBef>
                          <a:spcPts val="0"/>
                        </a:spcBef>
                        <a:spcAft>
                          <a:spcPts val="300"/>
                        </a:spcAft>
                        <a:buFont typeface="Wingdings" pitchFamily="2" charset="2"/>
                        <a:buChar char="§"/>
                      </a:pPr>
                      <a:r>
                        <a:rPr lang="en-US" sz="1600" b="0" dirty="0">
                          <a:solidFill>
                            <a:srgbClr val="00529B"/>
                          </a:solidFill>
                        </a:rPr>
                        <a:t>Days 1–60: $0 coinsurance per day of each benefit period.</a:t>
                      </a:r>
                    </a:p>
                    <a:p>
                      <a:pPr marL="228600" indent="-228600">
                        <a:spcBef>
                          <a:spcPts val="0"/>
                        </a:spcBef>
                        <a:spcAft>
                          <a:spcPts val="300"/>
                        </a:spcAft>
                        <a:buFont typeface="Wingdings" pitchFamily="2" charset="2"/>
                        <a:buChar char="§"/>
                      </a:pPr>
                      <a:r>
                        <a:rPr lang="en-US" sz="1600" b="0" dirty="0">
                          <a:solidFill>
                            <a:srgbClr val="00529B"/>
                          </a:solidFill>
                        </a:rPr>
                        <a:t>Days 61–90: </a:t>
                      </a:r>
                      <a:r>
                        <a:rPr lang="en-US" sz="1600" b="0" baseline="0" dirty="0">
                          <a:solidFill>
                            <a:srgbClr val="00529B"/>
                          </a:solidFill>
                        </a:rPr>
                        <a:t>$400 </a:t>
                      </a:r>
                      <a:r>
                        <a:rPr lang="en-US" sz="1600" b="0" dirty="0">
                          <a:solidFill>
                            <a:srgbClr val="00529B"/>
                          </a:solidFill>
                        </a:rPr>
                        <a:t>coinsurance per day of each benefit period.</a:t>
                      </a:r>
                    </a:p>
                    <a:p>
                      <a:pPr marL="228600" indent="-228600">
                        <a:spcBef>
                          <a:spcPts val="0"/>
                        </a:spcBef>
                        <a:spcAft>
                          <a:spcPts val="300"/>
                        </a:spcAft>
                        <a:buFont typeface="Wingdings" pitchFamily="2" charset="2"/>
                        <a:buChar char="§"/>
                      </a:pPr>
                      <a:r>
                        <a:rPr lang="en-US" sz="1600" b="0" dirty="0">
                          <a:solidFill>
                            <a:srgbClr val="00529B"/>
                          </a:solidFill>
                        </a:rPr>
                        <a:t>Days 91 and beyond: </a:t>
                      </a:r>
                      <a:r>
                        <a:rPr lang="en-US" sz="1600" b="0" baseline="0" dirty="0">
                          <a:solidFill>
                            <a:srgbClr val="00529B"/>
                          </a:solidFill>
                        </a:rPr>
                        <a:t>$800 </a:t>
                      </a:r>
                      <a:r>
                        <a:rPr lang="en-US" sz="1600" b="0" dirty="0">
                          <a:solidFill>
                            <a:srgbClr val="00529B"/>
                          </a:solidFill>
                        </a:rPr>
                        <a:t>coinsurance per each "lifetime reserve day" after day 90 for each benefit period (up to 60 days over your lifetime).</a:t>
                      </a:r>
                    </a:p>
                    <a:p>
                      <a:pPr marL="228600" indent="-228600">
                        <a:spcBef>
                          <a:spcPts val="0"/>
                        </a:spcBef>
                        <a:spcAft>
                          <a:spcPts val="300"/>
                        </a:spcAft>
                        <a:buFont typeface="Wingdings" pitchFamily="2" charset="2"/>
                        <a:buChar char="§"/>
                      </a:pPr>
                      <a:r>
                        <a:rPr lang="en-US" sz="1600" b="0" dirty="0">
                          <a:solidFill>
                            <a:srgbClr val="00529B"/>
                          </a:solidFill>
                        </a:rPr>
                        <a:t>Beyond lifetime reserve days: all costs. </a:t>
                      </a:r>
                    </a:p>
                    <a:p>
                      <a:pPr marL="228600" indent="-228600">
                        <a:spcBef>
                          <a:spcPts val="0"/>
                        </a:spcBef>
                        <a:spcAft>
                          <a:spcPts val="1200"/>
                        </a:spcAft>
                        <a:buFont typeface="Wingdings" pitchFamily="2" charset="2"/>
                        <a:buChar char="§"/>
                      </a:pPr>
                      <a:r>
                        <a:rPr lang="en-US" sz="1600" b="0" strike="noStrike" dirty="0">
                          <a:solidFill>
                            <a:srgbClr val="00529B"/>
                          </a:solidFill>
                        </a:rPr>
                        <a:t>20%</a:t>
                      </a:r>
                      <a:r>
                        <a:rPr lang="en-US" sz="1600" b="0" dirty="0">
                          <a:solidFill>
                            <a:srgbClr val="00529B"/>
                          </a:solidFill>
                        </a:rPr>
                        <a:t> of the Medicare-approved amount for mental health services you get from doctors and other providers while you're a hospital inpatient.</a:t>
                      </a:r>
                    </a:p>
                    <a:p>
                      <a:pPr marL="0" indent="0">
                        <a:spcBef>
                          <a:spcPts val="0"/>
                        </a:spcBef>
                        <a:spcAft>
                          <a:spcPts val="300"/>
                        </a:spcAft>
                        <a:buFont typeface="Wingdings" pitchFamily="2" charset="2"/>
                        <a:buNone/>
                      </a:pPr>
                      <a:r>
                        <a:rPr lang="en-US" sz="1600" b="1" dirty="0">
                          <a:solidFill>
                            <a:srgbClr val="00529B"/>
                          </a:solidFill>
                        </a:rPr>
                        <a:t>NOTE: </a:t>
                      </a:r>
                      <a:r>
                        <a:rPr lang="en-US" sz="1600" b="0" dirty="0">
                          <a:solidFill>
                            <a:srgbClr val="00529B"/>
                          </a:solidFill>
                        </a:rPr>
                        <a:t>There's no limit to the number of benefit periods you can have when you get mental health care in a general hospital. You can also have multiple benefit periods when you get care in a psychiatric hospital. Remember, there's a lifetime limit of 190 days.</a:t>
                      </a:r>
                      <a:endParaRPr lang="en-US" sz="1600" b="0" dirty="0">
                        <a:solidFill>
                          <a:srgbClr val="00529B"/>
                        </a:solidFill>
                        <a:latin typeface="+mn-lt"/>
                      </a:endParaRPr>
                    </a:p>
                  </a:txBody>
                  <a:tcPr marL="68580" marR="68580" marT="34288" marB="34288">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502645474"/>
                  </a:ext>
                </a:extLst>
              </a:tr>
            </a:tbl>
          </a:graphicData>
        </a:graphic>
      </p:graphicFrame>
      <p:sp>
        <p:nvSpPr>
          <p:cNvPr id="5" name="Slide Number Placeholder 4">
            <a:extLst>
              <a:ext uri="{FF2B5EF4-FFF2-40B4-BE49-F238E27FC236}">
                <a16:creationId xmlns:a16="http://schemas.microsoft.com/office/drawing/2014/main" id="{6E02CD9A-60A6-4F72-B786-77EC7DB424CB}"/>
              </a:ext>
            </a:extLst>
          </p:cNvPr>
          <p:cNvSpPr>
            <a:spLocks noGrp="1"/>
          </p:cNvSpPr>
          <p:nvPr>
            <p:ph type="sldNum" sz="quarter" idx="12"/>
          </p:nvPr>
        </p:nvSpPr>
        <p:spPr/>
        <p:txBody>
          <a:bodyPr/>
          <a:lstStyle/>
          <a:p>
            <a:fld id="{48F63A3B-78C7-47BE-AE5E-E10140E04643}" type="slidenum">
              <a:rPr lang="en-US" smtClean="0"/>
              <a:pPr/>
              <a:t>36</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3049196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4928"/>
            <a:ext cx="12192000" cy="950592"/>
          </a:xfrm>
        </p:spPr>
        <p:txBody>
          <a:bodyPr>
            <a:normAutofit/>
          </a:bodyPr>
          <a:lstStyle/>
          <a:p>
            <a:r>
              <a:rPr lang="en-US" sz="2800" dirty="0"/>
              <a:t>What You Pay in Original Medicare in 2023: Part A </a:t>
            </a:r>
            <a:br>
              <a:rPr lang="en-US" sz="2800" dirty="0"/>
            </a:br>
            <a:r>
              <a:rPr lang="en-US" sz="2800" dirty="0"/>
              <a:t>(continued)</a:t>
            </a:r>
          </a:p>
        </p:txBody>
      </p:sp>
      <p:graphicFrame>
        <p:nvGraphicFramePr>
          <p:cNvPr id="8" name="Table 7" descr="What you pay in Original Medicare table (continued)"/>
          <p:cNvGraphicFramePr>
            <a:graphicFrameLocks noGrp="1"/>
          </p:cNvGraphicFramePr>
          <p:nvPr>
            <p:extLst>
              <p:ext uri="{D42A27DB-BD31-4B8C-83A1-F6EECF244321}">
                <p14:modId xmlns:p14="http://schemas.microsoft.com/office/powerpoint/2010/main" val="1875633969"/>
              </p:ext>
            </p:extLst>
          </p:nvPr>
        </p:nvGraphicFramePr>
        <p:xfrm>
          <a:off x="440151" y="985520"/>
          <a:ext cx="11311698" cy="5730224"/>
        </p:xfrm>
        <a:graphic>
          <a:graphicData uri="http://schemas.openxmlformats.org/drawingml/2006/table">
            <a:tbl>
              <a:tblPr firstRow="1" bandRow="1">
                <a:tableStyleId>{5FD0F851-EC5A-4D38-B0AD-8093EC10F338}</a:tableStyleId>
              </a:tblPr>
              <a:tblGrid>
                <a:gridCol w="1847657">
                  <a:extLst>
                    <a:ext uri="{9D8B030D-6E8A-4147-A177-3AD203B41FA5}">
                      <a16:colId xmlns:a16="http://schemas.microsoft.com/office/drawing/2014/main" val="2709976093"/>
                    </a:ext>
                  </a:extLst>
                </a:gridCol>
                <a:gridCol w="9464041">
                  <a:extLst>
                    <a:ext uri="{9D8B030D-6E8A-4147-A177-3AD203B41FA5}">
                      <a16:colId xmlns:a16="http://schemas.microsoft.com/office/drawing/2014/main" val="1580185984"/>
                    </a:ext>
                  </a:extLst>
                </a:gridCol>
              </a:tblGrid>
              <a:tr h="105751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0"/>
                        </a:spcBef>
                        <a:spcAft>
                          <a:spcPts val="1200"/>
                        </a:spcAft>
                      </a:pPr>
                      <a:r>
                        <a:rPr lang="en-US" sz="1800" b="1" dirty="0">
                          <a:solidFill>
                            <a:srgbClr val="00529B"/>
                          </a:solidFill>
                        </a:rPr>
                        <a:t>Skilled Nursing Facility (SNF) Stay</a:t>
                      </a:r>
                    </a:p>
                  </a:txBody>
                  <a:tcPr marL="68580" marR="68580" marT="34288" marB="34288">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indent="-228600">
                        <a:spcBef>
                          <a:spcPts val="0"/>
                        </a:spcBef>
                        <a:spcAft>
                          <a:spcPts val="1200"/>
                        </a:spcAft>
                        <a:buFont typeface="Wingdings" pitchFamily="2" charset="2"/>
                        <a:buChar char="§"/>
                      </a:pPr>
                      <a:r>
                        <a:rPr lang="en-US" sz="1800" b="0" dirty="0">
                          <a:solidFill>
                            <a:srgbClr val="00529B"/>
                          </a:solidFill>
                        </a:rPr>
                        <a:t>Days 1–20: $0 for each benefit period.</a:t>
                      </a:r>
                    </a:p>
                    <a:p>
                      <a:pPr marL="228600" indent="-228600">
                        <a:spcBef>
                          <a:spcPts val="0"/>
                        </a:spcBef>
                        <a:spcAft>
                          <a:spcPts val="1200"/>
                        </a:spcAft>
                        <a:buFont typeface="Wingdings" pitchFamily="2" charset="2"/>
                        <a:buChar char="§"/>
                      </a:pPr>
                      <a:r>
                        <a:rPr lang="en-US" sz="1800" b="0" dirty="0">
                          <a:solidFill>
                            <a:srgbClr val="00529B"/>
                          </a:solidFill>
                        </a:rPr>
                        <a:t>Days 21–100: $200 coinsurance per day for each benefit period.</a:t>
                      </a:r>
                    </a:p>
                    <a:p>
                      <a:pPr marL="228600" indent="-228600">
                        <a:spcBef>
                          <a:spcPts val="0"/>
                        </a:spcBef>
                        <a:spcAft>
                          <a:spcPts val="1200"/>
                        </a:spcAft>
                        <a:buFont typeface="Wingdings" pitchFamily="2" charset="2"/>
                        <a:buChar char="§"/>
                      </a:pPr>
                      <a:r>
                        <a:rPr lang="en-US" sz="1800" b="0" dirty="0">
                          <a:solidFill>
                            <a:srgbClr val="00529B"/>
                          </a:solidFill>
                        </a:rPr>
                        <a:t>Days 101 and beyond: all costs.</a:t>
                      </a:r>
                    </a:p>
                  </a:txBody>
                  <a:tcPr marL="68580" marR="68580" marT="34288" marB="34288">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2542352796"/>
                  </a:ext>
                </a:extLst>
              </a:tr>
              <a:tr h="71611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0"/>
                        </a:spcBef>
                        <a:spcAft>
                          <a:spcPts val="1200"/>
                        </a:spcAft>
                      </a:pPr>
                      <a:r>
                        <a:rPr lang="en-US" sz="1800" b="1" kern="1200" dirty="0">
                          <a:solidFill>
                            <a:srgbClr val="00529B"/>
                          </a:solidFill>
                        </a:rPr>
                        <a:t>Home Health Care</a:t>
                      </a:r>
                      <a:endParaRPr lang="en-US" sz="1800" b="1" kern="1200" dirty="0">
                        <a:solidFill>
                          <a:srgbClr val="00529B"/>
                        </a:solidFill>
                        <a:latin typeface="+mn-lt"/>
                        <a:ea typeface="+mn-ea"/>
                        <a:cs typeface="+mn-cs"/>
                      </a:endParaRPr>
                    </a:p>
                  </a:txBody>
                  <a:tcPr marL="68580" marR="68580" marT="34288" marB="34288">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indent="-228600">
                        <a:spcBef>
                          <a:spcPts val="0"/>
                        </a:spcBef>
                        <a:spcAft>
                          <a:spcPts val="1200"/>
                        </a:spcAft>
                        <a:buFont typeface="Wingdings" pitchFamily="2" charset="2"/>
                        <a:buChar char="§"/>
                        <a:tabLst>
                          <a:tab pos="288925" algn="l"/>
                        </a:tabLst>
                      </a:pPr>
                      <a:r>
                        <a:rPr lang="en-US" sz="1800" b="0" dirty="0">
                          <a:solidFill>
                            <a:srgbClr val="00529B"/>
                          </a:solidFill>
                        </a:rPr>
                        <a:t>$0 for home health care services.</a:t>
                      </a:r>
                    </a:p>
                    <a:p>
                      <a:pPr marL="228600" indent="-228600">
                        <a:spcBef>
                          <a:spcPts val="0"/>
                        </a:spcBef>
                        <a:spcAft>
                          <a:spcPts val="1200"/>
                        </a:spcAft>
                        <a:buFont typeface="Wingdings" pitchFamily="2" charset="2"/>
                        <a:buChar char="§"/>
                        <a:tabLst>
                          <a:tab pos="288925" algn="l"/>
                        </a:tabLst>
                      </a:pPr>
                      <a:r>
                        <a:rPr lang="en-US" sz="1800" b="0" dirty="0">
                          <a:solidFill>
                            <a:srgbClr val="00529B"/>
                          </a:solidFill>
                        </a:rPr>
                        <a:t>20% of the Medicare-approved amount for durable medical equipment (DME).</a:t>
                      </a:r>
                    </a:p>
                  </a:txBody>
                  <a:tcPr marL="68580" marR="68580" marT="34288" marB="34288">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830274200"/>
                  </a:ext>
                </a:extLst>
              </a:tr>
              <a:tr h="240111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0"/>
                        </a:spcBef>
                        <a:spcAft>
                          <a:spcPts val="1200"/>
                        </a:spcAft>
                      </a:pPr>
                      <a:r>
                        <a:rPr lang="en-US" sz="1800" b="1" kern="1200" dirty="0">
                          <a:solidFill>
                            <a:srgbClr val="00529B"/>
                          </a:solidFill>
                        </a:rPr>
                        <a:t>Hospice Care</a:t>
                      </a:r>
                      <a:endParaRPr lang="en-US" sz="1800" b="1" kern="1200" dirty="0">
                        <a:solidFill>
                          <a:srgbClr val="00529B"/>
                        </a:solidFill>
                        <a:latin typeface="+mn-lt"/>
                        <a:ea typeface="+mn-ea"/>
                        <a:cs typeface="+mn-cs"/>
                      </a:endParaRPr>
                    </a:p>
                  </a:txBody>
                  <a:tcPr marL="68580" marR="68580" marT="34288" marB="34288">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5425" marR="0" lvl="0" indent="-225425" algn="l" defTabSz="514338"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lang="en-US" sz="1800" b="0" dirty="0">
                          <a:solidFill>
                            <a:srgbClr val="00529B"/>
                          </a:solidFill>
                        </a:rPr>
                        <a:t>$0 for hospice care.</a:t>
                      </a:r>
                    </a:p>
                    <a:p>
                      <a:pPr marL="225425" marR="0" lvl="0" indent="-225425" algn="l" defTabSz="514338"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lang="en-US" sz="1800" b="0" dirty="0">
                          <a:solidFill>
                            <a:srgbClr val="00529B"/>
                          </a:solidFill>
                        </a:rPr>
                        <a:t>You may need to pay a copayment of no more than $5 for each drug and other similar products for pain relief and symptom control while you're at home. In the rare case your drug isn’t covered by the hospice benefit, your hospice provider should contact your Medicare drug plan to see if it's covered under Medicare drug coverage (Part D). </a:t>
                      </a:r>
                    </a:p>
                    <a:p>
                      <a:pPr marL="225425" marR="0" lvl="0" indent="-225425" algn="l" defTabSz="514338"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lang="en-US" sz="1800" b="0" dirty="0">
                          <a:solidFill>
                            <a:srgbClr val="00529B"/>
                          </a:solidFill>
                        </a:rPr>
                        <a:t>You may need to pay 5% of the Medicare-approved amount for inpatient respite care.</a:t>
                      </a:r>
                    </a:p>
                    <a:p>
                      <a:pPr marL="225425" marR="0" lvl="0" indent="-225425" algn="l" defTabSz="514338"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lang="en-US" sz="1800" b="0" dirty="0">
                          <a:solidFill>
                            <a:srgbClr val="00529B"/>
                          </a:solidFill>
                        </a:rPr>
                        <a:t>Medicare doesn't cover room and board when you get hospice care in your home or another facility where you live (like a nursing home).</a:t>
                      </a:r>
                    </a:p>
                  </a:txBody>
                  <a:tcPr marL="68580" marR="68580" marT="34288" marB="34288">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532046859"/>
                  </a:ext>
                </a:extLst>
              </a:tr>
              <a:tr h="94589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0"/>
                        </a:spcBef>
                        <a:spcAft>
                          <a:spcPts val="1200"/>
                        </a:spcAft>
                      </a:pPr>
                      <a:r>
                        <a:rPr lang="en-US" sz="1800" b="1" kern="1200" dirty="0">
                          <a:solidFill>
                            <a:srgbClr val="00529B"/>
                          </a:solidFill>
                        </a:rPr>
                        <a:t>Blood</a:t>
                      </a:r>
                      <a:endParaRPr lang="en-US" sz="1800" b="1" kern="1200" dirty="0">
                        <a:solidFill>
                          <a:srgbClr val="00529B"/>
                        </a:solidFill>
                        <a:latin typeface="+mn-lt"/>
                        <a:ea typeface="+mn-ea"/>
                        <a:cs typeface="+mn-cs"/>
                      </a:endParaRPr>
                    </a:p>
                  </a:txBody>
                  <a:tcPr marL="68580" marR="68580" marT="34288" marB="34288">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indent="-228600">
                        <a:spcBef>
                          <a:spcPts val="0"/>
                        </a:spcBef>
                        <a:spcAft>
                          <a:spcPts val="1200"/>
                        </a:spcAft>
                        <a:buFont typeface="Wingdings" panose="05000000000000000000" pitchFamily="2" charset="2"/>
                        <a:buChar char="§"/>
                      </a:pPr>
                      <a:r>
                        <a:rPr lang="en-US" sz="1800" b="0" u="none" strike="noStrike" kern="1200" baseline="0" dirty="0">
                          <a:solidFill>
                            <a:srgbClr val="00529B"/>
                          </a:solidFill>
                        </a:rPr>
                        <a:t>If hospital gets it from a blood bank at no charge, you have no charge.</a:t>
                      </a:r>
                    </a:p>
                    <a:p>
                      <a:pPr marL="228600" indent="-228600">
                        <a:spcBef>
                          <a:spcPts val="0"/>
                        </a:spcBef>
                        <a:spcAft>
                          <a:spcPts val="1200"/>
                        </a:spcAft>
                        <a:buFont typeface="Wingdings" panose="05000000000000000000" pitchFamily="2" charset="2"/>
                        <a:buChar char="§"/>
                      </a:pPr>
                      <a:r>
                        <a:rPr lang="en-US" b="0" dirty="0">
                          <a:solidFill>
                            <a:srgbClr val="00529B"/>
                          </a:solidFill>
                        </a:rPr>
                        <a:t>If the hospital has to buy blood for you, you must either pay the hospital costs for the first 3 units of blood you get in a calendar year or have the blood donated by you or someone else.</a:t>
                      </a:r>
                      <a:endParaRPr lang="en-US" sz="1800" b="0" dirty="0">
                        <a:solidFill>
                          <a:srgbClr val="00529B"/>
                        </a:solidFill>
                      </a:endParaRPr>
                    </a:p>
                  </a:txBody>
                  <a:tcPr marL="68580" marR="68580" marT="34288" marB="34288">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287757664"/>
                  </a:ext>
                </a:extLst>
              </a:tr>
            </a:tbl>
          </a:graphicData>
        </a:graphic>
      </p:graphicFrame>
      <p:sp>
        <p:nvSpPr>
          <p:cNvPr id="5" name="Slide Number Placeholder 4">
            <a:extLst>
              <a:ext uri="{FF2B5EF4-FFF2-40B4-BE49-F238E27FC236}">
                <a16:creationId xmlns:a16="http://schemas.microsoft.com/office/drawing/2014/main" id="{46B41C74-7A7C-430B-B094-482D00F3F007}"/>
              </a:ext>
            </a:extLst>
          </p:cNvPr>
          <p:cNvSpPr>
            <a:spLocks noGrp="1"/>
          </p:cNvSpPr>
          <p:nvPr>
            <p:ph type="sldNum" sz="quarter" idx="12"/>
          </p:nvPr>
        </p:nvSpPr>
        <p:spPr/>
        <p:txBody>
          <a:bodyPr/>
          <a:lstStyle/>
          <a:p>
            <a:fld id="{48F63A3B-78C7-47BE-AE5E-E10140E04643}" type="slidenum">
              <a:rPr lang="en-US" smtClean="0"/>
              <a:pPr/>
              <a:t>37</a:t>
            </a:fld>
            <a:endParaRPr lang="en-US" dirty="0"/>
          </a:p>
        </p:txBody>
      </p:sp>
      <p:sp>
        <p:nvSpPr>
          <p:cNvPr id="3" name="Footer Placeholder 2"/>
          <p:cNvSpPr>
            <a:spLocks noGrp="1"/>
          </p:cNvSpPr>
          <p:nvPr>
            <p:ph type="ftr" sz="quarter" idx="11"/>
          </p:nvPr>
        </p:nvSpPr>
        <p:spPr>
          <a:xfrm>
            <a:off x="4038600" y="6597959"/>
            <a:ext cx="4114800" cy="365125"/>
          </a:xfrm>
        </p:spPr>
        <p:txBody>
          <a:bodyPr/>
          <a:lstStyle/>
          <a:p>
            <a:r>
              <a:rPr lang="en-US"/>
              <a:t>Getting Started with Medicare</a:t>
            </a:r>
            <a:endParaRPr lang="en-US" dirty="0"/>
          </a:p>
        </p:txBody>
      </p:sp>
      <p:sp>
        <p:nvSpPr>
          <p:cNvPr id="2" name="Date Placeholder 1"/>
          <p:cNvSpPr>
            <a:spLocks noGrp="1"/>
          </p:cNvSpPr>
          <p:nvPr>
            <p:ph type="dt" sz="half" idx="10"/>
          </p:nvPr>
        </p:nvSpPr>
        <p:spPr>
          <a:xfrm>
            <a:off x="665921" y="6597959"/>
            <a:ext cx="2743200" cy="365125"/>
          </a:xfrm>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28514616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Benefit Periods in Original Medicare</a:t>
            </a:r>
          </a:p>
        </p:txBody>
      </p:sp>
      <p:sp>
        <p:nvSpPr>
          <p:cNvPr id="6" name="Content Placeholder 7"/>
          <p:cNvSpPr txBox="1">
            <a:spLocks/>
          </p:cNvSpPr>
          <p:nvPr/>
        </p:nvSpPr>
        <p:spPr>
          <a:xfrm>
            <a:off x="914400" y="1645920"/>
            <a:ext cx="8889498" cy="39247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3200" kern="1200">
                <a:solidFill>
                  <a:schemeClr val="tx1"/>
                </a:solidFill>
                <a:latin typeface="+mn-lt"/>
                <a:ea typeface="+mn-ea"/>
                <a:cs typeface="+mn-cs"/>
              </a:defRPr>
            </a:lvl1pPr>
            <a:lvl2pPr marL="461963" marR="0"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24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20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marR="0" lvl="0" indent="-274320"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8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Each benefit period:</a:t>
            </a:r>
          </a:p>
          <a:p>
            <a:pPr marL="548640" marR="0" lvl="1" indent="-274320" algn="l" defTabSz="6858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Begins the day you first get inpatient care in hospital or SNF</a:t>
            </a:r>
          </a:p>
          <a:p>
            <a:pPr marL="548640" lvl="1" indent="-274320">
              <a:spcBef>
                <a:spcPts val="0"/>
              </a:spcBef>
              <a:spcAft>
                <a:spcPts val="1200"/>
              </a:spcAft>
              <a:defRPr/>
            </a:pPr>
            <a:r>
              <a:rPr kumimoji="0" lang="en-US" sz="24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Ends after</a:t>
            </a:r>
            <a:r>
              <a:rPr kumimoji="0" lang="en-US" sz="2400" b="0" i="0" u="none" strike="noStrike" kern="1200" cap="none" spc="0" normalizeH="0" noProof="0" dirty="0">
                <a:ln>
                  <a:noFill/>
                </a:ln>
                <a:solidFill>
                  <a:srgbClr val="00529B"/>
                </a:solidFill>
                <a:effectLst/>
                <a:uLnTx/>
                <a:uFillTx/>
                <a:latin typeface="Arial" panose="020B0604020202020204" pitchFamily="34" charset="0"/>
                <a:cs typeface="Arial" panose="020B0604020202020204" pitchFamily="34" charset="0"/>
              </a:rPr>
              <a:t> being home for 60 days in a row (</a:t>
            </a:r>
            <a:r>
              <a:rPr kumimoji="0" lang="en-US" sz="24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not in a hospital </a:t>
            </a:r>
            <a:r>
              <a:rPr lang="en-US" sz="2400" dirty="0">
                <a:solidFill>
                  <a:srgbClr val="00529B"/>
                </a:solidFill>
                <a:latin typeface="Arial" panose="020B0604020202020204" pitchFamily="34" charset="0"/>
                <a:cs typeface="Arial" panose="020B0604020202020204" pitchFamily="34" charset="0"/>
              </a:rPr>
              <a:t>or skilled care in a SNF)</a:t>
            </a:r>
            <a:r>
              <a:rPr kumimoji="0" lang="en-US" sz="24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 </a:t>
            </a:r>
          </a:p>
          <a:p>
            <a:pPr marL="274320" marR="0" lvl="0" indent="-274320"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You pay Part A deductible for each benefit period</a:t>
            </a:r>
          </a:p>
          <a:p>
            <a:pPr marL="274320" marR="0" lvl="0" indent="-274320"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No limit to number of benefit periods you can have</a:t>
            </a:r>
          </a:p>
        </p:txBody>
      </p:sp>
      <p:grpSp>
        <p:nvGrpSpPr>
          <p:cNvPr id="5" name="Group 4" descr="Information Banner reading: Benefit periods can span &#10;across calendar years&#10;">
            <a:extLst>
              <a:ext uri="{FF2B5EF4-FFF2-40B4-BE49-F238E27FC236}">
                <a16:creationId xmlns:a16="http://schemas.microsoft.com/office/drawing/2014/main" id="{81BD48C1-B6D1-44E2-B8B9-4E5A72C33771}"/>
              </a:ext>
            </a:extLst>
          </p:cNvPr>
          <p:cNvGrpSpPr/>
          <p:nvPr/>
        </p:nvGrpSpPr>
        <p:grpSpPr>
          <a:xfrm>
            <a:off x="8153399" y="1096281"/>
            <a:ext cx="4780783" cy="957129"/>
            <a:chOff x="8153399" y="1096281"/>
            <a:chExt cx="4780783" cy="957129"/>
          </a:xfrm>
        </p:grpSpPr>
        <p:sp>
          <p:nvSpPr>
            <p:cNvPr id="14" name="Arrow: Pentagon 13">
              <a:extLst>
                <a:ext uri="{FF2B5EF4-FFF2-40B4-BE49-F238E27FC236}">
                  <a16:creationId xmlns:a16="http://schemas.microsoft.com/office/drawing/2014/main" id="{EECE2E99-7398-4A98-A070-E45FB071833D}"/>
                </a:ext>
              </a:extLst>
            </p:cNvPr>
            <p:cNvSpPr/>
            <p:nvPr/>
          </p:nvSpPr>
          <p:spPr>
            <a:xfrm rot="10800000">
              <a:off x="8153399" y="1318273"/>
              <a:ext cx="4038599" cy="708032"/>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BA357CA8-11C2-4C8D-91F0-DABB735FE893}"/>
                </a:ext>
              </a:extLst>
            </p:cNvPr>
            <p:cNvSpPr txBox="1"/>
            <p:nvPr/>
          </p:nvSpPr>
          <p:spPr>
            <a:xfrm>
              <a:off x="9590537" y="1349421"/>
              <a:ext cx="3343645" cy="646331"/>
            </a:xfrm>
            <a:prstGeom prst="rect">
              <a:avLst/>
            </a:prstGeom>
            <a:noFill/>
          </p:spPr>
          <p:txBody>
            <a:bodyPr wrap="square" rtlCol="0">
              <a:spAutoFit/>
            </a:bodyPr>
            <a:lstStyle/>
            <a:p>
              <a:pPr lvl="0" defTabSz="685800">
                <a:lnSpc>
                  <a:spcPct val="100000"/>
                </a:lnSpc>
                <a:spcBef>
                  <a:spcPts val="600"/>
                </a:spcBef>
              </a:pPr>
              <a:r>
                <a:rPr lang="en-US" dirty="0">
                  <a:solidFill>
                    <a:srgbClr val="00529B"/>
                  </a:solidFill>
                  <a:cs typeface="Arial" panose="020B0604020202020204" pitchFamily="34" charset="0"/>
                </a:rPr>
                <a:t>Benefit periods can span </a:t>
              </a:r>
              <a:br>
                <a:rPr lang="en-US" dirty="0">
                  <a:solidFill>
                    <a:srgbClr val="00529B"/>
                  </a:solidFill>
                  <a:cs typeface="Arial" panose="020B0604020202020204" pitchFamily="34" charset="0"/>
                </a:rPr>
              </a:br>
              <a:r>
                <a:rPr lang="en-US" dirty="0">
                  <a:solidFill>
                    <a:srgbClr val="00529B"/>
                  </a:solidFill>
                  <a:cs typeface="Arial" panose="020B0604020202020204" pitchFamily="34" charset="0"/>
                </a:rPr>
                <a:t>across calendar years</a:t>
              </a:r>
            </a:p>
          </p:txBody>
        </p:sp>
        <p:pic>
          <p:nvPicPr>
            <p:cNvPr id="9" name="Graphic 8" descr="Daily calendar">
              <a:extLst>
                <a:ext uri="{FF2B5EF4-FFF2-40B4-BE49-F238E27FC236}">
                  <a16:creationId xmlns:a16="http://schemas.microsoft.com/office/drawing/2014/main" id="{3CF75C01-66FC-4361-B0A2-BC170CEC484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10600" y="1096281"/>
              <a:ext cx="957129" cy="957129"/>
            </a:xfrm>
            <a:prstGeom prst="rect">
              <a:avLst/>
            </a:prstGeom>
          </p:spPr>
        </p:pic>
      </p:grpSp>
      <p:sp>
        <p:nvSpPr>
          <p:cNvPr id="7" name="Slide Number Placeholder 6">
            <a:extLst>
              <a:ext uri="{FF2B5EF4-FFF2-40B4-BE49-F238E27FC236}">
                <a16:creationId xmlns:a16="http://schemas.microsoft.com/office/drawing/2014/main" id="{5FBC308F-E7DA-452A-8596-776EA4823F0C}"/>
              </a:ext>
            </a:extLst>
          </p:cNvPr>
          <p:cNvSpPr>
            <a:spLocks noGrp="1"/>
          </p:cNvSpPr>
          <p:nvPr>
            <p:ph type="sldNum" sz="quarter" idx="12"/>
          </p:nvPr>
        </p:nvSpPr>
        <p:spPr/>
        <p:txBody>
          <a:bodyPr/>
          <a:lstStyle/>
          <a:p>
            <a:fld id="{48F63A3B-78C7-47BE-AE5E-E10140E04643}" type="slidenum">
              <a:rPr lang="en-US" smtClean="0"/>
              <a:pPr/>
              <a:t>38</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198768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par>
                          <p:cTn id="11" fill="hold">
                            <p:stCondLst>
                              <p:cond delay="0"/>
                            </p:stCondLst>
                            <p:childTnLst>
                              <p:par>
                                <p:cTn id="12" presetID="2" presetClass="entr" presetSubtype="2" fill="hold" nodeType="afterEffect">
                                  <p:stCondLst>
                                    <p:cond delay="50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1+#ppt_w/2"/>
                                          </p:val>
                                        </p:tav>
                                        <p:tav tm="100000">
                                          <p:val>
                                            <p:strVal val="#ppt_x"/>
                                          </p:val>
                                        </p:tav>
                                      </p:tavLst>
                                    </p:anim>
                                    <p:anim calcmode="lin" valueType="num">
                                      <p:cBhvr additive="base">
                                        <p:cTn id="15"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40763"/>
          </a:xfrm>
        </p:spPr>
        <p:txBody>
          <a:bodyPr>
            <a:normAutofit/>
          </a:bodyPr>
          <a:lstStyle/>
          <a:p>
            <a:r>
              <a:rPr lang="en-US" sz="3000" dirty="0"/>
              <a:t>Decision: Do I Need to Sign Up for Part A?</a:t>
            </a:r>
          </a:p>
        </p:txBody>
      </p:sp>
      <p:sp>
        <p:nvSpPr>
          <p:cNvPr id="19" name="Content Placeholder 4">
            <a:extLst>
              <a:ext uri="{FF2B5EF4-FFF2-40B4-BE49-F238E27FC236}">
                <a16:creationId xmlns:a16="http://schemas.microsoft.com/office/drawing/2014/main" id="{25316508-AFB2-42CA-9A7D-A1D923348111}"/>
              </a:ext>
            </a:extLst>
          </p:cNvPr>
          <p:cNvSpPr txBox="1">
            <a:spLocks/>
          </p:cNvSpPr>
          <p:nvPr/>
        </p:nvSpPr>
        <p:spPr>
          <a:xfrm>
            <a:off x="976994" y="1134376"/>
            <a:ext cx="10238013" cy="5203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10000"/>
              </a:lnSpc>
              <a:spcBef>
                <a:spcPts val="0"/>
              </a:spcBef>
              <a:buFont typeface="Wingdings" pitchFamily="2" charset="2"/>
              <a:buNone/>
            </a:pPr>
            <a:r>
              <a:rPr lang="en-US" b="1" dirty="0">
                <a:solidFill>
                  <a:srgbClr val="00529B"/>
                </a:solidFill>
              </a:rPr>
              <a:t>Consider:</a:t>
            </a:r>
          </a:p>
        </p:txBody>
      </p:sp>
      <p:sp>
        <p:nvSpPr>
          <p:cNvPr id="6" name="TextBox 5">
            <a:extLst>
              <a:ext uri="{FF2B5EF4-FFF2-40B4-BE49-F238E27FC236}">
                <a16:creationId xmlns:a16="http://schemas.microsoft.com/office/drawing/2014/main" id="{8ADB1123-91EA-4345-8554-CFA64FDF0BA1}"/>
              </a:ext>
            </a:extLst>
          </p:cNvPr>
          <p:cNvSpPr txBox="1"/>
          <p:nvPr/>
        </p:nvSpPr>
        <p:spPr>
          <a:xfrm>
            <a:off x="1336674" y="3550651"/>
            <a:ext cx="3108960" cy="646331"/>
          </a:xfrm>
          <a:prstGeom prst="rect">
            <a:avLst/>
          </a:prstGeom>
          <a:noFill/>
        </p:spPr>
        <p:txBody>
          <a:bodyPr wrap="square" rtlCol="0">
            <a:spAutoFit/>
          </a:bodyPr>
          <a:lstStyle/>
          <a:p>
            <a:pPr marL="182880"/>
            <a:r>
              <a:rPr lang="en-US" dirty="0">
                <a:solidFill>
                  <a:srgbClr val="00529B"/>
                </a:solidFill>
                <a:latin typeface="Arial" panose="020B0604020202020204" pitchFamily="34" charset="0"/>
                <a:cs typeface="Arial" panose="020B0604020202020204" pitchFamily="34" charset="0"/>
              </a:rPr>
              <a:t>It’s free for most people</a:t>
            </a:r>
          </a:p>
          <a:p>
            <a:endParaRPr lang="en-US" dirty="0">
              <a:latin typeface="Arial" panose="020B0604020202020204" pitchFamily="34" charset="0"/>
              <a:cs typeface="Arial" panose="020B0604020202020204" pitchFamily="34" charset="0"/>
            </a:endParaRPr>
          </a:p>
        </p:txBody>
      </p:sp>
      <p:pic>
        <p:nvPicPr>
          <p:cNvPr id="12" name="Graphic 11">
            <a:extLst>
              <a:ext uri="{FF2B5EF4-FFF2-40B4-BE49-F238E27FC236}">
                <a16:creationId xmlns:a16="http://schemas.microsoft.com/office/drawing/2014/main" id="{2476E8A0-F4F4-4DE8-BE15-B2F44CC88917}"/>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55149" y="1785257"/>
            <a:ext cx="1918238" cy="1918238"/>
          </a:xfrm>
          <a:prstGeom prst="rect">
            <a:avLst/>
          </a:prstGeom>
        </p:spPr>
      </p:pic>
      <p:sp>
        <p:nvSpPr>
          <p:cNvPr id="5" name="Rectangle: Rounded Corners 4">
            <a:extLst>
              <a:ext uri="{FF2B5EF4-FFF2-40B4-BE49-F238E27FC236}">
                <a16:creationId xmlns:a16="http://schemas.microsoft.com/office/drawing/2014/main" id="{D3CC5B1B-D8A1-4D95-9515-39C735188009}"/>
              </a:ext>
              <a:ext uri="{C183D7F6-B498-43B3-948B-1728B52AA6E4}">
                <adec:decorative xmlns:adec="http://schemas.microsoft.com/office/drawing/2017/decorative" val="1"/>
              </a:ext>
            </a:extLst>
          </p:cNvPr>
          <p:cNvSpPr/>
          <p:nvPr/>
        </p:nvSpPr>
        <p:spPr>
          <a:xfrm>
            <a:off x="1336674" y="1699369"/>
            <a:ext cx="3108960" cy="355843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719F6DC9-12A5-4DF4-83A6-5CE0E2A48C96}"/>
              </a:ext>
            </a:extLst>
          </p:cNvPr>
          <p:cNvSpPr txBox="1"/>
          <p:nvPr/>
        </p:nvSpPr>
        <p:spPr>
          <a:xfrm>
            <a:off x="4651374" y="3497899"/>
            <a:ext cx="3002280" cy="1200329"/>
          </a:xfrm>
          <a:prstGeom prst="rect">
            <a:avLst/>
          </a:prstGeom>
          <a:noFill/>
        </p:spPr>
        <p:txBody>
          <a:bodyPr wrap="square" rtlCol="0">
            <a:spAutoFit/>
          </a:bodyPr>
          <a:lstStyle/>
          <a:p>
            <a:pPr marL="182880"/>
            <a:r>
              <a:rPr lang="en-US" dirty="0">
                <a:solidFill>
                  <a:srgbClr val="00529B"/>
                </a:solidFill>
                <a:latin typeface="Arial" panose="020B0604020202020204" pitchFamily="34" charset="0"/>
                <a:cs typeface="Arial" panose="020B0604020202020204" pitchFamily="34" charset="0"/>
              </a:rPr>
              <a:t>You can pay for it if your work history isn’t sufficient (there may be a penalty if you delay)</a:t>
            </a:r>
          </a:p>
        </p:txBody>
      </p:sp>
      <p:pic>
        <p:nvPicPr>
          <p:cNvPr id="23" name="Graphic 22">
            <a:extLst>
              <a:ext uri="{FF2B5EF4-FFF2-40B4-BE49-F238E27FC236}">
                <a16:creationId xmlns:a16="http://schemas.microsoft.com/office/drawing/2014/main" id="{E19C0FDF-07EE-4C6C-BE8C-F7FA01E3FCC3}"/>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66979" y="1925876"/>
            <a:ext cx="1616523" cy="1616523"/>
          </a:xfrm>
          <a:prstGeom prst="rect">
            <a:avLst/>
          </a:prstGeom>
        </p:spPr>
      </p:pic>
      <p:sp>
        <p:nvSpPr>
          <p:cNvPr id="15" name="Rectangle: Rounded Corners 14">
            <a:extLst>
              <a:ext uri="{FF2B5EF4-FFF2-40B4-BE49-F238E27FC236}">
                <a16:creationId xmlns:a16="http://schemas.microsoft.com/office/drawing/2014/main" id="{D510D9B2-437E-468F-8FCB-6BB5C28D146F}"/>
              </a:ext>
              <a:ext uri="{C183D7F6-B498-43B3-948B-1728B52AA6E4}">
                <adec:decorative xmlns:adec="http://schemas.microsoft.com/office/drawing/2017/decorative" val="1"/>
              </a:ext>
            </a:extLst>
          </p:cNvPr>
          <p:cNvSpPr/>
          <p:nvPr/>
        </p:nvSpPr>
        <p:spPr>
          <a:xfrm>
            <a:off x="4598034" y="1713642"/>
            <a:ext cx="3108960" cy="355843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806A9AD0-5341-4EC0-ABB1-4DCA061C4F30}"/>
              </a:ext>
            </a:extLst>
          </p:cNvPr>
          <p:cNvSpPr txBox="1"/>
          <p:nvPr/>
        </p:nvSpPr>
        <p:spPr>
          <a:xfrm>
            <a:off x="7886834" y="3646538"/>
            <a:ext cx="3108960" cy="1477328"/>
          </a:xfrm>
          <a:prstGeom prst="rect">
            <a:avLst/>
          </a:prstGeom>
          <a:noFill/>
        </p:spPr>
        <p:txBody>
          <a:bodyPr wrap="square" rtlCol="0">
            <a:spAutoFit/>
          </a:bodyPr>
          <a:lstStyle/>
          <a:p>
            <a:pPr marL="182880"/>
            <a:r>
              <a:rPr lang="en-US" dirty="0">
                <a:solidFill>
                  <a:srgbClr val="00529B"/>
                </a:solidFill>
                <a:latin typeface="Arial" panose="020B0604020202020204" pitchFamily="34" charset="0"/>
                <a:cs typeface="Arial" panose="020B0604020202020204" pitchFamily="34" charset="0"/>
              </a:rPr>
              <a:t>Talk to your benefits administrator if you (or your spouse) are actively working and covered by an employer plan</a:t>
            </a:r>
          </a:p>
        </p:txBody>
      </p:sp>
      <p:pic>
        <p:nvPicPr>
          <p:cNvPr id="13" name="Graphic 12">
            <a:extLst>
              <a:ext uri="{FF2B5EF4-FFF2-40B4-BE49-F238E27FC236}">
                <a16:creationId xmlns:a16="http://schemas.microsoft.com/office/drawing/2014/main" id="{C1CECC27-0A4B-422F-BE3D-E9530386F909}"/>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568228" y="1921011"/>
            <a:ext cx="1626251" cy="1626251"/>
          </a:xfrm>
          <a:prstGeom prst="rect">
            <a:avLst/>
          </a:prstGeom>
        </p:spPr>
      </p:pic>
      <p:sp>
        <p:nvSpPr>
          <p:cNvPr id="17" name="Rectangle: Rounded Corners 16">
            <a:extLst>
              <a:ext uri="{FF2B5EF4-FFF2-40B4-BE49-F238E27FC236}">
                <a16:creationId xmlns:a16="http://schemas.microsoft.com/office/drawing/2014/main" id="{1CF691B9-6D59-42A5-B522-A78FA55B89EE}"/>
              </a:ext>
              <a:ext uri="{C183D7F6-B498-43B3-948B-1728B52AA6E4}">
                <adec:decorative xmlns:adec="http://schemas.microsoft.com/office/drawing/2017/decorative" val="1"/>
              </a:ext>
            </a:extLst>
          </p:cNvPr>
          <p:cNvSpPr/>
          <p:nvPr/>
        </p:nvSpPr>
        <p:spPr>
          <a:xfrm>
            <a:off x="7886834" y="1696380"/>
            <a:ext cx="3108960" cy="355843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endParaRPr lang="en-US" dirty="0"/>
          </a:p>
        </p:txBody>
      </p:sp>
      <p:sp>
        <p:nvSpPr>
          <p:cNvPr id="11" name="Content Placeholder 4">
            <a:extLst>
              <a:ext uri="{FF2B5EF4-FFF2-40B4-BE49-F238E27FC236}">
                <a16:creationId xmlns:a16="http://schemas.microsoft.com/office/drawing/2014/main" id="{426CD60B-3152-4FBB-9B1E-62D7566CD5E2}"/>
              </a:ext>
            </a:extLst>
          </p:cNvPr>
          <p:cNvSpPr txBox="1">
            <a:spLocks/>
          </p:cNvSpPr>
          <p:nvPr/>
        </p:nvSpPr>
        <p:spPr>
          <a:xfrm>
            <a:off x="1336675" y="5367875"/>
            <a:ext cx="9518650" cy="12675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Font typeface="Wingdings" pitchFamily="2" charset="2"/>
              <a:buNone/>
            </a:pPr>
            <a:r>
              <a:rPr lang="en-US" sz="1400" b="1" dirty="0">
                <a:solidFill>
                  <a:srgbClr val="00529B"/>
                </a:solidFill>
              </a:rPr>
              <a:t>NOTE</a:t>
            </a:r>
            <a:r>
              <a:rPr lang="en-US" sz="1400" dirty="0">
                <a:solidFill>
                  <a:srgbClr val="00529B"/>
                </a:solidFill>
              </a:rPr>
              <a:t>: To avoid Internal Revenue Service (IRS) tax penalties, stop contributions to your Health Savings Account (HSA) before Medicare starts.</a:t>
            </a:r>
          </a:p>
        </p:txBody>
      </p:sp>
      <p:sp>
        <p:nvSpPr>
          <p:cNvPr id="24" name="Freeform: Shape 23">
            <a:extLst>
              <a:ext uri="{FF2B5EF4-FFF2-40B4-BE49-F238E27FC236}">
                <a16:creationId xmlns:a16="http://schemas.microsoft.com/office/drawing/2014/main" id="{2ACE748E-5401-400A-BF0A-EAE574256BFF}"/>
              </a:ext>
              <a:ext uri="{C183D7F6-B498-43B3-948B-1728B52AA6E4}">
                <adec:decorative xmlns:adec="http://schemas.microsoft.com/office/drawing/2017/decorative" val="1"/>
              </a:ext>
            </a:extLst>
          </p:cNvPr>
          <p:cNvSpPr>
            <a:spLocks noChangeAspect="1"/>
          </p:cNvSpPr>
          <p:nvPr/>
        </p:nvSpPr>
        <p:spPr>
          <a:xfrm>
            <a:off x="1156429" y="5403706"/>
            <a:ext cx="228600" cy="22860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8">
            <a:extLst>
              <a:ext uri="{FF2B5EF4-FFF2-40B4-BE49-F238E27FC236}">
                <a16:creationId xmlns:a16="http://schemas.microsoft.com/office/drawing/2014/main" id="{43A6BCD8-946C-48C5-BB19-CBACF402BDBC}"/>
              </a:ext>
            </a:extLst>
          </p:cNvPr>
          <p:cNvSpPr>
            <a:spLocks noGrp="1"/>
          </p:cNvSpPr>
          <p:nvPr>
            <p:ph type="sldNum" sz="quarter" idx="12"/>
          </p:nvPr>
        </p:nvSpPr>
        <p:spPr/>
        <p:txBody>
          <a:bodyPr/>
          <a:lstStyle/>
          <a:p>
            <a:fld id="{48F63A3B-78C7-47BE-AE5E-E10140E04643}" type="slidenum">
              <a:rPr lang="en-US" smtClean="0"/>
              <a:pPr/>
              <a:t>39</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106100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500"/>
                                  </p:stCondLst>
                                  <p:childTnLst>
                                    <p:set>
                                      <p:cBhvr>
                                        <p:cTn id="29" dur="1" fill="hold">
                                          <p:stCondLst>
                                            <p:cond delay="0"/>
                                          </p:stCondLst>
                                        </p:cTn>
                                        <p:tgtEl>
                                          <p:spTgt spid="11"/>
                                        </p:tgtEl>
                                        <p:attrNameLst>
                                          <p:attrName>style.visibility</p:attrName>
                                        </p:attrNameLst>
                                      </p:cBhvr>
                                      <p:to>
                                        <p:strVal val="visible"/>
                                      </p:to>
                                    </p:set>
                                  </p:childTnLst>
                                </p:cTn>
                              </p:par>
                              <p:par>
                                <p:cTn id="30" presetID="1" presetClass="entr" presetSubtype="0" fill="hold" grpId="0" nodeType="withEffect">
                                  <p:stCondLst>
                                    <p:cond delay="500"/>
                                  </p:stCondLst>
                                  <p:childTnLst>
                                    <p:set>
                                      <p:cBhvr>
                                        <p:cTn id="31"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P spid="7" grpId="0"/>
      <p:bldP spid="15" grpId="0" animBg="1"/>
      <p:bldP spid="8" grpId="0"/>
      <p:bldP spid="17" grpId="0" animBg="1"/>
      <p:bldP spid="11" grpId="0"/>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1</a:t>
            </a:r>
          </a:p>
        </p:txBody>
      </p:sp>
      <p:sp>
        <p:nvSpPr>
          <p:cNvPr id="5" name="Text Placeholder 4"/>
          <p:cNvSpPr>
            <a:spLocks noGrp="1"/>
          </p:cNvSpPr>
          <p:nvPr>
            <p:ph type="body" idx="1"/>
          </p:nvPr>
        </p:nvSpPr>
        <p:spPr/>
        <p:txBody>
          <a:bodyPr/>
          <a:lstStyle/>
          <a:p>
            <a:r>
              <a:rPr lang="en-US" dirty="0"/>
              <a:t>What’s Medicare?</a:t>
            </a:r>
          </a:p>
        </p:txBody>
      </p:sp>
    </p:spTree>
    <p:custDataLst>
      <p:tags r:id="rId1"/>
    </p:custDataLst>
    <p:extLst>
      <p:ext uri="{BB962C8B-B14F-4D97-AF65-F5344CB8AC3E}">
        <p14:creationId xmlns:p14="http://schemas.microsoft.com/office/powerpoint/2010/main" val="19536987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872BEE-4052-48FB-AB30-AB9F47C39A00}"/>
              </a:ext>
            </a:extLst>
          </p:cNvPr>
          <p:cNvSpPr>
            <a:spLocks noGrp="1"/>
          </p:cNvSpPr>
          <p:nvPr>
            <p:ph type="title"/>
          </p:nvPr>
        </p:nvSpPr>
        <p:spPr/>
        <p:txBody>
          <a:bodyPr/>
          <a:lstStyle/>
          <a:p>
            <a:r>
              <a:rPr lang="en-US" dirty="0"/>
              <a:t>Medicare Part B (Medical Insurance) Covers</a:t>
            </a:r>
          </a:p>
        </p:txBody>
      </p:sp>
      <p:sp>
        <p:nvSpPr>
          <p:cNvPr id="9" name="Text Placeholder 6">
            <a:extLst>
              <a:ext uri="{FF2B5EF4-FFF2-40B4-BE49-F238E27FC236}">
                <a16:creationId xmlns:a16="http://schemas.microsoft.com/office/drawing/2014/main" id="{2F507A93-34E3-4A9D-99D2-E55418FD2F3D}"/>
              </a:ext>
            </a:extLst>
          </p:cNvPr>
          <p:cNvSpPr>
            <a:spLocks noGrp="1"/>
          </p:cNvSpPr>
          <p:nvPr>
            <p:ph sz="quarter" idx="13"/>
          </p:nvPr>
        </p:nvSpPr>
        <p:spPr>
          <a:xfrm>
            <a:off x="1371600" y="1371599"/>
            <a:ext cx="9791700" cy="4989443"/>
          </a:xfrm>
        </p:spPr>
        <p:txBody>
          <a:bodyPr>
            <a:normAutofit fontScale="92500" lnSpcReduction="10000"/>
          </a:bodyPr>
          <a:lstStyle/>
          <a:p>
            <a:pPr marL="274320" indent="-274320">
              <a:lnSpc>
                <a:spcPct val="120000"/>
              </a:lnSpc>
              <a:spcBef>
                <a:spcPts val="0"/>
              </a:spcBef>
              <a:spcAft>
                <a:spcPts val="1200"/>
              </a:spcAft>
            </a:pPr>
            <a:r>
              <a:rPr lang="en-US" sz="1800" dirty="0">
                <a:solidFill>
                  <a:srgbClr val="00529B"/>
                </a:solidFill>
              </a:rPr>
              <a:t>Doctors’ services</a:t>
            </a:r>
          </a:p>
          <a:p>
            <a:pPr marL="274320" indent="-274320">
              <a:lnSpc>
                <a:spcPct val="120000"/>
              </a:lnSpc>
              <a:spcBef>
                <a:spcPts val="0"/>
              </a:spcBef>
              <a:spcAft>
                <a:spcPts val="1200"/>
              </a:spcAft>
            </a:pPr>
            <a:r>
              <a:rPr lang="en-US" sz="1800" dirty="0">
                <a:solidFill>
                  <a:srgbClr val="00529B"/>
                </a:solidFill>
              </a:rPr>
              <a:t>Outpatient medical and surgical services and supplies</a:t>
            </a:r>
          </a:p>
          <a:p>
            <a:pPr marL="274320" indent="-274320">
              <a:lnSpc>
                <a:spcPct val="120000"/>
              </a:lnSpc>
              <a:spcBef>
                <a:spcPts val="0"/>
              </a:spcBef>
              <a:spcAft>
                <a:spcPts val="1200"/>
              </a:spcAft>
            </a:pPr>
            <a:r>
              <a:rPr lang="en-US" sz="1800" dirty="0">
                <a:solidFill>
                  <a:srgbClr val="00529B"/>
                </a:solidFill>
              </a:rPr>
              <a:t>Clinical lab tests</a:t>
            </a:r>
          </a:p>
          <a:p>
            <a:pPr marL="274320" indent="-274320">
              <a:lnSpc>
                <a:spcPct val="120000"/>
              </a:lnSpc>
              <a:spcBef>
                <a:spcPts val="0"/>
              </a:spcBef>
              <a:spcAft>
                <a:spcPts val="1200"/>
              </a:spcAft>
            </a:pPr>
            <a:r>
              <a:rPr lang="en-US" sz="1800" dirty="0">
                <a:solidFill>
                  <a:srgbClr val="00529B"/>
                </a:solidFill>
              </a:rPr>
              <a:t>Durable medical equipment (DME) (like walkers and wheelchairs)</a:t>
            </a:r>
          </a:p>
          <a:p>
            <a:pPr marL="274320" indent="-274320">
              <a:lnSpc>
                <a:spcPct val="120000"/>
              </a:lnSpc>
              <a:spcBef>
                <a:spcPts val="0"/>
              </a:spcBef>
              <a:spcAft>
                <a:spcPts val="1200"/>
              </a:spcAft>
            </a:pPr>
            <a:r>
              <a:rPr lang="en-US" sz="1800" dirty="0">
                <a:solidFill>
                  <a:srgbClr val="00529B"/>
                </a:solidFill>
              </a:rPr>
              <a:t>Diabetic testing equipment and supplies</a:t>
            </a:r>
          </a:p>
          <a:p>
            <a:pPr marL="274320" indent="-274320">
              <a:lnSpc>
                <a:spcPct val="120000"/>
              </a:lnSpc>
              <a:spcBef>
                <a:spcPts val="0"/>
              </a:spcBef>
              <a:spcAft>
                <a:spcPts val="1200"/>
              </a:spcAft>
            </a:pPr>
            <a:r>
              <a:rPr lang="en-US" sz="1800" dirty="0">
                <a:solidFill>
                  <a:srgbClr val="00529B"/>
                </a:solidFill>
              </a:rPr>
              <a:t>Preventive services (like flu shots and a yearly wellness visit)</a:t>
            </a:r>
          </a:p>
          <a:p>
            <a:pPr marL="274320" indent="-274320">
              <a:lnSpc>
                <a:spcPct val="120000"/>
              </a:lnSpc>
              <a:spcBef>
                <a:spcPts val="0"/>
              </a:spcBef>
              <a:spcAft>
                <a:spcPts val="1200"/>
              </a:spcAft>
            </a:pPr>
            <a:r>
              <a:rPr lang="en-US" sz="1800" dirty="0">
                <a:solidFill>
                  <a:srgbClr val="00529B"/>
                </a:solidFill>
              </a:rPr>
              <a:t>Home health care</a:t>
            </a:r>
          </a:p>
          <a:p>
            <a:pPr marL="274320" indent="-274320">
              <a:lnSpc>
                <a:spcPct val="120000"/>
              </a:lnSpc>
              <a:spcBef>
                <a:spcPts val="0"/>
              </a:spcBef>
              <a:spcAft>
                <a:spcPts val="1200"/>
              </a:spcAft>
            </a:pPr>
            <a:r>
              <a:rPr lang="en-US" sz="1800" dirty="0">
                <a:solidFill>
                  <a:srgbClr val="00529B"/>
                </a:solidFill>
              </a:rPr>
              <a:t>Medically necessary outpatient physical and occupational therapy, </a:t>
            </a:r>
            <a:br>
              <a:rPr lang="en-US" sz="1800" dirty="0">
                <a:solidFill>
                  <a:srgbClr val="00529B"/>
                </a:solidFill>
              </a:rPr>
            </a:br>
            <a:r>
              <a:rPr lang="en-US" sz="1800" dirty="0">
                <a:solidFill>
                  <a:srgbClr val="00529B"/>
                </a:solidFill>
              </a:rPr>
              <a:t>and speech-language pathology services</a:t>
            </a:r>
          </a:p>
          <a:p>
            <a:pPr marL="274320" indent="-274320">
              <a:lnSpc>
                <a:spcPct val="120000"/>
              </a:lnSpc>
              <a:spcBef>
                <a:spcPts val="0"/>
              </a:spcBef>
              <a:spcAft>
                <a:spcPts val="1200"/>
              </a:spcAft>
            </a:pPr>
            <a:r>
              <a:rPr lang="en-US" sz="1800" dirty="0">
                <a:solidFill>
                  <a:srgbClr val="00529B"/>
                </a:solidFill>
              </a:rPr>
              <a:t>Outpatient mental health care services</a:t>
            </a:r>
          </a:p>
          <a:p>
            <a:pPr marL="274320" indent="-274320">
              <a:lnSpc>
                <a:spcPct val="120000"/>
              </a:lnSpc>
              <a:spcBef>
                <a:spcPts val="0"/>
              </a:spcBef>
              <a:spcAft>
                <a:spcPts val="1200"/>
              </a:spcAft>
            </a:pPr>
            <a:r>
              <a:rPr lang="en-US" sz="1800" dirty="0">
                <a:solidFill>
                  <a:srgbClr val="00529B"/>
                </a:solidFill>
              </a:rPr>
              <a:t>Limited number of outpatient prescription drugs under certain conditions</a:t>
            </a:r>
          </a:p>
          <a:p>
            <a:pPr>
              <a:lnSpc>
                <a:spcPct val="120000"/>
              </a:lnSpc>
              <a:spcBef>
                <a:spcPts val="0"/>
              </a:spcBef>
              <a:spcAft>
                <a:spcPts val="1200"/>
              </a:spcAft>
            </a:pPr>
            <a:endParaRPr lang="en-US" sz="1800" dirty="0"/>
          </a:p>
        </p:txBody>
      </p:sp>
      <p:grpSp>
        <p:nvGrpSpPr>
          <p:cNvPr id="6" name="Group 5" descr="Part B icon">
            <a:extLst>
              <a:ext uri="{FF2B5EF4-FFF2-40B4-BE49-F238E27FC236}">
                <a16:creationId xmlns:a16="http://schemas.microsoft.com/office/drawing/2014/main" id="{5E2A29C5-13DD-4A64-BCF7-825267463DDC}"/>
              </a:ext>
            </a:extLst>
          </p:cNvPr>
          <p:cNvGrpSpPr/>
          <p:nvPr/>
        </p:nvGrpSpPr>
        <p:grpSpPr>
          <a:xfrm>
            <a:off x="8465947" y="2091108"/>
            <a:ext cx="2644706" cy="3124198"/>
            <a:chOff x="8465947" y="2091108"/>
            <a:chExt cx="2644706" cy="3124198"/>
          </a:xfrm>
        </p:grpSpPr>
        <p:pic>
          <p:nvPicPr>
            <p:cNvPr id="3" name="Picture 2">
              <a:extLst>
                <a:ext uri="{FF2B5EF4-FFF2-40B4-BE49-F238E27FC236}">
                  <a16:creationId xmlns:a16="http://schemas.microsoft.com/office/drawing/2014/main" id="{CCECD6A3-90CF-4527-9042-42DA4D9E05C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465947" y="2091108"/>
              <a:ext cx="2604950" cy="2346669"/>
            </a:xfrm>
            <a:prstGeom prst="rect">
              <a:avLst/>
            </a:prstGeom>
          </p:spPr>
        </p:pic>
        <p:sp>
          <p:nvSpPr>
            <p:cNvPr id="10" name="TextBox 9">
              <a:extLst>
                <a:ext uri="{FF2B5EF4-FFF2-40B4-BE49-F238E27FC236}">
                  <a16:creationId xmlns:a16="http://schemas.microsoft.com/office/drawing/2014/main" id="{0E219625-175B-4B32-BEC2-C6672B3768D0}"/>
                </a:ext>
              </a:extLst>
            </p:cNvPr>
            <p:cNvSpPr txBox="1"/>
            <p:nvPr/>
          </p:nvSpPr>
          <p:spPr>
            <a:xfrm>
              <a:off x="9122827" y="4568975"/>
              <a:ext cx="1987826" cy="646331"/>
            </a:xfrm>
            <a:prstGeom prst="rect">
              <a:avLst/>
            </a:prstGeom>
            <a:noFill/>
          </p:spPr>
          <p:txBody>
            <a:bodyPr wrap="square" rtlCol="0">
              <a:spAutoFit/>
            </a:bodyPr>
            <a:lstStyle/>
            <a:p>
              <a:pPr algn="ctr"/>
              <a:r>
                <a:rPr lang="en-US" b="1" dirty="0">
                  <a:solidFill>
                    <a:schemeClr val="bg2">
                      <a:lumMod val="50000"/>
                    </a:schemeClr>
                  </a:solidFill>
                </a:rPr>
                <a:t>Part B</a:t>
              </a:r>
            </a:p>
            <a:p>
              <a:pPr algn="ctr"/>
              <a:r>
                <a:rPr lang="en-US" dirty="0">
                  <a:solidFill>
                    <a:schemeClr val="bg2">
                      <a:lumMod val="50000"/>
                    </a:schemeClr>
                  </a:solidFill>
                </a:rPr>
                <a:t>Medical Insurance</a:t>
              </a:r>
            </a:p>
          </p:txBody>
        </p:sp>
      </p:grpSp>
      <p:sp>
        <p:nvSpPr>
          <p:cNvPr id="2" name="Slide Number Placeholder 1">
            <a:extLst>
              <a:ext uri="{FF2B5EF4-FFF2-40B4-BE49-F238E27FC236}">
                <a16:creationId xmlns:a16="http://schemas.microsoft.com/office/drawing/2014/main" id="{4577C446-09BF-4E49-9A7A-6765CD7036C1}"/>
              </a:ext>
            </a:extLst>
          </p:cNvPr>
          <p:cNvSpPr>
            <a:spLocks noGrp="1"/>
          </p:cNvSpPr>
          <p:nvPr>
            <p:ph type="sldNum" sz="quarter" idx="12"/>
          </p:nvPr>
        </p:nvSpPr>
        <p:spPr/>
        <p:txBody>
          <a:bodyPr/>
          <a:lstStyle/>
          <a:p>
            <a:fld id="{0B2D781D-8844-5940-92D1-06EF0A7F581E}" type="slidenum">
              <a:rPr lang="en-US" smtClean="0"/>
              <a:pPr/>
              <a:t>40</a:t>
            </a:fld>
            <a:endParaRPr lang="en-US" dirty="0"/>
          </a:p>
        </p:txBody>
      </p:sp>
      <p:sp>
        <p:nvSpPr>
          <p:cNvPr id="5" name="Footer Placeholder 4">
            <a:extLst>
              <a:ext uri="{FF2B5EF4-FFF2-40B4-BE49-F238E27FC236}">
                <a16:creationId xmlns:a16="http://schemas.microsoft.com/office/drawing/2014/main" id="{52B43579-6543-4CCF-B418-F9778C20F2A2}"/>
              </a:ext>
            </a:extLst>
          </p:cNvPr>
          <p:cNvSpPr>
            <a:spLocks noGrp="1"/>
          </p:cNvSpPr>
          <p:nvPr>
            <p:ph type="ftr" sz="quarter" idx="11"/>
          </p:nvPr>
        </p:nvSpPr>
        <p:spPr/>
        <p:txBody>
          <a:bodyPr/>
          <a:lstStyle/>
          <a:p>
            <a:r>
              <a:rPr lang="en-US"/>
              <a:t>Getting Started with Medicare</a:t>
            </a:r>
            <a:endParaRPr lang="en-US" dirty="0"/>
          </a:p>
        </p:txBody>
      </p:sp>
      <p:sp>
        <p:nvSpPr>
          <p:cNvPr id="4" name="Date Placeholder 3">
            <a:extLst>
              <a:ext uri="{FF2B5EF4-FFF2-40B4-BE49-F238E27FC236}">
                <a16:creationId xmlns:a16="http://schemas.microsoft.com/office/drawing/2014/main" id="{18A48276-096D-4074-A91A-033D39C256B5}"/>
              </a:ext>
            </a:extLst>
          </p:cNvPr>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18580197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Part B: Preventive Services</a:t>
            </a:r>
          </a:p>
        </p:txBody>
      </p:sp>
      <p:sp>
        <p:nvSpPr>
          <p:cNvPr id="5" name="Content Placeholder 4"/>
          <p:cNvSpPr>
            <a:spLocks noGrp="1"/>
          </p:cNvSpPr>
          <p:nvPr>
            <p:ph idx="4294967295"/>
          </p:nvPr>
        </p:nvSpPr>
        <p:spPr>
          <a:xfrm>
            <a:off x="478084" y="1042660"/>
            <a:ext cx="11713916" cy="5320030"/>
          </a:xfrm>
        </p:spPr>
        <p:txBody>
          <a:bodyPr numCol="2">
            <a:noAutofit/>
          </a:bodyPr>
          <a:lstStyle/>
          <a:p>
            <a:pPr lvl="0">
              <a:lnSpc>
                <a:spcPct val="100000"/>
              </a:lnSpc>
              <a:spcBef>
                <a:spcPts val="0"/>
              </a:spcBef>
              <a:spcAft>
                <a:spcPts val="1200"/>
              </a:spcAft>
            </a:pPr>
            <a:r>
              <a:rPr lang="en-US" sz="1440" dirty="0">
                <a:solidFill>
                  <a:srgbClr val="00529B"/>
                </a:solidFill>
              </a:rPr>
              <a:t>Abdominal aortic aneurysm screening</a:t>
            </a:r>
          </a:p>
          <a:p>
            <a:pPr lvl="0">
              <a:lnSpc>
                <a:spcPct val="100000"/>
              </a:lnSpc>
              <a:spcBef>
                <a:spcPts val="0"/>
              </a:spcBef>
              <a:spcAft>
                <a:spcPts val="1200"/>
              </a:spcAft>
            </a:pPr>
            <a:r>
              <a:rPr lang="en-US" sz="1440" dirty="0">
                <a:solidFill>
                  <a:srgbClr val="00529B"/>
                </a:solidFill>
              </a:rPr>
              <a:t>Alcohol misuse screenings and counseling</a:t>
            </a:r>
          </a:p>
          <a:p>
            <a:pPr lvl="0">
              <a:lnSpc>
                <a:spcPct val="100000"/>
              </a:lnSpc>
              <a:spcBef>
                <a:spcPts val="0"/>
              </a:spcBef>
              <a:spcAft>
                <a:spcPts val="1200"/>
              </a:spcAft>
            </a:pPr>
            <a:r>
              <a:rPr lang="en-US" sz="1440" dirty="0">
                <a:solidFill>
                  <a:srgbClr val="00529B"/>
                </a:solidFill>
              </a:rPr>
              <a:t>Bone mass measurements</a:t>
            </a:r>
          </a:p>
          <a:p>
            <a:pPr lvl="0">
              <a:lnSpc>
                <a:spcPct val="100000"/>
              </a:lnSpc>
              <a:spcBef>
                <a:spcPts val="0"/>
              </a:spcBef>
              <a:spcAft>
                <a:spcPts val="1200"/>
              </a:spcAft>
            </a:pPr>
            <a:r>
              <a:rPr lang="en-US" sz="1440" dirty="0">
                <a:solidFill>
                  <a:srgbClr val="00529B"/>
                </a:solidFill>
              </a:rPr>
              <a:t>Cardiovascular behavioral therapy</a:t>
            </a:r>
          </a:p>
          <a:p>
            <a:pPr lvl="0">
              <a:lnSpc>
                <a:spcPct val="100000"/>
              </a:lnSpc>
              <a:spcBef>
                <a:spcPts val="0"/>
              </a:spcBef>
              <a:spcAft>
                <a:spcPts val="1200"/>
              </a:spcAft>
            </a:pPr>
            <a:r>
              <a:rPr lang="en-US" sz="1440" dirty="0">
                <a:solidFill>
                  <a:srgbClr val="00529B"/>
                </a:solidFill>
              </a:rPr>
              <a:t>Cardiovascular disease screenings</a:t>
            </a:r>
          </a:p>
          <a:p>
            <a:pPr lvl="0">
              <a:lnSpc>
                <a:spcPct val="100000"/>
              </a:lnSpc>
              <a:spcBef>
                <a:spcPts val="0"/>
              </a:spcBef>
              <a:spcAft>
                <a:spcPts val="1200"/>
              </a:spcAft>
            </a:pPr>
            <a:r>
              <a:rPr lang="en-US" sz="1440" dirty="0">
                <a:solidFill>
                  <a:srgbClr val="00529B"/>
                </a:solidFill>
              </a:rPr>
              <a:t>Cervical &amp; vaginal cancer screenings</a:t>
            </a:r>
          </a:p>
          <a:p>
            <a:pPr lvl="0">
              <a:lnSpc>
                <a:spcPct val="100000"/>
              </a:lnSpc>
              <a:spcBef>
                <a:spcPts val="0"/>
              </a:spcBef>
              <a:spcAft>
                <a:spcPts val="1200"/>
              </a:spcAft>
            </a:pPr>
            <a:r>
              <a:rPr lang="en-US" sz="1440" dirty="0">
                <a:solidFill>
                  <a:srgbClr val="00529B"/>
                </a:solidFill>
              </a:rPr>
              <a:t>Colorectal cancer screenings</a:t>
            </a:r>
          </a:p>
          <a:p>
            <a:pPr lvl="0">
              <a:lnSpc>
                <a:spcPct val="100000"/>
              </a:lnSpc>
              <a:spcBef>
                <a:spcPts val="0"/>
              </a:spcBef>
              <a:spcAft>
                <a:spcPts val="1200"/>
              </a:spcAft>
            </a:pPr>
            <a:r>
              <a:rPr lang="en-US" sz="1440" dirty="0">
                <a:solidFill>
                  <a:srgbClr val="00529B"/>
                </a:solidFill>
              </a:rPr>
              <a:t>Counseling to prevent tobacco use &amp; </a:t>
            </a:r>
          </a:p>
          <a:p>
            <a:pPr marL="0" lvl="0" indent="0">
              <a:lnSpc>
                <a:spcPct val="100000"/>
              </a:lnSpc>
              <a:spcBef>
                <a:spcPts val="0"/>
              </a:spcBef>
              <a:spcAft>
                <a:spcPts val="1200"/>
              </a:spcAft>
              <a:buNone/>
            </a:pPr>
            <a:r>
              <a:rPr lang="en-US" sz="1440" dirty="0">
                <a:solidFill>
                  <a:srgbClr val="00529B"/>
                </a:solidFill>
              </a:rPr>
              <a:t>    tobacco-caused disease</a:t>
            </a:r>
          </a:p>
          <a:p>
            <a:pPr lvl="0">
              <a:lnSpc>
                <a:spcPct val="100000"/>
              </a:lnSpc>
              <a:spcBef>
                <a:spcPts val="0"/>
              </a:spcBef>
              <a:spcAft>
                <a:spcPts val="1200"/>
              </a:spcAft>
            </a:pPr>
            <a:r>
              <a:rPr lang="en-US" sz="1440" dirty="0">
                <a:solidFill>
                  <a:srgbClr val="00529B"/>
                </a:solidFill>
              </a:rPr>
              <a:t>Covid-19 vaccine</a:t>
            </a:r>
          </a:p>
          <a:p>
            <a:pPr lvl="0">
              <a:lnSpc>
                <a:spcPct val="100000"/>
              </a:lnSpc>
              <a:spcBef>
                <a:spcPts val="0"/>
              </a:spcBef>
              <a:spcAft>
                <a:spcPts val="1200"/>
              </a:spcAft>
            </a:pPr>
            <a:r>
              <a:rPr lang="en-US" sz="1440" dirty="0">
                <a:solidFill>
                  <a:srgbClr val="00529B"/>
                </a:solidFill>
              </a:rPr>
              <a:t>Depression screening</a:t>
            </a:r>
          </a:p>
          <a:p>
            <a:pPr lvl="0">
              <a:lnSpc>
                <a:spcPct val="100000"/>
              </a:lnSpc>
              <a:spcBef>
                <a:spcPts val="0"/>
              </a:spcBef>
              <a:spcAft>
                <a:spcPts val="1200"/>
              </a:spcAft>
            </a:pPr>
            <a:r>
              <a:rPr lang="en-US" sz="1440" dirty="0">
                <a:solidFill>
                  <a:srgbClr val="00529B"/>
                </a:solidFill>
              </a:rPr>
              <a:t>Diabetes screenings</a:t>
            </a:r>
          </a:p>
          <a:p>
            <a:pPr lvl="0">
              <a:lnSpc>
                <a:spcPct val="100000"/>
              </a:lnSpc>
              <a:spcBef>
                <a:spcPts val="0"/>
              </a:spcBef>
              <a:spcAft>
                <a:spcPts val="1200"/>
              </a:spcAft>
            </a:pPr>
            <a:r>
              <a:rPr lang="en-US" sz="1440" dirty="0">
                <a:solidFill>
                  <a:srgbClr val="00529B"/>
                </a:solidFill>
              </a:rPr>
              <a:t>Diabetes self-management training</a:t>
            </a:r>
          </a:p>
          <a:p>
            <a:pPr lvl="0">
              <a:lnSpc>
                <a:spcPct val="100000"/>
              </a:lnSpc>
              <a:spcBef>
                <a:spcPts val="0"/>
              </a:spcBef>
              <a:spcAft>
                <a:spcPts val="1200"/>
              </a:spcAft>
            </a:pPr>
            <a:r>
              <a:rPr lang="en-US" sz="1440" dirty="0">
                <a:solidFill>
                  <a:srgbClr val="00529B"/>
                </a:solidFill>
              </a:rPr>
              <a:t>Flu shots</a:t>
            </a:r>
          </a:p>
          <a:p>
            <a:pPr lvl="0">
              <a:lnSpc>
                <a:spcPct val="100000"/>
              </a:lnSpc>
              <a:spcBef>
                <a:spcPts val="0"/>
              </a:spcBef>
              <a:spcAft>
                <a:spcPts val="1200"/>
              </a:spcAft>
            </a:pPr>
            <a:r>
              <a:rPr lang="en-US" sz="1440" dirty="0">
                <a:solidFill>
                  <a:srgbClr val="00529B"/>
                </a:solidFill>
              </a:rPr>
              <a:t>Glaucoma tests</a:t>
            </a:r>
          </a:p>
          <a:p>
            <a:pPr lvl="0">
              <a:lnSpc>
                <a:spcPct val="100000"/>
              </a:lnSpc>
              <a:spcBef>
                <a:spcPts val="0"/>
              </a:spcBef>
              <a:spcAft>
                <a:spcPts val="1200"/>
              </a:spcAft>
            </a:pPr>
            <a:r>
              <a:rPr lang="en-US" sz="1440" dirty="0">
                <a:solidFill>
                  <a:srgbClr val="00529B"/>
                </a:solidFill>
              </a:rPr>
              <a:t>Hepatitis B Virus infection screenings</a:t>
            </a:r>
          </a:p>
          <a:p>
            <a:pPr lvl="0">
              <a:lnSpc>
                <a:spcPct val="100000"/>
              </a:lnSpc>
              <a:spcBef>
                <a:spcPts val="0"/>
              </a:spcBef>
              <a:spcAft>
                <a:spcPts val="1200"/>
              </a:spcAft>
            </a:pPr>
            <a:r>
              <a:rPr lang="en-US" sz="1440" dirty="0">
                <a:solidFill>
                  <a:srgbClr val="00529B"/>
                </a:solidFill>
              </a:rPr>
              <a:t>Hepatitis C screening tests</a:t>
            </a:r>
          </a:p>
          <a:p>
            <a:pPr lvl="0">
              <a:lnSpc>
                <a:spcPct val="100000"/>
              </a:lnSpc>
              <a:spcBef>
                <a:spcPts val="0"/>
              </a:spcBef>
              <a:spcAft>
                <a:spcPts val="1200"/>
              </a:spcAft>
            </a:pPr>
            <a:r>
              <a:rPr lang="en-US" sz="1440" dirty="0">
                <a:solidFill>
                  <a:srgbClr val="00529B"/>
                </a:solidFill>
              </a:rPr>
              <a:t>HIV (Human Immunodeficiency Virus) screenings</a:t>
            </a:r>
          </a:p>
          <a:p>
            <a:pPr lvl="0">
              <a:lnSpc>
                <a:spcPct val="100000"/>
              </a:lnSpc>
              <a:spcBef>
                <a:spcPts val="0"/>
              </a:spcBef>
              <a:spcAft>
                <a:spcPts val="1200"/>
              </a:spcAft>
            </a:pPr>
            <a:r>
              <a:rPr lang="en-US" sz="1440" dirty="0">
                <a:solidFill>
                  <a:srgbClr val="00529B"/>
                </a:solidFill>
              </a:rPr>
              <a:t>Lung cancer screenings</a:t>
            </a:r>
          </a:p>
          <a:p>
            <a:pPr lvl="0">
              <a:lnSpc>
                <a:spcPct val="100000"/>
              </a:lnSpc>
              <a:spcBef>
                <a:spcPts val="0"/>
              </a:spcBef>
              <a:spcAft>
                <a:spcPts val="1200"/>
              </a:spcAft>
            </a:pPr>
            <a:r>
              <a:rPr lang="en-US" sz="1440" dirty="0">
                <a:solidFill>
                  <a:srgbClr val="00529B"/>
                </a:solidFill>
              </a:rPr>
              <a:t>Mammograms</a:t>
            </a:r>
          </a:p>
          <a:p>
            <a:pPr lvl="0">
              <a:lnSpc>
                <a:spcPct val="100000"/>
              </a:lnSpc>
              <a:spcBef>
                <a:spcPts val="0"/>
              </a:spcBef>
              <a:spcAft>
                <a:spcPts val="1200"/>
              </a:spcAft>
            </a:pPr>
            <a:r>
              <a:rPr lang="en-US" sz="1440" dirty="0">
                <a:solidFill>
                  <a:srgbClr val="00529B"/>
                </a:solidFill>
              </a:rPr>
              <a:t>Medicare Diabetes Prevention Program</a:t>
            </a:r>
          </a:p>
          <a:p>
            <a:pPr lvl="0">
              <a:lnSpc>
                <a:spcPct val="100000"/>
              </a:lnSpc>
              <a:spcBef>
                <a:spcPts val="0"/>
              </a:spcBef>
              <a:spcAft>
                <a:spcPts val="1200"/>
              </a:spcAft>
            </a:pPr>
            <a:r>
              <a:rPr lang="en-US" sz="1440" dirty="0">
                <a:solidFill>
                  <a:srgbClr val="00529B"/>
                </a:solidFill>
              </a:rPr>
              <a:t>Nutrition therapy services</a:t>
            </a:r>
          </a:p>
          <a:p>
            <a:pPr lvl="0">
              <a:lnSpc>
                <a:spcPct val="100000"/>
              </a:lnSpc>
              <a:spcBef>
                <a:spcPts val="0"/>
              </a:spcBef>
              <a:spcAft>
                <a:spcPts val="1200"/>
              </a:spcAft>
            </a:pPr>
            <a:r>
              <a:rPr lang="en-US" sz="1440" dirty="0">
                <a:solidFill>
                  <a:srgbClr val="00529B"/>
                </a:solidFill>
              </a:rPr>
              <a:t>Obesity behavioral therapy</a:t>
            </a:r>
          </a:p>
          <a:p>
            <a:pPr lvl="0">
              <a:lnSpc>
                <a:spcPct val="100000"/>
              </a:lnSpc>
              <a:spcBef>
                <a:spcPts val="0"/>
              </a:spcBef>
              <a:spcAft>
                <a:spcPts val="1200"/>
              </a:spcAft>
            </a:pPr>
            <a:r>
              <a:rPr lang="en-US" sz="1440" dirty="0">
                <a:solidFill>
                  <a:srgbClr val="00529B"/>
                </a:solidFill>
              </a:rPr>
              <a:t>Pneumococcal shots</a:t>
            </a:r>
          </a:p>
          <a:p>
            <a:pPr lvl="0">
              <a:lnSpc>
                <a:spcPct val="100000"/>
              </a:lnSpc>
              <a:spcBef>
                <a:spcPts val="0"/>
              </a:spcBef>
              <a:spcAft>
                <a:spcPts val="1200"/>
              </a:spcAft>
            </a:pPr>
            <a:r>
              <a:rPr lang="en-US" sz="1440" dirty="0">
                <a:solidFill>
                  <a:srgbClr val="00529B"/>
                </a:solidFill>
              </a:rPr>
              <a:t>Prostate cancer screenings</a:t>
            </a:r>
          </a:p>
          <a:p>
            <a:pPr lvl="0">
              <a:lnSpc>
                <a:spcPct val="100000"/>
              </a:lnSpc>
              <a:spcBef>
                <a:spcPts val="0"/>
              </a:spcBef>
              <a:spcAft>
                <a:spcPts val="1200"/>
              </a:spcAft>
            </a:pPr>
            <a:r>
              <a:rPr lang="en-US" sz="1440" dirty="0">
                <a:solidFill>
                  <a:srgbClr val="00529B"/>
                </a:solidFill>
              </a:rPr>
              <a:t>Sexually transmitted infection (STI) screenings &amp; counseling</a:t>
            </a:r>
          </a:p>
          <a:p>
            <a:pPr lvl="0">
              <a:lnSpc>
                <a:spcPct val="100000"/>
              </a:lnSpc>
              <a:spcBef>
                <a:spcPts val="0"/>
              </a:spcBef>
              <a:spcAft>
                <a:spcPts val="1200"/>
              </a:spcAft>
            </a:pPr>
            <a:r>
              <a:rPr lang="en-US" sz="1440" dirty="0">
                <a:solidFill>
                  <a:srgbClr val="00529B"/>
                </a:solidFill>
              </a:rPr>
              <a:t>“Welcome to Medicare” preventive visit</a:t>
            </a:r>
          </a:p>
          <a:p>
            <a:pPr lvl="0">
              <a:lnSpc>
                <a:spcPct val="100000"/>
              </a:lnSpc>
              <a:spcBef>
                <a:spcPts val="0"/>
              </a:spcBef>
              <a:spcAft>
                <a:spcPts val="1200"/>
              </a:spcAft>
            </a:pPr>
            <a:r>
              <a:rPr lang="en-US" sz="1440" dirty="0">
                <a:solidFill>
                  <a:srgbClr val="00529B"/>
                </a:solidFill>
              </a:rPr>
              <a:t>Yearly “Wellness” visit</a:t>
            </a:r>
          </a:p>
        </p:txBody>
      </p:sp>
      <p:cxnSp>
        <p:nvCxnSpPr>
          <p:cNvPr id="9" name="Straight Connector 8">
            <a:extLst>
              <a:ext uri="{FF2B5EF4-FFF2-40B4-BE49-F238E27FC236}">
                <a16:creationId xmlns:a16="http://schemas.microsoft.com/office/drawing/2014/main" id="{A3D6E951-A9FB-4CB1-96D5-D75D4C866D7D}"/>
              </a:ext>
              <a:ext uri="{C183D7F6-B498-43B3-948B-1728B52AA6E4}">
                <adec:decorative xmlns:adec="http://schemas.microsoft.com/office/drawing/2017/decorative" val="1"/>
              </a:ext>
            </a:extLst>
          </p:cNvPr>
          <p:cNvCxnSpPr/>
          <p:nvPr/>
        </p:nvCxnSpPr>
        <p:spPr>
          <a:xfrm>
            <a:off x="5593080" y="1251287"/>
            <a:ext cx="0" cy="4724400"/>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CD880C46-51CE-422A-BC03-3412C92B0C2B}"/>
              </a:ext>
            </a:extLst>
          </p:cNvPr>
          <p:cNvSpPr>
            <a:spLocks noGrp="1"/>
          </p:cNvSpPr>
          <p:nvPr>
            <p:ph type="sldNum" sz="quarter" idx="12"/>
          </p:nvPr>
        </p:nvSpPr>
        <p:spPr/>
        <p:txBody>
          <a:bodyPr/>
          <a:lstStyle/>
          <a:p>
            <a:fld id="{48F63A3B-78C7-47BE-AE5E-E10140E04643}" type="slidenum">
              <a:rPr lang="en-US" smtClean="0"/>
              <a:pPr/>
              <a:t>41</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3373592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What’s Not Covered by Part A &amp; Part B?</a:t>
            </a:r>
          </a:p>
        </p:txBody>
      </p:sp>
      <p:sp>
        <p:nvSpPr>
          <p:cNvPr id="5" name="Content Placeholder 4"/>
          <p:cNvSpPr>
            <a:spLocks noGrp="1"/>
          </p:cNvSpPr>
          <p:nvPr>
            <p:ph idx="1"/>
          </p:nvPr>
        </p:nvSpPr>
        <p:spPr>
          <a:xfrm>
            <a:off x="1694814" y="1035906"/>
            <a:ext cx="10515600" cy="972269"/>
          </a:xfrm>
        </p:spPr>
        <p:txBody>
          <a:bodyPr>
            <a:noAutofit/>
          </a:bodyPr>
          <a:lstStyle/>
          <a:p>
            <a:pPr marL="0" lvl="0" indent="0" defTabSz="685800">
              <a:lnSpc>
                <a:spcPct val="100000"/>
              </a:lnSpc>
              <a:spcBef>
                <a:spcPts val="0"/>
              </a:spcBef>
              <a:spcAft>
                <a:spcPts val="600"/>
              </a:spcAft>
              <a:buNone/>
            </a:pPr>
            <a:r>
              <a:rPr lang="en-US" sz="2400" b="1" dirty="0">
                <a:solidFill>
                  <a:srgbClr val="00529B"/>
                </a:solidFill>
              </a:rPr>
              <a:t>Some of the items and services that Part A and Part B </a:t>
            </a:r>
            <a:br>
              <a:rPr lang="en-US" sz="2400" b="1" dirty="0">
                <a:solidFill>
                  <a:srgbClr val="00529B"/>
                </a:solidFill>
              </a:rPr>
            </a:br>
            <a:r>
              <a:rPr lang="en-US" sz="2400" b="1" dirty="0">
                <a:solidFill>
                  <a:srgbClr val="00529B"/>
                </a:solidFill>
              </a:rPr>
              <a:t>don’t cover include:</a:t>
            </a:r>
          </a:p>
        </p:txBody>
      </p:sp>
      <p:sp>
        <p:nvSpPr>
          <p:cNvPr id="6" name="Rectangle: Rounded Corners 5">
            <a:extLst>
              <a:ext uri="{FF2B5EF4-FFF2-40B4-BE49-F238E27FC236}">
                <a16:creationId xmlns:a16="http://schemas.microsoft.com/office/drawing/2014/main" id="{6DF90BE9-DDAB-4761-91F0-C9E817468461}"/>
              </a:ext>
              <a:ext uri="{C183D7F6-B498-43B3-948B-1728B52AA6E4}">
                <adec:decorative xmlns:adec="http://schemas.microsoft.com/office/drawing/2017/decorative" val="1"/>
              </a:ext>
            </a:extLst>
          </p:cNvPr>
          <p:cNvSpPr/>
          <p:nvPr/>
        </p:nvSpPr>
        <p:spPr>
          <a:xfrm>
            <a:off x="1222218" y="2046068"/>
            <a:ext cx="9967865" cy="3228925"/>
          </a:xfrm>
          <a:prstGeom prst="roundRect">
            <a:avLst>
              <a:gd name="adj" fmla="val 11930"/>
            </a:avLst>
          </a:prstGeom>
          <a:solidFill>
            <a:srgbClr val="FF0000">
              <a:alpha val="10196"/>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7" name="Group 46">
            <a:extLst>
              <a:ext uri="{FF2B5EF4-FFF2-40B4-BE49-F238E27FC236}">
                <a16:creationId xmlns:a16="http://schemas.microsoft.com/office/drawing/2014/main" id="{3A3AD9EF-0D19-48BE-8BE5-4BEF0054D474}"/>
              </a:ext>
              <a:ext uri="{C183D7F6-B498-43B3-948B-1728B52AA6E4}">
                <adec:decorative xmlns:adec="http://schemas.microsoft.com/office/drawing/2017/decorative" val="1"/>
              </a:ext>
            </a:extLst>
          </p:cNvPr>
          <p:cNvGrpSpPr>
            <a:grpSpLocks noChangeAspect="1"/>
          </p:cNvGrpSpPr>
          <p:nvPr/>
        </p:nvGrpSpPr>
        <p:grpSpPr>
          <a:xfrm>
            <a:off x="725551" y="1583007"/>
            <a:ext cx="1005840" cy="1005840"/>
            <a:chOff x="-585073" y="2331534"/>
            <a:chExt cx="972058" cy="1005840"/>
          </a:xfrm>
        </p:grpSpPr>
        <p:sp>
          <p:nvSpPr>
            <p:cNvPr id="43" name="Oval 42">
              <a:extLst>
                <a:ext uri="{FF2B5EF4-FFF2-40B4-BE49-F238E27FC236}">
                  <a16:creationId xmlns:a16="http://schemas.microsoft.com/office/drawing/2014/main" id="{F436D998-9B45-477E-8F0C-A3B778B77B06}"/>
                </a:ext>
              </a:extLst>
            </p:cNvPr>
            <p:cNvSpPr/>
            <p:nvPr/>
          </p:nvSpPr>
          <p:spPr>
            <a:xfrm>
              <a:off x="-582279" y="2331534"/>
              <a:ext cx="969264" cy="10058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reeform: Shape 41">
              <a:extLst>
                <a:ext uri="{FF2B5EF4-FFF2-40B4-BE49-F238E27FC236}">
                  <a16:creationId xmlns:a16="http://schemas.microsoft.com/office/drawing/2014/main" id="{7FB8A82B-C87B-4B63-9CE3-73A3BEF6A190}"/>
                </a:ext>
              </a:extLst>
            </p:cNvPr>
            <p:cNvSpPr>
              <a:spLocks noChangeAspect="1"/>
            </p:cNvSpPr>
            <p:nvPr/>
          </p:nvSpPr>
          <p:spPr>
            <a:xfrm>
              <a:off x="-585073" y="2353056"/>
              <a:ext cx="969264" cy="969264"/>
            </a:xfrm>
            <a:custGeom>
              <a:avLst/>
              <a:gdLst>
                <a:gd name="connsiteX0" fmla="*/ 1283817 w 3717558"/>
                <a:gd name="connsiteY0" fmla="*/ 982893 h 3717560"/>
                <a:gd name="connsiteX1" fmla="*/ 1005560 w 3717558"/>
                <a:gd name="connsiteY1" fmla="*/ 1250689 h 3717560"/>
                <a:gd name="connsiteX2" fmla="*/ 1616511 w 3717558"/>
                <a:gd name="connsiteY2" fmla="*/ 1885510 h 3717560"/>
                <a:gd name="connsiteX3" fmla="*/ 1041178 w 3717558"/>
                <a:gd name="connsiteY3" fmla="*/ 2472724 h 3717560"/>
                <a:gd name="connsiteX4" fmla="*/ 1317033 w 3717558"/>
                <a:gd name="connsiteY4" fmla="*/ 2742996 h 3717560"/>
                <a:gd name="connsiteX5" fmla="*/ 1884423 w 3717558"/>
                <a:gd name="connsiteY5" fmla="*/ 2163888 h 3717560"/>
                <a:gd name="connsiteX6" fmla="*/ 2433736 w 3717558"/>
                <a:gd name="connsiteY6" fmla="*/ 2734663 h 3717560"/>
                <a:gd name="connsiteX7" fmla="*/ 2711996 w 3717558"/>
                <a:gd name="connsiteY7" fmla="*/ 2466867 h 3717560"/>
                <a:gd name="connsiteX8" fmla="*/ 2154812 w 3717558"/>
                <a:gd name="connsiteY8" fmla="*/ 1887915 h 3717560"/>
                <a:gd name="connsiteX9" fmla="*/ 2758416 w 3717558"/>
                <a:gd name="connsiteY9" fmla="*/ 1271845 h 3717560"/>
                <a:gd name="connsiteX10" fmla="*/ 2482562 w 3717558"/>
                <a:gd name="connsiteY10" fmla="*/ 1001572 h 3717560"/>
                <a:gd name="connsiteX11" fmla="*/ 1886900 w 3717558"/>
                <a:gd name="connsiteY11" fmla="*/ 1609537 h 3717560"/>
                <a:gd name="connsiteX12" fmla="*/ 1858779 w 3717558"/>
                <a:gd name="connsiteY12" fmla="*/ 0 h 3717560"/>
                <a:gd name="connsiteX13" fmla="*/ 3717558 w 3717558"/>
                <a:gd name="connsiteY13" fmla="*/ 1858780 h 3717560"/>
                <a:gd name="connsiteX14" fmla="*/ 1858779 w 3717558"/>
                <a:gd name="connsiteY14" fmla="*/ 3717560 h 3717560"/>
                <a:gd name="connsiteX15" fmla="*/ 0 w 3717558"/>
                <a:gd name="connsiteY15" fmla="*/ 1858780 h 3717560"/>
                <a:gd name="connsiteX16" fmla="*/ 1858779 w 3717558"/>
                <a:gd name="connsiteY16"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7558" h="3717560">
                  <a:moveTo>
                    <a:pt x="1283817" y="982893"/>
                  </a:moveTo>
                  <a:lnTo>
                    <a:pt x="1005560" y="1250689"/>
                  </a:lnTo>
                  <a:lnTo>
                    <a:pt x="1616511" y="1885510"/>
                  </a:lnTo>
                  <a:lnTo>
                    <a:pt x="1041178" y="2472724"/>
                  </a:lnTo>
                  <a:lnTo>
                    <a:pt x="1317033" y="2742996"/>
                  </a:lnTo>
                  <a:lnTo>
                    <a:pt x="1884423" y="2163888"/>
                  </a:lnTo>
                  <a:lnTo>
                    <a:pt x="2433736" y="2734663"/>
                  </a:lnTo>
                  <a:lnTo>
                    <a:pt x="2711996" y="2466867"/>
                  </a:lnTo>
                  <a:lnTo>
                    <a:pt x="2154812" y="1887915"/>
                  </a:lnTo>
                  <a:lnTo>
                    <a:pt x="2758416" y="1271845"/>
                  </a:lnTo>
                  <a:lnTo>
                    <a:pt x="2482562" y="1001572"/>
                  </a:lnTo>
                  <a:lnTo>
                    <a:pt x="1886900" y="1609537"/>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FE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Content Placeholder 4">
            <a:extLst>
              <a:ext uri="{FF2B5EF4-FFF2-40B4-BE49-F238E27FC236}">
                <a16:creationId xmlns:a16="http://schemas.microsoft.com/office/drawing/2014/main" id="{63F646AB-B165-46C6-BAC0-B8C700850A9B}"/>
              </a:ext>
            </a:extLst>
          </p:cNvPr>
          <p:cNvSpPr txBox="1">
            <a:spLocks/>
          </p:cNvSpPr>
          <p:nvPr/>
        </p:nvSpPr>
        <p:spPr>
          <a:xfrm>
            <a:off x="1796497" y="2228770"/>
            <a:ext cx="9287091" cy="3084116"/>
          </a:xfrm>
          <a:prstGeom prst="rect">
            <a:avLst/>
          </a:prstGeom>
        </p:spPr>
        <p:txBody>
          <a:bodyPr vert="horz" lIns="91440" tIns="45720" rIns="91440" bIns="45720" numCol="2" rtlCol="0">
            <a:no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12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12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12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sz="2000" dirty="0"/>
              <a:t>Most dental care</a:t>
            </a:r>
          </a:p>
          <a:p>
            <a:pPr marL="342900" indent="-342900"/>
            <a:r>
              <a:rPr lang="en-US" sz="2000" dirty="0"/>
              <a:t>Vision (for prescription glasses)</a:t>
            </a:r>
          </a:p>
          <a:p>
            <a:pPr marL="342900" indent="-342900"/>
            <a:r>
              <a:rPr lang="en-US" sz="2000" dirty="0"/>
              <a:t>Dentures</a:t>
            </a:r>
          </a:p>
          <a:p>
            <a:pPr marL="342900" indent="-342900"/>
            <a:r>
              <a:rPr lang="en-US" sz="2000" dirty="0"/>
              <a:t>Cosmetic surgery</a:t>
            </a:r>
          </a:p>
          <a:p>
            <a:pPr marL="342900" indent="-342900"/>
            <a:r>
              <a:rPr lang="en-US" sz="2000" dirty="0"/>
              <a:t>Massage therapy</a:t>
            </a:r>
          </a:p>
          <a:p>
            <a:pPr marL="342900" indent="-342900"/>
            <a:r>
              <a:rPr lang="en-US" sz="2000" dirty="0"/>
              <a:t>Routine physical exams</a:t>
            </a:r>
          </a:p>
          <a:p>
            <a:pPr marL="342900" indent="-342900"/>
            <a:endParaRPr lang="en-US" sz="2000" dirty="0"/>
          </a:p>
          <a:p>
            <a:pPr marL="342900" indent="-342900"/>
            <a:r>
              <a:rPr lang="en-US" sz="2000" dirty="0"/>
              <a:t>Hearing aids and exams for fitting them</a:t>
            </a:r>
          </a:p>
          <a:p>
            <a:pPr marL="342900" indent="-342900"/>
            <a:r>
              <a:rPr lang="en-US" sz="2000" dirty="0"/>
              <a:t>Long-term care</a:t>
            </a:r>
          </a:p>
          <a:p>
            <a:pPr marL="342900" indent="-342900"/>
            <a:r>
              <a:rPr lang="en-US" sz="2000" dirty="0"/>
              <a:t>Concierge care</a:t>
            </a:r>
          </a:p>
          <a:p>
            <a:pPr marL="342900" indent="-342900"/>
            <a:r>
              <a:rPr lang="en-US" sz="2000" dirty="0"/>
              <a:t>Covered items or services you get from an opt out doctor or other provider</a:t>
            </a:r>
          </a:p>
        </p:txBody>
      </p:sp>
      <p:sp>
        <p:nvSpPr>
          <p:cNvPr id="20" name="Content Placeholder 4">
            <a:extLst>
              <a:ext uri="{FF2B5EF4-FFF2-40B4-BE49-F238E27FC236}">
                <a16:creationId xmlns:a16="http://schemas.microsoft.com/office/drawing/2014/main" id="{06748B4A-E0FD-47C0-BFB0-7A76BB013C14}"/>
              </a:ext>
            </a:extLst>
          </p:cNvPr>
          <p:cNvSpPr txBox="1">
            <a:spLocks/>
          </p:cNvSpPr>
          <p:nvPr/>
        </p:nvSpPr>
        <p:spPr>
          <a:xfrm>
            <a:off x="1694814" y="5350778"/>
            <a:ext cx="9495269" cy="7153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0"/>
              </a:spcBef>
              <a:spcAft>
                <a:spcPts val="600"/>
              </a:spcAft>
              <a:buFont typeface="Wingdings" pitchFamily="2" charset="2"/>
              <a:buNone/>
            </a:pPr>
            <a:r>
              <a:rPr lang="en-US" sz="2400" dirty="0">
                <a:solidFill>
                  <a:srgbClr val="00529B"/>
                </a:solidFill>
              </a:rPr>
              <a:t>They may be covered if you have other coverage, like Medicaid or a Medicare Advantage Plan that covers these services.</a:t>
            </a:r>
          </a:p>
        </p:txBody>
      </p:sp>
      <p:sp>
        <p:nvSpPr>
          <p:cNvPr id="7" name="Slide Number Placeholder 6">
            <a:extLst>
              <a:ext uri="{FF2B5EF4-FFF2-40B4-BE49-F238E27FC236}">
                <a16:creationId xmlns:a16="http://schemas.microsoft.com/office/drawing/2014/main" id="{68944BDB-888C-45BE-8E0F-0CEFF5A12602}"/>
              </a:ext>
            </a:extLst>
          </p:cNvPr>
          <p:cNvSpPr>
            <a:spLocks noGrp="1"/>
          </p:cNvSpPr>
          <p:nvPr>
            <p:ph type="sldNum" sz="quarter" idx="12"/>
          </p:nvPr>
        </p:nvSpPr>
        <p:spPr/>
        <p:txBody>
          <a:bodyPr/>
          <a:lstStyle/>
          <a:p>
            <a:fld id="{48F63A3B-78C7-47BE-AE5E-E10140E04643}" type="slidenum">
              <a:rPr lang="en-US" smtClean="0"/>
              <a:pPr/>
              <a:t>42</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362433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What You Pay in 2023: Part B Monthly Premiums</a:t>
            </a:r>
          </a:p>
        </p:txBody>
      </p:sp>
      <p:sp>
        <p:nvSpPr>
          <p:cNvPr id="6" name="Content Placeholder 7"/>
          <p:cNvSpPr txBox="1">
            <a:spLocks/>
          </p:cNvSpPr>
          <p:nvPr/>
        </p:nvSpPr>
        <p:spPr>
          <a:xfrm>
            <a:off x="1693846" y="1158163"/>
            <a:ext cx="8480440" cy="5687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3200" kern="1200">
                <a:solidFill>
                  <a:schemeClr val="tx1"/>
                </a:solidFill>
                <a:latin typeface="+mn-lt"/>
                <a:ea typeface="+mn-ea"/>
                <a:cs typeface="+mn-cs"/>
              </a:defRPr>
            </a:lvl1pPr>
            <a:lvl2pPr marL="461963" marR="0"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24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20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1775" marR="0" lvl="2" indent="0" algn="ctr" defTabSz="685800" rtl="0" eaLnBrk="1" fontAlgn="auto" latinLnBrk="0" hangingPunct="1">
              <a:lnSpc>
                <a:spcPct val="100000"/>
              </a:lnSpc>
              <a:spcBef>
                <a:spcPts val="600"/>
              </a:spcBef>
              <a:spcAft>
                <a:spcPts val="0"/>
              </a:spcAft>
              <a:buClrTx/>
              <a:buSzPct val="100000"/>
              <a:buNone/>
              <a:tabLst/>
              <a:defRPr/>
            </a:pPr>
            <a:r>
              <a:rPr kumimoji="0" lang="en-US"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Standard premium is $164.90  </a:t>
            </a:r>
          </a:p>
        </p:txBody>
      </p:sp>
      <p:sp>
        <p:nvSpPr>
          <p:cNvPr id="14" name="Rectangle: Rounded Corners 13">
            <a:extLst>
              <a:ext uri="{FF2B5EF4-FFF2-40B4-BE49-F238E27FC236}">
                <a16:creationId xmlns:a16="http://schemas.microsoft.com/office/drawing/2014/main" id="{15BAA27A-F668-42ED-827C-F98FCBB11F65}"/>
              </a:ext>
              <a:ext uri="{C183D7F6-B498-43B3-948B-1728B52AA6E4}">
                <adec:decorative xmlns:adec="http://schemas.microsoft.com/office/drawing/2017/decorative" val="1"/>
              </a:ext>
            </a:extLst>
          </p:cNvPr>
          <p:cNvSpPr/>
          <p:nvPr/>
        </p:nvSpPr>
        <p:spPr>
          <a:xfrm>
            <a:off x="2454585" y="1792959"/>
            <a:ext cx="3355682" cy="4017686"/>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ntent Placeholder 4">
            <a:extLst>
              <a:ext uri="{FF2B5EF4-FFF2-40B4-BE49-F238E27FC236}">
                <a16:creationId xmlns:a16="http://schemas.microsoft.com/office/drawing/2014/main" id="{33C80790-403D-4B28-8F50-CEA9E474E6C4}"/>
              </a:ext>
            </a:extLst>
          </p:cNvPr>
          <p:cNvSpPr txBox="1">
            <a:spLocks/>
          </p:cNvSpPr>
          <p:nvPr/>
        </p:nvSpPr>
        <p:spPr>
          <a:xfrm>
            <a:off x="2454585" y="3511167"/>
            <a:ext cx="3355682" cy="202252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defTabSz="685800">
              <a:lnSpc>
                <a:spcPct val="100000"/>
              </a:lnSpc>
              <a:spcBef>
                <a:spcPts val="0"/>
              </a:spcBef>
              <a:spcAft>
                <a:spcPts val="1200"/>
              </a:spcAft>
              <a:buNone/>
            </a:pPr>
            <a:r>
              <a:rPr lang="en-US" sz="2400" dirty="0">
                <a:solidFill>
                  <a:srgbClr val="00529B"/>
                </a:solidFill>
                <a:latin typeface="+mn-lt"/>
                <a:cs typeface="Arial"/>
              </a:rPr>
              <a:t>Some people who get Social Security benefits pay less due to the statutory hold harmless provision</a:t>
            </a:r>
          </a:p>
        </p:txBody>
      </p:sp>
      <p:grpSp>
        <p:nvGrpSpPr>
          <p:cNvPr id="9" name="Group 8">
            <a:extLst>
              <a:ext uri="{FF2B5EF4-FFF2-40B4-BE49-F238E27FC236}">
                <a16:creationId xmlns:a16="http://schemas.microsoft.com/office/drawing/2014/main" id="{E93D639F-2AD1-4608-8DF0-20A17EA71BBC}"/>
              </a:ext>
              <a:ext uri="{C183D7F6-B498-43B3-948B-1728B52AA6E4}">
                <adec:decorative xmlns:adec="http://schemas.microsoft.com/office/drawing/2017/decorative" val="1"/>
              </a:ext>
            </a:extLst>
          </p:cNvPr>
          <p:cNvGrpSpPr/>
          <p:nvPr/>
        </p:nvGrpSpPr>
        <p:grpSpPr>
          <a:xfrm>
            <a:off x="3309466" y="1951667"/>
            <a:ext cx="1645920" cy="1645920"/>
            <a:chOff x="3309466" y="2062029"/>
            <a:chExt cx="1645920" cy="1645920"/>
          </a:xfrm>
        </p:grpSpPr>
        <p:sp>
          <p:nvSpPr>
            <p:cNvPr id="5" name="Oval 4">
              <a:extLst>
                <a:ext uri="{FF2B5EF4-FFF2-40B4-BE49-F238E27FC236}">
                  <a16:creationId xmlns:a16="http://schemas.microsoft.com/office/drawing/2014/main" id="{3903B81F-A925-4BC9-BD81-BA937536CD33}"/>
                </a:ext>
              </a:extLst>
            </p:cNvPr>
            <p:cNvSpPr/>
            <p:nvPr/>
          </p:nvSpPr>
          <p:spPr>
            <a:xfrm>
              <a:off x="3309466" y="2062029"/>
              <a:ext cx="1645920" cy="164592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Down 6">
              <a:extLst>
                <a:ext uri="{FF2B5EF4-FFF2-40B4-BE49-F238E27FC236}">
                  <a16:creationId xmlns:a16="http://schemas.microsoft.com/office/drawing/2014/main" id="{4EE3F0C5-A7F3-461E-BFB7-EBB4643EFAA7}"/>
                </a:ext>
              </a:extLst>
            </p:cNvPr>
            <p:cNvSpPr/>
            <p:nvPr/>
          </p:nvSpPr>
          <p:spPr>
            <a:xfrm>
              <a:off x="3355109" y="2062029"/>
              <a:ext cx="1554634" cy="1600937"/>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7DD487E7-8298-4C1C-A8DE-76E0AD8386B4}"/>
                </a:ext>
              </a:extLst>
            </p:cNvPr>
            <p:cNvSpPr/>
            <p:nvPr/>
          </p:nvSpPr>
          <p:spPr>
            <a:xfrm>
              <a:off x="3765979" y="2284824"/>
              <a:ext cx="732893" cy="1200329"/>
            </a:xfrm>
            <a:prstGeom prst="rect">
              <a:avLst/>
            </a:prstGeom>
            <a:noFill/>
          </p:spPr>
          <p:txBody>
            <a:bodyPr wrap="none" lIns="91440" tIns="45720" rIns="91440" bIns="45720">
              <a:spAutoFit/>
            </a:bodyPr>
            <a:lstStyle/>
            <a:p>
              <a:pPr algn="ctr"/>
              <a:r>
                <a:rPr lang="en-US" sz="7200" dirty="0">
                  <a:ln w="0"/>
                  <a:solidFill>
                    <a:schemeClr val="accent1">
                      <a:lumMod val="75000"/>
                    </a:schemeClr>
                  </a:solidFill>
                  <a:effectLst>
                    <a:outerShdw blurRad="38100" dist="19050" dir="2700000" algn="tl" rotWithShape="0">
                      <a:schemeClr val="dk1">
                        <a:alpha val="40000"/>
                      </a:schemeClr>
                    </a:outerShdw>
                  </a:effectLst>
                  <a:latin typeface="Arial Rounded MT Bold" panose="020F0704030504030204" pitchFamily="34" charset="0"/>
                </a:rPr>
                <a:t>$</a:t>
              </a:r>
              <a:endParaRPr lang="en-US" sz="7200" b="0" cap="none" spc="0" dirty="0">
                <a:ln w="0"/>
                <a:solidFill>
                  <a:schemeClr val="accent1">
                    <a:lumMod val="75000"/>
                  </a:schemeClr>
                </a:solidFill>
                <a:effectLst>
                  <a:outerShdw blurRad="38100" dist="19050" dir="2700000" algn="tl" rotWithShape="0">
                    <a:schemeClr val="dk1">
                      <a:alpha val="40000"/>
                    </a:schemeClr>
                  </a:outerShdw>
                </a:effectLst>
                <a:latin typeface="Arial Rounded MT Bold" panose="020F0704030504030204" pitchFamily="34" charset="0"/>
              </a:endParaRPr>
            </a:p>
          </p:txBody>
        </p:sp>
      </p:grpSp>
      <p:sp>
        <p:nvSpPr>
          <p:cNvPr id="15" name="Rectangle: Rounded Corners 14">
            <a:extLst>
              <a:ext uri="{FF2B5EF4-FFF2-40B4-BE49-F238E27FC236}">
                <a16:creationId xmlns:a16="http://schemas.microsoft.com/office/drawing/2014/main" id="{F9EFFCF0-FA7C-4A36-8E44-181D2EBB3E0D}"/>
              </a:ext>
              <a:ext uri="{C183D7F6-B498-43B3-948B-1728B52AA6E4}">
                <adec:decorative xmlns:adec="http://schemas.microsoft.com/office/drawing/2017/decorative" val="1"/>
              </a:ext>
            </a:extLst>
          </p:cNvPr>
          <p:cNvSpPr/>
          <p:nvPr/>
        </p:nvSpPr>
        <p:spPr>
          <a:xfrm>
            <a:off x="6420604" y="1788649"/>
            <a:ext cx="3355682" cy="4017686"/>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ontent Placeholder 4">
            <a:extLst>
              <a:ext uri="{FF2B5EF4-FFF2-40B4-BE49-F238E27FC236}">
                <a16:creationId xmlns:a16="http://schemas.microsoft.com/office/drawing/2014/main" id="{433C5D6F-F189-4012-9301-4F04FD0BCA9A}"/>
              </a:ext>
            </a:extLst>
          </p:cNvPr>
          <p:cNvSpPr txBox="1">
            <a:spLocks/>
          </p:cNvSpPr>
          <p:nvPr/>
        </p:nvSpPr>
        <p:spPr>
          <a:xfrm>
            <a:off x="6381735" y="3549601"/>
            <a:ext cx="3355682" cy="281048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defTabSz="685800">
              <a:lnSpc>
                <a:spcPct val="100000"/>
              </a:lnSpc>
              <a:spcBef>
                <a:spcPts val="0"/>
              </a:spcBef>
              <a:spcAft>
                <a:spcPts val="1200"/>
              </a:spcAft>
              <a:buNone/>
            </a:pPr>
            <a:r>
              <a:rPr lang="en-US" sz="2400" dirty="0">
                <a:solidFill>
                  <a:srgbClr val="00529B"/>
                </a:solidFill>
                <a:latin typeface="+mn-lt"/>
                <a:cs typeface="Arial"/>
              </a:rPr>
              <a:t>Your premium may be higher if you didn’t choose Part B when you first became eligible or if your income exceeds a certain threshold</a:t>
            </a:r>
          </a:p>
        </p:txBody>
      </p:sp>
      <p:grpSp>
        <p:nvGrpSpPr>
          <p:cNvPr id="19" name="Group 18">
            <a:extLst>
              <a:ext uri="{FF2B5EF4-FFF2-40B4-BE49-F238E27FC236}">
                <a16:creationId xmlns:a16="http://schemas.microsoft.com/office/drawing/2014/main" id="{377A5305-2665-4A8D-82D6-30D2DD6AC256}"/>
              </a:ext>
              <a:ext uri="{C183D7F6-B498-43B3-948B-1728B52AA6E4}">
                <adec:decorative xmlns:adec="http://schemas.microsoft.com/office/drawing/2017/decorative" val="1"/>
              </a:ext>
            </a:extLst>
          </p:cNvPr>
          <p:cNvGrpSpPr/>
          <p:nvPr/>
        </p:nvGrpSpPr>
        <p:grpSpPr>
          <a:xfrm rot="10800000">
            <a:off x="7265991" y="1993912"/>
            <a:ext cx="1645920" cy="1658620"/>
            <a:chOff x="3309466" y="2049329"/>
            <a:chExt cx="1645920" cy="1658620"/>
          </a:xfrm>
        </p:grpSpPr>
        <p:sp>
          <p:nvSpPr>
            <p:cNvPr id="20" name="Oval 19">
              <a:extLst>
                <a:ext uri="{FF2B5EF4-FFF2-40B4-BE49-F238E27FC236}">
                  <a16:creationId xmlns:a16="http://schemas.microsoft.com/office/drawing/2014/main" id="{24F6D3D8-F569-4076-8016-44B2DDD67FE6}"/>
                </a:ext>
              </a:extLst>
            </p:cNvPr>
            <p:cNvSpPr/>
            <p:nvPr/>
          </p:nvSpPr>
          <p:spPr>
            <a:xfrm>
              <a:off x="3309466" y="2062029"/>
              <a:ext cx="1645920" cy="164592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Arrow: Down 20">
              <a:extLst>
                <a:ext uri="{FF2B5EF4-FFF2-40B4-BE49-F238E27FC236}">
                  <a16:creationId xmlns:a16="http://schemas.microsoft.com/office/drawing/2014/main" id="{104AED60-E80A-4795-AB56-51E37CAFDFD2}"/>
                </a:ext>
              </a:extLst>
            </p:cNvPr>
            <p:cNvSpPr/>
            <p:nvPr/>
          </p:nvSpPr>
          <p:spPr>
            <a:xfrm>
              <a:off x="3355109" y="2049329"/>
              <a:ext cx="1554634" cy="1600937"/>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D2196658-4A64-4335-A35C-47EDF68AA8B0}"/>
                </a:ext>
              </a:extLst>
            </p:cNvPr>
            <p:cNvSpPr/>
            <p:nvPr/>
          </p:nvSpPr>
          <p:spPr>
            <a:xfrm rot="10800000">
              <a:off x="3765979" y="2284824"/>
              <a:ext cx="732893" cy="1200329"/>
            </a:xfrm>
            <a:prstGeom prst="rect">
              <a:avLst/>
            </a:prstGeom>
            <a:noFill/>
          </p:spPr>
          <p:txBody>
            <a:bodyPr wrap="none" lIns="91440" tIns="45720" rIns="91440" bIns="45720">
              <a:spAutoFit/>
            </a:bodyPr>
            <a:lstStyle/>
            <a:p>
              <a:pPr algn="ctr"/>
              <a:r>
                <a:rPr lang="en-US" sz="7200" dirty="0">
                  <a:ln w="0"/>
                  <a:solidFill>
                    <a:schemeClr val="accent1">
                      <a:lumMod val="75000"/>
                    </a:schemeClr>
                  </a:solidFill>
                  <a:effectLst>
                    <a:outerShdw blurRad="38100" dist="19050" dir="2700000" algn="tl" rotWithShape="0">
                      <a:schemeClr val="dk1">
                        <a:alpha val="40000"/>
                      </a:schemeClr>
                    </a:outerShdw>
                  </a:effectLst>
                  <a:latin typeface="Arial Rounded MT Bold" panose="020F0704030504030204" pitchFamily="34" charset="0"/>
                </a:rPr>
                <a:t>$</a:t>
              </a:r>
              <a:endParaRPr lang="en-US" sz="7200" b="0" cap="none" spc="0" dirty="0">
                <a:ln w="0"/>
                <a:solidFill>
                  <a:schemeClr val="accent1">
                    <a:lumMod val="75000"/>
                  </a:schemeClr>
                </a:solidFill>
                <a:effectLst>
                  <a:outerShdw blurRad="38100" dist="19050" dir="2700000" algn="tl" rotWithShape="0">
                    <a:schemeClr val="dk1">
                      <a:alpha val="40000"/>
                    </a:schemeClr>
                  </a:outerShdw>
                </a:effectLst>
                <a:latin typeface="Arial Rounded MT Bold" panose="020F0704030504030204" pitchFamily="34" charset="0"/>
              </a:endParaRPr>
            </a:p>
          </p:txBody>
        </p:sp>
      </p:grpSp>
      <p:sp>
        <p:nvSpPr>
          <p:cNvPr id="10" name="Slide Number Placeholder 9">
            <a:extLst>
              <a:ext uri="{FF2B5EF4-FFF2-40B4-BE49-F238E27FC236}">
                <a16:creationId xmlns:a16="http://schemas.microsoft.com/office/drawing/2014/main" id="{9C9954F6-B5D4-412C-9456-41EAEF53C75E}"/>
              </a:ext>
            </a:extLst>
          </p:cNvPr>
          <p:cNvSpPr>
            <a:spLocks noGrp="1"/>
          </p:cNvSpPr>
          <p:nvPr>
            <p:ph type="sldNum" sz="quarter" idx="12"/>
          </p:nvPr>
        </p:nvSpPr>
        <p:spPr/>
        <p:txBody>
          <a:bodyPr/>
          <a:lstStyle/>
          <a:p>
            <a:fld id="{48F63A3B-78C7-47BE-AE5E-E10140E04643}" type="slidenum">
              <a:rPr lang="en-US" smtClean="0"/>
              <a:pPr/>
              <a:t>43</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7645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nSpc>
                <a:spcPct val="100000"/>
              </a:lnSpc>
            </a:pPr>
            <a:r>
              <a:rPr lang="en-US" sz="2800" b="0" dirty="0">
                <a:solidFill>
                  <a:prstClr val="white"/>
                </a:solidFill>
              </a:rPr>
              <a:t>Monthly Part B Standard Premium—Income-Related Monthly Adjustment Amount (IRMAA) for 2023</a:t>
            </a:r>
            <a:endParaRPr lang="en-US" sz="2800" b="0" dirty="0"/>
          </a:p>
        </p:txBody>
      </p:sp>
      <p:sp>
        <p:nvSpPr>
          <p:cNvPr id="7" name="Rectangle 6" descr="If your yearly income in 2021 (for what you pay in 2023) was:"/>
          <p:cNvSpPr/>
          <p:nvPr/>
        </p:nvSpPr>
        <p:spPr>
          <a:xfrm>
            <a:off x="258793" y="1034416"/>
            <a:ext cx="8918190" cy="400110"/>
          </a:xfrm>
          <a:prstGeom prst="rect">
            <a:avLst/>
          </a:prstGeom>
        </p:spPr>
        <p:txBody>
          <a:bodyPr wrap="square">
            <a:spAutoFit/>
          </a:bodyPr>
          <a:lstStyle/>
          <a:p>
            <a:pPr marL="215265">
              <a:spcAft>
                <a:spcPts val="50"/>
              </a:spcAft>
            </a:pPr>
            <a:r>
              <a:rPr lang="en-US" sz="2000" b="1" kern="0" dirty="0">
                <a:solidFill>
                  <a:srgbClr val="00529B"/>
                </a:solidFill>
                <a:latin typeface="Arial" panose="020B0604020202020204" pitchFamily="34" charset="0"/>
                <a:ea typeface="Calibri" panose="020F0502020204030204" pitchFamily="34" charset="0"/>
                <a:cs typeface="Arial" panose="020B0604020202020204" pitchFamily="34" charset="0"/>
              </a:rPr>
              <a:t>If your yearly income in 2021 (for what you pay in 2023) was:</a:t>
            </a:r>
          </a:p>
        </p:txBody>
      </p:sp>
      <p:graphicFrame>
        <p:nvGraphicFramePr>
          <p:cNvPr id="6" name="Table 5" descr="2020 IRMAA table"/>
          <p:cNvGraphicFramePr>
            <a:graphicFrameLocks noGrp="1"/>
          </p:cNvGraphicFramePr>
          <p:nvPr>
            <p:extLst>
              <p:ext uri="{D42A27DB-BD31-4B8C-83A1-F6EECF244321}">
                <p14:modId xmlns:p14="http://schemas.microsoft.com/office/powerpoint/2010/main" val="1893481233"/>
              </p:ext>
            </p:extLst>
          </p:nvPr>
        </p:nvGraphicFramePr>
        <p:xfrm>
          <a:off x="625506" y="1516835"/>
          <a:ext cx="10940987" cy="5050405"/>
        </p:xfrm>
        <a:graphic>
          <a:graphicData uri="http://schemas.openxmlformats.org/drawingml/2006/table">
            <a:tbl>
              <a:tblPr firstRow="1" bandRow="1">
                <a:tableStyleId>{5FD0F851-EC5A-4D38-B0AD-8093EC10F338}</a:tableStyleId>
              </a:tblPr>
              <a:tblGrid>
                <a:gridCol w="2760026">
                  <a:extLst>
                    <a:ext uri="{9D8B030D-6E8A-4147-A177-3AD203B41FA5}">
                      <a16:colId xmlns:a16="http://schemas.microsoft.com/office/drawing/2014/main" val="2082559654"/>
                    </a:ext>
                  </a:extLst>
                </a:gridCol>
                <a:gridCol w="3178822">
                  <a:extLst>
                    <a:ext uri="{9D8B030D-6E8A-4147-A177-3AD203B41FA5}">
                      <a16:colId xmlns:a16="http://schemas.microsoft.com/office/drawing/2014/main" val="743780762"/>
                    </a:ext>
                  </a:extLst>
                </a:gridCol>
                <a:gridCol w="2959593">
                  <a:extLst>
                    <a:ext uri="{9D8B030D-6E8A-4147-A177-3AD203B41FA5}">
                      <a16:colId xmlns:a16="http://schemas.microsoft.com/office/drawing/2014/main" val="790104051"/>
                    </a:ext>
                  </a:extLst>
                </a:gridCol>
                <a:gridCol w="2042546">
                  <a:extLst>
                    <a:ext uri="{9D8B030D-6E8A-4147-A177-3AD203B41FA5}">
                      <a16:colId xmlns:a16="http://schemas.microsoft.com/office/drawing/2014/main" val="3805910634"/>
                    </a:ext>
                  </a:extLst>
                </a:gridCol>
              </a:tblGrid>
              <a:tr h="82830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132080" marR="461645" algn="ctr">
                        <a:lnSpc>
                          <a:spcPct val="100000"/>
                        </a:lnSpc>
                        <a:spcBef>
                          <a:spcPts val="0"/>
                        </a:spcBef>
                        <a:spcAft>
                          <a:spcPts val="1200"/>
                        </a:spcAft>
                      </a:pPr>
                      <a:r>
                        <a:rPr lang="en-US" sz="2000" dirty="0">
                          <a:solidFill>
                            <a:srgbClr val="00529B"/>
                          </a:solidFill>
                          <a:effectLst/>
                        </a:rPr>
                        <a:t>File Individual Tax Return</a:t>
                      </a:r>
                      <a:endParaRPr lang="en-US" sz="18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130810" marR="0" algn="ctr">
                        <a:lnSpc>
                          <a:spcPct val="100000"/>
                        </a:lnSpc>
                        <a:spcBef>
                          <a:spcPts val="0"/>
                        </a:spcBef>
                        <a:spcAft>
                          <a:spcPts val="1200"/>
                        </a:spcAft>
                      </a:pPr>
                      <a:r>
                        <a:rPr lang="en-US" sz="2000" dirty="0">
                          <a:solidFill>
                            <a:srgbClr val="00529B"/>
                          </a:solidFill>
                          <a:effectLst/>
                        </a:rPr>
                        <a:t>File Joint Tax Return</a:t>
                      </a:r>
                      <a:endParaRPr lang="en-US" sz="18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132080" marR="90170" algn="ctr">
                        <a:lnSpc>
                          <a:spcPct val="100000"/>
                        </a:lnSpc>
                        <a:spcBef>
                          <a:spcPts val="0"/>
                        </a:spcBef>
                        <a:spcAft>
                          <a:spcPts val="1200"/>
                        </a:spcAft>
                      </a:pPr>
                      <a:r>
                        <a:rPr lang="en-US" sz="2000" dirty="0">
                          <a:solidFill>
                            <a:srgbClr val="00529B"/>
                          </a:solidFill>
                          <a:effectLst/>
                        </a:rPr>
                        <a:t>File Married &amp; Separate Tax Return</a:t>
                      </a:r>
                      <a:endParaRPr lang="en-US" sz="18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132080" marR="316230" algn="ctr">
                        <a:lnSpc>
                          <a:spcPct val="100000"/>
                        </a:lnSpc>
                        <a:spcBef>
                          <a:spcPts val="0"/>
                        </a:spcBef>
                        <a:spcAft>
                          <a:spcPts val="1200"/>
                        </a:spcAft>
                      </a:pPr>
                      <a:r>
                        <a:rPr lang="en-US" sz="2000" dirty="0">
                          <a:solidFill>
                            <a:srgbClr val="00529B"/>
                          </a:solidFill>
                          <a:effectLst/>
                        </a:rPr>
                        <a:t>You pay each month </a:t>
                      </a:r>
                      <a:br>
                        <a:rPr lang="en-US" sz="2000" dirty="0">
                          <a:solidFill>
                            <a:srgbClr val="00529B"/>
                          </a:solidFill>
                          <a:effectLst/>
                        </a:rPr>
                      </a:br>
                      <a:r>
                        <a:rPr lang="en-US" sz="2000" dirty="0">
                          <a:solidFill>
                            <a:srgbClr val="00529B"/>
                          </a:solidFill>
                          <a:effectLst/>
                        </a:rPr>
                        <a:t>(in 2023)</a:t>
                      </a:r>
                      <a:endParaRPr lang="en-US" sz="18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3122269565"/>
                  </a:ext>
                </a:extLst>
              </a:tr>
              <a:tr h="41277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1200"/>
                        </a:spcAft>
                      </a:pPr>
                      <a:r>
                        <a:rPr lang="en-US" sz="1800" dirty="0">
                          <a:solidFill>
                            <a:srgbClr val="00529B"/>
                          </a:solidFill>
                          <a:effectLst/>
                        </a:rPr>
                        <a:t>$97,000 or less</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0">
                        <a:lnSpc>
                          <a:spcPct val="100000"/>
                        </a:lnSpc>
                        <a:spcBef>
                          <a:spcPts val="0"/>
                        </a:spcBef>
                        <a:spcAft>
                          <a:spcPts val="1200"/>
                        </a:spcAft>
                      </a:pPr>
                      <a:r>
                        <a:rPr lang="en-US" sz="1800" dirty="0">
                          <a:solidFill>
                            <a:srgbClr val="00529B"/>
                          </a:solidFill>
                          <a:effectLst/>
                        </a:rPr>
                        <a:t>$194,000 or less</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1200"/>
                        </a:spcAft>
                      </a:pPr>
                      <a:r>
                        <a:rPr lang="en-US" sz="1800" dirty="0">
                          <a:solidFill>
                            <a:srgbClr val="00529B"/>
                          </a:solidFill>
                          <a:effectLst/>
                        </a:rPr>
                        <a:t>$97,000 or less</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0"/>
                        </a:spcBef>
                        <a:spcAft>
                          <a:spcPts val="1200"/>
                        </a:spcAft>
                      </a:pPr>
                      <a:r>
                        <a:rPr lang="en-US" sz="1800" dirty="0">
                          <a:solidFill>
                            <a:srgbClr val="00529B"/>
                          </a:solidFill>
                          <a:effectLst/>
                        </a:rPr>
                        <a:t>$164.90</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4169736248"/>
                  </a:ext>
                </a:extLst>
              </a:tr>
              <a:tr h="82415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1200"/>
                        </a:spcAft>
                      </a:pPr>
                      <a:r>
                        <a:rPr lang="en-US" sz="1800" dirty="0">
                          <a:solidFill>
                            <a:srgbClr val="00529B"/>
                          </a:solidFill>
                          <a:effectLst/>
                        </a:rPr>
                        <a:t>Above $97,000 up to</a:t>
                      </a:r>
                      <a:endParaRPr lang="en-US" sz="1600" dirty="0">
                        <a:solidFill>
                          <a:srgbClr val="00529B"/>
                        </a:solidFill>
                        <a:effectLst/>
                      </a:endParaRPr>
                    </a:p>
                    <a:p>
                      <a:pPr marL="128905" marR="0">
                        <a:lnSpc>
                          <a:spcPct val="100000"/>
                        </a:lnSpc>
                        <a:spcBef>
                          <a:spcPts val="0"/>
                        </a:spcBef>
                        <a:spcAft>
                          <a:spcPts val="1200"/>
                        </a:spcAft>
                      </a:pPr>
                      <a:r>
                        <a:rPr lang="en-US" sz="1800" dirty="0">
                          <a:solidFill>
                            <a:srgbClr val="00529B"/>
                          </a:solidFill>
                          <a:effectLst/>
                        </a:rPr>
                        <a:t>$123,000</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0">
                        <a:lnSpc>
                          <a:spcPct val="100000"/>
                        </a:lnSpc>
                        <a:spcBef>
                          <a:spcPts val="0"/>
                        </a:spcBef>
                        <a:spcAft>
                          <a:spcPts val="1200"/>
                        </a:spcAft>
                      </a:pPr>
                      <a:r>
                        <a:rPr lang="en-US" sz="1800" dirty="0">
                          <a:solidFill>
                            <a:srgbClr val="00529B"/>
                          </a:solidFill>
                          <a:effectLst/>
                        </a:rPr>
                        <a:t>Above $194,000 up to</a:t>
                      </a:r>
                      <a:endParaRPr lang="en-US" sz="1600" dirty="0">
                        <a:solidFill>
                          <a:srgbClr val="00529B"/>
                        </a:solidFill>
                        <a:effectLst/>
                      </a:endParaRPr>
                    </a:p>
                    <a:p>
                      <a:pPr marL="127635" marR="0">
                        <a:lnSpc>
                          <a:spcPct val="100000"/>
                        </a:lnSpc>
                        <a:spcBef>
                          <a:spcPts val="0"/>
                        </a:spcBef>
                        <a:spcAft>
                          <a:spcPts val="1200"/>
                        </a:spcAft>
                      </a:pPr>
                      <a:r>
                        <a:rPr lang="en-US" sz="1800" dirty="0">
                          <a:solidFill>
                            <a:srgbClr val="00529B"/>
                          </a:solidFill>
                          <a:effectLst/>
                        </a:rPr>
                        <a:t>$246,000</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1200"/>
                        </a:spcAft>
                      </a:pPr>
                      <a:r>
                        <a:rPr lang="en-US" sz="1800" dirty="0">
                          <a:solidFill>
                            <a:srgbClr val="00529B"/>
                          </a:solidFill>
                          <a:effectLst/>
                        </a:rPr>
                        <a:t>Not applicable</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0"/>
                        </a:spcBef>
                        <a:spcAft>
                          <a:spcPts val="1200"/>
                        </a:spcAft>
                      </a:pPr>
                      <a:r>
                        <a:rPr lang="en-US" sz="1800" dirty="0">
                          <a:solidFill>
                            <a:srgbClr val="00529B"/>
                          </a:solidFill>
                          <a:effectLst/>
                        </a:rPr>
                        <a:t>$230.80</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126242931"/>
                  </a:ext>
                </a:extLst>
              </a:tr>
              <a:tr h="82415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1200"/>
                        </a:spcAft>
                      </a:pPr>
                      <a:r>
                        <a:rPr lang="en-US" sz="1800" dirty="0">
                          <a:solidFill>
                            <a:srgbClr val="00529B"/>
                          </a:solidFill>
                          <a:effectLst/>
                        </a:rPr>
                        <a:t>Above $123,000 up to</a:t>
                      </a:r>
                      <a:endParaRPr lang="en-US" sz="1600" dirty="0">
                        <a:solidFill>
                          <a:srgbClr val="00529B"/>
                        </a:solidFill>
                        <a:effectLst/>
                      </a:endParaRPr>
                    </a:p>
                    <a:p>
                      <a:pPr marL="128905" marR="0">
                        <a:lnSpc>
                          <a:spcPct val="100000"/>
                        </a:lnSpc>
                        <a:spcBef>
                          <a:spcPts val="0"/>
                        </a:spcBef>
                        <a:spcAft>
                          <a:spcPts val="1200"/>
                        </a:spcAft>
                      </a:pPr>
                      <a:r>
                        <a:rPr lang="en-US" sz="1800" dirty="0">
                          <a:solidFill>
                            <a:srgbClr val="00529B"/>
                          </a:solidFill>
                          <a:effectLst/>
                        </a:rPr>
                        <a:t>$153,000</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0">
                        <a:lnSpc>
                          <a:spcPct val="100000"/>
                        </a:lnSpc>
                        <a:spcBef>
                          <a:spcPts val="0"/>
                        </a:spcBef>
                        <a:spcAft>
                          <a:spcPts val="1200"/>
                        </a:spcAft>
                      </a:pPr>
                      <a:r>
                        <a:rPr lang="en-US" sz="1800" dirty="0">
                          <a:solidFill>
                            <a:srgbClr val="00529B"/>
                          </a:solidFill>
                          <a:effectLst/>
                        </a:rPr>
                        <a:t>Above $246,000 up to</a:t>
                      </a:r>
                      <a:endParaRPr lang="en-US" sz="1600" dirty="0">
                        <a:solidFill>
                          <a:srgbClr val="00529B"/>
                        </a:solidFill>
                        <a:effectLst/>
                      </a:endParaRPr>
                    </a:p>
                    <a:p>
                      <a:pPr marL="127635" marR="0">
                        <a:lnSpc>
                          <a:spcPct val="100000"/>
                        </a:lnSpc>
                        <a:spcBef>
                          <a:spcPts val="0"/>
                        </a:spcBef>
                        <a:spcAft>
                          <a:spcPts val="1200"/>
                        </a:spcAft>
                      </a:pPr>
                      <a:r>
                        <a:rPr lang="en-US" sz="1800" dirty="0">
                          <a:solidFill>
                            <a:srgbClr val="00529B"/>
                          </a:solidFill>
                          <a:effectLst/>
                        </a:rPr>
                        <a:t>$306,000</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1200"/>
                        </a:spcAft>
                      </a:pPr>
                      <a:r>
                        <a:rPr lang="en-US" sz="1800" dirty="0">
                          <a:solidFill>
                            <a:srgbClr val="00529B"/>
                          </a:solidFill>
                          <a:effectLst/>
                        </a:rPr>
                        <a:t>Not applicable</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0"/>
                        </a:spcBef>
                        <a:spcAft>
                          <a:spcPts val="1200"/>
                        </a:spcAft>
                      </a:pPr>
                      <a:r>
                        <a:rPr lang="en-US" sz="1800" dirty="0">
                          <a:solidFill>
                            <a:srgbClr val="00529B"/>
                          </a:solidFill>
                          <a:effectLst/>
                        </a:rPr>
                        <a:t>$329.70</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2367883046"/>
                  </a:ext>
                </a:extLst>
              </a:tr>
              <a:tr h="82830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1200"/>
                        </a:spcAft>
                      </a:pPr>
                      <a:r>
                        <a:rPr lang="en-US" sz="1800" dirty="0">
                          <a:solidFill>
                            <a:srgbClr val="00529B"/>
                          </a:solidFill>
                          <a:effectLst/>
                        </a:rPr>
                        <a:t>Above $153,000 up to</a:t>
                      </a:r>
                      <a:endParaRPr lang="en-US" sz="1600" dirty="0">
                        <a:solidFill>
                          <a:srgbClr val="00529B"/>
                        </a:solidFill>
                        <a:effectLst/>
                      </a:endParaRPr>
                    </a:p>
                    <a:p>
                      <a:pPr marL="128905" marR="0">
                        <a:lnSpc>
                          <a:spcPct val="100000"/>
                        </a:lnSpc>
                        <a:spcBef>
                          <a:spcPts val="0"/>
                        </a:spcBef>
                        <a:spcAft>
                          <a:spcPts val="1200"/>
                        </a:spcAft>
                      </a:pPr>
                      <a:r>
                        <a:rPr lang="en-US" sz="1800" dirty="0">
                          <a:solidFill>
                            <a:srgbClr val="00529B"/>
                          </a:solidFill>
                          <a:effectLst/>
                        </a:rPr>
                        <a:t>$183,000</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0">
                        <a:lnSpc>
                          <a:spcPct val="100000"/>
                        </a:lnSpc>
                        <a:spcBef>
                          <a:spcPts val="0"/>
                        </a:spcBef>
                        <a:spcAft>
                          <a:spcPts val="1200"/>
                        </a:spcAft>
                      </a:pPr>
                      <a:r>
                        <a:rPr lang="en-US" sz="1800" dirty="0">
                          <a:solidFill>
                            <a:srgbClr val="00529B"/>
                          </a:solidFill>
                          <a:effectLst/>
                        </a:rPr>
                        <a:t>Above $306,000 up to</a:t>
                      </a:r>
                      <a:endParaRPr lang="en-US" sz="1600" dirty="0">
                        <a:solidFill>
                          <a:srgbClr val="00529B"/>
                        </a:solidFill>
                        <a:effectLst/>
                      </a:endParaRPr>
                    </a:p>
                    <a:p>
                      <a:pPr marL="127635" marR="0">
                        <a:lnSpc>
                          <a:spcPct val="100000"/>
                        </a:lnSpc>
                        <a:spcBef>
                          <a:spcPts val="0"/>
                        </a:spcBef>
                        <a:spcAft>
                          <a:spcPts val="1200"/>
                        </a:spcAft>
                      </a:pPr>
                      <a:r>
                        <a:rPr lang="en-US" sz="1800" dirty="0">
                          <a:solidFill>
                            <a:srgbClr val="00529B"/>
                          </a:solidFill>
                          <a:effectLst/>
                        </a:rPr>
                        <a:t>$366,000</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1200"/>
                        </a:spcAft>
                      </a:pPr>
                      <a:r>
                        <a:rPr lang="en-US" sz="1800" dirty="0">
                          <a:solidFill>
                            <a:srgbClr val="00529B"/>
                          </a:solidFill>
                          <a:effectLst/>
                        </a:rPr>
                        <a:t>Not applicable</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0"/>
                        </a:spcBef>
                        <a:spcAft>
                          <a:spcPts val="1200"/>
                        </a:spcAft>
                      </a:pPr>
                      <a:r>
                        <a:rPr lang="en-US" sz="1800" dirty="0">
                          <a:solidFill>
                            <a:srgbClr val="00529B"/>
                          </a:solidFill>
                          <a:effectLst/>
                        </a:rPr>
                        <a:t>$428.60</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2794139933"/>
                  </a:ext>
                </a:extLst>
              </a:tr>
              <a:tr h="82415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58420">
                        <a:lnSpc>
                          <a:spcPct val="100000"/>
                        </a:lnSpc>
                        <a:spcBef>
                          <a:spcPts val="0"/>
                        </a:spcBef>
                        <a:spcAft>
                          <a:spcPts val="1200"/>
                        </a:spcAft>
                      </a:pPr>
                      <a:r>
                        <a:rPr lang="en-US" sz="1800" dirty="0">
                          <a:solidFill>
                            <a:srgbClr val="00529B"/>
                          </a:solidFill>
                          <a:effectLst/>
                        </a:rPr>
                        <a:t>Above $183,000 and less than $500,000</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58420">
                        <a:lnSpc>
                          <a:spcPct val="100000"/>
                        </a:lnSpc>
                        <a:spcBef>
                          <a:spcPts val="0"/>
                        </a:spcBef>
                        <a:spcAft>
                          <a:spcPts val="1200"/>
                        </a:spcAft>
                      </a:pPr>
                      <a:r>
                        <a:rPr lang="en-US" sz="1800" dirty="0">
                          <a:solidFill>
                            <a:srgbClr val="00529B"/>
                          </a:solidFill>
                          <a:effectLst/>
                        </a:rPr>
                        <a:t>Above $366,000 and less than $750,000</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135890">
                        <a:lnSpc>
                          <a:spcPct val="100000"/>
                        </a:lnSpc>
                        <a:spcBef>
                          <a:spcPts val="0"/>
                        </a:spcBef>
                        <a:spcAft>
                          <a:spcPts val="1200"/>
                        </a:spcAft>
                      </a:pPr>
                      <a:r>
                        <a:rPr lang="en-US" sz="1800" dirty="0">
                          <a:solidFill>
                            <a:srgbClr val="00529B"/>
                          </a:solidFill>
                          <a:effectLst/>
                        </a:rPr>
                        <a:t>Above $97,000 and less than $403,000 </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0"/>
                        </a:spcBef>
                        <a:spcAft>
                          <a:spcPts val="1200"/>
                        </a:spcAft>
                      </a:pPr>
                      <a:r>
                        <a:rPr lang="en-US" sz="1800" dirty="0">
                          <a:solidFill>
                            <a:srgbClr val="00529B"/>
                          </a:solidFill>
                          <a:effectLst/>
                        </a:rPr>
                        <a:t>$527.50</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765530644"/>
                  </a:ext>
                </a:extLst>
              </a:tr>
              <a:tr h="42246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1200"/>
                        </a:spcAft>
                      </a:pPr>
                      <a:r>
                        <a:rPr lang="en-US" sz="1800" dirty="0">
                          <a:solidFill>
                            <a:srgbClr val="00529B"/>
                          </a:solidFill>
                          <a:effectLst/>
                        </a:rPr>
                        <a:t>$500,000 or above</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0">
                        <a:lnSpc>
                          <a:spcPct val="100000"/>
                        </a:lnSpc>
                        <a:spcBef>
                          <a:spcPts val="0"/>
                        </a:spcBef>
                        <a:spcAft>
                          <a:spcPts val="1200"/>
                        </a:spcAft>
                      </a:pPr>
                      <a:r>
                        <a:rPr lang="en-US" sz="1800" dirty="0">
                          <a:solidFill>
                            <a:srgbClr val="00529B"/>
                          </a:solidFill>
                          <a:effectLst/>
                        </a:rPr>
                        <a:t>$750,000 or above</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1200"/>
                        </a:spcAft>
                      </a:pPr>
                      <a:r>
                        <a:rPr lang="en-US" sz="1800" dirty="0">
                          <a:solidFill>
                            <a:srgbClr val="00529B"/>
                          </a:solidFill>
                          <a:effectLst/>
                        </a:rPr>
                        <a:t>$403,000 or above</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0"/>
                        </a:spcBef>
                        <a:spcAft>
                          <a:spcPts val="1200"/>
                        </a:spcAft>
                      </a:pPr>
                      <a:r>
                        <a:rPr lang="en-US" sz="1800" dirty="0">
                          <a:solidFill>
                            <a:srgbClr val="00529B"/>
                          </a:solidFill>
                          <a:effectLst/>
                        </a:rPr>
                        <a:t>$560.50</a:t>
                      </a:r>
                      <a:endParaRPr lang="en-US" sz="16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3605046744"/>
                  </a:ext>
                </a:extLst>
              </a:tr>
            </a:tbl>
          </a:graphicData>
        </a:graphic>
      </p:graphicFrame>
      <p:sp>
        <p:nvSpPr>
          <p:cNvPr id="5" name="Slide Number Placeholder 4">
            <a:extLst>
              <a:ext uri="{FF2B5EF4-FFF2-40B4-BE49-F238E27FC236}">
                <a16:creationId xmlns:a16="http://schemas.microsoft.com/office/drawing/2014/main" id="{76E9A9F9-F986-42E3-B861-2C776854A270}"/>
              </a:ext>
            </a:extLst>
          </p:cNvPr>
          <p:cNvSpPr>
            <a:spLocks noGrp="1"/>
          </p:cNvSpPr>
          <p:nvPr>
            <p:ph type="sldNum" sz="quarter" idx="12"/>
          </p:nvPr>
        </p:nvSpPr>
        <p:spPr/>
        <p:txBody>
          <a:bodyPr/>
          <a:lstStyle/>
          <a:p>
            <a:fld id="{48F63A3B-78C7-47BE-AE5E-E10140E04643}" type="slidenum">
              <a:rPr lang="en-US" smtClean="0"/>
              <a:pPr/>
              <a:t>44</a:t>
            </a:fld>
            <a:endParaRPr lang="en-US" dirty="0"/>
          </a:p>
        </p:txBody>
      </p:sp>
      <p:sp>
        <p:nvSpPr>
          <p:cNvPr id="2" name="Date Placeholder 1"/>
          <p:cNvSpPr>
            <a:spLocks noGrp="1"/>
          </p:cNvSpPr>
          <p:nvPr>
            <p:ph type="dt" sz="half" idx="10"/>
          </p:nvPr>
        </p:nvSpPr>
        <p:spPr/>
        <p:txBody>
          <a:bodyPr/>
          <a:lstStyle/>
          <a:p>
            <a:r>
              <a:rPr lang="en-US"/>
              <a:t>May 2023</a:t>
            </a:r>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Tree>
    <p:custDataLst>
      <p:tags r:id="rId1"/>
    </p:custDataLst>
    <p:extLst>
      <p:ext uri="{BB962C8B-B14F-4D97-AF65-F5344CB8AC3E}">
        <p14:creationId xmlns:p14="http://schemas.microsoft.com/office/powerpoint/2010/main" val="33394041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What You Pay in Original Medicare in 2023: Part B</a:t>
            </a:r>
          </a:p>
        </p:txBody>
      </p:sp>
      <p:graphicFrame>
        <p:nvGraphicFramePr>
          <p:cNvPr id="6" name="Table 5" descr="All information in table also included in speakers' notes"/>
          <p:cNvGraphicFramePr>
            <a:graphicFrameLocks noGrp="1"/>
          </p:cNvGraphicFramePr>
          <p:nvPr>
            <p:extLst>
              <p:ext uri="{D42A27DB-BD31-4B8C-83A1-F6EECF244321}">
                <p14:modId xmlns:p14="http://schemas.microsoft.com/office/powerpoint/2010/main" val="1142319454"/>
              </p:ext>
            </p:extLst>
          </p:nvPr>
        </p:nvGraphicFramePr>
        <p:xfrm>
          <a:off x="1051142" y="1635269"/>
          <a:ext cx="9646085" cy="2447831"/>
        </p:xfrm>
        <a:graphic>
          <a:graphicData uri="http://schemas.openxmlformats.org/drawingml/2006/table">
            <a:tbl>
              <a:tblPr firstRow="1" bandRow="1">
                <a:tableStyleId>{5FD0F851-EC5A-4D38-B0AD-8093EC10F338}</a:tableStyleId>
              </a:tblPr>
              <a:tblGrid>
                <a:gridCol w="2624140">
                  <a:extLst>
                    <a:ext uri="{9D8B030D-6E8A-4147-A177-3AD203B41FA5}">
                      <a16:colId xmlns:a16="http://schemas.microsoft.com/office/drawing/2014/main" val="20000"/>
                    </a:ext>
                  </a:extLst>
                </a:gridCol>
                <a:gridCol w="7021945">
                  <a:extLst>
                    <a:ext uri="{9D8B030D-6E8A-4147-A177-3AD203B41FA5}">
                      <a16:colId xmlns:a16="http://schemas.microsoft.com/office/drawing/2014/main" val="20001"/>
                    </a:ext>
                  </a:extLst>
                </a:gridCol>
              </a:tblGrid>
              <a:tr h="550457">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a:spcAft>
                          <a:spcPts val="1200"/>
                        </a:spcAft>
                      </a:pPr>
                      <a:r>
                        <a:rPr lang="en-US" sz="2000" b="0" baseline="0" dirty="0">
                          <a:solidFill>
                            <a:srgbClr val="00529B"/>
                          </a:solidFill>
                        </a:rPr>
                        <a:t>Yearly Deductible</a:t>
                      </a:r>
                      <a:endParaRPr lang="en-US" sz="2000" b="0" baseline="0" dirty="0">
                        <a:solidFill>
                          <a:srgbClr val="00529B"/>
                        </a:solidFill>
                        <a:latin typeface="Arial" panose="020B0604020202020204" pitchFamily="34" charset="0"/>
                        <a:cs typeface="Arial" panose="020B0604020202020204" pitchFamily="34" charset="0"/>
                      </a:endParaRPr>
                    </a:p>
                  </a:txBody>
                  <a:tcPr marL="68580" marR="68580" marT="34287" marB="34287">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indent="0">
                        <a:spcAft>
                          <a:spcPts val="1200"/>
                        </a:spcAft>
                        <a:buFont typeface="Arial" pitchFamily="34" charset="0"/>
                        <a:buNone/>
                      </a:pPr>
                      <a:r>
                        <a:rPr lang="en-US" sz="2000" b="0" baseline="0" dirty="0">
                          <a:solidFill>
                            <a:srgbClr val="00529B"/>
                          </a:solidFill>
                        </a:rPr>
                        <a:t>$226</a:t>
                      </a:r>
                      <a:endParaRPr lang="en-US" sz="2000" b="0" baseline="0" dirty="0">
                        <a:solidFill>
                          <a:srgbClr val="00529B"/>
                        </a:solidFill>
                        <a:latin typeface="Arial" panose="020B0604020202020204" pitchFamily="34" charset="0"/>
                        <a:cs typeface="Arial" panose="020B0604020202020204" pitchFamily="34" charset="0"/>
                      </a:endParaRPr>
                    </a:p>
                  </a:txBody>
                  <a:tcPr marL="68580" marR="68580" marT="34287" marB="34287">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180752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defTabSz="914400" rtl="0" eaLnBrk="1" fontAlgn="auto" latinLnBrk="0" hangingPunct="1">
                        <a:lnSpc>
                          <a:spcPct val="100000"/>
                        </a:lnSpc>
                        <a:spcBef>
                          <a:spcPts val="0"/>
                        </a:spcBef>
                        <a:spcAft>
                          <a:spcPts val="1200"/>
                        </a:spcAft>
                        <a:buClrTx/>
                        <a:buSzTx/>
                        <a:buFontTx/>
                        <a:buNone/>
                        <a:tabLst/>
                        <a:defRPr/>
                      </a:pPr>
                      <a:r>
                        <a:rPr lang="en-US" sz="2000" dirty="0">
                          <a:solidFill>
                            <a:srgbClr val="00529B"/>
                          </a:solidFill>
                        </a:rPr>
                        <a:t>Coinsurance for Part B Services</a:t>
                      </a:r>
                    </a:p>
                    <a:p>
                      <a:pPr>
                        <a:spcAft>
                          <a:spcPts val="1200"/>
                        </a:spcAft>
                      </a:pPr>
                      <a:endParaRPr lang="en-US" sz="2000" b="1" baseline="0" dirty="0">
                        <a:solidFill>
                          <a:srgbClr val="00529B"/>
                        </a:solidFill>
                        <a:latin typeface="Arial" panose="020B0604020202020204" pitchFamily="34" charset="0"/>
                        <a:cs typeface="Arial" panose="020B0604020202020204" pitchFamily="34" charset="0"/>
                      </a:endParaRPr>
                    </a:p>
                  </a:txBody>
                  <a:tcPr marL="68580" marR="68580" marT="34287" marB="34287">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87338" indent="-287338" eaLnBrk="1" hangingPunct="1">
                        <a:spcAft>
                          <a:spcPts val="1200"/>
                        </a:spcAft>
                        <a:buClr>
                          <a:schemeClr val="accent5">
                            <a:lumMod val="50000"/>
                          </a:schemeClr>
                        </a:buClr>
                        <a:buFont typeface="Wingdings" pitchFamily="2" charset="2"/>
                        <a:buChar char="§"/>
                      </a:pPr>
                      <a:r>
                        <a:rPr lang="en-US" sz="2000" dirty="0">
                          <a:solidFill>
                            <a:srgbClr val="00529B"/>
                          </a:solidFill>
                        </a:rPr>
                        <a:t>20% for most covered services, like doctor’s services and some preventive services,</a:t>
                      </a:r>
                      <a:r>
                        <a:rPr lang="en-US" sz="2000" baseline="0" dirty="0">
                          <a:solidFill>
                            <a:srgbClr val="00529B"/>
                          </a:solidFill>
                        </a:rPr>
                        <a:t> </a:t>
                      </a:r>
                      <a:r>
                        <a:rPr lang="en-US" sz="2000" dirty="0">
                          <a:solidFill>
                            <a:srgbClr val="00529B"/>
                          </a:solidFill>
                        </a:rPr>
                        <a:t>if provider accepts assignment </a:t>
                      </a:r>
                    </a:p>
                    <a:p>
                      <a:pPr marL="287338" indent="-287338" eaLnBrk="1" hangingPunct="1">
                        <a:spcAft>
                          <a:spcPts val="1200"/>
                        </a:spcAft>
                        <a:buClr>
                          <a:schemeClr val="accent5">
                            <a:lumMod val="50000"/>
                          </a:schemeClr>
                        </a:buClr>
                        <a:buFont typeface="Wingdings" pitchFamily="2" charset="2"/>
                        <a:buChar char="§"/>
                      </a:pPr>
                      <a:r>
                        <a:rPr lang="en-US" sz="2000" dirty="0">
                          <a:solidFill>
                            <a:srgbClr val="00529B"/>
                          </a:solidFill>
                        </a:rPr>
                        <a:t>$0 for most preventive services</a:t>
                      </a:r>
                    </a:p>
                    <a:p>
                      <a:pPr marL="287338" lvl="1" indent="-287338" eaLnBrk="1" hangingPunct="1">
                        <a:spcAft>
                          <a:spcPts val="1200"/>
                        </a:spcAft>
                        <a:buClr>
                          <a:schemeClr val="accent5">
                            <a:lumMod val="50000"/>
                          </a:schemeClr>
                        </a:buClr>
                        <a:buFont typeface="Wingdings" pitchFamily="2" charset="2"/>
                        <a:buChar char="§"/>
                      </a:pPr>
                      <a:r>
                        <a:rPr lang="en-US" sz="2000" dirty="0">
                          <a:solidFill>
                            <a:srgbClr val="00529B"/>
                          </a:solidFill>
                        </a:rPr>
                        <a:t>20% </a:t>
                      </a:r>
                      <a:r>
                        <a:rPr lang="en-US" sz="2000" baseline="0" dirty="0">
                          <a:solidFill>
                            <a:srgbClr val="00529B"/>
                          </a:solidFill>
                        </a:rPr>
                        <a:t>for outpatient mental health services, and c</a:t>
                      </a:r>
                      <a:r>
                        <a:rPr lang="en-US" sz="2000" dirty="0">
                          <a:solidFill>
                            <a:srgbClr val="00529B"/>
                          </a:solidFill>
                        </a:rPr>
                        <a:t>opayments for hospital outpatient services</a:t>
                      </a:r>
                      <a:endParaRPr lang="en-US" sz="2000" b="1" baseline="0" dirty="0">
                        <a:solidFill>
                          <a:srgbClr val="00529B"/>
                        </a:solidFill>
                        <a:latin typeface="Arial" panose="020B0604020202020204" pitchFamily="34" charset="0"/>
                        <a:cs typeface="Arial" panose="020B0604020202020204" pitchFamily="34" charset="0"/>
                      </a:endParaRPr>
                    </a:p>
                  </a:txBody>
                  <a:tcPr marL="68580" marR="68580" marT="34287" marB="34287">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8" name="TextBox 7">
            <a:extLst>
              <a:ext uri="{FF2B5EF4-FFF2-40B4-BE49-F238E27FC236}">
                <a16:creationId xmlns:a16="http://schemas.microsoft.com/office/drawing/2014/main" id="{C3FEB6CB-42DB-4C30-91CE-7D9E52936819}"/>
              </a:ext>
            </a:extLst>
          </p:cNvPr>
          <p:cNvSpPr txBox="1"/>
          <p:nvPr/>
        </p:nvSpPr>
        <p:spPr>
          <a:xfrm>
            <a:off x="1435100" y="5435600"/>
            <a:ext cx="10058400" cy="923330"/>
          </a:xfrm>
          <a:prstGeom prst="rect">
            <a:avLst/>
          </a:prstGeom>
          <a:noFill/>
        </p:spPr>
        <p:txBody>
          <a:bodyPr wrap="square" rtlCol="0">
            <a:spAutoFit/>
          </a:bodyPr>
          <a:lstStyle/>
          <a:p>
            <a:r>
              <a:rPr lang="en-US" b="1" dirty="0">
                <a:solidFill>
                  <a:srgbClr val="00529B"/>
                </a:solidFill>
                <a:latin typeface="Arial" panose="020B0604020202020204" pitchFamily="34" charset="0"/>
                <a:cs typeface="Arial" panose="020B0604020202020204" pitchFamily="34" charset="0"/>
              </a:rPr>
              <a:t>NOTE: </a:t>
            </a:r>
            <a:r>
              <a:rPr lang="en-US" dirty="0">
                <a:solidFill>
                  <a:srgbClr val="00529B"/>
                </a:solidFill>
                <a:latin typeface="Arial" panose="020B0604020202020204" pitchFamily="34" charset="0"/>
                <a:cs typeface="Arial" panose="020B0604020202020204" pitchFamily="34" charset="0"/>
              </a:rPr>
              <a:t>If you can’t afford to pay these costs, there are programs that may help. These programs are discussed later in Lesson 7.</a:t>
            </a:r>
          </a:p>
          <a:p>
            <a:endParaRPr lang="en-US" dirty="0">
              <a:solidFill>
                <a:srgbClr val="00529B"/>
              </a:solidFill>
              <a:latin typeface="Arial" panose="020B0604020202020204" pitchFamily="34" charset="0"/>
              <a:cs typeface="Arial" panose="020B0604020202020204" pitchFamily="34" charset="0"/>
            </a:endParaRPr>
          </a:p>
        </p:txBody>
      </p:sp>
      <p:sp>
        <p:nvSpPr>
          <p:cNvPr id="9" name="Freeform: Shape 8">
            <a:extLst>
              <a:ext uri="{FF2B5EF4-FFF2-40B4-BE49-F238E27FC236}">
                <a16:creationId xmlns:a16="http://schemas.microsoft.com/office/drawing/2014/main" id="{8AC620CE-CD60-4226-806E-F3F313FDEF5E}"/>
              </a:ext>
              <a:ext uri="{C183D7F6-B498-43B3-948B-1728B52AA6E4}">
                <adec:decorative xmlns:adec="http://schemas.microsoft.com/office/drawing/2017/decorative" val="1"/>
              </a:ext>
            </a:extLst>
          </p:cNvPr>
          <p:cNvSpPr>
            <a:spLocks noChangeAspect="1"/>
          </p:cNvSpPr>
          <p:nvPr/>
        </p:nvSpPr>
        <p:spPr>
          <a:xfrm>
            <a:off x="1154667" y="5499100"/>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7C8F078B-FF15-4A55-BAAF-AD014D1EA7B3}"/>
              </a:ext>
            </a:extLst>
          </p:cNvPr>
          <p:cNvSpPr>
            <a:spLocks noGrp="1"/>
          </p:cNvSpPr>
          <p:nvPr>
            <p:ph type="sldNum" sz="quarter" idx="12"/>
          </p:nvPr>
        </p:nvSpPr>
        <p:spPr/>
        <p:txBody>
          <a:bodyPr/>
          <a:lstStyle/>
          <a:p>
            <a:fld id="{48F63A3B-78C7-47BE-AE5E-E10140E04643}" type="slidenum">
              <a:rPr lang="en-US" smtClean="0"/>
              <a:pPr/>
              <a:t>45</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2031020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Decision: Should I Keep/Sign Up for Part B?</a:t>
            </a:r>
          </a:p>
        </p:txBody>
      </p:sp>
      <p:sp>
        <p:nvSpPr>
          <p:cNvPr id="5" name="Content Placeholder 4">
            <a:extLst>
              <a:ext uri="{FF2B5EF4-FFF2-40B4-BE49-F238E27FC236}">
                <a16:creationId xmlns:a16="http://schemas.microsoft.com/office/drawing/2014/main" id="{4F209BAB-0EB6-40BA-A871-CBBEB7CFC82C}"/>
              </a:ext>
            </a:extLst>
          </p:cNvPr>
          <p:cNvSpPr>
            <a:spLocks noGrp="1"/>
          </p:cNvSpPr>
          <p:nvPr>
            <p:ph sz="quarter" idx="13"/>
          </p:nvPr>
        </p:nvSpPr>
        <p:spPr/>
        <p:txBody>
          <a:bodyPr>
            <a:normAutofit lnSpcReduction="10000"/>
          </a:bodyPr>
          <a:lstStyle/>
          <a:p>
            <a:pPr marL="0" lvl="0" indent="0" defTabSz="685800">
              <a:buClrTx/>
              <a:buNone/>
              <a:defRPr/>
            </a:pPr>
            <a:r>
              <a:rPr lang="en-US" b="1" dirty="0"/>
              <a:t>Consider:</a:t>
            </a:r>
          </a:p>
          <a:p>
            <a:pPr lvl="1" defTabSz="685800">
              <a:spcAft>
                <a:spcPts val="1200"/>
              </a:spcAft>
              <a:buFont typeface="Wingdings" panose="05000000000000000000" pitchFamily="2" charset="2"/>
              <a:buChar char="§"/>
              <a:defRPr/>
            </a:pPr>
            <a:r>
              <a:rPr lang="en-US" dirty="0"/>
              <a:t>Most people pay a monthly premium</a:t>
            </a:r>
          </a:p>
          <a:p>
            <a:pPr marL="1097280" lvl="2" defTabSz="685800">
              <a:spcAft>
                <a:spcPts val="1200"/>
              </a:spcAft>
              <a:buSzPct val="100000"/>
              <a:buFont typeface="Arial" panose="020B0604020202020204" pitchFamily="34" charset="0"/>
              <a:buChar char="•"/>
              <a:defRPr/>
            </a:pPr>
            <a:r>
              <a:rPr lang="en-US" dirty="0"/>
              <a:t>Usually deducted from Social Security/RRB benefits</a:t>
            </a:r>
          </a:p>
          <a:p>
            <a:pPr marL="1097280" lvl="2" defTabSz="685800">
              <a:spcAft>
                <a:spcPts val="1200"/>
              </a:spcAft>
              <a:buSzPct val="100000"/>
              <a:buFont typeface="Arial" panose="020B0604020202020204" pitchFamily="34" charset="0"/>
              <a:buChar char="•"/>
              <a:defRPr/>
            </a:pPr>
            <a:r>
              <a:rPr lang="en-US" dirty="0"/>
              <a:t>Amount depends on income</a:t>
            </a:r>
          </a:p>
          <a:p>
            <a:pPr lvl="1" defTabSz="685800">
              <a:spcAft>
                <a:spcPts val="1200"/>
              </a:spcAft>
              <a:buFont typeface="Wingdings" panose="05000000000000000000" pitchFamily="2" charset="2"/>
              <a:buChar char="§"/>
              <a:defRPr/>
            </a:pPr>
            <a:r>
              <a:rPr lang="en-US" dirty="0"/>
              <a:t>You can delay enrollment if you have GHP coverage based on your current employment, or the employment of a spouse or a family member if you’re disabled.</a:t>
            </a:r>
          </a:p>
          <a:p>
            <a:pPr marL="548640" defTabSz="685800">
              <a:buSzPct val="100000"/>
              <a:defRPr/>
            </a:pPr>
            <a:r>
              <a:rPr lang="en-US" sz="2200" dirty="0"/>
              <a:t>You can apply for Part B at any time while working and continue for 8-months after employment ends or GHP ends, whichever comes first</a:t>
            </a:r>
          </a:p>
          <a:p>
            <a:pPr lvl="1" defTabSz="685800">
              <a:spcAft>
                <a:spcPts val="1200"/>
              </a:spcAft>
              <a:buFont typeface="Wingdings" panose="05000000000000000000" pitchFamily="2" charset="2"/>
              <a:buChar char="§"/>
              <a:defRPr/>
            </a:pPr>
            <a:r>
              <a:rPr lang="en-US" dirty="0"/>
              <a:t>Sometimes, you must have Part B </a:t>
            </a:r>
          </a:p>
          <a:p>
            <a:pPr marL="0" indent="0">
              <a:buNone/>
            </a:pPr>
            <a:endParaRPr lang="en-US" dirty="0"/>
          </a:p>
        </p:txBody>
      </p:sp>
      <p:sp>
        <p:nvSpPr>
          <p:cNvPr id="6" name="Slide Number Placeholder 5">
            <a:extLst>
              <a:ext uri="{FF2B5EF4-FFF2-40B4-BE49-F238E27FC236}">
                <a16:creationId xmlns:a16="http://schemas.microsoft.com/office/drawing/2014/main" id="{81600FAB-05DD-41CB-943D-50644CC0D352}"/>
              </a:ext>
            </a:extLst>
          </p:cNvPr>
          <p:cNvSpPr>
            <a:spLocks noGrp="1"/>
          </p:cNvSpPr>
          <p:nvPr>
            <p:ph type="sldNum" sz="quarter" idx="12"/>
          </p:nvPr>
        </p:nvSpPr>
        <p:spPr/>
        <p:txBody>
          <a:bodyPr/>
          <a:lstStyle/>
          <a:p>
            <a:fld id="{0B2D781D-8844-5940-92D1-06EF0A7F581E}" type="slidenum">
              <a:rPr lang="en-US" smtClean="0"/>
              <a:pPr/>
              <a:t>46</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65295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When You Must Have Part A &amp; Part B</a:t>
            </a:r>
          </a:p>
        </p:txBody>
      </p:sp>
      <p:grpSp>
        <p:nvGrpSpPr>
          <p:cNvPr id="26" name="Group 1" descr="Box reading: To buy a Medicare Supplement Insurance (Medigap) policy">
            <a:extLst>
              <a:ext uri="{FF2B5EF4-FFF2-40B4-BE49-F238E27FC236}">
                <a16:creationId xmlns:a16="http://schemas.microsoft.com/office/drawing/2014/main" id="{8123E59C-7C33-4D7F-853B-0BEB2225FDD2}"/>
              </a:ext>
            </a:extLst>
          </p:cNvPr>
          <p:cNvGrpSpPr/>
          <p:nvPr/>
        </p:nvGrpSpPr>
        <p:grpSpPr>
          <a:xfrm>
            <a:off x="1318223" y="1293590"/>
            <a:ext cx="4304261" cy="1371600"/>
            <a:chOff x="1318223" y="1293590"/>
            <a:chExt cx="4304261" cy="1371600"/>
          </a:xfrm>
        </p:grpSpPr>
        <p:sp>
          <p:nvSpPr>
            <p:cNvPr id="16" name="Rectangle: Top Corners Rounded 15">
              <a:extLst>
                <a:ext uri="{FF2B5EF4-FFF2-40B4-BE49-F238E27FC236}">
                  <a16:creationId xmlns:a16="http://schemas.microsoft.com/office/drawing/2014/main" id="{73A2F447-387B-496D-8887-F753C4B99375}"/>
                </a:ext>
                <a:ext uri="{C183D7F6-B498-43B3-948B-1728B52AA6E4}">
                  <adec:decorative xmlns:adec="http://schemas.microsoft.com/office/drawing/2017/decorative" val="1"/>
                </a:ext>
              </a:extLst>
            </p:cNvPr>
            <p:cNvSpPr/>
            <p:nvPr/>
          </p:nvSpPr>
          <p:spPr bwMode="auto">
            <a:xfrm rot="16200000" flipV="1">
              <a:off x="3097892" y="150590"/>
              <a:ext cx="1371600" cy="3657600"/>
            </a:xfrm>
            <a:prstGeom prst="round2SameRect">
              <a:avLst/>
            </a:prstGeom>
            <a:noFill/>
            <a:ln w="76200">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17" name="TextBox 16" descr="&#10;">
              <a:extLst>
                <a:ext uri="{FF2B5EF4-FFF2-40B4-BE49-F238E27FC236}">
                  <a16:creationId xmlns:a16="http://schemas.microsoft.com/office/drawing/2014/main" id="{2A8F4198-552F-480C-8C0F-750AE31194C8}"/>
                </a:ext>
              </a:extLst>
            </p:cNvPr>
            <p:cNvSpPr txBox="1"/>
            <p:nvPr/>
          </p:nvSpPr>
          <p:spPr>
            <a:xfrm>
              <a:off x="2386155" y="1463168"/>
              <a:ext cx="3236329" cy="1015663"/>
            </a:xfrm>
            <a:prstGeom prst="rect">
              <a:avLst/>
            </a:prstGeom>
            <a:noFill/>
          </p:spPr>
          <p:txBody>
            <a:bodyPr wrap="square">
              <a:spAutoFit/>
            </a:bodyPr>
            <a:lstStyle/>
            <a:p>
              <a:pPr marL="0" lvl="0" indent="0" algn="ctr" defTabSz="685800">
                <a:spcBef>
                  <a:spcPts val="0"/>
                </a:spcBef>
              </a:pPr>
              <a:r>
                <a:rPr lang="en-US" sz="2000" dirty="0">
                  <a:solidFill>
                    <a:srgbClr val="00529B"/>
                  </a:solidFill>
                  <a:cs typeface="Arial"/>
                </a:rPr>
                <a:t>To buy a Medicare Supplement Insurance (Medigap) policy</a:t>
              </a:r>
            </a:p>
          </p:txBody>
        </p:sp>
        <p:sp>
          <p:nvSpPr>
            <p:cNvPr id="47" name="Oval 46">
              <a:extLst>
                <a:ext uri="{FF2B5EF4-FFF2-40B4-BE49-F238E27FC236}">
                  <a16:creationId xmlns:a16="http://schemas.microsoft.com/office/drawing/2014/main" id="{CD2A35B8-A8CA-468A-A8C0-DDCE54B45E2B}"/>
                </a:ext>
                <a:ext uri="{C183D7F6-B498-43B3-948B-1728B52AA6E4}">
                  <adec:decorative xmlns:adec="http://schemas.microsoft.com/office/drawing/2017/decorative" val="1"/>
                </a:ext>
              </a:extLst>
            </p:cNvPr>
            <p:cNvSpPr/>
            <p:nvPr/>
          </p:nvSpPr>
          <p:spPr bwMode="auto">
            <a:xfrm>
              <a:off x="1318223" y="1343708"/>
              <a:ext cx="1269741" cy="1269741"/>
            </a:xfrm>
            <a:prstGeom prst="ellipse">
              <a:avLst/>
            </a:prstGeom>
            <a:solidFill>
              <a:srgbClr val="8FAADC"/>
            </a:solidFill>
            <a:ln>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48" name="Oval 47">
              <a:extLst>
                <a:ext uri="{FF2B5EF4-FFF2-40B4-BE49-F238E27FC236}">
                  <a16:creationId xmlns:a16="http://schemas.microsoft.com/office/drawing/2014/main" id="{002CECE7-E8AD-4375-AA8E-FCDB556490B0}"/>
                </a:ext>
                <a:ext uri="{C183D7F6-B498-43B3-948B-1728B52AA6E4}">
                  <adec:decorative xmlns:adec="http://schemas.microsoft.com/office/drawing/2017/decorative" val="1"/>
                </a:ext>
              </a:extLst>
            </p:cNvPr>
            <p:cNvSpPr/>
            <p:nvPr/>
          </p:nvSpPr>
          <p:spPr bwMode="auto">
            <a:xfrm>
              <a:off x="1428406" y="1449628"/>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19" name="Graphic 18">
              <a:extLst>
                <a:ext uri="{FF2B5EF4-FFF2-40B4-BE49-F238E27FC236}">
                  <a16:creationId xmlns:a16="http://schemas.microsoft.com/office/drawing/2014/main" id="{B311E1D5-3734-4825-ADFD-3EC98E08835B}"/>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42578" y="1504805"/>
              <a:ext cx="822960" cy="822960"/>
            </a:xfrm>
            <a:prstGeom prst="rect">
              <a:avLst/>
            </a:prstGeom>
          </p:spPr>
        </p:pic>
      </p:grpSp>
      <p:grpSp>
        <p:nvGrpSpPr>
          <p:cNvPr id="36" name="Group 2" descr="Box reading: To join a Medicare Advantage Plan">
            <a:extLst>
              <a:ext uri="{FF2B5EF4-FFF2-40B4-BE49-F238E27FC236}">
                <a16:creationId xmlns:a16="http://schemas.microsoft.com/office/drawing/2014/main" id="{B2B4B5BD-DC5E-4081-AF71-4C24568BA218}"/>
              </a:ext>
            </a:extLst>
          </p:cNvPr>
          <p:cNvGrpSpPr/>
          <p:nvPr/>
        </p:nvGrpSpPr>
        <p:grpSpPr>
          <a:xfrm>
            <a:off x="1366958" y="2953073"/>
            <a:ext cx="4261733" cy="1371600"/>
            <a:chOff x="1366958" y="2953073"/>
            <a:chExt cx="4261733" cy="1371600"/>
          </a:xfrm>
        </p:grpSpPr>
        <p:sp>
          <p:nvSpPr>
            <p:cNvPr id="13" name="Rectangle: Top Corners Rounded 12">
              <a:extLst>
                <a:ext uri="{FF2B5EF4-FFF2-40B4-BE49-F238E27FC236}">
                  <a16:creationId xmlns:a16="http://schemas.microsoft.com/office/drawing/2014/main" id="{0BFE1D9C-6C12-4B6A-9804-7BB2220093AC}"/>
                </a:ext>
                <a:ext uri="{C183D7F6-B498-43B3-948B-1728B52AA6E4}">
                  <adec:decorative xmlns:adec="http://schemas.microsoft.com/office/drawing/2017/decorative" val="1"/>
                </a:ext>
              </a:extLst>
            </p:cNvPr>
            <p:cNvSpPr/>
            <p:nvPr/>
          </p:nvSpPr>
          <p:spPr bwMode="auto">
            <a:xfrm rot="16200000" flipV="1">
              <a:off x="3114091" y="1810073"/>
              <a:ext cx="1371600" cy="3657600"/>
            </a:xfrm>
            <a:prstGeom prst="round2SameRect">
              <a:avLst/>
            </a:prstGeom>
            <a:noFill/>
            <a:ln w="76200">
              <a:solidFill>
                <a:srgbClr val="FEC736"/>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23" name="TextBox 22" descr="&#10;">
              <a:extLst>
                <a:ext uri="{FF2B5EF4-FFF2-40B4-BE49-F238E27FC236}">
                  <a16:creationId xmlns:a16="http://schemas.microsoft.com/office/drawing/2014/main" id="{4A6DDF8D-66BF-43E3-8B88-538FEF859D47}"/>
                </a:ext>
              </a:extLst>
            </p:cNvPr>
            <p:cNvSpPr txBox="1"/>
            <p:nvPr/>
          </p:nvSpPr>
          <p:spPr>
            <a:xfrm>
              <a:off x="2549830" y="3243485"/>
              <a:ext cx="2936770" cy="707886"/>
            </a:xfrm>
            <a:prstGeom prst="rect">
              <a:avLst/>
            </a:prstGeom>
            <a:noFill/>
          </p:spPr>
          <p:txBody>
            <a:bodyPr wrap="square">
              <a:spAutoFit/>
            </a:bodyPr>
            <a:lstStyle/>
            <a:p>
              <a:pPr marL="0" lvl="0" indent="0" algn="ctr" defTabSz="685800">
                <a:spcBef>
                  <a:spcPts val="0"/>
                </a:spcBef>
              </a:pPr>
              <a:r>
                <a:rPr lang="en-US" sz="2000" dirty="0">
                  <a:solidFill>
                    <a:srgbClr val="00529B"/>
                  </a:solidFill>
                  <a:cs typeface="Arial"/>
                </a:rPr>
                <a:t>To join a Medicare Advantage Plan</a:t>
              </a:r>
            </a:p>
          </p:txBody>
        </p:sp>
        <p:sp>
          <p:nvSpPr>
            <p:cNvPr id="21" name="Oval 20">
              <a:extLst>
                <a:ext uri="{FF2B5EF4-FFF2-40B4-BE49-F238E27FC236}">
                  <a16:creationId xmlns:a16="http://schemas.microsoft.com/office/drawing/2014/main" id="{A52E0460-2391-4644-B26B-3EBF6A912A9C}"/>
                </a:ext>
                <a:ext uri="{C183D7F6-B498-43B3-948B-1728B52AA6E4}">
                  <adec:decorative xmlns:adec="http://schemas.microsoft.com/office/drawing/2017/decorative" val="1"/>
                </a:ext>
              </a:extLst>
            </p:cNvPr>
            <p:cNvSpPr/>
            <p:nvPr/>
          </p:nvSpPr>
          <p:spPr bwMode="auto">
            <a:xfrm>
              <a:off x="1366958" y="3003670"/>
              <a:ext cx="1269741" cy="1269741"/>
            </a:xfrm>
            <a:prstGeom prst="ellipse">
              <a:avLst/>
            </a:prstGeom>
            <a:solidFill>
              <a:srgbClr val="FEC736"/>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22" name="Oval 21">
              <a:extLst>
                <a:ext uri="{FF2B5EF4-FFF2-40B4-BE49-F238E27FC236}">
                  <a16:creationId xmlns:a16="http://schemas.microsoft.com/office/drawing/2014/main" id="{03DBD954-B44F-4FBA-BB9B-B8280F49F98A}"/>
                </a:ext>
                <a:ext uri="{C183D7F6-B498-43B3-948B-1728B52AA6E4}">
                  <adec:decorative xmlns:adec="http://schemas.microsoft.com/office/drawing/2017/decorative" val="1"/>
                </a:ext>
              </a:extLst>
            </p:cNvPr>
            <p:cNvSpPr/>
            <p:nvPr/>
          </p:nvSpPr>
          <p:spPr bwMode="auto">
            <a:xfrm>
              <a:off x="1477142" y="3113853"/>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46" name="Graphic 45">
              <a:extLst>
                <a:ext uri="{FF2B5EF4-FFF2-40B4-BE49-F238E27FC236}">
                  <a16:creationId xmlns:a16="http://schemas.microsoft.com/office/drawing/2014/main" id="{5C889776-49BE-4D53-8132-E752A2A297B1}"/>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42578" y="3227068"/>
              <a:ext cx="914400" cy="914400"/>
            </a:xfrm>
            <a:prstGeom prst="rect">
              <a:avLst/>
            </a:prstGeom>
          </p:spPr>
        </p:pic>
      </p:grpSp>
      <p:grpSp>
        <p:nvGrpSpPr>
          <p:cNvPr id="32" name="Group 3" descr="Box reading: Eligible for TRICARE for Life (TFL)&#10;">
            <a:extLst>
              <a:ext uri="{FF2B5EF4-FFF2-40B4-BE49-F238E27FC236}">
                <a16:creationId xmlns:a16="http://schemas.microsoft.com/office/drawing/2014/main" id="{06173AF8-F0C2-4BA8-84CA-438D0076C86F}"/>
              </a:ext>
            </a:extLst>
          </p:cNvPr>
          <p:cNvGrpSpPr/>
          <p:nvPr/>
        </p:nvGrpSpPr>
        <p:grpSpPr>
          <a:xfrm>
            <a:off x="1318221" y="4613189"/>
            <a:ext cx="4287981" cy="1371600"/>
            <a:chOff x="1318221" y="4613189"/>
            <a:chExt cx="4287981" cy="1371600"/>
          </a:xfrm>
        </p:grpSpPr>
        <p:sp>
          <p:nvSpPr>
            <p:cNvPr id="12" name="Rectangle: Top Corners Rounded 11">
              <a:extLst>
                <a:ext uri="{FF2B5EF4-FFF2-40B4-BE49-F238E27FC236}">
                  <a16:creationId xmlns:a16="http://schemas.microsoft.com/office/drawing/2014/main" id="{4F98F498-30CD-42BE-B573-7DF4B7CE223B}"/>
                </a:ext>
                <a:ext uri="{C183D7F6-B498-43B3-948B-1728B52AA6E4}">
                  <adec:decorative xmlns:adec="http://schemas.microsoft.com/office/drawing/2017/decorative" val="1"/>
                </a:ext>
              </a:extLst>
            </p:cNvPr>
            <p:cNvSpPr/>
            <p:nvPr/>
          </p:nvSpPr>
          <p:spPr bwMode="auto">
            <a:xfrm rot="16200000" flipV="1">
              <a:off x="3091602" y="3470189"/>
              <a:ext cx="1371600" cy="3657600"/>
            </a:xfrm>
            <a:prstGeom prst="round2SameRect">
              <a:avLst/>
            </a:prstGeom>
            <a:noFill/>
            <a:ln w="76200">
              <a:solidFill>
                <a:srgbClr val="00529B"/>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29" name="TextBox 28">
              <a:extLst>
                <a:ext uri="{FF2B5EF4-FFF2-40B4-BE49-F238E27FC236}">
                  <a16:creationId xmlns:a16="http://schemas.microsoft.com/office/drawing/2014/main" id="{5E1EEBA6-2B52-412F-9A86-A479CD3D1B38}"/>
                </a:ext>
              </a:extLst>
            </p:cNvPr>
            <p:cNvSpPr txBox="1"/>
            <p:nvPr/>
          </p:nvSpPr>
          <p:spPr>
            <a:xfrm>
              <a:off x="2695380" y="4965446"/>
              <a:ext cx="2583797" cy="707886"/>
            </a:xfrm>
            <a:prstGeom prst="rect">
              <a:avLst/>
            </a:prstGeom>
            <a:noFill/>
          </p:spPr>
          <p:txBody>
            <a:bodyPr wrap="square">
              <a:spAutoFit/>
            </a:bodyPr>
            <a:lstStyle/>
            <a:p>
              <a:pPr marL="0" lvl="0" indent="0" algn="ctr" defTabSz="685800">
                <a:spcBef>
                  <a:spcPts val="0"/>
                </a:spcBef>
              </a:pPr>
              <a:r>
                <a:rPr lang="en-US" sz="2000" dirty="0">
                  <a:solidFill>
                    <a:srgbClr val="00529B"/>
                  </a:solidFill>
                  <a:cs typeface="Arial"/>
                </a:rPr>
                <a:t>Eligible For TRICARE for Life (TFL)</a:t>
              </a:r>
            </a:p>
          </p:txBody>
        </p:sp>
        <p:sp>
          <p:nvSpPr>
            <p:cNvPr id="27" name="Oval 26">
              <a:extLst>
                <a:ext uri="{FF2B5EF4-FFF2-40B4-BE49-F238E27FC236}">
                  <a16:creationId xmlns:a16="http://schemas.microsoft.com/office/drawing/2014/main" id="{3676FA34-2728-4BD5-A979-716C1599A136}"/>
                </a:ext>
                <a:ext uri="{C183D7F6-B498-43B3-948B-1728B52AA6E4}">
                  <adec:decorative xmlns:adec="http://schemas.microsoft.com/office/drawing/2017/decorative" val="1"/>
                </a:ext>
              </a:extLst>
            </p:cNvPr>
            <p:cNvSpPr/>
            <p:nvPr/>
          </p:nvSpPr>
          <p:spPr bwMode="auto">
            <a:xfrm>
              <a:off x="1318221" y="4657926"/>
              <a:ext cx="1269741" cy="1269741"/>
            </a:xfrm>
            <a:prstGeom prst="ellipse">
              <a:avLst/>
            </a:prstGeom>
            <a:solidFill>
              <a:srgbClr val="00529B"/>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28" name="Oval 27">
              <a:extLst>
                <a:ext uri="{FF2B5EF4-FFF2-40B4-BE49-F238E27FC236}">
                  <a16:creationId xmlns:a16="http://schemas.microsoft.com/office/drawing/2014/main" id="{6CB0BE79-A88F-433C-B231-60E91AA774F4}"/>
                </a:ext>
                <a:ext uri="{C183D7F6-B498-43B3-948B-1728B52AA6E4}">
                  <adec:decorative xmlns:adec="http://schemas.microsoft.com/office/drawing/2017/decorative" val="1"/>
                </a:ext>
              </a:extLst>
            </p:cNvPr>
            <p:cNvSpPr/>
            <p:nvPr/>
          </p:nvSpPr>
          <p:spPr bwMode="auto">
            <a:xfrm>
              <a:off x="1428404" y="4768109"/>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55" name="Graphic 54">
              <a:extLst>
                <a:ext uri="{FF2B5EF4-FFF2-40B4-BE49-F238E27FC236}">
                  <a16:creationId xmlns:a16="http://schemas.microsoft.com/office/drawing/2014/main" id="{180CB75E-91A4-4904-8B75-5393B990A0CE}"/>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16561" y="4697003"/>
              <a:ext cx="1064082" cy="1064082"/>
            </a:xfrm>
            <a:prstGeom prst="rect">
              <a:avLst/>
            </a:prstGeom>
          </p:spPr>
        </p:pic>
        <p:pic>
          <p:nvPicPr>
            <p:cNvPr id="51" name="Graphic 50">
              <a:extLst>
                <a:ext uri="{FF2B5EF4-FFF2-40B4-BE49-F238E27FC236}">
                  <a16:creationId xmlns:a16="http://schemas.microsoft.com/office/drawing/2014/main" id="{D985FDC7-6093-4AEC-A794-D30E53B7F95C}"/>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822016" y="5296960"/>
              <a:ext cx="457200" cy="457200"/>
            </a:xfrm>
            <a:prstGeom prst="rect">
              <a:avLst/>
            </a:prstGeom>
          </p:spPr>
        </p:pic>
      </p:grpSp>
      <p:grpSp>
        <p:nvGrpSpPr>
          <p:cNvPr id="30" name="Group 4" descr="Box reading: Eligible for Civilian Health and Medical Program of the Department of Veterans Affairs (CHAMPVA)">
            <a:extLst>
              <a:ext uri="{FF2B5EF4-FFF2-40B4-BE49-F238E27FC236}">
                <a16:creationId xmlns:a16="http://schemas.microsoft.com/office/drawing/2014/main" id="{A1B5C12A-8BE7-4EBB-992B-FF13D6031C5E}"/>
              </a:ext>
            </a:extLst>
          </p:cNvPr>
          <p:cNvGrpSpPr/>
          <p:nvPr/>
        </p:nvGrpSpPr>
        <p:grpSpPr>
          <a:xfrm>
            <a:off x="6628659" y="2054766"/>
            <a:ext cx="4930341" cy="1371600"/>
            <a:chOff x="6628659" y="2054766"/>
            <a:chExt cx="4930341" cy="1371600"/>
          </a:xfrm>
        </p:grpSpPr>
        <p:sp>
          <p:nvSpPr>
            <p:cNvPr id="11" name="Rectangle: Top Corners Rounded 10">
              <a:extLst>
                <a:ext uri="{FF2B5EF4-FFF2-40B4-BE49-F238E27FC236}">
                  <a16:creationId xmlns:a16="http://schemas.microsoft.com/office/drawing/2014/main" id="{BED945BB-6571-4DB7-864E-F6DC4181DE92}"/>
                </a:ext>
                <a:ext uri="{C183D7F6-B498-43B3-948B-1728B52AA6E4}">
                  <adec:decorative xmlns:adec="http://schemas.microsoft.com/office/drawing/2017/decorative" val="1"/>
                </a:ext>
              </a:extLst>
            </p:cNvPr>
            <p:cNvSpPr/>
            <p:nvPr/>
          </p:nvSpPr>
          <p:spPr bwMode="auto">
            <a:xfrm rot="16200000" flipV="1">
              <a:off x="8724360" y="591726"/>
              <a:ext cx="1371600" cy="4297680"/>
            </a:xfrm>
            <a:prstGeom prst="round2SameRect">
              <a:avLst/>
            </a:prstGeom>
            <a:noFill/>
            <a:ln w="76200">
              <a:solidFill>
                <a:srgbClr val="4472C4"/>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35" name="TextBox 34" descr="&#10;">
              <a:extLst>
                <a:ext uri="{FF2B5EF4-FFF2-40B4-BE49-F238E27FC236}">
                  <a16:creationId xmlns:a16="http://schemas.microsoft.com/office/drawing/2014/main" id="{6D76B040-5302-4D03-A091-7EDD6282B076}"/>
                </a:ext>
              </a:extLst>
            </p:cNvPr>
            <p:cNvSpPr txBox="1"/>
            <p:nvPr/>
          </p:nvSpPr>
          <p:spPr>
            <a:xfrm>
              <a:off x="7877186" y="2078846"/>
              <a:ext cx="3616858" cy="1323439"/>
            </a:xfrm>
            <a:prstGeom prst="rect">
              <a:avLst/>
            </a:prstGeom>
            <a:noFill/>
          </p:spPr>
          <p:txBody>
            <a:bodyPr wrap="square">
              <a:spAutoFit/>
            </a:bodyPr>
            <a:lstStyle/>
            <a:p>
              <a:pPr marL="0" lvl="0" indent="0" algn="ctr" defTabSz="685800">
                <a:spcBef>
                  <a:spcPts val="0"/>
                </a:spcBef>
              </a:pPr>
              <a:r>
                <a:rPr lang="en-US" sz="2000" dirty="0">
                  <a:solidFill>
                    <a:srgbClr val="00529B"/>
                  </a:solidFill>
                  <a:cs typeface="Arial"/>
                </a:rPr>
                <a:t>Eligible for Civilian Health and Medical Program of the Department of Veterans Affairs (CHAMPVA)</a:t>
              </a:r>
            </a:p>
          </p:txBody>
        </p:sp>
        <p:sp>
          <p:nvSpPr>
            <p:cNvPr id="33" name="Oval 32">
              <a:extLst>
                <a:ext uri="{FF2B5EF4-FFF2-40B4-BE49-F238E27FC236}">
                  <a16:creationId xmlns:a16="http://schemas.microsoft.com/office/drawing/2014/main" id="{48AD1209-F3FD-4624-A36D-F401EAA3064A}"/>
                </a:ext>
              </a:extLst>
            </p:cNvPr>
            <p:cNvSpPr/>
            <p:nvPr/>
          </p:nvSpPr>
          <p:spPr bwMode="auto">
            <a:xfrm>
              <a:off x="6628659" y="2111517"/>
              <a:ext cx="1269741" cy="1269741"/>
            </a:xfrm>
            <a:prstGeom prst="ellipse">
              <a:avLst/>
            </a:prstGeom>
            <a:solidFill>
              <a:srgbClr val="4472C4"/>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34" name="Oval 33">
              <a:extLst>
                <a:ext uri="{FF2B5EF4-FFF2-40B4-BE49-F238E27FC236}">
                  <a16:creationId xmlns:a16="http://schemas.microsoft.com/office/drawing/2014/main" id="{260C5097-98D0-439E-92E0-BFE91DF5BABF}"/>
                </a:ext>
                <a:ext uri="{C183D7F6-B498-43B3-948B-1728B52AA6E4}">
                  <adec:decorative xmlns:adec="http://schemas.microsoft.com/office/drawing/2017/decorative" val="1"/>
                </a:ext>
              </a:extLst>
            </p:cNvPr>
            <p:cNvSpPr/>
            <p:nvPr/>
          </p:nvSpPr>
          <p:spPr bwMode="auto">
            <a:xfrm>
              <a:off x="6738843" y="2221700"/>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57" name="Graphic 56">
              <a:extLst>
                <a:ext uri="{FF2B5EF4-FFF2-40B4-BE49-F238E27FC236}">
                  <a16:creationId xmlns:a16="http://schemas.microsoft.com/office/drawing/2014/main" id="{BEAB5D3C-411E-4CE1-83E5-6DF0CA1BBC17}"/>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804121" y="2304920"/>
              <a:ext cx="914400" cy="914400"/>
            </a:xfrm>
            <a:prstGeom prst="rect">
              <a:avLst/>
            </a:prstGeom>
          </p:spPr>
        </p:pic>
        <p:pic>
          <p:nvPicPr>
            <p:cNvPr id="58" name="Graphic 57">
              <a:extLst>
                <a:ext uri="{FF2B5EF4-FFF2-40B4-BE49-F238E27FC236}">
                  <a16:creationId xmlns:a16="http://schemas.microsoft.com/office/drawing/2014/main" id="{AB46EF59-74E5-442F-A415-BCB616CF5850}"/>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032721" y="2522171"/>
              <a:ext cx="457200" cy="457200"/>
            </a:xfrm>
            <a:prstGeom prst="rect">
              <a:avLst/>
            </a:prstGeom>
          </p:spPr>
        </p:pic>
      </p:grpSp>
      <p:grpSp>
        <p:nvGrpSpPr>
          <p:cNvPr id="37" name="Group 5" descr="Box reading: Employer coverage requires you to have it (has fewer than 20 employees)&#10;">
            <a:extLst>
              <a:ext uri="{FF2B5EF4-FFF2-40B4-BE49-F238E27FC236}">
                <a16:creationId xmlns:a16="http://schemas.microsoft.com/office/drawing/2014/main" id="{982C7FC8-CB99-4525-B116-A6B900C2F28B}"/>
              </a:ext>
            </a:extLst>
          </p:cNvPr>
          <p:cNvGrpSpPr/>
          <p:nvPr/>
        </p:nvGrpSpPr>
        <p:grpSpPr>
          <a:xfrm>
            <a:off x="6626450" y="3820803"/>
            <a:ext cx="4922557" cy="1371600"/>
            <a:chOff x="6626450" y="3820803"/>
            <a:chExt cx="4922557" cy="1371600"/>
          </a:xfrm>
        </p:grpSpPr>
        <p:sp>
          <p:nvSpPr>
            <p:cNvPr id="10" name="Rectangle: Top Corners Rounded 9">
              <a:extLst>
                <a:ext uri="{FF2B5EF4-FFF2-40B4-BE49-F238E27FC236}">
                  <a16:creationId xmlns:a16="http://schemas.microsoft.com/office/drawing/2014/main" id="{E7EEB0CA-EE32-4FDC-BB81-7B036558F51E}"/>
                </a:ext>
                <a:ext uri="{C183D7F6-B498-43B3-948B-1728B52AA6E4}">
                  <adec:decorative xmlns:adec="http://schemas.microsoft.com/office/drawing/2017/decorative" val="1"/>
                </a:ext>
              </a:extLst>
            </p:cNvPr>
            <p:cNvSpPr/>
            <p:nvPr/>
          </p:nvSpPr>
          <p:spPr bwMode="auto">
            <a:xfrm rot="16200000" flipV="1">
              <a:off x="8714367" y="2357763"/>
              <a:ext cx="1371600" cy="4297680"/>
            </a:xfrm>
            <a:prstGeom prst="round2SameRect">
              <a:avLst/>
            </a:prstGeom>
            <a:noFill/>
            <a:ln w="76200">
              <a:solidFill>
                <a:srgbClr val="0A5EC6"/>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41" name="TextBox 40">
              <a:extLst>
                <a:ext uri="{FF2B5EF4-FFF2-40B4-BE49-F238E27FC236}">
                  <a16:creationId xmlns:a16="http://schemas.microsoft.com/office/drawing/2014/main" id="{82C98DDD-C45A-4A82-8928-EDBA3A022160}"/>
                </a:ext>
              </a:extLst>
            </p:cNvPr>
            <p:cNvSpPr txBox="1"/>
            <p:nvPr/>
          </p:nvSpPr>
          <p:spPr>
            <a:xfrm>
              <a:off x="8217334" y="3983524"/>
              <a:ext cx="3010529" cy="1015663"/>
            </a:xfrm>
            <a:prstGeom prst="rect">
              <a:avLst/>
            </a:prstGeom>
            <a:noFill/>
          </p:spPr>
          <p:txBody>
            <a:bodyPr wrap="square">
              <a:spAutoFit/>
            </a:bodyPr>
            <a:lstStyle/>
            <a:p>
              <a:pPr marL="0" indent="0" algn="ctr" defTabSz="685800">
                <a:spcBef>
                  <a:spcPts val="0"/>
                </a:spcBef>
              </a:pPr>
              <a:r>
                <a:rPr lang="en-US" sz="2000" dirty="0">
                  <a:solidFill>
                    <a:srgbClr val="00529B"/>
                  </a:solidFill>
                  <a:cs typeface="Arial"/>
                </a:rPr>
                <a:t>Employer coverage requires you to have it (has fewer than 20 employees)</a:t>
              </a:r>
            </a:p>
          </p:txBody>
        </p:sp>
        <p:sp>
          <p:nvSpPr>
            <p:cNvPr id="39" name="Oval 38">
              <a:extLst>
                <a:ext uri="{FF2B5EF4-FFF2-40B4-BE49-F238E27FC236}">
                  <a16:creationId xmlns:a16="http://schemas.microsoft.com/office/drawing/2014/main" id="{6A58ABE7-82B8-40E8-B909-93DD14832DF2}"/>
                </a:ext>
                <a:ext uri="{C183D7F6-B498-43B3-948B-1728B52AA6E4}">
                  <adec:decorative xmlns:adec="http://schemas.microsoft.com/office/drawing/2017/decorative" val="1"/>
                </a:ext>
              </a:extLst>
            </p:cNvPr>
            <p:cNvSpPr/>
            <p:nvPr/>
          </p:nvSpPr>
          <p:spPr bwMode="auto">
            <a:xfrm>
              <a:off x="6626450" y="3877087"/>
              <a:ext cx="1269741" cy="1269741"/>
            </a:xfrm>
            <a:prstGeom prst="ellipse">
              <a:avLst/>
            </a:prstGeom>
            <a:solidFill>
              <a:srgbClr val="0A5EC6"/>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40" name="Oval 39">
              <a:extLst>
                <a:ext uri="{FF2B5EF4-FFF2-40B4-BE49-F238E27FC236}">
                  <a16:creationId xmlns:a16="http://schemas.microsoft.com/office/drawing/2014/main" id="{0ECD8343-E8BB-42C7-A9F9-FD7C954B7C0B}"/>
                </a:ext>
                <a:ext uri="{C183D7F6-B498-43B3-948B-1728B52AA6E4}">
                  <adec:decorative xmlns:adec="http://schemas.microsoft.com/office/drawing/2017/decorative" val="1"/>
                </a:ext>
              </a:extLst>
            </p:cNvPr>
            <p:cNvSpPr/>
            <p:nvPr/>
          </p:nvSpPr>
          <p:spPr bwMode="auto">
            <a:xfrm>
              <a:off x="6737200" y="3987270"/>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53" name="Graphic 52">
              <a:extLst>
                <a:ext uri="{FF2B5EF4-FFF2-40B4-BE49-F238E27FC236}">
                  <a16:creationId xmlns:a16="http://schemas.microsoft.com/office/drawing/2014/main" id="{AB25DD1E-F913-4249-B223-C42CFAB40117}"/>
                </a:ext>
                <a:ext uri="{C183D7F6-B498-43B3-948B-1728B52AA6E4}">
                  <adec:decorative xmlns:adec="http://schemas.microsoft.com/office/drawing/2017/decorative" val="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872679" y="4134526"/>
              <a:ext cx="775266" cy="775266"/>
            </a:xfrm>
            <a:prstGeom prst="rect">
              <a:avLst/>
            </a:prstGeom>
          </p:spPr>
        </p:pic>
      </p:gr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May 2023</a:t>
            </a:r>
            <a:endParaRPr lang="en-US" dirty="0"/>
          </a:p>
        </p:txBody>
      </p:sp>
      <p:sp>
        <p:nvSpPr>
          <p:cNvPr id="5" name="Slide Number Placeholder 4">
            <a:extLst>
              <a:ext uri="{FF2B5EF4-FFF2-40B4-BE49-F238E27FC236}">
                <a16:creationId xmlns:a16="http://schemas.microsoft.com/office/drawing/2014/main" id="{C63F30D8-03D2-469C-BEA3-124FA0E31906}"/>
              </a:ext>
            </a:extLst>
          </p:cNvPr>
          <p:cNvSpPr>
            <a:spLocks noGrp="1"/>
          </p:cNvSpPr>
          <p:nvPr>
            <p:ph type="sldNum" sz="quarter" idx="12"/>
          </p:nvPr>
        </p:nvSpPr>
        <p:spPr/>
        <p:txBody>
          <a:bodyPr/>
          <a:lstStyle/>
          <a:p>
            <a:fld id="{48F63A3B-78C7-47BE-AE5E-E10140E04643}" type="slidenum">
              <a:rPr lang="en-US" smtClean="0"/>
              <a:pPr/>
              <a:t>47</a:t>
            </a:fld>
            <a:endParaRPr lang="en-US" dirty="0"/>
          </a:p>
        </p:txBody>
      </p:sp>
    </p:spTree>
    <p:custDataLst>
      <p:tags r:id="rId1"/>
    </p:custDataLst>
    <p:extLst>
      <p:ext uri="{BB962C8B-B14F-4D97-AF65-F5344CB8AC3E}">
        <p14:creationId xmlns:p14="http://schemas.microsoft.com/office/powerpoint/2010/main" val="410706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left)">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left)">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left)">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left)">
                                      <p:cBhvr>
                                        <p:cTn id="2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65760"/>
            <a:ext cx="8444115" cy="719643"/>
          </a:xfrm>
        </p:spPr>
        <p:txBody>
          <a:bodyPr>
            <a:normAutofit/>
          </a:bodyPr>
          <a:lstStyle/>
          <a:p>
            <a:r>
              <a:rPr lang="en-US" sz="3000" dirty="0"/>
              <a:t>Check Your Knowledge: Question </a:t>
            </a:r>
            <a:r>
              <a:rPr lang="en-US" dirty="0"/>
              <a:t>2</a:t>
            </a:r>
            <a:endParaRPr lang="en-US" sz="3000" dirty="0"/>
          </a:p>
        </p:txBody>
      </p:sp>
      <p:sp>
        <p:nvSpPr>
          <p:cNvPr id="9" name="Content Placeholder 8"/>
          <p:cNvSpPr>
            <a:spLocks noGrp="1"/>
          </p:cNvSpPr>
          <p:nvPr>
            <p:ph idx="4294967295"/>
          </p:nvPr>
        </p:nvSpPr>
        <p:spPr>
          <a:xfrm>
            <a:off x="1873941" y="1801810"/>
            <a:ext cx="9140133" cy="5021263"/>
          </a:xfrm>
        </p:spPr>
        <p:txBody>
          <a:bodyPr/>
          <a:lstStyle/>
          <a:p>
            <a:pPr marL="0" lvl="0" indent="0" defTabSz="685800">
              <a:lnSpc>
                <a:spcPct val="100000"/>
              </a:lnSpc>
              <a:spcBef>
                <a:spcPts val="0"/>
              </a:spcBef>
              <a:spcAft>
                <a:spcPts val="1200"/>
              </a:spcAft>
              <a:buNone/>
            </a:pPr>
            <a:r>
              <a:rPr lang="en-US" b="1" dirty="0">
                <a:solidFill>
                  <a:srgbClr val="00529B"/>
                </a:solidFill>
              </a:rPr>
              <a:t>When medically necessary, Part A generally helps pay for all of the following, EXCEPT:</a:t>
            </a:r>
          </a:p>
          <a:p>
            <a:pPr marL="347472" lvl="0" indent="-347472" defTabSz="685800">
              <a:lnSpc>
                <a:spcPct val="100000"/>
              </a:lnSpc>
              <a:spcBef>
                <a:spcPts val="0"/>
              </a:spcBef>
              <a:spcAft>
                <a:spcPts val="1200"/>
              </a:spcAft>
              <a:buFont typeface="Wingdings" panose="05000000000000000000" pitchFamily="2" charset="2"/>
              <a:buAutoNum type="alphaLcPeriod"/>
            </a:pPr>
            <a:r>
              <a:rPr lang="en-US" dirty="0">
                <a:solidFill>
                  <a:srgbClr val="00529B"/>
                </a:solidFill>
              </a:rPr>
              <a:t>Diabetic testing supplies</a:t>
            </a:r>
          </a:p>
          <a:p>
            <a:pPr marL="347472" lvl="0" indent="-347472" defTabSz="685800">
              <a:lnSpc>
                <a:spcPct val="100000"/>
              </a:lnSpc>
              <a:spcBef>
                <a:spcPts val="0"/>
              </a:spcBef>
              <a:spcAft>
                <a:spcPts val="1200"/>
              </a:spcAft>
              <a:buFont typeface="Wingdings" panose="05000000000000000000" pitchFamily="2" charset="2"/>
              <a:buAutoNum type="alphaLcPeriod"/>
            </a:pPr>
            <a:r>
              <a:rPr lang="en-US" dirty="0">
                <a:solidFill>
                  <a:srgbClr val="00529B"/>
                </a:solidFill>
              </a:rPr>
              <a:t>An inpatient hospital stay</a:t>
            </a:r>
          </a:p>
          <a:p>
            <a:pPr marL="347472" lvl="0" indent="-347472" defTabSz="685800">
              <a:lnSpc>
                <a:spcPct val="100000"/>
              </a:lnSpc>
              <a:spcBef>
                <a:spcPts val="0"/>
              </a:spcBef>
              <a:spcAft>
                <a:spcPts val="1200"/>
              </a:spcAft>
              <a:buFont typeface="Wingdings" panose="05000000000000000000" pitchFamily="2" charset="2"/>
              <a:buAutoNum type="alphaLcPeriod"/>
            </a:pPr>
            <a:r>
              <a:rPr lang="en-US" dirty="0">
                <a:solidFill>
                  <a:srgbClr val="00529B"/>
                </a:solidFill>
              </a:rPr>
              <a:t>An inpatient skilled nursing facility (SNF) stay</a:t>
            </a:r>
          </a:p>
          <a:p>
            <a:pPr marL="347472" lvl="0" indent="-347472" defTabSz="685800">
              <a:lnSpc>
                <a:spcPct val="100000"/>
              </a:lnSpc>
              <a:spcBef>
                <a:spcPts val="0"/>
              </a:spcBef>
              <a:spcAft>
                <a:spcPts val="1200"/>
              </a:spcAft>
              <a:buFont typeface="Wingdings" panose="05000000000000000000" pitchFamily="2" charset="2"/>
              <a:buAutoNum type="alphaLcPeriod"/>
            </a:pPr>
            <a:r>
              <a:rPr lang="en-US" dirty="0">
                <a:solidFill>
                  <a:srgbClr val="00529B"/>
                </a:solidFill>
              </a:rPr>
              <a:t>Hospice care</a:t>
            </a:r>
          </a:p>
          <a:p>
            <a:pPr marL="0" indent="0">
              <a:spcAft>
                <a:spcPts val="1200"/>
              </a:spcAft>
              <a:buNone/>
            </a:pPr>
            <a:endParaRPr lang="en-US" dirty="0"/>
          </a:p>
        </p:txBody>
      </p:sp>
      <p:sp>
        <p:nvSpPr>
          <p:cNvPr id="6" name="Rounded Rectangle 5" descr="Green box highlighting A as the correct answer"/>
          <p:cNvSpPr/>
          <p:nvPr/>
        </p:nvSpPr>
        <p:spPr>
          <a:xfrm>
            <a:off x="1919794" y="2706136"/>
            <a:ext cx="4114800" cy="481843"/>
          </a:xfrm>
          <a:prstGeom prst="roundRect">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86A99C13-97C4-4657-8BC9-184105B58FAD}"/>
              </a:ext>
            </a:extLst>
          </p:cNvPr>
          <p:cNvSpPr>
            <a:spLocks noGrp="1"/>
          </p:cNvSpPr>
          <p:nvPr>
            <p:ph type="sldNum" sz="quarter" idx="12"/>
          </p:nvPr>
        </p:nvSpPr>
        <p:spPr/>
        <p:txBody>
          <a:bodyPr/>
          <a:lstStyle/>
          <a:p>
            <a:fld id="{48F63A3B-78C7-47BE-AE5E-E10140E04643}" type="slidenum">
              <a:rPr lang="en-US" smtClean="0"/>
              <a:t>48</a:t>
            </a:fld>
            <a:endParaRPr lang="en-US" dirty="0"/>
          </a:p>
        </p:txBody>
      </p:sp>
      <p:sp>
        <p:nvSpPr>
          <p:cNvPr id="4" name="Footer Placeholder 3">
            <a:extLst>
              <a:ext uri="{FF2B5EF4-FFF2-40B4-BE49-F238E27FC236}">
                <a16:creationId xmlns:a16="http://schemas.microsoft.com/office/drawing/2014/main" id="{1CBAF6EE-A535-D943-B272-41C3739A3EED}"/>
              </a:ext>
            </a:extLst>
          </p:cNvPr>
          <p:cNvSpPr>
            <a:spLocks noGrp="1"/>
          </p:cNvSpPr>
          <p:nvPr>
            <p:ph type="ftr" sz="quarter" idx="11"/>
          </p:nvPr>
        </p:nvSpPr>
        <p:spPr/>
        <p:txBody>
          <a:bodyPr/>
          <a:lstStyle/>
          <a:p>
            <a:r>
              <a:rPr lang="en-US"/>
              <a:t>Getting Started with Medicare</a:t>
            </a:r>
            <a:endParaRPr lang="en-US" dirty="0"/>
          </a:p>
        </p:txBody>
      </p:sp>
      <p:sp>
        <p:nvSpPr>
          <p:cNvPr id="3" name="Date Placeholder 2">
            <a:extLst>
              <a:ext uri="{FF2B5EF4-FFF2-40B4-BE49-F238E27FC236}">
                <a16:creationId xmlns:a16="http://schemas.microsoft.com/office/drawing/2014/main" id="{0FDD92F1-9739-834A-85A2-E4D2EEE86F73}"/>
              </a:ext>
            </a:extLst>
          </p:cNvPr>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221820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28800" y="365760"/>
            <a:ext cx="9130849" cy="719643"/>
          </a:xfrm>
        </p:spPr>
        <p:txBody>
          <a:bodyPr>
            <a:normAutofit/>
          </a:bodyPr>
          <a:lstStyle/>
          <a:p>
            <a:r>
              <a:rPr lang="en-US" sz="3000" dirty="0"/>
              <a:t>Check Your Knowledge: Question 3</a:t>
            </a:r>
          </a:p>
        </p:txBody>
      </p:sp>
      <p:sp>
        <p:nvSpPr>
          <p:cNvPr id="5" name="Content Placeholder 4"/>
          <p:cNvSpPr>
            <a:spLocks noGrp="1"/>
          </p:cNvSpPr>
          <p:nvPr>
            <p:ph idx="4294967295"/>
          </p:nvPr>
        </p:nvSpPr>
        <p:spPr>
          <a:xfrm>
            <a:off x="1883225" y="1836737"/>
            <a:ext cx="9130849" cy="5021263"/>
          </a:xfrm>
        </p:spPr>
        <p:txBody>
          <a:bodyPr>
            <a:normAutofit/>
          </a:bodyPr>
          <a:lstStyle/>
          <a:p>
            <a:pPr marL="0" lvl="0" indent="0" defTabSz="685800">
              <a:lnSpc>
                <a:spcPct val="100000"/>
              </a:lnSpc>
              <a:spcBef>
                <a:spcPts val="0"/>
              </a:spcBef>
              <a:spcAft>
                <a:spcPts val="1200"/>
              </a:spcAft>
              <a:buNone/>
            </a:pPr>
            <a:r>
              <a:rPr lang="en-US" b="1" dirty="0">
                <a:solidFill>
                  <a:srgbClr val="00529B"/>
                </a:solidFill>
              </a:rPr>
              <a:t>For Part B, in most cases, you pay ____________.</a:t>
            </a:r>
          </a:p>
          <a:p>
            <a:pPr marL="347472" lvl="0" indent="-347472" defTabSz="685800">
              <a:lnSpc>
                <a:spcPct val="100000"/>
              </a:lnSpc>
              <a:spcBef>
                <a:spcPts val="0"/>
              </a:spcBef>
              <a:spcAft>
                <a:spcPts val="1200"/>
              </a:spcAft>
              <a:buFont typeface="Wingdings" panose="05000000000000000000" pitchFamily="2" charset="2"/>
              <a:buAutoNum type="alphaLcPeriod"/>
            </a:pPr>
            <a:r>
              <a:rPr lang="en-US" dirty="0">
                <a:solidFill>
                  <a:srgbClr val="00529B"/>
                </a:solidFill>
              </a:rPr>
              <a:t>A monthly premium</a:t>
            </a:r>
          </a:p>
          <a:p>
            <a:pPr marL="347472" lvl="0" indent="-347472" defTabSz="685800">
              <a:lnSpc>
                <a:spcPct val="100000"/>
              </a:lnSpc>
              <a:spcBef>
                <a:spcPts val="0"/>
              </a:spcBef>
              <a:spcAft>
                <a:spcPts val="1200"/>
              </a:spcAft>
              <a:buFont typeface="Wingdings" panose="05000000000000000000" pitchFamily="2" charset="2"/>
              <a:buAutoNum type="alphaLcPeriod"/>
            </a:pPr>
            <a:r>
              <a:rPr lang="en-US" dirty="0">
                <a:solidFill>
                  <a:srgbClr val="00529B"/>
                </a:solidFill>
              </a:rPr>
              <a:t>A yearly deductible</a:t>
            </a:r>
          </a:p>
          <a:p>
            <a:pPr marL="347472" lvl="0" indent="-347472" defTabSz="685800">
              <a:lnSpc>
                <a:spcPct val="100000"/>
              </a:lnSpc>
              <a:spcBef>
                <a:spcPts val="0"/>
              </a:spcBef>
              <a:spcAft>
                <a:spcPts val="1200"/>
              </a:spcAft>
              <a:buFont typeface="Wingdings" panose="05000000000000000000" pitchFamily="2" charset="2"/>
              <a:buAutoNum type="alphaLcPeriod"/>
            </a:pPr>
            <a:r>
              <a:rPr lang="en-US" dirty="0">
                <a:solidFill>
                  <a:srgbClr val="00529B"/>
                </a:solidFill>
              </a:rPr>
              <a:t>20% coinsurance for most covered services</a:t>
            </a:r>
          </a:p>
          <a:p>
            <a:pPr marL="347472" lvl="0" indent="-347472" defTabSz="685800">
              <a:lnSpc>
                <a:spcPct val="100000"/>
              </a:lnSpc>
              <a:spcBef>
                <a:spcPts val="0"/>
              </a:spcBef>
              <a:spcAft>
                <a:spcPts val="1200"/>
              </a:spcAft>
              <a:buFont typeface="Wingdings" panose="05000000000000000000" pitchFamily="2" charset="2"/>
              <a:buAutoNum type="alphaLcPeriod"/>
            </a:pPr>
            <a:r>
              <a:rPr lang="en-US" dirty="0">
                <a:solidFill>
                  <a:srgbClr val="00529B"/>
                </a:solidFill>
              </a:rPr>
              <a:t>All of the above</a:t>
            </a:r>
          </a:p>
          <a:p>
            <a:pPr marL="0" indent="0">
              <a:buNone/>
            </a:pPr>
            <a:endParaRPr lang="en-US" dirty="0"/>
          </a:p>
        </p:txBody>
      </p:sp>
      <p:sp>
        <p:nvSpPr>
          <p:cNvPr id="6" name="Rounded Rectangle 5" descr="Green box highlighting D as the correct answer"/>
          <p:cNvSpPr/>
          <p:nvPr/>
        </p:nvSpPr>
        <p:spPr>
          <a:xfrm>
            <a:off x="1919794" y="4017741"/>
            <a:ext cx="2860675" cy="485193"/>
          </a:xfrm>
          <a:prstGeom prst="roundRect">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 name="Slide Number Placeholder 7">
            <a:extLst>
              <a:ext uri="{FF2B5EF4-FFF2-40B4-BE49-F238E27FC236}">
                <a16:creationId xmlns:a16="http://schemas.microsoft.com/office/drawing/2014/main" id="{2710D3E6-93E4-453C-8053-01D82A3C759D}"/>
              </a:ext>
            </a:extLst>
          </p:cNvPr>
          <p:cNvSpPr>
            <a:spLocks noGrp="1"/>
          </p:cNvSpPr>
          <p:nvPr>
            <p:ph type="sldNum" sz="quarter" idx="12"/>
          </p:nvPr>
        </p:nvSpPr>
        <p:spPr/>
        <p:txBody>
          <a:bodyPr/>
          <a:lstStyle/>
          <a:p>
            <a:fld id="{48F63A3B-78C7-47BE-AE5E-E10140E04643}" type="slidenum">
              <a:rPr lang="en-US" smtClean="0"/>
              <a:t>49</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365938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n-US" sz="3000" dirty="0"/>
              <a:t>Lesson 1 Objectives</a:t>
            </a:r>
          </a:p>
        </p:txBody>
      </p:sp>
      <p:sp>
        <p:nvSpPr>
          <p:cNvPr id="13" name="Content Placeholder 12"/>
          <p:cNvSpPr>
            <a:spLocks noGrp="1"/>
          </p:cNvSpPr>
          <p:nvPr>
            <p:ph sz="quarter" idx="13"/>
          </p:nvPr>
        </p:nvSpPr>
        <p:spPr/>
        <p:txBody>
          <a:bodyPr vert="horz" lIns="91440" tIns="45720" rIns="91440" bIns="45720" rtlCol="0" anchor="t">
            <a:normAutofit/>
          </a:bodyPr>
          <a:lstStyle/>
          <a:p>
            <a:pPr marL="0" lvl="0" indent="0" defTabSz="685800">
              <a:lnSpc>
                <a:spcPct val="100000"/>
              </a:lnSpc>
              <a:spcBef>
                <a:spcPts val="0"/>
              </a:spcBef>
              <a:spcAft>
                <a:spcPts val="1200"/>
              </a:spcAft>
              <a:buFont typeface="Wingdings" pitchFamily="2" charset="2"/>
              <a:buNone/>
            </a:pPr>
            <a:r>
              <a:rPr lang="en-US" b="1" dirty="0">
                <a:solidFill>
                  <a:srgbClr val="00529B"/>
                </a:solidFill>
                <a:latin typeface="Arial"/>
                <a:cs typeface="Arial"/>
              </a:rPr>
              <a:t>At the end of this lesson, you’ll be able to:</a:t>
            </a:r>
          </a:p>
          <a:p>
            <a:pPr lvl="1" defTabSz="685800">
              <a:lnSpc>
                <a:spcPct val="100000"/>
              </a:lnSpc>
              <a:spcBef>
                <a:spcPts val="0"/>
              </a:spcBef>
              <a:spcAft>
                <a:spcPts val="1200"/>
              </a:spcAft>
              <a:buClr>
                <a:srgbClr val="00539A"/>
              </a:buClr>
              <a:buFont typeface="Wingdings" pitchFamily="2" charset="2"/>
              <a:buChar char="§"/>
            </a:pPr>
            <a:r>
              <a:rPr lang="en-US" dirty="0">
                <a:solidFill>
                  <a:srgbClr val="00529B"/>
                </a:solidFill>
                <a:latin typeface="Arial"/>
                <a:cs typeface="Arial"/>
              </a:rPr>
              <a:t>Describe Medicare and who it’s for</a:t>
            </a:r>
            <a:endParaRPr lang="en-US" dirty="0">
              <a:solidFill>
                <a:srgbClr val="00529B"/>
              </a:solidFill>
            </a:endParaRPr>
          </a:p>
          <a:p>
            <a:pPr lvl="1" defTabSz="685800">
              <a:lnSpc>
                <a:spcPct val="100000"/>
              </a:lnSpc>
              <a:spcBef>
                <a:spcPts val="0"/>
              </a:spcBef>
              <a:spcAft>
                <a:spcPts val="1200"/>
              </a:spcAft>
              <a:buClr>
                <a:srgbClr val="00539A"/>
              </a:buClr>
              <a:buFont typeface="Wingdings" pitchFamily="2" charset="2"/>
              <a:buChar char="§"/>
            </a:pPr>
            <a:r>
              <a:rPr lang="en-US" dirty="0">
                <a:solidFill>
                  <a:srgbClr val="00529B"/>
                </a:solidFill>
                <a:latin typeface="Arial"/>
                <a:cs typeface="Arial"/>
              </a:rPr>
              <a:t>Identify the parts of Medicare and explain coverage options</a:t>
            </a:r>
            <a:endParaRPr lang="en-US" dirty="0">
              <a:solidFill>
                <a:srgbClr val="00529B"/>
              </a:solidFill>
            </a:endParaRPr>
          </a:p>
          <a:p>
            <a:pPr lvl="1" defTabSz="685800">
              <a:lnSpc>
                <a:spcPct val="100000"/>
              </a:lnSpc>
              <a:spcBef>
                <a:spcPts val="0"/>
              </a:spcBef>
              <a:spcAft>
                <a:spcPts val="1200"/>
              </a:spcAft>
              <a:buClr>
                <a:srgbClr val="00539A"/>
              </a:buClr>
              <a:buFont typeface="Wingdings" pitchFamily="2" charset="2"/>
              <a:buChar char="§"/>
            </a:pPr>
            <a:r>
              <a:rPr lang="en-US" dirty="0">
                <a:solidFill>
                  <a:srgbClr val="00529B"/>
                </a:solidFill>
                <a:latin typeface="Arial"/>
                <a:cs typeface="Arial"/>
              </a:rPr>
              <a:t>Explain automatic enrollment and how it works</a:t>
            </a:r>
            <a:endParaRPr lang="en-US" dirty="0">
              <a:solidFill>
                <a:srgbClr val="00529B"/>
              </a:solidFill>
            </a:endParaRPr>
          </a:p>
          <a:p>
            <a:pPr lvl="1" defTabSz="685800">
              <a:lnSpc>
                <a:spcPct val="100000"/>
              </a:lnSpc>
              <a:spcBef>
                <a:spcPts val="0"/>
              </a:spcBef>
              <a:spcAft>
                <a:spcPts val="1200"/>
              </a:spcAft>
              <a:buClr>
                <a:srgbClr val="00539A"/>
              </a:buClr>
              <a:buFont typeface="Wingdings" pitchFamily="2" charset="2"/>
              <a:buChar char="§"/>
            </a:pPr>
            <a:r>
              <a:rPr lang="en-US" dirty="0">
                <a:solidFill>
                  <a:srgbClr val="00529B"/>
                </a:solidFill>
                <a:latin typeface="Arial"/>
                <a:cs typeface="Arial"/>
              </a:rPr>
              <a:t>Describe various enrollment periods you may use to join or switch plans</a:t>
            </a:r>
            <a:endParaRPr lang="en-US" sz="2000" dirty="0"/>
          </a:p>
        </p:txBody>
      </p:sp>
      <p:sp>
        <p:nvSpPr>
          <p:cNvPr id="4" name="Date Placeholder 3">
            <a:extLst>
              <a:ext uri="{FF2B5EF4-FFF2-40B4-BE49-F238E27FC236}">
                <a16:creationId xmlns:a16="http://schemas.microsoft.com/office/drawing/2014/main" id="{30BEAB62-196E-E14C-A6ED-C01E478BF8F9}"/>
              </a:ext>
            </a:extLst>
          </p:cNvPr>
          <p:cNvSpPr>
            <a:spLocks noGrp="1"/>
          </p:cNvSpPr>
          <p:nvPr>
            <p:ph type="dt" sz="half" idx="10"/>
          </p:nvPr>
        </p:nvSpPr>
        <p:spPr/>
        <p:txBody>
          <a:bodyPr/>
          <a:lstStyle/>
          <a:p>
            <a:r>
              <a:rPr lang="en-US"/>
              <a:t>May 2023</a:t>
            </a:r>
            <a:endParaRPr lang="en-US" dirty="0"/>
          </a:p>
        </p:txBody>
      </p:sp>
      <p:sp>
        <p:nvSpPr>
          <p:cNvPr id="5" name="Footer Placeholder 4">
            <a:extLst>
              <a:ext uri="{FF2B5EF4-FFF2-40B4-BE49-F238E27FC236}">
                <a16:creationId xmlns:a16="http://schemas.microsoft.com/office/drawing/2014/main" id="{C56967E0-47FC-794B-AD9C-C3A296618241}"/>
              </a:ext>
            </a:extLst>
          </p:cNvPr>
          <p:cNvSpPr>
            <a:spLocks noGrp="1"/>
          </p:cNvSpPr>
          <p:nvPr>
            <p:ph type="ftr" sz="quarter" idx="11"/>
          </p:nvPr>
        </p:nvSpPr>
        <p:spPr/>
        <p:txBody>
          <a:bodyPr/>
          <a:lstStyle/>
          <a:p>
            <a:r>
              <a:rPr lang="en-US"/>
              <a:t>Getting Started with Medicare</a:t>
            </a:r>
            <a:endParaRPr lang="en-US" dirty="0"/>
          </a:p>
        </p:txBody>
      </p:sp>
      <p:sp>
        <p:nvSpPr>
          <p:cNvPr id="3" name="Slide Number Placeholder 2">
            <a:extLst>
              <a:ext uri="{FF2B5EF4-FFF2-40B4-BE49-F238E27FC236}">
                <a16:creationId xmlns:a16="http://schemas.microsoft.com/office/drawing/2014/main" id="{25000D79-06CB-4F9C-BE0A-28C3B2535922}"/>
              </a:ext>
            </a:extLst>
          </p:cNvPr>
          <p:cNvSpPr>
            <a:spLocks noGrp="1"/>
          </p:cNvSpPr>
          <p:nvPr>
            <p:ph type="sldNum" sz="quarter" idx="12"/>
          </p:nvPr>
        </p:nvSpPr>
        <p:spPr/>
        <p:txBody>
          <a:bodyPr/>
          <a:lstStyle/>
          <a:p>
            <a:fld id="{0B2D781D-8844-5940-92D1-06EF0A7F581E}" type="slidenum">
              <a:rPr lang="en-US" smtClean="0"/>
              <a:pPr/>
              <a:t>5</a:t>
            </a:fld>
            <a:endParaRPr lang="en-US" dirty="0"/>
          </a:p>
        </p:txBody>
      </p:sp>
    </p:spTree>
    <p:custDataLst>
      <p:tags r:id="rId1"/>
    </p:custDataLst>
    <p:extLst>
      <p:ext uri="{BB962C8B-B14F-4D97-AF65-F5344CB8AC3E}">
        <p14:creationId xmlns:p14="http://schemas.microsoft.com/office/powerpoint/2010/main" val="24411947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3</a:t>
            </a:r>
          </a:p>
        </p:txBody>
      </p:sp>
      <p:sp>
        <p:nvSpPr>
          <p:cNvPr id="5" name="Text Placeholder 4"/>
          <p:cNvSpPr>
            <a:spLocks noGrp="1"/>
          </p:cNvSpPr>
          <p:nvPr>
            <p:ph type="body" idx="1"/>
          </p:nvPr>
        </p:nvSpPr>
        <p:spPr/>
        <p:txBody>
          <a:bodyPr>
            <a:normAutofit/>
          </a:bodyPr>
          <a:lstStyle/>
          <a:p>
            <a:pPr>
              <a:lnSpc>
                <a:spcPct val="100000"/>
              </a:lnSpc>
              <a:spcBef>
                <a:spcPts val="0"/>
              </a:spcBef>
              <a:spcAft>
                <a:spcPts val="1200"/>
              </a:spcAft>
            </a:pPr>
            <a:r>
              <a:rPr lang="en-US" dirty="0"/>
              <a:t>Medicare Supplement Insurance (Medigap) Policies</a:t>
            </a:r>
          </a:p>
        </p:txBody>
      </p:sp>
    </p:spTree>
    <p:custDataLst>
      <p:tags r:id="rId1"/>
    </p:custDataLst>
    <p:extLst>
      <p:ext uri="{BB962C8B-B14F-4D97-AF65-F5344CB8AC3E}">
        <p14:creationId xmlns:p14="http://schemas.microsoft.com/office/powerpoint/2010/main" val="13189355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n-US" sz="3000" dirty="0"/>
              <a:t>Lesson 3 Objectives</a:t>
            </a:r>
          </a:p>
        </p:txBody>
      </p:sp>
      <p:sp>
        <p:nvSpPr>
          <p:cNvPr id="13" name="Content Placeholder 12"/>
          <p:cNvSpPr>
            <a:spLocks noGrp="1"/>
          </p:cNvSpPr>
          <p:nvPr>
            <p:ph sz="quarter" idx="13"/>
          </p:nvPr>
        </p:nvSpPr>
        <p:spPr/>
        <p:txBody>
          <a:bodyPr vert="horz" lIns="91440" tIns="45720" rIns="91440" bIns="45720" rtlCol="0" anchor="t">
            <a:normAutofit/>
          </a:bodyPr>
          <a:lstStyle/>
          <a:p>
            <a:pPr marL="0" lvl="0" indent="0">
              <a:lnSpc>
                <a:spcPct val="100000"/>
              </a:lnSpc>
              <a:spcBef>
                <a:spcPts val="0"/>
              </a:spcBef>
              <a:buNone/>
            </a:pPr>
            <a:r>
              <a:rPr lang="en-US" sz="2800" b="1" dirty="0">
                <a:solidFill>
                  <a:srgbClr val="00529B"/>
                </a:solidFill>
                <a:latin typeface="Arial"/>
                <a:cs typeface="Arial"/>
              </a:rPr>
              <a:t>At the end of this lesson, you’ll be able to:</a:t>
            </a:r>
          </a:p>
          <a:p>
            <a:pPr marL="804672" lvl="1" indent="-347472">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Explain Medigap policies and who can buy them</a:t>
            </a:r>
            <a:endParaRPr lang="en-US" sz="2400" dirty="0">
              <a:solidFill>
                <a:srgbClr val="00529B"/>
              </a:solidFill>
            </a:endParaRPr>
          </a:p>
          <a:p>
            <a:pPr marL="804672" lvl="1" indent="-347472">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Describe what's similar and different in various types of Medigap policies  </a:t>
            </a:r>
          </a:p>
          <a:p>
            <a:pPr marL="804672" lvl="1" indent="-347472">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Explain what to consider when deciding whether to buy a Medigap policy</a:t>
            </a:r>
          </a:p>
          <a:p>
            <a:pPr marL="804672" lvl="1" indent="-347472">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Explain when and how to buy a Medigap policy</a:t>
            </a:r>
          </a:p>
          <a:p>
            <a:pPr marL="460375" lvl="1" indent="-233045">
              <a:lnSpc>
                <a:spcPct val="100000"/>
              </a:lnSpc>
              <a:spcBef>
                <a:spcPts val="600"/>
              </a:spcBef>
              <a:spcAft>
                <a:spcPts val="1200"/>
              </a:spcAft>
              <a:buFont typeface="Wingdings" panose="05000000000000000000" pitchFamily="2" charset="2"/>
              <a:buChar char="§"/>
            </a:pPr>
            <a:endParaRPr lang="en-US" sz="2800" dirty="0">
              <a:solidFill>
                <a:srgbClr val="00529B"/>
              </a:solidFill>
              <a:latin typeface="Arial"/>
              <a:cs typeface="Arial"/>
            </a:endParaRPr>
          </a:p>
        </p:txBody>
      </p:sp>
      <p:sp>
        <p:nvSpPr>
          <p:cNvPr id="3" name="Slide Number Placeholder 2">
            <a:extLst>
              <a:ext uri="{FF2B5EF4-FFF2-40B4-BE49-F238E27FC236}">
                <a16:creationId xmlns:a16="http://schemas.microsoft.com/office/drawing/2014/main" id="{FF7E52D8-1EC7-4E11-A1FA-6EDD3012EEE4}"/>
              </a:ext>
            </a:extLst>
          </p:cNvPr>
          <p:cNvSpPr>
            <a:spLocks noGrp="1"/>
          </p:cNvSpPr>
          <p:nvPr>
            <p:ph type="sldNum" sz="quarter" idx="12"/>
          </p:nvPr>
        </p:nvSpPr>
        <p:spPr/>
        <p:txBody>
          <a:bodyPr/>
          <a:lstStyle/>
          <a:p>
            <a:fld id="{0B2D781D-8844-5940-92D1-06EF0A7F581E}" type="slidenum">
              <a:rPr lang="en-US" smtClean="0"/>
              <a:pPr/>
              <a:t>51</a:t>
            </a:fld>
            <a:endParaRPr lang="en-US" dirty="0"/>
          </a:p>
        </p:txBody>
      </p:sp>
      <p:sp>
        <p:nvSpPr>
          <p:cNvPr id="5" name="Footer Placeholder 4">
            <a:extLst>
              <a:ext uri="{FF2B5EF4-FFF2-40B4-BE49-F238E27FC236}">
                <a16:creationId xmlns:a16="http://schemas.microsoft.com/office/drawing/2014/main" id="{C56967E0-47FC-794B-AD9C-C3A296618241}"/>
              </a:ext>
            </a:extLst>
          </p:cNvPr>
          <p:cNvSpPr>
            <a:spLocks noGrp="1"/>
          </p:cNvSpPr>
          <p:nvPr>
            <p:ph type="ftr" sz="quarter" idx="11"/>
          </p:nvPr>
        </p:nvSpPr>
        <p:spPr/>
        <p:txBody>
          <a:bodyPr/>
          <a:lstStyle/>
          <a:p>
            <a:r>
              <a:rPr lang="en-US"/>
              <a:t>Getting Started with Medicare</a:t>
            </a:r>
            <a:endParaRPr lang="en-US" dirty="0"/>
          </a:p>
        </p:txBody>
      </p:sp>
      <p:sp>
        <p:nvSpPr>
          <p:cNvPr id="4" name="Date Placeholder 3">
            <a:extLst>
              <a:ext uri="{FF2B5EF4-FFF2-40B4-BE49-F238E27FC236}">
                <a16:creationId xmlns:a16="http://schemas.microsoft.com/office/drawing/2014/main" id="{30BEAB62-196E-E14C-A6ED-C01E478BF8F9}"/>
              </a:ext>
            </a:extLst>
          </p:cNvPr>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13997819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A634F1B-815C-ED43-9EFE-69E863133376}"/>
              </a:ext>
            </a:extLst>
          </p:cNvPr>
          <p:cNvSpPr>
            <a:spLocks noGrp="1"/>
          </p:cNvSpPr>
          <p:nvPr>
            <p:ph type="title"/>
          </p:nvPr>
        </p:nvSpPr>
        <p:spPr/>
        <p:txBody>
          <a:bodyPr>
            <a:normAutofit/>
          </a:bodyPr>
          <a:lstStyle/>
          <a:p>
            <a:r>
              <a:rPr lang="en-US" sz="3000" dirty="0"/>
              <a:t>Medigap Policies</a:t>
            </a:r>
          </a:p>
        </p:txBody>
      </p:sp>
      <p:sp>
        <p:nvSpPr>
          <p:cNvPr id="7" name="Content Placeholder 6"/>
          <p:cNvSpPr>
            <a:spLocks noGrp="1"/>
          </p:cNvSpPr>
          <p:nvPr>
            <p:ph sz="quarter" idx="13"/>
          </p:nvPr>
        </p:nvSpPr>
        <p:spPr>
          <a:xfrm>
            <a:off x="1371600" y="1371600"/>
            <a:ext cx="6781800" cy="4667250"/>
          </a:xfrm>
        </p:spPr>
        <p:txBody>
          <a:bodyPr>
            <a:normAutofit fontScale="92500" lnSpcReduction="20000"/>
          </a:bodyPr>
          <a:lstStyle/>
          <a:p>
            <a:pPr marL="274320" lvl="0" indent="-274320" defTabSz="685800">
              <a:lnSpc>
                <a:spcPct val="110000"/>
              </a:lnSpc>
              <a:spcBef>
                <a:spcPts val="0"/>
              </a:spcBef>
              <a:defRPr/>
            </a:pPr>
            <a:r>
              <a:rPr lang="en-US" sz="2400" dirty="0">
                <a:solidFill>
                  <a:srgbClr val="00529B"/>
                </a:solidFill>
              </a:rPr>
              <a:t>Are sold by </a:t>
            </a:r>
            <a:r>
              <a:rPr lang="en-US" sz="2400" b="1" dirty="0">
                <a:solidFill>
                  <a:srgbClr val="00529B"/>
                </a:solidFill>
              </a:rPr>
              <a:t>private insurance companies</a:t>
            </a:r>
          </a:p>
          <a:p>
            <a:pPr marL="274320" lvl="0" indent="-274320" defTabSz="685800">
              <a:lnSpc>
                <a:spcPct val="110000"/>
              </a:lnSpc>
              <a:spcBef>
                <a:spcPts val="0"/>
              </a:spcBef>
              <a:defRPr/>
            </a:pPr>
            <a:r>
              <a:rPr lang="en-US" sz="2400" dirty="0">
                <a:solidFill>
                  <a:srgbClr val="00529B"/>
                </a:solidFill>
              </a:rPr>
              <a:t>Fill</a:t>
            </a:r>
            <a:r>
              <a:rPr lang="en-US" sz="2400" b="1" dirty="0">
                <a:solidFill>
                  <a:srgbClr val="00529B"/>
                </a:solidFill>
              </a:rPr>
              <a:t> gaps in Original Medicare </a:t>
            </a:r>
            <a:r>
              <a:rPr lang="en-US" sz="2400" dirty="0">
                <a:solidFill>
                  <a:srgbClr val="00529B"/>
                </a:solidFill>
              </a:rPr>
              <a:t>coverage, like copayments, coinsurance, and deductibles</a:t>
            </a:r>
          </a:p>
          <a:p>
            <a:pPr marL="274320" lvl="0" indent="-274320" defTabSz="685800">
              <a:lnSpc>
                <a:spcPct val="110000"/>
              </a:lnSpc>
              <a:spcBef>
                <a:spcPts val="0"/>
              </a:spcBef>
              <a:defRPr/>
            </a:pPr>
            <a:r>
              <a:rPr lang="en-US" sz="2400" dirty="0">
                <a:solidFill>
                  <a:srgbClr val="00529B"/>
                </a:solidFill>
              </a:rPr>
              <a:t>Each </a:t>
            </a:r>
            <a:r>
              <a:rPr lang="en-US" sz="2400" b="1" dirty="0">
                <a:solidFill>
                  <a:srgbClr val="00529B"/>
                </a:solidFill>
              </a:rPr>
              <a:t>standardized</a:t>
            </a:r>
            <a:r>
              <a:rPr lang="en-US" sz="2400" dirty="0">
                <a:solidFill>
                  <a:srgbClr val="00529B"/>
                </a:solidFill>
              </a:rPr>
              <a:t> Medigap policy under the same plan letter:</a:t>
            </a:r>
          </a:p>
          <a:p>
            <a:pPr marL="822960" lvl="1" indent="-274320">
              <a:lnSpc>
                <a:spcPct val="110000"/>
              </a:lnSpc>
              <a:spcBef>
                <a:spcPts val="0"/>
              </a:spcBef>
              <a:spcAft>
                <a:spcPts val="1200"/>
              </a:spcAft>
              <a:defRPr/>
            </a:pPr>
            <a:r>
              <a:rPr lang="en-US" sz="2000" dirty="0">
                <a:solidFill>
                  <a:srgbClr val="00529B"/>
                </a:solidFill>
              </a:rPr>
              <a:t>Must offer the same basic benefits, no matter who sells it</a:t>
            </a:r>
          </a:p>
          <a:p>
            <a:pPr marL="822960" lvl="1" indent="-274320">
              <a:lnSpc>
                <a:spcPct val="110000"/>
              </a:lnSpc>
              <a:spcBef>
                <a:spcPts val="0"/>
              </a:spcBef>
              <a:spcAft>
                <a:spcPts val="1200"/>
              </a:spcAft>
              <a:defRPr/>
            </a:pPr>
            <a:r>
              <a:rPr lang="en-US" sz="2000" dirty="0">
                <a:solidFill>
                  <a:srgbClr val="00529B"/>
                </a:solidFill>
              </a:rPr>
              <a:t>May vary in costs </a:t>
            </a:r>
          </a:p>
          <a:p>
            <a:pPr marL="274320" lvl="0" indent="-274320" defTabSz="685800">
              <a:lnSpc>
                <a:spcPct val="110000"/>
              </a:lnSpc>
              <a:spcBef>
                <a:spcPts val="0"/>
              </a:spcBef>
              <a:defRPr/>
            </a:pPr>
            <a:r>
              <a:rPr lang="en-US" sz="2400" dirty="0"/>
              <a:t>Another type of Medigap policy called Medicare SELECT is available in some states</a:t>
            </a:r>
            <a:endParaRPr lang="en-US" sz="2400" dirty="0">
              <a:solidFill>
                <a:srgbClr val="00529B"/>
              </a:solidFill>
            </a:endParaRPr>
          </a:p>
          <a:p>
            <a:pPr marL="274320" lvl="0" indent="-274320" defTabSz="685800">
              <a:lnSpc>
                <a:spcPct val="110000"/>
              </a:lnSpc>
              <a:spcBef>
                <a:spcPts val="0"/>
              </a:spcBef>
              <a:defRPr/>
            </a:pPr>
            <a:r>
              <a:rPr lang="en-US" sz="2400" dirty="0">
                <a:solidFill>
                  <a:srgbClr val="00529B"/>
                </a:solidFill>
              </a:rPr>
              <a:t>Plans are different in Minnesota, Massachusetts, and Wisconsin</a:t>
            </a:r>
          </a:p>
        </p:txBody>
      </p:sp>
      <p:grpSp>
        <p:nvGrpSpPr>
          <p:cNvPr id="4" name="Group 3" descr="Medigap Icon">
            <a:extLst>
              <a:ext uri="{FF2B5EF4-FFF2-40B4-BE49-F238E27FC236}">
                <a16:creationId xmlns:a16="http://schemas.microsoft.com/office/drawing/2014/main" id="{C2EF73C9-E2BA-4AFE-B527-05FB75AFE09B}"/>
              </a:ext>
              <a:ext uri="{C183D7F6-B498-43B3-948B-1728B52AA6E4}">
                <adec:decorative xmlns:adec="http://schemas.microsoft.com/office/drawing/2017/decorative" val="0"/>
              </a:ext>
            </a:extLst>
          </p:cNvPr>
          <p:cNvGrpSpPr/>
          <p:nvPr/>
        </p:nvGrpSpPr>
        <p:grpSpPr>
          <a:xfrm>
            <a:off x="8478799" y="2310062"/>
            <a:ext cx="2227556" cy="2468132"/>
            <a:chOff x="8478799" y="2310062"/>
            <a:chExt cx="2227556" cy="2468132"/>
          </a:xfrm>
        </p:grpSpPr>
        <p:pic>
          <p:nvPicPr>
            <p:cNvPr id="6" name="Picture 5" descr="Medical supplement Insurance icon">
              <a:extLst>
                <a:ext uri="{FF2B5EF4-FFF2-40B4-BE49-F238E27FC236}">
                  <a16:creationId xmlns:a16="http://schemas.microsoft.com/office/drawing/2014/main" id="{D5E374B7-F4FA-4725-819B-072B4D3A82A8}"/>
                </a:ext>
              </a:extLst>
            </p:cNvPr>
            <p:cNvPicPr>
              <a:picLocks noChangeAspect="1"/>
            </p:cNvPicPr>
            <p:nvPr/>
          </p:nvPicPr>
          <p:blipFill>
            <a:blip r:embed="rId4"/>
            <a:stretch>
              <a:fillRect/>
            </a:stretch>
          </p:blipFill>
          <p:spPr>
            <a:xfrm>
              <a:off x="8478799" y="2310062"/>
              <a:ext cx="2227556" cy="1883357"/>
            </a:xfrm>
            <a:prstGeom prst="rect">
              <a:avLst/>
            </a:prstGeom>
          </p:spPr>
        </p:pic>
        <p:sp>
          <p:nvSpPr>
            <p:cNvPr id="10" name="TextBox 9">
              <a:extLst>
                <a:ext uri="{FF2B5EF4-FFF2-40B4-BE49-F238E27FC236}">
                  <a16:creationId xmlns:a16="http://schemas.microsoft.com/office/drawing/2014/main" id="{0D7B2F54-4CB1-48C8-BF4E-990F06AF3336}"/>
                </a:ext>
              </a:extLst>
            </p:cNvPr>
            <p:cNvSpPr txBox="1"/>
            <p:nvPr/>
          </p:nvSpPr>
          <p:spPr>
            <a:xfrm>
              <a:off x="8531903" y="4193419"/>
              <a:ext cx="2174452"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accent1">
                      <a:lumMod val="50000"/>
                    </a:schemeClr>
                  </a:solidFill>
                  <a:effectLst/>
                  <a:uLnTx/>
                  <a:uFillTx/>
                </a:rPr>
                <a:t>Medicare Supplement Insurance (Medigap) </a:t>
              </a:r>
              <a:endParaRPr kumimoji="0" lang="en-US" sz="1600" b="0" i="0" u="none" strike="noStrike" kern="0" cap="none" spc="0" normalizeH="0" baseline="0" noProof="0" dirty="0">
                <a:ln>
                  <a:noFill/>
                </a:ln>
                <a:solidFill>
                  <a:schemeClr val="accent1">
                    <a:lumMod val="50000"/>
                  </a:schemeClr>
                </a:solidFill>
                <a:effectLst/>
                <a:uLnTx/>
                <a:uFillTx/>
              </a:endParaRPr>
            </a:p>
          </p:txBody>
        </p:sp>
      </p:grpSp>
      <p:sp>
        <p:nvSpPr>
          <p:cNvPr id="5" name="Slide Number Placeholder 4">
            <a:extLst>
              <a:ext uri="{FF2B5EF4-FFF2-40B4-BE49-F238E27FC236}">
                <a16:creationId xmlns:a16="http://schemas.microsoft.com/office/drawing/2014/main" id="{1DEA6303-085E-442E-BAE4-63F926EB1A44}"/>
              </a:ext>
            </a:extLst>
          </p:cNvPr>
          <p:cNvSpPr>
            <a:spLocks noGrp="1"/>
          </p:cNvSpPr>
          <p:nvPr>
            <p:ph type="sldNum" sz="quarter" idx="12"/>
          </p:nvPr>
        </p:nvSpPr>
        <p:spPr/>
        <p:txBody>
          <a:bodyPr/>
          <a:lstStyle/>
          <a:p>
            <a:fld id="{0B2D781D-8844-5940-92D1-06EF0A7F581E}" type="slidenum">
              <a:rPr lang="en-US" smtClean="0"/>
              <a:pPr/>
              <a:t>52</a:t>
            </a:fld>
            <a:endParaRPr lang="en-US" dirty="0"/>
          </a:p>
        </p:txBody>
      </p:sp>
      <p:sp>
        <p:nvSpPr>
          <p:cNvPr id="3" name="Footer Placeholder 2">
            <a:extLst>
              <a:ext uri="{FF2B5EF4-FFF2-40B4-BE49-F238E27FC236}">
                <a16:creationId xmlns:a16="http://schemas.microsoft.com/office/drawing/2014/main" id="{47C837F3-E991-8C4E-8A79-70566DDE0971}"/>
              </a:ext>
            </a:extLst>
          </p:cNvPr>
          <p:cNvSpPr>
            <a:spLocks noGrp="1"/>
          </p:cNvSpPr>
          <p:nvPr>
            <p:ph type="ftr" sz="quarter" idx="11"/>
          </p:nvPr>
        </p:nvSpPr>
        <p:spPr/>
        <p:txBody>
          <a:bodyPr/>
          <a:lstStyle/>
          <a:p>
            <a:r>
              <a:rPr lang="en-US"/>
              <a:t>Getting Started with Medicare</a:t>
            </a:r>
            <a:endParaRPr lang="en-US" dirty="0"/>
          </a:p>
        </p:txBody>
      </p:sp>
      <p:sp>
        <p:nvSpPr>
          <p:cNvPr id="2" name="Date Placeholder 1">
            <a:extLst>
              <a:ext uri="{FF2B5EF4-FFF2-40B4-BE49-F238E27FC236}">
                <a16:creationId xmlns:a16="http://schemas.microsoft.com/office/drawing/2014/main" id="{D40AA308-170A-754E-B46F-1322630245DF}"/>
              </a:ext>
            </a:extLst>
          </p:cNvPr>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367010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par>
                          <p:cTn id="18" fill="hold">
                            <p:stCondLst>
                              <p:cond delay="500"/>
                            </p:stCondLst>
                            <p:childTnLst>
                              <p:par>
                                <p:cTn id="19" presetID="10" presetClass="entr" presetSubtype="0" fill="hold" nodeType="afterEffect">
                                  <p:stCondLst>
                                    <p:cond delay="25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fade">
                                      <p:cBhvr>
                                        <p:cTn id="21" dur="500"/>
                                        <p:tgtEl>
                                          <p:spTgt spid="7">
                                            <p:txEl>
                                              <p:pRg st="3" end="3"/>
                                            </p:txEl>
                                          </p:spTgt>
                                        </p:tgtEl>
                                      </p:cBhvr>
                                    </p:animEffect>
                                  </p:childTnLst>
                                </p:cTn>
                              </p:par>
                            </p:childTnLst>
                          </p:cTn>
                        </p:par>
                        <p:par>
                          <p:cTn id="22" fill="hold">
                            <p:stCondLst>
                              <p:cond delay="1250"/>
                            </p:stCondLst>
                            <p:childTnLst>
                              <p:par>
                                <p:cTn id="23" presetID="10" presetClass="entr" presetSubtype="0" fill="hold" nodeType="afterEffect">
                                  <p:stCondLst>
                                    <p:cond delay="250"/>
                                  </p:stCondLst>
                                  <p:childTnLst>
                                    <p:set>
                                      <p:cBhvr>
                                        <p:cTn id="24" dur="1" fill="hold">
                                          <p:stCondLst>
                                            <p:cond delay="0"/>
                                          </p:stCondLst>
                                        </p:cTn>
                                        <p:tgtEl>
                                          <p:spTgt spid="7">
                                            <p:txEl>
                                              <p:pRg st="4" end="4"/>
                                            </p:txEl>
                                          </p:spTgt>
                                        </p:tgtEl>
                                        <p:attrNameLst>
                                          <p:attrName>style.visibility</p:attrName>
                                        </p:attrNameLst>
                                      </p:cBhvr>
                                      <p:to>
                                        <p:strVal val="visible"/>
                                      </p:to>
                                    </p:set>
                                    <p:animEffect transition="in" filter="fade">
                                      <p:cBhvr>
                                        <p:cTn id="25" dur="500"/>
                                        <p:tgtEl>
                                          <p:spTgt spid="7">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xEl>
                                              <p:pRg st="5" end="5"/>
                                            </p:txEl>
                                          </p:spTgt>
                                        </p:tgtEl>
                                        <p:attrNameLst>
                                          <p:attrName>style.visibility</p:attrName>
                                        </p:attrNameLst>
                                      </p:cBhvr>
                                      <p:to>
                                        <p:strVal val="visible"/>
                                      </p:to>
                                    </p:set>
                                    <p:animEffect transition="in" filter="fade">
                                      <p:cBhvr>
                                        <p:cTn id="30" dur="500"/>
                                        <p:tgtEl>
                                          <p:spTgt spid="7">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
                                            <p:txEl>
                                              <p:pRg st="6" end="6"/>
                                            </p:txEl>
                                          </p:spTgt>
                                        </p:tgtEl>
                                        <p:attrNameLst>
                                          <p:attrName>style.visibility</p:attrName>
                                        </p:attrNameLst>
                                      </p:cBhvr>
                                      <p:to>
                                        <p:strVal val="visible"/>
                                      </p:to>
                                    </p:set>
                                    <p:animEffect transition="in" filter="fade">
                                      <p:cBhvr>
                                        <p:cTn id="35"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Medigap Plan Coverage</a:t>
            </a:r>
          </a:p>
        </p:txBody>
      </p:sp>
      <p:sp>
        <p:nvSpPr>
          <p:cNvPr id="5" name="TextBox 4">
            <a:extLst>
              <a:ext uri="{FF2B5EF4-FFF2-40B4-BE49-F238E27FC236}">
                <a16:creationId xmlns:a16="http://schemas.microsoft.com/office/drawing/2014/main" id="{47A8566C-F432-4D58-9A6F-E1959189B03A}"/>
              </a:ext>
            </a:extLst>
          </p:cNvPr>
          <p:cNvSpPr txBox="1"/>
          <p:nvPr/>
        </p:nvSpPr>
        <p:spPr>
          <a:xfrm>
            <a:off x="4577617" y="968031"/>
            <a:ext cx="7081667" cy="276999"/>
          </a:xfrm>
          <a:prstGeom prst="rect">
            <a:avLst/>
          </a:prstGeom>
          <a:solidFill>
            <a:schemeClr val="accent5">
              <a:lumMod val="20000"/>
              <a:lumOff val="80000"/>
            </a:schemeClr>
          </a:solidFill>
        </p:spPr>
        <p:txBody>
          <a:bodyPr wrap="square" rtlCol="0">
            <a:spAutoFit/>
          </a:bodyPr>
          <a:lstStyle/>
          <a:p>
            <a:r>
              <a:rPr lang="en-US" sz="1200" dirty="0">
                <a:solidFill>
                  <a:schemeClr val="accent5">
                    <a:lumMod val="50000"/>
                  </a:schemeClr>
                </a:solidFill>
                <a:latin typeface="Arial" panose="020B0604020202020204" pitchFamily="34" charset="0"/>
                <a:cs typeface="Arial" panose="020B0604020202020204" pitchFamily="34" charset="0"/>
              </a:rPr>
              <a:t>Medicare Supplement Insurance (Medigap) plans </a:t>
            </a:r>
          </a:p>
        </p:txBody>
      </p:sp>
      <p:graphicFrame>
        <p:nvGraphicFramePr>
          <p:cNvPr id="10" name="Table 9" descr="Table of the benefit percentages of Medicare Supplement Insurance (Medigap) plans ">
            <a:extLst>
              <a:ext uri="{FF2B5EF4-FFF2-40B4-BE49-F238E27FC236}">
                <a16:creationId xmlns:a16="http://schemas.microsoft.com/office/drawing/2014/main" id="{296B46C0-DE9B-4165-B3AB-8F660A3E30D1}"/>
              </a:ext>
            </a:extLst>
          </p:cNvPr>
          <p:cNvGraphicFramePr>
            <a:graphicFrameLocks noGrp="1"/>
          </p:cNvGraphicFramePr>
          <p:nvPr>
            <p:extLst>
              <p:ext uri="{D42A27DB-BD31-4B8C-83A1-F6EECF244321}">
                <p14:modId xmlns:p14="http://schemas.microsoft.com/office/powerpoint/2010/main" val="591170152"/>
              </p:ext>
            </p:extLst>
          </p:nvPr>
        </p:nvGraphicFramePr>
        <p:xfrm>
          <a:off x="416409" y="1245030"/>
          <a:ext cx="11242876" cy="3406611"/>
        </p:xfrm>
        <a:graphic>
          <a:graphicData uri="http://schemas.openxmlformats.org/drawingml/2006/table">
            <a:tbl>
              <a:tblPr firstRow="1"/>
              <a:tblGrid>
                <a:gridCol w="4189335">
                  <a:extLst>
                    <a:ext uri="{9D8B030D-6E8A-4147-A177-3AD203B41FA5}">
                      <a16:colId xmlns:a16="http://schemas.microsoft.com/office/drawing/2014/main" val="3130994718"/>
                    </a:ext>
                  </a:extLst>
                </a:gridCol>
                <a:gridCol w="636989">
                  <a:extLst>
                    <a:ext uri="{9D8B030D-6E8A-4147-A177-3AD203B41FA5}">
                      <a16:colId xmlns:a16="http://schemas.microsoft.com/office/drawing/2014/main" val="3280422692"/>
                    </a:ext>
                  </a:extLst>
                </a:gridCol>
                <a:gridCol w="636989">
                  <a:extLst>
                    <a:ext uri="{9D8B030D-6E8A-4147-A177-3AD203B41FA5}">
                      <a16:colId xmlns:a16="http://schemas.microsoft.com/office/drawing/2014/main" val="2329030423"/>
                    </a:ext>
                  </a:extLst>
                </a:gridCol>
                <a:gridCol w="636989">
                  <a:extLst>
                    <a:ext uri="{9D8B030D-6E8A-4147-A177-3AD203B41FA5}">
                      <a16:colId xmlns:a16="http://schemas.microsoft.com/office/drawing/2014/main" val="4007677874"/>
                    </a:ext>
                  </a:extLst>
                </a:gridCol>
                <a:gridCol w="636989">
                  <a:extLst>
                    <a:ext uri="{9D8B030D-6E8A-4147-A177-3AD203B41FA5}">
                      <a16:colId xmlns:a16="http://schemas.microsoft.com/office/drawing/2014/main" val="2961580991"/>
                    </a:ext>
                  </a:extLst>
                </a:gridCol>
                <a:gridCol w="636989">
                  <a:extLst>
                    <a:ext uri="{9D8B030D-6E8A-4147-A177-3AD203B41FA5}">
                      <a16:colId xmlns:a16="http://schemas.microsoft.com/office/drawing/2014/main" val="2492110190"/>
                    </a:ext>
                  </a:extLst>
                </a:gridCol>
                <a:gridCol w="636989">
                  <a:extLst>
                    <a:ext uri="{9D8B030D-6E8A-4147-A177-3AD203B41FA5}">
                      <a16:colId xmlns:a16="http://schemas.microsoft.com/office/drawing/2014/main" val="3250895483"/>
                    </a:ext>
                  </a:extLst>
                </a:gridCol>
                <a:gridCol w="914400">
                  <a:extLst>
                    <a:ext uri="{9D8B030D-6E8A-4147-A177-3AD203B41FA5}">
                      <a16:colId xmlns:a16="http://schemas.microsoft.com/office/drawing/2014/main" val="4062724447"/>
                    </a:ext>
                  </a:extLst>
                </a:gridCol>
                <a:gridCol w="914400">
                  <a:extLst>
                    <a:ext uri="{9D8B030D-6E8A-4147-A177-3AD203B41FA5}">
                      <a16:colId xmlns:a16="http://schemas.microsoft.com/office/drawing/2014/main" val="4232621865"/>
                    </a:ext>
                  </a:extLst>
                </a:gridCol>
                <a:gridCol w="636989">
                  <a:extLst>
                    <a:ext uri="{9D8B030D-6E8A-4147-A177-3AD203B41FA5}">
                      <a16:colId xmlns:a16="http://schemas.microsoft.com/office/drawing/2014/main" val="2937596607"/>
                    </a:ext>
                  </a:extLst>
                </a:gridCol>
                <a:gridCol w="765818">
                  <a:extLst>
                    <a:ext uri="{9D8B030D-6E8A-4147-A177-3AD203B41FA5}">
                      <a16:colId xmlns:a16="http://schemas.microsoft.com/office/drawing/2014/main" val="1506121151"/>
                    </a:ext>
                  </a:extLst>
                </a:gridCol>
              </a:tblGrid>
              <a:tr h="234379">
                <a:tc>
                  <a:txBody>
                    <a:bodyPr/>
                    <a:lstStyle/>
                    <a:p>
                      <a:pPr algn="l" fontAlgn="t">
                        <a:spcAft>
                          <a:spcPts val="1200"/>
                        </a:spcAft>
                      </a:pPr>
                      <a:r>
                        <a:rPr lang="en-US" sz="1300" b="1" i="0" u="none" strike="noStrike" dirty="0">
                          <a:solidFill>
                            <a:srgbClr val="000000"/>
                          </a:solidFill>
                          <a:effectLst/>
                          <a:latin typeface="Calibri" panose="020F0502020204030204" pitchFamily="34" charset="0"/>
                        </a:rPr>
                        <a:t>Medigap Benefits</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spcAft>
                          <a:spcPts val="1200"/>
                        </a:spcAft>
                      </a:pPr>
                      <a:r>
                        <a:rPr lang="en-US" sz="1300" b="1" i="0" u="none" strike="noStrike" dirty="0">
                          <a:solidFill>
                            <a:srgbClr val="000000"/>
                          </a:solidFill>
                          <a:effectLst/>
                          <a:latin typeface="Calibri" panose="020F0502020204030204" pitchFamily="34" charset="0"/>
                        </a:rPr>
                        <a:t>A</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spcAft>
                          <a:spcPts val="1200"/>
                        </a:spcAft>
                      </a:pPr>
                      <a:r>
                        <a:rPr lang="en-US" sz="1300" b="1" i="0" u="none" strike="noStrike" dirty="0">
                          <a:solidFill>
                            <a:srgbClr val="000000"/>
                          </a:solidFill>
                          <a:effectLst/>
                          <a:latin typeface="Calibri" panose="020F0502020204030204" pitchFamily="34" charset="0"/>
                        </a:rPr>
                        <a:t>B</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spcAft>
                          <a:spcPts val="1200"/>
                        </a:spcAft>
                      </a:pPr>
                      <a:r>
                        <a:rPr lang="en-US" sz="1300" b="1" i="0" u="none" strike="noStrike" dirty="0">
                          <a:solidFill>
                            <a:srgbClr val="000000"/>
                          </a:solidFill>
                          <a:effectLst/>
                          <a:latin typeface="Calibri" panose="020F0502020204030204" pitchFamily="34" charset="0"/>
                        </a:rPr>
                        <a:t>C</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spcAft>
                          <a:spcPts val="1200"/>
                        </a:spcAft>
                      </a:pPr>
                      <a:r>
                        <a:rPr lang="en-US" sz="1300" b="1" i="0" u="none" strike="noStrike" dirty="0">
                          <a:solidFill>
                            <a:srgbClr val="000000"/>
                          </a:solidFill>
                          <a:effectLst/>
                          <a:latin typeface="Calibri" panose="020F0502020204030204" pitchFamily="34" charset="0"/>
                        </a:rPr>
                        <a:t>D</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spcAft>
                          <a:spcPts val="1200"/>
                        </a:spcAft>
                      </a:pPr>
                      <a:r>
                        <a:rPr lang="en-US" sz="1300" b="1" i="0" u="none" strike="noStrike" dirty="0">
                          <a:solidFill>
                            <a:srgbClr val="000000"/>
                          </a:solidFill>
                          <a:effectLst/>
                          <a:latin typeface="Calibri" panose="020F0502020204030204" pitchFamily="34" charset="0"/>
                        </a:rPr>
                        <a:t>F*</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spcAft>
                          <a:spcPts val="1200"/>
                        </a:spcAft>
                      </a:pPr>
                      <a:r>
                        <a:rPr lang="en-US" sz="1300" b="1" i="0" u="none" strike="noStrike" dirty="0">
                          <a:solidFill>
                            <a:srgbClr val="000000"/>
                          </a:solidFill>
                          <a:effectLst/>
                          <a:latin typeface="Calibri" panose="020F0502020204030204" pitchFamily="34" charset="0"/>
                        </a:rPr>
                        <a:t>G*</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spcAft>
                          <a:spcPts val="1200"/>
                        </a:spcAft>
                      </a:pPr>
                      <a:r>
                        <a:rPr lang="en-US" sz="1300" b="1" i="0" u="none" strike="noStrike" dirty="0">
                          <a:solidFill>
                            <a:srgbClr val="000000"/>
                          </a:solidFill>
                          <a:effectLst/>
                          <a:latin typeface="Calibri" panose="020F0502020204030204" pitchFamily="34" charset="0"/>
                        </a:rPr>
                        <a:t>K</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spcAft>
                          <a:spcPts val="1200"/>
                        </a:spcAft>
                      </a:pPr>
                      <a:r>
                        <a:rPr lang="en-US" sz="1300" b="1" i="0" u="none" strike="noStrike" dirty="0">
                          <a:solidFill>
                            <a:srgbClr val="000000"/>
                          </a:solidFill>
                          <a:effectLst/>
                          <a:latin typeface="Calibri" panose="020F0502020204030204" pitchFamily="34" charset="0"/>
                        </a:rPr>
                        <a:t>L</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spcAft>
                          <a:spcPts val="1200"/>
                        </a:spcAft>
                      </a:pPr>
                      <a:r>
                        <a:rPr lang="en-US" sz="1300" b="1" i="0" u="none" strike="noStrike" dirty="0">
                          <a:solidFill>
                            <a:srgbClr val="000000"/>
                          </a:solidFill>
                          <a:effectLst/>
                          <a:latin typeface="Calibri" panose="020F0502020204030204" pitchFamily="34" charset="0"/>
                        </a:rPr>
                        <a:t>M</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spcAft>
                          <a:spcPts val="1200"/>
                        </a:spcAft>
                      </a:pPr>
                      <a:r>
                        <a:rPr lang="en-US" sz="1300" b="1" i="0" u="none" strike="noStrike" dirty="0">
                          <a:solidFill>
                            <a:srgbClr val="000000"/>
                          </a:solidFill>
                          <a:effectLst/>
                          <a:latin typeface="Calibri" panose="020F0502020204030204" pitchFamily="34" charset="0"/>
                        </a:rPr>
                        <a:t>N</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extLst>
                  <a:ext uri="{0D108BD9-81ED-4DB2-BD59-A6C34878D82A}">
                    <a16:rowId xmlns:a16="http://schemas.microsoft.com/office/drawing/2014/main" val="3215339582"/>
                  </a:ext>
                </a:extLst>
              </a:tr>
              <a:tr h="461432">
                <a:tc>
                  <a:txBody>
                    <a:bodyPr/>
                    <a:lstStyle/>
                    <a:p>
                      <a:pPr algn="l" fontAlgn="t">
                        <a:spcAft>
                          <a:spcPts val="1200"/>
                        </a:spcAft>
                      </a:pPr>
                      <a:r>
                        <a:rPr lang="en-US" sz="1300" b="0" i="0" u="none" strike="noStrike" dirty="0">
                          <a:solidFill>
                            <a:srgbClr val="203764"/>
                          </a:solidFill>
                          <a:effectLst/>
                          <a:latin typeface="Calibri" panose="020F0502020204030204" pitchFamily="34" charset="0"/>
                        </a:rPr>
                        <a:t>Part A </a:t>
                      </a:r>
                      <a:r>
                        <a:rPr lang="en-US" sz="1300" b="1" i="0" u="none" strike="noStrike" dirty="0">
                          <a:solidFill>
                            <a:srgbClr val="203764"/>
                          </a:solidFill>
                          <a:effectLst/>
                          <a:latin typeface="Calibri" panose="020F0502020204030204" pitchFamily="34" charset="0"/>
                        </a:rPr>
                        <a:t>coinsurance</a:t>
                      </a:r>
                      <a:r>
                        <a:rPr lang="en-US" sz="1300" b="0" i="0" u="none" strike="noStrike" dirty="0">
                          <a:solidFill>
                            <a:srgbClr val="203764"/>
                          </a:solidFill>
                          <a:effectLst/>
                          <a:latin typeface="Calibri" panose="020F0502020204030204" pitchFamily="34" charset="0"/>
                        </a:rPr>
                        <a:t> and hospital costs up to an additional 365 days after Medicare benefits are used up</a:t>
                      </a: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extLst>
                  <a:ext uri="{0D108BD9-81ED-4DB2-BD59-A6C34878D82A}">
                    <a16:rowId xmlns:a16="http://schemas.microsoft.com/office/drawing/2014/main" val="1252637787"/>
                  </a:ext>
                </a:extLst>
              </a:tr>
              <a:tr h="234379">
                <a:tc>
                  <a:txBody>
                    <a:bodyPr/>
                    <a:lstStyle/>
                    <a:p>
                      <a:pPr algn="l" fontAlgn="t">
                        <a:spcAft>
                          <a:spcPts val="1200"/>
                        </a:spcAft>
                      </a:pPr>
                      <a:r>
                        <a:rPr lang="en-US" sz="1300" b="0" i="0" u="none" strike="noStrike" dirty="0">
                          <a:solidFill>
                            <a:srgbClr val="203764"/>
                          </a:solidFill>
                          <a:effectLst/>
                          <a:latin typeface="Calibri" panose="020F0502020204030204" pitchFamily="34" charset="0"/>
                        </a:rPr>
                        <a:t>Part B coinsurance or </a:t>
                      </a:r>
                      <a:r>
                        <a:rPr lang="en-US" sz="1300" b="1" i="0" u="none" strike="noStrike" dirty="0">
                          <a:solidFill>
                            <a:srgbClr val="203764"/>
                          </a:solidFill>
                          <a:effectLst/>
                          <a:latin typeface="Calibri" panose="020F0502020204030204" pitchFamily="34" charset="0"/>
                        </a:rPr>
                        <a:t>copayment</a:t>
                      </a:r>
                      <a:endParaRPr lang="en-US" sz="1300" b="0" i="0" u="none" strike="noStrike" dirty="0">
                        <a:solidFill>
                          <a:srgbClr val="203764"/>
                        </a:solidFill>
                        <a:effectLst/>
                        <a:latin typeface="Calibri" panose="020F0502020204030204" pitchFamily="34" charset="0"/>
                      </a:endParaRP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50%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75%</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extLst>
                  <a:ext uri="{0D108BD9-81ED-4DB2-BD59-A6C34878D82A}">
                    <a16:rowId xmlns:a16="http://schemas.microsoft.com/office/drawing/2014/main" val="460072357"/>
                  </a:ext>
                </a:extLst>
              </a:tr>
              <a:tr h="234379">
                <a:tc>
                  <a:txBody>
                    <a:bodyPr/>
                    <a:lstStyle/>
                    <a:p>
                      <a:pPr algn="l" fontAlgn="t">
                        <a:spcAft>
                          <a:spcPts val="1200"/>
                        </a:spcAft>
                      </a:pPr>
                      <a:r>
                        <a:rPr lang="en-US" sz="1300" b="0" i="0" u="none" strike="noStrike" dirty="0">
                          <a:solidFill>
                            <a:srgbClr val="203764"/>
                          </a:solidFill>
                          <a:effectLst/>
                          <a:latin typeface="Calibri" panose="020F0502020204030204" pitchFamily="34" charset="0"/>
                        </a:rPr>
                        <a:t>Blood (first 3 pints)</a:t>
                      </a: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50%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75%</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extLst>
                  <a:ext uri="{0D108BD9-81ED-4DB2-BD59-A6C34878D82A}">
                    <a16:rowId xmlns:a16="http://schemas.microsoft.com/office/drawing/2014/main" val="3060697991"/>
                  </a:ext>
                </a:extLst>
              </a:tr>
              <a:tr h="234379">
                <a:tc>
                  <a:txBody>
                    <a:bodyPr/>
                    <a:lstStyle/>
                    <a:p>
                      <a:pPr algn="l" fontAlgn="t">
                        <a:spcAft>
                          <a:spcPts val="1200"/>
                        </a:spcAft>
                      </a:pPr>
                      <a:r>
                        <a:rPr lang="en-US" sz="1300" b="0" i="0" u="none" strike="noStrike" dirty="0">
                          <a:solidFill>
                            <a:srgbClr val="203764"/>
                          </a:solidFill>
                          <a:effectLst/>
                          <a:latin typeface="Calibri" panose="020F0502020204030204" pitchFamily="34" charset="0"/>
                        </a:rPr>
                        <a:t>Part A hospice care coinsurance or copayment</a:t>
                      </a: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50%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75%</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extLst>
                  <a:ext uri="{0D108BD9-81ED-4DB2-BD59-A6C34878D82A}">
                    <a16:rowId xmlns:a16="http://schemas.microsoft.com/office/drawing/2014/main" val="502771740"/>
                  </a:ext>
                </a:extLst>
              </a:tr>
              <a:tr h="234379">
                <a:tc>
                  <a:txBody>
                    <a:bodyPr/>
                    <a:lstStyle/>
                    <a:p>
                      <a:pPr algn="l" fontAlgn="t">
                        <a:spcAft>
                          <a:spcPts val="1200"/>
                        </a:spcAft>
                      </a:pPr>
                      <a:r>
                        <a:rPr lang="en-US" sz="1300" b="0" i="0" u="none" strike="noStrike" dirty="0">
                          <a:solidFill>
                            <a:srgbClr val="203764"/>
                          </a:solidFill>
                          <a:effectLst/>
                          <a:latin typeface="Calibri" panose="020F0502020204030204" pitchFamily="34" charset="0"/>
                        </a:rPr>
                        <a:t>Skilled nursing facility care coinsurance</a:t>
                      </a: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50%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75%</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extLst>
                  <a:ext uri="{0D108BD9-81ED-4DB2-BD59-A6C34878D82A}">
                    <a16:rowId xmlns:a16="http://schemas.microsoft.com/office/drawing/2014/main" val="551362421"/>
                  </a:ext>
                </a:extLst>
              </a:tr>
              <a:tr h="234379">
                <a:tc>
                  <a:txBody>
                    <a:bodyPr/>
                    <a:lstStyle/>
                    <a:p>
                      <a:pPr algn="l" fontAlgn="t">
                        <a:spcAft>
                          <a:spcPts val="1200"/>
                        </a:spcAft>
                      </a:pPr>
                      <a:r>
                        <a:rPr lang="en-US" sz="1300" b="0" i="0" u="none" strike="noStrike" dirty="0">
                          <a:solidFill>
                            <a:srgbClr val="203764"/>
                          </a:solidFill>
                          <a:effectLst/>
                          <a:latin typeface="Calibri" panose="020F0502020204030204" pitchFamily="34" charset="0"/>
                        </a:rPr>
                        <a:t>Part A </a:t>
                      </a:r>
                      <a:r>
                        <a:rPr lang="en-US" sz="1300" b="1" i="0" u="none" strike="noStrike" dirty="0">
                          <a:solidFill>
                            <a:srgbClr val="203764"/>
                          </a:solidFill>
                          <a:effectLst/>
                          <a:latin typeface="Calibri" panose="020F0502020204030204" pitchFamily="34" charset="0"/>
                        </a:rPr>
                        <a:t>deductible</a:t>
                      </a:r>
                      <a:endParaRPr lang="en-US" sz="1300" b="0" i="0" u="none" strike="noStrike" dirty="0">
                        <a:solidFill>
                          <a:srgbClr val="203764"/>
                        </a:solidFill>
                        <a:effectLst/>
                        <a:latin typeface="Calibri" panose="020F0502020204030204" pitchFamily="34" charset="0"/>
                      </a:endParaRP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50%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75%</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50%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extLst>
                  <a:ext uri="{0D108BD9-81ED-4DB2-BD59-A6C34878D82A}">
                    <a16:rowId xmlns:a16="http://schemas.microsoft.com/office/drawing/2014/main" val="3401531930"/>
                  </a:ext>
                </a:extLst>
              </a:tr>
              <a:tr h="234379">
                <a:tc>
                  <a:txBody>
                    <a:bodyPr/>
                    <a:lstStyle/>
                    <a:p>
                      <a:pPr algn="l" fontAlgn="t">
                        <a:spcAft>
                          <a:spcPts val="1200"/>
                        </a:spcAft>
                      </a:pPr>
                      <a:r>
                        <a:rPr lang="en-US" sz="1300" b="0" i="0" u="none" strike="noStrike" dirty="0">
                          <a:solidFill>
                            <a:srgbClr val="203764"/>
                          </a:solidFill>
                          <a:effectLst/>
                          <a:latin typeface="Calibri" panose="020F0502020204030204" pitchFamily="34" charset="0"/>
                        </a:rPr>
                        <a:t>Part B deductible</a:t>
                      </a: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extLst>
                  <a:ext uri="{0D108BD9-81ED-4DB2-BD59-A6C34878D82A}">
                    <a16:rowId xmlns:a16="http://schemas.microsoft.com/office/drawing/2014/main" val="3730263135"/>
                  </a:ext>
                </a:extLst>
              </a:tr>
              <a:tr h="234379">
                <a:tc>
                  <a:txBody>
                    <a:bodyPr/>
                    <a:lstStyle/>
                    <a:p>
                      <a:pPr algn="l" fontAlgn="t">
                        <a:spcAft>
                          <a:spcPts val="1200"/>
                        </a:spcAft>
                      </a:pPr>
                      <a:r>
                        <a:rPr lang="en-US" sz="1300" b="0" i="0" u="none" strike="noStrike" dirty="0">
                          <a:solidFill>
                            <a:srgbClr val="203764"/>
                          </a:solidFill>
                          <a:effectLst/>
                          <a:latin typeface="Calibri" panose="020F0502020204030204" pitchFamily="34" charset="0"/>
                        </a:rPr>
                        <a:t>Part B </a:t>
                      </a:r>
                      <a:r>
                        <a:rPr lang="en-US" sz="1300" b="1" i="0" u="none" strike="noStrike" dirty="0">
                          <a:solidFill>
                            <a:srgbClr val="203764"/>
                          </a:solidFill>
                          <a:effectLst/>
                          <a:latin typeface="Calibri" panose="020F0502020204030204" pitchFamily="34" charset="0"/>
                        </a:rPr>
                        <a:t>excess charge</a:t>
                      </a:r>
                      <a:endParaRPr lang="en-US" sz="1300" b="0" i="0" u="none" strike="noStrike" dirty="0">
                        <a:solidFill>
                          <a:srgbClr val="203764"/>
                        </a:solidFill>
                        <a:effectLst/>
                        <a:latin typeface="Calibri" panose="020F0502020204030204" pitchFamily="34" charset="0"/>
                      </a:endParaRP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extLst>
                  <a:ext uri="{0D108BD9-81ED-4DB2-BD59-A6C34878D82A}">
                    <a16:rowId xmlns:a16="http://schemas.microsoft.com/office/drawing/2014/main" val="1146044585"/>
                  </a:ext>
                </a:extLst>
              </a:tr>
              <a:tr h="234379">
                <a:tc>
                  <a:txBody>
                    <a:bodyPr/>
                    <a:lstStyle/>
                    <a:p>
                      <a:pPr algn="l" fontAlgn="t">
                        <a:spcAft>
                          <a:spcPts val="1200"/>
                        </a:spcAft>
                      </a:pPr>
                      <a:r>
                        <a:rPr lang="en-US" sz="1300" b="0" i="0" u="none" strike="noStrike" dirty="0">
                          <a:solidFill>
                            <a:srgbClr val="203764"/>
                          </a:solidFill>
                          <a:effectLst/>
                          <a:latin typeface="Calibri" panose="020F0502020204030204" pitchFamily="34" charset="0"/>
                        </a:rPr>
                        <a:t>Foreign travel exchange (up to plan limits)</a:t>
                      </a: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80%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80%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80%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80%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80%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spcAft>
                          <a:spcPts val="1200"/>
                        </a:spcAft>
                      </a:pPr>
                      <a:r>
                        <a:rPr lang="en-US" sz="1300" b="0" i="0" u="none" strike="noStrike" dirty="0">
                          <a:solidFill>
                            <a:srgbClr val="203764"/>
                          </a:solidFill>
                          <a:effectLst/>
                          <a:latin typeface="Calibri" panose="020F0502020204030204" pitchFamily="34" charset="0"/>
                        </a:rPr>
                        <a:t>80%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extLst>
                  <a:ext uri="{0D108BD9-81ED-4DB2-BD59-A6C34878D82A}">
                    <a16:rowId xmlns:a16="http://schemas.microsoft.com/office/drawing/2014/main" val="2616064770"/>
                  </a:ext>
                </a:extLst>
              </a:tr>
              <a:tr h="432134">
                <a:tc>
                  <a:txBody>
                    <a:bodyPr/>
                    <a:lstStyle/>
                    <a:p>
                      <a:pPr algn="l" fontAlgn="t">
                        <a:spcAft>
                          <a:spcPts val="1200"/>
                        </a:spcAft>
                      </a:pPr>
                      <a:endParaRPr lang="en-US" sz="1300" b="0" i="0" u="none" strike="noStrike" dirty="0">
                        <a:solidFill>
                          <a:srgbClr val="000000"/>
                        </a:solidFill>
                        <a:effectLst/>
                        <a:latin typeface="Calibri" panose="020F0502020204030204" pitchFamily="34" charset="0"/>
                      </a:endParaRPr>
                    </a:p>
                  </a:txBody>
                  <a:tcPr marL="7029" marR="7029" marT="7029" marB="0">
                    <a:lnL>
                      <a:noFill/>
                    </a:lnL>
                    <a:lnR>
                      <a:noFill/>
                    </a:lnR>
                    <a:lnT w="12700" cap="flat" cmpd="sng" algn="ctr">
                      <a:solidFill>
                        <a:srgbClr val="2F75B5"/>
                      </a:solidFill>
                      <a:prstDash val="solid"/>
                      <a:round/>
                      <a:headEnd type="none" w="med" len="med"/>
                      <a:tailEnd type="none" w="med" len="med"/>
                    </a:lnT>
                    <a:lnB>
                      <a:noFill/>
                    </a:lnB>
                  </a:tcPr>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w="12700" cap="flat" cmpd="sng" algn="ctr">
                      <a:solidFill>
                        <a:srgbClr val="2F75B5"/>
                      </a:solidFill>
                      <a:prstDash val="solid"/>
                      <a:round/>
                      <a:headEnd type="none" w="med" len="med"/>
                      <a:tailEnd type="none" w="med" len="med"/>
                    </a:lnT>
                    <a:lnB>
                      <a:noFill/>
                    </a:lnB>
                  </a:tcPr>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w="12700" cap="flat" cmpd="sng" algn="ctr">
                      <a:solidFill>
                        <a:srgbClr val="2F75B5"/>
                      </a:solidFill>
                      <a:prstDash val="solid"/>
                      <a:round/>
                      <a:headEnd type="none" w="med" len="med"/>
                      <a:tailEnd type="none" w="med" len="med"/>
                    </a:lnT>
                    <a:lnB>
                      <a:noFill/>
                    </a:lnB>
                  </a:tcPr>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w="12700" cap="flat" cmpd="sng" algn="ctr">
                      <a:solidFill>
                        <a:srgbClr val="2F75B5"/>
                      </a:solidFill>
                      <a:prstDash val="solid"/>
                      <a:round/>
                      <a:headEnd type="none" w="med" len="med"/>
                      <a:tailEnd type="none" w="med" len="med"/>
                    </a:lnT>
                    <a:lnB>
                      <a:noFill/>
                    </a:lnB>
                  </a:tcPr>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w="12700" cap="flat" cmpd="sng" algn="ctr">
                      <a:solidFill>
                        <a:srgbClr val="2F75B5"/>
                      </a:solidFill>
                      <a:prstDash val="solid"/>
                      <a:round/>
                      <a:headEnd type="none" w="med" len="med"/>
                      <a:tailEnd type="none" w="med" len="med"/>
                    </a:lnT>
                    <a:lnB>
                      <a:noFill/>
                    </a:lnB>
                  </a:tcPr>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w="12700" cap="flat" cmpd="sng" algn="ctr">
                      <a:solidFill>
                        <a:srgbClr val="2F75B5"/>
                      </a:solidFill>
                      <a:prstDash val="solid"/>
                      <a:round/>
                      <a:headEnd type="none" w="med" len="med"/>
                      <a:tailEnd type="none" w="med" len="med"/>
                    </a:lnT>
                    <a:lnB>
                      <a:noFill/>
                    </a:lnB>
                  </a:tcPr>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a:noFill/>
                    </a:lnB>
                  </a:tcPr>
                </a:tc>
                <a:tc>
                  <a:txBody>
                    <a:bodyPr/>
                    <a:lstStyle/>
                    <a:p>
                      <a:pPr algn="ctr" fontAlgn="b">
                        <a:spcAft>
                          <a:spcPts val="1200"/>
                        </a:spcAft>
                      </a:pPr>
                      <a:r>
                        <a:rPr lang="en-US" sz="1300" b="0" i="0" u="none" strike="noStrike" dirty="0">
                          <a:solidFill>
                            <a:srgbClr val="203764"/>
                          </a:solidFill>
                          <a:effectLst/>
                          <a:latin typeface="Calibri" panose="020F0502020204030204" pitchFamily="34" charset="0"/>
                        </a:rPr>
                        <a:t>Out-of-pocket limit in 2023**</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marL="0" marR="0" lvl="0" indent="0" algn="ctr" defTabSz="914400" rtl="0" eaLnBrk="1" fontAlgn="b" latinLnBrk="0" hangingPunct="1">
                        <a:lnSpc>
                          <a:spcPct val="100000"/>
                        </a:lnSpc>
                        <a:spcBef>
                          <a:spcPts val="0"/>
                        </a:spcBef>
                        <a:spcAft>
                          <a:spcPts val="1200"/>
                        </a:spcAft>
                        <a:buClrTx/>
                        <a:buSzTx/>
                        <a:buFontTx/>
                        <a:buNone/>
                        <a:tabLst/>
                        <a:defRPr/>
                      </a:pPr>
                      <a:r>
                        <a:rPr lang="en-US" sz="1300" b="0" i="0" u="none" strike="noStrike" dirty="0">
                          <a:solidFill>
                            <a:srgbClr val="203764"/>
                          </a:solidFill>
                          <a:effectLst/>
                          <a:latin typeface="Calibri" panose="020F0502020204030204" pitchFamily="34" charset="0"/>
                        </a:rPr>
                        <a:t>Out-of-pocket limit in 2023**</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lnL w="12700" cap="flat" cmpd="sng" algn="ctr">
                      <a:solidFill>
                        <a:srgbClr val="2F75B5"/>
                      </a:solidFill>
                      <a:prstDash val="solid"/>
                      <a:round/>
                      <a:headEnd type="none" w="med" len="med"/>
                      <a:tailEnd type="none" w="med" len="med"/>
                    </a:lnL>
                    <a:lnR>
                      <a:noFill/>
                    </a:lnR>
                    <a:lnT w="12700" cap="flat" cmpd="sng" algn="ctr">
                      <a:solidFill>
                        <a:srgbClr val="2F75B5"/>
                      </a:solidFill>
                      <a:prstDash val="solid"/>
                      <a:round/>
                      <a:headEnd type="none" w="med" len="med"/>
                      <a:tailEnd type="none" w="med" len="med"/>
                    </a:lnT>
                    <a:lnB>
                      <a:noFill/>
                    </a:lnB>
                  </a:tcPr>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w="12700" cap="flat" cmpd="sng" algn="ctr">
                      <a:solidFill>
                        <a:srgbClr val="2F75B5"/>
                      </a:solidFill>
                      <a:prstDash val="solid"/>
                      <a:round/>
                      <a:headEnd type="none" w="med" len="med"/>
                      <a:tailEnd type="none" w="med" len="med"/>
                    </a:lnT>
                    <a:lnB>
                      <a:noFill/>
                    </a:lnB>
                  </a:tcPr>
                </a:tc>
                <a:extLst>
                  <a:ext uri="{0D108BD9-81ED-4DB2-BD59-A6C34878D82A}">
                    <a16:rowId xmlns:a16="http://schemas.microsoft.com/office/drawing/2014/main" val="1263501015"/>
                  </a:ext>
                </a:extLst>
              </a:tr>
              <a:tr h="234379">
                <a:tc>
                  <a:txBody>
                    <a:bodyPr/>
                    <a:lstStyle/>
                    <a:p>
                      <a:pPr algn="l" fontAlgn="t">
                        <a:spcAft>
                          <a:spcPts val="1200"/>
                        </a:spcAft>
                      </a:pPr>
                      <a:endParaRPr lang="en-US" sz="1300" b="0" i="0" u="none" strike="noStrike" dirty="0">
                        <a:solidFill>
                          <a:srgbClr val="000000"/>
                        </a:solidFill>
                        <a:effectLst/>
                        <a:latin typeface="Calibri" panose="020F0502020204030204" pitchFamily="34" charset="0"/>
                      </a:endParaRPr>
                    </a:p>
                  </a:txBody>
                  <a:tcPr marL="7029" marR="7029" marT="7029" marB="0">
                    <a:lnL>
                      <a:noFill/>
                    </a:lnL>
                    <a:lnR>
                      <a:noFill/>
                    </a:lnR>
                    <a:lnT>
                      <a:noFill/>
                    </a:lnT>
                    <a:lnB>
                      <a:noFill/>
                    </a:lnB>
                  </a:tcPr>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a:noFill/>
                    </a:lnT>
                    <a:lnB>
                      <a:noFill/>
                    </a:lnB>
                  </a:tcPr>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a:noFill/>
                    </a:lnT>
                    <a:lnB>
                      <a:noFill/>
                    </a:lnB>
                  </a:tcPr>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a:noFill/>
                    </a:lnT>
                    <a:lnB>
                      <a:noFill/>
                    </a:lnB>
                  </a:tcPr>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a:noFill/>
                    </a:lnT>
                    <a:lnB>
                      <a:noFill/>
                    </a:lnB>
                  </a:tcPr>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a:noFill/>
                    </a:lnT>
                    <a:lnB>
                      <a:noFill/>
                    </a:lnB>
                  </a:tcPr>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w="12700" cap="flat" cmpd="sng" algn="ctr">
                      <a:solidFill>
                        <a:srgbClr val="2F75B5"/>
                      </a:solidFill>
                      <a:prstDash val="solid"/>
                      <a:round/>
                      <a:headEnd type="none" w="med" len="med"/>
                      <a:tailEnd type="none" w="med" len="med"/>
                    </a:lnR>
                    <a:lnT>
                      <a:noFill/>
                    </a:lnT>
                    <a:lnB>
                      <a:noFill/>
                    </a:lnB>
                  </a:tcPr>
                </a:tc>
                <a:tc>
                  <a:txBody>
                    <a:bodyPr/>
                    <a:lstStyle/>
                    <a:p>
                      <a:pPr algn="ctr" fontAlgn="b">
                        <a:spcAft>
                          <a:spcPts val="1200"/>
                        </a:spcAft>
                      </a:pPr>
                      <a:r>
                        <a:rPr lang="en-US" sz="1300" b="0" i="0" u="none" strike="noStrike" dirty="0">
                          <a:solidFill>
                            <a:srgbClr val="203764"/>
                          </a:solidFill>
                          <a:effectLst/>
                          <a:latin typeface="Calibri" panose="020F0502020204030204" pitchFamily="34" charset="0"/>
                        </a:rPr>
                        <a:t>$6,940</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b">
                        <a:spcAft>
                          <a:spcPts val="1200"/>
                        </a:spcAft>
                      </a:pPr>
                      <a:r>
                        <a:rPr lang="en-US" sz="1300" b="0" i="0" u="none" strike="noStrike" dirty="0">
                          <a:solidFill>
                            <a:srgbClr val="203764"/>
                          </a:solidFill>
                          <a:effectLst/>
                          <a:latin typeface="Calibri" panose="020F0502020204030204" pitchFamily="34" charset="0"/>
                        </a:rPr>
                        <a:t>$3,470</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lnL w="12700" cap="flat" cmpd="sng" algn="ctr">
                      <a:solidFill>
                        <a:srgbClr val="2F75B5"/>
                      </a:solidFill>
                      <a:prstDash val="solid"/>
                      <a:round/>
                      <a:headEnd type="none" w="med" len="med"/>
                      <a:tailEnd type="none" w="med" len="med"/>
                    </a:lnL>
                    <a:lnR>
                      <a:noFill/>
                    </a:lnR>
                    <a:lnT>
                      <a:noFill/>
                    </a:lnT>
                    <a:lnB>
                      <a:noFill/>
                    </a:lnB>
                  </a:tcPr>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a:noFill/>
                    </a:lnT>
                    <a:lnB>
                      <a:noFill/>
                    </a:lnB>
                  </a:tcPr>
                </a:tc>
                <a:extLst>
                  <a:ext uri="{0D108BD9-81ED-4DB2-BD59-A6C34878D82A}">
                    <a16:rowId xmlns:a16="http://schemas.microsoft.com/office/drawing/2014/main" val="2286520977"/>
                  </a:ext>
                </a:extLst>
              </a:tr>
            </a:tbl>
          </a:graphicData>
        </a:graphic>
      </p:graphicFrame>
      <p:sp>
        <p:nvSpPr>
          <p:cNvPr id="9" name="TextBox 8">
            <a:extLst>
              <a:ext uri="{FF2B5EF4-FFF2-40B4-BE49-F238E27FC236}">
                <a16:creationId xmlns:a16="http://schemas.microsoft.com/office/drawing/2014/main" id="{AB538BD5-7D01-4C96-A2E5-0CCF73C1A690}"/>
              </a:ext>
            </a:extLst>
          </p:cNvPr>
          <p:cNvSpPr txBox="1"/>
          <p:nvPr/>
        </p:nvSpPr>
        <p:spPr>
          <a:xfrm>
            <a:off x="416409" y="4629869"/>
            <a:ext cx="10688055" cy="1600438"/>
          </a:xfrm>
          <a:prstGeom prst="rect">
            <a:avLst/>
          </a:prstGeom>
          <a:solidFill>
            <a:schemeClr val="accent5">
              <a:lumMod val="20000"/>
              <a:lumOff val="80000"/>
              <a:alpha val="58000"/>
            </a:schemeClr>
          </a:solidFill>
        </p:spPr>
        <p:txBody>
          <a:bodyPr wrap="square" rtlCol="0">
            <a:spAutoFit/>
          </a:bodyPr>
          <a:lstStyle/>
          <a:p>
            <a:r>
              <a:rPr lang="en-US" sz="1400" dirty="0">
                <a:solidFill>
                  <a:srgbClr val="323A45"/>
                </a:solidFill>
                <a:latin typeface="Rubik"/>
              </a:rPr>
              <a:t>* Plans F and G also offer a high-deductible plan in some states. With this option, you must pay for Medicare-covered costs (coinsurance, copayments, and deductibles) up to the deductible amount of $2,700 in 2023 before your policy pays anything. (Plans C and F aren't available to people who were newly eligible for Medicare on or after January 1, 2020.)</a:t>
            </a:r>
          </a:p>
          <a:p>
            <a:r>
              <a:rPr lang="en-US" sz="1400" dirty="0">
                <a:solidFill>
                  <a:srgbClr val="323A45"/>
                </a:solidFill>
                <a:latin typeface="Rubik"/>
              </a:rPr>
              <a:t>** For Plans K and L, after you meet your out-of-pocket yearly limit and your yearly Part B deductible, the Medigap plan pays 100% of covered services for the rest of the calendar year.</a:t>
            </a:r>
          </a:p>
          <a:p>
            <a:r>
              <a:rPr lang="en-US" sz="1400" dirty="0">
                <a:solidFill>
                  <a:srgbClr val="323A45"/>
                </a:solidFill>
                <a:latin typeface="Rubik"/>
              </a:rPr>
              <a:t>*** Plan N pays 100% of the Part B coinsurance, except for a copayment of up to $20 for some office visits and up to a $50 copayment for emergency room visits that don't result in inpatient admission.</a:t>
            </a:r>
          </a:p>
        </p:txBody>
      </p:sp>
      <p:sp>
        <p:nvSpPr>
          <p:cNvPr id="7" name="Slide Number Placeholder 6">
            <a:extLst>
              <a:ext uri="{FF2B5EF4-FFF2-40B4-BE49-F238E27FC236}">
                <a16:creationId xmlns:a16="http://schemas.microsoft.com/office/drawing/2014/main" id="{FC0DEA57-7BB6-4ACA-8811-DE6049C336C2}"/>
              </a:ext>
            </a:extLst>
          </p:cNvPr>
          <p:cNvSpPr>
            <a:spLocks noGrp="1"/>
          </p:cNvSpPr>
          <p:nvPr>
            <p:ph type="sldNum" sz="quarter" idx="12"/>
          </p:nvPr>
        </p:nvSpPr>
        <p:spPr/>
        <p:txBody>
          <a:bodyPr/>
          <a:lstStyle/>
          <a:p>
            <a:fld id="{0B2D781D-8844-5940-92D1-06EF0A7F581E}" type="slidenum">
              <a:rPr lang="en-US" smtClean="0"/>
              <a:t>53</a:t>
            </a:fld>
            <a:endParaRPr lang="en-US"/>
          </a:p>
        </p:txBody>
      </p:sp>
      <p:sp>
        <p:nvSpPr>
          <p:cNvPr id="6" name="Footer Placeholder 5">
            <a:extLst>
              <a:ext uri="{FF2B5EF4-FFF2-40B4-BE49-F238E27FC236}">
                <a16:creationId xmlns:a16="http://schemas.microsoft.com/office/drawing/2014/main" id="{D4AE9CCE-A3BD-4A41-B9BE-E3CB87685D6F}"/>
              </a:ext>
            </a:extLst>
          </p:cNvPr>
          <p:cNvSpPr>
            <a:spLocks noGrp="1"/>
          </p:cNvSpPr>
          <p:nvPr>
            <p:ph type="ftr" sz="quarter" idx="11"/>
          </p:nvPr>
        </p:nvSpPr>
        <p:spPr/>
        <p:txBody>
          <a:bodyPr/>
          <a:lstStyle/>
          <a:p>
            <a:r>
              <a:rPr lang="en-US"/>
              <a:t>Getting Started with Medicare</a:t>
            </a:r>
          </a:p>
        </p:txBody>
      </p:sp>
      <p:sp>
        <p:nvSpPr>
          <p:cNvPr id="3" name="Date Placeholder 2">
            <a:extLst>
              <a:ext uri="{FF2B5EF4-FFF2-40B4-BE49-F238E27FC236}">
                <a16:creationId xmlns:a16="http://schemas.microsoft.com/office/drawing/2014/main" id="{B46D39E9-77E1-44C6-8EEE-5DFBC716B636}"/>
              </a:ext>
            </a:extLst>
          </p:cNvPr>
          <p:cNvSpPr>
            <a:spLocks noGrp="1"/>
          </p:cNvSpPr>
          <p:nvPr>
            <p:ph type="dt" sz="half" idx="10"/>
          </p:nvPr>
        </p:nvSpPr>
        <p:spPr/>
        <p:txBody>
          <a:bodyPr/>
          <a:lstStyle/>
          <a:p>
            <a:r>
              <a:rPr lang="en-US"/>
              <a:t>May 2023</a:t>
            </a:r>
          </a:p>
        </p:txBody>
      </p:sp>
    </p:spTree>
    <p:custDataLst>
      <p:tags r:id="rId1"/>
    </p:custDataLst>
    <p:extLst>
      <p:ext uri="{BB962C8B-B14F-4D97-AF65-F5344CB8AC3E}">
        <p14:creationId xmlns:p14="http://schemas.microsoft.com/office/powerpoint/2010/main" val="8088300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Decision: Do I Need a Medigap Policy?</a:t>
            </a:r>
          </a:p>
        </p:txBody>
      </p:sp>
      <p:grpSp>
        <p:nvGrpSpPr>
          <p:cNvPr id="48" name="Q 1" descr="Question 1: It only works with Original Medicare, right?&#10;">
            <a:extLst>
              <a:ext uri="{FF2B5EF4-FFF2-40B4-BE49-F238E27FC236}">
                <a16:creationId xmlns:a16="http://schemas.microsoft.com/office/drawing/2014/main" id="{CDFC41AE-83C2-4AF2-8E04-816BD9CD1215}"/>
              </a:ext>
            </a:extLst>
          </p:cNvPr>
          <p:cNvGrpSpPr/>
          <p:nvPr/>
        </p:nvGrpSpPr>
        <p:grpSpPr>
          <a:xfrm>
            <a:off x="1030705" y="1446826"/>
            <a:ext cx="5211414" cy="914400"/>
            <a:chOff x="1030705" y="1446826"/>
            <a:chExt cx="5211414" cy="914400"/>
          </a:xfrm>
        </p:grpSpPr>
        <p:sp>
          <p:nvSpPr>
            <p:cNvPr id="22" name="Rectangle: Rounded Corners 21">
              <a:extLst>
                <a:ext uri="{FF2B5EF4-FFF2-40B4-BE49-F238E27FC236}">
                  <a16:creationId xmlns:a16="http://schemas.microsoft.com/office/drawing/2014/main" id="{E56517FB-5908-47F3-9743-3D8CE394CF04}"/>
                </a:ext>
                <a:ext uri="{C183D7F6-B498-43B3-948B-1728B52AA6E4}">
                  <adec:decorative xmlns:adec="http://schemas.microsoft.com/office/drawing/2017/decorative" val="1"/>
                </a:ext>
              </a:extLst>
            </p:cNvPr>
            <p:cNvSpPr/>
            <p:nvPr/>
          </p:nvSpPr>
          <p:spPr>
            <a:xfrm>
              <a:off x="1030705" y="1446826"/>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b="1" dirty="0">
                <a:ln>
                  <a:noFill/>
                </a:ln>
                <a:solidFill>
                  <a:srgbClr val="2F5597"/>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8527450A-1879-49C2-A22F-B900388CE1BD}"/>
                </a:ext>
              </a:extLst>
            </p:cNvPr>
            <p:cNvSpPr/>
            <p:nvPr/>
          </p:nvSpPr>
          <p:spPr>
            <a:xfrm>
              <a:off x="1130077" y="1582942"/>
              <a:ext cx="4683304" cy="646331"/>
            </a:xfrm>
            <a:prstGeom prst="rect">
              <a:avLst/>
            </a:prstGeom>
          </p:spPr>
          <p:txBody>
            <a:bodyPr wrap="square">
              <a:spAutoFit/>
            </a:bodyPr>
            <a:lstStyle/>
            <a:p>
              <a:r>
                <a:rPr lang="en-US" b="1" dirty="0">
                  <a:solidFill>
                    <a:srgbClr val="00529B"/>
                  </a:solidFill>
                  <a:latin typeface="Arial" panose="020B0604020202020204" pitchFamily="34" charset="0"/>
                  <a:cs typeface="Arial" panose="020B0604020202020204" pitchFamily="34" charset="0"/>
                </a:rPr>
                <a:t>It only works with Original Medicare, right?</a:t>
              </a:r>
              <a:endParaRPr lang="en-US" dirty="0">
                <a:solidFill>
                  <a:srgbClr val="00529B"/>
                </a:solidFill>
                <a:latin typeface="Arial" panose="020B0604020202020204" pitchFamily="34" charset="0"/>
                <a:cs typeface="Arial" panose="020B0604020202020204" pitchFamily="34" charset="0"/>
              </a:endParaRPr>
            </a:p>
          </p:txBody>
        </p:sp>
        <p:pic>
          <p:nvPicPr>
            <p:cNvPr id="47" name="Picture 46">
              <a:extLst>
                <a:ext uri="{FF2B5EF4-FFF2-40B4-BE49-F238E27FC236}">
                  <a16:creationId xmlns:a16="http://schemas.microsoft.com/office/drawing/2014/main" id="{6FD0D61F-0DD8-4DFE-993F-4257C07C407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31196" y="1589270"/>
              <a:ext cx="310923" cy="676715"/>
            </a:xfrm>
            <a:prstGeom prst="rect">
              <a:avLst/>
            </a:prstGeom>
          </p:spPr>
        </p:pic>
      </p:grpSp>
      <p:grpSp>
        <p:nvGrpSpPr>
          <p:cNvPr id="18" name="Answer 1" descr="Box with yellow borders reading: Yes">
            <a:extLst>
              <a:ext uri="{FF2B5EF4-FFF2-40B4-BE49-F238E27FC236}">
                <a16:creationId xmlns:a16="http://schemas.microsoft.com/office/drawing/2014/main" id="{BF9DFCFC-27B1-41FD-97A9-68D8AD0E051D}"/>
              </a:ext>
            </a:extLst>
          </p:cNvPr>
          <p:cNvGrpSpPr/>
          <p:nvPr/>
        </p:nvGrpSpPr>
        <p:grpSpPr>
          <a:xfrm>
            <a:off x="6349555" y="1446459"/>
            <a:ext cx="4846320" cy="914400"/>
            <a:chOff x="6349555" y="1446459"/>
            <a:chExt cx="4846320" cy="914400"/>
          </a:xfrm>
        </p:grpSpPr>
        <p:sp>
          <p:nvSpPr>
            <p:cNvPr id="26" name="Item 1 - A" descr="Yellow rectangle right next to the blue arrow form the question rectangle ">
              <a:extLst>
                <a:ext uri="{FF2B5EF4-FFF2-40B4-BE49-F238E27FC236}">
                  <a16:creationId xmlns:a16="http://schemas.microsoft.com/office/drawing/2014/main" id="{E51F959B-DE80-43CA-A045-B5A8A61B65C9}"/>
                </a:ext>
              </a:extLst>
            </p:cNvPr>
            <p:cNvSpPr/>
            <p:nvPr/>
          </p:nvSpPr>
          <p:spPr>
            <a:xfrm>
              <a:off x="6349555" y="1446459"/>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F5597"/>
                </a:solidFill>
              </a:endParaRPr>
            </a:p>
          </p:txBody>
        </p:sp>
        <p:sp>
          <p:nvSpPr>
            <p:cNvPr id="45" name="Rectangle 44">
              <a:extLst>
                <a:ext uri="{FF2B5EF4-FFF2-40B4-BE49-F238E27FC236}">
                  <a16:creationId xmlns:a16="http://schemas.microsoft.com/office/drawing/2014/main" id="{BD4890F2-FFC0-41FF-B518-233DDF3E8DD4}"/>
                </a:ext>
              </a:extLst>
            </p:cNvPr>
            <p:cNvSpPr/>
            <p:nvPr/>
          </p:nvSpPr>
          <p:spPr>
            <a:xfrm>
              <a:off x="6512571" y="1691332"/>
              <a:ext cx="4683304" cy="369332"/>
            </a:xfrm>
            <a:prstGeom prst="rect">
              <a:avLst/>
            </a:prstGeom>
          </p:spPr>
          <p:txBody>
            <a:bodyPr wrap="square">
              <a:spAutoFit/>
            </a:bodyPr>
            <a:lstStyle/>
            <a:p>
              <a:r>
                <a:rPr lang="en-US" dirty="0">
                  <a:solidFill>
                    <a:srgbClr val="00529B"/>
                  </a:solidFill>
                  <a:latin typeface="Arial" panose="020B0604020202020204" pitchFamily="34" charset="0"/>
                  <a:cs typeface="Arial" panose="020B0604020202020204" pitchFamily="34" charset="0"/>
                </a:rPr>
                <a:t>Yes.</a:t>
              </a:r>
            </a:p>
          </p:txBody>
        </p:sp>
      </p:grpSp>
      <p:grpSp>
        <p:nvGrpSpPr>
          <p:cNvPr id="55" name="Q 2" descr="Question 2: What if I have other supplemental coverage, like from an employer?&#10;">
            <a:extLst>
              <a:ext uri="{FF2B5EF4-FFF2-40B4-BE49-F238E27FC236}">
                <a16:creationId xmlns:a16="http://schemas.microsoft.com/office/drawing/2014/main" id="{31CF8F19-F375-4E86-8C08-E8E472B00EB0}"/>
              </a:ext>
            </a:extLst>
          </p:cNvPr>
          <p:cNvGrpSpPr/>
          <p:nvPr/>
        </p:nvGrpSpPr>
        <p:grpSpPr>
          <a:xfrm>
            <a:off x="1030706" y="2521764"/>
            <a:ext cx="5209884" cy="914400"/>
            <a:chOff x="1030706" y="2521764"/>
            <a:chExt cx="5209884" cy="914400"/>
          </a:xfrm>
        </p:grpSpPr>
        <p:sp>
          <p:nvSpPr>
            <p:cNvPr id="28" name="Rectangle: Rounded Corners 27">
              <a:extLst>
                <a:ext uri="{FF2B5EF4-FFF2-40B4-BE49-F238E27FC236}">
                  <a16:creationId xmlns:a16="http://schemas.microsoft.com/office/drawing/2014/main" id="{23BA92D8-67AD-41C3-88B9-FB864FB3BF89}"/>
                </a:ext>
                <a:ext uri="{C183D7F6-B498-43B3-948B-1728B52AA6E4}">
                  <adec:decorative xmlns:adec="http://schemas.microsoft.com/office/drawing/2017/decorative" val="1"/>
                </a:ext>
              </a:extLst>
            </p:cNvPr>
            <p:cNvSpPr/>
            <p:nvPr/>
          </p:nvSpPr>
          <p:spPr>
            <a:xfrm>
              <a:off x="1030706" y="2521764"/>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B371EF44-29D1-40B2-BF4D-D6343616C61A}"/>
                </a:ext>
              </a:extLst>
            </p:cNvPr>
            <p:cNvSpPr/>
            <p:nvPr/>
          </p:nvSpPr>
          <p:spPr>
            <a:xfrm>
              <a:off x="1161637" y="2656059"/>
              <a:ext cx="4627854" cy="646331"/>
            </a:xfrm>
            <a:prstGeom prst="rect">
              <a:avLst/>
            </a:prstGeom>
          </p:spPr>
          <p:txBody>
            <a:bodyPr wrap="square">
              <a:spAutoFit/>
            </a:bodyPr>
            <a:lstStyle/>
            <a:p>
              <a:r>
                <a:rPr lang="en-US" b="1" dirty="0">
                  <a:solidFill>
                    <a:srgbClr val="00529B"/>
                  </a:solidFill>
                  <a:latin typeface="Arial" panose="020B0604020202020204" pitchFamily="34" charset="0"/>
                  <a:cs typeface="Arial" panose="020B0604020202020204" pitchFamily="34" charset="0"/>
                </a:rPr>
                <a:t>What if I have other supplemental coverage, like from an employer?</a:t>
              </a:r>
            </a:p>
          </p:txBody>
        </p:sp>
        <p:pic>
          <p:nvPicPr>
            <p:cNvPr id="49" name="Picture 48">
              <a:extLst>
                <a:ext uri="{FF2B5EF4-FFF2-40B4-BE49-F238E27FC236}">
                  <a16:creationId xmlns:a16="http://schemas.microsoft.com/office/drawing/2014/main" id="{F68D3AD1-9636-433C-B255-768A6F69128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29667" y="2632700"/>
              <a:ext cx="310923" cy="676715"/>
            </a:xfrm>
            <a:prstGeom prst="rect">
              <a:avLst/>
            </a:prstGeom>
          </p:spPr>
        </p:pic>
      </p:grpSp>
      <p:grpSp>
        <p:nvGrpSpPr>
          <p:cNvPr id="19" name="Answer  2" descr="Box with yellow borders reading: You might not need Medigap">
            <a:extLst>
              <a:ext uri="{FF2B5EF4-FFF2-40B4-BE49-F238E27FC236}">
                <a16:creationId xmlns:a16="http://schemas.microsoft.com/office/drawing/2014/main" id="{8A5CDFB9-E75B-4EB1-B420-D7C2216FDCD4}"/>
              </a:ext>
            </a:extLst>
          </p:cNvPr>
          <p:cNvGrpSpPr/>
          <p:nvPr/>
        </p:nvGrpSpPr>
        <p:grpSpPr>
          <a:xfrm>
            <a:off x="6349555" y="2521695"/>
            <a:ext cx="4846320" cy="914400"/>
            <a:chOff x="6349555" y="2521695"/>
            <a:chExt cx="4846320" cy="914400"/>
          </a:xfrm>
        </p:grpSpPr>
        <p:sp>
          <p:nvSpPr>
            <p:cNvPr id="32" name="Item 2 - A">
              <a:extLst>
                <a:ext uri="{FF2B5EF4-FFF2-40B4-BE49-F238E27FC236}">
                  <a16:creationId xmlns:a16="http://schemas.microsoft.com/office/drawing/2014/main" id="{2853B1D5-6994-47DA-8FC4-CF23F1E77410}"/>
                </a:ext>
              </a:extLst>
            </p:cNvPr>
            <p:cNvSpPr/>
            <p:nvPr/>
          </p:nvSpPr>
          <p:spPr>
            <a:xfrm>
              <a:off x="6349555" y="2521695"/>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2F5597"/>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E2221774-3512-4473-BF14-F1CA83E40985}"/>
                </a:ext>
              </a:extLst>
            </p:cNvPr>
            <p:cNvSpPr/>
            <p:nvPr/>
          </p:nvSpPr>
          <p:spPr>
            <a:xfrm>
              <a:off x="6512571" y="2794229"/>
              <a:ext cx="3177152" cy="369332"/>
            </a:xfrm>
            <a:prstGeom prst="rect">
              <a:avLst/>
            </a:prstGeom>
          </p:spPr>
          <p:txBody>
            <a:bodyPr wrap="none">
              <a:spAutoFit/>
            </a:bodyPr>
            <a:lstStyle/>
            <a:p>
              <a:r>
                <a:rPr lang="en-US" dirty="0">
                  <a:solidFill>
                    <a:srgbClr val="00529B"/>
                  </a:solidFill>
                  <a:latin typeface="Arial" panose="020B0604020202020204" pitchFamily="34" charset="0"/>
                  <a:cs typeface="Arial" panose="020B0604020202020204" pitchFamily="34" charset="0"/>
                </a:rPr>
                <a:t>You might not need Medigap.</a:t>
              </a:r>
            </a:p>
          </p:txBody>
        </p:sp>
      </p:grpSp>
      <p:grpSp>
        <p:nvGrpSpPr>
          <p:cNvPr id="54" name="Q 3" descr="Question 3: Can I afford Medicare deductibles and copayments? &#10;">
            <a:extLst>
              <a:ext uri="{FF2B5EF4-FFF2-40B4-BE49-F238E27FC236}">
                <a16:creationId xmlns:a16="http://schemas.microsoft.com/office/drawing/2014/main" id="{3D348B0C-E65A-44F4-B57E-EB3297A933AD}"/>
              </a:ext>
            </a:extLst>
          </p:cNvPr>
          <p:cNvGrpSpPr/>
          <p:nvPr/>
        </p:nvGrpSpPr>
        <p:grpSpPr>
          <a:xfrm>
            <a:off x="1030706" y="3596702"/>
            <a:ext cx="5202808" cy="914400"/>
            <a:chOff x="1030706" y="3596702"/>
            <a:chExt cx="5202808" cy="914400"/>
          </a:xfrm>
        </p:grpSpPr>
        <p:sp>
          <p:nvSpPr>
            <p:cNvPr id="34" name="Rectangle: Rounded Corners 33">
              <a:extLst>
                <a:ext uri="{FF2B5EF4-FFF2-40B4-BE49-F238E27FC236}">
                  <a16:creationId xmlns:a16="http://schemas.microsoft.com/office/drawing/2014/main" id="{FE718303-908B-483D-AA40-6E0A9FD0DF81}"/>
                </a:ext>
                <a:ext uri="{C183D7F6-B498-43B3-948B-1728B52AA6E4}">
                  <adec:decorative xmlns:adec="http://schemas.microsoft.com/office/drawing/2017/decorative" val="1"/>
                </a:ext>
              </a:extLst>
            </p:cNvPr>
            <p:cNvSpPr/>
            <p:nvPr/>
          </p:nvSpPr>
          <p:spPr>
            <a:xfrm>
              <a:off x="1030706" y="3596702"/>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5FF7C442-095E-4F87-AFC2-7B23C58E4508}"/>
                </a:ext>
              </a:extLst>
            </p:cNvPr>
            <p:cNvSpPr/>
            <p:nvPr/>
          </p:nvSpPr>
          <p:spPr>
            <a:xfrm>
              <a:off x="1161637" y="3729775"/>
              <a:ext cx="4474440" cy="646331"/>
            </a:xfrm>
            <a:prstGeom prst="rect">
              <a:avLst/>
            </a:prstGeom>
          </p:spPr>
          <p:txBody>
            <a:bodyPr wrap="square">
              <a:spAutoFit/>
            </a:bodyPr>
            <a:lstStyle/>
            <a:p>
              <a:r>
                <a:rPr lang="en-US" b="1" dirty="0">
                  <a:solidFill>
                    <a:srgbClr val="00529B"/>
                  </a:solidFill>
                  <a:latin typeface="Arial" panose="020B0604020202020204" pitchFamily="34" charset="0"/>
                  <a:cs typeface="Arial" panose="020B0604020202020204" pitchFamily="34" charset="0"/>
                </a:rPr>
                <a:t>Can I afford Medicare deductibles and copayments?</a:t>
              </a:r>
              <a:r>
                <a:rPr lang="en-US" dirty="0">
                  <a:solidFill>
                    <a:srgbClr val="00529B"/>
                  </a:solidFill>
                  <a:latin typeface="Arial" panose="020B0604020202020204" pitchFamily="34" charset="0"/>
                  <a:cs typeface="Arial" panose="020B0604020202020204" pitchFamily="34" charset="0"/>
                </a:rPr>
                <a:t> </a:t>
              </a:r>
            </a:p>
          </p:txBody>
        </p:sp>
        <p:pic>
          <p:nvPicPr>
            <p:cNvPr id="51" name="Picture 50">
              <a:extLst>
                <a:ext uri="{FF2B5EF4-FFF2-40B4-BE49-F238E27FC236}">
                  <a16:creationId xmlns:a16="http://schemas.microsoft.com/office/drawing/2014/main" id="{E80A65A2-E061-49FD-B24C-6D8335C7CDD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22591" y="3712939"/>
              <a:ext cx="310923" cy="676715"/>
            </a:xfrm>
            <a:prstGeom prst="rect">
              <a:avLst/>
            </a:prstGeom>
          </p:spPr>
        </p:pic>
      </p:grpSp>
      <p:grpSp>
        <p:nvGrpSpPr>
          <p:cNvPr id="20" name="Answer 3" descr="Box with yellow borders reading: Weigh this against how much the monthly Medigap premium costs.&#10;">
            <a:extLst>
              <a:ext uri="{FF2B5EF4-FFF2-40B4-BE49-F238E27FC236}">
                <a16:creationId xmlns:a16="http://schemas.microsoft.com/office/drawing/2014/main" id="{A7716043-A66D-4E14-9712-486326DB4DF6}"/>
              </a:ext>
            </a:extLst>
          </p:cNvPr>
          <p:cNvGrpSpPr/>
          <p:nvPr/>
        </p:nvGrpSpPr>
        <p:grpSpPr>
          <a:xfrm>
            <a:off x="6349555" y="3584444"/>
            <a:ext cx="4846320" cy="914400"/>
            <a:chOff x="6349555" y="3584444"/>
            <a:chExt cx="4846320" cy="914400"/>
          </a:xfrm>
        </p:grpSpPr>
        <p:sp>
          <p:nvSpPr>
            <p:cNvPr id="38" name="Item 3 - A">
              <a:extLst>
                <a:ext uri="{FF2B5EF4-FFF2-40B4-BE49-F238E27FC236}">
                  <a16:creationId xmlns:a16="http://schemas.microsoft.com/office/drawing/2014/main" id="{7FB65F1F-59AE-4ACA-AB44-3AA58D700D72}"/>
                </a:ext>
              </a:extLst>
            </p:cNvPr>
            <p:cNvSpPr/>
            <p:nvPr/>
          </p:nvSpPr>
          <p:spPr>
            <a:xfrm>
              <a:off x="6349555" y="3584444"/>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2F5597"/>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EB40D3C7-44B5-49E6-84A9-A043B4952FCE}"/>
                </a:ext>
              </a:extLst>
            </p:cNvPr>
            <p:cNvSpPr/>
            <p:nvPr/>
          </p:nvSpPr>
          <p:spPr>
            <a:xfrm>
              <a:off x="6512571" y="3704611"/>
              <a:ext cx="4517792" cy="646331"/>
            </a:xfrm>
            <a:prstGeom prst="rect">
              <a:avLst/>
            </a:prstGeom>
          </p:spPr>
          <p:txBody>
            <a:bodyPr wrap="square">
              <a:spAutoFit/>
            </a:bodyPr>
            <a:lstStyle/>
            <a:p>
              <a:r>
                <a:rPr lang="en-US" dirty="0">
                  <a:solidFill>
                    <a:srgbClr val="00529B"/>
                  </a:solidFill>
                  <a:latin typeface="Arial" panose="020B0604020202020204" pitchFamily="34" charset="0"/>
                  <a:cs typeface="Arial" panose="020B0604020202020204" pitchFamily="34" charset="0"/>
                </a:rPr>
                <a:t>Weigh this against how much the monthly Medigap premium costs.</a:t>
              </a:r>
            </a:p>
          </p:txBody>
        </p:sp>
      </p:grpSp>
      <p:grpSp>
        <p:nvGrpSpPr>
          <p:cNvPr id="53" name="Q 4" descr="Question 4: What does the monthly Medigap premium cost? &#10;">
            <a:extLst>
              <a:ext uri="{FF2B5EF4-FFF2-40B4-BE49-F238E27FC236}">
                <a16:creationId xmlns:a16="http://schemas.microsoft.com/office/drawing/2014/main" id="{25142F5D-B2B1-4310-AEEE-390D4CBA00F2}"/>
              </a:ext>
            </a:extLst>
          </p:cNvPr>
          <p:cNvGrpSpPr/>
          <p:nvPr/>
        </p:nvGrpSpPr>
        <p:grpSpPr>
          <a:xfrm>
            <a:off x="1030705" y="4678866"/>
            <a:ext cx="5202808" cy="914400"/>
            <a:chOff x="1030705" y="4678866"/>
            <a:chExt cx="5202808" cy="914400"/>
          </a:xfrm>
        </p:grpSpPr>
        <p:sp>
          <p:nvSpPr>
            <p:cNvPr id="40" name="Rectangle: Rounded Corners 39">
              <a:extLst>
                <a:ext uri="{FF2B5EF4-FFF2-40B4-BE49-F238E27FC236}">
                  <a16:creationId xmlns:a16="http://schemas.microsoft.com/office/drawing/2014/main" id="{A13EFDAE-3FEF-4460-A0DB-5F5AB215C75E}"/>
                </a:ext>
                <a:ext uri="{C183D7F6-B498-43B3-948B-1728B52AA6E4}">
                  <adec:decorative xmlns:adec="http://schemas.microsoft.com/office/drawing/2017/decorative" val="1"/>
                </a:ext>
              </a:extLst>
            </p:cNvPr>
            <p:cNvSpPr/>
            <p:nvPr/>
          </p:nvSpPr>
          <p:spPr>
            <a:xfrm>
              <a:off x="1030705" y="4678866"/>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E4AD6277-BBC3-4259-BF21-300E5973B4C4}"/>
                </a:ext>
              </a:extLst>
            </p:cNvPr>
            <p:cNvSpPr/>
            <p:nvPr/>
          </p:nvSpPr>
          <p:spPr>
            <a:xfrm>
              <a:off x="1167756" y="4760009"/>
              <a:ext cx="4650527" cy="646331"/>
            </a:xfrm>
            <a:prstGeom prst="rect">
              <a:avLst/>
            </a:prstGeom>
          </p:spPr>
          <p:txBody>
            <a:bodyPr wrap="square">
              <a:spAutoFit/>
            </a:bodyPr>
            <a:lstStyle/>
            <a:p>
              <a:r>
                <a:rPr lang="en-US" b="1" dirty="0">
                  <a:solidFill>
                    <a:srgbClr val="00529B"/>
                  </a:solidFill>
                  <a:latin typeface="Arial" panose="020B0604020202020204" pitchFamily="34" charset="0"/>
                  <a:cs typeface="Arial" panose="020B0604020202020204" pitchFamily="34" charset="0"/>
                </a:rPr>
                <a:t>What does the monthly Medigap premium cost? </a:t>
              </a:r>
              <a:endParaRPr lang="en-US" dirty="0"/>
            </a:p>
          </p:txBody>
        </p:sp>
        <p:pic>
          <p:nvPicPr>
            <p:cNvPr id="52" name="Picture 51">
              <a:extLst>
                <a:ext uri="{FF2B5EF4-FFF2-40B4-BE49-F238E27FC236}">
                  <a16:creationId xmlns:a16="http://schemas.microsoft.com/office/drawing/2014/main" id="{87F4CF79-DB3C-4BA7-99C5-6AE770CE70E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22590" y="4797708"/>
              <a:ext cx="310923" cy="676715"/>
            </a:xfrm>
            <a:prstGeom prst="rect">
              <a:avLst/>
            </a:prstGeom>
          </p:spPr>
        </p:pic>
      </p:grpSp>
      <p:grpSp>
        <p:nvGrpSpPr>
          <p:cNvPr id="46" name="Answer 4" descr="Box with yellow borders reading: It can vary. &#10;">
            <a:extLst>
              <a:ext uri="{FF2B5EF4-FFF2-40B4-BE49-F238E27FC236}">
                <a16:creationId xmlns:a16="http://schemas.microsoft.com/office/drawing/2014/main" id="{71198D89-3C4C-4FB8-AF64-31FC8A0220DD}"/>
              </a:ext>
            </a:extLst>
          </p:cNvPr>
          <p:cNvGrpSpPr/>
          <p:nvPr/>
        </p:nvGrpSpPr>
        <p:grpSpPr>
          <a:xfrm>
            <a:off x="6349555" y="4681999"/>
            <a:ext cx="4846320" cy="914400"/>
            <a:chOff x="6349555" y="4681999"/>
            <a:chExt cx="4846320" cy="914400"/>
          </a:xfrm>
        </p:grpSpPr>
        <p:sp>
          <p:nvSpPr>
            <p:cNvPr id="44" name="Item 4 - A">
              <a:extLst>
                <a:ext uri="{FF2B5EF4-FFF2-40B4-BE49-F238E27FC236}">
                  <a16:creationId xmlns:a16="http://schemas.microsoft.com/office/drawing/2014/main" id="{3E079D87-209F-424D-8E4A-D6B8C7957D63}"/>
                </a:ext>
              </a:extLst>
            </p:cNvPr>
            <p:cNvSpPr/>
            <p:nvPr/>
          </p:nvSpPr>
          <p:spPr>
            <a:xfrm>
              <a:off x="6349555" y="4681999"/>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2F5597"/>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9ADE7FD5-6EEE-408A-BEAE-2EAE910FF715}"/>
                </a:ext>
              </a:extLst>
            </p:cNvPr>
            <p:cNvSpPr/>
            <p:nvPr/>
          </p:nvSpPr>
          <p:spPr>
            <a:xfrm>
              <a:off x="6512571" y="4909956"/>
              <a:ext cx="4683304" cy="369332"/>
            </a:xfrm>
            <a:prstGeom prst="rect">
              <a:avLst/>
            </a:prstGeom>
          </p:spPr>
          <p:txBody>
            <a:bodyPr wrap="square">
              <a:spAutoFit/>
            </a:bodyPr>
            <a:lstStyle/>
            <a:p>
              <a:r>
                <a:rPr lang="en-US" dirty="0">
                  <a:solidFill>
                    <a:srgbClr val="00529B"/>
                  </a:solidFill>
                  <a:latin typeface="Arial" panose="020B0604020202020204" pitchFamily="34" charset="0"/>
                  <a:cs typeface="Arial" panose="020B0604020202020204" pitchFamily="34" charset="0"/>
                </a:rPr>
                <a:t>It can vary. </a:t>
              </a:r>
            </a:p>
          </p:txBody>
        </p:sp>
      </p:grpSp>
      <p:sp>
        <p:nvSpPr>
          <p:cNvPr id="6" name="Slide Number Placeholder 5">
            <a:extLst>
              <a:ext uri="{FF2B5EF4-FFF2-40B4-BE49-F238E27FC236}">
                <a16:creationId xmlns:a16="http://schemas.microsoft.com/office/drawing/2014/main" id="{9957990A-E9E6-4839-B32B-E44B0E1AADD8}"/>
              </a:ext>
            </a:extLst>
          </p:cNvPr>
          <p:cNvSpPr>
            <a:spLocks noGrp="1"/>
          </p:cNvSpPr>
          <p:nvPr>
            <p:ph type="sldNum" sz="quarter" idx="12"/>
          </p:nvPr>
        </p:nvSpPr>
        <p:spPr/>
        <p:txBody>
          <a:bodyPr/>
          <a:lstStyle/>
          <a:p>
            <a:fld id="{0B2D781D-8844-5940-92D1-06EF0A7F581E}" type="slidenum">
              <a:rPr lang="en-US" smtClean="0"/>
              <a:pPr/>
              <a:t>54</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3348881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wipe(left)">
                                      <p:cBhvr>
                                        <p:cTn id="3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70541"/>
          </a:xfrm>
        </p:spPr>
        <p:txBody>
          <a:bodyPr>
            <a:normAutofit/>
          </a:bodyPr>
          <a:lstStyle/>
          <a:p>
            <a:r>
              <a:rPr lang="en-US" sz="3000" dirty="0">
                <a:cs typeface="Calibri"/>
              </a:rPr>
              <a:t>When</a:t>
            </a:r>
            <a:r>
              <a:rPr kumimoji="0" lang="en-US" sz="3000" b="0" i="0" u="none" strike="noStrike" kern="1200" cap="none" spc="0" normalizeH="0" baseline="0" noProof="0" dirty="0">
                <a:ln>
                  <a:noFill/>
                </a:ln>
                <a:effectLst/>
                <a:uLnTx/>
                <a:uFillTx/>
                <a:latin typeface="Calibri" panose="020F0502020204030204"/>
                <a:ea typeface="+mn-ea"/>
                <a:cs typeface="+mn-cs"/>
              </a:rPr>
              <a:t>’</a:t>
            </a:r>
            <a:r>
              <a:rPr lang="en-US" sz="3000" dirty="0">
                <a:cs typeface="Calibri"/>
              </a:rPr>
              <a:t>s the Best Time to Buy a Medigap Policy?</a:t>
            </a:r>
          </a:p>
        </p:txBody>
      </p:sp>
      <p:sp>
        <p:nvSpPr>
          <p:cNvPr id="17" name="Content Placeholder 2">
            <a:extLst>
              <a:ext uri="{FF2B5EF4-FFF2-40B4-BE49-F238E27FC236}">
                <a16:creationId xmlns:a16="http://schemas.microsoft.com/office/drawing/2014/main" id="{9BBFBC14-9A89-4B60-AA9A-F3737ED6380D}"/>
              </a:ext>
            </a:extLst>
          </p:cNvPr>
          <p:cNvSpPr txBox="1">
            <a:spLocks/>
          </p:cNvSpPr>
          <p:nvPr/>
        </p:nvSpPr>
        <p:spPr>
          <a:xfrm>
            <a:off x="484540" y="1266690"/>
            <a:ext cx="10640660" cy="462076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3200" kern="1200">
                <a:solidFill>
                  <a:schemeClr val="tx1"/>
                </a:solidFill>
                <a:latin typeface="+mn-lt"/>
                <a:ea typeface="+mn-ea"/>
                <a:cs typeface="+mn-cs"/>
              </a:defRPr>
            </a:lvl1pPr>
            <a:lvl2pPr marL="461963" marR="0"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24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20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indent="-274320">
              <a:lnSpc>
                <a:spcPct val="100000"/>
              </a:lnSpc>
              <a:spcBef>
                <a:spcPts val="0"/>
              </a:spcBef>
              <a:spcAft>
                <a:spcPts val="1200"/>
              </a:spcAft>
              <a:defRPr/>
            </a:pPr>
            <a:r>
              <a:rPr kumimoji="0" lang="en-US" sz="24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Medigap Open Enrollment Period (OEP):</a:t>
            </a:r>
          </a:p>
          <a:p>
            <a:pPr marL="822960" marR="0" lvl="0" indent="-27432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2000" dirty="0">
                <a:solidFill>
                  <a:srgbClr val="00529B"/>
                </a:solidFill>
                <a:latin typeface="Arial" panose="020B0604020202020204" pitchFamily="34" charset="0"/>
                <a:cs typeface="Arial" panose="020B0604020202020204" pitchFamily="34" charset="0"/>
              </a:rPr>
              <a:t>B</a:t>
            </a:r>
            <a:r>
              <a:rPr kumimoji="0" lang="en-US" sz="2000" b="0" i="0" u="none" strike="noStrike" kern="1200" cap="none" spc="0" normalizeH="0" baseline="0" noProof="0" dirty="0" err="1">
                <a:ln>
                  <a:noFill/>
                </a:ln>
                <a:solidFill>
                  <a:srgbClr val="00529B"/>
                </a:solidFill>
                <a:effectLst/>
                <a:uLnTx/>
                <a:uFillTx/>
                <a:latin typeface="Arial" panose="020B0604020202020204" pitchFamily="34" charset="0"/>
                <a:cs typeface="Arial" panose="020B0604020202020204" pitchFamily="34" charset="0"/>
              </a:rPr>
              <a:t>egins</a:t>
            </a:r>
            <a:r>
              <a:rPr kumimoji="0"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 the month </a:t>
            </a:r>
            <a:r>
              <a:rPr lang="en-US" sz="2000" dirty="0">
                <a:solidFill>
                  <a:srgbClr val="00529B"/>
                </a:solidFill>
                <a:latin typeface="Arial" panose="020B0604020202020204" pitchFamily="34" charset="0"/>
                <a:cs typeface="Arial" panose="020B0604020202020204" pitchFamily="34" charset="0"/>
              </a:rPr>
              <a:t>you</a:t>
            </a:r>
            <a:r>
              <a:rPr kumimoji="0"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a:t>
            </a:r>
            <a:r>
              <a:rPr lang="en-US" sz="2000" dirty="0">
                <a:solidFill>
                  <a:srgbClr val="00529B"/>
                </a:solidFill>
                <a:latin typeface="Arial" panose="020B0604020202020204" pitchFamily="34" charset="0"/>
                <a:cs typeface="Arial" panose="020B0604020202020204" pitchFamily="34" charset="0"/>
              </a:rPr>
              <a:t>re</a:t>
            </a:r>
            <a:r>
              <a:rPr kumimoji="0"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 65 or older </a:t>
            </a:r>
            <a:r>
              <a:rPr kumimoji="0" lang="en-US" sz="20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and</a:t>
            </a:r>
            <a:r>
              <a:rPr kumimoji="0"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 </a:t>
            </a:r>
            <a:br>
              <a:rPr kumimoji="0"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br>
            <a:r>
              <a:rPr kumimoji="0"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enrolled in Part B (must also have Part A)</a:t>
            </a:r>
            <a:endParaRPr lang="en-US" sz="2000" dirty="0">
              <a:solidFill>
                <a:srgbClr val="00529B"/>
              </a:solidFill>
              <a:latin typeface="Arial" panose="020B0604020202020204" pitchFamily="34" charset="0"/>
              <a:cs typeface="Arial" panose="020B0604020202020204" pitchFamily="34" charset="0"/>
            </a:endParaRPr>
          </a:p>
          <a:p>
            <a:pPr marL="822960" marR="0" lvl="1" indent="-274320" algn="l" defTabSz="685800" rtl="0" eaLnBrk="1" fontAlgn="auto" latinLnBrk="0" hangingPunct="1">
              <a:lnSpc>
                <a:spcPct val="100000"/>
              </a:lnSpc>
              <a:spcBef>
                <a:spcPts val="0"/>
              </a:spcBef>
              <a:spcAft>
                <a:spcPts val="1200"/>
              </a:spcAft>
              <a:buClrTx/>
              <a:buSzTx/>
              <a:tabLst/>
              <a:defRPr/>
            </a:pPr>
            <a:r>
              <a:rPr kumimoji="0"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Lasts at least 6 months (may be longer</a:t>
            </a:r>
            <a:br>
              <a:rPr kumimoji="0"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br>
            <a:r>
              <a:rPr kumimoji="0"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in your state)</a:t>
            </a:r>
          </a:p>
          <a:p>
            <a:pPr marL="274320" indent="-274320">
              <a:spcBef>
                <a:spcPts val="0"/>
              </a:spcBef>
              <a:spcAft>
                <a:spcPts val="1200"/>
              </a:spcAft>
              <a:defRPr/>
            </a:pPr>
            <a:r>
              <a:rPr kumimoji="0" lang="en-US" sz="24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During your Medigap OEP, companies </a:t>
            </a:r>
            <a:br>
              <a:rPr kumimoji="0" lang="en-US" sz="24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br>
            <a:r>
              <a:rPr kumimoji="0" lang="en-US" sz="24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can’t:</a:t>
            </a:r>
            <a:endParaRPr lang="en-US" sz="24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a:p>
            <a:pPr marL="822960" lvl="2" indent="-274320">
              <a:spcBef>
                <a:spcPts val="0"/>
              </a:spcBef>
              <a:spcAft>
                <a:spcPts val="1200"/>
              </a:spcAft>
              <a:buSzPct val="100000"/>
              <a:buFont typeface="Arial" panose="020B0604020202020204" pitchFamily="34" charset="0"/>
              <a:buChar char="•"/>
              <a:defRPr/>
            </a:pPr>
            <a:r>
              <a:rPr kumimoji="0"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Refuse to sell you any Medigap policy they offer</a:t>
            </a:r>
          </a:p>
          <a:p>
            <a:pPr marL="822960" lvl="2" indent="-274320">
              <a:spcBef>
                <a:spcPts val="0"/>
              </a:spcBef>
              <a:spcAft>
                <a:spcPts val="1200"/>
              </a:spcAft>
              <a:buSzPct val="100000"/>
              <a:buFont typeface="Arial" panose="020B0604020202020204" pitchFamily="34" charset="0"/>
              <a:buChar char="•"/>
              <a:defRPr/>
            </a:pPr>
            <a:r>
              <a:rPr kumimoji="0"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Make you wait for coverage</a:t>
            </a:r>
          </a:p>
          <a:p>
            <a:pPr marL="822960" lvl="2" indent="-274320">
              <a:spcBef>
                <a:spcPts val="0"/>
              </a:spcBef>
              <a:spcAft>
                <a:spcPts val="1200"/>
              </a:spcAft>
              <a:buSzPct val="100000"/>
              <a:buFont typeface="Arial" panose="020B0604020202020204" pitchFamily="34" charset="0"/>
              <a:buChar char="•"/>
              <a:defRPr/>
            </a:pPr>
            <a:r>
              <a:rPr kumimoji="0"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Charge more because of a past/present health </a:t>
            </a:r>
            <a:br>
              <a:rPr kumimoji="0"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br>
            <a:r>
              <a:rPr kumimoji="0"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problem</a:t>
            </a:r>
          </a:p>
          <a:p>
            <a:pPr marL="274320" marR="0" lvl="0" indent="-274320" algn="l" defTabSz="914400" rtl="0" eaLnBrk="1" fontAlgn="auto" latinLnBrk="0" hangingPunct="1">
              <a:lnSpc>
                <a:spcPct val="100000"/>
              </a:lnSpc>
              <a:spcBef>
                <a:spcPts val="600"/>
              </a:spcBef>
              <a:spcAft>
                <a:spcPts val="1200"/>
              </a:spcAft>
              <a:buClrTx/>
              <a:buSz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9BC4880-5F9E-4464-A33A-A25E210F3A34}"/>
              </a:ext>
            </a:extLst>
          </p:cNvPr>
          <p:cNvSpPr txBox="1"/>
          <p:nvPr/>
        </p:nvSpPr>
        <p:spPr>
          <a:xfrm>
            <a:off x="1341120" y="5819709"/>
            <a:ext cx="10206237" cy="338554"/>
          </a:xfrm>
          <a:prstGeom prst="rect">
            <a:avLst/>
          </a:prstGeom>
          <a:noFill/>
        </p:spPr>
        <p:txBody>
          <a:bodyPr wrap="square" rtlCol="0">
            <a:spAutoFit/>
          </a:bodyPr>
          <a:lstStyle/>
          <a:p>
            <a:pPr algn="ctr"/>
            <a:r>
              <a:rPr lang="en-US" sz="1600" dirty="0">
                <a:solidFill>
                  <a:srgbClr val="00529B"/>
                </a:solidFill>
                <a:latin typeface="Arial" panose="020B0604020202020204" pitchFamily="34" charset="0"/>
                <a:cs typeface="Arial" panose="020B0604020202020204" pitchFamily="34" charset="0"/>
              </a:rPr>
              <a:t>You can also buy a Medigap policy whenever a company agrees to sell you one.</a:t>
            </a:r>
          </a:p>
        </p:txBody>
      </p:sp>
      <p:sp>
        <p:nvSpPr>
          <p:cNvPr id="11" name="Freeform: Shape 10">
            <a:extLst>
              <a:ext uri="{FF2B5EF4-FFF2-40B4-BE49-F238E27FC236}">
                <a16:creationId xmlns:a16="http://schemas.microsoft.com/office/drawing/2014/main" id="{B4FC72B5-B10C-4606-96E4-7B20E28B4D35}"/>
              </a:ext>
              <a:ext uri="{C183D7F6-B498-43B3-948B-1728B52AA6E4}">
                <adec:decorative xmlns:adec="http://schemas.microsoft.com/office/drawing/2017/decorative" val="1"/>
              </a:ext>
            </a:extLst>
          </p:cNvPr>
          <p:cNvSpPr>
            <a:spLocks noChangeAspect="1"/>
          </p:cNvSpPr>
          <p:nvPr/>
        </p:nvSpPr>
        <p:spPr>
          <a:xfrm>
            <a:off x="2498035" y="5851826"/>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7648B755-1E60-45EF-BCE3-90C118158AD8}"/>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646803" y="1794551"/>
            <a:ext cx="4177767" cy="2779852"/>
          </a:xfrm>
          <a:prstGeom prst="rect">
            <a:avLst/>
          </a:prstGeom>
          <a:ln>
            <a:noFill/>
          </a:ln>
          <a:effectLst>
            <a:softEdge rad="112500"/>
          </a:effectLst>
        </p:spPr>
      </p:pic>
      <p:sp>
        <p:nvSpPr>
          <p:cNvPr id="6" name="Slide Number Placeholder 5">
            <a:extLst>
              <a:ext uri="{FF2B5EF4-FFF2-40B4-BE49-F238E27FC236}">
                <a16:creationId xmlns:a16="http://schemas.microsoft.com/office/drawing/2014/main" id="{3CEFB882-0A1C-4447-A71C-0032C77F9E41}"/>
              </a:ext>
            </a:extLst>
          </p:cNvPr>
          <p:cNvSpPr>
            <a:spLocks noGrp="1"/>
          </p:cNvSpPr>
          <p:nvPr>
            <p:ph type="sldNum" sz="quarter" idx="12"/>
          </p:nvPr>
        </p:nvSpPr>
        <p:spPr/>
        <p:txBody>
          <a:bodyPr/>
          <a:lstStyle/>
          <a:p>
            <a:fld id="{48F63A3B-78C7-47BE-AE5E-E10140E04643}" type="slidenum">
              <a:rPr lang="en-US" smtClean="0"/>
              <a:pPr/>
              <a:t>55</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105472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3" end="3"/>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17">
                                            <p:txEl>
                                              <p:pRg st="4" end="4"/>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17">
                                            <p:txEl>
                                              <p:pRg st="5" end="5"/>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17">
                                            <p:txEl>
                                              <p:pRg st="6" end="6"/>
                                            </p:txEl>
                                          </p:spTgt>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0" nodeType="afterEffect">
                                  <p:stCondLst>
                                    <p:cond delay="50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50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How to Buy a Medigap Policy</a:t>
            </a:r>
          </a:p>
        </p:txBody>
      </p:sp>
      <p:grpSp>
        <p:nvGrpSpPr>
          <p:cNvPr id="33" name="Group 1" descr="Box reading: Decide on a &#10;Medigap plan (A–N)&#10;">
            <a:extLst>
              <a:ext uri="{FF2B5EF4-FFF2-40B4-BE49-F238E27FC236}">
                <a16:creationId xmlns:a16="http://schemas.microsoft.com/office/drawing/2014/main" id="{349EBBE7-4C65-4744-A30B-2CCF7F1FF65F}"/>
              </a:ext>
            </a:extLst>
          </p:cNvPr>
          <p:cNvGrpSpPr/>
          <p:nvPr/>
        </p:nvGrpSpPr>
        <p:grpSpPr>
          <a:xfrm>
            <a:off x="924731" y="1214039"/>
            <a:ext cx="4483865" cy="1463040"/>
            <a:chOff x="924731" y="1214039"/>
            <a:chExt cx="4483865" cy="1463040"/>
          </a:xfrm>
        </p:grpSpPr>
        <p:sp>
          <p:nvSpPr>
            <p:cNvPr id="92" name="TextBox 91" descr="&#10;">
              <a:extLst>
                <a:ext uri="{FF2B5EF4-FFF2-40B4-BE49-F238E27FC236}">
                  <a16:creationId xmlns:a16="http://schemas.microsoft.com/office/drawing/2014/main" id="{E85C22BA-5ECA-483E-93B0-F51D944FEBD0}"/>
                </a:ext>
              </a:extLst>
            </p:cNvPr>
            <p:cNvSpPr txBox="1"/>
            <p:nvPr/>
          </p:nvSpPr>
          <p:spPr>
            <a:xfrm>
              <a:off x="2185968" y="1608410"/>
              <a:ext cx="3211454" cy="707886"/>
            </a:xfrm>
            <a:prstGeom prst="rect">
              <a:avLst/>
            </a:prstGeom>
            <a:noFill/>
          </p:spPr>
          <p:txBody>
            <a:bodyPr wrap="square">
              <a:spAutoFit/>
            </a:bodyPr>
            <a:lstStyle/>
            <a:p>
              <a:pPr marL="0" lvl="0" indent="0" algn="ctr" defTabSz="685800">
                <a:spcBef>
                  <a:spcPts val="0"/>
                </a:spcBef>
              </a:pPr>
              <a:r>
                <a:rPr lang="en-US" sz="2000" dirty="0">
                  <a:solidFill>
                    <a:srgbClr val="00529B"/>
                  </a:solidFill>
                  <a:latin typeface="Arial"/>
                  <a:cs typeface="Arial"/>
                </a:rPr>
                <a:t>Decide on a </a:t>
              </a:r>
              <a:br>
                <a:rPr lang="en-US" sz="2000" dirty="0">
                  <a:solidFill>
                    <a:srgbClr val="00529B"/>
                  </a:solidFill>
                  <a:latin typeface="Arial"/>
                  <a:cs typeface="Arial"/>
                </a:rPr>
              </a:br>
              <a:r>
                <a:rPr lang="en-US" sz="2000" b="1" dirty="0">
                  <a:solidFill>
                    <a:srgbClr val="00529B"/>
                  </a:solidFill>
                  <a:latin typeface="Arial"/>
                  <a:cs typeface="Arial"/>
                </a:rPr>
                <a:t>Medigap plan (A–N)</a:t>
              </a:r>
            </a:p>
          </p:txBody>
        </p:sp>
        <p:sp>
          <p:nvSpPr>
            <p:cNvPr id="91" name="Rectangle: Top Corners Rounded 90">
              <a:extLst>
                <a:ext uri="{FF2B5EF4-FFF2-40B4-BE49-F238E27FC236}">
                  <a16:creationId xmlns:a16="http://schemas.microsoft.com/office/drawing/2014/main" id="{FBB93404-04E3-4070-8A9E-24E2CA0F9E39}"/>
                </a:ext>
              </a:extLst>
            </p:cNvPr>
            <p:cNvSpPr/>
            <p:nvPr/>
          </p:nvSpPr>
          <p:spPr bwMode="auto">
            <a:xfrm rot="16200000" flipV="1">
              <a:off x="2756836" y="25319"/>
              <a:ext cx="1463040" cy="3840480"/>
            </a:xfrm>
            <a:prstGeom prst="round2SameRect">
              <a:avLst/>
            </a:prstGeom>
            <a:noFill/>
            <a:ln w="76200">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122" name="Oval 121">
              <a:extLst>
                <a:ext uri="{FF2B5EF4-FFF2-40B4-BE49-F238E27FC236}">
                  <a16:creationId xmlns:a16="http://schemas.microsoft.com/office/drawing/2014/main" id="{B83A30AB-E58B-4260-9EB0-6DA7BAF2543B}"/>
                </a:ext>
              </a:extLst>
            </p:cNvPr>
            <p:cNvSpPr/>
            <p:nvPr/>
          </p:nvSpPr>
          <p:spPr bwMode="auto">
            <a:xfrm>
              <a:off x="924731" y="1331747"/>
              <a:ext cx="1269741" cy="1269741"/>
            </a:xfrm>
            <a:prstGeom prst="ellipse">
              <a:avLst/>
            </a:prstGeom>
            <a:solidFill>
              <a:srgbClr val="8FAADC"/>
            </a:solidFill>
            <a:ln>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123" name="Oval 122">
              <a:extLst>
                <a:ext uri="{FF2B5EF4-FFF2-40B4-BE49-F238E27FC236}">
                  <a16:creationId xmlns:a16="http://schemas.microsoft.com/office/drawing/2014/main" id="{15B79E57-52B9-4B6C-86D4-E0A43DB67A8C}"/>
                </a:ext>
              </a:extLst>
            </p:cNvPr>
            <p:cNvSpPr/>
            <p:nvPr/>
          </p:nvSpPr>
          <p:spPr bwMode="auto">
            <a:xfrm>
              <a:off x="1034914" y="1437667"/>
              <a:ext cx="1049373" cy="1049373"/>
            </a:xfrm>
            <a:prstGeom prst="ellipse">
              <a:avLst/>
            </a:prstGeom>
            <a:solidFill>
              <a:srgbClr val="A5BBE3"/>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58" name="Oval 57">
              <a:extLst>
                <a:ext uri="{FF2B5EF4-FFF2-40B4-BE49-F238E27FC236}">
                  <a16:creationId xmlns:a16="http://schemas.microsoft.com/office/drawing/2014/main" id="{43D7BE10-DE7D-46A7-BF0F-88A74C0B9F86}"/>
                </a:ext>
              </a:extLst>
            </p:cNvPr>
            <p:cNvSpPr/>
            <p:nvPr/>
          </p:nvSpPr>
          <p:spPr bwMode="auto">
            <a:xfrm>
              <a:off x="1031024" y="1444338"/>
              <a:ext cx="1057151" cy="1057151"/>
            </a:xfrm>
            <a:prstGeom prst="ellipse">
              <a:avLst/>
            </a:prstGeom>
            <a:solidFill>
              <a:srgbClr val="A5BBE3"/>
            </a:solidFill>
            <a:ln>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32" name="Picture 31">
              <a:extLst>
                <a:ext uri="{FF2B5EF4-FFF2-40B4-BE49-F238E27FC236}">
                  <a16:creationId xmlns:a16="http://schemas.microsoft.com/office/drawing/2014/main" id="{7514DDF9-4D7D-4EED-939B-7A5ACBE7510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72536" y="1402122"/>
              <a:ext cx="1158340" cy="1042506"/>
            </a:xfrm>
            <a:prstGeom prst="rect">
              <a:avLst/>
            </a:prstGeom>
          </p:spPr>
        </p:pic>
      </p:grpSp>
      <p:grpSp>
        <p:nvGrpSpPr>
          <p:cNvPr id="34" name="Group 2" descr="Box reading: Find insurance companies that sell Medigap policies in &#10;your state &#10;">
            <a:extLst>
              <a:ext uri="{FF2B5EF4-FFF2-40B4-BE49-F238E27FC236}">
                <a16:creationId xmlns:a16="http://schemas.microsoft.com/office/drawing/2014/main" id="{A2393353-2F02-472B-B945-14FC4892188A}"/>
              </a:ext>
            </a:extLst>
          </p:cNvPr>
          <p:cNvGrpSpPr/>
          <p:nvPr/>
        </p:nvGrpSpPr>
        <p:grpSpPr>
          <a:xfrm>
            <a:off x="951315" y="2844098"/>
            <a:ext cx="4446107" cy="1463040"/>
            <a:chOff x="951315" y="2844098"/>
            <a:chExt cx="4446107" cy="1463040"/>
          </a:xfrm>
        </p:grpSpPr>
        <p:sp>
          <p:nvSpPr>
            <p:cNvPr id="98" name="TextBox 97" descr="&#10;">
              <a:extLst>
                <a:ext uri="{FF2B5EF4-FFF2-40B4-BE49-F238E27FC236}">
                  <a16:creationId xmlns:a16="http://schemas.microsoft.com/office/drawing/2014/main" id="{74A39C6B-A1ED-4652-9868-EA49C042B84A}"/>
                </a:ext>
              </a:extLst>
            </p:cNvPr>
            <p:cNvSpPr txBox="1"/>
            <p:nvPr/>
          </p:nvSpPr>
          <p:spPr>
            <a:xfrm>
              <a:off x="2187031" y="2909725"/>
              <a:ext cx="3145232" cy="1323439"/>
            </a:xfrm>
            <a:prstGeom prst="rect">
              <a:avLst/>
            </a:prstGeom>
            <a:noFill/>
          </p:spPr>
          <p:txBody>
            <a:bodyPr wrap="square">
              <a:spAutoFit/>
            </a:bodyPr>
            <a:lstStyle/>
            <a:p>
              <a:pPr marL="0" lvl="0" indent="0" algn="ctr" defTabSz="685800">
                <a:spcBef>
                  <a:spcPts val="0"/>
                </a:spcBef>
              </a:pPr>
              <a:r>
                <a:rPr lang="en-US" sz="2000" dirty="0">
                  <a:solidFill>
                    <a:srgbClr val="00529B"/>
                  </a:solidFill>
                  <a:latin typeface="Arial"/>
                  <a:cs typeface="Arial"/>
                </a:rPr>
                <a:t>Find </a:t>
              </a:r>
              <a:r>
                <a:rPr lang="en-US" sz="2000" b="1" dirty="0">
                  <a:solidFill>
                    <a:srgbClr val="00529B"/>
                  </a:solidFill>
                  <a:latin typeface="Arial"/>
                  <a:cs typeface="Arial"/>
                </a:rPr>
                <a:t>insurance companies </a:t>
              </a:r>
              <a:r>
                <a:rPr lang="en-US" sz="2000" dirty="0">
                  <a:solidFill>
                    <a:srgbClr val="00529B"/>
                  </a:solidFill>
                  <a:latin typeface="Arial"/>
                  <a:cs typeface="Arial"/>
                </a:rPr>
                <a:t>that sell Medigap policies in </a:t>
              </a:r>
              <a:br>
                <a:rPr lang="en-US" sz="2000" dirty="0">
                  <a:solidFill>
                    <a:srgbClr val="00529B"/>
                  </a:solidFill>
                  <a:latin typeface="Arial"/>
                  <a:cs typeface="Arial"/>
                </a:rPr>
              </a:br>
              <a:r>
                <a:rPr lang="en-US" sz="2000" dirty="0">
                  <a:solidFill>
                    <a:srgbClr val="00529B"/>
                  </a:solidFill>
                  <a:latin typeface="Arial"/>
                  <a:cs typeface="Arial"/>
                </a:rPr>
                <a:t>your state </a:t>
              </a:r>
            </a:p>
          </p:txBody>
        </p:sp>
        <p:sp>
          <p:nvSpPr>
            <p:cNvPr id="88" name="Rectangle: Top Corners Rounded 87">
              <a:extLst>
                <a:ext uri="{FF2B5EF4-FFF2-40B4-BE49-F238E27FC236}">
                  <a16:creationId xmlns:a16="http://schemas.microsoft.com/office/drawing/2014/main" id="{446BBF83-DDAB-4783-950D-749B3730F0DF}"/>
                </a:ext>
              </a:extLst>
            </p:cNvPr>
            <p:cNvSpPr/>
            <p:nvPr/>
          </p:nvSpPr>
          <p:spPr bwMode="auto">
            <a:xfrm rot="16200000" flipV="1">
              <a:off x="2745662" y="1655378"/>
              <a:ext cx="1463040" cy="3840480"/>
            </a:xfrm>
            <a:prstGeom prst="round2SameRect">
              <a:avLst/>
            </a:prstGeom>
            <a:noFill/>
            <a:ln w="76200">
              <a:solidFill>
                <a:srgbClr val="FEC736"/>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96" name="Oval 95">
              <a:extLst>
                <a:ext uri="{FF2B5EF4-FFF2-40B4-BE49-F238E27FC236}">
                  <a16:creationId xmlns:a16="http://schemas.microsoft.com/office/drawing/2014/main" id="{7BACCAFE-381C-468C-AC4D-2AB26CF6A7F2}"/>
                </a:ext>
              </a:extLst>
            </p:cNvPr>
            <p:cNvSpPr/>
            <p:nvPr/>
          </p:nvSpPr>
          <p:spPr bwMode="auto">
            <a:xfrm>
              <a:off x="951315" y="2941580"/>
              <a:ext cx="1269741" cy="1269741"/>
            </a:xfrm>
            <a:prstGeom prst="ellipse">
              <a:avLst/>
            </a:prstGeom>
            <a:solidFill>
              <a:srgbClr val="FEC736"/>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97" name="Oval 96">
              <a:extLst>
                <a:ext uri="{FF2B5EF4-FFF2-40B4-BE49-F238E27FC236}">
                  <a16:creationId xmlns:a16="http://schemas.microsoft.com/office/drawing/2014/main" id="{9DDC07F8-3299-4449-8C24-941878FD361E}"/>
                </a:ext>
              </a:extLst>
            </p:cNvPr>
            <p:cNvSpPr/>
            <p:nvPr/>
          </p:nvSpPr>
          <p:spPr bwMode="auto">
            <a:xfrm>
              <a:off x="1061499" y="3051763"/>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10" name="Graphic 9" descr="City outline">
              <a:extLst>
                <a:ext uri="{FF2B5EF4-FFF2-40B4-BE49-F238E27FC236}">
                  <a16:creationId xmlns:a16="http://schemas.microsoft.com/office/drawing/2014/main" id="{05427FFF-4023-4910-A4CA-A8DD6FDEE3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0473" y="3141587"/>
              <a:ext cx="914400" cy="914400"/>
            </a:xfrm>
            <a:prstGeom prst="rect">
              <a:avLst/>
            </a:prstGeom>
          </p:spPr>
        </p:pic>
      </p:grpSp>
      <p:grpSp>
        <p:nvGrpSpPr>
          <p:cNvPr id="36" name="Group 3" descr="Box reading: Check on Medigap protections in your state&#10;">
            <a:extLst>
              <a:ext uri="{FF2B5EF4-FFF2-40B4-BE49-F238E27FC236}">
                <a16:creationId xmlns:a16="http://schemas.microsoft.com/office/drawing/2014/main" id="{47655DDF-4514-433A-A11F-880DE1F091A9}"/>
              </a:ext>
            </a:extLst>
          </p:cNvPr>
          <p:cNvGrpSpPr/>
          <p:nvPr/>
        </p:nvGrpSpPr>
        <p:grpSpPr>
          <a:xfrm>
            <a:off x="932420" y="4451596"/>
            <a:ext cx="4461696" cy="1463040"/>
            <a:chOff x="932420" y="4451596"/>
            <a:chExt cx="4461696" cy="1463040"/>
          </a:xfrm>
        </p:grpSpPr>
        <p:sp>
          <p:nvSpPr>
            <p:cNvPr id="104" name="TextBox 103">
              <a:extLst>
                <a:ext uri="{FF2B5EF4-FFF2-40B4-BE49-F238E27FC236}">
                  <a16:creationId xmlns:a16="http://schemas.microsoft.com/office/drawing/2014/main" id="{87443C8B-3355-4D43-BAC0-F34603EAB7DD}"/>
                </a:ext>
              </a:extLst>
            </p:cNvPr>
            <p:cNvSpPr txBox="1"/>
            <p:nvPr/>
          </p:nvSpPr>
          <p:spPr>
            <a:xfrm>
              <a:off x="2201603" y="4832473"/>
              <a:ext cx="3192513" cy="707886"/>
            </a:xfrm>
            <a:prstGeom prst="rect">
              <a:avLst/>
            </a:prstGeom>
            <a:noFill/>
          </p:spPr>
          <p:txBody>
            <a:bodyPr wrap="square">
              <a:spAutoFit/>
            </a:bodyPr>
            <a:lstStyle/>
            <a:p>
              <a:pPr marL="0" lvl="0" indent="0" algn="ctr" defTabSz="685800">
                <a:spcBef>
                  <a:spcPts val="0"/>
                </a:spcBef>
              </a:pPr>
              <a:r>
                <a:rPr lang="en-US" sz="2000" dirty="0">
                  <a:solidFill>
                    <a:srgbClr val="00529B"/>
                  </a:solidFill>
                  <a:latin typeface="Arial"/>
                  <a:cs typeface="Arial"/>
                </a:rPr>
                <a:t>Check on </a:t>
              </a:r>
              <a:r>
                <a:rPr lang="en-US" sz="2000" b="1" dirty="0">
                  <a:solidFill>
                    <a:srgbClr val="00529B"/>
                  </a:solidFill>
                  <a:latin typeface="Arial"/>
                  <a:cs typeface="Arial"/>
                </a:rPr>
                <a:t>Medigap protections </a:t>
              </a:r>
              <a:r>
                <a:rPr lang="en-US" sz="2000" dirty="0">
                  <a:solidFill>
                    <a:srgbClr val="00529B"/>
                  </a:solidFill>
                  <a:latin typeface="Arial"/>
                  <a:cs typeface="Arial"/>
                </a:rPr>
                <a:t>in your state</a:t>
              </a:r>
            </a:p>
          </p:txBody>
        </p:sp>
        <p:sp>
          <p:nvSpPr>
            <p:cNvPr id="87" name="Rectangle: Top Corners Rounded 86">
              <a:extLst>
                <a:ext uri="{FF2B5EF4-FFF2-40B4-BE49-F238E27FC236}">
                  <a16:creationId xmlns:a16="http://schemas.microsoft.com/office/drawing/2014/main" id="{32D32949-F3F7-4EFE-A260-D563AC9BA05C}"/>
                </a:ext>
              </a:extLst>
            </p:cNvPr>
            <p:cNvSpPr/>
            <p:nvPr/>
          </p:nvSpPr>
          <p:spPr bwMode="auto">
            <a:xfrm rot="16200000" flipV="1">
              <a:off x="2742356" y="3262876"/>
              <a:ext cx="1463040" cy="3840480"/>
            </a:xfrm>
            <a:prstGeom prst="round2SameRect">
              <a:avLst/>
            </a:prstGeom>
            <a:noFill/>
            <a:ln w="76200">
              <a:solidFill>
                <a:srgbClr val="00529B"/>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102" name="Oval 101">
              <a:extLst>
                <a:ext uri="{FF2B5EF4-FFF2-40B4-BE49-F238E27FC236}">
                  <a16:creationId xmlns:a16="http://schemas.microsoft.com/office/drawing/2014/main" id="{D8775657-EA93-4BF4-B0F1-734994F14CC4}"/>
                </a:ext>
              </a:extLst>
            </p:cNvPr>
            <p:cNvSpPr/>
            <p:nvPr/>
          </p:nvSpPr>
          <p:spPr bwMode="auto">
            <a:xfrm>
              <a:off x="932420" y="4548244"/>
              <a:ext cx="1269741" cy="1269741"/>
            </a:xfrm>
            <a:prstGeom prst="ellipse">
              <a:avLst/>
            </a:prstGeom>
            <a:solidFill>
              <a:srgbClr val="00529B"/>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103" name="Oval 102">
              <a:extLst>
                <a:ext uri="{FF2B5EF4-FFF2-40B4-BE49-F238E27FC236}">
                  <a16:creationId xmlns:a16="http://schemas.microsoft.com/office/drawing/2014/main" id="{76742381-D905-4224-AC61-7170BF74289C}"/>
                </a:ext>
              </a:extLst>
            </p:cNvPr>
            <p:cNvSpPr/>
            <p:nvPr/>
          </p:nvSpPr>
          <p:spPr bwMode="auto">
            <a:xfrm>
              <a:off x="1042325" y="4661555"/>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35" name="Picture 34">
              <a:extLst>
                <a:ext uri="{FF2B5EF4-FFF2-40B4-BE49-F238E27FC236}">
                  <a16:creationId xmlns:a16="http://schemas.microsoft.com/office/drawing/2014/main" id="{FBFB9929-B8BF-49A2-BC1B-03F0E9E44A97}"/>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105798" y="4775391"/>
              <a:ext cx="902286" cy="902286"/>
            </a:xfrm>
            <a:prstGeom prst="rect">
              <a:avLst/>
            </a:prstGeom>
          </p:spPr>
        </p:pic>
      </p:grpSp>
      <p:grpSp>
        <p:nvGrpSpPr>
          <p:cNvPr id="37" name="Group 4" descr="Box reading: Shop around &#10;(consider plan and price) &#10;">
            <a:extLst>
              <a:ext uri="{FF2B5EF4-FFF2-40B4-BE49-F238E27FC236}">
                <a16:creationId xmlns:a16="http://schemas.microsoft.com/office/drawing/2014/main" id="{AAFD5FCB-7086-4344-B8B7-9A81321C0636}"/>
              </a:ext>
            </a:extLst>
          </p:cNvPr>
          <p:cNvGrpSpPr/>
          <p:nvPr/>
        </p:nvGrpSpPr>
        <p:grpSpPr>
          <a:xfrm>
            <a:off x="6290746" y="1214039"/>
            <a:ext cx="4475351" cy="1463040"/>
            <a:chOff x="6290746" y="1214039"/>
            <a:chExt cx="4475351" cy="1463040"/>
          </a:xfrm>
        </p:grpSpPr>
        <p:sp>
          <p:nvSpPr>
            <p:cNvPr id="110" name="TextBox 109">
              <a:extLst>
                <a:ext uri="{FF2B5EF4-FFF2-40B4-BE49-F238E27FC236}">
                  <a16:creationId xmlns:a16="http://schemas.microsoft.com/office/drawing/2014/main" id="{3F139688-73A5-4DEA-AF3A-B057D2472339}"/>
                </a:ext>
              </a:extLst>
            </p:cNvPr>
            <p:cNvSpPr txBox="1"/>
            <p:nvPr/>
          </p:nvSpPr>
          <p:spPr>
            <a:xfrm>
              <a:off x="7553075" y="1608410"/>
              <a:ext cx="3178452" cy="707886"/>
            </a:xfrm>
            <a:prstGeom prst="rect">
              <a:avLst/>
            </a:prstGeom>
            <a:noFill/>
          </p:spPr>
          <p:txBody>
            <a:bodyPr wrap="square">
              <a:spAutoFit/>
            </a:bodyPr>
            <a:lstStyle/>
            <a:p>
              <a:pPr marL="0" lvl="0" indent="0" algn="ctr" defTabSz="685800">
                <a:spcBef>
                  <a:spcPts val="0"/>
                </a:spcBef>
              </a:pPr>
              <a:r>
                <a:rPr lang="en-US" sz="2000" b="1" dirty="0">
                  <a:solidFill>
                    <a:srgbClr val="00529B"/>
                  </a:solidFill>
                  <a:latin typeface="Arial"/>
                  <a:cs typeface="Arial"/>
                </a:rPr>
                <a:t>Shop around </a:t>
              </a:r>
              <a:br>
                <a:rPr lang="en-US" sz="2000" b="1" dirty="0">
                  <a:solidFill>
                    <a:srgbClr val="00529B"/>
                  </a:solidFill>
                  <a:latin typeface="Arial"/>
                  <a:cs typeface="Arial"/>
                </a:rPr>
              </a:br>
              <a:r>
                <a:rPr lang="en-US" sz="2000" dirty="0">
                  <a:solidFill>
                    <a:srgbClr val="00529B"/>
                  </a:solidFill>
                  <a:latin typeface="Arial"/>
                  <a:cs typeface="Arial"/>
                </a:rPr>
                <a:t>(consider plan and price) </a:t>
              </a:r>
            </a:p>
          </p:txBody>
        </p:sp>
        <p:sp>
          <p:nvSpPr>
            <p:cNvPr id="86" name="Rectangle: Top Corners Rounded 85">
              <a:extLst>
                <a:ext uri="{FF2B5EF4-FFF2-40B4-BE49-F238E27FC236}">
                  <a16:creationId xmlns:a16="http://schemas.microsoft.com/office/drawing/2014/main" id="{783DF6B1-8F08-449F-90CE-60FF1E66BE1B}"/>
                </a:ext>
              </a:extLst>
            </p:cNvPr>
            <p:cNvSpPr/>
            <p:nvPr/>
          </p:nvSpPr>
          <p:spPr bwMode="auto">
            <a:xfrm rot="16200000" flipV="1">
              <a:off x="8114337" y="25319"/>
              <a:ext cx="1463040" cy="3840480"/>
            </a:xfrm>
            <a:prstGeom prst="round2SameRect">
              <a:avLst/>
            </a:prstGeom>
            <a:noFill/>
            <a:ln w="76200">
              <a:solidFill>
                <a:srgbClr val="4472C4"/>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108" name="Oval 107">
              <a:extLst>
                <a:ext uri="{FF2B5EF4-FFF2-40B4-BE49-F238E27FC236}">
                  <a16:creationId xmlns:a16="http://schemas.microsoft.com/office/drawing/2014/main" id="{6B4E9626-A7FB-47CB-8AEA-AAF556061329}"/>
                </a:ext>
              </a:extLst>
            </p:cNvPr>
            <p:cNvSpPr/>
            <p:nvPr/>
          </p:nvSpPr>
          <p:spPr bwMode="auto">
            <a:xfrm>
              <a:off x="6290746" y="1333618"/>
              <a:ext cx="1269741" cy="1269741"/>
            </a:xfrm>
            <a:prstGeom prst="ellipse">
              <a:avLst/>
            </a:prstGeom>
            <a:solidFill>
              <a:srgbClr val="4472C4"/>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109" name="Oval 108">
              <a:extLst>
                <a:ext uri="{FF2B5EF4-FFF2-40B4-BE49-F238E27FC236}">
                  <a16:creationId xmlns:a16="http://schemas.microsoft.com/office/drawing/2014/main" id="{3D086187-1AAD-4A13-B6E4-CD4C5F1F2114}"/>
                </a:ext>
              </a:extLst>
            </p:cNvPr>
            <p:cNvSpPr/>
            <p:nvPr/>
          </p:nvSpPr>
          <p:spPr bwMode="auto">
            <a:xfrm>
              <a:off x="6400930" y="1443801"/>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24" name="Graphic 23" descr="Magnifying glass with solid fill">
              <a:extLst>
                <a:ext uri="{FF2B5EF4-FFF2-40B4-BE49-F238E27FC236}">
                  <a16:creationId xmlns:a16="http://schemas.microsoft.com/office/drawing/2014/main" id="{38DE2E0C-FBCE-4559-AEE7-2A860A5D709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03703" y="1533625"/>
              <a:ext cx="843826" cy="843826"/>
            </a:xfrm>
            <a:prstGeom prst="rect">
              <a:avLst/>
            </a:prstGeom>
          </p:spPr>
        </p:pic>
      </p:grpSp>
      <p:grpSp>
        <p:nvGrpSpPr>
          <p:cNvPr id="38" name="Group 5" descr="Box reading: Choose the insurance company and the &#10;Medigap policy&#10;">
            <a:extLst>
              <a:ext uri="{FF2B5EF4-FFF2-40B4-BE49-F238E27FC236}">
                <a16:creationId xmlns:a16="http://schemas.microsoft.com/office/drawing/2014/main" id="{9AB544BB-3592-421B-8BEB-8FB2AB261D9D}"/>
              </a:ext>
            </a:extLst>
          </p:cNvPr>
          <p:cNvGrpSpPr/>
          <p:nvPr/>
        </p:nvGrpSpPr>
        <p:grpSpPr>
          <a:xfrm>
            <a:off x="6290746" y="2852622"/>
            <a:ext cx="4466298" cy="1463040"/>
            <a:chOff x="6290746" y="2852622"/>
            <a:chExt cx="4466298" cy="1463040"/>
          </a:xfrm>
        </p:grpSpPr>
        <p:sp>
          <p:nvSpPr>
            <p:cNvPr id="116" name="TextBox 115">
              <a:extLst>
                <a:ext uri="{FF2B5EF4-FFF2-40B4-BE49-F238E27FC236}">
                  <a16:creationId xmlns:a16="http://schemas.microsoft.com/office/drawing/2014/main" id="{AA4772E5-801C-43E4-AAE3-517B62A8C2C2}"/>
                </a:ext>
              </a:extLst>
            </p:cNvPr>
            <p:cNvSpPr txBox="1"/>
            <p:nvPr/>
          </p:nvSpPr>
          <p:spPr>
            <a:xfrm>
              <a:off x="7549726" y="3061165"/>
              <a:ext cx="3196427" cy="1015663"/>
            </a:xfrm>
            <a:prstGeom prst="rect">
              <a:avLst/>
            </a:prstGeom>
            <a:noFill/>
          </p:spPr>
          <p:txBody>
            <a:bodyPr wrap="square">
              <a:spAutoFit/>
            </a:bodyPr>
            <a:lstStyle/>
            <a:p>
              <a:pPr marL="0" indent="0" algn="ctr" defTabSz="685800">
                <a:spcBef>
                  <a:spcPts val="0"/>
                </a:spcBef>
              </a:pPr>
              <a:r>
                <a:rPr lang="en-US" sz="2000" b="1" dirty="0">
                  <a:solidFill>
                    <a:srgbClr val="00529B"/>
                  </a:solidFill>
                  <a:latin typeface="Arial"/>
                  <a:cs typeface="Arial"/>
                </a:rPr>
                <a:t>Choose</a:t>
              </a:r>
              <a:r>
                <a:rPr lang="en-US" sz="2000" dirty="0">
                  <a:solidFill>
                    <a:srgbClr val="00529B"/>
                  </a:solidFill>
                  <a:latin typeface="Arial"/>
                  <a:cs typeface="Arial"/>
                </a:rPr>
                <a:t> the insurance company and the </a:t>
              </a:r>
              <a:br>
                <a:rPr lang="en-US" sz="2000" dirty="0">
                  <a:solidFill>
                    <a:srgbClr val="00529B"/>
                  </a:solidFill>
                  <a:latin typeface="Arial"/>
                  <a:cs typeface="Arial"/>
                </a:rPr>
              </a:br>
              <a:r>
                <a:rPr lang="en-US" sz="2000" dirty="0">
                  <a:solidFill>
                    <a:srgbClr val="00529B"/>
                  </a:solidFill>
                  <a:latin typeface="Arial"/>
                  <a:cs typeface="Arial"/>
                </a:rPr>
                <a:t>Medigap policy</a:t>
              </a:r>
            </a:p>
          </p:txBody>
        </p:sp>
        <p:sp>
          <p:nvSpPr>
            <p:cNvPr id="85" name="Rectangle: Top Corners Rounded 84">
              <a:extLst>
                <a:ext uri="{FF2B5EF4-FFF2-40B4-BE49-F238E27FC236}">
                  <a16:creationId xmlns:a16="http://schemas.microsoft.com/office/drawing/2014/main" id="{D043C09C-69F5-40DB-B897-0D802EDFBDB9}"/>
                </a:ext>
              </a:extLst>
            </p:cNvPr>
            <p:cNvSpPr/>
            <p:nvPr/>
          </p:nvSpPr>
          <p:spPr bwMode="auto">
            <a:xfrm rot="16200000" flipV="1">
              <a:off x="8105284" y="1663902"/>
              <a:ext cx="1463040" cy="3840480"/>
            </a:xfrm>
            <a:prstGeom prst="round2SameRect">
              <a:avLst/>
            </a:prstGeom>
            <a:noFill/>
            <a:ln w="76200">
              <a:solidFill>
                <a:srgbClr val="0A5EC6"/>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114" name="Oval 113">
              <a:extLst>
                <a:ext uri="{FF2B5EF4-FFF2-40B4-BE49-F238E27FC236}">
                  <a16:creationId xmlns:a16="http://schemas.microsoft.com/office/drawing/2014/main" id="{F0A347A0-9DAE-49E8-B0B5-3D853FA8304B}"/>
                </a:ext>
              </a:extLst>
            </p:cNvPr>
            <p:cNvSpPr/>
            <p:nvPr/>
          </p:nvSpPr>
          <p:spPr bwMode="auto">
            <a:xfrm>
              <a:off x="6290746" y="2962725"/>
              <a:ext cx="1269741" cy="1269741"/>
            </a:xfrm>
            <a:prstGeom prst="ellipse">
              <a:avLst/>
            </a:prstGeom>
            <a:solidFill>
              <a:srgbClr val="0A5EC6"/>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115" name="Oval 114">
              <a:extLst>
                <a:ext uri="{FF2B5EF4-FFF2-40B4-BE49-F238E27FC236}">
                  <a16:creationId xmlns:a16="http://schemas.microsoft.com/office/drawing/2014/main" id="{CF4100E3-60D9-494E-8744-E6E715F5CCEB}"/>
                </a:ext>
              </a:extLst>
            </p:cNvPr>
            <p:cNvSpPr/>
            <p:nvPr/>
          </p:nvSpPr>
          <p:spPr bwMode="auto">
            <a:xfrm>
              <a:off x="6401496" y="3072908"/>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16" name="Graphic 15" descr="Right pointing backhand index with solid fill">
              <a:extLst>
                <a:ext uri="{FF2B5EF4-FFF2-40B4-BE49-F238E27FC236}">
                  <a16:creationId xmlns:a16="http://schemas.microsoft.com/office/drawing/2014/main" id="{3207F27B-6BA0-439A-B152-BC6F4302DC7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6200000">
              <a:off x="6500353" y="3165913"/>
              <a:ext cx="830539" cy="830539"/>
            </a:xfrm>
            <a:prstGeom prst="rect">
              <a:avLst/>
            </a:prstGeom>
          </p:spPr>
        </p:pic>
      </p:grpSp>
      <p:grpSp>
        <p:nvGrpSpPr>
          <p:cNvPr id="39" name="Group 6" descr="Box reading: Apply for the policy &#10;">
            <a:extLst>
              <a:ext uri="{FF2B5EF4-FFF2-40B4-BE49-F238E27FC236}">
                <a16:creationId xmlns:a16="http://schemas.microsoft.com/office/drawing/2014/main" id="{B74B6727-A9F8-41B6-BE42-398BE29E0D44}"/>
              </a:ext>
            </a:extLst>
          </p:cNvPr>
          <p:cNvGrpSpPr/>
          <p:nvPr/>
        </p:nvGrpSpPr>
        <p:grpSpPr>
          <a:xfrm>
            <a:off x="6290746" y="4491204"/>
            <a:ext cx="4466168" cy="1463040"/>
            <a:chOff x="6290746" y="4491204"/>
            <a:chExt cx="4466168" cy="1463040"/>
          </a:xfrm>
        </p:grpSpPr>
        <p:sp>
          <p:nvSpPr>
            <p:cNvPr id="121" name="TextBox 120">
              <a:extLst>
                <a:ext uri="{FF2B5EF4-FFF2-40B4-BE49-F238E27FC236}">
                  <a16:creationId xmlns:a16="http://schemas.microsoft.com/office/drawing/2014/main" id="{F976184A-7C83-489E-A799-79933FEE89E4}"/>
                </a:ext>
              </a:extLst>
            </p:cNvPr>
            <p:cNvSpPr txBox="1"/>
            <p:nvPr/>
          </p:nvSpPr>
          <p:spPr>
            <a:xfrm>
              <a:off x="7560484" y="4985768"/>
              <a:ext cx="3171043" cy="473912"/>
            </a:xfrm>
            <a:prstGeom prst="rect">
              <a:avLst/>
            </a:prstGeom>
            <a:noFill/>
          </p:spPr>
          <p:txBody>
            <a:bodyPr wrap="square">
              <a:spAutoFit/>
            </a:bodyPr>
            <a:lstStyle/>
            <a:p>
              <a:pPr marL="0" indent="0" algn="ctr" defTabSz="685800">
                <a:lnSpc>
                  <a:spcPct val="140000"/>
                </a:lnSpc>
                <a:spcBef>
                  <a:spcPts val="0"/>
                </a:spcBef>
              </a:pPr>
              <a:r>
                <a:rPr lang="en-US" sz="2000" b="1" dirty="0">
                  <a:solidFill>
                    <a:srgbClr val="00529B"/>
                  </a:solidFill>
                  <a:latin typeface="Arial"/>
                  <a:cs typeface="Arial"/>
                </a:rPr>
                <a:t>Apply</a:t>
              </a:r>
              <a:r>
                <a:rPr lang="en-US" sz="2000" dirty="0">
                  <a:solidFill>
                    <a:srgbClr val="00529B"/>
                  </a:solidFill>
                  <a:latin typeface="Arial"/>
                  <a:cs typeface="Arial"/>
                </a:rPr>
                <a:t> for the policy </a:t>
              </a:r>
            </a:p>
          </p:txBody>
        </p:sp>
        <p:sp>
          <p:nvSpPr>
            <p:cNvPr id="84" name="Rectangle: Top Corners Rounded 83">
              <a:extLst>
                <a:ext uri="{FF2B5EF4-FFF2-40B4-BE49-F238E27FC236}">
                  <a16:creationId xmlns:a16="http://schemas.microsoft.com/office/drawing/2014/main" id="{60B18726-55C0-4F27-8D86-18A8F7C3C770}"/>
                </a:ext>
              </a:extLst>
            </p:cNvPr>
            <p:cNvSpPr/>
            <p:nvPr/>
          </p:nvSpPr>
          <p:spPr bwMode="auto">
            <a:xfrm rot="16200000" flipV="1">
              <a:off x="8105154" y="3302484"/>
              <a:ext cx="1463040" cy="3840480"/>
            </a:xfrm>
            <a:prstGeom prst="round2SameRect">
              <a:avLst/>
            </a:prstGeom>
            <a:noFill/>
            <a:ln w="76200">
              <a:solidFill>
                <a:srgbClr val="203864"/>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119" name="Oval 118">
              <a:extLst>
                <a:ext uri="{FF2B5EF4-FFF2-40B4-BE49-F238E27FC236}">
                  <a16:creationId xmlns:a16="http://schemas.microsoft.com/office/drawing/2014/main" id="{1AAAC3B6-C327-427F-B7C6-344149047F94}"/>
                </a:ext>
              </a:extLst>
            </p:cNvPr>
            <p:cNvSpPr/>
            <p:nvPr/>
          </p:nvSpPr>
          <p:spPr bwMode="auto">
            <a:xfrm>
              <a:off x="6290746" y="4604142"/>
              <a:ext cx="1269741" cy="1269741"/>
            </a:xfrm>
            <a:prstGeom prst="ellipse">
              <a:avLst/>
            </a:prstGeom>
            <a:solidFill>
              <a:srgbClr val="203864"/>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120" name="Oval 119">
              <a:extLst>
                <a:ext uri="{FF2B5EF4-FFF2-40B4-BE49-F238E27FC236}">
                  <a16:creationId xmlns:a16="http://schemas.microsoft.com/office/drawing/2014/main" id="{210DAD62-35CD-455A-B9BB-5695FB67A5CA}"/>
                </a:ext>
              </a:extLst>
            </p:cNvPr>
            <p:cNvSpPr/>
            <p:nvPr/>
          </p:nvSpPr>
          <p:spPr bwMode="auto">
            <a:xfrm>
              <a:off x="6400929" y="4714325"/>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57" name="Graphic 56" descr="Contract icon">
              <a:extLst>
                <a:ext uri="{FF2B5EF4-FFF2-40B4-BE49-F238E27FC236}">
                  <a16:creationId xmlns:a16="http://schemas.microsoft.com/office/drawing/2014/main" id="{496B918A-1A5D-4289-989E-5CA28D6AF77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513754" y="4820545"/>
              <a:ext cx="819760" cy="819760"/>
            </a:xfrm>
            <a:prstGeom prst="rect">
              <a:avLst/>
            </a:prstGeom>
          </p:spPr>
        </p:pic>
      </p:grpSp>
      <p:sp>
        <p:nvSpPr>
          <p:cNvPr id="5" name="Slide Number Placeholder 4">
            <a:extLst>
              <a:ext uri="{FF2B5EF4-FFF2-40B4-BE49-F238E27FC236}">
                <a16:creationId xmlns:a16="http://schemas.microsoft.com/office/drawing/2014/main" id="{F3639CCA-DEBC-4821-B305-1DBF061DCE01}"/>
              </a:ext>
            </a:extLst>
          </p:cNvPr>
          <p:cNvSpPr>
            <a:spLocks noGrp="1"/>
          </p:cNvSpPr>
          <p:nvPr>
            <p:ph type="sldNum" sz="quarter" idx="12"/>
          </p:nvPr>
        </p:nvSpPr>
        <p:spPr/>
        <p:txBody>
          <a:bodyPr/>
          <a:lstStyle/>
          <a:p>
            <a:fld id="{48F63A3B-78C7-47BE-AE5E-E10140E04643}" type="slidenum">
              <a:rPr lang="en-US" smtClean="0"/>
              <a:pPr/>
              <a:t>56</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56115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left)">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left)">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left)">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left)">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left)">
                                      <p:cBhvr>
                                        <p:cTn id="3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0530" y="271580"/>
            <a:ext cx="9250939" cy="719643"/>
          </a:xfrm>
        </p:spPr>
        <p:txBody>
          <a:bodyPr>
            <a:normAutofit/>
          </a:bodyPr>
          <a:lstStyle/>
          <a:p>
            <a:r>
              <a:rPr lang="en-US" sz="3000" dirty="0"/>
              <a:t>Check Your Knowledge: Question 4</a:t>
            </a:r>
          </a:p>
        </p:txBody>
      </p:sp>
      <p:sp>
        <p:nvSpPr>
          <p:cNvPr id="9" name="Content Placeholder 8"/>
          <p:cNvSpPr>
            <a:spLocks noGrp="1"/>
          </p:cNvSpPr>
          <p:nvPr>
            <p:ph idx="4294967295"/>
          </p:nvPr>
        </p:nvSpPr>
        <p:spPr>
          <a:xfrm>
            <a:off x="1766648" y="1889097"/>
            <a:ext cx="9836150" cy="2802646"/>
          </a:xfrm>
        </p:spPr>
        <p:txBody>
          <a:bodyPr>
            <a:normAutofit/>
          </a:bodyPr>
          <a:lstStyle/>
          <a:p>
            <a:pPr marL="1587" lvl="0" indent="0">
              <a:lnSpc>
                <a:spcPct val="100000"/>
              </a:lnSpc>
              <a:spcBef>
                <a:spcPts val="0"/>
              </a:spcBef>
              <a:spcAft>
                <a:spcPts val="1200"/>
              </a:spcAft>
              <a:buNone/>
              <a:defRPr/>
            </a:pPr>
            <a:r>
              <a:rPr lang="en-US" b="1" dirty="0">
                <a:solidFill>
                  <a:srgbClr val="00529B"/>
                </a:solidFill>
              </a:rPr>
              <a:t>During your Medigap OEP, insurance companies can’t:</a:t>
            </a:r>
          </a:p>
          <a:p>
            <a:pPr marL="457200" lvl="1" indent="-457200" defTabSz="685800">
              <a:lnSpc>
                <a:spcPct val="100000"/>
              </a:lnSpc>
              <a:spcBef>
                <a:spcPts val="0"/>
              </a:spcBef>
              <a:spcAft>
                <a:spcPts val="1200"/>
              </a:spcAft>
              <a:buFont typeface="+mj-lt"/>
              <a:buAutoNum type="alphaLcPeriod"/>
              <a:defRPr/>
            </a:pPr>
            <a:r>
              <a:rPr lang="en-US" sz="2600" dirty="0">
                <a:solidFill>
                  <a:srgbClr val="00529B"/>
                </a:solidFill>
              </a:rPr>
              <a:t>Refuse to sell you any Medigap policy they offer</a:t>
            </a:r>
          </a:p>
          <a:p>
            <a:pPr marL="457200" lvl="1" indent="-457200" defTabSz="685800">
              <a:lnSpc>
                <a:spcPct val="100000"/>
              </a:lnSpc>
              <a:spcBef>
                <a:spcPts val="0"/>
              </a:spcBef>
              <a:spcAft>
                <a:spcPts val="1200"/>
              </a:spcAft>
              <a:buFont typeface="+mj-lt"/>
              <a:buAutoNum type="alphaLcPeriod"/>
              <a:defRPr/>
            </a:pPr>
            <a:r>
              <a:rPr lang="en-US" sz="2600" dirty="0">
                <a:solidFill>
                  <a:srgbClr val="00529B"/>
                </a:solidFill>
              </a:rPr>
              <a:t>Make you wait for coverage</a:t>
            </a:r>
          </a:p>
          <a:p>
            <a:pPr marL="457200" lvl="1" indent="-457200" defTabSz="685800">
              <a:lnSpc>
                <a:spcPct val="100000"/>
              </a:lnSpc>
              <a:spcBef>
                <a:spcPts val="0"/>
              </a:spcBef>
              <a:spcAft>
                <a:spcPts val="1200"/>
              </a:spcAft>
              <a:buFont typeface="+mj-lt"/>
              <a:buAutoNum type="alphaLcPeriod"/>
              <a:defRPr/>
            </a:pPr>
            <a:r>
              <a:rPr lang="en-US" sz="2600" dirty="0">
                <a:solidFill>
                  <a:srgbClr val="00529B"/>
                </a:solidFill>
              </a:rPr>
              <a:t>Charge more because of a past/present health problem</a:t>
            </a:r>
          </a:p>
          <a:p>
            <a:pPr marL="457200" lvl="1" indent="-457200" defTabSz="685800">
              <a:lnSpc>
                <a:spcPct val="100000"/>
              </a:lnSpc>
              <a:spcBef>
                <a:spcPts val="0"/>
              </a:spcBef>
              <a:spcAft>
                <a:spcPts val="1200"/>
              </a:spcAft>
              <a:buFont typeface="+mj-lt"/>
              <a:buAutoNum type="alphaLcPeriod"/>
              <a:defRPr/>
            </a:pPr>
            <a:r>
              <a:rPr lang="en-US" sz="2600" dirty="0">
                <a:solidFill>
                  <a:srgbClr val="00529B"/>
                </a:solidFill>
              </a:rPr>
              <a:t>All of the above</a:t>
            </a:r>
          </a:p>
        </p:txBody>
      </p:sp>
      <p:sp>
        <p:nvSpPr>
          <p:cNvPr id="6" name="Rounded Rectangle 5" descr="Green box highlighting D as the correct answer"/>
          <p:cNvSpPr/>
          <p:nvPr/>
        </p:nvSpPr>
        <p:spPr>
          <a:xfrm>
            <a:off x="1746581" y="4084412"/>
            <a:ext cx="3321658" cy="558614"/>
          </a:xfrm>
          <a:prstGeom prst="roundRect">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D47DEBF4-B1C8-4110-ACE8-D959D52D0B2F}"/>
              </a:ext>
            </a:extLst>
          </p:cNvPr>
          <p:cNvSpPr>
            <a:spLocks noGrp="1"/>
          </p:cNvSpPr>
          <p:nvPr>
            <p:ph type="sldNum" sz="quarter" idx="12"/>
          </p:nvPr>
        </p:nvSpPr>
        <p:spPr/>
        <p:txBody>
          <a:bodyPr/>
          <a:lstStyle/>
          <a:p>
            <a:fld id="{48F63A3B-78C7-47BE-AE5E-E10140E04643}" type="slidenum">
              <a:rPr lang="en-US" smtClean="0"/>
              <a:t>57</a:t>
            </a:fld>
            <a:endParaRPr lang="en-US" dirty="0"/>
          </a:p>
        </p:txBody>
      </p:sp>
      <p:sp>
        <p:nvSpPr>
          <p:cNvPr id="4" name="Footer Placeholder 3">
            <a:extLst>
              <a:ext uri="{FF2B5EF4-FFF2-40B4-BE49-F238E27FC236}">
                <a16:creationId xmlns:a16="http://schemas.microsoft.com/office/drawing/2014/main" id="{82B29E6F-AF77-4147-91F2-07FB0DA3477B}"/>
              </a:ext>
            </a:extLst>
          </p:cNvPr>
          <p:cNvSpPr>
            <a:spLocks noGrp="1"/>
          </p:cNvSpPr>
          <p:nvPr>
            <p:ph type="ftr" sz="quarter" idx="11"/>
          </p:nvPr>
        </p:nvSpPr>
        <p:spPr/>
        <p:txBody>
          <a:bodyPr/>
          <a:lstStyle/>
          <a:p>
            <a:r>
              <a:rPr lang="en-US"/>
              <a:t>Getting Started with Medicare</a:t>
            </a:r>
            <a:endParaRPr lang="en-US" dirty="0"/>
          </a:p>
        </p:txBody>
      </p:sp>
      <p:sp>
        <p:nvSpPr>
          <p:cNvPr id="3" name="Date Placeholder 2">
            <a:extLst>
              <a:ext uri="{FF2B5EF4-FFF2-40B4-BE49-F238E27FC236}">
                <a16:creationId xmlns:a16="http://schemas.microsoft.com/office/drawing/2014/main" id="{AB42723D-EC3A-9142-A465-64C40B44D82B}"/>
              </a:ext>
            </a:extLst>
          </p:cNvPr>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391559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4</a:t>
            </a:r>
          </a:p>
        </p:txBody>
      </p:sp>
      <p:sp>
        <p:nvSpPr>
          <p:cNvPr id="5" name="Text Placeholder 4"/>
          <p:cNvSpPr>
            <a:spLocks noGrp="1"/>
          </p:cNvSpPr>
          <p:nvPr>
            <p:ph type="body" idx="1"/>
          </p:nvPr>
        </p:nvSpPr>
        <p:spPr/>
        <p:txBody>
          <a:bodyPr>
            <a:normAutofit/>
          </a:bodyPr>
          <a:lstStyle/>
          <a:p>
            <a:pPr>
              <a:lnSpc>
                <a:spcPct val="100000"/>
              </a:lnSpc>
              <a:spcBef>
                <a:spcPts val="0"/>
              </a:spcBef>
              <a:spcAft>
                <a:spcPts val="1200"/>
              </a:spcAft>
            </a:pPr>
            <a:r>
              <a:rPr lang="en-US" dirty="0"/>
              <a:t>Medicare Drug Coverage (Part D)</a:t>
            </a:r>
          </a:p>
        </p:txBody>
      </p:sp>
    </p:spTree>
    <p:custDataLst>
      <p:tags r:id="rId1"/>
    </p:custDataLst>
    <p:extLst>
      <p:ext uri="{BB962C8B-B14F-4D97-AF65-F5344CB8AC3E}">
        <p14:creationId xmlns:p14="http://schemas.microsoft.com/office/powerpoint/2010/main" val="13196679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n-US" sz="3000" dirty="0"/>
              <a:t>Lesson 4 Objectives</a:t>
            </a:r>
          </a:p>
        </p:txBody>
      </p:sp>
      <p:sp>
        <p:nvSpPr>
          <p:cNvPr id="13" name="Content Placeholder 12"/>
          <p:cNvSpPr>
            <a:spLocks noGrp="1"/>
          </p:cNvSpPr>
          <p:nvPr>
            <p:ph idx="4294967295"/>
          </p:nvPr>
        </p:nvSpPr>
        <p:spPr>
          <a:xfrm>
            <a:off x="667512" y="1211826"/>
            <a:ext cx="10969317" cy="4481404"/>
          </a:xfrm>
        </p:spPr>
        <p:txBody>
          <a:bodyPr vert="horz" lIns="91440" tIns="45720" rIns="91440" bIns="45720" rtlCol="0" anchor="t">
            <a:normAutofit/>
          </a:bodyPr>
          <a:lstStyle/>
          <a:p>
            <a:pPr marL="0" lvl="0" indent="0">
              <a:lnSpc>
                <a:spcPct val="100000"/>
              </a:lnSpc>
              <a:spcBef>
                <a:spcPts val="0"/>
              </a:spcBef>
              <a:spcAft>
                <a:spcPts val="1200"/>
              </a:spcAft>
              <a:buNone/>
            </a:pPr>
            <a:r>
              <a:rPr lang="en-US" sz="2800" b="1" dirty="0">
                <a:solidFill>
                  <a:srgbClr val="00529B"/>
                </a:solidFill>
                <a:latin typeface="Arial"/>
                <a:cs typeface="Arial"/>
              </a:rPr>
              <a:t>At the end of this lesson, you’ll be able to:</a:t>
            </a:r>
          </a:p>
          <a:p>
            <a:pPr marL="804672" lvl="1" indent="-347472">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Explain Medicare drug coverage (Part D) and how it works</a:t>
            </a:r>
          </a:p>
          <a:p>
            <a:pPr marL="804672" lvl="1" indent="-347472">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Describe associated costs</a:t>
            </a:r>
          </a:p>
          <a:p>
            <a:pPr marL="804672" lvl="1" indent="-347472">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Discuss considerations when deciding how you’ll get your drug coverage</a:t>
            </a:r>
          </a:p>
          <a:p>
            <a:pPr marL="804672" lvl="1" indent="-347472">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Explain the Part D late enrollment penalty and how to avoid it</a:t>
            </a:r>
          </a:p>
          <a:p>
            <a:pPr marL="804672" lvl="1" indent="-347472">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Explain how and when to join a plan</a:t>
            </a:r>
          </a:p>
        </p:txBody>
      </p:sp>
      <p:sp>
        <p:nvSpPr>
          <p:cNvPr id="3" name="Slide Number Placeholder 2">
            <a:extLst>
              <a:ext uri="{FF2B5EF4-FFF2-40B4-BE49-F238E27FC236}">
                <a16:creationId xmlns:a16="http://schemas.microsoft.com/office/drawing/2014/main" id="{3ADD520B-B652-4CC3-B095-05A605C05E7C}"/>
              </a:ext>
            </a:extLst>
          </p:cNvPr>
          <p:cNvSpPr>
            <a:spLocks noGrp="1"/>
          </p:cNvSpPr>
          <p:nvPr>
            <p:ph type="sldNum" sz="quarter" idx="12"/>
          </p:nvPr>
        </p:nvSpPr>
        <p:spPr/>
        <p:txBody>
          <a:bodyPr/>
          <a:lstStyle/>
          <a:p>
            <a:fld id="{48F63A3B-78C7-47BE-AE5E-E10140E04643}" type="slidenum">
              <a:rPr lang="en-US" smtClean="0"/>
              <a:pPr/>
              <a:t>59</a:t>
            </a:fld>
            <a:endParaRPr lang="en-US" dirty="0"/>
          </a:p>
        </p:txBody>
      </p:sp>
      <p:sp>
        <p:nvSpPr>
          <p:cNvPr id="5" name="Footer Placeholder 4">
            <a:extLst>
              <a:ext uri="{FF2B5EF4-FFF2-40B4-BE49-F238E27FC236}">
                <a16:creationId xmlns:a16="http://schemas.microsoft.com/office/drawing/2014/main" id="{C56967E0-47FC-794B-AD9C-C3A296618241}"/>
              </a:ext>
            </a:extLst>
          </p:cNvPr>
          <p:cNvSpPr>
            <a:spLocks noGrp="1"/>
          </p:cNvSpPr>
          <p:nvPr>
            <p:ph type="ftr" sz="quarter" idx="11"/>
          </p:nvPr>
        </p:nvSpPr>
        <p:spPr/>
        <p:txBody>
          <a:bodyPr/>
          <a:lstStyle/>
          <a:p>
            <a:r>
              <a:rPr lang="en-US"/>
              <a:t>Getting Started with Medicare</a:t>
            </a:r>
            <a:endParaRPr lang="en-US" dirty="0"/>
          </a:p>
        </p:txBody>
      </p:sp>
      <p:sp>
        <p:nvSpPr>
          <p:cNvPr id="4" name="Date Placeholder 3">
            <a:extLst>
              <a:ext uri="{FF2B5EF4-FFF2-40B4-BE49-F238E27FC236}">
                <a16:creationId xmlns:a16="http://schemas.microsoft.com/office/drawing/2014/main" id="{30BEAB62-196E-E14C-A6ED-C01E478BF8F9}"/>
              </a:ext>
            </a:extLst>
          </p:cNvPr>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21847991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normAutofit/>
          </a:bodyPr>
          <a:lstStyle/>
          <a:p>
            <a:r>
              <a:rPr lang="en-US" sz="3000" dirty="0"/>
              <a:t>Medicare</a:t>
            </a:r>
          </a:p>
        </p:txBody>
      </p:sp>
      <p:sp>
        <p:nvSpPr>
          <p:cNvPr id="8" name="Content Placeholder 9"/>
          <p:cNvSpPr txBox="1">
            <a:spLocks/>
          </p:cNvSpPr>
          <p:nvPr/>
        </p:nvSpPr>
        <p:spPr>
          <a:xfrm>
            <a:off x="583026" y="1372612"/>
            <a:ext cx="7318548" cy="32965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3200" kern="1200">
                <a:solidFill>
                  <a:schemeClr val="tx1"/>
                </a:solidFill>
                <a:latin typeface="+mn-lt"/>
                <a:ea typeface="+mn-ea"/>
                <a:cs typeface="+mn-cs"/>
              </a:defRPr>
            </a:lvl1pPr>
            <a:lvl2pPr marL="461963" marR="0"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24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20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685800" fontAlgn="auto">
              <a:lnSpc>
                <a:spcPct val="100000"/>
              </a:lnSpc>
              <a:spcBef>
                <a:spcPts val="0"/>
              </a:spcBef>
              <a:spcAft>
                <a:spcPts val="1200"/>
              </a:spcAft>
              <a:buClr>
                <a:srgbClr val="00539A"/>
              </a:buClr>
              <a:buSzTx/>
              <a:buFont typeface="Wingdings" pitchFamily="2" charset="2"/>
              <a:buNone/>
              <a:tabLst/>
              <a:defRPr/>
            </a:pPr>
            <a:r>
              <a:rPr lang="en-US" sz="2800" b="1" dirty="0">
                <a:solidFill>
                  <a:srgbClr val="00529B"/>
                </a:solidFill>
                <a:latin typeface="Arial" panose="020B0604020202020204" pitchFamily="34" charset="0"/>
                <a:cs typeface="Arial" panose="020B0604020202020204" pitchFamily="34" charset="0"/>
              </a:rPr>
              <a:t>Health insurance for:</a:t>
            </a:r>
          </a:p>
          <a:p>
            <a:pPr marL="548640" lvl="1" indent="-274320">
              <a:spcBef>
                <a:spcPts val="0"/>
              </a:spcBef>
              <a:spcAft>
                <a:spcPts val="1200"/>
              </a:spcAft>
              <a:buClr>
                <a:srgbClr val="00539A"/>
              </a:buClr>
              <a:buFont typeface="Wingdings" pitchFamily="2" charset="2"/>
              <a:buChar char="§"/>
              <a:defRPr/>
            </a:pPr>
            <a:r>
              <a:rPr lang="en-US" sz="2400" dirty="0">
                <a:solidFill>
                  <a:srgbClr val="00529B"/>
                </a:solidFill>
                <a:latin typeface="Arial" panose="020B0604020202020204" pitchFamily="34" charset="0"/>
                <a:cs typeface="Arial" panose="020B0604020202020204" pitchFamily="34" charset="0"/>
              </a:rPr>
              <a:t>People 65 or older</a:t>
            </a:r>
          </a:p>
          <a:p>
            <a:pPr marL="548640" lvl="1" indent="-274320">
              <a:spcBef>
                <a:spcPts val="0"/>
              </a:spcBef>
              <a:spcAft>
                <a:spcPts val="1200"/>
              </a:spcAft>
              <a:buClr>
                <a:srgbClr val="00539A"/>
              </a:buClr>
              <a:buFont typeface="Wingdings" pitchFamily="2" charset="2"/>
              <a:buChar char="§"/>
              <a:defRPr/>
            </a:pPr>
            <a:r>
              <a:rPr lang="en-US" sz="2400" dirty="0">
                <a:solidFill>
                  <a:srgbClr val="00529B"/>
                </a:solidFill>
                <a:latin typeface="Arial" panose="020B0604020202020204" pitchFamily="34" charset="0"/>
                <a:cs typeface="Arial" panose="020B0604020202020204" pitchFamily="34" charset="0"/>
              </a:rPr>
              <a:t>Certain people who are under 65 with disabilities </a:t>
            </a:r>
          </a:p>
          <a:p>
            <a:pPr marL="548640" lvl="1" indent="-274320">
              <a:spcBef>
                <a:spcPts val="0"/>
              </a:spcBef>
              <a:spcAft>
                <a:spcPts val="1200"/>
              </a:spcAft>
              <a:buClr>
                <a:srgbClr val="00539A"/>
              </a:buClr>
              <a:buFont typeface="Wingdings" pitchFamily="2" charset="2"/>
              <a:buChar char="§"/>
              <a:defRPr/>
            </a:pPr>
            <a:r>
              <a:rPr lang="en-US" sz="2400" dirty="0">
                <a:solidFill>
                  <a:srgbClr val="00529B"/>
                </a:solidFill>
                <a:latin typeface="Arial" panose="020B0604020202020204" pitchFamily="34" charset="0"/>
                <a:cs typeface="Arial" panose="020B0604020202020204" pitchFamily="34" charset="0"/>
              </a:rPr>
              <a:t>People of any age with End-Stage Renal Disease (ESRD) (permanent kidney failure requiring dialysis or a kidney transplant)</a:t>
            </a:r>
          </a:p>
        </p:txBody>
      </p:sp>
      <p:sp>
        <p:nvSpPr>
          <p:cNvPr id="12" name="Content Placeholder 9">
            <a:extLst>
              <a:ext uri="{FF2B5EF4-FFF2-40B4-BE49-F238E27FC236}">
                <a16:creationId xmlns:a16="http://schemas.microsoft.com/office/drawing/2014/main" id="{DEBD44EB-512A-4D16-AEA0-0AC4B9272BF9}"/>
              </a:ext>
            </a:extLst>
          </p:cNvPr>
          <p:cNvSpPr txBox="1">
            <a:spLocks/>
          </p:cNvSpPr>
          <p:nvPr/>
        </p:nvSpPr>
        <p:spPr>
          <a:xfrm>
            <a:off x="1162050" y="4928266"/>
            <a:ext cx="6579870" cy="167549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3200" kern="1200">
                <a:solidFill>
                  <a:schemeClr val="tx1"/>
                </a:solidFill>
                <a:latin typeface="+mn-lt"/>
                <a:ea typeface="+mn-ea"/>
                <a:cs typeface="+mn-cs"/>
              </a:defRPr>
            </a:lvl1pPr>
            <a:lvl2pPr marL="461963" marR="0"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24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20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975" marR="0" lvl="1" indent="0" fontAlgn="auto">
              <a:lnSpc>
                <a:spcPct val="120000"/>
              </a:lnSpc>
              <a:spcAft>
                <a:spcPts val="0"/>
              </a:spcAft>
              <a:buClr>
                <a:srgbClr val="00539A"/>
              </a:buClr>
              <a:buSzTx/>
              <a:buFont typeface="Wingdings" pitchFamily="2" charset="2"/>
              <a:buNone/>
              <a:tabLst/>
              <a:defRPr/>
            </a:pPr>
            <a:r>
              <a:rPr lang="en-US" sz="1800" b="1" dirty="0">
                <a:solidFill>
                  <a:srgbClr val="00529B"/>
                </a:solidFill>
                <a:latin typeface="Arial"/>
                <a:cs typeface="Arial"/>
              </a:rPr>
              <a:t>NOTE: </a:t>
            </a:r>
            <a:r>
              <a:rPr lang="en-US" sz="1800" dirty="0">
                <a:solidFill>
                  <a:srgbClr val="00529B"/>
                </a:solidFill>
                <a:latin typeface="Arial"/>
                <a:cs typeface="Arial"/>
              </a:rPr>
              <a:t>To get Medicare you must be a U.S. citizen or lawfully present in the U.S. Must reside in the U.S. for 5 continuous years.</a:t>
            </a:r>
          </a:p>
        </p:txBody>
      </p:sp>
      <p:sp>
        <p:nvSpPr>
          <p:cNvPr id="13" name="Freeform: Shape 12">
            <a:extLst>
              <a:ext uri="{FF2B5EF4-FFF2-40B4-BE49-F238E27FC236}">
                <a16:creationId xmlns:a16="http://schemas.microsoft.com/office/drawing/2014/main" id="{59FE1B04-7F48-47EE-A1F5-D21A44F5D0D7}"/>
              </a:ext>
              <a:ext uri="{C183D7F6-B498-43B3-948B-1728B52AA6E4}">
                <adec:decorative xmlns:adec="http://schemas.microsoft.com/office/drawing/2017/decorative" val="1"/>
              </a:ext>
            </a:extLst>
          </p:cNvPr>
          <p:cNvSpPr>
            <a:spLocks noChangeAspect="1"/>
          </p:cNvSpPr>
          <p:nvPr/>
        </p:nvSpPr>
        <p:spPr>
          <a:xfrm>
            <a:off x="970724" y="4987354"/>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Image of the cover of the Medicare &amp; you handbook 2023">
            <a:extLst>
              <a:ext uri="{FF2B5EF4-FFF2-40B4-BE49-F238E27FC236}">
                <a16:creationId xmlns:a16="http://schemas.microsoft.com/office/drawing/2014/main" id="{3A77F1BE-0664-4DE8-A883-C1065A22BC62}"/>
              </a:ext>
            </a:extLst>
          </p:cNvPr>
          <p:cNvPicPr>
            <a:picLocks noChangeAspect="1"/>
          </p:cNvPicPr>
          <p:nvPr/>
        </p:nvPicPr>
        <p:blipFill>
          <a:blip r:embed="rId4"/>
          <a:stretch>
            <a:fillRect/>
          </a:stretch>
        </p:blipFill>
        <p:spPr>
          <a:xfrm>
            <a:off x="8186976" y="1292451"/>
            <a:ext cx="3342787" cy="4389120"/>
          </a:xfrm>
          <a:prstGeom prst="rect">
            <a:avLst/>
          </a:prstGeom>
          <a:effectLst>
            <a:outerShdw blurRad="292100" dist="139700" dir="2700000" algn="ctr" rotWithShape="0">
              <a:srgbClr val="000000">
                <a:alpha val="65000"/>
              </a:srgbClr>
            </a:outerShdw>
          </a:effectLst>
        </p:spPr>
      </p:pic>
      <p:sp>
        <p:nvSpPr>
          <p:cNvPr id="9" name="TextBox 8"/>
          <p:cNvSpPr txBox="1"/>
          <p:nvPr/>
        </p:nvSpPr>
        <p:spPr>
          <a:xfrm>
            <a:off x="8803785" y="5746492"/>
            <a:ext cx="2173993" cy="338554"/>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529B"/>
                </a:solidFill>
                <a:effectLst/>
                <a:uLnTx/>
                <a:uFillTx/>
              </a:rPr>
              <a:t>CMS Product No. 10050</a:t>
            </a:r>
          </a:p>
        </p:txBody>
      </p:sp>
      <p:sp>
        <p:nvSpPr>
          <p:cNvPr id="2" name="Slide Number Placeholder 1">
            <a:extLst>
              <a:ext uri="{FF2B5EF4-FFF2-40B4-BE49-F238E27FC236}">
                <a16:creationId xmlns:a16="http://schemas.microsoft.com/office/drawing/2014/main" id="{C722984B-904C-4365-B6A8-88AC9E051977}"/>
              </a:ext>
            </a:extLst>
          </p:cNvPr>
          <p:cNvSpPr>
            <a:spLocks noGrp="1"/>
          </p:cNvSpPr>
          <p:nvPr>
            <p:ph type="sldNum" sz="quarter" idx="12"/>
          </p:nvPr>
        </p:nvSpPr>
        <p:spPr/>
        <p:txBody>
          <a:bodyPr/>
          <a:lstStyle/>
          <a:p>
            <a:fld id="{0B2D781D-8844-5940-92D1-06EF0A7F581E}" type="slidenum">
              <a:rPr lang="en-US" smtClean="0"/>
              <a:pPr/>
              <a:t>6</a:t>
            </a:fld>
            <a:endParaRPr lang="en-US" dirty="0"/>
          </a:p>
        </p:txBody>
      </p:sp>
      <p:sp>
        <p:nvSpPr>
          <p:cNvPr id="7" name="Footer Placeholder 6">
            <a:extLst>
              <a:ext uri="{FF2B5EF4-FFF2-40B4-BE49-F238E27FC236}">
                <a16:creationId xmlns:a16="http://schemas.microsoft.com/office/drawing/2014/main" id="{5A20AE4D-0D94-194C-9E1C-072CFE5BB361}"/>
              </a:ext>
            </a:extLst>
          </p:cNvPr>
          <p:cNvSpPr>
            <a:spLocks noGrp="1"/>
          </p:cNvSpPr>
          <p:nvPr>
            <p:ph type="ftr" sz="quarter" idx="11"/>
          </p:nvPr>
        </p:nvSpPr>
        <p:spPr/>
        <p:txBody>
          <a:bodyPr/>
          <a:lstStyle/>
          <a:p>
            <a:r>
              <a:rPr lang="en-US"/>
              <a:t>Getting Started with Medicare</a:t>
            </a:r>
            <a:endParaRPr lang="en-US" dirty="0"/>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36194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250"/>
                                  </p:stCondLst>
                                  <p:childTnLst>
                                    <p:set>
                                      <p:cBhvr>
                                        <p:cTn id="21" dur="1" fill="hold">
                                          <p:stCondLst>
                                            <p:cond delay="0"/>
                                          </p:stCondLst>
                                        </p:cTn>
                                        <p:tgtEl>
                                          <p:spTgt spid="12"/>
                                        </p:tgtEl>
                                        <p:attrNameLst>
                                          <p:attrName>style.visibility</p:attrName>
                                        </p:attrNameLst>
                                      </p:cBhvr>
                                      <p:to>
                                        <p:strVal val="visible"/>
                                      </p:to>
                                    </p:set>
                                  </p:childTnLst>
                                </p:cTn>
                              </p:par>
                              <p:par>
                                <p:cTn id="22" presetID="1" presetClass="entr" presetSubtype="0" fill="hold" grpId="0" nodeType="withEffect">
                                  <p:stCondLst>
                                    <p:cond delay="250"/>
                                  </p:stCondLst>
                                  <p:childTnLst>
                                    <p:set>
                                      <p:cBhvr>
                                        <p:cTn id="2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B67B506-8DA9-BC46-A697-EBD5EB432098}"/>
              </a:ext>
            </a:extLst>
          </p:cNvPr>
          <p:cNvSpPr>
            <a:spLocks noGrp="1"/>
          </p:cNvSpPr>
          <p:nvPr>
            <p:ph type="title"/>
          </p:nvPr>
        </p:nvSpPr>
        <p:spPr/>
        <p:txBody>
          <a:bodyPr>
            <a:normAutofit/>
          </a:bodyPr>
          <a:lstStyle/>
          <a:p>
            <a:r>
              <a:rPr lang="en-US" sz="3000" dirty="0"/>
              <a:t>Medicare Drug Coverage (Part D)</a:t>
            </a:r>
          </a:p>
        </p:txBody>
      </p:sp>
      <p:sp>
        <p:nvSpPr>
          <p:cNvPr id="17" name="Content Placeholder 16">
            <a:extLst>
              <a:ext uri="{FF2B5EF4-FFF2-40B4-BE49-F238E27FC236}">
                <a16:creationId xmlns:a16="http://schemas.microsoft.com/office/drawing/2014/main" id="{7B06FD33-60FC-4807-9CB2-486692E4085A}"/>
              </a:ext>
            </a:extLst>
          </p:cNvPr>
          <p:cNvSpPr>
            <a:spLocks noGrp="1"/>
          </p:cNvSpPr>
          <p:nvPr>
            <p:ph sz="quarter" idx="13"/>
          </p:nvPr>
        </p:nvSpPr>
        <p:spPr>
          <a:xfrm>
            <a:off x="1200149" y="1249399"/>
            <a:ext cx="10574755" cy="4667250"/>
          </a:xfrm>
        </p:spPr>
        <p:txBody>
          <a:bodyPr/>
          <a:lstStyle/>
          <a:p>
            <a:r>
              <a:rPr lang="en-US" dirty="0"/>
              <a:t>An optional benefit available to all people with Medicare </a:t>
            </a:r>
          </a:p>
          <a:p>
            <a:r>
              <a:rPr lang="en-US" dirty="0"/>
              <a:t>Run by private companies that contract with Medicare</a:t>
            </a:r>
          </a:p>
          <a:p>
            <a:r>
              <a:rPr lang="en-US" dirty="0"/>
              <a:t>Provided through:</a:t>
            </a:r>
          </a:p>
          <a:p>
            <a:pPr marL="822960" lvl="1">
              <a:spcAft>
                <a:spcPts val="1200"/>
              </a:spcAft>
            </a:pPr>
            <a:r>
              <a:rPr lang="en-US" dirty="0"/>
              <a:t>Medicare drug plans (also known as PDPs) (work with Original Medicare)</a:t>
            </a:r>
          </a:p>
          <a:p>
            <a:pPr marL="822960" lvl="1">
              <a:spcAft>
                <a:spcPts val="1200"/>
              </a:spcAft>
            </a:pPr>
            <a:r>
              <a:rPr lang="en-US" dirty="0"/>
              <a:t>Medicare Advantage Plans with drug coverage (also known as </a:t>
            </a:r>
            <a:br>
              <a:rPr lang="en-US" dirty="0"/>
            </a:br>
            <a:r>
              <a:rPr lang="en-US" dirty="0"/>
              <a:t>MA-PDs)</a:t>
            </a:r>
          </a:p>
          <a:p>
            <a:pPr marL="822960" lvl="1">
              <a:spcAft>
                <a:spcPts val="1200"/>
              </a:spcAft>
            </a:pPr>
            <a:r>
              <a:rPr lang="en-US" dirty="0"/>
              <a:t>Some other Medicare health plans</a:t>
            </a:r>
          </a:p>
          <a:p>
            <a:endParaRPr lang="en-US" dirty="0"/>
          </a:p>
        </p:txBody>
      </p:sp>
      <p:sp>
        <p:nvSpPr>
          <p:cNvPr id="4" name="Slide Number Placeholder 3">
            <a:extLst>
              <a:ext uri="{FF2B5EF4-FFF2-40B4-BE49-F238E27FC236}">
                <a16:creationId xmlns:a16="http://schemas.microsoft.com/office/drawing/2014/main" id="{96DD67B9-B6D3-4FA6-A4B1-9977F506BF81}"/>
              </a:ext>
            </a:extLst>
          </p:cNvPr>
          <p:cNvSpPr>
            <a:spLocks noGrp="1"/>
          </p:cNvSpPr>
          <p:nvPr>
            <p:ph type="sldNum" sz="quarter" idx="12"/>
          </p:nvPr>
        </p:nvSpPr>
        <p:spPr/>
        <p:txBody>
          <a:bodyPr/>
          <a:lstStyle/>
          <a:p>
            <a:fld id="{0B2D781D-8844-5940-92D1-06EF0A7F581E}" type="slidenum">
              <a:rPr lang="en-US" smtClean="0"/>
              <a:pPr/>
              <a:t>60</a:t>
            </a:fld>
            <a:endParaRPr lang="en-US" dirty="0"/>
          </a:p>
        </p:txBody>
      </p:sp>
      <p:sp>
        <p:nvSpPr>
          <p:cNvPr id="3" name="Footer Placeholder 2">
            <a:extLst>
              <a:ext uri="{FF2B5EF4-FFF2-40B4-BE49-F238E27FC236}">
                <a16:creationId xmlns:a16="http://schemas.microsoft.com/office/drawing/2014/main" id="{555F0308-7417-554E-B824-12D76BE3CB94}"/>
              </a:ext>
            </a:extLst>
          </p:cNvPr>
          <p:cNvSpPr>
            <a:spLocks noGrp="1"/>
          </p:cNvSpPr>
          <p:nvPr>
            <p:ph type="ftr" sz="quarter" idx="11"/>
          </p:nvPr>
        </p:nvSpPr>
        <p:spPr/>
        <p:txBody>
          <a:bodyPr/>
          <a:lstStyle/>
          <a:p>
            <a:r>
              <a:rPr lang="en-US"/>
              <a:t>Getting Started with Medicare</a:t>
            </a:r>
            <a:endParaRPr lang="en-US" dirty="0"/>
          </a:p>
        </p:txBody>
      </p:sp>
      <p:sp>
        <p:nvSpPr>
          <p:cNvPr id="2" name="Date Placeholder 1">
            <a:extLst>
              <a:ext uri="{FF2B5EF4-FFF2-40B4-BE49-F238E27FC236}">
                <a16:creationId xmlns:a16="http://schemas.microsoft.com/office/drawing/2014/main" id="{AF5DDDB5-2251-D94E-99EC-DD7FE1A954D6}"/>
              </a:ext>
            </a:extLst>
          </p:cNvPr>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28803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How Part D Works</a:t>
            </a:r>
          </a:p>
        </p:txBody>
      </p:sp>
      <p:sp>
        <p:nvSpPr>
          <p:cNvPr id="5" name="Content Placeholder 4">
            <a:extLst>
              <a:ext uri="{FF2B5EF4-FFF2-40B4-BE49-F238E27FC236}">
                <a16:creationId xmlns:a16="http://schemas.microsoft.com/office/drawing/2014/main" id="{6BBECB95-037A-4084-9410-B5BE21D906C1}"/>
              </a:ext>
            </a:extLst>
          </p:cNvPr>
          <p:cNvSpPr>
            <a:spLocks noGrp="1"/>
          </p:cNvSpPr>
          <p:nvPr>
            <p:ph sz="quarter" idx="13"/>
          </p:nvPr>
        </p:nvSpPr>
        <p:spPr>
          <a:xfrm>
            <a:off x="1278835" y="1148611"/>
            <a:ext cx="10355179" cy="4667250"/>
          </a:xfrm>
        </p:spPr>
        <p:txBody>
          <a:bodyPr>
            <a:normAutofit fontScale="92500"/>
          </a:bodyPr>
          <a:lstStyle/>
          <a:p>
            <a:r>
              <a:rPr lang="en-US" dirty="0"/>
              <a:t>It’s optional </a:t>
            </a:r>
          </a:p>
          <a:p>
            <a:pPr lvl="1">
              <a:spcAft>
                <a:spcPts val="1200"/>
              </a:spcAft>
            </a:pPr>
            <a:r>
              <a:rPr lang="en-US" dirty="0"/>
              <a:t>You can choose a plan and join</a:t>
            </a:r>
          </a:p>
          <a:p>
            <a:pPr lvl="1">
              <a:spcAft>
                <a:spcPts val="1200"/>
              </a:spcAft>
            </a:pPr>
            <a:r>
              <a:rPr lang="en-US" dirty="0"/>
              <a:t>May pay a lifetime penalty if you join late</a:t>
            </a:r>
          </a:p>
          <a:p>
            <a:r>
              <a:rPr lang="en-US" dirty="0"/>
              <a:t>Plans have formularies (lists of covered drugs), which:</a:t>
            </a:r>
          </a:p>
          <a:p>
            <a:pPr lvl="1">
              <a:spcAft>
                <a:spcPts val="1200"/>
              </a:spcAft>
            </a:pPr>
            <a:r>
              <a:rPr lang="en-US" dirty="0"/>
              <a:t>Must include range of drugs in each category</a:t>
            </a:r>
          </a:p>
          <a:p>
            <a:pPr lvl="1">
              <a:spcAft>
                <a:spcPts val="1200"/>
              </a:spcAft>
            </a:pPr>
            <a:r>
              <a:rPr lang="en-US" dirty="0"/>
              <a:t>Are subject to change—you’ll be notified</a:t>
            </a:r>
          </a:p>
          <a:p>
            <a:r>
              <a:rPr lang="en-US" dirty="0"/>
              <a:t>Your out-of-pocket costs may be less if you use a preferred pharmacy</a:t>
            </a:r>
          </a:p>
          <a:p>
            <a:r>
              <a:rPr lang="en-US" dirty="0"/>
              <a:t>If you have limited income and resources, you may get Extra Help</a:t>
            </a:r>
          </a:p>
          <a:p>
            <a:endParaRPr lang="en-US" dirty="0"/>
          </a:p>
        </p:txBody>
      </p:sp>
      <p:sp>
        <p:nvSpPr>
          <p:cNvPr id="6" name="Slide Number Placeholder 5">
            <a:extLst>
              <a:ext uri="{FF2B5EF4-FFF2-40B4-BE49-F238E27FC236}">
                <a16:creationId xmlns:a16="http://schemas.microsoft.com/office/drawing/2014/main" id="{565AB764-DFC3-466A-A5AC-5E0FB32E1A39}"/>
              </a:ext>
            </a:extLst>
          </p:cNvPr>
          <p:cNvSpPr>
            <a:spLocks noGrp="1"/>
          </p:cNvSpPr>
          <p:nvPr>
            <p:ph type="sldNum" sz="quarter" idx="12"/>
          </p:nvPr>
        </p:nvSpPr>
        <p:spPr/>
        <p:txBody>
          <a:bodyPr/>
          <a:lstStyle/>
          <a:p>
            <a:fld id="{0B2D781D-8844-5940-92D1-06EF0A7F581E}" type="slidenum">
              <a:rPr lang="en-US" smtClean="0"/>
              <a:pPr/>
              <a:t>61</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257179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Medicare Drug Plan Costs: What You Pay in 2023</a:t>
            </a:r>
          </a:p>
        </p:txBody>
      </p:sp>
      <p:sp>
        <p:nvSpPr>
          <p:cNvPr id="11" name="Content Placeholder 7"/>
          <p:cNvSpPr txBox="1">
            <a:spLocks/>
          </p:cNvSpPr>
          <p:nvPr/>
        </p:nvSpPr>
        <p:spPr>
          <a:xfrm>
            <a:off x="667512" y="1269031"/>
            <a:ext cx="6742174" cy="475719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3200" kern="1200">
                <a:solidFill>
                  <a:schemeClr val="tx1"/>
                </a:solidFill>
                <a:latin typeface="+mn-lt"/>
                <a:ea typeface="+mn-ea"/>
                <a:cs typeface="+mn-cs"/>
              </a:defRPr>
            </a:lvl1pPr>
            <a:lvl2pPr marL="461963" marR="0"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24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20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Tx/>
              <a:buSzTx/>
              <a:buNone/>
              <a:tabLst/>
              <a:defRPr/>
            </a:pPr>
            <a:r>
              <a:rPr kumimoji="0" lang="en-US" sz="24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Most people will pay:</a:t>
            </a:r>
          </a:p>
          <a:p>
            <a:pPr marL="548640" marR="0" lvl="1" indent="-274320"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A</a:t>
            </a:r>
            <a:r>
              <a:rPr kumimoji="0" lang="en-US" sz="20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 monthly </a:t>
            </a:r>
            <a:r>
              <a:rPr kumimoji="0" lang="en-US" sz="20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premium</a:t>
            </a:r>
            <a:r>
              <a:rPr kumimoji="0"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 (varies by plan and income)</a:t>
            </a:r>
            <a:endParaRPr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a:p>
            <a:pPr marL="548640" marR="0" lvl="1" indent="-274320"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A </a:t>
            </a:r>
            <a:r>
              <a:rPr kumimoji="0" lang="en-US" sz="20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yearly</a:t>
            </a:r>
            <a:r>
              <a:rPr kumimoji="0"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 </a:t>
            </a:r>
            <a:r>
              <a:rPr kumimoji="0" lang="en-US" sz="20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deductible</a:t>
            </a:r>
            <a:r>
              <a:rPr kumimoji="0"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 (if applicable)</a:t>
            </a:r>
            <a:endParaRPr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a:p>
            <a:pPr marL="548640" marR="0" lvl="1" indent="-274320"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0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Copayments or coinsurance</a:t>
            </a:r>
            <a:endParaRPr lang="en-US" sz="20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a:p>
            <a:pPr marL="548640" marR="0" lvl="1" indent="-274320"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0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Out-of-pocket </a:t>
            </a:r>
            <a:r>
              <a:rPr kumimoji="0"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costs</a:t>
            </a:r>
            <a:endParaRPr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a:p>
            <a:pPr marL="1097280" lvl="2" indent="-274320">
              <a:spcBef>
                <a:spcPts val="0"/>
              </a:spcBef>
              <a:spcAft>
                <a:spcPts val="1200"/>
              </a:spcAft>
              <a:buSzTx/>
              <a:buFont typeface="Arial" panose="05000000000000000000" pitchFamily="2" charset="2"/>
              <a:buChar char="•"/>
              <a:defRPr/>
            </a:pPr>
            <a:r>
              <a:rPr kumimoji="0" lang="en-US" sz="16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A </a:t>
            </a:r>
            <a:r>
              <a:rPr kumimoji="0" lang="en-US" sz="16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percentage </a:t>
            </a:r>
            <a:r>
              <a:rPr kumimoji="0" lang="en-US" sz="16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of the cost while in the coverage </a:t>
            </a:r>
            <a:r>
              <a:rPr kumimoji="0" lang="en-US" sz="1600" i="0" u="none" strike="noStrike" kern="1200" cap="none" spc="0" normalizeH="0" baseline="0" noProof="0" dirty="0" err="1">
                <a:ln>
                  <a:noFill/>
                </a:ln>
                <a:solidFill>
                  <a:srgbClr val="00529B"/>
                </a:solidFill>
                <a:effectLst/>
                <a:uLnTx/>
                <a:uFillTx/>
                <a:latin typeface="Arial" panose="020B0604020202020204" pitchFamily="34" charset="0"/>
                <a:cs typeface="Arial" panose="020B0604020202020204" pitchFamily="34" charset="0"/>
              </a:rPr>
              <a:t>gap,which</a:t>
            </a:r>
            <a:r>
              <a:rPr kumimoji="0" lang="en-US" sz="16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 begins at $4,660 for out-of-</a:t>
            </a:r>
            <a:r>
              <a:rPr lang="en-US" sz="1600" dirty="0">
                <a:solidFill>
                  <a:srgbClr val="00529B"/>
                </a:solidFill>
                <a:latin typeface="Arial" panose="020B0604020202020204" pitchFamily="34" charset="0"/>
                <a:cs typeface="Arial" panose="020B0604020202020204" pitchFamily="34" charset="0"/>
              </a:rPr>
              <a:t>pocket spending</a:t>
            </a:r>
            <a:br>
              <a:rPr lang="en-US" sz="1600" dirty="0">
                <a:solidFill>
                  <a:srgbClr val="00529B"/>
                </a:solidFill>
                <a:latin typeface="Arial" panose="020B0604020202020204" pitchFamily="34" charset="0"/>
                <a:cs typeface="Arial" panose="020B0604020202020204" pitchFamily="34" charset="0"/>
              </a:rPr>
            </a:br>
            <a:r>
              <a:rPr lang="en-US" sz="1600" dirty="0">
                <a:solidFill>
                  <a:srgbClr val="00529B"/>
                </a:solidFill>
                <a:latin typeface="Arial" panose="020B0604020202020204" pitchFamily="34" charset="0"/>
                <a:cs typeface="Arial" panose="020B0604020202020204" pitchFamily="34" charset="0"/>
              </a:rPr>
              <a:t>in </a:t>
            </a:r>
            <a:r>
              <a:rPr kumimoji="0" lang="en-US" sz="16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2023 </a:t>
            </a:r>
            <a:endParaRPr lang="en-US" sz="16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a:p>
            <a:pPr marL="1097280" lvl="2" indent="-274320">
              <a:spcBef>
                <a:spcPts val="0"/>
              </a:spcBef>
              <a:spcAft>
                <a:spcPts val="1200"/>
              </a:spcAft>
              <a:buSzTx/>
              <a:buFont typeface="Arial" panose="05000000000000000000" pitchFamily="2" charset="2"/>
              <a:buChar char="•"/>
              <a:defRPr/>
            </a:pPr>
            <a:r>
              <a:rPr kumimoji="0" lang="en-US" sz="16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Very little </a:t>
            </a:r>
            <a:r>
              <a:rPr kumimoji="0" lang="en-US" sz="16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after spending $7,400 out of pocket in 2023—</a:t>
            </a:r>
            <a:r>
              <a:rPr kumimoji="0" lang="en-US" sz="16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will automatically get catastrophic coverage</a:t>
            </a:r>
            <a:endParaRPr lang="en-US" sz="16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p:txBody>
      </p:sp>
      <p:pic>
        <p:nvPicPr>
          <p:cNvPr id="6" name="Picture 5" descr="a photo of a person holding a credit card and working on a laptop">
            <a:extLst>
              <a:ext uri="{FF2B5EF4-FFF2-40B4-BE49-F238E27FC236}">
                <a16:creationId xmlns:a16="http://schemas.microsoft.com/office/drawing/2014/main" id="{01C59D5E-A151-43CC-93F0-BC7A1D399A4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409686" y="2057399"/>
            <a:ext cx="4114800" cy="2953011"/>
          </a:xfrm>
          <a:prstGeom prst="rect">
            <a:avLst/>
          </a:prstGeom>
          <a:ln>
            <a:noFill/>
          </a:ln>
          <a:effectLst>
            <a:softEdge rad="112500"/>
          </a:effectLst>
        </p:spPr>
      </p:pic>
      <p:sp>
        <p:nvSpPr>
          <p:cNvPr id="5" name="Slide Number Placeholder 4">
            <a:extLst>
              <a:ext uri="{FF2B5EF4-FFF2-40B4-BE49-F238E27FC236}">
                <a16:creationId xmlns:a16="http://schemas.microsoft.com/office/drawing/2014/main" id="{3CF7365C-4341-4F6D-832E-D20CA390F580}"/>
              </a:ext>
            </a:extLst>
          </p:cNvPr>
          <p:cNvSpPr>
            <a:spLocks noGrp="1"/>
          </p:cNvSpPr>
          <p:nvPr>
            <p:ph type="sldNum" sz="quarter" idx="12"/>
          </p:nvPr>
        </p:nvSpPr>
        <p:spPr/>
        <p:txBody>
          <a:bodyPr/>
          <a:lstStyle/>
          <a:p>
            <a:fld id="{48F63A3B-78C7-47BE-AE5E-E10140E04643}" type="slidenum">
              <a:rPr lang="en-US" smtClean="0"/>
              <a:pPr/>
              <a:t>62</a:t>
            </a:fld>
            <a:endParaRPr lang="en-US" dirty="0"/>
          </a:p>
        </p:txBody>
      </p:sp>
      <p:sp>
        <p:nvSpPr>
          <p:cNvPr id="3" name="Footer Placeholder 2">
            <a:extLst>
              <a:ext uri="{FF2B5EF4-FFF2-40B4-BE49-F238E27FC236}">
                <a16:creationId xmlns:a16="http://schemas.microsoft.com/office/drawing/2014/main" id="{06DE2F4C-04DF-364C-AEF2-DC82794718C5}"/>
              </a:ext>
            </a:extLst>
          </p:cNvPr>
          <p:cNvSpPr>
            <a:spLocks noGrp="1"/>
          </p:cNvSpPr>
          <p:nvPr>
            <p:ph type="ftr" sz="quarter" idx="11"/>
          </p:nvPr>
        </p:nvSpPr>
        <p:spPr/>
        <p:txBody>
          <a:bodyPr/>
          <a:lstStyle/>
          <a:p>
            <a:r>
              <a:rPr lang="en-US"/>
              <a:t>Getting Started with Medicare</a:t>
            </a:r>
            <a:endParaRPr lang="en-US" dirty="0"/>
          </a:p>
        </p:txBody>
      </p:sp>
      <p:sp>
        <p:nvSpPr>
          <p:cNvPr id="2" name="Date Placeholder 1">
            <a:extLst>
              <a:ext uri="{FF2B5EF4-FFF2-40B4-BE49-F238E27FC236}">
                <a16:creationId xmlns:a16="http://schemas.microsoft.com/office/drawing/2014/main" id="{C6E7F8D9-CED2-CD4D-A286-87F1F7D1E672}"/>
              </a:ext>
            </a:extLst>
          </p:cNvPr>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2186709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0"/>
            <a:ext cx="12192000" cy="967723"/>
          </a:xfrm>
        </p:spPr>
        <p:txBody>
          <a:bodyPr>
            <a:noAutofit/>
          </a:bodyPr>
          <a:lstStyle/>
          <a:p>
            <a:pPr>
              <a:lnSpc>
                <a:spcPct val="100000"/>
              </a:lnSpc>
            </a:pPr>
            <a:r>
              <a:rPr lang="en-US" sz="2800" dirty="0">
                <a:solidFill>
                  <a:prstClr val="white"/>
                </a:solidFill>
              </a:rPr>
              <a:t>Income-Related Monthly Adjustment Amount (IRMAA): </a:t>
            </a:r>
            <a:br>
              <a:rPr lang="en-US" sz="2800" dirty="0">
                <a:solidFill>
                  <a:prstClr val="white"/>
                </a:solidFill>
              </a:rPr>
            </a:br>
            <a:r>
              <a:rPr lang="en-US" sz="2800" dirty="0">
                <a:solidFill>
                  <a:prstClr val="white"/>
                </a:solidFill>
              </a:rPr>
              <a:t>Part D Premium for 2023</a:t>
            </a:r>
            <a:endParaRPr lang="en-US" sz="2800" dirty="0"/>
          </a:p>
        </p:txBody>
      </p:sp>
      <p:graphicFrame>
        <p:nvGraphicFramePr>
          <p:cNvPr id="10" name="Content Placeholder 8" descr="Table showing IRMAA monthly Part D premium based upon individual and joint tax filing status and rates. Details are included in the speakers' notes."/>
          <p:cNvGraphicFramePr>
            <a:graphicFrameLocks/>
          </p:cNvGraphicFramePr>
          <p:nvPr>
            <p:extLst>
              <p:ext uri="{D42A27DB-BD31-4B8C-83A1-F6EECF244321}">
                <p14:modId xmlns:p14="http://schemas.microsoft.com/office/powerpoint/2010/main" val="382767667"/>
              </p:ext>
            </p:extLst>
          </p:nvPr>
        </p:nvGraphicFramePr>
        <p:xfrm>
          <a:off x="261809" y="1615801"/>
          <a:ext cx="11618224" cy="4524722"/>
        </p:xfrm>
        <a:graphic>
          <a:graphicData uri="http://schemas.openxmlformats.org/drawingml/2006/table">
            <a:tbl>
              <a:tblPr firstRow="1" bandRow="1">
                <a:tableStyleId>{5FD0F851-EC5A-4D38-B0AD-8093EC10F338}</a:tableStyleId>
              </a:tblPr>
              <a:tblGrid>
                <a:gridCol w="3287308">
                  <a:extLst>
                    <a:ext uri="{9D8B030D-6E8A-4147-A177-3AD203B41FA5}">
                      <a16:colId xmlns:a16="http://schemas.microsoft.com/office/drawing/2014/main" val="20000"/>
                    </a:ext>
                  </a:extLst>
                </a:gridCol>
                <a:gridCol w="2960170">
                  <a:extLst>
                    <a:ext uri="{9D8B030D-6E8A-4147-A177-3AD203B41FA5}">
                      <a16:colId xmlns:a16="http://schemas.microsoft.com/office/drawing/2014/main" val="20001"/>
                    </a:ext>
                  </a:extLst>
                </a:gridCol>
                <a:gridCol w="2971520">
                  <a:extLst>
                    <a:ext uri="{9D8B030D-6E8A-4147-A177-3AD203B41FA5}">
                      <a16:colId xmlns:a16="http://schemas.microsoft.com/office/drawing/2014/main" val="20002"/>
                    </a:ext>
                  </a:extLst>
                </a:gridCol>
                <a:gridCol w="2399226">
                  <a:extLst>
                    <a:ext uri="{9D8B030D-6E8A-4147-A177-3AD203B41FA5}">
                      <a16:colId xmlns:a16="http://schemas.microsoft.com/office/drawing/2014/main" val="20003"/>
                    </a:ext>
                  </a:extLst>
                </a:gridCol>
              </a:tblGrid>
              <a:tr h="103114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0"/>
                        </a:spcBef>
                        <a:spcAft>
                          <a:spcPts val="1200"/>
                        </a:spcAft>
                      </a:pPr>
                      <a:r>
                        <a:rPr lang="en-US" sz="2000" dirty="0">
                          <a:solidFill>
                            <a:srgbClr val="00529B"/>
                          </a:solidFill>
                        </a:rPr>
                        <a:t>File Individual </a:t>
                      </a:r>
                      <a:br>
                        <a:rPr lang="en-US" sz="2000" dirty="0">
                          <a:solidFill>
                            <a:srgbClr val="00529B"/>
                          </a:solidFill>
                        </a:rPr>
                      </a:br>
                      <a:r>
                        <a:rPr lang="en-US" sz="2000" dirty="0">
                          <a:solidFill>
                            <a:srgbClr val="00529B"/>
                          </a:solidFill>
                        </a:rPr>
                        <a:t>Tax Return</a:t>
                      </a:r>
                      <a:endParaRPr lang="en-US" sz="2000" dirty="0">
                        <a:solidFill>
                          <a:srgbClr val="00529B"/>
                        </a:solidFill>
                        <a:latin typeface="+mn-lt"/>
                        <a:ea typeface="Calibri"/>
                        <a:cs typeface="Times New Roman"/>
                      </a:endParaRPr>
                    </a:p>
                  </a:txBody>
                  <a:tcPr marL="51435" marR="51435" marT="0" marB="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0"/>
                        </a:spcBef>
                        <a:spcAft>
                          <a:spcPts val="1200"/>
                        </a:spcAft>
                      </a:pPr>
                      <a:r>
                        <a:rPr lang="en-US" sz="2000" dirty="0">
                          <a:solidFill>
                            <a:srgbClr val="00529B"/>
                          </a:solidFill>
                        </a:rPr>
                        <a:t>File Joint </a:t>
                      </a:r>
                      <a:br>
                        <a:rPr lang="en-US" sz="2000" dirty="0">
                          <a:solidFill>
                            <a:srgbClr val="00529B"/>
                          </a:solidFill>
                        </a:rPr>
                      </a:br>
                      <a:r>
                        <a:rPr lang="en-US" sz="2000" dirty="0">
                          <a:solidFill>
                            <a:srgbClr val="00529B"/>
                          </a:solidFill>
                        </a:rPr>
                        <a:t>Tax</a:t>
                      </a:r>
                      <a:r>
                        <a:rPr lang="en-US" sz="2000" baseline="0" dirty="0">
                          <a:solidFill>
                            <a:srgbClr val="00529B"/>
                          </a:solidFill>
                        </a:rPr>
                        <a:t> Return</a:t>
                      </a:r>
                      <a:endParaRPr lang="en-US" sz="2000" dirty="0">
                        <a:solidFill>
                          <a:srgbClr val="00529B"/>
                        </a:solidFill>
                        <a:latin typeface="+mn-lt"/>
                        <a:ea typeface="Calibri"/>
                        <a:cs typeface="Times New Roman"/>
                      </a:endParaRPr>
                    </a:p>
                  </a:txBody>
                  <a:tcPr marL="51435" marR="51435"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0"/>
                        </a:spcBef>
                        <a:spcAft>
                          <a:spcPts val="1200"/>
                        </a:spcAft>
                      </a:pPr>
                      <a:r>
                        <a:rPr lang="en-US" sz="2000" dirty="0">
                          <a:solidFill>
                            <a:srgbClr val="00529B"/>
                          </a:solidFill>
                        </a:rPr>
                        <a:t>File Married &amp; Separate Tax Return</a:t>
                      </a:r>
                      <a:endParaRPr lang="en-US" sz="2000" dirty="0">
                        <a:solidFill>
                          <a:srgbClr val="00529B"/>
                        </a:solidFill>
                        <a:latin typeface="+mn-lt"/>
                        <a:ea typeface="Calibri"/>
                        <a:cs typeface="Times New Roman"/>
                      </a:endParaRPr>
                    </a:p>
                  </a:txBody>
                  <a:tcPr marL="51435" marR="51435"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0"/>
                        </a:spcBef>
                        <a:spcAft>
                          <a:spcPts val="1200"/>
                        </a:spcAft>
                      </a:pPr>
                      <a:r>
                        <a:rPr lang="en-US" sz="2000" dirty="0">
                          <a:solidFill>
                            <a:srgbClr val="00529B"/>
                          </a:solidFill>
                        </a:rPr>
                        <a:t>You pay </a:t>
                      </a:r>
                      <a:br>
                        <a:rPr lang="en-US" sz="2000" dirty="0">
                          <a:solidFill>
                            <a:srgbClr val="00529B"/>
                          </a:solidFill>
                        </a:rPr>
                      </a:br>
                      <a:r>
                        <a:rPr lang="en-US" sz="2000" dirty="0">
                          <a:solidFill>
                            <a:srgbClr val="00529B"/>
                          </a:solidFill>
                        </a:rPr>
                        <a:t>each month (in 2023)</a:t>
                      </a:r>
                      <a:endParaRPr lang="en-US" sz="2000" dirty="0">
                        <a:solidFill>
                          <a:srgbClr val="00529B"/>
                        </a:solidFill>
                        <a:latin typeface="+mn-lt"/>
                        <a:ea typeface="Calibri"/>
                        <a:cs typeface="Times New Roman"/>
                      </a:endParaRPr>
                    </a:p>
                  </a:txBody>
                  <a:tcPr marL="51435" marR="51435" marT="0" marB="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45000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dirty="0">
                          <a:solidFill>
                            <a:srgbClr val="00529B"/>
                          </a:solidFill>
                        </a:rPr>
                        <a:t>$97,000 or less</a:t>
                      </a:r>
                      <a:endParaRPr lang="en-US" sz="1800" dirty="0">
                        <a:solidFill>
                          <a:srgbClr val="00529B"/>
                        </a:solidFill>
                        <a:latin typeface="Calibri"/>
                        <a:ea typeface="Calibri"/>
                        <a:cs typeface="Times New Roman"/>
                      </a:endParaRPr>
                    </a:p>
                  </a:txBody>
                  <a:tcPr marL="51435" marR="51435" marT="0" marB="0">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dirty="0">
                          <a:solidFill>
                            <a:srgbClr val="00529B"/>
                          </a:solidFill>
                        </a:rPr>
                        <a:t>$194,000 or less</a:t>
                      </a:r>
                      <a:endParaRPr lang="en-US" sz="180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dirty="0">
                          <a:solidFill>
                            <a:srgbClr val="00529B"/>
                          </a:solidFill>
                        </a:rPr>
                        <a:t>$97,000 or less</a:t>
                      </a:r>
                      <a:endParaRPr lang="en-US" sz="180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1800" dirty="0">
                          <a:solidFill>
                            <a:srgbClr val="00529B"/>
                          </a:solidFill>
                        </a:rPr>
                        <a:t>Your plan premium (YPP)</a:t>
                      </a:r>
                      <a:endParaRPr lang="en-US" sz="1800" spc="-7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1"/>
                  </a:ext>
                </a:extLst>
              </a:tr>
              <a:tr h="6085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dirty="0">
                          <a:solidFill>
                            <a:srgbClr val="00529B"/>
                          </a:solidFill>
                        </a:rPr>
                        <a:t>Above $97,000 up to $123,000 </a:t>
                      </a:r>
                      <a:endParaRPr lang="en-US" sz="1800" dirty="0">
                        <a:solidFill>
                          <a:srgbClr val="00529B"/>
                        </a:solidFill>
                        <a:latin typeface="Calibri"/>
                        <a:ea typeface="Calibri"/>
                        <a:cs typeface="Times New Roman"/>
                      </a:endParaRPr>
                    </a:p>
                  </a:txBody>
                  <a:tcPr marL="51435" marR="51435" marT="0" marB="0">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baseline="0" dirty="0">
                          <a:solidFill>
                            <a:srgbClr val="00529B"/>
                          </a:solidFill>
                        </a:rPr>
                        <a:t>Above $194,000 up to $246,000</a:t>
                      </a:r>
                      <a:endParaRPr lang="en-US" sz="1800" spc="-50" baseline="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baseline="0" dirty="0">
                          <a:solidFill>
                            <a:srgbClr val="00529B"/>
                          </a:solidFill>
                        </a:rPr>
                        <a:t>Not applicable</a:t>
                      </a:r>
                      <a:endParaRPr lang="en-US" sz="1800" spc="-50" baseline="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1800" dirty="0">
                          <a:solidFill>
                            <a:srgbClr val="00529B"/>
                          </a:solidFill>
                        </a:rPr>
                        <a:t>$12.20 + YPP </a:t>
                      </a:r>
                      <a:endParaRPr lang="en-US" sz="1800" dirty="0">
                        <a:solidFill>
                          <a:srgbClr val="00529B"/>
                        </a:solidFill>
                        <a:latin typeface="+mn-lt"/>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2"/>
                  </a:ext>
                </a:extLst>
              </a:tr>
              <a:tr h="6085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dirty="0">
                          <a:solidFill>
                            <a:srgbClr val="00529B"/>
                          </a:solidFill>
                        </a:rPr>
                        <a:t>Above $123,000 up to $153,000 </a:t>
                      </a:r>
                      <a:endParaRPr lang="en-US" sz="1800" spc="-50" dirty="0">
                        <a:solidFill>
                          <a:srgbClr val="00529B"/>
                        </a:solidFill>
                        <a:latin typeface="Calibri"/>
                        <a:ea typeface="Calibri"/>
                        <a:cs typeface="Times New Roman"/>
                      </a:endParaRPr>
                    </a:p>
                  </a:txBody>
                  <a:tcPr marL="51435" marR="51435" marT="0" marB="0">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dirty="0">
                          <a:solidFill>
                            <a:srgbClr val="00529B"/>
                          </a:solidFill>
                        </a:rPr>
                        <a:t>Above $246,000 up to $306,000</a:t>
                      </a:r>
                      <a:endParaRPr lang="en-US" sz="1800" spc="-5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dirty="0">
                          <a:solidFill>
                            <a:srgbClr val="00529B"/>
                          </a:solidFill>
                        </a:rPr>
                        <a:t>Not applicable</a:t>
                      </a:r>
                      <a:endParaRPr lang="en-US" sz="1800" spc="-5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1800" dirty="0">
                          <a:solidFill>
                            <a:srgbClr val="00529B"/>
                          </a:solidFill>
                        </a:rPr>
                        <a:t>$31.50 + YPP</a:t>
                      </a:r>
                      <a:endParaRPr lang="en-US" sz="180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3"/>
                  </a:ext>
                </a:extLst>
              </a:tr>
              <a:tr h="6085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baseline="0" dirty="0">
                          <a:solidFill>
                            <a:srgbClr val="00529B"/>
                          </a:solidFill>
                        </a:rPr>
                        <a:t>Above $153,000 up to $183,000 </a:t>
                      </a:r>
                      <a:endParaRPr lang="en-US" sz="1800" spc="-50" baseline="0" dirty="0">
                        <a:solidFill>
                          <a:srgbClr val="00529B"/>
                        </a:solidFill>
                        <a:latin typeface="Calibri"/>
                        <a:ea typeface="Calibri"/>
                        <a:cs typeface="Times New Roman"/>
                      </a:endParaRPr>
                    </a:p>
                  </a:txBody>
                  <a:tcPr marL="51435" marR="51435" marT="0" marB="0">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dirty="0">
                          <a:solidFill>
                            <a:srgbClr val="00529B"/>
                          </a:solidFill>
                        </a:rPr>
                        <a:t>Above $306,000 up to $366,000</a:t>
                      </a:r>
                      <a:endParaRPr lang="en-US" sz="1800" spc="-5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dirty="0">
                          <a:solidFill>
                            <a:srgbClr val="00529B"/>
                          </a:solidFill>
                        </a:rPr>
                        <a:t>Not applicable</a:t>
                      </a:r>
                      <a:endParaRPr lang="en-US" sz="1800" spc="-5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1800" dirty="0">
                          <a:solidFill>
                            <a:srgbClr val="00529B"/>
                          </a:solidFill>
                        </a:rPr>
                        <a:t>$50.70 + YPP</a:t>
                      </a:r>
                      <a:endParaRPr lang="en-US" sz="180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4"/>
                  </a:ext>
                </a:extLst>
              </a:tr>
              <a:tr h="68095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baseline="0" dirty="0">
                          <a:solidFill>
                            <a:srgbClr val="00529B"/>
                          </a:solidFill>
                        </a:rPr>
                        <a:t>Above $183,000 and less than $500,000</a:t>
                      </a:r>
                      <a:endParaRPr lang="en-US" sz="1800" spc="-50" baseline="0" dirty="0">
                        <a:solidFill>
                          <a:srgbClr val="00529B"/>
                        </a:solidFill>
                        <a:latin typeface="Calibri"/>
                        <a:ea typeface="Calibri"/>
                        <a:cs typeface="Times New Roman"/>
                      </a:endParaRPr>
                    </a:p>
                  </a:txBody>
                  <a:tcPr marL="51435" marR="51435" marT="0" marB="0">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dirty="0">
                          <a:solidFill>
                            <a:srgbClr val="00529B"/>
                          </a:solidFill>
                        </a:rPr>
                        <a:t>Above $366,000 and less than $750,000</a:t>
                      </a:r>
                      <a:endParaRPr lang="en-US" sz="1800" spc="-5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dirty="0">
                          <a:solidFill>
                            <a:srgbClr val="00529B"/>
                          </a:solidFill>
                        </a:rPr>
                        <a:t>Above $97,000 and less than $403,000</a:t>
                      </a:r>
                      <a:endParaRPr lang="en-US" sz="1800" spc="-5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1800" dirty="0">
                          <a:solidFill>
                            <a:srgbClr val="00529B"/>
                          </a:solidFill>
                        </a:rPr>
                        <a:t>$70.00 + YPP</a:t>
                      </a:r>
                    </a:p>
                    <a:p>
                      <a:pPr marL="0" marR="0" indent="0" algn="ctr" defTabSz="914400" rtl="0" eaLnBrk="1" fontAlgn="auto" latinLnBrk="0" hangingPunct="1">
                        <a:lnSpc>
                          <a:spcPct val="100000"/>
                        </a:lnSpc>
                        <a:spcBef>
                          <a:spcPts val="0"/>
                        </a:spcBef>
                        <a:spcAft>
                          <a:spcPts val="1200"/>
                        </a:spcAft>
                        <a:buClrTx/>
                        <a:buSzTx/>
                        <a:buFontTx/>
                        <a:buNone/>
                        <a:tabLst/>
                        <a:defRPr/>
                      </a:pPr>
                      <a:endParaRPr lang="en-US" sz="180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6"/>
                  </a:ext>
                </a:extLst>
              </a:tr>
              <a:tr h="41835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dirty="0">
                          <a:solidFill>
                            <a:srgbClr val="00529B"/>
                          </a:solidFill>
                        </a:rPr>
                        <a:t>$500,000</a:t>
                      </a:r>
                      <a:r>
                        <a:rPr lang="en-US" sz="1800" baseline="0" dirty="0">
                          <a:solidFill>
                            <a:srgbClr val="00529B"/>
                          </a:solidFill>
                        </a:rPr>
                        <a:t> or above</a:t>
                      </a:r>
                      <a:endParaRPr lang="en-US" sz="1800" dirty="0">
                        <a:solidFill>
                          <a:srgbClr val="00529B"/>
                        </a:solidFill>
                        <a:latin typeface="Calibri"/>
                        <a:ea typeface="Calibri"/>
                        <a:cs typeface="Times New Roman"/>
                      </a:endParaRPr>
                    </a:p>
                  </a:txBody>
                  <a:tcPr marL="51435" marR="51435" marT="0" marB="0">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dirty="0">
                          <a:solidFill>
                            <a:srgbClr val="00529B"/>
                          </a:solidFill>
                        </a:rPr>
                        <a:t>$750,000 or above</a:t>
                      </a:r>
                      <a:endParaRPr lang="en-US" sz="180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dirty="0">
                          <a:solidFill>
                            <a:srgbClr val="00529B"/>
                          </a:solidFill>
                        </a:rPr>
                        <a:t>$403,000 or above</a:t>
                      </a:r>
                      <a:endParaRPr lang="en-US" sz="180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1800" dirty="0">
                          <a:solidFill>
                            <a:srgbClr val="00529B"/>
                          </a:solidFill>
                        </a:rPr>
                        <a:t>$76.40 + YPP </a:t>
                      </a:r>
                      <a:endParaRPr lang="en-US" sz="180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5"/>
                  </a:ext>
                </a:extLst>
              </a:tr>
            </a:tbl>
          </a:graphicData>
        </a:graphic>
      </p:graphicFrame>
      <p:sp>
        <p:nvSpPr>
          <p:cNvPr id="12" name="Rectangle 11">
            <a:extLst>
              <a:ext uri="{FF2B5EF4-FFF2-40B4-BE49-F238E27FC236}">
                <a16:creationId xmlns:a16="http://schemas.microsoft.com/office/drawing/2014/main" id="{EF0CBF38-3180-4098-8E3B-999492770A31}"/>
              </a:ext>
            </a:extLst>
          </p:cNvPr>
          <p:cNvSpPr/>
          <p:nvPr/>
        </p:nvSpPr>
        <p:spPr>
          <a:xfrm>
            <a:off x="258793" y="1034416"/>
            <a:ext cx="10449312" cy="400110"/>
          </a:xfrm>
          <a:prstGeom prst="rect">
            <a:avLst/>
          </a:prstGeom>
        </p:spPr>
        <p:txBody>
          <a:bodyPr wrap="square">
            <a:spAutoFit/>
          </a:bodyPr>
          <a:lstStyle/>
          <a:p>
            <a:pPr marL="215265">
              <a:spcAft>
                <a:spcPts val="50"/>
              </a:spcAft>
            </a:pPr>
            <a:r>
              <a:rPr lang="en-US" sz="2000" b="1" kern="0" dirty="0">
                <a:solidFill>
                  <a:srgbClr val="00529B"/>
                </a:solidFill>
                <a:latin typeface="Arial" panose="020B0604020202020204" pitchFamily="34" charset="0"/>
                <a:ea typeface="Calibri" panose="020F0502020204030204" pitchFamily="34" charset="0"/>
                <a:cs typeface="Arial" panose="020B0604020202020204" pitchFamily="34" charset="0"/>
              </a:rPr>
              <a:t>If your filing status and yearly income in 2021 was:</a:t>
            </a:r>
          </a:p>
        </p:txBody>
      </p:sp>
      <p:sp>
        <p:nvSpPr>
          <p:cNvPr id="4" name="Slide Number Placeholder 3">
            <a:extLst>
              <a:ext uri="{FF2B5EF4-FFF2-40B4-BE49-F238E27FC236}">
                <a16:creationId xmlns:a16="http://schemas.microsoft.com/office/drawing/2014/main" id="{DD70DDB6-2CE7-4D2E-8C13-867590F5C118}"/>
              </a:ext>
            </a:extLst>
          </p:cNvPr>
          <p:cNvSpPr>
            <a:spLocks noGrp="1"/>
          </p:cNvSpPr>
          <p:nvPr>
            <p:ph type="sldNum" sz="quarter" idx="12"/>
          </p:nvPr>
        </p:nvSpPr>
        <p:spPr/>
        <p:txBody>
          <a:bodyPr/>
          <a:lstStyle/>
          <a:p>
            <a:fld id="{48F63A3B-78C7-47BE-AE5E-E10140E04643}" type="slidenum">
              <a:rPr lang="en-US" smtClean="0"/>
              <a:pPr/>
              <a:t>63</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29848567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Part D Late Enrollment Penalty 2023</a:t>
            </a:r>
          </a:p>
        </p:txBody>
      </p:sp>
      <p:sp>
        <p:nvSpPr>
          <p:cNvPr id="20" name="Rectangle 19">
            <a:extLst>
              <a:ext uri="{FF2B5EF4-FFF2-40B4-BE49-F238E27FC236}">
                <a16:creationId xmlns:a16="http://schemas.microsoft.com/office/drawing/2014/main" id="{DF74E4F5-431E-46D1-8E11-440434E9CA13}"/>
              </a:ext>
            </a:extLst>
          </p:cNvPr>
          <p:cNvSpPr/>
          <p:nvPr/>
        </p:nvSpPr>
        <p:spPr>
          <a:xfrm>
            <a:off x="1079263" y="1354805"/>
            <a:ext cx="10033474" cy="4739759"/>
          </a:xfrm>
          <a:prstGeom prst="rect">
            <a:avLst/>
          </a:prstGeom>
        </p:spPr>
        <p:txBody>
          <a:bodyPr wrap="square">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indent="-274320">
              <a:spcAft>
                <a:spcPts val="1200"/>
              </a:spcAft>
              <a:buFont typeface="Wingdings" panose="05000000000000000000" pitchFamily="2" charset="2"/>
              <a:buChar char="§"/>
            </a:pPr>
            <a:r>
              <a:rPr lang="en-US" sz="2800" dirty="0">
                <a:solidFill>
                  <a:srgbClr val="00529B"/>
                </a:solidFill>
                <a:latin typeface="Arial" panose="020B0604020202020204" pitchFamily="34" charset="0"/>
                <a:cs typeface="Arial" panose="020B0604020202020204" pitchFamily="34" charset="0"/>
              </a:rPr>
              <a:t>You may have to pay more if you wait to join, unless you have:</a:t>
            </a:r>
          </a:p>
          <a:p>
            <a:pPr marL="548640" indent="-274320">
              <a:spcAft>
                <a:spcPts val="1200"/>
              </a:spcAft>
              <a:buFont typeface="Arial" panose="020B0604020202020204" pitchFamily="34" charset="0"/>
              <a:buChar char="•"/>
            </a:pPr>
            <a:r>
              <a:rPr lang="en-US" sz="2400" dirty="0">
                <a:solidFill>
                  <a:srgbClr val="00529B"/>
                </a:solidFill>
                <a:latin typeface="Arial" panose="020B0604020202020204" pitchFamily="34" charset="0"/>
                <a:cs typeface="Arial" panose="020B0604020202020204" pitchFamily="34" charset="0"/>
              </a:rPr>
              <a:t>Creditable drug coverage </a:t>
            </a:r>
          </a:p>
          <a:p>
            <a:pPr marL="548640" indent="-274320">
              <a:spcAft>
                <a:spcPts val="1200"/>
              </a:spcAft>
              <a:buFont typeface="Arial" panose="020B0604020202020204" pitchFamily="34" charset="0"/>
              <a:buChar char="•"/>
            </a:pPr>
            <a:r>
              <a:rPr lang="en-US" sz="2400" dirty="0">
                <a:solidFill>
                  <a:srgbClr val="00529B"/>
                </a:solidFill>
                <a:latin typeface="Arial" panose="020B0604020202020204" pitchFamily="34" charset="0"/>
                <a:cs typeface="Arial" panose="020B0604020202020204" pitchFamily="34" charset="0"/>
              </a:rPr>
              <a:t>Extra Help</a:t>
            </a:r>
          </a:p>
          <a:p>
            <a:pPr marL="274320" indent="-274320">
              <a:spcAft>
                <a:spcPts val="1200"/>
              </a:spcAft>
              <a:buFont typeface="Wingdings" panose="05000000000000000000" pitchFamily="2" charset="2"/>
              <a:buChar char="§"/>
            </a:pPr>
            <a:r>
              <a:rPr lang="en-US" sz="2800" dirty="0">
                <a:solidFill>
                  <a:srgbClr val="00529B"/>
                </a:solidFill>
                <a:latin typeface="Arial" panose="020B0604020202020204" pitchFamily="34" charset="0"/>
                <a:cs typeface="Arial" panose="020B0604020202020204" pitchFamily="34" charset="0"/>
              </a:rPr>
              <a:t>You’ll pay the penalty for as long as you have coverage</a:t>
            </a:r>
          </a:p>
          <a:p>
            <a:pPr marL="548640" indent="-274320">
              <a:spcAft>
                <a:spcPts val="1200"/>
              </a:spcAft>
              <a:buFont typeface="Arial" panose="020B0604020202020204" pitchFamily="34" charset="0"/>
              <a:buChar char="•"/>
            </a:pPr>
            <a:r>
              <a:rPr lang="en-US" sz="2400" dirty="0">
                <a:solidFill>
                  <a:srgbClr val="00529B"/>
                </a:solidFill>
                <a:latin typeface="Arial" panose="020B0604020202020204" pitchFamily="34" charset="0"/>
                <a:cs typeface="Arial" panose="020B0604020202020204" pitchFamily="34" charset="0"/>
              </a:rPr>
              <a:t>1% for each full month eligible and without creditable drug coverage</a:t>
            </a:r>
          </a:p>
          <a:p>
            <a:pPr marL="548640" indent="-274320">
              <a:spcAft>
                <a:spcPts val="1200"/>
              </a:spcAft>
              <a:buFont typeface="Arial" panose="020B0604020202020204" pitchFamily="34" charset="0"/>
              <a:buChar char="•"/>
            </a:pPr>
            <a:r>
              <a:rPr lang="en-US" sz="2400" dirty="0">
                <a:solidFill>
                  <a:srgbClr val="00529B"/>
                </a:solidFill>
                <a:latin typeface="Arial" panose="020B0604020202020204" pitchFamily="34" charset="0"/>
                <a:cs typeface="Arial" panose="020B0604020202020204" pitchFamily="34" charset="0"/>
              </a:rPr>
              <a:t>Multiply percentage by base beneficiary premium ($32.74 in 2023)</a:t>
            </a:r>
          </a:p>
          <a:p>
            <a:pPr marL="548640" indent="-274320">
              <a:spcAft>
                <a:spcPts val="1200"/>
              </a:spcAft>
              <a:buFont typeface="Arial" panose="020B0604020202020204" pitchFamily="34" charset="0"/>
              <a:buChar char="•"/>
            </a:pPr>
            <a:r>
              <a:rPr lang="en-US" sz="2400" dirty="0">
                <a:solidFill>
                  <a:srgbClr val="00529B"/>
                </a:solidFill>
                <a:latin typeface="Arial" panose="020B0604020202020204" pitchFamily="34" charset="0"/>
                <a:cs typeface="Arial" panose="020B0604020202020204" pitchFamily="34" charset="0"/>
              </a:rPr>
              <a:t>Amount changes every year</a:t>
            </a:r>
            <a:endParaRPr lang="en-US" sz="2800" dirty="0">
              <a:solidFill>
                <a:srgbClr val="00529B"/>
              </a:solidFill>
              <a:latin typeface="Arial" panose="020B0604020202020204" pitchFamily="34" charset="0"/>
              <a:cs typeface="Arial" panose="020B0604020202020204" pitchFamily="34" charset="0"/>
            </a:endParaRPr>
          </a:p>
          <a:p>
            <a:endParaRPr lang="en-US" sz="2800" b="1" dirty="0">
              <a:solidFill>
                <a:srgbClr val="00529B"/>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3A61CD86-B1A1-40BF-B1D5-26A605258F5C}"/>
              </a:ext>
            </a:extLst>
          </p:cNvPr>
          <p:cNvSpPr>
            <a:spLocks noGrp="1"/>
          </p:cNvSpPr>
          <p:nvPr>
            <p:ph type="sldNum" sz="quarter" idx="12"/>
          </p:nvPr>
        </p:nvSpPr>
        <p:spPr/>
        <p:txBody>
          <a:bodyPr/>
          <a:lstStyle/>
          <a:p>
            <a:fld id="{48F63A3B-78C7-47BE-AE5E-E10140E04643}" type="slidenum">
              <a:rPr lang="en-US" smtClean="0"/>
              <a:pPr/>
              <a:t>64</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964001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Who Can Join Part D?</a:t>
            </a:r>
          </a:p>
        </p:txBody>
      </p:sp>
      <p:graphicFrame>
        <p:nvGraphicFramePr>
          <p:cNvPr id="11" name="Table 5" descr="Table showing requirement for joining a Medicare Drug Plan and that of the Medicare Advantage Plan with Drug Coverage.">
            <a:extLst>
              <a:ext uri="{FF2B5EF4-FFF2-40B4-BE49-F238E27FC236}">
                <a16:creationId xmlns:a16="http://schemas.microsoft.com/office/drawing/2014/main" id="{B953D5E7-21F1-480D-9A30-84314EF65E76}"/>
              </a:ext>
            </a:extLst>
          </p:cNvPr>
          <p:cNvGraphicFramePr>
            <a:graphicFrameLocks noGrp="1"/>
          </p:cNvGraphicFramePr>
          <p:nvPr>
            <p:extLst>
              <p:ext uri="{D42A27DB-BD31-4B8C-83A1-F6EECF244321}">
                <p14:modId xmlns:p14="http://schemas.microsoft.com/office/powerpoint/2010/main" val="2570029905"/>
              </p:ext>
            </p:extLst>
          </p:nvPr>
        </p:nvGraphicFramePr>
        <p:xfrm>
          <a:off x="910774" y="1987337"/>
          <a:ext cx="10443026" cy="2773680"/>
        </p:xfrm>
        <a:graphic>
          <a:graphicData uri="http://schemas.openxmlformats.org/drawingml/2006/table">
            <a:tbl>
              <a:tblPr firstRow="1" bandRow="1">
                <a:tableStyleId>{5FD0F851-EC5A-4D38-B0AD-8093EC10F338}</a:tableStyleId>
              </a:tblPr>
              <a:tblGrid>
                <a:gridCol w="1368360">
                  <a:extLst>
                    <a:ext uri="{9D8B030D-6E8A-4147-A177-3AD203B41FA5}">
                      <a16:colId xmlns:a16="http://schemas.microsoft.com/office/drawing/2014/main" val="12145258"/>
                    </a:ext>
                  </a:extLst>
                </a:gridCol>
                <a:gridCol w="4794766">
                  <a:extLst>
                    <a:ext uri="{9D8B030D-6E8A-4147-A177-3AD203B41FA5}">
                      <a16:colId xmlns:a16="http://schemas.microsoft.com/office/drawing/2014/main" val="3786121425"/>
                    </a:ext>
                  </a:extLst>
                </a:gridCol>
                <a:gridCol w="4279900">
                  <a:extLst>
                    <a:ext uri="{9D8B030D-6E8A-4147-A177-3AD203B41FA5}">
                      <a16:colId xmlns:a16="http://schemas.microsoft.com/office/drawing/2014/main" val="2983801956"/>
                    </a:ext>
                  </a:extLst>
                </a:gridCol>
              </a:tblGrid>
              <a:tr h="844374">
                <a:tc>
                  <a:txBody>
                    <a:bodyPr/>
                    <a:lstStyle/>
                    <a:p>
                      <a:pPr marL="457200" algn="ctr">
                        <a:spcAft>
                          <a:spcPts val="1200"/>
                        </a:spcAft>
                      </a:pPr>
                      <a:endParaRPr lang="en-US" sz="2600" dirty="0">
                        <a:solidFill>
                          <a:srgbClr val="00529B"/>
                        </a:solidFill>
                        <a:latin typeface="+mn-lt"/>
                      </a:endParaRPr>
                    </a:p>
                  </a:txBody>
                  <a:tcPr anchor="ctr">
                    <a:lnR w="12700" cap="flat" cmpd="sng" algn="ctr">
                      <a:solidFill>
                        <a:schemeClr val="accent5">
                          <a:lumMod val="40000"/>
                          <a:lumOff val="60000"/>
                        </a:schemeClr>
                      </a:solidFill>
                      <a:prstDash val="solid"/>
                      <a:round/>
                      <a:headEnd type="none" w="med" len="med"/>
                      <a:tailEnd type="none" w="med" len="med"/>
                    </a:lnR>
                  </a:tcPr>
                </a:tc>
                <a:tc>
                  <a:txBody>
                    <a:bodyPr/>
                    <a:lstStyle/>
                    <a:p>
                      <a:pPr algn="ctr">
                        <a:spcAft>
                          <a:spcPts val="1200"/>
                        </a:spcAft>
                      </a:pPr>
                      <a:r>
                        <a:rPr lang="en-US" sz="2600" dirty="0">
                          <a:solidFill>
                            <a:srgbClr val="00529B"/>
                          </a:solidFill>
                          <a:latin typeface="+mn-lt"/>
                        </a:rPr>
                        <a:t>To join a </a:t>
                      </a:r>
                      <a:br>
                        <a:rPr lang="en-US" sz="2600" dirty="0">
                          <a:solidFill>
                            <a:srgbClr val="00529B"/>
                          </a:solidFill>
                          <a:latin typeface="+mn-lt"/>
                        </a:rPr>
                      </a:br>
                      <a:r>
                        <a:rPr lang="en-US" sz="2600" dirty="0">
                          <a:solidFill>
                            <a:srgbClr val="00529B"/>
                          </a:solidFill>
                          <a:latin typeface="+mn-lt"/>
                        </a:rPr>
                        <a:t>Medicare Drug Plan </a:t>
                      </a:r>
                      <a:endParaRPr lang="en-US" sz="2800" dirty="0">
                        <a:solidFill>
                          <a:srgbClr val="00529B"/>
                        </a:solidFill>
                        <a:latin typeface="+mn-lt"/>
                      </a:endParaRPr>
                    </a:p>
                  </a:txBody>
                  <a:tcPr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p>
                      <a:pPr algn="ctr">
                        <a:spcAft>
                          <a:spcPts val="1200"/>
                        </a:spcAft>
                      </a:pPr>
                      <a:r>
                        <a:rPr lang="en-US" sz="2600" dirty="0">
                          <a:solidFill>
                            <a:srgbClr val="00529B"/>
                          </a:solidFill>
                          <a:latin typeface="+mn-lt"/>
                        </a:rPr>
                        <a:t>To join a </a:t>
                      </a:r>
                      <a:br>
                        <a:rPr lang="en-US" sz="2600" dirty="0">
                          <a:solidFill>
                            <a:srgbClr val="00529B"/>
                          </a:solidFill>
                          <a:latin typeface="+mn-lt"/>
                        </a:rPr>
                      </a:br>
                      <a:r>
                        <a:rPr lang="en-US" sz="2600" dirty="0">
                          <a:solidFill>
                            <a:srgbClr val="00529B"/>
                          </a:solidFill>
                          <a:latin typeface="+mn-lt"/>
                        </a:rPr>
                        <a:t>Medicare Advantage Plan </a:t>
                      </a:r>
                      <a:br>
                        <a:rPr lang="en-US" sz="2600" dirty="0">
                          <a:solidFill>
                            <a:srgbClr val="00529B"/>
                          </a:solidFill>
                          <a:latin typeface="+mn-lt"/>
                        </a:rPr>
                      </a:br>
                      <a:r>
                        <a:rPr lang="en-US" sz="2600" dirty="0">
                          <a:solidFill>
                            <a:srgbClr val="00529B"/>
                          </a:solidFill>
                          <a:latin typeface="+mn-lt"/>
                        </a:rPr>
                        <a:t>with Drug Coverage</a:t>
                      </a:r>
                    </a:p>
                  </a:txBody>
                  <a:tcPr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798851774"/>
                  </a:ext>
                </a:extLst>
              </a:tr>
              <a:tr h="1134285">
                <a:tc>
                  <a:txBody>
                    <a:bodyPr/>
                    <a:lstStyle/>
                    <a:p>
                      <a:pPr marL="0" marR="0" lvl="0" indent="0" algn="ctr" defTabSz="914400" rtl="0" eaLnBrk="1" fontAlgn="auto" latinLnBrk="0" hangingPunct="1">
                        <a:lnSpc>
                          <a:spcPct val="100000"/>
                        </a:lnSpc>
                        <a:spcBef>
                          <a:spcPts val="0"/>
                        </a:spcBef>
                        <a:spcAft>
                          <a:spcPts val="1200"/>
                        </a:spcAft>
                        <a:buClrTx/>
                        <a:buSzTx/>
                        <a:buFont typeface="Wingdings" panose="020B0604020202020204" pitchFamily="34" charset="0"/>
                        <a:buNone/>
                        <a:tabLst/>
                        <a:defRPr/>
                      </a:pPr>
                      <a:r>
                        <a:rPr lang="en-US" sz="2400" b="1" dirty="0">
                          <a:solidFill>
                            <a:srgbClr val="00529B"/>
                          </a:solidFill>
                          <a:latin typeface="+mn-lt"/>
                        </a:rPr>
                        <a:t>You must have</a:t>
                      </a:r>
                      <a:endParaRPr lang="en-US" sz="2400" b="1" dirty="0">
                        <a:solidFill>
                          <a:srgbClr val="00529B"/>
                        </a:solidFill>
                        <a:latin typeface="+mn-lt"/>
                        <a:cs typeface="Arial"/>
                      </a:endParaRPr>
                    </a:p>
                  </a:txBody>
                  <a:tcPr anchor="ctr">
                    <a:lnR w="12700" cap="flat" cmpd="sng" algn="ctr">
                      <a:solidFill>
                        <a:schemeClr val="accent5">
                          <a:lumMod val="40000"/>
                          <a:lumOff val="60000"/>
                        </a:schemeClr>
                      </a:solidFill>
                      <a:prstDash val="solid"/>
                      <a:round/>
                      <a:headEnd type="none" w="med" len="med"/>
                      <a:tailEnd type="none" w="med" len="med"/>
                    </a:lnR>
                  </a:tcPr>
                </a:tc>
                <a:tc>
                  <a:txBody>
                    <a:bodyPr/>
                    <a:lstStyle/>
                    <a:p>
                      <a:pPr algn="ctr">
                        <a:spcAft>
                          <a:spcPts val="1200"/>
                        </a:spcAft>
                      </a:pPr>
                      <a:r>
                        <a:rPr lang="en-US" sz="2400" dirty="0">
                          <a:solidFill>
                            <a:srgbClr val="00529B"/>
                          </a:solidFill>
                          <a:latin typeface="+mn-lt"/>
                          <a:cs typeface="Arial" panose="020B0604020202020204" pitchFamily="34" charset="0"/>
                        </a:rPr>
                        <a:t>Medicare Part A (Hospital Insurance) </a:t>
                      </a:r>
                    </a:p>
                    <a:p>
                      <a:pPr algn="ctr">
                        <a:spcAft>
                          <a:spcPts val="1200"/>
                        </a:spcAft>
                      </a:pPr>
                      <a:r>
                        <a:rPr lang="en-US" sz="2400" b="1" dirty="0">
                          <a:solidFill>
                            <a:srgbClr val="00529B"/>
                          </a:solidFill>
                          <a:latin typeface="+mn-lt"/>
                          <a:cs typeface="Arial" panose="020B0604020202020204" pitchFamily="34" charset="0"/>
                        </a:rPr>
                        <a:t>and/or</a:t>
                      </a:r>
                    </a:p>
                    <a:p>
                      <a:pPr algn="ctr">
                        <a:spcAft>
                          <a:spcPts val="1200"/>
                        </a:spcAft>
                      </a:pPr>
                      <a:r>
                        <a:rPr lang="en-US" sz="2400" dirty="0">
                          <a:solidFill>
                            <a:srgbClr val="00529B"/>
                          </a:solidFill>
                          <a:latin typeface="+mn-lt"/>
                          <a:cs typeface="Arial" panose="020B0604020202020204" pitchFamily="34" charset="0"/>
                        </a:rPr>
                        <a:t>Medicare Part B (Medical Insurance)</a:t>
                      </a:r>
                    </a:p>
                  </a:txBody>
                  <a:tcP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p>
                      <a:pPr algn="ctr">
                        <a:spcAft>
                          <a:spcPts val="1200"/>
                        </a:spcAft>
                      </a:pPr>
                      <a:r>
                        <a:rPr lang="en-US" sz="2400" dirty="0">
                          <a:solidFill>
                            <a:srgbClr val="00529B"/>
                          </a:solidFill>
                          <a:latin typeface="+mn-lt"/>
                          <a:cs typeface="Arial" panose="020B0604020202020204" pitchFamily="34" charset="0"/>
                        </a:rPr>
                        <a:t>Part A </a:t>
                      </a:r>
                      <a:br>
                        <a:rPr lang="en-US" sz="2400" dirty="0">
                          <a:solidFill>
                            <a:srgbClr val="00529B"/>
                          </a:solidFill>
                          <a:latin typeface="+mn-lt"/>
                          <a:cs typeface="Arial" panose="020B0604020202020204" pitchFamily="34" charset="0"/>
                        </a:rPr>
                      </a:br>
                      <a:r>
                        <a:rPr lang="en-US" sz="2400" b="1" dirty="0">
                          <a:solidFill>
                            <a:srgbClr val="00529B"/>
                          </a:solidFill>
                          <a:latin typeface="+mn-lt"/>
                          <a:cs typeface="Arial" panose="020B0604020202020204" pitchFamily="34" charset="0"/>
                        </a:rPr>
                        <a:t>and</a:t>
                      </a:r>
                      <a:r>
                        <a:rPr lang="en-US" sz="2400" dirty="0">
                          <a:solidFill>
                            <a:srgbClr val="00529B"/>
                          </a:solidFill>
                          <a:latin typeface="+mn-lt"/>
                          <a:cs typeface="Arial" panose="020B0604020202020204" pitchFamily="34" charset="0"/>
                        </a:rPr>
                        <a:t> </a:t>
                      </a:r>
                      <a:br>
                        <a:rPr lang="en-US" sz="2400" dirty="0">
                          <a:solidFill>
                            <a:srgbClr val="00529B"/>
                          </a:solidFill>
                          <a:latin typeface="+mn-lt"/>
                          <a:cs typeface="Arial" panose="020B0604020202020204" pitchFamily="34" charset="0"/>
                        </a:rPr>
                      </a:br>
                      <a:r>
                        <a:rPr lang="en-US" sz="2400" dirty="0">
                          <a:solidFill>
                            <a:srgbClr val="00529B"/>
                          </a:solidFill>
                          <a:latin typeface="+mn-lt"/>
                          <a:cs typeface="Arial" panose="020B0604020202020204" pitchFamily="34" charset="0"/>
                        </a:rPr>
                        <a:t>Part B</a:t>
                      </a:r>
                    </a:p>
                  </a:txBody>
                  <a:tcP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481986822"/>
                  </a:ext>
                </a:extLst>
              </a:tr>
            </a:tbl>
          </a:graphicData>
        </a:graphic>
      </p:graphicFrame>
      <p:sp>
        <p:nvSpPr>
          <p:cNvPr id="5" name="TextBox 4">
            <a:extLst>
              <a:ext uri="{FF2B5EF4-FFF2-40B4-BE49-F238E27FC236}">
                <a16:creationId xmlns:a16="http://schemas.microsoft.com/office/drawing/2014/main" id="{A2C19D93-C968-4D93-998E-BE4F21E03F94}"/>
              </a:ext>
            </a:extLst>
          </p:cNvPr>
          <p:cNvSpPr txBox="1"/>
          <p:nvPr/>
        </p:nvSpPr>
        <p:spPr>
          <a:xfrm>
            <a:off x="1435100" y="5435600"/>
            <a:ext cx="10058400" cy="646331"/>
          </a:xfrm>
          <a:prstGeom prst="rect">
            <a:avLst/>
          </a:prstGeom>
          <a:noFill/>
        </p:spPr>
        <p:txBody>
          <a:bodyPr wrap="square" rtlCol="0">
            <a:spAutoFit/>
          </a:bodyPr>
          <a:lstStyle/>
          <a:p>
            <a:r>
              <a:rPr lang="en-US" b="1" dirty="0">
                <a:solidFill>
                  <a:srgbClr val="00529B"/>
                </a:solidFill>
                <a:latin typeface="Arial" panose="020B0604020202020204" pitchFamily="34" charset="0"/>
                <a:cs typeface="Arial" panose="020B0604020202020204" pitchFamily="34" charset="0"/>
              </a:rPr>
              <a:t>NOTE: </a:t>
            </a:r>
            <a:r>
              <a:rPr lang="en-US" dirty="0">
                <a:solidFill>
                  <a:srgbClr val="00529B"/>
                </a:solidFill>
                <a:latin typeface="Arial" panose="020B0604020202020204" pitchFamily="34" charset="0"/>
                <a:cs typeface="Arial" panose="020B0604020202020204" pitchFamily="34" charset="0"/>
              </a:rPr>
              <a:t>To join any Medicare drug or health plan you must be a United States citizen or lawfully present in the U.S.</a:t>
            </a:r>
          </a:p>
        </p:txBody>
      </p:sp>
      <p:sp>
        <p:nvSpPr>
          <p:cNvPr id="8" name="Freeform: Shape 7">
            <a:extLst>
              <a:ext uri="{FF2B5EF4-FFF2-40B4-BE49-F238E27FC236}">
                <a16:creationId xmlns:a16="http://schemas.microsoft.com/office/drawing/2014/main" id="{F93354BB-79AA-4471-ABD3-F9627715E968}"/>
              </a:ext>
              <a:ext uri="{C183D7F6-B498-43B3-948B-1728B52AA6E4}">
                <adec:decorative xmlns:adec="http://schemas.microsoft.com/office/drawing/2017/decorative" val="1"/>
              </a:ext>
            </a:extLst>
          </p:cNvPr>
          <p:cNvSpPr>
            <a:spLocks noChangeAspect="1"/>
          </p:cNvSpPr>
          <p:nvPr/>
        </p:nvSpPr>
        <p:spPr>
          <a:xfrm>
            <a:off x="1154667" y="5499100"/>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5D80C724-A9F8-411D-8DA2-3DB6F340CCF4}"/>
              </a:ext>
            </a:extLst>
          </p:cNvPr>
          <p:cNvSpPr>
            <a:spLocks noGrp="1"/>
          </p:cNvSpPr>
          <p:nvPr>
            <p:ph type="sldNum" sz="quarter" idx="12"/>
          </p:nvPr>
        </p:nvSpPr>
        <p:spPr/>
        <p:txBody>
          <a:bodyPr/>
          <a:lstStyle/>
          <a:p>
            <a:fld id="{48F63A3B-78C7-47BE-AE5E-E10140E04643}" type="slidenum">
              <a:rPr lang="en-US" smtClean="0"/>
              <a:pPr/>
              <a:t>65</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15053047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When Can I Join a Part D Plan?</a:t>
            </a:r>
          </a:p>
        </p:txBody>
      </p:sp>
      <p:grpSp>
        <p:nvGrpSpPr>
          <p:cNvPr id="37" name="Question 1" descr="Box with blue borders reading: Can I join during my 7-month Initial Enrollment Period (IEP)?&#10;">
            <a:extLst>
              <a:ext uri="{FF2B5EF4-FFF2-40B4-BE49-F238E27FC236}">
                <a16:creationId xmlns:a16="http://schemas.microsoft.com/office/drawing/2014/main" id="{EA4B4AB4-54C9-49ED-AA20-C5E65861F32C}"/>
              </a:ext>
            </a:extLst>
          </p:cNvPr>
          <p:cNvGrpSpPr/>
          <p:nvPr/>
        </p:nvGrpSpPr>
        <p:grpSpPr>
          <a:xfrm>
            <a:off x="924025" y="1737992"/>
            <a:ext cx="5196752" cy="1097280"/>
            <a:chOff x="924025" y="1981832"/>
            <a:chExt cx="5196752" cy="914400"/>
          </a:xfrm>
        </p:grpSpPr>
        <p:grpSp>
          <p:nvGrpSpPr>
            <p:cNvPr id="13" name="Item 1 - Q">
              <a:extLst>
                <a:ext uri="{FF2B5EF4-FFF2-40B4-BE49-F238E27FC236}">
                  <a16:creationId xmlns:a16="http://schemas.microsoft.com/office/drawing/2014/main" id="{6BA94AF5-47EB-40BD-A588-6178D0AF5F76}"/>
                </a:ext>
              </a:extLst>
            </p:cNvPr>
            <p:cNvGrpSpPr/>
            <p:nvPr/>
          </p:nvGrpSpPr>
          <p:grpSpPr>
            <a:xfrm>
              <a:off x="924025" y="1981832"/>
              <a:ext cx="5196752" cy="914400"/>
              <a:chOff x="1030705" y="1174112"/>
              <a:chExt cx="5196752" cy="914400"/>
            </a:xfrm>
          </p:grpSpPr>
          <p:sp>
            <p:nvSpPr>
              <p:cNvPr id="14" name="Rectangle: Rounded Corners 13">
                <a:extLst>
                  <a:ext uri="{FF2B5EF4-FFF2-40B4-BE49-F238E27FC236}">
                    <a16:creationId xmlns:a16="http://schemas.microsoft.com/office/drawing/2014/main" id="{B523EDAF-9510-4B3F-B9F1-5E61549EF2DC}"/>
                  </a:ext>
                </a:extLst>
              </p:cNvPr>
              <p:cNvSpPr/>
              <p:nvPr/>
            </p:nvSpPr>
            <p:spPr>
              <a:xfrm>
                <a:off x="1030705" y="1174112"/>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b="1" dirty="0">
                  <a:ln>
                    <a:noFill/>
                  </a:ln>
                  <a:solidFill>
                    <a:srgbClr val="2F5597"/>
                  </a:solidFill>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FC2B7DD3-5EC6-4799-8384-89EF7F28F387}"/>
                  </a:ext>
                </a:extLst>
              </p:cNvPr>
              <p:cNvGrpSpPr/>
              <p:nvPr/>
            </p:nvGrpSpPr>
            <p:grpSpPr>
              <a:xfrm>
                <a:off x="5935479" y="1305979"/>
                <a:ext cx="291978" cy="640080"/>
                <a:chOff x="5732904" y="1273307"/>
                <a:chExt cx="291978" cy="701186"/>
              </a:xfrm>
            </p:grpSpPr>
            <p:sp>
              <p:nvSpPr>
                <p:cNvPr id="17" name="Isosceles Triangle 16">
                  <a:extLst>
                    <a:ext uri="{FF2B5EF4-FFF2-40B4-BE49-F238E27FC236}">
                      <a16:creationId xmlns:a16="http://schemas.microsoft.com/office/drawing/2014/main" id="{85163F2A-E893-4C3F-B428-26901921E876}"/>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1A3E9967-C6DC-49A9-A28A-411924E1BF8D}"/>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5" name="Rectangle 4">
              <a:extLst>
                <a:ext uri="{FF2B5EF4-FFF2-40B4-BE49-F238E27FC236}">
                  <a16:creationId xmlns:a16="http://schemas.microsoft.com/office/drawing/2014/main" id="{172C4B03-5DBA-4B93-96F1-7164AEAE245C}"/>
                </a:ext>
              </a:extLst>
            </p:cNvPr>
            <p:cNvSpPr/>
            <p:nvPr/>
          </p:nvSpPr>
          <p:spPr>
            <a:xfrm>
              <a:off x="958543" y="2189200"/>
              <a:ext cx="4705122" cy="538609"/>
            </a:xfrm>
            <a:prstGeom prst="rect">
              <a:avLst/>
            </a:prstGeom>
          </p:spPr>
          <p:txBody>
            <a:bodyPr wrap="square" lIns="182880" tIns="45720" anchor="ctr" anchorCtr="0">
              <a:spAutoFit/>
            </a:bodyPr>
            <a:lstStyle/>
            <a:p>
              <a:r>
                <a:rPr lang="en-US" b="1" dirty="0">
                  <a:solidFill>
                    <a:srgbClr val="00529B"/>
                  </a:solidFill>
                  <a:latin typeface="Arial" panose="020B0604020202020204" pitchFamily="34" charset="0"/>
                  <a:cs typeface="Arial" panose="020B0604020202020204" pitchFamily="34" charset="0"/>
                </a:rPr>
                <a:t>Can I join during my</a:t>
              </a:r>
            </a:p>
            <a:p>
              <a:r>
                <a:rPr lang="en-US" b="1" dirty="0">
                  <a:solidFill>
                    <a:srgbClr val="00529B"/>
                  </a:solidFill>
                  <a:latin typeface="Arial" panose="020B0604020202020204" pitchFamily="34" charset="0"/>
                  <a:cs typeface="Arial" panose="020B0604020202020204" pitchFamily="34" charset="0"/>
                </a:rPr>
                <a:t>7-month Initial Enrollment Period (IEP)?</a:t>
              </a:r>
            </a:p>
          </p:txBody>
        </p:sp>
      </p:grpSp>
      <p:grpSp>
        <p:nvGrpSpPr>
          <p:cNvPr id="38" name="Answer 1" descr="Box with yellow borders reading: Yes. It starts 3 months before the month you turn 65.&#10;">
            <a:extLst>
              <a:ext uri="{FF2B5EF4-FFF2-40B4-BE49-F238E27FC236}">
                <a16:creationId xmlns:a16="http://schemas.microsoft.com/office/drawing/2014/main" id="{FE74C5ED-4DE1-42A1-93B6-A20A5C158A95}"/>
              </a:ext>
            </a:extLst>
          </p:cNvPr>
          <p:cNvGrpSpPr/>
          <p:nvPr/>
        </p:nvGrpSpPr>
        <p:grpSpPr>
          <a:xfrm>
            <a:off x="6242875" y="1737625"/>
            <a:ext cx="4846320" cy="1097280"/>
            <a:chOff x="6242875" y="1981465"/>
            <a:chExt cx="4846320" cy="914400"/>
          </a:xfrm>
        </p:grpSpPr>
        <p:sp>
          <p:nvSpPr>
            <p:cNvPr id="19" name="Item 1 - A">
              <a:extLst>
                <a:ext uri="{FF2B5EF4-FFF2-40B4-BE49-F238E27FC236}">
                  <a16:creationId xmlns:a16="http://schemas.microsoft.com/office/drawing/2014/main" id="{352B4396-8EDF-4E51-908C-CBCA7712034E}"/>
                </a:ext>
              </a:extLst>
            </p:cNvPr>
            <p:cNvSpPr/>
            <p:nvPr/>
          </p:nvSpPr>
          <p:spPr>
            <a:xfrm>
              <a:off x="6242875" y="1981465"/>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F5597"/>
                </a:solidFill>
              </a:endParaRPr>
            </a:p>
          </p:txBody>
        </p:sp>
        <p:sp>
          <p:nvSpPr>
            <p:cNvPr id="7" name="Rectangle 6">
              <a:extLst>
                <a:ext uri="{FF2B5EF4-FFF2-40B4-BE49-F238E27FC236}">
                  <a16:creationId xmlns:a16="http://schemas.microsoft.com/office/drawing/2014/main" id="{D7FC60D1-A0B0-49FA-A256-6A922F3F7BB2}"/>
                </a:ext>
              </a:extLst>
            </p:cNvPr>
            <p:cNvSpPr/>
            <p:nvPr/>
          </p:nvSpPr>
          <p:spPr>
            <a:xfrm>
              <a:off x="6481372" y="2184859"/>
              <a:ext cx="4573243" cy="646331"/>
            </a:xfrm>
            <a:prstGeom prst="rect">
              <a:avLst/>
            </a:prstGeom>
          </p:spPr>
          <p:txBody>
            <a:bodyPr wrap="square">
              <a:spAutoFit/>
            </a:bodyPr>
            <a:lstStyle/>
            <a:p>
              <a:r>
                <a:rPr lang="en-US" dirty="0">
                  <a:solidFill>
                    <a:srgbClr val="00529B"/>
                  </a:solidFill>
                  <a:latin typeface="Arial" panose="020B0604020202020204" pitchFamily="34" charset="0"/>
                  <a:cs typeface="Arial" panose="020B0604020202020204" pitchFamily="34" charset="0"/>
                </a:rPr>
                <a:t>Yes. It starts 3 months before the month you turn 65.</a:t>
              </a:r>
            </a:p>
          </p:txBody>
        </p:sp>
      </p:grpSp>
      <p:grpSp>
        <p:nvGrpSpPr>
          <p:cNvPr id="39" name="Question 2" descr="Box with blue borders reading: Can I sign up, switch, or join during the yearly Open Enrollment Period (OEP)? &#10;">
            <a:extLst>
              <a:ext uri="{FF2B5EF4-FFF2-40B4-BE49-F238E27FC236}">
                <a16:creationId xmlns:a16="http://schemas.microsoft.com/office/drawing/2014/main" id="{998181DC-DBEA-42A7-AA91-B2DC15A20E0E}"/>
              </a:ext>
            </a:extLst>
          </p:cNvPr>
          <p:cNvGrpSpPr/>
          <p:nvPr/>
        </p:nvGrpSpPr>
        <p:grpSpPr>
          <a:xfrm>
            <a:off x="924026" y="2934850"/>
            <a:ext cx="5196751" cy="1097280"/>
            <a:chOff x="924026" y="3056770"/>
            <a:chExt cx="5196751" cy="914400"/>
          </a:xfrm>
        </p:grpSpPr>
        <p:grpSp>
          <p:nvGrpSpPr>
            <p:cNvPr id="23" name="Item 2 - Q">
              <a:extLst>
                <a:ext uri="{FF2B5EF4-FFF2-40B4-BE49-F238E27FC236}">
                  <a16:creationId xmlns:a16="http://schemas.microsoft.com/office/drawing/2014/main" id="{B9C9C57F-DC30-4E65-86B2-A8C5665F00AE}"/>
                </a:ext>
              </a:extLst>
            </p:cNvPr>
            <p:cNvGrpSpPr/>
            <p:nvPr/>
          </p:nvGrpSpPr>
          <p:grpSpPr>
            <a:xfrm>
              <a:off x="924026" y="3056770"/>
              <a:ext cx="5196751" cy="914400"/>
              <a:chOff x="1030706" y="2249050"/>
              <a:chExt cx="5196751" cy="914400"/>
            </a:xfrm>
          </p:grpSpPr>
          <p:sp>
            <p:nvSpPr>
              <p:cNvPr id="24" name="Rectangle: Rounded Corners 23">
                <a:extLst>
                  <a:ext uri="{FF2B5EF4-FFF2-40B4-BE49-F238E27FC236}">
                    <a16:creationId xmlns:a16="http://schemas.microsoft.com/office/drawing/2014/main" id="{284CC7A9-A1C8-48F8-8CC5-4D273E49022F}"/>
                  </a:ext>
                </a:extLst>
              </p:cNvPr>
              <p:cNvSpPr/>
              <p:nvPr/>
            </p:nvSpPr>
            <p:spPr>
              <a:xfrm>
                <a:off x="1030706" y="2249050"/>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3860D223-7971-4C6F-A9FE-E70D84911344}"/>
                  </a:ext>
                </a:extLst>
              </p:cNvPr>
              <p:cNvGrpSpPr/>
              <p:nvPr/>
            </p:nvGrpSpPr>
            <p:grpSpPr>
              <a:xfrm>
                <a:off x="5935479" y="2371165"/>
                <a:ext cx="291978" cy="640080"/>
                <a:chOff x="5732904" y="1273307"/>
                <a:chExt cx="291978" cy="701186"/>
              </a:xfrm>
            </p:grpSpPr>
            <p:sp>
              <p:nvSpPr>
                <p:cNvPr id="26" name="Isosceles Triangle 25">
                  <a:extLst>
                    <a:ext uri="{FF2B5EF4-FFF2-40B4-BE49-F238E27FC236}">
                      <a16:creationId xmlns:a16="http://schemas.microsoft.com/office/drawing/2014/main" id="{3ADBB137-BCE2-4C1F-B704-73ED0AFBA110}"/>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 name="Straight Connector 26">
                  <a:extLst>
                    <a:ext uri="{FF2B5EF4-FFF2-40B4-BE49-F238E27FC236}">
                      <a16:creationId xmlns:a16="http://schemas.microsoft.com/office/drawing/2014/main" id="{BC4CE41F-C65D-420E-9880-573406C40FF9}"/>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8" name="Rectangle 7">
              <a:extLst>
                <a:ext uri="{FF2B5EF4-FFF2-40B4-BE49-F238E27FC236}">
                  <a16:creationId xmlns:a16="http://schemas.microsoft.com/office/drawing/2014/main" id="{85415979-2EAC-41E7-AF2C-EBCF7C00D67E}"/>
                </a:ext>
              </a:extLst>
            </p:cNvPr>
            <p:cNvSpPr/>
            <p:nvPr/>
          </p:nvSpPr>
          <p:spPr>
            <a:xfrm>
              <a:off x="958543" y="3244608"/>
              <a:ext cx="4705122" cy="538609"/>
            </a:xfrm>
            <a:prstGeom prst="rect">
              <a:avLst/>
            </a:prstGeom>
          </p:spPr>
          <p:txBody>
            <a:bodyPr wrap="square" lIns="182880" tIns="45720" anchor="ctr" anchorCtr="0">
              <a:spAutoFit/>
            </a:bodyPr>
            <a:lstStyle/>
            <a:p>
              <a:r>
                <a:rPr lang="en-US" b="1" dirty="0">
                  <a:solidFill>
                    <a:srgbClr val="00529B"/>
                  </a:solidFill>
                  <a:latin typeface="Arial" panose="020B0604020202020204" pitchFamily="34" charset="0"/>
                  <a:cs typeface="Arial" panose="020B0604020202020204" pitchFamily="34" charset="0"/>
                </a:rPr>
                <a:t>Can I sign up, switch, or join during the yearly Open Enrollment Period (OEP)?</a:t>
              </a:r>
              <a:r>
                <a:rPr lang="en-US" dirty="0">
                  <a:solidFill>
                    <a:srgbClr val="00529B"/>
                  </a:solidFill>
                  <a:latin typeface="Arial" panose="020B0604020202020204" pitchFamily="34" charset="0"/>
                  <a:cs typeface="Arial" panose="020B0604020202020204" pitchFamily="34" charset="0"/>
                </a:rPr>
                <a:t> </a:t>
              </a:r>
            </a:p>
          </p:txBody>
        </p:sp>
      </p:grpSp>
      <p:grpSp>
        <p:nvGrpSpPr>
          <p:cNvPr id="40" name="Answer 2" descr="Box with yellow borders reading: Yes. It’s from October 15–December 7. Coverage begins January 1.&#10;">
            <a:extLst>
              <a:ext uri="{FF2B5EF4-FFF2-40B4-BE49-F238E27FC236}">
                <a16:creationId xmlns:a16="http://schemas.microsoft.com/office/drawing/2014/main" id="{30810B42-A5C3-45FD-BCAC-2E8634173F39}"/>
              </a:ext>
            </a:extLst>
          </p:cNvPr>
          <p:cNvGrpSpPr/>
          <p:nvPr/>
        </p:nvGrpSpPr>
        <p:grpSpPr>
          <a:xfrm>
            <a:off x="6242875" y="2934781"/>
            <a:ext cx="4846320" cy="1097280"/>
            <a:chOff x="6242875" y="3056701"/>
            <a:chExt cx="4846320" cy="914400"/>
          </a:xfrm>
        </p:grpSpPr>
        <p:sp>
          <p:nvSpPr>
            <p:cNvPr id="28" name="Item 2 - A">
              <a:extLst>
                <a:ext uri="{FF2B5EF4-FFF2-40B4-BE49-F238E27FC236}">
                  <a16:creationId xmlns:a16="http://schemas.microsoft.com/office/drawing/2014/main" id="{A4D01CB2-2497-4E03-8121-7979A57C1780}"/>
                </a:ext>
              </a:extLst>
            </p:cNvPr>
            <p:cNvSpPr/>
            <p:nvPr/>
          </p:nvSpPr>
          <p:spPr>
            <a:xfrm>
              <a:off x="6242875" y="3056701"/>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2F5597"/>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6BB138BC-5C69-498E-9CDD-CF737CCB556D}"/>
                </a:ext>
              </a:extLst>
            </p:cNvPr>
            <p:cNvSpPr/>
            <p:nvPr/>
          </p:nvSpPr>
          <p:spPr>
            <a:xfrm>
              <a:off x="6394306" y="3220598"/>
              <a:ext cx="4660309" cy="646331"/>
            </a:xfrm>
            <a:prstGeom prst="rect">
              <a:avLst/>
            </a:prstGeom>
          </p:spPr>
          <p:txBody>
            <a:bodyPr wrap="square">
              <a:spAutoFit/>
            </a:bodyPr>
            <a:lstStyle/>
            <a:p>
              <a:r>
                <a:rPr lang="en-US" dirty="0">
                  <a:solidFill>
                    <a:srgbClr val="00529B"/>
                  </a:solidFill>
                  <a:latin typeface="Arial" panose="020B0604020202020204" pitchFamily="34" charset="0"/>
                  <a:cs typeface="Arial" panose="020B0604020202020204" pitchFamily="34" charset="0"/>
                </a:rPr>
                <a:t>Yes. It’s from October 15–December 7. Coverage begins January 1.</a:t>
              </a:r>
            </a:p>
          </p:txBody>
        </p:sp>
      </p:grpSp>
      <p:grpSp>
        <p:nvGrpSpPr>
          <p:cNvPr id="41" name="Question 3" descr="Box with blue borders reading: What if I get Part B for the first time during a General Enrollment Period (GEP)?&#10;">
            <a:extLst>
              <a:ext uri="{FF2B5EF4-FFF2-40B4-BE49-F238E27FC236}">
                <a16:creationId xmlns:a16="http://schemas.microsoft.com/office/drawing/2014/main" id="{F045B241-D075-45FF-A36C-0E0B7A7C9CA4}"/>
              </a:ext>
            </a:extLst>
          </p:cNvPr>
          <p:cNvGrpSpPr/>
          <p:nvPr/>
        </p:nvGrpSpPr>
        <p:grpSpPr>
          <a:xfrm>
            <a:off x="924026" y="4177428"/>
            <a:ext cx="5196751" cy="1097280"/>
            <a:chOff x="924026" y="4131708"/>
            <a:chExt cx="5196751" cy="914400"/>
          </a:xfrm>
        </p:grpSpPr>
        <p:grpSp>
          <p:nvGrpSpPr>
            <p:cNvPr id="29" name="Item 3 - Q">
              <a:extLst>
                <a:ext uri="{FF2B5EF4-FFF2-40B4-BE49-F238E27FC236}">
                  <a16:creationId xmlns:a16="http://schemas.microsoft.com/office/drawing/2014/main" id="{06BDC9B1-BDBF-4B8F-A04E-1228B23B505C}"/>
                </a:ext>
              </a:extLst>
            </p:cNvPr>
            <p:cNvGrpSpPr/>
            <p:nvPr/>
          </p:nvGrpSpPr>
          <p:grpSpPr>
            <a:xfrm>
              <a:off x="924026" y="4131708"/>
              <a:ext cx="5196751" cy="914400"/>
              <a:chOff x="1030706" y="3323988"/>
              <a:chExt cx="5196751" cy="914400"/>
            </a:xfrm>
          </p:grpSpPr>
          <p:sp>
            <p:nvSpPr>
              <p:cNvPr id="30" name="Rectangle: Rounded Corners 29">
                <a:extLst>
                  <a:ext uri="{FF2B5EF4-FFF2-40B4-BE49-F238E27FC236}">
                    <a16:creationId xmlns:a16="http://schemas.microsoft.com/office/drawing/2014/main" id="{7FC67891-9381-450B-B0F2-4F6A085A812A}"/>
                  </a:ext>
                </a:extLst>
              </p:cNvPr>
              <p:cNvSpPr/>
              <p:nvPr/>
            </p:nvSpPr>
            <p:spPr>
              <a:xfrm>
                <a:off x="1030706" y="3323988"/>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31" name="Group 30">
                <a:extLst>
                  <a:ext uri="{FF2B5EF4-FFF2-40B4-BE49-F238E27FC236}">
                    <a16:creationId xmlns:a16="http://schemas.microsoft.com/office/drawing/2014/main" id="{3A1B32C5-DC44-4BE1-86AA-4D56E5DE1D99}"/>
                  </a:ext>
                </a:extLst>
              </p:cNvPr>
              <p:cNvGrpSpPr/>
              <p:nvPr/>
            </p:nvGrpSpPr>
            <p:grpSpPr>
              <a:xfrm>
                <a:off x="5935479" y="3461079"/>
                <a:ext cx="291978" cy="640080"/>
                <a:chOff x="5732904" y="1273307"/>
                <a:chExt cx="291978" cy="701186"/>
              </a:xfrm>
            </p:grpSpPr>
            <p:sp>
              <p:nvSpPr>
                <p:cNvPr id="32" name="Isosceles Triangle 31">
                  <a:extLst>
                    <a:ext uri="{FF2B5EF4-FFF2-40B4-BE49-F238E27FC236}">
                      <a16:creationId xmlns:a16="http://schemas.microsoft.com/office/drawing/2014/main" id="{40020D40-DBC4-4459-9A47-595079C99081}"/>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Straight Connector 32">
                  <a:extLst>
                    <a:ext uri="{FF2B5EF4-FFF2-40B4-BE49-F238E27FC236}">
                      <a16:creationId xmlns:a16="http://schemas.microsoft.com/office/drawing/2014/main" id="{C19D7354-925C-4C22-94D2-6A0DB4376007}"/>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35" name="Rectangle 34">
              <a:extLst>
                <a:ext uri="{FF2B5EF4-FFF2-40B4-BE49-F238E27FC236}">
                  <a16:creationId xmlns:a16="http://schemas.microsoft.com/office/drawing/2014/main" id="{D55DB3BF-7B38-4F10-8F75-7AB3E8863474}"/>
                </a:ext>
              </a:extLst>
            </p:cNvPr>
            <p:cNvSpPr/>
            <p:nvPr/>
          </p:nvSpPr>
          <p:spPr>
            <a:xfrm>
              <a:off x="957934" y="4151373"/>
              <a:ext cx="4806001" cy="807913"/>
            </a:xfrm>
            <a:prstGeom prst="rect">
              <a:avLst/>
            </a:prstGeom>
          </p:spPr>
          <p:txBody>
            <a:bodyPr wrap="square" lIns="182880" tIns="91440">
              <a:spAutoFit/>
            </a:bodyPr>
            <a:lstStyle/>
            <a:p>
              <a:r>
                <a:rPr lang="en-US" b="1" dirty="0">
                  <a:solidFill>
                    <a:srgbClr val="00529B"/>
                  </a:solidFill>
                  <a:latin typeface="Arial" panose="020B0604020202020204" pitchFamily="34" charset="0"/>
                  <a:cs typeface="Arial" panose="020B0604020202020204" pitchFamily="34" charset="0"/>
                </a:rPr>
                <a:t>What if I get Part B for the first time during a General Enrollment Period (GEP)?</a:t>
              </a:r>
            </a:p>
          </p:txBody>
        </p:sp>
      </p:grpSp>
      <p:grpSp>
        <p:nvGrpSpPr>
          <p:cNvPr id="42" name="Answer 3" descr="Box with yellow borders reading: You can sign up for a Medicare drug plan from April 1–June 30. Coverage begins July 1.&#10;">
            <a:extLst>
              <a:ext uri="{FF2B5EF4-FFF2-40B4-BE49-F238E27FC236}">
                <a16:creationId xmlns:a16="http://schemas.microsoft.com/office/drawing/2014/main" id="{2EA1B95E-2A97-44DF-B0F6-1129B1992E1F}"/>
              </a:ext>
            </a:extLst>
          </p:cNvPr>
          <p:cNvGrpSpPr/>
          <p:nvPr/>
        </p:nvGrpSpPr>
        <p:grpSpPr>
          <a:xfrm>
            <a:off x="6242875" y="4165170"/>
            <a:ext cx="4846320" cy="1097280"/>
            <a:chOff x="6242875" y="4119450"/>
            <a:chExt cx="4846320" cy="914400"/>
          </a:xfrm>
        </p:grpSpPr>
        <p:sp>
          <p:nvSpPr>
            <p:cNvPr id="34" name="Item 3 - A">
              <a:extLst>
                <a:ext uri="{FF2B5EF4-FFF2-40B4-BE49-F238E27FC236}">
                  <a16:creationId xmlns:a16="http://schemas.microsoft.com/office/drawing/2014/main" id="{BE918811-BD79-4F69-AEA6-AAE1DCD3B566}"/>
                </a:ext>
              </a:extLst>
            </p:cNvPr>
            <p:cNvSpPr/>
            <p:nvPr/>
          </p:nvSpPr>
          <p:spPr>
            <a:xfrm>
              <a:off x="6242875" y="4119450"/>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defRPr/>
              </a:pPr>
              <a:endParaRPr lang="en-US" dirty="0">
                <a:solidFill>
                  <a:srgbClr val="2F5597"/>
                </a:solidFill>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D35E6B73-08D8-4C75-B0AC-6E3184AA6547}"/>
                </a:ext>
              </a:extLst>
            </p:cNvPr>
            <p:cNvSpPr/>
            <p:nvPr/>
          </p:nvSpPr>
          <p:spPr>
            <a:xfrm>
              <a:off x="6287626" y="4246415"/>
              <a:ext cx="4766990" cy="769442"/>
            </a:xfrm>
            <a:prstGeom prst="rect">
              <a:avLst/>
            </a:prstGeom>
          </p:spPr>
          <p:txBody>
            <a:bodyPr wrap="square">
              <a:spAutoFit/>
            </a:bodyPr>
            <a:lstStyle/>
            <a:p>
              <a:r>
                <a:rPr lang="en-US" dirty="0">
                  <a:solidFill>
                    <a:srgbClr val="00529B"/>
                  </a:solidFill>
                  <a:latin typeface="Arial" panose="020B0604020202020204" pitchFamily="34" charset="0"/>
                  <a:cs typeface="Arial" panose="020B0604020202020204" pitchFamily="34" charset="0"/>
                </a:rPr>
                <a:t>You can sign up for a Medicare drug coverage from April 1–June 30. Coverage begins July 1.</a:t>
              </a:r>
            </a:p>
          </p:txBody>
        </p:sp>
      </p:grpSp>
      <p:sp>
        <p:nvSpPr>
          <p:cNvPr id="6" name="Slide Number Placeholder 5">
            <a:extLst>
              <a:ext uri="{FF2B5EF4-FFF2-40B4-BE49-F238E27FC236}">
                <a16:creationId xmlns:a16="http://schemas.microsoft.com/office/drawing/2014/main" id="{E2588E20-9328-4561-AAE0-DC13D2D42BF4}"/>
              </a:ext>
            </a:extLst>
          </p:cNvPr>
          <p:cNvSpPr>
            <a:spLocks noGrp="1"/>
          </p:cNvSpPr>
          <p:nvPr>
            <p:ph type="sldNum" sz="quarter" idx="12"/>
          </p:nvPr>
        </p:nvSpPr>
        <p:spPr/>
        <p:txBody>
          <a:bodyPr/>
          <a:lstStyle/>
          <a:p>
            <a:fld id="{0B2D781D-8844-5940-92D1-06EF0A7F581E}" type="slidenum">
              <a:rPr lang="en-US" smtClean="0"/>
              <a:pPr/>
              <a:t>66</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75835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left)">
                                      <p:cBhvr>
                                        <p:cTn id="11" dur="500"/>
                                        <p:tgtEl>
                                          <p:spTgt spid="3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wipe(left)">
                                      <p:cBhvr>
                                        <p:cTn id="20" dur="500"/>
                                        <p:tgtEl>
                                          <p:spTgt spid="4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wipe(left)">
                                      <p:cBhvr>
                                        <p:cTn id="2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D32656-C9DB-40AB-9E9D-565C7D30A88A}"/>
              </a:ext>
            </a:extLst>
          </p:cNvPr>
          <p:cNvSpPr>
            <a:spLocks noGrp="1"/>
          </p:cNvSpPr>
          <p:nvPr>
            <p:ph type="title"/>
          </p:nvPr>
        </p:nvSpPr>
        <p:spPr>
          <a:xfrm>
            <a:off x="0" y="0"/>
            <a:ext cx="12192000" cy="957129"/>
          </a:xfrm>
        </p:spPr>
        <p:txBody>
          <a:bodyPr>
            <a:normAutofit/>
          </a:bodyPr>
          <a:lstStyle/>
          <a:p>
            <a:r>
              <a:rPr lang="en-US" sz="3000" dirty="0"/>
              <a:t>When Can I Join a Part D Plan? (continued)</a:t>
            </a:r>
          </a:p>
        </p:txBody>
      </p:sp>
      <p:grpSp>
        <p:nvGrpSpPr>
          <p:cNvPr id="9" name="Question 1" descr="a box with blue borders reading: What if I’m in a Medicare Advantage Plan on January 1 but I want to switch to Original Medicare?&#10;">
            <a:extLst>
              <a:ext uri="{FF2B5EF4-FFF2-40B4-BE49-F238E27FC236}">
                <a16:creationId xmlns:a16="http://schemas.microsoft.com/office/drawing/2014/main" id="{80BFF778-099B-4D25-8F51-4AC6C5F7224A}"/>
              </a:ext>
            </a:extLst>
          </p:cNvPr>
          <p:cNvGrpSpPr/>
          <p:nvPr/>
        </p:nvGrpSpPr>
        <p:grpSpPr>
          <a:xfrm>
            <a:off x="1030705" y="1174112"/>
            <a:ext cx="5196752" cy="1097280"/>
            <a:chOff x="1030705" y="1174112"/>
            <a:chExt cx="5196752" cy="1097280"/>
          </a:xfrm>
        </p:grpSpPr>
        <p:grpSp>
          <p:nvGrpSpPr>
            <p:cNvPr id="17" name="Question 1" descr="Box with blue borders reading: What if I’m in a Medicare Advantage Plan on January 1 but switch to Original Medicare?&#10;">
              <a:extLst>
                <a:ext uri="{FF2B5EF4-FFF2-40B4-BE49-F238E27FC236}">
                  <a16:creationId xmlns:a16="http://schemas.microsoft.com/office/drawing/2014/main" id="{CD80A3BB-9EFE-4A19-9C12-5922415FD8BA}"/>
                </a:ext>
              </a:extLst>
            </p:cNvPr>
            <p:cNvGrpSpPr/>
            <p:nvPr/>
          </p:nvGrpSpPr>
          <p:grpSpPr>
            <a:xfrm>
              <a:off x="1030705" y="1174112"/>
              <a:ext cx="5196752" cy="1097280"/>
              <a:chOff x="1030705" y="1174112"/>
              <a:chExt cx="5196752" cy="914400"/>
            </a:xfrm>
          </p:grpSpPr>
          <p:sp>
            <p:nvSpPr>
              <p:cNvPr id="18" name="Rectangle: Rounded Corners 17">
                <a:extLst>
                  <a:ext uri="{FF2B5EF4-FFF2-40B4-BE49-F238E27FC236}">
                    <a16:creationId xmlns:a16="http://schemas.microsoft.com/office/drawing/2014/main" id="{440F9270-C7B4-4C30-AEB9-AE23FFB589FB}"/>
                  </a:ext>
                </a:extLst>
              </p:cNvPr>
              <p:cNvSpPr/>
              <p:nvPr/>
            </p:nvSpPr>
            <p:spPr>
              <a:xfrm>
                <a:off x="1030705" y="1174112"/>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b="1" dirty="0">
                  <a:ln>
                    <a:noFill/>
                  </a:ln>
                  <a:solidFill>
                    <a:srgbClr val="2F5597"/>
                  </a:solidFill>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034573A3-0EBC-4351-AA56-8BD303F383C7}"/>
                  </a:ext>
                </a:extLst>
              </p:cNvPr>
              <p:cNvGrpSpPr/>
              <p:nvPr/>
            </p:nvGrpSpPr>
            <p:grpSpPr>
              <a:xfrm>
                <a:off x="5935479" y="1305979"/>
                <a:ext cx="291978" cy="640080"/>
                <a:chOff x="5732904" y="1273307"/>
                <a:chExt cx="291978" cy="701186"/>
              </a:xfrm>
            </p:grpSpPr>
            <p:sp>
              <p:nvSpPr>
                <p:cNvPr id="20" name="Isosceles Triangle 19">
                  <a:extLst>
                    <a:ext uri="{FF2B5EF4-FFF2-40B4-BE49-F238E27FC236}">
                      <a16:creationId xmlns:a16="http://schemas.microsoft.com/office/drawing/2014/main" id="{D5015F54-4B28-4E23-8C41-E52FBC7D35D7}"/>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a:extLst>
                    <a:ext uri="{FF2B5EF4-FFF2-40B4-BE49-F238E27FC236}">
                      <a16:creationId xmlns:a16="http://schemas.microsoft.com/office/drawing/2014/main" id="{5FB02A6B-D29E-462B-A688-434A1E8C02B9}"/>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5" name="Rectangle 4">
              <a:extLst>
                <a:ext uri="{FF2B5EF4-FFF2-40B4-BE49-F238E27FC236}">
                  <a16:creationId xmlns:a16="http://schemas.microsoft.com/office/drawing/2014/main" id="{0514E243-3763-4CD8-82A0-F8D4FB910787}"/>
                </a:ext>
              </a:extLst>
            </p:cNvPr>
            <p:cNvSpPr/>
            <p:nvPr/>
          </p:nvSpPr>
          <p:spPr>
            <a:xfrm>
              <a:off x="1030705" y="1276496"/>
              <a:ext cx="4846320" cy="923330"/>
            </a:xfrm>
            <a:prstGeom prst="rect">
              <a:avLst/>
            </a:prstGeom>
          </p:spPr>
          <p:txBody>
            <a:bodyPr wrap="square" lIns="182880">
              <a:spAutoFit/>
            </a:bodyPr>
            <a:lstStyle/>
            <a:p>
              <a:r>
                <a:rPr lang="en-US" b="1" dirty="0">
                  <a:solidFill>
                    <a:srgbClr val="00529B"/>
                  </a:solidFill>
                  <a:latin typeface="Arial" panose="020B0604020202020204" pitchFamily="34" charset="0"/>
                  <a:cs typeface="Arial" panose="020B0604020202020204" pitchFamily="34" charset="0"/>
                </a:rPr>
                <a:t>What if I’m in a Medicare Advantage Plan on January 1 but I want to switch to Original Medicare?</a:t>
              </a:r>
            </a:p>
          </p:txBody>
        </p:sp>
      </p:grpSp>
      <p:grpSp>
        <p:nvGrpSpPr>
          <p:cNvPr id="13" name="Answer 1" descr="Box with yellow boarders reading: You may add Part D coverage if you switch during the Medicare Advantage OEP (January 1–March 31).&#10;">
            <a:extLst>
              <a:ext uri="{FF2B5EF4-FFF2-40B4-BE49-F238E27FC236}">
                <a16:creationId xmlns:a16="http://schemas.microsoft.com/office/drawing/2014/main" id="{4CEFCD75-EB22-4254-9ABC-8727251A78B8}"/>
              </a:ext>
            </a:extLst>
          </p:cNvPr>
          <p:cNvGrpSpPr/>
          <p:nvPr/>
        </p:nvGrpSpPr>
        <p:grpSpPr>
          <a:xfrm>
            <a:off x="6349555" y="1173745"/>
            <a:ext cx="4846320" cy="1097280"/>
            <a:chOff x="6349555" y="1173745"/>
            <a:chExt cx="4846320" cy="1097280"/>
          </a:xfrm>
        </p:grpSpPr>
        <p:sp>
          <p:nvSpPr>
            <p:cNvPr id="22" name="Answer 1" descr="Box with yellow borders reading: You may add Part D coverage if you switch during the Medicare Advantage OEP (January 1–March 31).&#10;">
              <a:extLst>
                <a:ext uri="{FF2B5EF4-FFF2-40B4-BE49-F238E27FC236}">
                  <a16:creationId xmlns:a16="http://schemas.microsoft.com/office/drawing/2014/main" id="{A8C94278-B484-4E06-8E98-9C1B3857D033}"/>
                </a:ext>
              </a:extLst>
            </p:cNvPr>
            <p:cNvSpPr/>
            <p:nvPr/>
          </p:nvSpPr>
          <p:spPr>
            <a:xfrm>
              <a:off x="6349555" y="1173745"/>
              <a:ext cx="4846320" cy="109728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F5597"/>
                </a:solidFill>
              </a:endParaRPr>
            </a:p>
          </p:txBody>
        </p:sp>
        <p:sp>
          <p:nvSpPr>
            <p:cNvPr id="6" name="Rectangle 5">
              <a:extLst>
                <a:ext uri="{FF2B5EF4-FFF2-40B4-BE49-F238E27FC236}">
                  <a16:creationId xmlns:a16="http://schemas.microsoft.com/office/drawing/2014/main" id="{420F32E7-3F45-4875-9165-EDCC3EB57CD4}"/>
                </a:ext>
              </a:extLst>
            </p:cNvPr>
            <p:cNvSpPr/>
            <p:nvPr/>
          </p:nvSpPr>
          <p:spPr>
            <a:xfrm>
              <a:off x="6367302" y="1276496"/>
              <a:ext cx="4733033" cy="923330"/>
            </a:xfrm>
            <a:prstGeom prst="rect">
              <a:avLst/>
            </a:prstGeom>
          </p:spPr>
          <p:txBody>
            <a:bodyPr wrap="square" lIns="182880">
              <a:spAutoFit/>
            </a:bodyPr>
            <a:lstStyle/>
            <a:p>
              <a:r>
                <a:rPr lang="en-US" dirty="0">
                  <a:solidFill>
                    <a:srgbClr val="00529B"/>
                  </a:solidFill>
                  <a:latin typeface="Arial" panose="020B0604020202020204" pitchFamily="34" charset="0"/>
                  <a:cs typeface="Arial" panose="020B0604020202020204" pitchFamily="34" charset="0"/>
                </a:rPr>
                <a:t>You may add Medicare drug coverage if you switch during the Medicare Advantage OEP (January 1–March 31).</a:t>
              </a:r>
            </a:p>
          </p:txBody>
        </p:sp>
      </p:grpSp>
      <p:grpSp>
        <p:nvGrpSpPr>
          <p:cNvPr id="10" name="Question 2" descr="a box with blue borders reading: Can I join, switch, or drop a drug plan if I qualify for a Special Enrollment Period (SEP)? &#10;">
            <a:extLst>
              <a:ext uri="{FF2B5EF4-FFF2-40B4-BE49-F238E27FC236}">
                <a16:creationId xmlns:a16="http://schemas.microsoft.com/office/drawing/2014/main" id="{0C81BAB7-0E2D-47A2-9944-AB9AEDECBE35}"/>
              </a:ext>
            </a:extLst>
          </p:cNvPr>
          <p:cNvGrpSpPr/>
          <p:nvPr/>
        </p:nvGrpSpPr>
        <p:grpSpPr>
          <a:xfrm>
            <a:off x="1030705" y="2375178"/>
            <a:ext cx="5196752" cy="1097280"/>
            <a:chOff x="1030705" y="2375178"/>
            <a:chExt cx="5196752" cy="1097280"/>
          </a:xfrm>
        </p:grpSpPr>
        <p:grpSp>
          <p:nvGrpSpPr>
            <p:cNvPr id="23" name="Question 2" descr="Box with blue borders reading: Can I join, switch, or drop a drug plan if I qualify for a Special Enrollment Period? &#10;">
              <a:extLst>
                <a:ext uri="{FF2B5EF4-FFF2-40B4-BE49-F238E27FC236}">
                  <a16:creationId xmlns:a16="http://schemas.microsoft.com/office/drawing/2014/main" id="{BA1DFCA6-43F0-45C1-B00D-98FEB7F70816}"/>
                </a:ext>
              </a:extLst>
            </p:cNvPr>
            <p:cNvGrpSpPr/>
            <p:nvPr/>
          </p:nvGrpSpPr>
          <p:grpSpPr>
            <a:xfrm>
              <a:off x="1030706" y="2375178"/>
              <a:ext cx="5196751" cy="1097280"/>
              <a:chOff x="1030706" y="2249050"/>
              <a:chExt cx="5196751" cy="914400"/>
            </a:xfrm>
          </p:grpSpPr>
          <p:sp>
            <p:nvSpPr>
              <p:cNvPr id="24" name="Rectangle: Rounded Corners 23">
                <a:extLst>
                  <a:ext uri="{FF2B5EF4-FFF2-40B4-BE49-F238E27FC236}">
                    <a16:creationId xmlns:a16="http://schemas.microsoft.com/office/drawing/2014/main" id="{0F42638C-1FDB-4AB0-9A79-B5BE03F5F23B}"/>
                  </a:ext>
                </a:extLst>
              </p:cNvPr>
              <p:cNvSpPr/>
              <p:nvPr/>
            </p:nvSpPr>
            <p:spPr>
              <a:xfrm>
                <a:off x="1030706" y="2249050"/>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9F84430E-962F-42B7-A5FA-4C21C4EE5F53}"/>
                  </a:ext>
                </a:extLst>
              </p:cNvPr>
              <p:cNvGrpSpPr/>
              <p:nvPr/>
            </p:nvGrpSpPr>
            <p:grpSpPr>
              <a:xfrm>
                <a:off x="5935479" y="2371165"/>
                <a:ext cx="291978" cy="640080"/>
                <a:chOff x="5732904" y="1273307"/>
                <a:chExt cx="291978" cy="701186"/>
              </a:xfrm>
            </p:grpSpPr>
            <p:sp>
              <p:nvSpPr>
                <p:cNvPr id="26" name="Isosceles Triangle 25">
                  <a:extLst>
                    <a:ext uri="{FF2B5EF4-FFF2-40B4-BE49-F238E27FC236}">
                      <a16:creationId xmlns:a16="http://schemas.microsoft.com/office/drawing/2014/main" id="{3F929E0B-2380-4573-ABA6-C4B6EA046C81}"/>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 name="Straight Connector 26">
                  <a:extLst>
                    <a:ext uri="{FF2B5EF4-FFF2-40B4-BE49-F238E27FC236}">
                      <a16:creationId xmlns:a16="http://schemas.microsoft.com/office/drawing/2014/main" id="{3C53F1B8-D7AB-4015-AC0B-D7EBE1AD06ED}"/>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7" name="Rectangle 6">
              <a:extLst>
                <a:ext uri="{FF2B5EF4-FFF2-40B4-BE49-F238E27FC236}">
                  <a16:creationId xmlns:a16="http://schemas.microsoft.com/office/drawing/2014/main" id="{137E7543-2335-44A5-9DDE-AA90E0E4D042}"/>
                </a:ext>
              </a:extLst>
            </p:cNvPr>
            <p:cNvSpPr/>
            <p:nvPr/>
          </p:nvSpPr>
          <p:spPr>
            <a:xfrm>
              <a:off x="1030705" y="2475240"/>
              <a:ext cx="4928665" cy="923330"/>
            </a:xfrm>
            <a:prstGeom prst="rect">
              <a:avLst/>
            </a:prstGeom>
          </p:spPr>
          <p:txBody>
            <a:bodyPr wrap="square" lIns="182880">
              <a:spAutoFit/>
            </a:bodyPr>
            <a:lstStyle/>
            <a:p>
              <a:r>
                <a:rPr lang="en-US" b="1" dirty="0">
                  <a:solidFill>
                    <a:srgbClr val="00529B"/>
                  </a:solidFill>
                  <a:latin typeface="Arial" panose="020B0604020202020204" pitchFamily="34" charset="0"/>
                  <a:cs typeface="Arial" panose="020B0604020202020204" pitchFamily="34" charset="0"/>
                </a:rPr>
                <a:t>Can I join, switch, or drop a drug plan if I qualify for a Special Enrollment Period (SEP)? </a:t>
              </a:r>
            </a:p>
          </p:txBody>
        </p:sp>
      </p:grpSp>
      <p:grpSp>
        <p:nvGrpSpPr>
          <p:cNvPr id="14" name="Answer 2" descr="Box with yellow boarders reading: Yes">
            <a:extLst>
              <a:ext uri="{FF2B5EF4-FFF2-40B4-BE49-F238E27FC236}">
                <a16:creationId xmlns:a16="http://schemas.microsoft.com/office/drawing/2014/main" id="{40DAC7A3-DC9E-4931-8CD2-706129F691BD}"/>
              </a:ext>
            </a:extLst>
          </p:cNvPr>
          <p:cNvGrpSpPr/>
          <p:nvPr/>
        </p:nvGrpSpPr>
        <p:grpSpPr>
          <a:xfrm>
            <a:off x="6349555" y="2375109"/>
            <a:ext cx="4846320" cy="1097280"/>
            <a:chOff x="6349555" y="2375109"/>
            <a:chExt cx="4846320" cy="1097280"/>
          </a:xfrm>
        </p:grpSpPr>
        <p:sp>
          <p:nvSpPr>
            <p:cNvPr id="28" name="Answer 2" descr="Box with yellow borders reading: Yes">
              <a:extLst>
                <a:ext uri="{FF2B5EF4-FFF2-40B4-BE49-F238E27FC236}">
                  <a16:creationId xmlns:a16="http://schemas.microsoft.com/office/drawing/2014/main" id="{59AD0B43-91EC-4725-95E6-AFFEB71931E6}"/>
                </a:ext>
              </a:extLst>
            </p:cNvPr>
            <p:cNvSpPr/>
            <p:nvPr/>
          </p:nvSpPr>
          <p:spPr>
            <a:xfrm>
              <a:off x="6349555" y="2375109"/>
              <a:ext cx="4846320" cy="109728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2F5597"/>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69021CD7-2031-4CAB-A9B4-CA27CC2AC3C9}"/>
                </a:ext>
              </a:extLst>
            </p:cNvPr>
            <p:cNvSpPr/>
            <p:nvPr/>
          </p:nvSpPr>
          <p:spPr>
            <a:xfrm>
              <a:off x="6398786" y="2740271"/>
              <a:ext cx="717504" cy="369332"/>
            </a:xfrm>
            <a:prstGeom prst="rect">
              <a:avLst/>
            </a:prstGeom>
          </p:spPr>
          <p:txBody>
            <a:bodyPr wrap="none" lIns="182880">
              <a:spAutoFit/>
            </a:bodyPr>
            <a:lstStyle/>
            <a:p>
              <a:r>
                <a:rPr lang="en-US" dirty="0">
                  <a:solidFill>
                    <a:srgbClr val="00529B"/>
                  </a:solidFill>
                  <a:latin typeface="Arial" panose="020B0604020202020204" pitchFamily="34" charset="0"/>
                  <a:cs typeface="Arial" panose="020B0604020202020204" pitchFamily="34" charset="0"/>
                </a:rPr>
                <a:t>Yes.</a:t>
              </a:r>
            </a:p>
          </p:txBody>
        </p:sp>
      </p:grpSp>
      <p:grpSp>
        <p:nvGrpSpPr>
          <p:cNvPr id="11" name="Question 3" descr="a box with blue borders reading: What if I’m new to Medicare and enrolled in a Medicare Advantage Plan during my IEP?&#10;">
            <a:extLst>
              <a:ext uri="{FF2B5EF4-FFF2-40B4-BE49-F238E27FC236}">
                <a16:creationId xmlns:a16="http://schemas.microsoft.com/office/drawing/2014/main" id="{28968EAB-0070-48A9-BFD8-1DC4C0679D7D}"/>
              </a:ext>
            </a:extLst>
          </p:cNvPr>
          <p:cNvGrpSpPr/>
          <p:nvPr/>
        </p:nvGrpSpPr>
        <p:grpSpPr>
          <a:xfrm>
            <a:off x="1030705" y="3607776"/>
            <a:ext cx="5196752" cy="1097280"/>
            <a:chOff x="1030705" y="3607776"/>
            <a:chExt cx="5196752" cy="1097280"/>
          </a:xfrm>
        </p:grpSpPr>
        <p:grpSp>
          <p:nvGrpSpPr>
            <p:cNvPr id="29" name="Question 3" descr="Box with blue borders reading: What if I’m new to Medicare and enrolled in a Medicare Advantage Plan during my IEP?&#10;">
              <a:extLst>
                <a:ext uri="{FF2B5EF4-FFF2-40B4-BE49-F238E27FC236}">
                  <a16:creationId xmlns:a16="http://schemas.microsoft.com/office/drawing/2014/main" id="{96D40917-69C2-467B-804D-1CF172415D62}"/>
                </a:ext>
              </a:extLst>
            </p:cNvPr>
            <p:cNvGrpSpPr/>
            <p:nvPr/>
          </p:nvGrpSpPr>
          <p:grpSpPr>
            <a:xfrm>
              <a:off x="1030706" y="3607776"/>
              <a:ext cx="5196751" cy="1097280"/>
              <a:chOff x="1030706" y="3323988"/>
              <a:chExt cx="5196751" cy="914400"/>
            </a:xfrm>
          </p:grpSpPr>
          <p:sp>
            <p:nvSpPr>
              <p:cNvPr id="30" name="Rectangle: Rounded Corners 29">
                <a:extLst>
                  <a:ext uri="{FF2B5EF4-FFF2-40B4-BE49-F238E27FC236}">
                    <a16:creationId xmlns:a16="http://schemas.microsoft.com/office/drawing/2014/main" id="{A7CDC0F1-4AA0-4CA9-81A0-75F20A46F9CA}"/>
                  </a:ext>
                </a:extLst>
              </p:cNvPr>
              <p:cNvSpPr/>
              <p:nvPr/>
            </p:nvSpPr>
            <p:spPr>
              <a:xfrm>
                <a:off x="1030706" y="3323988"/>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31" name="Group 30">
                <a:extLst>
                  <a:ext uri="{FF2B5EF4-FFF2-40B4-BE49-F238E27FC236}">
                    <a16:creationId xmlns:a16="http://schemas.microsoft.com/office/drawing/2014/main" id="{CAFCEA8A-BE06-4BD1-8657-31228C0D2CB1}"/>
                  </a:ext>
                </a:extLst>
              </p:cNvPr>
              <p:cNvGrpSpPr/>
              <p:nvPr/>
            </p:nvGrpSpPr>
            <p:grpSpPr>
              <a:xfrm>
                <a:off x="5935479" y="3461079"/>
                <a:ext cx="291978" cy="640080"/>
                <a:chOff x="5732904" y="1273307"/>
                <a:chExt cx="291978" cy="701186"/>
              </a:xfrm>
            </p:grpSpPr>
            <p:sp>
              <p:nvSpPr>
                <p:cNvPr id="32" name="Isosceles Triangle 31">
                  <a:extLst>
                    <a:ext uri="{FF2B5EF4-FFF2-40B4-BE49-F238E27FC236}">
                      <a16:creationId xmlns:a16="http://schemas.microsoft.com/office/drawing/2014/main" id="{227D6C12-73FB-4DA6-BA9B-F98BCE433822}"/>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Straight Connector 32">
                  <a:extLst>
                    <a:ext uri="{FF2B5EF4-FFF2-40B4-BE49-F238E27FC236}">
                      <a16:creationId xmlns:a16="http://schemas.microsoft.com/office/drawing/2014/main" id="{01F4E75E-8085-45AB-9233-ECA5442F916E}"/>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41" name="Rectangle 40">
              <a:extLst>
                <a:ext uri="{FF2B5EF4-FFF2-40B4-BE49-F238E27FC236}">
                  <a16:creationId xmlns:a16="http://schemas.microsoft.com/office/drawing/2014/main" id="{C31B578C-E615-424C-A5B6-556BE9AD0A66}"/>
                </a:ext>
              </a:extLst>
            </p:cNvPr>
            <p:cNvSpPr/>
            <p:nvPr/>
          </p:nvSpPr>
          <p:spPr>
            <a:xfrm>
              <a:off x="1030705" y="3721336"/>
              <a:ext cx="4782676" cy="923330"/>
            </a:xfrm>
            <a:prstGeom prst="rect">
              <a:avLst/>
            </a:prstGeom>
          </p:spPr>
          <p:txBody>
            <a:bodyPr wrap="square" lIns="182880">
              <a:spAutoFit/>
            </a:bodyPr>
            <a:lstStyle/>
            <a:p>
              <a:r>
                <a:rPr lang="en-US" b="1" dirty="0">
                  <a:solidFill>
                    <a:srgbClr val="00529B"/>
                  </a:solidFill>
                  <a:latin typeface="Arial" panose="020B0604020202020204" pitchFamily="34" charset="0"/>
                  <a:cs typeface="Arial" panose="020B0604020202020204" pitchFamily="34" charset="0"/>
                </a:rPr>
                <a:t>What if I’m new to Medicare and enrolled in a Medicare Advantage Plan during my IEP?</a:t>
              </a:r>
            </a:p>
          </p:txBody>
        </p:sp>
      </p:grpSp>
      <p:grpSp>
        <p:nvGrpSpPr>
          <p:cNvPr id="15" name="Answer 3" descr="Box with yellow boarders reading: You can make a change within the first 3 months you have Medicare.&#10;">
            <a:extLst>
              <a:ext uri="{FF2B5EF4-FFF2-40B4-BE49-F238E27FC236}">
                <a16:creationId xmlns:a16="http://schemas.microsoft.com/office/drawing/2014/main" id="{E8A3F6AD-4672-4A70-BAA0-AB6BA0CAFF64}"/>
              </a:ext>
            </a:extLst>
          </p:cNvPr>
          <p:cNvGrpSpPr/>
          <p:nvPr/>
        </p:nvGrpSpPr>
        <p:grpSpPr>
          <a:xfrm>
            <a:off x="6349555" y="3595518"/>
            <a:ext cx="4846320" cy="1097280"/>
            <a:chOff x="6349555" y="3595518"/>
            <a:chExt cx="4846320" cy="1097280"/>
          </a:xfrm>
        </p:grpSpPr>
        <p:sp>
          <p:nvSpPr>
            <p:cNvPr id="34" name="Answer 3" descr="Box with yellow borders reading: You can make a change within the first 3 months you have Medicare.&#10;">
              <a:extLst>
                <a:ext uri="{FF2B5EF4-FFF2-40B4-BE49-F238E27FC236}">
                  <a16:creationId xmlns:a16="http://schemas.microsoft.com/office/drawing/2014/main" id="{AF78F583-2E90-4275-80A0-EF9F0B926B37}"/>
                </a:ext>
              </a:extLst>
            </p:cNvPr>
            <p:cNvSpPr/>
            <p:nvPr/>
          </p:nvSpPr>
          <p:spPr>
            <a:xfrm>
              <a:off x="6349555" y="3595518"/>
              <a:ext cx="4846320" cy="109728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2F5597"/>
                </a:solidFill>
                <a:latin typeface="Arial" panose="020B060402020202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id="{891773BB-7B11-4A74-9782-B4EB1D59D04D}"/>
                </a:ext>
              </a:extLst>
            </p:cNvPr>
            <p:cNvSpPr/>
            <p:nvPr/>
          </p:nvSpPr>
          <p:spPr>
            <a:xfrm>
              <a:off x="6382542" y="3735043"/>
              <a:ext cx="4733032" cy="646331"/>
            </a:xfrm>
            <a:prstGeom prst="rect">
              <a:avLst/>
            </a:prstGeom>
          </p:spPr>
          <p:txBody>
            <a:bodyPr wrap="square" lIns="182880">
              <a:spAutoFit/>
            </a:bodyPr>
            <a:lstStyle/>
            <a:p>
              <a:r>
                <a:rPr lang="en-US" dirty="0">
                  <a:solidFill>
                    <a:srgbClr val="00529B"/>
                  </a:solidFill>
                  <a:latin typeface="Arial" panose="020B0604020202020204" pitchFamily="34" charset="0"/>
                  <a:cs typeface="Arial" panose="020B0604020202020204" pitchFamily="34" charset="0"/>
                </a:rPr>
                <a:t>You can make a change within the first 3 months you have Medicare.</a:t>
              </a:r>
            </a:p>
          </p:txBody>
        </p:sp>
      </p:grpSp>
      <p:grpSp>
        <p:nvGrpSpPr>
          <p:cNvPr id="12" name="Question 4" descr="a box with blue borders reading: When’s the 5-star SEP? &#10;">
            <a:extLst>
              <a:ext uri="{FF2B5EF4-FFF2-40B4-BE49-F238E27FC236}">
                <a16:creationId xmlns:a16="http://schemas.microsoft.com/office/drawing/2014/main" id="{109511FA-A980-4E28-ACFE-98D9D1320513}"/>
              </a:ext>
            </a:extLst>
          </p:cNvPr>
          <p:cNvGrpSpPr/>
          <p:nvPr/>
        </p:nvGrpSpPr>
        <p:grpSpPr>
          <a:xfrm>
            <a:off x="1030705" y="4816068"/>
            <a:ext cx="5193337" cy="1097280"/>
            <a:chOff x="1030705" y="4816068"/>
            <a:chExt cx="5193337" cy="1097280"/>
          </a:xfrm>
        </p:grpSpPr>
        <p:grpSp>
          <p:nvGrpSpPr>
            <p:cNvPr id="35" name="Question 4" descr="Box with blue borders reading: When’s the 5-star SEP? &#10;">
              <a:extLst>
                <a:ext uri="{FF2B5EF4-FFF2-40B4-BE49-F238E27FC236}">
                  <a16:creationId xmlns:a16="http://schemas.microsoft.com/office/drawing/2014/main" id="{19A2E53C-5654-4F84-B99F-E7D8A209C6C8}"/>
                </a:ext>
              </a:extLst>
            </p:cNvPr>
            <p:cNvGrpSpPr/>
            <p:nvPr/>
          </p:nvGrpSpPr>
          <p:grpSpPr>
            <a:xfrm>
              <a:off x="1030705" y="4816068"/>
              <a:ext cx="5193337" cy="1097280"/>
              <a:chOff x="1030705" y="4406152"/>
              <a:chExt cx="5193337" cy="914400"/>
            </a:xfrm>
          </p:grpSpPr>
          <p:sp>
            <p:nvSpPr>
              <p:cNvPr id="36" name="Rectangle: Rounded Corners 35">
                <a:extLst>
                  <a:ext uri="{FF2B5EF4-FFF2-40B4-BE49-F238E27FC236}">
                    <a16:creationId xmlns:a16="http://schemas.microsoft.com/office/drawing/2014/main" id="{E2E67A91-34B5-4C36-BC0E-750C1ABBA739}"/>
                  </a:ext>
                </a:extLst>
              </p:cNvPr>
              <p:cNvSpPr/>
              <p:nvPr/>
            </p:nvSpPr>
            <p:spPr>
              <a:xfrm>
                <a:off x="1030705" y="4406152"/>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37" name="Group 36">
                <a:extLst>
                  <a:ext uri="{FF2B5EF4-FFF2-40B4-BE49-F238E27FC236}">
                    <a16:creationId xmlns:a16="http://schemas.microsoft.com/office/drawing/2014/main" id="{F19752E1-159E-48E7-AF3E-26EFFADC8C53}"/>
                  </a:ext>
                </a:extLst>
              </p:cNvPr>
              <p:cNvGrpSpPr/>
              <p:nvPr/>
            </p:nvGrpSpPr>
            <p:grpSpPr>
              <a:xfrm>
                <a:off x="5932064" y="4536016"/>
                <a:ext cx="291978" cy="640080"/>
                <a:chOff x="5732904" y="1273307"/>
                <a:chExt cx="291978" cy="701186"/>
              </a:xfrm>
            </p:grpSpPr>
            <p:sp>
              <p:nvSpPr>
                <p:cNvPr id="38" name="Isosceles Triangle 37">
                  <a:extLst>
                    <a:ext uri="{FF2B5EF4-FFF2-40B4-BE49-F238E27FC236}">
                      <a16:creationId xmlns:a16="http://schemas.microsoft.com/office/drawing/2014/main" id="{B33230E7-1D83-44D3-B89F-6CC5EC84C084}"/>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9" name="Straight Connector 38">
                  <a:extLst>
                    <a:ext uri="{FF2B5EF4-FFF2-40B4-BE49-F238E27FC236}">
                      <a16:creationId xmlns:a16="http://schemas.microsoft.com/office/drawing/2014/main" id="{24E301C0-2925-49A3-91BB-F63C9FC6DE68}"/>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43" name="Rectangle 42">
              <a:extLst>
                <a:ext uri="{FF2B5EF4-FFF2-40B4-BE49-F238E27FC236}">
                  <a16:creationId xmlns:a16="http://schemas.microsoft.com/office/drawing/2014/main" id="{B1651A7E-ECEB-4332-9FA8-D0B6F0011786}"/>
                </a:ext>
              </a:extLst>
            </p:cNvPr>
            <p:cNvSpPr/>
            <p:nvPr/>
          </p:nvSpPr>
          <p:spPr>
            <a:xfrm>
              <a:off x="1067330" y="5162372"/>
              <a:ext cx="2922980" cy="369332"/>
            </a:xfrm>
            <a:prstGeom prst="rect">
              <a:avLst/>
            </a:prstGeom>
          </p:spPr>
          <p:txBody>
            <a:bodyPr wrap="none" lIns="182880">
              <a:spAutoFit/>
            </a:bodyPr>
            <a:lstStyle/>
            <a:p>
              <a:r>
                <a:rPr lang="en-US" b="1" dirty="0">
                  <a:solidFill>
                    <a:srgbClr val="00529B"/>
                  </a:solidFill>
                  <a:latin typeface="Arial" panose="020B0604020202020204" pitchFamily="34" charset="0"/>
                  <a:cs typeface="Arial" panose="020B0604020202020204" pitchFamily="34" charset="0"/>
                </a:rPr>
                <a:t>When’s the 5-star SEP? </a:t>
              </a:r>
              <a:endParaRPr lang="en-US" dirty="0"/>
            </a:p>
          </p:txBody>
        </p:sp>
      </p:grpSp>
      <p:grpSp>
        <p:nvGrpSpPr>
          <p:cNvPr id="45" name="Answer 4" descr="Box with yellow boarders reading: December 8–November 30 each year, you can switch to a Medicare drug plan that has 5 stars for its overall rating.&#10;">
            <a:extLst>
              <a:ext uri="{FF2B5EF4-FFF2-40B4-BE49-F238E27FC236}">
                <a16:creationId xmlns:a16="http://schemas.microsoft.com/office/drawing/2014/main" id="{2BCDCF0D-4D1E-4911-83CB-B1FBA3AA8529}"/>
              </a:ext>
            </a:extLst>
          </p:cNvPr>
          <p:cNvGrpSpPr/>
          <p:nvPr/>
        </p:nvGrpSpPr>
        <p:grpSpPr>
          <a:xfrm>
            <a:off x="6349555" y="4819201"/>
            <a:ext cx="4846320" cy="1097280"/>
            <a:chOff x="6349555" y="4819201"/>
            <a:chExt cx="4846320" cy="1097280"/>
          </a:xfrm>
        </p:grpSpPr>
        <p:sp>
          <p:nvSpPr>
            <p:cNvPr id="40" name="Answer 4" descr="Box with yellow borders reading: December 8–November 30 each year, you can switch to a Medicare drug plan that has 5 stars for its overall rating.&#10;">
              <a:extLst>
                <a:ext uri="{FF2B5EF4-FFF2-40B4-BE49-F238E27FC236}">
                  <a16:creationId xmlns:a16="http://schemas.microsoft.com/office/drawing/2014/main" id="{D208A867-B88D-4E60-A44B-C370C554CCE8}"/>
                </a:ext>
              </a:extLst>
            </p:cNvPr>
            <p:cNvSpPr/>
            <p:nvPr/>
          </p:nvSpPr>
          <p:spPr>
            <a:xfrm>
              <a:off x="6349555" y="4819201"/>
              <a:ext cx="4846320" cy="109728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2F5597"/>
                </a:solidFill>
                <a:latin typeface="Arial" panose="020B0604020202020204" pitchFamily="34" charset="0"/>
                <a:cs typeface="Arial" panose="020B0604020202020204" pitchFamily="34" charset="0"/>
              </a:endParaRPr>
            </a:p>
          </p:txBody>
        </p:sp>
        <p:sp>
          <p:nvSpPr>
            <p:cNvPr id="44" name="Rectangle 43">
              <a:extLst>
                <a:ext uri="{FF2B5EF4-FFF2-40B4-BE49-F238E27FC236}">
                  <a16:creationId xmlns:a16="http://schemas.microsoft.com/office/drawing/2014/main" id="{9FB27390-F93D-4E1B-8210-7C53EC2B7F2B}"/>
                </a:ext>
              </a:extLst>
            </p:cNvPr>
            <p:cNvSpPr/>
            <p:nvPr/>
          </p:nvSpPr>
          <p:spPr>
            <a:xfrm>
              <a:off x="6367302" y="4893571"/>
              <a:ext cx="4733032" cy="923330"/>
            </a:xfrm>
            <a:prstGeom prst="rect">
              <a:avLst/>
            </a:prstGeom>
          </p:spPr>
          <p:txBody>
            <a:bodyPr wrap="square" lIns="182880">
              <a:spAutoFit/>
            </a:bodyPr>
            <a:lstStyle/>
            <a:p>
              <a:r>
                <a:rPr lang="en-US" dirty="0">
                  <a:solidFill>
                    <a:srgbClr val="00529B"/>
                  </a:solidFill>
                  <a:latin typeface="Arial" panose="020B0604020202020204" pitchFamily="34" charset="0"/>
                  <a:cs typeface="Arial" panose="020B0604020202020204" pitchFamily="34" charset="0"/>
                </a:rPr>
                <a:t>December 8–November 30 each year, you can switch to Medicare drug coverage that has 5 stars for its overall rating.</a:t>
              </a:r>
            </a:p>
          </p:txBody>
        </p:sp>
      </p:grpSp>
      <p:sp>
        <p:nvSpPr>
          <p:cNvPr id="46" name="Slide Number Placeholder 45">
            <a:extLst>
              <a:ext uri="{FF2B5EF4-FFF2-40B4-BE49-F238E27FC236}">
                <a16:creationId xmlns:a16="http://schemas.microsoft.com/office/drawing/2014/main" id="{97A52F21-6685-41D6-A3FA-E3C1EFF5D00A}"/>
              </a:ext>
            </a:extLst>
          </p:cNvPr>
          <p:cNvSpPr>
            <a:spLocks noGrp="1"/>
          </p:cNvSpPr>
          <p:nvPr>
            <p:ph type="sldNum" sz="quarter" idx="12"/>
          </p:nvPr>
        </p:nvSpPr>
        <p:spPr/>
        <p:txBody>
          <a:bodyPr/>
          <a:lstStyle/>
          <a:p>
            <a:fld id="{0B2D781D-8844-5940-92D1-06EF0A7F581E}" type="slidenum">
              <a:rPr lang="en-US" smtClean="0"/>
              <a:pPr/>
              <a:t>67</a:t>
            </a:fld>
            <a:endParaRPr lang="en-US" dirty="0"/>
          </a:p>
        </p:txBody>
      </p:sp>
      <p:sp>
        <p:nvSpPr>
          <p:cNvPr id="3" name="Footer Placeholder 2">
            <a:extLst>
              <a:ext uri="{FF2B5EF4-FFF2-40B4-BE49-F238E27FC236}">
                <a16:creationId xmlns:a16="http://schemas.microsoft.com/office/drawing/2014/main" id="{5324A515-A3BC-419F-866B-B72736275B17}"/>
              </a:ext>
            </a:extLst>
          </p:cNvPr>
          <p:cNvSpPr>
            <a:spLocks noGrp="1"/>
          </p:cNvSpPr>
          <p:nvPr>
            <p:ph type="ftr" sz="quarter" idx="11"/>
          </p:nvPr>
        </p:nvSpPr>
        <p:spPr/>
        <p:txBody>
          <a:bodyPr/>
          <a:lstStyle/>
          <a:p>
            <a:r>
              <a:rPr lang="en-US"/>
              <a:t>Getting Started with Medicare</a:t>
            </a:r>
            <a:endParaRPr lang="en-US" dirty="0"/>
          </a:p>
        </p:txBody>
      </p:sp>
      <p:sp>
        <p:nvSpPr>
          <p:cNvPr id="2" name="Date Placeholder 1">
            <a:extLst>
              <a:ext uri="{FF2B5EF4-FFF2-40B4-BE49-F238E27FC236}">
                <a16:creationId xmlns:a16="http://schemas.microsoft.com/office/drawing/2014/main" id="{6B18BA4D-A320-40A2-993F-42122BBE8B00}"/>
              </a:ext>
            </a:extLst>
          </p:cNvPr>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625598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wipe(left)">
                                      <p:cBhvr>
                                        <p:cTn id="3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Choosing a Part D Plan</a:t>
            </a:r>
          </a:p>
        </p:txBody>
      </p:sp>
      <p:sp>
        <p:nvSpPr>
          <p:cNvPr id="6" name="Content Placeholder 7"/>
          <p:cNvSpPr txBox="1">
            <a:spLocks/>
          </p:cNvSpPr>
          <p:nvPr/>
        </p:nvSpPr>
        <p:spPr>
          <a:xfrm>
            <a:off x="838200" y="1587601"/>
            <a:ext cx="10140504" cy="478038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Wingdings" panose="05000000000000000000" pitchFamily="2" charset="2"/>
              <a:buChar char="§"/>
              <a:defRPr sz="3200" kern="1200">
                <a:solidFill>
                  <a:schemeClr val="tx1"/>
                </a:solidFill>
                <a:latin typeface="+mn-lt"/>
                <a:ea typeface="+mn-ea"/>
                <a:cs typeface="+mn-cs"/>
              </a:defRPr>
            </a:lvl1pPr>
            <a:lvl2pPr marL="461963" marR="0"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24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20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7472" marR="0" lvl="0" indent="-347472" algn="l" defTabSz="685800" rtl="0" eaLnBrk="1" fontAlgn="auto" latinLnBrk="0" hangingPunct="1">
              <a:lnSpc>
                <a:spcPct val="110000"/>
              </a:lnSpc>
              <a:spcBef>
                <a:spcPts val="0"/>
              </a:spcBef>
              <a:spcAft>
                <a:spcPts val="120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Compare plans by computer or phone:</a:t>
            </a:r>
          </a:p>
          <a:p>
            <a:pPr marL="804672" lvl="1" indent="-347472">
              <a:lnSpc>
                <a:spcPct val="110000"/>
              </a:lnSpc>
              <a:spcBef>
                <a:spcPts val="0"/>
              </a:spcBef>
              <a:spcAft>
                <a:spcPts val="1200"/>
              </a:spcAft>
            </a:pPr>
            <a:r>
              <a:rPr kumimoji="0"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Find health and drug plans at </a:t>
            </a:r>
            <a:r>
              <a:rPr lang="en-US" sz="2000" dirty="0">
                <a:solidFill>
                  <a:srgbClr val="00529B"/>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Medicare.gov/plan-compare</a:t>
            </a:r>
            <a:r>
              <a:rPr kumimoji="0"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 </a:t>
            </a:r>
          </a:p>
          <a:p>
            <a:pPr marL="804672" marR="0" lvl="1" indent="-347472" algn="l" defTabSz="685800" rtl="0" eaLnBrk="1" fontAlgn="auto" latinLnBrk="0" hangingPunct="1">
              <a:lnSpc>
                <a:spcPct val="11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Call Medicare</a:t>
            </a:r>
          </a:p>
          <a:p>
            <a:pPr marL="804672" lvl="1" indent="-347472">
              <a:lnSpc>
                <a:spcPct val="110000"/>
              </a:lnSpc>
              <a:spcBef>
                <a:spcPts val="0"/>
              </a:spcBef>
              <a:spcAft>
                <a:spcPts val="1200"/>
              </a:spcAft>
              <a:defRPr/>
            </a:pPr>
            <a:r>
              <a:rPr kumimoji="0"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Contact your SHIP at </a:t>
            </a:r>
            <a:r>
              <a:rPr lang="en-US" sz="2000" dirty="0">
                <a:solidFill>
                  <a:srgbClr val="00529B"/>
                </a:solidFill>
                <a:latin typeface="Arial" panose="020B0604020202020204" pitchFamily="34" charset="0"/>
                <a:cs typeface="Arial" panose="020B0604020202020204" pitchFamily="34" charset="0"/>
                <a:hlinkClick r:id="rId5"/>
              </a:rPr>
              <a:t>shiphelp.org</a:t>
            </a:r>
            <a:r>
              <a:rPr lang="en-US" sz="2000" dirty="0">
                <a:solidFill>
                  <a:srgbClr val="00529B"/>
                </a:solidFill>
                <a:latin typeface="Arial" panose="020B0604020202020204" pitchFamily="34" charset="0"/>
                <a:cs typeface="Arial" panose="020B0604020202020204" pitchFamily="34" charset="0"/>
              </a:rPr>
              <a:t> for </a:t>
            </a:r>
            <a:r>
              <a:rPr kumimoji="0"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help comparing plans </a:t>
            </a:r>
          </a:p>
          <a:p>
            <a:pPr marL="347472" marR="0" lvl="0" indent="-347472" algn="l" defTabSz="685800" rtl="0" eaLnBrk="1" fontAlgn="auto" latinLnBrk="0" hangingPunct="1">
              <a:lnSpc>
                <a:spcPct val="110000"/>
              </a:lnSpc>
              <a:spcBef>
                <a:spcPts val="0"/>
              </a:spcBef>
              <a:spcAft>
                <a:spcPts val="120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To join a Medicare drug plan, you can:</a:t>
            </a:r>
          </a:p>
          <a:p>
            <a:pPr marL="804672" lvl="1" indent="-347472">
              <a:lnSpc>
                <a:spcPct val="110000"/>
              </a:lnSpc>
              <a:spcBef>
                <a:spcPts val="0"/>
              </a:spcBef>
              <a:spcAft>
                <a:spcPts val="1200"/>
              </a:spcAft>
            </a:pPr>
            <a:r>
              <a:rPr kumimoji="0"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Join at </a:t>
            </a:r>
            <a:r>
              <a:rPr lang="en-US" sz="2000" dirty="0">
                <a:solidFill>
                  <a:srgbClr val="00529B"/>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Medicare.gov/plan-compare</a:t>
            </a:r>
            <a:r>
              <a:rPr lang="en-US" sz="2000" dirty="0">
                <a:solidFill>
                  <a:srgbClr val="00529B"/>
                </a:solidFill>
                <a:latin typeface="Arial" panose="020B0604020202020204" pitchFamily="34" charset="0"/>
                <a:cs typeface="Arial" panose="020B0604020202020204" pitchFamily="34" charset="0"/>
              </a:rPr>
              <a:t> or on the plan’s website</a:t>
            </a:r>
            <a:endParaRPr kumimoji="0"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a:p>
            <a:pPr marL="804672" marR="0" lvl="1" indent="-347472" algn="l" defTabSz="685800" rtl="0" eaLnBrk="1" fontAlgn="auto" latinLnBrk="0" hangingPunct="1">
              <a:lnSpc>
                <a:spcPct val="11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Call Medicare</a:t>
            </a:r>
          </a:p>
          <a:p>
            <a:pPr marL="804672" marR="0" lvl="1" indent="-347472" algn="l" defTabSz="685800" rtl="0" eaLnBrk="1" fontAlgn="auto" latinLnBrk="0" hangingPunct="1">
              <a:lnSpc>
                <a:spcPct val="11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Join on the plan’s website or call the plan</a:t>
            </a:r>
          </a:p>
          <a:p>
            <a:pPr marL="804672" marR="0" lvl="1" indent="-347472" algn="l" defTabSz="685800" rtl="0" eaLnBrk="1" fontAlgn="auto" latinLnBrk="0" hangingPunct="1">
              <a:lnSpc>
                <a:spcPct val="11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Complete a paper enrollment form</a:t>
            </a:r>
          </a:p>
          <a:p>
            <a:pPr marL="571309" indent="-347472">
              <a:lnSpc>
                <a:spcPct val="110000"/>
              </a:lnSpc>
              <a:spcBef>
                <a:spcPts val="0"/>
              </a:spcBef>
              <a:spcAft>
                <a:spcPts val="1200"/>
              </a:spcAft>
              <a:defRPr/>
            </a:pPr>
            <a:r>
              <a:rPr lang="en-US" sz="2400" dirty="0">
                <a:solidFill>
                  <a:srgbClr val="00529B"/>
                </a:solidFill>
                <a:latin typeface="Arial" panose="020B0604020202020204" pitchFamily="34" charset="0"/>
                <a:cs typeface="Arial" panose="020B0604020202020204" pitchFamily="34" charset="0"/>
              </a:rPr>
              <a:t>The plan will notify you whether it has accepted or denied your application</a:t>
            </a:r>
          </a:p>
          <a:p>
            <a:pPr marL="457200" marR="0" lvl="1" indent="0" algn="l" defTabSz="685800" rtl="0" eaLnBrk="1" fontAlgn="auto" latinLnBrk="0" hangingPunct="1">
              <a:lnSpc>
                <a:spcPct val="110000"/>
              </a:lnSpc>
              <a:spcBef>
                <a:spcPts val="0"/>
              </a:spcBef>
              <a:spcAft>
                <a:spcPts val="1200"/>
              </a:spcAft>
              <a:buClrTx/>
              <a:buSzTx/>
              <a:buNone/>
              <a:tabLst/>
              <a:defRPr/>
            </a:pPr>
            <a:endParaRPr kumimoji="0"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p:txBody>
      </p:sp>
      <p:grpSp>
        <p:nvGrpSpPr>
          <p:cNvPr id="7" name="Group 6" descr="Yellow information banner reading: Call Medicare at 1-800-MEDICARE &#10;(1-800-633-4227; TTY: 1-877-486-2048)&#10;&#10;">
            <a:extLst>
              <a:ext uri="{FF2B5EF4-FFF2-40B4-BE49-F238E27FC236}">
                <a16:creationId xmlns:a16="http://schemas.microsoft.com/office/drawing/2014/main" id="{483ADF31-D839-4F0F-B65B-9D73D2C2885E}"/>
              </a:ext>
            </a:extLst>
          </p:cNvPr>
          <p:cNvGrpSpPr/>
          <p:nvPr/>
        </p:nvGrpSpPr>
        <p:grpSpPr>
          <a:xfrm>
            <a:off x="7174522" y="1069673"/>
            <a:ext cx="5032716" cy="958794"/>
            <a:chOff x="7174522" y="1069673"/>
            <a:chExt cx="5032716" cy="958794"/>
          </a:xfrm>
        </p:grpSpPr>
        <p:grpSp>
          <p:nvGrpSpPr>
            <p:cNvPr id="5" name="Group 4" descr="Yellow information banner with a phone icon providing Medicare contact info">
              <a:extLst>
                <a:ext uri="{FF2B5EF4-FFF2-40B4-BE49-F238E27FC236}">
                  <a16:creationId xmlns:a16="http://schemas.microsoft.com/office/drawing/2014/main" id="{453DEF0B-2DA1-44D9-931C-823E270A5282}"/>
                </a:ext>
              </a:extLst>
            </p:cNvPr>
            <p:cNvGrpSpPr/>
            <p:nvPr/>
          </p:nvGrpSpPr>
          <p:grpSpPr>
            <a:xfrm>
              <a:off x="7174522" y="1105137"/>
              <a:ext cx="5032716" cy="923330"/>
              <a:chOff x="12401842" y="1139971"/>
              <a:chExt cx="5032716" cy="923330"/>
            </a:xfrm>
          </p:grpSpPr>
          <p:sp>
            <p:nvSpPr>
              <p:cNvPr id="14" name="Arrow: Pentagon 13">
                <a:extLst>
                  <a:ext uri="{FF2B5EF4-FFF2-40B4-BE49-F238E27FC236}">
                    <a16:creationId xmlns:a16="http://schemas.microsoft.com/office/drawing/2014/main" id="{687B38D9-3272-4690-91C3-3293B7E7C8C5}"/>
                  </a:ext>
                </a:extLst>
              </p:cNvPr>
              <p:cNvSpPr/>
              <p:nvPr/>
            </p:nvSpPr>
            <p:spPr>
              <a:xfrm rot="10800000">
                <a:off x="12401842" y="1139971"/>
                <a:ext cx="5032716" cy="707887"/>
              </a:xfrm>
              <a:prstGeom prst="homePlate">
                <a:avLst/>
              </a:prstGeom>
              <a:solidFill>
                <a:srgbClr val="FEC73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57338FF6-82B3-4383-8818-9ECB74930FBC}"/>
                  </a:ext>
                </a:extLst>
              </p:cNvPr>
              <p:cNvSpPr txBox="1"/>
              <p:nvPr/>
            </p:nvSpPr>
            <p:spPr>
              <a:xfrm>
                <a:off x="13471709" y="1139971"/>
                <a:ext cx="3960966" cy="923330"/>
              </a:xfrm>
              <a:prstGeom prst="rect">
                <a:avLst/>
              </a:prstGeom>
              <a:noFill/>
            </p:spPr>
            <p:txBody>
              <a:bodyPr wrap="square" rtlCol="0">
                <a:spAutoFit/>
              </a:bodyPr>
              <a:lstStyle/>
              <a:p>
                <a:r>
                  <a:rPr lang="en-US" dirty="0">
                    <a:solidFill>
                      <a:srgbClr val="00529B"/>
                    </a:solidFill>
                  </a:rPr>
                  <a:t>Call Medicare at 1-800-MEDICARE </a:t>
                </a:r>
              </a:p>
              <a:p>
                <a:r>
                  <a:rPr lang="en-US" dirty="0">
                    <a:solidFill>
                      <a:srgbClr val="00529B"/>
                    </a:solidFill>
                  </a:rPr>
                  <a:t>(1-800-633-4227; TTY: 1-877-486-2048)</a:t>
                </a:r>
                <a:endParaRPr lang="en-US" dirty="0">
                  <a:solidFill>
                    <a:srgbClr val="00529B"/>
                  </a:solidFill>
                  <a:cs typeface="Calibri"/>
                </a:endParaRPr>
              </a:p>
              <a:p>
                <a:endParaRPr lang="en-US" dirty="0"/>
              </a:p>
            </p:txBody>
          </p:sp>
        </p:grpSp>
        <p:sp>
          <p:nvSpPr>
            <p:cNvPr id="16" name="Freeform: Shape 15">
              <a:extLst>
                <a:ext uri="{FF2B5EF4-FFF2-40B4-BE49-F238E27FC236}">
                  <a16:creationId xmlns:a16="http://schemas.microsoft.com/office/drawing/2014/main" id="{D395EEE7-C0EC-4A53-A9AF-EC566C57D1EA}"/>
                </a:ext>
              </a:extLst>
            </p:cNvPr>
            <p:cNvSpPr>
              <a:spLocks noChangeAspect="1"/>
            </p:cNvSpPr>
            <p:nvPr/>
          </p:nvSpPr>
          <p:spPr>
            <a:xfrm>
              <a:off x="7819343" y="1069673"/>
              <a:ext cx="348578" cy="731520"/>
            </a:xfrm>
            <a:custGeom>
              <a:avLst/>
              <a:gdLst>
                <a:gd name="connsiteX0" fmla="*/ 210017 w 2710595"/>
                <a:gd name="connsiteY0" fmla="*/ 0 h 5572664"/>
                <a:gd name="connsiteX1" fmla="*/ 2500578 w 2710595"/>
                <a:gd name="connsiteY1" fmla="*/ 0 h 5572664"/>
                <a:gd name="connsiteX2" fmla="*/ 2710595 w 2710595"/>
                <a:gd name="connsiteY2" fmla="*/ 210017 h 5572664"/>
                <a:gd name="connsiteX3" fmla="*/ 2710595 w 2710595"/>
                <a:gd name="connsiteY3" fmla="*/ 5362647 h 5572664"/>
                <a:gd name="connsiteX4" fmla="*/ 2500578 w 2710595"/>
                <a:gd name="connsiteY4" fmla="*/ 5572664 h 5572664"/>
                <a:gd name="connsiteX5" fmla="*/ 210017 w 2710595"/>
                <a:gd name="connsiteY5" fmla="*/ 5572664 h 5572664"/>
                <a:gd name="connsiteX6" fmla="*/ 0 w 2710595"/>
                <a:gd name="connsiteY6" fmla="*/ 5362647 h 5572664"/>
                <a:gd name="connsiteX7" fmla="*/ 0 w 2710595"/>
                <a:gd name="connsiteY7" fmla="*/ 210017 h 5572664"/>
                <a:gd name="connsiteX8" fmla="*/ 210017 w 2710595"/>
                <a:gd name="connsiteY8" fmla="*/ 0 h 5572664"/>
                <a:gd name="connsiteX9" fmla="*/ 1085372 w 2710595"/>
                <a:gd name="connsiteY9" fmla="*/ 374564 h 5572664"/>
                <a:gd name="connsiteX10" fmla="*/ 957319 w 2710595"/>
                <a:gd name="connsiteY10" fmla="*/ 426665 h 5572664"/>
                <a:gd name="connsiteX11" fmla="*/ 1085372 w 2710595"/>
                <a:gd name="connsiteY11" fmla="*/ 478765 h 5572664"/>
                <a:gd name="connsiteX12" fmla="*/ 1625219 w 2710595"/>
                <a:gd name="connsiteY12" fmla="*/ 478765 h 5572664"/>
                <a:gd name="connsiteX13" fmla="*/ 1753271 w 2710595"/>
                <a:gd name="connsiteY13" fmla="*/ 426665 h 5572664"/>
                <a:gd name="connsiteX14" fmla="*/ 1625219 w 2710595"/>
                <a:gd name="connsiteY14" fmla="*/ 374564 h 5572664"/>
                <a:gd name="connsiteX15" fmla="*/ 1085372 w 2710595"/>
                <a:gd name="connsiteY15" fmla="*/ 374564 h 5572664"/>
                <a:gd name="connsiteX16" fmla="*/ 175557 w 2710595"/>
                <a:gd name="connsiteY16" fmla="*/ 699773 h 5572664"/>
                <a:gd name="connsiteX17" fmla="*/ 175557 w 2710595"/>
                <a:gd name="connsiteY17" fmla="*/ 4872889 h 5572664"/>
                <a:gd name="connsiteX18" fmla="*/ 2535032 w 2710595"/>
                <a:gd name="connsiteY18" fmla="*/ 4872889 h 5572664"/>
                <a:gd name="connsiteX19" fmla="*/ 2535032 w 2710595"/>
                <a:gd name="connsiteY19" fmla="*/ 699773 h 5572664"/>
                <a:gd name="connsiteX20" fmla="*/ 175557 w 2710595"/>
                <a:gd name="connsiteY20" fmla="*/ 699773 h 5572664"/>
                <a:gd name="connsiteX21" fmla="*/ 1355296 w 2710595"/>
                <a:gd name="connsiteY21" fmla="*/ 4985030 h 5572664"/>
                <a:gd name="connsiteX22" fmla="*/ 1126777 w 2710595"/>
                <a:gd name="connsiteY22" fmla="*/ 5222777 h 5572664"/>
                <a:gd name="connsiteX23" fmla="*/ 1355296 w 2710595"/>
                <a:gd name="connsiteY23" fmla="*/ 5460524 h 5572664"/>
                <a:gd name="connsiteX24" fmla="*/ 1583815 w 2710595"/>
                <a:gd name="connsiteY24" fmla="*/ 5222777 h 5572664"/>
                <a:gd name="connsiteX25" fmla="*/ 1355296 w 2710595"/>
                <a:gd name="connsiteY25" fmla="*/ 4985030 h 5572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10595" h="5572664">
                  <a:moveTo>
                    <a:pt x="210017" y="0"/>
                  </a:moveTo>
                  <a:lnTo>
                    <a:pt x="2500578" y="0"/>
                  </a:lnTo>
                  <a:cubicBezTo>
                    <a:pt x="2616567" y="0"/>
                    <a:pt x="2710595" y="94028"/>
                    <a:pt x="2710595" y="210017"/>
                  </a:cubicBezTo>
                  <a:lnTo>
                    <a:pt x="2710595" y="5362647"/>
                  </a:lnTo>
                  <a:cubicBezTo>
                    <a:pt x="2710595" y="5478636"/>
                    <a:pt x="2616567" y="5572664"/>
                    <a:pt x="2500578" y="5572664"/>
                  </a:cubicBezTo>
                  <a:lnTo>
                    <a:pt x="210017" y="5572664"/>
                  </a:lnTo>
                  <a:cubicBezTo>
                    <a:pt x="94028" y="5572664"/>
                    <a:pt x="0" y="5478636"/>
                    <a:pt x="0" y="5362647"/>
                  </a:cubicBezTo>
                  <a:lnTo>
                    <a:pt x="0" y="210017"/>
                  </a:lnTo>
                  <a:cubicBezTo>
                    <a:pt x="0" y="94028"/>
                    <a:pt x="94028" y="0"/>
                    <a:pt x="210017" y="0"/>
                  </a:cubicBezTo>
                  <a:close/>
                  <a:moveTo>
                    <a:pt x="1085372" y="374564"/>
                  </a:moveTo>
                  <a:cubicBezTo>
                    <a:pt x="1014657" y="374564"/>
                    <a:pt x="957319" y="397889"/>
                    <a:pt x="957319" y="426665"/>
                  </a:cubicBezTo>
                  <a:cubicBezTo>
                    <a:pt x="957319" y="455440"/>
                    <a:pt x="1014657" y="478765"/>
                    <a:pt x="1085372" y="478765"/>
                  </a:cubicBezTo>
                  <a:lnTo>
                    <a:pt x="1625219" y="478765"/>
                  </a:lnTo>
                  <a:cubicBezTo>
                    <a:pt x="1695933" y="478765"/>
                    <a:pt x="1753271" y="455440"/>
                    <a:pt x="1753271" y="426665"/>
                  </a:cubicBezTo>
                  <a:cubicBezTo>
                    <a:pt x="1753271" y="397889"/>
                    <a:pt x="1695933" y="374564"/>
                    <a:pt x="1625219" y="374564"/>
                  </a:cubicBezTo>
                  <a:lnTo>
                    <a:pt x="1085372" y="374564"/>
                  </a:lnTo>
                  <a:close/>
                  <a:moveTo>
                    <a:pt x="175557" y="699773"/>
                  </a:moveTo>
                  <a:lnTo>
                    <a:pt x="175557" y="4872889"/>
                  </a:lnTo>
                  <a:lnTo>
                    <a:pt x="2535032" y="4872889"/>
                  </a:lnTo>
                  <a:lnTo>
                    <a:pt x="2535032" y="699773"/>
                  </a:lnTo>
                  <a:lnTo>
                    <a:pt x="175557" y="699773"/>
                  </a:lnTo>
                  <a:close/>
                  <a:moveTo>
                    <a:pt x="1355296" y="4985030"/>
                  </a:moveTo>
                  <a:cubicBezTo>
                    <a:pt x="1229088" y="4985030"/>
                    <a:pt x="1126777" y="5091473"/>
                    <a:pt x="1126777" y="5222777"/>
                  </a:cubicBezTo>
                  <a:cubicBezTo>
                    <a:pt x="1126777" y="5354081"/>
                    <a:pt x="1229088" y="5460524"/>
                    <a:pt x="1355296" y="5460524"/>
                  </a:cubicBezTo>
                  <a:cubicBezTo>
                    <a:pt x="1481504" y="5460524"/>
                    <a:pt x="1583815" y="5354081"/>
                    <a:pt x="1583815" y="5222777"/>
                  </a:cubicBezTo>
                  <a:cubicBezTo>
                    <a:pt x="1583815" y="5091473"/>
                    <a:pt x="1481504" y="4985030"/>
                    <a:pt x="1355296" y="4985030"/>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Slide Number Placeholder 8">
            <a:extLst>
              <a:ext uri="{FF2B5EF4-FFF2-40B4-BE49-F238E27FC236}">
                <a16:creationId xmlns:a16="http://schemas.microsoft.com/office/drawing/2014/main" id="{06E81764-979C-4BD0-BA47-1B2CA9133928}"/>
              </a:ext>
            </a:extLst>
          </p:cNvPr>
          <p:cNvSpPr>
            <a:spLocks noGrp="1"/>
          </p:cNvSpPr>
          <p:nvPr>
            <p:ph type="sldNum" sz="quarter" idx="12"/>
          </p:nvPr>
        </p:nvSpPr>
        <p:spPr/>
        <p:txBody>
          <a:bodyPr/>
          <a:lstStyle/>
          <a:p>
            <a:fld id="{48F63A3B-78C7-47BE-AE5E-E10140E04643}" type="slidenum">
              <a:rPr lang="en-US" smtClean="0"/>
              <a:pPr/>
              <a:t>68</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1491565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Decision: Should I Join a Part D Plan?</a:t>
            </a:r>
          </a:p>
        </p:txBody>
      </p:sp>
      <p:grpSp>
        <p:nvGrpSpPr>
          <p:cNvPr id="5" name="Group 4">
            <a:extLst>
              <a:ext uri="{FF2B5EF4-FFF2-40B4-BE49-F238E27FC236}">
                <a16:creationId xmlns:a16="http://schemas.microsoft.com/office/drawing/2014/main" id="{4F3B846C-1993-479B-969E-1B8EB0BA58F1}"/>
              </a:ext>
              <a:ext uri="{C183D7F6-B498-43B3-948B-1728B52AA6E4}">
                <adec:decorative xmlns:adec="http://schemas.microsoft.com/office/drawing/2017/decorative" val="1"/>
              </a:ext>
            </a:extLst>
          </p:cNvPr>
          <p:cNvGrpSpPr/>
          <p:nvPr/>
        </p:nvGrpSpPr>
        <p:grpSpPr>
          <a:xfrm>
            <a:off x="432123" y="1100869"/>
            <a:ext cx="5480056" cy="5078313"/>
            <a:chOff x="497169" y="1453209"/>
            <a:chExt cx="5480056" cy="4711069"/>
          </a:xfrm>
        </p:grpSpPr>
        <p:sp>
          <p:nvSpPr>
            <p:cNvPr id="15" name="Freeform: Shape 14">
              <a:extLst>
                <a:ext uri="{FF2B5EF4-FFF2-40B4-BE49-F238E27FC236}">
                  <a16:creationId xmlns:a16="http://schemas.microsoft.com/office/drawing/2014/main" id="{7B58F28A-67AC-4A45-B571-9B3312FE5D37}"/>
                </a:ext>
              </a:extLst>
            </p:cNvPr>
            <p:cNvSpPr/>
            <p:nvPr/>
          </p:nvSpPr>
          <p:spPr>
            <a:xfrm>
              <a:off x="497169" y="1453210"/>
              <a:ext cx="5480056" cy="1030910"/>
            </a:xfrm>
            <a:custGeom>
              <a:avLst/>
              <a:gdLst>
                <a:gd name="connsiteX0" fmla="*/ 752788 w 5480056"/>
                <a:gd name="connsiteY0" fmla="*/ 0 h 1030910"/>
                <a:gd name="connsiteX1" fmla="*/ 4727268 w 5480056"/>
                <a:gd name="connsiteY1" fmla="*/ 0 h 1030910"/>
                <a:gd name="connsiteX2" fmla="*/ 5480056 w 5480056"/>
                <a:gd name="connsiteY2" fmla="*/ 752788 h 1030910"/>
                <a:gd name="connsiteX3" fmla="*/ 5480056 w 5480056"/>
                <a:gd name="connsiteY3" fmla="*/ 1030910 h 1030910"/>
                <a:gd name="connsiteX4" fmla="*/ 0 w 5480056"/>
                <a:gd name="connsiteY4" fmla="*/ 1030910 h 1030910"/>
                <a:gd name="connsiteX5" fmla="*/ 0 w 5480056"/>
                <a:gd name="connsiteY5" fmla="*/ 752788 h 1030910"/>
                <a:gd name="connsiteX6" fmla="*/ 752788 w 5480056"/>
                <a:gd name="connsiteY6" fmla="*/ 0 h 1030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0056" h="1030910">
                  <a:moveTo>
                    <a:pt x="752788" y="0"/>
                  </a:moveTo>
                  <a:lnTo>
                    <a:pt x="4727268" y="0"/>
                  </a:lnTo>
                  <a:cubicBezTo>
                    <a:pt x="5143021" y="0"/>
                    <a:pt x="5480056" y="337035"/>
                    <a:pt x="5480056" y="752788"/>
                  </a:cubicBezTo>
                  <a:lnTo>
                    <a:pt x="5480056" y="1030910"/>
                  </a:lnTo>
                  <a:lnTo>
                    <a:pt x="0" y="1030910"/>
                  </a:lnTo>
                  <a:lnTo>
                    <a:pt x="0" y="752788"/>
                  </a:lnTo>
                  <a:cubicBezTo>
                    <a:pt x="0" y="337035"/>
                    <a:pt x="337035" y="0"/>
                    <a:pt x="752788" y="0"/>
                  </a:cubicBezTo>
                  <a:close/>
                </a:path>
              </a:pathLst>
            </a:custGeom>
            <a:solidFill>
              <a:srgbClr val="0052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Rounded Corners 22">
              <a:extLst>
                <a:ext uri="{FF2B5EF4-FFF2-40B4-BE49-F238E27FC236}">
                  <a16:creationId xmlns:a16="http://schemas.microsoft.com/office/drawing/2014/main" id="{9B0BEE07-4554-491E-846B-46BA0E26926C}"/>
                </a:ext>
              </a:extLst>
            </p:cNvPr>
            <p:cNvSpPr/>
            <p:nvPr/>
          </p:nvSpPr>
          <p:spPr>
            <a:xfrm>
              <a:off x="497169" y="1453209"/>
              <a:ext cx="5480056" cy="4711069"/>
            </a:xfrm>
            <a:prstGeom prst="roundRect">
              <a:avLst/>
            </a:prstGeom>
            <a:noFill/>
            <a:ln w="38100" cap="flat">
              <a:solidFill>
                <a:srgbClr val="FFC000"/>
              </a:solidFill>
              <a:prstDash val="solid"/>
              <a:miter/>
            </a:ln>
            <a:effectLst/>
          </p:spPr>
          <p:txBody>
            <a:bodyPr rtlCol="0" anchor="ct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7" name="Text Placeholder 6">
            <a:extLst>
              <a:ext uri="{FF2B5EF4-FFF2-40B4-BE49-F238E27FC236}">
                <a16:creationId xmlns:a16="http://schemas.microsoft.com/office/drawing/2014/main" id="{61031029-4FDF-47C4-B7B2-71948DFF8CCB}"/>
              </a:ext>
            </a:extLst>
          </p:cNvPr>
          <p:cNvSpPr>
            <a:spLocks noGrp="1"/>
          </p:cNvSpPr>
          <p:nvPr>
            <p:ph type="body" sz="quarter" idx="13"/>
          </p:nvPr>
        </p:nvSpPr>
        <p:spPr>
          <a:xfrm>
            <a:off x="567307" y="1481328"/>
            <a:ext cx="5292725" cy="4592637"/>
          </a:xfrm>
        </p:spPr>
        <p:txBody>
          <a:bodyPr/>
          <a:lstStyle/>
          <a:p>
            <a:pPr marL="0" lvl="0" indent="0" algn="ctr">
              <a:buClrTx/>
              <a:buNone/>
            </a:pPr>
            <a:r>
              <a:rPr lang="en-US" sz="1900" b="1" dirty="0">
                <a:solidFill>
                  <a:prstClr val="white"/>
                </a:solidFill>
                <a:latin typeface="Calibri" panose="020F0502020204030204"/>
              </a:rPr>
              <a:t>If you </a:t>
            </a:r>
            <a:r>
              <a:rPr lang="en-US" sz="1900" b="1" u="sng" dirty="0">
                <a:solidFill>
                  <a:prstClr val="white"/>
                </a:solidFill>
                <a:latin typeface="Calibri" panose="020F0502020204030204"/>
              </a:rPr>
              <a:t>have</a:t>
            </a:r>
            <a:r>
              <a:rPr lang="en-US" sz="1900" b="1" dirty="0">
                <a:solidFill>
                  <a:prstClr val="white"/>
                </a:solidFill>
                <a:latin typeface="Calibri" panose="020F0502020204030204"/>
              </a:rPr>
              <a:t> creditable drug coverage, </a:t>
            </a:r>
            <a:br>
              <a:rPr lang="en-US" sz="1900" b="1" dirty="0">
                <a:solidFill>
                  <a:prstClr val="white"/>
                </a:solidFill>
                <a:latin typeface="Calibri" panose="020F0502020204030204"/>
              </a:rPr>
            </a:br>
            <a:r>
              <a:rPr lang="en-US" sz="1900" b="1" dirty="0">
                <a:solidFill>
                  <a:prstClr val="white"/>
                </a:solidFill>
                <a:latin typeface="Calibri" panose="020F0502020204030204"/>
              </a:rPr>
              <a:t>consider costs and coverage: </a:t>
            </a:r>
          </a:p>
          <a:p>
            <a:pPr lvl="0">
              <a:buClrTx/>
            </a:pPr>
            <a:r>
              <a:rPr lang="en-US" sz="1900" dirty="0">
                <a:latin typeface="Calibri" panose="020F0502020204030204"/>
              </a:rPr>
              <a:t>Will it pay at least as much as standard Medicare drug coverage?</a:t>
            </a:r>
          </a:p>
          <a:p>
            <a:pPr lvl="0">
              <a:buClrTx/>
            </a:pPr>
            <a:r>
              <a:rPr lang="en-US" sz="1900" dirty="0">
                <a:latin typeface="Calibri" panose="020F0502020204030204"/>
              </a:rPr>
              <a:t>Will you or your spouse or dependents lose your health coverage if you join a Medicare drug plan?</a:t>
            </a:r>
          </a:p>
          <a:p>
            <a:pPr lvl="0">
              <a:buClrTx/>
            </a:pPr>
            <a:r>
              <a:rPr lang="en-US" sz="1900" dirty="0">
                <a:latin typeface="Calibri" panose="020F0502020204030204"/>
              </a:rPr>
              <a:t>How do your out-of-pocket drug costs compare to out-of-pocket drug costs with a Medicare drug plan?</a:t>
            </a:r>
          </a:p>
          <a:p>
            <a:pPr lvl="0">
              <a:buClrTx/>
            </a:pPr>
            <a:r>
              <a:rPr lang="en-US" sz="1900" dirty="0">
                <a:latin typeface="Calibri" panose="020F0502020204030204"/>
              </a:rPr>
              <a:t>How will your costs change if you get Extra Help with your Medicare drug plan costs?</a:t>
            </a:r>
          </a:p>
          <a:p>
            <a:pPr lvl="0">
              <a:buClrTx/>
            </a:pPr>
            <a:r>
              <a:rPr lang="en-US" sz="1900" dirty="0">
                <a:latin typeface="Calibri" panose="020F0502020204030204"/>
              </a:rPr>
              <a:t>Is your current drug coverage comprehensive?</a:t>
            </a:r>
          </a:p>
          <a:p>
            <a:pPr marL="0" lvl="0" indent="0" algn="ctr">
              <a:buClrTx/>
              <a:buNone/>
            </a:pPr>
            <a:endParaRPr lang="en-US" sz="1900" b="1" dirty="0">
              <a:latin typeface="Calibri" panose="020F0502020204030204"/>
            </a:endParaRPr>
          </a:p>
          <a:p>
            <a:endParaRPr lang="en-US" dirty="0"/>
          </a:p>
        </p:txBody>
      </p:sp>
      <p:grpSp>
        <p:nvGrpSpPr>
          <p:cNvPr id="18" name="Group 17">
            <a:extLst>
              <a:ext uri="{FF2B5EF4-FFF2-40B4-BE49-F238E27FC236}">
                <a16:creationId xmlns:a16="http://schemas.microsoft.com/office/drawing/2014/main" id="{FEB6BFE8-07F3-4E30-B20E-DF77896FCD81}"/>
              </a:ext>
              <a:ext uri="{C183D7F6-B498-43B3-948B-1728B52AA6E4}">
                <adec:decorative xmlns:adec="http://schemas.microsoft.com/office/drawing/2017/decorative" val="1"/>
              </a:ext>
            </a:extLst>
          </p:cNvPr>
          <p:cNvGrpSpPr/>
          <p:nvPr/>
        </p:nvGrpSpPr>
        <p:grpSpPr>
          <a:xfrm>
            <a:off x="6144637" y="1100869"/>
            <a:ext cx="5480056" cy="5078313"/>
            <a:chOff x="497169" y="1453209"/>
            <a:chExt cx="5480056" cy="4711069"/>
          </a:xfrm>
        </p:grpSpPr>
        <p:sp>
          <p:nvSpPr>
            <p:cNvPr id="19" name="Freeform: Shape 18">
              <a:extLst>
                <a:ext uri="{FF2B5EF4-FFF2-40B4-BE49-F238E27FC236}">
                  <a16:creationId xmlns:a16="http://schemas.microsoft.com/office/drawing/2014/main" id="{AB0CF89B-8216-4242-8F3B-A066DD5A1113}"/>
                </a:ext>
              </a:extLst>
            </p:cNvPr>
            <p:cNvSpPr/>
            <p:nvPr/>
          </p:nvSpPr>
          <p:spPr>
            <a:xfrm>
              <a:off x="497169" y="1453210"/>
              <a:ext cx="5480056" cy="1030910"/>
            </a:xfrm>
            <a:custGeom>
              <a:avLst/>
              <a:gdLst>
                <a:gd name="connsiteX0" fmla="*/ 752788 w 5480056"/>
                <a:gd name="connsiteY0" fmla="*/ 0 h 1030910"/>
                <a:gd name="connsiteX1" fmla="*/ 4727268 w 5480056"/>
                <a:gd name="connsiteY1" fmla="*/ 0 h 1030910"/>
                <a:gd name="connsiteX2" fmla="*/ 5480056 w 5480056"/>
                <a:gd name="connsiteY2" fmla="*/ 752788 h 1030910"/>
                <a:gd name="connsiteX3" fmla="*/ 5480056 w 5480056"/>
                <a:gd name="connsiteY3" fmla="*/ 1030910 h 1030910"/>
                <a:gd name="connsiteX4" fmla="*/ 0 w 5480056"/>
                <a:gd name="connsiteY4" fmla="*/ 1030910 h 1030910"/>
                <a:gd name="connsiteX5" fmla="*/ 0 w 5480056"/>
                <a:gd name="connsiteY5" fmla="*/ 752788 h 1030910"/>
                <a:gd name="connsiteX6" fmla="*/ 752788 w 5480056"/>
                <a:gd name="connsiteY6" fmla="*/ 0 h 1030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0056" h="1030910">
                  <a:moveTo>
                    <a:pt x="752788" y="0"/>
                  </a:moveTo>
                  <a:lnTo>
                    <a:pt x="4727268" y="0"/>
                  </a:lnTo>
                  <a:cubicBezTo>
                    <a:pt x="5143021" y="0"/>
                    <a:pt x="5480056" y="337035"/>
                    <a:pt x="5480056" y="752788"/>
                  </a:cubicBezTo>
                  <a:lnTo>
                    <a:pt x="5480056" y="1030910"/>
                  </a:lnTo>
                  <a:lnTo>
                    <a:pt x="0" y="1030910"/>
                  </a:lnTo>
                  <a:lnTo>
                    <a:pt x="0" y="752788"/>
                  </a:lnTo>
                  <a:cubicBezTo>
                    <a:pt x="0" y="337035"/>
                    <a:pt x="337035" y="0"/>
                    <a:pt x="752788" y="0"/>
                  </a:cubicBezTo>
                  <a:close/>
                </a:path>
              </a:pathLst>
            </a:custGeom>
            <a:solidFill>
              <a:srgbClr val="0052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Rounded Corners 19">
              <a:extLst>
                <a:ext uri="{FF2B5EF4-FFF2-40B4-BE49-F238E27FC236}">
                  <a16:creationId xmlns:a16="http://schemas.microsoft.com/office/drawing/2014/main" id="{4CC9870E-6668-4490-98A5-6E19A65A3416}"/>
                </a:ext>
              </a:extLst>
            </p:cNvPr>
            <p:cNvSpPr/>
            <p:nvPr/>
          </p:nvSpPr>
          <p:spPr>
            <a:xfrm>
              <a:off x="497169" y="1453209"/>
              <a:ext cx="5480056" cy="4711069"/>
            </a:xfrm>
            <a:prstGeom prst="roundRect">
              <a:avLst/>
            </a:prstGeom>
            <a:noFill/>
            <a:ln w="38100" cap="flat">
              <a:solidFill>
                <a:srgbClr val="FFC000"/>
              </a:solidFill>
              <a:prstDash val="solid"/>
              <a:miter/>
            </a:ln>
            <a:effectLst/>
          </p:spPr>
          <p:txBody>
            <a:bodyPr rtlCol="0" anchor="ct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8" name="Text Placeholder 7">
            <a:extLst>
              <a:ext uri="{FF2B5EF4-FFF2-40B4-BE49-F238E27FC236}">
                <a16:creationId xmlns:a16="http://schemas.microsoft.com/office/drawing/2014/main" id="{B20A3A36-F770-4421-9CB4-7167314C6A16}"/>
              </a:ext>
            </a:extLst>
          </p:cNvPr>
          <p:cNvSpPr>
            <a:spLocks noGrp="1"/>
          </p:cNvSpPr>
          <p:nvPr>
            <p:ph type="body" sz="quarter" idx="14"/>
          </p:nvPr>
        </p:nvSpPr>
        <p:spPr>
          <a:xfrm>
            <a:off x="6238302" y="1481327"/>
            <a:ext cx="5292725" cy="4592637"/>
          </a:xfrm>
        </p:spPr>
        <p:txBody>
          <a:bodyPr/>
          <a:lstStyle/>
          <a:p>
            <a:pPr marL="0" lvl="0" indent="0" algn="ctr">
              <a:buClrTx/>
              <a:buNone/>
            </a:pPr>
            <a:r>
              <a:rPr lang="en-US" sz="2000" b="1" dirty="0">
                <a:solidFill>
                  <a:prstClr val="white"/>
                </a:solidFill>
                <a:latin typeface="Calibri" panose="020F0502020204030204"/>
              </a:rPr>
              <a:t>If you </a:t>
            </a:r>
            <a:r>
              <a:rPr lang="en-US" sz="2000" b="1" u="sng" dirty="0">
                <a:solidFill>
                  <a:prstClr val="white"/>
                </a:solidFill>
                <a:latin typeface="Calibri" panose="020F0502020204030204"/>
              </a:rPr>
              <a:t>don’t have</a:t>
            </a:r>
            <a:r>
              <a:rPr lang="en-US" sz="2000" b="1" dirty="0">
                <a:solidFill>
                  <a:prstClr val="white"/>
                </a:solidFill>
                <a:latin typeface="Calibri" panose="020F0502020204030204"/>
              </a:rPr>
              <a:t> creditable drug coverage, consider possible penalties:</a:t>
            </a:r>
          </a:p>
          <a:p>
            <a:pPr lvl="0">
              <a:buClrTx/>
            </a:pPr>
            <a:r>
              <a:rPr lang="en-US" sz="2000" dirty="0">
                <a:latin typeface="Calibri" panose="020F0502020204030204"/>
              </a:rPr>
              <a:t>Will joining when you’re first eligible help you avoid a likely lifetime late enrollment penalty </a:t>
            </a:r>
            <a:br>
              <a:rPr lang="en-US" sz="2000" dirty="0">
                <a:latin typeface="Calibri" panose="020F0502020204030204"/>
              </a:rPr>
            </a:br>
            <a:r>
              <a:rPr lang="en-US" sz="2000" dirty="0">
                <a:latin typeface="Calibri" panose="020F0502020204030204"/>
              </a:rPr>
              <a:t>if you join a plan later?</a:t>
            </a:r>
          </a:p>
          <a:p>
            <a:pPr lvl="0">
              <a:buClrTx/>
            </a:pPr>
            <a:r>
              <a:rPr lang="en-US" sz="2000" dirty="0">
                <a:latin typeface="Calibri" panose="020F0502020204030204"/>
              </a:rPr>
              <a:t>Do you qualify for Extra Help? If so, you may join a plan without penalty.</a:t>
            </a:r>
          </a:p>
          <a:p>
            <a:pPr marL="0" lvl="0" indent="0" algn="ctr">
              <a:buClrTx/>
              <a:buNone/>
            </a:pPr>
            <a:endParaRPr lang="en-US" sz="2400" b="1" dirty="0">
              <a:latin typeface="Calibri" panose="020F0502020204030204"/>
            </a:endParaRPr>
          </a:p>
          <a:p>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6" name="Slide Number Placeholder 5">
            <a:extLst>
              <a:ext uri="{FF2B5EF4-FFF2-40B4-BE49-F238E27FC236}">
                <a16:creationId xmlns:a16="http://schemas.microsoft.com/office/drawing/2014/main" id="{FF6CF010-8535-4971-93AC-DE04CC118FCD}"/>
              </a:ext>
            </a:extLst>
          </p:cNvPr>
          <p:cNvSpPr>
            <a:spLocks noGrp="1"/>
          </p:cNvSpPr>
          <p:nvPr>
            <p:ph type="sldNum" sz="quarter" idx="12"/>
          </p:nvPr>
        </p:nvSpPr>
        <p:spPr/>
        <p:txBody>
          <a:bodyPr/>
          <a:lstStyle/>
          <a:p>
            <a:fld id="{48F63A3B-78C7-47BE-AE5E-E10140E04643}" type="slidenum">
              <a:rPr lang="en-US" smtClean="0"/>
              <a:pPr/>
              <a:t>69</a:t>
            </a:fld>
            <a:endParaRPr lang="en-US" dirty="0"/>
          </a:p>
        </p:txBody>
      </p:sp>
      <p:sp>
        <p:nvSpPr>
          <p:cNvPr id="2" name="Date Placeholder 1"/>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288454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A54A8B-8833-4258-8C43-1343E59328CA}"/>
              </a:ext>
            </a:extLst>
          </p:cNvPr>
          <p:cNvSpPr>
            <a:spLocks noGrp="1"/>
          </p:cNvSpPr>
          <p:nvPr>
            <p:ph type="title"/>
          </p:nvPr>
        </p:nvSpPr>
        <p:spPr/>
        <p:txBody>
          <a:bodyPr>
            <a:normAutofit/>
          </a:bodyPr>
          <a:lstStyle/>
          <a:p>
            <a:r>
              <a:rPr lang="en-US" sz="3000" dirty="0"/>
              <a:t>What Agencies Are Responsible for Medicare?</a:t>
            </a:r>
          </a:p>
        </p:txBody>
      </p:sp>
      <p:pic>
        <p:nvPicPr>
          <p:cNvPr id="21" name="SSA" descr="SSA logo">
            <a:extLst>
              <a:ext uri="{FF2B5EF4-FFF2-40B4-BE49-F238E27FC236}">
                <a16:creationId xmlns:a16="http://schemas.microsoft.com/office/drawing/2014/main" id="{EA54A674-58B1-4922-9EA2-AC4B8ED642D9}"/>
              </a:ext>
            </a:extLst>
          </p:cNvPr>
          <p:cNvPicPr>
            <a:picLocks noChangeAspect="1"/>
          </p:cNvPicPr>
          <p:nvPr/>
        </p:nvPicPr>
        <p:blipFill>
          <a:blip r:embed="rId4"/>
          <a:stretch>
            <a:fillRect/>
          </a:stretch>
        </p:blipFill>
        <p:spPr>
          <a:xfrm>
            <a:off x="2540445" y="1359468"/>
            <a:ext cx="1371600" cy="1371600"/>
          </a:xfrm>
          <a:prstGeom prst="rect">
            <a:avLst/>
          </a:prstGeom>
        </p:spPr>
      </p:pic>
      <p:sp>
        <p:nvSpPr>
          <p:cNvPr id="17" name="Rectangle: Rounded Corners 16" descr="Social Security &#10;Enrolls most people in Medicare&#10;">
            <a:extLst>
              <a:ext uri="{FF2B5EF4-FFF2-40B4-BE49-F238E27FC236}">
                <a16:creationId xmlns:a16="http://schemas.microsoft.com/office/drawing/2014/main" id="{71C33607-003A-4CA2-894B-EDEBF92BBDD4}"/>
              </a:ext>
            </a:extLst>
          </p:cNvPr>
          <p:cNvSpPr/>
          <p:nvPr/>
        </p:nvSpPr>
        <p:spPr>
          <a:xfrm>
            <a:off x="1238982" y="2624406"/>
            <a:ext cx="4114800" cy="1006576"/>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529B"/>
                </a:solidFill>
              </a:rPr>
              <a:t>Social Security </a:t>
            </a:r>
          </a:p>
          <a:p>
            <a:pPr algn="ctr"/>
            <a:r>
              <a:rPr lang="en-US" sz="2000" dirty="0">
                <a:solidFill>
                  <a:srgbClr val="00529B"/>
                </a:solidFill>
              </a:rPr>
              <a:t>Enrolls most people in Medicare</a:t>
            </a:r>
          </a:p>
        </p:txBody>
      </p:sp>
      <p:pic>
        <p:nvPicPr>
          <p:cNvPr id="9" name="RRB" title="RRB logo">
            <a:extLst>
              <a:ext uri="{FF2B5EF4-FFF2-40B4-BE49-F238E27FC236}">
                <a16:creationId xmlns:a16="http://schemas.microsoft.com/office/drawing/2014/main" id="{99DFC6D2-2E9C-47D9-851C-4F737791E309}"/>
              </a:ext>
            </a:extLst>
          </p:cNvPr>
          <p:cNvPicPr/>
          <p:nvPr/>
        </p:nvPicPr>
        <p:blipFill rotWithShape="1">
          <a:blip r:embed="rId5" cstate="email">
            <a:extLst>
              <a:ext uri="{28A0092B-C50C-407E-A947-70E740481C1C}">
                <a14:useLocalDpi xmlns:a14="http://schemas.microsoft.com/office/drawing/2010/main"/>
              </a:ext>
            </a:extLst>
          </a:blip>
          <a:srcRect t="8125" b="8516"/>
          <a:stretch/>
        </p:blipFill>
        <p:spPr>
          <a:xfrm>
            <a:off x="2413891" y="3917730"/>
            <a:ext cx="1624709" cy="1362313"/>
          </a:xfrm>
          <a:prstGeom prst="rect">
            <a:avLst/>
          </a:prstGeom>
        </p:spPr>
      </p:pic>
      <p:sp>
        <p:nvSpPr>
          <p:cNvPr id="19" name="Rectangle: Rounded Corners 18" descr="Railroad Retirement Board (RRB) Enrolls both railroad retirees and active employees in Medicare&#10;">
            <a:extLst>
              <a:ext uri="{FF2B5EF4-FFF2-40B4-BE49-F238E27FC236}">
                <a16:creationId xmlns:a16="http://schemas.microsoft.com/office/drawing/2014/main" id="{AC18C0F2-AFF4-447D-ADC5-E581A558B0BE}"/>
              </a:ext>
            </a:extLst>
          </p:cNvPr>
          <p:cNvSpPr/>
          <p:nvPr/>
        </p:nvSpPr>
        <p:spPr>
          <a:xfrm>
            <a:off x="1238982" y="5212080"/>
            <a:ext cx="4114800" cy="1006577"/>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529B"/>
                </a:solidFill>
              </a:rPr>
              <a:t>Railroad Retirement Board (RRB) </a:t>
            </a:r>
            <a:r>
              <a:rPr lang="en-US" sz="2000" dirty="0">
                <a:solidFill>
                  <a:srgbClr val="00529B"/>
                </a:solidFill>
              </a:rPr>
              <a:t>Enrolls both railroad retirees and active employees in Medicare</a:t>
            </a:r>
          </a:p>
        </p:txBody>
      </p:sp>
      <p:pic>
        <p:nvPicPr>
          <p:cNvPr id="11" name="OPM" title="Office of Personnel Management logo">
            <a:extLst>
              <a:ext uri="{FF2B5EF4-FFF2-40B4-BE49-F238E27FC236}">
                <a16:creationId xmlns:a16="http://schemas.microsoft.com/office/drawing/2014/main" id="{D993EFD1-3C6F-46DF-BE74-66B412D10E76}"/>
              </a:ext>
            </a:extLst>
          </p:cNvPr>
          <p:cNvPicPr>
            <a:picLocks noChangeAspect="1"/>
          </p:cNvPicPr>
          <p:nvPr/>
        </p:nvPicPr>
        <p:blipFill rotWithShape="1">
          <a:blip r:embed="rId6"/>
          <a:srcRect l="15017" r="17051"/>
          <a:stretch/>
        </p:blipFill>
        <p:spPr>
          <a:xfrm>
            <a:off x="8333672" y="1430767"/>
            <a:ext cx="1344647" cy="1323721"/>
          </a:xfrm>
          <a:prstGeom prst="rect">
            <a:avLst/>
          </a:prstGeom>
        </p:spPr>
      </p:pic>
      <p:sp>
        <p:nvSpPr>
          <p:cNvPr id="18" name="Rectangle: Rounded Corners 17" descr="Office of Personnel Management (OPM) &#10;Handles federal retirees’ premiums&#10;">
            <a:extLst>
              <a:ext uri="{FF2B5EF4-FFF2-40B4-BE49-F238E27FC236}">
                <a16:creationId xmlns:a16="http://schemas.microsoft.com/office/drawing/2014/main" id="{693A2F74-6680-42C0-ADC7-555B241EAE96}"/>
              </a:ext>
            </a:extLst>
          </p:cNvPr>
          <p:cNvSpPr/>
          <p:nvPr/>
        </p:nvSpPr>
        <p:spPr>
          <a:xfrm>
            <a:off x="5948943" y="2730663"/>
            <a:ext cx="6182095" cy="923331"/>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529B"/>
                </a:solidFill>
              </a:rPr>
              <a:t>Office of Personnel Management (OPM) </a:t>
            </a:r>
            <a:br>
              <a:rPr lang="en-US" sz="2000" b="1" dirty="0">
                <a:solidFill>
                  <a:srgbClr val="00529B"/>
                </a:solidFill>
              </a:rPr>
            </a:br>
            <a:r>
              <a:rPr lang="en-US" sz="2000" dirty="0">
                <a:solidFill>
                  <a:srgbClr val="00529B"/>
                </a:solidFill>
              </a:rPr>
              <a:t>Handles federal retirees’ premiums</a:t>
            </a:r>
          </a:p>
        </p:txBody>
      </p:sp>
      <p:pic>
        <p:nvPicPr>
          <p:cNvPr id="14" name="CMS" title="CMS Logo">
            <a:extLst>
              <a:ext uri="{FF2B5EF4-FFF2-40B4-BE49-F238E27FC236}">
                <a16:creationId xmlns:a16="http://schemas.microsoft.com/office/drawing/2014/main" id="{A8D22947-3AC8-4F03-BE4C-9766482FF2C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727763" y="4054384"/>
            <a:ext cx="2644294" cy="910953"/>
          </a:xfrm>
          <a:prstGeom prst="rect">
            <a:avLst/>
          </a:prstGeom>
        </p:spPr>
      </p:pic>
      <p:sp>
        <p:nvSpPr>
          <p:cNvPr id="16" name="Rectangle 15" descr="Centers for Medicare &amp; Medicaid Services (CMS) Forms Medicare policy and administers Medicare coverage, benefits, and payments&#10;">
            <a:extLst>
              <a:ext uri="{FF2B5EF4-FFF2-40B4-BE49-F238E27FC236}">
                <a16:creationId xmlns:a16="http://schemas.microsoft.com/office/drawing/2014/main" id="{8C1921EC-242B-442F-B0BE-2DC91F4804DB}"/>
              </a:ext>
            </a:extLst>
          </p:cNvPr>
          <p:cNvSpPr/>
          <p:nvPr/>
        </p:nvSpPr>
        <p:spPr>
          <a:xfrm>
            <a:off x="6096000" y="5108935"/>
            <a:ext cx="5799726" cy="923330"/>
          </a:xfrm>
          <a:prstGeom prst="rect">
            <a:avLst/>
          </a:prstGeom>
        </p:spPr>
        <p:txBody>
          <a:bodyPr wrap="square">
            <a:spAutoFit/>
          </a:bodyPr>
          <a:lstStyle/>
          <a:p>
            <a:pPr algn="ctr">
              <a:spcBef>
                <a:spcPts val="451"/>
              </a:spcBef>
              <a:spcAft>
                <a:spcPts val="1351"/>
              </a:spcAft>
            </a:pPr>
            <a:r>
              <a:rPr lang="en-US" b="1" dirty="0">
                <a:solidFill>
                  <a:srgbClr val="00529B"/>
                </a:solidFill>
                <a:latin typeface="Arial" panose="020B0604020202020204" pitchFamily="34" charset="0"/>
                <a:ea typeface="Calibri"/>
                <a:cs typeface="Arial" panose="020B0604020202020204" pitchFamily="34" charset="0"/>
              </a:rPr>
              <a:t>Centers for Medicare &amp; Medicaid Services (CMS) </a:t>
            </a:r>
            <a:r>
              <a:rPr lang="en-US" dirty="0">
                <a:solidFill>
                  <a:srgbClr val="00529B"/>
                </a:solidFill>
                <a:latin typeface="Arial" panose="020B0604020202020204" pitchFamily="34" charset="0"/>
                <a:ea typeface="Calibri"/>
                <a:cs typeface="Arial" panose="020B0604020202020204" pitchFamily="34" charset="0"/>
              </a:rPr>
              <a:t>Forms Medicare policy and administers Medicare coverage, benefits, and payments</a:t>
            </a:r>
          </a:p>
        </p:txBody>
      </p:sp>
      <p:cxnSp>
        <p:nvCxnSpPr>
          <p:cNvPr id="3" name="Straight Connector 2">
            <a:extLst>
              <a:ext uri="{FF2B5EF4-FFF2-40B4-BE49-F238E27FC236}">
                <a16:creationId xmlns:a16="http://schemas.microsoft.com/office/drawing/2014/main" id="{765FE1A3-3648-4BBD-9497-678C3915C6D4}"/>
              </a:ext>
              <a:ext uri="{C183D7F6-B498-43B3-948B-1728B52AA6E4}">
                <adec:decorative xmlns:adec="http://schemas.microsoft.com/office/drawing/2017/decorative" val="1"/>
              </a:ext>
            </a:extLst>
          </p:cNvPr>
          <p:cNvCxnSpPr>
            <a:cxnSpLocks/>
          </p:cNvCxnSpPr>
          <p:nvPr/>
        </p:nvCxnSpPr>
        <p:spPr>
          <a:xfrm>
            <a:off x="6050280" y="1324523"/>
            <a:ext cx="0" cy="452619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05C75DE-ADEC-4568-97F0-E699D9736F34}"/>
              </a:ext>
              <a:ext uri="{C183D7F6-B498-43B3-948B-1728B52AA6E4}">
                <adec:decorative xmlns:adec="http://schemas.microsoft.com/office/drawing/2017/decorative" val="1"/>
              </a:ext>
            </a:extLst>
          </p:cNvPr>
          <p:cNvCxnSpPr>
            <a:cxnSpLocks/>
          </p:cNvCxnSpPr>
          <p:nvPr/>
        </p:nvCxnSpPr>
        <p:spPr>
          <a:xfrm>
            <a:off x="7223802" y="3690712"/>
            <a:ext cx="3652216" cy="0"/>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DE15D6-F6FD-4A5C-B16C-CEA7EE479CF0}"/>
              </a:ext>
              <a:ext uri="{C183D7F6-B498-43B3-948B-1728B52AA6E4}">
                <adec:decorative xmlns:adec="http://schemas.microsoft.com/office/drawing/2017/decorative" val="1"/>
              </a:ext>
            </a:extLst>
          </p:cNvPr>
          <p:cNvCxnSpPr>
            <a:cxnSpLocks/>
          </p:cNvCxnSpPr>
          <p:nvPr/>
        </p:nvCxnSpPr>
        <p:spPr>
          <a:xfrm>
            <a:off x="1470274" y="3671866"/>
            <a:ext cx="3652216" cy="0"/>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FFB29267-3E25-4FB0-A1C9-EFD667583703}"/>
              </a:ext>
            </a:extLst>
          </p:cNvPr>
          <p:cNvSpPr>
            <a:spLocks noGrp="1"/>
          </p:cNvSpPr>
          <p:nvPr>
            <p:ph type="sldNum" sz="quarter" idx="12"/>
          </p:nvPr>
        </p:nvSpPr>
        <p:spPr/>
        <p:txBody>
          <a:bodyPr/>
          <a:lstStyle/>
          <a:p>
            <a:fld id="{48F63A3B-78C7-47BE-AE5E-E10140E04643}" type="slidenum">
              <a:rPr lang="en-US" smtClean="0"/>
              <a:pPr/>
              <a:t>7</a:t>
            </a:fld>
            <a:endParaRPr lang="en-US" dirty="0"/>
          </a:p>
        </p:txBody>
      </p:sp>
      <p:sp>
        <p:nvSpPr>
          <p:cNvPr id="6" name="Footer Placeholder 2">
            <a:extLst>
              <a:ext uri="{FF2B5EF4-FFF2-40B4-BE49-F238E27FC236}">
                <a16:creationId xmlns:a16="http://schemas.microsoft.com/office/drawing/2014/main" id="{69ACDA58-5C66-4D79-8D73-D3137A08887F}"/>
              </a:ext>
            </a:extLst>
          </p:cNvPr>
          <p:cNvSpPr>
            <a:spLocks noGrp="1"/>
          </p:cNvSpPr>
          <p:nvPr>
            <p:ph type="ftr" sz="quarter" idx="11"/>
          </p:nvPr>
        </p:nvSpPr>
        <p:spPr/>
        <p:txBody>
          <a:bodyPr/>
          <a:lstStyle/>
          <a:p>
            <a:r>
              <a:rPr lang="en-US"/>
              <a:t>Getting Started with Medicare</a:t>
            </a:r>
            <a:endParaRPr lang="en-US" dirty="0"/>
          </a:p>
        </p:txBody>
      </p:sp>
      <p:sp>
        <p:nvSpPr>
          <p:cNvPr id="5" name="Date Placeholder 1">
            <a:extLst>
              <a:ext uri="{FF2B5EF4-FFF2-40B4-BE49-F238E27FC236}">
                <a16:creationId xmlns:a16="http://schemas.microsoft.com/office/drawing/2014/main" id="{A8E4AC94-D30D-4968-A941-11293FF25D2B}"/>
              </a:ext>
            </a:extLst>
          </p:cNvPr>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533823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par>
                          <p:cTn id="9" fill="hold">
                            <p:stCondLst>
                              <p:cond delay="0"/>
                            </p:stCondLst>
                            <p:childTnLst>
                              <p:par>
                                <p:cTn id="10" presetID="22" presetClass="entr" presetSubtype="8"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par>
                          <p:cTn id="19" fill="hold">
                            <p:stCondLst>
                              <p:cond delay="0"/>
                            </p:stCondLst>
                            <p:childTnLst>
                              <p:par>
                                <p:cTn id="20" presetID="22" presetClass="entr" presetSubtype="1"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up)">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22" presetClass="entr" presetSubtype="8"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18" grpId="0"/>
      <p:bldP spid="1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560" y="280336"/>
            <a:ext cx="8376880" cy="719643"/>
          </a:xfrm>
        </p:spPr>
        <p:txBody>
          <a:bodyPr>
            <a:normAutofit/>
          </a:bodyPr>
          <a:lstStyle/>
          <a:p>
            <a:pPr algn="ctr"/>
            <a:r>
              <a:rPr lang="en-US" dirty="0"/>
              <a:t>Check Your Knowledge: Question 5</a:t>
            </a:r>
          </a:p>
        </p:txBody>
      </p:sp>
      <p:sp>
        <p:nvSpPr>
          <p:cNvPr id="8" name="Content Placeholder 7"/>
          <p:cNvSpPr>
            <a:spLocks noGrp="1"/>
          </p:cNvSpPr>
          <p:nvPr>
            <p:ph idx="4294967295"/>
          </p:nvPr>
        </p:nvSpPr>
        <p:spPr>
          <a:xfrm>
            <a:off x="1844039" y="1801810"/>
            <a:ext cx="9215755" cy="5021263"/>
          </a:xfrm>
        </p:spPr>
        <p:txBody>
          <a:bodyPr>
            <a:normAutofit/>
          </a:bodyPr>
          <a:lstStyle/>
          <a:p>
            <a:pPr marL="0" lvl="0" indent="0" defTabSz="685800">
              <a:lnSpc>
                <a:spcPct val="100000"/>
              </a:lnSpc>
              <a:spcBef>
                <a:spcPts val="0"/>
              </a:spcBef>
              <a:spcAft>
                <a:spcPts val="1200"/>
              </a:spcAft>
              <a:buNone/>
            </a:pPr>
            <a:r>
              <a:rPr lang="en-US" b="1" dirty="0">
                <a:solidFill>
                  <a:srgbClr val="00529B"/>
                </a:solidFill>
              </a:rPr>
              <a:t>Medicare drug coverage is also called _____.</a:t>
            </a:r>
          </a:p>
          <a:p>
            <a:pPr marL="804672" lvl="0" indent="-356616" defTabSz="685800">
              <a:lnSpc>
                <a:spcPct val="100000"/>
              </a:lnSpc>
              <a:spcBef>
                <a:spcPts val="0"/>
              </a:spcBef>
              <a:spcAft>
                <a:spcPts val="1200"/>
              </a:spcAft>
              <a:buFont typeface="+mj-lt"/>
              <a:buAutoNum type="alphaLcPeriod"/>
            </a:pPr>
            <a:r>
              <a:rPr lang="en-US" dirty="0">
                <a:solidFill>
                  <a:srgbClr val="00529B"/>
                </a:solidFill>
              </a:rPr>
              <a:t>Part A </a:t>
            </a:r>
          </a:p>
          <a:p>
            <a:pPr marL="804672" lvl="0" indent="-356616" defTabSz="685800">
              <a:lnSpc>
                <a:spcPct val="100000"/>
              </a:lnSpc>
              <a:spcBef>
                <a:spcPts val="0"/>
              </a:spcBef>
              <a:spcAft>
                <a:spcPts val="1200"/>
              </a:spcAft>
              <a:buFont typeface="+mj-lt"/>
              <a:buAutoNum type="alphaLcPeriod"/>
            </a:pPr>
            <a:r>
              <a:rPr lang="en-US" dirty="0">
                <a:solidFill>
                  <a:srgbClr val="00529B"/>
                </a:solidFill>
              </a:rPr>
              <a:t>Part B </a:t>
            </a:r>
          </a:p>
          <a:p>
            <a:pPr marL="804672" lvl="0" indent="-356616" defTabSz="685800">
              <a:lnSpc>
                <a:spcPct val="100000"/>
              </a:lnSpc>
              <a:spcBef>
                <a:spcPts val="0"/>
              </a:spcBef>
              <a:spcAft>
                <a:spcPts val="1200"/>
              </a:spcAft>
              <a:buFont typeface="+mj-lt"/>
              <a:buAutoNum type="alphaLcPeriod"/>
            </a:pPr>
            <a:r>
              <a:rPr lang="en-US" dirty="0">
                <a:solidFill>
                  <a:srgbClr val="00529B"/>
                </a:solidFill>
              </a:rPr>
              <a:t>Part D </a:t>
            </a:r>
          </a:p>
          <a:p>
            <a:pPr marL="804672" lvl="0" indent="-356616" defTabSz="685800">
              <a:lnSpc>
                <a:spcPct val="100000"/>
              </a:lnSpc>
              <a:spcBef>
                <a:spcPts val="0"/>
              </a:spcBef>
              <a:spcAft>
                <a:spcPts val="1200"/>
              </a:spcAft>
              <a:buFont typeface="+mj-lt"/>
              <a:buAutoNum type="alphaLcPeriod"/>
            </a:pPr>
            <a:r>
              <a:rPr lang="en-US" dirty="0">
                <a:solidFill>
                  <a:srgbClr val="00529B"/>
                </a:solidFill>
              </a:rPr>
              <a:t>All of the above</a:t>
            </a:r>
            <a:endParaRPr lang="en-US" dirty="0"/>
          </a:p>
        </p:txBody>
      </p:sp>
      <p:sp>
        <p:nvSpPr>
          <p:cNvPr id="6" name="Rounded Rectangle 5" descr="Green box highlighting C as the correct answer"/>
          <p:cNvSpPr/>
          <p:nvPr/>
        </p:nvSpPr>
        <p:spPr>
          <a:xfrm>
            <a:off x="2188028" y="3389604"/>
            <a:ext cx="2860675" cy="555245"/>
          </a:xfrm>
          <a:prstGeom prst="roundRect">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5B995F5F-C2B5-4CC9-928A-ADF128B2F81A}"/>
              </a:ext>
            </a:extLst>
          </p:cNvPr>
          <p:cNvSpPr>
            <a:spLocks noGrp="1"/>
          </p:cNvSpPr>
          <p:nvPr>
            <p:ph type="sldNum" sz="quarter" idx="12"/>
          </p:nvPr>
        </p:nvSpPr>
        <p:spPr/>
        <p:txBody>
          <a:bodyPr/>
          <a:lstStyle/>
          <a:p>
            <a:fld id="{48F63A3B-78C7-47BE-AE5E-E10140E04643}" type="slidenum">
              <a:rPr lang="en-US" smtClean="0"/>
              <a:t>70</a:t>
            </a:fld>
            <a:endParaRPr lang="en-US" dirty="0"/>
          </a:p>
        </p:txBody>
      </p:sp>
      <p:sp>
        <p:nvSpPr>
          <p:cNvPr id="4" name="Footer Placeholder 3">
            <a:extLst>
              <a:ext uri="{FF2B5EF4-FFF2-40B4-BE49-F238E27FC236}">
                <a16:creationId xmlns:a16="http://schemas.microsoft.com/office/drawing/2014/main" id="{1254BAF3-E078-E647-880B-8F6E84E8DFF5}"/>
              </a:ext>
            </a:extLst>
          </p:cNvPr>
          <p:cNvSpPr>
            <a:spLocks noGrp="1"/>
          </p:cNvSpPr>
          <p:nvPr>
            <p:ph type="ftr" sz="quarter" idx="11"/>
          </p:nvPr>
        </p:nvSpPr>
        <p:spPr/>
        <p:txBody>
          <a:bodyPr/>
          <a:lstStyle/>
          <a:p>
            <a:r>
              <a:rPr lang="en-US"/>
              <a:t>Getting Started with Medicare</a:t>
            </a:r>
            <a:endParaRPr lang="en-US" dirty="0"/>
          </a:p>
        </p:txBody>
      </p:sp>
      <p:sp>
        <p:nvSpPr>
          <p:cNvPr id="3" name="Date Placeholder 2">
            <a:extLst>
              <a:ext uri="{FF2B5EF4-FFF2-40B4-BE49-F238E27FC236}">
                <a16:creationId xmlns:a16="http://schemas.microsoft.com/office/drawing/2014/main" id="{86CE6B55-698C-A64E-8BEF-10148667FE28}"/>
              </a:ext>
            </a:extLst>
          </p:cNvPr>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179075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14283" y="282738"/>
            <a:ext cx="8363433" cy="719643"/>
          </a:xfrm>
        </p:spPr>
        <p:txBody>
          <a:bodyPr>
            <a:normAutofit/>
          </a:bodyPr>
          <a:lstStyle/>
          <a:p>
            <a:pPr algn="ctr"/>
            <a:r>
              <a:rPr lang="en-US" dirty="0"/>
              <a:t>Check Your Knowledge: Question 6</a:t>
            </a:r>
          </a:p>
        </p:txBody>
      </p:sp>
      <p:sp>
        <p:nvSpPr>
          <p:cNvPr id="5" name="Content Placeholder 4"/>
          <p:cNvSpPr>
            <a:spLocks noGrp="1"/>
          </p:cNvSpPr>
          <p:nvPr>
            <p:ph idx="4294967295"/>
          </p:nvPr>
        </p:nvSpPr>
        <p:spPr>
          <a:xfrm>
            <a:off x="1868562" y="1641473"/>
            <a:ext cx="9099791" cy="5021263"/>
          </a:xfrm>
        </p:spPr>
        <p:txBody>
          <a:bodyPr/>
          <a:lstStyle/>
          <a:p>
            <a:pPr marL="0" lvl="0" indent="0" defTabSz="685800">
              <a:lnSpc>
                <a:spcPct val="100000"/>
              </a:lnSpc>
              <a:spcBef>
                <a:spcPts val="0"/>
              </a:spcBef>
              <a:spcAft>
                <a:spcPts val="1200"/>
              </a:spcAft>
              <a:buNone/>
            </a:pPr>
            <a:r>
              <a:rPr lang="en-US" sz="2400" b="1" dirty="0">
                <a:solidFill>
                  <a:srgbClr val="00529B"/>
                </a:solidFill>
              </a:rPr>
              <a:t>It’s July. You signed up for Medicare last year but didn’t join a Medicare drug plan. Generally, when is your next chance to get Part D?</a:t>
            </a:r>
          </a:p>
          <a:p>
            <a:pPr marL="514350" lvl="0" indent="-514350" defTabSz="685800">
              <a:lnSpc>
                <a:spcPct val="100000"/>
              </a:lnSpc>
              <a:spcBef>
                <a:spcPts val="0"/>
              </a:spcBef>
              <a:spcAft>
                <a:spcPts val="1200"/>
              </a:spcAft>
              <a:buFont typeface="+mj-lt"/>
              <a:buAutoNum type="alphaLcPeriod"/>
            </a:pPr>
            <a:r>
              <a:rPr lang="en-US" sz="2400" dirty="0">
                <a:solidFill>
                  <a:srgbClr val="00529B"/>
                </a:solidFill>
              </a:rPr>
              <a:t>Open Enrollment Period (OEP)</a:t>
            </a:r>
          </a:p>
          <a:p>
            <a:pPr marL="514350" lvl="0" indent="-514350" defTabSz="685800">
              <a:lnSpc>
                <a:spcPct val="100000"/>
              </a:lnSpc>
              <a:spcBef>
                <a:spcPts val="0"/>
              </a:spcBef>
              <a:spcAft>
                <a:spcPts val="1200"/>
              </a:spcAft>
              <a:buFont typeface="+mj-lt"/>
              <a:buAutoNum type="alphaLcPeriod"/>
            </a:pPr>
            <a:r>
              <a:rPr lang="en-US" sz="2400" dirty="0">
                <a:solidFill>
                  <a:srgbClr val="00529B"/>
                </a:solidFill>
              </a:rPr>
              <a:t>Initial Enrollment Period (IEP)</a:t>
            </a:r>
          </a:p>
          <a:p>
            <a:pPr marL="514350" lvl="0" indent="-514350" defTabSz="685800">
              <a:lnSpc>
                <a:spcPct val="100000"/>
              </a:lnSpc>
              <a:spcBef>
                <a:spcPts val="0"/>
              </a:spcBef>
              <a:spcAft>
                <a:spcPts val="1200"/>
              </a:spcAft>
              <a:buFont typeface="+mj-lt"/>
              <a:buAutoNum type="alphaLcPeriod"/>
            </a:pPr>
            <a:r>
              <a:rPr lang="en-US" sz="2400" dirty="0">
                <a:solidFill>
                  <a:srgbClr val="00529B"/>
                </a:solidFill>
              </a:rPr>
              <a:t>Your next birthday</a:t>
            </a:r>
          </a:p>
          <a:p>
            <a:pPr marL="514350" lvl="0" indent="-514350" defTabSz="685800">
              <a:lnSpc>
                <a:spcPct val="100000"/>
              </a:lnSpc>
              <a:spcBef>
                <a:spcPts val="0"/>
              </a:spcBef>
              <a:spcAft>
                <a:spcPts val="1200"/>
              </a:spcAft>
              <a:buFont typeface="+mj-lt"/>
              <a:buAutoNum type="alphaLcPeriod"/>
            </a:pPr>
            <a:r>
              <a:rPr lang="en-US" sz="2400" dirty="0">
                <a:solidFill>
                  <a:srgbClr val="00529B"/>
                </a:solidFill>
              </a:rPr>
              <a:t>12 months after your IEP</a:t>
            </a:r>
          </a:p>
          <a:p>
            <a:pPr marL="230188" lvl="0" indent="-230188" defTabSz="685800">
              <a:lnSpc>
                <a:spcPct val="100000"/>
              </a:lnSpc>
              <a:spcBef>
                <a:spcPts val="0"/>
              </a:spcBef>
              <a:spcAft>
                <a:spcPts val="1200"/>
              </a:spcAft>
            </a:pPr>
            <a:endParaRPr lang="en-US" dirty="0"/>
          </a:p>
          <a:p>
            <a:pPr marL="0" lvl="0" indent="0">
              <a:spcBef>
                <a:spcPts val="0"/>
              </a:spcBef>
              <a:spcAft>
                <a:spcPts val="1200"/>
              </a:spcAft>
              <a:buNone/>
            </a:pPr>
            <a:endParaRPr lang="en-US" dirty="0"/>
          </a:p>
        </p:txBody>
      </p:sp>
      <p:sp>
        <p:nvSpPr>
          <p:cNvPr id="6" name="Rounded Rectangle 5" descr="Green box highlighting A as the correct answer"/>
          <p:cNvSpPr/>
          <p:nvPr/>
        </p:nvSpPr>
        <p:spPr>
          <a:xfrm>
            <a:off x="1878964" y="2802038"/>
            <a:ext cx="4918076" cy="511433"/>
          </a:xfrm>
          <a:prstGeom prst="roundRect">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 name="Slide Number Placeholder 7">
            <a:extLst>
              <a:ext uri="{FF2B5EF4-FFF2-40B4-BE49-F238E27FC236}">
                <a16:creationId xmlns:a16="http://schemas.microsoft.com/office/drawing/2014/main" id="{416988C3-1D0F-429A-82D1-7856EDD104A3}"/>
              </a:ext>
            </a:extLst>
          </p:cNvPr>
          <p:cNvSpPr>
            <a:spLocks noGrp="1"/>
          </p:cNvSpPr>
          <p:nvPr>
            <p:ph type="sldNum" sz="quarter" idx="12"/>
          </p:nvPr>
        </p:nvSpPr>
        <p:spPr/>
        <p:txBody>
          <a:bodyPr/>
          <a:lstStyle/>
          <a:p>
            <a:fld id="{48F63A3B-78C7-47BE-AE5E-E10140E04643}" type="slidenum">
              <a:rPr lang="en-US" smtClean="0"/>
              <a:t>71</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209941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5</a:t>
            </a:r>
          </a:p>
        </p:txBody>
      </p:sp>
      <p:sp>
        <p:nvSpPr>
          <p:cNvPr id="5" name="Text Placeholder 4"/>
          <p:cNvSpPr>
            <a:spLocks noGrp="1"/>
          </p:cNvSpPr>
          <p:nvPr>
            <p:ph type="body" idx="1"/>
          </p:nvPr>
        </p:nvSpPr>
        <p:spPr/>
        <p:txBody>
          <a:bodyPr/>
          <a:lstStyle/>
          <a:p>
            <a:pPr>
              <a:lnSpc>
                <a:spcPct val="100000"/>
              </a:lnSpc>
              <a:spcBef>
                <a:spcPts val="0"/>
              </a:spcBef>
            </a:pPr>
            <a:r>
              <a:rPr lang="en-US" dirty="0"/>
              <a:t>Medicare Advantage &amp; Other Medicare Health Plans</a:t>
            </a:r>
          </a:p>
        </p:txBody>
      </p:sp>
    </p:spTree>
    <p:custDataLst>
      <p:tags r:id="rId1"/>
    </p:custDataLst>
    <p:extLst>
      <p:ext uri="{BB962C8B-B14F-4D97-AF65-F5344CB8AC3E}">
        <p14:creationId xmlns:p14="http://schemas.microsoft.com/office/powerpoint/2010/main" val="43024603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n-US" sz="3000" dirty="0"/>
              <a:t>Lesson 5 Objectives</a:t>
            </a:r>
          </a:p>
        </p:txBody>
      </p:sp>
      <p:sp>
        <p:nvSpPr>
          <p:cNvPr id="13" name="Content Placeholder 12"/>
          <p:cNvSpPr>
            <a:spLocks noGrp="1"/>
          </p:cNvSpPr>
          <p:nvPr>
            <p:ph idx="4294967295"/>
          </p:nvPr>
        </p:nvSpPr>
        <p:spPr>
          <a:xfrm>
            <a:off x="667512" y="1253359"/>
            <a:ext cx="10936224" cy="5021263"/>
          </a:xfrm>
        </p:spPr>
        <p:txBody>
          <a:bodyPr vert="horz" lIns="91440" tIns="45720" rIns="91440" bIns="45720" rtlCol="0" anchor="t">
            <a:normAutofit/>
          </a:bodyPr>
          <a:lstStyle/>
          <a:p>
            <a:pPr marL="0" lvl="0" indent="0">
              <a:lnSpc>
                <a:spcPct val="100000"/>
              </a:lnSpc>
              <a:spcBef>
                <a:spcPts val="0"/>
              </a:spcBef>
              <a:spcAft>
                <a:spcPts val="1200"/>
              </a:spcAft>
              <a:buNone/>
            </a:pPr>
            <a:r>
              <a:rPr lang="en-US" sz="2800" b="1" dirty="0">
                <a:solidFill>
                  <a:srgbClr val="00529B"/>
                </a:solidFill>
                <a:latin typeface="Arial"/>
                <a:cs typeface="Arial"/>
              </a:rPr>
              <a:t>At the end of this lesson, you’ll be able to:</a:t>
            </a:r>
          </a:p>
          <a:p>
            <a:pPr marL="548640" lvl="1" indent="-347472">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Explain Medicare Advantage Plans and how they work</a:t>
            </a:r>
            <a:endParaRPr lang="en-US" sz="2400" dirty="0">
              <a:solidFill>
                <a:srgbClr val="00529B"/>
              </a:solidFill>
            </a:endParaRPr>
          </a:p>
          <a:p>
            <a:pPr marL="548640" lvl="1" indent="-347472">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Discuss what to consider when deciding whether to join a Medicare Advantage Plan, like coverage and costs</a:t>
            </a:r>
            <a:endParaRPr lang="en-US" sz="2400" dirty="0">
              <a:solidFill>
                <a:srgbClr val="00529B"/>
              </a:solidFill>
            </a:endParaRPr>
          </a:p>
          <a:p>
            <a:pPr marL="548640" lvl="1" indent="-347472">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Explain who can join a plan, and when and how to join</a:t>
            </a:r>
          </a:p>
          <a:p>
            <a:pPr marL="548640" lvl="1" indent="-347472">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Explain the difference between Medicare Advantage Plans and Medicare Supplement Insurance (Medigap) policies</a:t>
            </a:r>
          </a:p>
          <a:p>
            <a:pPr marL="548640" lvl="1" indent="-347472">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Describe other types of Medicare health plans that may be available</a:t>
            </a:r>
          </a:p>
          <a:p>
            <a:pPr marL="460375" lvl="1" indent="-233045">
              <a:lnSpc>
                <a:spcPct val="100000"/>
              </a:lnSpc>
              <a:spcBef>
                <a:spcPts val="600"/>
              </a:spcBef>
              <a:buFont typeface="Wingdings" panose="05000000000000000000" pitchFamily="2" charset="2"/>
              <a:buChar char="§"/>
            </a:pPr>
            <a:endParaRPr lang="en-US" sz="2800" dirty="0">
              <a:solidFill>
                <a:srgbClr val="00529B"/>
              </a:solidFill>
              <a:latin typeface="Arial"/>
              <a:cs typeface="Arial"/>
            </a:endParaRPr>
          </a:p>
        </p:txBody>
      </p:sp>
      <p:sp>
        <p:nvSpPr>
          <p:cNvPr id="3" name="Slide Number Placeholder 2">
            <a:extLst>
              <a:ext uri="{FF2B5EF4-FFF2-40B4-BE49-F238E27FC236}">
                <a16:creationId xmlns:a16="http://schemas.microsoft.com/office/drawing/2014/main" id="{46B8B11D-7CD2-410C-8A85-D2D5308E230B}"/>
              </a:ext>
            </a:extLst>
          </p:cNvPr>
          <p:cNvSpPr>
            <a:spLocks noGrp="1"/>
          </p:cNvSpPr>
          <p:nvPr>
            <p:ph type="sldNum" sz="quarter" idx="12"/>
          </p:nvPr>
        </p:nvSpPr>
        <p:spPr/>
        <p:txBody>
          <a:bodyPr/>
          <a:lstStyle/>
          <a:p>
            <a:fld id="{48F63A3B-78C7-47BE-AE5E-E10140E04643}" type="slidenum">
              <a:rPr lang="en-US" smtClean="0"/>
              <a:pPr/>
              <a:t>73</a:t>
            </a:fld>
            <a:endParaRPr lang="en-US" dirty="0"/>
          </a:p>
        </p:txBody>
      </p:sp>
      <p:sp>
        <p:nvSpPr>
          <p:cNvPr id="5" name="Footer Placeholder 4">
            <a:extLst>
              <a:ext uri="{FF2B5EF4-FFF2-40B4-BE49-F238E27FC236}">
                <a16:creationId xmlns:a16="http://schemas.microsoft.com/office/drawing/2014/main" id="{C56967E0-47FC-794B-AD9C-C3A296618241}"/>
              </a:ext>
            </a:extLst>
          </p:cNvPr>
          <p:cNvSpPr>
            <a:spLocks noGrp="1"/>
          </p:cNvSpPr>
          <p:nvPr>
            <p:ph type="ftr" sz="quarter" idx="11"/>
          </p:nvPr>
        </p:nvSpPr>
        <p:spPr/>
        <p:txBody>
          <a:bodyPr/>
          <a:lstStyle/>
          <a:p>
            <a:r>
              <a:rPr lang="en-US"/>
              <a:t>Getting Started with Medicare</a:t>
            </a:r>
            <a:endParaRPr lang="en-US" dirty="0"/>
          </a:p>
        </p:txBody>
      </p:sp>
      <p:sp>
        <p:nvSpPr>
          <p:cNvPr id="4" name="Date Placeholder 3">
            <a:extLst>
              <a:ext uri="{FF2B5EF4-FFF2-40B4-BE49-F238E27FC236}">
                <a16:creationId xmlns:a16="http://schemas.microsoft.com/office/drawing/2014/main" id="{30BEAB62-196E-E14C-A6ED-C01E478BF8F9}"/>
              </a:ext>
            </a:extLst>
          </p:cNvPr>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38502602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Medicare Advantage Plans (Part C)</a:t>
            </a:r>
          </a:p>
        </p:txBody>
      </p:sp>
      <p:pic>
        <p:nvPicPr>
          <p:cNvPr id="5" name="Picture 4" descr="Graphic showing Medicare Advantage Plans (Part C) options"/>
          <p:cNvPicPr>
            <a:picLocks noChangeAspect="1"/>
          </p:cNvPicPr>
          <p:nvPr/>
        </p:nvPicPr>
        <p:blipFill>
          <a:blip r:embed="rId4"/>
          <a:stretch>
            <a:fillRect/>
          </a:stretch>
        </p:blipFill>
        <p:spPr>
          <a:xfrm>
            <a:off x="356477" y="1281430"/>
            <a:ext cx="3706646" cy="4599974"/>
          </a:xfrm>
          <a:prstGeom prst="rect">
            <a:avLst/>
          </a:prstGeom>
        </p:spPr>
      </p:pic>
      <p:sp>
        <p:nvSpPr>
          <p:cNvPr id="7" name="Content Placeholder 3"/>
          <p:cNvSpPr txBox="1">
            <a:spLocks/>
          </p:cNvSpPr>
          <p:nvPr/>
        </p:nvSpPr>
        <p:spPr>
          <a:xfrm>
            <a:off x="4431905" y="1144270"/>
            <a:ext cx="7504991" cy="5212080"/>
          </a:xfrm>
          <a:prstGeom prst="rect">
            <a:avLst/>
          </a:prstGeom>
        </p:spPr>
        <p:txBody>
          <a:bodyPr vert="horz" lIns="91440" tIns="45720" rIns="91440" bIns="45720" rtlCol="0">
            <a:normAutofit/>
          </a:bodyPr>
          <a:lstStyle>
            <a:lvl1pPr marL="230188" indent="-230188" algn="l" defTabSz="685800" rtl="0" eaLnBrk="1" latinLnBrk="0" hangingPunct="1">
              <a:lnSpc>
                <a:spcPct val="100000"/>
              </a:lnSpc>
              <a:spcBef>
                <a:spcPts val="600"/>
              </a:spcBef>
              <a:buFont typeface="Wingdings" panose="05000000000000000000" pitchFamily="2" charset="2"/>
              <a:buChar char="§"/>
              <a:defRPr sz="3200" kern="1200">
                <a:solidFill>
                  <a:schemeClr val="tx1"/>
                </a:solidFill>
                <a:latin typeface="+mn-lt"/>
                <a:ea typeface="+mn-ea"/>
                <a:cs typeface="+mn-cs"/>
              </a:defRPr>
            </a:lvl1pPr>
            <a:lvl2pPr marL="461963" indent="-231775" algn="l" defTabSz="6858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2pPr>
            <a:lvl3pPr marL="684213" indent="-222250" algn="l" defTabSz="685800" rtl="0" eaLnBrk="1" latinLnBrk="0" hangingPunct="1">
              <a:lnSpc>
                <a:spcPct val="100000"/>
              </a:lnSpc>
              <a:spcBef>
                <a:spcPts val="600"/>
              </a:spcBef>
              <a:buSzPct val="50000"/>
              <a:buFont typeface="Wingdings" panose="05000000000000000000" pitchFamily="2" charset="2"/>
              <a:buChar char="q"/>
              <a:defRPr sz="2800" kern="1200">
                <a:solidFill>
                  <a:schemeClr val="tx1"/>
                </a:solidFill>
                <a:latin typeface="+mn-lt"/>
                <a:ea typeface="+mn-ea"/>
                <a:cs typeface="+mn-cs"/>
              </a:defRPr>
            </a:lvl3pPr>
            <a:lvl4pPr marL="914400" indent="-230188" algn="l" defTabSz="685800" rtl="0" eaLnBrk="1" latinLnBrk="0" hangingPunct="1">
              <a:lnSpc>
                <a:spcPct val="100000"/>
              </a:lnSpc>
              <a:spcBef>
                <a:spcPts val="600"/>
              </a:spcBef>
              <a:buFont typeface="Calibri" panose="020F0502020204030204" pitchFamily="34" charset="0"/>
              <a:buChar char="–"/>
              <a:defRPr sz="2400" kern="1200">
                <a:solidFill>
                  <a:schemeClr val="tx1"/>
                </a:solidFill>
                <a:latin typeface="+mn-lt"/>
                <a:ea typeface="+mn-ea"/>
                <a:cs typeface="+mn-cs"/>
              </a:defRPr>
            </a:lvl4pPr>
            <a:lvl5pPr marL="1144588" indent="-230188" algn="l" defTabSz="685800" rtl="0" eaLnBrk="1"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33363" marR="0" lvl="0" indent="-233363"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Another way to get your Medicare Part A (Hospital Insurance) and Part B (Medical Insurance) </a:t>
            </a:r>
            <a:r>
              <a:rPr kumimoji="0" lang="en-US" sz="24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coverage</a:t>
            </a:r>
          </a:p>
          <a:p>
            <a:pPr marL="233363" marR="0" lvl="0" indent="-233363"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Offered by Medicare-approved </a:t>
            </a:r>
            <a:r>
              <a:rPr kumimoji="0" lang="en-US" sz="24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private companies </a:t>
            </a:r>
            <a:r>
              <a:rPr kumimoji="0" lang="en-US" sz="24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that must follow rules set by Medicare </a:t>
            </a:r>
          </a:p>
          <a:p>
            <a:pPr marL="233363" lvl="0" indent="-233363">
              <a:spcBef>
                <a:spcPts val="0"/>
              </a:spcBef>
              <a:spcAft>
                <a:spcPts val="1200"/>
              </a:spcAft>
              <a:defRPr/>
            </a:pPr>
            <a:r>
              <a:rPr lang="en-US" sz="2400" dirty="0">
                <a:solidFill>
                  <a:srgbClr val="00529B"/>
                </a:solidFill>
                <a:latin typeface="Arial" panose="020B0604020202020204" pitchFamily="34" charset="0"/>
                <a:cs typeface="Arial" panose="020B0604020202020204" pitchFamily="34" charset="0"/>
              </a:rPr>
              <a:t>Most Medicare Advantage Plans include drug coverage (Part D)</a:t>
            </a:r>
          </a:p>
          <a:p>
            <a:pPr marL="233363" lvl="0" indent="-233363">
              <a:spcBef>
                <a:spcPts val="0"/>
              </a:spcBef>
              <a:spcAft>
                <a:spcPts val="1200"/>
              </a:spcAft>
              <a:defRPr/>
            </a:pPr>
            <a:r>
              <a:rPr lang="en-US" sz="2400" dirty="0">
                <a:solidFill>
                  <a:srgbClr val="00529B"/>
                </a:solidFill>
                <a:latin typeface="Arial" panose="020B0604020202020204" pitchFamily="34" charset="0"/>
                <a:cs typeface="Arial" panose="020B0604020202020204" pitchFamily="34" charset="0"/>
              </a:rPr>
              <a:t>In </a:t>
            </a:r>
            <a:r>
              <a:rPr kumimoji="0" lang="en-US" sz="24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most cases, you’ll need to use health care providers who participate in the </a:t>
            </a:r>
            <a:r>
              <a:rPr kumimoji="0" lang="en-US" sz="24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plan’s network </a:t>
            </a:r>
            <a:r>
              <a:rPr kumimoji="0" lang="en-US" sz="24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(some plans offer non-emergency</a:t>
            </a:r>
            <a:r>
              <a:rPr kumimoji="0" lang="en-US" sz="2400" b="0" i="0" u="none" strike="noStrike" kern="1200" cap="none" spc="0" normalizeH="0" noProof="0" dirty="0">
                <a:ln>
                  <a:noFill/>
                </a:ln>
                <a:solidFill>
                  <a:srgbClr val="00529B"/>
                </a:solidFill>
                <a:effectLst/>
                <a:uLnTx/>
                <a:uFillTx/>
                <a:latin typeface="Arial" panose="020B0604020202020204" pitchFamily="34" charset="0"/>
                <a:cs typeface="Arial" panose="020B0604020202020204" pitchFamily="34" charset="0"/>
              </a:rPr>
              <a:t> coverage </a:t>
            </a:r>
            <a:r>
              <a:rPr kumimoji="0" lang="en-US" sz="24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out of network, but typically at a higher cost)</a:t>
            </a:r>
          </a:p>
        </p:txBody>
      </p:sp>
      <p:sp>
        <p:nvSpPr>
          <p:cNvPr id="6" name="Slide Number Placeholder 5">
            <a:extLst>
              <a:ext uri="{FF2B5EF4-FFF2-40B4-BE49-F238E27FC236}">
                <a16:creationId xmlns:a16="http://schemas.microsoft.com/office/drawing/2014/main" id="{9F015345-0B12-4007-8ADA-5FEDE84466F1}"/>
              </a:ext>
            </a:extLst>
          </p:cNvPr>
          <p:cNvSpPr>
            <a:spLocks noGrp="1"/>
          </p:cNvSpPr>
          <p:nvPr>
            <p:ph type="sldNum" sz="quarter" idx="12"/>
          </p:nvPr>
        </p:nvSpPr>
        <p:spPr/>
        <p:txBody>
          <a:bodyPr/>
          <a:lstStyle/>
          <a:p>
            <a:fld id="{48F63A3B-78C7-47BE-AE5E-E10140E04643}" type="slidenum">
              <a:rPr lang="en-US" smtClean="0"/>
              <a:pPr/>
              <a:t>74</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392302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How Medicare Advantage Plans Work</a:t>
            </a:r>
          </a:p>
        </p:txBody>
      </p:sp>
      <p:sp>
        <p:nvSpPr>
          <p:cNvPr id="50" name="Content Placeholder 1">
            <a:extLst>
              <a:ext uri="{FF2B5EF4-FFF2-40B4-BE49-F238E27FC236}">
                <a16:creationId xmlns:a16="http://schemas.microsoft.com/office/drawing/2014/main" id="{0FF40102-66B8-4005-83C3-F5A37FDCCEA6}"/>
              </a:ext>
            </a:extLst>
          </p:cNvPr>
          <p:cNvSpPr txBox="1">
            <a:spLocks/>
          </p:cNvSpPr>
          <p:nvPr/>
        </p:nvSpPr>
        <p:spPr>
          <a:xfrm>
            <a:off x="627365" y="1128091"/>
            <a:ext cx="10362994" cy="594249"/>
          </a:xfrm>
          <a:prstGeom prst="rect">
            <a:avLst/>
          </a:prstGeom>
        </p:spPr>
        <p:txBody>
          <a:bodyPr vert="horz" lIns="91440" tIns="45720" rIns="91440" bIns="45720" rtlCol="0" anchor="t">
            <a:normAutofit fontScale="92500" lnSpcReduction="20000"/>
          </a:bodyPr>
          <a:lstStyle>
            <a:lvl1pPr marL="230188" indent="-230188" algn="l" defTabSz="685800" rtl="0" eaLnBrk="1" latinLnBrk="0" hangingPunct="1">
              <a:lnSpc>
                <a:spcPct val="100000"/>
              </a:lnSpc>
              <a:spcBef>
                <a:spcPts val="600"/>
              </a:spcBef>
              <a:buFont typeface="Wingdings" panose="05000000000000000000" pitchFamily="2" charset="2"/>
              <a:buChar char="§"/>
              <a:defRPr sz="3200" kern="1200">
                <a:solidFill>
                  <a:schemeClr val="tx1"/>
                </a:solidFill>
                <a:latin typeface="+mn-lt"/>
                <a:ea typeface="+mn-ea"/>
                <a:cs typeface="+mn-cs"/>
              </a:defRPr>
            </a:lvl1pPr>
            <a:lvl2pPr marL="461963" indent="-231775" algn="l" defTabSz="6858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2pPr>
            <a:lvl3pPr marL="1146175" indent="-338138" algn="l" defTabSz="685800" rtl="0" eaLnBrk="1" latinLnBrk="0" hangingPunct="1">
              <a:lnSpc>
                <a:spcPct val="100000"/>
              </a:lnSpc>
              <a:spcBef>
                <a:spcPts val="600"/>
              </a:spcBef>
              <a:buSzPct val="50000"/>
              <a:buFont typeface="Wingdings" panose="05000000000000000000" pitchFamily="2" charset="2"/>
              <a:buChar char="q"/>
              <a:defRPr sz="2800" i="0" kern="1200">
                <a:solidFill>
                  <a:schemeClr val="tx1"/>
                </a:solidFill>
                <a:latin typeface="+mn-lt"/>
                <a:ea typeface="+mn-ea"/>
                <a:cs typeface="+mn-cs"/>
              </a:defRPr>
            </a:lvl3pPr>
            <a:lvl4pPr marL="1204913" indent="346075" algn="l" defTabSz="685800" rtl="0" eaLnBrk="1" latinLnBrk="0" hangingPunct="1">
              <a:lnSpc>
                <a:spcPct val="100000"/>
              </a:lnSpc>
              <a:spcBef>
                <a:spcPts val="600"/>
              </a:spcBef>
              <a:buFont typeface="Calibri" panose="020F0502020204030204" pitchFamily="34" charset="0"/>
              <a:buChar char="–"/>
              <a:defRPr sz="2400" i="0" kern="1200">
                <a:solidFill>
                  <a:schemeClr val="tx1"/>
                </a:solidFill>
                <a:latin typeface="+mn-lt"/>
                <a:ea typeface="+mn-ea"/>
                <a:cs typeface="+mn-cs"/>
              </a:defRPr>
            </a:lvl4pPr>
            <a:lvl5pPr marL="1887538" indent="-315913" algn="l" defTabSz="685800" rtl="0" eaLnBrk="1" latinLnBrk="0" hangingPunct="1">
              <a:lnSpc>
                <a:spcPct val="100000"/>
              </a:lnSpc>
              <a:spcBef>
                <a:spcPts val="600"/>
              </a:spcBef>
              <a:buFont typeface="Arial" panose="020B0604020202020204" pitchFamily="34" charset="0"/>
              <a:buChar char="•"/>
              <a:defRPr sz="2400" i="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10000"/>
              </a:lnSpc>
              <a:spcBef>
                <a:spcPts val="0"/>
              </a:spcBef>
              <a:spcAft>
                <a:spcPts val="1200"/>
              </a:spcAft>
              <a:buClrTx/>
              <a:buSzTx/>
              <a:buFont typeface="Wingdings" panose="05000000000000000000" pitchFamily="2" charset="2"/>
              <a:buNone/>
              <a:tabLst/>
              <a:defRPr/>
            </a:pPr>
            <a:r>
              <a:rPr kumimoji="0" lang="en-US" sz="26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In a Medicare Advantage Plan, you</a:t>
            </a:r>
            <a:r>
              <a:rPr kumimoji="0" lang="en-US" sz="26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a:t>
            </a:r>
          </a:p>
          <a:p>
            <a:pPr marL="460375" marR="0" lvl="0" indent="-233045" algn="ctr" defTabSz="685800" rtl="0" eaLnBrk="1" fontAlgn="auto" latinLnBrk="0" hangingPunct="1">
              <a:lnSpc>
                <a:spcPct val="110000"/>
              </a:lnSpc>
              <a:spcBef>
                <a:spcPts val="0"/>
              </a:spcBef>
              <a:spcAft>
                <a:spcPts val="600"/>
              </a:spcAft>
              <a:buClrTx/>
              <a:buSzTx/>
              <a:buFont typeface="Wingdings" panose="05000000000000000000" pitchFamily="2" charset="2"/>
              <a:buChar char="§"/>
              <a:tabLst/>
              <a:defRPr/>
            </a:pPr>
            <a:endParaRPr lang="en-US" sz="28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grpSp>
        <p:nvGrpSpPr>
          <p:cNvPr id="10" name="Group 9" descr="Box 1: Are still in Medicare with all rights and protections&#10;">
            <a:extLst>
              <a:ext uri="{FF2B5EF4-FFF2-40B4-BE49-F238E27FC236}">
                <a16:creationId xmlns:a16="http://schemas.microsoft.com/office/drawing/2014/main" id="{CA79B4AA-ED12-4C16-AE12-2C9D78748ACC}"/>
              </a:ext>
            </a:extLst>
          </p:cNvPr>
          <p:cNvGrpSpPr/>
          <p:nvPr/>
        </p:nvGrpSpPr>
        <p:grpSpPr>
          <a:xfrm>
            <a:off x="460948" y="1972540"/>
            <a:ext cx="2080725" cy="3610435"/>
            <a:chOff x="460948" y="1972540"/>
            <a:chExt cx="2080725" cy="3610435"/>
          </a:xfrm>
        </p:grpSpPr>
        <p:sp>
          <p:nvSpPr>
            <p:cNvPr id="58" name="Rectangle: Top Corners Rounded 57">
              <a:extLst>
                <a:ext uri="{FF2B5EF4-FFF2-40B4-BE49-F238E27FC236}">
                  <a16:creationId xmlns:a16="http://schemas.microsoft.com/office/drawing/2014/main" id="{37305FF6-3AB1-4BB1-9F83-69AD60DA0728}"/>
                </a:ext>
              </a:extLst>
            </p:cNvPr>
            <p:cNvSpPr/>
            <p:nvPr/>
          </p:nvSpPr>
          <p:spPr bwMode="auto">
            <a:xfrm flipV="1">
              <a:off x="460948" y="2517343"/>
              <a:ext cx="2080725" cy="3065632"/>
            </a:xfrm>
            <a:prstGeom prst="round2SameRect">
              <a:avLst/>
            </a:prstGeom>
            <a:noFill/>
            <a:ln w="76200">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59" name="TextBox 58">
              <a:extLst>
                <a:ext uri="{FF2B5EF4-FFF2-40B4-BE49-F238E27FC236}">
                  <a16:creationId xmlns:a16="http://schemas.microsoft.com/office/drawing/2014/main" id="{883A4ABE-0F13-43AC-9B2E-FDC970832B5F}"/>
                </a:ext>
              </a:extLst>
            </p:cNvPr>
            <p:cNvSpPr txBox="1"/>
            <p:nvPr/>
          </p:nvSpPr>
          <p:spPr>
            <a:xfrm>
              <a:off x="707218" y="3507311"/>
              <a:ext cx="1536388" cy="1264257"/>
            </a:xfrm>
            <a:prstGeom prst="rect">
              <a:avLst/>
            </a:prstGeom>
            <a:noFill/>
          </p:spPr>
          <p:txBody>
            <a:bodyPr wrap="square">
              <a:spAutoFit/>
            </a:bodyPr>
            <a:lstStyle/>
            <a:p>
              <a:pPr marL="0" lvl="0" indent="0" algn="ctr" defTabSz="685800">
                <a:lnSpc>
                  <a:spcPct val="140000"/>
                </a:lnSpc>
                <a:spcBef>
                  <a:spcPts val="0"/>
                </a:spcBef>
              </a:pPr>
              <a:r>
                <a:rPr lang="en-US" sz="1400" dirty="0">
                  <a:solidFill>
                    <a:srgbClr val="00529B"/>
                  </a:solidFill>
                  <a:latin typeface="Arial"/>
                  <a:cs typeface="Arial"/>
                </a:rPr>
                <a:t>Are still in Medicare with all </a:t>
              </a:r>
              <a:r>
                <a:rPr lang="en-US" sz="1400" b="1" dirty="0">
                  <a:solidFill>
                    <a:srgbClr val="00529B"/>
                  </a:solidFill>
                  <a:latin typeface="Arial"/>
                  <a:cs typeface="Arial"/>
                </a:rPr>
                <a:t>rights and protections</a:t>
              </a:r>
            </a:p>
          </p:txBody>
        </p:sp>
        <p:sp>
          <p:nvSpPr>
            <p:cNvPr id="84" name="Oval 83">
              <a:extLst>
                <a:ext uri="{FF2B5EF4-FFF2-40B4-BE49-F238E27FC236}">
                  <a16:creationId xmlns:a16="http://schemas.microsoft.com/office/drawing/2014/main" id="{EFF210D5-A467-4CE8-9861-10715DE502C0}"/>
                </a:ext>
              </a:extLst>
            </p:cNvPr>
            <p:cNvSpPr/>
            <p:nvPr/>
          </p:nvSpPr>
          <p:spPr bwMode="auto">
            <a:xfrm>
              <a:off x="814952" y="1972540"/>
              <a:ext cx="1269741" cy="1269741"/>
            </a:xfrm>
            <a:prstGeom prst="ellipse">
              <a:avLst/>
            </a:prstGeom>
            <a:solidFill>
              <a:srgbClr val="8FAADC"/>
            </a:solidFill>
            <a:ln>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85" name="Oval 84">
              <a:extLst>
                <a:ext uri="{FF2B5EF4-FFF2-40B4-BE49-F238E27FC236}">
                  <a16:creationId xmlns:a16="http://schemas.microsoft.com/office/drawing/2014/main" id="{26294A5A-F1C1-42CB-BF1C-40FE83342550}"/>
                </a:ext>
              </a:extLst>
            </p:cNvPr>
            <p:cNvSpPr/>
            <p:nvPr/>
          </p:nvSpPr>
          <p:spPr bwMode="auto">
            <a:xfrm>
              <a:off x="925135" y="2078460"/>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grpSp>
      <p:grpSp>
        <p:nvGrpSpPr>
          <p:cNvPr id="9" name="Group 8" descr="Box 2: Still get services covered by Part A and Part B&#10;">
            <a:extLst>
              <a:ext uri="{FF2B5EF4-FFF2-40B4-BE49-F238E27FC236}">
                <a16:creationId xmlns:a16="http://schemas.microsoft.com/office/drawing/2014/main" id="{E04002B3-FD8B-4BC5-B111-0A516BE78418}"/>
              </a:ext>
            </a:extLst>
          </p:cNvPr>
          <p:cNvGrpSpPr/>
          <p:nvPr/>
        </p:nvGrpSpPr>
        <p:grpSpPr>
          <a:xfrm>
            <a:off x="2762114" y="1976450"/>
            <a:ext cx="2080724" cy="3617609"/>
            <a:chOff x="2762114" y="1976450"/>
            <a:chExt cx="2080724" cy="3617609"/>
          </a:xfrm>
        </p:grpSpPr>
        <p:sp>
          <p:nvSpPr>
            <p:cNvPr id="55" name="Rectangle: Top Corners Rounded 54">
              <a:extLst>
                <a:ext uri="{FF2B5EF4-FFF2-40B4-BE49-F238E27FC236}">
                  <a16:creationId xmlns:a16="http://schemas.microsoft.com/office/drawing/2014/main" id="{604E9EFD-0AF3-473C-9EC7-12C48BC46798}"/>
                </a:ext>
              </a:extLst>
            </p:cNvPr>
            <p:cNvSpPr/>
            <p:nvPr/>
          </p:nvSpPr>
          <p:spPr bwMode="auto">
            <a:xfrm flipV="1">
              <a:off x="2762114" y="2528427"/>
              <a:ext cx="2080724" cy="3065632"/>
            </a:xfrm>
            <a:prstGeom prst="round2SameRect">
              <a:avLst/>
            </a:prstGeom>
            <a:noFill/>
            <a:ln w="76200">
              <a:solidFill>
                <a:srgbClr val="FEC736"/>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63" name="Oval 62">
              <a:extLst>
                <a:ext uri="{FF2B5EF4-FFF2-40B4-BE49-F238E27FC236}">
                  <a16:creationId xmlns:a16="http://schemas.microsoft.com/office/drawing/2014/main" id="{88E433F3-121D-4487-9E03-96AE58534DC8}"/>
                </a:ext>
              </a:extLst>
            </p:cNvPr>
            <p:cNvSpPr/>
            <p:nvPr/>
          </p:nvSpPr>
          <p:spPr bwMode="auto">
            <a:xfrm>
              <a:off x="3110877" y="1976450"/>
              <a:ext cx="1269741" cy="1269741"/>
            </a:xfrm>
            <a:prstGeom prst="ellipse">
              <a:avLst/>
            </a:prstGeom>
            <a:solidFill>
              <a:srgbClr val="FEC736"/>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64" name="Oval 63">
              <a:extLst>
                <a:ext uri="{FF2B5EF4-FFF2-40B4-BE49-F238E27FC236}">
                  <a16:creationId xmlns:a16="http://schemas.microsoft.com/office/drawing/2014/main" id="{A61F8A07-7950-4C44-AFF5-41A5B964ED31}"/>
                </a:ext>
              </a:extLst>
            </p:cNvPr>
            <p:cNvSpPr/>
            <p:nvPr/>
          </p:nvSpPr>
          <p:spPr bwMode="auto">
            <a:xfrm>
              <a:off x="3221061" y="2086633"/>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65" name="TextBox 64">
              <a:extLst>
                <a:ext uri="{FF2B5EF4-FFF2-40B4-BE49-F238E27FC236}">
                  <a16:creationId xmlns:a16="http://schemas.microsoft.com/office/drawing/2014/main" id="{75A7E116-2DDE-4082-B223-001EFF937A7E}"/>
                </a:ext>
              </a:extLst>
            </p:cNvPr>
            <p:cNvSpPr txBox="1"/>
            <p:nvPr/>
          </p:nvSpPr>
          <p:spPr>
            <a:xfrm>
              <a:off x="2778809" y="3808932"/>
              <a:ext cx="2047333" cy="962636"/>
            </a:xfrm>
            <a:prstGeom prst="rect">
              <a:avLst/>
            </a:prstGeom>
            <a:noFill/>
          </p:spPr>
          <p:txBody>
            <a:bodyPr wrap="square">
              <a:spAutoFit/>
            </a:bodyPr>
            <a:lstStyle/>
            <a:p>
              <a:pPr marL="0" lvl="0" indent="0" algn="ctr" defTabSz="685800">
                <a:lnSpc>
                  <a:spcPct val="140000"/>
                </a:lnSpc>
                <a:spcBef>
                  <a:spcPts val="0"/>
                </a:spcBef>
              </a:pPr>
              <a:r>
                <a:rPr lang="en-US" sz="1400" dirty="0">
                  <a:solidFill>
                    <a:srgbClr val="00529B"/>
                  </a:solidFill>
                  <a:latin typeface="Arial"/>
                  <a:cs typeface="Arial"/>
                </a:rPr>
                <a:t>Still get </a:t>
              </a:r>
              <a:r>
                <a:rPr lang="en-US" sz="1400" b="1" dirty="0">
                  <a:solidFill>
                    <a:srgbClr val="00529B"/>
                  </a:solidFill>
                  <a:latin typeface="Arial"/>
                  <a:cs typeface="Arial"/>
                </a:rPr>
                <a:t>services</a:t>
              </a:r>
              <a:r>
                <a:rPr lang="en-US" sz="1400" dirty="0">
                  <a:solidFill>
                    <a:srgbClr val="00529B"/>
                  </a:solidFill>
                  <a:latin typeface="Arial"/>
                  <a:cs typeface="Arial"/>
                </a:rPr>
                <a:t> covered by Part A and Part B</a:t>
              </a:r>
            </a:p>
          </p:txBody>
        </p:sp>
        <p:pic>
          <p:nvPicPr>
            <p:cNvPr id="90" name="Graphic 89" descr="Open hand with solid fill">
              <a:extLst>
                <a:ext uri="{FF2B5EF4-FFF2-40B4-BE49-F238E27FC236}">
                  <a16:creationId xmlns:a16="http://schemas.microsoft.com/office/drawing/2014/main" id="{6B4B3D74-66F1-4290-B9DA-BC709C3882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14635" y="2340772"/>
              <a:ext cx="914400" cy="914400"/>
            </a:xfrm>
            <a:prstGeom prst="rect">
              <a:avLst/>
            </a:prstGeom>
          </p:spPr>
        </p:pic>
        <p:pic>
          <p:nvPicPr>
            <p:cNvPr id="92" name="Graphic 91" descr="Single gear with solid fill">
              <a:extLst>
                <a:ext uri="{FF2B5EF4-FFF2-40B4-BE49-F238E27FC236}">
                  <a16:creationId xmlns:a16="http://schemas.microsoft.com/office/drawing/2014/main" id="{4BD893D1-EC2A-4340-982E-ADF3250BD65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2021" y="2119824"/>
              <a:ext cx="614141" cy="614141"/>
            </a:xfrm>
            <a:prstGeom prst="rect">
              <a:avLst/>
            </a:prstGeom>
          </p:spPr>
        </p:pic>
      </p:grpSp>
      <p:grpSp>
        <p:nvGrpSpPr>
          <p:cNvPr id="8" name="Group 7" descr="Box 3: Can’t be charged more than Original Medicare for certain services, like chemotherapy, dialysis, and skilled nursing facility (SNF) care&#10;">
            <a:extLst>
              <a:ext uri="{FF2B5EF4-FFF2-40B4-BE49-F238E27FC236}">
                <a16:creationId xmlns:a16="http://schemas.microsoft.com/office/drawing/2014/main" id="{F85B4EE7-573F-4B0C-A820-379302963E8E}"/>
              </a:ext>
            </a:extLst>
          </p:cNvPr>
          <p:cNvGrpSpPr/>
          <p:nvPr/>
        </p:nvGrpSpPr>
        <p:grpSpPr>
          <a:xfrm>
            <a:off x="5063278" y="1990535"/>
            <a:ext cx="2084832" cy="3603528"/>
            <a:chOff x="5063278" y="1990535"/>
            <a:chExt cx="2084832" cy="3603528"/>
          </a:xfrm>
        </p:grpSpPr>
        <p:sp>
          <p:nvSpPr>
            <p:cNvPr id="54" name="Rectangle: Top Corners Rounded 53">
              <a:extLst>
                <a:ext uri="{FF2B5EF4-FFF2-40B4-BE49-F238E27FC236}">
                  <a16:creationId xmlns:a16="http://schemas.microsoft.com/office/drawing/2014/main" id="{8828450F-61B3-4C5F-B685-01DA787151DB}"/>
                </a:ext>
              </a:extLst>
            </p:cNvPr>
            <p:cNvSpPr/>
            <p:nvPr/>
          </p:nvSpPr>
          <p:spPr bwMode="auto">
            <a:xfrm flipV="1">
              <a:off x="5063278" y="2528427"/>
              <a:ext cx="2084832" cy="3065636"/>
            </a:xfrm>
            <a:prstGeom prst="round2SameRect">
              <a:avLst/>
            </a:prstGeom>
            <a:noFill/>
            <a:ln w="76200">
              <a:solidFill>
                <a:srgbClr val="00529B"/>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69" name="Oval 68">
              <a:extLst>
                <a:ext uri="{FF2B5EF4-FFF2-40B4-BE49-F238E27FC236}">
                  <a16:creationId xmlns:a16="http://schemas.microsoft.com/office/drawing/2014/main" id="{66557D7C-D1A8-48E1-BE11-330346A0B9A1}"/>
                </a:ext>
              </a:extLst>
            </p:cNvPr>
            <p:cNvSpPr/>
            <p:nvPr/>
          </p:nvSpPr>
          <p:spPr bwMode="auto">
            <a:xfrm>
              <a:off x="5477879" y="1990535"/>
              <a:ext cx="1269741" cy="1269741"/>
            </a:xfrm>
            <a:prstGeom prst="ellipse">
              <a:avLst/>
            </a:prstGeom>
            <a:solidFill>
              <a:srgbClr val="00529B"/>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70" name="Oval 69">
              <a:extLst>
                <a:ext uri="{FF2B5EF4-FFF2-40B4-BE49-F238E27FC236}">
                  <a16:creationId xmlns:a16="http://schemas.microsoft.com/office/drawing/2014/main" id="{54D7A3A3-B5F1-4D16-B17D-7C725B66726B}"/>
                </a:ext>
              </a:extLst>
            </p:cNvPr>
            <p:cNvSpPr/>
            <p:nvPr/>
          </p:nvSpPr>
          <p:spPr bwMode="auto">
            <a:xfrm>
              <a:off x="5588062" y="2100718"/>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71" name="TextBox 70">
              <a:extLst>
                <a:ext uri="{FF2B5EF4-FFF2-40B4-BE49-F238E27FC236}">
                  <a16:creationId xmlns:a16="http://schemas.microsoft.com/office/drawing/2014/main" id="{44CE92D9-6A82-4863-9A2B-D1B655C6C298}"/>
                </a:ext>
              </a:extLst>
            </p:cNvPr>
            <p:cNvSpPr txBox="1"/>
            <p:nvPr/>
          </p:nvSpPr>
          <p:spPr>
            <a:xfrm>
              <a:off x="5093467" y="3439381"/>
              <a:ext cx="2044946" cy="1867499"/>
            </a:xfrm>
            <a:prstGeom prst="rect">
              <a:avLst/>
            </a:prstGeom>
            <a:noFill/>
          </p:spPr>
          <p:txBody>
            <a:bodyPr wrap="square">
              <a:spAutoFit/>
            </a:bodyPr>
            <a:lstStyle/>
            <a:p>
              <a:pPr marL="0" lvl="0" indent="0" algn="ctr" defTabSz="685800">
                <a:lnSpc>
                  <a:spcPct val="140000"/>
                </a:lnSpc>
                <a:spcBef>
                  <a:spcPts val="0"/>
                </a:spcBef>
              </a:pPr>
              <a:r>
                <a:rPr lang="en-US" sz="1400" dirty="0">
                  <a:solidFill>
                    <a:srgbClr val="00529B"/>
                  </a:solidFill>
                  <a:latin typeface="Arial"/>
                  <a:cs typeface="Arial"/>
                </a:rPr>
                <a:t>Can’t be </a:t>
              </a:r>
              <a:r>
                <a:rPr lang="en-US" sz="1400" b="1" dirty="0">
                  <a:solidFill>
                    <a:srgbClr val="00529B"/>
                  </a:solidFill>
                  <a:latin typeface="Arial"/>
                  <a:cs typeface="Arial"/>
                </a:rPr>
                <a:t>charged</a:t>
              </a:r>
              <a:r>
                <a:rPr lang="en-US" sz="1400" dirty="0">
                  <a:solidFill>
                    <a:srgbClr val="00529B"/>
                  </a:solidFill>
                  <a:latin typeface="Arial"/>
                  <a:cs typeface="Arial"/>
                </a:rPr>
                <a:t> more than Original Medicare for certain services, like chemotherapy, dialysis, and skilled nursing facility (SNF) care</a:t>
              </a:r>
            </a:p>
          </p:txBody>
        </p:sp>
        <p:pic>
          <p:nvPicPr>
            <p:cNvPr id="94" name="Graphic 93" descr="Transfer with solid fill">
              <a:extLst>
                <a:ext uri="{FF2B5EF4-FFF2-40B4-BE49-F238E27FC236}">
                  <a16:creationId xmlns:a16="http://schemas.microsoft.com/office/drawing/2014/main" id="{EC5494D4-31C9-4FD5-9BFD-9977C4CD29F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706138" y="2202672"/>
              <a:ext cx="793236" cy="793236"/>
            </a:xfrm>
            <a:prstGeom prst="rect">
              <a:avLst/>
            </a:prstGeom>
          </p:spPr>
        </p:pic>
      </p:grpSp>
      <p:grpSp>
        <p:nvGrpSpPr>
          <p:cNvPr id="7" name="Group 6" descr="Box 4: May choose a plan that includes drug coverage and/or extra benefits like vision, dental or fitness and wellness benefits&#10;">
            <a:extLst>
              <a:ext uri="{FF2B5EF4-FFF2-40B4-BE49-F238E27FC236}">
                <a16:creationId xmlns:a16="http://schemas.microsoft.com/office/drawing/2014/main" id="{5D95DA76-FFB8-44E2-9E3A-AD61271C809E}"/>
              </a:ext>
            </a:extLst>
          </p:cNvPr>
          <p:cNvGrpSpPr/>
          <p:nvPr/>
        </p:nvGrpSpPr>
        <p:grpSpPr>
          <a:xfrm>
            <a:off x="7358853" y="1987185"/>
            <a:ext cx="2080724" cy="3606878"/>
            <a:chOff x="7358853" y="1987185"/>
            <a:chExt cx="2080724" cy="3606878"/>
          </a:xfrm>
        </p:grpSpPr>
        <p:sp>
          <p:nvSpPr>
            <p:cNvPr id="53" name="Rectangle: Top Corners Rounded 52">
              <a:extLst>
                <a:ext uri="{FF2B5EF4-FFF2-40B4-BE49-F238E27FC236}">
                  <a16:creationId xmlns:a16="http://schemas.microsoft.com/office/drawing/2014/main" id="{BC421D29-CCFC-4788-8856-BA6FCAAA4B68}"/>
                </a:ext>
              </a:extLst>
            </p:cNvPr>
            <p:cNvSpPr/>
            <p:nvPr/>
          </p:nvSpPr>
          <p:spPr bwMode="auto">
            <a:xfrm flipV="1">
              <a:off x="7358853" y="2528427"/>
              <a:ext cx="2080724" cy="3065636"/>
            </a:xfrm>
            <a:prstGeom prst="round2SameRect">
              <a:avLst/>
            </a:prstGeom>
            <a:noFill/>
            <a:ln w="76200">
              <a:solidFill>
                <a:srgbClr val="4472C4"/>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75" name="Oval 74">
              <a:extLst>
                <a:ext uri="{FF2B5EF4-FFF2-40B4-BE49-F238E27FC236}">
                  <a16:creationId xmlns:a16="http://schemas.microsoft.com/office/drawing/2014/main" id="{F8806695-E91D-47E1-A397-2C22C6D9069C}"/>
                </a:ext>
              </a:extLst>
            </p:cNvPr>
            <p:cNvSpPr/>
            <p:nvPr/>
          </p:nvSpPr>
          <p:spPr bwMode="auto">
            <a:xfrm>
              <a:off x="7741207" y="1987185"/>
              <a:ext cx="1269741" cy="1269741"/>
            </a:xfrm>
            <a:prstGeom prst="ellipse">
              <a:avLst/>
            </a:prstGeom>
            <a:solidFill>
              <a:srgbClr val="4472C4"/>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76" name="Oval 75">
              <a:extLst>
                <a:ext uri="{FF2B5EF4-FFF2-40B4-BE49-F238E27FC236}">
                  <a16:creationId xmlns:a16="http://schemas.microsoft.com/office/drawing/2014/main" id="{A1700697-47AA-42DC-B013-EE017FAC0D02}"/>
                </a:ext>
              </a:extLst>
            </p:cNvPr>
            <p:cNvSpPr/>
            <p:nvPr/>
          </p:nvSpPr>
          <p:spPr bwMode="auto">
            <a:xfrm>
              <a:off x="7851391" y="2097368"/>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77" name="TextBox 76">
              <a:extLst>
                <a:ext uri="{FF2B5EF4-FFF2-40B4-BE49-F238E27FC236}">
                  <a16:creationId xmlns:a16="http://schemas.microsoft.com/office/drawing/2014/main" id="{B2793196-79FB-425B-92AB-AFB9197266AC}"/>
                </a:ext>
              </a:extLst>
            </p:cNvPr>
            <p:cNvSpPr txBox="1"/>
            <p:nvPr/>
          </p:nvSpPr>
          <p:spPr>
            <a:xfrm>
              <a:off x="7520649" y="3264414"/>
              <a:ext cx="1710856" cy="2169120"/>
            </a:xfrm>
            <a:prstGeom prst="rect">
              <a:avLst/>
            </a:prstGeom>
            <a:noFill/>
          </p:spPr>
          <p:txBody>
            <a:bodyPr wrap="square">
              <a:spAutoFit/>
            </a:bodyPr>
            <a:lstStyle/>
            <a:p>
              <a:pPr marL="0" lvl="0" indent="0" algn="ctr" defTabSz="685800">
                <a:lnSpc>
                  <a:spcPct val="140000"/>
                </a:lnSpc>
                <a:spcBef>
                  <a:spcPts val="0"/>
                </a:spcBef>
              </a:pPr>
              <a:r>
                <a:rPr lang="en-US" sz="1400" dirty="0">
                  <a:solidFill>
                    <a:srgbClr val="00529B"/>
                  </a:solidFill>
                  <a:latin typeface="Arial"/>
                  <a:cs typeface="Arial"/>
                </a:rPr>
                <a:t>May choose a plan that includes </a:t>
              </a:r>
              <a:r>
                <a:rPr lang="en-US" sz="1400" b="1" dirty="0">
                  <a:solidFill>
                    <a:srgbClr val="00529B"/>
                  </a:solidFill>
                  <a:latin typeface="Arial"/>
                  <a:cs typeface="Arial"/>
                </a:rPr>
                <a:t>drug coverage</a:t>
              </a:r>
              <a:r>
                <a:rPr lang="en-US" sz="1400" dirty="0">
                  <a:solidFill>
                    <a:srgbClr val="00529B"/>
                  </a:solidFill>
                  <a:latin typeface="Arial"/>
                  <a:cs typeface="Arial"/>
                </a:rPr>
                <a:t> and/or </a:t>
              </a:r>
              <a:r>
                <a:rPr lang="en-US" sz="1400" b="1" dirty="0">
                  <a:solidFill>
                    <a:srgbClr val="00529B"/>
                  </a:solidFill>
                  <a:latin typeface="Arial"/>
                  <a:cs typeface="Arial"/>
                </a:rPr>
                <a:t>extra benefits </a:t>
              </a:r>
              <a:r>
                <a:rPr lang="en-US" sz="1400" dirty="0">
                  <a:solidFill>
                    <a:srgbClr val="00529B"/>
                  </a:solidFill>
                  <a:latin typeface="Arial"/>
                  <a:cs typeface="Arial"/>
                </a:rPr>
                <a:t>like vision, dental or fitness and wellness benefits</a:t>
              </a:r>
            </a:p>
          </p:txBody>
        </p:sp>
        <p:pic>
          <p:nvPicPr>
            <p:cNvPr id="98" name="Graphic 97" descr="Medicine with solid fill">
              <a:extLst>
                <a:ext uri="{FF2B5EF4-FFF2-40B4-BE49-F238E27FC236}">
                  <a16:creationId xmlns:a16="http://schemas.microsoft.com/office/drawing/2014/main" id="{F5334F05-2174-49D0-AAA3-C7B34716DC8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908885" y="2150210"/>
              <a:ext cx="914400" cy="914400"/>
            </a:xfrm>
            <a:prstGeom prst="rect">
              <a:avLst/>
            </a:prstGeom>
          </p:spPr>
        </p:pic>
      </p:grpSp>
      <p:grpSp>
        <p:nvGrpSpPr>
          <p:cNvPr id="5" name="Group 4" descr="Box 5: Can be charged different out-of-pocket costs&#10;">
            <a:extLst>
              <a:ext uri="{FF2B5EF4-FFF2-40B4-BE49-F238E27FC236}">
                <a16:creationId xmlns:a16="http://schemas.microsoft.com/office/drawing/2014/main" id="{1A6DED05-0E69-4210-B600-8BCA3FCAF8E5}"/>
              </a:ext>
            </a:extLst>
          </p:cNvPr>
          <p:cNvGrpSpPr/>
          <p:nvPr/>
        </p:nvGrpSpPr>
        <p:grpSpPr>
          <a:xfrm>
            <a:off x="9660017" y="1985535"/>
            <a:ext cx="2084832" cy="3608524"/>
            <a:chOff x="9660017" y="1985535"/>
            <a:chExt cx="2084832" cy="3608524"/>
          </a:xfrm>
        </p:grpSpPr>
        <p:sp>
          <p:nvSpPr>
            <p:cNvPr id="52" name="Rectangle: Top Corners Rounded 51">
              <a:extLst>
                <a:ext uri="{FF2B5EF4-FFF2-40B4-BE49-F238E27FC236}">
                  <a16:creationId xmlns:a16="http://schemas.microsoft.com/office/drawing/2014/main" id="{A8931152-11EB-454D-88CA-44338BC06D7B}"/>
                </a:ext>
              </a:extLst>
            </p:cNvPr>
            <p:cNvSpPr/>
            <p:nvPr/>
          </p:nvSpPr>
          <p:spPr bwMode="auto">
            <a:xfrm flipV="1">
              <a:off x="9660017" y="2528423"/>
              <a:ext cx="2084832" cy="3065636"/>
            </a:xfrm>
            <a:prstGeom prst="round2SameRect">
              <a:avLst/>
            </a:prstGeom>
            <a:noFill/>
            <a:ln w="76200">
              <a:solidFill>
                <a:srgbClr val="0A5EC6"/>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81" name="Oval 80">
              <a:extLst>
                <a:ext uri="{FF2B5EF4-FFF2-40B4-BE49-F238E27FC236}">
                  <a16:creationId xmlns:a16="http://schemas.microsoft.com/office/drawing/2014/main" id="{C35066E3-8D9F-48F2-A904-D31C1492813A}"/>
                </a:ext>
              </a:extLst>
            </p:cNvPr>
            <p:cNvSpPr/>
            <p:nvPr/>
          </p:nvSpPr>
          <p:spPr bwMode="auto">
            <a:xfrm>
              <a:off x="10013624" y="1985535"/>
              <a:ext cx="1269741" cy="1269741"/>
            </a:xfrm>
            <a:prstGeom prst="ellipse">
              <a:avLst/>
            </a:prstGeom>
            <a:solidFill>
              <a:srgbClr val="0A5EC6"/>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82" name="Oval 81">
              <a:extLst>
                <a:ext uri="{FF2B5EF4-FFF2-40B4-BE49-F238E27FC236}">
                  <a16:creationId xmlns:a16="http://schemas.microsoft.com/office/drawing/2014/main" id="{9981EAFF-BEB9-4448-9FC7-2C884A1D4C9F}"/>
                </a:ext>
              </a:extLst>
            </p:cNvPr>
            <p:cNvSpPr/>
            <p:nvPr/>
          </p:nvSpPr>
          <p:spPr bwMode="auto">
            <a:xfrm>
              <a:off x="10124374" y="2095718"/>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83" name="TextBox 82">
              <a:extLst>
                <a:ext uri="{FF2B5EF4-FFF2-40B4-BE49-F238E27FC236}">
                  <a16:creationId xmlns:a16="http://schemas.microsoft.com/office/drawing/2014/main" id="{B92CAF4F-8380-4AC4-AD1B-460557D29DCE}"/>
                </a:ext>
              </a:extLst>
            </p:cNvPr>
            <p:cNvSpPr txBox="1"/>
            <p:nvPr/>
          </p:nvSpPr>
          <p:spPr>
            <a:xfrm>
              <a:off x="9927342" y="3764152"/>
              <a:ext cx="1536384" cy="962636"/>
            </a:xfrm>
            <a:prstGeom prst="rect">
              <a:avLst/>
            </a:prstGeom>
            <a:noFill/>
          </p:spPr>
          <p:txBody>
            <a:bodyPr wrap="square">
              <a:spAutoFit/>
            </a:bodyPr>
            <a:lstStyle/>
            <a:p>
              <a:pPr marL="0" indent="0" algn="ctr" defTabSz="685800">
                <a:lnSpc>
                  <a:spcPct val="140000"/>
                </a:lnSpc>
                <a:spcBef>
                  <a:spcPts val="0"/>
                </a:spcBef>
              </a:pPr>
              <a:r>
                <a:rPr lang="en-US" sz="1400" dirty="0">
                  <a:solidFill>
                    <a:srgbClr val="00529B"/>
                  </a:solidFill>
                  <a:latin typeface="Arial"/>
                  <a:cs typeface="Arial"/>
                </a:rPr>
                <a:t>Can be charged different </a:t>
              </a:r>
              <a:r>
                <a:rPr lang="en-US" sz="1400" b="1" dirty="0">
                  <a:solidFill>
                    <a:srgbClr val="00529B"/>
                  </a:solidFill>
                  <a:latin typeface="Arial"/>
                  <a:cs typeface="Arial"/>
                </a:rPr>
                <a:t>out-of-pocket costs</a:t>
              </a:r>
            </a:p>
          </p:txBody>
        </p:sp>
        <p:pic>
          <p:nvPicPr>
            <p:cNvPr id="6" name="Graphic 5" descr="Money">
              <a:extLst>
                <a:ext uri="{FF2B5EF4-FFF2-40B4-BE49-F238E27FC236}">
                  <a16:creationId xmlns:a16="http://schemas.microsoft.com/office/drawing/2014/main" id="{5039FFFA-0491-4386-B3EA-9EC12974491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191294" y="2116692"/>
              <a:ext cx="914400" cy="914400"/>
            </a:xfrm>
            <a:prstGeom prst="rect">
              <a:avLst/>
            </a:prstGeom>
          </p:spPr>
        </p:pic>
      </p:grpSp>
      <p:pic>
        <p:nvPicPr>
          <p:cNvPr id="40" name="Graphic 39">
            <a:extLst>
              <a:ext uri="{FF2B5EF4-FFF2-40B4-BE49-F238E27FC236}">
                <a16:creationId xmlns:a16="http://schemas.microsoft.com/office/drawing/2014/main" id="{60DF4B52-B3B2-4CB8-9671-C149A32FB3DC}"/>
              </a:ext>
              <a:ext uri="{C183D7F6-B498-43B3-948B-1728B52AA6E4}">
                <adec:decorative xmlns:adec="http://schemas.microsoft.com/office/drawing/2017/decorative" val="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18253" y="2179979"/>
            <a:ext cx="851113" cy="851113"/>
          </a:xfrm>
          <a:prstGeom prst="rect">
            <a:avLst/>
          </a:prstGeom>
        </p:spPr>
      </p:pic>
      <p:sp>
        <p:nvSpPr>
          <p:cNvPr id="11" name="Slide Number Placeholder 10">
            <a:extLst>
              <a:ext uri="{FF2B5EF4-FFF2-40B4-BE49-F238E27FC236}">
                <a16:creationId xmlns:a16="http://schemas.microsoft.com/office/drawing/2014/main" id="{77F531D6-122F-4531-A766-5BCECF10E7CE}"/>
              </a:ext>
            </a:extLst>
          </p:cNvPr>
          <p:cNvSpPr>
            <a:spLocks noGrp="1"/>
          </p:cNvSpPr>
          <p:nvPr>
            <p:ph type="sldNum" sz="quarter" idx="12"/>
          </p:nvPr>
        </p:nvSpPr>
        <p:spPr/>
        <p:txBody>
          <a:bodyPr/>
          <a:lstStyle/>
          <a:p>
            <a:fld id="{0B2D781D-8844-5940-92D1-06EF0A7F581E}" type="slidenum">
              <a:rPr lang="en-US" smtClean="0"/>
              <a:pPr/>
              <a:t>75</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2415862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up)">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How Medicare Advantage Plans Work (continued)</a:t>
            </a:r>
          </a:p>
        </p:txBody>
      </p:sp>
      <p:sp>
        <p:nvSpPr>
          <p:cNvPr id="49" name="Content Placeholder 1">
            <a:extLst>
              <a:ext uri="{FF2B5EF4-FFF2-40B4-BE49-F238E27FC236}">
                <a16:creationId xmlns:a16="http://schemas.microsoft.com/office/drawing/2014/main" id="{67AD4E93-BCC4-400F-88A4-5ABB1000A56B}"/>
              </a:ext>
            </a:extLst>
          </p:cNvPr>
          <p:cNvSpPr txBox="1">
            <a:spLocks/>
          </p:cNvSpPr>
          <p:nvPr/>
        </p:nvSpPr>
        <p:spPr>
          <a:xfrm>
            <a:off x="627365" y="1080479"/>
            <a:ext cx="10362994" cy="709114"/>
          </a:xfrm>
          <a:prstGeom prst="rect">
            <a:avLst/>
          </a:prstGeom>
        </p:spPr>
        <p:txBody>
          <a:bodyPr vert="horz" lIns="91440" tIns="45720" rIns="91440" bIns="45720" rtlCol="0" anchor="t">
            <a:normAutofit/>
          </a:bodyPr>
          <a:lstStyle>
            <a:lvl1pPr marL="230188" indent="-230188" algn="l" defTabSz="685800" rtl="0" eaLnBrk="1" latinLnBrk="0" hangingPunct="1">
              <a:lnSpc>
                <a:spcPct val="100000"/>
              </a:lnSpc>
              <a:spcBef>
                <a:spcPts val="600"/>
              </a:spcBef>
              <a:buFont typeface="Wingdings" panose="05000000000000000000" pitchFamily="2" charset="2"/>
              <a:buChar char="§"/>
              <a:defRPr sz="3200" kern="1200">
                <a:solidFill>
                  <a:schemeClr val="tx1"/>
                </a:solidFill>
                <a:latin typeface="+mn-lt"/>
                <a:ea typeface="+mn-ea"/>
                <a:cs typeface="+mn-cs"/>
              </a:defRPr>
            </a:lvl1pPr>
            <a:lvl2pPr marL="461963" indent="-231775" algn="l" defTabSz="6858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2pPr>
            <a:lvl3pPr marL="1146175" indent="-338138" algn="l" defTabSz="685800" rtl="0" eaLnBrk="1" latinLnBrk="0" hangingPunct="1">
              <a:lnSpc>
                <a:spcPct val="100000"/>
              </a:lnSpc>
              <a:spcBef>
                <a:spcPts val="600"/>
              </a:spcBef>
              <a:buSzPct val="50000"/>
              <a:buFont typeface="Wingdings" panose="05000000000000000000" pitchFamily="2" charset="2"/>
              <a:buChar char="q"/>
              <a:defRPr sz="2800" i="0" kern="1200">
                <a:solidFill>
                  <a:schemeClr val="tx1"/>
                </a:solidFill>
                <a:latin typeface="+mn-lt"/>
                <a:ea typeface="+mn-ea"/>
                <a:cs typeface="+mn-cs"/>
              </a:defRPr>
            </a:lvl3pPr>
            <a:lvl4pPr marL="1204913" indent="346075" algn="l" defTabSz="685800" rtl="0" eaLnBrk="1" latinLnBrk="0" hangingPunct="1">
              <a:lnSpc>
                <a:spcPct val="100000"/>
              </a:lnSpc>
              <a:spcBef>
                <a:spcPts val="600"/>
              </a:spcBef>
              <a:buFont typeface="Calibri" panose="020F0502020204030204" pitchFamily="34" charset="0"/>
              <a:buChar char="–"/>
              <a:defRPr sz="2400" i="0" kern="1200">
                <a:solidFill>
                  <a:schemeClr val="tx1"/>
                </a:solidFill>
                <a:latin typeface="+mn-lt"/>
                <a:ea typeface="+mn-ea"/>
                <a:cs typeface="+mn-cs"/>
              </a:defRPr>
            </a:lvl4pPr>
            <a:lvl5pPr marL="1887538" indent="-315913" algn="l" defTabSz="685800" rtl="0" eaLnBrk="1" latinLnBrk="0" hangingPunct="1">
              <a:lnSpc>
                <a:spcPct val="100000"/>
              </a:lnSpc>
              <a:spcBef>
                <a:spcPts val="600"/>
              </a:spcBef>
              <a:buFont typeface="Arial" panose="020B0604020202020204" pitchFamily="34" charset="0"/>
              <a:buChar char="•"/>
              <a:defRPr sz="2400" i="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defRPr/>
            </a:pPr>
            <a:r>
              <a:rPr lang="en-US" sz="2400" b="1" dirty="0">
                <a:solidFill>
                  <a:srgbClr val="00529B"/>
                </a:solidFill>
                <a:latin typeface="Arial" panose="020B0604020202020204" pitchFamily="34" charset="0"/>
                <a:cs typeface="Arial" panose="020B0604020202020204" pitchFamily="34" charset="0"/>
              </a:rPr>
              <a:t>In a Medicare Advantage Plan</a:t>
            </a:r>
            <a:r>
              <a:rPr lang="en-US" sz="2400" dirty="0">
                <a:solidFill>
                  <a:srgbClr val="00529B"/>
                </a:solidFill>
                <a:latin typeface="Arial" panose="020B0604020202020204" pitchFamily="34" charset="0"/>
                <a:cs typeface="Arial" panose="020B0604020202020204" pitchFamily="34" charset="0"/>
              </a:rPr>
              <a:t>:</a:t>
            </a:r>
          </a:p>
          <a:p>
            <a:pPr marL="460375" marR="0" lvl="0" indent="-233045" algn="ctr" defTabSz="685800" rtl="0" eaLnBrk="1" fontAlgn="auto" latinLnBrk="0" hangingPunct="1">
              <a:lnSpc>
                <a:spcPct val="110000"/>
              </a:lnSpc>
              <a:spcBef>
                <a:spcPts val="0"/>
              </a:spcBef>
              <a:spcAft>
                <a:spcPts val="600"/>
              </a:spcAft>
              <a:buClrTx/>
              <a:buSzTx/>
              <a:buFont typeface="Wingdings" panose="05000000000000000000" pitchFamily="2" charset="2"/>
              <a:buChar char="§"/>
              <a:tabLst/>
              <a:defRPr/>
            </a:pPr>
            <a:endParaRPr lang="en-US" sz="28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grpSp>
        <p:nvGrpSpPr>
          <p:cNvPr id="10" name="Group 9" descr="Box 1:Each plan has a service area in which its enrollees must live&#10;">
            <a:extLst>
              <a:ext uri="{FF2B5EF4-FFF2-40B4-BE49-F238E27FC236}">
                <a16:creationId xmlns:a16="http://schemas.microsoft.com/office/drawing/2014/main" id="{738F5EDC-6729-4090-814D-A22536F52B47}"/>
              </a:ext>
            </a:extLst>
          </p:cNvPr>
          <p:cNvGrpSpPr/>
          <p:nvPr/>
        </p:nvGrpSpPr>
        <p:grpSpPr>
          <a:xfrm>
            <a:off x="460948" y="1970208"/>
            <a:ext cx="2080725" cy="3610435"/>
            <a:chOff x="460948" y="1970208"/>
            <a:chExt cx="2080725" cy="3610435"/>
          </a:xfrm>
        </p:grpSpPr>
        <p:sp>
          <p:nvSpPr>
            <p:cNvPr id="21" name="Rectangle: Top Corners Rounded 20">
              <a:extLst>
                <a:ext uri="{FF2B5EF4-FFF2-40B4-BE49-F238E27FC236}">
                  <a16:creationId xmlns:a16="http://schemas.microsoft.com/office/drawing/2014/main" id="{7A023799-B06D-425B-AD68-D6D82DD4BDF0}"/>
                </a:ext>
                <a:ext uri="{C183D7F6-B498-43B3-948B-1728B52AA6E4}">
                  <adec:decorative xmlns:adec="http://schemas.microsoft.com/office/drawing/2017/decorative" val="1"/>
                </a:ext>
              </a:extLst>
            </p:cNvPr>
            <p:cNvSpPr/>
            <p:nvPr/>
          </p:nvSpPr>
          <p:spPr bwMode="auto">
            <a:xfrm flipV="1">
              <a:off x="460948" y="2515011"/>
              <a:ext cx="2080725" cy="3065632"/>
            </a:xfrm>
            <a:prstGeom prst="round2SameRect">
              <a:avLst/>
            </a:prstGeom>
            <a:noFill/>
            <a:ln w="76200">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22" name="TextBox 21">
              <a:extLst>
                <a:ext uri="{FF2B5EF4-FFF2-40B4-BE49-F238E27FC236}">
                  <a16:creationId xmlns:a16="http://schemas.microsoft.com/office/drawing/2014/main" id="{9E321D1F-9813-4F80-8CD0-1598B2BE0A8D}"/>
                </a:ext>
              </a:extLst>
            </p:cNvPr>
            <p:cNvSpPr txBox="1"/>
            <p:nvPr/>
          </p:nvSpPr>
          <p:spPr>
            <a:xfrm>
              <a:off x="707218" y="3473634"/>
              <a:ext cx="1536388" cy="1565878"/>
            </a:xfrm>
            <a:prstGeom prst="rect">
              <a:avLst/>
            </a:prstGeom>
            <a:noFill/>
          </p:spPr>
          <p:txBody>
            <a:bodyPr wrap="square">
              <a:spAutoFit/>
            </a:bodyPr>
            <a:lstStyle/>
            <a:p>
              <a:pPr marL="0" lvl="0" indent="0" algn="ctr" defTabSz="685800">
                <a:lnSpc>
                  <a:spcPct val="140000"/>
                </a:lnSpc>
                <a:spcBef>
                  <a:spcPts val="0"/>
                </a:spcBef>
              </a:pPr>
              <a:r>
                <a:rPr lang="en-US" sz="1400" dirty="0">
                  <a:solidFill>
                    <a:srgbClr val="00529B"/>
                  </a:solidFill>
                  <a:latin typeface="Arial"/>
                  <a:cs typeface="Arial"/>
                </a:rPr>
                <a:t>Each plan has a </a:t>
              </a:r>
              <a:r>
                <a:rPr lang="en-US" sz="1400" b="1" dirty="0">
                  <a:solidFill>
                    <a:srgbClr val="00529B"/>
                  </a:solidFill>
                  <a:latin typeface="Arial"/>
                  <a:cs typeface="Arial"/>
                </a:rPr>
                <a:t>service area </a:t>
              </a:r>
              <a:r>
                <a:rPr lang="en-US" sz="1400" dirty="0">
                  <a:solidFill>
                    <a:srgbClr val="00529B"/>
                  </a:solidFill>
                  <a:latin typeface="Arial"/>
                  <a:cs typeface="Arial"/>
                </a:rPr>
                <a:t>in which its enrollees must live</a:t>
              </a:r>
            </a:p>
          </p:txBody>
        </p:sp>
        <p:sp>
          <p:nvSpPr>
            <p:cNvPr id="47" name="Oval 46">
              <a:extLst>
                <a:ext uri="{FF2B5EF4-FFF2-40B4-BE49-F238E27FC236}">
                  <a16:creationId xmlns:a16="http://schemas.microsoft.com/office/drawing/2014/main" id="{835B6E22-C41A-4C6D-990B-9CFB43A17B74}"/>
                </a:ext>
                <a:ext uri="{C183D7F6-B498-43B3-948B-1728B52AA6E4}">
                  <adec:decorative xmlns:adec="http://schemas.microsoft.com/office/drawing/2017/decorative" val="1"/>
                </a:ext>
              </a:extLst>
            </p:cNvPr>
            <p:cNvSpPr/>
            <p:nvPr/>
          </p:nvSpPr>
          <p:spPr bwMode="auto">
            <a:xfrm>
              <a:off x="814952" y="1970208"/>
              <a:ext cx="1269741" cy="1269741"/>
            </a:xfrm>
            <a:prstGeom prst="ellipse">
              <a:avLst/>
            </a:prstGeom>
            <a:solidFill>
              <a:srgbClr val="8FAADC"/>
            </a:solidFill>
            <a:ln>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48" name="Oval 47">
              <a:extLst>
                <a:ext uri="{FF2B5EF4-FFF2-40B4-BE49-F238E27FC236}">
                  <a16:creationId xmlns:a16="http://schemas.microsoft.com/office/drawing/2014/main" id="{F775E552-9EA8-4F94-B765-D7D84B2B554F}"/>
                </a:ext>
                <a:ext uri="{C183D7F6-B498-43B3-948B-1728B52AA6E4}">
                  <adec:decorative xmlns:adec="http://schemas.microsoft.com/office/drawing/2017/decorative" val="1"/>
                </a:ext>
              </a:extLst>
            </p:cNvPr>
            <p:cNvSpPr/>
            <p:nvPr/>
          </p:nvSpPr>
          <p:spPr bwMode="auto">
            <a:xfrm>
              <a:off x="925135" y="2076128"/>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grpSp>
          <p:nvGrpSpPr>
            <p:cNvPr id="51" name="Group 50">
              <a:extLst>
                <a:ext uri="{FF2B5EF4-FFF2-40B4-BE49-F238E27FC236}">
                  <a16:creationId xmlns:a16="http://schemas.microsoft.com/office/drawing/2014/main" id="{F3305B0A-5B9E-4B24-84D9-DDFD1FB7B75D}"/>
                </a:ext>
              </a:extLst>
            </p:cNvPr>
            <p:cNvGrpSpPr/>
            <p:nvPr/>
          </p:nvGrpSpPr>
          <p:grpSpPr>
            <a:xfrm>
              <a:off x="1078794" y="2127823"/>
              <a:ext cx="750804" cy="768282"/>
              <a:chOff x="1008368" y="2142728"/>
              <a:chExt cx="847838" cy="856265"/>
            </a:xfrm>
          </p:grpSpPr>
          <p:pic>
            <p:nvPicPr>
              <p:cNvPr id="11" name="Graphic 10">
                <a:extLst>
                  <a:ext uri="{FF2B5EF4-FFF2-40B4-BE49-F238E27FC236}">
                    <a16:creationId xmlns:a16="http://schemas.microsoft.com/office/drawing/2014/main" id="{230F2C3F-E5CD-4D0A-950F-1ABBED819B86}"/>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9625" y="2142728"/>
                <a:ext cx="775906" cy="775906"/>
              </a:xfrm>
              <a:prstGeom prst="rect">
                <a:avLst/>
              </a:prstGeom>
            </p:spPr>
          </p:pic>
          <p:sp>
            <p:nvSpPr>
              <p:cNvPr id="50" name="Block Arc 49">
                <a:extLst>
                  <a:ext uri="{FF2B5EF4-FFF2-40B4-BE49-F238E27FC236}">
                    <a16:creationId xmlns:a16="http://schemas.microsoft.com/office/drawing/2014/main" id="{4855CC77-1454-4DBB-8409-B63B475433BA}"/>
                  </a:ext>
                  <a:ext uri="{C183D7F6-B498-43B3-948B-1728B52AA6E4}">
                    <adec:decorative xmlns:adec="http://schemas.microsoft.com/office/drawing/2017/decorative" val="1"/>
                  </a:ext>
                </a:extLst>
              </p:cNvPr>
              <p:cNvSpPr/>
              <p:nvPr/>
            </p:nvSpPr>
            <p:spPr>
              <a:xfrm flipV="1">
                <a:off x="1008368" y="2609839"/>
                <a:ext cx="847838" cy="389154"/>
              </a:xfrm>
              <a:prstGeom prst="blockArc">
                <a:avLst>
                  <a:gd name="adj1" fmla="val 8885259"/>
                  <a:gd name="adj2" fmla="val 1743030"/>
                  <a:gd name="adj3" fmla="val 524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grpSp>
        <p:nvGrpSpPr>
          <p:cNvPr id="9" name="Group 8" descr="Box 2: You (or a provider acting on your behalf) can request to see if an item or service will be covered by the plan in advance (called an organization determination) &#10;">
            <a:extLst>
              <a:ext uri="{FF2B5EF4-FFF2-40B4-BE49-F238E27FC236}">
                <a16:creationId xmlns:a16="http://schemas.microsoft.com/office/drawing/2014/main" id="{AC5ECC1E-330C-4683-84FC-C5A1EEC84F00}"/>
              </a:ext>
            </a:extLst>
          </p:cNvPr>
          <p:cNvGrpSpPr/>
          <p:nvPr/>
        </p:nvGrpSpPr>
        <p:grpSpPr>
          <a:xfrm>
            <a:off x="2762114" y="1974118"/>
            <a:ext cx="2080724" cy="3642898"/>
            <a:chOff x="2762114" y="1974118"/>
            <a:chExt cx="2080724" cy="3642898"/>
          </a:xfrm>
        </p:grpSpPr>
        <p:sp>
          <p:nvSpPr>
            <p:cNvPr id="18" name="Rectangle: Top Corners Rounded 17">
              <a:extLst>
                <a:ext uri="{FF2B5EF4-FFF2-40B4-BE49-F238E27FC236}">
                  <a16:creationId xmlns:a16="http://schemas.microsoft.com/office/drawing/2014/main" id="{4ED5EBAD-C6B4-4DB9-B7E0-341E1B94871E}"/>
                </a:ext>
                <a:ext uri="{C183D7F6-B498-43B3-948B-1728B52AA6E4}">
                  <adec:decorative xmlns:adec="http://schemas.microsoft.com/office/drawing/2017/decorative" val="1"/>
                </a:ext>
              </a:extLst>
            </p:cNvPr>
            <p:cNvSpPr/>
            <p:nvPr/>
          </p:nvSpPr>
          <p:spPr bwMode="auto">
            <a:xfrm flipV="1">
              <a:off x="2762114" y="2526095"/>
              <a:ext cx="2080724" cy="3065632"/>
            </a:xfrm>
            <a:prstGeom prst="round2SameRect">
              <a:avLst/>
            </a:prstGeom>
            <a:noFill/>
            <a:ln w="76200">
              <a:solidFill>
                <a:srgbClr val="FEC736"/>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26" name="Oval 25">
              <a:extLst>
                <a:ext uri="{FF2B5EF4-FFF2-40B4-BE49-F238E27FC236}">
                  <a16:creationId xmlns:a16="http://schemas.microsoft.com/office/drawing/2014/main" id="{2BA2A2F6-616C-4D6C-A96E-6A902BA646D1}"/>
                </a:ext>
                <a:ext uri="{C183D7F6-B498-43B3-948B-1728B52AA6E4}">
                  <adec:decorative xmlns:adec="http://schemas.microsoft.com/office/drawing/2017/decorative" val="1"/>
                </a:ext>
              </a:extLst>
            </p:cNvPr>
            <p:cNvSpPr/>
            <p:nvPr/>
          </p:nvSpPr>
          <p:spPr bwMode="auto">
            <a:xfrm>
              <a:off x="3110877" y="1974118"/>
              <a:ext cx="1269741" cy="1269741"/>
            </a:xfrm>
            <a:prstGeom prst="ellipse">
              <a:avLst/>
            </a:prstGeom>
            <a:solidFill>
              <a:srgbClr val="FEC736"/>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27" name="Oval 26">
              <a:extLst>
                <a:ext uri="{FF2B5EF4-FFF2-40B4-BE49-F238E27FC236}">
                  <a16:creationId xmlns:a16="http://schemas.microsoft.com/office/drawing/2014/main" id="{40F7CBC3-5A3F-426D-975E-61755CD88AF1}"/>
                </a:ext>
                <a:ext uri="{C183D7F6-B498-43B3-948B-1728B52AA6E4}">
                  <adec:decorative xmlns:adec="http://schemas.microsoft.com/office/drawing/2017/decorative" val="1"/>
                </a:ext>
              </a:extLst>
            </p:cNvPr>
            <p:cNvSpPr/>
            <p:nvPr/>
          </p:nvSpPr>
          <p:spPr bwMode="auto">
            <a:xfrm>
              <a:off x="3221061" y="2084301"/>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28" name="TextBox 27">
              <a:extLst>
                <a:ext uri="{FF2B5EF4-FFF2-40B4-BE49-F238E27FC236}">
                  <a16:creationId xmlns:a16="http://schemas.microsoft.com/office/drawing/2014/main" id="{9DF4A576-831E-4515-BF57-6D19A4D30DD3}"/>
                </a:ext>
              </a:extLst>
            </p:cNvPr>
            <p:cNvSpPr txBox="1"/>
            <p:nvPr/>
          </p:nvSpPr>
          <p:spPr>
            <a:xfrm>
              <a:off x="2775055" y="3146275"/>
              <a:ext cx="2047333" cy="2470741"/>
            </a:xfrm>
            <a:prstGeom prst="rect">
              <a:avLst/>
            </a:prstGeom>
            <a:noFill/>
          </p:spPr>
          <p:txBody>
            <a:bodyPr wrap="square">
              <a:spAutoFit/>
            </a:bodyPr>
            <a:lstStyle/>
            <a:p>
              <a:pPr marL="0" lvl="0" indent="0" algn="ctr" defTabSz="685800">
                <a:lnSpc>
                  <a:spcPct val="140000"/>
                </a:lnSpc>
                <a:spcBef>
                  <a:spcPts val="0"/>
                </a:spcBef>
              </a:pPr>
              <a:r>
                <a:rPr lang="en-US" sz="1400" dirty="0">
                  <a:solidFill>
                    <a:srgbClr val="00529B"/>
                  </a:solidFill>
                  <a:latin typeface="Arial"/>
                  <a:cs typeface="Arial"/>
                </a:rPr>
                <a:t>You (or a provider acting on your behalf) can request to see if an item or service will be covered by the plan in advance (called an </a:t>
              </a:r>
              <a:r>
                <a:rPr lang="en-US" sz="1400" b="1" dirty="0">
                  <a:solidFill>
                    <a:srgbClr val="00529B"/>
                  </a:solidFill>
                  <a:latin typeface="Arial"/>
                  <a:cs typeface="Arial"/>
                </a:rPr>
                <a:t>organization determination</a:t>
              </a:r>
              <a:r>
                <a:rPr lang="en-US" sz="1400" dirty="0">
                  <a:solidFill>
                    <a:srgbClr val="00529B"/>
                  </a:solidFill>
                  <a:latin typeface="Arial"/>
                  <a:cs typeface="Arial"/>
                </a:rPr>
                <a:t>) </a:t>
              </a:r>
            </a:p>
          </p:txBody>
        </p:sp>
        <p:pic>
          <p:nvPicPr>
            <p:cNvPr id="6" name="Graphic 5">
              <a:extLst>
                <a:ext uri="{FF2B5EF4-FFF2-40B4-BE49-F238E27FC236}">
                  <a16:creationId xmlns:a16="http://schemas.microsoft.com/office/drawing/2014/main" id="{40E07473-36F6-43BC-8C35-F40D0E338FA3}"/>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88547" y="2160872"/>
              <a:ext cx="914400" cy="914400"/>
            </a:xfrm>
            <a:prstGeom prst="rect">
              <a:avLst/>
            </a:prstGeom>
          </p:spPr>
        </p:pic>
      </p:grpSp>
      <p:grpSp>
        <p:nvGrpSpPr>
          <p:cNvPr id="8" name="Group 7" descr="Box 3: Medicare pays a fixed amount for your coverage each month to the companies offering Medicare Advantage Plans&#10;">
            <a:extLst>
              <a:ext uri="{FF2B5EF4-FFF2-40B4-BE49-F238E27FC236}">
                <a16:creationId xmlns:a16="http://schemas.microsoft.com/office/drawing/2014/main" id="{3C274633-615C-4073-960F-A02BFA774CE7}"/>
              </a:ext>
            </a:extLst>
          </p:cNvPr>
          <p:cNvGrpSpPr/>
          <p:nvPr/>
        </p:nvGrpSpPr>
        <p:grpSpPr>
          <a:xfrm>
            <a:off x="5063278" y="1988203"/>
            <a:ext cx="2084832" cy="3603528"/>
            <a:chOff x="5063278" y="1988203"/>
            <a:chExt cx="2084832" cy="3603528"/>
          </a:xfrm>
        </p:grpSpPr>
        <p:sp>
          <p:nvSpPr>
            <p:cNvPr id="17" name="Rectangle: Top Corners Rounded 16">
              <a:extLst>
                <a:ext uri="{FF2B5EF4-FFF2-40B4-BE49-F238E27FC236}">
                  <a16:creationId xmlns:a16="http://schemas.microsoft.com/office/drawing/2014/main" id="{3E9E5C08-AB4C-4F84-83BC-C391A6332211}"/>
                </a:ext>
                <a:ext uri="{C183D7F6-B498-43B3-948B-1728B52AA6E4}">
                  <adec:decorative xmlns:adec="http://schemas.microsoft.com/office/drawing/2017/decorative" val="1"/>
                </a:ext>
              </a:extLst>
            </p:cNvPr>
            <p:cNvSpPr/>
            <p:nvPr/>
          </p:nvSpPr>
          <p:spPr bwMode="auto">
            <a:xfrm flipV="1">
              <a:off x="5063278" y="2526095"/>
              <a:ext cx="2084832" cy="3065636"/>
            </a:xfrm>
            <a:prstGeom prst="round2SameRect">
              <a:avLst/>
            </a:prstGeom>
            <a:noFill/>
            <a:ln w="76200">
              <a:solidFill>
                <a:srgbClr val="00529B"/>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32" name="Oval 31">
              <a:extLst>
                <a:ext uri="{FF2B5EF4-FFF2-40B4-BE49-F238E27FC236}">
                  <a16:creationId xmlns:a16="http://schemas.microsoft.com/office/drawing/2014/main" id="{25DFC007-55DD-4D70-BA1F-1C9E3EB8203D}"/>
                </a:ext>
                <a:ext uri="{C183D7F6-B498-43B3-948B-1728B52AA6E4}">
                  <adec:decorative xmlns:adec="http://schemas.microsoft.com/office/drawing/2017/decorative" val="1"/>
                </a:ext>
              </a:extLst>
            </p:cNvPr>
            <p:cNvSpPr/>
            <p:nvPr/>
          </p:nvSpPr>
          <p:spPr bwMode="auto">
            <a:xfrm>
              <a:off x="5477879" y="1988203"/>
              <a:ext cx="1269741" cy="1269741"/>
            </a:xfrm>
            <a:prstGeom prst="ellipse">
              <a:avLst/>
            </a:prstGeom>
            <a:solidFill>
              <a:srgbClr val="00529B"/>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33" name="Oval 32">
              <a:extLst>
                <a:ext uri="{FF2B5EF4-FFF2-40B4-BE49-F238E27FC236}">
                  <a16:creationId xmlns:a16="http://schemas.microsoft.com/office/drawing/2014/main" id="{1E79BB7B-ADFD-430B-98F0-B8F0D8CAE501}"/>
                </a:ext>
                <a:ext uri="{C183D7F6-B498-43B3-948B-1728B52AA6E4}">
                  <adec:decorative xmlns:adec="http://schemas.microsoft.com/office/drawing/2017/decorative" val="1"/>
                </a:ext>
              </a:extLst>
            </p:cNvPr>
            <p:cNvSpPr/>
            <p:nvPr/>
          </p:nvSpPr>
          <p:spPr bwMode="auto">
            <a:xfrm>
              <a:off x="5588062" y="2098386"/>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34" name="TextBox 33">
              <a:extLst>
                <a:ext uri="{FF2B5EF4-FFF2-40B4-BE49-F238E27FC236}">
                  <a16:creationId xmlns:a16="http://schemas.microsoft.com/office/drawing/2014/main" id="{CAFDEBFD-4354-4823-AFD8-4CB8546BAB90}"/>
                </a:ext>
              </a:extLst>
            </p:cNvPr>
            <p:cNvSpPr txBox="1"/>
            <p:nvPr/>
          </p:nvSpPr>
          <p:spPr>
            <a:xfrm>
              <a:off x="5278240" y="3268058"/>
              <a:ext cx="1663714" cy="2169120"/>
            </a:xfrm>
            <a:prstGeom prst="rect">
              <a:avLst/>
            </a:prstGeom>
            <a:noFill/>
          </p:spPr>
          <p:txBody>
            <a:bodyPr wrap="square">
              <a:spAutoFit/>
            </a:bodyPr>
            <a:lstStyle/>
            <a:p>
              <a:pPr marL="0" lvl="0" indent="0" algn="ctr" defTabSz="685800">
                <a:lnSpc>
                  <a:spcPct val="140000"/>
                </a:lnSpc>
                <a:spcBef>
                  <a:spcPts val="0"/>
                </a:spcBef>
              </a:pPr>
              <a:r>
                <a:rPr lang="en-US" sz="1400" dirty="0">
                  <a:solidFill>
                    <a:srgbClr val="00529B"/>
                  </a:solidFill>
                  <a:latin typeface="Arial"/>
                  <a:cs typeface="Arial"/>
                </a:rPr>
                <a:t>Medicare pays a fixed amount for your coverage each month to the </a:t>
              </a:r>
              <a:r>
                <a:rPr lang="en-US" sz="1400" b="1" dirty="0">
                  <a:solidFill>
                    <a:srgbClr val="00529B"/>
                  </a:solidFill>
                  <a:latin typeface="Arial"/>
                  <a:cs typeface="Arial"/>
                </a:rPr>
                <a:t>companies</a:t>
              </a:r>
              <a:r>
                <a:rPr lang="en-US" sz="1400" dirty="0">
                  <a:solidFill>
                    <a:srgbClr val="00529B"/>
                  </a:solidFill>
                  <a:latin typeface="Arial"/>
                  <a:cs typeface="Arial"/>
                </a:rPr>
                <a:t> offering Medicare Advantage Plans</a:t>
              </a:r>
            </a:p>
          </p:txBody>
        </p:sp>
        <p:pic>
          <p:nvPicPr>
            <p:cNvPr id="57" name="Graphic 56">
              <a:extLst>
                <a:ext uri="{FF2B5EF4-FFF2-40B4-BE49-F238E27FC236}">
                  <a16:creationId xmlns:a16="http://schemas.microsoft.com/office/drawing/2014/main" id="{0F91CD14-0C74-407A-8B43-953FA905756E}"/>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31539" y="2118222"/>
              <a:ext cx="966482" cy="966482"/>
            </a:xfrm>
            <a:prstGeom prst="rect">
              <a:avLst/>
            </a:prstGeom>
          </p:spPr>
        </p:pic>
      </p:grpSp>
      <p:grpSp>
        <p:nvGrpSpPr>
          <p:cNvPr id="7" name="Group 6" descr="Box 4: Each plan can charge different out-of-pocket costs and have different rules for how you get services (which can change each year)&#10;">
            <a:extLst>
              <a:ext uri="{FF2B5EF4-FFF2-40B4-BE49-F238E27FC236}">
                <a16:creationId xmlns:a16="http://schemas.microsoft.com/office/drawing/2014/main" id="{2EC65D49-25CB-4B05-AA40-2134677D4CE5}"/>
              </a:ext>
            </a:extLst>
          </p:cNvPr>
          <p:cNvGrpSpPr/>
          <p:nvPr/>
        </p:nvGrpSpPr>
        <p:grpSpPr>
          <a:xfrm>
            <a:off x="7358853" y="1984853"/>
            <a:ext cx="2080724" cy="3606878"/>
            <a:chOff x="7358853" y="1984853"/>
            <a:chExt cx="2080724" cy="3606878"/>
          </a:xfrm>
        </p:grpSpPr>
        <p:sp>
          <p:nvSpPr>
            <p:cNvPr id="16" name="Rectangle: Top Corners Rounded 15">
              <a:extLst>
                <a:ext uri="{FF2B5EF4-FFF2-40B4-BE49-F238E27FC236}">
                  <a16:creationId xmlns:a16="http://schemas.microsoft.com/office/drawing/2014/main" id="{494633D8-4CBD-47B7-A1F3-806782A1F786}"/>
                </a:ext>
                <a:ext uri="{C183D7F6-B498-43B3-948B-1728B52AA6E4}">
                  <adec:decorative xmlns:adec="http://schemas.microsoft.com/office/drawing/2017/decorative" val="1"/>
                </a:ext>
              </a:extLst>
            </p:cNvPr>
            <p:cNvSpPr/>
            <p:nvPr/>
          </p:nvSpPr>
          <p:spPr bwMode="auto">
            <a:xfrm flipV="1">
              <a:off x="7358853" y="2526095"/>
              <a:ext cx="2080724" cy="3065636"/>
            </a:xfrm>
            <a:prstGeom prst="round2SameRect">
              <a:avLst/>
            </a:prstGeom>
            <a:noFill/>
            <a:ln w="76200">
              <a:solidFill>
                <a:srgbClr val="4472C4"/>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38" name="Oval 37">
              <a:extLst>
                <a:ext uri="{FF2B5EF4-FFF2-40B4-BE49-F238E27FC236}">
                  <a16:creationId xmlns:a16="http://schemas.microsoft.com/office/drawing/2014/main" id="{3498A92C-6147-422F-9155-C0DC9AC081DF}"/>
                </a:ext>
                <a:ext uri="{C183D7F6-B498-43B3-948B-1728B52AA6E4}">
                  <adec:decorative xmlns:adec="http://schemas.microsoft.com/office/drawing/2017/decorative" val="1"/>
                </a:ext>
              </a:extLst>
            </p:cNvPr>
            <p:cNvSpPr/>
            <p:nvPr/>
          </p:nvSpPr>
          <p:spPr bwMode="auto">
            <a:xfrm>
              <a:off x="7741207" y="1984853"/>
              <a:ext cx="1269741" cy="1269741"/>
            </a:xfrm>
            <a:prstGeom prst="ellipse">
              <a:avLst/>
            </a:prstGeom>
            <a:solidFill>
              <a:srgbClr val="4472C4"/>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39" name="Oval 38">
              <a:extLst>
                <a:ext uri="{FF2B5EF4-FFF2-40B4-BE49-F238E27FC236}">
                  <a16:creationId xmlns:a16="http://schemas.microsoft.com/office/drawing/2014/main" id="{D3B7BB4C-4EBC-43B8-8B82-179E9B36EDC6}"/>
                </a:ext>
                <a:ext uri="{C183D7F6-B498-43B3-948B-1728B52AA6E4}">
                  <adec:decorative xmlns:adec="http://schemas.microsoft.com/office/drawing/2017/decorative" val="1"/>
                </a:ext>
              </a:extLst>
            </p:cNvPr>
            <p:cNvSpPr/>
            <p:nvPr/>
          </p:nvSpPr>
          <p:spPr bwMode="auto">
            <a:xfrm>
              <a:off x="7851391" y="2095036"/>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40" name="TextBox 39">
              <a:extLst>
                <a:ext uri="{FF2B5EF4-FFF2-40B4-BE49-F238E27FC236}">
                  <a16:creationId xmlns:a16="http://schemas.microsoft.com/office/drawing/2014/main" id="{DC14626C-BC53-4152-A612-EC31F4DAD738}"/>
                </a:ext>
              </a:extLst>
            </p:cNvPr>
            <p:cNvSpPr txBox="1"/>
            <p:nvPr/>
          </p:nvSpPr>
          <p:spPr>
            <a:xfrm>
              <a:off x="7467112" y="3274276"/>
              <a:ext cx="1868237" cy="2169120"/>
            </a:xfrm>
            <a:prstGeom prst="rect">
              <a:avLst/>
            </a:prstGeom>
            <a:noFill/>
          </p:spPr>
          <p:txBody>
            <a:bodyPr wrap="square">
              <a:spAutoFit/>
            </a:bodyPr>
            <a:lstStyle/>
            <a:p>
              <a:pPr marL="0" lvl="0" indent="0" algn="ctr" defTabSz="685800">
                <a:lnSpc>
                  <a:spcPct val="140000"/>
                </a:lnSpc>
                <a:spcBef>
                  <a:spcPts val="0"/>
                </a:spcBef>
              </a:pPr>
              <a:r>
                <a:rPr lang="en-US" sz="1400" dirty="0">
                  <a:solidFill>
                    <a:srgbClr val="00529B"/>
                  </a:solidFill>
                  <a:latin typeface="Arial"/>
                  <a:cs typeface="Arial"/>
                </a:rPr>
                <a:t>Each plan can charge different out-of-pocket costs and have different </a:t>
              </a:r>
              <a:r>
                <a:rPr lang="en-US" sz="1400" b="1" dirty="0">
                  <a:solidFill>
                    <a:srgbClr val="00529B"/>
                  </a:solidFill>
                  <a:latin typeface="Arial"/>
                  <a:cs typeface="Arial"/>
                </a:rPr>
                <a:t>rules</a:t>
              </a:r>
              <a:r>
                <a:rPr lang="en-US" sz="1400" dirty="0">
                  <a:solidFill>
                    <a:srgbClr val="00529B"/>
                  </a:solidFill>
                  <a:latin typeface="Arial"/>
                  <a:cs typeface="Arial"/>
                </a:rPr>
                <a:t> for how you get services (which can change each year)</a:t>
              </a:r>
            </a:p>
          </p:txBody>
        </p:sp>
        <p:pic>
          <p:nvPicPr>
            <p:cNvPr id="59" name="Graphic 58">
              <a:extLst>
                <a:ext uri="{FF2B5EF4-FFF2-40B4-BE49-F238E27FC236}">
                  <a16:creationId xmlns:a16="http://schemas.microsoft.com/office/drawing/2014/main" id="{CEDB2E1B-4907-4A54-B0BF-69570F8225B0}"/>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908885" y="2149859"/>
              <a:ext cx="914400" cy="914400"/>
            </a:xfrm>
            <a:prstGeom prst="rect">
              <a:avLst/>
            </a:prstGeom>
          </p:spPr>
        </p:pic>
      </p:grpSp>
      <p:grpSp>
        <p:nvGrpSpPr>
          <p:cNvPr id="13" name="Group 12" descr="Box 5: Hospice care is covered, but by Original Medicare">
            <a:extLst>
              <a:ext uri="{FF2B5EF4-FFF2-40B4-BE49-F238E27FC236}">
                <a16:creationId xmlns:a16="http://schemas.microsoft.com/office/drawing/2014/main" id="{20357B3D-1C13-4F0C-8A64-98618F4EEFCA}"/>
              </a:ext>
            </a:extLst>
          </p:cNvPr>
          <p:cNvGrpSpPr/>
          <p:nvPr/>
        </p:nvGrpSpPr>
        <p:grpSpPr>
          <a:xfrm>
            <a:off x="9660017" y="1983203"/>
            <a:ext cx="2084832" cy="3608524"/>
            <a:chOff x="9660017" y="1983203"/>
            <a:chExt cx="2084832" cy="3608524"/>
          </a:xfrm>
        </p:grpSpPr>
        <p:sp>
          <p:nvSpPr>
            <p:cNvPr id="15" name="Rectangle: Top Corners Rounded 14">
              <a:extLst>
                <a:ext uri="{FF2B5EF4-FFF2-40B4-BE49-F238E27FC236}">
                  <a16:creationId xmlns:a16="http://schemas.microsoft.com/office/drawing/2014/main" id="{61AEF7F6-28E3-423A-8D61-187AF854D1B8}"/>
                </a:ext>
                <a:ext uri="{C183D7F6-B498-43B3-948B-1728B52AA6E4}">
                  <adec:decorative xmlns:adec="http://schemas.microsoft.com/office/drawing/2017/decorative" val="1"/>
                </a:ext>
              </a:extLst>
            </p:cNvPr>
            <p:cNvSpPr/>
            <p:nvPr/>
          </p:nvSpPr>
          <p:spPr bwMode="auto">
            <a:xfrm flipV="1">
              <a:off x="9660017" y="2526091"/>
              <a:ext cx="2084832" cy="3065636"/>
            </a:xfrm>
            <a:prstGeom prst="round2SameRect">
              <a:avLst/>
            </a:prstGeom>
            <a:noFill/>
            <a:ln w="76200">
              <a:solidFill>
                <a:srgbClr val="0A5EC6"/>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44" name="Oval 43">
              <a:extLst>
                <a:ext uri="{FF2B5EF4-FFF2-40B4-BE49-F238E27FC236}">
                  <a16:creationId xmlns:a16="http://schemas.microsoft.com/office/drawing/2014/main" id="{895ED483-F845-41F0-8AC7-EA45D0D95974}"/>
                </a:ext>
                <a:ext uri="{C183D7F6-B498-43B3-948B-1728B52AA6E4}">
                  <adec:decorative xmlns:adec="http://schemas.microsoft.com/office/drawing/2017/decorative" val="1"/>
                </a:ext>
              </a:extLst>
            </p:cNvPr>
            <p:cNvSpPr/>
            <p:nvPr/>
          </p:nvSpPr>
          <p:spPr bwMode="auto">
            <a:xfrm>
              <a:off x="10013624" y="1983203"/>
              <a:ext cx="1269741" cy="1269741"/>
            </a:xfrm>
            <a:prstGeom prst="ellipse">
              <a:avLst/>
            </a:prstGeom>
            <a:solidFill>
              <a:srgbClr val="0A5EC6"/>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45" name="Oval 44">
              <a:extLst>
                <a:ext uri="{FF2B5EF4-FFF2-40B4-BE49-F238E27FC236}">
                  <a16:creationId xmlns:a16="http://schemas.microsoft.com/office/drawing/2014/main" id="{4ADA8A60-B2A6-489F-A056-CA5607EB9390}"/>
                </a:ext>
                <a:ext uri="{C183D7F6-B498-43B3-948B-1728B52AA6E4}">
                  <adec:decorative xmlns:adec="http://schemas.microsoft.com/office/drawing/2017/decorative" val="1"/>
                </a:ext>
              </a:extLst>
            </p:cNvPr>
            <p:cNvSpPr/>
            <p:nvPr/>
          </p:nvSpPr>
          <p:spPr bwMode="auto">
            <a:xfrm>
              <a:off x="10124374" y="2093386"/>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46" name="TextBox 45">
              <a:extLst>
                <a:ext uri="{FF2B5EF4-FFF2-40B4-BE49-F238E27FC236}">
                  <a16:creationId xmlns:a16="http://schemas.microsoft.com/office/drawing/2014/main" id="{01344193-8807-4CA2-85B9-243D37CBF4F2}"/>
                </a:ext>
              </a:extLst>
            </p:cNvPr>
            <p:cNvSpPr txBox="1"/>
            <p:nvPr/>
          </p:nvSpPr>
          <p:spPr>
            <a:xfrm>
              <a:off x="9927342" y="3437049"/>
              <a:ext cx="1536384" cy="1264257"/>
            </a:xfrm>
            <a:prstGeom prst="rect">
              <a:avLst/>
            </a:prstGeom>
            <a:noFill/>
          </p:spPr>
          <p:txBody>
            <a:bodyPr wrap="square">
              <a:spAutoFit/>
            </a:bodyPr>
            <a:lstStyle/>
            <a:p>
              <a:pPr marL="0" indent="0" algn="ctr" defTabSz="685800">
                <a:lnSpc>
                  <a:spcPct val="140000"/>
                </a:lnSpc>
                <a:spcBef>
                  <a:spcPts val="0"/>
                </a:spcBef>
              </a:pPr>
              <a:r>
                <a:rPr lang="en-US" sz="1400" b="1" dirty="0">
                  <a:solidFill>
                    <a:srgbClr val="00529B"/>
                  </a:solidFill>
                  <a:latin typeface="Arial"/>
                  <a:cs typeface="Arial"/>
                </a:rPr>
                <a:t>Hospice care </a:t>
              </a:r>
              <a:r>
                <a:rPr lang="en-US" sz="1400" dirty="0">
                  <a:solidFill>
                    <a:srgbClr val="00529B"/>
                  </a:solidFill>
                  <a:latin typeface="Arial"/>
                  <a:cs typeface="Arial"/>
                </a:rPr>
                <a:t>is covered, but by Original Medicare</a:t>
              </a:r>
            </a:p>
          </p:txBody>
        </p:sp>
        <p:pic>
          <p:nvPicPr>
            <p:cNvPr id="14" name="Picture 13">
              <a:extLst>
                <a:ext uri="{FF2B5EF4-FFF2-40B4-BE49-F238E27FC236}">
                  <a16:creationId xmlns:a16="http://schemas.microsoft.com/office/drawing/2014/main" id="{35B1DC24-7683-4418-9B6B-4611DE38B649}"/>
                </a:ext>
                <a:ext uri="{C183D7F6-B498-43B3-948B-1728B52AA6E4}">
                  <adec:decorative xmlns:adec="http://schemas.microsoft.com/office/drawing/2017/decorative" val="1"/>
                </a:ext>
              </a:extLst>
            </p:cNvPr>
            <p:cNvPicPr>
              <a:picLocks noChangeAspect="1"/>
            </p:cNvPicPr>
            <p:nvPr/>
          </p:nvPicPr>
          <p:blipFill>
            <a:blip r:embed="rId12">
              <a:duotone>
                <a:schemeClr val="bg2">
                  <a:shade val="45000"/>
                  <a:satMod val="135000"/>
                </a:schemeClr>
                <a:prstClr val="white"/>
              </a:duotone>
              <a:extLst>
                <a:ext uri="{BEBA8EAE-BF5A-486C-A8C5-ECC9F3942E4B}">
                  <a14:imgProps xmlns:a14="http://schemas.microsoft.com/office/drawing/2010/main">
                    <a14:imgLayer r:embed="rId13">
                      <a14:imgEffect>
                        <a14:brightnessContrast bright="100000"/>
                      </a14:imgEffect>
                    </a14:imgLayer>
                  </a14:imgProps>
                </a:ext>
              </a:extLst>
            </a:blip>
            <a:stretch>
              <a:fillRect/>
            </a:stretch>
          </p:blipFill>
          <p:spPr>
            <a:xfrm>
              <a:off x="10263013" y="2149859"/>
              <a:ext cx="727346" cy="872815"/>
            </a:xfrm>
            <a:prstGeom prst="rect">
              <a:avLst/>
            </a:prstGeom>
            <a:noFill/>
          </p:spPr>
        </p:pic>
      </p:grpSp>
      <p:sp>
        <p:nvSpPr>
          <p:cNvPr id="5" name="Slide Number Placeholder 4">
            <a:extLst>
              <a:ext uri="{FF2B5EF4-FFF2-40B4-BE49-F238E27FC236}">
                <a16:creationId xmlns:a16="http://schemas.microsoft.com/office/drawing/2014/main" id="{1D1504A0-3A0F-4299-92C2-8F967D5008BF}"/>
              </a:ext>
            </a:extLst>
          </p:cNvPr>
          <p:cNvSpPr>
            <a:spLocks noGrp="1"/>
          </p:cNvSpPr>
          <p:nvPr>
            <p:ph type="sldNum" sz="quarter" idx="12"/>
          </p:nvPr>
        </p:nvSpPr>
        <p:spPr/>
        <p:txBody>
          <a:bodyPr/>
          <a:lstStyle/>
          <a:p>
            <a:fld id="{0B2D781D-8844-5940-92D1-06EF0A7F581E}" type="slidenum">
              <a:rPr lang="en-US" smtClean="0"/>
              <a:pPr/>
              <a:t>76</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152853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up)">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FA849-9CFE-4E17-86DD-47B9274D8D52}"/>
              </a:ext>
            </a:extLst>
          </p:cNvPr>
          <p:cNvSpPr>
            <a:spLocks noGrp="1"/>
          </p:cNvSpPr>
          <p:nvPr>
            <p:ph type="title"/>
          </p:nvPr>
        </p:nvSpPr>
        <p:spPr/>
        <p:txBody>
          <a:bodyPr/>
          <a:lstStyle/>
          <a:p>
            <a:r>
              <a:rPr lang="en-US" dirty="0"/>
              <a:t>When Can I Join a Medicare Advantage Plan?</a:t>
            </a:r>
          </a:p>
        </p:txBody>
      </p:sp>
      <p:grpSp>
        <p:nvGrpSpPr>
          <p:cNvPr id="6" name="Question 1" descr="Question 1: When can I join a Medicare Advantage Plan?&#10;&#10;">
            <a:extLst>
              <a:ext uri="{FF2B5EF4-FFF2-40B4-BE49-F238E27FC236}">
                <a16:creationId xmlns:a16="http://schemas.microsoft.com/office/drawing/2014/main" id="{3AB9B469-0B82-425E-85A6-0D41C5E4FE72}"/>
              </a:ext>
            </a:extLst>
          </p:cNvPr>
          <p:cNvGrpSpPr/>
          <p:nvPr/>
        </p:nvGrpSpPr>
        <p:grpSpPr>
          <a:xfrm>
            <a:off x="1030705" y="1034516"/>
            <a:ext cx="5201371" cy="1447536"/>
            <a:chOff x="1030705" y="1379068"/>
            <a:chExt cx="5201371" cy="1280160"/>
          </a:xfrm>
        </p:grpSpPr>
        <p:sp>
          <p:nvSpPr>
            <p:cNvPr id="7" name="Rectangle: Rounded Corners 6">
              <a:extLst>
                <a:ext uri="{FF2B5EF4-FFF2-40B4-BE49-F238E27FC236}">
                  <a16:creationId xmlns:a16="http://schemas.microsoft.com/office/drawing/2014/main" id="{B69EEA53-ABF4-4EEC-871D-2470BFEE4CA0}"/>
                </a:ext>
                <a:ext uri="{C183D7F6-B498-43B3-948B-1728B52AA6E4}">
                  <adec:decorative xmlns:adec="http://schemas.microsoft.com/office/drawing/2017/decorative" val="1"/>
                </a:ext>
              </a:extLst>
            </p:cNvPr>
            <p:cNvSpPr/>
            <p:nvPr/>
          </p:nvSpPr>
          <p:spPr>
            <a:xfrm>
              <a:off x="1030705" y="1379068"/>
              <a:ext cx="4846320" cy="128016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b="1" dirty="0">
                <a:ln>
                  <a:noFill/>
                </a:ln>
                <a:solidFill>
                  <a:srgbClr val="2F5597"/>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6CC54E8A-0BAB-48AF-8B42-A00B750C47F4}"/>
                </a:ext>
              </a:extLst>
            </p:cNvPr>
            <p:cNvSpPr/>
            <p:nvPr/>
          </p:nvSpPr>
          <p:spPr>
            <a:xfrm>
              <a:off x="1030705" y="1677277"/>
              <a:ext cx="4846320" cy="646331"/>
            </a:xfrm>
            <a:prstGeom prst="rect">
              <a:avLst/>
            </a:prstGeom>
          </p:spPr>
          <p:txBody>
            <a:bodyPr wrap="square" lIns="182880">
              <a:spAutoFit/>
            </a:bodyPr>
            <a:lstStyle/>
            <a:p>
              <a:r>
                <a:rPr lang="en-US" b="1" dirty="0">
                  <a:solidFill>
                    <a:srgbClr val="00529B"/>
                  </a:solidFill>
                  <a:latin typeface="Arial"/>
                  <a:cs typeface="Arial"/>
                </a:rPr>
                <a:t>When can I join a Medicare Advantage Plan?</a:t>
              </a:r>
            </a:p>
          </p:txBody>
        </p:sp>
        <p:pic>
          <p:nvPicPr>
            <p:cNvPr id="9" name="Picture 8">
              <a:extLst>
                <a:ext uri="{FF2B5EF4-FFF2-40B4-BE49-F238E27FC236}">
                  <a16:creationId xmlns:a16="http://schemas.microsoft.com/office/drawing/2014/main" id="{CFF358BC-FCDF-4A00-AF2E-81D398FB9C8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21153" y="1570167"/>
              <a:ext cx="310923" cy="944962"/>
            </a:xfrm>
            <a:prstGeom prst="rect">
              <a:avLst/>
            </a:prstGeom>
          </p:spPr>
        </p:pic>
      </p:grpSp>
      <p:grpSp>
        <p:nvGrpSpPr>
          <p:cNvPr id="10" name="Answer 1" descr="Answer 1: You can join when you first qualify for Medicare, generally during your Initial Enrollment Period (IEP), which begins 3 months before you first qualify for both Part A and Part B.&#10;&#10;">
            <a:extLst>
              <a:ext uri="{FF2B5EF4-FFF2-40B4-BE49-F238E27FC236}">
                <a16:creationId xmlns:a16="http://schemas.microsoft.com/office/drawing/2014/main" id="{7B9898E5-DAAC-4A34-9AAA-BBF6F825BD73}"/>
              </a:ext>
            </a:extLst>
          </p:cNvPr>
          <p:cNvGrpSpPr/>
          <p:nvPr/>
        </p:nvGrpSpPr>
        <p:grpSpPr>
          <a:xfrm>
            <a:off x="6349555" y="1019635"/>
            <a:ext cx="4846320" cy="1670483"/>
            <a:chOff x="6349555" y="1364188"/>
            <a:chExt cx="4846320" cy="1477328"/>
          </a:xfrm>
        </p:grpSpPr>
        <p:sp>
          <p:nvSpPr>
            <p:cNvPr id="11" name="Item 1 - A">
              <a:extLst>
                <a:ext uri="{FF2B5EF4-FFF2-40B4-BE49-F238E27FC236}">
                  <a16:creationId xmlns:a16="http://schemas.microsoft.com/office/drawing/2014/main" id="{A736A376-2CA9-4F37-B308-8C4A0CA7222F}"/>
                </a:ext>
              </a:extLst>
            </p:cNvPr>
            <p:cNvSpPr/>
            <p:nvPr/>
          </p:nvSpPr>
          <p:spPr>
            <a:xfrm>
              <a:off x="6349555" y="1378701"/>
              <a:ext cx="4846320" cy="128016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F5597"/>
                </a:solidFill>
              </a:endParaRPr>
            </a:p>
          </p:txBody>
        </p:sp>
        <p:sp>
          <p:nvSpPr>
            <p:cNvPr id="12" name="Rectangle 11">
              <a:extLst>
                <a:ext uri="{FF2B5EF4-FFF2-40B4-BE49-F238E27FC236}">
                  <a16:creationId xmlns:a16="http://schemas.microsoft.com/office/drawing/2014/main" id="{CA8A7B8A-AA52-4B9C-B7BD-1A9FE6BBFDC0}"/>
                </a:ext>
              </a:extLst>
            </p:cNvPr>
            <p:cNvSpPr/>
            <p:nvPr/>
          </p:nvSpPr>
          <p:spPr>
            <a:xfrm>
              <a:off x="6373446" y="1364188"/>
              <a:ext cx="4822429" cy="1477328"/>
            </a:xfrm>
            <a:prstGeom prst="rect">
              <a:avLst/>
            </a:prstGeom>
          </p:spPr>
          <p:txBody>
            <a:bodyPr wrap="square" lIns="182880">
              <a:spAutoFit/>
            </a:bodyPr>
            <a:lstStyle/>
            <a:p>
              <a:r>
                <a:rPr lang="en-US" dirty="0">
                  <a:solidFill>
                    <a:srgbClr val="00529B"/>
                  </a:solidFill>
                  <a:latin typeface="Arial"/>
                  <a:cs typeface="Arial"/>
                </a:rPr>
                <a:t>You can join when you first qualify for Medicare, generally during your Initial Enrollment Period (IEP), which begins 3 months before you first qualify for both Part A and Part B.</a:t>
              </a:r>
            </a:p>
          </p:txBody>
        </p:sp>
      </p:grpSp>
      <p:grpSp>
        <p:nvGrpSpPr>
          <p:cNvPr id="13" name="Question 2" descr="Question 2:What if I have Part A and sign up for Part B during a General Enrollment Period (GEP)?&#10;&#10;">
            <a:extLst>
              <a:ext uri="{FF2B5EF4-FFF2-40B4-BE49-F238E27FC236}">
                <a16:creationId xmlns:a16="http://schemas.microsoft.com/office/drawing/2014/main" id="{B1A84932-31FF-4395-966E-EA41EFB2EE9C}"/>
              </a:ext>
            </a:extLst>
          </p:cNvPr>
          <p:cNvGrpSpPr/>
          <p:nvPr/>
        </p:nvGrpSpPr>
        <p:grpSpPr>
          <a:xfrm>
            <a:off x="1020991" y="2681476"/>
            <a:ext cx="5191114" cy="1280160"/>
            <a:chOff x="1020991" y="2853752"/>
            <a:chExt cx="5191114" cy="1280160"/>
          </a:xfrm>
        </p:grpSpPr>
        <p:sp>
          <p:nvSpPr>
            <p:cNvPr id="14" name="Rectangle: Rounded Corners 13">
              <a:extLst>
                <a:ext uri="{FF2B5EF4-FFF2-40B4-BE49-F238E27FC236}">
                  <a16:creationId xmlns:a16="http://schemas.microsoft.com/office/drawing/2014/main" id="{B3DC22B1-ADB4-4239-93E4-8403E8D5AD2F}"/>
                </a:ext>
                <a:ext uri="{C183D7F6-B498-43B3-948B-1728B52AA6E4}">
                  <adec:decorative xmlns:adec="http://schemas.microsoft.com/office/drawing/2017/decorative" val="1"/>
                </a:ext>
              </a:extLst>
            </p:cNvPr>
            <p:cNvSpPr/>
            <p:nvPr/>
          </p:nvSpPr>
          <p:spPr>
            <a:xfrm>
              <a:off x="1020991" y="2853752"/>
              <a:ext cx="4846320" cy="128016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71F4BBBD-2996-4FC0-85DF-FA280599098D}"/>
                </a:ext>
              </a:extLst>
            </p:cNvPr>
            <p:cNvSpPr/>
            <p:nvPr/>
          </p:nvSpPr>
          <p:spPr>
            <a:xfrm>
              <a:off x="1041884" y="3054608"/>
              <a:ext cx="4761782" cy="923330"/>
            </a:xfrm>
            <a:prstGeom prst="rect">
              <a:avLst/>
            </a:prstGeom>
          </p:spPr>
          <p:txBody>
            <a:bodyPr wrap="square" lIns="182880">
              <a:spAutoFit/>
            </a:bodyPr>
            <a:lstStyle/>
            <a:p>
              <a:r>
                <a:rPr lang="en-US" b="1" dirty="0">
                  <a:solidFill>
                    <a:srgbClr val="00529B"/>
                  </a:solidFill>
                  <a:latin typeface="Arial"/>
                  <a:cs typeface="Arial"/>
                </a:rPr>
                <a:t>What if I have Part A and sign up for </a:t>
              </a:r>
              <a:br>
                <a:rPr lang="en-US" b="1" dirty="0">
                  <a:solidFill>
                    <a:srgbClr val="00529B"/>
                  </a:solidFill>
                  <a:latin typeface="Arial"/>
                  <a:cs typeface="Arial"/>
                </a:rPr>
              </a:br>
              <a:r>
                <a:rPr lang="en-US" b="1" dirty="0">
                  <a:solidFill>
                    <a:srgbClr val="00529B"/>
                  </a:solidFill>
                  <a:latin typeface="Arial"/>
                  <a:cs typeface="Arial"/>
                </a:rPr>
                <a:t>Part B during a General Enrollment Period (GEP)?</a:t>
              </a:r>
            </a:p>
          </p:txBody>
        </p:sp>
        <p:pic>
          <p:nvPicPr>
            <p:cNvPr id="16" name="Picture 15">
              <a:extLst>
                <a:ext uri="{FF2B5EF4-FFF2-40B4-BE49-F238E27FC236}">
                  <a16:creationId xmlns:a16="http://schemas.microsoft.com/office/drawing/2014/main" id="{164971DA-0F3A-4737-A961-F60E525D0F6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01182" y="3034671"/>
              <a:ext cx="310923" cy="944962"/>
            </a:xfrm>
            <a:prstGeom prst="rect">
              <a:avLst/>
            </a:prstGeom>
          </p:spPr>
        </p:pic>
      </p:grpSp>
      <p:grpSp>
        <p:nvGrpSpPr>
          <p:cNvPr id="17" name="Answer 2" descr="Answer 2: You can join a Medicare Advantage &#10;Plan with or without drug coverage.&#10;&#10;">
            <a:extLst>
              <a:ext uri="{FF2B5EF4-FFF2-40B4-BE49-F238E27FC236}">
                <a16:creationId xmlns:a16="http://schemas.microsoft.com/office/drawing/2014/main" id="{F6AB4B32-655D-44C4-A53E-D973CBB29143}"/>
              </a:ext>
            </a:extLst>
          </p:cNvPr>
          <p:cNvGrpSpPr/>
          <p:nvPr/>
        </p:nvGrpSpPr>
        <p:grpSpPr>
          <a:xfrm>
            <a:off x="6339840" y="2669218"/>
            <a:ext cx="4856035" cy="1280160"/>
            <a:chOff x="6349555" y="4393258"/>
            <a:chExt cx="4856035" cy="1280160"/>
          </a:xfrm>
        </p:grpSpPr>
        <p:sp>
          <p:nvSpPr>
            <p:cNvPr id="18" name="Item 3 - A">
              <a:extLst>
                <a:ext uri="{FF2B5EF4-FFF2-40B4-BE49-F238E27FC236}">
                  <a16:creationId xmlns:a16="http://schemas.microsoft.com/office/drawing/2014/main" id="{75615667-4AC1-4E82-8444-915BE06E9621}"/>
                </a:ext>
              </a:extLst>
            </p:cNvPr>
            <p:cNvSpPr/>
            <p:nvPr/>
          </p:nvSpPr>
          <p:spPr>
            <a:xfrm>
              <a:off x="6349555" y="4393258"/>
              <a:ext cx="4846320" cy="128016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2F5597"/>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811E3967-B38C-4BA9-9A8C-BFCA1737EF18}"/>
                </a:ext>
              </a:extLst>
            </p:cNvPr>
            <p:cNvSpPr/>
            <p:nvPr/>
          </p:nvSpPr>
          <p:spPr>
            <a:xfrm>
              <a:off x="6383161" y="4689648"/>
              <a:ext cx="4822429" cy="646331"/>
            </a:xfrm>
            <a:prstGeom prst="rect">
              <a:avLst/>
            </a:prstGeom>
          </p:spPr>
          <p:txBody>
            <a:bodyPr wrap="square" lIns="182880">
              <a:spAutoFit/>
            </a:bodyPr>
            <a:lstStyle/>
            <a:p>
              <a:r>
                <a:rPr lang="en-US" dirty="0">
                  <a:solidFill>
                    <a:srgbClr val="00529B"/>
                  </a:solidFill>
                  <a:latin typeface="Arial"/>
                  <a:cs typeface="Arial"/>
                </a:rPr>
                <a:t>You can join a Medicare Advantage </a:t>
              </a:r>
              <a:br>
                <a:rPr lang="en-US" dirty="0">
                  <a:solidFill>
                    <a:srgbClr val="00529B"/>
                  </a:solidFill>
                  <a:latin typeface="Arial"/>
                  <a:cs typeface="Arial"/>
                </a:rPr>
              </a:br>
              <a:r>
                <a:rPr lang="en-US" dirty="0">
                  <a:solidFill>
                    <a:srgbClr val="00529B"/>
                  </a:solidFill>
                  <a:latin typeface="Arial"/>
                  <a:cs typeface="Arial"/>
                </a:rPr>
                <a:t>Plan with or without drug coverage.</a:t>
              </a:r>
            </a:p>
          </p:txBody>
        </p:sp>
      </p:grpSp>
      <p:grpSp>
        <p:nvGrpSpPr>
          <p:cNvPr id="20" name="Question 3" descr="Question 3: If I’m new to Medicare and join a Medicare Advantage Plan, when can I make a change? &#10;&#10;&#10;">
            <a:extLst>
              <a:ext uri="{FF2B5EF4-FFF2-40B4-BE49-F238E27FC236}">
                <a16:creationId xmlns:a16="http://schemas.microsoft.com/office/drawing/2014/main" id="{E3AAC541-E20C-45E1-B72D-BD326757A1D5}"/>
              </a:ext>
            </a:extLst>
          </p:cNvPr>
          <p:cNvGrpSpPr/>
          <p:nvPr/>
        </p:nvGrpSpPr>
        <p:grpSpPr>
          <a:xfrm>
            <a:off x="1030706" y="4195570"/>
            <a:ext cx="5187760" cy="1463040"/>
            <a:chOff x="1030706" y="4367846"/>
            <a:chExt cx="5187760" cy="1463040"/>
          </a:xfrm>
        </p:grpSpPr>
        <p:sp>
          <p:nvSpPr>
            <p:cNvPr id="21" name="Rectangle: Rounded Corners 20">
              <a:extLst>
                <a:ext uri="{FF2B5EF4-FFF2-40B4-BE49-F238E27FC236}">
                  <a16:creationId xmlns:a16="http://schemas.microsoft.com/office/drawing/2014/main" id="{A56A89B2-12F8-4131-BDD0-594ECB6212A0}"/>
                </a:ext>
                <a:ext uri="{C183D7F6-B498-43B3-948B-1728B52AA6E4}">
                  <adec:decorative xmlns:adec="http://schemas.microsoft.com/office/drawing/2017/decorative" val="1"/>
                </a:ext>
              </a:extLst>
            </p:cNvPr>
            <p:cNvSpPr/>
            <p:nvPr/>
          </p:nvSpPr>
          <p:spPr>
            <a:xfrm>
              <a:off x="1030706" y="4367846"/>
              <a:ext cx="4846320" cy="146304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BE333481-734C-40B9-A8E7-C728751F37AA}"/>
                </a:ext>
              </a:extLst>
            </p:cNvPr>
            <p:cNvSpPr/>
            <p:nvPr/>
          </p:nvSpPr>
          <p:spPr>
            <a:xfrm>
              <a:off x="1075398" y="4548028"/>
              <a:ext cx="4728268" cy="1200329"/>
            </a:xfrm>
            <a:prstGeom prst="rect">
              <a:avLst/>
            </a:prstGeom>
          </p:spPr>
          <p:txBody>
            <a:bodyPr wrap="square" lIns="182880">
              <a:spAutoFit/>
            </a:bodyPr>
            <a:lstStyle/>
            <a:p>
              <a:r>
                <a:rPr lang="en-US" b="1" dirty="0">
                  <a:solidFill>
                    <a:srgbClr val="00529B"/>
                  </a:solidFill>
                  <a:latin typeface="Arial"/>
                  <a:cs typeface="Arial"/>
                </a:rPr>
                <a:t>If I’m new to Medicare and join a Medicare Advantage Plan, when can I make a change? </a:t>
              </a:r>
            </a:p>
            <a:p>
              <a:endParaRPr lang="en-US" b="1" dirty="0">
                <a:solidFill>
                  <a:srgbClr val="00529B"/>
                </a:solidFill>
                <a:latin typeface="Arial"/>
                <a:cs typeface="Arial"/>
              </a:endParaRPr>
            </a:p>
          </p:txBody>
        </p:sp>
        <p:pic>
          <p:nvPicPr>
            <p:cNvPr id="23" name="Picture 22">
              <a:extLst>
                <a:ext uri="{FF2B5EF4-FFF2-40B4-BE49-F238E27FC236}">
                  <a16:creationId xmlns:a16="http://schemas.microsoft.com/office/drawing/2014/main" id="{10C4F949-CF63-4EA2-A604-104541212C7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07543" y="4645901"/>
              <a:ext cx="310923" cy="944962"/>
            </a:xfrm>
            <a:prstGeom prst="rect">
              <a:avLst/>
            </a:prstGeom>
          </p:spPr>
        </p:pic>
      </p:grpSp>
      <p:grpSp>
        <p:nvGrpSpPr>
          <p:cNvPr id="24" name="Answer 3" descr="Answer 3: You can make changes during the yearly Open Enrollment, a Medicare Advantage OEP, or an SEP.&#10;&#10;">
            <a:extLst>
              <a:ext uri="{FF2B5EF4-FFF2-40B4-BE49-F238E27FC236}">
                <a16:creationId xmlns:a16="http://schemas.microsoft.com/office/drawing/2014/main" id="{8E226155-683E-4ED6-AAC5-4D3EE853C6C1}"/>
              </a:ext>
            </a:extLst>
          </p:cNvPr>
          <p:cNvGrpSpPr/>
          <p:nvPr/>
        </p:nvGrpSpPr>
        <p:grpSpPr>
          <a:xfrm>
            <a:off x="6349555" y="4195501"/>
            <a:ext cx="4846320" cy="1463040"/>
            <a:chOff x="6349555" y="2785021"/>
            <a:chExt cx="4846320" cy="1463040"/>
          </a:xfrm>
        </p:grpSpPr>
        <p:sp>
          <p:nvSpPr>
            <p:cNvPr id="25" name="Item 2 - A">
              <a:extLst>
                <a:ext uri="{FF2B5EF4-FFF2-40B4-BE49-F238E27FC236}">
                  <a16:creationId xmlns:a16="http://schemas.microsoft.com/office/drawing/2014/main" id="{72E6AA66-0D35-4F3E-B511-C806D5D76BC3}"/>
                </a:ext>
              </a:extLst>
            </p:cNvPr>
            <p:cNvSpPr/>
            <p:nvPr/>
          </p:nvSpPr>
          <p:spPr>
            <a:xfrm>
              <a:off x="6349555" y="2785021"/>
              <a:ext cx="4846320" cy="146304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2F5597"/>
                </a:solidFill>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E6668401-968D-40AA-A1B9-9F8523668757}"/>
                </a:ext>
              </a:extLst>
            </p:cNvPr>
            <p:cNvSpPr/>
            <p:nvPr/>
          </p:nvSpPr>
          <p:spPr>
            <a:xfrm>
              <a:off x="6383161" y="3041191"/>
              <a:ext cx="4812714" cy="923330"/>
            </a:xfrm>
            <a:prstGeom prst="rect">
              <a:avLst/>
            </a:prstGeom>
          </p:spPr>
          <p:txBody>
            <a:bodyPr wrap="square" lIns="182880">
              <a:spAutoFit/>
            </a:bodyPr>
            <a:lstStyle/>
            <a:p>
              <a:r>
                <a:rPr lang="en-US" dirty="0">
                  <a:solidFill>
                    <a:srgbClr val="00529B"/>
                  </a:solidFill>
                  <a:latin typeface="Arial"/>
                  <a:cs typeface="Arial"/>
                </a:rPr>
                <a:t>You can make changes during the yearly Open Enrollment, a Medicare Advantage OEP, or an SEP.</a:t>
              </a:r>
            </a:p>
          </p:txBody>
        </p:sp>
      </p:grpSp>
      <p:sp>
        <p:nvSpPr>
          <p:cNvPr id="29" name="Slide Number Placeholder 28">
            <a:extLst>
              <a:ext uri="{FF2B5EF4-FFF2-40B4-BE49-F238E27FC236}">
                <a16:creationId xmlns:a16="http://schemas.microsoft.com/office/drawing/2014/main" id="{3B43B98F-D0B8-4A45-AAA8-84996C4C2317}"/>
              </a:ext>
            </a:extLst>
          </p:cNvPr>
          <p:cNvSpPr>
            <a:spLocks noGrp="1"/>
          </p:cNvSpPr>
          <p:nvPr>
            <p:ph type="sldNum" sz="quarter" idx="12"/>
          </p:nvPr>
        </p:nvSpPr>
        <p:spPr/>
        <p:txBody>
          <a:bodyPr/>
          <a:lstStyle/>
          <a:p>
            <a:fld id="{48F63A3B-78C7-47BE-AE5E-E10140E04643}" type="slidenum">
              <a:rPr lang="en-US" smtClean="0"/>
              <a:pPr/>
              <a:t>77</a:t>
            </a:fld>
            <a:endParaRPr lang="en-US" dirty="0"/>
          </a:p>
        </p:txBody>
      </p:sp>
      <p:sp>
        <p:nvSpPr>
          <p:cNvPr id="5" name="Footer Placeholder 4">
            <a:extLst>
              <a:ext uri="{FF2B5EF4-FFF2-40B4-BE49-F238E27FC236}">
                <a16:creationId xmlns:a16="http://schemas.microsoft.com/office/drawing/2014/main" id="{7386F845-E2AA-4660-AA04-226FB6A3BF79}"/>
              </a:ext>
            </a:extLst>
          </p:cNvPr>
          <p:cNvSpPr>
            <a:spLocks noGrp="1"/>
          </p:cNvSpPr>
          <p:nvPr>
            <p:ph type="ftr" sz="quarter" idx="11"/>
          </p:nvPr>
        </p:nvSpPr>
        <p:spPr/>
        <p:txBody>
          <a:bodyPr/>
          <a:lstStyle/>
          <a:p>
            <a:r>
              <a:rPr lang="en-US"/>
              <a:t>Getting Started with Medicare</a:t>
            </a:r>
            <a:endParaRPr lang="en-US" dirty="0"/>
          </a:p>
        </p:txBody>
      </p:sp>
      <p:sp>
        <p:nvSpPr>
          <p:cNvPr id="4" name="Date Placeholder 3">
            <a:extLst>
              <a:ext uri="{FF2B5EF4-FFF2-40B4-BE49-F238E27FC236}">
                <a16:creationId xmlns:a16="http://schemas.microsoft.com/office/drawing/2014/main" id="{864FDFE8-0CF0-425B-B3C2-E4D4886AAC9C}"/>
              </a:ext>
            </a:extLst>
          </p:cNvPr>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391593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3200" dirty="0"/>
              <a:t>When Can I Join a Medicare Advantage Plan? </a:t>
            </a:r>
            <a:br>
              <a:rPr lang="en-US" sz="3200" dirty="0"/>
            </a:br>
            <a:r>
              <a:rPr lang="en-US" sz="3200" dirty="0"/>
              <a:t>(continued)</a:t>
            </a:r>
            <a:endParaRPr lang="en-US" dirty="0"/>
          </a:p>
        </p:txBody>
      </p:sp>
      <p:grpSp>
        <p:nvGrpSpPr>
          <p:cNvPr id="29" name="Question 1" descr="Question 1: Can I join during Medicare's yearly Open Enrollment Period (OEP)? &#10;">
            <a:extLst>
              <a:ext uri="{FF2B5EF4-FFF2-40B4-BE49-F238E27FC236}">
                <a16:creationId xmlns:a16="http://schemas.microsoft.com/office/drawing/2014/main" id="{E1161436-0A1B-4C31-AE5D-258E41C4B94B}"/>
              </a:ext>
            </a:extLst>
          </p:cNvPr>
          <p:cNvGrpSpPr/>
          <p:nvPr/>
        </p:nvGrpSpPr>
        <p:grpSpPr>
          <a:xfrm>
            <a:off x="1178915" y="1480043"/>
            <a:ext cx="5196752" cy="1280160"/>
            <a:chOff x="1178915" y="1480043"/>
            <a:chExt cx="5196752" cy="1280160"/>
          </a:xfrm>
        </p:grpSpPr>
        <p:sp>
          <p:nvSpPr>
            <p:cNvPr id="30" name="Rectangle: Rounded Corners 29">
              <a:extLst>
                <a:ext uri="{FF2B5EF4-FFF2-40B4-BE49-F238E27FC236}">
                  <a16:creationId xmlns:a16="http://schemas.microsoft.com/office/drawing/2014/main" id="{830B7EF5-EA1A-433C-821D-6E8D5E760B51}"/>
                </a:ext>
                <a:ext uri="{C183D7F6-B498-43B3-948B-1728B52AA6E4}">
                  <adec:decorative xmlns:adec="http://schemas.microsoft.com/office/drawing/2017/decorative" val="1"/>
                </a:ext>
              </a:extLst>
            </p:cNvPr>
            <p:cNvSpPr/>
            <p:nvPr/>
          </p:nvSpPr>
          <p:spPr>
            <a:xfrm>
              <a:off x="1178915" y="1480043"/>
              <a:ext cx="4846320" cy="128016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b="1" dirty="0">
                <a:ln>
                  <a:noFill/>
                </a:ln>
                <a:solidFill>
                  <a:srgbClr val="2F5597"/>
                </a:solidFill>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B7D84E5B-D752-4CBA-81E7-7B4DF2698A4B}"/>
                </a:ext>
              </a:extLst>
            </p:cNvPr>
            <p:cNvSpPr/>
            <p:nvPr/>
          </p:nvSpPr>
          <p:spPr>
            <a:xfrm>
              <a:off x="1178915" y="1661057"/>
              <a:ext cx="4846320" cy="646331"/>
            </a:xfrm>
            <a:prstGeom prst="rect">
              <a:avLst/>
            </a:prstGeom>
          </p:spPr>
          <p:txBody>
            <a:bodyPr wrap="square" lIns="182880">
              <a:spAutoFit/>
            </a:bodyPr>
            <a:lstStyle/>
            <a:p>
              <a:r>
                <a:rPr lang="en-US" b="1" dirty="0">
                  <a:solidFill>
                    <a:srgbClr val="00529B"/>
                  </a:solidFill>
                  <a:latin typeface="Arial"/>
                  <a:cs typeface="Arial"/>
                </a:rPr>
                <a:t>Can I join during Medicare's yearly Open Enrollment Period (OEP)? </a:t>
              </a:r>
            </a:p>
          </p:txBody>
        </p:sp>
        <p:pic>
          <p:nvPicPr>
            <p:cNvPr id="32" name="Picture 31">
              <a:extLst>
                <a:ext uri="{FF2B5EF4-FFF2-40B4-BE49-F238E27FC236}">
                  <a16:creationId xmlns:a16="http://schemas.microsoft.com/office/drawing/2014/main" id="{9D1C6477-6871-4ABD-8737-5AB51AF41F0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064744" y="1670104"/>
              <a:ext cx="310923" cy="944962"/>
            </a:xfrm>
            <a:prstGeom prst="rect">
              <a:avLst/>
            </a:prstGeom>
          </p:spPr>
        </p:pic>
      </p:grpSp>
      <p:grpSp>
        <p:nvGrpSpPr>
          <p:cNvPr id="33" name="Answer 1" descr="Answer 1: Yes. You can join, switch, or drop your plan during the OEP, October 15–December 7. Coverage begins on January 1.&#10;&#10;">
            <a:extLst>
              <a:ext uri="{FF2B5EF4-FFF2-40B4-BE49-F238E27FC236}">
                <a16:creationId xmlns:a16="http://schemas.microsoft.com/office/drawing/2014/main" id="{3FF7D406-6752-4598-A650-1D12BE2AB355}"/>
              </a:ext>
            </a:extLst>
          </p:cNvPr>
          <p:cNvGrpSpPr/>
          <p:nvPr/>
        </p:nvGrpSpPr>
        <p:grpSpPr>
          <a:xfrm>
            <a:off x="6497765" y="1479676"/>
            <a:ext cx="4846320" cy="1280160"/>
            <a:chOff x="6349555" y="1378701"/>
            <a:chExt cx="4846320" cy="1280160"/>
          </a:xfrm>
        </p:grpSpPr>
        <p:sp>
          <p:nvSpPr>
            <p:cNvPr id="34" name="Item 1 - A">
              <a:extLst>
                <a:ext uri="{FF2B5EF4-FFF2-40B4-BE49-F238E27FC236}">
                  <a16:creationId xmlns:a16="http://schemas.microsoft.com/office/drawing/2014/main" id="{3E5EC93A-E186-41F4-AAD5-B5A7E6DC5400}"/>
                </a:ext>
              </a:extLst>
            </p:cNvPr>
            <p:cNvSpPr/>
            <p:nvPr/>
          </p:nvSpPr>
          <p:spPr>
            <a:xfrm>
              <a:off x="6349555" y="1378701"/>
              <a:ext cx="4846320" cy="128016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F5597"/>
                </a:solidFill>
              </a:endParaRPr>
            </a:p>
          </p:txBody>
        </p:sp>
        <p:sp>
          <p:nvSpPr>
            <p:cNvPr id="35" name="Rectangle 34">
              <a:extLst>
                <a:ext uri="{FF2B5EF4-FFF2-40B4-BE49-F238E27FC236}">
                  <a16:creationId xmlns:a16="http://schemas.microsoft.com/office/drawing/2014/main" id="{8570BDD5-7EB5-4CCA-9187-EDF2FFA921EE}"/>
                </a:ext>
              </a:extLst>
            </p:cNvPr>
            <p:cNvSpPr/>
            <p:nvPr/>
          </p:nvSpPr>
          <p:spPr>
            <a:xfrm>
              <a:off x="6373446" y="1536464"/>
              <a:ext cx="4822429" cy="923330"/>
            </a:xfrm>
            <a:prstGeom prst="rect">
              <a:avLst/>
            </a:prstGeom>
          </p:spPr>
          <p:txBody>
            <a:bodyPr wrap="square" lIns="182880">
              <a:spAutoFit/>
            </a:bodyPr>
            <a:lstStyle/>
            <a:p>
              <a:r>
                <a:rPr lang="en-US" dirty="0">
                  <a:solidFill>
                    <a:srgbClr val="00529B"/>
                  </a:solidFill>
                  <a:latin typeface="Arial"/>
                  <a:cs typeface="Arial"/>
                </a:rPr>
                <a:t>Yes. You can join, switch, or drop your plan during the OEP, October 15–December 7. Coverage begins on January 1.</a:t>
              </a:r>
            </a:p>
          </p:txBody>
        </p:sp>
      </p:grpSp>
      <p:grpSp>
        <p:nvGrpSpPr>
          <p:cNvPr id="36" name="Question 2" descr="Question 2: Will I have a Special Enrollment Period (SEP)? &#10;&#10;">
            <a:extLst>
              <a:ext uri="{FF2B5EF4-FFF2-40B4-BE49-F238E27FC236}">
                <a16:creationId xmlns:a16="http://schemas.microsoft.com/office/drawing/2014/main" id="{8B474078-01C2-496C-BE94-37A917560E22}"/>
              </a:ext>
            </a:extLst>
          </p:cNvPr>
          <p:cNvGrpSpPr/>
          <p:nvPr/>
        </p:nvGrpSpPr>
        <p:grpSpPr>
          <a:xfrm>
            <a:off x="1178916" y="2918613"/>
            <a:ext cx="5196751" cy="1280160"/>
            <a:chOff x="1178916" y="2918613"/>
            <a:chExt cx="5196751" cy="1280160"/>
          </a:xfrm>
        </p:grpSpPr>
        <p:sp>
          <p:nvSpPr>
            <p:cNvPr id="37" name="Rectangle: Rounded Corners 36">
              <a:extLst>
                <a:ext uri="{FF2B5EF4-FFF2-40B4-BE49-F238E27FC236}">
                  <a16:creationId xmlns:a16="http://schemas.microsoft.com/office/drawing/2014/main" id="{0D4A1BB9-CFD7-4472-AEF3-5158527927ED}"/>
                </a:ext>
                <a:ext uri="{C183D7F6-B498-43B3-948B-1728B52AA6E4}">
                  <adec:decorative xmlns:adec="http://schemas.microsoft.com/office/drawing/2017/decorative" val="1"/>
                </a:ext>
              </a:extLst>
            </p:cNvPr>
            <p:cNvSpPr/>
            <p:nvPr/>
          </p:nvSpPr>
          <p:spPr>
            <a:xfrm>
              <a:off x="1178916" y="2918613"/>
              <a:ext cx="4846320" cy="128016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17D94DCF-4566-4240-A7FC-84191358E684}"/>
                </a:ext>
              </a:extLst>
            </p:cNvPr>
            <p:cNvSpPr/>
            <p:nvPr/>
          </p:nvSpPr>
          <p:spPr>
            <a:xfrm>
              <a:off x="1209433" y="3194476"/>
              <a:ext cx="4728268" cy="646331"/>
            </a:xfrm>
            <a:prstGeom prst="rect">
              <a:avLst/>
            </a:prstGeom>
          </p:spPr>
          <p:txBody>
            <a:bodyPr wrap="square" lIns="182880">
              <a:spAutoFit/>
            </a:bodyPr>
            <a:lstStyle/>
            <a:p>
              <a:r>
                <a:rPr lang="en-US" b="1" dirty="0">
                  <a:solidFill>
                    <a:srgbClr val="00529B"/>
                  </a:solidFill>
                  <a:latin typeface="Arial"/>
                  <a:cs typeface="Arial"/>
                </a:rPr>
                <a:t>Will I have a Special Enrollment Period (SEP)? </a:t>
              </a:r>
              <a:endParaRPr lang="en-US" dirty="0"/>
            </a:p>
          </p:txBody>
        </p:sp>
        <p:pic>
          <p:nvPicPr>
            <p:cNvPr id="39" name="Picture 38">
              <a:extLst>
                <a:ext uri="{FF2B5EF4-FFF2-40B4-BE49-F238E27FC236}">
                  <a16:creationId xmlns:a16="http://schemas.microsoft.com/office/drawing/2014/main" id="{273F16BE-668A-40C4-9A3A-F88F8A7FFC7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064744" y="3085915"/>
              <a:ext cx="310923" cy="944962"/>
            </a:xfrm>
            <a:prstGeom prst="rect">
              <a:avLst/>
            </a:prstGeom>
          </p:spPr>
        </p:pic>
      </p:grpSp>
      <p:grpSp>
        <p:nvGrpSpPr>
          <p:cNvPr id="40" name="Answer 2" descr="Answer 2: You might if you move out of your plan’s service area, have or lose Medicaid or Extra Help, or move in or out of an institution.&#10;&#10;">
            <a:extLst>
              <a:ext uri="{FF2B5EF4-FFF2-40B4-BE49-F238E27FC236}">
                <a16:creationId xmlns:a16="http://schemas.microsoft.com/office/drawing/2014/main" id="{B7A01F17-072A-4CF3-87D7-F29E32B98AA4}"/>
              </a:ext>
            </a:extLst>
          </p:cNvPr>
          <p:cNvGrpSpPr/>
          <p:nvPr/>
        </p:nvGrpSpPr>
        <p:grpSpPr>
          <a:xfrm>
            <a:off x="6497765" y="2918544"/>
            <a:ext cx="4846320" cy="1280160"/>
            <a:chOff x="6349555" y="2785021"/>
            <a:chExt cx="4846320" cy="1280160"/>
          </a:xfrm>
        </p:grpSpPr>
        <p:sp>
          <p:nvSpPr>
            <p:cNvPr id="41" name="Item 2 - A">
              <a:extLst>
                <a:ext uri="{FF2B5EF4-FFF2-40B4-BE49-F238E27FC236}">
                  <a16:creationId xmlns:a16="http://schemas.microsoft.com/office/drawing/2014/main" id="{4D9F6F49-32D0-4962-9A87-A6C1F26C372F}"/>
                </a:ext>
              </a:extLst>
            </p:cNvPr>
            <p:cNvSpPr/>
            <p:nvPr/>
          </p:nvSpPr>
          <p:spPr>
            <a:xfrm>
              <a:off x="6349555" y="2785021"/>
              <a:ext cx="4846320" cy="128016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defRPr/>
              </a:pPr>
              <a:endParaRPr lang="en-US" dirty="0">
                <a:solidFill>
                  <a:srgbClr val="2F5597"/>
                </a:solidFill>
                <a:latin typeface="Arial" panose="020B060402020202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id="{9478C80B-D3C6-4075-8C64-B74CADD21F39}"/>
                </a:ext>
              </a:extLst>
            </p:cNvPr>
            <p:cNvSpPr/>
            <p:nvPr/>
          </p:nvSpPr>
          <p:spPr>
            <a:xfrm>
              <a:off x="6383161" y="2954567"/>
              <a:ext cx="4812714" cy="923330"/>
            </a:xfrm>
            <a:prstGeom prst="rect">
              <a:avLst/>
            </a:prstGeom>
          </p:spPr>
          <p:txBody>
            <a:bodyPr wrap="square" lIns="182880">
              <a:spAutoFit/>
            </a:bodyPr>
            <a:lstStyle/>
            <a:p>
              <a:pPr>
                <a:spcAft>
                  <a:spcPts val="1200"/>
                </a:spcAft>
              </a:pPr>
              <a:r>
                <a:rPr lang="en-US" dirty="0">
                  <a:solidFill>
                    <a:srgbClr val="00529B"/>
                  </a:solidFill>
                  <a:latin typeface="Arial"/>
                  <a:cs typeface="Arial"/>
                </a:rPr>
                <a:t>You might if you move out of your plan’s service area, have or lose Medicaid or Extra Help, or move in or out of an institution.</a:t>
              </a:r>
            </a:p>
          </p:txBody>
        </p:sp>
      </p:grpSp>
      <p:grpSp>
        <p:nvGrpSpPr>
          <p:cNvPr id="43" name="Question 3" descr="Question 3: When’s the 5-star SEP? &#10;">
            <a:extLst>
              <a:ext uri="{FF2B5EF4-FFF2-40B4-BE49-F238E27FC236}">
                <a16:creationId xmlns:a16="http://schemas.microsoft.com/office/drawing/2014/main" id="{383B0CF0-755D-4724-B3AA-02660E87E1F3}"/>
              </a:ext>
            </a:extLst>
          </p:cNvPr>
          <p:cNvGrpSpPr/>
          <p:nvPr/>
        </p:nvGrpSpPr>
        <p:grpSpPr>
          <a:xfrm>
            <a:off x="1178916" y="4356159"/>
            <a:ext cx="5198727" cy="1280160"/>
            <a:chOff x="1178916" y="4356159"/>
            <a:chExt cx="5198727" cy="1280160"/>
          </a:xfrm>
        </p:grpSpPr>
        <p:sp>
          <p:nvSpPr>
            <p:cNvPr id="44" name="Rectangle: Rounded Corners 43">
              <a:extLst>
                <a:ext uri="{FF2B5EF4-FFF2-40B4-BE49-F238E27FC236}">
                  <a16:creationId xmlns:a16="http://schemas.microsoft.com/office/drawing/2014/main" id="{CDDF487F-5460-449A-8D47-BCF5744FE7B8}"/>
                </a:ext>
                <a:ext uri="{C183D7F6-B498-43B3-948B-1728B52AA6E4}">
                  <adec:decorative xmlns:adec="http://schemas.microsoft.com/office/drawing/2017/decorative" val="1"/>
                </a:ext>
              </a:extLst>
            </p:cNvPr>
            <p:cNvSpPr/>
            <p:nvPr/>
          </p:nvSpPr>
          <p:spPr>
            <a:xfrm>
              <a:off x="1178916" y="4356159"/>
              <a:ext cx="4846320" cy="128016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sp>
          <p:nvSpPr>
            <p:cNvPr id="45" name="Rectangle 44">
              <a:extLst>
                <a:ext uri="{FF2B5EF4-FFF2-40B4-BE49-F238E27FC236}">
                  <a16:creationId xmlns:a16="http://schemas.microsoft.com/office/drawing/2014/main" id="{BED4D91D-3EA8-401E-BDEE-954AEAF99668}"/>
                </a:ext>
              </a:extLst>
            </p:cNvPr>
            <p:cNvSpPr/>
            <p:nvPr/>
          </p:nvSpPr>
          <p:spPr>
            <a:xfrm>
              <a:off x="1199809" y="4830251"/>
              <a:ext cx="2922980" cy="369332"/>
            </a:xfrm>
            <a:prstGeom prst="rect">
              <a:avLst/>
            </a:prstGeom>
          </p:spPr>
          <p:txBody>
            <a:bodyPr wrap="none" lIns="182880">
              <a:spAutoFit/>
            </a:bodyPr>
            <a:lstStyle/>
            <a:p>
              <a:r>
                <a:rPr lang="en-US" b="1" dirty="0">
                  <a:solidFill>
                    <a:srgbClr val="00529B"/>
                  </a:solidFill>
                  <a:latin typeface="Arial"/>
                  <a:cs typeface="Arial"/>
                </a:rPr>
                <a:t>When’s the 5-star SEP? </a:t>
              </a:r>
              <a:endParaRPr lang="en-US" dirty="0"/>
            </a:p>
          </p:txBody>
        </p:sp>
        <p:pic>
          <p:nvPicPr>
            <p:cNvPr id="46" name="Picture 45">
              <a:extLst>
                <a:ext uri="{FF2B5EF4-FFF2-40B4-BE49-F238E27FC236}">
                  <a16:creationId xmlns:a16="http://schemas.microsoft.com/office/drawing/2014/main" id="{D960A3C8-1E66-48E5-AFB5-2CA8936E36D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066720" y="4523758"/>
              <a:ext cx="310923" cy="944962"/>
            </a:xfrm>
            <a:prstGeom prst="rect">
              <a:avLst/>
            </a:prstGeom>
          </p:spPr>
        </p:pic>
      </p:grpSp>
      <p:grpSp>
        <p:nvGrpSpPr>
          <p:cNvPr id="47" name="Answer  3" descr="Answer 3: December 8–November 30 each year, you can switch to a Medicare Advantage Plan or Medicare Cost Plan that has 5 stars for its overall rating.&#10;">
            <a:extLst>
              <a:ext uri="{FF2B5EF4-FFF2-40B4-BE49-F238E27FC236}">
                <a16:creationId xmlns:a16="http://schemas.microsoft.com/office/drawing/2014/main" id="{7D400B98-4950-4634-B0DE-78DBA8043FB0}"/>
              </a:ext>
            </a:extLst>
          </p:cNvPr>
          <p:cNvGrpSpPr/>
          <p:nvPr/>
        </p:nvGrpSpPr>
        <p:grpSpPr>
          <a:xfrm>
            <a:off x="6497765" y="4343901"/>
            <a:ext cx="4856035" cy="1280160"/>
            <a:chOff x="6349555" y="4210378"/>
            <a:chExt cx="4856035" cy="1280160"/>
          </a:xfrm>
        </p:grpSpPr>
        <p:sp>
          <p:nvSpPr>
            <p:cNvPr id="48" name="Item 3 - A">
              <a:extLst>
                <a:ext uri="{FF2B5EF4-FFF2-40B4-BE49-F238E27FC236}">
                  <a16:creationId xmlns:a16="http://schemas.microsoft.com/office/drawing/2014/main" id="{3343C0A7-7FA3-4C6C-AA0C-19B8ED053D2B}"/>
                </a:ext>
              </a:extLst>
            </p:cNvPr>
            <p:cNvSpPr/>
            <p:nvPr/>
          </p:nvSpPr>
          <p:spPr>
            <a:xfrm>
              <a:off x="6349555" y="4210378"/>
              <a:ext cx="4846320" cy="128016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2F5597"/>
                </a:solidFill>
                <a:latin typeface="Arial" panose="020B0604020202020204" pitchFamily="34" charset="0"/>
                <a:cs typeface="Arial" panose="020B0604020202020204" pitchFamily="34" charset="0"/>
              </a:endParaRPr>
            </a:p>
          </p:txBody>
        </p:sp>
        <p:sp>
          <p:nvSpPr>
            <p:cNvPr id="49" name="Rectangle 48">
              <a:extLst>
                <a:ext uri="{FF2B5EF4-FFF2-40B4-BE49-F238E27FC236}">
                  <a16:creationId xmlns:a16="http://schemas.microsoft.com/office/drawing/2014/main" id="{CAB487CE-42E1-4178-B62E-CF51F8EE25B5}"/>
                </a:ext>
              </a:extLst>
            </p:cNvPr>
            <p:cNvSpPr/>
            <p:nvPr/>
          </p:nvSpPr>
          <p:spPr>
            <a:xfrm>
              <a:off x="6383161" y="4247216"/>
              <a:ext cx="4822429" cy="1200329"/>
            </a:xfrm>
            <a:prstGeom prst="rect">
              <a:avLst/>
            </a:prstGeom>
          </p:spPr>
          <p:txBody>
            <a:bodyPr wrap="square" lIns="182880">
              <a:spAutoFit/>
            </a:bodyPr>
            <a:lstStyle/>
            <a:p>
              <a:r>
                <a:rPr lang="en-US" dirty="0">
                  <a:solidFill>
                    <a:srgbClr val="00529B"/>
                  </a:solidFill>
                  <a:latin typeface="Arial"/>
                  <a:cs typeface="Arial"/>
                </a:rPr>
                <a:t>December 8–November 30 each year, you can switch to a Medicare Advantage Plan or Medicare Cost Plan that has 5 stars for its overall rating.</a:t>
              </a:r>
            </a:p>
          </p:txBody>
        </p:sp>
      </p:grpSp>
      <p:sp>
        <p:nvSpPr>
          <p:cNvPr id="5" name="Slide Number Placeholder 4">
            <a:extLst>
              <a:ext uri="{FF2B5EF4-FFF2-40B4-BE49-F238E27FC236}">
                <a16:creationId xmlns:a16="http://schemas.microsoft.com/office/drawing/2014/main" id="{0C5D43B8-2541-4291-B365-631EAA89B372}"/>
              </a:ext>
            </a:extLst>
          </p:cNvPr>
          <p:cNvSpPr>
            <a:spLocks noGrp="1"/>
          </p:cNvSpPr>
          <p:nvPr>
            <p:ph type="sldNum" sz="quarter" idx="12"/>
          </p:nvPr>
        </p:nvSpPr>
        <p:spPr/>
        <p:txBody>
          <a:bodyPr/>
          <a:lstStyle/>
          <a:p>
            <a:fld id="{0B2D781D-8844-5940-92D1-06EF0A7F581E}" type="slidenum">
              <a:rPr lang="en-US" smtClean="0"/>
              <a:pPr/>
              <a:t>78</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403296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ipe(left)">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wipe(left)">
                                      <p:cBhvr>
                                        <p:cTn id="20" dur="500"/>
                                        <p:tgtEl>
                                          <p:spTgt spid="4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wipe(left)">
                                      <p:cBhvr>
                                        <p:cTn id="2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How Do I Join a Medicare Advantage Plan?</a:t>
            </a:r>
          </a:p>
        </p:txBody>
      </p:sp>
      <p:sp>
        <p:nvSpPr>
          <p:cNvPr id="6" name="Content Placeholder 9"/>
          <p:cNvSpPr txBox="1">
            <a:spLocks/>
          </p:cNvSpPr>
          <p:nvPr/>
        </p:nvSpPr>
        <p:spPr>
          <a:xfrm>
            <a:off x="721217" y="2039316"/>
            <a:ext cx="10845944" cy="4000659"/>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Wingdings" panose="05000000000000000000" pitchFamily="2" charset="2"/>
              <a:buChar char="§"/>
              <a:defRPr sz="3200" kern="1200">
                <a:solidFill>
                  <a:schemeClr val="tx1"/>
                </a:solidFill>
                <a:latin typeface="+mn-lt"/>
                <a:ea typeface="+mn-ea"/>
                <a:cs typeface="+mn-cs"/>
              </a:defRPr>
            </a:lvl1pPr>
            <a:lvl2pPr marL="461963" marR="0"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24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20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lnSpc>
                <a:spcPct val="100000"/>
              </a:lnSpc>
              <a:spcBef>
                <a:spcPts val="0"/>
              </a:spcBef>
              <a:spcAft>
                <a:spcPts val="1200"/>
              </a:spcAft>
            </a:pPr>
            <a:r>
              <a:rPr lang="en-US" sz="2800" dirty="0">
                <a:solidFill>
                  <a:srgbClr val="00529B"/>
                </a:solidFill>
                <a:latin typeface="Arial" panose="020B0604020202020204" pitchFamily="34" charset="0"/>
                <a:cs typeface="Arial" panose="020B0604020202020204" pitchFamily="34" charset="0"/>
              </a:rPr>
              <a:t>Find and enroll in health and drug plans at </a:t>
            </a:r>
            <a:r>
              <a:rPr lang="en-US" sz="2800" dirty="0">
                <a:solidFill>
                  <a:srgbClr val="00529B"/>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Medicare.gov/plan-compare</a:t>
            </a:r>
            <a:endParaRPr lang="en-US" sz="2800" dirty="0">
              <a:solidFill>
                <a:srgbClr val="00529B"/>
              </a:solidFill>
              <a:latin typeface="Arial" panose="020B0604020202020204" pitchFamily="34" charset="0"/>
              <a:cs typeface="Arial" panose="020B0604020202020204" pitchFamily="34" charset="0"/>
            </a:endParaRPr>
          </a:p>
          <a:p>
            <a:pPr defTabSz="685800">
              <a:lnSpc>
                <a:spcPct val="100000"/>
              </a:lnSpc>
              <a:spcBef>
                <a:spcPts val="0"/>
              </a:spcBef>
              <a:spcAft>
                <a:spcPts val="1200"/>
              </a:spcAft>
            </a:pPr>
            <a:r>
              <a:rPr lang="en-US" sz="2800" dirty="0">
                <a:solidFill>
                  <a:srgbClr val="00529B"/>
                </a:solidFill>
                <a:latin typeface="Arial" panose="020B0604020202020204" pitchFamily="34" charset="0"/>
                <a:cs typeface="Arial" panose="020B0604020202020204" pitchFamily="34" charset="0"/>
              </a:rPr>
              <a:t>Once you understand the plan’s rules and costs, here’s how to join:</a:t>
            </a:r>
          </a:p>
          <a:p>
            <a:pPr marL="548640" lvl="2">
              <a:spcBef>
                <a:spcPts val="0"/>
              </a:spcBef>
              <a:spcAft>
                <a:spcPts val="1200"/>
              </a:spcAft>
              <a:buSzPct val="100000"/>
              <a:buFont typeface="Arial" panose="020B0604020202020204" pitchFamily="34" charset="0"/>
              <a:buChar char="•"/>
            </a:pPr>
            <a:r>
              <a:rPr lang="en-US" dirty="0">
                <a:solidFill>
                  <a:srgbClr val="00529B"/>
                </a:solidFill>
                <a:latin typeface="Arial" panose="020B0604020202020204" pitchFamily="34" charset="0"/>
                <a:cs typeface="Arial" panose="020B0604020202020204" pitchFamily="34" charset="0"/>
              </a:rPr>
              <a:t>Visit the plan’s website to see if you can join online</a:t>
            </a:r>
          </a:p>
          <a:p>
            <a:pPr marL="548640" lvl="2">
              <a:spcBef>
                <a:spcPts val="0"/>
              </a:spcBef>
              <a:spcAft>
                <a:spcPts val="1200"/>
              </a:spcAft>
              <a:buSzPct val="100000"/>
              <a:buFont typeface="Arial" panose="020B0604020202020204" pitchFamily="34" charset="0"/>
              <a:buChar char="•"/>
              <a:defRPr/>
            </a:pPr>
            <a:r>
              <a:rPr kumimoji="0" lang="en-US"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Fill out a paper enrollment form</a:t>
            </a:r>
          </a:p>
          <a:p>
            <a:pPr marL="548640" lvl="2">
              <a:spcBef>
                <a:spcPts val="0"/>
              </a:spcBef>
              <a:spcAft>
                <a:spcPts val="1200"/>
              </a:spcAft>
              <a:buSzPct val="100000"/>
              <a:buFont typeface="Arial" panose="020B0604020202020204" pitchFamily="34" charset="0"/>
              <a:buChar char="•"/>
              <a:defRPr/>
            </a:pPr>
            <a:r>
              <a:rPr kumimoji="0" lang="en-US"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Call the plan you want to join (visit </a:t>
            </a:r>
            <a:r>
              <a:rPr lang="en-US" dirty="0">
                <a:solidFill>
                  <a:srgbClr val="00529B"/>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Medicare.gov/plan-compare</a:t>
            </a:r>
            <a:r>
              <a:rPr lang="en-US" dirty="0">
                <a:solidFill>
                  <a:srgbClr val="00529B"/>
                </a:solidFill>
                <a:latin typeface="Arial" panose="020B0604020202020204" pitchFamily="34" charset="0"/>
                <a:cs typeface="Arial" panose="020B0604020202020204" pitchFamily="34" charset="0"/>
              </a:rPr>
              <a:t> to get your plan’s contact information)</a:t>
            </a:r>
            <a:endParaRPr kumimoji="0" lang="en-US"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a:p>
            <a:pPr marL="548640" lvl="2">
              <a:spcBef>
                <a:spcPts val="0"/>
              </a:spcBef>
              <a:spcAft>
                <a:spcPts val="1200"/>
              </a:spcAft>
              <a:buSzPct val="100000"/>
              <a:buFont typeface="Arial" panose="020B0604020202020204" pitchFamily="34" charset="0"/>
              <a:buChar char="•"/>
              <a:defRPr/>
            </a:pPr>
            <a:r>
              <a:rPr lang="en-US" dirty="0">
                <a:solidFill>
                  <a:srgbClr val="00529B"/>
                </a:solidFill>
                <a:latin typeface="Arial" panose="020B0604020202020204" pitchFamily="34" charset="0"/>
                <a:cs typeface="Arial" panose="020B0604020202020204" pitchFamily="34" charset="0"/>
              </a:rPr>
              <a:t>Call Medicare</a:t>
            </a:r>
            <a:endParaRPr lang="en-U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p:txBody>
      </p:sp>
      <p:grpSp>
        <p:nvGrpSpPr>
          <p:cNvPr id="5" name="Group 4" descr="Yellow information banner reading: Call Medicare at 1-800-MEDICARE &#10;(1-800-633-4227; TTY: 1-877-486-2048)&#10;&#10;">
            <a:extLst>
              <a:ext uri="{FF2B5EF4-FFF2-40B4-BE49-F238E27FC236}">
                <a16:creationId xmlns:a16="http://schemas.microsoft.com/office/drawing/2014/main" id="{BC3B88E9-7A8C-4BE2-801D-F1E24964BB14}"/>
              </a:ext>
            </a:extLst>
          </p:cNvPr>
          <p:cNvGrpSpPr/>
          <p:nvPr/>
        </p:nvGrpSpPr>
        <p:grpSpPr>
          <a:xfrm>
            <a:off x="7134725" y="1054016"/>
            <a:ext cx="5094694" cy="974451"/>
            <a:chOff x="7134725" y="1054016"/>
            <a:chExt cx="5094694" cy="974451"/>
          </a:xfrm>
        </p:grpSpPr>
        <p:grpSp>
          <p:nvGrpSpPr>
            <p:cNvPr id="9" name="Group 8">
              <a:extLst>
                <a:ext uri="{FF2B5EF4-FFF2-40B4-BE49-F238E27FC236}">
                  <a16:creationId xmlns:a16="http://schemas.microsoft.com/office/drawing/2014/main" id="{CC16F97F-1F07-42E1-9838-F30C6ED92DD6}"/>
                </a:ext>
              </a:extLst>
            </p:cNvPr>
            <p:cNvGrpSpPr/>
            <p:nvPr/>
          </p:nvGrpSpPr>
          <p:grpSpPr>
            <a:xfrm>
              <a:off x="7134725" y="1105137"/>
              <a:ext cx="5094694" cy="923330"/>
              <a:chOff x="12362045" y="1139971"/>
              <a:chExt cx="5094694" cy="923330"/>
            </a:xfrm>
          </p:grpSpPr>
          <p:sp>
            <p:nvSpPr>
              <p:cNvPr id="10" name="Arrow: Pentagon 9">
                <a:extLst>
                  <a:ext uri="{FF2B5EF4-FFF2-40B4-BE49-F238E27FC236}">
                    <a16:creationId xmlns:a16="http://schemas.microsoft.com/office/drawing/2014/main" id="{9840B983-3FA8-4F1D-ACC7-FB696E2C5C0F}"/>
                  </a:ext>
                </a:extLst>
              </p:cNvPr>
              <p:cNvSpPr/>
              <p:nvPr/>
            </p:nvSpPr>
            <p:spPr>
              <a:xfrm rot="10800000">
                <a:off x="12362045" y="1139971"/>
                <a:ext cx="5072513" cy="707887"/>
              </a:xfrm>
              <a:prstGeom prst="homePlate">
                <a:avLst/>
              </a:prstGeom>
              <a:solidFill>
                <a:srgbClr val="FEC73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91199921-A828-45CD-833D-45485800E54E}"/>
                  </a:ext>
                </a:extLst>
              </p:cNvPr>
              <p:cNvSpPr txBox="1"/>
              <p:nvPr/>
            </p:nvSpPr>
            <p:spPr>
              <a:xfrm>
                <a:off x="13495773" y="1139971"/>
                <a:ext cx="3960966" cy="923330"/>
              </a:xfrm>
              <a:prstGeom prst="rect">
                <a:avLst/>
              </a:prstGeom>
              <a:noFill/>
            </p:spPr>
            <p:txBody>
              <a:bodyPr wrap="square" rtlCol="0">
                <a:spAutoFit/>
              </a:bodyPr>
              <a:lstStyle/>
              <a:p>
                <a:r>
                  <a:rPr lang="en-US" dirty="0">
                    <a:solidFill>
                      <a:srgbClr val="00529B"/>
                    </a:solidFill>
                  </a:rPr>
                  <a:t>Call Medicare at 1-800-MEDICARE </a:t>
                </a:r>
              </a:p>
              <a:p>
                <a:r>
                  <a:rPr lang="en-US" dirty="0">
                    <a:solidFill>
                      <a:srgbClr val="00529B"/>
                    </a:solidFill>
                  </a:rPr>
                  <a:t>(1-800-633-4227; TTY: 1-877-486-2048)</a:t>
                </a:r>
                <a:endParaRPr lang="en-US" dirty="0">
                  <a:solidFill>
                    <a:srgbClr val="00529B"/>
                  </a:solidFill>
                  <a:cs typeface="Calibri"/>
                </a:endParaRPr>
              </a:p>
              <a:p>
                <a:endParaRPr lang="en-US" dirty="0"/>
              </a:p>
            </p:txBody>
          </p:sp>
        </p:grpSp>
        <p:sp>
          <p:nvSpPr>
            <p:cNvPr id="14" name="Freeform: Shape 13">
              <a:extLst>
                <a:ext uri="{FF2B5EF4-FFF2-40B4-BE49-F238E27FC236}">
                  <a16:creationId xmlns:a16="http://schemas.microsoft.com/office/drawing/2014/main" id="{5330C4EF-128C-4D7B-A90C-83681743CE47}"/>
                </a:ext>
              </a:extLst>
            </p:cNvPr>
            <p:cNvSpPr>
              <a:spLocks noChangeAspect="1"/>
            </p:cNvSpPr>
            <p:nvPr/>
          </p:nvSpPr>
          <p:spPr>
            <a:xfrm>
              <a:off x="7703342" y="1054016"/>
              <a:ext cx="356229" cy="710755"/>
            </a:xfrm>
            <a:custGeom>
              <a:avLst/>
              <a:gdLst>
                <a:gd name="connsiteX0" fmla="*/ 268143 w 2268748"/>
                <a:gd name="connsiteY0" fmla="*/ 0 h 4526644"/>
                <a:gd name="connsiteX1" fmla="*/ 2000605 w 2268748"/>
                <a:gd name="connsiteY1" fmla="*/ 0 h 4526644"/>
                <a:gd name="connsiteX2" fmla="*/ 2268748 w 2268748"/>
                <a:gd name="connsiteY2" fmla="*/ 268143 h 4526644"/>
                <a:gd name="connsiteX3" fmla="*/ 2268748 w 2268748"/>
                <a:gd name="connsiteY3" fmla="*/ 4258501 h 4526644"/>
                <a:gd name="connsiteX4" fmla="*/ 2000605 w 2268748"/>
                <a:gd name="connsiteY4" fmla="*/ 4526644 h 4526644"/>
                <a:gd name="connsiteX5" fmla="*/ 268143 w 2268748"/>
                <a:gd name="connsiteY5" fmla="*/ 4526644 h 4526644"/>
                <a:gd name="connsiteX6" fmla="*/ 0 w 2268748"/>
                <a:gd name="connsiteY6" fmla="*/ 4258501 h 4526644"/>
                <a:gd name="connsiteX7" fmla="*/ 0 w 2268748"/>
                <a:gd name="connsiteY7" fmla="*/ 268143 h 4526644"/>
                <a:gd name="connsiteX8" fmla="*/ 268143 w 2268748"/>
                <a:gd name="connsiteY8" fmla="*/ 0 h 4526644"/>
                <a:gd name="connsiteX9" fmla="*/ 979331 w 2268748"/>
                <a:gd name="connsiteY9" fmla="*/ 240290 h 4526644"/>
                <a:gd name="connsiteX10" fmla="*/ 905777 w 2268748"/>
                <a:gd name="connsiteY10" fmla="*/ 274796 h 4526644"/>
                <a:gd name="connsiteX11" fmla="*/ 979331 w 2268748"/>
                <a:gd name="connsiteY11" fmla="*/ 309301 h 4526644"/>
                <a:gd name="connsiteX12" fmla="*/ 1289423 w 2268748"/>
                <a:gd name="connsiteY12" fmla="*/ 309301 h 4526644"/>
                <a:gd name="connsiteX13" fmla="*/ 1362977 w 2268748"/>
                <a:gd name="connsiteY13" fmla="*/ 274796 h 4526644"/>
                <a:gd name="connsiteX14" fmla="*/ 1289423 w 2268748"/>
                <a:gd name="connsiteY14" fmla="*/ 240290 h 4526644"/>
                <a:gd name="connsiteX15" fmla="*/ 979331 w 2268748"/>
                <a:gd name="connsiteY15" fmla="*/ 240290 h 4526644"/>
                <a:gd name="connsiteX16" fmla="*/ 86265 w 2268748"/>
                <a:gd name="connsiteY16" fmla="*/ 542489 h 4526644"/>
                <a:gd name="connsiteX17" fmla="*/ 86265 w 2268748"/>
                <a:gd name="connsiteY17" fmla="*/ 3984155 h 4526644"/>
                <a:gd name="connsiteX18" fmla="*/ 2182484 w 2268748"/>
                <a:gd name="connsiteY18" fmla="*/ 3984155 h 4526644"/>
                <a:gd name="connsiteX19" fmla="*/ 2182484 w 2268748"/>
                <a:gd name="connsiteY19" fmla="*/ 542489 h 4526644"/>
                <a:gd name="connsiteX20" fmla="*/ 86265 w 2268748"/>
                <a:gd name="connsiteY20" fmla="*/ 542489 h 4526644"/>
                <a:gd name="connsiteX21" fmla="*/ 1134374 w 2268748"/>
                <a:gd name="connsiteY21" fmla="*/ 4095379 h 4526644"/>
                <a:gd name="connsiteX22" fmla="*/ 974354 w 2268748"/>
                <a:gd name="connsiteY22" fmla="*/ 4255399 h 4526644"/>
                <a:gd name="connsiteX23" fmla="*/ 1134374 w 2268748"/>
                <a:gd name="connsiteY23" fmla="*/ 4415419 h 4526644"/>
                <a:gd name="connsiteX24" fmla="*/ 1294394 w 2268748"/>
                <a:gd name="connsiteY24" fmla="*/ 4255399 h 4526644"/>
                <a:gd name="connsiteX25" fmla="*/ 1134374 w 2268748"/>
                <a:gd name="connsiteY25" fmla="*/ 4095379 h 452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68748" h="4526644">
                  <a:moveTo>
                    <a:pt x="268143" y="0"/>
                  </a:moveTo>
                  <a:lnTo>
                    <a:pt x="2000605" y="0"/>
                  </a:lnTo>
                  <a:cubicBezTo>
                    <a:pt x="2148696" y="0"/>
                    <a:pt x="2268748" y="120052"/>
                    <a:pt x="2268748" y="268143"/>
                  </a:cubicBezTo>
                  <a:lnTo>
                    <a:pt x="2268748" y="4258501"/>
                  </a:lnTo>
                  <a:cubicBezTo>
                    <a:pt x="2268748" y="4406592"/>
                    <a:pt x="2148696" y="4526644"/>
                    <a:pt x="2000605" y="4526644"/>
                  </a:cubicBezTo>
                  <a:lnTo>
                    <a:pt x="268143" y="4526644"/>
                  </a:lnTo>
                  <a:cubicBezTo>
                    <a:pt x="120052" y="4526644"/>
                    <a:pt x="0" y="4406592"/>
                    <a:pt x="0" y="4258501"/>
                  </a:cubicBezTo>
                  <a:lnTo>
                    <a:pt x="0" y="268143"/>
                  </a:lnTo>
                  <a:cubicBezTo>
                    <a:pt x="0" y="120052"/>
                    <a:pt x="120052" y="0"/>
                    <a:pt x="268143" y="0"/>
                  </a:cubicBezTo>
                  <a:close/>
                  <a:moveTo>
                    <a:pt x="979331" y="240290"/>
                  </a:moveTo>
                  <a:cubicBezTo>
                    <a:pt x="938713" y="240290"/>
                    <a:pt x="905777" y="255738"/>
                    <a:pt x="905777" y="274796"/>
                  </a:cubicBezTo>
                  <a:cubicBezTo>
                    <a:pt x="905777" y="293853"/>
                    <a:pt x="938713" y="309301"/>
                    <a:pt x="979331" y="309301"/>
                  </a:cubicBezTo>
                  <a:lnTo>
                    <a:pt x="1289423" y="309301"/>
                  </a:lnTo>
                  <a:cubicBezTo>
                    <a:pt x="1330042" y="309301"/>
                    <a:pt x="1362977" y="293853"/>
                    <a:pt x="1362977" y="274796"/>
                  </a:cubicBezTo>
                  <a:cubicBezTo>
                    <a:pt x="1362977" y="255738"/>
                    <a:pt x="1330042" y="240290"/>
                    <a:pt x="1289423" y="240290"/>
                  </a:cubicBezTo>
                  <a:lnTo>
                    <a:pt x="979331" y="240290"/>
                  </a:lnTo>
                  <a:close/>
                  <a:moveTo>
                    <a:pt x="86265" y="542489"/>
                  </a:moveTo>
                  <a:lnTo>
                    <a:pt x="86265" y="3984155"/>
                  </a:lnTo>
                  <a:lnTo>
                    <a:pt x="2182484" y="3984155"/>
                  </a:lnTo>
                  <a:lnTo>
                    <a:pt x="2182484" y="542489"/>
                  </a:lnTo>
                  <a:lnTo>
                    <a:pt x="86265" y="542489"/>
                  </a:lnTo>
                  <a:close/>
                  <a:moveTo>
                    <a:pt x="1134374" y="4095379"/>
                  </a:moveTo>
                  <a:cubicBezTo>
                    <a:pt x="1045997" y="4095379"/>
                    <a:pt x="974354" y="4167022"/>
                    <a:pt x="974354" y="4255399"/>
                  </a:cubicBezTo>
                  <a:cubicBezTo>
                    <a:pt x="974354" y="4343776"/>
                    <a:pt x="1045997" y="4415419"/>
                    <a:pt x="1134374" y="4415419"/>
                  </a:cubicBezTo>
                  <a:cubicBezTo>
                    <a:pt x="1222751" y="4415419"/>
                    <a:pt x="1294394" y="4343776"/>
                    <a:pt x="1294394" y="4255399"/>
                  </a:cubicBezTo>
                  <a:cubicBezTo>
                    <a:pt x="1294394" y="4167022"/>
                    <a:pt x="1222751" y="4095379"/>
                    <a:pt x="1134374" y="4095379"/>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Slide Number Placeholder 6">
            <a:extLst>
              <a:ext uri="{FF2B5EF4-FFF2-40B4-BE49-F238E27FC236}">
                <a16:creationId xmlns:a16="http://schemas.microsoft.com/office/drawing/2014/main" id="{EF060CD5-65C9-457F-88C1-39EFD048FB5D}"/>
              </a:ext>
            </a:extLst>
          </p:cNvPr>
          <p:cNvSpPr>
            <a:spLocks noGrp="1"/>
          </p:cNvSpPr>
          <p:nvPr>
            <p:ph type="sldNum" sz="quarter" idx="12"/>
          </p:nvPr>
        </p:nvSpPr>
        <p:spPr/>
        <p:txBody>
          <a:bodyPr/>
          <a:lstStyle/>
          <a:p>
            <a:fld id="{48F63A3B-78C7-47BE-AE5E-E10140E04643}" type="slidenum">
              <a:rPr lang="en-US" smtClean="0"/>
              <a:pPr/>
              <a:t>79</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77175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fade">
                                      <p:cBhvr>
                                        <p:cTn id="18" dur="500"/>
                                        <p:tgtEl>
                                          <p:spTgt spid="6">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500"/>
                                        <p:tgtEl>
                                          <p:spTgt spid="6">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animEffect transition="in" filter="fade">
                                      <p:cBhvr>
                                        <p:cTn id="24"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chorCtr="0">
            <a:normAutofit/>
          </a:bodyPr>
          <a:lstStyle/>
          <a:p>
            <a:r>
              <a:rPr lang="en-US" sz="3000" dirty="0"/>
              <a:t>What Are the Parts of Medicare?</a:t>
            </a:r>
          </a:p>
        </p:txBody>
      </p:sp>
      <p:grpSp>
        <p:nvGrpSpPr>
          <p:cNvPr id="5" name="Group 4" descr="Medicare Part A (hospital Insurance) Icon ">
            <a:extLst>
              <a:ext uri="{FF2B5EF4-FFF2-40B4-BE49-F238E27FC236}">
                <a16:creationId xmlns:a16="http://schemas.microsoft.com/office/drawing/2014/main" id="{8E63A0BA-A467-4912-8678-6584CCD33A97}"/>
              </a:ext>
            </a:extLst>
          </p:cNvPr>
          <p:cNvGrpSpPr/>
          <p:nvPr/>
        </p:nvGrpSpPr>
        <p:grpSpPr>
          <a:xfrm>
            <a:off x="1587881" y="1701761"/>
            <a:ext cx="2926080" cy="3756252"/>
            <a:chOff x="1587881" y="1701761"/>
            <a:chExt cx="2926080" cy="3756252"/>
          </a:xfrm>
        </p:grpSpPr>
        <p:sp>
          <p:nvSpPr>
            <p:cNvPr id="13" name="Rectangle: Rounded Corners 12">
              <a:extLst>
                <a:ext uri="{FF2B5EF4-FFF2-40B4-BE49-F238E27FC236}">
                  <a16:creationId xmlns:a16="http://schemas.microsoft.com/office/drawing/2014/main" id="{B5A00B28-145F-4FD2-9555-098E4CD6750C}"/>
                </a:ext>
              </a:extLst>
            </p:cNvPr>
            <p:cNvSpPr/>
            <p:nvPr/>
          </p:nvSpPr>
          <p:spPr>
            <a:xfrm>
              <a:off x="1587881" y="1701761"/>
              <a:ext cx="2926080" cy="3756252"/>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endParaRPr lang="en-US" sz="2400" b="1" dirty="0">
                <a:solidFill>
                  <a:srgbClr val="00529B"/>
                </a:solidFill>
              </a:endParaRPr>
            </a:p>
            <a:p>
              <a:pPr algn="ctr"/>
              <a:r>
                <a:rPr lang="en-US" sz="2400" b="1" dirty="0">
                  <a:solidFill>
                    <a:srgbClr val="00529B"/>
                  </a:solidFill>
                </a:rPr>
                <a:t>Part A </a:t>
              </a:r>
              <a:br>
                <a:rPr lang="en-US" sz="2400" b="1" dirty="0">
                  <a:solidFill>
                    <a:srgbClr val="00529B"/>
                  </a:solidFill>
                </a:rPr>
              </a:br>
              <a:r>
                <a:rPr lang="en-US" sz="2400" dirty="0">
                  <a:solidFill>
                    <a:srgbClr val="00529B"/>
                  </a:solidFill>
                </a:rPr>
                <a:t>(Hospital Insurance) </a:t>
              </a:r>
            </a:p>
          </p:txBody>
        </p:sp>
        <p:pic>
          <p:nvPicPr>
            <p:cNvPr id="7" name="Picture 6" descr="Part A icon"/>
            <p:cNvPicPr>
              <a:picLocks noChangeAspect="1"/>
            </p:cNvPicPr>
            <p:nvPr/>
          </p:nvPicPr>
          <p:blipFill>
            <a:blip r:embed="rId4"/>
            <a:srcRect/>
            <a:stretch/>
          </p:blipFill>
          <p:spPr>
            <a:xfrm>
              <a:off x="1981535" y="2329474"/>
              <a:ext cx="2133141" cy="1207125"/>
            </a:xfrm>
            <a:prstGeom prst="rect">
              <a:avLst/>
            </a:prstGeom>
          </p:spPr>
        </p:pic>
      </p:grpSp>
      <p:grpSp>
        <p:nvGrpSpPr>
          <p:cNvPr id="6" name="Group 5" descr="Medicare Part B (medical Insurance) Icon">
            <a:extLst>
              <a:ext uri="{FF2B5EF4-FFF2-40B4-BE49-F238E27FC236}">
                <a16:creationId xmlns:a16="http://schemas.microsoft.com/office/drawing/2014/main" id="{5893EF6D-F663-4E97-8A8D-99599A858281}"/>
              </a:ext>
            </a:extLst>
          </p:cNvPr>
          <p:cNvGrpSpPr/>
          <p:nvPr/>
        </p:nvGrpSpPr>
        <p:grpSpPr>
          <a:xfrm>
            <a:off x="4768320" y="1705349"/>
            <a:ext cx="2926080" cy="3803651"/>
            <a:chOff x="4768320" y="1705349"/>
            <a:chExt cx="2926080" cy="3803651"/>
          </a:xfrm>
        </p:grpSpPr>
        <p:sp>
          <p:nvSpPr>
            <p:cNvPr id="15" name="Rectangle: Rounded Corners 14">
              <a:extLst>
                <a:ext uri="{FF2B5EF4-FFF2-40B4-BE49-F238E27FC236}">
                  <a16:creationId xmlns:a16="http://schemas.microsoft.com/office/drawing/2014/main" id="{22E2CC2C-6414-444D-9AAD-810814ADAD87}"/>
                </a:ext>
              </a:extLst>
            </p:cNvPr>
            <p:cNvSpPr/>
            <p:nvPr/>
          </p:nvSpPr>
          <p:spPr>
            <a:xfrm>
              <a:off x="4768320" y="1705349"/>
              <a:ext cx="2926080" cy="3803651"/>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endParaRPr lang="en-US" sz="2400" b="1" dirty="0">
                <a:solidFill>
                  <a:srgbClr val="00529B"/>
                </a:solidFill>
              </a:endParaRPr>
            </a:p>
            <a:p>
              <a:pPr algn="ctr"/>
              <a:endParaRPr lang="en-US" sz="2400" b="1" dirty="0">
                <a:solidFill>
                  <a:srgbClr val="00529B"/>
                </a:solidFill>
              </a:endParaRPr>
            </a:p>
            <a:p>
              <a:pPr algn="ctr"/>
              <a:r>
                <a:rPr lang="en-US" sz="2400" b="1" dirty="0">
                  <a:solidFill>
                    <a:srgbClr val="00529B"/>
                  </a:solidFill>
                </a:rPr>
                <a:t>Part B </a:t>
              </a:r>
              <a:br>
                <a:rPr lang="en-US" sz="2400" b="1" dirty="0">
                  <a:solidFill>
                    <a:srgbClr val="00529B"/>
                  </a:solidFill>
                </a:rPr>
              </a:br>
              <a:r>
                <a:rPr lang="en-US" sz="2400" dirty="0">
                  <a:solidFill>
                    <a:srgbClr val="00529B"/>
                  </a:solidFill>
                </a:rPr>
                <a:t>(Medical Insurance)</a:t>
              </a:r>
            </a:p>
          </p:txBody>
        </p:sp>
        <p:pic>
          <p:nvPicPr>
            <p:cNvPr id="8" name="Picture 7" descr="Part B Icon"/>
            <p:cNvPicPr>
              <a:picLocks noChangeAspect="1"/>
            </p:cNvPicPr>
            <p:nvPr/>
          </p:nvPicPr>
          <p:blipFill>
            <a:blip r:embed="rId5"/>
            <a:srcRect/>
            <a:stretch/>
          </p:blipFill>
          <p:spPr>
            <a:xfrm>
              <a:off x="5394193" y="2234444"/>
              <a:ext cx="1674334" cy="1508324"/>
            </a:xfrm>
            <a:prstGeom prst="rect">
              <a:avLst/>
            </a:prstGeom>
          </p:spPr>
        </p:pic>
      </p:grpSp>
      <p:grpSp>
        <p:nvGrpSpPr>
          <p:cNvPr id="9" name="Group 8" descr="Medicare Part D (drug Coverage0 Icon">
            <a:extLst>
              <a:ext uri="{FF2B5EF4-FFF2-40B4-BE49-F238E27FC236}">
                <a16:creationId xmlns:a16="http://schemas.microsoft.com/office/drawing/2014/main" id="{2F85C4C1-60F6-4017-BBE8-E6265B9F74D7}"/>
              </a:ext>
            </a:extLst>
          </p:cNvPr>
          <p:cNvGrpSpPr/>
          <p:nvPr/>
        </p:nvGrpSpPr>
        <p:grpSpPr>
          <a:xfrm>
            <a:off x="7948759" y="1705349"/>
            <a:ext cx="2926080" cy="3803651"/>
            <a:chOff x="7948759" y="1705349"/>
            <a:chExt cx="2926080" cy="3803651"/>
          </a:xfrm>
        </p:grpSpPr>
        <p:sp>
          <p:nvSpPr>
            <p:cNvPr id="14" name="Rectangle: Rounded Corners 13">
              <a:extLst>
                <a:ext uri="{FF2B5EF4-FFF2-40B4-BE49-F238E27FC236}">
                  <a16:creationId xmlns:a16="http://schemas.microsoft.com/office/drawing/2014/main" id="{EF82B71E-543F-4288-87B1-403AD820C53E}"/>
                </a:ext>
              </a:extLst>
            </p:cNvPr>
            <p:cNvSpPr/>
            <p:nvPr/>
          </p:nvSpPr>
          <p:spPr>
            <a:xfrm>
              <a:off x="7948759" y="1705349"/>
              <a:ext cx="2926080" cy="3803651"/>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endParaRPr lang="en-US" sz="1600" dirty="0">
                <a:solidFill>
                  <a:srgbClr val="00529B"/>
                </a:solidFill>
              </a:endParaRPr>
            </a:p>
            <a:p>
              <a:pPr algn="ctr"/>
              <a:endParaRPr lang="en-US" sz="1600" dirty="0">
                <a:solidFill>
                  <a:srgbClr val="00529B"/>
                </a:solidFill>
              </a:endParaRPr>
            </a:p>
            <a:p>
              <a:pPr algn="ctr"/>
              <a:r>
                <a:rPr lang="en-US" sz="2400" b="1" dirty="0">
                  <a:solidFill>
                    <a:srgbClr val="00529B"/>
                  </a:solidFill>
                </a:rPr>
                <a:t>Part D </a:t>
              </a:r>
              <a:br>
                <a:rPr lang="en-US" sz="2400" b="1" dirty="0">
                  <a:solidFill>
                    <a:srgbClr val="00529B"/>
                  </a:solidFill>
                </a:rPr>
              </a:br>
              <a:r>
                <a:rPr lang="en-US" sz="2400" dirty="0">
                  <a:solidFill>
                    <a:srgbClr val="00529B"/>
                  </a:solidFill>
                </a:rPr>
                <a:t>(Drug coverage)</a:t>
              </a:r>
            </a:p>
          </p:txBody>
        </p:sp>
        <p:pic>
          <p:nvPicPr>
            <p:cNvPr id="10" name="Picture 9" descr="Part D Icon"/>
            <p:cNvPicPr>
              <a:picLocks noChangeAspect="1"/>
            </p:cNvPicPr>
            <p:nvPr/>
          </p:nvPicPr>
          <p:blipFill>
            <a:blip r:embed="rId6"/>
            <a:srcRect/>
            <a:stretch/>
          </p:blipFill>
          <p:spPr>
            <a:xfrm>
              <a:off x="8442161" y="2234444"/>
              <a:ext cx="1939276" cy="1379870"/>
            </a:xfrm>
            <a:prstGeom prst="rect">
              <a:avLst/>
            </a:prstGeom>
          </p:spPr>
        </p:pic>
      </p:grpSp>
      <p:sp>
        <p:nvSpPr>
          <p:cNvPr id="11" name="Slide Number Placeholder 10">
            <a:extLst>
              <a:ext uri="{FF2B5EF4-FFF2-40B4-BE49-F238E27FC236}">
                <a16:creationId xmlns:a16="http://schemas.microsoft.com/office/drawing/2014/main" id="{3F8CB9F3-BF24-42B9-8981-7039D56D3548}"/>
              </a:ext>
            </a:extLst>
          </p:cNvPr>
          <p:cNvSpPr>
            <a:spLocks noGrp="1"/>
          </p:cNvSpPr>
          <p:nvPr>
            <p:ph type="sldNum" sz="quarter" idx="12"/>
          </p:nvPr>
        </p:nvSpPr>
        <p:spPr/>
        <p:txBody>
          <a:bodyPr/>
          <a:lstStyle/>
          <a:p>
            <a:fld id="{48F63A3B-78C7-47BE-AE5E-E10140E04643}" type="slidenum">
              <a:rPr lang="en-US" smtClean="0"/>
              <a:pPr/>
              <a:t>8</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27038978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Decision: Should I Join a Medicare Advantage Plan?</a:t>
            </a:r>
          </a:p>
        </p:txBody>
      </p:sp>
      <p:sp>
        <p:nvSpPr>
          <p:cNvPr id="50" name="Content Placeholder 4">
            <a:extLst>
              <a:ext uri="{FF2B5EF4-FFF2-40B4-BE49-F238E27FC236}">
                <a16:creationId xmlns:a16="http://schemas.microsoft.com/office/drawing/2014/main" id="{D40ACEA4-F568-497C-AB84-C9E393BE69F6}"/>
              </a:ext>
            </a:extLst>
          </p:cNvPr>
          <p:cNvSpPr txBox="1">
            <a:spLocks/>
          </p:cNvSpPr>
          <p:nvPr/>
        </p:nvSpPr>
        <p:spPr>
          <a:xfrm>
            <a:off x="2434985" y="1165031"/>
            <a:ext cx="7218133" cy="433262"/>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Wingdings" panose="05000000000000000000" pitchFamily="2" charset="2"/>
              <a:buChar char="§"/>
              <a:defRPr sz="3200" kern="1200">
                <a:solidFill>
                  <a:schemeClr val="tx1"/>
                </a:solidFill>
                <a:latin typeface="+mn-lt"/>
                <a:ea typeface="+mn-ea"/>
                <a:cs typeface="+mn-cs"/>
              </a:defRPr>
            </a:lvl1pPr>
            <a:lvl2pPr marL="461963" marR="0"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24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20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600"/>
              </a:spcBef>
              <a:spcAft>
                <a:spcPts val="0"/>
              </a:spcAft>
              <a:buClrTx/>
              <a:buSzTx/>
              <a:buNone/>
              <a:tabLst/>
              <a:defRPr/>
            </a:pPr>
            <a:r>
              <a:rPr kumimoji="0" lang="en-US" sz="24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Consider:</a:t>
            </a:r>
          </a:p>
          <a:p>
            <a:pPr marL="460375" lvl="1" indent="-228600">
              <a:buFont typeface="Wingdings" panose="05000000000000000000" pitchFamily="2" charset="2"/>
              <a:buChar char="§"/>
              <a:defRPr/>
            </a:pPr>
            <a:endParaRPr lang="en-US" dirty="0">
              <a:latin typeface="Calibri" panose="020F0502020204030204"/>
              <a:cs typeface="Calibri"/>
            </a:endParaRPr>
          </a:p>
        </p:txBody>
      </p:sp>
      <p:grpSp>
        <p:nvGrpSpPr>
          <p:cNvPr id="5" name="Group 4" descr="Box 1:If the plan offers extra benefits (in addition to Original Medicare benefits) and if you need to pay extra to get them&#10;">
            <a:extLst>
              <a:ext uri="{FF2B5EF4-FFF2-40B4-BE49-F238E27FC236}">
                <a16:creationId xmlns:a16="http://schemas.microsoft.com/office/drawing/2014/main" id="{51CE6C1A-67D7-4FA3-95F8-D7F77FBA64E1}"/>
              </a:ext>
            </a:extLst>
          </p:cNvPr>
          <p:cNvGrpSpPr/>
          <p:nvPr/>
        </p:nvGrpSpPr>
        <p:grpSpPr>
          <a:xfrm>
            <a:off x="454049" y="1673241"/>
            <a:ext cx="2080725" cy="3610435"/>
            <a:chOff x="454049" y="1673241"/>
            <a:chExt cx="2080725" cy="3610435"/>
          </a:xfrm>
        </p:grpSpPr>
        <p:sp>
          <p:nvSpPr>
            <p:cNvPr id="22" name="Rectangle: Top Corners Rounded 21">
              <a:extLst>
                <a:ext uri="{FF2B5EF4-FFF2-40B4-BE49-F238E27FC236}">
                  <a16:creationId xmlns:a16="http://schemas.microsoft.com/office/drawing/2014/main" id="{321FA1F2-FFE4-4BAE-828E-45CB71EC41E9}"/>
                </a:ext>
                <a:ext uri="{C183D7F6-B498-43B3-948B-1728B52AA6E4}">
                  <adec:decorative xmlns:adec="http://schemas.microsoft.com/office/drawing/2017/decorative" val="1"/>
                </a:ext>
              </a:extLst>
            </p:cNvPr>
            <p:cNvSpPr/>
            <p:nvPr/>
          </p:nvSpPr>
          <p:spPr bwMode="auto">
            <a:xfrm flipV="1">
              <a:off x="454049" y="2218044"/>
              <a:ext cx="2080725" cy="3065632"/>
            </a:xfrm>
            <a:prstGeom prst="round2SameRect">
              <a:avLst/>
            </a:prstGeom>
            <a:noFill/>
            <a:ln w="76200">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23" name="TextBox 22">
              <a:extLst>
                <a:ext uri="{FF2B5EF4-FFF2-40B4-BE49-F238E27FC236}">
                  <a16:creationId xmlns:a16="http://schemas.microsoft.com/office/drawing/2014/main" id="{88A99618-0B8D-4A15-8B21-47F8628FF705}"/>
                </a:ext>
              </a:extLst>
            </p:cNvPr>
            <p:cNvSpPr txBox="1"/>
            <p:nvPr/>
          </p:nvSpPr>
          <p:spPr>
            <a:xfrm>
              <a:off x="470744" y="3058174"/>
              <a:ext cx="2047333" cy="1867499"/>
            </a:xfrm>
            <a:prstGeom prst="rect">
              <a:avLst/>
            </a:prstGeom>
            <a:noFill/>
          </p:spPr>
          <p:txBody>
            <a:bodyPr wrap="square">
              <a:spAutoFit/>
            </a:bodyPr>
            <a:lstStyle/>
            <a:p>
              <a:pPr marL="0" lvl="0" indent="0" algn="ctr" defTabSz="685800">
                <a:lnSpc>
                  <a:spcPct val="140000"/>
                </a:lnSpc>
                <a:spcBef>
                  <a:spcPts val="0"/>
                </a:spcBef>
              </a:pPr>
              <a:r>
                <a:rPr lang="en-US" sz="1400" dirty="0">
                  <a:solidFill>
                    <a:srgbClr val="00529B"/>
                  </a:solidFill>
                  <a:latin typeface="Arial"/>
                  <a:cs typeface="Arial"/>
                </a:rPr>
                <a:t>If the plan offers </a:t>
              </a:r>
              <a:r>
                <a:rPr lang="en-US" sz="1400" b="1" dirty="0">
                  <a:solidFill>
                    <a:srgbClr val="00529B"/>
                  </a:solidFill>
                  <a:latin typeface="Arial"/>
                  <a:cs typeface="Arial"/>
                </a:rPr>
                <a:t>extra benefits</a:t>
              </a:r>
              <a:r>
                <a:rPr lang="en-US" sz="1400" dirty="0">
                  <a:solidFill>
                    <a:srgbClr val="00529B"/>
                  </a:solidFill>
                  <a:latin typeface="Arial"/>
                  <a:cs typeface="Arial"/>
                </a:rPr>
                <a:t> (in addition to Original Medicare benefits) and if you need to pay extra to get them</a:t>
              </a:r>
            </a:p>
          </p:txBody>
        </p:sp>
        <p:sp>
          <p:nvSpPr>
            <p:cNvPr id="48" name="Oval 47">
              <a:extLst>
                <a:ext uri="{FF2B5EF4-FFF2-40B4-BE49-F238E27FC236}">
                  <a16:creationId xmlns:a16="http://schemas.microsoft.com/office/drawing/2014/main" id="{7E72724F-E15B-4C1B-8115-7D8B45ADF3D3}"/>
                </a:ext>
                <a:ext uri="{C183D7F6-B498-43B3-948B-1728B52AA6E4}">
                  <adec:decorative xmlns:adec="http://schemas.microsoft.com/office/drawing/2017/decorative" val="1"/>
                </a:ext>
              </a:extLst>
            </p:cNvPr>
            <p:cNvSpPr/>
            <p:nvPr/>
          </p:nvSpPr>
          <p:spPr bwMode="auto">
            <a:xfrm>
              <a:off x="808053" y="1673241"/>
              <a:ext cx="1269741" cy="1269741"/>
            </a:xfrm>
            <a:prstGeom prst="ellipse">
              <a:avLst/>
            </a:prstGeom>
            <a:solidFill>
              <a:srgbClr val="8FAADC"/>
            </a:solidFill>
            <a:ln>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49" name="Oval 48">
              <a:extLst>
                <a:ext uri="{FF2B5EF4-FFF2-40B4-BE49-F238E27FC236}">
                  <a16:creationId xmlns:a16="http://schemas.microsoft.com/office/drawing/2014/main" id="{8CEA9B06-766B-4D94-BB13-CAC54324BA2F}"/>
                </a:ext>
                <a:ext uri="{C183D7F6-B498-43B3-948B-1728B52AA6E4}">
                  <adec:decorative xmlns:adec="http://schemas.microsoft.com/office/drawing/2017/decorative" val="1"/>
                </a:ext>
              </a:extLst>
            </p:cNvPr>
            <p:cNvSpPr/>
            <p:nvPr/>
          </p:nvSpPr>
          <p:spPr bwMode="auto">
            <a:xfrm>
              <a:off x="918236" y="1779161"/>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6" name="Graphic 5">
              <a:extLst>
                <a:ext uri="{FF2B5EF4-FFF2-40B4-BE49-F238E27FC236}">
                  <a16:creationId xmlns:a16="http://schemas.microsoft.com/office/drawing/2014/main" id="{959DAB56-103D-4034-996C-213289574E6B}"/>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3776" y="1869213"/>
              <a:ext cx="914400" cy="914400"/>
            </a:xfrm>
            <a:prstGeom prst="rect">
              <a:avLst/>
            </a:prstGeom>
          </p:spPr>
        </p:pic>
      </p:grpSp>
      <p:grpSp>
        <p:nvGrpSpPr>
          <p:cNvPr id="9" name="Group 8" descr="Box 2: Some plans may require you to use a network">
            <a:extLst>
              <a:ext uri="{FF2B5EF4-FFF2-40B4-BE49-F238E27FC236}">
                <a16:creationId xmlns:a16="http://schemas.microsoft.com/office/drawing/2014/main" id="{FA8BD209-0164-416F-8B7C-82AB94BF1B73}"/>
              </a:ext>
            </a:extLst>
          </p:cNvPr>
          <p:cNvGrpSpPr/>
          <p:nvPr/>
        </p:nvGrpSpPr>
        <p:grpSpPr>
          <a:xfrm>
            <a:off x="2755215" y="1677151"/>
            <a:ext cx="2080724" cy="3617609"/>
            <a:chOff x="2755215" y="1677151"/>
            <a:chExt cx="2080724" cy="3617609"/>
          </a:xfrm>
        </p:grpSpPr>
        <p:sp>
          <p:nvSpPr>
            <p:cNvPr id="19" name="Rectangle: Top Corners Rounded 18">
              <a:extLst>
                <a:ext uri="{FF2B5EF4-FFF2-40B4-BE49-F238E27FC236}">
                  <a16:creationId xmlns:a16="http://schemas.microsoft.com/office/drawing/2014/main" id="{CEBB0D6F-4A4C-4CE8-9044-684658702574}"/>
                </a:ext>
                <a:ext uri="{C183D7F6-B498-43B3-948B-1728B52AA6E4}">
                  <adec:decorative xmlns:adec="http://schemas.microsoft.com/office/drawing/2017/decorative" val="1"/>
                </a:ext>
              </a:extLst>
            </p:cNvPr>
            <p:cNvSpPr/>
            <p:nvPr/>
          </p:nvSpPr>
          <p:spPr bwMode="auto">
            <a:xfrm flipV="1">
              <a:off x="2755215" y="2229128"/>
              <a:ext cx="2080724" cy="3065632"/>
            </a:xfrm>
            <a:prstGeom prst="round2SameRect">
              <a:avLst/>
            </a:prstGeom>
            <a:noFill/>
            <a:ln w="76200">
              <a:solidFill>
                <a:srgbClr val="FEC736"/>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27" name="Oval 26">
              <a:extLst>
                <a:ext uri="{FF2B5EF4-FFF2-40B4-BE49-F238E27FC236}">
                  <a16:creationId xmlns:a16="http://schemas.microsoft.com/office/drawing/2014/main" id="{6859CDF6-9C4E-4447-934B-E2F92C17C2BE}"/>
                </a:ext>
                <a:ext uri="{C183D7F6-B498-43B3-948B-1728B52AA6E4}">
                  <adec:decorative xmlns:adec="http://schemas.microsoft.com/office/drawing/2017/decorative" val="1"/>
                </a:ext>
              </a:extLst>
            </p:cNvPr>
            <p:cNvSpPr/>
            <p:nvPr/>
          </p:nvSpPr>
          <p:spPr bwMode="auto">
            <a:xfrm>
              <a:off x="3103978" y="1677151"/>
              <a:ext cx="1269741" cy="1269741"/>
            </a:xfrm>
            <a:prstGeom prst="ellipse">
              <a:avLst/>
            </a:prstGeom>
            <a:solidFill>
              <a:srgbClr val="FEC736"/>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28" name="Oval 27">
              <a:extLst>
                <a:ext uri="{FF2B5EF4-FFF2-40B4-BE49-F238E27FC236}">
                  <a16:creationId xmlns:a16="http://schemas.microsoft.com/office/drawing/2014/main" id="{1B917146-7341-45BC-B995-781EBE2438A8}"/>
                </a:ext>
                <a:ext uri="{C183D7F6-B498-43B3-948B-1728B52AA6E4}">
                  <adec:decorative xmlns:adec="http://schemas.microsoft.com/office/drawing/2017/decorative" val="1"/>
                </a:ext>
              </a:extLst>
            </p:cNvPr>
            <p:cNvSpPr/>
            <p:nvPr/>
          </p:nvSpPr>
          <p:spPr bwMode="auto">
            <a:xfrm>
              <a:off x="3214162" y="1787334"/>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29" name="TextBox 28">
              <a:extLst>
                <a:ext uri="{FF2B5EF4-FFF2-40B4-BE49-F238E27FC236}">
                  <a16:creationId xmlns:a16="http://schemas.microsoft.com/office/drawing/2014/main" id="{B9846BA3-3FF1-464C-949A-EFDEE52D1B18}"/>
                </a:ext>
              </a:extLst>
            </p:cNvPr>
            <p:cNvSpPr txBox="1"/>
            <p:nvPr/>
          </p:nvSpPr>
          <p:spPr>
            <a:xfrm>
              <a:off x="2771910" y="3510607"/>
              <a:ext cx="2047333" cy="962636"/>
            </a:xfrm>
            <a:prstGeom prst="rect">
              <a:avLst/>
            </a:prstGeom>
            <a:noFill/>
          </p:spPr>
          <p:txBody>
            <a:bodyPr wrap="square">
              <a:spAutoFit/>
            </a:bodyPr>
            <a:lstStyle/>
            <a:p>
              <a:pPr marL="0" lvl="0" indent="0" algn="ctr" defTabSz="685800">
                <a:lnSpc>
                  <a:spcPct val="140000"/>
                </a:lnSpc>
                <a:spcBef>
                  <a:spcPts val="0"/>
                </a:spcBef>
              </a:pPr>
              <a:r>
                <a:rPr lang="en-US" sz="1400" dirty="0">
                  <a:solidFill>
                    <a:srgbClr val="00529B"/>
                  </a:solidFill>
                  <a:latin typeface="Arial"/>
                  <a:cs typeface="Arial"/>
                </a:rPr>
                <a:t>Some plans may require you to use a </a:t>
              </a:r>
              <a:r>
                <a:rPr lang="en-US" sz="1400" b="1" dirty="0">
                  <a:solidFill>
                    <a:srgbClr val="00529B"/>
                  </a:solidFill>
                  <a:latin typeface="Arial"/>
                  <a:cs typeface="Arial"/>
                </a:rPr>
                <a:t>network</a:t>
              </a:r>
              <a:r>
                <a:rPr lang="en-US" sz="1400" dirty="0">
                  <a:solidFill>
                    <a:srgbClr val="00529B"/>
                  </a:solidFill>
                  <a:latin typeface="Arial"/>
                  <a:cs typeface="Arial"/>
                </a:rPr>
                <a:t> </a:t>
              </a:r>
            </a:p>
          </p:txBody>
        </p:sp>
        <p:pic>
          <p:nvPicPr>
            <p:cNvPr id="7" name="Picture 6">
              <a:extLst>
                <a:ext uri="{FF2B5EF4-FFF2-40B4-BE49-F238E27FC236}">
                  <a16:creationId xmlns:a16="http://schemas.microsoft.com/office/drawing/2014/main" id="{9272AA61-60FA-40C4-87D6-3740730C75A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278897" y="1839520"/>
              <a:ext cx="896910" cy="776941"/>
            </a:xfrm>
            <a:prstGeom prst="rect">
              <a:avLst/>
            </a:prstGeom>
          </p:spPr>
        </p:pic>
      </p:grpSp>
      <p:grpSp>
        <p:nvGrpSpPr>
          <p:cNvPr id="14" name="Group 13" descr="Box 3: You may need a referral to see a specialist&#10;">
            <a:extLst>
              <a:ext uri="{FF2B5EF4-FFF2-40B4-BE49-F238E27FC236}">
                <a16:creationId xmlns:a16="http://schemas.microsoft.com/office/drawing/2014/main" id="{24E04753-9568-427B-81CB-09C9F0B6E0D7}"/>
              </a:ext>
            </a:extLst>
          </p:cNvPr>
          <p:cNvGrpSpPr/>
          <p:nvPr/>
        </p:nvGrpSpPr>
        <p:grpSpPr>
          <a:xfrm>
            <a:off x="5056379" y="1691236"/>
            <a:ext cx="2084832" cy="3603528"/>
            <a:chOff x="5056379" y="1691236"/>
            <a:chExt cx="2084832" cy="3603528"/>
          </a:xfrm>
        </p:grpSpPr>
        <p:sp>
          <p:nvSpPr>
            <p:cNvPr id="33" name="Oval 32">
              <a:extLst>
                <a:ext uri="{FF2B5EF4-FFF2-40B4-BE49-F238E27FC236}">
                  <a16:creationId xmlns:a16="http://schemas.microsoft.com/office/drawing/2014/main" id="{82E1AAEC-226D-44B3-A75C-CC8A081C2936}"/>
                </a:ext>
                <a:ext uri="{C183D7F6-B498-43B3-948B-1728B52AA6E4}">
                  <adec:decorative xmlns:adec="http://schemas.microsoft.com/office/drawing/2017/decorative" val="1"/>
                </a:ext>
              </a:extLst>
            </p:cNvPr>
            <p:cNvSpPr/>
            <p:nvPr/>
          </p:nvSpPr>
          <p:spPr bwMode="auto">
            <a:xfrm>
              <a:off x="5470980" y="1691236"/>
              <a:ext cx="1269741" cy="1269741"/>
            </a:xfrm>
            <a:prstGeom prst="ellipse">
              <a:avLst/>
            </a:prstGeom>
            <a:solidFill>
              <a:srgbClr val="00529B"/>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grpSp>
          <p:nvGrpSpPr>
            <p:cNvPr id="10" name="Group 9">
              <a:extLst>
                <a:ext uri="{FF2B5EF4-FFF2-40B4-BE49-F238E27FC236}">
                  <a16:creationId xmlns:a16="http://schemas.microsoft.com/office/drawing/2014/main" id="{832BF135-E13F-419D-A8DC-75B62E6BC611}"/>
                </a:ext>
              </a:extLst>
            </p:cNvPr>
            <p:cNvGrpSpPr/>
            <p:nvPr/>
          </p:nvGrpSpPr>
          <p:grpSpPr>
            <a:xfrm>
              <a:off x="5056379" y="1801419"/>
              <a:ext cx="2084832" cy="3493345"/>
              <a:chOff x="5056379" y="1801419"/>
              <a:chExt cx="2084832" cy="3493345"/>
            </a:xfrm>
          </p:grpSpPr>
          <p:sp>
            <p:nvSpPr>
              <p:cNvPr id="18" name="Rectangle: Top Corners Rounded 17">
                <a:extLst>
                  <a:ext uri="{FF2B5EF4-FFF2-40B4-BE49-F238E27FC236}">
                    <a16:creationId xmlns:a16="http://schemas.microsoft.com/office/drawing/2014/main" id="{6F74725E-B1CC-4655-9E10-E30E732C0457}"/>
                  </a:ext>
                  <a:ext uri="{C183D7F6-B498-43B3-948B-1728B52AA6E4}">
                    <adec:decorative xmlns:adec="http://schemas.microsoft.com/office/drawing/2017/decorative" val="1"/>
                  </a:ext>
                </a:extLst>
              </p:cNvPr>
              <p:cNvSpPr/>
              <p:nvPr/>
            </p:nvSpPr>
            <p:spPr bwMode="auto">
              <a:xfrm flipV="1">
                <a:off x="5056379" y="2229128"/>
                <a:ext cx="2084832" cy="3065636"/>
              </a:xfrm>
              <a:prstGeom prst="round2SameRect">
                <a:avLst/>
              </a:prstGeom>
              <a:noFill/>
              <a:ln w="76200">
                <a:solidFill>
                  <a:srgbClr val="00529B"/>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34" name="Oval 33">
                <a:extLst>
                  <a:ext uri="{FF2B5EF4-FFF2-40B4-BE49-F238E27FC236}">
                    <a16:creationId xmlns:a16="http://schemas.microsoft.com/office/drawing/2014/main" id="{0EB40E1F-F723-4D3E-85C6-453A5CBEEFC2}"/>
                  </a:ext>
                  <a:ext uri="{C183D7F6-B498-43B3-948B-1728B52AA6E4}">
                    <adec:decorative xmlns:adec="http://schemas.microsoft.com/office/drawing/2017/decorative" val="1"/>
                  </a:ext>
                </a:extLst>
              </p:cNvPr>
              <p:cNvSpPr/>
              <p:nvPr/>
            </p:nvSpPr>
            <p:spPr bwMode="auto">
              <a:xfrm>
                <a:off x="5581163" y="1801419"/>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35" name="TextBox 34">
                <a:extLst>
                  <a:ext uri="{FF2B5EF4-FFF2-40B4-BE49-F238E27FC236}">
                    <a16:creationId xmlns:a16="http://schemas.microsoft.com/office/drawing/2014/main" id="{908A68DC-EB30-4838-A38B-B1AD27E109F2}"/>
                  </a:ext>
                </a:extLst>
              </p:cNvPr>
              <p:cNvSpPr txBox="1"/>
              <p:nvPr/>
            </p:nvSpPr>
            <p:spPr>
              <a:xfrm>
                <a:off x="5087232" y="3514754"/>
                <a:ext cx="2028250" cy="962636"/>
              </a:xfrm>
              <a:prstGeom prst="rect">
                <a:avLst/>
              </a:prstGeom>
              <a:noFill/>
            </p:spPr>
            <p:txBody>
              <a:bodyPr wrap="square">
                <a:spAutoFit/>
              </a:bodyPr>
              <a:lstStyle/>
              <a:p>
                <a:pPr marL="0" lvl="0" indent="0" algn="ctr" defTabSz="685800">
                  <a:lnSpc>
                    <a:spcPct val="140000"/>
                  </a:lnSpc>
                  <a:spcBef>
                    <a:spcPts val="0"/>
                  </a:spcBef>
                </a:pPr>
                <a:r>
                  <a:rPr lang="en-US" sz="1400" dirty="0">
                    <a:solidFill>
                      <a:srgbClr val="00529B"/>
                    </a:solidFill>
                    <a:latin typeface="Arial"/>
                    <a:cs typeface="Arial"/>
                  </a:rPr>
                  <a:t>You may need a </a:t>
                </a:r>
                <a:r>
                  <a:rPr lang="en-US" sz="1400" b="1" dirty="0">
                    <a:solidFill>
                      <a:srgbClr val="00529B"/>
                    </a:solidFill>
                    <a:latin typeface="Arial"/>
                    <a:cs typeface="Arial"/>
                  </a:rPr>
                  <a:t>referral</a:t>
                </a:r>
                <a:r>
                  <a:rPr lang="en-US" sz="1400" dirty="0">
                    <a:solidFill>
                      <a:srgbClr val="00529B"/>
                    </a:solidFill>
                    <a:latin typeface="Arial"/>
                    <a:cs typeface="Arial"/>
                  </a:rPr>
                  <a:t> to see a specialist</a:t>
                </a:r>
              </a:p>
            </p:txBody>
          </p:sp>
          <p:pic>
            <p:nvPicPr>
              <p:cNvPr id="56" name="Graphic 55">
                <a:extLst>
                  <a:ext uri="{FF2B5EF4-FFF2-40B4-BE49-F238E27FC236}">
                    <a16:creationId xmlns:a16="http://schemas.microsoft.com/office/drawing/2014/main" id="{9FB955CE-8531-4337-B538-D34C5380D8DF}"/>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38656" y="1869213"/>
                <a:ext cx="914400" cy="914400"/>
              </a:xfrm>
              <a:prstGeom prst="rect">
                <a:avLst/>
              </a:prstGeom>
            </p:spPr>
          </p:pic>
        </p:grpSp>
      </p:grpSp>
      <p:grpSp>
        <p:nvGrpSpPr>
          <p:cNvPr id="11" name="Group 10" descr="Box 4: You can only join/leave plan during certain periods&#10;">
            <a:extLst>
              <a:ext uri="{FF2B5EF4-FFF2-40B4-BE49-F238E27FC236}">
                <a16:creationId xmlns:a16="http://schemas.microsoft.com/office/drawing/2014/main" id="{A5F35275-1889-4F0F-A45E-9AD005538508}"/>
              </a:ext>
            </a:extLst>
          </p:cNvPr>
          <p:cNvGrpSpPr/>
          <p:nvPr/>
        </p:nvGrpSpPr>
        <p:grpSpPr>
          <a:xfrm>
            <a:off x="7351954" y="1687886"/>
            <a:ext cx="2080724" cy="3606878"/>
            <a:chOff x="7351954" y="1687886"/>
            <a:chExt cx="2080724" cy="3606878"/>
          </a:xfrm>
        </p:grpSpPr>
        <p:sp>
          <p:nvSpPr>
            <p:cNvPr id="17" name="Rectangle: Top Corners Rounded 16">
              <a:extLst>
                <a:ext uri="{FF2B5EF4-FFF2-40B4-BE49-F238E27FC236}">
                  <a16:creationId xmlns:a16="http://schemas.microsoft.com/office/drawing/2014/main" id="{E555205B-7EDD-4D89-90B5-E54CB8E8561F}"/>
                </a:ext>
                <a:ext uri="{C183D7F6-B498-43B3-948B-1728B52AA6E4}">
                  <adec:decorative xmlns:adec="http://schemas.microsoft.com/office/drawing/2017/decorative" val="1"/>
                </a:ext>
              </a:extLst>
            </p:cNvPr>
            <p:cNvSpPr/>
            <p:nvPr/>
          </p:nvSpPr>
          <p:spPr bwMode="auto">
            <a:xfrm flipV="1">
              <a:off x="7351954" y="2229128"/>
              <a:ext cx="2080724" cy="3065636"/>
            </a:xfrm>
            <a:prstGeom prst="round2SameRect">
              <a:avLst/>
            </a:prstGeom>
            <a:noFill/>
            <a:ln w="76200">
              <a:solidFill>
                <a:srgbClr val="4472C4"/>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39" name="Oval 38">
              <a:extLst>
                <a:ext uri="{FF2B5EF4-FFF2-40B4-BE49-F238E27FC236}">
                  <a16:creationId xmlns:a16="http://schemas.microsoft.com/office/drawing/2014/main" id="{96EC5972-6243-4ED9-AD84-F1BF0BE71B8A}"/>
                </a:ext>
                <a:ext uri="{C183D7F6-B498-43B3-948B-1728B52AA6E4}">
                  <adec:decorative xmlns:adec="http://schemas.microsoft.com/office/drawing/2017/decorative" val="1"/>
                </a:ext>
              </a:extLst>
            </p:cNvPr>
            <p:cNvSpPr/>
            <p:nvPr/>
          </p:nvSpPr>
          <p:spPr bwMode="auto">
            <a:xfrm>
              <a:off x="7734308" y="1687886"/>
              <a:ext cx="1269741" cy="1269741"/>
            </a:xfrm>
            <a:prstGeom prst="ellipse">
              <a:avLst/>
            </a:prstGeom>
            <a:solidFill>
              <a:srgbClr val="4472C4"/>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40" name="Oval 39">
              <a:extLst>
                <a:ext uri="{FF2B5EF4-FFF2-40B4-BE49-F238E27FC236}">
                  <a16:creationId xmlns:a16="http://schemas.microsoft.com/office/drawing/2014/main" id="{EB38D70F-A7AD-4FE4-A112-83B33BF0AD49}"/>
                </a:ext>
                <a:ext uri="{C183D7F6-B498-43B3-948B-1728B52AA6E4}">
                  <adec:decorative xmlns:adec="http://schemas.microsoft.com/office/drawing/2017/decorative" val="1"/>
                </a:ext>
              </a:extLst>
            </p:cNvPr>
            <p:cNvSpPr/>
            <p:nvPr/>
          </p:nvSpPr>
          <p:spPr bwMode="auto">
            <a:xfrm>
              <a:off x="7844492" y="1798069"/>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41" name="TextBox 40">
              <a:extLst>
                <a:ext uri="{FF2B5EF4-FFF2-40B4-BE49-F238E27FC236}">
                  <a16:creationId xmlns:a16="http://schemas.microsoft.com/office/drawing/2014/main" id="{49E993B6-A202-404C-889C-357062D021D9}"/>
                </a:ext>
              </a:extLst>
            </p:cNvPr>
            <p:cNvSpPr txBox="1"/>
            <p:nvPr/>
          </p:nvSpPr>
          <p:spPr>
            <a:xfrm>
              <a:off x="7536888" y="3359796"/>
              <a:ext cx="1710856" cy="1264257"/>
            </a:xfrm>
            <a:prstGeom prst="rect">
              <a:avLst/>
            </a:prstGeom>
            <a:noFill/>
          </p:spPr>
          <p:txBody>
            <a:bodyPr wrap="square">
              <a:spAutoFit/>
            </a:bodyPr>
            <a:lstStyle/>
            <a:p>
              <a:pPr marL="0" lvl="0" indent="0" algn="ctr" defTabSz="685800">
                <a:lnSpc>
                  <a:spcPct val="140000"/>
                </a:lnSpc>
                <a:spcBef>
                  <a:spcPts val="0"/>
                </a:spcBef>
              </a:pPr>
              <a:r>
                <a:rPr lang="en-US" sz="1400" dirty="0">
                  <a:solidFill>
                    <a:srgbClr val="00529B"/>
                  </a:solidFill>
                  <a:latin typeface="Arial"/>
                  <a:cs typeface="Arial"/>
                </a:rPr>
                <a:t>You can only </a:t>
              </a:r>
              <a:r>
                <a:rPr lang="en-US" sz="1400" b="1" dirty="0">
                  <a:solidFill>
                    <a:srgbClr val="00529B"/>
                  </a:solidFill>
                  <a:latin typeface="Arial"/>
                  <a:cs typeface="Arial"/>
                </a:rPr>
                <a:t>join/leave plan </a:t>
              </a:r>
              <a:r>
                <a:rPr lang="en-US" sz="1400" dirty="0">
                  <a:solidFill>
                    <a:srgbClr val="00529B"/>
                  </a:solidFill>
                  <a:latin typeface="Arial"/>
                  <a:cs typeface="Arial"/>
                </a:rPr>
                <a:t>during certain periods</a:t>
              </a:r>
            </a:p>
          </p:txBody>
        </p:sp>
        <p:grpSp>
          <p:nvGrpSpPr>
            <p:cNvPr id="60" name="Group 59">
              <a:extLst>
                <a:ext uri="{FF2B5EF4-FFF2-40B4-BE49-F238E27FC236}">
                  <a16:creationId xmlns:a16="http://schemas.microsoft.com/office/drawing/2014/main" id="{1E196501-1F67-4D89-9CAF-9DC4782BF181}"/>
                </a:ext>
              </a:extLst>
            </p:cNvPr>
            <p:cNvGrpSpPr/>
            <p:nvPr/>
          </p:nvGrpSpPr>
          <p:grpSpPr>
            <a:xfrm>
              <a:off x="7894434" y="1965070"/>
              <a:ext cx="949487" cy="681584"/>
              <a:chOff x="7926298" y="2087711"/>
              <a:chExt cx="949487" cy="681584"/>
            </a:xfrm>
          </p:grpSpPr>
          <p:pic>
            <p:nvPicPr>
              <p:cNvPr id="58" name="Graphic 57">
                <a:extLst>
                  <a:ext uri="{FF2B5EF4-FFF2-40B4-BE49-F238E27FC236}">
                    <a16:creationId xmlns:a16="http://schemas.microsoft.com/office/drawing/2014/main" id="{B18A0923-A00B-4842-9D8B-71B9AE9E42D2}"/>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26298" y="2087711"/>
                <a:ext cx="681584" cy="681584"/>
              </a:xfrm>
              <a:prstGeom prst="rect">
                <a:avLst/>
              </a:prstGeom>
            </p:spPr>
          </p:pic>
          <p:sp>
            <p:nvSpPr>
              <p:cNvPr id="59" name="Arrow: Right 58">
                <a:extLst>
                  <a:ext uri="{FF2B5EF4-FFF2-40B4-BE49-F238E27FC236}">
                    <a16:creationId xmlns:a16="http://schemas.microsoft.com/office/drawing/2014/main" id="{DAA10C97-6E0E-411B-BD29-6E28402A1441}"/>
                  </a:ext>
                  <a:ext uri="{C183D7F6-B498-43B3-948B-1728B52AA6E4}">
                    <adec:decorative xmlns:adec="http://schemas.microsoft.com/office/drawing/2017/decorative" val="1"/>
                  </a:ext>
                </a:extLst>
              </p:cNvPr>
              <p:cNvSpPr/>
              <p:nvPr/>
            </p:nvSpPr>
            <p:spPr>
              <a:xfrm>
                <a:off x="8560347" y="2295919"/>
                <a:ext cx="315438" cy="228600"/>
              </a:xfrm>
              <a:prstGeom prst="rightArrow">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3" name="Group 12" descr="Box 5: It doesn’t work with Medigap policies&#10;">
            <a:extLst>
              <a:ext uri="{FF2B5EF4-FFF2-40B4-BE49-F238E27FC236}">
                <a16:creationId xmlns:a16="http://schemas.microsoft.com/office/drawing/2014/main" id="{62E26D24-D4AA-4157-95AF-C99C43865043}"/>
              </a:ext>
            </a:extLst>
          </p:cNvPr>
          <p:cNvGrpSpPr/>
          <p:nvPr/>
        </p:nvGrpSpPr>
        <p:grpSpPr>
          <a:xfrm>
            <a:off x="9653118" y="1686236"/>
            <a:ext cx="2084832" cy="3608524"/>
            <a:chOff x="9653118" y="1686236"/>
            <a:chExt cx="2084832" cy="3608524"/>
          </a:xfrm>
        </p:grpSpPr>
        <p:sp>
          <p:nvSpPr>
            <p:cNvPr id="16" name="Rectangle: Top Corners Rounded 15">
              <a:extLst>
                <a:ext uri="{FF2B5EF4-FFF2-40B4-BE49-F238E27FC236}">
                  <a16:creationId xmlns:a16="http://schemas.microsoft.com/office/drawing/2014/main" id="{11D8A08F-35C9-4EF1-BC14-022ACD3924DB}"/>
                </a:ext>
                <a:ext uri="{C183D7F6-B498-43B3-948B-1728B52AA6E4}">
                  <adec:decorative xmlns:adec="http://schemas.microsoft.com/office/drawing/2017/decorative" val="1"/>
                </a:ext>
              </a:extLst>
            </p:cNvPr>
            <p:cNvSpPr/>
            <p:nvPr/>
          </p:nvSpPr>
          <p:spPr bwMode="auto">
            <a:xfrm flipV="1">
              <a:off x="9653118" y="2229124"/>
              <a:ext cx="2084832" cy="3065636"/>
            </a:xfrm>
            <a:prstGeom prst="round2SameRect">
              <a:avLst/>
            </a:prstGeom>
            <a:noFill/>
            <a:ln w="76200">
              <a:solidFill>
                <a:srgbClr val="0A5EC6"/>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45" name="Oval 44">
              <a:extLst>
                <a:ext uri="{FF2B5EF4-FFF2-40B4-BE49-F238E27FC236}">
                  <a16:creationId xmlns:a16="http://schemas.microsoft.com/office/drawing/2014/main" id="{E0680A05-A87D-43D9-A7D5-59C0503D4BD5}"/>
                </a:ext>
                <a:ext uri="{C183D7F6-B498-43B3-948B-1728B52AA6E4}">
                  <adec:decorative xmlns:adec="http://schemas.microsoft.com/office/drawing/2017/decorative" val="1"/>
                </a:ext>
              </a:extLst>
            </p:cNvPr>
            <p:cNvSpPr/>
            <p:nvPr/>
          </p:nvSpPr>
          <p:spPr bwMode="auto">
            <a:xfrm>
              <a:off x="10006725" y="1686236"/>
              <a:ext cx="1269741" cy="1269741"/>
            </a:xfrm>
            <a:prstGeom prst="ellipse">
              <a:avLst/>
            </a:prstGeom>
            <a:solidFill>
              <a:srgbClr val="0A5EC6"/>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46" name="Oval 45">
              <a:extLst>
                <a:ext uri="{FF2B5EF4-FFF2-40B4-BE49-F238E27FC236}">
                  <a16:creationId xmlns:a16="http://schemas.microsoft.com/office/drawing/2014/main" id="{8B466D20-35F7-4C9C-BC23-80837E154BC3}"/>
                </a:ext>
                <a:ext uri="{C183D7F6-B498-43B3-948B-1728B52AA6E4}">
                  <adec:decorative xmlns:adec="http://schemas.microsoft.com/office/drawing/2017/decorative" val="1"/>
                </a:ext>
              </a:extLst>
            </p:cNvPr>
            <p:cNvSpPr/>
            <p:nvPr/>
          </p:nvSpPr>
          <p:spPr bwMode="auto">
            <a:xfrm>
              <a:off x="10117475" y="1796419"/>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47" name="TextBox 46">
              <a:extLst>
                <a:ext uri="{FF2B5EF4-FFF2-40B4-BE49-F238E27FC236}">
                  <a16:creationId xmlns:a16="http://schemas.microsoft.com/office/drawing/2014/main" id="{64DD4559-E3A2-4D99-BCF7-57D85E1933C3}"/>
                </a:ext>
              </a:extLst>
            </p:cNvPr>
            <p:cNvSpPr txBox="1"/>
            <p:nvPr/>
          </p:nvSpPr>
          <p:spPr>
            <a:xfrm>
              <a:off x="9871095" y="3510607"/>
              <a:ext cx="1648877" cy="962636"/>
            </a:xfrm>
            <a:prstGeom prst="rect">
              <a:avLst/>
            </a:prstGeom>
            <a:noFill/>
          </p:spPr>
          <p:txBody>
            <a:bodyPr wrap="square">
              <a:spAutoFit/>
            </a:bodyPr>
            <a:lstStyle/>
            <a:p>
              <a:pPr marL="0" indent="0" algn="ctr" defTabSz="685800">
                <a:lnSpc>
                  <a:spcPct val="140000"/>
                </a:lnSpc>
                <a:spcBef>
                  <a:spcPts val="0"/>
                </a:spcBef>
              </a:pPr>
              <a:r>
                <a:rPr lang="en-US" sz="1400" dirty="0">
                  <a:solidFill>
                    <a:srgbClr val="00529B"/>
                  </a:solidFill>
                  <a:latin typeface="Arial"/>
                  <a:cs typeface="Arial"/>
                </a:rPr>
                <a:t>It doesn’t work with </a:t>
              </a:r>
              <a:r>
                <a:rPr lang="en-US" sz="1400" b="1" dirty="0">
                  <a:solidFill>
                    <a:srgbClr val="00529B"/>
                  </a:solidFill>
                  <a:latin typeface="Arial"/>
                  <a:cs typeface="Arial"/>
                </a:rPr>
                <a:t>Medigap</a:t>
              </a:r>
              <a:r>
                <a:rPr lang="en-US" sz="1400" dirty="0">
                  <a:solidFill>
                    <a:srgbClr val="00529B"/>
                  </a:solidFill>
                  <a:latin typeface="Arial"/>
                  <a:cs typeface="Arial"/>
                </a:rPr>
                <a:t> policies</a:t>
              </a:r>
            </a:p>
          </p:txBody>
        </p:sp>
        <p:pic>
          <p:nvPicPr>
            <p:cNvPr id="62" name="Graphic 61">
              <a:extLst>
                <a:ext uri="{FF2B5EF4-FFF2-40B4-BE49-F238E27FC236}">
                  <a16:creationId xmlns:a16="http://schemas.microsoft.com/office/drawing/2014/main" id="{287DC174-234D-4098-A69C-A8E9BF344998}"/>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184395" y="1839521"/>
              <a:ext cx="914400" cy="914400"/>
            </a:xfrm>
            <a:prstGeom prst="rect">
              <a:avLst/>
            </a:prstGeom>
          </p:spPr>
        </p:pic>
        <p:pic>
          <p:nvPicPr>
            <p:cNvPr id="69" name="Graphic 68">
              <a:extLst>
                <a:ext uri="{FF2B5EF4-FFF2-40B4-BE49-F238E27FC236}">
                  <a16:creationId xmlns:a16="http://schemas.microsoft.com/office/drawing/2014/main" id="{D780F0F4-90FC-4D95-92F5-9FAA9F6A6DEC}"/>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417872" y="2115835"/>
              <a:ext cx="427459" cy="427459"/>
            </a:xfrm>
            <a:prstGeom prst="rect">
              <a:avLst/>
            </a:prstGeom>
          </p:spPr>
        </p:pic>
      </p:grpSp>
      <p:sp>
        <p:nvSpPr>
          <p:cNvPr id="42" name="Freeform: Shape 41" descr="A white start in a blue circle indicating a note on the slide">
            <a:extLst>
              <a:ext uri="{FF2B5EF4-FFF2-40B4-BE49-F238E27FC236}">
                <a16:creationId xmlns:a16="http://schemas.microsoft.com/office/drawing/2014/main" id="{CA4111BC-3CCF-4B00-987D-C0B6E7CF4F65}"/>
              </a:ext>
            </a:extLst>
          </p:cNvPr>
          <p:cNvSpPr>
            <a:spLocks noChangeAspect="1"/>
          </p:cNvSpPr>
          <p:nvPr/>
        </p:nvSpPr>
        <p:spPr>
          <a:xfrm>
            <a:off x="889935" y="5745749"/>
            <a:ext cx="182880" cy="18288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1B87FA9B-DF82-4DFA-A94F-DE443C14A5F0}"/>
              </a:ext>
            </a:extLst>
          </p:cNvPr>
          <p:cNvSpPr txBox="1"/>
          <p:nvPr/>
        </p:nvSpPr>
        <p:spPr>
          <a:xfrm>
            <a:off x="1055396" y="5690118"/>
            <a:ext cx="9805490" cy="584775"/>
          </a:xfrm>
          <a:prstGeom prst="rect">
            <a:avLst/>
          </a:prstGeom>
          <a:noFill/>
        </p:spPr>
        <p:txBody>
          <a:bodyPr wrap="square" rtlCol="0">
            <a:spAutoFit/>
          </a:bodyPr>
          <a:lstStyle/>
          <a:p>
            <a:r>
              <a:rPr lang="en-US" sz="1400" b="1" dirty="0">
                <a:solidFill>
                  <a:srgbClr val="00529B"/>
                </a:solidFill>
              </a:rPr>
              <a:t>NOTE</a:t>
            </a:r>
            <a:r>
              <a:rPr lang="en-US" sz="1400" dirty="0">
                <a:solidFill>
                  <a:srgbClr val="00529B"/>
                </a:solidFill>
              </a:rPr>
              <a:t>: You must have Medicare Part A and Part B to join, and you must pay the Part B premium and usually a monthly plan premium.</a:t>
            </a:r>
          </a:p>
          <a:p>
            <a:endParaRPr lang="en-US" dirty="0">
              <a:solidFill>
                <a:srgbClr val="00529B"/>
              </a:solidFill>
            </a:endParaRPr>
          </a:p>
        </p:txBody>
      </p:sp>
      <p:sp>
        <p:nvSpPr>
          <p:cNvPr id="15" name="Slide Number Placeholder 14">
            <a:extLst>
              <a:ext uri="{FF2B5EF4-FFF2-40B4-BE49-F238E27FC236}">
                <a16:creationId xmlns:a16="http://schemas.microsoft.com/office/drawing/2014/main" id="{F80167D9-41AB-44FA-B680-4E3C680ECA0D}"/>
              </a:ext>
            </a:extLst>
          </p:cNvPr>
          <p:cNvSpPr>
            <a:spLocks noGrp="1"/>
          </p:cNvSpPr>
          <p:nvPr>
            <p:ph type="sldNum" sz="quarter" idx="12"/>
          </p:nvPr>
        </p:nvSpPr>
        <p:spPr/>
        <p:txBody>
          <a:bodyPr/>
          <a:lstStyle/>
          <a:p>
            <a:fld id="{48F63A3B-78C7-47BE-AE5E-E10140E04643}" type="slidenum">
              <a:rPr lang="en-US" smtClean="0"/>
              <a:pPr/>
              <a:t>80</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147408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up)">
                                      <p:cBhvr>
                                        <p:cTn id="27" dur="500"/>
                                        <p:tgtEl>
                                          <p:spTgt spid="13"/>
                                        </p:tgtEl>
                                      </p:cBhvr>
                                    </p:animEffect>
                                  </p:childTnLst>
                                </p:cTn>
                              </p:par>
                            </p:childTnLst>
                          </p:cTn>
                        </p:par>
                        <p:par>
                          <p:cTn id="28" fill="hold">
                            <p:stCondLst>
                              <p:cond delay="500"/>
                            </p:stCondLst>
                            <p:childTnLst>
                              <p:par>
                                <p:cTn id="29" presetID="1" presetClass="entr" presetSubtype="0" fill="hold" grpId="0" nodeType="afterEffect">
                                  <p:stCondLst>
                                    <p:cond delay="25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250"/>
                                  </p:stCondLst>
                                  <p:childTnLst>
                                    <p:set>
                                      <p:cBhvr>
                                        <p:cTn id="3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8"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666"/>
            <a:ext cx="12192000" cy="961302"/>
          </a:xfrm>
        </p:spPr>
        <p:txBody>
          <a:bodyPr>
            <a:noAutofit/>
          </a:bodyPr>
          <a:lstStyle/>
          <a:p>
            <a:r>
              <a:rPr lang="en-US" sz="2800" dirty="0"/>
              <a:t>Can I Join a Medicare Advantage Plan if I Have </a:t>
            </a:r>
            <a:br>
              <a:rPr lang="en-US" sz="2800" dirty="0"/>
            </a:br>
            <a:r>
              <a:rPr lang="en-US" sz="2800" dirty="0"/>
              <a:t>End-Stage Renal Disease (ESRD)?</a:t>
            </a:r>
          </a:p>
        </p:txBody>
      </p:sp>
      <p:sp>
        <p:nvSpPr>
          <p:cNvPr id="14" name="Content Placeholder 7">
            <a:extLst>
              <a:ext uri="{FF2B5EF4-FFF2-40B4-BE49-F238E27FC236}">
                <a16:creationId xmlns:a16="http://schemas.microsoft.com/office/drawing/2014/main" id="{F4435E7C-33C4-44DD-9DB7-CA6680B7586C}"/>
              </a:ext>
            </a:extLst>
          </p:cNvPr>
          <p:cNvSpPr txBox="1">
            <a:spLocks/>
          </p:cNvSpPr>
          <p:nvPr/>
        </p:nvSpPr>
        <p:spPr>
          <a:xfrm>
            <a:off x="662054" y="1271616"/>
            <a:ext cx="10691745" cy="56871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Wingdings" panose="05000000000000000000" pitchFamily="2" charset="2"/>
              <a:buChar char="§"/>
              <a:defRPr sz="3200" kern="1200">
                <a:solidFill>
                  <a:schemeClr val="tx1"/>
                </a:solidFill>
                <a:latin typeface="+mn-lt"/>
                <a:ea typeface="+mn-ea"/>
                <a:cs typeface="+mn-cs"/>
              </a:defRPr>
            </a:lvl1pPr>
            <a:lvl2pPr marL="461963" marR="0"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24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20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1775" marR="0" lvl="2" indent="0" algn="ctr" defTabSz="685800" rtl="0" eaLnBrk="1" fontAlgn="auto" latinLnBrk="0" hangingPunct="1">
              <a:lnSpc>
                <a:spcPct val="100000"/>
              </a:lnSpc>
              <a:spcBef>
                <a:spcPts val="600"/>
              </a:spcBef>
              <a:spcAft>
                <a:spcPts val="0"/>
              </a:spcAft>
              <a:buClrTx/>
              <a:buSzPct val="100000"/>
              <a:buNone/>
              <a:tabLst/>
              <a:defRPr/>
            </a:pPr>
            <a:r>
              <a:rPr kumimoji="0" lang="en-US" sz="32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Yes</a:t>
            </a:r>
          </a:p>
        </p:txBody>
      </p:sp>
      <p:grpSp>
        <p:nvGrpSpPr>
          <p:cNvPr id="9" name="Group 8" descr="Box 1: You can enroll in a &#10;Medicare Advantage Plan With or without drug coverage during Open Enrollment (October 15–December 7) for coverage starting January 1">
            <a:extLst>
              <a:ext uri="{FF2B5EF4-FFF2-40B4-BE49-F238E27FC236}">
                <a16:creationId xmlns:a16="http://schemas.microsoft.com/office/drawing/2014/main" id="{C689D812-D89D-49AF-BCB7-B8D5374B549D}"/>
              </a:ext>
            </a:extLst>
          </p:cNvPr>
          <p:cNvGrpSpPr/>
          <p:nvPr/>
        </p:nvGrpSpPr>
        <p:grpSpPr>
          <a:xfrm>
            <a:off x="662055" y="1845732"/>
            <a:ext cx="5225007" cy="3252362"/>
            <a:chOff x="662055" y="2033622"/>
            <a:chExt cx="5225007" cy="3252362"/>
          </a:xfrm>
        </p:grpSpPr>
        <p:sp>
          <p:nvSpPr>
            <p:cNvPr id="15" name="Freeform: Shape 14">
              <a:extLst>
                <a:ext uri="{FF2B5EF4-FFF2-40B4-BE49-F238E27FC236}">
                  <a16:creationId xmlns:a16="http://schemas.microsoft.com/office/drawing/2014/main" id="{04B9EE71-AA1C-4625-8057-FC3D002BBB4F}"/>
                </a:ext>
                <a:ext uri="{C183D7F6-B498-43B3-948B-1728B52AA6E4}">
                  <adec:decorative xmlns:adec="http://schemas.microsoft.com/office/drawing/2017/decorative" val="1"/>
                </a:ext>
              </a:extLst>
            </p:cNvPr>
            <p:cNvSpPr/>
            <p:nvPr/>
          </p:nvSpPr>
          <p:spPr>
            <a:xfrm>
              <a:off x="662055" y="2044415"/>
              <a:ext cx="5100675" cy="1079632"/>
            </a:xfrm>
            <a:custGeom>
              <a:avLst/>
              <a:gdLst>
                <a:gd name="connsiteX0" fmla="*/ 628390 w 5100675"/>
                <a:gd name="connsiteY0" fmla="*/ 0 h 1079632"/>
                <a:gd name="connsiteX1" fmla="*/ 4472285 w 5100675"/>
                <a:gd name="connsiteY1" fmla="*/ 0 h 1079632"/>
                <a:gd name="connsiteX2" fmla="*/ 5100675 w 5100675"/>
                <a:gd name="connsiteY2" fmla="*/ 628390 h 1079632"/>
                <a:gd name="connsiteX3" fmla="*/ 5100675 w 5100675"/>
                <a:gd name="connsiteY3" fmla="*/ 1079632 h 1079632"/>
                <a:gd name="connsiteX4" fmla="*/ 0 w 5100675"/>
                <a:gd name="connsiteY4" fmla="*/ 1079632 h 1079632"/>
                <a:gd name="connsiteX5" fmla="*/ 0 w 5100675"/>
                <a:gd name="connsiteY5" fmla="*/ 628390 h 1079632"/>
                <a:gd name="connsiteX6" fmla="*/ 628390 w 5100675"/>
                <a:gd name="connsiteY6" fmla="*/ 0 h 107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0675" h="1079632">
                  <a:moveTo>
                    <a:pt x="628390" y="0"/>
                  </a:moveTo>
                  <a:lnTo>
                    <a:pt x="4472285" y="0"/>
                  </a:lnTo>
                  <a:cubicBezTo>
                    <a:pt x="4819335" y="0"/>
                    <a:pt x="5100675" y="281340"/>
                    <a:pt x="5100675" y="628390"/>
                  </a:cubicBezTo>
                  <a:lnTo>
                    <a:pt x="5100675" y="1079632"/>
                  </a:lnTo>
                  <a:lnTo>
                    <a:pt x="0" y="1079632"/>
                  </a:lnTo>
                  <a:lnTo>
                    <a:pt x="0" y="628390"/>
                  </a:lnTo>
                  <a:cubicBezTo>
                    <a:pt x="0" y="281340"/>
                    <a:pt x="281340" y="0"/>
                    <a:pt x="628390" y="0"/>
                  </a:cubicBezTo>
                  <a:close/>
                </a:path>
              </a:pathLst>
            </a:custGeom>
            <a:solidFill>
              <a:schemeClr val="accent1">
                <a:lumMod val="75000"/>
              </a:schemeClr>
            </a:solidFill>
            <a:ln w="38100" cap="flat">
              <a:noFill/>
              <a:prstDash val="solid"/>
              <a:miter/>
            </a:ln>
            <a:effectLst/>
          </p:spPr>
          <p:txBody>
            <a:bodyPr wrap="square" rtlCol="0" anchor="ctr">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0" name="Rectangle: Rounded Corners 19">
              <a:extLst>
                <a:ext uri="{FF2B5EF4-FFF2-40B4-BE49-F238E27FC236}">
                  <a16:creationId xmlns:a16="http://schemas.microsoft.com/office/drawing/2014/main" id="{58473386-A003-4F17-90AB-64E7971BA35D}"/>
                </a:ext>
                <a:ext uri="{C183D7F6-B498-43B3-948B-1728B52AA6E4}">
                  <adec:decorative xmlns:adec="http://schemas.microsoft.com/office/drawing/2017/decorative" val="1"/>
                </a:ext>
              </a:extLst>
            </p:cNvPr>
            <p:cNvSpPr/>
            <p:nvPr/>
          </p:nvSpPr>
          <p:spPr>
            <a:xfrm>
              <a:off x="662056" y="2033622"/>
              <a:ext cx="5100675" cy="3252362"/>
            </a:xfrm>
            <a:prstGeom prst="roundRect">
              <a:avLst>
                <a:gd name="adj" fmla="val 18208"/>
              </a:avLst>
            </a:prstGeom>
            <a:noFill/>
            <a:ln w="38100" cap="flat">
              <a:solidFill>
                <a:srgbClr val="FFC000"/>
              </a:solidFill>
              <a:prstDash val="solid"/>
              <a:miter/>
            </a:ln>
            <a:effectLst/>
          </p:spPr>
          <p:txBody>
            <a:bodyPr rtlCol="0" anchor="ct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endParaRPr lang="en-US" dirty="0"/>
            </a:p>
          </p:txBody>
        </p:sp>
        <p:sp>
          <p:nvSpPr>
            <p:cNvPr id="21" name="Rectangle 20">
              <a:extLst>
                <a:ext uri="{FF2B5EF4-FFF2-40B4-BE49-F238E27FC236}">
                  <a16:creationId xmlns:a16="http://schemas.microsoft.com/office/drawing/2014/main" id="{A3BC4B71-E64C-4702-97EB-6D84D97BDE03}"/>
                </a:ext>
              </a:extLst>
            </p:cNvPr>
            <p:cNvSpPr/>
            <p:nvPr/>
          </p:nvSpPr>
          <p:spPr>
            <a:xfrm>
              <a:off x="662056" y="2063658"/>
              <a:ext cx="5225006" cy="2662267"/>
            </a:xfrm>
            <a:prstGeom prst="rect">
              <a:avLst/>
            </a:prstGeom>
          </p:spPr>
          <p:txBody>
            <a:bodyPr wrap="square" lIns="182880" tIns="91440" rIns="182880">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1200"/>
                </a:spcAft>
              </a:pPr>
              <a:r>
                <a:rPr lang="en-US" sz="2000" b="1" dirty="0">
                  <a:solidFill>
                    <a:schemeClr val="bg1"/>
                  </a:solidFill>
                  <a:latin typeface="Arial" panose="020B0604020202020204" pitchFamily="34" charset="0"/>
                  <a:cs typeface="Arial" panose="020B0604020202020204" pitchFamily="34" charset="0"/>
                </a:rPr>
                <a:t>You can join a </a:t>
              </a:r>
              <a:br>
                <a:rPr lang="en-US" sz="2000" b="1" dirty="0">
                  <a:solidFill>
                    <a:schemeClr val="bg1"/>
                  </a:solidFill>
                  <a:latin typeface="Arial" panose="020B0604020202020204" pitchFamily="34" charset="0"/>
                  <a:cs typeface="Arial" panose="020B0604020202020204" pitchFamily="34" charset="0"/>
                </a:rPr>
              </a:br>
              <a:r>
                <a:rPr lang="en-US" sz="2000" b="1" dirty="0">
                  <a:solidFill>
                    <a:schemeClr val="bg1"/>
                  </a:solidFill>
                  <a:latin typeface="Arial" panose="020B0604020202020204" pitchFamily="34" charset="0"/>
                  <a:cs typeface="Arial" panose="020B0604020202020204" pitchFamily="34" charset="0"/>
                </a:rPr>
                <a:t>Medicare Advantage Plan </a:t>
              </a:r>
              <a:br>
                <a:rPr lang="en-US" sz="2000" b="1" dirty="0">
                  <a:solidFill>
                    <a:srgbClr val="00529B"/>
                  </a:solidFill>
                  <a:latin typeface="Arial" panose="020B0604020202020204" pitchFamily="34" charset="0"/>
                  <a:cs typeface="Arial" panose="020B0604020202020204" pitchFamily="34" charset="0"/>
                </a:rPr>
              </a:br>
              <a:endParaRPr lang="en-US" sz="2000" b="1" dirty="0">
                <a:solidFill>
                  <a:srgbClr val="00529B"/>
                </a:solidFill>
                <a:latin typeface="Arial" panose="020B0604020202020204" pitchFamily="34" charset="0"/>
                <a:cs typeface="Arial" panose="020B0604020202020204" pitchFamily="34" charset="0"/>
              </a:endParaRPr>
            </a:p>
            <a:p>
              <a:pPr>
                <a:spcAft>
                  <a:spcPts val="1200"/>
                </a:spcAft>
              </a:pPr>
              <a:r>
                <a:rPr lang="en-US" sz="2000" dirty="0">
                  <a:solidFill>
                    <a:srgbClr val="00529B"/>
                  </a:solidFill>
                  <a:latin typeface="Arial" panose="020B0604020202020204" pitchFamily="34" charset="0"/>
                  <a:cs typeface="Arial" panose="020B0604020202020204" pitchFamily="34" charset="0"/>
                </a:rPr>
                <a:t>With or without drug coverage during Open Enrollment (October 15–December 7) for coverage starting January 1 </a:t>
              </a:r>
            </a:p>
            <a:p>
              <a:pPr algn="ctr">
                <a:spcAft>
                  <a:spcPts val="1200"/>
                </a:spcAft>
              </a:pPr>
              <a:endParaRPr lang="en-US" sz="2400" b="1" dirty="0">
                <a:solidFill>
                  <a:srgbClr val="00529B"/>
                </a:solidFill>
                <a:latin typeface="Arial" panose="020B0604020202020204" pitchFamily="34" charset="0"/>
                <a:cs typeface="Arial" panose="020B0604020202020204" pitchFamily="34" charset="0"/>
              </a:endParaRPr>
            </a:p>
          </p:txBody>
        </p:sp>
      </p:grpSp>
      <p:grpSp>
        <p:nvGrpSpPr>
          <p:cNvPr id="7" name="Group 6" descr="Box 2: If you join a Medicare Advantage &#10;Plan during Open Enrollment but &#10;change your mind, &#10;You can switch back to Original Medicare or change to a different Medicare Advantage Plan during the Medicare Advantage Open Enrollment Period (OEP) (January 1–March 31)&#10;">
            <a:extLst>
              <a:ext uri="{FF2B5EF4-FFF2-40B4-BE49-F238E27FC236}">
                <a16:creationId xmlns:a16="http://schemas.microsoft.com/office/drawing/2014/main" id="{0948774C-7E53-4DF3-9A3E-C7A9C12F1BB3}"/>
              </a:ext>
            </a:extLst>
          </p:cNvPr>
          <p:cNvGrpSpPr/>
          <p:nvPr/>
        </p:nvGrpSpPr>
        <p:grpSpPr>
          <a:xfrm>
            <a:off x="6304938" y="1845731"/>
            <a:ext cx="5100677" cy="3252363"/>
            <a:chOff x="6304938" y="2033621"/>
            <a:chExt cx="5100677" cy="3252363"/>
          </a:xfrm>
        </p:grpSpPr>
        <p:sp>
          <p:nvSpPr>
            <p:cNvPr id="16" name="Freeform: Shape 15">
              <a:extLst>
                <a:ext uri="{FF2B5EF4-FFF2-40B4-BE49-F238E27FC236}">
                  <a16:creationId xmlns:a16="http://schemas.microsoft.com/office/drawing/2014/main" id="{AC4D2030-B9E8-4900-BE10-D75609C9DC95}"/>
                </a:ext>
                <a:ext uri="{C183D7F6-B498-43B3-948B-1728B52AA6E4}">
                  <adec:decorative xmlns:adec="http://schemas.microsoft.com/office/drawing/2017/decorative" val="1"/>
                </a:ext>
              </a:extLst>
            </p:cNvPr>
            <p:cNvSpPr/>
            <p:nvPr/>
          </p:nvSpPr>
          <p:spPr>
            <a:xfrm>
              <a:off x="6304938" y="2057684"/>
              <a:ext cx="5100675" cy="1079632"/>
            </a:xfrm>
            <a:custGeom>
              <a:avLst/>
              <a:gdLst>
                <a:gd name="connsiteX0" fmla="*/ 628390 w 5100675"/>
                <a:gd name="connsiteY0" fmla="*/ 0 h 1079632"/>
                <a:gd name="connsiteX1" fmla="*/ 4472285 w 5100675"/>
                <a:gd name="connsiteY1" fmla="*/ 0 h 1079632"/>
                <a:gd name="connsiteX2" fmla="*/ 5100675 w 5100675"/>
                <a:gd name="connsiteY2" fmla="*/ 628390 h 1079632"/>
                <a:gd name="connsiteX3" fmla="*/ 5100675 w 5100675"/>
                <a:gd name="connsiteY3" fmla="*/ 1079632 h 1079632"/>
                <a:gd name="connsiteX4" fmla="*/ 0 w 5100675"/>
                <a:gd name="connsiteY4" fmla="*/ 1079632 h 1079632"/>
                <a:gd name="connsiteX5" fmla="*/ 0 w 5100675"/>
                <a:gd name="connsiteY5" fmla="*/ 628390 h 1079632"/>
                <a:gd name="connsiteX6" fmla="*/ 628390 w 5100675"/>
                <a:gd name="connsiteY6" fmla="*/ 0 h 107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0675" h="1079632">
                  <a:moveTo>
                    <a:pt x="628390" y="0"/>
                  </a:moveTo>
                  <a:lnTo>
                    <a:pt x="4472285" y="0"/>
                  </a:lnTo>
                  <a:cubicBezTo>
                    <a:pt x="4819335" y="0"/>
                    <a:pt x="5100675" y="281340"/>
                    <a:pt x="5100675" y="628390"/>
                  </a:cubicBezTo>
                  <a:lnTo>
                    <a:pt x="5100675" y="1079632"/>
                  </a:lnTo>
                  <a:lnTo>
                    <a:pt x="0" y="1079632"/>
                  </a:lnTo>
                  <a:lnTo>
                    <a:pt x="0" y="628390"/>
                  </a:lnTo>
                  <a:cubicBezTo>
                    <a:pt x="0" y="281340"/>
                    <a:pt x="281340" y="0"/>
                    <a:pt x="628390" y="0"/>
                  </a:cubicBezTo>
                  <a:close/>
                </a:path>
              </a:pathLst>
            </a:custGeom>
            <a:solidFill>
              <a:schemeClr val="accent1">
                <a:lumMod val="75000"/>
              </a:schemeClr>
            </a:solidFill>
            <a:ln w="38100" cap="flat">
              <a:noFill/>
              <a:prstDash val="solid"/>
              <a:miter/>
            </a:ln>
            <a:effectLst/>
          </p:spPr>
          <p:txBody>
            <a:bodyPr wrap="square" rtlCol="0" anchor="ctr">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9" name="Rectangle: Rounded Corners 18">
              <a:extLst>
                <a:ext uri="{FF2B5EF4-FFF2-40B4-BE49-F238E27FC236}">
                  <a16:creationId xmlns:a16="http://schemas.microsoft.com/office/drawing/2014/main" id="{710CB849-EF0A-45C5-A36D-F0334FDCEEEB}"/>
                </a:ext>
                <a:ext uri="{C183D7F6-B498-43B3-948B-1728B52AA6E4}">
                  <adec:decorative xmlns:adec="http://schemas.microsoft.com/office/drawing/2017/decorative" val="1"/>
                </a:ext>
              </a:extLst>
            </p:cNvPr>
            <p:cNvSpPr/>
            <p:nvPr/>
          </p:nvSpPr>
          <p:spPr>
            <a:xfrm flipH="1">
              <a:off x="6304939" y="2033621"/>
              <a:ext cx="5100676" cy="3252363"/>
            </a:xfrm>
            <a:prstGeom prst="roundRect">
              <a:avLst>
                <a:gd name="adj" fmla="val 18978"/>
              </a:avLst>
            </a:prstGeom>
            <a:noFill/>
            <a:ln w="38100" cap="flat">
              <a:solidFill>
                <a:srgbClr val="FFC000"/>
              </a:solidFill>
              <a:prstDash val="solid"/>
              <a:miter/>
            </a:ln>
            <a:effectLst/>
          </p:spPr>
          <p:txBody>
            <a:bodyPr rtlCol="0" anchor="ct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2" name="Rectangle 21">
              <a:extLst>
                <a:ext uri="{FF2B5EF4-FFF2-40B4-BE49-F238E27FC236}">
                  <a16:creationId xmlns:a16="http://schemas.microsoft.com/office/drawing/2014/main" id="{5F4891B7-DC9F-4636-AAD9-BF8B47383FDC}"/>
                </a:ext>
              </a:extLst>
            </p:cNvPr>
            <p:cNvSpPr/>
            <p:nvPr/>
          </p:nvSpPr>
          <p:spPr>
            <a:xfrm>
              <a:off x="6304939" y="2063658"/>
              <a:ext cx="5100675" cy="2831544"/>
            </a:xfrm>
            <a:prstGeom prst="rect">
              <a:avLst/>
            </a:prstGeom>
          </p:spPr>
          <p:txBody>
            <a:bodyPr wrap="square" lIns="182880" tIns="91440" rIns="182880">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1200"/>
                </a:spcAft>
              </a:pPr>
              <a:r>
                <a:rPr lang="en-US" sz="2000" b="1" dirty="0">
                  <a:solidFill>
                    <a:schemeClr val="bg1"/>
                  </a:solidFill>
                  <a:latin typeface="Arial" panose="020B0604020202020204" pitchFamily="34" charset="0"/>
                  <a:cs typeface="Arial" panose="020B0604020202020204" pitchFamily="34" charset="0"/>
                </a:rPr>
                <a:t>If you join a Medicare Advantage </a:t>
              </a:r>
              <a:br>
                <a:rPr lang="en-US" sz="2000" b="1" dirty="0">
                  <a:solidFill>
                    <a:schemeClr val="bg1"/>
                  </a:solidFill>
                  <a:latin typeface="Arial" panose="020B0604020202020204" pitchFamily="34" charset="0"/>
                  <a:cs typeface="Arial" panose="020B0604020202020204" pitchFamily="34" charset="0"/>
                </a:rPr>
              </a:br>
              <a:r>
                <a:rPr lang="en-US" sz="2000" b="1" dirty="0">
                  <a:solidFill>
                    <a:schemeClr val="bg1"/>
                  </a:solidFill>
                  <a:latin typeface="Arial" panose="020B0604020202020204" pitchFamily="34" charset="0"/>
                  <a:cs typeface="Arial" panose="020B0604020202020204" pitchFamily="34" charset="0"/>
                </a:rPr>
                <a:t>Plan during Open Enrollment but </a:t>
              </a:r>
              <a:br>
                <a:rPr lang="en-US" sz="2000" b="1" dirty="0">
                  <a:solidFill>
                    <a:schemeClr val="bg1"/>
                  </a:solidFill>
                  <a:latin typeface="Arial" panose="020B0604020202020204" pitchFamily="34" charset="0"/>
                  <a:cs typeface="Arial" panose="020B0604020202020204" pitchFamily="34" charset="0"/>
                </a:rPr>
              </a:br>
              <a:r>
                <a:rPr lang="en-US" sz="2000" b="1" dirty="0">
                  <a:solidFill>
                    <a:schemeClr val="bg1"/>
                  </a:solidFill>
                  <a:latin typeface="Arial" panose="020B0604020202020204" pitchFamily="34" charset="0"/>
                  <a:cs typeface="Arial" panose="020B0604020202020204" pitchFamily="34" charset="0"/>
                </a:rPr>
                <a:t>change your mind, </a:t>
              </a:r>
            </a:p>
            <a:p>
              <a:pPr>
                <a:spcAft>
                  <a:spcPts val="1200"/>
                </a:spcAft>
              </a:pPr>
              <a:r>
                <a:rPr lang="en-US" sz="2000" dirty="0">
                  <a:solidFill>
                    <a:srgbClr val="00529B"/>
                  </a:solidFill>
                  <a:latin typeface="Arial" panose="020B0604020202020204" pitchFamily="34" charset="0"/>
                  <a:cs typeface="Arial" panose="020B0604020202020204" pitchFamily="34" charset="0"/>
                </a:rPr>
                <a:t>You can switch back to Original Medicare or change to a different Medicare Advantage Plan during the Medicare Advantage Open Enrollment Period (OEP) (January 1–March 31)</a:t>
              </a:r>
            </a:p>
          </p:txBody>
        </p:sp>
      </p:grpSp>
      <p:sp>
        <p:nvSpPr>
          <p:cNvPr id="5" name="Slide Number Placeholder 4">
            <a:extLst>
              <a:ext uri="{FF2B5EF4-FFF2-40B4-BE49-F238E27FC236}">
                <a16:creationId xmlns:a16="http://schemas.microsoft.com/office/drawing/2014/main" id="{F23DE0C6-FF95-4EB6-AEF4-CCDD7AC7897D}"/>
              </a:ext>
            </a:extLst>
          </p:cNvPr>
          <p:cNvSpPr>
            <a:spLocks noGrp="1"/>
          </p:cNvSpPr>
          <p:nvPr>
            <p:ph type="sldNum" sz="quarter" idx="12"/>
          </p:nvPr>
        </p:nvSpPr>
        <p:spPr/>
        <p:txBody>
          <a:bodyPr/>
          <a:lstStyle/>
          <a:p>
            <a:fld id="{48F63A3B-78C7-47BE-AE5E-E10140E04643}" type="slidenum">
              <a:rPr lang="en-US" smtClean="0"/>
              <a:pPr/>
              <a:t>81</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410432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How Are Medigap Policies &amp; </a:t>
            </a:r>
            <a:br>
              <a:rPr lang="en-US" sz="2800" dirty="0"/>
            </a:br>
            <a:r>
              <a:rPr lang="en-US" sz="2800" dirty="0"/>
              <a:t>Medicare Advantage Plans Different?</a:t>
            </a:r>
          </a:p>
        </p:txBody>
      </p:sp>
      <p:graphicFrame>
        <p:nvGraphicFramePr>
          <p:cNvPr id="7" name="Content Placeholder 5" descr="This table shows the differences between Medigap policies and Medicare Advantage plans"/>
          <p:cNvGraphicFramePr>
            <a:graphicFrameLocks noGrp="1"/>
          </p:cNvGraphicFramePr>
          <p:nvPr>
            <p:ph idx="4294967295"/>
            <p:extLst>
              <p:ext uri="{D42A27DB-BD31-4B8C-83A1-F6EECF244321}">
                <p14:modId xmlns:p14="http://schemas.microsoft.com/office/powerpoint/2010/main" val="1587507962"/>
              </p:ext>
            </p:extLst>
          </p:nvPr>
        </p:nvGraphicFramePr>
        <p:xfrm>
          <a:off x="348343" y="1165211"/>
          <a:ext cx="11447417" cy="5235589"/>
        </p:xfrm>
        <a:graphic>
          <a:graphicData uri="http://schemas.openxmlformats.org/drawingml/2006/table">
            <a:tbl>
              <a:tblPr firstRow="1" bandRow="1">
                <a:tableStyleId>{5FD0F851-EC5A-4D38-B0AD-8093EC10F338}</a:tableStyleId>
              </a:tblPr>
              <a:tblGrid>
                <a:gridCol w="1872831">
                  <a:extLst>
                    <a:ext uri="{9D8B030D-6E8A-4147-A177-3AD203B41FA5}">
                      <a16:colId xmlns:a16="http://schemas.microsoft.com/office/drawing/2014/main" val="20000"/>
                    </a:ext>
                  </a:extLst>
                </a:gridCol>
                <a:gridCol w="4713836">
                  <a:extLst>
                    <a:ext uri="{9D8B030D-6E8A-4147-A177-3AD203B41FA5}">
                      <a16:colId xmlns:a16="http://schemas.microsoft.com/office/drawing/2014/main" val="20001"/>
                    </a:ext>
                  </a:extLst>
                </a:gridCol>
                <a:gridCol w="4860750">
                  <a:extLst>
                    <a:ext uri="{9D8B030D-6E8A-4147-A177-3AD203B41FA5}">
                      <a16:colId xmlns:a16="http://schemas.microsoft.com/office/drawing/2014/main" val="20002"/>
                    </a:ext>
                  </a:extLst>
                </a:gridCol>
              </a:tblGrid>
              <a:tr h="666245">
                <a:tc>
                  <a:txBody>
                    <a:bodyPr/>
                    <a:lstStyle/>
                    <a:p>
                      <a:pPr marL="0" marR="0" indent="0">
                        <a:lnSpc>
                          <a:spcPct val="100000"/>
                        </a:lnSpc>
                        <a:spcBef>
                          <a:spcPts val="600"/>
                        </a:spcBef>
                        <a:spcAft>
                          <a:spcPts val="1200"/>
                        </a:spcAft>
                        <a:buFont typeface="Wingdings" panose="05000000000000000000" pitchFamily="2" charset="2"/>
                        <a:buNone/>
                      </a:pPr>
                      <a:endParaRPr lang="en-US" sz="2000" b="0" dirty="0">
                        <a:solidFill>
                          <a:srgbClr val="00529B"/>
                        </a:solidFill>
                        <a:effectLst/>
                        <a:latin typeface="Calibri"/>
                        <a:ea typeface="Calibri"/>
                        <a:cs typeface="Times New Roman"/>
                      </a:endParaRPr>
                    </a:p>
                  </a:txBody>
                  <a:tcPr marL="0" marR="0" marT="0" marB="0" anchor="ctr"/>
                </a:tc>
                <a:tc>
                  <a:txBody>
                    <a:bodyPr/>
                    <a:lstStyle/>
                    <a:p>
                      <a:pPr marL="44450" marR="0" algn="ctr">
                        <a:lnSpc>
                          <a:spcPct val="100000"/>
                        </a:lnSpc>
                        <a:spcBef>
                          <a:spcPts val="600"/>
                        </a:spcBef>
                        <a:spcAft>
                          <a:spcPts val="1200"/>
                        </a:spcAft>
                      </a:pPr>
                      <a:r>
                        <a:rPr lang="en-US" sz="2000" kern="1200" dirty="0">
                          <a:solidFill>
                            <a:srgbClr val="00529B"/>
                          </a:solidFill>
                          <a:effectLst/>
                        </a:rPr>
                        <a:t>Medigap Policies</a:t>
                      </a:r>
                      <a:endParaRPr lang="en-US" sz="2000" b="1" kern="1200" dirty="0">
                        <a:solidFill>
                          <a:srgbClr val="00529B"/>
                        </a:solidFill>
                        <a:effectLst/>
                        <a:latin typeface="+mn-lt"/>
                        <a:ea typeface="+mn-ea"/>
                        <a:cs typeface="+mn-cs"/>
                      </a:endParaRPr>
                    </a:p>
                  </a:txBody>
                  <a:tcPr marL="0" marR="0" marT="0" marB="0" anchor="ctr"/>
                </a:tc>
                <a:tc>
                  <a:txBody>
                    <a:bodyPr/>
                    <a:lstStyle/>
                    <a:p>
                      <a:pPr marL="44450" marR="0" algn="ctr" defTabSz="914400" rtl="0" eaLnBrk="1" latinLnBrk="0" hangingPunct="1">
                        <a:lnSpc>
                          <a:spcPct val="100000"/>
                        </a:lnSpc>
                        <a:spcBef>
                          <a:spcPts val="600"/>
                        </a:spcBef>
                        <a:spcAft>
                          <a:spcPts val="1200"/>
                        </a:spcAft>
                      </a:pPr>
                      <a:r>
                        <a:rPr lang="en-US" sz="2000" kern="1200" dirty="0">
                          <a:solidFill>
                            <a:srgbClr val="00529B"/>
                          </a:solidFill>
                          <a:effectLst/>
                        </a:rPr>
                        <a:t>Medicare Advantage Plans</a:t>
                      </a:r>
                      <a:endParaRPr lang="en-US" sz="2000" b="1" kern="1200" dirty="0">
                        <a:solidFill>
                          <a:srgbClr val="00529B"/>
                        </a:solidFill>
                        <a:effectLst/>
                        <a:latin typeface="+mn-lt"/>
                        <a:ea typeface="+mn-ea"/>
                        <a:cs typeface="+mn-cs"/>
                      </a:endParaRPr>
                    </a:p>
                  </a:txBody>
                  <a:tcPr marL="0" marR="0" marT="0" marB="0" anchor="ctr"/>
                </a:tc>
                <a:extLst>
                  <a:ext uri="{0D108BD9-81ED-4DB2-BD59-A6C34878D82A}">
                    <a16:rowId xmlns:a16="http://schemas.microsoft.com/office/drawing/2014/main" val="10000"/>
                  </a:ext>
                </a:extLst>
              </a:tr>
              <a:tr h="413212">
                <a:tc>
                  <a:txBody>
                    <a:bodyPr/>
                    <a:lstStyle/>
                    <a:p>
                      <a:pPr marL="91440" marR="0" indent="0">
                        <a:lnSpc>
                          <a:spcPct val="100000"/>
                        </a:lnSpc>
                        <a:spcBef>
                          <a:spcPts val="600"/>
                        </a:spcBef>
                        <a:spcAft>
                          <a:spcPts val="1200"/>
                        </a:spcAft>
                        <a:buFont typeface="Wingdings" panose="05000000000000000000" pitchFamily="2" charset="2"/>
                        <a:buNone/>
                      </a:pPr>
                      <a:r>
                        <a:rPr lang="en-US" sz="2000" kern="1200" dirty="0">
                          <a:solidFill>
                            <a:srgbClr val="00529B"/>
                          </a:solidFill>
                          <a:effectLst/>
                        </a:rPr>
                        <a:t>Offered by</a:t>
                      </a:r>
                      <a:endParaRPr lang="en-US" sz="2000" b="0" dirty="0">
                        <a:solidFill>
                          <a:srgbClr val="00529B"/>
                        </a:solidFill>
                        <a:effectLst/>
                        <a:latin typeface="Calibri"/>
                        <a:ea typeface="Calibri"/>
                        <a:cs typeface="Times New Roman"/>
                      </a:endParaRPr>
                    </a:p>
                  </a:txBody>
                  <a:tcPr marL="0" marR="0" marT="0" marB="0" anchor="ctr"/>
                </a:tc>
                <a:tc>
                  <a:txBody>
                    <a:bodyPr/>
                    <a:lstStyle/>
                    <a:p>
                      <a:pPr marL="44450" marR="0">
                        <a:lnSpc>
                          <a:spcPct val="100000"/>
                        </a:lnSpc>
                        <a:spcBef>
                          <a:spcPts val="600"/>
                        </a:spcBef>
                        <a:spcAft>
                          <a:spcPts val="1200"/>
                        </a:spcAft>
                      </a:pPr>
                      <a:r>
                        <a:rPr lang="en-US" sz="2000" kern="1200" dirty="0">
                          <a:solidFill>
                            <a:srgbClr val="00529B"/>
                          </a:solidFill>
                          <a:effectLst/>
                        </a:rPr>
                        <a:t>Private companies</a:t>
                      </a:r>
                      <a:endParaRPr lang="en-US" sz="2000" b="0" dirty="0">
                        <a:solidFill>
                          <a:srgbClr val="00529B"/>
                        </a:solidFill>
                        <a:effectLst/>
                        <a:latin typeface="Calibri"/>
                        <a:ea typeface="Calibri"/>
                        <a:cs typeface="Times New Roman"/>
                      </a:endParaRPr>
                    </a:p>
                  </a:txBody>
                  <a:tcPr marL="0" marR="0" marT="0" marB="0" anchor="ctr"/>
                </a:tc>
                <a:tc>
                  <a:txBody>
                    <a:bodyPr/>
                    <a:lstStyle/>
                    <a:p>
                      <a:pPr marL="44450" marR="0" algn="l" defTabSz="914400" rtl="0" eaLnBrk="1" latinLnBrk="0" hangingPunct="1">
                        <a:lnSpc>
                          <a:spcPct val="100000"/>
                        </a:lnSpc>
                        <a:spcBef>
                          <a:spcPts val="600"/>
                        </a:spcBef>
                        <a:spcAft>
                          <a:spcPts val="1200"/>
                        </a:spcAft>
                      </a:pPr>
                      <a:r>
                        <a:rPr lang="en-US" sz="2000" kern="1200" dirty="0">
                          <a:solidFill>
                            <a:srgbClr val="00529B"/>
                          </a:solidFill>
                          <a:effectLst/>
                        </a:rPr>
                        <a:t>Private companies</a:t>
                      </a:r>
                      <a:endParaRPr lang="en-US" sz="2000" b="0" kern="1200" dirty="0">
                        <a:solidFill>
                          <a:srgbClr val="00529B"/>
                        </a:solidFill>
                        <a:effectLst/>
                        <a:latin typeface="+mn-lt"/>
                        <a:ea typeface="+mn-ea"/>
                        <a:cs typeface="+mn-cs"/>
                      </a:endParaRPr>
                    </a:p>
                  </a:txBody>
                  <a:tcPr marL="0" marR="0" marT="0" marB="0" anchor="ctr"/>
                </a:tc>
                <a:extLst>
                  <a:ext uri="{0D108BD9-81ED-4DB2-BD59-A6C34878D82A}">
                    <a16:rowId xmlns:a16="http://schemas.microsoft.com/office/drawing/2014/main" val="10001"/>
                  </a:ext>
                </a:extLst>
              </a:tr>
              <a:tr h="666245">
                <a:tc>
                  <a:txBody>
                    <a:bodyPr/>
                    <a:lstStyle/>
                    <a:p>
                      <a:pPr marL="91440" marR="0" indent="0" algn="l" defTabSz="914400" rtl="0" eaLnBrk="1" latinLnBrk="0" hangingPunct="1">
                        <a:lnSpc>
                          <a:spcPct val="100000"/>
                        </a:lnSpc>
                        <a:spcBef>
                          <a:spcPts val="600"/>
                        </a:spcBef>
                        <a:spcAft>
                          <a:spcPts val="1200"/>
                        </a:spcAft>
                        <a:buFont typeface="Wingdings" panose="05000000000000000000" pitchFamily="2" charset="2"/>
                        <a:buNone/>
                      </a:pPr>
                      <a:r>
                        <a:rPr lang="en-US" sz="2000" kern="1200" dirty="0">
                          <a:solidFill>
                            <a:srgbClr val="00529B"/>
                          </a:solidFill>
                          <a:effectLst/>
                        </a:rPr>
                        <a:t>Government oversight </a:t>
                      </a:r>
                      <a:endParaRPr lang="en-US" sz="2000" b="1" kern="1200" dirty="0">
                        <a:solidFill>
                          <a:srgbClr val="00529B"/>
                        </a:solidFill>
                        <a:effectLst/>
                        <a:latin typeface="+mn-lt"/>
                        <a:ea typeface="+mn-ea"/>
                        <a:cs typeface="+mn-cs"/>
                      </a:endParaRPr>
                    </a:p>
                  </a:txBody>
                  <a:tcPr marL="0" marR="0" marT="0" marB="0" anchor="ctr"/>
                </a:tc>
                <a:tc>
                  <a:txBody>
                    <a:bodyPr/>
                    <a:lstStyle/>
                    <a:p>
                      <a:pPr marL="44450" marR="0" indent="0" algn="l" defTabSz="914400" rtl="0" eaLnBrk="1" fontAlgn="auto" latinLnBrk="0" hangingPunct="1">
                        <a:lnSpc>
                          <a:spcPct val="100000"/>
                        </a:lnSpc>
                        <a:spcBef>
                          <a:spcPts val="600"/>
                        </a:spcBef>
                        <a:spcAft>
                          <a:spcPts val="1200"/>
                        </a:spcAft>
                        <a:buClrTx/>
                        <a:buSzTx/>
                        <a:buFontTx/>
                        <a:buNone/>
                        <a:tabLst/>
                        <a:defRPr/>
                      </a:pPr>
                      <a:r>
                        <a:rPr lang="en-US" sz="2000" u="none" strike="noStrike" kern="1200" baseline="0" dirty="0">
                          <a:solidFill>
                            <a:srgbClr val="00529B"/>
                          </a:solidFill>
                        </a:rPr>
                        <a:t>State, but must also follow federal laws</a:t>
                      </a:r>
                      <a:endParaRPr lang="en-US" sz="2000" b="0" kern="1200" spc="-15" dirty="0">
                        <a:solidFill>
                          <a:srgbClr val="00529B"/>
                        </a:solidFill>
                        <a:effectLst/>
                        <a:latin typeface="+mn-lt"/>
                        <a:ea typeface="+mn-ea"/>
                        <a:cs typeface="+mn-cs"/>
                      </a:endParaRPr>
                    </a:p>
                  </a:txBody>
                  <a:tcPr marL="0" marR="0" marT="0" marB="0" anchor="ctr"/>
                </a:tc>
                <a:tc>
                  <a:txBody>
                    <a:bodyPr/>
                    <a:lstStyle/>
                    <a:p>
                      <a:pPr marL="44450" marR="0" indent="0" algn="l" defTabSz="914400" rtl="0" eaLnBrk="1" fontAlgn="auto" latinLnBrk="0" hangingPunct="1">
                        <a:lnSpc>
                          <a:spcPct val="100000"/>
                        </a:lnSpc>
                        <a:spcBef>
                          <a:spcPts val="600"/>
                        </a:spcBef>
                        <a:spcAft>
                          <a:spcPts val="1200"/>
                        </a:spcAft>
                        <a:buClrTx/>
                        <a:buSzTx/>
                        <a:buFontTx/>
                        <a:buNone/>
                        <a:tabLst/>
                        <a:defRPr/>
                      </a:pPr>
                      <a:r>
                        <a:rPr lang="en-US" sz="2000" kern="1200" dirty="0">
                          <a:solidFill>
                            <a:srgbClr val="00529B"/>
                          </a:solidFill>
                          <a:effectLst/>
                        </a:rPr>
                        <a:t>Federal (plans must be approved by Medicare)</a:t>
                      </a:r>
                      <a:endParaRPr lang="en-US" sz="2000" b="0" kern="1200" dirty="0">
                        <a:solidFill>
                          <a:srgbClr val="00529B"/>
                        </a:solidFill>
                        <a:effectLst/>
                        <a:latin typeface="+mn-lt"/>
                        <a:ea typeface="+mn-ea"/>
                        <a:cs typeface="+mn-cs"/>
                      </a:endParaRPr>
                    </a:p>
                  </a:txBody>
                  <a:tcPr marL="0" marR="0" marT="0" marB="0" anchor="ctr"/>
                </a:tc>
                <a:extLst>
                  <a:ext uri="{0D108BD9-81ED-4DB2-BD59-A6C34878D82A}">
                    <a16:rowId xmlns:a16="http://schemas.microsoft.com/office/drawing/2014/main" val="10002"/>
                  </a:ext>
                </a:extLst>
              </a:tr>
              <a:tr h="374288">
                <a:tc>
                  <a:txBody>
                    <a:bodyPr/>
                    <a:lstStyle/>
                    <a:p>
                      <a:pPr marL="91440" marR="0" indent="0" algn="l" defTabSz="914400" rtl="0" eaLnBrk="1" latinLnBrk="0" hangingPunct="1">
                        <a:lnSpc>
                          <a:spcPct val="100000"/>
                        </a:lnSpc>
                        <a:spcBef>
                          <a:spcPts val="600"/>
                        </a:spcBef>
                        <a:spcAft>
                          <a:spcPts val="1200"/>
                        </a:spcAft>
                        <a:buFont typeface="Wingdings" panose="05000000000000000000" pitchFamily="2" charset="2"/>
                        <a:buNone/>
                      </a:pPr>
                      <a:r>
                        <a:rPr lang="en-US" sz="2000" kern="1200" dirty="0">
                          <a:solidFill>
                            <a:srgbClr val="00529B"/>
                          </a:solidFill>
                          <a:effectLst/>
                        </a:rPr>
                        <a:t>Works with</a:t>
                      </a:r>
                      <a:endParaRPr lang="en-US" sz="2000" b="1" kern="1200" dirty="0">
                        <a:solidFill>
                          <a:srgbClr val="00529B"/>
                        </a:solidFill>
                        <a:effectLst/>
                        <a:latin typeface="+mn-lt"/>
                        <a:ea typeface="+mn-ea"/>
                        <a:cs typeface="+mn-cs"/>
                      </a:endParaRPr>
                    </a:p>
                  </a:txBody>
                  <a:tcPr marL="0" marR="0" marT="0" marB="0" anchor="ctr"/>
                </a:tc>
                <a:tc>
                  <a:txBody>
                    <a:bodyPr/>
                    <a:lstStyle/>
                    <a:p>
                      <a:pPr marL="44450" marR="0">
                        <a:lnSpc>
                          <a:spcPct val="100000"/>
                        </a:lnSpc>
                        <a:spcBef>
                          <a:spcPts val="600"/>
                        </a:spcBef>
                        <a:spcAft>
                          <a:spcPts val="1200"/>
                        </a:spcAft>
                      </a:pPr>
                      <a:r>
                        <a:rPr lang="en-US" sz="2000" kern="1200" dirty="0">
                          <a:solidFill>
                            <a:srgbClr val="00529B"/>
                          </a:solidFill>
                          <a:effectLst/>
                        </a:rPr>
                        <a:t>Original Medicare</a:t>
                      </a:r>
                      <a:endParaRPr lang="en-US" sz="2000" kern="1200" dirty="0">
                        <a:solidFill>
                          <a:srgbClr val="00529B"/>
                        </a:solidFill>
                        <a:effectLst/>
                        <a:latin typeface="+mn-lt"/>
                        <a:ea typeface="+mn-ea"/>
                        <a:cs typeface="+mn-cs"/>
                      </a:endParaRPr>
                    </a:p>
                  </a:txBody>
                  <a:tcPr marL="0" marR="0" marT="0" marB="0" anchor="ctr"/>
                </a:tc>
                <a:tc>
                  <a:txBody>
                    <a:bodyPr/>
                    <a:lstStyle/>
                    <a:p>
                      <a:pPr marL="44450" marR="0">
                        <a:lnSpc>
                          <a:spcPct val="100000"/>
                        </a:lnSpc>
                        <a:spcBef>
                          <a:spcPts val="600"/>
                        </a:spcBef>
                        <a:spcAft>
                          <a:spcPts val="1200"/>
                        </a:spcAft>
                      </a:pPr>
                      <a:r>
                        <a:rPr lang="en-US" sz="2000" kern="1200" dirty="0">
                          <a:solidFill>
                            <a:srgbClr val="00529B"/>
                          </a:solidFill>
                          <a:effectLst/>
                        </a:rPr>
                        <a:t>N/A</a:t>
                      </a:r>
                      <a:endParaRPr lang="en-US" sz="2000" b="0" kern="1200" dirty="0">
                        <a:solidFill>
                          <a:srgbClr val="00529B"/>
                        </a:solidFill>
                        <a:effectLst/>
                        <a:latin typeface="+mn-lt"/>
                        <a:ea typeface="+mn-ea"/>
                        <a:cs typeface="+mn-cs"/>
                      </a:endParaRPr>
                    </a:p>
                  </a:txBody>
                  <a:tcPr marL="0" marR="0" marT="0" marB="0" anchor="ctr"/>
                </a:tc>
                <a:extLst>
                  <a:ext uri="{0D108BD9-81ED-4DB2-BD59-A6C34878D82A}">
                    <a16:rowId xmlns:a16="http://schemas.microsoft.com/office/drawing/2014/main" val="10003"/>
                  </a:ext>
                </a:extLst>
              </a:tr>
              <a:tr h="1806325">
                <a:tc>
                  <a:txBody>
                    <a:bodyPr/>
                    <a:lstStyle/>
                    <a:p>
                      <a:pPr marL="91440" marR="0" indent="0" algn="l" defTabSz="914400" rtl="0" eaLnBrk="1" latinLnBrk="0" hangingPunct="1">
                        <a:lnSpc>
                          <a:spcPct val="100000"/>
                        </a:lnSpc>
                        <a:spcBef>
                          <a:spcPts val="600"/>
                        </a:spcBef>
                        <a:spcAft>
                          <a:spcPts val="1200"/>
                        </a:spcAft>
                        <a:buFont typeface="Wingdings" panose="05000000000000000000" pitchFamily="2" charset="2"/>
                        <a:buNone/>
                      </a:pPr>
                      <a:r>
                        <a:rPr lang="en-US" sz="2000" kern="1200" dirty="0">
                          <a:solidFill>
                            <a:srgbClr val="00529B"/>
                          </a:solidFill>
                          <a:effectLst/>
                        </a:rPr>
                        <a:t>Covers</a:t>
                      </a:r>
                      <a:endParaRPr lang="en-US" sz="2000" b="1" kern="1200" dirty="0">
                        <a:solidFill>
                          <a:srgbClr val="00529B"/>
                        </a:solidFill>
                        <a:effectLst/>
                        <a:latin typeface="+mn-lt"/>
                        <a:ea typeface="+mn-ea"/>
                        <a:cs typeface="+mn-cs"/>
                      </a:endParaRPr>
                    </a:p>
                  </a:txBody>
                  <a:tcPr marL="0" marR="0" marT="0" marB="0" anchor="ctr"/>
                </a:tc>
                <a:tc>
                  <a:txBody>
                    <a:bodyPr/>
                    <a:lstStyle/>
                    <a:p>
                      <a:pPr marL="44450" marR="0">
                        <a:lnSpc>
                          <a:spcPct val="100000"/>
                        </a:lnSpc>
                        <a:spcBef>
                          <a:spcPts val="600"/>
                        </a:spcBef>
                        <a:spcAft>
                          <a:spcPts val="1200"/>
                        </a:spcAft>
                      </a:pPr>
                      <a:r>
                        <a:rPr lang="en-US" sz="2000" kern="1200" dirty="0">
                          <a:solidFill>
                            <a:srgbClr val="00529B"/>
                          </a:solidFill>
                          <a:effectLst/>
                        </a:rPr>
                        <a:t>Gaps in Original Medicare coverage, like deductibles, coinsurance, and copayments</a:t>
                      </a:r>
                      <a:r>
                        <a:rPr lang="en-US" sz="2000" kern="1200" baseline="0" dirty="0">
                          <a:solidFill>
                            <a:srgbClr val="00529B"/>
                          </a:solidFill>
                          <a:effectLst/>
                        </a:rPr>
                        <a:t> for Medicare-covered services.</a:t>
                      </a:r>
                      <a:endParaRPr lang="en-US" sz="2000" kern="1200" dirty="0">
                        <a:solidFill>
                          <a:srgbClr val="00529B"/>
                        </a:solidFill>
                        <a:effectLst/>
                        <a:latin typeface="+mn-lt"/>
                        <a:ea typeface="+mn-ea"/>
                        <a:cs typeface="+mn-cs"/>
                      </a:endParaRPr>
                    </a:p>
                  </a:txBody>
                  <a:tcPr marL="0" marR="0" marT="0" marB="0" anchor="ctr"/>
                </a:tc>
                <a:tc>
                  <a:txBody>
                    <a:bodyPr/>
                    <a:lstStyle/>
                    <a:p>
                      <a:pPr marL="44450" marR="0">
                        <a:lnSpc>
                          <a:spcPct val="100000"/>
                        </a:lnSpc>
                        <a:spcBef>
                          <a:spcPts val="600"/>
                        </a:spcBef>
                        <a:spcAft>
                          <a:spcPts val="1200"/>
                        </a:spcAft>
                      </a:pPr>
                      <a:r>
                        <a:rPr lang="en-US" sz="2000" kern="1200" dirty="0">
                          <a:solidFill>
                            <a:srgbClr val="00529B"/>
                          </a:solidFill>
                          <a:effectLst/>
                        </a:rPr>
                        <a:t>All Part A and Part B covered services and supplies. May also cover things not covered by Original Medicare, like vision and dental coverage. Most Medicare Advantage Plans include Medicare drug coverage.</a:t>
                      </a:r>
                      <a:endParaRPr lang="en-US" sz="2000" b="0" kern="1200" spc="-15" dirty="0">
                        <a:solidFill>
                          <a:srgbClr val="00529B"/>
                        </a:solidFill>
                        <a:effectLst/>
                        <a:latin typeface="+mn-lt"/>
                        <a:ea typeface="+mn-ea"/>
                        <a:cs typeface="+mn-cs"/>
                      </a:endParaRPr>
                    </a:p>
                  </a:txBody>
                  <a:tcPr marL="0" marR="0" marT="0" marB="0" anchor="ctr"/>
                </a:tc>
                <a:extLst>
                  <a:ext uri="{0D108BD9-81ED-4DB2-BD59-A6C34878D82A}">
                    <a16:rowId xmlns:a16="http://schemas.microsoft.com/office/drawing/2014/main" val="10004"/>
                  </a:ext>
                </a:extLst>
              </a:tr>
              <a:tr h="350333">
                <a:tc>
                  <a:txBody>
                    <a:bodyPr/>
                    <a:lstStyle/>
                    <a:p>
                      <a:pPr marL="91440" marR="0" indent="0" algn="l" defTabSz="914400" rtl="0" eaLnBrk="1" latinLnBrk="0" hangingPunct="1">
                        <a:lnSpc>
                          <a:spcPct val="100000"/>
                        </a:lnSpc>
                        <a:spcBef>
                          <a:spcPts val="600"/>
                        </a:spcBef>
                        <a:spcAft>
                          <a:spcPts val="1200"/>
                        </a:spcAft>
                        <a:buFont typeface="Wingdings" panose="05000000000000000000" pitchFamily="2" charset="2"/>
                        <a:buNone/>
                      </a:pPr>
                      <a:r>
                        <a:rPr lang="en-US" sz="2000" kern="1200" dirty="0">
                          <a:solidFill>
                            <a:srgbClr val="00529B"/>
                          </a:solidFill>
                          <a:effectLst/>
                        </a:rPr>
                        <a:t>You must have</a:t>
                      </a:r>
                      <a:endParaRPr lang="en-US" sz="2000" b="1" kern="1200" dirty="0">
                        <a:solidFill>
                          <a:srgbClr val="00529B"/>
                        </a:solidFill>
                        <a:effectLst/>
                        <a:latin typeface="+mn-lt"/>
                        <a:ea typeface="+mn-ea"/>
                        <a:cs typeface="+mn-cs"/>
                      </a:endParaRPr>
                    </a:p>
                  </a:txBody>
                  <a:tcPr marL="0" marR="0" marT="0" marB="0" anchor="ctr"/>
                </a:tc>
                <a:tc>
                  <a:txBody>
                    <a:bodyPr/>
                    <a:lstStyle/>
                    <a:p>
                      <a:pPr marL="44450" marR="0">
                        <a:lnSpc>
                          <a:spcPct val="100000"/>
                        </a:lnSpc>
                        <a:spcBef>
                          <a:spcPts val="600"/>
                        </a:spcBef>
                        <a:spcAft>
                          <a:spcPts val="1200"/>
                        </a:spcAft>
                      </a:pPr>
                      <a:r>
                        <a:rPr lang="en-US" sz="2000" kern="1200" dirty="0">
                          <a:solidFill>
                            <a:srgbClr val="00529B"/>
                          </a:solidFill>
                          <a:effectLst/>
                        </a:rPr>
                        <a:t>Part A and Part B</a:t>
                      </a:r>
                      <a:endParaRPr lang="en-US" sz="2000" b="0" kern="1200" spc="-15" dirty="0">
                        <a:solidFill>
                          <a:srgbClr val="00529B"/>
                        </a:solidFill>
                        <a:effectLst/>
                        <a:latin typeface="+mn-lt"/>
                        <a:ea typeface="+mn-ea"/>
                        <a:cs typeface="+mn-cs"/>
                      </a:endParaRPr>
                    </a:p>
                  </a:txBody>
                  <a:tcPr marL="0" marR="0" marT="0" marB="0" anchor="ctr"/>
                </a:tc>
                <a:tc>
                  <a:txBody>
                    <a:bodyPr/>
                    <a:lstStyle/>
                    <a:p>
                      <a:pPr marL="44450" marR="0" algn="l" defTabSz="914400" rtl="0" eaLnBrk="1" latinLnBrk="0" hangingPunct="1">
                        <a:lnSpc>
                          <a:spcPct val="100000"/>
                        </a:lnSpc>
                        <a:spcBef>
                          <a:spcPts val="600"/>
                        </a:spcBef>
                        <a:spcAft>
                          <a:spcPts val="1200"/>
                        </a:spcAft>
                      </a:pPr>
                      <a:r>
                        <a:rPr lang="en-US" sz="2000" kern="1200" dirty="0">
                          <a:solidFill>
                            <a:srgbClr val="00529B"/>
                          </a:solidFill>
                          <a:effectLst/>
                        </a:rPr>
                        <a:t>Part A and Part B</a:t>
                      </a:r>
                      <a:endParaRPr lang="en-US" sz="2000" b="0" kern="1200" dirty="0">
                        <a:solidFill>
                          <a:srgbClr val="00529B"/>
                        </a:solidFill>
                        <a:effectLst/>
                        <a:latin typeface="+mn-lt"/>
                        <a:ea typeface="+mn-ea"/>
                        <a:cs typeface="+mn-cs"/>
                      </a:endParaRPr>
                    </a:p>
                  </a:txBody>
                  <a:tcPr marL="0" marR="0" marT="0" marB="0" anchor="ctr"/>
                </a:tc>
                <a:extLst>
                  <a:ext uri="{0D108BD9-81ED-4DB2-BD59-A6C34878D82A}">
                    <a16:rowId xmlns:a16="http://schemas.microsoft.com/office/drawing/2014/main" val="10005"/>
                  </a:ext>
                </a:extLst>
              </a:tr>
              <a:tr h="958941">
                <a:tc>
                  <a:txBody>
                    <a:bodyPr/>
                    <a:lstStyle/>
                    <a:p>
                      <a:pPr marL="91440" marR="0" indent="0" algn="l" defTabSz="914400" rtl="0" eaLnBrk="1" latinLnBrk="0" hangingPunct="1">
                        <a:lnSpc>
                          <a:spcPct val="100000"/>
                        </a:lnSpc>
                        <a:spcBef>
                          <a:spcPts val="600"/>
                        </a:spcBef>
                        <a:spcAft>
                          <a:spcPts val="1200"/>
                        </a:spcAft>
                        <a:buFont typeface="Wingdings" panose="05000000000000000000" pitchFamily="2" charset="2"/>
                        <a:buNone/>
                      </a:pPr>
                      <a:r>
                        <a:rPr lang="en-US" sz="2000" kern="1200" dirty="0">
                          <a:solidFill>
                            <a:srgbClr val="00529B"/>
                          </a:solidFill>
                          <a:effectLst/>
                        </a:rPr>
                        <a:t>Do you pay a premium?</a:t>
                      </a:r>
                      <a:endParaRPr lang="en-US" sz="2000" b="1" kern="1200" dirty="0">
                        <a:solidFill>
                          <a:srgbClr val="00529B"/>
                        </a:solidFill>
                        <a:effectLst/>
                        <a:latin typeface="+mn-lt"/>
                        <a:ea typeface="+mn-ea"/>
                        <a:cs typeface="+mn-cs"/>
                      </a:endParaRPr>
                    </a:p>
                  </a:txBody>
                  <a:tcPr marL="0" marR="0" marT="0" marB="0" anchor="ctr"/>
                </a:tc>
                <a:tc>
                  <a:txBody>
                    <a:bodyPr/>
                    <a:lstStyle/>
                    <a:p>
                      <a:pPr marL="44450" marR="0" algn="l" defTabSz="914400" rtl="0" eaLnBrk="1" latinLnBrk="0" hangingPunct="1">
                        <a:lnSpc>
                          <a:spcPct val="100000"/>
                        </a:lnSpc>
                        <a:spcBef>
                          <a:spcPts val="600"/>
                        </a:spcBef>
                        <a:spcAft>
                          <a:spcPts val="1200"/>
                        </a:spcAft>
                      </a:pPr>
                      <a:r>
                        <a:rPr lang="en-US" sz="2000" kern="1200" dirty="0">
                          <a:solidFill>
                            <a:srgbClr val="00529B"/>
                          </a:solidFill>
                          <a:effectLst/>
                        </a:rPr>
                        <a:t>Yes. You pay a premium for the policy and you pay the Part B premium.</a:t>
                      </a:r>
                      <a:endParaRPr lang="en-US" sz="2000" b="0" kern="1200" dirty="0">
                        <a:solidFill>
                          <a:srgbClr val="00529B"/>
                        </a:solidFill>
                        <a:effectLst/>
                        <a:latin typeface="+mn-lt"/>
                        <a:ea typeface="+mn-ea"/>
                        <a:cs typeface="+mn-cs"/>
                      </a:endParaRPr>
                    </a:p>
                  </a:txBody>
                  <a:tcPr marL="0" marR="0" marT="0" marB="0" anchor="ctr"/>
                </a:tc>
                <a:tc>
                  <a:txBody>
                    <a:bodyPr/>
                    <a:lstStyle/>
                    <a:p>
                      <a:pPr marL="44450" marR="0" algn="l" defTabSz="914400" rtl="0" eaLnBrk="1" latinLnBrk="0" hangingPunct="1">
                        <a:lnSpc>
                          <a:spcPct val="100000"/>
                        </a:lnSpc>
                        <a:spcBef>
                          <a:spcPts val="600"/>
                        </a:spcBef>
                        <a:spcAft>
                          <a:spcPts val="1200"/>
                        </a:spcAft>
                      </a:pPr>
                      <a:r>
                        <a:rPr lang="en-US" sz="2000" kern="1200" dirty="0">
                          <a:solidFill>
                            <a:srgbClr val="00529B"/>
                          </a:solidFill>
                          <a:effectLst/>
                        </a:rPr>
                        <a:t>Yes. In addition to paying the Part B premium</a:t>
                      </a:r>
                      <a:r>
                        <a:rPr lang="en-US" sz="2000" kern="1200" baseline="0" dirty="0">
                          <a:solidFill>
                            <a:srgbClr val="00529B"/>
                          </a:solidFill>
                          <a:effectLst/>
                        </a:rPr>
                        <a:t>, y</a:t>
                      </a:r>
                      <a:r>
                        <a:rPr lang="en-US" sz="2000" kern="1200" dirty="0">
                          <a:solidFill>
                            <a:srgbClr val="00529B"/>
                          </a:solidFill>
                          <a:effectLst/>
                        </a:rPr>
                        <a:t>ou may have to pay a monthly plan premium.</a:t>
                      </a:r>
                      <a:endParaRPr lang="en-US" sz="2000" b="0" kern="1200" dirty="0">
                        <a:solidFill>
                          <a:srgbClr val="00529B"/>
                        </a:solidFill>
                        <a:effectLst/>
                        <a:latin typeface="+mn-lt"/>
                        <a:ea typeface="+mn-ea"/>
                        <a:cs typeface="+mn-cs"/>
                      </a:endParaRPr>
                    </a:p>
                  </a:txBody>
                  <a:tcPr marL="0" marR="0" marT="0" marB="0" anchor="ctr"/>
                </a:tc>
                <a:extLst>
                  <a:ext uri="{0D108BD9-81ED-4DB2-BD59-A6C34878D82A}">
                    <a16:rowId xmlns:a16="http://schemas.microsoft.com/office/drawing/2014/main" val="10006"/>
                  </a:ext>
                </a:extLst>
              </a:tr>
            </a:tbl>
          </a:graphicData>
        </a:graphic>
      </p:graphicFrame>
      <p:sp>
        <p:nvSpPr>
          <p:cNvPr id="5" name="Slide Number Placeholder 4">
            <a:extLst>
              <a:ext uri="{FF2B5EF4-FFF2-40B4-BE49-F238E27FC236}">
                <a16:creationId xmlns:a16="http://schemas.microsoft.com/office/drawing/2014/main" id="{B3B2CB41-137A-4BC2-84E6-DAD1B6210AE9}"/>
              </a:ext>
            </a:extLst>
          </p:cNvPr>
          <p:cNvSpPr>
            <a:spLocks noGrp="1"/>
          </p:cNvSpPr>
          <p:nvPr>
            <p:ph type="sldNum" sz="quarter" idx="12"/>
          </p:nvPr>
        </p:nvSpPr>
        <p:spPr/>
        <p:txBody>
          <a:bodyPr/>
          <a:lstStyle/>
          <a:p>
            <a:fld id="{48F63A3B-78C7-47BE-AE5E-E10140E04643}" type="slidenum">
              <a:rPr lang="en-US" smtClean="0"/>
              <a:pPr/>
              <a:t>82</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38730767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Other Health Plans: Medicare Cost Plans</a:t>
            </a:r>
          </a:p>
        </p:txBody>
      </p:sp>
      <p:sp>
        <p:nvSpPr>
          <p:cNvPr id="5" name="Content Placeholder 4"/>
          <p:cNvSpPr>
            <a:spLocks noGrp="1"/>
          </p:cNvSpPr>
          <p:nvPr>
            <p:ph sz="quarter" idx="13"/>
          </p:nvPr>
        </p:nvSpPr>
        <p:spPr>
          <a:xfrm>
            <a:off x="1200150" y="1249680"/>
            <a:ext cx="9791700" cy="4667250"/>
          </a:xfrm>
        </p:spPr>
        <p:txBody>
          <a:bodyPr vert="horz" lIns="91440" tIns="45720" rIns="91440" bIns="45720" rtlCol="0" anchor="t">
            <a:noAutofit/>
          </a:bodyPr>
          <a:lstStyle/>
          <a:p>
            <a:pPr>
              <a:buFont typeface="Wingdings,Sans-Serif"/>
              <a:buChar char="§"/>
            </a:pPr>
            <a:r>
              <a:rPr lang="en-US" dirty="0"/>
              <a:t>You can join even if you only have Part B</a:t>
            </a:r>
            <a:endParaRPr lang="en-US" dirty="0">
              <a:cs typeface="Calibri"/>
            </a:endParaRPr>
          </a:p>
          <a:p>
            <a:pPr>
              <a:buFont typeface="Wingdings,Sans-Serif"/>
              <a:buChar char="§"/>
            </a:pPr>
            <a:r>
              <a:rPr lang="en-US" dirty="0"/>
              <a:t>If you have Part A and Part B and go to a non-network provider:</a:t>
            </a:r>
            <a:endParaRPr lang="en-US" dirty="0">
              <a:cs typeface="Calibri"/>
            </a:endParaRPr>
          </a:p>
          <a:p>
            <a:pPr lvl="1">
              <a:spcAft>
                <a:spcPts val="1200"/>
              </a:spcAft>
              <a:buFont typeface="Arial,Sans-Serif"/>
              <a:buChar char="•"/>
            </a:pPr>
            <a:r>
              <a:rPr lang="en-US" dirty="0"/>
              <a:t>Your services are covered under Original Medicare </a:t>
            </a:r>
            <a:endParaRPr lang="en-US" dirty="0">
              <a:cs typeface="Calibri"/>
            </a:endParaRPr>
          </a:p>
          <a:p>
            <a:pPr lvl="1">
              <a:spcAft>
                <a:spcPts val="1200"/>
              </a:spcAft>
              <a:buFont typeface="Arial,Sans-Serif"/>
              <a:buChar char="•"/>
            </a:pPr>
            <a:r>
              <a:rPr lang="en-US" dirty="0"/>
              <a:t>You’ll pay the Part A and Part B coinsurance and deductibles </a:t>
            </a:r>
            <a:endParaRPr lang="en-US" dirty="0">
              <a:cs typeface="Calibri"/>
            </a:endParaRPr>
          </a:p>
          <a:p>
            <a:pPr>
              <a:buFont typeface="Wingdings,Sans-Serif"/>
              <a:buChar char="§"/>
            </a:pPr>
            <a:r>
              <a:rPr lang="en-US" dirty="0"/>
              <a:t>You can join anytime the plan accepts new members</a:t>
            </a:r>
            <a:endParaRPr lang="en-US" dirty="0">
              <a:cs typeface="Calibri"/>
            </a:endParaRPr>
          </a:p>
          <a:p>
            <a:pPr>
              <a:buFont typeface="Wingdings,Sans-Serif"/>
              <a:buChar char="§"/>
            </a:pPr>
            <a:r>
              <a:rPr lang="en-US" dirty="0"/>
              <a:t>You can leave anytime and return to Original Medicare </a:t>
            </a:r>
            <a:endParaRPr lang="en-US" dirty="0">
              <a:cs typeface="Calibri"/>
            </a:endParaRPr>
          </a:p>
          <a:p>
            <a:pPr>
              <a:buFont typeface="Wingdings,Sans-Serif"/>
              <a:buChar char="§"/>
            </a:pPr>
            <a:r>
              <a:rPr lang="en-US" dirty="0"/>
              <a:t>You can either get your Medicare drug coverage from the Cost Plan (if offered) or you can join a Medicare drug plan</a:t>
            </a:r>
            <a:endParaRPr lang="en-US" dirty="0">
              <a:cs typeface="Calibri"/>
            </a:endParaRPr>
          </a:p>
        </p:txBody>
      </p:sp>
      <p:sp>
        <p:nvSpPr>
          <p:cNvPr id="6" name="Slide Number Placeholder 5">
            <a:extLst>
              <a:ext uri="{FF2B5EF4-FFF2-40B4-BE49-F238E27FC236}">
                <a16:creationId xmlns:a16="http://schemas.microsoft.com/office/drawing/2014/main" id="{330EE3D5-9FDE-4036-8578-4F13E9BF6F9E}"/>
              </a:ext>
            </a:extLst>
          </p:cNvPr>
          <p:cNvSpPr>
            <a:spLocks noGrp="1"/>
          </p:cNvSpPr>
          <p:nvPr>
            <p:ph type="sldNum" sz="quarter" idx="12"/>
          </p:nvPr>
        </p:nvSpPr>
        <p:spPr/>
        <p:txBody>
          <a:bodyPr/>
          <a:lstStyle/>
          <a:p>
            <a:fld id="{0B2D781D-8844-5940-92D1-06EF0A7F581E}" type="slidenum">
              <a:rPr lang="en-US" smtClean="0"/>
              <a:pPr/>
              <a:t>83</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3899086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Other Health Plans: Program of All-inclusive Care for </a:t>
            </a:r>
            <a:br>
              <a:rPr lang="en-US" sz="2800" dirty="0"/>
            </a:br>
            <a:r>
              <a:rPr lang="en-US" sz="2800" dirty="0"/>
              <a:t>the Elderly (PACE) Plans</a:t>
            </a:r>
          </a:p>
        </p:txBody>
      </p:sp>
      <p:sp>
        <p:nvSpPr>
          <p:cNvPr id="5" name="Content Placeholder 4"/>
          <p:cNvSpPr>
            <a:spLocks noGrp="1"/>
          </p:cNvSpPr>
          <p:nvPr>
            <p:ph sz="quarter" idx="13"/>
          </p:nvPr>
        </p:nvSpPr>
        <p:spPr>
          <a:xfrm>
            <a:off x="1371600" y="1371600"/>
            <a:ext cx="9791700" cy="585031"/>
          </a:xfrm>
        </p:spPr>
        <p:txBody>
          <a:bodyPr>
            <a:normAutofit/>
          </a:bodyPr>
          <a:lstStyle/>
          <a:p>
            <a:pPr marL="0" indent="0" algn="ctr" defTabSz="685800">
              <a:lnSpc>
                <a:spcPct val="100000"/>
              </a:lnSpc>
              <a:spcBef>
                <a:spcPts val="0"/>
              </a:spcBef>
              <a:spcAft>
                <a:spcPts val="600"/>
              </a:spcAft>
              <a:buFont typeface="Wingdings" pitchFamily="2" charset="2"/>
              <a:buNone/>
            </a:pPr>
            <a:r>
              <a:rPr lang="en-US" b="1" dirty="0">
                <a:solidFill>
                  <a:srgbClr val="00529B"/>
                </a:solidFill>
              </a:rPr>
              <a:t>To qualify, you must:</a:t>
            </a:r>
            <a:endParaRPr lang="en-US" dirty="0">
              <a:solidFill>
                <a:srgbClr val="00529B"/>
              </a:solidFill>
            </a:endParaRPr>
          </a:p>
        </p:txBody>
      </p:sp>
      <p:grpSp>
        <p:nvGrpSpPr>
          <p:cNvPr id="7" name="Group 6" descr="Box 1: Be 55 or older">
            <a:extLst>
              <a:ext uri="{FF2B5EF4-FFF2-40B4-BE49-F238E27FC236}">
                <a16:creationId xmlns:a16="http://schemas.microsoft.com/office/drawing/2014/main" id="{CA30B0B1-D90C-4F1C-BFEA-89322C0B8B6C}"/>
              </a:ext>
            </a:extLst>
          </p:cNvPr>
          <p:cNvGrpSpPr/>
          <p:nvPr/>
        </p:nvGrpSpPr>
        <p:grpSpPr>
          <a:xfrm>
            <a:off x="615810" y="1951130"/>
            <a:ext cx="2554425" cy="3143941"/>
            <a:chOff x="615810" y="1951130"/>
            <a:chExt cx="2554425" cy="3143941"/>
          </a:xfrm>
        </p:grpSpPr>
        <p:sp>
          <p:nvSpPr>
            <p:cNvPr id="8" name="Rectangle: Rounded Corners 7">
              <a:extLst>
                <a:ext uri="{FF2B5EF4-FFF2-40B4-BE49-F238E27FC236}">
                  <a16:creationId xmlns:a16="http://schemas.microsoft.com/office/drawing/2014/main" id="{46C52FB3-D338-4E81-A94C-F84D3CE38F1B}"/>
                </a:ext>
              </a:extLst>
            </p:cNvPr>
            <p:cNvSpPr/>
            <p:nvPr/>
          </p:nvSpPr>
          <p:spPr>
            <a:xfrm>
              <a:off x="615810" y="1951130"/>
              <a:ext cx="2554425" cy="3143941"/>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rPr>
                <a:t>Be 55 or older</a:t>
              </a:r>
            </a:p>
          </p:txBody>
        </p:sp>
        <p:pic>
          <p:nvPicPr>
            <p:cNvPr id="19" name="Graphic 18">
              <a:extLst>
                <a:ext uri="{FF2B5EF4-FFF2-40B4-BE49-F238E27FC236}">
                  <a16:creationId xmlns:a16="http://schemas.microsoft.com/office/drawing/2014/main" id="{03B51BB5-864A-47DC-B100-66F2FB9B78A1}"/>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7946" y="2081327"/>
              <a:ext cx="1790152" cy="1790152"/>
            </a:xfrm>
            <a:prstGeom prst="rect">
              <a:avLst/>
            </a:prstGeom>
          </p:spPr>
        </p:pic>
      </p:grpSp>
      <p:grpSp>
        <p:nvGrpSpPr>
          <p:cNvPr id="14" name="Group 13" descr="Box 2: Live in the service area of a PACE organization&#10;&#10;">
            <a:extLst>
              <a:ext uri="{FF2B5EF4-FFF2-40B4-BE49-F238E27FC236}">
                <a16:creationId xmlns:a16="http://schemas.microsoft.com/office/drawing/2014/main" id="{740603AA-B1CD-4708-98D7-9D3A948A2670}"/>
              </a:ext>
            </a:extLst>
          </p:cNvPr>
          <p:cNvGrpSpPr/>
          <p:nvPr/>
        </p:nvGrpSpPr>
        <p:grpSpPr>
          <a:xfrm>
            <a:off x="3438715" y="1947074"/>
            <a:ext cx="2554425" cy="3147995"/>
            <a:chOff x="3438715" y="1947074"/>
            <a:chExt cx="2554425" cy="3147995"/>
          </a:xfrm>
        </p:grpSpPr>
        <p:sp>
          <p:nvSpPr>
            <p:cNvPr id="9" name="Rectangle: Rounded Corners 8">
              <a:extLst>
                <a:ext uri="{FF2B5EF4-FFF2-40B4-BE49-F238E27FC236}">
                  <a16:creationId xmlns:a16="http://schemas.microsoft.com/office/drawing/2014/main" id="{8B17575B-58FF-4127-B24E-C115ED536DC7}"/>
                </a:ext>
              </a:extLst>
            </p:cNvPr>
            <p:cNvSpPr/>
            <p:nvPr/>
          </p:nvSpPr>
          <p:spPr>
            <a:xfrm>
              <a:off x="3438715" y="1947074"/>
              <a:ext cx="2554425" cy="3147995"/>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rPr>
                <a:t>Live in the service area of a PACE organization</a:t>
              </a:r>
            </a:p>
          </p:txBody>
        </p:sp>
        <p:pic>
          <p:nvPicPr>
            <p:cNvPr id="6" name="Picture 5">
              <a:extLst>
                <a:ext uri="{FF2B5EF4-FFF2-40B4-BE49-F238E27FC236}">
                  <a16:creationId xmlns:a16="http://schemas.microsoft.com/office/drawing/2014/main" id="{1A20FDA7-9554-425F-B42D-5BFB40884B68}"/>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925631" y="2217485"/>
              <a:ext cx="1517835" cy="1435788"/>
            </a:xfrm>
            <a:prstGeom prst="rect">
              <a:avLst/>
            </a:prstGeom>
          </p:spPr>
        </p:pic>
      </p:grpSp>
      <p:grpSp>
        <p:nvGrpSpPr>
          <p:cNvPr id="12" name="Group 11" descr="Box 3: Need a nursing home-level of care (as certified by your state)&#10;">
            <a:extLst>
              <a:ext uri="{FF2B5EF4-FFF2-40B4-BE49-F238E27FC236}">
                <a16:creationId xmlns:a16="http://schemas.microsoft.com/office/drawing/2014/main" id="{77341093-82FE-4EB1-BDB5-D937A885E1A9}"/>
              </a:ext>
            </a:extLst>
          </p:cNvPr>
          <p:cNvGrpSpPr/>
          <p:nvPr/>
        </p:nvGrpSpPr>
        <p:grpSpPr>
          <a:xfrm>
            <a:off x="6261620" y="1956631"/>
            <a:ext cx="2554425" cy="3147995"/>
            <a:chOff x="6261620" y="1956631"/>
            <a:chExt cx="2554425" cy="3147995"/>
          </a:xfrm>
        </p:grpSpPr>
        <p:sp>
          <p:nvSpPr>
            <p:cNvPr id="11" name="Rectangle: Rounded Corners 10">
              <a:extLst>
                <a:ext uri="{FF2B5EF4-FFF2-40B4-BE49-F238E27FC236}">
                  <a16:creationId xmlns:a16="http://schemas.microsoft.com/office/drawing/2014/main" id="{D7DD0D81-963B-4892-A683-28FB75FF6AF8}"/>
                </a:ext>
              </a:extLst>
            </p:cNvPr>
            <p:cNvSpPr/>
            <p:nvPr/>
          </p:nvSpPr>
          <p:spPr>
            <a:xfrm>
              <a:off x="6261620" y="1956631"/>
              <a:ext cx="2554425" cy="3147995"/>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rPr>
                <a:t>Need a nursing home-level of care (as certified by your state)</a:t>
              </a:r>
            </a:p>
          </p:txBody>
        </p:sp>
        <p:pic>
          <p:nvPicPr>
            <p:cNvPr id="13" name="Picture 12">
              <a:extLst>
                <a:ext uri="{FF2B5EF4-FFF2-40B4-BE49-F238E27FC236}">
                  <a16:creationId xmlns:a16="http://schemas.microsoft.com/office/drawing/2014/main" id="{9BDEE7C4-739C-437A-B6DB-F5920E6A9410}"/>
                </a:ext>
                <a:ext uri="{C183D7F6-B498-43B3-948B-1728B52AA6E4}">
                  <adec:decorative xmlns:adec="http://schemas.microsoft.com/office/drawing/2017/decorative" val="1"/>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Lst>
            </a:blip>
            <a:stretch>
              <a:fillRect/>
            </a:stretch>
          </p:blipFill>
          <p:spPr>
            <a:xfrm>
              <a:off x="6922986" y="2296143"/>
              <a:ext cx="1323928" cy="1357130"/>
            </a:xfrm>
            <a:prstGeom prst="rect">
              <a:avLst/>
            </a:prstGeom>
          </p:spPr>
        </p:pic>
      </p:grpSp>
      <p:grpSp>
        <p:nvGrpSpPr>
          <p:cNvPr id="16" name="Group 15" descr="Box 4: Be able to live safely in the community with the PACE services&#10;">
            <a:extLst>
              <a:ext uri="{FF2B5EF4-FFF2-40B4-BE49-F238E27FC236}">
                <a16:creationId xmlns:a16="http://schemas.microsoft.com/office/drawing/2014/main" id="{C1BC09AB-493C-4943-8296-8FD950B2A3E7}"/>
              </a:ext>
            </a:extLst>
          </p:cNvPr>
          <p:cNvGrpSpPr/>
          <p:nvPr/>
        </p:nvGrpSpPr>
        <p:grpSpPr>
          <a:xfrm>
            <a:off x="9021767" y="1951130"/>
            <a:ext cx="2554425" cy="3147995"/>
            <a:chOff x="9021767" y="1951130"/>
            <a:chExt cx="2554425" cy="3147995"/>
          </a:xfrm>
        </p:grpSpPr>
        <p:sp>
          <p:nvSpPr>
            <p:cNvPr id="10" name="Rectangle: Rounded Corners 9" descr="Box 4: Be able to live safely in the community with the PACE services&#10;">
              <a:extLst>
                <a:ext uri="{FF2B5EF4-FFF2-40B4-BE49-F238E27FC236}">
                  <a16:creationId xmlns:a16="http://schemas.microsoft.com/office/drawing/2014/main" id="{4087D7F4-55E6-4383-B2F1-7D0B13698559}"/>
                </a:ext>
              </a:extLst>
            </p:cNvPr>
            <p:cNvSpPr/>
            <p:nvPr/>
          </p:nvSpPr>
          <p:spPr>
            <a:xfrm>
              <a:off x="9021767" y="1951130"/>
              <a:ext cx="2554425" cy="3147995"/>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rPr>
                <a:t>Be able to live safely in the community with the PACE services</a:t>
              </a:r>
            </a:p>
          </p:txBody>
        </p:sp>
        <p:pic>
          <p:nvPicPr>
            <p:cNvPr id="28" name="Graphic 27">
              <a:extLst>
                <a:ext uri="{FF2B5EF4-FFF2-40B4-BE49-F238E27FC236}">
                  <a16:creationId xmlns:a16="http://schemas.microsoft.com/office/drawing/2014/main" id="{3BFD525C-829E-4774-94B9-F5F322DF3C6F}"/>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40061" y="2217485"/>
              <a:ext cx="1517835" cy="1517835"/>
            </a:xfrm>
            <a:prstGeom prst="rect">
              <a:avLst/>
            </a:prstGeom>
          </p:spPr>
        </p:pic>
      </p:grpSp>
      <p:sp>
        <p:nvSpPr>
          <p:cNvPr id="15" name="Slide Number Placeholder 14">
            <a:extLst>
              <a:ext uri="{FF2B5EF4-FFF2-40B4-BE49-F238E27FC236}">
                <a16:creationId xmlns:a16="http://schemas.microsoft.com/office/drawing/2014/main" id="{8DC8C22C-1DEB-4D33-98A1-914B9B16D3C6}"/>
              </a:ext>
            </a:extLst>
          </p:cNvPr>
          <p:cNvSpPr>
            <a:spLocks noGrp="1"/>
          </p:cNvSpPr>
          <p:nvPr>
            <p:ph type="sldNum" sz="quarter" idx="12"/>
          </p:nvPr>
        </p:nvSpPr>
        <p:spPr/>
        <p:txBody>
          <a:bodyPr/>
          <a:lstStyle/>
          <a:p>
            <a:fld id="{0B2D781D-8844-5940-92D1-06EF0A7F581E}" type="slidenum">
              <a:rPr lang="en-US" smtClean="0"/>
              <a:pPr/>
              <a:t>84</a:t>
            </a:fld>
            <a:endParaRPr lang="en-US" dirty="0"/>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Getting Started with Medicare</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May 2023</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393795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AF1556-3088-4A0C-999B-4379B4BBDF32}"/>
              </a:ext>
            </a:extLst>
          </p:cNvPr>
          <p:cNvSpPr>
            <a:spLocks noGrp="1"/>
          </p:cNvSpPr>
          <p:nvPr>
            <p:ph type="title"/>
          </p:nvPr>
        </p:nvSpPr>
        <p:spPr>
          <a:xfrm>
            <a:off x="0" y="9876"/>
            <a:ext cx="12192000" cy="929626"/>
          </a:xfrm>
        </p:spPr>
        <p:txBody>
          <a:bodyPr>
            <a:noAutofit/>
          </a:bodyPr>
          <a:lstStyle/>
          <a:p>
            <a:r>
              <a:rPr lang="en-US" sz="2800" dirty="0"/>
              <a:t>Other Health Plans: Programs of All-inclusive Care for </a:t>
            </a:r>
            <a:br>
              <a:rPr lang="en-US" sz="2800" dirty="0"/>
            </a:br>
            <a:r>
              <a:rPr lang="en-US" sz="2800" dirty="0"/>
              <a:t>the Elderly (PACE) (continued)</a:t>
            </a:r>
          </a:p>
        </p:txBody>
      </p:sp>
      <p:sp>
        <p:nvSpPr>
          <p:cNvPr id="7" name="Content Placeholder 4">
            <a:extLst>
              <a:ext uri="{FF2B5EF4-FFF2-40B4-BE49-F238E27FC236}">
                <a16:creationId xmlns:a16="http://schemas.microsoft.com/office/drawing/2014/main" id="{AFDE3863-7941-4AE2-A5ED-54984A888A3F}"/>
              </a:ext>
            </a:extLst>
          </p:cNvPr>
          <p:cNvSpPr txBox="1">
            <a:spLocks/>
          </p:cNvSpPr>
          <p:nvPr/>
        </p:nvSpPr>
        <p:spPr>
          <a:xfrm>
            <a:off x="773112" y="1249782"/>
            <a:ext cx="10645775" cy="4587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600"/>
              </a:spcBef>
              <a:buNone/>
            </a:pPr>
            <a:r>
              <a:rPr lang="en-US" sz="2400" b="1" dirty="0">
                <a:solidFill>
                  <a:srgbClr val="00529B"/>
                </a:solidFill>
                <a:latin typeface="Arial" panose="020B0604020202020204" pitchFamily="34" charset="0"/>
                <a:cs typeface="Arial" panose="020B0604020202020204" pitchFamily="34" charset="0"/>
              </a:rPr>
              <a:t>About PACE coverage and premiums:</a:t>
            </a:r>
          </a:p>
        </p:txBody>
      </p:sp>
      <p:grpSp>
        <p:nvGrpSpPr>
          <p:cNvPr id="18" name="Group 1" descr="Box 1: If you have Medicare, but not Medicaid, you’ll be charged a monthly premium to cover the long-term care portion of the benefit and a premium for Medicare Part D drugs.&#10;">
            <a:extLst>
              <a:ext uri="{FF2B5EF4-FFF2-40B4-BE49-F238E27FC236}">
                <a16:creationId xmlns:a16="http://schemas.microsoft.com/office/drawing/2014/main" id="{08C765B1-139D-4A8B-BEE6-931E518375C2}"/>
              </a:ext>
            </a:extLst>
          </p:cNvPr>
          <p:cNvGrpSpPr/>
          <p:nvPr/>
        </p:nvGrpSpPr>
        <p:grpSpPr>
          <a:xfrm>
            <a:off x="1736836" y="2009142"/>
            <a:ext cx="8847083" cy="1798529"/>
            <a:chOff x="1736836" y="2009142"/>
            <a:chExt cx="8847083" cy="1798529"/>
          </a:xfrm>
        </p:grpSpPr>
        <p:sp>
          <p:nvSpPr>
            <p:cNvPr id="8" name="Rectangle: Rounded Corners 7">
              <a:extLst>
                <a:ext uri="{FF2B5EF4-FFF2-40B4-BE49-F238E27FC236}">
                  <a16:creationId xmlns:a16="http://schemas.microsoft.com/office/drawing/2014/main" id="{FAE0C680-91B3-4DA5-944E-215048F4D250}"/>
                </a:ext>
                <a:ext uri="{C183D7F6-B498-43B3-948B-1728B52AA6E4}">
                  <adec:decorative xmlns:adec="http://schemas.microsoft.com/office/drawing/2017/decorative" val="1"/>
                </a:ext>
              </a:extLst>
            </p:cNvPr>
            <p:cNvSpPr/>
            <p:nvPr/>
          </p:nvSpPr>
          <p:spPr>
            <a:xfrm>
              <a:off x="3268719" y="2176887"/>
              <a:ext cx="7315200" cy="1463040"/>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lang="en-US" dirty="0">
                <a:solidFill>
                  <a:srgbClr val="00529B"/>
                </a:solidFill>
              </a:endParaRPr>
            </a:p>
          </p:txBody>
        </p:sp>
        <p:sp>
          <p:nvSpPr>
            <p:cNvPr id="14" name="Rectangle: Rounded Corners 13">
              <a:extLst>
                <a:ext uri="{FF2B5EF4-FFF2-40B4-BE49-F238E27FC236}">
                  <a16:creationId xmlns:a16="http://schemas.microsoft.com/office/drawing/2014/main" id="{AE3FD208-0358-4E2D-A2B6-2970B6E79F23}"/>
                </a:ext>
                <a:ext uri="{C183D7F6-B498-43B3-948B-1728B52AA6E4}">
                  <adec:decorative xmlns:adec="http://schemas.microsoft.com/office/drawing/2017/decorative" val="1"/>
                </a:ext>
              </a:extLst>
            </p:cNvPr>
            <p:cNvSpPr/>
            <p:nvPr/>
          </p:nvSpPr>
          <p:spPr>
            <a:xfrm>
              <a:off x="1736836" y="2009142"/>
              <a:ext cx="1844564" cy="1798529"/>
            </a:xfrm>
            <a:prstGeom prst="roundRect">
              <a:avLst/>
            </a:prstGeom>
            <a:solidFill>
              <a:schemeClr val="accent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lang="en-US" dirty="0">
                <a:solidFill>
                  <a:srgbClr val="00529B"/>
                </a:solidFill>
              </a:endParaRPr>
            </a:p>
          </p:txBody>
        </p:sp>
        <p:pic>
          <p:nvPicPr>
            <p:cNvPr id="12" name="Graphic 11">
              <a:extLst>
                <a:ext uri="{FF2B5EF4-FFF2-40B4-BE49-F238E27FC236}">
                  <a16:creationId xmlns:a16="http://schemas.microsoft.com/office/drawing/2014/main" id="{1383729F-3503-439B-A6DC-546C6AD46C1F}"/>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99280" y="2309325"/>
              <a:ext cx="1119675" cy="1119675"/>
            </a:xfrm>
            <a:prstGeom prst="rect">
              <a:avLst/>
            </a:prstGeom>
          </p:spPr>
        </p:pic>
        <p:sp>
          <p:nvSpPr>
            <p:cNvPr id="24" name="Rectangle 23">
              <a:extLst>
                <a:ext uri="{FF2B5EF4-FFF2-40B4-BE49-F238E27FC236}">
                  <a16:creationId xmlns:a16="http://schemas.microsoft.com/office/drawing/2014/main" id="{EA920369-1825-44F5-9A99-121DE11E4A02}"/>
                </a:ext>
                <a:ext uri="{C183D7F6-B498-43B3-948B-1728B52AA6E4}">
                  <adec:decorative xmlns:adec="http://schemas.microsoft.com/office/drawing/2017/decorative" val="1"/>
                </a:ext>
              </a:extLst>
            </p:cNvPr>
            <p:cNvSpPr/>
            <p:nvPr/>
          </p:nvSpPr>
          <p:spPr>
            <a:xfrm>
              <a:off x="3631164" y="2400574"/>
              <a:ext cx="6952755" cy="1015663"/>
            </a:xfrm>
            <a:prstGeom prst="rect">
              <a:avLst/>
            </a:prstGeom>
          </p:spPr>
          <p:txBody>
            <a:bodyPr wrap="square">
              <a:spAutoFit/>
            </a:bodyPr>
            <a:lstStyle/>
            <a:p>
              <a:pPr marL="91440">
                <a:lnSpc>
                  <a:spcPct val="100000"/>
                </a:lnSpc>
                <a:spcAft>
                  <a:spcPts val="1200"/>
                </a:spcAft>
              </a:pPr>
              <a:r>
                <a:rPr lang="en-US" sz="2000" dirty="0">
                  <a:solidFill>
                    <a:srgbClr val="00529B"/>
                  </a:solidFill>
                </a:rPr>
                <a:t>If you have Medicare, but not Medicaid, you’ll be charged a monthly premium to cover the long-term care portion of the benefit and a premium for Medicare Part D drugs.</a:t>
              </a:r>
              <a:endParaRPr lang="en-US" sz="2000" dirty="0">
                <a:solidFill>
                  <a:srgbClr val="00529B"/>
                </a:solidFill>
                <a:cs typeface="Calibri"/>
              </a:endParaRPr>
            </a:p>
          </p:txBody>
        </p:sp>
      </p:grpSp>
      <p:grpSp>
        <p:nvGrpSpPr>
          <p:cNvPr id="13" name="Group 2" descr="Box 2: If you have Medicaid, you won’t have to pay a monthly premium for the long-term care portion of the benefit.&#10;">
            <a:extLst>
              <a:ext uri="{FF2B5EF4-FFF2-40B4-BE49-F238E27FC236}">
                <a16:creationId xmlns:a16="http://schemas.microsoft.com/office/drawing/2014/main" id="{A4BA4D3D-8AD7-4D8E-A090-6C69130C6BBB}"/>
              </a:ext>
            </a:extLst>
          </p:cNvPr>
          <p:cNvGrpSpPr/>
          <p:nvPr/>
        </p:nvGrpSpPr>
        <p:grpSpPr>
          <a:xfrm>
            <a:off x="1736836" y="3966939"/>
            <a:ext cx="8847083" cy="1798529"/>
            <a:chOff x="1736836" y="3966939"/>
            <a:chExt cx="8847083" cy="1798529"/>
          </a:xfrm>
        </p:grpSpPr>
        <p:sp>
          <p:nvSpPr>
            <p:cNvPr id="9" name="Rectangle: Rounded Corners 8">
              <a:extLst>
                <a:ext uri="{FF2B5EF4-FFF2-40B4-BE49-F238E27FC236}">
                  <a16:creationId xmlns:a16="http://schemas.microsoft.com/office/drawing/2014/main" id="{003E7D81-E793-492C-9E11-A64EE179FEEE}"/>
                </a:ext>
                <a:ext uri="{C183D7F6-B498-43B3-948B-1728B52AA6E4}">
                  <adec:decorative xmlns:adec="http://schemas.microsoft.com/office/drawing/2017/decorative" val="1"/>
                </a:ext>
              </a:extLst>
            </p:cNvPr>
            <p:cNvSpPr/>
            <p:nvPr/>
          </p:nvSpPr>
          <p:spPr>
            <a:xfrm>
              <a:off x="3268719" y="4149602"/>
              <a:ext cx="7315200" cy="1463040"/>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F110BA4F-7BC6-4EC3-B6C9-FB6B30020CBD}"/>
                </a:ext>
                <a:ext uri="{C183D7F6-B498-43B3-948B-1728B52AA6E4}">
                  <adec:decorative xmlns:adec="http://schemas.microsoft.com/office/drawing/2017/decorative" val="1"/>
                </a:ext>
              </a:extLst>
            </p:cNvPr>
            <p:cNvSpPr/>
            <p:nvPr/>
          </p:nvSpPr>
          <p:spPr>
            <a:xfrm>
              <a:off x="1736836" y="3966939"/>
              <a:ext cx="1844564" cy="1798529"/>
            </a:xfrm>
            <a:prstGeom prst="roundRect">
              <a:avLst/>
            </a:prstGeom>
            <a:solidFill>
              <a:schemeClr val="accent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srgbClr val="00529B"/>
                </a:solidFill>
              </a:endParaRPr>
            </a:p>
          </p:txBody>
        </p:sp>
        <p:pic>
          <p:nvPicPr>
            <p:cNvPr id="17" name="Graphic 16">
              <a:extLst>
                <a:ext uri="{FF2B5EF4-FFF2-40B4-BE49-F238E27FC236}">
                  <a16:creationId xmlns:a16="http://schemas.microsoft.com/office/drawing/2014/main" id="{0A179B76-A6BE-4E4F-9258-9D9BE005FB82}"/>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02411" y="4259067"/>
              <a:ext cx="1119675" cy="1119675"/>
            </a:xfrm>
            <a:prstGeom prst="rect">
              <a:avLst/>
            </a:prstGeom>
          </p:spPr>
        </p:pic>
        <p:sp>
          <p:nvSpPr>
            <p:cNvPr id="16" name="Oval 15">
              <a:extLst>
                <a:ext uri="{FF2B5EF4-FFF2-40B4-BE49-F238E27FC236}">
                  <a16:creationId xmlns:a16="http://schemas.microsoft.com/office/drawing/2014/main" id="{360BB97E-36B0-4BEE-AC2C-3AD629C9197C}"/>
                </a:ext>
                <a:ext uri="{C183D7F6-B498-43B3-948B-1728B52AA6E4}">
                  <adec:decorative xmlns:adec="http://schemas.microsoft.com/office/drawing/2017/decorative" val="1"/>
                </a:ext>
              </a:extLst>
            </p:cNvPr>
            <p:cNvSpPr>
              <a:spLocks noChangeAspect="1"/>
            </p:cNvSpPr>
            <p:nvPr/>
          </p:nvSpPr>
          <p:spPr>
            <a:xfrm>
              <a:off x="1960707" y="4187036"/>
              <a:ext cx="1371600" cy="1371600"/>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Connector 19">
              <a:extLst>
                <a:ext uri="{FF2B5EF4-FFF2-40B4-BE49-F238E27FC236}">
                  <a16:creationId xmlns:a16="http://schemas.microsoft.com/office/drawing/2014/main" id="{145B8509-79DC-4DDF-BABA-BF689567EB45}"/>
                </a:ext>
                <a:ext uri="{C183D7F6-B498-43B3-948B-1728B52AA6E4}">
                  <adec:decorative xmlns:adec="http://schemas.microsoft.com/office/drawing/2017/decorative" val="1"/>
                </a:ext>
              </a:extLst>
            </p:cNvPr>
            <p:cNvCxnSpPr>
              <a:stCxn id="16" idx="1"/>
              <a:endCxn id="16" idx="5"/>
            </p:cNvCxnSpPr>
            <p:nvPr/>
          </p:nvCxnSpPr>
          <p:spPr>
            <a:xfrm>
              <a:off x="2161573" y="4387902"/>
              <a:ext cx="969868" cy="96986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90B118F4-8940-40CB-8FFC-10FA96037A5E}"/>
                </a:ext>
              </a:extLst>
            </p:cNvPr>
            <p:cNvSpPr/>
            <p:nvPr/>
          </p:nvSpPr>
          <p:spPr>
            <a:xfrm>
              <a:off x="3723104" y="4507459"/>
              <a:ext cx="6508189" cy="707886"/>
            </a:xfrm>
            <a:prstGeom prst="rect">
              <a:avLst/>
            </a:prstGeom>
          </p:spPr>
          <p:txBody>
            <a:bodyPr wrap="square">
              <a:spAutoFit/>
            </a:bodyPr>
            <a:lstStyle/>
            <a:p>
              <a:pPr marL="91440">
                <a:lnSpc>
                  <a:spcPct val="100000"/>
                </a:lnSpc>
                <a:spcAft>
                  <a:spcPts val="1200"/>
                </a:spcAft>
              </a:pPr>
              <a:r>
                <a:rPr lang="en-US" sz="2000" dirty="0">
                  <a:solidFill>
                    <a:srgbClr val="00529B"/>
                  </a:solidFill>
                </a:rPr>
                <a:t>If you have Medicaid, you won’t have to pay a monthly premium for the long-term care portion of the benefit.</a:t>
              </a:r>
            </a:p>
          </p:txBody>
        </p:sp>
      </p:grpSp>
      <p:sp>
        <p:nvSpPr>
          <p:cNvPr id="5" name="Slide Number Placeholder 4">
            <a:extLst>
              <a:ext uri="{FF2B5EF4-FFF2-40B4-BE49-F238E27FC236}">
                <a16:creationId xmlns:a16="http://schemas.microsoft.com/office/drawing/2014/main" id="{3EA7F97C-A180-42FD-BF91-EE4A4DF69999}"/>
              </a:ext>
            </a:extLst>
          </p:cNvPr>
          <p:cNvSpPr>
            <a:spLocks noGrp="1"/>
          </p:cNvSpPr>
          <p:nvPr>
            <p:ph type="sldNum" sz="quarter" idx="12"/>
          </p:nvPr>
        </p:nvSpPr>
        <p:spPr/>
        <p:txBody>
          <a:bodyPr/>
          <a:lstStyle/>
          <a:p>
            <a:fld id="{48F63A3B-78C7-47BE-AE5E-E10140E04643}" type="slidenum">
              <a:rPr lang="en-US" smtClean="0"/>
              <a:pPr/>
              <a:t>85</a:t>
            </a:fld>
            <a:endParaRPr lang="en-US" dirty="0"/>
          </a:p>
        </p:txBody>
      </p:sp>
      <p:sp>
        <p:nvSpPr>
          <p:cNvPr id="3" name="Footer Placeholder 2">
            <a:extLst>
              <a:ext uri="{FF2B5EF4-FFF2-40B4-BE49-F238E27FC236}">
                <a16:creationId xmlns:a16="http://schemas.microsoft.com/office/drawing/2014/main" id="{2AD60EE7-F126-4A7F-B0D0-CCB5EDD3EF2F}"/>
              </a:ext>
            </a:extLst>
          </p:cNvPr>
          <p:cNvSpPr>
            <a:spLocks noGrp="1"/>
          </p:cNvSpPr>
          <p:nvPr>
            <p:ph type="ftr" sz="quarter" idx="11"/>
          </p:nvPr>
        </p:nvSpPr>
        <p:spPr/>
        <p:txBody>
          <a:bodyPr/>
          <a:lstStyle/>
          <a:p>
            <a:r>
              <a:rPr lang="en-US"/>
              <a:t>Getting Started with Medicare</a:t>
            </a:r>
            <a:endParaRPr lang="en-US" dirty="0"/>
          </a:p>
        </p:txBody>
      </p:sp>
      <p:sp>
        <p:nvSpPr>
          <p:cNvPr id="2" name="Date Placeholder 1">
            <a:extLst>
              <a:ext uri="{FF2B5EF4-FFF2-40B4-BE49-F238E27FC236}">
                <a16:creationId xmlns:a16="http://schemas.microsoft.com/office/drawing/2014/main" id="{3F844358-607F-43CF-895F-4DCCFD2D8415}"/>
              </a:ext>
            </a:extLst>
          </p:cNvPr>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3566251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4">
            <a:extLst>
              <a:ext uri="{FF2B5EF4-FFF2-40B4-BE49-F238E27FC236}">
                <a16:creationId xmlns:a16="http://schemas.microsoft.com/office/drawing/2014/main" id="{3A3F0FE8-C8AA-4E7D-9F4F-F0CEECC43EEA}"/>
              </a:ext>
            </a:extLst>
          </p:cNvPr>
          <p:cNvSpPr txBox="1">
            <a:spLocks/>
          </p:cNvSpPr>
          <p:nvPr/>
        </p:nvSpPr>
        <p:spPr>
          <a:xfrm>
            <a:off x="1818005" y="1778922"/>
            <a:ext cx="9836150" cy="28511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0"/>
              </a:spcBef>
              <a:spcAft>
                <a:spcPts val="1200"/>
              </a:spcAft>
              <a:buFont typeface="Wingdings" pitchFamily="2" charset="2"/>
              <a:buNone/>
            </a:pPr>
            <a:r>
              <a:rPr lang="en-US" b="1" dirty="0">
                <a:solidFill>
                  <a:srgbClr val="00529B"/>
                </a:solidFill>
              </a:rPr>
              <a:t>Medicare Advantage Plans __________.</a:t>
            </a:r>
          </a:p>
          <a:p>
            <a:pPr marL="804672" indent="-347663" defTabSz="685800">
              <a:lnSpc>
                <a:spcPct val="100000"/>
              </a:lnSpc>
              <a:spcBef>
                <a:spcPts val="0"/>
              </a:spcBef>
              <a:spcAft>
                <a:spcPts val="1200"/>
              </a:spcAft>
              <a:buFont typeface="Wingdings" pitchFamily="2" charset="2"/>
              <a:buAutoNum type="alphaLcPeriod"/>
            </a:pPr>
            <a:r>
              <a:rPr lang="en-US" dirty="0">
                <a:solidFill>
                  <a:srgbClr val="00529B"/>
                </a:solidFill>
              </a:rPr>
              <a:t>Help pay for gaps in Original Medicare</a:t>
            </a:r>
          </a:p>
          <a:p>
            <a:pPr marL="804672" indent="-347663" defTabSz="685800">
              <a:lnSpc>
                <a:spcPct val="100000"/>
              </a:lnSpc>
              <a:spcBef>
                <a:spcPts val="0"/>
              </a:spcBef>
              <a:spcAft>
                <a:spcPts val="1200"/>
              </a:spcAft>
              <a:buFont typeface="Wingdings" pitchFamily="2" charset="2"/>
              <a:buAutoNum type="alphaLcPeriod"/>
            </a:pPr>
            <a:r>
              <a:rPr lang="en-US" dirty="0">
                <a:solidFill>
                  <a:srgbClr val="00529B"/>
                </a:solidFill>
              </a:rPr>
              <a:t>Must keep the same providers all year</a:t>
            </a:r>
          </a:p>
          <a:p>
            <a:pPr marL="804672" indent="-347663" defTabSz="685800">
              <a:lnSpc>
                <a:spcPct val="100000"/>
              </a:lnSpc>
              <a:spcBef>
                <a:spcPts val="0"/>
              </a:spcBef>
              <a:spcAft>
                <a:spcPts val="1200"/>
              </a:spcAft>
              <a:buFont typeface="Wingdings" pitchFamily="2" charset="2"/>
              <a:buAutoNum type="alphaLcPeriod"/>
            </a:pPr>
            <a:r>
              <a:rPr lang="en-US" dirty="0">
                <a:solidFill>
                  <a:srgbClr val="00529B"/>
                </a:solidFill>
              </a:rPr>
              <a:t>Are private plans approved by each state</a:t>
            </a:r>
          </a:p>
          <a:p>
            <a:pPr marL="804672" indent="-347663" defTabSz="685800">
              <a:lnSpc>
                <a:spcPct val="100000"/>
              </a:lnSpc>
              <a:spcBef>
                <a:spcPts val="0"/>
              </a:spcBef>
              <a:spcAft>
                <a:spcPts val="1200"/>
              </a:spcAft>
              <a:buFont typeface="Wingdings" pitchFamily="2" charset="2"/>
              <a:buAutoNum type="alphaLcPeriod"/>
            </a:pPr>
            <a:r>
              <a:rPr lang="en-US" dirty="0">
                <a:solidFill>
                  <a:srgbClr val="00529B"/>
                </a:solidFill>
              </a:rPr>
              <a:t>Must cover all Part A- and Part B-covered services</a:t>
            </a:r>
          </a:p>
          <a:p>
            <a:pPr marL="0" indent="0">
              <a:spcAft>
                <a:spcPts val="1200"/>
              </a:spcAft>
              <a:buFont typeface="Wingdings" pitchFamily="2" charset="2"/>
              <a:buNone/>
            </a:pPr>
            <a:endParaRPr lang="en-US" dirty="0"/>
          </a:p>
        </p:txBody>
      </p:sp>
      <p:sp>
        <p:nvSpPr>
          <p:cNvPr id="4" name="Title 3"/>
          <p:cNvSpPr>
            <a:spLocks noGrp="1"/>
          </p:cNvSpPr>
          <p:nvPr>
            <p:ph type="title"/>
          </p:nvPr>
        </p:nvSpPr>
        <p:spPr>
          <a:xfrm>
            <a:off x="1652066" y="279134"/>
            <a:ext cx="8887868" cy="719643"/>
          </a:xfrm>
        </p:spPr>
        <p:txBody>
          <a:bodyPr>
            <a:normAutofit/>
          </a:bodyPr>
          <a:lstStyle/>
          <a:p>
            <a:pPr algn="ctr"/>
            <a:r>
              <a:rPr lang="en-US" sz="3000" dirty="0"/>
              <a:t>Check Your Knowledge: Question 7</a:t>
            </a:r>
          </a:p>
        </p:txBody>
      </p:sp>
      <p:sp>
        <p:nvSpPr>
          <p:cNvPr id="6" name="Rounded Rectangle 5" descr="Green box highlighting D as the correct answer"/>
          <p:cNvSpPr/>
          <p:nvPr/>
        </p:nvSpPr>
        <p:spPr>
          <a:xfrm>
            <a:off x="2209800" y="3964220"/>
            <a:ext cx="8003998" cy="529389"/>
          </a:xfrm>
          <a:prstGeom prst="roundRect">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134ECC72-92DF-483F-AD28-724C620C974C}"/>
              </a:ext>
            </a:extLst>
          </p:cNvPr>
          <p:cNvSpPr>
            <a:spLocks noGrp="1"/>
          </p:cNvSpPr>
          <p:nvPr>
            <p:ph type="sldNum" sz="quarter" idx="12"/>
          </p:nvPr>
        </p:nvSpPr>
        <p:spPr/>
        <p:txBody>
          <a:bodyPr/>
          <a:lstStyle/>
          <a:p>
            <a:fld id="{48F63A3B-78C7-47BE-AE5E-E10140E04643}" type="slidenum">
              <a:rPr lang="en-US" smtClean="0"/>
              <a:t>86</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2785161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6</a:t>
            </a:r>
          </a:p>
        </p:txBody>
      </p:sp>
      <p:sp>
        <p:nvSpPr>
          <p:cNvPr id="5" name="Text Placeholder 4"/>
          <p:cNvSpPr>
            <a:spLocks noGrp="1"/>
          </p:cNvSpPr>
          <p:nvPr>
            <p:ph type="body" idx="1"/>
          </p:nvPr>
        </p:nvSpPr>
        <p:spPr/>
        <p:txBody>
          <a:bodyPr/>
          <a:lstStyle/>
          <a:p>
            <a:pPr>
              <a:lnSpc>
                <a:spcPct val="100000"/>
              </a:lnSpc>
              <a:spcBef>
                <a:spcPts val="600"/>
              </a:spcBef>
            </a:pPr>
            <a:r>
              <a:rPr lang="en-US" dirty="0"/>
              <a:t>Medicare &amp; the Health Insurance Marketplace</a:t>
            </a:r>
            <a:r>
              <a:rPr lang="en-US" baseline="30000" dirty="0"/>
              <a:t>®</a:t>
            </a:r>
          </a:p>
        </p:txBody>
      </p:sp>
    </p:spTree>
    <p:custDataLst>
      <p:tags r:id="rId1"/>
    </p:custDataLst>
    <p:extLst>
      <p:ext uri="{BB962C8B-B14F-4D97-AF65-F5344CB8AC3E}">
        <p14:creationId xmlns:p14="http://schemas.microsoft.com/office/powerpoint/2010/main" val="256981150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n-US" sz="3000" dirty="0"/>
              <a:t>Lesson 6 Objectives</a:t>
            </a:r>
          </a:p>
        </p:txBody>
      </p:sp>
      <p:sp>
        <p:nvSpPr>
          <p:cNvPr id="13" name="Content Placeholder 12"/>
          <p:cNvSpPr>
            <a:spLocks noGrp="1"/>
          </p:cNvSpPr>
          <p:nvPr>
            <p:ph idx="4294967295"/>
          </p:nvPr>
        </p:nvSpPr>
        <p:spPr>
          <a:xfrm>
            <a:off x="914400" y="1371600"/>
            <a:ext cx="11000232" cy="5021263"/>
          </a:xfrm>
        </p:spPr>
        <p:txBody>
          <a:bodyPr>
            <a:normAutofit/>
          </a:bodyPr>
          <a:lstStyle/>
          <a:p>
            <a:pPr marL="0" lvl="0" indent="0">
              <a:lnSpc>
                <a:spcPct val="100000"/>
              </a:lnSpc>
              <a:spcBef>
                <a:spcPts val="0"/>
              </a:spcBef>
              <a:spcAft>
                <a:spcPts val="1200"/>
              </a:spcAft>
              <a:buNone/>
            </a:pPr>
            <a:r>
              <a:rPr lang="en-US" sz="2800" b="1" dirty="0">
                <a:solidFill>
                  <a:srgbClr val="00529B"/>
                </a:solidFill>
              </a:rPr>
              <a:t>At the end of this lesson, you’ll be able to:</a:t>
            </a:r>
          </a:p>
          <a:p>
            <a:pPr marL="548640" lvl="1" indent="-347472">
              <a:lnSpc>
                <a:spcPct val="100000"/>
              </a:lnSpc>
              <a:spcBef>
                <a:spcPts val="0"/>
              </a:spcBef>
              <a:spcAft>
                <a:spcPts val="1200"/>
              </a:spcAft>
              <a:buFont typeface="Wingdings" panose="05000000000000000000" pitchFamily="2" charset="2"/>
              <a:buChar char="§"/>
            </a:pPr>
            <a:r>
              <a:rPr lang="en-US" sz="2400" dirty="0">
                <a:solidFill>
                  <a:srgbClr val="00529B"/>
                </a:solidFill>
              </a:rPr>
              <a:t>Explain what to do if you have Marketplace coverage and become eligible for Medicare</a:t>
            </a:r>
          </a:p>
          <a:p>
            <a:pPr marL="548640" lvl="1" indent="-347472">
              <a:lnSpc>
                <a:spcPct val="100000"/>
              </a:lnSpc>
              <a:spcBef>
                <a:spcPts val="0"/>
              </a:spcBef>
              <a:spcAft>
                <a:spcPts val="1200"/>
              </a:spcAft>
              <a:buFont typeface="Wingdings" panose="05000000000000000000" pitchFamily="2" charset="2"/>
              <a:buChar char="§"/>
            </a:pPr>
            <a:r>
              <a:rPr lang="en-US" sz="2400" dirty="0">
                <a:solidFill>
                  <a:srgbClr val="00529B"/>
                </a:solidFill>
              </a:rPr>
              <a:t>Discuss what to consider when deciding whether to join or keep a Marketplace plan instead of Medicare</a:t>
            </a:r>
          </a:p>
          <a:p>
            <a:pPr marL="548640" lvl="1" indent="-347472">
              <a:lnSpc>
                <a:spcPct val="100000"/>
              </a:lnSpc>
              <a:spcBef>
                <a:spcPts val="0"/>
              </a:spcBef>
              <a:spcAft>
                <a:spcPts val="1200"/>
              </a:spcAft>
              <a:buFont typeface="Wingdings" panose="05000000000000000000" pitchFamily="2" charset="2"/>
              <a:buChar char="§"/>
            </a:pPr>
            <a:r>
              <a:rPr lang="en-US" sz="2400" dirty="0">
                <a:solidFill>
                  <a:srgbClr val="00529B"/>
                </a:solidFill>
              </a:rPr>
              <a:t>Discuss Medicare and the Marketplace for people with disabilities</a:t>
            </a:r>
          </a:p>
        </p:txBody>
      </p:sp>
      <p:sp>
        <p:nvSpPr>
          <p:cNvPr id="3" name="Slide Number Placeholder 2">
            <a:extLst>
              <a:ext uri="{FF2B5EF4-FFF2-40B4-BE49-F238E27FC236}">
                <a16:creationId xmlns:a16="http://schemas.microsoft.com/office/drawing/2014/main" id="{3099A003-7D3E-4B34-80B9-9029D994A963}"/>
              </a:ext>
            </a:extLst>
          </p:cNvPr>
          <p:cNvSpPr>
            <a:spLocks noGrp="1"/>
          </p:cNvSpPr>
          <p:nvPr>
            <p:ph type="sldNum" sz="quarter" idx="12"/>
          </p:nvPr>
        </p:nvSpPr>
        <p:spPr/>
        <p:txBody>
          <a:bodyPr/>
          <a:lstStyle/>
          <a:p>
            <a:fld id="{48F63A3B-78C7-47BE-AE5E-E10140E04643}" type="slidenum">
              <a:rPr lang="en-US" smtClean="0"/>
              <a:pPr/>
              <a:t>88</a:t>
            </a:fld>
            <a:endParaRPr lang="en-US" dirty="0"/>
          </a:p>
        </p:txBody>
      </p:sp>
      <p:sp>
        <p:nvSpPr>
          <p:cNvPr id="5" name="Footer Placeholder 4">
            <a:extLst>
              <a:ext uri="{FF2B5EF4-FFF2-40B4-BE49-F238E27FC236}">
                <a16:creationId xmlns:a16="http://schemas.microsoft.com/office/drawing/2014/main" id="{C56967E0-47FC-794B-AD9C-C3A296618241}"/>
              </a:ext>
            </a:extLst>
          </p:cNvPr>
          <p:cNvSpPr>
            <a:spLocks noGrp="1"/>
          </p:cNvSpPr>
          <p:nvPr>
            <p:ph type="ftr" sz="quarter" idx="11"/>
          </p:nvPr>
        </p:nvSpPr>
        <p:spPr/>
        <p:txBody>
          <a:bodyPr/>
          <a:lstStyle/>
          <a:p>
            <a:r>
              <a:rPr lang="en-US"/>
              <a:t>Getting Started with Medicare</a:t>
            </a:r>
            <a:endParaRPr lang="en-US" dirty="0"/>
          </a:p>
        </p:txBody>
      </p:sp>
      <p:sp>
        <p:nvSpPr>
          <p:cNvPr id="4" name="Date Placeholder 3">
            <a:extLst>
              <a:ext uri="{FF2B5EF4-FFF2-40B4-BE49-F238E27FC236}">
                <a16:creationId xmlns:a16="http://schemas.microsoft.com/office/drawing/2014/main" id="{30BEAB62-196E-E14C-A6ED-C01E478BF8F9}"/>
              </a:ext>
            </a:extLst>
          </p:cNvPr>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350967615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Medicare &amp; the Marketplace</a:t>
            </a:r>
          </a:p>
        </p:txBody>
      </p:sp>
      <p:sp>
        <p:nvSpPr>
          <p:cNvPr id="9" name="Content Placeholder 4">
            <a:extLst>
              <a:ext uri="{FF2B5EF4-FFF2-40B4-BE49-F238E27FC236}">
                <a16:creationId xmlns:a16="http://schemas.microsoft.com/office/drawing/2014/main" id="{FBFF64AE-50D3-46FE-B271-A143959580A7}"/>
              </a:ext>
            </a:extLst>
          </p:cNvPr>
          <p:cNvSpPr txBox="1">
            <a:spLocks/>
          </p:cNvSpPr>
          <p:nvPr/>
        </p:nvSpPr>
        <p:spPr>
          <a:xfrm>
            <a:off x="3314700" y="1158779"/>
            <a:ext cx="5562600" cy="7788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ts val="600"/>
              </a:spcBef>
              <a:buFont typeface="Wingdings" pitchFamily="2" charset="2"/>
              <a:buNone/>
            </a:pPr>
            <a:r>
              <a:rPr lang="en-US" sz="2400" b="1" dirty="0">
                <a:solidFill>
                  <a:srgbClr val="00529B"/>
                </a:solidFill>
              </a:rPr>
              <a:t>If you have Medicare:</a:t>
            </a:r>
            <a:endParaRPr lang="en-US" sz="2400" dirty="0">
              <a:solidFill>
                <a:srgbClr val="00529B"/>
              </a:solidFill>
            </a:endParaRPr>
          </a:p>
        </p:txBody>
      </p:sp>
      <p:grpSp>
        <p:nvGrpSpPr>
          <p:cNvPr id="6" name="Group 5">
            <a:extLst>
              <a:ext uri="{FF2B5EF4-FFF2-40B4-BE49-F238E27FC236}">
                <a16:creationId xmlns:a16="http://schemas.microsoft.com/office/drawing/2014/main" id="{B674E7CC-8F98-4A1C-95C6-6D10933C7789}"/>
              </a:ext>
              <a:ext uri="{C183D7F6-B498-43B3-948B-1728B52AA6E4}">
                <adec:decorative xmlns:adec="http://schemas.microsoft.com/office/drawing/2017/decorative" val="1"/>
              </a:ext>
            </a:extLst>
          </p:cNvPr>
          <p:cNvGrpSpPr/>
          <p:nvPr/>
        </p:nvGrpSpPr>
        <p:grpSpPr>
          <a:xfrm>
            <a:off x="1765738" y="1548094"/>
            <a:ext cx="8715176" cy="1828800"/>
            <a:chOff x="1765738" y="1548094"/>
            <a:chExt cx="8715176" cy="1828800"/>
          </a:xfrm>
        </p:grpSpPr>
        <p:sp>
          <p:nvSpPr>
            <p:cNvPr id="16" name="Rectangle: Rounded Corners 15">
              <a:extLst>
                <a:ext uri="{FF2B5EF4-FFF2-40B4-BE49-F238E27FC236}">
                  <a16:creationId xmlns:a16="http://schemas.microsoft.com/office/drawing/2014/main" id="{A108BE79-4E44-4955-96A7-B435029578A0}"/>
                </a:ext>
              </a:extLst>
            </p:cNvPr>
            <p:cNvSpPr/>
            <p:nvPr/>
          </p:nvSpPr>
          <p:spPr>
            <a:xfrm>
              <a:off x="3622914" y="1794613"/>
              <a:ext cx="6858000" cy="1371600"/>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srgbClr val="00529B"/>
                </a:solidFill>
              </a:endParaRPr>
            </a:p>
          </p:txBody>
        </p:sp>
        <p:sp>
          <p:nvSpPr>
            <p:cNvPr id="15" name="Rectangle: Rounded Corners 14">
              <a:extLst>
                <a:ext uri="{FF2B5EF4-FFF2-40B4-BE49-F238E27FC236}">
                  <a16:creationId xmlns:a16="http://schemas.microsoft.com/office/drawing/2014/main" id="{18160A1E-3697-49F5-9178-02237CFBE876}"/>
                </a:ext>
              </a:extLst>
            </p:cNvPr>
            <p:cNvSpPr/>
            <p:nvPr/>
          </p:nvSpPr>
          <p:spPr>
            <a:xfrm>
              <a:off x="1765738" y="1548094"/>
              <a:ext cx="2103120" cy="1828800"/>
            </a:xfrm>
            <a:prstGeom prst="roundRect">
              <a:avLst/>
            </a:prstGeom>
            <a:solidFill>
              <a:schemeClr val="accent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srgbClr val="00529B"/>
                </a:solidFill>
              </a:endParaRPr>
            </a:p>
          </p:txBody>
        </p:sp>
        <p:pic>
          <p:nvPicPr>
            <p:cNvPr id="18" name="Graphic 17" descr="Gavel">
              <a:extLst>
                <a:ext uri="{FF2B5EF4-FFF2-40B4-BE49-F238E27FC236}">
                  <a16:creationId xmlns:a16="http://schemas.microsoft.com/office/drawing/2014/main" id="{5AD27646-1D84-4057-85E7-60DEF818A14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49816" y="1729819"/>
              <a:ext cx="1343390" cy="1455785"/>
            </a:xfrm>
            <a:prstGeom prst="rect">
              <a:avLst/>
            </a:prstGeom>
          </p:spPr>
        </p:pic>
      </p:grpSp>
      <p:sp>
        <p:nvSpPr>
          <p:cNvPr id="5" name="Content Placeholder 4"/>
          <p:cNvSpPr>
            <a:spLocks noGrp="1"/>
          </p:cNvSpPr>
          <p:nvPr>
            <p:ph idx="4294967295"/>
          </p:nvPr>
        </p:nvSpPr>
        <p:spPr>
          <a:xfrm>
            <a:off x="4069703" y="1809649"/>
            <a:ext cx="5996121" cy="1324350"/>
          </a:xfrm>
        </p:spPr>
        <p:txBody>
          <a:bodyPr anchor="ctr">
            <a:normAutofit/>
          </a:bodyPr>
          <a:lstStyle/>
          <a:p>
            <a:pPr marL="0" lvl="0" indent="0" defTabSz="685800">
              <a:lnSpc>
                <a:spcPct val="100000"/>
              </a:lnSpc>
              <a:spcBef>
                <a:spcPts val="600"/>
              </a:spcBef>
              <a:buNone/>
            </a:pPr>
            <a:r>
              <a:rPr lang="en-US" sz="2200" dirty="0">
                <a:solidFill>
                  <a:srgbClr val="00529B"/>
                </a:solidFill>
                <a:latin typeface="+mn-lt"/>
              </a:rPr>
              <a:t>It’s against the law for someone to sell you a Marketplace plan</a:t>
            </a:r>
          </a:p>
        </p:txBody>
      </p:sp>
      <p:grpSp>
        <p:nvGrpSpPr>
          <p:cNvPr id="10" name="Group 9">
            <a:extLst>
              <a:ext uri="{FF2B5EF4-FFF2-40B4-BE49-F238E27FC236}">
                <a16:creationId xmlns:a16="http://schemas.microsoft.com/office/drawing/2014/main" id="{8AD59BB7-65F9-491E-BAD2-9099AF088B5D}"/>
              </a:ext>
              <a:ext uri="{C183D7F6-B498-43B3-948B-1728B52AA6E4}">
                <adec:decorative xmlns:adec="http://schemas.microsoft.com/office/drawing/2017/decorative" val="1"/>
              </a:ext>
            </a:extLst>
          </p:cNvPr>
          <p:cNvGrpSpPr/>
          <p:nvPr/>
        </p:nvGrpSpPr>
        <p:grpSpPr>
          <a:xfrm>
            <a:off x="1765738" y="3610833"/>
            <a:ext cx="8715176" cy="1828800"/>
            <a:chOff x="1765738" y="3610833"/>
            <a:chExt cx="8715176" cy="1828800"/>
          </a:xfrm>
        </p:grpSpPr>
        <p:sp>
          <p:nvSpPr>
            <p:cNvPr id="23" name="Rectangle: Rounded Corners 22">
              <a:extLst>
                <a:ext uri="{FF2B5EF4-FFF2-40B4-BE49-F238E27FC236}">
                  <a16:creationId xmlns:a16="http://schemas.microsoft.com/office/drawing/2014/main" id="{75F4A66A-72F1-4EB6-BCA4-628106979785}"/>
                </a:ext>
              </a:extLst>
            </p:cNvPr>
            <p:cNvSpPr/>
            <p:nvPr/>
          </p:nvSpPr>
          <p:spPr>
            <a:xfrm>
              <a:off x="3622914" y="3851093"/>
              <a:ext cx="6858000" cy="1371600"/>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srgbClr val="00529B"/>
                </a:solidFill>
              </a:endParaRPr>
            </a:p>
          </p:txBody>
        </p:sp>
        <p:sp>
          <p:nvSpPr>
            <p:cNvPr id="19" name="Rectangle: Rounded Corners 18">
              <a:extLst>
                <a:ext uri="{FF2B5EF4-FFF2-40B4-BE49-F238E27FC236}">
                  <a16:creationId xmlns:a16="http://schemas.microsoft.com/office/drawing/2014/main" id="{958C23C6-59D2-4401-972D-589036489068}"/>
                </a:ext>
              </a:extLst>
            </p:cNvPr>
            <p:cNvSpPr/>
            <p:nvPr/>
          </p:nvSpPr>
          <p:spPr>
            <a:xfrm>
              <a:off x="1765738" y="3610833"/>
              <a:ext cx="2103120" cy="1828800"/>
            </a:xfrm>
            <a:prstGeom prst="roundRect">
              <a:avLst/>
            </a:prstGeom>
            <a:solidFill>
              <a:schemeClr val="accent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srgbClr val="00529B"/>
                </a:solidFill>
              </a:endParaRPr>
            </a:p>
          </p:txBody>
        </p:sp>
        <p:pic>
          <p:nvPicPr>
            <p:cNvPr id="14" name="Graphic 13" descr="Work from home house with solid fill">
              <a:extLst>
                <a:ext uri="{FF2B5EF4-FFF2-40B4-BE49-F238E27FC236}">
                  <a16:creationId xmlns:a16="http://schemas.microsoft.com/office/drawing/2014/main" id="{7CCE14D4-302C-4DBD-A9AC-B06B264081E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05813" y="3728170"/>
              <a:ext cx="1430268" cy="1549932"/>
            </a:xfrm>
            <a:prstGeom prst="rect">
              <a:avLst/>
            </a:prstGeom>
          </p:spPr>
        </p:pic>
      </p:grpSp>
      <p:sp>
        <p:nvSpPr>
          <p:cNvPr id="22" name="Content Placeholder 4">
            <a:extLst>
              <a:ext uri="{FF2B5EF4-FFF2-40B4-BE49-F238E27FC236}">
                <a16:creationId xmlns:a16="http://schemas.microsoft.com/office/drawing/2014/main" id="{5F267A31-EB74-4B67-BF50-1D4998285F16}"/>
              </a:ext>
            </a:extLst>
          </p:cNvPr>
          <p:cNvSpPr txBox="1">
            <a:spLocks/>
          </p:cNvSpPr>
          <p:nvPr/>
        </p:nvSpPr>
        <p:spPr>
          <a:xfrm>
            <a:off x="4069703" y="3866129"/>
            <a:ext cx="6130587" cy="1324350"/>
          </a:xfrm>
          <a:prstGeom prst="rect">
            <a:avLst/>
          </a:prstGeom>
        </p:spPr>
        <p:txBody>
          <a:bodyPr vert="horz" lIns="91440" tIns="45720" rIns="91440" bIns="45720" rtlCol="0" anchor="ctr">
            <a:normAutofit fontScale="92500" lnSpcReduction="10000"/>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0"/>
              </a:spcBef>
              <a:spcAft>
                <a:spcPts val="1200"/>
              </a:spcAft>
              <a:buNone/>
            </a:pPr>
            <a:r>
              <a:rPr lang="en-US" sz="2400" dirty="0">
                <a:solidFill>
                  <a:srgbClr val="00529B"/>
                </a:solidFill>
                <a:latin typeface="+mn-lt"/>
              </a:rPr>
              <a:t>You may have a Marketplace plan through your employer, sold through the Small Business Health Options Program (SHOP) if you’re an active worker or a dependent of one </a:t>
            </a:r>
          </a:p>
        </p:txBody>
      </p:sp>
      <p:sp>
        <p:nvSpPr>
          <p:cNvPr id="24" name="Freeform: Shape 23">
            <a:extLst>
              <a:ext uri="{FF2B5EF4-FFF2-40B4-BE49-F238E27FC236}">
                <a16:creationId xmlns:a16="http://schemas.microsoft.com/office/drawing/2014/main" id="{331B29B6-5BCD-43AD-BA4E-D8DF26AEC159}"/>
              </a:ext>
              <a:ext uri="{C183D7F6-B498-43B3-948B-1728B52AA6E4}">
                <adec:decorative xmlns:adec="http://schemas.microsoft.com/office/drawing/2017/decorative" val="1"/>
              </a:ext>
            </a:extLst>
          </p:cNvPr>
          <p:cNvSpPr>
            <a:spLocks noChangeAspect="1"/>
          </p:cNvSpPr>
          <p:nvPr/>
        </p:nvSpPr>
        <p:spPr>
          <a:xfrm>
            <a:off x="1257405" y="5643248"/>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4">
            <a:extLst>
              <a:ext uri="{FF2B5EF4-FFF2-40B4-BE49-F238E27FC236}">
                <a16:creationId xmlns:a16="http://schemas.microsoft.com/office/drawing/2014/main" id="{B562E6ED-E415-42FA-AD84-F00EF79FAA31}"/>
              </a:ext>
            </a:extLst>
          </p:cNvPr>
          <p:cNvSpPr txBox="1">
            <a:spLocks/>
          </p:cNvSpPr>
          <p:nvPr/>
        </p:nvSpPr>
        <p:spPr>
          <a:xfrm>
            <a:off x="1041985" y="5595946"/>
            <a:ext cx="10542463" cy="8839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3550" lvl="1" indent="0" defTabSz="685800">
              <a:lnSpc>
                <a:spcPct val="100000"/>
              </a:lnSpc>
              <a:spcBef>
                <a:spcPts val="600"/>
              </a:spcBef>
              <a:buFont typeface="Arial" panose="020B0604020202020204" pitchFamily="34" charset="0"/>
              <a:buNone/>
            </a:pPr>
            <a:r>
              <a:rPr lang="en-US" sz="1800" b="1" dirty="0">
                <a:solidFill>
                  <a:srgbClr val="00529B"/>
                </a:solidFill>
              </a:rPr>
              <a:t>NOTE: </a:t>
            </a:r>
            <a:r>
              <a:rPr lang="en-US" sz="1800" dirty="0">
                <a:solidFill>
                  <a:srgbClr val="00529B"/>
                </a:solidFill>
              </a:rPr>
              <a:t>SHOP plans are available through issuers, agents, and brokers, not through </a:t>
            </a:r>
            <a:r>
              <a:rPr lang="en-US" sz="1800" dirty="0">
                <a:solidFill>
                  <a:srgbClr val="00529B"/>
                </a:solidFill>
                <a:hlinkClick r:id="rId8">
                  <a:extLst>
                    <a:ext uri="{A12FA001-AC4F-418D-AE19-62706E023703}">
                      <ahyp:hlinkClr xmlns:ahyp="http://schemas.microsoft.com/office/drawing/2018/hyperlinkcolor" val="tx"/>
                    </a:ext>
                  </a:extLst>
                </a:hlinkClick>
              </a:rPr>
              <a:t>HealthCare.gov</a:t>
            </a:r>
            <a:r>
              <a:rPr lang="en-US" sz="1800" dirty="0">
                <a:solidFill>
                  <a:srgbClr val="00529B"/>
                </a:solidFill>
              </a:rPr>
              <a:t>.</a:t>
            </a:r>
          </a:p>
        </p:txBody>
      </p:sp>
      <p:sp>
        <p:nvSpPr>
          <p:cNvPr id="11" name="Slide Number Placeholder 10">
            <a:extLst>
              <a:ext uri="{FF2B5EF4-FFF2-40B4-BE49-F238E27FC236}">
                <a16:creationId xmlns:a16="http://schemas.microsoft.com/office/drawing/2014/main" id="{DCB45B63-C90D-45E4-839C-B51F8EC3D4A9}"/>
              </a:ext>
            </a:extLst>
          </p:cNvPr>
          <p:cNvSpPr>
            <a:spLocks noGrp="1"/>
          </p:cNvSpPr>
          <p:nvPr>
            <p:ph type="sldNum" sz="quarter" idx="12"/>
          </p:nvPr>
        </p:nvSpPr>
        <p:spPr/>
        <p:txBody>
          <a:bodyPr/>
          <a:lstStyle/>
          <a:p>
            <a:fld id="{48F63A3B-78C7-47BE-AE5E-E10140E04643}" type="slidenum">
              <a:rPr lang="en-US" smtClean="0"/>
              <a:pPr/>
              <a:t>89</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3625086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par>
                          <p:cTn id="15" fill="hold">
                            <p:stCondLst>
                              <p:cond delay="0"/>
                            </p:stCondLst>
                            <p:childTnLst>
                              <p:par>
                                <p:cTn id="16" presetID="10"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22" grpId="0"/>
      <p:bldP spid="24"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chorCtr="0">
            <a:normAutofit/>
          </a:bodyPr>
          <a:lstStyle/>
          <a:p>
            <a:r>
              <a:rPr lang="en-US" sz="3000" dirty="0"/>
              <a:t>Your Medicare Options</a:t>
            </a:r>
          </a:p>
        </p:txBody>
      </p:sp>
      <p:sp>
        <p:nvSpPr>
          <p:cNvPr id="8" name="TextBox 7"/>
          <p:cNvSpPr txBox="1"/>
          <p:nvPr/>
        </p:nvSpPr>
        <p:spPr>
          <a:xfrm>
            <a:off x="1174409" y="1031184"/>
            <a:ext cx="3923127" cy="400110"/>
          </a:xfrm>
          <a:prstGeom prst="rect">
            <a:avLst/>
          </a:prstGeom>
          <a:solidFill>
            <a:schemeClr val="accent5">
              <a:lumMod val="20000"/>
              <a:lumOff val="80000"/>
            </a:scheme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529B"/>
                </a:solidFill>
                <a:effectLst/>
                <a:uLnTx/>
                <a:uFillTx/>
              </a:rPr>
              <a:t>Original Medicare</a:t>
            </a:r>
          </a:p>
        </p:txBody>
      </p:sp>
      <p:pic>
        <p:nvPicPr>
          <p:cNvPr id="35" name="Picture 34" descr="Original Medicare includes Part A, Part B. You can add Part D. You can also add Supplemental coverage">
            <a:extLst>
              <a:ext uri="{FF2B5EF4-FFF2-40B4-BE49-F238E27FC236}">
                <a16:creationId xmlns:a16="http://schemas.microsoft.com/office/drawing/2014/main" id="{71B9AF2C-D102-4C6C-A957-0C53CE3359B0}"/>
              </a:ext>
            </a:extLst>
          </p:cNvPr>
          <p:cNvPicPr>
            <a:picLocks noChangeAspect="1"/>
          </p:cNvPicPr>
          <p:nvPr/>
        </p:nvPicPr>
        <p:blipFill>
          <a:blip r:embed="rId4"/>
          <a:stretch>
            <a:fillRect/>
          </a:stretch>
        </p:blipFill>
        <p:spPr>
          <a:xfrm>
            <a:off x="1401153" y="1508200"/>
            <a:ext cx="3265840" cy="4805090"/>
          </a:xfrm>
          <a:prstGeom prst="rect">
            <a:avLst/>
          </a:prstGeom>
        </p:spPr>
      </p:pic>
      <p:cxnSp>
        <p:nvCxnSpPr>
          <p:cNvPr id="10" name="Straight Connector 9">
            <a:extLst>
              <a:ext uri="{C183D7F6-B498-43B3-948B-1728B52AA6E4}">
                <adec:decorative xmlns:adec="http://schemas.microsoft.com/office/drawing/2017/decorative" val="1"/>
              </a:ext>
            </a:extLst>
          </p:cNvPr>
          <p:cNvCxnSpPr/>
          <p:nvPr/>
        </p:nvCxnSpPr>
        <p:spPr>
          <a:xfrm>
            <a:off x="5742240" y="1415895"/>
            <a:ext cx="0" cy="4278128"/>
          </a:xfrm>
          <a:prstGeom prst="line">
            <a:avLst/>
          </a:prstGeom>
          <a:noFill/>
          <a:ln w="12700" cap="flat" cmpd="sng" algn="ctr">
            <a:solidFill>
              <a:schemeClr val="accent5">
                <a:lumMod val="60000"/>
                <a:lumOff val="40000"/>
              </a:schemeClr>
            </a:solidFill>
            <a:prstDash val="solid"/>
            <a:miter lim="800000"/>
          </a:ln>
          <a:effectLst/>
        </p:spPr>
      </p:cxnSp>
      <p:sp>
        <p:nvSpPr>
          <p:cNvPr id="9" name="TextBox 8"/>
          <p:cNvSpPr txBox="1"/>
          <p:nvPr/>
        </p:nvSpPr>
        <p:spPr>
          <a:xfrm>
            <a:off x="6386945" y="1031184"/>
            <a:ext cx="4966854" cy="400110"/>
          </a:xfrm>
          <a:prstGeom prst="rect">
            <a:avLst/>
          </a:prstGeom>
          <a:solidFill>
            <a:schemeClr val="accent5">
              <a:lumMod val="20000"/>
              <a:lumOff val="80000"/>
            </a:scheme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529B"/>
                </a:solidFill>
                <a:effectLst/>
                <a:uLnTx/>
                <a:uFillTx/>
              </a:rPr>
              <a:t>Medicare Advantage (also known as Part C)</a:t>
            </a:r>
          </a:p>
        </p:txBody>
      </p:sp>
      <p:pic>
        <p:nvPicPr>
          <p:cNvPr id="55" name="Picture 54" descr="Medicare Advantage includes Part A, Part B. Most plans include Part D and some extra benefits. Some plans also include lower out-of-pocket costs">
            <a:extLst>
              <a:ext uri="{FF2B5EF4-FFF2-40B4-BE49-F238E27FC236}">
                <a16:creationId xmlns:a16="http://schemas.microsoft.com/office/drawing/2014/main" id="{AB9A03EA-0FAA-45E8-BA23-D43001830DF6}"/>
              </a:ext>
            </a:extLst>
          </p:cNvPr>
          <p:cNvPicPr>
            <a:picLocks noChangeAspect="1"/>
          </p:cNvPicPr>
          <p:nvPr/>
        </p:nvPicPr>
        <p:blipFill>
          <a:blip r:embed="rId5"/>
          <a:stretch>
            <a:fillRect/>
          </a:stretch>
        </p:blipFill>
        <p:spPr>
          <a:xfrm>
            <a:off x="7097359" y="1505349"/>
            <a:ext cx="3265841" cy="4574271"/>
          </a:xfrm>
          <a:prstGeom prst="rect">
            <a:avLst/>
          </a:prstGeom>
        </p:spPr>
      </p:pic>
      <p:sp>
        <p:nvSpPr>
          <p:cNvPr id="5" name="Slide Number Placeholder 4">
            <a:extLst>
              <a:ext uri="{FF2B5EF4-FFF2-40B4-BE49-F238E27FC236}">
                <a16:creationId xmlns:a16="http://schemas.microsoft.com/office/drawing/2014/main" id="{AF03CA09-D067-4537-B7D3-10E6B44C6539}"/>
              </a:ext>
            </a:extLst>
          </p:cNvPr>
          <p:cNvSpPr>
            <a:spLocks noGrp="1"/>
          </p:cNvSpPr>
          <p:nvPr>
            <p:ph type="sldNum" sz="quarter" idx="12"/>
          </p:nvPr>
        </p:nvSpPr>
        <p:spPr/>
        <p:txBody>
          <a:bodyPr/>
          <a:lstStyle/>
          <a:p>
            <a:fld id="{48F63A3B-78C7-47BE-AE5E-E10140E04643}" type="slidenum">
              <a:rPr lang="en-US" smtClean="0"/>
              <a:pPr/>
              <a:t>9</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1133153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Marketplace &amp; Becoming Eligible for Medicare</a:t>
            </a:r>
          </a:p>
        </p:txBody>
      </p:sp>
      <p:sp>
        <p:nvSpPr>
          <p:cNvPr id="8" name="Content Placeholder 7">
            <a:extLst>
              <a:ext uri="{FF2B5EF4-FFF2-40B4-BE49-F238E27FC236}">
                <a16:creationId xmlns:a16="http://schemas.microsoft.com/office/drawing/2014/main" id="{B7C891A1-4860-49A8-B457-18F9E51D5F79}"/>
              </a:ext>
            </a:extLst>
          </p:cNvPr>
          <p:cNvSpPr>
            <a:spLocks noGrp="1"/>
          </p:cNvSpPr>
          <p:nvPr>
            <p:ph sz="quarter" idx="13"/>
          </p:nvPr>
        </p:nvSpPr>
        <p:spPr>
          <a:xfrm>
            <a:off x="947569" y="3590785"/>
            <a:ext cx="3260993" cy="2339373"/>
          </a:xfrm>
        </p:spPr>
        <p:txBody>
          <a:bodyPr>
            <a:normAutofit lnSpcReduction="10000"/>
          </a:bodyPr>
          <a:lstStyle/>
          <a:p>
            <a:pPr marL="0" lvl="0" indent="0" algn="ctr" defTabSz="685800">
              <a:spcAft>
                <a:spcPts val="600"/>
              </a:spcAft>
              <a:buClrTx/>
              <a:buNone/>
              <a:defRPr/>
            </a:pPr>
            <a:r>
              <a:rPr lang="en-US" sz="1800" b="1" dirty="0"/>
              <a:t>Once you’re eligible </a:t>
            </a:r>
            <a:br>
              <a:rPr lang="en-US" sz="1800" b="1" dirty="0"/>
            </a:br>
            <a:r>
              <a:rPr lang="en-US" sz="1800" b="1" dirty="0"/>
              <a:t>for Medicare Part A (Hospital Insurance)</a:t>
            </a:r>
          </a:p>
          <a:p>
            <a:pPr marL="0" lvl="0" indent="0" algn="ctr" defTabSz="685800">
              <a:buClrTx/>
              <a:buNone/>
              <a:defRPr/>
            </a:pPr>
            <a:r>
              <a:rPr lang="en-US" sz="1800" dirty="0"/>
              <a:t>You won’t be eligible for premium tax credits or other cost savings you may be getting for your Marketplace plan</a:t>
            </a:r>
          </a:p>
          <a:p>
            <a:pPr marL="0" indent="0">
              <a:buNone/>
            </a:pPr>
            <a:endParaRPr lang="en-US" dirty="0"/>
          </a:p>
        </p:txBody>
      </p:sp>
      <p:sp>
        <p:nvSpPr>
          <p:cNvPr id="12" name="Content Placeholder 11">
            <a:extLst>
              <a:ext uri="{FF2B5EF4-FFF2-40B4-BE49-F238E27FC236}">
                <a16:creationId xmlns:a16="http://schemas.microsoft.com/office/drawing/2014/main" id="{51F59927-B0E9-4727-A637-38E2987F2E72}"/>
              </a:ext>
            </a:extLst>
          </p:cNvPr>
          <p:cNvSpPr>
            <a:spLocks noGrp="1"/>
          </p:cNvSpPr>
          <p:nvPr>
            <p:ph sz="quarter" idx="14"/>
          </p:nvPr>
        </p:nvSpPr>
        <p:spPr>
          <a:xfrm>
            <a:off x="4461578" y="3590785"/>
            <a:ext cx="3293259" cy="1996734"/>
          </a:xfrm>
        </p:spPr>
        <p:txBody>
          <a:bodyPr>
            <a:normAutofit lnSpcReduction="10000"/>
          </a:bodyPr>
          <a:lstStyle/>
          <a:p>
            <a:pPr marL="0" lvl="0" indent="0" algn="ctr" defTabSz="685800">
              <a:lnSpc>
                <a:spcPct val="110000"/>
              </a:lnSpc>
              <a:spcBef>
                <a:spcPts val="600"/>
              </a:spcBef>
              <a:spcAft>
                <a:spcPts val="0"/>
              </a:spcAft>
              <a:buClrTx/>
              <a:buNone/>
              <a:defRPr/>
            </a:pPr>
            <a:r>
              <a:rPr lang="en-US" sz="1800" b="1" dirty="0"/>
              <a:t>Sign up for Medicare</a:t>
            </a:r>
            <a:br>
              <a:rPr lang="en-US" sz="1800" b="1" dirty="0"/>
            </a:br>
            <a:r>
              <a:rPr lang="en-US" sz="1800" b="1" dirty="0"/>
              <a:t> </a:t>
            </a:r>
          </a:p>
          <a:p>
            <a:pPr marL="0" lvl="0" indent="0" algn="ctr" defTabSz="685800">
              <a:lnSpc>
                <a:spcPct val="110000"/>
              </a:lnSpc>
              <a:buClrTx/>
              <a:buNone/>
              <a:defRPr/>
            </a:pPr>
            <a:r>
              <a:rPr lang="en-US" sz="1800" dirty="0"/>
              <a:t>During your Initial Enrollment Period (IEP) to avoid a possible lifetime late enrollment penalty </a:t>
            </a:r>
          </a:p>
          <a:p>
            <a:pPr marL="0" indent="0">
              <a:buNone/>
            </a:pPr>
            <a:endParaRPr lang="en-US" dirty="0"/>
          </a:p>
        </p:txBody>
      </p:sp>
      <p:sp>
        <p:nvSpPr>
          <p:cNvPr id="13" name="Content Placeholder 12">
            <a:extLst>
              <a:ext uri="{FF2B5EF4-FFF2-40B4-BE49-F238E27FC236}">
                <a16:creationId xmlns:a16="http://schemas.microsoft.com/office/drawing/2014/main" id="{30B3786E-2AA0-4021-ADC2-0289B56751A9}"/>
              </a:ext>
            </a:extLst>
          </p:cNvPr>
          <p:cNvSpPr>
            <a:spLocks noGrp="1"/>
          </p:cNvSpPr>
          <p:nvPr>
            <p:ph sz="quarter" idx="15"/>
          </p:nvPr>
        </p:nvSpPr>
        <p:spPr>
          <a:xfrm>
            <a:off x="7950269" y="3590784"/>
            <a:ext cx="3317674" cy="1546967"/>
          </a:xfrm>
        </p:spPr>
        <p:txBody>
          <a:bodyPr>
            <a:normAutofit fontScale="92500" lnSpcReduction="10000"/>
          </a:bodyPr>
          <a:lstStyle/>
          <a:p>
            <a:pPr marL="0" lvl="0" indent="0" algn="ctr" defTabSz="685800">
              <a:lnSpc>
                <a:spcPct val="110000"/>
              </a:lnSpc>
              <a:spcBef>
                <a:spcPts val="600"/>
              </a:spcBef>
              <a:spcAft>
                <a:spcPts val="0"/>
              </a:spcAft>
              <a:buClrTx/>
              <a:buNone/>
              <a:defRPr/>
            </a:pPr>
            <a:r>
              <a:rPr lang="en-US" sz="1800" b="1" dirty="0"/>
              <a:t>Connect with the </a:t>
            </a:r>
            <a:br>
              <a:rPr lang="en-US" sz="1800" b="1" dirty="0"/>
            </a:br>
            <a:r>
              <a:rPr lang="en-US" sz="1800" b="1" dirty="0"/>
              <a:t>Marketplace in your state</a:t>
            </a:r>
          </a:p>
          <a:p>
            <a:pPr marL="0" lvl="0" indent="0" algn="ctr" defTabSz="685800">
              <a:lnSpc>
                <a:spcPct val="110000"/>
              </a:lnSpc>
              <a:buClrTx/>
              <a:buNone/>
              <a:defRPr/>
            </a:pPr>
            <a:r>
              <a:rPr lang="en-US" sz="1800" b="1" dirty="0"/>
              <a:t> </a:t>
            </a:r>
            <a:r>
              <a:rPr lang="en-US" sz="1800" dirty="0"/>
              <a:t>Before your Medicare </a:t>
            </a:r>
            <a:br>
              <a:rPr lang="en-US" sz="1800" dirty="0"/>
            </a:br>
            <a:r>
              <a:rPr lang="en-US" sz="1800" dirty="0"/>
              <a:t>enrollment begins to learn </a:t>
            </a:r>
            <a:br>
              <a:rPr lang="en-US" sz="1800" dirty="0"/>
            </a:br>
            <a:r>
              <a:rPr lang="en-US" sz="1800" dirty="0"/>
              <a:t>more</a:t>
            </a:r>
          </a:p>
          <a:p>
            <a:pPr marL="0" indent="0">
              <a:buNone/>
            </a:pPr>
            <a:endParaRPr lang="en-US" dirty="0"/>
          </a:p>
        </p:txBody>
      </p:sp>
      <p:sp>
        <p:nvSpPr>
          <p:cNvPr id="11" name="Slide Number Placeholder 10">
            <a:extLst>
              <a:ext uri="{FF2B5EF4-FFF2-40B4-BE49-F238E27FC236}">
                <a16:creationId xmlns:a16="http://schemas.microsoft.com/office/drawing/2014/main" id="{3DE2BA1C-2A86-41F0-BFAD-0BD3B06D7A26}"/>
              </a:ext>
            </a:extLst>
          </p:cNvPr>
          <p:cNvSpPr>
            <a:spLocks noGrp="1"/>
          </p:cNvSpPr>
          <p:nvPr>
            <p:ph type="sldNum" sz="quarter" idx="12"/>
          </p:nvPr>
        </p:nvSpPr>
        <p:spPr/>
        <p:txBody>
          <a:bodyPr/>
          <a:lstStyle/>
          <a:p>
            <a:fld id="{48F63A3B-78C7-47BE-AE5E-E10140E04643}" type="slidenum">
              <a:rPr lang="en-US" smtClean="0"/>
              <a:pPr/>
              <a:t>90</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May 2023</a:t>
            </a:r>
            <a:endParaRPr lang="en-US" dirty="0"/>
          </a:p>
        </p:txBody>
      </p:sp>
      <p:grpSp>
        <p:nvGrpSpPr>
          <p:cNvPr id="6" name="Group 5" descr="Box 1: Once you’re eligible &#10;for Medicare Part A (Hospital Insurance)&#10;You won’t be eligible for premium tax credits or other cost savings you may be getting for your Marketplace plan&#10;&#10;">
            <a:extLst>
              <a:ext uri="{FF2B5EF4-FFF2-40B4-BE49-F238E27FC236}">
                <a16:creationId xmlns:a16="http://schemas.microsoft.com/office/drawing/2014/main" id="{929F05EE-23B6-41F1-9FBC-248F776DE060}"/>
              </a:ext>
            </a:extLst>
          </p:cNvPr>
          <p:cNvGrpSpPr/>
          <p:nvPr/>
        </p:nvGrpSpPr>
        <p:grpSpPr>
          <a:xfrm>
            <a:off x="967442" y="2194477"/>
            <a:ext cx="3317674" cy="3735681"/>
            <a:chOff x="967442" y="2194477"/>
            <a:chExt cx="3317674" cy="3735681"/>
          </a:xfrm>
        </p:grpSpPr>
        <p:sp>
          <p:nvSpPr>
            <p:cNvPr id="20" name="Rectangle: Rounded Corners 19">
              <a:extLst>
                <a:ext uri="{FF2B5EF4-FFF2-40B4-BE49-F238E27FC236}">
                  <a16:creationId xmlns:a16="http://schemas.microsoft.com/office/drawing/2014/main" id="{A5AD6BEA-7DC8-4ABB-839E-FC765208CBC5}"/>
                </a:ext>
                <a:ext uri="{C183D7F6-B498-43B3-948B-1728B52AA6E4}">
                  <adec:decorative xmlns:adec="http://schemas.microsoft.com/office/drawing/2017/decorative" val="1"/>
                </a:ext>
              </a:extLst>
            </p:cNvPr>
            <p:cNvSpPr/>
            <p:nvPr/>
          </p:nvSpPr>
          <p:spPr>
            <a:xfrm>
              <a:off x="967442" y="2194477"/>
              <a:ext cx="3317674" cy="3735681"/>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95C3446F-FAFE-4C07-973A-A796410B2D6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05047" y="2373171"/>
              <a:ext cx="1242463" cy="1242463"/>
            </a:xfrm>
            <a:prstGeom prst="rect">
              <a:avLst/>
            </a:prstGeom>
          </p:spPr>
        </p:pic>
      </p:grpSp>
      <p:grpSp>
        <p:nvGrpSpPr>
          <p:cNvPr id="9" name="Group 8" descr="Box 2: Sign up for Medicare&#10; During your Initial Enrollment Period (IEP) to avoid a possible lifetime late enrollment penalty &#10;&#10;&#10;">
            <a:extLst>
              <a:ext uri="{FF2B5EF4-FFF2-40B4-BE49-F238E27FC236}">
                <a16:creationId xmlns:a16="http://schemas.microsoft.com/office/drawing/2014/main" id="{58720F00-01A7-45B4-BEFC-C1D773261DA4}"/>
              </a:ext>
            </a:extLst>
          </p:cNvPr>
          <p:cNvGrpSpPr/>
          <p:nvPr/>
        </p:nvGrpSpPr>
        <p:grpSpPr>
          <a:xfrm>
            <a:off x="4437163" y="2214209"/>
            <a:ext cx="3317674" cy="3703884"/>
            <a:chOff x="4437163" y="2214209"/>
            <a:chExt cx="3317674" cy="3703884"/>
          </a:xfrm>
        </p:grpSpPr>
        <p:sp>
          <p:nvSpPr>
            <p:cNvPr id="21" name="Rectangle: Rounded Corners 20">
              <a:extLst>
                <a:ext uri="{FF2B5EF4-FFF2-40B4-BE49-F238E27FC236}">
                  <a16:creationId xmlns:a16="http://schemas.microsoft.com/office/drawing/2014/main" id="{0E78436D-5994-4A0F-8AF0-18F915084C92}"/>
                </a:ext>
                <a:ext uri="{C183D7F6-B498-43B3-948B-1728B52AA6E4}">
                  <adec:decorative xmlns:adec="http://schemas.microsoft.com/office/drawing/2017/decorative" val="1"/>
                </a:ext>
              </a:extLst>
            </p:cNvPr>
            <p:cNvSpPr/>
            <p:nvPr/>
          </p:nvSpPr>
          <p:spPr>
            <a:xfrm>
              <a:off x="4437163" y="2214209"/>
              <a:ext cx="3317674" cy="3703884"/>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7" name="Graphic 26">
              <a:extLst>
                <a:ext uri="{FF2B5EF4-FFF2-40B4-BE49-F238E27FC236}">
                  <a16:creationId xmlns:a16="http://schemas.microsoft.com/office/drawing/2014/main" id="{F58B16B1-9511-4C94-8504-BF5C01191EE5}"/>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72112" y="2367859"/>
              <a:ext cx="1247775" cy="1247775"/>
            </a:xfrm>
            <a:prstGeom prst="rect">
              <a:avLst/>
            </a:prstGeom>
          </p:spPr>
        </p:pic>
      </p:grpSp>
      <p:grpSp>
        <p:nvGrpSpPr>
          <p:cNvPr id="10" name="Group 9" descr="Box 3: Connect with the Marketplace in your state Before your Medicare enrollment begins to learn more&#10;&#10;">
            <a:extLst>
              <a:ext uri="{FF2B5EF4-FFF2-40B4-BE49-F238E27FC236}">
                <a16:creationId xmlns:a16="http://schemas.microsoft.com/office/drawing/2014/main" id="{55726D74-9134-4A7F-AE87-FACF797830C3}"/>
              </a:ext>
            </a:extLst>
          </p:cNvPr>
          <p:cNvGrpSpPr/>
          <p:nvPr/>
        </p:nvGrpSpPr>
        <p:grpSpPr>
          <a:xfrm>
            <a:off x="7906884" y="2194478"/>
            <a:ext cx="3317674" cy="3703884"/>
            <a:chOff x="7906884" y="2194478"/>
            <a:chExt cx="3317674" cy="3703884"/>
          </a:xfrm>
        </p:grpSpPr>
        <p:sp>
          <p:nvSpPr>
            <p:cNvPr id="22" name="Rectangle: Rounded Corners 21">
              <a:extLst>
                <a:ext uri="{FF2B5EF4-FFF2-40B4-BE49-F238E27FC236}">
                  <a16:creationId xmlns:a16="http://schemas.microsoft.com/office/drawing/2014/main" id="{EC3AA4B2-786D-4219-AFD5-BE8F1D3EA0EB}"/>
                </a:ext>
                <a:ext uri="{C183D7F6-B498-43B3-948B-1728B52AA6E4}">
                  <adec:decorative xmlns:adec="http://schemas.microsoft.com/office/drawing/2017/decorative" val="1"/>
                </a:ext>
              </a:extLst>
            </p:cNvPr>
            <p:cNvSpPr/>
            <p:nvPr/>
          </p:nvSpPr>
          <p:spPr>
            <a:xfrm>
              <a:off x="7906884" y="2194478"/>
              <a:ext cx="3317674" cy="3703884"/>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6" name="Graphic 25">
              <a:extLst>
                <a:ext uri="{FF2B5EF4-FFF2-40B4-BE49-F238E27FC236}">
                  <a16:creationId xmlns:a16="http://schemas.microsoft.com/office/drawing/2014/main" id="{37BEF6C7-F67B-4AB5-838B-252FA6506E52}"/>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40881" y="2341104"/>
              <a:ext cx="1249680" cy="1249680"/>
            </a:xfrm>
            <a:prstGeom prst="rect">
              <a:avLst/>
            </a:prstGeom>
          </p:spPr>
        </p:pic>
      </p:grpSp>
      <p:grpSp>
        <p:nvGrpSpPr>
          <p:cNvPr id="5" name="Group 4" descr="a yellow information banner reading: HealthCare.gov to connect to &#10;the Marketplace in your state.&#10;">
            <a:extLst>
              <a:ext uri="{FF2B5EF4-FFF2-40B4-BE49-F238E27FC236}">
                <a16:creationId xmlns:a16="http://schemas.microsoft.com/office/drawing/2014/main" id="{37830E6D-0117-470B-975A-87FC5137C14A}"/>
              </a:ext>
            </a:extLst>
          </p:cNvPr>
          <p:cNvGrpSpPr/>
          <p:nvPr/>
        </p:nvGrpSpPr>
        <p:grpSpPr>
          <a:xfrm>
            <a:off x="7327726" y="937099"/>
            <a:ext cx="5677729" cy="1089439"/>
            <a:chOff x="7327726" y="937099"/>
            <a:chExt cx="5677729" cy="1089439"/>
          </a:xfrm>
        </p:grpSpPr>
        <p:grpSp>
          <p:nvGrpSpPr>
            <p:cNvPr id="18" name="Group 17">
              <a:extLst>
                <a:ext uri="{FF2B5EF4-FFF2-40B4-BE49-F238E27FC236}">
                  <a16:creationId xmlns:a16="http://schemas.microsoft.com/office/drawing/2014/main" id="{3E7F07EF-4B4A-420B-94A0-B307F849F14D}"/>
                </a:ext>
              </a:extLst>
            </p:cNvPr>
            <p:cNvGrpSpPr/>
            <p:nvPr/>
          </p:nvGrpSpPr>
          <p:grpSpPr>
            <a:xfrm>
              <a:off x="7327726" y="1219435"/>
              <a:ext cx="5677729" cy="707887"/>
              <a:chOff x="12555046" y="1101869"/>
              <a:chExt cx="5677729" cy="707887"/>
            </a:xfrm>
          </p:grpSpPr>
          <p:sp>
            <p:nvSpPr>
              <p:cNvPr id="29" name="Arrow: Pentagon 28">
                <a:extLst>
                  <a:ext uri="{FF2B5EF4-FFF2-40B4-BE49-F238E27FC236}">
                    <a16:creationId xmlns:a16="http://schemas.microsoft.com/office/drawing/2014/main" id="{15BBDAD3-100D-41D3-9F38-EFC24FE8EAEB}"/>
                  </a:ext>
                  <a:ext uri="{C183D7F6-B498-43B3-948B-1728B52AA6E4}">
                    <adec:decorative xmlns:adec="http://schemas.microsoft.com/office/drawing/2017/decorative" val="1"/>
                  </a:ext>
                </a:extLst>
              </p:cNvPr>
              <p:cNvSpPr/>
              <p:nvPr/>
            </p:nvSpPr>
            <p:spPr>
              <a:xfrm rot="10800000">
                <a:off x="12555046" y="1101869"/>
                <a:ext cx="4879512" cy="707887"/>
              </a:xfrm>
              <a:prstGeom prst="homePlate">
                <a:avLst/>
              </a:prstGeom>
              <a:solidFill>
                <a:srgbClr val="FEC73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24CC5FC5-97CF-4077-8D2D-41FCC9BB3E8A}"/>
                  </a:ext>
                </a:extLst>
              </p:cNvPr>
              <p:cNvSpPr txBox="1"/>
              <p:nvPr/>
            </p:nvSpPr>
            <p:spPr>
              <a:xfrm>
                <a:off x="14271809" y="1132020"/>
                <a:ext cx="3960966" cy="646331"/>
              </a:xfrm>
              <a:prstGeom prst="rect">
                <a:avLst/>
              </a:prstGeom>
              <a:noFill/>
            </p:spPr>
            <p:txBody>
              <a:bodyPr wrap="square" rtlCol="0">
                <a:spAutoFit/>
              </a:bodyPr>
              <a:lstStyle/>
              <a:p>
                <a:r>
                  <a:rPr lang="en-US" dirty="0">
                    <a:solidFill>
                      <a:srgbClr val="00529B"/>
                    </a:solidFill>
                    <a:hlinkClick r:id="rId9"/>
                  </a:rPr>
                  <a:t>HealthCare.gov</a:t>
                </a:r>
                <a:r>
                  <a:rPr lang="en-US" dirty="0">
                    <a:solidFill>
                      <a:srgbClr val="00529B"/>
                    </a:solidFill>
                  </a:rPr>
                  <a:t> to connect to </a:t>
                </a:r>
                <a:br>
                  <a:rPr lang="en-US" dirty="0">
                    <a:solidFill>
                      <a:srgbClr val="00529B"/>
                    </a:solidFill>
                  </a:rPr>
                </a:br>
                <a:r>
                  <a:rPr lang="en-US" dirty="0">
                    <a:solidFill>
                      <a:srgbClr val="00529B"/>
                    </a:solidFill>
                  </a:rPr>
                  <a:t>the Marketplace in your state.</a:t>
                </a:r>
                <a:endParaRPr lang="en-US" dirty="0"/>
              </a:p>
            </p:txBody>
          </p:sp>
        </p:grpSp>
        <p:pic>
          <p:nvPicPr>
            <p:cNvPr id="7" name="Graphic 6">
              <a:extLst>
                <a:ext uri="{FF2B5EF4-FFF2-40B4-BE49-F238E27FC236}">
                  <a16:creationId xmlns:a16="http://schemas.microsoft.com/office/drawing/2014/main" id="{9B281C61-0EFA-4540-AC24-5F76000A2BC1}"/>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915295" y="937099"/>
              <a:ext cx="1089439" cy="1089439"/>
            </a:xfrm>
            <a:prstGeom prst="rect">
              <a:avLst/>
            </a:prstGeom>
          </p:spPr>
        </p:pic>
      </p:grpSp>
    </p:spTree>
    <p:custDataLst>
      <p:tags r:id="rId1"/>
    </p:custDataLst>
    <p:extLst>
      <p:ext uri="{BB962C8B-B14F-4D97-AF65-F5344CB8AC3E}">
        <p14:creationId xmlns:p14="http://schemas.microsoft.com/office/powerpoint/2010/main" val="367070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childTnLst>
                                </p:cTn>
                              </p:par>
                            </p:childTnLst>
                          </p:cTn>
                        </p:par>
                        <p:par>
                          <p:cTn id="19" fill="hold">
                            <p:stCondLst>
                              <p:cond delay="0"/>
                            </p:stCondLst>
                            <p:childTnLst>
                              <p:par>
                                <p:cTn id="20" presetID="2" presetClass="entr" presetSubtype="2"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1+#ppt_w/2"/>
                                          </p:val>
                                        </p:tav>
                                        <p:tav tm="100000">
                                          <p:val>
                                            <p:strVal val="#ppt_x"/>
                                          </p:val>
                                        </p:tav>
                                      </p:tavLst>
                                    </p:anim>
                                    <p:anim calcmode="lin" valueType="num">
                                      <p:cBhvr additive="base">
                                        <p:cTn id="2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2" grpId="0" build="p"/>
      <p:bldP spid="13"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57129"/>
          </a:xfrm>
        </p:spPr>
        <p:txBody>
          <a:bodyPr>
            <a:normAutofit/>
          </a:bodyPr>
          <a:lstStyle/>
          <a:p>
            <a:r>
              <a:rPr lang="en-US" sz="3000" dirty="0"/>
              <a:t>Choosing Marketplace Coverage Instead of Medicare</a:t>
            </a:r>
          </a:p>
        </p:txBody>
      </p:sp>
      <p:grpSp>
        <p:nvGrpSpPr>
          <p:cNvPr id="14" name="Question 1" descr="Question 1: What if I have Medicare Part A and Part B, but I’m paying a premium for Part A?&#10;&#10;">
            <a:extLst>
              <a:ext uri="{FF2B5EF4-FFF2-40B4-BE49-F238E27FC236}">
                <a16:creationId xmlns:a16="http://schemas.microsoft.com/office/drawing/2014/main" id="{6FE07336-FDCD-45E9-81BF-F228FDE9DF95}"/>
              </a:ext>
            </a:extLst>
          </p:cNvPr>
          <p:cNvGrpSpPr/>
          <p:nvPr/>
        </p:nvGrpSpPr>
        <p:grpSpPr>
          <a:xfrm>
            <a:off x="1030705" y="1174112"/>
            <a:ext cx="5206855" cy="1371600"/>
            <a:chOff x="1030705" y="1174112"/>
            <a:chExt cx="5206855" cy="1371600"/>
          </a:xfrm>
        </p:grpSpPr>
        <p:sp>
          <p:nvSpPr>
            <p:cNvPr id="20" name="Rectangle: Rounded Corners 19">
              <a:extLst>
                <a:ext uri="{FF2B5EF4-FFF2-40B4-BE49-F238E27FC236}">
                  <a16:creationId xmlns:a16="http://schemas.microsoft.com/office/drawing/2014/main" id="{930D18E1-A545-4D83-90DD-33E913684525}"/>
                </a:ext>
                <a:ext uri="{C183D7F6-B498-43B3-948B-1728B52AA6E4}">
                  <adec:decorative xmlns:adec="http://schemas.microsoft.com/office/drawing/2017/decorative" val="1"/>
                </a:ext>
              </a:extLst>
            </p:cNvPr>
            <p:cNvSpPr/>
            <p:nvPr/>
          </p:nvSpPr>
          <p:spPr>
            <a:xfrm>
              <a:off x="1030705" y="1174112"/>
              <a:ext cx="4846320" cy="13716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b="1" dirty="0">
                <a:ln>
                  <a:noFill/>
                </a:ln>
                <a:solidFill>
                  <a:srgbClr val="2F5597"/>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D8959002-D174-436A-B31E-5C3C9BB833AA}"/>
                </a:ext>
              </a:extLst>
            </p:cNvPr>
            <p:cNvSpPr/>
            <p:nvPr/>
          </p:nvSpPr>
          <p:spPr>
            <a:xfrm>
              <a:off x="1040420" y="1490114"/>
              <a:ext cx="4836605" cy="646331"/>
            </a:xfrm>
            <a:prstGeom prst="rect">
              <a:avLst/>
            </a:prstGeom>
          </p:spPr>
          <p:txBody>
            <a:bodyPr wrap="square" lIns="182880" rIns="91440">
              <a:spAutoFit/>
            </a:bodyPr>
            <a:lstStyle/>
            <a:p>
              <a:r>
                <a:rPr lang="en-US" b="1" dirty="0">
                  <a:solidFill>
                    <a:srgbClr val="00529B"/>
                  </a:solidFill>
                  <a:latin typeface="Arial"/>
                  <a:cs typeface="Arial"/>
                </a:rPr>
                <a:t>What if I have Medicare Part A and Part B, but I’m paying a premium for Part A?</a:t>
              </a:r>
            </a:p>
          </p:txBody>
        </p:sp>
        <p:pic>
          <p:nvPicPr>
            <p:cNvPr id="5" name="Picture 4">
              <a:extLst>
                <a:ext uri="{FF2B5EF4-FFF2-40B4-BE49-F238E27FC236}">
                  <a16:creationId xmlns:a16="http://schemas.microsoft.com/office/drawing/2014/main" id="{9324D8A6-E20F-4BF0-978E-8900F5C6722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26637" y="1353533"/>
              <a:ext cx="310923" cy="1012024"/>
            </a:xfrm>
            <a:prstGeom prst="rect">
              <a:avLst/>
            </a:prstGeom>
          </p:spPr>
        </p:pic>
      </p:grpSp>
      <p:grpSp>
        <p:nvGrpSpPr>
          <p:cNvPr id="40" name="Answer 1" descr="Answer 1: You can drop your Part A and Part B coverage and get a Marketplace plan instead.&#10;&#10;">
            <a:extLst>
              <a:ext uri="{FF2B5EF4-FFF2-40B4-BE49-F238E27FC236}">
                <a16:creationId xmlns:a16="http://schemas.microsoft.com/office/drawing/2014/main" id="{FD2A7E4B-C674-410B-B27B-CDDB01CFDC98}"/>
              </a:ext>
            </a:extLst>
          </p:cNvPr>
          <p:cNvGrpSpPr/>
          <p:nvPr/>
        </p:nvGrpSpPr>
        <p:grpSpPr>
          <a:xfrm>
            <a:off x="6349555" y="1173745"/>
            <a:ext cx="4846320" cy="1371600"/>
            <a:chOff x="6349555" y="1173745"/>
            <a:chExt cx="4846320" cy="1371600"/>
          </a:xfrm>
        </p:grpSpPr>
        <p:sp>
          <p:nvSpPr>
            <p:cNvPr id="24" name="Item 1 - A">
              <a:extLst>
                <a:ext uri="{FF2B5EF4-FFF2-40B4-BE49-F238E27FC236}">
                  <a16:creationId xmlns:a16="http://schemas.microsoft.com/office/drawing/2014/main" id="{F322D5EA-E056-48F0-A4B1-7E54608F62F9}"/>
                </a:ext>
              </a:extLst>
            </p:cNvPr>
            <p:cNvSpPr/>
            <p:nvPr/>
          </p:nvSpPr>
          <p:spPr>
            <a:xfrm>
              <a:off x="6349555" y="1173745"/>
              <a:ext cx="4846320" cy="13716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F5597"/>
                </a:solidFill>
              </a:endParaRPr>
            </a:p>
          </p:txBody>
        </p:sp>
        <p:sp>
          <p:nvSpPr>
            <p:cNvPr id="7" name="Rectangle 6">
              <a:extLst>
                <a:ext uri="{FF2B5EF4-FFF2-40B4-BE49-F238E27FC236}">
                  <a16:creationId xmlns:a16="http://schemas.microsoft.com/office/drawing/2014/main" id="{573F9B8C-703E-4F15-A4F0-8996A9E07C92}"/>
                </a:ext>
              </a:extLst>
            </p:cNvPr>
            <p:cNvSpPr/>
            <p:nvPr/>
          </p:nvSpPr>
          <p:spPr>
            <a:xfrm>
              <a:off x="6379628" y="1384946"/>
              <a:ext cx="4816247" cy="923330"/>
            </a:xfrm>
            <a:prstGeom prst="rect">
              <a:avLst/>
            </a:prstGeom>
          </p:spPr>
          <p:txBody>
            <a:bodyPr wrap="square" lIns="182880">
              <a:spAutoFit/>
            </a:bodyPr>
            <a:lstStyle/>
            <a:p>
              <a:r>
                <a:rPr lang="en-US" dirty="0">
                  <a:solidFill>
                    <a:srgbClr val="00529B"/>
                  </a:solidFill>
                  <a:latin typeface="Arial"/>
                  <a:cs typeface="Arial"/>
                </a:rPr>
                <a:t>You can drop your Part A and Part B coverage and get a Marketplace plan instead.</a:t>
              </a:r>
            </a:p>
          </p:txBody>
        </p:sp>
      </p:grpSp>
      <p:grpSp>
        <p:nvGrpSpPr>
          <p:cNvPr id="15" name="Question 2" descr="Question 2: What if I only have Part B, and would have to pay a premium for Part A? &#10;&#10;">
            <a:extLst>
              <a:ext uri="{FF2B5EF4-FFF2-40B4-BE49-F238E27FC236}">
                <a16:creationId xmlns:a16="http://schemas.microsoft.com/office/drawing/2014/main" id="{3F5D3846-0BA6-4FD2-A8F8-211288A1F7E6}"/>
              </a:ext>
            </a:extLst>
          </p:cNvPr>
          <p:cNvGrpSpPr/>
          <p:nvPr/>
        </p:nvGrpSpPr>
        <p:grpSpPr>
          <a:xfrm>
            <a:off x="1030706" y="2706250"/>
            <a:ext cx="5198983" cy="1371600"/>
            <a:chOff x="1030706" y="2706250"/>
            <a:chExt cx="5198983" cy="1371600"/>
          </a:xfrm>
        </p:grpSpPr>
        <p:sp>
          <p:nvSpPr>
            <p:cNvPr id="26" name="Rectangle: Rounded Corners 25">
              <a:extLst>
                <a:ext uri="{FF2B5EF4-FFF2-40B4-BE49-F238E27FC236}">
                  <a16:creationId xmlns:a16="http://schemas.microsoft.com/office/drawing/2014/main" id="{7D964492-0E07-465A-AC02-F3302AC7460A}"/>
                </a:ext>
                <a:ext uri="{C183D7F6-B498-43B3-948B-1728B52AA6E4}">
                  <adec:decorative xmlns:adec="http://schemas.microsoft.com/office/drawing/2017/decorative" val="1"/>
                </a:ext>
              </a:extLst>
            </p:cNvPr>
            <p:cNvSpPr/>
            <p:nvPr/>
          </p:nvSpPr>
          <p:spPr>
            <a:xfrm>
              <a:off x="1030706" y="2706250"/>
              <a:ext cx="4846320" cy="13716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F972C58B-5E80-4610-B83A-44AC8371FDE8}"/>
                </a:ext>
              </a:extLst>
            </p:cNvPr>
            <p:cNvSpPr/>
            <p:nvPr/>
          </p:nvSpPr>
          <p:spPr>
            <a:xfrm>
              <a:off x="1040420" y="3076137"/>
              <a:ext cx="4846320" cy="646331"/>
            </a:xfrm>
            <a:prstGeom prst="rect">
              <a:avLst/>
            </a:prstGeom>
          </p:spPr>
          <p:txBody>
            <a:bodyPr wrap="square" lIns="182880">
              <a:spAutoFit/>
            </a:bodyPr>
            <a:lstStyle/>
            <a:p>
              <a:r>
                <a:rPr lang="en-US" b="1" dirty="0">
                  <a:solidFill>
                    <a:srgbClr val="00529B"/>
                  </a:solidFill>
                  <a:latin typeface="Arial"/>
                  <a:cs typeface="Arial"/>
                </a:rPr>
                <a:t>What if I only have Part B, and would have to pay a premium for Part A? </a:t>
              </a:r>
              <a:endParaRPr lang="en-US" dirty="0"/>
            </a:p>
          </p:txBody>
        </p:sp>
        <p:pic>
          <p:nvPicPr>
            <p:cNvPr id="43" name="Picture 42">
              <a:extLst>
                <a:ext uri="{FF2B5EF4-FFF2-40B4-BE49-F238E27FC236}">
                  <a16:creationId xmlns:a16="http://schemas.microsoft.com/office/drawing/2014/main" id="{8853A7DA-8DF7-46A9-B703-56D43F418C0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18766" y="2922988"/>
              <a:ext cx="310923" cy="1012024"/>
            </a:xfrm>
            <a:prstGeom prst="rect">
              <a:avLst/>
            </a:prstGeom>
          </p:spPr>
        </p:pic>
      </p:grpSp>
      <p:grpSp>
        <p:nvGrpSpPr>
          <p:cNvPr id="41" name="Answer  2" descr="Answer 2: You can drop Part B and get a Marketplace plan instead.&#10;&#10;">
            <a:extLst>
              <a:ext uri="{FF2B5EF4-FFF2-40B4-BE49-F238E27FC236}">
                <a16:creationId xmlns:a16="http://schemas.microsoft.com/office/drawing/2014/main" id="{6EEC6B1D-7F78-4017-8FA9-22A2E2F534BE}"/>
              </a:ext>
            </a:extLst>
          </p:cNvPr>
          <p:cNvGrpSpPr/>
          <p:nvPr/>
        </p:nvGrpSpPr>
        <p:grpSpPr>
          <a:xfrm>
            <a:off x="6349555" y="2706181"/>
            <a:ext cx="4846320" cy="1371600"/>
            <a:chOff x="6349555" y="2706181"/>
            <a:chExt cx="4846320" cy="1371600"/>
          </a:xfrm>
        </p:grpSpPr>
        <p:sp>
          <p:nvSpPr>
            <p:cNvPr id="30" name="Item 2 - A">
              <a:extLst>
                <a:ext uri="{FF2B5EF4-FFF2-40B4-BE49-F238E27FC236}">
                  <a16:creationId xmlns:a16="http://schemas.microsoft.com/office/drawing/2014/main" id="{A3942841-4150-4B8E-9AB0-AA01EFE703D5}"/>
                </a:ext>
              </a:extLst>
            </p:cNvPr>
            <p:cNvSpPr/>
            <p:nvPr/>
          </p:nvSpPr>
          <p:spPr>
            <a:xfrm>
              <a:off x="6349555" y="2706181"/>
              <a:ext cx="4846320" cy="13716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2F5597"/>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7965D7DB-BCB8-4F72-94AE-3682FA3E2E05}"/>
                </a:ext>
              </a:extLst>
            </p:cNvPr>
            <p:cNvSpPr/>
            <p:nvPr/>
          </p:nvSpPr>
          <p:spPr>
            <a:xfrm>
              <a:off x="6371118" y="3065247"/>
              <a:ext cx="4824757" cy="646331"/>
            </a:xfrm>
            <a:prstGeom prst="rect">
              <a:avLst/>
            </a:prstGeom>
          </p:spPr>
          <p:txBody>
            <a:bodyPr wrap="square" lIns="182880">
              <a:spAutoFit/>
            </a:bodyPr>
            <a:lstStyle/>
            <a:p>
              <a:r>
                <a:rPr lang="en-US" dirty="0">
                  <a:solidFill>
                    <a:srgbClr val="00529B"/>
                  </a:solidFill>
                  <a:latin typeface="Arial"/>
                  <a:cs typeface="Arial"/>
                </a:rPr>
                <a:t>You can drop Part B and get a Marketplace plan instead.</a:t>
              </a:r>
            </a:p>
          </p:txBody>
        </p:sp>
      </p:grpSp>
      <p:grpSp>
        <p:nvGrpSpPr>
          <p:cNvPr id="18" name="Question 3" descr="Question 3: What if I’m eligible for Medicare but haven’t enrolled? &#10;&#10;">
            <a:extLst>
              <a:ext uri="{FF2B5EF4-FFF2-40B4-BE49-F238E27FC236}">
                <a16:creationId xmlns:a16="http://schemas.microsoft.com/office/drawing/2014/main" id="{A2FCA764-F427-43CC-84CA-EB23CA855556}"/>
              </a:ext>
            </a:extLst>
          </p:cNvPr>
          <p:cNvGrpSpPr/>
          <p:nvPr/>
        </p:nvGrpSpPr>
        <p:grpSpPr>
          <a:xfrm>
            <a:off x="1030706" y="4253628"/>
            <a:ext cx="5200194" cy="1645920"/>
            <a:chOff x="1030706" y="4253628"/>
            <a:chExt cx="5200194" cy="1645920"/>
          </a:xfrm>
        </p:grpSpPr>
        <p:sp>
          <p:nvSpPr>
            <p:cNvPr id="32" name="Rectangle: Rounded Corners 31">
              <a:extLst>
                <a:ext uri="{FF2B5EF4-FFF2-40B4-BE49-F238E27FC236}">
                  <a16:creationId xmlns:a16="http://schemas.microsoft.com/office/drawing/2014/main" id="{B9683332-7D61-4DF3-8710-C0FAC04FF797}"/>
                </a:ext>
                <a:ext uri="{C183D7F6-B498-43B3-948B-1728B52AA6E4}">
                  <adec:decorative xmlns:adec="http://schemas.microsoft.com/office/drawing/2017/decorative" val="1"/>
                </a:ext>
              </a:extLst>
            </p:cNvPr>
            <p:cNvSpPr/>
            <p:nvPr/>
          </p:nvSpPr>
          <p:spPr>
            <a:xfrm>
              <a:off x="1030706" y="4253628"/>
              <a:ext cx="4846320" cy="164592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92010316-55AE-43F2-A9FC-2B687E06D3DD}"/>
                </a:ext>
              </a:extLst>
            </p:cNvPr>
            <p:cNvSpPr/>
            <p:nvPr/>
          </p:nvSpPr>
          <p:spPr>
            <a:xfrm>
              <a:off x="1060118" y="4628904"/>
              <a:ext cx="4826622" cy="646331"/>
            </a:xfrm>
            <a:prstGeom prst="rect">
              <a:avLst/>
            </a:prstGeom>
          </p:spPr>
          <p:txBody>
            <a:bodyPr wrap="square" lIns="182880">
              <a:spAutoFit/>
            </a:bodyPr>
            <a:lstStyle/>
            <a:p>
              <a:r>
                <a:rPr lang="en-US" b="1" dirty="0">
                  <a:solidFill>
                    <a:srgbClr val="00529B"/>
                  </a:solidFill>
                  <a:latin typeface="Arial"/>
                  <a:cs typeface="Arial"/>
                </a:rPr>
                <a:t>What if I’m eligible for Medicare but haven’t enrolled? </a:t>
              </a:r>
            </a:p>
          </p:txBody>
        </p:sp>
        <p:pic>
          <p:nvPicPr>
            <p:cNvPr id="17" name="Picture 16">
              <a:extLst>
                <a:ext uri="{FF2B5EF4-FFF2-40B4-BE49-F238E27FC236}">
                  <a16:creationId xmlns:a16="http://schemas.microsoft.com/office/drawing/2014/main" id="{6FD9B961-9776-43A7-B997-6F9F3ECCA06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919977" y="4492443"/>
              <a:ext cx="310923" cy="1213209"/>
            </a:xfrm>
            <a:prstGeom prst="rect">
              <a:avLst/>
            </a:prstGeom>
          </p:spPr>
        </p:pic>
      </p:grpSp>
      <p:grpSp>
        <p:nvGrpSpPr>
          <p:cNvPr id="42" name="Answer 3" descr="Answer 3: You can get a Marketplace plan if you haven’t enrolled because you’d have to pay for Part A, have a medical condition that qualifies you for Medicare, or are in your &#10;24-month disability waiting period.&#10;&#10;">
            <a:extLst>
              <a:ext uri="{FF2B5EF4-FFF2-40B4-BE49-F238E27FC236}">
                <a16:creationId xmlns:a16="http://schemas.microsoft.com/office/drawing/2014/main" id="{5572D924-A3BE-4688-B802-FFAA7A8CCCCD}"/>
              </a:ext>
            </a:extLst>
          </p:cNvPr>
          <p:cNvGrpSpPr/>
          <p:nvPr/>
        </p:nvGrpSpPr>
        <p:grpSpPr>
          <a:xfrm>
            <a:off x="6349555" y="4241370"/>
            <a:ext cx="4846320" cy="1645920"/>
            <a:chOff x="6349555" y="4241370"/>
            <a:chExt cx="4846320" cy="1645920"/>
          </a:xfrm>
        </p:grpSpPr>
        <p:sp>
          <p:nvSpPr>
            <p:cNvPr id="36" name="Item 3 - A">
              <a:extLst>
                <a:ext uri="{FF2B5EF4-FFF2-40B4-BE49-F238E27FC236}">
                  <a16:creationId xmlns:a16="http://schemas.microsoft.com/office/drawing/2014/main" id="{14699FCF-32CA-45D1-878A-379F1C85FCF5}"/>
                </a:ext>
              </a:extLst>
            </p:cNvPr>
            <p:cNvSpPr/>
            <p:nvPr/>
          </p:nvSpPr>
          <p:spPr>
            <a:xfrm>
              <a:off x="6349555" y="4241370"/>
              <a:ext cx="4846320" cy="164592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2F5597"/>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35E18C14-372C-45D0-9B8E-0C55004A621D}"/>
                </a:ext>
              </a:extLst>
            </p:cNvPr>
            <p:cNvSpPr/>
            <p:nvPr/>
          </p:nvSpPr>
          <p:spPr>
            <a:xfrm>
              <a:off x="6379628" y="4324115"/>
              <a:ext cx="4816247" cy="1477328"/>
            </a:xfrm>
            <a:prstGeom prst="rect">
              <a:avLst/>
            </a:prstGeom>
          </p:spPr>
          <p:txBody>
            <a:bodyPr wrap="square" lIns="182880">
              <a:spAutoFit/>
            </a:bodyPr>
            <a:lstStyle/>
            <a:p>
              <a:pPr>
                <a:spcAft>
                  <a:spcPts val="1200"/>
                </a:spcAft>
              </a:pPr>
              <a:r>
                <a:rPr lang="en-US" dirty="0">
                  <a:solidFill>
                    <a:srgbClr val="00529B"/>
                  </a:solidFill>
                  <a:latin typeface="Arial"/>
                  <a:cs typeface="Arial"/>
                </a:rPr>
                <a:t>You can get a Marketplace plan if you haven’t enrolled because you’d have to pay for Part A, have a medical condition that qualifies you for Medicare, or are in your </a:t>
              </a:r>
              <a:br>
                <a:rPr lang="en-US" dirty="0">
                  <a:solidFill>
                    <a:srgbClr val="00529B"/>
                  </a:solidFill>
                  <a:latin typeface="Arial"/>
                  <a:cs typeface="Arial"/>
                </a:rPr>
              </a:br>
              <a:r>
                <a:rPr lang="en-US" dirty="0">
                  <a:solidFill>
                    <a:srgbClr val="00529B"/>
                  </a:solidFill>
                  <a:latin typeface="Arial"/>
                  <a:cs typeface="Arial"/>
                </a:rPr>
                <a:t>24-month disability waiting period.</a:t>
              </a:r>
              <a:endParaRPr lang="en-US" dirty="0"/>
            </a:p>
          </p:txBody>
        </p:sp>
      </p:grpSp>
      <p:sp>
        <p:nvSpPr>
          <p:cNvPr id="13" name="Slide Number Placeholder 12">
            <a:extLst>
              <a:ext uri="{FF2B5EF4-FFF2-40B4-BE49-F238E27FC236}">
                <a16:creationId xmlns:a16="http://schemas.microsoft.com/office/drawing/2014/main" id="{7AB8A016-9C42-458F-9FF9-D71E901F0D34}"/>
              </a:ext>
            </a:extLst>
          </p:cNvPr>
          <p:cNvSpPr>
            <a:spLocks noGrp="1"/>
          </p:cNvSpPr>
          <p:nvPr>
            <p:ph type="sldNum" sz="quarter" idx="12"/>
          </p:nvPr>
        </p:nvSpPr>
        <p:spPr/>
        <p:txBody>
          <a:bodyPr/>
          <a:lstStyle/>
          <a:p>
            <a:fld id="{0B2D781D-8844-5940-92D1-06EF0A7F581E}" type="slidenum">
              <a:rPr lang="en-US" smtClean="0"/>
              <a:pPr/>
              <a:t>91</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192118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wipe(left)">
                                      <p:cBhvr>
                                        <p:cTn id="11" dur="500"/>
                                        <p:tgtEl>
                                          <p:spTgt spid="4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wipe(left)">
                                      <p:cBhvr>
                                        <p:cTn id="20" dur="500"/>
                                        <p:tgtEl>
                                          <p:spTgt spid="41"/>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wipe(left)">
                                      <p:cBhvr>
                                        <p:cTn id="2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78107" y="283700"/>
            <a:ext cx="9035786" cy="719643"/>
          </a:xfrm>
        </p:spPr>
        <p:txBody>
          <a:bodyPr>
            <a:normAutofit/>
          </a:bodyPr>
          <a:lstStyle/>
          <a:p>
            <a:pPr algn="ctr"/>
            <a:r>
              <a:rPr lang="en-US" sz="3000" dirty="0"/>
              <a:t>Check Your Knowledge: Question 8</a:t>
            </a:r>
          </a:p>
        </p:txBody>
      </p:sp>
      <p:sp>
        <p:nvSpPr>
          <p:cNvPr id="5" name="Content Placeholder 4"/>
          <p:cNvSpPr>
            <a:spLocks noGrp="1"/>
          </p:cNvSpPr>
          <p:nvPr>
            <p:ph idx="4294967295"/>
          </p:nvPr>
        </p:nvSpPr>
        <p:spPr>
          <a:xfrm>
            <a:off x="1844040" y="1886959"/>
            <a:ext cx="9758997" cy="3709599"/>
          </a:xfrm>
        </p:spPr>
        <p:txBody>
          <a:bodyPr>
            <a:normAutofit/>
          </a:bodyPr>
          <a:lstStyle/>
          <a:p>
            <a:pPr marL="0" lvl="0" indent="0" defTabSz="685800">
              <a:lnSpc>
                <a:spcPct val="100000"/>
              </a:lnSpc>
              <a:spcBef>
                <a:spcPts val="0"/>
              </a:spcBef>
              <a:spcAft>
                <a:spcPts val="1200"/>
              </a:spcAft>
              <a:buNone/>
            </a:pPr>
            <a:r>
              <a:rPr lang="en-US" sz="2400" b="1" dirty="0">
                <a:solidFill>
                  <a:srgbClr val="00529B"/>
                </a:solidFill>
              </a:rPr>
              <a:t>It’s against the law for someone who knows that you have Medicare to sell you a Marketplace plan.</a:t>
            </a:r>
          </a:p>
          <a:p>
            <a:pPr marL="514350" lvl="0" indent="-514350" defTabSz="685800">
              <a:lnSpc>
                <a:spcPct val="100000"/>
              </a:lnSpc>
              <a:spcBef>
                <a:spcPts val="0"/>
              </a:spcBef>
              <a:spcAft>
                <a:spcPts val="1200"/>
              </a:spcAft>
              <a:buFont typeface="Wingdings" pitchFamily="2" charset="2"/>
              <a:buAutoNum type="alphaLcPeriod"/>
            </a:pPr>
            <a:r>
              <a:rPr lang="en-US" sz="2400" dirty="0">
                <a:solidFill>
                  <a:srgbClr val="00529B"/>
                </a:solidFill>
              </a:rPr>
              <a:t>True</a:t>
            </a:r>
          </a:p>
          <a:p>
            <a:pPr marL="514350" lvl="0" indent="-514350" defTabSz="685800">
              <a:lnSpc>
                <a:spcPct val="100000"/>
              </a:lnSpc>
              <a:spcBef>
                <a:spcPts val="0"/>
              </a:spcBef>
              <a:spcAft>
                <a:spcPts val="1200"/>
              </a:spcAft>
              <a:buFont typeface="Wingdings" pitchFamily="2" charset="2"/>
              <a:buAutoNum type="alphaLcPeriod"/>
            </a:pPr>
            <a:r>
              <a:rPr lang="en-US" sz="2400" dirty="0">
                <a:solidFill>
                  <a:srgbClr val="00529B"/>
                </a:solidFill>
              </a:rPr>
              <a:t>False</a:t>
            </a:r>
          </a:p>
        </p:txBody>
      </p:sp>
      <p:sp>
        <p:nvSpPr>
          <p:cNvPr id="6" name="Rounded Rectangle 5" descr="Green box highlighting A as the correct answer"/>
          <p:cNvSpPr/>
          <p:nvPr/>
        </p:nvSpPr>
        <p:spPr>
          <a:xfrm>
            <a:off x="1876133" y="2763772"/>
            <a:ext cx="1514349" cy="508819"/>
          </a:xfrm>
          <a:prstGeom prst="roundRect">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 name="Slide Number Placeholder 7">
            <a:extLst>
              <a:ext uri="{FF2B5EF4-FFF2-40B4-BE49-F238E27FC236}">
                <a16:creationId xmlns:a16="http://schemas.microsoft.com/office/drawing/2014/main" id="{2C0E194E-D5DE-4A03-A577-EDEF8B3D085D}"/>
              </a:ext>
            </a:extLst>
          </p:cNvPr>
          <p:cNvSpPr>
            <a:spLocks noGrp="1"/>
          </p:cNvSpPr>
          <p:nvPr>
            <p:ph type="sldNum" sz="quarter" idx="12"/>
          </p:nvPr>
        </p:nvSpPr>
        <p:spPr/>
        <p:txBody>
          <a:bodyPr/>
          <a:lstStyle/>
          <a:p>
            <a:fld id="{48F63A3B-78C7-47BE-AE5E-E10140E04643}" type="slidenum">
              <a:rPr lang="en-US" smtClean="0"/>
              <a:t>92</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284602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7</a:t>
            </a:r>
          </a:p>
        </p:txBody>
      </p:sp>
      <p:sp>
        <p:nvSpPr>
          <p:cNvPr id="5" name="Text Placeholder 4"/>
          <p:cNvSpPr>
            <a:spLocks noGrp="1"/>
          </p:cNvSpPr>
          <p:nvPr>
            <p:ph type="body" idx="1"/>
          </p:nvPr>
        </p:nvSpPr>
        <p:spPr/>
        <p:txBody>
          <a:bodyPr>
            <a:normAutofit/>
          </a:bodyPr>
          <a:lstStyle/>
          <a:p>
            <a:pPr>
              <a:lnSpc>
                <a:spcPct val="100000"/>
              </a:lnSpc>
              <a:spcBef>
                <a:spcPts val="600"/>
              </a:spcBef>
            </a:pPr>
            <a:r>
              <a:rPr lang="en-US" dirty="0"/>
              <a:t>Help for People with Limited Income &amp; Resources</a:t>
            </a:r>
          </a:p>
        </p:txBody>
      </p:sp>
    </p:spTree>
    <p:custDataLst>
      <p:tags r:id="rId1"/>
    </p:custDataLst>
    <p:extLst>
      <p:ext uri="{BB962C8B-B14F-4D97-AF65-F5344CB8AC3E}">
        <p14:creationId xmlns:p14="http://schemas.microsoft.com/office/powerpoint/2010/main" val="207976873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n-US" sz="3000" dirty="0"/>
              <a:t>Lesson 7 Objectives</a:t>
            </a:r>
          </a:p>
        </p:txBody>
      </p:sp>
      <p:sp>
        <p:nvSpPr>
          <p:cNvPr id="13" name="Content Placeholder 12"/>
          <p:cNvSpPr>
            <a:spLocks noGrp="1"/>
          </p:cNvSpPr>
          <p:nvPr>
            <p:ph idx="4294967295"/>
          </p:nvPr>
        </p:nvSpPr>
        <p:spPr>
          <a:xfrm>
            <a:off x="1371600" y="1371600"/>
            <a:ext cx="9799320" cy="5021263"/>
          </a:xfrm>
        </p:spPr>
        <p:txBody>
          <a:bodyPr>
            <a:normAutofit/>
          </a:bodyPr>
          <a:lstStyle/>
          <a:p>
            <a:pPr marL="0" lvl="0" indent="0" defTabSz="685800">
              <a:lnSpc>
                <a:spcPct val="100000"/>
              </a:lnSpc>
              <a:spcBef>
                <a:spcPts val="0"/>
              </a:spcBef>
              <a:spcAft>
                <a:spcPts val="1200"/>
              </a:spcAft>
              <a:buFont typeface="Wingdings" pitchFamily="2" charset="2"/>
              <a:buNone/>
            </a:pPr>
            <a:r>
              <a:rPr lang="en-US" sz="2800" b="1" dirty="0">
                <a:solidFill>
                  <a:srgbClr val="00529B"/>
                </a:solidFill>
              </a:rPr>
              <a:t>At the end of this lesson, you’ll be able to:</a:t>
            </a:r>
          </a:p>
          <a:p>
            <a:pPr marL="548640" lvl="1" indent="-274320" defTabSz="685800">
              <a:lnSpc>
                <a:spcPct val="100000"/>
              </a:lnSpc>
              <a:spcBef>
                <a:spcPts val="0"/>
              </a:spcBef>
              <a:spcAft>
                <a:spcPts val="1200"/>
              </a:spcAft>
              <a:buClr>
                <a:srgbClr val="00539A"/>
              </a:buClr>
              <a:buFont typeface="Wingdings" pitchFamily="2" charset="2"/>
              <a:buChar char="§"/>
            </a:pPr>
            <a:r>
              <a:rPr lang="en-US" sz="2400" dirty="0">
                <a:solidFill>
                  <a:srgbClr val="00529B"/>
                </a:solidFill>
              </a:rPr>
              <a:t>Describe programs for people with limited income and resources</a:t>
            </a:r>
          </a:p>
          <a:p>
            <a:pPr marL="548640" lvl="1" indent="-274320" defTabSz="685800">
              <a:lnSpc>
                <a:spcPct val="100000"/>
              </a:lnSpc>
              <a:spcBef>
                <a:spcPts val="0"/>
              </a:spcBef>
              <a:spcAft>
                <a:spcPts val="1200"/>
              </a:spcAft>
              <a:buClr>
                <a:srgbClr val="00539A"/>
              </a:buClr>
              <a:buFont typeface="Wingdings" pitchFamily="2" charset="2"/>
              <a:buChar char="§"/>
            </a:pPr>
            <a:r>
              <a:rPr lang="en-US" sz="2400" dirty="0">
                <a:solidFill>
                  <a:srgbClr val="00529B"/>
                </a:solidFill>
              </a:rPr>
              <a:t>Explain Medicare Savings Programs and minimum federal eligibility requirements</a:t>
            </a:r>
          </a:p>
          <a:p>
            <a:pPr marL="548640" lvl="1" indent="-274320" defTabSz="685800">
              <a:lnSpc>
                <a:spcPct val="100000"/>
              </a:lnSpc>
              <a:spcBef>
                <a:spcPts val="0"/>
              </a:spcBef>
              <a:spcAft>
                <a:spcPts val="1200"/>
              </a:spcAft>
              <a:buClr>
                <a:srgbClr val="00539A"/>
              </a:buClr>
              <a:buFont typeface="Wingdings" pitchFamily="2" charset="2"/>
              <a:buChar char="§"/>
            </a:pPr>
            <a:r>
              <a:rPr lang="en-US" sz="2400" dirty="0">
                <a:solidFill>
                  <a:srgbClr val="00529B"/>
                </a:solidFill>
              </a:rPr>
              <a:t>Explain other programs (Extra Help, Medicaid, and the Children’s Health Insurance Program (CHIP)) and who qualifies</a:t>
            </a:r>
          </a:p>
        </p:txBody>
      </p:sp>
      <p:sp>
        <p:nvSpPr>
          <p:cNvPr id="3" name="Slide Number Placeholder 2">
            <a:extLst>
              <a:ext uri="{FF2B5EF4-FFF2-40B4-BE49-F238E27FC236}">
                <a16:creationId xmlns:a16="http://schemas.microsoft.com/office/drawing/2014/main" id="{52CBD8FA-C7CD-42C6-9FB5-F5EE534C7C4F}"/>
              </a:ext>
            </a:extLst>
          </p:cNvPr>
          <p:cNvSpPr>
            <a:spLocks noGrp="1"/>
          </p:cNvSpPr>
          <p:nvPr>
            <p:ph type="sldNum" sz="quarter" idx="12"/>
          </p:nvPr>
        </p:nvSpPr>
        <p:spPr/>
        <p:txBody>
          <a:bodyPr/>
          <a:lstStyle/>
          <a:p>
            <a:fld id="{48F63A3B-78C7-47BE-AE5E-E10140E04643}" type="slidenum">
              <a:rPr lang="en-US" smtClean="0"/>
              <a:pPr/>
              <a:t>94</a:t>
            </a:fld>
            <a:endParaRPr lang="en-US" dirty="0"/>
          </a:p>
        </p:txBody>
      </p:sp>
      <p:sp>
        <p:nvSpPr>
          <p:cNvPr id="5" name="Footer Placeholder 4">
            <a:extLst>
              <a:ext uri="{FF2B5EF4-FFF2-40B4-BE49-F238E27FC236}">
                <a16:creationId xmlns:a16="http://schemas.microsoft.com/office/drawing/2014/main" id="{C56967E0-47FC-794B-AD9C-C3A296618241}"/>
              </a:ext>
            </a:extLst>
          </p:cNvPr>
          <p:cNvSpPr>
            <a:spLocks noGrp="1"/>
          </p:cNvSpPr>
          <p:nvPr>
            <p:ph type="ftr" sz="quarter" idx="11"/>
          </p:nvPr>
        </p:nvSpPr>
        <p:spPr/>
        <p:txBody>
          <a:bodyPr/>
          <a:lstStyle/>
          <a:p>
            <a:r>
              <a:rPr lang="en-US"/>
              <a:t>Getting Started with Medicare</a:t>
            </a:r>
            <a:endParaRPr lang="en-US" dirty="0"/>
          </a:p>
        </p:txBody>
      </p:sp>
      <p:sp>
        <p:nvSpPr>
          <p:cNvPr id="4" name="Date Placeholder 3">
            <a:extLst>
              <a:ext uri="{FF2B5EF4-FFF2-40B4-BE49-F238E27FC236}">
                <a16:creationId xmlns:a16="http://schemas.microsoft.com/office/drawing/2014/main" id="{30BEAB62-196E-E14C-A6ED-C01E478BF8F9}"/>
              </a:ext>
            </a:extLst>
          </p:cNvPr>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357753831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000" dirty="0"/>
              <a:t>Help for People with Limited Income &amp; Resources</a:t>
            </a:r>
          </a:p>
        </p:txBody>
      </p:sp>
      <p:grpSp>
        <p:nvGrpSpPr>
          <p:cNvPr id="7" name="Group 1" descr="Box 1:Medicare Savings Programs&#10; ">
            <a:extLst>
              <a:ext uri="{FF2B5EF4-FFF2-40B4-BE49-F238E27FC236}">
                <a16:creationId xmlns:a16="http://schemas.microsoft.com/office/drawing/2014/main" id="{520AA308-D90F-4403-9A68-126F3ADD5A03}"/>
              </a:ext>
            </a:extLst>
          </p:cNvPr>
          <p:cNvGrpSpPr/>
          <p:nvPr/>
        </p:nvGrpSpPr>
        <p:grpSpPr>
          <a:xfrm>
            <a:off x="903711" y="1622102"/>
            <a:ext cx="4735089" cy="1463040"/>
            <a:chOff x="903711" y="1622102"/>
            <a:chExt cx="4735089" cy="1463040"/>
          </a:xfrm>
        </p:grpSpPr>
        <p:sp>
          <p:nvSpPr>
            <p:cNvPr id="25" name="TextBox 24">
              <a:extLst>
                <a:ext uri="{FF2B5EF4-FFF2-40B4-BE49-F238E27FC236}">
                  <a16:creationId xmlns:a16="http://schemas.microsoft.com/office/drawing/2014/main" id="{FBFB8B23-BC1F-46CB-8D3E-3A4EEFFD5671}"/>
                </a:ext>
              </a:extLst>
            </p:cNvPr>
            <p:cNvSpPr txBox="1"/>
            <p:nvPr/>
          </p:nvSpPr>
          <p:spPr>
            <a:xfrm>
              <a:off x="2140213" y="1968166"/>
              <a:ext cx="3498587" cy="830997"/>
            </a:xfrm>
            <a:prstGeom prst="rect">
              <a:avLst/>
            </a:prstGeom>
            <a:noFill/>
          </p:spPr>
          <p:txBody>
            <a:bodyPr wrap="square" lIns="182880">
              <a:spAutoFit/>
            </a:bodyPr>
            <a:lstStyle/>
            <a:p>
              <a:pPr marL="0" lvl="0" indent="0" defTabSz="685800">
                <a:spcBef>
                  <a:spcPts val="0"/>
                </a:spcBef>
              </a:pPr>
              <a:r>
                <a:rPr lang="en-US" sz="2400" dirty="0">
                  <a:solidFill>
                    <a:srgbClr val="00529B"/>
                  </a:solidFill>
                  <a:latin typeface="Arial"/>
                  <a:cs typeface="Arial"/>
                </a:rPr>
                <a:t>Medicare Savings Programs</a:t>
              </a:r>
            </a:p>
          </p:txBody>
        </p:sp>
        <p:sp>
          <p:nvSpPr>
            <p:cNvPr id="21" name="Rectangle: Top Corners Rounded 20">
              <a:extLst>
                <a:ext uri="{FF2B5EF4-FFF2-40B4-BE49-F238E27FC236}">
                  <a16:creationId xmlns:a16="http://schemas.microsoft.com/office/drawing/2014/main" id="{7B5EE57A-7C56-4E51-9E52-8BE7DB0F61C6}"/>
                </a:ext>
                <a:ext uri="{C183D7F6-B498-43B3-948B-1728B52AA6E4}">
                  <adec:decorative xmlns:adec="http://schemas.microsoft.com/office/drawing/2017/decorative" val="1"/>
                </a:ext>
              </a:extLst>
            </p:cNvPr>
            <p:cNvSpPr/>
            <p:nvPr/>
          </p:nvSpPr>
          <p:spPr bwMode="auto">
            <a:xfrm rot="16200000" flipV="1">
              <a:off x="2849880" y="296222"/>
              <a:ext cx="1463040" cy="4114800"/>
            </a:xfrm>
            <a:prstGeom prst="round2SameRect">
              <a:avLst/>
            </a:prstGeom>
            <a:noFill/>
            <a:ln w="76200">
              <a:solidFill>
                <a:srgbClr val="FEC736"/>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33" name="Oval 32">
              <a:extLst>
                <a:ext uri="{FF2B5EF4-FFF2-40B4-BE49-F238E27FC236}">
                  <a16:creationId xmlns:a16="http://schemas.microsoft.com/office/drawing/2014/main" id="{60AF5B43-0154-4E06-9BDD-8EF39C451E2C}"/>
                </a:ext>
                <a:ext uri="{C183D7F6-B498-43B3-948B-1728B52AA6E4}">
                  <adec:decorative xmlns:adec="http://schemas.microsoft.com/office/drawing/2017/decorative" val="1"/>
                </a:ext>
              </a:extLst>
            </p:cNvPr>
            <p:cNvSpPr/>
            <p:nvPr/>
          </p:nvSpPr>
          <p:spPr bwMode="auto">
            <a:xfrm>
              <a:off x="903711" y="1728432"/>
              <a:ext cx="1269741" cy="1269741"/>
            </a:xfrm>
            <a:prstGeom prst="ellipse">
              <a:avLst/>
            </a:prstGeom>
            <a:solidFill>
              <a:srgbClr val="FEC736"/>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34" name="Oval 33">
              <a:extLst>
                <a:ext uri="{FF2B5EF4-FFF2-40B4-BE49-F238E27FC236}">
                  <a16:creationId xmlns:a16="http://schemas.microsoft.com/office/drawing/2014/main" id="{59B6605D-C883-46D8-A82C-25BB5F7BD1EA}"/>
                </a:ext>
                <a:ext uri="{C183D7F6-B498-43B3-948B-1728B52AA6E4}">
                  <adec:decorative xmlns:adec="http://schemas.microsoft.com/office/drawing/2017/decorative" val="1"/>
                </a:ext>
              </a:extLst>
            </p:cNvPr>
            <p:cNvSpPr/>
            <p:nvPr/>
          </p:nvSpPr>
          <p:spPr bwMode="auto">
            <a:xfrm>
              <a:off x="1013895" y="1838615"/>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46" name="Picture 45">
              <a:extLst>
                <a:ext uri="{FF2B5EF4-FFF2-40B4-BE49-F238E27FC236}">
                  <a16:creationId xmlns:a16="http://schemas.microsoft.com/office/drawing/2014/main" id="{B1EE0444-9696-4396-9AA3-9C488D6357B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61784" y="1842255"/>
              <a:ext cx="1001484" cy="1001484"/>
            </a:xfrm>
            <a:prstGeom prst="rect">
              <a:avLst/>
            </a:prstGeom>
          </p:spPr>
        </p:pic>
      </p:grpSp>
      <p:grpSp>
        <p:nvGrpSpPr>
          <p:cNvPr id="10" name="Group 2" descr="Box 2: Extra Help&#10;">
            <a:extLst>
              <a:ext uri="{FF2B5EF4-FFF2-40B4-BE49-F238E27FC236}">
                <a16:creationId xmlns:a16="http://schemas.microsoft.com/office/drawing/2014/main" id="{E1B84313-68FC-4C4E-9A03-93911B0C6F3D}"/>
              </a:ext>
            </a:extLst>
          </p:cNvPr>
          <p:cNvGrpSpPr/>
          <p:nvPr/>
        </p:nvGrpSpPr>
        <p:grpSpPr>
          <a:xfrm>
            <a:off x="903711" y="3632707"/>
            <a:ext cx="4756239" cy="1463040"/>
            <a:chOff x="903711" y="3632707"/>
            <a:chExt cx="4756239" cy="1463040"/>
          </a:xfrm>
        </p:grpSpPr>
        <p:sp>
          <p:nvSpPr>
            <p:cNvPr id="27" name="TextBox 26">
              <a:extLst>
                <a:ext uri="{FF2B5EF4-FFF2-40B4-BE49-F238E27FC236}">
                  <a16:creationId xmlns:a16="http://schemas.microsoft.com/office/drawing/2014/main" id="{42EDFC00-2763-479B-934D-BD734DA35B06}"/>
                </a:ext>
              </a:extLst>
            </p:cNvPr>
            <p:cNvSpPr txBox="1"/>
            <p:nvPr/>
          </p:nvSpPr>
          <p:spPr>
            <a:xfrm>
              <a:off x="2233873" y="4150461"/>
              <a:ext cx="3426077" cy="461665"/>
            </a:xfrm>
            <a:prstGeom prst="rect">
              <a:avLst/>
            </a:prstGeom>
            <a:noFill/>
          </p:spPr>
          <p:txBody>
            <a:bodyPr wrap="square" lIns="182880">
              <a:spAutoFit/>
            </a:bodyPr>
            <a:lstStyle/>
            <a:p>
              <a:pPr marL="0" indent="0" defTabSz="685800">
                <a:spcBef>
                  <a:spcPts val="0"/>
                </a:spcBef>
              </a:pPr>
              <a:r>
                <a:rPr lang="en-US" sz="2400" dirty="0">
                  <a:solidFill>
                    <a:srgbClr val="00529B"/>
                  </a:solidFill>
                  <a:latin typeface="Arial"/>
                  <a:cs typeface="Arial"/>
                </a:rPr>
                <a:t>Extra Help</a:t>
              </a:r>
            </a:p>
          </p:txBody>
        </p:sp>
        <p:sp>
          <p:nvSpPr>
            <p:cNvPr id="19" name="Rectangle: Top Corners Rounded 18">
              <a:extLst>
                <a:ext uri="{FF2B5EF4-FFF2-40B4-BE49-F238E27FC236}">
                  <a16:creationId xmlns:a16="http://schemas.microsoft.com/office/drawing/2014/main" id="{7A015EB3-6CF1-46BA-9409-CC33BB8D50B8}"/>
                </a:ext>
                <a:ext uri="{C183D7F6-B498-43B3-948B-1728B52AA6E4}">
                  <adec:decorative xmlns:adec="http://schemas.microsoft.com/office/drawing/2017/decorative" val="1"/>
                </a:ext>
              </a:extLst>
            </p:cNvPr>
            <p:cNvSpPr/>
            <p:nvPr/>
          </p:nvSpPr>
          <p:spPr bwMode="auto">
            <a:xfrm rot="16200000" flipV="1">
              <a:off x="2856329" y="2306827"/>
              <a:ext cx="1463040" cy="4114800"/>
            </a:xfrm>
            <a:prstGeom prst="round2SameRect">
              <a:avLst/>
            </a:prstGeom>
            <a:noFill/>
            <a:ln w="76200">
              <a:solidFill>
                <a:srgbClr val="0A5EC6"/>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36" name="Oval 35">
              <a:extLst>
                <a:ext uri="{FF2B5EF4-FFF2-40B4-BE49-F238E27FC236}">
                  <a16:creationId xmlns:a16="http://schemas.microsoft.com/office/drawing/2014/main" id="{0150FD3E-09E9-4C10-BC40-94453546EA2F}"/>
                </a:ext>
                <a:ext uri="{C183D7F6-B498-43B3-948B-1728B52AA6E4}">
                  <adec:decorative xmlns:adec="http://schemas.microsoft.com/office/drawing/2017/decorative" val="1"/>
                </a:ext>
              </a:extLst>
            </p:cNvPr>
            <p:cNvSpPr/>
            <p:nvPr/>
          </p:nvSpPr>
          <p:spPr bwMode="auto">
            <a:xfrm>
              <a:off x="903711" y="3736986"/>
              <a:ext cx="1269741" cy="1269741"/>
            </a:xfrm>
            <a:prstGeom prst="ellipse">
              <a:avLst/>
            </a:prstGeom>
            <a:solidFill>
              <a:srgbClr val="0A5EC6"/>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37" name="Oval 36">
              <a:extLst>
                <a:ext uri="{FF2B5EF4-FFF2-40B4-BE49-F238E27FC236}">
                  <a16:creationId xmlns:a16="http://schemas.microsoft.com/office/drawing/2014/main" id="{BB6F608D-544D-4D90-8CC4-AF1ABD88FCD1}"/>
                </a:ext>
                <a:ext uri="{C183D7F6-B498-43B3-948B-1728B52AA6E4}">
                  <adec:decorative xmlns:adec="http://schemas.microsoft.com/office/drawing/2017/decorative" val="1"/>
                </a:ext>
              </a:extLst>
            </p:cNvPr>
            <p:cNvSpPr/>
            <p:nvPr/>
          </p:nvSpPr>
          <p:spPr bwMode="auto">
            <a:xfrm>
              <a:off x="1014461" y="3847169"/>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48" name="Graphic 47">
              <a:extLst>
                <a:ext uri="{FF2B5EF4-FFF2-40B4-BE49-F238E27FC236}">
                  <a16:creationId xmlns:a16="http://schemas.microsoft.com/office/drawing/2014/main" id="{6F64C85A-05CF-49E5-AFD3-43B30F7677F6}"/>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8414" y="3949457"/>
              <a:ext cx="914400" cy="914400"/>
            </a:xfrm>
            <a:prstGeom prst="rect">
              <a:avLst/>
            </a:prstGeom>
          </p:spPr>
        </p:pic>
      </p:grpSp>
      <p:grpSp>
        <p:nvGrpSpPr>
          <p:cNvPr id="11" name="Group 3" descr="Box 3: Medicaid">
            <a:extLst>
              <a:ext uri="{FF2B5EF4-FFF2-40B4-BE49-F238E27FC236}">
                <a16:creationId xmlns:a16="http://schemas.microsoft.com/office/drawing/2014/main" id="{E4861D83-F278-4367-9F1B-7350C8B20FE4}"/>
              </a:ext>
            </a:extLst>
          </p:cNvPr>
          <p:cNvGrpSpPr/>
          <p:nvPr/>
        </p:nvGrpSpPr>
        <p:grpSpPr>
          <a:xfrm>
            <a:off x="6483153" y="1611861"/>
            <a:ext cx="4791501" cy="1463040"/>
            <a:chOff x="6483153" y="1611861"/>
            <a:chExt cx="4791501" cy="1463040"/>
          </a:xfrm>
        </p:grpSpPr>
        <p:sp>
          <p:nvSpPr>
            <p:cNvPr id="24" name="TextBox 23">
              <a:extLst>
                <a:ext uri="{FF2B5EF4-FFF2-40B4-BE49-F238E27FC236}">
                  <a16:creationId xmlns:a16="http://schemas.microsoft.com/office/drawing/2014/main" id="{EDEE3B22-B3D4-4F0A-A905-B03139AC138C}"/>
                </a:ext>
              </a:extLst>
            </p:cNvPr>
            <p:cNvSpPr txBox="1"/>
            <p:nvPr/>
          </p:nvSpPr>
          <p:spPr>
            <a:xfrm>
              <a:off x="7832795" y="2106351"/>
              <a:ext cx="3441859" cy="461665"/>
            </a:xfrm>
            <a:prstGeom prst="rect">
              <a:avLst/>
            </a:prstGeom>
            <a:noFill/>
          </p:spPr>
          <p:txBody>
            <a:bodyPr wrap="square" lIns="182880">
              <a:spAutoFit/>
            </a:bodyPr>
            <a:lstStyle/>
            <a:p>
              <a:pPr marL="0" lvl="0" indent="0" defTabSz="685800">
                <a:spcBef>
                  <a:spcPts val="0"/>
                </a:spcBef>
              </a:pPr>
              <a:r>
                <a:rPr lang="en-US" sz="2400" dirty="0">
                  <a:solidFill>
                    <a:srgbClr val="00529B"/>
                  </a:solidFill>
                  <a:latin typeface="Arial"/>
                  <a:cs typeface="Arial"/>
                </a:rPr>
                <a:t>Medicaid</a:t>
              </a:r>
            </a:p>
          </p:txBody>
        </p:sp>
        <p:sp>
          <p:nvSpPr>
            <p:cNvPr id="23" name="Rectangle: Top Corners Rounded 22">
              <a:extLst>
                <a:ext uri="{FF2B5EF4-FFF2-40B4-BE49-F238E27FC236}">
                  <a16:creationId xmlns:a16="http://schemas.microsoft.com/office/drawing/2014/main" id="{D82FA3C6-5E5E-42EA-A0A8-9FD66BCADEBA}"/>
                </a:ext>
                <a:ext uri="{C183D7F6-B498-43B3-948B-1728B52AA6E4}">
                  <adec:decorative xmlns:adec="http://schemas.microsoft.com/office/drawing/2017/decorative" val="1"/>
                </a:ext>
              </a:extLst>
            </p:cNvPr>
            <p:cNvSpPr/>
            <p:nvPr/>
          </p:nvSpPr>
          <p:spPr bwMode="auto">
            <a:xfrm rot="16200000" flipV="1">
              <a:off x="8437479" y="285981"/>
              <a:ext cx="1463040" cy="4114800"/>
            </a:xfrm>
            <a:prstGeom prst="round2SameRect">
              <a:avLst/>
            </a:prstGeom>
            <a:noFill/>
            <a:ln w="76200">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29" name="Oval 28">
              <a:extLst>
                <a:ext uri="{FF2B5EF4-FFF2-40B4-BE49-F238E27FC236}">
                  <a16:creationId xmlns:a16="http://schemas.microsoft.com/office/drawing/2014/main" id="{38C354CF-FDFD-4EB7-A7C6-B4F40FFB79D7}"/>
                </a:ext>
                <a:ext uri="{C183D7F6-B498-43B3-948B-1728B52AA6E4}">
                  <adec:decorative xmlns:adec="http://schemas.microsoft.com/office/drawing/2017/decorative" val="1"/>
                </a:ext>
              </a:extLst>
            </p:cNvPr>
            <p:cNvSpPr/>
            <p:nvPr/>
          </p:nvSpPr>
          <p:spPr bwMode="auto">
            <a:xfrm>
              <a:off x="6483153" y="1707921"/>
              <a:ext cx="1269741" cy="1269741"/>
            </a:xfrm>
            <a:prstGeom prst="ellipse">
              <a:avLst/>
            </a:prstGeom>
            <a:solidFill>
              <a:srgbClr val="8FAADC"/>
            </a:solidFill>
            <a:ln>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30" name="Oval 29">
              <a:extLst>
                <a:ext uri="{FF2B5EF4-FFF2-40B4-BE49-F238E27FC236}">
                  <a16:creationId xmlns:a16="http://schemas.microsoft.com/office/drawing/2014/main" id="{1A7A9FDE-960B-4AAB-88E4-4CC2DD9ADDA6}"/>
                </a:ext>
                <a:ext uri="{C183D7F6-B498-43B3-948B-1728B52AA6E4}">
                  <adec:decorative xmlns:adec="http://schemas.microsoft.com/office/drawing/2017/decorative" val="1"/>
                </a:ext>
              </a:extLst>
            </p:cNvPr>
            <p:cNvSpPr/>
            <p:nvPr/>
          </p:nvSpPr>
          <p:spPr bwMode="auto">
            <a:xfrm>
              <a:off x="6593336" y="1813841"/>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9" name="Picture 8">
              <a:extLst>
                <a:ext uri="{FF2B5EF4-FFF2-40B4-BE49-F238E27FC236}">
                  <a16:creationId xmlns:a16="http://schemas.microsoft.com/office/drawing/2014/main" id="{F059B877-7449-4B33-9CAB-27C5DFD678E1}"/>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607150" y="1867221"/>
              <a:ext cx="1049373" cy="938149"/>
            </a:xfrm>
            <a:prstGeom prst="rect">
              <a:avLst/>
            </a:prstGeom>
          </p:spPr>
        </p:pic>
      </p:grpSp>
      <p:grpSp>
        <p:nvGrpSpPr>
          <p:cNvPr id="15" name="Group 4" descr="Box 4: Children’s Health Insurance Program (CHIP)">
            <a:extLst>
              <a:ext uri="{FF2B5EF4-FFF2-40B4-BE49-F238E27FC236}">
                <a16:creationId xmlns:a16="http://schemas.microsoft.com/office/drawing/2014/main" id="{B29BB13C-1FA7-47D1-9B97-03CE1EF744FA}"/>
              </a:ext>
            </a:extLst>
          </p:cNvPr>
          <p:cNvGrpSpPr/>
          <p:nvPr/>
        </p:nvGrpSpPr>
        <p:grpSpPr>
          <a:xfrm>
            <a:off x="6516810" y="3632707"/>
            <a:ext cx="4771479" cy="1463040"/>
            <a:chOff x="6516810" y="3632707"/>
            <a:chExt cx="4771479" cy="1463040"/>
          </a:xfrm>
        </p:grpSpPr>
        <p:sp>
          <p:nvSpPr>
            <p:cNvPr id="26" name="TextBox 25">
              <a:extLst>
                <a:ext uri="{FF2B5EF4-FFF2-40B4-BE49-F238E27FC236}">
                  <a16:creationId xmlns:a16="http://schemas.microsoft.com/office/drawing/2014/main" id="{4541E4D3-4336-437A-A808-C4FAF6AC9A75}"/>
                </a:ext>
              </a:extLst>
            </p:cNvPr>
            <p:cNvSpPr txBox="1"/>
            <p:nvPr/>
          </p:nvSpPr>
          <p:spPr>
            <a:xfrm>
              <a:off x="7862211" y="3742106"/>
              <a:ext cx="3426078" cy="1200329"/>
            </a:xfrm>
            <a:prstGeom prst="rect">
              <a:avLst/>
            </a:prstGeom>
            <a:noFill/>
          </p:spPr>
          <p:txBody>
            <a:bodyPr wrap="square" lIns="182880">
              <a:spAutoFit/>
            </a:bodyPr>
            <a:lstStyle/>
            <a:p>
              <a:pPr marL="0" lvl="0" indent="0" defTabSz="685800">
                <a:spcBef>
                  <a:spcPts val="0"/>
                </a:spcBef>
              </a:pPr>
              <a:r>
                <a:rPr lang="en-US" sz="2400" dirty="0">
                  <a:solidFill>
                    <a:srgbClr val="00529B"/>
                  </a:solidFill>
                  <a:latin typeface="Arial"/>
                  <a:cs typeface="Arial"/>
                </a:rPr>
                <a:t>Children’s Health Insurance Program (CHIP)</a:t>
              </a:r>
            </a:p>
          </p:txBody>
        </p:sp>
        <p:sp>
          <p:nvSpPr>
            <p:cNvPr id="49" name="Rectangle: Top Corners Rounded 48">
              <a:extLst>
                <a:ext uri="{FF2B5EF4-FFF2-40B4-BE49-F238E27FC236}">
                  <a16:creationId xmlns:a16="http://schemas.microsoft.com/office/drawing/2014/main" id="{2E7CCE2C-EE32-4276-B718-EBDAE406407E}"/>
                </a:ext>
                <a:ext uri="{C183D7F6-B498-43B3-948B-1728B52AA6E4}">
                  <adec:decorative xmlns:adec="http://schemas.microsoft.com/office/drawing/2017/decorative" val="1"/>
                </a:ext>
              </a:extLst>
            </p:cNvPr>
            <p:cNvSpPr/>
            <p:nvPr/>
          </p:nvSpPr>
          <p:spPr bwMode="auto">
            <a:xfrm rot="16200000" flipV="1">
              <a:off x="8485734" y="2306827"/>
              <a:ext cx="1463040" cy="4114800"/>
            </a:xfrm>
            <a:prstGeom prst="round2SameRect">
              <a:avLst/>
            </a:prstGeom>
            <a:noFill/>
            <a:ln w="76200">
              <a:solidFill>
                <a:srgbClr val="4472C4"/>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40" name="Oval 39">
              <a:extLst>
                <a:ext uri="{FF2B5EF4-FFF2-40B4-BE49-F238E27FC236}">
                  <a16:creationId xmlns:a16="http://schemas.microsoft.com/office/drawing/2014/main" id="{F76E6E11-AF56-4921-8951-DEC7446B783A}"/>
                </a:ext>
                <a:ext uri="{C183D7F6-B498-43B3-948B-1728B52AA6E4}">
                  <adec:decorative xmlns:adec="http://schemas.microsoft.com/office/drawing/2017/decorative" val="1"/>
                </a:ext>
              </a:extLst>
            </p:cNvPr>
            <p:cNvSpPr/>
            <p:nvPr/>
          </p:nvSpPr>
          <p:spPr bwMode="auto">
            <a:xfrm>
              <a:off x="6516810" y="3717745"/>
              <a:ext cx="1269741" cy="1269741"/>
            </a:xfrm>
            <a:prstGeom prst="ellipse">
              <a:avLst/>
            </a:prstGeom>
            <a:solidFill>
              <a:srgbClr val="4472C4"/>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42" name="Oval 41">
              <a:extLst>
                <a:ext uri="{FF2B5EF4-FFF2-40B4-BE49-F238E27FC236}">
                  <a16:creationId xmlns:a16="http://schemas.microsoft.com/office/drawing/2014/main" id="{A1AAC182-C5B4-46DE-9E93-3AAE974F978A}"/>
                </a:ext>
                <a:ext uri="{C183D7F6-B498-43B3-948B-1728B52AA6E4}">
                  <adec:decorative xmlns:adec="http://schemas.microsoft.com/office/drawing/2017/decorative" val="1"/>
                </a:ext>
              </a:extLst>
            </p:cNvPr>
            <p:cNvSpPr/>
            <p:nvPr/>
          </p:nvSpPr>
          <p:spPr bwMode="auto">
            <a:xfrm>
              <a:off x="6626994" y="3827928"/>
              <a:ext cx="1049373" cy="1049373"/>
            </a:xfrm>
            <a:prstGeom prst="ellipse">
              <a:avLst/>
            </a:prstGeom>
            <a:solidFill>
              <a:schemeClr val="bg1">
                <a:alpha val="20000"/>
              </a:schemeClr>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13" name="Picture 12">
              <a:extLst>
                <a:ext uri="{FF2B5EF4-FFF2-40B4-BE49-F238E27FC236}">
                  <a16:creationId xmlns:a16="http://schemas.microsoft.com/office/drawing/2014/main" id="{25ABD2A0-F0BA-4EE6-A7F7-6D341D0BD623}"/>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6551807" y="4011744"/>
              <a:ext cx="1188823" cy="731583"/>
            </a:xfrm>
            <a:prstGeom prst="rect">
              <a:avLst/>
            </a:prstGeom>
          </p:spPr>
        </p:pic>
      </p:grpSp>
      <p:sp>
        <p:nvSpPr>
          <p:cNvPr id="2" name="Slide Number Placeholder 1">
            <a:extLst>
              <a:ext uri="{FF2B5EF4-FFF2-40B4-BE49-F238E27FC236}">
                <a16:creationId xmlns:a16="http://schemas.microsoft.com/office/drawing/2014/main" id="{39F68D36-1DBE-4521-8CCD-A5838953A7DC}"/>
              </a:ext>
            </a:extLst>
          </p:cNvPr>
          <p:cNvSpPr>
            <a:spLocks noGrp="1"/>
          </p:cNvSpPr>
          <p:nvPr>
            <p:ph type="sldNum" sz="quarter" idx="12"/>
          </p:nvPr>
        </p:nvSpPr>
        <p:spPr/>
        <p:txBody>
          <a:bodyPr/>
          <a:lstStyle/>
          <a:p>
            <a:fld id="{0B2D781D-8844-5940-92D1-06EF0A7F581E}" type="slidenum">
              <a:rPr lang="en-US" smtClean="0"/>
              <a:pPr/>
              <a:t>95</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4" name="Date Placeholder 3"/>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69602933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nSpc>
                <a:spcPct val="100000"/>
              </a:lnSpc>
            </a:pPr>
            <a:r>
              <a:rPr lang="en-US" sz="2800" dirty="0"/>
              <a:t>2023 Minimum Federal Eligibility Requirements </a:t>
            </a:r>
            <a:br>
              <a:rPr lang="en-US" sz="2800" dirty="0"/>
            </a:br>
            <a:r>
              <a:rPr lang="en-US" sz="2800" dirty="0"/>
              <a:t>for Medicare Savings Programs</a:t>
            </a:r>
          </a:p>
        </p:txBody>
      </p:sp>
      <p:graphicFrame>
        <p:nvGraphicFramePr>
          <p:cNvPr id="6" name="Content Placeholder 7" descr="If you qualify for The Qualified Medicare Beneficiary (QMB) program, you get help paying your Part A and Part B premiums, deductibles, co-insurance, and co-pays. To qualify for QMB you must be eligible for Medicare Part A, and have an income not exceeding 100% of the Federal Poverty Level (FPL). This will be effective the first month following the month QMB eligibility is approved. Eligibility can’t be retroactive. To qualify for the Specified Low-income Medicare Beneficiary (SLMB) program, you must be eligible for Medicare Part A and have an income that is at least 100%, but does not exceed 120% of the Federal poverty level (FPL). If you qualify for SLMB, you get help paying for your Part B premium.&#10;To qualify for the Qualified Individual (QI) program , which is fully Federal funded, you must be eligible for Medicare Part A, and have an income not exceeding 135% of the Federal Poverty Level (FPL). If you qualify for QI, and there are still funds available in your state, you get help paying your Part B premium.. Congress only appropriated a limited amount of funds to each state. &#10;To qualify for The Qualified Disabled and Working Individual (QDWI) program, you must be entitled to Medicare Part A because of a loss of disability-based Part A due to earnings exceeding Substantial Gainful Activity (SGA); have an income not higher than 200% of the FPL and resources not exceeding twice maximum for SSI; and not be otherwise eligible for Medicaid. If you qualify you get help paying your Part A premium, states can charge premiums if your income is between 150% and 200% FPL. "/>
          <p:cNvGraphicFramePr>
            <a:graphicFrameLocks/>
          </p:cNvGraphicFramePr>
          <p:nvPr>
            <p:extLst>
              <p:ext uri="{D42A27DB-BD31-4B8C-83A1-F6EECF244321}">
                <p14:modId xmlns:p14="http://schemas.microsoft.com/office/powerpoint/2010/main" val="1111893810"/>
              </p:ext>
            </p:extLst>
          </p:nvPr>
        </p:nvGraphicFramePr>
        <p:xfrm>
          <a:off x="166399" y="1197290"/>
          <a:ext cx="11859202" cy="4192036"/>
        </p:xfrm>
        <a:graphic>
          <a:graphicData uri="http://schemas.openxmlformats.org/drawingml/2006/table">
            <a:tbl>
              <a:tblPr firstRow="1" bandRow="1">
                <a:tableStyleId>{5FD0F851-EC5A-4D38-B0AD-8093EC10F338}</a:tableStyleId>
              </a:tblPr>
              <a:tblGrid>
                <a:gridCol w="3506441">
                  <a:extLst>
                    <a:ext uri="{9D8B030D-6E8A-4147-A177-3AD203B41FA5}">
                      <a16:colId xmlns:a16="http://schemas.microsoft.com/office/drawing/2014/main" val="20000"/>
                    </a:ext>
                  </a:extLst>
                </a:gridCol>
                <a:gridCol w="240792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3887441">
                  <a:extLst>
                    <a:ext uri="{9D8B030D-6E8A-4147-A177-3AD203B41FA5}">
                      <a16:colId xmlns:a16="http://schemas.microsoft.com/office/drawing/2014/main" val="20003"/>
                    </a:ext>
                  </a:extLst>
                </a:gridCol>
              </a:tblGrid>
              <a:tr h="97503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1200"/>
                        </a:spcAft>
                      </a:pPr>
                      <a:r>
                        <a:rPr lang="en-US" sz="2200" dirty="0">
                          <a:solidFill>
                            <a:srgbClr val="00529B"/>
                          </a:solidFill>
                        </a:rPr>
                        <a:t>Medicare Savings Programs </a:t>
                      </a:r>
                    </a:p>
                  </a:txBody>
                  <a:tcPr marL="67729" marR="67729" marT="34290" marB="3429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1200"/>
                        </a:spcAft>
                      </a:pPr>
                      <a:r>
                        <a:rPr lang="en-US" sz="2200" dirty="0">
                          <a:solidFill>
                            <a:srgbClr val="00529B"/>
                          </a:solidFill>
                        </a:rPr>
                        <a:t>Individual Monthly Income Limits</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1200"/>
                        </a:spcAft>
                      </a:pPr>
                      <a:r>
                        <a:rPr lang="en-US" sz="2200" dirty="0">
                          <a:solidFill>
                            <a:srgbClr val="00529B"/>
                          </a:solidFill>
                        </a:rPr>
                        <a:t>Married Couple Income Limits</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1200"/>
                        </a:spcAft>
                      </a:pPr>
                      <a:r>
                        <a:rPr lang="en-US" sz="2200" dirty="0">
                          <a:solidFill>
                            <a:srgbClr val="00529B"/>
                          </a:solidFill>
                        </a:rPr>
                        <a:t>Helps Pay Your</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111692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pPr>
                      <a:r>
                        <a:rPr lang="en-US" sz="2000" dirty="0">
                          <a:solidFill>
                            <a:srgbClr val="00529B"/>
                          </a:solidFill>
                        </a:rPr>
                        <a:t>Qualified Medicare Beneficiary (QMB)</a:t>
                      </a:r>
                      <a:endParaRPr lang="en-US" sz="2000" b="1" dirty="0">
                        <a:solidFill>
                          <a:srgbClr val="00529B"/>
                        </a:solidFill>
                      </a:endParaRPr>
                    </a:p>
                  </a:txBody>
                  <a:tcPr marL="67729" marR="67729" marT="34290" marB="3429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1200"/>
                        </a:spcAft>
                      </a:pPr>
                      <a:r>
                        <a:rPr lang="en-US" sz="2000" dirty="0">
                          <a:solidFill>
                            <a:srgbClr val="00529B"/>
                          </a:solidFill>
                        </a:rPr>
                        <a:t>$1,235</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1200"/>
                        </a:spcAft>
                      </a:pPr>
                      <a:r>
                        <a:rPr lang="en-US" sz="2000" dirty="0">
                          <a:solidFill>
                            <a:srgbClr val="00529B"/>
                          </a:solidFill>
                        </a:rPr>
                        <a:t>$1,663 </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pPr>
                      <a:r>
                        <a:rPr lang="en-US" sz="2000" dirty="0">
                          <a:solidFill>
                            <a:srgbClr val="00529B"/>
                          </a:solidFill>
                        </a:rPr>
                        <a:t>Part A and Part B premiums, and other cost-sharing (like deductibles, coinsurance, and copayments)</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1"/>
                  </a:ext>
                </a:extLst>
              </a:tr>
              <a:tr h="59131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pPr>
                      <a:r>
                        <a:rPr lang="en-US" sz="2000" dirty="0">
                          <a:solidFill>
                            <a:srgbClr val="00529B"/>
                          </a:solidFill>
                        </a:rPr>
                        <a:t>Specified Low-Income Medicare Beneficiary (SLMB)</a:t>
                      </a:r>
                      <a:endParaRPr lang="en-US" sz="2000" b="1" dirty="0">
                        <a:solidFill>
                          <a:srgbClr val="00529B"/>
                        </a:solidFill>
                      </a:endParaRPr>
                    </a:p>
                  </a:txBody>
                  <a:tcPr marL="67729" marR="67729" marT="34290" marB="3429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1200"/>
                        </a:spcAft>
                      </a:pPr>
                      <a:r>
                        <a:rPr lang="en-US" sz="2000" dirty="0">
                          <a:solidFill>
                            <a:srgbClr val="00529B"/>
                          </a:solidFill>
                        </a:rPr>
                        <a:t>$1,478</a:t>
                      </a:r>
                    </a:p>
                    <a:p>
                      <a:pPr algn="ctr">
                        <a:spcAft>
                          <a:spcPts val="1200"/>
                        </a:spcAft>
                      </a:pPr>
                      <a:endParaRPr lang="en-US" sz="2000" dirty="0">
                        <a:solidFill>
                          <a:srgbClr val="00529B"/>
                        </a:solidFill>
                      </a:endParaRP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1200"/>
                        </a:spcAft>
                      </a:pPr>
                      <a:r>
                        <a:rPr lang="en-US" sz="2000" dirty="0">
                          <a:solidFill>
                            <a:srgbClr val="00529B"/>
                          </a:solidFill>
                        </a:rPr>
                        <a:t>$1,992</a:t>
                      </a:r>
                    </a:p>
                    <a:p>
                      <a:pPr algn="ctr">
                        <a:spcAft>
                          <a:spcPts val="1200"/>
                        </a:spcAft>
                      </a:pPr>
                      <a:endParaRPr lang="en-US" sz="2000" dirty="0">
                        <a:solidFill>
                          <a:srgbClr val="00529B"/>
                        </a:solidFill>
                      </a:endParaRP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pPr>
                      <a:r>
                        <a:rPr lang="en-US" sz="2000" dirty="0">
                          <a:solidFill>
                            <a:srgbClr val="00529B"/>
                          </a:solidFill>
                        </a:rPr>
                        <a:t>Part B premiums only</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2"/>
                  </a:ext>
                </a:extLst>
              </a:tr>
              <a:tr h="59131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pPr>
                      <a:r>
                        <a:rPr lang="en-US" sz="2000" dirty="0">
                          <a:solidFill>
                            <a:srgbClr val="00529B"/>
                          </a:solidFill>
                        </a:rPr>
                        <a:t>Qualifying Individual (QI)</a:t>
                      </a:r>
                      <a:endParaRPr lang="en-US" sz="2000" b="1" dirty="0">
                        <a:solidFill>
                          <a:srgbClr val="00529B"/>
                        </a:solidFill>
                      </a:endParaRPr>
                    </a:p>
                  </a:txBody>
                  <a:tcPr marL="67729" marR="67729" marT="34290" marB="3429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1200"/>
                        </a:spcAft>
                      </a:pPr>
                      <a:r>
                        <a:rPr lang="en-US" sz="2000" dirty="0">
                          <a:solidFill>
                            <a:srgbClr val="00529B"/>
                          </a:solidFill>
                        </a:rPr>
                        <a:t>$1,660</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1200"/>
                        </a:spcAft>
                      </a:pPr>
                      <a:r>
                        <a:rPr lang="en-US" sz="2000" dirty="0">
                          <a:solidFill>
                            <a:srgbClr val="00529B"/>
                          </a:solidFill>
                        </a:rPr>
                        <a:t>$2,239</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pPr>
                      <a:r>
                        <a:rPr lang="en-US" sz="2000" dirty="0">
                          <a:solidFill>
                            <a:srgbClr val="00529B"/>
                          </a:solidFill>
                        </a:rPr>
                        <a:t>Part B premiums only</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3"/>
                  </a:ext>
                </a:extLst>
              </a:tr>
              <a:tr h="59434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pPr>
                      <a:r>
                        <a:rPr lang="en-US" sz="2000" dirty="0">
                          <a:solidFill>
                            <a:srgbClr val="00529B"/>
                          </a:solidFill>
                        </a:rPr>
                        <a:t>Qualifying Disabled &amp; Working Individuals</a:t>
                      </a:r>
                      <a:r>
                        <a:rPr lang="en-US" sz="2000" baseline="0" dirty="0">
                          <a:solidFill>
                            <a:srgbClr val="00529B"/>
                          </a:solidFill>
                        </a:rPr>
                        <a:t> (QDWI)</a:t>
                      </a:r>
                      <a:endParaRPr lang="en-US" sz="2000" b="1" dirty="0">
                        <a:solidFill>
                          <a:srgbClr val="00529B"/>
                        </a:solidFill>
                      </a:endParaRPr>
                    </a:p>
                  </a:txBody>
                  <a:tcPr marL="67729" marR="67729" marT="34290" marB="3429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1200"/>
                        </a:spcAft>
                      </a:pPr>
                      <a:r>
                        <a:rPr lang="en-US" sz="2000" dirty="0">
                          <a:solidFill>
                            <a:srgbClr val="00529B"/>
                          </a:solidFill>
                        </a:rPr>
                        <a:t>$4,945</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1200"/>
                        </a:spcAft>
                      </a:pPr>
                      <a:r>
                        <a:rPr lang="en-US" sz="2000" dirty="0">
                          <a:solidFill>
                            <a:srgbClr val="00529B"/>
                          </a:solidFill>
                        </a:rPr>
                        <a:t>$6,659</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pPr>
                      <a:r>
                        <a:rPr lang="en-US" sz="2000" dirty="0">
                          <a:solidFill>
                            <a:srgbClr val="00529B"/>
                          </a:solidFill>
                        </a:rPr>
                        <a:t>Part A premiums only</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4"/>
                  </a:ext>
                </a:extLst>
              </a:tr>
            </a:tbl>
          </a:graphicData>
        </a:graphic>
      </p:graphicFrame>
      <p:sp>
        <p:nvSpPr>
          <p:cNvPr id="11" name="Content Placeholder 10">
            <a:extLst>
              <a:ext uri="{FF2B5EF4-FFF2-40B4-BE49-F238E27FC236}">
                <a16:creationId xmlns:a16="http://schemas.microsoft.com/office/drawing/2014/main" id="{C5F31D2F-2571-400D-AA19-799BA5F24FEB}"/>
              </a:ext>
            </a:extLst>
          </p:cNvPr>
          <p:cNvSpPr>
            <a:spLocks noGrp="1"/>
          </p:cNvSpPr>
          <p:nvPr>
            <p:ph sz="quarter" idx="14"/>
          </p:nvPr>
        </p:nvSpPr>
        <p:spPr>
          <a:xfrm>
            <a:off x="478486" y="5634509"/>
            <a:ext cx="10736263" cy="729528"/>
          </a:xfrm>
        </p:spPr>
        <p:txBody>
          <a:bodyPr/>
          <a:lstStyle/>
          <a:p>
            <a:pPr marL="285750" lvl="0" indent="-285750">
              <a:spcAft>
                <a:spcPts val="0"/>
              </a:spcAft>
              <a:buClrTx/>
              <a:defRPr/>
            </a:pPr>
            <a:r>
              <a:rPr lang="en-US" sz="1800" b="1" kern="0" dirty="0">
                <a:latin typeface="Calibri" panose="020F0502020204030204"/>
              </a:rPr>
              <a:t>Resource limits </a:t>
            </a:r>
            <a:r>
              <a:rPr lang="en-US" sz="1800" kern="0" dirty="0">
                <a:latin typeface="Calibri" panose="020F0502020204030204"/>
              </a:rPr>
              <a:t>for QMB, SLMB, and QI are $9,090 for an individual and $13,630 for a married couple. </a:t>
            </a:r>
          </a:p>
          <a:p>
            <a:pPr marL="285750" lvl="0" indent="-285750">
              <a:spcAft>
                <a:spcPts val="0"/>
              </a:spcAft>
              <a:buClrTx/>
              <a:defRPr/>
            </a:pPr>
            <a:r>
              <a:rPr lang="en-US" sz="1800" b="1" kern="0" dirty="0">
                <a:latin typeface="Calibri" panose="020F0502020204030204"/>
              </a:rPr>
              <a:t>Resource limits </a:t>
            </a:r>
            <a:r>
              <a:rPr lang="en-US" sz="1800" kern="0" dirty="0">
                <a:latin typeface="Calibri" panose="020F0502020204030204"/>
              </a:rPr>
              <a:t>for QDWI are $4,000 for an individual and $6,000 for a married couple.</a:t>
            </a:r>
          </a:p>
        </p:txBody>
      </p:sp>
      <p:sp>
        <p:nvSpPr>
          <p:cNvPr id="5" name="Slide Number Placeholder 4">
            <a:extLst>
              <a:ext uri="{FF2B5EF4-FFF2-40B4-BE49-F238E27FC236}">
                <a16:creationId xmlns:a16="http://schemas.microsoft.com/office/drawing/2014/main" id="{7B53F549-71AF-4FDF-98F1-2F322030B91E}"/>
              </a:ext>
            </a:extLst>
          </p:cNvPr>
          <p:cNvSpPr>
            <a:spLocks noGrp="1"/>
          </p:cNvSpPr>
          <p:nvPr>
            <p:ph type="sldNum" sz="quarter" idx="12"/>
          </p:nvPr>
        </p:nvSpPr>
        <p:spPr/>
        <p:txBody>
          <a:bodyPr/>
          <a:lstStyle/>
          <a:p>
            <a:fld id="{48F63A3B-78C7-47BE-AE5E-E10140E04643}" type="slidenum">
              <a:rPr lang="en-US" smtClean="0"/>
              <a:pPr/>
              <a:t>96</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196432509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What’s Extra Help?</a:t>
            </a:r>
          </a:p>
        </p:txBody>
      </p:sp>
      <p:sp>
        <p:nvSpPr>
          <p:cNvPr id="5" name="Content Placeholder 4">
            <a:extLst>
              <a:ext uri="{FF2B5EF4-FFF2-40B4-BE49-F238E27FC236}">
                <a16:creationId xmlns:a16="http://schemas.microsoft.com/office/drawing/2014/main" id="{3B9E7BD8-BA23-4727-8EFD-7FDC42271500}"/>
              </a:ext>
            </a:extLst>
          </p:cNvPr>
          <p:cNvSpPr>
            <a:spLocks noGrp="1"/>
          </p:cNvSpPr>
          <p:nvPr>
            <p:ph sz="quarter" idx="13"/>
          </p:nvPr>
        </p:nvSpPr>
        <p:spPr>
          <a:xfrm>
            <a:off x="1200150" y="1391059"/>
            <a:ext cx="9791700" cy="4667250"/>
          </a:xfrm>
        </p:spPr>
        <p:txBody>
          <a:bodyPr>
            <a:normAutofit/>
          </a:bodyPr>
          <a:lstStyle/>
          <a:p>
            <a:pPr lvl="0" defTabSz="685800">
              <a:buClrTx/>
              <a:defRPr/>
            </a:pPr>
            <a:r>
              <a:rPr lang="en-US" sz="2400" dirty="0"/>
              <a:t>Program to help people pay for Medicare drug costs (Part D) (also called the low-income subsidy (LIS))</a:t>
            </a:r>
          </a:p>
          <a:p>
            <a:pPr lvl="0" defTabSz="685800">
              <a:buClrTx/>
              <a:defRPr/>
            </a:pPr>
            <a:r>
              <a:rPr lang="en-US" sz="2400" dirty="0"/>
              <a:t>If you have the lowest level income and resources, you pay no premiums or deductible, and small or no copayments</a:t>
            </a:r>
          </a:p>
          <a:p>
            <a:pPr lvl="0" defTabSz="685800">
              <a:buClrTx/>
              <a:defRPr/>
            </a:pPr>
            <a:r>
              <a:rPr lang="en-US" sz="2400" dirty="0"/>
              <a:t>If you have slightly higher income and resources, you pay reduced deductible and a little more out of pocket</a:t>
            </a:r>
          </a:p>
          <a:p>
            <a:pPr defTabSz="685800">
              <a:defRPr/>
            </a:pPr>
            <a:r>
              <a:rPr lang="en-US" sz="2400" dirty="0"/>
              <a:t>No coverage gap or late enrollment penalty if you qualify for Extra Help</a:t>
            </a:r>
          </a:p>
          <a:p>
            <a:pPr>
              <a:buNone/>
            </a:pPr>
            <a:endParaRPr lang="en-US" sz="2400" dirty="0"/>
          </a:p>
        </p:txBody>
      </p:sp>
      <p:sp>
        <p:nvSpPr>
          <p:cNvPr id="6" name="Content Placeholder 7"/>
          <p:cNvSpPr txBox="1">
            <a:spLocks/>
          </p:cNvSpPr>
          <p:nvPr/>
        </p:nvSpPr>
        <p:spPr>
          <a:xfrm>
            <a:off x="1028700" y="5419220"/>
            <a:ext cx="10134600" cy="10730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3200" kern="1200">
                <a:solidFill>
                  <a:schemeClr val="tx1"/>
                </a:solidFill>
                <a:latin typeface="+mn-lt"/>
                <a:ea typeface="+mn-ea"/>
                <a:cs typeface="+mn-cs"/>
              </a:defRPr>
            </a:lvl1pPr>
            <a:lvl2pPr marL="461963" marR="0"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24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20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3550" marR="0" lvl="0" indent="0" algn="l" defTabSz="685800" rtl="0" eaLnBrk="1" fontAlgn="auto" latinLnBrk="0" hangingPunct="1">
              <a:lnSpc>
                <a:spcPct val="110000"/>
              </a:lnSpc>
              <a:spcBef>
                <a:spcPts val="600"/>
              </a:spcBef>
              <a:spcAft>
                <a:spcPts val="0"/>
              </a:spcAft>
              <a:buClrTx/>
              <a:buSzTx/>
              <a:buNone/>
              <a:tabLst/>
              <a:defRPr/>
            </a:pPr>
            <a:r>
              <a:rPr kumimoji="0" lang="en-US" sz="18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NOTE</a:t>
            </a:r>
            <a:r>
              <a:rPr kumimoji="0" lang="en-US" sz="1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 A Special Enrollment Period (SEP) allows you to change your Medicare drug plan (also known as a PDP) once per quarter in the first 3 quarters of the year</a:t>
            </a:r>
          </a:p>
        </p:txBody>
      </p:sp>
      <p:sp>
        <p:nvSpPr>
          <p:cNvPr id="20" name="Freeform: Shape 19" descr="A white star in a blue circle indicating a note on the slide">
            <a:extLst>
              <a:ext uri="{FF2B5EF4-FFF2-40B4-BE49-F238E27FC236}">
                <a16:creationId xmlns:a16="http://schemas.microsoft.com/office/drawing/2014/main" id="{CD749509-5358-476E-B3CB-3FCBC9F7B64B}"/>
              </a:ext>
            </a:extLst>
          </p:cNvPr>
          <p:cNvSpPr>
            <a:spLocks noChangeAspect="1"/>
          </p:cNvSpPr>
          <p:nvPr/>
        </p:nvSpPr>
        <p:spPr>
          <a:xfrm>
            <a:off x="1267164" y="5469323"/>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6">
            <a:extLst>
              <a:ext uri="{FF2B5EF4-FFF2-40B4-BE49-F238E27FC236}">
                <a16:creationId xmlns:a16="http://schemas.microsoft.com/office/drawing/2014/main" id="{388799A1-AD4B-4587-92F5-1CBE6A7FB60F}"/>
              </a:ext>
            </a:extLst>
          </p:cNvPr>
          <p:cNvSpPr>
            <a:spLocks noGrp="1"/>
          </p:cNvSpPr>
          <p:nvPr>
            <p:ph type="sldNum" sz="quarter" idx="12"/>
          </p:nvPr>
        </p:nvSpPr>
        <p:spPr/>
        <p:txBody>
          <a:bodyPr/>
          <a:lstStyle/>
          <a:p>
            <a:fld id="{0B2D781D-8844-5940-92D1-06EF0A7F581E}" type="slidenum">
              <a:rPr lang="en-US" smtClean="0"/>
              <a:pPr/>
              <a:t>97</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416907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par>
                          <p:cTn id="19" fill="hold">
                            <p:stCondLst>
                              <p:cond delay="0"/>
                            </p:stCondLst>
                            <p:childTnLst>
                              <p:par>
                                <p:cTn id="20" presetID="10" presetClass="entr" presetSubtype="0" fill="hold" grpId="0" nodeType="afterEffect">
                                  <p:stCondLst>
                                    <p:cond delay="25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 presetClass="entr" presetSubtype="0" fill="hold" grpId="0" nodeType="withEffect">
                                  <p:stCondLst>
                                    <p:cond delay="25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0"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Qualifying for Extra Help</a:t>
            </a:r>
          </a:p>
        </p:txBody>
      </p:sp>
      <p:grpSp>
        <p:nvGrpSpPr>
          <p:cNvPr id="6" name="Group 5">
            <a:extLst>
              <a:ext uri="{FF2B5EF4-FFF2-40B4-BE49-F238E27FC236}">
                <a16:creationId xmlns:a16="http://schemas.microsoft.com/office/drawing/2014/main" id="{66E9C45D-3AA0-4000-B3B8-FA13A14FFB41}"/>
              </a:ext>
              <a:ext uri="{C183D7F6-B498-43B3-948B-1728B52AA6E4}">
                <adec:decorative xmlns:adec="http://schemas.microsoft.com/office/drawing/2017/decorative" val="1"/>
              </a:ext>
            </a:extLst>
          </p:cNvPr>
          <p:cNvGrpSpPr/>
          <p:nvPr/>
        </p:nvGrpSpPr>
        <p:grpSpPr>
          <a:xfrm>
            <a:off x="716280" y="1299208"/>
            <a:ext cx="5212080" cy="4480560"/>
            <a:chOff x="716280" y="1356360"/>
            <a:chExt cx="5212080" cy="4480560"/>
          </a:xfrm>
        </p:grpSpPr>
        <p:sp>
          <p:nvSpPr>
            <p:cNvPr id="21" name="Freeform: Shape 20">
              <a:extLst>
                <a:ext uri="{FF2B5EF4-FFF2-40B4-BE49-F238E27FC236}">
                  <a16:creationId xmlns:a16="http://schemas.microsoft.com/office/drawing/2014/main" id="{21E4C095-354B-45E3-9D01-45A1F75E4F3B}"/>
                </a:ext>
                <a:ext uri="{C183D7F6-B498-43B3-948B-1728B52AA6E4}">
                  <adec:decorative xmlns:adec="http://schemas.microsoft.com/office/drawing/2017/decorative" val="1"/>
                </a:ext>
              </a:extLst>
            </p:cNvPr>
            <p:cNvSpPr/>
            <p:nvPr/>
          </p:nvSpPr>
          <p:spPr>
            <a:xfrm>
              <a:off x="734234" y="1372704"/>
              <a:ext cx="5181600" cy="939174"/>
            </a:xfrm>
            <a:custGeom>
              <a:avLst/>
              <a:gdLst>
                <a:gd name="connsiteX0" fmla="*/ 746775 w 5212080"/>
                <a:gd name="connsiteY0" fmla="*/ 0 h 939174"/>
                <a:gd name="connsiteX1" fmla="*/ 4465305 w 5212080"/>
                <a:gd name="connsiteY1" fmla="*/ 0 h 939174"/>
                <a:gd name="connsiteX2" fmla="*/ 5212080 w 5212080"/>
                <a:gd name="connsiteY2" fmla="*/ 746775 h 939174"/>
                <a:gd name="connsiteX3" fmla="*/ 5212080 w 5212080"/>
                <a:gd name="connsiteY3" fmla="*/ 939174 h 939174"/>
                <a:gd name="connsiteX4" fmla="*/ 0 w 5212080"/>
                <a:gd name="connsiteY4" fmla="*/ 939174 h 939174"/>
                <a:gd name="connsiteX5" fmla="*/ 0 w 5212080"/>
                <a:gd name="connsiteY5" fmla="*/ 746775 h 939174"/>
                <a:gd name="connsiteX6" fmla="*/ 746775 w 5212080"/>
                <a:gd name="connsiteY6" fmla="*/ 0 h 93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2080" h="939174">
                  <a:moveTo>
                    <a:pt x="746775" y="0"/>
                  </a:moveTo>
                  <a:lnTo>
                    <a:pt x="4465305" y="0"/>
                  </a:lnTo>
                  <a:cubicBezTo>
                    <a:pt x="4877737" y="0"/>
                    <a:pt x="5212080" y="334343"/>
                    <a:pt x="5212080" y="746775"/>
                  </a:cubicBezTo>
                  <a:lnTo>
                    <a:pt x="5212080" y="939174"/>
                  </a:lnTo>
                  <a:lnTo>
                    <a:pt x="0" y="939174"/>
                  </a:lnTo>
                  <a:lnTo>
                    <a:pt x="0" y="746775"/>
                  </a:lnTo>
                  <a:cubicBezTo>
                    <a:pt x="0" y="334343"/>
                    <a:pt x="334343" y="0"/>
                    <a:pt x="746775" y="0"/>
                  </a:cubicBezTo>
                  <a:close/>
                </a:path>
              </a:pathLst>
            </a:custGeom>
            <a:solidFill>
              <a:schemeClr val="accent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Rectangle: Rounded Corners 4">
              <a:extLst>
                <a:ext uri="{FF2B5EF4-FFF2-40B4-BE49-F238E27FC236}">
                  <a16:creationId xmlns:a16="http://schemas.microsoft.com/office/drawing/2014/main" id="{F836A8E0-5A30-4D6C-8FE8-BD2632AAE8CC}"/>
                </a:ext>
                <a:ext uri="{C183D7F6-B498-43B3-948B-1728B52AA6E4}">
                  <adec:decorative xmlns:adec="http://schemas.microsoft.com/office/drawing/2017/decorative" val="1"/>
                </a:ext>
              </a:extLst>
            </p:cNvPr>
            <p:cNvSpPr/>
            <p:nvPr/>
          </p:nvSpPr>
          <p:spPr>
            <a:xfrm>
              <a:off x="716280" y="1356360"/>
              <a:ext cx="5212080" cy="448056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Content Placeholder 10">
            <a:extLst>
              <a:ext uri="{FF2B5EF4-FFF2-40B4-BE49-F238E27FC236}">
                <a16:creationId xmlns:a16="http://schemas.microsoft.com/office/drawing/2014/main" id="{DCE504CE-31F8-4A09-BC3F-F57809F66469}"/>
              </a:ext>
            </a:extLst>
          </p:cNvPr>
          <p:cNvSpPr>
            <a:spLocks noGrp="1"/>
          </p:cNvSpPr>
          <p:nvPr>
            <p:ph sz="quarter" idx="13"/>
          </p:nvPr>
        </p:nvSpPr>
        <p:spPr>
          <a:xfrm>
            <a:off x="742944" y="1371600"/>
            <a:ext cx="5190844" cy="4537075"/>
          </a:xfrm>
        </p:spPr>
        <p:txBody>
          <a:bodyPr/>
          <a:lstStyle/>
          <a:p>
            <a:pPr marL="0" indent="0" algn="ctr">
              <a:buNone/>
            </a:pPr>
            <a:r>
              <a:rPr lang="en-US" sz="2400" b="1" dirty="0">
                <a:solidFill>
                  <a:schemeClr val="bg1"/>
                </a:solidFill>
                <a:latin typeface="+mn-lt"/>
              </a:rPr>
              <a:t>You automatically qualify for </a:t>
            </a:r>
            <a:br>
              <a:rPr lang="en-US" sz="2400" b="1" dirty="0">
                <a:solidFill>
                  <a:schemeClr val="bg1"/>
                </a:solidFill>
                <a:latin typeface="+mn-lt"/>
              </a:rPr>
            </a:br>
            <a:r>
              <a:rPr lang="en-US" sz="2400" b="1" dirty="0">
                <a:solidFill>
                  <a:schemeClr val="bg1"/>
                </a:solidFill>
                <a:latin typeface="+mn-lt"/>
              </a:rPr>
              <a:t>Extra Help if you get:</a:t>
            </a:r>
          </a:p>
          <a:p>
            <a:pPr marL="457200" lvl="1" defTabSz="685800">
              <a:spcBef>
                <a:spcPts val="1200"/>
              </a:spcBef>
              <a:buFont typeface="Wingdings" panose="05000000000000000000" pitchFamily="2" charset="2"/>
              <a:buChar char="§"/>
              <a:defRPr/>
            </a:pPr>
            <a:r>
              <a:rPr lang="en-US" sz="2400" dirty="0">
                <a:latin typeface="+mn-lt"/>
              </a:rPr>
              <a:t>Full Medicaid coverage</a:t>
            </a:r>
          </a:p>
          <a:p>
            <a:pPr marL="457200" lvl="1" defTabSz="685800">
              <a:buFont typeface="Wingdings" panose="05000000000000000000" pitchFamily="2" charset="2"/>
              <a:buChar char="§"/>
              <a:defRPr/>
            </a:pPr>
            <a:r>
              <a:rPr lang="en-US" sz="2400" dirty="0">
                <a:latin typeface="+mn-lt"/>
              </a:rPr>
              <a:t>Supplemental Security Income (SSI) </a:t>
            </a:r>
          </a:p>
          <a:p>
            <a:pPr marL="457200" lvl="1" defTabSz="685800">
              <a:buFont typeface="Wingdings" panose="05000000000000000000" pitchFamily="2" charset="2"/>
              <a:buChar char="§"/>
              <a:defRPr/>
            </a:pPr>
            <a:r>
              <a:rPr lang="en-US" sz="2400" dirty="0">
                <a:latin typeface="+mn-lt"/>
              </a:rPr>
              <a:t>Help from Medicaid paying your Medicare premiums (Medicare Savings Programs; sometimes called “partial dual”)</a:t>
            </a:r>
          </a:p>
          <a:p>
            <a:endParaRPr lang="en-US" sz="2800" b="1" dirty="0">
              <a:solidFill>
                <a:schemeClr val="bg1"/>
              </a:solidFill>
              <a:latin typeface="+mn-lt"/>
            </a:endParaRPr>
          </a:p>
          <a:p>
            <a:endParaRPr lang="en-US" dirty="0">
              <a:latin typeface="+mn-lt"/>
            </a:endParaRPr>
          </a:p>
        </p:txBody>
      </p:sp>
      <p:grpSp>
        <p:nvGrpSpPr>
          <p:cNvPr id="9" name="Group 8">
            <a:extLst>
              <a:ext uri="{FF2B5EF4-FFF2-40B4-BE49-F238E27FC236}">
                <a16:creationId xmlns:a16="http://schemas.microsoft.com/office/drawing/2014/main" id="{715CACB2-3B6D-407C-B3B0-15D94DDBDC85}"/>
              </a:ext>
              <a:ext uri="{C183D7F6-B498-43B3-948B-1728B52AA6E4}">
                <adec:decorative xmlns:adec="http://schemas.microsoft.com/office/drawing/2017/decorative" val="1"/>
              </a:ext>
            </a:extLst>
          </p:cNvPr>
          <p:cNvGrpSpPr/>
          <p:nvPr/>
        </p:nvGrpSpPr>
        <p:grpSpPr>
          <a:xfrm>
            <a:off x="6385560" y="1300437"/>
            <a:ext cx="5212080" cy="4480560"/>
            <a:chOff x="6385560" y="1329013"/>
            <a:chExt cx="5212080" cy="4480560"/>
          </a:xfrm>
        </p:grpSpPr>
        <p:sp>
          <p:nvSpPr>
            <p:cNvPr id="22" name="Freeform: Shape 21">
              <a:extLst>
                <a:ext uri="{FF2B5EF4-FFF2-40B4-BE49-F238E27FC236}">
                  <a16:creationId xmlns:a16="http://schemas.microsoft.com/office/drawing/2014/main" id="{E9D5CBCC-7020-48DE-94AB-E15802636719}"/>
                </a:ext>
                <a:ext uri="{C183D7F6-B498-43B3-948B-1728B52AA6E4}">
                  <adec:decorative xmlns:adec="http://schemas.microsoft.com/office/drawing/2017/decorative" val="1"/>
                </a:ext>
              </a:extLst>
            </p:cNvPr>
            <p:cNvSpPr/>
            <p:nvPr/>
          </p:nvSpPr>
          <p:spPr>
            <a:xfrm>
              <a:off x="6412832" y="1353552"/>
              <a:ext cx="5181600" cy="939174"/>
            </a:xfrm>
            <a:custGeom>
              <a:avLst/>
              <a:gdLst>
                <a:gd name="connsiteX0" fmla="*/ 746775 w 5212080"/>
                <a:gd name="connsiteY0" fmla="*/ 0 h 939174"/>
                <a:gd name="connsiteX1" fmla="*/ 4465305 w 5212080"/>
                <a:gd name="connsiteY1" fmla="*/ 0 h 939174"/>
                <a:gd name="connsiteX2" fmla="*/ 5212080 w 5212080"/>
                <a:gd name="connsiteY2" fmla="*/ 746775 h 939174"/>
                <a:gd name="connsiteX3" fmla="*/ 5212080 w 5212080"/>
                <a:gd name="connsiteY3" fmla="*/ 939174 h 939174"/>
                <a:gd name="connsiteX4" fmla="*/ 0 w 5212080"/>
                <a:gd name="connsiteY4" fmla="*/ 939174 h 939174"/>
                <a:gd name="connsiteX5" fmla="*/ 0 w 5212080"/>
                <a:gd name="connsiteY5" fmla="*/ 746775 h 939174"/>
                <a:gd name="connsiteX6" fmla="*/ 746775 w 5212080"/>
                <a:gd name="connsiteY6" fmla="*/ 0 h 93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2080" h="939174">
                  <a:moveTo>
                    <a:pt x="746775" y="0"/>
                  </a:moveTo>
                  <a:lnTo>
                    <a:pt x="4465305" y="0"/>
                  </a:lnTo>
                  <a:cubicBezTo>
                    <a:pt x="4877737" y="0"/>
                    <a:pt x="5212080" y="334343"/>
                    <a:pt x="5212080" y="746775"/>
                  </a:cubicBezTo>
                  <a:lnTo>
                    <a:pt x="5212080" y="939174"/>
                  </a:lnTo>
                  <a:lnTo>
                    <a:pt x="0" y="939174"/>
                  </a:lnTo>
                  <a:lnTo>
                    <a:pt x="0" y="746775"/>
                  </a:lnTo>
                  <a:cubicBezTo>
                    <a:pt x="0" y="334343"/>
                    <a:pt x="334343" y="0"/>
                    <a:pt x="746775" y="0"/>
                  </a:cubicBezTo>
                  <a:close/>
                </a:path>
              </a:pathLst>
            </a:custGeom>
            <a:solidFill>
              <a:schemeClr val="accent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Rounded Corners 14">
              <a:extLst>
                <a:ext uri="{FF2B5EF4-FFF2-40B4-BE49-F238E27FC236}">
                  <a16:creationId xmlns:a16="http://schemas.microsoft.com/office/drawing/2014/main" id="{52C02A9C-BCB5-4CD2-81A5-86AC64EEF420}"/>
                </a:ext>
                <a:ext uri="{C183D7F6-B498-43B3-948B-1728B52AA6E4}">
                  <adec:decorative xmlns:adec="http://schemas.microsoft.com/office/drawing/2017/decorative" val="1"/>
                </a:ext>
              </a:extLst>
            </p:cNvPr>
            <p:cNvSpPr/>
            <p:nvPr/>
          </p:nvSpPr>
          <p:spPr>
            <a:xfrm>
              <a:off x="6385560" y="1329013"/>
              <a:ext cx="5212080" cy="448056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A4EF0FD7-E84D-4FAB-9CED-0FF15DAF46F8}"/>
                </a:ext>
              </a:extLst>
            </p:cNvPr>
            <p:cNvSpPr txBox="1"/>
            <p:nvPr/>
          </p:nvSpPr>
          <p:spPr>
            <a:xfrm>
              <a:off x="6873240" y="1407188"/>
              <a:ext cx="4236720" cy="461665"/>
            </a:xfrm>
            <a:prstGeom prst="rect">
              <a:avLst/>
            </a:prstGeom>
            <a:noFill/>
          </p:spPr>
          <p:txBody>
            <a:bodyPr wrap="square" rtlCol="0">
              <a:spAutoFit/>
            </a:bodyPr>
            <a:lstStyle/>
            <a:p>
              <a:pPr algn="ctr"/>
              <a:endParaRPr lang="en-US" sz="2400" b="1" dirty="0">
                <a:solidFill>
                  <a:schemeClr val="bg1"/>
                </a:solidFill>
              </a:endParaRPr>
            </a:p>
          </p:txBody>
        </p:sp>
        <p:sp>
          <p:nvSpPr>
            <p:cNvPr id="19" name="TextBox 18">
              <a:extLst>
                <a:ext uri="{FF2B5EF4-FFF2-40B4-BE49-F238E27FC236}">
                  <a16:creationId xmlns:a16="http://schemas.microsoft.com/office/drawing/2014/main" id="{1B938F97-258B-4F48-ACF7-20D002B7B683}"/>
                </a:ext>
              </a:extLst>
            </p:cNvPr>
            <p:cNvSpPr txBox="1"/>
            <p:nvPr/>
          </p:nvSpPr>
          <p:spPr>
            <a:xfrm>
              <a:off x="6385560" y="2437386"/>
              <a:ext cx="5212080" cy="461665"/>
            </a:xfrm>
            <a:prstGeom prst="rect">
              <a:avLst/>
            </a:prstGeom>
            <a:noFill/>
          </p:spPr>
          <p:txBody>
            <a:bodyPr wrap="square" lIns="182880" rtlCol="0">
              <a:spAutoFit/>
            </a:bodyPr>
            <a:lstStyle/>
            <a:p>
              <a:pPr marL="274320" lvl="1" indent="-274320" defTabSz="685800">
                <a:spcAft>
                  <a:spcPts val="1200"/>
                </a:spcAft>
                <a:buFont typeface="Wingdings" panose="05000000000000000000" pitchFamily="2" charset="2"/>
                <a:buChar char="§"/>
                <a:defRPr/>
              </a:pPr>
              <a:endParaRPr lang="en-US" sz="2400" dirty="0">
                <a:solidFill>
                  <a:srgbClr val="00529B"/>
                </a:solidFill>
                <a:cs typeface="Arial" panose="020B0604020202020204" pitchFamily="34" charset="0"/>
              </a:endParaRPr>
            </a:p>
          </p:txBody>
        </p:sp>
      </p:grpSp>
      <p:sp>
        <p:nvSpPr>
          <p:cNvPr id="12" name="Content Placeholder 11">
            <a:extLst>
              <a:ext uri="{FF2B5EF4-FFF2-40B4-BE49-F238E27FC236}">
                <a16:creationId xmlns:a16="http://schemas.microsoft.com/office/drawing/2014/main" id="{C001DBB5-0C1C-4ACE-8B0F-3530163680AB}"/>
              </a:ext>
            </a:extLst>
          </p:cNvPr>
          <p:cNvSpPr>
            <a:spLocks noGrp="1"/>
          </p:cNvSpPr>
          <p:nvPr>
            <p:ph sz="quarter" idx="14"/>
          </p:nvPr>
        </p:nvSpPr>
        <p:spPr>
          <a:xfrm>
            <a:off x="6440108" y="1353552"/>
            <a:ext cx="5119688" cy="4626084"/>
          </a:xfrm>
        </p:spPr>
        <p:txBody>
          <a:bodyPr>
            <a:normAutofit/>
          </a:bodyPr>
          <a:lstStyle/>
          <a:p>
            <a:pPr marL="0" indent="0" algn="ctr">
              <a:buNone/>
            </a:pPr>
            <a:r>
              <a:rPr lang="en-US" sz="2400" b="1" dirty="0">
                <a:solidFill>
                  <a:schemeClr val="bg1"/>
                </a:solidFill>
                <a:latin typeface="+mn-lt"/>
              </a:rPr>
              <a:t>If you don’t automatically qualify </a:t>
            </a:r>
            <a:br>
              <a:rPr lang="en-US" sz="2400" b="1" dirty="0">
                <a:solidFill>
                  <a:schemeClr val="bg1"/>
                </a:solidFill>
                <a:latin typeface="+mn-lt"/>
              </a:rPr>
            </a:br>
            <a:r>
              <a:rPr lang="en-US" sz="2400" b="1" dirty="0">
                <a:solidFill>
                  <a:schemeClr val="bg1"/>
                </a:solidFill>
                <a:latin typeface="+mn-lt"/>
              </a:rPr>
              <a:t>you must:</a:t>
            </a:r>
          </a:p>
          <a:p>
            <a:pPr marL="274320" lvl="1" defTabSz="685800">
              <a:spcBef>
                <a:spcPts val="1200"/>
              </a:spcBef>
              <a:buFont typeface="Wingdings" panose="05000000000000000000" pitchFamily="2" charset="2"/>
              <a:buChar char="§"/>
              <a:defRPr/>
            </a:pPr>
            <a:r>
              <a:rPr lang="en-US" sz="2400" dirty="0">
                <a:latin typeface="+mn-lt"/>
              </a:rPr>
              <a:t>Apply online at </a:t>
            </a:r>
            <a:r>
              <a:rPr lang="en-US" sz="2400" dirty="0">
                <a:solidFill>
                  <a:srgbClr val="0070C0"/>
                </a:solidFill>
                <a:latin typeface="+mn-lt"/>
                <a:hlinkClick r:id="rId4">
                  <a:extLst>
                    <a:ext uri="{A12FA001-AC4F-418D-AE19-62706E023703}">
                      <ahyp:hlinkClr xmlns:ahyp="http://schemas.microsoft.com/office/drawing/2018/hyperlinkcolor" val="tx"/>
                    </a:ext>
                  </a:extLst>
                </a:hlinkClick>
              </a:rPr>
              <a:t>SSA.gov/medicare/part-d-extra-help</a:t>
            </a:r>
            <a:r>
              <a:rPr lang="en-US" sz="2400" dirty="0">
                <a:solidFill>
                  <a:srgbClr val="0070C0"/>
                </a:solidFill>
                <a:latin typeface="+mn-lt"/>
              </a:rPr>
              <a:t> </a:t>
            </a:r>
            <a:r>
              <a:rPr lang="en-US" sz="2400" dirty="0">
                <a:latin typeface="+mn-lt"/>
              </a:rPr>
              <a:t>Call Social Security at 1-800-772-1213; TTY: 1-800-325-0778, and ask for the “Application for Help with Medicare Prescription Drug Plan Costs” (SSA-1020)</a:t>
            </a:r>
          </a:p>
          <a:p>
            <a:endParaRPr lang="en-US" sz="2400" b="1" dirty="0">
              <a:solidFill>
                <a:schemeClr val="bg1"/>
              </a:solidFill>
              <a:latin typeface="+mn-lt"/>
            </a:endParaRPr>
          </a:p>
          <a:p>
            <a:endParaRPr lang="en-US" sz="2400" dirty="0">
              <a:latin typeface="+mn-lt"/>
            </a:endParaRPr>
          </a:p>
        </p:txBody>
      </p:sp>
      <p:sp>
        <p:nvSpPr>
          <p:cNvPr id="10" name="Slide Number Placeholder 9">
            <a:extLst>
              <a:ext uri="{FF2B5EF4-FFF2-40B4-BE49-F238E27FC236}">
                <a16:creationId xmlns:a16="http://schemas.microsoft.com/office/drawing/2014/main" id="{5C4B3712-093F-4136-B8DD-D912F200F82D}"/>
              </a:ext>
            </a:extLst>
          </p:cNvPr>
          <p:cNvSpPr>
            <a:spLocks noGrp="1"/>
          </p:cNvSpPr>
          <p:nvPr>
            <p:ph type="sldNum" sz="quarter" idx="12"/>
          </p:nvPr>
        </p:nvSpPr>
        <p:spPr/>
        <p:txBody>
          <a:bodyPr/>
          <a:lstStyle/>
          <a:p>
            <a:fld id="{48F63A3B-78C7-47BE-AE5E-E10140E04643}" type="slidenum">
              <a:rPr lang="en-US" smtClean="0"/>
              <a:pPr/>
              <a:t>98</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286680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2"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What’s Medicaid?</a:t>
            </a:r>
          </a:p>
        </p:txBody>
      </p:sp>
      <p:sp>
        <p:nvSpPr>
          <p:cNvPr id="5" name="Content Placeholder 4"/>
          <p:cNvSpPr>
            <a:spLocks noGrp="1"/>
          </p:cNvSpPr>
          <p:nvPr>
            <p:ph idx="4294967295"/>
          </p:nvPr>
        </p:nvSpPr>
        <p:spPr>
          <a:xfrm>
            <a:off x="643976" y="1547728"/>
            <a:ext cx="5978203" cy="4603826"/>
          </a:xfrm>
        </p:spPr>
        <p:txBody>
          <a:bodyPr>
            <a:noAutofit/>
          </a:bodyPr>
          <a:lstStyle/>
          <a:p>
            <a:pPr marL="347472" lvl="0" indent="-347472" defTabSz="685800">
              <a:lnSpc>
                <a:spcPct val="100000"/>
              </a:lnSpc>
              <a:spcBef>
                <a:spcPts val="0"/>
              </a:spcBef>
              <a:spcAft>
                <a:spcPts val="1200"/>
              </a:spcAft>
            </a:pPr>
            <a:r>
              <a:rPr lang="en-US" sz="2400" dirty="0">
                <a:solidFill>
                  <a:srgbClr val="00529B"/>
                </a:solidFill>
              </a:rPr>
              <a:t>Joint federal and state program</a:t>
            </a:r>
          </a:p>
          <a:p>
            <a:pPr marL="347472" lvl="0" indent="-347472" defTabSz="685800">
              <a:lnSpc>
                <a:spcPct val="100000"/>
              </a:lnSpc>
              <a:spcBef>
                <a:spcPts val="0"/>
              </a:spcBef>
              <a:spcAft>
                <a:spcPts val="1200"/>
              </a:spcAft>
            </a:pPr>
            <a:r>
              <a:rPr lang="en-US" sz="2400" dirty="0">
                <a:solidFill>
                  <a:srgbClr val="00529B"/>
                </a:solidFill>
              </a:rPr>
              <a:t>Helps pay health care costs for people with limited income and resources, or whose medical expenses exceed their available income</a:t>
            </a:r>
          </a:p>
          <a:p>
            <a:pPr marL="347472" lvl="0" indent="-347472" defTabSz="685800">
              <a:lnSpc>
                <a:spcPct val="100000"/>
              </a:lnSpc>
              <a:spcBef>
                <a:spcPts val="0"/>
              </a:spcBef>
              <a:spcAft>
                <a:spcPts val="1200"/>
              </a:spcAft>
            </a:pPr>
            <a:r>
              <a:rPr lang="en-US" sz="2400" dirty="0">
                <a:solidFill>
                  <a:srgbClr val="00529B"/>
                </a:solidFill>
              </a:rPr>
              <a:t>Some people qualify for Medicare and Medicaid</a:t>
            </a:r>
          </a:p>
          <a:p>
            <a:pPr marL="347472" lvl="0" indent="-347472" defTabSz="685800">
              <a:lnSpc>
                <a:spcPct val="100000"/>
              </a:lnSpc>
              <a:spcBef>
                <a:spcPts val="0"/>
              </a:spcBef>
              <a:spcAft>
                <a:spcPts val="1200"/>
              </a:spcAft>
            </a:pPr>
            <a:r>
              <a:rPr lang="en-US" sz="2400" dirty="0">
                <a:solidFill>
                  <a:srgbClr val="00529B"/>
                </a:solidFill>
              </a:rPr>
              <a:t>May cover services that Medicare may not or may partially cover, like nursing home care, personal care, and home- and community-based services</a:t>
            </a:r>
          </a:p>
        </p:txBody>
      </p:sp>
      <p:sp>
        <p:nvSpPr>
          <p:cNvPr id="80" name="Content Placeholder 4" descr="text box :In 2021, &#10;Medicaid provided health coverage to:&#10;">
            <a:extLst>
              <a:ext uri="{FF2B5EF4-FFF2-40B4-BE49-F238E27FC236}">
                <a16:creationId xmlns:a16="http://schemas.microsoft.com/office/drawing/2014/main" id="{849CC0A9-B666-4BD1-90E8-C84D0616BEF2}"/>
              </a:ext>
            </a:extLst>
          </p:cNvPr>
          <p:cNvSpPr txBox="1">
            <a:spLocks/>
          </p:cNvSpPr>
          <p:nvPr/>
        </p:nvSpPr>
        <p:spPr>
          <a:xfrm>
            <a:off x="6622179" y="1043941"/>
            <a:ext cx="5046882" cy="797916"/>
          </a:xfrm>
          <a:prstGeom prst="rect">
            <a:avLst/>
          </a:prstGeom>
          <a:solidFill>
            <a:schemeClr val="accent4">
              <a:lumMod val="20000"/>
              <a:lumOff val="8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ts val="600"/>
              </a:spcBef>
              <a:buNone/>
            </a:pPr>
            <a:r>
              <a:rPr lang="en-US" sz="2000" b="1" dirty="0">
                <a:solidFill>
                  <a:srgbClr val="00529B"/>
                </a:solidFill>
              </a:rPr>
              <a:t>In January 2023, </a:t>
            </a:r>
          </a:p>
          <a:p>
            <a:pPr marL="0" indent="0" algn="ctr" defTabSz="685800">
              <a:lnSpc>
                <a:spcPct val="100000"/>
              </a:lnSpc>
              <a:spcBef>
                <a:spcPts val="600"/>
              </a:spcBef>
              <a:buNone/>
            </a:pPr>
            <a:r>
              <a:rPr lang="en-US" sz="2000" b="1" dirty="0">
                <a:solidFill>
                  <a:srgbClr val="00529B"/>
                </a:solidFill>
              </a:rPr>
              <a:t>Medicaid provided health coverage to:</a:t>
            </a:r>
          </a:p>
        </p:txBody>
      </p:sp>
      <p:sp>
        <p:nvSpPr>
          <p:cNvPr id="7" name="Rectangle 6">
            <a:extLst>
              <a:ext uri="{FF2B5EF4-FFF2-40B4-BE49-F238E27FC236}">
                <a16:creationId xmlns:a16="http://schemas.microsoft.com/office/drawing/2014/main" id="{A4A923B5-BAC2-478A-9C87-337064892FDF}"/>
              </a:ext>
              <a:ext uri="{C183D7F6-B498-43B3-948B-1728B52AA6E4}">
                <adec:decorative xmlns:adec="http://schemas.microsoft.com/office/drawing/2017/decorative" val="1"/>
              </a:ext>
            </a:extLst>
          </p:cNvPr>
          <p:cNvSpPr/>
          <p:nvPr/>
        </p:nvSpPr>
        <p:spPr>
          <a:xfrm>
            <a:off x="6622179" y="1841857"/>
            <a:ext cx="5046882" cy="456247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nvGrpSpPr>
          <p:cNvPr id="22" name="Group 21" descr="Pie chart showing the categories of the 84.4 million people covered in Medicaid. These categories are: Parents, Children, people with disabilities, seniors and pregnant women.">
            <a:extLst>
              <a:ext uri="{FF2B5EF4-FFF2-40B4-BE49-F238E27FC236}">
                <a16:creationId xmlns:a16="http://schemas.microsoft.com/office/drawing/2014/main" id="{20762661-A35C-45FE-AA4E-75F7679A70E0}"/>
              </a:ext>
            </a:extLst>
          </p:cNvPr>
          <p:cNvGrpSpPr/>
          <p:nvPr/>
        </p:nvGrpSpPr>
        <p:grpSpPr>
          <a:xfrm>
            <a:off x="6831710" y="1894813"/>
            <a:ext cx="4627820" cy="4456562"/>
            <a:chOff x="3642711" y="2028083"/>
            <a:chExt cx="4627820" cy="4456562"/>
          </a:xfrm>
        </p:grpSpPr>
        <p:pic>
          <p:nvPicPr>
            <p:cNvPr id="23" name="Picture 22">
              <a:extLst>
                <a:ext uri="{FF2B5EF4-FFF2-40B4-BE49-F238E27FC236}">
                  <a16:creationId xmlns:a16="http://schemas.microsoft.com/office/drawing/2014/main" id="{A0FF5B83-0DB9-46B9-A5B4-9525A7A4CCE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38238" y="2028083"/>
              <a:ext cx="4462659" cy="4456562"/>
            </a:xfrm>
            <a:prstGeom prst="rect">
              <a:avLst/>
            </a:prstGeom>
          </p:spPr>
        </p:pic>
        <p:sp>
          <p:nvSpPr>
            <p:cNvPr id="24" name="TextBox 23">
              <a:extLst>
                <a:ext uri="{FF2B5EF4-FFF2-40B4-BE49-F238E27FC236}">
                  <a16:creationId xmlns:a16="http://schemas.microsoft.com/office/drawing/2014/main" id="{03032D8B-539A-4898-9630-E0281CB08782}"/>
                </a:ext>
              </a:extLst>
            </p:cNvPr>
            <p:cNvSpPr txBox="1"/>
            <p:nvPr/>
          </p:nvSpPr>
          <p:spPr>
            <a:xfrm>
              <a:off x="5213653" y="5475657"/>
              <a:ext cx="1528439" cy="707886"/>
            </a:xfrm>
            <a:prstGeom prst="rect">
              <a:avLst/>
            </a:prstGeom>
            <a:noFill/>
          </p:spPr>
          <p:txBody>
            <a:bodyPr wrap="square" rtlCol="0">
              <a:spAutoFit/>
            </a:bodyPr>
            <a:lstStyle/>
            <a:p>
              <a:pPr algn="ctr"/>
              <a:r>
                <a:rPr lang="en-US" sz="2000" dirty="0"/>
                <a:t>People with </a:t>
              </a:r>
              <a:br>
                <a:rPr lang="en-US" sz="2000" dirty="0"/>
              </a:br>
              <a:r>
                <a:rPr lang="en-US" sz="2000" dirty="0"/>
                <a:t>disabilities</a:t>
              </a:r>
            </a:p>
          </p:txBody>
        </p:sp>
        <p:sp>
          <p:nvSpPr>
            <p:cNvPr id="25" name="TextBox 24">
              <a:extLst>
                <a:ext uri="{FF2B5EF4-FFF2-40B4-BE49-F238E27FC236}">
                  <a16:creationId xmlns:a16="http://schemas.microsoft.com/office/drawing/2014/main" id="{68B44F17-6B7C-4DEB-B5CC-2EFDBC8D5F95}"/>
                </a:ext>
              </a:extLst>
            </p:cNvPr>
            <p:cNvSpPr txBox="1"/>
            <p:nvPr/>
          </p:nvSpPr>
          <p:spPr>
            <a:xfrm>
              <a:off x="4200389" y="2601192"/>
              <a:ext cx="1528439" cy="707886"/>
            </a:xfrm>
            <a:prstGeom prst="rect">
              <a:avLst/>
            </a:prstGeom>
            <a:noFill/>
          </p:spPr>
          <p:txBody>
            <a:bodyPr wrap="square" rtlCol="0">
              <a:spAutoFit/>
            </a:bodyPr>
            <a:lstStyle/>
            <a:p>
              <a:pPr algn="ctr"/>
              <a:r>
                <a:rPr lang="en-US" sz="2000" dirty="0"/>
                <a:t>Pregnant</a:t>
              </a:r>
            </a:p>
            <a:p>
              <a:pPr algn="ctr"/>
              <a:r>
                <a:rPr lang="en-US" sz="2000" dirty="0"/>
                <a:t>Women</a:t>
              </a:r>
            </a:p>
          </p:txBody>
        </p:sp>
        <p:sp>
          <p:nvSpPr>
            <p:cNvPr id="26" name="TextBox 25">
              <a:extLst>
                <a:ext uri="{FF2B5EF4-FFF2-40B4-BE49-F238E27FC236}">
                  <a16:creationId xmlns:a16="http://schemas.microsoft.com/office/drawing/2014/main" id="{0C0FC42C-46B7-438D-B6FC-795545313CD9}"/>
                </a:ext>
              </a:extLst>
            </p:cNvPr>
            <p:cNvSpPr txBox="1"/>
            <p:nvPr/>
          </p:nvSpPr>
          <p:spPr>
            <a:xfrm>
              <a:off x="3642711" y="4519835"/>
              <a:ext cx="1528439" cy="400110"/>
            </a:xfrm>
            <a:prstGeom prst="rect">
              <a:avLst/>
            </a:prstGeom>
            <a:noFill/>
          </p:spPr>
          <p:txBody>
            <a:bodyPr wrap="square" rtlCol="0">
              <a:spAutoFit/>
            </a:bodyPr>
            <a:lstStyle/>
            <a:p>
              <a:pPr algn="ctr"/>
              <a:r>
                <a:rPr lang="en-US" sz="2000" dirty="0"/>
                <a:t>Seniors</a:t>
              </a:r>
            </a:p>
          </p:txBody>
        </p:sp>
        <p:sp>
          <p:nvSpPr>
            <p:cNvPr id="27" name="TextBox 26">
              <a:extLst>
                <a:ext uri="{FF2B5EF4-FFF2-40B4-BE49-F238E27FC236}">
                  <a16:creationId xmlns:a16="http://schemas.microsoft.com/office/drawing/2014/main" id="{261ADACB-4811-4B5F-907A-D07271F2F84F}"/>
                </a:ext>
              </a:extLst>
            </p:cNvPr>
            <p:cNvSpPr txBox="1"/>
            <p:nvPr/>
          </p:nvSpPr>
          <p:spPr>
            <a:xfrm>
              <a:off x="6178137" y="2702110"/>
              <a:ext cx="1528439" cy="400110"/>
            </a:xfrm>
            <a:prstGeom prst="rect">
              <a:avLst/>
            </a:prstGeom>
            <a:noFill/>
          </p:spPr>
          <p:txBody>
            <a:bodyPr wrap="square" rtlCol="0">
              <a:spAutoFit/>
            </a:bodyPr>
            <a:lstStyle/>
            <a:p>
              <a:pPr algn="ctr"/>
              <a:r>
                <a:rPr lang="en-US" sz="2000" dirty="0">
                  <a:solidFill>
                    <a:schemeClr val="bg1"/>
                  </a:solidFill>
                </a:rPr>
                <a:t>Parents</a:t>
              </a:r>
            </a:p>
          </p:txBody>
        </p:sp>
        <p:sp>
          <p:nvSpPr>
            <p:cNvPr id="28" name="TextBox 27">
              <a:extLst>
                <a:ext uri="{FF2B5EF4-FFF2-40B4-BE49-F238E27FC236}">
                  <a16:creationId xmlns:a16="http://schemas.microsoft.com/office/drawing/2014/main" id="{E7DE3165-A590-421E-9E67-A09B52A68993}"/>
                </a:ext>
              </a:extLst>
            </p:cNvPr>
            <p:cNvSpPr txBox="1"/>
            <p:nvPr/>
          </p:nvSpPr>
          <p:spPr>
            <a:xfrm>
              <a:off x="6742092" y="4512240"/>
              <a:ext cx="1528439" cy="400110"/>
            </a:xfrm>
            <a:prstGeom prst="rect">
              <a:avLst/>
            </a:prstGeom>
            <a:noFill/>
          </p:spPr>
          <p:txBody>
            <a:bodyPr wrap="square" rtlCol="0">
              <a:spAutoFit/>
            </a:bodyPr>
            <a:lstStyle/>
            <a:p>
              <a:pPr algn="ctr"/>
              <a:r>
                <a:rPr lang="en-US" sz="2000" dirty="0">
                  <a:solidFill>
                    <a:schemeClr val="bg1"/>
                  </a:solidFill>
                </a:rPr>
                <a:t>Children</a:t>
              </a:r>
            </a:p>
          </p:txBody>
        </p:sp>
        <p:sp>
          <p:nvSpPr>
            <p:cNvPr id="29" name="TextBox 28">
              <a:extLst>
                <a:ext uri="{FF2B5EF4-FFF2-40B4-BE49-F238E27FC236}">
                  <a16:creationId xmlns:a16="http://schemas.microsoft.com/office/drawing/2014/main" id="{2E47442D-E809-4BED-8CB2-E20A519AC801}"/>
                </a:ext>
              </a:extLst>
            </p:cNvPr>
            <p:cNvSpPr txBox="1"/>
            <p:nvPr/>
          </p:nvSpPr>
          <p:spPr>
            <a:xfrm>
              <a:off x="4996776" y="3527355"/>
              <a:ext cx="1945581" cy="1384995"/>
            </a:xfrm>
            <a:prstGeom prst="rect">
              <a:avLst/>
            </a:prstGeom>
            <a:noFill/>
          </p:spPr>
          <p:txBody>
            <a:bodyPr wrap="square" rtlCol="0">
              <a:spAutoFit/>
            </a:bodyPr>
            <a:lstStyle/>
            <a:p>
              <a:pPr lvl="0" algn="ctr"/>
              <a:r>
                <a:rPr lang="en-US" sz="2800" dirty="0">
                  <a:solidFill>
                    <a:srgbClr val="203864"/>
                  </a:solidFill>
                </a:rPr>
                <a:t>93</a:t>
              </a:r>
              <a:r>
                <a:rPr lang="en-US" sz="2800" dirty="0">
                  <a:solidFill>
                    <a:srgbClr val="4472C4">
                      <a:lumMod val="50000"/>
                    </a:srgbClr>
                  </a:solidFill>
                </a:rPr>
                <a:t> </a:t>
              </a:r>
              <a:br>
                <a:rPr lang="en-US" sz="2800" dirty="0">
                  <a:solidFill>
                    <a:srgbClr val="4472C4">
                      <a:lumMod val="50000"/>
                    </a:srgbClr>
                  </a:solidFill>
                </a:rPr>
              </a:br>
              <a:r>
                <a:rPr lang="en-US" sz="2800" dirty="0">
                  <a:solidFill>
                    <a:srgbClr val="4472C4">
                      <a:lumMod val="50000"/>
                    </a:srgbClr>
                  </a:solidFill>
                </a:rPr>
                <a:t>million </a:t>
              </a:r>
              <a:br>
                <a:rPr lang="en-US" sz="2800" dirty="0">
                  <a:solidFill>
                    <a:srgbClr val="4472C4">
                      <a:lumMod val="50000"/>
                    </a:srgbClr>
                  </a:solidFill>
                </a:rPr>
              </a:br>
              <a:r>
                <a:rPr lang="en-US" sz="2800" dirty="0">
                  <a:solidFill>
                    <a:srgbClr val="4472C4">
                      <a:lumMod val="50000"/>
                    </a:srgbClr>
                  </a:solidFill>
                </a:rPr>
                <a:t>people</a:t>
              </a:r>
            </a:p>
          </p:txBody>
        </p:sp>
      </p:grpSp>
      <p:sp>
        <p:nvSpPr>
          <p:cNvPr id="8" name="Slide Number Placeholder 7">
            <a:extLst>
              <a:ext uri="{FF2B5EF4-FFF2-40B4-BE49-F238E27FC236}">
                <a16:creationId xmlns:a16="http://schemas.microsoft.com/office/drawing/2014/main" id="{6B544335-74AC-4975-A660-E71ADEB8BCAA}"/>
              </a:ext>
            </a:extLst>
          </p:cNvPr>
          <p:cNvSpPr>
            <a:spLocks noGrp="1"/>
          </p:cNvSpPr>
          <p:nvPr>
            <p:ph type="sldNum" sz="quarter" idx="12"/>
          </p:nvPr>
        </p:nvSpPr>
        <p:spPr/>
        <p:txBody>
          <a:bodyPr/>
          <a:lstStyle/>
          <a:p>
            <a:fld id="{48F63A3B-78C7-47BE-AE5E-E10140E04643}" type="slidenum">
              <a:rPr lang="en-US" smtClean="0"/>
              <a:pPr/>
              <a:t>99</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May 2023</a:t>
            </a:r>
            <a:endParaRPr lang="en-US" dirty="0"/>
          </a:p>
        </p:txBody>
      </p:sp>
    </p:spTree>
    <p:custDataLst>
      <p:tags r:id="rId1"/>
    </p:custDataLst>
    <p:extLst>
      <p:ext uri="{BB962C8B-B14F-4D97-AF65-F5344CB8AC3E}">
        <p14:creationId xmlns:p14="http://schemas.microsoft.com/office/powerpoint/2010/main" val="4143656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1.0&quot;&gt;&lt;object type=&quot;1&quot; unique_id=&quot;10001&quot;&gt;&lt;object type=&quot;2&quot; unique_id=&quot;17349&quot;&gt;&lt;object type=&quot;3&quot; unique_id=&quot;17350&quot;&gt;&lt;property id=&quot;20148&quot; value=&quot;5&quot;/&gt;&lt;property id=&quot;20300&quot; value=&quot;Slide 1 - &amp;quot;Getting Started with Medicare&amp;quot;&quot;/&gt;&lt;property id=&quot;20307&quot; value=&quot;359&quot;/&gt;&lt;/object&gt;&lt;object type=&quot;3&quot; unique_id=&quot;17351&quot;&gt;&lt;property id=&quot;20148&quot; value=&quot;5&quot;/&gt;&lt;property id=&quot;20300&quot; value=&quot;Slide 2 - &amp;quot;Contents&amp;quot;&quot;/&gt;&lt;property id=&quot;20307&quot; value=&quot;360&quot;/&gt;&lt;/object&gt;&lt;object type=&quot;3&quot; unique_id=&quot;17352&quot;&gt;&lt;property id=&quot;20148&quot; value=&quot;5&quot;/&gt;&lt;property id=&quot;20300&quot; value=&quot;Slide 3 - &amp;quot;Session Objectives&amp;quot;&quot;/&gt;&lt;property id=&quot;20307&quot; value=&quot;378&quot;/&gt;&lt;/object&gt;&lt;object type=&quot;3&quot; unique_id=&quot;17353&quot;&gt;&lt;property id=&quot;20148&quot; value=&quot;5&quot;/&gt;&lt;property id=&quot;20300&quot; value=&quot;Slide 4 - &amp;quot;Lesson 1&amp;quot;&quot;/&gt;&lt;property id=&quot;20307&quot; value=&quot;363&quot;/&gt;&lt;/object&gt;&lt;object type=&quot;3&quot; unique_id=&quot;17355&quot;&gt;&lt;property id=&quot;20148&quot; value=&quot;5&quot;/&gt;&lt;property id=&quot;20300&quot; value=&quot;Slide 24 - &amp;quot;Check Your Knowledge—Question 1&amp;quot;&quot;/&gt;&lt;property id=&quot;20307&quot; value=&quot;371&quot;/&gt;&lt;/object&gt;&lt;object type=&quot;3&quot; unique_id=&quot;17356&quot;&gt;&lt;property id=&quot;20148&quot; value=&quot;5&quot;/&gt;&lt;property id=&quot;20300&quot; value=&quot;Slide 25 - &amp;quot;Lesson 2&amp;quot;&quot;/&gt;&lt;property id=&quot;20307&quot; value=&quot;365&quot;/&gt;&lt;/object&gt;&lt;object type=&quot;3&quot; unique_id=&quot;17358&quot;&gt;&lt;property id=&quot;20148&quot; value=&quot;5&quot;/&gt;&lt;property id=&quot;20300&quot; value=&quot;Slide 41 - &amp;quot;Check Your Knowledge—Question 2&amp;quot;&quot;/&gt;&lt;property id=&quot;20307&quot; value=&quot;372&quot;/&gt;&lt;/object&gt;&lt;object type=&quot;3&quot; unique_id=&quot;17359&quot;&gt;&lt;property id=&quot;20148&quot; value=&quot;5&quot;/&gt;&lt;property id=&quot;20300&quot; value=&quot;Slide 43 - &amp;quot;Lesson 3&amp;quot;&quot;/&gt;&lt;property id=&quot;20307&quot; value=&quot;367&quot;/&gt;&lt;/object&gt;&lt;object type=&quot;3&quot; unique_id=&quot;17361&quot;&gt;&lt;property id=&quot;20148&quot; value=&quot;5&quot;/&gt;&lt;property id=&quot;20300&quot; value=&quot;Slide 49 - &amp;quot;Check Your Knowledge—Question 4&amp;quot;&quot;/&gt;&lt;property id=&quot;20307&quot; value=&quot;373&quot;/&gt;&lt;/object&gt;&lt;object type=&quot;3&quot; unique_id=&quot;17362&quot;&gt;&lt;property id=&quot;20148&quot; value=&quot;5&quot;/&gt;&lt;property id=&quot;20300&quot; value=&quot;Slide 50 - &amp;quot;Lesson 4&amp;quot;&quot;/&gt;&lt;property id=&quot;20307&quot; value=&quot;369&quot;/&gt;&lt;/object&gt;&lt;object type=&quot;3&quot; unique_id=&quot;17364&quot;&gt;&lt;property id=&quot;20148&quot; value=&quot;5&quot;/&gt;&lt;property id=&quot;20300&quot; value=&quot;Slide 62 - &amp;quot;Check Your Knowledge—Question 5&amp;quot;&quot;/&gt;&lt;property id=&quot;20307&quot; value=&quot;374&quot;/&gt;&lt;/object&gt;&lt;object type=&quot;3&quot; unique_id=&quot;17365&quot;&gt;&lt;property id=&quot;20148&quot; value=&quot;5&quot;/&gt;&lt;property id=&quot;20300&quot; value=&quot;Slide 95 - &amp;quot;Acronyms (AB-IR)&amp;quot;&quot;/&gt;&lt;property id=&quot;20307&quot; value=&quot;375&quot;/&gt;&lt;/object&gt;&lt;object type=&quot;3&quot; unique_id=&quot;17366&quot;&gt;&lt;property id=&quot;20148&quot; value=&quot;5&quot;/&gt;&lt;property id=&quot;20300&quot; value=&quot;Slide 96 - &amp;quot;Acronyms (LI-RN)&amp;quot;&quot;/&gt;&lt;property id=&quot;20307&quot; value=&quot;377&quot;/&gt;&lt;/object&gt;&lt;object type=&quot;3&quot; unique_id=&quot;17367&quot;&gt;&lt;property id=&quot;20148&quot; value=&quot;5&quot;/&gt;&lt;property id=&quot;20300&quot; value=&quot;Slide 97 - &amp;quot;Acronyms (RR-VA)&amp;quot;&quot;/&gt;&lt;property id=&quot;20307&quot; value=&quot;376&quot;/&gt;&lt;/object&gt;&lt;object type=&quot;3&quot; unique_id=&quot;17434&quot;&gt;&lt;property id=&quot;20148&quot; value=&quot;5&quot;/&gt;&lt;property id=&quot;20300&quot; value=&quot;Slide 5 - &amp;quot;Medicare&amp;quot;&quot;/&gt;&lt;property id=&quot;20307&quot; value=&quot;391&quot;/&gt;&lt;/object&gt;&lt;object type=&quot;3&quot; unique_id=&quot;17435&quot;&gt;&lt;property id=&quot;20148&quot; value=&quot;5&quot;/&gt;&lt;property id=&quot;20300&quot; value=&quot;Slide 6 - &amp;quot;What Agencies are Responsible for Medicare?&amp;quot;&quot;/&gt;&lt;property id=&quot;20307&quot; value=&quot;392&quot;/&gt;&lt;/object&gt;&lt;object type=&quot;3&quot; unique_id=&quot;17436&quot;&gt;&lt;property id=&quot;20148&quot; value=&quot;5&quot;/&gt;&lt;property id=&quot;20300&quot; value=&quot;Slide 7 - &amp;quot;What are the Parts of Medicare?&amp;quot;&quot;/&gt;&lt;property id=&quot;20307&quot; value=&quot;393&quot;/&gt;&lt;/object&gt;&lt;object type=&quot;3&quot; unique_id=&quot;17437&quot;&gt;&lt;property id=&quot;20148&quot; value=&quot;5&quot;/&gt;&lt;property id=&quot;20300&quot; value=&quot;Slide 8 - &amp;quot;Your Medicare Options&amp;quot;&quot;/&gt;&lt;property id=&quot;20307&quot; value=&quot;394&quot;/&gt;&lt;/object&gt;&lt;object type=&quot;3&quot; unique_id=&quot;17438&quot;&gt;&lt;property id=&quot;20148&quot; value=&quot;5&quot;/&gt;&lt;property id=&quot;20300&quot; value=&quot;Slide 9 - &amp;quot;Original Medicare vs. Medicare Advantage— Doctor and Hospital Choice&amp;quot;&quot;/&gt;&lt;property id=&quot;20307&quot; value=&quot;395&quot;/&gt;&lt;/object&gt;&lt;object type=&quot;3&quot; unique_id=&quot;17439&quot;&gt;&lt;property id=&quot;20148&quot; value=&quot;5&quot;/&gt;&lt;property id=&quot;20300&quot; value=&quot;Slide 10 - &amp;quot;Original Medicare vs. Medicare Advantage—Cost &amp;quot;&quot;/&gt;&lt;property id=&quot;20307&quot; value=&quot;396&quot;/&gt;&lt;/object&gt;&lt;object type=&quot;3&quot; unique_id=&quot;17440&quot;&gt;&lt;property id=&quot;20148&quot; value=&quot;5&quot;/&gt;&lt;property id=&quot;20300&quot; value=&quot;Slide 11 - &amp;quot;Original Medicare vs. Medicare Advantage—Coverage &amp;quot;&quot;/&gt;&lt;property id=&quot;20307&quot; value=&quot;397&quot;/&gt;&lt;/object&gt;&lt;object type=&quot;3&quot; unique_id=&quot;17441&quot;&gt;&lt;property id=&quot;20148&quot; value=&quot;5&quot;/&gt;&lt;property id=&quot;20300&quot; value=&quot;Slide 12 - &amp;quot;Original Medicare vs.  Medicare Advantage—Foreign Travel &amp;quot;&quot;/&gt;&lt;property id=&quot;20307&quot; value=&quot;398&quot;/&gt;&lt;/object&gt;&lt;object type=&quot;3&quot; unique_id=&quot;17442&quot;&gt;&lt;property id=&quot;20148&quot; value=&quot;5&quot;/&gt;&lt;property id=&quot;20300&quot; value=&quot;Slide 13 - &amp;quot;Automatic Enrollment—Part A &amp;amp; Part B&amp;quot;&quot;/&gt;&lt;property id=&quot;20307&quot; value=&quot;399&quot;/&gt;&lt;/object&gt;&lt;object type=&quot;3&quot; unique_id=&quot;17443&quot;&gt;&lt;property id=&quot;20148&quot; value=&quot;5&quot;/&gt;&lt;property id=&quot;20300&quot; value=&quot;Slide 14 - &amp;quot;Your Medicare Card&amp;quot;&quot;/&gt;&lt;property id=&quot;20307&quot; value=&quot;400&quot;/&gt;&lt;/object&gt;&lt;object type=&quot;3&quot; unique_id=&quot;17444&quot;&gt;&lt;property id=&quot;20148&quot; value=&quot;5&quot;/&gt;&lt;property id=&quot;20300&quot; value=&quot;Slide 15 - &amp;quot;Some People Must Take Action to Enroll in Medicare&amp;quot;&quot;/&gt;&lt;property id=&quot;20307&quot; value=&quot;401&quot;/&gt;&lt;/object&gt;&lt;object type=&quot;3&quot; unique_id=&quot;17445&quot;&gt;&lt;property id=&quot;20148&quot; value=&quot;5&quot;/&gt;&lt;property id=&quot;20300&quot; value=&quot;Slide 16 - &amp;quot;When You Can Sign Up for Medicare&amp;quot;&quot;/&gt;&lt;property id=&quot;20307&quot; value=&quot;402&quot;/&gt;&lt;/object&gt;&lt;object type=&quot;3&quot; unique_id=&quot;17446&quot;&gt;&lt;property id=&quot;20148&quot; value=&quot;5&quot;/&gt;&lt;property id=&quot;20300&quot; value=&quot;Slide 17 - &amp;quot;Initial Enrollment Period (IEP)&amp;quot;&quot;/&gt;&lt;property id=&quot;20307&quot; value=&quot;403&quot;/&gt;&lt;/object&gt;&lt;object type=&quot;3&quot; unique_id=&quot;17447&quot;&gt;&lt;property id=&quot;20148&quot; value=&quot;5&quot;/&gt;&lt;property id=&quot;20300&quot; value=&quot;Slide 18 - &amp;quot;Special Enrollment Period (SEP)&amp;quot;&quot;/&gt;&lt;property id=&quot;20307&quot; value=&quot;404&quot;/&gt;&lt;/object&gt;&lt;object type=&quot;3&quot; unique_id=&quot;17448&quot;&gt;&lt;property id=&quot;20148&quot; value=&quot;5&quot;/&gt;&lt;property id=&quot;20300&quot; value=&quot;Slide 19 - &amp;quot;General Enrollment Period (GEP)&amp;quot;&quot;/&gt;&lt;property id=&quot;20307&quot; value=&quot;405&quot;/&gt;&lt;/object&gt;&lt;object type=&quot;3&quot; unique_id=&quot;17449&quot;&gt;&lt;property id=&quot;20148&quot; value=&quot;5&quot;/&gt;&lt;property id=&quot;20300&quot; value=&quot;Slide 20 - &amp;quot;Open Enrollment Period (OEP) for People with Medicare&amp;quot;&quot;/&gt;&lt;property id=&quot;20307&quot; value=&quot;406&quot;/&gt;&lt;/object&gt;&lt;object type=&quot;3&quot; unique_id=&quot;17450&quot;&gt;&lt;property id=&quot;20148&quot; value=&quot;5&quot;/&gt;&lt;property id=&quot;20300&quot; value=&quot;Slide 21 - &amp;quot;Medicare Advantage Open Enrollment Period (OEP)&amp;quot;&quot;/&gt;&lt;property id=&quot;20307&quot; value=&quot;407&quot;/&gt;&lt;/object&gt;&lt;object type=&quot;3&quot; unique_id=&quot;17451&quot;&gt;&lt;property id=&quot;20148&quot; value=&quot;5&quot;/&gt;&lt;property id=&quot;20300&quot; value=&quot;Slide 22 - &amp;quot;5-Star Special Enrollment Period (SEP)&amp;quot;&quot;/&gt;&lt;property id=&quot;20307&quot; value=&quot;408&quot;/&gt;&lt;/object&gt;&lt;object type=&quot;3&quot; unique_id=&quot;17452&quot;&gt;&lt;property id=&quot;20148&quot; value=&quot;5&quot;/&gt;&lt;property id=&quot;20300&quot; value=&quot;Slide 23 - &amp;quot;Other Medicare Special Enrollment Periods (SEPs)&amp;quot;&quot;/&gt;&lt;property id=&quot;20307&quot; value=&quot;409&quot;/&gt;&lt;/object&gt;&lt;object type=&quot;3&quot; unique_id=&quot;17453&quot;&gt;&lt;property id=&quot;20148&quot; value=&quot;5&quot;/&gt;&lt;property id=&quot;20300&quot; value=&quot;Slide 26 - &amp;quot;Part A (Hospital Insurance) Covers&amp;quot;&quot;/&gt;&lt;property id=&quot;20307&quot; value=&quot;387&quot;/&gt;&lt;/object&gt;&lt;object type=&quot;3&quot; unique_id=&quot;17454&quot;&gt;&lt;property id=&quot;20148&quot; value=&quot;5&quot;/&gt;&lt;property id=&quot;20300&quot; value=&quot;Slide 27 - &amp;quot;Part A (Hospital Insurance) Covers (continued)&amp;quot;&quot;/&gt;&lt;property id=&quot;20307&quot; value=&quot;410&quot;/&gt;&lt;/object&gt;&lt;object type=&quot;3&quot; unique_id=&quot;17455&quot;&gt;&lt;property id=&quot;20148&quot; value=&quot;5&quot;/&gt;&lt;property id=&quot;20300&quot; value=&quot;Slide 28 - &amp;quot;Paying for Part A&amp;quot;&quot;/&gt;&lt;property id=&quot;20307&quot; value=&quot;411&quot;/&gt;&lt;/object&gt;&lt;object type=&quot;3&quot; unique_id=&quot;17456&quot;&gt;&lt;property id=&quot;20148&quot; value=&quot;5&quot;/&gt;&lt;property id=&quot;20300&quot; value=&quot;Slide 29 - &amp;quot;2021 Part A—What You Pay in Original Medicare&amp;quot;&quot;/&gt;&lt;property id=&quot;20307&quot; value=&quot;412&quot;/&gt;&lt;/object&gt;&lt;object type=&quot;3&quot; unique_id=&quot;17457&quot;&gt;&lt;property id=&quot;20148&quot; value=&quot;5&quot;/&gt;&lt;property id=&quot;20300&quot; value=&quot;Slide 30 - &amp;quot;2021 Part A—What You Pay in Original Medicare (continued)&amp;quot;&quot;/&gt;&lt;property id=&quot;20307&quot; value=&quot;481&quot;/&gt;&lt;/object&gt;&lt;object type=&quot;3&quot; unique_id=&quot;17458&quot;&gt;&lt;property id=&quot;20148&quot; value=&quot;5&quot;/&gt;&lt;property id=&quot;20300&quot; value=&quot;Slide 31 - &amp;quot;Benefit Periods in Original Medicare&amp;quot;&quot;/&gt;&lt;property id=&quot;20307&quot; value=&quot;413&quot;/&gt;&lt;/object&gt;&lt;object type=&quot;3&quot; unique_id=&quot;17459&quot;&gt;&lt;property id=&quot;20148&quot; value=&quot;5&quot;/&gt;&lt;property id=&quot;20300&quot; value=&quot;Slide 32 - &amp;quot;Decision: Do I Need to Sign Up for Part A?&amp;quot;&quot;/&gt;&lt;property id=&quot;20307&quot; value=&quot;414&quot;/&gt;&lt;/object&gt;&lt;object type=&quot;3&quot; unique_id=&quot;17460&quot;&gt;&lt;property id=&quot;20148&quot; value=&quot;5&quot;/&gt;&lt;property id=&quot;20300&quot; value=&quot;Slide 33 - &amp;quot;Part B (Medical Insurance) Covers&amp;quot;&quot;/&gt;&lt;property id=&quot;20307&quot; value=&quot;415&quot;/&gt;&lt;/object&gt;&lt;object type=&quot;3&quot; unique_id=&quot;17461&quot;&gt;&lt;property id=&quot;20148&quot; value=&quot;5&quot;/&gt;&lt;property id=&quot;20300&quot; value=&quot;Slide 34 - &amp;quot;Part B—Preventive Services&amp;quot;&quot;/&gt;&lt;property id=&quot;20307&quot; value=&quot;416&quot;/&gt;&lt;/object&gt;&lt;object type=&quot;3&quot; unique_id=&quot;17462&quot;&gt;&lt;property id=&quot;20148&quot; value=&quot;5&quot;/&gt;&lt;property id=&quot;20300&quot; value=&quot;Slide 35 - &amp;quot;What’s Not Covered by Part A and Part B?&amp;quot;&quot;/&gt;&lt;property id=&quot;20307&quot; value=&quot;417&quot;/&gt;&lt;/object&gt;&lt;object type=&quot;3&quot; unique_id=&quot;17463&quot;&gt;&lt;property id=&quot;20148&quot; value=&quot;5&quot;/&gt;&lt;property id=&quot;20300&quot; value=&quot;Slide 36 - &amp;quot;What You Pay—2021 Part B Premiums&amp;quot;&quot;/&gt;&lt;property id=&quot;20307&quot; value=&quot;418&quot;/&gt;&lt;/object&gt;&lt;object type=&quot;3&quot; unique_id=&quot;17464&quot;&gt;&lt;property id=&quot;20148&quot; value=&quot;5&quot;/&gt;&lt;property id=&quot;20300&quot; value=&quot;Slide 37 - &amp;quot;Monthly Part B Standard Premium—Income-Related Monthly Adjustment Amount (IRMAA) for 2021&amp;quot;&quot;/&gt;&lt;property id=&quot;20307&quot; value=&quot;419&quot;/&gt;&lt;/object&gt;&lt;object type=&quot;3&quot; unique_id=&quot;17465&quot;&gt;&lt;property id=&quot;20148&quot; value=&quot;5&quot;/&gt;&lt;property id=&quot;20300&quot; value=&quot;Slide 38 - &amp;quot;Part B—What You Pay in Original Medicare in 2021&amp;quot;&quot;/&gt;&lt;property id=&quot;20307&quot; value=&quot;420&quot;/&gt;&lt;/object&gt;&lt;object type=&quot;3&quot; unique_id=&quot;17467&quot;&gt;&lt;property id=&quot;20148&quot; value=&quot;5&quot;/&gt;&lt;property id=&quot;20300&quot; value=&quot;Slide 39 - &amp;quot;Decision: Should I Keep/Sign Up for Part B?&amp;quot;&quot;/&gt;&lt;property id=&quot;20307&quot; value=&quot;422&quot;/&gt;&lt;/object&gt;&lt;object type=&quot;3&quot; unique_id=&quot;17468&quot;&gt;&lt;property id=&quot;20148&quot; value=&quot;5&quot;/&gt;&lt;property id=&quot;20300&quot; value=&quot;Slide 40 - &amp;quot;When You Must Have Part A and Part B&amp;quot;&quot;/&gt;&lt;property id=&quot;20307&quot; value=&quot;423&quot;/&gt;&lt;/object&gt;&lt;object type=&quot;3&quot; unique_id=&quot;17469&quot;&gt;&lt;property id=&quot;20148&quot; value=&quot;5&quot;/&gt;&lt;property id=&quot;20300&quot; value=&quot;Slide 42 - &amp;quot;Check Your Knowledge—Question 3&amp;quot;&quot;/&gt;&lt;property id=&quot;20307&quot; value=&quot;424&quot;/&gt;&lt;/object&gt;&lt;object type=&quot;3&quot; unique_id=&quot;17470&quot;&gt;&lt;property id=&quot;20148&quot; value=&quot;5&quot;/&gt;&lt;property id=&quot;20300&quot; value=&quot;Slide 44 - &amp;quot;Medigap Policies&amp;quot;&quot;/&gt;&lt;property id=&quot;20307&quot; value=&quot;388&quot;/&gt;&lt;/object&gt;&lt;object type=&quot;3&quot; unique_id=&quot;17471&quot;&gt;&lt;property id=&quot;20148&quot; value=&quot;5&quot;/&gt;&lt;property id=&quot;20300&quot; value=&quot;Slide 45 - &amp;quot;Medigap Plan Coverage&amp;quot;&quot;/&gt;&lt;property id=&quot;20307&quot; value=&quot;425&quot;/&gt;&lt;/object&gt;&lt;object type=&quot;3&quot; unique_id=&quot;17472&quot;&gt;&lt;property id=&quot;20148&quot; value=&quot;5&quot;/&gt;&lt;property id=&quot;20300&quot; value=&quot;Slide 46 - &amp;quot;Decision: Do I Need a Medigap Policy?&amp;quot;&quot;/&gt;&lt;property id=&quot;20307&quot; value=&quot;426&quot;/&gt;&lt;/object&gt;&lt;object type=&quot;3&quot; unique_id=&quot;17473&quot;&gt;&lt;property id=&quot;20148&quot; value=&quot;5&quot;/&gt;&lt;property id=&quot;20300&quot; value=&quot;Slide 47 - &amp;quot;When is the Best Time to Buy a Medigap Policy?&amp;quot;&quot;/&gt;&lt;property id=&quot;20307&quot; value=&quot;427&quot;/&gt;&lt;/object&gt;&lt;object type=&quot;3&quot; unique_id=&quot;17474&quot;&gt;&lt;property id=&quot;20148&quot; value=&quot;5&quot;/&gt;&lt;property id=&quot;20300&quot; value=&quot;Slide 48 - &amp;quot;How to Buy a Medigap Policy&amp;quot;&quot;/&gt;&lt;property id=&quot;20307&quot; value=&quot;428&quot;/&gt;&lt;/object&gt;&lt;object type=&quot;3&quot; unique_id=&quot;17475&quot;&gt;&lt;property id=&quot;20148&quot; value=&quot;5&quot;/&gt;&lt;property id=&quot;20300&quot; value=&quot;Slide 51 - &amp;quot;Medicare Drug Coverage (Part D)&amp;quot;&quot;/&gt;&lt;property id=&quot;20307&quot; value=&quot;389&quot;/&gt;&lt;/object&gt;&lt;object type=&quot;3&quot; unique_id=&quot;17476&quot;&gt;&lt;property id=&quot;20148&quot; value=&quot;5&quot;/&gt;&lt;property id=&quot;20300&quot; value=&quot;Slide 53 - &amp;quot;Medicare Drug Plan Costs—What You Pay in 2021&amp;quot;&quot;/&gt;&lt;property id=&quot;20307&quot; value=&quot;390&quot;/&gt;&lt;/object&gt;&lt;object type=&quot;3&quot; unique_id=&quot;17477&quot;&gt;&lt;property id=&quot;20148&quot; value=&quot;5&quot;/&gt;&lt;property id=&quot;20300&quot; value=&quot;Slide 54 - &amp;quot;Monthly Part D Standard Premium—Income-Related Monthly Adjustment Amount (IRMAA) for 2021&amp;quot;&quot;/&gt;&lt;property id=&quot;20307&quot; value=&quot;429&quot;/&gt;&lt;/object&gt;&lt;object type=&quot;3&quot; unique_id=&quot;17478&quot;&gt;&lt;property id=&quot;20148&quot; value=&quot;5&quot;/&gt;&lt;property id=&quot;20300&quot; value=&quot;Slide 52 - &amp;quot;How Part D Works&amp;quot;&quot;/&gt;&lt;property id=&quot;20307&quot; value=&quot;430&quot;/&gt;&lt;/object&gt;&lt;object type=&quot;3&quot; unique_id=&quot;17479&quot;&gt;&lt;property id=&quot;20148&quot; value=&quot;5&quot;/&gt;&lt;property id=&quot;20300&quot; value=&quot;Slide 58 - &amp;quot;Who Can Join Part D?&amp;quot;&quot;/&gt;&lt;property id=&quot;20307&quot; value=&quot;431&quot;/&gt;&lt;/object&gt;&lt;object type=&quot;3&quot; unique_id=&quot;17480&quot;&gt;&lt;property id=&quot;20148&quot; value=&quot;5&quot;/&gt;&lt;property id=&quot;20300&quot; value=&quot;Slide 55 - &amp;quot;Part D Late Enrollment Penalty&amp;quot;&quot;/&gt;&lt;property id=&quot;20307&quot; value=&quot;432&quot;/&gt;&lt;/object&gt;&lt;object type=&quot;3&quot; unique_id=&quot;17481&quot;&gt;&lt;property id=&quot;20148&quot; value=&quot;5&quot;/&gt;&lt;property id=&quot;20300&quot; value=&quot;Slide 56 - &amp;quot;Part D Cost Considerations&amp;quot;&quot;/&gt;&lt;property id=&quot;20307&quot; value=&quot;433&quot;/&gt;&lt;/object&gt;&lt;object type=&quot;3&quot; unique_id=&quot;17482&quot;&gt;&lt;property id=&quot;20148&quot; value=&quot;5&quot;/&gt;&lt;property id=&quot;20300&quot; value=&quot;Slide 59 - &amp;quot;When Can I Enroll in a Part D Plan?&amp;quot;&quot;/&gt;&lt;property id=&quot;20307&quot; value=&quot;434&quot;/&gt;&lt;/object&gt;&lt;object type=&quot;3&quot; unique_id=&quot;17483&quot;&gt;&lt;property id=&quot;20148&quot; value=&quot;5&quot;/&gt;&lt;property id=&quot;20300&quot; value=&quot;Slide 60 - &amp;quot;Choosing a Part D Plan&amp;quot;&quot;/&gt;&lt;property id=&quot;20307&quot; value=&quot;435&quot;/&gt;&lt;/object&gt;&lt;object type=&quot;3&quot; unique_id=&quot;17484&quot;&gt;&lt;property id=&quot;20148&quot; value=&quot;5&quot;/&gt;&lt;property id=&quot;20300&quot; value=&quot;Slide 61 - &amp;quot;Decision: Should I Enroll in a Part D Plan?&amp;quot;&quot;/&gt;&lt;property id=&quot;20307&quot; value=&quot;436&quot;/&gt;&lt;/object&gt;&lt;object type=&quot;3&quot; unique_id=&quot;17485&quot;&gt;&lt;property id=&quot;20148&quot; value=&quot;5&quot;/&gt;&lt;property id=&quot;20300&quot; value=&quot;Slide 63 - &amp;quot;Check Your Knowledge—Question 6&amp;quot;&quot;/&gt;&lt;property id=&quot;20307&quot; value=&quot;437&quot;/&gt;&lt;/object&gt;&lt;object type=&quot;3&quot; unique_id=&quot;17486&quot;&gt;&lt;property id=&quot;20148&quot; value=&quot;5&quot;/&gt;&lt;property id=&quot;20300&quot; value=&quot;Slide 64 - &amp;quot;Lesson 5&amp;quot;&quot;/&gt;&lt;property id=&quot;20307&quot; value=&quot;438&quot;/&gt;&lt;/object&gt;&lt;object type=&quot;3&quot; unique_id=&quot;17487&quot;&gt;&lt;property id=&quot;20148&quot; value=&quot;5&quot;/&gt;&lt;property id=&quot;20300&quot; value=&quot;Slide 65 - &amp;quot;Medicare Advantage Plans (Part C)&amp;quot;&quot;/&gt;&lt;property id=&quot;20307&quot; value=&quot;439&quot;/&gt;&lt;/object&gt;&lt;object type=&quot;3&quot; unique_id=&quot;17488&quot;&gt;&lt;property id=&quot;20148&quot; value=&quot;5&quot;/&gt;&lt;property id=&quot;20300&quot; value=&quot;Slide 66 - &amp;quot;How Medicare Advantage Plans Work&amp;quot;&quot;/&gt;&lt;property id=&quot;20307&quot; value=&quot;440&quot;/&gt;&lt;/object&gt;&lt;object type=&quot;3&quot; unique_id=&quot;17489&quot;&gt;&lt;property id=&quot;20148&quot; value=&quot;5&quot;/&gt;&lt;property id=&quot;20300&quot; value=&quot;Slide 67 - &amp;quot;How Medicare Advantage Plans Work (continued)&amp;quot;&quot;/&gt;&lt;property id=&quot;20307&quot; value=&quot;441&quot;/&gt;&lt;/object&gt;&lt;object type=&quot;3&quot; unique_id=&quot;17490&quot;&gt;&lt;property id=&quot;20148&quot; value=&quot;5&quot;/&gt;&lt;property id=&quot;20300&quot; value=&quot;Slide 68 - &amp;quot;When Can I Enroll in a Medicare Advantage Plan&amp;quot;&quot;/&gt;&lt;property id=&quot;20307&quot; value=&quot;442&quot;/&gt;&lt;/object&gt;&lt;object type=&quot;3&quot; unique_id=&quot;17491&quot;&gt;&lt;property id=&quot;20148&quot; value=&quot;5&quot;/&gt;&lt;property id=&quot;20300&quot; value=&quot;Slide 69 - &amp;quot;When Can I Enroll in a Medicare Advantage Plan (continued)&amp;quot;&quot;/&gt;&lt;property id=&quot;20307&quot; value=&quot;443&quot;/&gt;&lt;/object&gt;&lt;object type=&quot;3&quot; unique_id=&quot;17492&quot;&gt;&lt;property id=&quot;20148&quot; value=&quot;5&quot;/&gt;&lt;property id=&quot;20300&quot; value=&quot;Slide 70 - &amp;quot;How Do I Enroll in a Medicare Advantage Plan?&amp;quot;&quot;/&gt;&lt;property id=&quot;20307&quot; value=&quot;444&quot;/&gt;&lt;/object&gt;&lt;object type=&quot;3&quot; unique_id=&quot;17493&quot;&gt;&lt;property id=&quot;20148&quot; value=&quot;5&quot;/&gt;&lt;property id=&quot;20300&quot; value=&quot;Slide 71 - &amp;quot;Decision: Should I Join a Medicare Advantage Plan?&amp;quot;&quot;/&gt;&lt;property id=&quot;20307&quot; value=&quot;445&quot;/&gt;&lt;/object&gt;&lt;object type=&quot;3&quot; unique_id=&quot;17494&quot;&gt;&lt;property id=&quot;20148&quot; value=&quot;5&quot;/&gt;&lt;property id=&quot;20300&quot; value=&quot;Slide 72 - &amp;quot;Can I Join a Medicare Advantage Plan If I Have End-Stage Renal Disease (ESRD)?&amp;quot;&quot;/&gt;&lt;property id=&quot;20307&quot; value=&quot;446&quot;/&gt;&lt;/object&gt;&lt;object type=&quot;3&quot; unique_id=&quot;17495&quot;&gt;&lt;property id=&quot;20148&quot; value=&quot;5&quot;/&gt;&lt;property id=&quot;20300&quot; value=&quot;Slide 73 - &amp;quot;How are Medigap Policies and Medicare Advantage Plans Different?&amp;quot;&quot;/&gt;&lt;property id=&quot;20307&quot; value=&quot;447&quot;/&gt;&lt;/object&gt;&lt;object type=&quot;3&quot; unique_id=&quot;17496&quot;&gt;&lt;property id=&quot;20148&quot; value=&quot;5&quot;/&gt;&lt;property id=&quot;20300&quot; value=&quot;Slide 76 - &amp;quot;Check Your Knowledge—Question 7&amp;quot;&quot;/&gt;&lt;property id=&quot;20307&quot; value=&quot;448&quot;/&gt;&lt;/object&gt;&lt;object type=&quot;3&quot; unique_id=&quot;17497&quot;&gt;&lt;property id=&quot;20148&quot; value=&quot;5&quot;/&gt;&lt;property id=&quot;20300&quot; value=&quot;Slide 77 - &amp;quot;Lesson 6&amp;quot;&quot;/&gt;&lt;property id=&quot;20307&quot; value=&quot;449&quot;/&gt;&lt;/object&gt;&lt;object type=&quot;3&quot; unique_id=&quot;17498&quot;&gt;&lt;property id=&quot;20148&quot; value=&quot;5&quot;/&gt;&lt;property id=&quot;20300&quot; value=&quot;Slide 78 - &amp;quot;Medicare and the Marketplace&amp;quot;&quot;/&gt;&lt;property id=&quot;20307&quot; value=&quot;450&quot;/&gt;&lt;/object&gt;&lt;object type=&quot;3&quot; unique_id=&quot;17499&quot;&gt;&lt;property id=&quot;20148&quot; value=&quot;5&quot;/&gt;&lt;property id=&quot;20300&quot; value=&quot;Slide 79 - &amp;quot;Marketplace and Becoming Eligible for Medicare&amp;quot;&quot;/&gt;&lt;property id=&quot;20307&quot; value=&quot;451&quot;/&gt;&lt;/object&gt;&lt;object type=&quot;3&quot; unique_id=&quot;17500&quot;&gt;&lt;property id=&quot;20148&quot; value=&quot;5&quot;/&gt;&lt;property id=&quot;20300&quot; value=&quot;Slide 80 - &amp;quot;Medicare for People with Disabilities and the Marketplace&amp;quot;&quot;/&gt;&lt;property id=&quot;20307&quot; value=&quot;452&quot;/&gt;&lt;/object&gt;&lt;object type=&quot;3&quot; unique_id=&quot;17501&quot;&gt;&lt;property id=&quot;20148&quot; value=&quot;5&quot;/&gt;&lt;property id=&quot;20300&quot; value=&quot;Slide 81 - &amp;quot;Choosing Marketplace Coverage Instead of Medicare&amp;quot;&quot;/&gt;&lt;property id=&quot;20307&quot; value=&quot;453&quot;/&gt;&lt;/object&gt;&lt;object type=&quot;3&quot; unique_id=&quot;17502&quot;&gt;&lt;property id=&quot;20148&quot; value=&quot;5&quot;/&gt;&lt;property id=&quot;20300&quot; value=&quot;Slide 83 - &amp;quot;Check Your Knowledge—Question 8&amp;quot;&quot;/&gt;&lt;property id=&quot;20307&quot; value=&quot;454&quot;/&gt;&lt;/object&gt;&lt;object type=&quot;3&quot; unique_id=&quot;17503&quot;&gt;&lt;property id=&quot;20148&quot; value=&quot;5&quot;/&gt;&lt;property id=&quot;20300&quot; value=&quot;Slide 84 - &amp;quot;Lesson 7&amp;quot;&quot;/&gt;&lt;property id=&quot;20307&quot; value=&quot;455&quot;/&gt;&lt;/object&gt;&lt;object type=&quot;3&quot; unique_id=&quot;17504&quot;&gt;&lt;property id=&quot;20148&quot; value=&quot;5&quot;/&gt;&lt;property id=&quot;20300&quot; value=&quot;Slide 85 - &amp;quot;Help for People with Limited Income and Resources&amp;quot;&quot;/&gt;&lt;property id=&quot;20307&quot; value=&quot;456&quot;/&gt;&lt;/object&gt;&lt;object type=&quot;3&quot; unique_id=&quot;17505&quot;&gt;&lt;property id=&quot;20148&quot; value=&quot;5&quot;/&gt;&lt;property id=&quot;20300&quot; value=&quot;Slide 86 - &amp;quot;Minimum Federal Eligibility Requirements for the Medicare Savings Program&amp;quot;&quot;/&gt;&lt;property id=&quot;20307&quot; value=&quot;457&quot;/&gt;&lt;/object&gt;&lt;object type=&quot;3&quot; unique_id=&quot;17506&quot;&gt;&lt;property id=&quot;20148&quot; value=&quot;5&quot;/&gt;&lt;property id=&quot;20300&quot; value=&quot;Slide 87 - &amp;quot;What’s Extra Help?&amp;quot;&quot;/&gt;&lt;property id=&quot;20307&quot; value=&quot;458&quot;/&gt;&lt;/object&gt;&lt;object type=&quot;3&quot; unique_id=&quot;17507&quot;&gt;&lt;property id=&quot;20148&quot; value=&quot;5&quot;/&gt;&lt;property id=&quot;20300&quot; value=&quot;Slide 88 - &amp;quot;Qualifying for Extra Help&amp;quot;&quot;/&gt;&lt;property id=&quot;20307&quot; value=&quot;459&quot;/&gt;&lt;/object&gt;&lt;object type=&quot;3&quot; unique_id=&quot;17508&quot;&gt;&lt;property id=&quot;20148&quot; value=&quot;5&quot;/&gt;&lt;property id=&quot;20300&quot; value=&quot;Slide 89 - &amp;quot;What’s Medicaid?&amp;quot;&quot;/&gt;&lt;property id=&quot;20307&quot; value=&quot;460&quot;/&gt;&lt;/object&gt;&lt;object type=&quot;3&quot; unique_id=&quot;17509&quot;&gt;&lt;property id=&quot;20148&quot; value=&quot;5&quot;/&gt;&lt;property id=&quot;20300&quot; value=&quot;Slide 90 - &amp;quot;Qualifying for Medicaid&amp;quot;&quot;/&gt;&lt;property id=&quot;20307&quot; value=&quot;461&quot;/&gt;&lt;/object&gt;&lt;object type=&quot;3&quot; unique_id=&quot;17510&quot;&gt;&lt;property id=&quot;20148&quot; value=&quot;5&quot;/&gt;&lt;property id=&quot;20300&quot; value=&quot;Slide 91 - &amp;quot;How are Medicare and Medicaid Different?&amp;quot;&quot;/&gt;&lt;property id=&quot;20307&quot; value=&quot;462&quot;/&gt;&lt;/object&gt;&lt;object type=&quot;3&quot; unique_id=&quot;17511&quot;&gt;&lt;property id=&quot;20148&quot; value=&quot;5&quot;/&gt;&lt;property id=&quot;20300&quot; value=&quot;Slide 92 - &amp;quot;What is the Children’s Health Insurance Program (CHIP)?&amp;quot;&quot;/&gt;&lt;property id=&quot;20307&quot; value=&quot;464&quot;/&gt;&lt;/object&gt;&lt;object type=&quot;3&quot; unique_id=&quot;17512&quot;&gt;&lt;property id=&quot;20148&quot; value=&quot;5&quot;/&gt;&lt;property id=&quot;20300&quot; value=&quot;Slide 93 - &amp;quot;Helpful Websites&amp;quot;&quot;/&gt;&lt;property id=&quot;20307&quot; value=&quot;465&quot;/&gt;&lt;/object&gt;&lt;object type=&quot;3&quot; unique_id=&quot;17513&quot;&gt;&lt;property id=&quot;20148&quot; value=&quot;5&quot;/&gt;&lt;property id=&quot;20300&quot; value=&quot;Slide 94 - &amp;quot;Key Points to Remember&amp;quot;&quot;/&gt;&lt;property id=&quot;20307&quot; value=&quot;466&quot;/&gt;&lt;/object&gt;&lt;object type=&quot;3&quot; unique_id=&quot;17528&quot;&gt;&lt;property id=&quot;20148&quot; value=&quot;5&quot;/&gt;&lt;property id=&quot;20300&quot; value=&quot;Slide 98 - &amp;quot;CMS National Training Program (NTP)&amp;quot;&quot;/&gt;&lt;property id=&quot;20307&quot; value=&quot;482&quot;/&gt;&lt;/object&gt;&lt;object type=&quot;3&quot; unique_id=&quot;336775&quot;&gt;&lt;property id=&quot;20148&quot; value=&quot;5&quot;/&gt;&lt;property id=&quot;20300&quot; value=&quot;Slide 57 - &amp;quot;Part D Cost Considerations (continued)&amp;quot;&quot;/&gt;&lt;property id=&quot;20307&quot; value=&quot;486&quot;/&gt;&lt;/object&gt;&lt;object type=&quot;3&quot; unique_id=&quot;336776&quot;&gt;&lt;property id=&quot;20148&quot; value=&quot;5&quot;/&gt;&lt;property id=&quot;20300&quot; value=&quot;Slide 74 - &amp;quot;Other Health Plans—Medicare Cost Plans&amp;quot;&quot;/&gt;&lt;property id=&quot;20307&quot; value=&quot;483&quot;/&gt;&lt;/object&gt;&lt;object type=&quot;3&quot; unique_id=&quot;336777&quot;&gt;&lt;property id=&quot;20148&quot; value=&quot;5&quot;/&gt;&lt;property id=&quot;20300&quot; value=&quot;Slide 75 - &amp;quot;Other Health Plans—Programs of All-inclusive Care for the Elderly (PACE)&amp;quot;&quot;/&gt;&lt;property id=&quot;20307&quot; value=&quot;484&quot;/&gt;&lt;/object&gt;&lt;object type=&quot;3&quot; unique_id=&quot;336778&quot;&gt;&lt;property id=&quot;20148&quot; value=&quot;5&quot;/&gt;&lt;property id=&quot;20300&quot; value=&quot;Slide 82 - &amp;quot;Marketplace Special Enrollment Period—Overview and Background&amp;quot;&quot;/&gt;&lt;property id=&quot;20307&quot; value=&quot;485&quot;/&gt;&lt;/object&gt;&lt;/object&gt;&lt;object type=&quot;8&quot; unique_id=&quot;17389&quot;&gt;&lt;/object&gt;&lt;/object&gt;&lt;/database&gt;"/>
  <p:tag name="SECTOMILLISECCONVERTED" val="1"/>
  <p:tag name="ARTICULATE_DESIGN_ID_2_THEME1" val="z5EqcSXy"/>
  <p:tag name="ARTICULATE_DESIGN_ID_OFFICE THEME" val="6SVTvW2w"/>
  <p:tag name="ARTICULATE_PROJECT_OPEN" val="0"/>
  <p:tag name="ARTICULATE_SLIDE_COUNT" val="108"/>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_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77254AEF-A684-4F02-B996-A0376BEE75CC}" vid="{54EDAF11-0903-443E-B1C4-CD357D6DF5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D9DC2E4582D5D4982FF35358BA9F759" ma:contentTypeVersion="10" ma:contentTypeDescription="Create a new document." ma:contentTypeScope="" ma:versionID="78dde404ef07e78e79e76422616c8a53">
  <xsd:schema xmlns:xsd="http://www.w3.org/2001/XMLSchema" xmlns:xs="http://www.w3.org/2001/XMLSchema" xmlns:p="http://schemas.microsoft.com/office/2006/metadata/properties" xmlns:ns2="2f988a62-6330-4bf6-856a-0a838bb88c35" xmlns:ns3="f10d27d4-cb4b-47d3-9f3b-886ddac8491f" targetNamespace="http://schemas.microsoft.com/office/2006/metadata/properties" ma:root="true" ma:fieldsID="94588a58cd5cf7816ce81727dd5b53c8" ns2:_="" ns3:_="">
    <xsd:import namespace="2f988a62-6330-4bf6-856a-0a838bb88c35"/>
    <xsd:import namespace="f10d27d4-cb4b-47d3-9f3b-886ddac8491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988a62-6330-4bf6-856a-0a838bb88c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10d27d4-cb4b-47d3-9f3b-886ddac8491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1EC4A5C-6DEA-4FC6-BB32-983FB50750E4}">
  <ds:schemaRefs>
    <ds:schemaRef ds:uri="http://schemas.microsoft.com/sharepoint/v3/contenttype/forms"/>
  </ds:schemaRefs>
</ds:datastoreItem>
</file>

<file path=customXml/itemProps2.xml><?xml version="1.0" encoding="utf-8"?>
<ds:datastoreItem xmlns:ds="http://schemas.openxmlformats.org/officeDocument/2006/customXml" ds:itemID="{CC3F45F8-AE27-4641-B41C-ACC0EAD412F1}">
  <ds:schemaRefs>
    <ds:schemaRef ds:uri="http://schemas.openxmlformats.org/package/2006/metadata/core-properties"/>
    <ds:schemaRef ds:uri="http://purl.org/dc/dcmitype/"/>
    <ds:schemaRef ds:uri="http://schemas.microsoft.com/office/2006/documentManagement/types"/>
    <ds:schemaRef ds:uri="f10d27d4-cb4b-47d3-9f3b-886ddac8491f"/>
    <ds:schemaRef ds:uri="2f988a62-6330-4bf6-856a-0a838bb88c35"/>
    <ds:schemaRef ds:uri="http://purl.org/dc/elements/1.1/"/>
    <ds:schemaRef ds:uri="http://schemas.microsoft.com/office/2006/metadata/properties"/>
    <ds:schemaRef ds:uri="http://purl.org/dc/term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4E1DB2E2-7049-493F-80AE-249518FCA770}">
  <ds:schemaRefs>
    <ds:schemaRef ds:uri="2f988a62-6330-4bf6-856a-0a838bb88c35"/>
    <ds:schemaRef ds:uri="f10d27d4-cb4b-47d3-9f3b-886ddac8491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82713</TotalTime>
  <Words>35399</Words>
  <Application>Microsoft Office PowerPoint</Application>
  <PresentationFormat>Widescreen</PresentationFormat>
  <Paragraphs>2357</Paragraphs>
  <Slides>107</Slides>
  <Notes>107</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107</vt:i4>
      </vt:variant>
    </vt:vector>
  </HeadingPairs>
  <TitlesOfParts>
    <vt:vector size="120" baseType="lpstr">
      <vt:lpstr>ＭＳ Ｐゴシック</vt:lpstr>
      <vt:lpstr>Arial</vt:lpstr>
      <vt:lpstr>Arial Black</vt:lpstr>
      <vt:lpstr>Arial Rounded MT Bold</vt:lpstr>
      <vt:lpstr>Arial,Sans-Serif</vt:lpstr>
      <vt:lpstr>Calibri</vt:lpstr>
      <vt:lpstr>Courier New</vt:lpstr>
      <vt:lpstr>Rubik</vt:lpstr>
      <vt:lpstr>Times New Roman</vt:lpstr>
      <vt:lpstr>Wingdings</vt:lpstr>
      <vt:lpstr>Wingdings,Sans-Serif</vt:lpstr>
      <vt:lpstr>2_Theme1</vt:lpstr>
      <vt:lpstr>Office Theme</vt:lpstr>
      <vt:lpstr>Getting Started with Medicare</vt:lpstr>
      <vt:lpstr>Table of Contents</vt:lpstr>
      <vt:lpstr>Session Objectives</vt:lpstr>
      <vt:lpstr>Lesson 1</vt:lpstr>
      <vt:lpstr>Lesson 1 Objectives</vt:lpstr>
      <vt:lpstr>Medicare</vt:lpstr>
      <vt:lpstr>What Agencies Are Responsible for Medicare?</vt:lpstr>
      <vt:lpstr>What Are the Parts of Medicare?</vt:lpstr>
      <vt:lpstr>Your Medicare Options</vt:lpstr>
      <vt:lpstr>Original Medicare vs. Medicare Advantage: Doctor &amp; Hospital Choice</vt:lpstr>
      <vt:lpstr>Original Medicare vs. Medicare Advantage: Cost </vt:lpstr>
      <vt:lpstr>Original Medicare vs. Medicare Advantage: Coverage </vt:lpstr>
      <vt:lpstr>Original Medicare vs. Medicare Advantage: Foreign Travel </vt:lpstr>
      <vt:lpstr>Automatic Enrollment: Medicare Part A &amp; Part B</vt:lpstr>
      <vt:lpstr>Some People Must Take Action to Sign Up for Medicare</vt:lpstr>
      <vt:lpstr>Your Medicare Card</vt:lpstr>
      <vt:lpstr>When to Sign Up or  Make Changes to Your Medicare Coverage</vt:lpstr>
      <vt:lpstr>Initial Enrollment Period (IEP) </vt:lpstr>
      <vt:lpstr>Special Enrollment Period (SEP) 2023</vt:lpstr>
      <vt:lpstr>General Enrollment Period (GEP) 2023</vt:lpstr>
      <vt:lpstr>NEW Beneficiary Enrollment Simplification</vt:lpstr>
      <vt:lpstr>Beneficiary Enrollment Simplification  New Special Enrollment Periods (SEP)</vt:lpstr>
      <vt:lpstr>Beneficiary Enrollment Simplification  New Special Enrollment Periods (continued)</vt:lpstr>
      <vt:lpstr>NEW Coverage of Immunosuppressive Drugs for  Kidney Transplant Patients Extended </vt:lpstr>
      <vt:lpstr>NEW Coverage of Immunosuppressive Drugs for  Kidney Transplant Patients Extended (continued)</vt:lpstr>
      <vt:lpstr>Yearly Open Enrollment Period (OEP)  for People with Medicare</vt:lpstr>
      <vt:lpstr>Medicare Advantage Open Enrollment Period </vt:lpstr>
      <vt:lpstr>Medicare Advantage Open Enrollment Period for Institutionalized Individuals (OEPI)</vt:lpstr>
      <vt:lpstr>Other Medicare Advantage &amp; Part D Special Enrollment Periods (SEPs)</vt:lpstr>
      <vt:lpstr>Check Your Knowledge: Question 1</vt:lpstr>
      <vt:lpstr>Lesson 2</vt:lpstr>
      <vt:lpstr>Lesson 2 Objectives</vt:lpstr>
      <vt:lpstr>Part A (Hospital Insurance) Covers</vt:lpstr>
      <vt:lpstr>Part A (Hospital Insurance) Covers (continued)</vt:lpstr>
      <vt:lpstr>Paying for Part A 2023</vt:lpstr>
      <vt:lpstr>What You Pay in Original Medicare in 2023: Part A</vt:lpstr>
      <vt:lpstr>What You Pay in Original Medicare in 2023: Part A  (continued)</vt:lpstr>
      <vt:lpstr>Benefit Periods in Original Medicare</vt:lpstr>
      <vt:lpstr>Decision: Do I Need to Sign Up for Part A?</vt:lpstr>
      <vt:lpstr>Medicare Part B (Medical Insurance) Covers</vt:lpstr>
      <vt:lpstr>Part B: Preventive Services</vt:lpstr>
      <vt:lpstr>What’s Not Covered by Part A &amp; Part B?</vt:lpstr>
      <vt:lpstr>What You Pay in 2023: Part B Monthly Premiums</vt:lpstr>
      <vt:lpstr>Monthly Part B Standard Premium—Income-Related Monthly Adjustment Amount (IRMAA) for 2023</vt:lpstr>
      <vt:lpstr>What You Pay in Original Medicare in 2023: Part B</vt:lpstr>
      <vt:lpstr>Decision: Should I Keep/Sign Up for Part B?</vt:lpstr>
      <vt:lpstr>When You Must Have Part A &amp; Part B</vt:lpstr>
      <vt:lpstr>Check Your Knowledge: Question 2</vt:lpstr>
      <vt:lpstr>Check Your Knowledge: Question 3</vt:lpstr>
      <vt:lpstr>Lesson 3</vt:lpstr>
      <vt:lpstr>Lesson 3 Objectives</vt:lpstr>
      <vt:lpstr>Medigap Policies</vt:lpstr>
      <vt:lpstr>Medigap Plan Coverage</vt:lpstr>
      <vt:lpstr>Decision: Do I Need a Medigap Policy?</vt:lpstr>
      <vt:lpstr>When’s the Best Time to Buy a Medigap Policy?</vt:lpstr>
      <vt:lpstr>How to Buy a Medigap Policy</vt:lpstr>
      <vt:lpstr>Check Your Knowledge: Question 4</vt:lpstr>
      <vt:lpstr>Lesson 4</vt:lpstr>
      <vt:lpstr>Lesson 4 Objectives</vt:lpstr>
      <vt:lpstr>Medicare Drug Coverage (Part D)</vt:lpstr>
      <vt:lpstr>How Part D Works</vt:lpstr>
      <vt:lpstr>Medicare Drug Plan Costs: What You Pay in 2023</vt:lpstr>
      <vt:lpstr>Income-Related Monthly Adjustment Amount (IRMAA):  Part D Premium for 2023</vt:lpstr>
      <vt:lpstr>Part D Late Enrollment Penalty 2023</vt:lpstr>
      <vt:lpstr>Who Can Join Part D?</vt:lpstr>
      <vt:lpstr>When Can I Join a Part D Plan?</vt:lpstr>
      <vt:lpstr>When Can I Join a Part D Plan? (continued)</vt:lpstr>
      <vt:lpstr>Choosing a Part D Plan</vt:lpstr>
      <vt:lpstr>Decision: Should I Join a Part D Plan?</vt:lpstr>
      <vt:lpstr>Check Your Knowledge: Question 5</vt:lpstr>
      <vt:lpstr>Check Your Knowledge: Question 6</vt:lpstr>
      <vt:lpstr>Lesson 5</vt:lpstr>
      <vt:lpstr>Lesson 5 Objectives</vt:lpstr>
      <vt:lpstr>Medicare Advantage Plans (Part C)</vt:lpstr>
      <vt:lpstr>How Medicare Advantage Plans Work</vt:lpstr>
      <vt:lpstr>How Medicare Advantage Plans Work (continued)</vt:lpstr>
      <vt:lpstr>When Can I Join a Medicare Advantage Plan?</vt:lpstr>
      <vt:lpstr>When Can I Join a Medicare Advantage Plan?  (continued)</vt:lpstr>
      <vt:lpstr>How Do I Join a Medicare Advantage Plan?</vt:lpstr>
      <vt:lpstr>Decision: Should I Join a Medicare Advantage Plan?</vt:lpstr>
      <vt:lpstr>Can I Join a Medicare Advantage Plan if I Have  End-Stage Renal Disease (ESRD)?</vt:lpstr>
      <vt:lpstr>How Are Medigap Policies &amp;  Medicare Advantage Plans Different?</vt:lpstr>
      <vt:lpstr>Other Health Plans: Medicare Cost Plans</vt:lpstr>
      <vt:lpstr>Other Health Plans: Program of All-inclusive Care for  the Elderly (PACE) Plans</vt:lpstr>
      <vt:lpstr>Other Health Plans: Programs of All-inclusive Care for  the Elderly (PACE) (continued)</vt:lpstr>
      <vt:lpstr>Check Your Knowledge: Question 7</vt:lpstr>
      <vt:lpstr>Lesson 6</vt:lpstr>
      <vt:lpstr>Lesson 6 Objectives</vt:lpstr>
      <vt:lpstr>Medicare &amp; the Marketplace</vt:lpstr>
      <vt:lpstr>Marketplace &amp; Becoming Eligible for Medicare</vt:lpstr>
      <vt:lpstr>Choosing Marketplace Coverage Instead of Medicare</vt:lpstr>
      <vt:lpstr>Check Your Knowledge: Question 8</vt:lpstr>
      <vt:lpstr>Lesson 7</vt:lpstr>
      <vt:lpstr>Lesson 7 Objectives</vt:lpstr>
      <vt:lpstr>Help for People with Limited Income &amp; Resources</vt:lpstr>
      <vt:lpstr>2023 Minimum Federal Eligibility Requirements  for Medicare Savings Programs</vt:lpstr>
      <vt:lpstr>What’s Extra Help?</vt:lpstr>
      <vt:lpstr>Qualifying for Extra Help</vt:lpstr>
      <vt:lpstr>What’s Medicaid?</vt:lpstr>
      <vt:lpstr>How Are Medicare &amp; Medicaid Different?</vt:lpstr>
      <vt:lpstr>What’s the Children’s Health Insurance Program (CHIP)?</vt:lpstr>
      <vt:lpstr>Helpful Websites</vt:lpstr>
      <vt:lpstr>Key Points to Remember</vt:lpstr>
      <vt:lpstr>Acronyms (AB–IR)</vt:lpstr>
      <vt:lpstr>Acronyms (LI–RN)</vt:lpstr>
      <vt:lpstr>Acronyms (RR–VA)</vt:lpstr>
      <vt:lpstr>Stay Connected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Koelbl, Judith (CMS/OC)</dc:creator>
  <cp:lastModifiedBy>Leslie Long</cp:lastModifiedBy>
  <cp:revision>1138</cp:revision>
  <cp:lastPrinted>2023-02-07T19:50:16Z</cp:lastPrinted>
  <dcterms:created xsi:type="dcterms:W3CDTF">2019-11-14T20:32:59Z</dcterms:created>
  <dcterms:modified xsi:type="dcterms:W3CDTF">2023-06-05T15:27:54Z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ContentTypeId">
    <vt:lpwstr>0x0101007D9DC2E4582D5D4982FF35358BA9F759</vt:lpwstr>
  </property>
  <property fmtid="{D5CDD505-2E9C-101B-9397-08002B2CF9AE}" pid="4" name="ArticulateGUID">
    <vt:lpwstr>F607C671-5D09-4C5C-94ED-00CC51D9EC5E</vt:lpwstr>
  </property>
  <property fmtid="{D5CDD505-2E9C-101B-9397-08002B2CF9AE}" pid="5" name="ArticulatePath">
    <vt:lpwstr>https://synergye365.sharepoint.com/sites/CMS2018/Shared Documents/CMS PPT Redesign/PPT 6 - Getting Stared With Medicare/2021_Getting Started With Medicare_Original Graphics_DT Edits</vt:lpwstr>
  </property>
</Properties>
</file>