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53.xml" ContentType="application/vnd.openxmlformats-officedocument.presentationml.tags+xml"/>
  <Override PartName="/ppt/notesSlides/notesSlide1.xml" ContentType="application/vnd.openxmlformats-officedocument.presentationml.notesSlide+xml"/>
  <Override PartName="/ppt/tags/tag54.xml" ContentType="application/vnd.openxmlformats-officedocument.presentationml.tags+xml"/>
  <Override PartName="/ppt/notesSlides/notesSlide2.xml" ContentType="application/vnd.openxmlformats-officedocument.presentationml.notesSlide+xml"/>
  <Override PartName="/ppt/tags/tag55.xml" ContentType="application/vnd.openxmlformats-officedocument.presentationml.tags+xml"/>
  <Override PartName="/ppt/notesSlides/notesSlide3.xml" ContentType="application/vnd.openxmlformats-officedocument.presentationml.notesSlide+xml"/>
  <Override PartName="/ppt/tags/tag56.xml" ContentType="application/vnd.openxmlformats-officedocument.presentationml.tags+xml"/>
  <Override PartName="/ppt/notesSlides/notesSlide4.xml" ContentType="application/vnd.openxmlformats-officedocument.presentationml.notesSlide+xml"/>
  <Override PartName="/ppt/tags/tag57.xml" ContentType="application/vnd.openxmlformats-officedocument.presentationml.tags+xml"/>
  <Override PartName="/ppt/notesSlides/notesSlide5.xml" ContentType="application/vnd.openxmlformats-officedocument.presentationml.notesSlide+xml"/>
  <Override PartName="/ppt/tags/tag58.xml" ContentType="application/vnd.openxmlformats-officedocument.presentationml.tags+xml"/>
  <Override PartName="/ppt/notesSlides/notesSlide6.xml" ContentType="application/vnd.openxmlformats-officedocument.presentationml.notesSlide+xml"/>
  <Override PartName="/ppt/tags/tag59.xml" ContentType="application/vnd.openxmlformats-officedocument.presentationml.tags+xml"/>
  <Override PartName="/ppt/notesSlides/notesSlide7.xml" ContentType="application/vnd.openxmlformats-officedocument.presentationml.notesSlide+xml"/>
  <Override PartName="/ppt/tags/tag60.xml" ContentType="application/vnd.openxmlformats-officedocument.presentationml.tags+xml"/>
  <Override PartName="/ppt/notesSlides/notesSlide8.xml" ContentType="application/vnd.openxmlformats-officedocument.presentationml.notesSlide+xml"/>
  <Override PartName="/ppt/tags/tag61.xml" ContentType="application/vnd.openxmlformats-officedocument.presentationml.tags+xml"/>
  <Override PartName="/ppt/notesSlides/notesSlide9.xml" ContentType="application/vnd.openxmlformats-officedocument.presentationml.notesSlide+xml"/>
  <Override PartName="/ppt/tags/tag62.xml" ContentType="application/vnd.openxmlformats-officedocument.presentationml.tags+xml"/>
  <Override PartName="/ppt/notesSlides/notesSlide10.xml" ContentType="application/vnd.openxmlformats-officedocument.presentationml.notesSlide+xml"/>
  <Override PartName="/ppt/tags/tag63.xml" ContentType="application/vnd.openxmlformats-officedocument.presentationml.tags+xml"/>
  <Override PartName="/ppt/notesSlides/notesSlide11.xml" ContentType="application/vnd.openxmlformats-officedocument.presentationml.notesSlide+xml"/>
  <Override PartName="/ppt/tags/tag64.xml" ContentType="application/vnd.openxmlformats-officedocument.presentationml.tags+xml"/>
  <Override PartName="/ppt/notesSlides/notesSlide12.xml" ContentType="application/vnd.openxmlformats-officedocument.presentationml.notesSlide+xml"/>
  <Override PartName="/ppt/tags/tag65.xml" ContentType="application/vnd.openxmlformats-officedocument.presentationml.tags+xml"/>
  <Override PartName="/ppt/notesSlides/notesSlide13.xml" ContentType="application/vnd.openxmlformats-officedocument.presentationml.notesSlide+xml"/>
  <Override PartName="/ppt/tags/tag66.xml" ContentType="application/vnd.openxmlformats-officedocument.presentationml.tags+xml"/>
  <Override PartName="/ppt/notesSlides/notesSlide14.xml" ContentType="application/vnd.openxmlformats-officedocument.presentationml.notesSlide+xml"/>
  <Override PartName="/ppt/tags/tag67.xml" ContentType="application/vnd.openxmlformats-officedocument.presentationml.tags+xml"/>
  <Override PartName="/ppt/notesSlides/notesSlide15.xml" ContentType="application/vnd.openxmlformats-officedocument.presentationml.notesSlide+xml"/>
  <Override PartName="/ppt/tags/tag68.xml" ContentType="application/vnd.openxmlformats-officedocument.presentationml.tags+xml"/>
  <Override PartName="/ppt/notesSlides/notesSlide16.xml" ContentType="application/vnd.openxmlformats-officedocument.presentationml.notesSlide+xml"/>
  <Override PartName="/ppt/tags/tag69.xml" ContentType="application/vnd.openxmlformats-officedocument.presentationml.tags+xml"/>
  <Override PartName="/ppt/notesSlides/notesSlide17.xml" ContentType="application/vnd.openxmlformats-officedocument.presentationml.notesSlide+xml"/>
  <Override PartName="/ppt/tags/tag70.xml" ContentType="application/vnd.openxmlformats-officedocument.presentationml.tags+xml"/>
  <Override PartName="/ppt/notesSlides/notesSlide18.xml" ContentType="application/vnd.openxmlformats-officedocument.presentationml.notesSlide+xml"/>
  <Override PartName="/ppt/tags/tag71.xml" ContentType="application/vnd.openxmlformats-officedocument.presentationml.tags+xml"/>
  <Override PartName="/ppt/notesSlides/notesSlide19.xml" ContentType="application/vnd.openxmlformats-officedocument.presentationml.notesSlide+xml"/>
  <Override PartName="/ppt/tags/tag72.xml" ContentType="application/vnd.openxmlformats-officedocument.presentationml.tags+xml"/>
  <Override PartName="/ppt/notesSlides/notesSlide20.xml" ContentType="application/vnd.openxmlformats-officedocument.presentationml.notesSlide+xml"/>
  <Override PartName="/ppt/tags/tag73.xml" ContentType="application/vnd.openxmlformats-officedocument.presentationml.tags+xml"/>
  <Override PartName="/ppt/notesSlides/notesSlide21.xml" ContentType="application/vnd.openxmlformats-officedocument.presentationml.notesSlide+xml"/>
  <Override PartName="/ppt/tags/tag74.xml" ContentType="application/vnd.openxmlformats-officedocument.presentationml.tags+xml"/>
  <Override PartName="/ppt/notesSlides/notesSlide22.xml" ContentType="application/vnd.openxmlformats-officedocument.presentationml.notesSlide+xml"/>
  <Override PartName="/ppt/tags/tag75.xml" ContentType="application/vnd.openxmlformats-officedocument.presentationml.tags+xml"/>
  <Override PartName="/ppt/notesSlides/notesSlide23.xml" ContentType="application/vnd.openxmlformats-officedocument.presentationml.notesSlide+xml"/>
  <Override PartName="/ppt/tags/tag76.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77.xml" ContentType="application/vnd.openxmlformats-officedocument.presentationml.tags+xml"/>
  <Override PartName="/ppt/notesSlides/notesSlide26.xml" ContentType="application/vnd.openxmlformats-officedocument.presentationml.notesSlide+xml"/>
  <Override PartName="/ppt/tags/tag78.xml" ContentType="application/vnd.openxmlformats-officedocument.presentationml.tags+xml"/>
  <Override PartName="/ppt/notesSlides/notesSlide27.xml" ContentType="application/vnd.openxmlformats-officedocument.presentationml.notesSlide+xml"/>
  <Override PartName="/ppt/tags/tag79.xml" ContentType="application/vnd.openxmlformats-officedocument.presentationml.tags+xml"/>
  <Override PartName="/ppt/notesSlides/notesSlide28.xml" ContentType="application/vnd.openxmlformats-officedocument.presentationml.notesSlide+xml"/>
  <Override PartName="/ppt/tags/tag80.xml" ContentType="application/vnd.openxmlformats-officedocument.presentationml.tags+xml"/>
  <Override PartName="/ppt/notesSlides/notesSlide29.xml" ContentType="application/vnd.openxmlformats-officedocument.presentationml.notesSlide+xml"/>
  <Override PartName="/ppt/tags/tag81.xml" ContentType="application/vnd.openxmlformats-officedocument.presentationml.tags+xml"/>
  <Override PartName="/ppt/notesSlides/notesSlide30.xml" ContentType="application/vnd.openxmlformats-officedocument.presentationml.notesSlide+xml"/>
  <Override PartName="/ppt/tags/tag82.xml" ContentType="application/vnd.openxmlformats-officedocument.presentationml.tags+xml"/>
  <Override PartName="/ppt/notesSlides/notesSlide31.xml" ContentType="application/vnd.openxmlformats-officedocument.presentationml.notesSlide+xml"/>
  <Override PartName="/ppt/tags/tag83.xml" ContentType="application/vnd.openxmlformats-officedocument.presentationml.tags+xml"/>
  <Override PartName="/ppt/notesSlides/notesSlide32.xml" ContentType="application/vnd.openxmlformats-officedocument.presentationml.notesSlide+xml"/>
  <Override PartName="/ppt/tags/tag84.xml" ContentType="application/vnd.openxmlformats-officedocument.presentationml.tags+xml"/>
  <Override PartName="/ppt/notesSlides/notesSlide33.xml" ContentType="application/vnd.openxmlformats-officedocument.presentationml.notesSlide+xml"/>
  <Override PartName="/ppt/tags/tag85.xml" ContentType="application/vnd.openxmlformats-officedocument.presentationml.tags+xml"/>
  <Override PartName="/ppt/notesSlides/notesSlide34.xml" ContentType="application/vnd.openxmlformats-officedocument.presentationml.notesSlide+xml"/>
  <Override PartName="/ppt/tags/tag86.xml" ContentType="application/vnd.openxmlformats-officedocument.presentationml.tags+xml"/>
  <Override PartName="/ppt/notesSlides/notesSlide35.xml" ContentType="application/vnd.openxmlformats-officedocument.presentationml.notesSlide+xml"/>
  <Override PartName="/ppt/tags/tag87.xml" ContentType="application/vnd.openxmlformats-officedocument.presentationml.tags+xml"/>
  <Override PartName="/ppt/notesSlides/notesSlide36.xml" ContentType="application/vnd.openxmlformats-officedocument.presentationml.notesSlide+xml"/>
  <Override PartName="/ppt/tags/tag88.xml" ContentType="application/vnd.openxmlformats-officedocument.presentationml.tags+xml"/>
  <Override PartName="/ppt/notesSlides/notesSlide37.xml" ContentType="application/vnd.openxmlformats-officedocument.presentationml.notesSlide+xml"/>
  <Override PartName="/ppt/tags/tag89.xml" ContentType="application/vnd.openxmlformats-officedocument.presentationml.tags+xml"/>
  <Override PartName="/ppt/notesSlides/notesSlide38.xml" ContentType="application/vnd.openxmlformats-officedocument.presentationml.notesSlide+xml"/>
  <Override PartName="/ppt/tags/tag90.xml" ContentType="application/vnd.openxmlformats-officedocument.presentationml.tags+xml"/>
  <Override PartName="/ppt/notesSlides/notesSlide39.xml" ContentType="application/vnd.openxmlformats-officedocument.presentationml.notesSlide+xml"/>
  <Override PartName="/ppt/tags/tag91.xml" ContentType="application/vnd.openxmlformats-officedocument.presentationml.tags+xml"/>
  <Override PartName="/ppt/notesSlides/notesSlide40.xml" ContentType="application/vnd.openxmlformats-officedocument.presentationml.notesSlide+xml"/>
  <Override PartName="/ppt/tags/tag92.xml" ContentType="application/vnd.openxmlformats-officedocument.presentationml.tags+xml"/>
  <Override PartName="/ppt/notesSlides/notesSlide41.xml" ContentType="application/vnd.openxmlformats-officedocument.presentationml.notesSlide+xml"/>
  <Override PartName="/ppt/tags/tag93.xml" ContentType="application/vnd.openxmlformats-officedocument.presentationml.tags+xml"/>
  <Override PartName="/ppt/notesSlides/notesSlide42.xml" ContentType="application/vnd.openxmlformats-officedocument.presentationml.notesSlide+xml"/>
  <Override PartName="/ppt/tags/tag94.xml" ContentType="application/vnd.openxmlformats-officedocument.presentationml.tags+xml"/>
  <Override PartName="/ppt/notesSlides/notesSlide43.xml" ContentType="application/vnd.openxmlformats-officedocument.presentationml.notesSlide+xml"/>
  <Override PartName="/ppt/tags/tag95.xml" ContentType="application/vnd.openxmlformats-officedocument.presentationml.tags+xml"/>
  <Override PartName="/ppt/notesSlides/notesSlide44.xml" ContentType="application/vnd.openxmlformats-officedocument.presentationml.notesSlide+xml"/>
  <Override PartName="/ppt/tags/tag96.xml" ContentType="application/vnd.openxmlformats-officedocument.presentationml.tags+xml"/>
  <Override PartName="/ppt/notesSlides/notesSlide45.xml" ContentType="application/vnd.openxmlformats-officedocument.presentationml.notesSlide+xml"/>
  <Override PartName="/ppt/tags/tag97.xml" ContentType="application/vnd.openxmlformats-officedocument.presentationml.tags+xml"/>
  <Override PartName="/ppt/notesSlides/notesSlide46.xml" ContentType="application/vnd.openxmlformats-officedocument.presentationml.notesSlide+xml"/>
  <Override PartName="/ppt/tags/tag98.xml" ContentType="application/vnd.openxmlformats-officedocument.presentationml.tags+xml"/>
  <Override PartName="/ppt/notesSlides/notesSlide47.xml" ContentType="application/vnd.openxmlformats-officedocument.presentationml.notesSlide+xml"/>
  <Override PartName="/ppt/tags/tag99.xml" ContentType="application/vnd.openxmlformats-officedocument.presentationml.tags+xml"/>
  <Override PartName="/ppt/notesSlides/notesSlide48.xml" ContentType="application/vnd.openxmlformats-officedocument.presentationml.notesSlide+xml"/>
  <Override PartName="/ppt/tags/tag100.xml" ContentType="application/vnd.openxmlformats-officedocument.presentationml.tags+xml"/>
  <Override PartName="/ppt/notesSlides/notesSlide49.xml" ContentType="application/vnd.openxmlformats-officedocument.presentationml.notesSlide+xml"/>
  <Override PartName="/ppt/tags/tag101.xml" ContentType="application/vnd.openxmlformats-officedocument.presentationml.tags+xml"/>
  <Override PartName="/ppt/notesSlides/notesSlide50.xml" ContentType="application/vnd.openxmlformats-officedocument.presentationml.notesSlide+xml"/>
  <Override PartName="/ppt/tags/tag102.xml" ContentType="application/vnd.openxmlformats-officedocument.presentationml.tags+xml"/>
  <Override PartName="/ppt/notesSlides/notesSlide51.xml" ContentType="application/vnd.openxmlformats-officedocument.presentationml.notesSlide+xml"/>
  <Override PartName="/ppt/tags/tag103.xml" ContentType="application/vnd.openxmlformats-officedocument.presentationml.tags+xml"/>
  <Override PartName="/ppt/notesSlides/notesSlide52.xml" ContentType="application/vnd.openxmlformats-officedocument.presentationml.notesSlide+xml"/>
  <Override PartName="/ppt/tags/tag104.xml" ContentType="application/vnd.openxmlformats-officedocument.presentationml.tags+xml"/>
  <Override PartName="/ppt/notesSlides/notesSlide53.xml" ContentType="application/vnd.openxmlformats-officedocument.presentationml.notesSlide+xml"/>
  <Override PartName="/ppt/tags/tag105.xml" ContentType="application/vnd.openxmlformats-officedocument.presentationml.tags+xml"/>
  <Override PartName="/ppt/notesSlides/notesSlide54.xml" ContentType="application/vnd.openxmlformats-officedocument.presentationml.notesSlide+xml"/>
  <Override PartName="/ppt/tags/tag106.xml" ContentType="application/vnd.openxmlformats-officedocument.presentationml.tags+xml"/>
  <Override PartName="/ppt/notesSlides/notesSlide55.xml" ContentType="application/vnd.openxmlformats-officedocument.presentationml.notesSlide+xml"/>
  <Override PartName="/ppt/tags/tag107.xml" ContentType="application/vnd.openxmlformats-officedocument.presentationml.tags+xml"/>
  <Override PartName="/ppt/notesSlides/notesSlide56.xml" ContentType="application/vnd.openxmlformats-officedocument.presentationml.notesSlide+xml"/>
  <Override PartName="/ppt/tags/tag108.xml" ContentType="application/vnd.openxmlformats-officedocument.presentationml.tags+xml"/>
  <Override PartName="/ppt/notesSlides/notesSlide57.xml" ContentType="application/vnd.openxmlformats-officedocument.presentationml.notesSlide+xml"/>
  <Override PartName="/ppt/tags/tag109.xml" ContentType="application/vnd.openxmlformats-officedocument.presentationml.tags+xml"/>
  <Override PartName="/ppt/notesSlides/notesSlide58.xml" ContentType="application/vnd.openxmlformats-officedocument.presentationml.notesSlide+xml"/>
  <Override PartName="/ppt/tags/tag110.xml" ContentType="application/vnd.openxmlformats-officedocument.presentationml.tags+xml"/>
  <Override PartName="/ppt/notesSlides/notesSlide59.xml" ContentType="application/vnd.openxmlformats-officedocument.presentationml.notesSlide+xml"/>
  <Override PartName="/ppt/tags/tag111.xml" ContentType="application/vnd.openxmlformats-officedocument.presentationml.tags+xml"/>
  <Override PartName="/ppt/notesSlides/notesSlide60.xml" ContentType="application/vnd.openxmlformats-officedocument.presentationml.notesSlide+xml"/>
  <Override PartName="/ppt/tags/tag112.xml" ContentType="application/vnd.openxmlformats-officedocument.presentationml.tags+xml"/>
  <Override PartName="/ppt/notesSlides/notesSlide61.xml" ContentType="application/vnd.openxmlformats-officedocument.presentationml.notesSlide+xml"/>
  <Override PartName="/ppt/tags/tag113.xml" ContentType="application/vnd.openxmlformats-officedocument.presentationml.tags+xml"/>
  <Override PartName="/ppt/notesSlides/notesSlide62.xml" ContentType="application/vnd.openxmlformats-officedocument.presentationml.notesSlide+xml"/>
  <Override PartName="/ppt/tags/tag114.xml" ContentType="application/vnd.openxmlformats-officedocument.presentationml.tags+xml"/>
  <Override PartName="/ppt/notesSlides/notesSlide63.xml" ContentType="application/vnd.openxmlformats-officedocument.presentationml.notesSlide+xml"/>
  <Override PartName="/ppt/tags/tag115.xml" ContentType="application/vnd.openxmlformats-officedocument.presentationml.tags+xml"/>
  <Override PartName="/ppt/notesSlides/notesSlide64.xml" ContentType="application/vnd.openxmlformats-officedocument.presentationml.notesSlide+xml"/>
  <Override PartName="/ppt/tags/tag116.xml" ContentType="application/vnd.openxmlformats-officedocument.presentationml.tags+xml"/>
  <Override PartName="/ppt/notesSlides/notesSlide65.xml" ContentType="application/vnd.openxmlformats-officedocument.presentationml.notesSlide+xml"/>
  <Override PartName="/ppt/tags/tag117.xml" ContentType="application/vnd.openxmlformats-officedocument.presentationml.tags+xml"/>
  <Override PartName="/ppt/notesSlides/notesSlide66.xml" ContentType="application/vnd.openxmlformats-officedocument.presentationml.notesSlide+xml"/>
  <Override PartName="/ppt/tags/tag118.xml" ContentType="application/vnd.openxmlformats-officedocument.presentationml.tags+xml"/>
  <Override PartName="/ppt/notesSlides/notesSlide67.xml" ContentType="application/vnd.openxmlformats-officedocument.presentationml.notesSlide+xml"/>
  <Override PartName="/ppt/tags/tag119.xml" ContentType="application/vnd.openxmlformats-officedocument.presentationml.tags+xml"/>
  <Override PartName="/ppt/notesSlides/notesSlide68.xml" ContentType="application/vnd.openxmlformats-officedocument.presentationml.notesSlide+xml"/>
  <Override PartName="/ppt/tags/tag120.xml" ContentType="application/vnd.openxmlformats-officedocument.presentationml.tags+xml"/>
  <Override PartName="/ppt/notesSlides/notesSlide69.xml" ContentType="application/vnd.openxmlformats-officedocument.presentationml.notesSlide+xml"/>
  <Override PartName="/ppt/tags/tag121.xml" ContentType="application/vnd.openxmlformats-officedocument.presentationml.tags+xml"/>
  <Override PartName="/ppt/notesSlides/notesSlide70.xml" ContentType="application/vnd.openxmlformats-officedocument.presentationml.notesSlide+xml"/>
  <Override PartName="/ppt/tags/tag122.xml" ContentType="application/vnd.openxmlformats-officedocument.presentationml.tags+xml"/>
  <Override PartName="/ppt/notesSlides/notesSlide71.xml" ContentType="application/vnd.openxmlformats-officedocument.presentationml.notesSlide+xml"/>
  <Override PartName="/ppt/tags/tag123.xml" ContentType="application/vnd.openxmlformats-officedocument.presentationml.tags+xml"/>
  <Override PartName="/ppt/notesSlides/notesSlide72.xml" ContentType="application/vnd.openxmlformats-officedocument.presentationml.notesSlide+xml"/>
  <Override PartName="/ppt/tags/tag124.xml" ContentType="application/vnd.openxmlformats-officedocument.presentationml.tags+xml"/>
  <Override PartName="/ppt/notesSlides/notesSlide73.xml" ContentType="application/vnd.openxmlformats-officedocument.presentationml.notesSlide+xml"/>
  <Override PartName="/ppt/tags/tag125.xml" ContentType="application/vnd.openxmlformats-officedocument.presentationml.tags+xml"/>
  <Override PartName="/ppt/notesSlides/notesSlide74.xml" ContentType="application/vnd.openxmlformats-officedocument.presentationml.notesSlide+xml"/>
  <Override PartName="/ppt/tags/tag126.xml" ContentType="application/vnd.openxmlformats-officedocument.presentationml.tags+xml"/>
  <Override PartName="/ppt/notesSlides/notesSlide75.xml" ContentType="application/vnd.openxmlformats-officedocument.presentationml.notesSlide+xml"/>
  <Override PartName="/ppt/tags/tag127.xml" ContentType="application/vnd.openxmlformats-officedocument.presentationml.tags+xml"/>
  <Override PartName="/ppt/notesSlides/notesSlide76.xml" ContentType="application/vnd.openxmlformats-officedocument.presentationml.notesSlide+xml"/>
  <Override PartName="/ppt/tags/tag128.xml" ContentType="application/vnd.openxmlformats-officedocument.presentationml.tags+xml"/>
  <Override PartName="/ppt/notesSlides/notesSlide77.xml" ContentType="application/vnd.openxmlformats-officedocument.presentationml.notesSlide+xml"/>
  <Override PartName="/ppt/tags/tag129.xml" ContentType="application/vnd.openxmlformats-officedocument.presentationml.tags+xml"/>
  <Override PartName="/ppt/notesSlides/notesSlide78.xml" ContentType="application/vnd.openxmlformats-officedocument.presentationml.notesSlide+xml"/>
  <Override PartName="/ppt/tags/tag130.xml" ContentType="application/vnd.openxmlformats-officedocument.presentationml.tags+xml"/>
  <Override PartName="/ppt/notesSlides/notesSlide79.xml" ContentType="application/vnd.openxmlformats-officedocument.presentationml.notesSlide+xml"/>
  <Override PartName="/ppt/tags/tag131.xml" ContentType="application/vnd.openxmlformats-officedocument.presentationml.tags+xml"/>
  <Override PartName="/ppt/notesSlides/notesSlide80.xml" ContentType="application/vnd.openxmlformats-officedocument.presentationml.notesSlide+xml"/>
  <Override PartName="/ppt/tags/tag132.xml" ContentType="application/vnd.openxmlformats-officedocument.presentationml.tags+xml"/>
  <Override PartName="/ppt/notesSlides/notesSlide81.xml" ContentType="application/vnd.openxmlformats-officedocument.presentationml.notesSlide+xml"/>
  <Override PartName="/ppt/tags/tag133.xml" ContentType="application/vnd.openxmlformats-officedocument.presentationml.tags+xml"/>
  <Override PartName="/ppt/notesSlides/notesSlide82.xml" ContentType="application/vnd.openxmlformats-officedocument.presentationml.notesSlide+xml"/>
  <Override PartName="/ppt/tags/tag134.xml" ContentType="application/vnd.openxmlformats-officedocument.presentationml.tags+xml"/>
  <Override PartName="/ppt/notesSlides/notesSlide83.xml" ContentType="application/vnd.openxmlformats-officedocument.presentationml.notesSlide+xml"/>
  <Override PartName="/ppt/tags/tag135.xml" ContentType="application/vnd.openxmlformats-officedocument.presentationml.tags+xml"/>
  <Override PartName="/ppt/notesSlides/notesSlide84.xml" ContentType="application/vnd.openxmlformats-officedocument.presentationml.notesSlide+xml"/>
  <Override PartName="/ppt/tags/tag136.xml" ContentType="application/vnd.openxmlformats-officedocument.presentationml.tags+xml"/>
  <Override PartName="/ppt/notesSlides/notesSlide85.xml" ContentType="application/vnd.openxmlformats-officedocument.presentationml.notesSlide+xml"/>
  <Override PartName="/ppt/tags/tag137.xml" ContentType="application/vnd.openxmlformats-officedocument.presentationml.tags+xml"/>
  <Override PartName="/ppt/notesSlides/notesSlide86.xml" ContentType="application/vnd.openxmlformats-officedocument.presentationml.notesSlide+xml"/>
  <Override PartName="/ppt/tags/tag138.xml" ContentType="application/vnd.openxmlformats-officedocument.presentationml.tags+xml"/>
  <Override PartName="/ppt/notesSlides/notesSlide87.xml" ContentType="application/vnd.openxmlformats-officedocument.presentationml.notesSlide+xml"/>
  <Override PartName="/ppt/tags/tag139.xml" ContentType="application/vnd.openxmlformats-officedocument.presentationml.tags+xml"/>
  <Override PartName="/ppt/notesSlides/notesSlide88.xml" ContentType="application/vnd.openxmlformats-officedocument.presentationml.notesSlide+xml"/>
  <Override PartName="/ppt/tags/tag140.xml" ContentType="application/vnd.openxmlformats-officedocument.presentationml.tags+xml"/>
  <Override PartName="/ppt/notesSlides/notesSlide89.xml" ContentType="application/vnd.openxmlformats-officedocument.presentationml.notesSlide+xml"/>
  <Override PartName="/ppt/tags/tag141.xml" ContentType="application/vnd.openxmlformats-officedocument.presentationml.tags+xml"/>
  <Override PartName="/ppt/notesSlides/notesSlide90.xml" ContentType="application/vnd.openxmlformats-officedocument.presentationml.notesSlide+xml"/>
  <Override PartName="/ppt/tags/tag142.xml" ContentType="application/vnd.openxmlformats-officedocument.presentationml.tags+xml"/>
  <Override PartName="/ppt/notesSlides/notesSlide91.xml" ContentType="application/vnd.openxmlformats-officedocument.presentationml.notesSlide+xml"/>
  <Override PartName="/ppt/tags/tag143.xml" ContentType="application/vnd.openxmlformats-officedocument.presentationml.tags+xml"/>
  <Override PartName="/ppt/notesSlides/notesSlide92.xml" ContentType="application/vnd.openxmlformats-officedocument.presentationml.notesSlide+xml"/>
  <Override PartName="/ppt/tags/tag144.xml" ContentType="application/vnd.openxmlformats-officedocument.presentationml.tags+xml"/>
  <Override PartName="/ppt/notesSlides/notesSlide93.xml" ContentType="application/vnd.openxmlformats-officedocument.presentationml.notesSlide+xml"/>
  <Override PartName="/ppt/tags/tag145.xml" ContentType="application/vnd.openxmlformats-officedocument.presentationml.tags+xml"/>
  <Override PartName="/ppt/notesSlides/notesSlide94.xml" ContentType="application/vnd.openxmlformats-officedocument.presentationml.notesSlide+xml"/>
  <Override PartName="/ppt/tags/tag146.xml" ContentType="application/vnd.openxmlformats-officedocument.presentationml.tags+xml"/>
  <Override PartName="/ppt/notesSlides/notesSlide95.xml" ContentType="application/vnd.openxmlformats-officedocument.presentationml.notesSlide+xml"/>
  <Override PartName="/ppt/tags/tag147.xml" ContentType="application/vnd.openxmlformats-officedocument.presentationml.tags+xml"/>
  <Override PartName="/ppt/notesSlides/notesSlide96.xml" ContentType="application/vnd.openxmlformats-officedocument.presentationml.notesSlide+xml"/>
  <Override PartName="/ppt/tags/tag148.xml" ContentType="application/vnd.openxmlformats-officedocument.presentationml.tags+xml"/>
  <Override PartName="/ppt/notesSlides/notesSlide97.xml" ContentType="application/vnd.openxmlformats-officedocument.presentationml.notesSlide+xml"/>
  <Override PartName="/ppt/tags/tag149.xml" ContentType="application/vnd.openxmlformats-officedocument.presentationml.tags+xml"/>
  <Override PartName="/ppt/notesSlides/notesSlide98.xml" ContentType="application/vnd.openxmlformats-officedocument.presentationml.notesSlide+xml"/>
  <Override PartName="/ppt/tags/tag150.xml" ContentType="application/vnd.openxmlformats-officedocument.presentationml.tags+xml"/>
  <Override PartName="/ppt/notesSlides/notesSlide99.xml" ContentType="application/vnd.openxmlformats-officedocument.presentationml.notesSlide+xml"/>
  <Override PartName="/ppt/tags/tag151.xml" ContentType="application/vnd.openxmlformats-officedocument.presentationml.tags+xml"/>
  <Override PartName="/ppt/notesSlides/notesSlide100.xml" ContentType="application/vnd.openxmlformats-officedocument.presentationml.notesSlide+xml"/>
  <Override PartName="/ppt/tags/tag152.xml" ContentType="application/vnd.openxmlformats-officedocument.presentationml.tags+xml"/>
  <Override PartName="/ppt/notesSlides/notesSlide101.xml" ContentType="application/vnd.openxmlformats-officedocument.presentationml.notesSlide+xml"/>
  <Override PartName="/ppt/tags/tag153.xml" ContentType="application/vnd.openxmlformats-officedocument.presentationml.tags+xml"/>
  <Override PartName="/ppt/notesSlides/notesSlide102.xml" ContentType="application/vnd.openxmlformats-officedocument.presentationml.notesSlide+xml"/>
  <Override PartName="/ppt/tags/tag154.xml" ContentType="application/vnd.openxmlformats-officedocument.presentationml.tags+xml"/>
  <Override PartName="/ppt/notesSlides/notesSlide103.xml" ContentType="application/vnd.openxmlformats-officedocument.presentationml.notesSlide+xml"/>
  <Override PartName="/ppt/tags/tag155.xml" ContentType="application/vnd.openxmlformats-officedocument.presentationml.tags+xml"/>
  <Override PartName="/ppt/notesSlides/notesSlide104.xml" ContentType="application/vnd.openxmlformats-officedocument.presentationml.notesSlide+xml"/>
  <Override PartName="/ppt/tags/tag156.xml" ContentType="application/vnd.openxmlformats-officedocument.presentationml.tags+xml"/>
  <Override PartName="/ppt/notesSlides/notesSlide105.xml" ContentType="application/vnd.openxmlformats-officedocument.presentationml.notesSlide+xml"/>
  <Override PartName="/ppt/tags/tag157.xml" ContentType="application/vnd.openxmlformats-officedocument.presentationml.tags+xml"/>
  <Override PartName="/ppt/notesSlides/notesSlide106.xml" ContentType="application/vnd.openxmlformats-officedocument.presentationml.notesSlide+xml"/>
  <Override PartName="/ppt/tags/tag158.xml" ContentType="application/vnd.openxmlformats-officedocument.presentationml.tags+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0" r:id="rId4"/>
    <p:sldMasterId id="2147483757" r:id="rId5"/>
  </p:sldMasterIdLst>
  <p:notesMasterIdLst>
    <p:notesMasterId r:id="rId113"/>
  </p:notesMasterIdLst>
  <p:handoutMasterIdLst>
    <p:handoutMasterId r:id="rId114"/>
  </p:handoutMasterIdLst>
  <p:sldIdLst>
    <p:sldId id="359" r:id="rId6"/>
    <p:sldId id="360" r:id="rId7"/>
    <p:sldId id="378" r:id="rId8"/>
    <p:sldId id="363" r:id="rId9"/>
    <p:sldId id="489" r:id="rId10"/>
    <p:sldId id="391" r:id="rId11"/>
    <p:sldId id="555" r:id="rId12"/>
    <p:sldId id="393" r:id="rId13"/>
    <p:sldId id="557" r:id="rId14"/>
    <p:sldId id="395" r:id="rId15"/>
    <p:sldId id="396" r:id="rId16"/>
    <p:sldId id="397" r:id="rId17"/>
    <p:sldId id="398" r:id="rId18"/>
    <p:sldId id="399" r:id="rId19"/>
    <p:sldId id="569" r:id="rId20"/>
    <p:sldId id="761" r:id="rId21"/>
    <p:sldId id="402" r:id="rId22"/>
    <p:sldId id="576" r:id="rId23"/>
    <p:sldId id="577" r:id="rId24"/>
    <p:sldId id="752" r:id="rId25"/>
    <p:sldId id="289" r:id="rId26"/>
    <p:sldId id="370" r:id="rId27"/>
    <p:sldId id="750" r:id="rId28"/>
    <p:sldId id="293" r:id="rId29"/>
    <p:sldId id="767" r:id="rId30"/>
    <p:sldId id="527" r:id="rId31"/>
    <p:sldId id="578" r:id="rId32"/>
    <p:sldId id="758" r:id="rId33"/>
    <p:sldId id="751" r:id="rId34"/>
    <p:sldId id="371" r:id="rId35"/>
    <p:sldId id="365" r:id="rId36"/>
    <p:sldId id="490" r:id="rId37"/>
    <p:sldId id="387" r:id="rId38"/>
    <p:sldId id="410" r:id="rId39"/>
    <p:sldId id="563" r:id="rId40"/>
    <p:sldId id="412" r:id="rId41"/>
    <p:sldId id="481" r:id="rId42"/>
    <p:sldId id="564" r:id="rId43"/>
    <p:sldId id="570" r:id="rId44"/>
    <p:sldId id="756" r:id="rId45"/>
    <p:sldId id="416" r:id="rId46"/>
    <p:sldId id="503" r:id="rId47"/>
    <p:sldId id="556" r:id="rId48"/>
    <p:sldId id="579" r:id="rId49"/>
    <p:sldId id="420" r:id="rId50"/>
    <p:sldId id="565" r:id="rId51"/>
    <p:sldId id="566" r:id="rId52"/>
    <p:sldId id="372" r:id="rId53"/>
    <p:sldId id="424" r:id="rId54"/>
    <p:sldId id="367" r:id="rId55"/>
    <p:sldId id="491" r:id="rId56"/>
    <p:sldId id="388" r:id="rId57"/>
    <p:sldId id="506" r:id="rId58"/>
    <p:sldId id="530" r:id="rId59"/>
    <p:sldId id="575" r:id="rId60"/>
    <p:sldId id="529" r:id="rId61"/>
    <p:sldId id="373" r:id="rId62"/>
    <p:sldId id="369" r:id="rId63"/>
    <p:sldId id="492" r:id="rId64"/>
    <p:sldId id="531" r:id="rId65"/>
    <p:sldId id="532" r:id="rId66"/>
    <p:sldId id="551" r:id="rId67"/>
    <p:sldId id="580" r:id="rId68"/>
    <p:sldId id="550" r:id="rId69"/>
    <p:sldId id="431" r:id="rId70"/>
    <p:sldId id="533" r:id="rId71"/>
    <p:sldId id="534" r:id="rId72"/>
    <p:sldId id="766" r:id="rId73"/>
    <p:sldId id="759" r:id="rId74"/>
    <p:sldId id="374" r:id="rId75"/>
    <p:sldId id="437" r:id="rId76"/>
    <p:sldId id="438" r:id="rId77"/>
    <p:sldId id="493" r:id="rId78"/>
    <p:sldId id="439" r:id="rId79"/>
    <p:sldId id="440" r:id="rId80"/>
    <p:sldId id="441" r:id="rId81"/>
    <p:sldId id="757" r:id="rId82"/>
    <p:sldId id="536" r:id="rId83"/>
    <p:sldId id="765" r:id="rId84"/>
    <p:sldId id="445" r:id="rId85"/>
    <p:sldId id="446" r:id="rId86"/>
    <p:sldId id="447" r:id="rId87"/>
    <p:sldId id="538" r:id="rId88"/>
    <p:sldId id="421" r:id="rId89"/>
    <p:sldId id="539" r:id="rId90"/>
    <p:sldId id="448" r:id="rId91"/>
    <p:sldId id="449" r:id="rId92"/>
    <p:sldId id="494" r:id="rId93"/>
    <p:sldId id="764" r:id="rId94"/>
    <p:sldId id="451" r:id="rId95"/>
    <p:sldId id="542" r:id="rId96"/>
    <p:sldId id="753" r:id="rId97"/>
    <p:sldId id="455" r:id="rId98"/>
    <p:sldId id="495" r:id="rId99"/>
    <p:sldId id="545" r:id="rId100"/>
    <p:sldId id="457" r:id="rId101"/>
    <p:sldId id="546" r:id="rId102"/>
    <p:sldId id="763" r:id="rId103"/>
    <p:sldId id="543" r:id="rId104"/>
    <p:sldId id="760" r:id="rId105"/>
    <p:sldId id="762" r:id="rId106"/>
    <p:sldId id="465" r:id="rId107"/>
    <p:sldId id="544" r:id="rId108"/>
    <p:sldId id="375" r:id="rId109"/>
    <p:sldId id="377" r:id="rId110"/>
    <p:sldId id="376" r:id="rId111"/>
    <p:sldId id="362" r:id="rId112"/>
  </p:sldIdLst>
  <p:sldSz cx="12192000" cy="6858000"/>
  <p:notesSz cx="7315200" cy="9601200"/>
  <p:custDataLst>
    <p:tags r:id="rId11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45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slie Long" initials="LL" lastIdx="430" clrIdx="0">
    <p:extLst>
      <p:ext uri="{19B8F6BF-5375-455C-9EA6-DF929625EA0E}">
        <p15:presenceInfo xmlns:p15="http://schemas.microsoft.com/office/powerpoint/2012/main" userId="S-1-5-21-4095628063-3556742122-3606576086-120535" providerId="AD"/>
      </p:ext>
    </p:extLst>
  </p:cmAuthor>
  <p:cmAuthor id="2" name="Doria Diacogiannis" initials="DD" lastIdx="312" clrIdx="1">
    <p:extLst>
      <p:ext uri="{19B8F6BF-5375-455C-9EA6-DF929625EA0E}">
        <p15:presenceInfo xmlns:p15="http://schemas.microsoft.com/office/powerpoint/2012/main" userId="S-1-5-21-4095628063-3556742122-3606576086-197501" providerId="AD"/>
      </p:ext>
    </p:extLst>
  </p:cmAuthor>
  <p:cmAuthor id="3" name="Amy Miner" initials="AM" lastIdx="45" clrIdx="2">
    <p:extLst>
      <p:ext uri="{19B8F6BF-5375-455C-9EA6-DF929625EA0E}">
        <p15:presenceInfo xmlns:p15="http://schemas.microsoft.com/office/powerpoint/2012/main" userId="S-1-5-21-4095628063-3556742122-3606576086-8437" providerId="AD"/>
      </p:ext>
    </p:extLst>
  </p:cmAuthor>
  <p:cmAuthor id="4" name="Erin Gordon" initials="EG" lastIdx="167" clrIdx="3">
    <p:extLst>
      <p:ext uri="{19B8F6BF-5375-455C-9EA6-DF929625EA0E}">
        <p15:presenceInfo xmlns:p15="http://schemas.microsoft.com/office/powerpoint/2012/main" userId="S-1-5-21-4095628063-3556742122-3606576086-10842" providerId="AD"/>
      </p:ext>
    </p:extLst>
  </p:cmAuthor>
  <p:cmAuthor id="5" name="Kim Lare" initials="KL" lastIdx="1" clrIdx="4">
    <p:extLst>
      <p:ext uri="{19B8F6BF-5375-455C-9EA6-DF929625EA0E}">
        <p15:presenceInfo xmlns:p15="http://schemas.microsoft.com/office/powerpoint/2012/main" userId="S-1-5-21-4095628063-3556742122-3606576086-10900" providerId="AD"/>
      </p:ext>
    </p:extLst>
  </p:cmAuthor>
  <p:cmAuthor id="6" name="Carla McClure" initials="CM" lastIdx="20" clrIdx="5">
    <p:extLst>
      <p:ext uri="{19B8F6BF-5375-455C-9EA6-DF929625EA0E}">
        <p15:presenceInfo xmlns:p15="http://schemas.microsoft.com/office/powerpoint/2012/main" userId="S::cmcclure@seiservices.com::fde6e194-4821-4e48-b273-ef3313c9dc98" providerId="AD"/>
      </p:ext>
    </p:extLst>
  </p:cmAuthor>
  <p:cmAuthor id="7" name="Carla McClure" initials="CM [2]" lastIdx="142" clrIdx="6">
    <p:extLst>
      <p:ext uri="{19B8F6BF-5375-455C-9EA6-DF929625EA0E}">
        <p15:presenceInfo xmlns:p15="http://schemas.microsoft.com/office/powerpoint/2012/main" userId="Carla McClure" providerId="None"/>
      </p:ext>
    </p:extLst>
  </p:cmAuthor>
  <p:cmAuthor id="8" name="Kathleen Bethke" initials="KB" lastIdx="3" clrIdx="7">
    <p:extLst>
      <p:ext uri="{19B8F6BF-5375-455C-9EA6-DF929625EA0E}">
        <p15:presenceInfo xmlns:p15="http://schemas.microsoft.com/office/powerpoint/2012/main" userId="Kathleen Bethke" providerId="None"/>
      </p:ext>
    </p:extLst>
  </p:cmAuthor>
  <p:cmAuthor id="9" name="Kathleen Bethke" initials="KB [2]" lastIdx="1" clrIdx="8">
    <p:extLst>
      <p:ext uri="{19B8F6BF-5375-455C-9EA6-DF929625EA0E}">
        <p15:presenceInfo xmlns:p15="http://schemas.microsoft.com/office/powerpoint/2012/main" userId="S::kbethke@seiservices.com::597e6176-bd2f-46eb-aaca-c344fe83e283" providerId="AD"/>
      </p:ext>
    </p:extLst>
  </p:cmAuthor>
  <p:cmAuthor id="10" name="Yliana Barrera" initials="YB" lastIdx="6" clrIdx="9">
    <p:extLst>
      <p:ext uri="{19B8F6BF-5375-455C-9EA6-DF929625EA0E}">
        <p15:presenceInfo xmlns:p15="http://schemas.microsoft.com/office/powerpoint/2012/main" userId="Yliana Barrera" providerId="None"/>
      </p:ext>
    </p:extLst>
  </p:cmAuthor>
  <p:cmAuthor id="11" name="Chelsea Heffernan" initials="CH" lastIdx="3" clrIdx="10">
    <p:extLst>
      <p:ext uri="{19B8F6BF-5375-455C-9EA6-DF929625EA0E}">
        <p15:presenceInfo xmlns:p15="http://schemas.microsoft.com/office/powerpoint/2012/main" userId="S::CHeffernan@seiservices.com::7050c5c2-1bd2-4717-9519-2d7b917433fa" providerId="AD"/>
      </p:ext>
    </p:extLst>
  </p:cmAuthor>
  <p:cmAuthor id="12" name="Mohamad Al-Issa" initials="MA" lastIdx="69" clrIdx="11">
    <p:extLst>
      <p:ext uri="{19B8F6BF-5375-455C-9EA6-DF929625EA0E}">
        <p15:presenceInfo xmlns:p15="http://schemas.microsoft.com/office/powerpoint/2012/main" userId="S-1-5-21-4095628063-3556742122-3606576086-234970" providerId="AD"/>
      </p:ext>
    </p:extLst>
  </p:cmAuthor>
  <p:cmAuthor id="13" name="Denise Denault" initials="DD" lastIdx="39" clrIdx="12">
    <p:extLst>
      <p:ext uri="{19B8F6BF-5375-455C-9EA6-DF929625EA0E}">
        <p15:presenceInfo xmlns:p15="http://schemas.microsoft.com/office/powerpoint/2012/main" userId="S-1-5-21-4095628063-3556742122-3606576086-266188" providerId="AD"/>
      </p:ext>
    </p:extLst>
  </p:cmAuthor>
  <p:cmAuthor id="14" name="Santana, David (CMS/OC)" initials="SD(" lastIdx="8" clrIdx="13">
    <p:extLst>
      <p:ext uri="{19B8F6BF-5375-455C-9EA6-DF929625EA0E}">
        <p15:presenceInfo xmlns:p15="http://schemas.microsoft.com/office/powerpoint/2012/main" userId="S-1-5-21-4095628063-3556742122-3606576086-67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B"/>
    <a:srgbClr val="DEEBF7"/>
    <a:srgbClr val="0070C0"/>
    <a:srgbClr val="FF0000"/>
    <a:srgbClr val="8FAADC"/>
    <a:srgbClr val="203864"/>
    <a:srgbClr val="BDD7EE"/>
    <a:srgbClr val="FFC000"/>
    <a:srgbClr val="9DC3E6"/>
    <a:srgbClr val="A5BB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4" autoAdjust="0"/>
    <p:restoredTop sz="86524" autoAdjust="0"/>
  </p:normalViewPr>
  <p:slideViewPr>
    <p:cSldViewPr snapToGrid="0">
      <p:cViewPr varScale="1">
        <p:scale>
          <a:sx n="98" d="100"/>
          <a:sy n="98" d="100"/>
        </p:scale>
        <p:origin x="1068" y="96"/>
      </p:cViewPr>
      <p:guideLst>
        <p:guide orient="horz" pos="2136"/>
        <p:guide pos="456"/>
      </p:guideLst>
    </p:cSldViewPr>
  </p:slideViewPr>
  <p:outlineViewPr>
    <p:cViewPr>
      <p:scale>
        <a:sx n="33" d="100"/>
        <a:sy n="33" d="100"/>
      </p:scale>
      <p:origin x="0" y="-45276"/>
    </p:cViewPr>
  </p:outlineViewPr>
  <p:notesTextViewPr>
    <p:cViewPr>
      <p:scale>
        <a:sx n="1" d="1"/>
        <a:sy n="1" d="1"/>
      </p:scale>
      <p:origin x="0" y="0"/>
    </p:cViewPr>
  </p:notesTextViewPr>
  <p:sorterViewPr>
    <p:cViewPr>
      <p:scale>
        <a:sx n="200" d="100"/>
        <a:sy n="200" d="100"/>
      </p:scale>
      <p:origin x="0" y="-79296"/>
    </p:cViewPr>
  </p:sorterViewPr>
  <p:notesViewPr>
    <p:cSldViewPr snapToGrid="0">
      <p:cViewPr>
        <p:scale>
          <a:sx n="80" d="100"/>
          <a:sy n="80" d="100"/>
        </p:scale>
        <p:origin x="3804"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presProps" Target="presProp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notesMaster" Target="notesMasters/notesMaster1.xml"/><Relationship Id="rId118" Type="http://schemas.openxmlformats.org/officeDocument/2006/relationships/viewProps" Target="view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handoutMaster" Target="handoutMasters/handoutMaster1.xml"/><Relationship Id="rId119"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tags" Target="tags/tag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6A42CB-F667-704F-95F5-D94D13F7A508}"/>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a:extLst>
              <a:ext uri="{FF2B5EF4-FFF2-40B4-BE49-F238E27FC236}">
                <a16:creationId xmlns:a16="http://schemas.microsoft.com/office/drawing/2014/main" id="{45252E29-C32E-9C43-92D1-DD73DC848603}"/>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CCB6EDC4-4B3F-6948-B71B-1CB10AB2DC17}" type="datetimeFigureOut">
              <a:rPr lang="en-US" smtClean="0"/>
              <a:t>07/06/2023</a:t>
            </a:fld>
            <a:endParaRPr lang="en-US" dirty="0"/>
          </a:p>
        </p:txBody>
      </p:sp>
      <p:sp>
        <p:nvSpPr>
          <p:cNvPr id="4" name="Footer Placeholder 3">
            <a:extLst>
              <a:ext uri="{FF2B5EF4-FFF2-40B4-BE49-F238E27FC236}">
                <a16:creationId xmlns:a16="http://schemas.microsoft.com/office/drawing/2014/main" id="{75663639-ABBE-3149-A268-3D3CAC63C61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43402B22-5D33-004E-9260-F6388C9235AA}"/>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3D4C2DC1-DD1A-9240-BD1F-C5F549950A18}" type="slidenum">
              <a:rPr lang="en-US" smtClean="0"/>
              <a:t>‹#›</a:t>
            </a:fld>
            <a:endParaRPr lang="en-US" dirty="0"/>
          </a:p>
        </p:txBody>
      </p:sp>
    </p:spTree>
    <p:extLst>
      <p:ext uri="{BB962C8B-B14F-4D97-AF65-F5344CB8AC3E}">
        <p14:creationId xmlns:p14="http://schemas.microsoft.com/office/powerpoint/2010/main" val="8024446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341313"/>
            <a:ext cx="5759450" cy="3240087"/>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3757507"/>
            <a:ext cx="5852160" cy="5144347"/>
          </a:xfrm>
          <a:prstGeom prst="rect">
            <a:avLst/>
          </a:prstGeom>
        </p:spPr>
        <p:txBody>
          <a:bodyPr vert="horz" lIns="96661" tIns="48331" rIns="96661" bIns="48331" rtlCol="0"/>
          <a:lstStyle/>
          <a:p>
            <a:pPr lvl="0"/>
            <a:r>
              <a:rPr lang="en-US"/>
              <a:t>Edit Master text styles</a:t>
            </a:r>
          </a:p>
        </p:txBody>
      </p:sp>
    </p:spTree>
    <p:extLst>
      <p:ext uri="{BB962C8B-B14F-4D97-AF65-F5344CB8AC3E}">
        <p14:creationId xmlns:p14="http://schemas.microsoft.com/office/powerpoint/2010/main" val="123249777"/>
      </p:ext>
    </p:extLst>
  </p:cSld>
  <p:clrMap bg1="lt1" tx1="dk1" bg2="lt2" tx2="dk2" accent1="accent1" accent2="accent2" accent3="accent3" accent4="accent4" accent5="accent5" accent6="accent6" hlink="hlink" folHlink="folHlink"/>
  <p:hf sldNum="0" hdr="0" ftr="0" dt="0"/>
  <p:notesStyle>
    <a:lvl1pPr marL="112713" indent="-112713" algn="l" defTabSz="914400" rtl="0" eaLnBrk="1" latinLnBrk="0" hangingPunct="1">
      <a:spcBef>
        <a:spcPts val="600"/>
      </a:spcBef>
      <a:buFont typeface="Wingdings" panose="05000000000000000000" pitchFamily="2" charset="2"/>
      <a:buChar char="§"/>
      <a:defRPr sz="1200" kern="1200">
        <a:solidFill>
          <a:schemeClr val="tx1"/>
        </a:solidFill>
        <a:latin typeface="+mn-lt"/>
        <a:ea typeface="+mn-ea"/>
        <a:cs typeface="+mn-cs"/>
      </a:defRPr>
    </a:lvl1pPr>
    <a:lvl2pPr marL="230188"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12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12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press@cms.hhs.gov"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s://www.insurekidsnow.gov/" TargetMode="External"/><Relationship Id="rId2" Type="http://schemas.openxmlformats.org/officeDocument/2006/relationships/slide" Target="../slides/slide101.xml"/><Relationship Id="rId1" Type="http://schemas.openxmlformats.org/officeDocument/2006/relationships/notesMaster" Target="../notesMasters/notesMaster1.xml"/><Relationship Id="rId5" Type="http://schemas.openxmlformats.org/officeDocument/2006/relationships/hyperlink" Target="https://www.medicaid.gov/medicaid/program-information/medicaid-and-chip-enrollment-data/report-highlights/index.html" TargetMode="External"/><Relationship Id="rId4" Type="http://schemas.openxmlformats.org/officeDocument/2006/relationships/hyperlink" Target="http://www.medicaid.gov/chip/state-program-information/chip-state-program-information.html" TargetMode="External"/></Relationships>
</file>

<file path=ppt/notesSlides/_rels/notesSlide102.xml.rels><?xml version="1.0" encoding="UTF-8" standalone="yes"?>
<Relationships xmlns="http://schemas.openxmlformats.org/package/2006/relationships"><Relationship Id="rId8" Type="http://schemas.openxmlformats.org/officeDocument/2006/relationships/hyperlink" Target="https://cmsnationaltrainingprogram.cms.gov/" TargetMode="External"/><Relationship Id="rId3" Type="http://schemas.openxmlformats.org/officeDocument/2006/relationships/hyperlink" Target="http://es.medicare.gov/" TargetMode="External"/><Relationship Id="rId7" Type="http://schemas.openxmlformats.org/officeDocument/2006/relationships/hyperlink" Target="https://www.espanol.insurekidsnow.gov/" TargetMode="External"/><Relationship Id="rId2" Type="http://schemas.openxmlformats.org/officeDocument/2006/relationships/slide" Target="../slides/slide102.xml"/><Relationship Id="rId1" Type="http://schemas.openxmlformats.org/officeDocument/2006/relationships/notesMaster" Target="../notesMasters/notesMaster1.xml"/><Relationship Id="rId6" Type="http://schemas.openxmlformats.org/officeDocument/2006/relationships/hyperlink" Target="https://www.healthcare.gov/" TargetMode="External"/><Relationship Id="rId5" Type="http://schemas.openxmlformats.org/officeDocument/2006/relationships/hyperlink" Target="https://www.ssa.gov/" TargetMode="External"/><Relationship Id="rId4" Type="http://schemas.openxmlformats.org/officeDocument/2006/relationships/hyperlink" Target="http://www.medicaid.gov/" TargetMode="External"/><Relationship Id="rId9" Type="http://schemas.openxmlformats.org/officeDocument/2006/relationships/hyperlink" Target="https://www.shiptacenter.org/" TargetMode="Externa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07.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medicare.gov/coverage/trave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sa.gov/"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medicare.gov/basics/forms-publications-mailings/mailings/signing-up/get-ready-for-medicare-package" TargetMode="External"/><Relationship Id="rId4" Type="http://schemas.openxmlformats.org/officeDocument/2006/relationships/hyperlink" Target="https://www.rrb.gov/" TargetMode="Externa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www.ssa.gov/benefits/retirement/planner/applying2.html" TargetMode="External"/><Relationship Id="rId3" Type="http://schemas.openxmlformats.org/officeDocument/2006/relationships/hyperlink" Target="https://www.ssa.gov/" TargetMode="External"/><Relationship Id="rId7" Type="http://schemas.openxmlformats.org/officeDocument/2006/relationships/hyperlink" Target="https://www.medicare.gov/basics/forms-publications-mailings/mailings/signing-up/welcome-to-medicare-package"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ssa.gov/pubs/EN-05-10035.pdf" TargetMode="External"/><Relationship Id="rId5" Type="http://schemas.openxmlformats.org/officeDocument/2006/relationships/hyperlink" Target="http://www.ssa.gov/retirement/ageincrease.htm" TargetMode="External"/><Relationship Id="rId4" Type="http://schemas.openxmlformats.org/officeDocument/2006/relationships/hyperlink" Target="https://secure.ssa.gov/ICON/main.jsp"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edicare.gov/account/logi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medicare.gov/basics/get-started-with-medicare/sign-up/when-does-medicare-coverage-start"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medicare.gov/basics/costs/medicare-costs/avoid-penalties"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cmsnationaltrainingprogram.cms.gov/sites/default/files/shared/2018-New-Medicare-Card.pdf" TargetMode="External"/><Relationship Id="rId3" Type="http://schemas.openxmlformats.org/officeDocument/2006/relationships/hyperlink" Target="https://es.medicare.gov/publications" TargetMode="External"/><Relationship Id="rId7" Type="http://schemas.openxmlformats.org/officeDocument/2006/relationships/hyperlink" Target="https://cmsnationaltrainingprogram.cms.gov/?q=global-search&amp;combine=job%20aids"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medicare.gov/basics/forms-publications-mailings/mailings/signing-up/welcome-to-medicare-package" TargetMode="External"/><Relationship Id="rId5" Type="http://schemas.openxmlformats.org/officeDocument/2006/relationships/hyperlink" Target="https://www.medicare.gov/sites/default/files/2023-01/12020-Welcome-to-Medicare-508_0.pdf" TargetMode="External"/><Relationship Id="rId4" Type="http://schemas.openxmlformats.org/officeDocument/2006/relationships/hyperlink" Target="https://www.medicare.gov/basics/forms-publications-mailings/mailings/signing-up/get-ready-for-medicare-package"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ms.gov/Medicare/CMS-Forms/CMS-Forms/Downloads/CMS40B-E.pdf"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www.medicare.gov/basics/forms-publications-mailings/mailings/signing-up/sign-up-for-part-b-package" TargetMode="External"/><Relationship Id="rId4" Type="http://schemas.openxmlformats.org/officeDocument/2006/relationships/hyperlink" Target="https://www.cms.gov/Medicare/CMS-Forms/CMS-Forms/Downloads/CMS-L564E.pdf"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lnks.gd/l/eyJhbGciOiJIUzI1NiJ9.eyJidWxsZXRpbl9saW5rX2lkIjoxMDYsInVyaSI6ImJwMjpjbGljayIsImJ1bGxldGluX2lkIjoiMjAyMjEwMjguNjU4NTYwNzEiLCJ1cmwiOiJodHRwczovL3d3dy5jbXMuZ292L25ld3Nyb29tL2ZhY3Qtc2hlZXRzL2ltcGxlbWVudGluZy1jZXJ0YWluLXByb3Zpc2lvbnMtY29uc29saWRhdGVkLWFwcHJvcHJpYXRpb25zLWFjdC0yMDIxLWFuZC1vdGhlci1yZXZpc2lvbnMtbWVkaWNhcmUtMiJ9.n-t10n9TH8XNXjARn64ntUXp0jcDD7gNmjPMvnLv8DA/s/1097953104/br/146950582569-l"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lnks.gd/l/eyJhbGciOiJIUzI1NiJ9.eyJidWxsZXRpbl9saW5rX2lkIjoxMDcsInVyaSI6ImJwMjpjbGljayIsImJ1bGxldGluX2lkIjoiMjAyMjEwMjguNjU4NTYwNzEiLCJ1cmwiOiJodHRwczovL3d3dy5mZWRlcmFscmVnaXN0ZXIuZ292L3B1YmxpYy1pbnNwZWN0aW9uLzIwMjItMjM0MDcvbWVkaWNhcmUtcHJvZ3JhbS1pbXBsZW1lbnRpbmctY2VydGFpbi1wcm92aXNpb25zLW9mLXRoZS1jb25zb2xpZGF0ZWQtYXBwcm9wcmlhdGlvbnMtYWN0LTIwMjEtYW5kIn0.FW6WK4L_Fn-wMl_Q8ApF93h1WrmMk057nfZ-TuoMCrE/s/1097953104/br/146950582569-l"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lnks.gd/l/eyJhbGciOiJIUzI1NiJ9.eyJidWxsZXRpbl9saW5rX2lkIjoxMDYsInVyaSI6ImJwMjpjbGljayIsImJ1bGxldGluX2lkIjoiMjAyMjEwMjguNjU4NTYwNzEiLCJ1cmwiOiJodHRwczovL3d3dy5jbXMuZ292L25ld3Nyb29tL2ZhY3Qtc2hlZXRzL2ltcGxlbWVudGluZy1jZXJ0YWluLXByb3Zpc2lvbnMtY29uc29saWRhdGVkLWFwcHJvcHJpYXRpb25zLWFjdC0yMDIxLWFuZC1vdGhlci1yZXZpc2lvbnMtbWVkaWNhcmUtMiJ9.n-t10n9TH8XNXjARn64ntUXp0jcDD7gNmjPMvnLv8DA/s/1097953104/br/146950582569-l"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lnks.gd/l/eyJhbGciOiJIUzI1NiJ9.eyJidWxsZXRpbl9saW5rX2lkIjoxMDcsInVyaSI6ImJwMjpjbGljayIsImJ1bGxldGluX2lkIjoiMjAyMjEwMjguNjU4NTYwNzEiLCJ1cmwiOiJodHRwczovL3d3dy5mZWRlcmFscmVnaXN0ZXIuZ292L3B1YmxpYy1pbnNwZWN0aW9uLzIwMjItMjM0MDcvbWVkaWNhcmUtcHJvZ3JhbS1pbXBsZW1lbnRpbmctY2VydGFpbi1wcm92aXNpb25zLW9mLXRoZS1jb25zb2xpZGF0ZWQtYXBwcm9wcmlhdGlvbnMtYWN0LTIwMjEtYW5kIn0.FW6WK4L_Fn-wMl_Q8ApF93h1WrmMk057nfZ-TuoMCrE/s/1097953104/br/146950582569-l"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lnks.gd/l/eyJhbGciOiJIUzI1NiJ9.eyJidWxsZXRpbl9saW5rX2lkIjoxMDYsInVyaSI6ImJwMjpjbGljayIsImJ1bGxldGluX2lkIjoiMjAyMjEwMjguNjU4NTYwNzEiLCJ1cmwiOiJodHRwczovL3d3dy5jbXMuZ292L25ld3Nyb29tL2ZhY3Qtc2hlZXRzL2ltcGxlbWVudGluZy1jZXJ0YWluLXByb3Zpc2lvbnMtY29uc29saWRhdGVkLWFwcHJvcHJpYXRpb25zLWFjdC0yMDIxLWFuZC1vdGhlci1yZXZpc2lvbnMtbWVkaWNhcmUtMiJ9.n-t10n9TH8XNXjARn64ntUXp0jcDD7gNmjPMvnLv8DA/s/1097953104/br/146950582569-l"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lnks.gd/l/eyJhbGciOiJIUzI1NiJ9.eyJidWxsZXRpbl9saW5rX2lkIjoxMDcsInVyaSI6ImJwMjpjbGljayIsImJ1bGxldGluX2lkIjoiMjAyMjEwMjguNjU4NTYwNzEiLCJ1cmwiOiJodHRwczovL3d3dy5mZWRlcmFscmVnaXN0ZXIuZ292L3B1YmxpYy1pbnNwZWN0aW9uLzIwMjItMjM0MDcvbWVkaWNhcmUtcHJvZ3JhbS1pbXBsZW1lbnRpbmctY2VydGFpbi1wcm92aXNpb25zLW9mLXRoZS1jb25zb2xpZGF0ZWQtYXBwcm9wcmlhdGlvbnMtYWN0LTIwMjEtYW5kIn0.FW6WK4L_Fn-wMl_Q8ApF93h1WrmMk057nfZ-TuoMCrE/s/1097953104/br/146950582569-l"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lnks.gd/l/eyJhbGciOiJIUzI1NiJ9.eyJidWxsZXRpbl9saW5rX2lkIjoxMDYsInVyaSI6ImJwMjpjbGljayIsImJ1bGxldGluX2lkIjoiMjAyMjEwMjguNjU4NTYwNzEiLCJ1cmwiOiJodHRwczovL3d3dy5jbXMuZ292L25ld3Nyb29tL2ZhY3Qtc2hlZXRzL2ltcGxlbWVudGluZy1jZXJ0YWluLXByb3Zpc2lvbnMtY29uc29saWRhdGVkLWFwcHJvcHJpYXRpb25zLWFjdC0yMDIxLWFuZC1vdGhlci1yZXZpc2lvbnMtbWVkaWNhcmUtMiJ9.n-t10n9TH8XNXjARn64ntUXp0jcDD7gNmjPMvnLv8DA/s/1097953104/br/146950582569-l"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lnks.gd/l/eyJhbGciOiJIUzI1NiJ9.eyJidWxsZXRpbl9saW5rX2lkIjoxMDcsInVyaSI6ImJwMjpjbGljayIsImJ1bGxldGluX2lkIjoiMjAyMjEwMjguNjU4NTYwNzEiLCJ1cmwiOiJodHRwczovL3d3dy5mZWRlcmFscmVnaXN0ZXIuZ292L3B1YmxpYy1pbnNwZWN0aW9uLzIwMjItMjM0MDcvbWVkaWNhcmUtcHJvZ3JhbS1pbXBsZW1lbnRpbmctY2VydGFpbi1wcm92aXNpb25zLW9mLXRoZS1jb25zb2xpZGF0ZWQtYXBwcm9wcmlhdGlvbnMtYWN0LTIwMjEtYW5kIn0.FW6WK4L_Fn-wMl_Q8ApF93h1WrmMk057nfZ-TuoMCrE/s/1097953104/br/146950582569-l"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ecfr.gov/current/title-42/chapter-IV/subchapter-B/part-422/subpart-B#p-422.62(a)(4)"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www.ecfr.gov/current/title-42/chapter-IV/subchapter-B/part-423/subpart-B#p-423.38(c)(25)" TargetMode="External"/><Relationship Id="rId4" Type="http://schemas.openxmlformats.org/officeDocument/2006/relationships/hyperlink" Target="https://www.ecfr.gov/current/title-42/chapter-IV/subchapter-B/part-423/subpart-B#p-423.38(c)(15)"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cms.gov/files/document/cy2021-ma-enrollment-and-disenrollment-guidance.pdf"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medicare.gov/sign-up-change-plans/when-can-i-join-a-health-or-drug-plan/special-circumstances-special-enrollment-period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medicare.gov/publications/10116-your-medicare-benefits.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medicare.gov/your-medicare-costs/medicare-costs-at-a-glance"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es.medicare.gov/coverage/skilled-nursing-facility-snf-care"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es.medicare.gov/coverage/home-health-services"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irs.gov/pub/irs-pdf/p969.pdf"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www.medicare.gov/coverage" TargetMode="External"/><Relationship Id="rId5" Type="http://schemas.openxmlformats.org/officeDocument/2006/relationships/hyperlink" Target="https://es.medicare.gov/coverage/prescription-drugs-outpatient" TargetMode="External"/><Relationship Id="rId4" Type="http://schemas.openxmlformats.org/officeDocument/2006/relationships/hyperlink" Target="http://www.cms.gov/Center/Provider-Type/Home-Health-Agency-HHA-Center.html"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es.medicare.gov/coverage/preventive-screening-services"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medicare.gov/basics/costs/pay-premiums"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tricare.mil/mybenefit"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es.medicare.gov/publications"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medicare.gov/supplierdirectory/search.html"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medicare.gov/supplements-other-insurance/how-to-compare-medigap-policies"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medicare.gov/medigap-supplemental-insurance-plans/" TargetMode="External"/><Relationship Id="rId7" Type="http://schemas.openxmlformats.org/officeDocument/2006/relationships/hyperlink" Target="https://www.medicare.gov/supplements-other-insurance/how-to-compare-medigap-policies"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s://cmsnationaltrainingprogram.cms.gov/?q=global-search&amp;search=Medigap+policies&amp;combine=Medigap+policies" TargetMode="External"/><Relationship Id="rId5"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 Id="rId4" Type="http://schemas.openxmlformats.org/officeDocument/2006/relationships/hyperlink" Target="https://www.shiphelp.org/"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s.medicare.gov/medicare-and-you"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cmsnationaltrainingprogram.cms.gov/" TargetMode="External"/><Relationship Id="rId4" Type="http://schemas.openxmlformats.org/officeDocument/2006/relationships/hyperlink" Target="https://www.cms.gov/Research-Statistics-Data-and-Systems/Statistics-Trends-and-Reports/CMS-Fast-Facts/index.html" TargetMode="Externa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medicare.gov/plan-compare/#/?lang=en"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https://www.shiphelp.org/" TargetMode="Externa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ecfr.gov/cgi-bin/text-idx?SID=7805cfe316ca233ff673e2e02b0e6b74&amp;mc=true&amp;node=se42.3.423_1120&amp;rgn=div8"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medicare.gov/drug-coverage-part-d/costs-for-medicare-drug-coverage/costs-in-the-coverage-gap" TargetMode="External"/><Relationship Id="rId2" Type="http://schemas.openxmlformats.org/officeDocument/2006/relationships/slide" Target="../slides/slide62.xml"/><Relationship Id="rId1" Type="http://schemas.openxmlformats.org/officeDocument/2006/relationships/notesMaster" Target="../notesMasters/notesMaster1.xml"/><Relationship Id="rId4" Type="http://schemas.openxmlformats.org/officeDocument/2006/relationships/hyperlink" Target="https://www.medicare.gov/drug-coverage-part-d/costs-for-medicare-drug-coverage/catastrophic-coverage" TargetMode="Externa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ssa.gov/forms/ssa-44.pdf"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cms.gov/Medicare/Prescription-Drug-Coverage/PrescriptionDrugCovContra/Downloads/Part-D-Benefits-Manual-Chapter-6.pdf"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www.medicare.gov/plan-compare" TargetMode="External"/><Relationship Id="rId2" Type="http://schemas.openxmlformats.org/officeDocument/2006/relationships/slide" Target="../slides/slide68.xml"/><Relationship Id="rId1" Type="http://schemas.openxmlformats.org/officeDocument/2006/relationships/notesMaster" Target="../notesMasters/notesMaster1.xml"/><Relationship Id="rId4" Type="http://schemas.openxmlformats.org/officeDocument/2006/relationships/hyperlink" Target="https://www.shiphelp.org/" TargetMode="Externa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cmsnationaltrainingprogram.cms.gov/?q=global-search&amp;combine=classroom%20modules"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medicare.gov/sign-up-change-plans/types-of-medicare-health-plans/things-to-know-about-medicare-advantage-plans" TargetMode="External"/><Relationship Id="rId2" Type="http://schemas.openxmlformats.org/officeDocument/2006/relationships/slide" Target="../slides/slide76.xml"/><Relationship Id="rId1" Type="http://schemas.openxmlformats.org/officeDocument/2006/relationships/notesMaster" Target="../notesMasters/notesMaster1.xml"/><Relationship Id="rId5" Type="http://schemas.openxmlformats.org/officeDocument/2006/relationships/hyperlink" Target="https://gcc02.safelinks.protection.outlook.com/?url=https%3A%2F%2Fwww.medicare.gov%2Fwhat-medicare-covers%2Fwhat-medicare-health-plans-cover%2Fmedicare-advantage-plans-cover-all-medicare-services&amp;data=05%7C01%7CLeslie.Long%40cms.hhs.gov%7Caebf3b29177143585fd408da4a7b3530%7Cd58addea50534a808499ba4d944910df%7C0%7C0%7C637904190342736334%7CUnknown%7CTWFpbGZsb3d8eyJWIjoiMC4wLjAwMDAiLCJQIjoiV2luMzIiLCJBTiI6Ik1haWwiLCJXVCI6Mn0%3D%7C3000%7C%7C%7C&amp;sdata=cxYqrNJ89yJo42yc7hJugieAqhq%2FJgZAnL0dKq2t9WI%3D&amp;reserved=0" TargetMode="External"/><Relationship Id="rId4" Type="http://schemas.openxmlformats.org/officeDocument/2006/relationships/hyperlink" Target="https://www.medicare.gov/sign-up-change-plans/types-of-medicare-health-plans/medicare-advantage-plans/how-do-medicare-advantage-plans-work" TargetMode="Externa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medicare.gov/sign-up-change-plans/joining-a-health-or-drug-plan"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www.medicare.gov/plan-compare/#/?lang=en" TargetMode="External"/><Relationship Id="rId2" Type="http://schemas.openxmlformats.org/officeDocument/2006/relationships/slide" Target="../slides/slide78.xml"/><Relationship Id="rId1" Type="http://schemas.openxmlformats.org/officeDocument/2006/relationships/notesMaster" Target="../notesMasters/notesMaster1.xml"/><Relationship Id="rId4"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www.medicare.gov/plan-compare"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edicare.gov/basics/get-started-with-medicare/medicare-basics/parts-of-medicar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ww.medicare.gov/sign-up-change-plans/types-of-medicare-health-plans/medicare-advantage-plans" TargetMode="External"/><Relationship Id="rId2" Type="http://schemas.openxmlformats.org/officeDocument/2006/relationships/slide" Target="../slides/slide81.xml"/><Relationship Id="rId1" Type="http://schemas.openxmlformats.org/officeDocument/2006/relationships/notesMaster" Target="../notesMasters/notesMaster1.xml"/><Relationship Id="rId4" Type="http://schemas.openxmlformats.org/officeDocument/2006/relationships/hyperlink" Target="https://www.medicare.gov/manage-your-health/i-have-end-stage-renal-disease-esrd" TargetMode="Externa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www.medicare.gov/plan-compare/#/?year=2022&amp;lang=en"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www.medicare.gov/plan-compare/#/pace/?lang=en&amp;year=2021"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s://www.healthcare.gov/" TargetMode="External"/><Relationship Id="rId2" Type="http://schemas.openxmlformats.org/officeDocument/2006/relationships/slide" Target="../slides/slide89.xml"/><Relationship Id="rId1" Type="http://schemas.openxmlformats.org/officeDocument/2006/relationships/notesMaster" Target="../notesMasters/notesMaster1.xml"/><Relationship Id="rId6" Type="http://schemas.openxmlformats.org/officeDocument/2006/relationships/hyperlink" Target="https://marketplace.cms.gov/technical-assistance-resources/training-materials/medicare-and-marketplace.pptx" TargetMode="External"/><Relationship Id="rId5" Type="http://schemas.openxmlformats.org/officeDocument/2006/relationships/hyperlink" Target="https://marketplace.cms.gov/outreach-and-education/medicare-and-the-health-insurance-marketplace.pdf" TargetMode="External"/><Relationship Id="rId4" Type="http://schemas.openxmlformats.org/officeDocument/2006/relationships/hyperlink" Target="https://www.healthcare.gov/small-businesses/employers/"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2ikOdAeZboY"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s://www.healthcare.gov/" TargetMode="External"/><Relationship Id="rId2" Type="http://schemas.openxmlformats.org/officeDocument/2006/relationships/slide" Target="../slides/slide90.xml"/><Relationship Id="rId1" Type="http://schemas.openxmlformats.org/officeDocument/2006/relationships/notesMaster" Target="../notesMasters/notesMaster1.xml"/><Relationship Id="rId4" Type="http://schemas.openxmlformats.org/officeDocument/2006/relationships/hyperlink" Target="https://www.cuidadodesalud.gov/es/medicare/changing-from-marketplace-to-medicare/" TargetMode="Externa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s://www.shiptacenter.org/" TargetMode="External"/><Relationship Id="rId2" Type="http://schemas.openxmlformats.org/officeDocument/2006/relationships/slide" Target="../slides/slide91.xml"/><Relationship Id="rId1" Type="http://schemas.openxmlformats.org/officeDocument/2006/relationships/notesMaster" Target="../notesMasters/notesMaster1.xml"/><Relationship Id="rId4" Type="http://schemas.openxmlformats.org/officeDocument/2006/relationships/hyperlink" Target="https://www.healthcare.gov/medicare/" TargetMode="Externa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es.medicare.gov/talk-to-someone" TargetMode="External"/><Relationship Id="rId2" Type="http://schemas.openxmlformats.org/officeDocument/2006/relationships/slide" Target="../slides/slide95.xml"/><Relationship Id="rId1" Type="http://schemas.openxmlformats.org/officeDocument/2006/relationships/notesMaster" Target="../notesMasters/notesMaster1.xml"/><Relationship Id="rId6" Type="http://schemas.openxmlformats.org/officeDocument/2006/relationships/hyperlink" Target="https://www.medicare.gov/your-medicare-costs/get-help-paying-costs" TargetMode="External"/><Relationship Id="rId5" Type="http://schemas.openxmlformats.org/officeDocument/2006/relationships/hyperlink" Target="http://www.espanol.insurekidsnow.gov/" TargetMode="External"/><Relationship Id="rId4" Type="http://schemas.openxmlformats.org/officeDocument/2006/relationships/hyperlink" Target="https://www.ssa.gov/medicare/part-d-extra-help" TargetMode="Externa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s://www.medicare.gov/your-medicare-costs/get-help-paying-costs/medicare-savings-programs" TargetMode="External"/><Relationship Id="rId2" Type="http://schemas.openxmlformats.org/officeDocument/2006/relationships/slide" Target="../slides/slide96.xml"/><Relationship Id="rId1" Type="http://schemas.openxmlformats.org/officeDocument/2006/relationships/notesMaster" Target="../notesMasters/notesMaster1.xml"/><Relationship Id="rId5" Type="http://schemas.openxmlformats.org/officeDocument/2006/relationships/hyperlink" Target="https://www.cms.gov/Medicare-Medicaid-Coordination/Medicare-and-Medicaid-Coordination/Medicare-Medicaid-Coordination-Office/Downloads/MMCO_DualEligibleDefinition.pdf" TargetMode="External"/><Relationship Id="rId4" Type="http://schemas.openxmlformats.org/officeDocument/2006/relationships/hyperlink" Target="https://es.medicare.gov/talk-to-someone" TargetMode="Externa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www.cms.gov/Medicare/Prescription-Drug-Coverage/LimitedIncomeandResources"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s://www.ssa.gov/medicare/part-d-extra-help" TargetMode="External"/><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s://es.medicare.gov/talk-to-someone" TargetMode="External"/><Relationship Id="rId2" Type="http://schemas.openxmlformats.org/officeDocument/2006/relationships/slide" Target="../slides/slide99.xml"/><Relationship Id="rId1" Type="http://schemas.openxmlformats.org/officeDocument/2006/relationships/notesMaster" Target="../notesMasters/notesMaster1.xml"/><Relationship Id="rId4" Type="http://schemas.openxmlformats.org/officeDocument/2006/relationships/hyperlink" Target="https://www.medicaid.gov/medicaid/program-information/medicaid-and-chip-enrollment-data/report-highlights/index.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4924926"/>
          </a:xfrm>
        </p:spPr>
        <p:txBody>
          <a:bodyPr/>
          <a:lstStyle/>
          <a:p>
            <a:pPr marL="0" indent="0">
              <a:spcBef>
                <a:spcPts val="600"/>
              </a:spcBef>
              <a:buNone/>
              <a:defRPr/>
            </a:pPr>
            <a:r>
              <a:rPr lang="es-US" b="1" dirty="0">
                <a:cs typeface="Arial"/>
              </a:rPr>
              <a:t>Notas del presentador/a</a:t>
            </a:r>
            <a:r>
              <a:rPr lang="es-US" dirty="0"/>
              <a:t> </a:t>
            </a:r>
          </a:p>
          <a:p>
            <a:pPr marL="0" indent="0">
              <a:spcBef>
                <a:spcPts val="600"/>
              </a:spcBef>
              <a:buNone/>
              <a:defRPr/>
            </a:pPr>
            <a:r>
              <a:rPr lang="es-US" dirty="0"/>
              <a:t>Este módulo de capacitación explica los conceptos básicos del programa Medicare, incluidos la Parte A de Medicare (seguro hospitalario), la Parte B de Medicare (seguro médico), el seguro complementario de Medicare (</a:t>
            </a:r>
            <a:r>
              <a:rPr lang="es-US" dirty="0" err="1"/>
              <a:t>Medigap</a:t>
            </a:r>
            <a:r>
              <a:rPr lang="es-US" dirty="0"/>
              <a:t>), Medicare </a:t>
            </a:r>
            <a:r>
              <a:rPr lang="es-US" dirty="0" err="1"/>
              <a:t>Advantage</a:t>
            </a:r>
            <a:r>
              <a:rPr lang="es-US" dirty="0"/>
              <a:t>, la cobertura de medicamentos de Medicare, el </a:t>
            </a:r>
            <a:r>
              <a:rPr lang="es-US" dirty="0" err="1"/>
              <a:t>Health</a:t>
            </a:r>
            <a:r>
              <a:rPr lang="es-US" dirty="0"/>
              <a:t> </a:t>
            </a:r>
            <a:r>
              <a:rPr lang="es-US" dirty="0" err="1"/>
              <a:t>Insurance</a:t>
            </a:r>
            <a:r>
              <a:rPr lang="es-US" dirty="0"/>
              <a:t> Marketplace®, Medicaid y otros programas para ayudar personas con ingresos y recursos limitados y recursos relacionados. </a:t>
            </a:r>
          </a:p>
          <a:p>
            <a:pPr marL="0" indent="0">
              <a:spcBef>
                <a:spcPts val="600"/>
              </a:spcBef>
              <a:buNone/>
              <a:defRPr/>
            </a:pPr>
            <a:r>
              <a:rPr lang="es-US" b="1" dirty="0">
                <a:cs typeface="Arial" panose="020B0604020202020204" pitchFamily="34" charset="0"/>
              </a:rPr>
              <a:t>Exención de responsabilidad</a:t>
            </a:r>
            <a:r>
              <a:rPr lang="es-US" dirty="0"/>
              <a:t> </a:t>
            </a:r>
          </a:p>
          <a:p>
            <a:pPr marL="0" indent="0">
              <a:spcBef>
                <a:spcPts val="600"/>
              </a:spcBef>
              <a:buNone/>
              <a:defRPr/>
            </a:pPr>
            <a:r>
              <a:rPr lang="es-US" dirty="0"/>
              <a:t>Este módulo de capacitación fue elaborado y aprobado por los Centros de Servicios de Medicare y Medicaid (CMS), la agencia federal que administra Medicare, Medicaid, el Programa de seguro médico para niños (CHIP) y el </a:t>
            </a:r>
            <a:r>
              <a:rPr lang="es-US" dirty="0" err="1"/>
              <a:t>Health</a:t>
            </a:r>
            <a:r>
              <a:rPr lang="es-US" dirty="0"/>
              <a:t> </a:t>
            </a:r>
            <a:r>
              <a:rPr lang="es-US" dirty="0" err="1"/>
              <a:t>Insurance</a:t>
            </a:r>
            <a:r>
              <a:rPr lang="es-US" dirty="0"/>
              <a:t> Marketplace®. </a:t>
            </a:r>
          </a:p>
          <a:p>
            <a:pPr marL="0" indent="0">
              <a:spcBef>
                <a:spcPts val="600"/>
              </a:spcBef>
              <a:buNone/>
              <a:defRPr/>
            </a:pPr>
            <a:r>
              <a:rPr lang="es-US" dirty="0"/>
              <a:t>La información en este módulo era correcta a </a:t>
            </a:r>
            <a:r>
              <a:rPr lang="es-US" b="1" dirty="0">
                <a:cs typeface="Arial"/>
              </a:rPr>
              <a:t>mayo de 2023</a:t>
            </a:r>
            <a:r>
              <a:rPr lang="es-US" dirty="0"/>
              <a:t>. Para consultar una versión actualizada, visite </a:t>
            </a:r>
            <a:r>
              <a:rPr lang="es-US" dirty="0">
                <a:cs typeface="Arial"/>
                <a:hlinkClick r:id="rId3"/>
              </a:rPr>
              <a:t>CMSnationaltrainingprogram.cms.gov</a:t>
            </a:r>
            <a:r>
              <a:rPr lang="es-US" dirty="0"/>
              <a:t>. </a:t>
            </a:r>
          </a:p>
          <a:p>
            <a:pPr marL="0" indent="0">
              <a:spcBef>
                <a:spcPts val="600"/>
              </a:spcBef>
              <a:buNone/>
              <a:defRPr/>
            </a:pPr>
            <a:r>
              <a:rPr lang="es-US" dirty="0"/>
              <a:t>El Programa Nacional de Capacitación de los CMS proporciona esta información como un recurso para nuestros colaboradores. El presente no es un documento legal ni tiene fines de prensa. La prensa puede comunicarse con la oficina de prensa de CMS en </a:t>
            </a:r>
            <a:r>
              <a:rPr lang="es-US" u="sng" dirty="0">
                <a:cs typeface="Arial"/>
                <a:hlinkClick r:id="rId4"/>
              </a:rPr>
              <a:t>press@cms.hhs.gov</a:t>
            </a:r>
            <a:r>
              <a:rPr lang="es-US" dirty="0"/>
              <a:t>. La orientación legal oficial del Programa Medicare está contenida en los estatutos, reglamentos y resoluciones pertinentes.</a:t>
            </a:r>
          </a:p>
          <a:p>
            <a:pPr marL="0" indent="0">
              <a:spcBef>
                <a:spcPts val="600"/>
              </a:spcBef>
              <a:buNone/>
              <a:defRPr/>
            </a:pPr>
            <a:r>
              <a:rPr lang="es-US" dirty="0"/>
              <a:t>Esta comunicación fue impresa, publicada o producida y difundida a expensas de los contribuyentes de los EE. UU.</a:t>
            </a:r>
          </a:p>
          <a:p>
            <a:pPr marL="0" indent="0">
              <a:spcBef>
                <a:spcPts val="600"/>
              </a:spcBef>
              <a:buNone/>
              <a:defRPr/>
            </a:pPr>
            <a:r>
              <a:rPr lang="es-US" dirty="0" err="1"/>
              <a:t>Health</a:t>
            </a:r>
            <a:r>
              <a:rPr lang="es-US" dirty="0"/>
              <a:t> </a:t>
            </a:r>
            <a:r>
              <a:rPr lang="es-US" dirty="0" err="1"/>
              <a:t>Insurance</a:t>
            </a:r>
            <a:r>
              <a:rPr lang="es-US" dirty="0"/>
              <a:t> Marketplace® (Mercado de Seguros Médicos) es una marca de servicio registrada del Departamento de Salud y Servicios Humanos (HHS) de los EE. UU.</a:t>
            </a:r>
          </a:p>
        </p:txBody>
      </p:sp>
    </p:spTree>
    <p:extLst>
      <p:ext uri="{BB962C8B-B14F-4D97-AF65-F5344CB8AC3E}">
        <p14:creationId xmlns:p14="http://schemas.microsoft.com/office/powerpoint/2010/main" val="38627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581400"/>
            <a:ext cx="5805805" cy="5144347"/>
          </a:xfrm>
        </p:spPr>
        <p:txBody>
          <a:bodyPr/>
          <a:lstStyle/>
          <a:p>
            <a:pPr marL="0" indent="0" defTabSz="966612">
              <a:buNone/>
              <a:defRPr/>
            </a:pPr>
            <a:r>
              <a:rPr lang="es-US" b="1" dirty="0">
                <a:solidFill>
                  <a:srgbClr val="000000"/>
                </a:solidFill>
                <a:cs typeface="Arial" panose="020B0604020202020204" pitchFamily="34" charset="0"/>
              </a:rPr>
              <a:t>Notas del presentador</a:t>
            </a:r>
            <a:r>
              <a:rPr lang="es-US" dirty="0">
                <a:solidFill>
                  <a:srgbClr val="444444"/>
                </a:solidFill>
                <a:cs typeface="Arial" panose="020B0604020202020204" pitchFamily="34" charset="0"/>
              </a:rPr>
              <a:t>​</a:t>
            </a:r>
          </a:p>
          <a:p>
            <a:pPr marL="0" indent="0" defTabSz="966612">
              <a:buNone/>
              <a:defRPr/>
            </a:pPr>
            <a:r>
              <a:rPr lang="es-US" dirty="0">
                <a:solidFill>
                  <a:prstClr val="black"/>
                </a:solidFill>
                <a:cs typeface="Arial" panose="020B0604020202020204" pitchFamily="34" charset="0"/>
              </a:rPr>
              <a:t>Este gráfico le permite comprar directamente los planes de Medicare Original y de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Comparemos las opciones de médicos y hospitales:</a:t>
            </a:r>
          </a:p>
          <a:p>
            <a:pPr marL="0" indent="0" defTabSz="966612">
              <a:buNone/>
              <a:defRPr/>
            </a:pPr>
            <a:r>
              <a:rPr lang="es-US" b="1" dirty="0">
                <a:solidFill>
                  <a:prstClr val="black"/>
                </a:solidFill>
                <a:cs typeface="Arial" panose="020B0604020202020204" pitchFamily="34" charset="0"/>
              </a:rPr>
              <a:t>Medicare Original </a:t>
            </a:r>
          </a:p>
          <a:p>
            <a:pPr marL="125660" lvl="1" indent="-125660" defTabSz="966612">
              <a:buFont typeface="Wingdings" panose="05000000000000000000" pitchFamily="2" charset="2"/>
              <a:buChar char="§"/>
              <a:tabLst>
                <a:tab pos="125861" algn="l"/>
              </a:tabLst>
              <a:defRPr/>
            </a:pPr>
            <a:r>
              <a:rPr lang="es-US" dirty="0">
                <a:solidFill>
                  <a:prstClr val="black"/>
                </a:solidFill>
                <a:cs typeface="Arial" panose="020B0604020202020204" pitchFamily="34" charset="0"/>
              </a:rPr>
              <a:t>Puede utilizar </a:t>
            </a:r>
            <a:r>
              <a:rPr lang="es-US" b="1" dirty="0">
                <a:solidFill>
                  <a:prstClr val="black"/>
                </a:solidFill>
                <a:cs typeface="Arial" panose="020B0604020202020204" pitchFamily="34" charset="0"/>
              </a:rPr>
              <a:t>cualquier médico u hospital que acepte Medicare, en cualquier lugar de los EE. UU.</a:t>
            </a:r>
          </a:p>
          <a:p>
            <a:pPr marL="125660" lvl="1" indent="-125660" defTabSz="966612">
              <a:buFont typeface="Wingdings" panose="05000000000000000000" pitchFamily="2" charset="2"/>
              <a:buChar char="§"/>
              <a:tabLst>
                <a:tab pos="125861" algn="l"/>
              </a:tabLst>
              <a:defRPr/>
            </a:pPr>
            <a:r>
              <a:rPr lang="es-US" dirty="0">
                <a:solidFill>
                  <a:prstClr val="black"/>
                </a:solidFill>
                <a:cs typeface="Arial" panose="020B0604020202020204" pitchFamily="34" charset="0"/>
              </a:rPr>
              <a:t>En la mayoría de los casos, </a:t>
            </a:r>
            <a:r>
              <a:rPr lang="es-US" b="1" dirty="0">
                <a:solidFill>
                  <a:prstClr val="black"/>
                </a:solidFill>
                <a:cs typeface="Arial" panose="020B0604020202020204" pitchFamily="34" charset="0"/>
              </a:rPr>
              <a:t>no necesita </a:t>
            </a:r>
            <a:r>
              <a:rPr lang="es-US" dirty="0">
                <a:solidFill>
                  <a:prstClr val="black"/>
                </a:solidFill>
                <a:cs typeface="Arial" panose="020B0604020202020204" pitchFamily="34" charset="0"/>
              </a:rPr>
              <a:t>una derivación para ver a un especialista.</a:t>
            </a:r>
          </a:p>
          <a:p>
            <a:pPr marL="0" indent="0" defTabSz="966612">
              <a:buNone/>
              <a:defRPr/>
            </a:pPr>
            <a:r>
              <a:rPr lang="es-US" b="1" dirty="0">
                <a:solidFill>
                  <a:prstClr val="black"/>
                </a:solidFill>
                <a:cs typeface="Arial" panose="020B0604020202020204" pitchFamily="34" charset="0"/>
              </a:rPr>
              <a:t>Planes de Medicare </a:t>
            </a:r>
            <a:r>
              <a:rPr lang="es-US" b="1" dirty="0" err="1">
                <a:solidFill>
                  <a:prstClr val="black"/>
                </a:solidFill>
                <a:cs typeface="Arial" panose="020B0604020202020204" pitchFamily="34" charset="0"/>
              </a:rPr>
              <a:t>Advantage</a:t>
            </a:r>
            <a:r>
              <a:rPr lang="es-US" b="1" dirty="0">
                <a:solidFill>
                  <a:prstClr val="black"/>
                </a:solidFill>
                <a:cs typeface="Arial" panose="020B0604020202020204" pitchFamily="34" charset="0"/>
              </a:rPr>
              <a:t> </a:t>
            </a:r>
          </a:p>
          <a:p>
            <a:pPr marL="125660" lvl="1" indent="-125660" defTabSz="966612">
              <a:buFont typeface="Wingdings" panose="05000000000000000000" pitchFamily="2" charset="2"/>
              <a:buChar char="§"/>
              <a:tabLst>
                <a:tab pos="125861" algn="l"/>
              </a:tabLst>
              <a:defRPr/>
            </a:pPr>
            <a:r>
              <a:rPr lang="es-US" dirty="0"/>
              <a:t>En muchos casos, solo puede usar </a:t>
            </a:r>
            <a:r>
              <a:rPr lang="es-US" b="1" dirty="0">
                <a:cs typeface="Arial" panose="020B0604020202020204" pitchFamily="34" charset="0"/>
              </a:rPr>
              <a:t>médicos y otros proveedores que están en la red y el área de servicio del plan </a:t>
            </a:r>
            <a:r>
              <a:rPr lang="es-US" dirty="0"/>
              <a:t>(para atención que no sea de emergencia). Algunos planes ofrecen cobertura que no es de emergencia fuera de la red, pero generalmente a un costo más alto. 	</a:t>
            </a:r>
          </a:p>
          <a:p>
            <a:pPr marL="125660" lvl="1" indent="-125660" defTabSz="966612">
              <a:buFont typeface="Wingdings" panose="05000000000000000000" pitchFamily="2" charset="2"/>
              <a:buChar char="§"/>
              <a:tabLst>
                <a:tab pos="125861" algn="l"/>
              </a:tabLst>
              <a:defRPr/>
            </a:pPr>
            <a:r>
              <a:rPr lang="es-US" b="1" dirty="0">
                <a:solidFill>
                  <a:prstClr val="black"/>
                </a:solidFill>
                <a:cs typeface="Arial" panose="020B0604020202020204" pitchFamily="34" charset="0"/>
              </a:rPr>
              <a:t>Puede que deba </a:t>
            </a:r>
            <a:r>
              <a:rPr lang="es-US" dirty="0">
                <a:solidFill>
                  <a:prstClr val="black"/>
                </a:solidFill>
                <a:cs typeface="Arial" panose="020B0604020202020204" pitchFamily="34" charset="0"/>
              </a:rPr>
              <a:t>obtener un remitido para ver a un especialista.</a:t>
            </a:r>
          </a:p>
          <a:p>
            <a:pPr marL="241600" lvl="1" indent="-115768" defTabSz="966612">
              <a:buFont typeface="Arial" panose="020B0604020202020204" pitchFamily="34" charset="0"/>
              <a:buChar char="•"/>
              <a:tabLst>
                <a:tab pos="125861" algn="l"/>
              </a:tabLs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274495408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s-US" b="1">
                <a:cs typeface="Arial" panose="020B0604020202020204" pitchFamily="34" charset="0"/>
              </a:rPr>
              <a:t>Notas del presentador/a</a:t>
            </a:r>
          </a:p>
          <a:p>
            <a:pPr marL="0" indent="0" defTabSz="966612">
              <a:spcBef>
                <a:spcPts val="634"/>
              </a:spcBef>
              <a:buNone/>
              <a:defRPr/>
            </a:pPr>
            <a:r>
              <a:rPr lang="es-US" b="1">
                <a:solidFill>
                  <a:prstClr val="black"/>
                </a:solidFill>
                <a:cs typeface="Arial" panose="020B0604020202020204" pitchFamily="34" charset="0"/>
              </a:rPr>
              <a:t>Medicare y Medicaid se distinguen en los siguientes aspectos:</a:t>
            </a:r>
          </a:p>
          <a:p>
            <a:pPr marL="125834" indent="-125834" defTabSz="966612">
              <a:spcBef>
                <a:spcPts val="634"/>
              </a:spcBef>
              <a:defRPr/>
            </a:pPr>
            <a:r>
              <a:rPr lang="es-US">
                <a:solidFill>
                  <a:prstClr val="black"/>
                </a:solidFill>
                <a:cs typeface="Arial" panose="020B0604020202020204" pitchFamily="34" charset="0"/>
              </a:rPr>
              <a:t>Medicare es un programa nacional que es uniforme en todo el país. Medicaid consiste en programas estatales que varían entre estados.</a:t>
            </a:r>
          </a:p>
          <a:p>
            <a:pPr marL="125834" indent="-125834" defTabSz="966612">
              <a:spcBef>
                <a:spcPts val="634"/>
              </a:spcBef>
              <a:defRPr/>
            </a:pPr>
            <a:r>
              <a:rPr lang="es-US">
                <a:solidFill>
                  <a:prstClr val="black"/>
                </a:solidFill>
                <a:cs typeface="Arial" panose="020B0604020202020204" pitchFamily="34" charset="0"/>
              </a:rPr>
              <a:t>Medicare es administrado por el gobierno federal. Medicaid es administrado por los gobiernos estatales dentro de las leyes federales (asociación federal/estatal).</a:t>
            </a:r>
          </a:p>
          <a:p>
            <a:pPr marL="125834" indent="-125834" defTabSz="966612">
              <a:spcBef>
                <a:spcPts val="634"/>
              </a:spcBef>
              <a:defRPr/>
            </a:pPr>
            <a:r>
              <a:rPr lang="es-US">
                <a:solidFill>
                  <a:prstClr val="black"/>
                </a:solidFill>
                <a:cs typeface="Arial" panose="020B0604020202020204" pitchFamily="34" charset="0"/>
              </a:rPr>
              <a:t>Medicare es un seguro para personas mayores de 65 años, personas menores de 65 años con ciertas discapacidades, o de cualquier edad con enfermedad renal terminal (ESRD, por sus siglas en inglés). Medicaid es un seguro médico para personas con base en requisitos de necesidades financieras y no financieras</a:t>
            </a:r>
          </a:p>
          <a:p>
            <a:pPr marL="125834" indent="-125834" defTabSz="966612">
              <a:spcBef>
                <a:spcPts val="634"/>
              </a:spcBef>
              <a:defRPr/>
            </a:pPr>
            <a:r>
              <a:rPr lang="es-US">
                <a:solidFill>
                  <a:prstClr val="black"/>
                </a:solidFill>
                <a:cs typeface="Arial" panose="020B0604020202020204" pitchFamily="34" charset="0"/>
              </a:rPr>
              <a:t>Medicare es el pagador primario de la nación en cuanto a servicios de internación en hospitales para los incapacitados, los ancianos y las personas con ESRD. Medicaid es el pagador público primario de la nación en lo que respecta a servicios de cuidado a largo plazo, salud mental y atención médica grave.</a:t>
            </a:r>
          </a:p>
          <a:p>
            <a:pPr marL="0" indent="0">
              <a:buNone/>
            </a:pPr>
            <a:endParaRPr lang="en-US" dirty="0"/>
          </a:p>
        </p:txBody>
      </p:sp>
    </p:spTree>
    <p:extLst>
      <p:ext uri="{BB962C8B-B14F-4D97-AF65-F5344CB8AC3E}">
        <p14:creationId xmlns:p14="http://schemas.microsoft.com/office/powerpoint/2010/main" val="91342793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n-US" b="1" dirty="0" err="1">
                <a:solidFill>
                  <a:prstClr val="black"/>
                </a:solidFill>
                <a:ea typeface="ＭＳ Ｐゴシック"/>
                <a:cs typeface="Arial"/>
              </a:rPr>
              <a:t>Esta</a:t>
            </a:r>
            <a:r>
              <a:rPr lang="en-US" b="1" dirty="0">
                <a:solidFill>
                  <a:prstClr val="black"/>
                </a:solidFill>
                <a:ea typeface="ＭＳ Ｐゴシック"/>
                <a:cs typeface="Arial"/>
              </a:rPr>
              <a:t> </a:t>
            </a:r>
            <a:r>
              <a:rPr lang="en-US" b="1" dirty="0" err="1">
                <a:solidFill>
                  <a:prstClr val="black"/>
                </a:solidFill>
                <a:ea typeface="ＭＳ Ｐゴシック"/>
                <a:cs typeface="Arial"/>
              </a:rPr>
              <a:t>diapositiva</a:t>
            </a:r>
            <a:r>
              <a:rPr lang="en-US" b="1" dirty="0">
                <a:solidFill>
                  <a:prstClr val="black"/>
                </a:solidFill>
                <a:ea typeface="ＭＳ Ｐゴシック"/>
                <a:cs typeface="Arial"/>
              </a:rPr>
              <a:t> </a:t>
            </a:r>
            <a:r>
              <a:rPr lang="en-US" b="1" dirty="0" err="1">
                <a:solidFill>
                  <a:prstClr val="black"/>
                </a:solidFill>
                <a:ea typeface="ＭＳ Ｐゴシック"/>
                <a:cs typeface="Arial"/>
              </a:rPr>
              <a:t>tiene</a:t>
            </a:r>
            <a:r>
              <a:rPr lang="en-US" b="1" dirty="0">
                <a:solidFill>
                  <a:prstClr val="black"/>
                </a:solidFill>
                <a:ea typeface="ＭＳ Ｐゴシック"/>
                <a:cs typeface="Arial"/>
              </a:rPr>
              <a:t> </a:t>
            </a:r>
            <a:r>
              <a:rPr lang="en-US" b="1" dirty="0" err="1">
                <a:solidFill>
                  <a:prstClr val="black"/>
                </a:solidFill>
                <a:ea typeface="ＭＳ Ｐゴシック"/>
                <a:cs typeface="Arial"/>
              </a:rPr>
              <a:t>animación</a:t>
            </a:r>
            <a:r>
              <a:rPr lang="en-US" b="1" dirty="0">
                <a:solidFill>
                  <a:prstClr val="black"/>
                </a:solidFill>
                <a:ea typeface="ＭＳ Ｐゴシック"/>
                <a:cs typeface="Arial"/>
              </a:rPr>
              <a:t>.</a:t>
            </a:r>
            <a:endParaRPr lang="en-US" b="0" dirty="0">
              <a:cs typeface="Arial"/>
            </a:endParaRPr>
          </a:p>
          <a:p>
            <a:pPr marL="0" indent="0" defTabSz="966612">
              <a:spcBef>
                <a:spcPts val="634"/>
              </a:spcBef>
              <a:buNone/>
              <a:defRPr/>
            </a:pPr>
            <a:r>
              <a:rPr lang="en-US" b="1" dirty="0" err="1">
                <a:cs typeface="Arial"/>
              </a:rPr>
              <a:t>Notas</a:t>
            </a:r>
            <a:r>
              <a:rPr lang="en-US" b="1" dirty="0">
                <a:cs typeface="Arial"/>
              </a:rPr>
              <a:t> del </a:t>
            </a:r>
            <a:r>
              <a:rPr lang="en-US" b="1" dirty="0" err="1">
                <a:cs typeface="Arial"/>
              </a:rPr>
              <a:t>presentador</a:t>
            </a:r>
            <a:endParaRPr lang="en-US" b="1" dirty="0">
              <a:cs typeface="Arial"/>
            </a:endParaRPr>
          </a:p>
          <a:p>
            <a:pPr marL="0" indent="0" defTabSz="966612">
              <a:spcBef>
                <a:spcPts val="634"/>
              </a:spcBef>
              <a:buNone/>
              <a:defRPr/>
            </a:pPr>
            <a:r>
              <a:rPr lang="es-MX" b="1" dirty="0">
                <a:solidFill>
                  <a:prstClr val="black"/>
                </a:solidFill>
                <a:cs typeface="Arial"/>
              </a:rPr>
              <a:t>Al igual que Medicaid, CHIP es una colaboración entre los estados y el gobierno federal </a:t>
            </a:r>
            <a:r>
              <a:rPr lang="en-US" dirty="0">
                <a:solidFill>
                  <a:prstClr val="black"/>
                </a:solidFill>
                <a:cs typeface="Arial"/>
              </a:rPr>
              <a:t>q</a:t>
            </a:r>
            <a:r>
              <a:rPr lang="es-MX" dirty="0" err="1">
                <a:solidFill>
                  <a:prstClr val="black"/>
                </a:solidFill>
                <a:cs typeface="Arial"/>
              </a:rPr>
              <a:t>ue</a:t>
            </a:r>
            <a:r>
              <a:rPr lang="es-MX" dirty="0">
                <a:solidFill>
                  <a:prstClr val="black"/>
                </a:solidFill>
                <a:cs typeface="Arial"/>
              </a:rPr>
              <a:t> proporciona cobertura de salud a niños elegibles, y a algunas embarazadas, a través de Medicaid y de programas CHIP individuales.</a:t>
            </a:r>
            <a:r>
              <a:rPr lang="en-US" dirty="0">
                <a:solidFill>
                  <a:prstClr val="black"/>
                </a:solidFill>
                <a:cs typeface="Arial"/>
              </a:rPr>
              <a:t> </a:t>
            </a:r>
            <a:r>
              <a:rPr lang="es-MX" dirty="0">
                <a:solidFill>
                  <a:prstClr val="black"/>
                </a:solidFill>
                <a:cs typeface="Arial"/>
              </a:rPr>
              <a:t>Los estados administran CHIP dentro de las pautas generales establecidas por los CMS, y el programa está financiado conjuntamente por los estados y el gobierno federal</a:t>
            </a:r>
            <a:r>
              <a:rPr lang="en-US" dirty="0">
                <a:solidFill>
                  <a:prstClr val="black"/>
                </a:solidFill>
                <a:cs typeface="Arial"/>
              </a:rPr>
              <a:t>.</a:t>
            </a:r>
          </a:p>
          <a:p>
            <a:pPr marL="119149" indent="-119149" defTabSz="966612">
              <a:spcBef>
                <a:spcPts val="634"/>
              </a:spcBef>
              <a:defRPr/>
            </a:pPr>
            <a:r>
              <a:rPr lang="es-MX" dirty="0">
                <a:solidFill>
                  <a:prstClr val="black"/>
                </a:solidFill>
                <a:cs typeface="Arial"/>
              </a:rPr>
              <a:t>Para octubre de 2022, había más de 6.9 millones de niños inscritos en el programa CHIP</a:t>
            </a:r>
            <a:r>
              <a:rPr lang="en-US" dirty="0">
                <a:cs typeface="Arial"/>
              </a:rPr>
              <a:t>.</a:t>
            </a:r>
          </a:p>
          <a:p>
            <a:pPr marL="119149" indent="-119149">
              <a:spcBef>
                <a:spcPts val="634"/>
              </a:spcBef>
              <a:defRPr/>
            </a:pPr>
            <a:r>
              <a:rPr lang="es-MX" dirty="0">
                <a:cs typeface="Arial"/>
              </a:rPr>
              <a:t>Llame a la oficina de Asistencia Médica (Medicaid) de su estado para obtener más información y para saber si califica para CHIP</a:t>
            </a:r>
            <a:r>
              <a:rPr lang="en-US" dirty="0">
                <a:solidFill>
                  <a:prstClr val="black"/>
                </a:solidFill>
                <a:cs typeface="Arial"/>
              </a:rPr>
              <a:t>. </a:t>
            </a:r>
            <a:r>
              <a:rPr lang="en-US" dirty="0" err="1">
                <a:solidFill>
                  <a:prstClr val="black"/>
                </a:solidFill>
                <a:cs typeface="Arial"/>
              </a:rPr>
              <a:t>Además</a:t>
            </a:r>
            <a:r>
              <a:rPr lang="en-US" dirty="0">
                <a:solidFill>
                  <a:prstClr val="black"/>
                </a:solidFill>
                <a:cs typeface="Arial"/>
              </a:rPr>
              <a:t>, </a:t>
            </a:r>
            <a:r>
              <a:rPr lang="en-US" dirty="0" err="1">
                <a:solidFill>
                  <a:prstClr val="black"/>
                </a:solidFill>
                <a:cs typeface="Arial"/>
              </a:rPr>
              <a:t>visite</a:t>
            </a:r>
            <a:r>
              <a:rPr lang="en-US" dirty="0">
                <a:solidFill>
                  <a:prstClr val="black"/>
                </a:solidFill>
                <a:cs typeface="Arial"/>
              </a:rPr>
              <a:t> </a:t>
            </a:r>
            <a:r>
              <a:rPr lang="en-US" dirty="0">
                <a:solidFill>
                  <a:prstClr val="black"/>
                </a:solidFill>
                <a:cs typeface="Arial"/>
                <a:hlinkClick r:id="rId3"/>
              </a:rPr>
              <a:t>InsureKidsNow.gov</a:t>
            </a:r>
            <a:r>
              <a:rPr lang="en-US" dirty="0">
                <a:solidFill>
                  <a:prstClr val="black"/>
                </a:solidFill>
                <a:cs typeface="Arial"/>
              </a:rPr>
              <a:t> </a:t>
            </a:r>
            <a:r>
              <a:rPr lang="es-MX" dirty="0">
                <a:solidFill>
                  <a:prstClr val="black"/>
                </a:solidFill>
                <a:cs typeface="Arial"/>
              </a:rPr>
              <a:t>para obtener más información sobre las opciones de cobertura para su familia</a:t>
            </a:r>
            <a:r>
              <a:rPr lang="en-US" dirty="0">
                <a:solidFill>
                  <a:prstClr val="black"/>
                </a:solidFill>
                <a:cs typeface="Arial"/>
              </a:rPr>
              <a:t>.</a:t>
            </a:r>
          </a:p>
          <a:p>
            <a:pPr marL="119149" indent="-119149">
              <a:spcBef>
                <a:spcPts val="634"/>
              </a:spcBef>
              <a:defRPr/>
            </a:pPr>
            <a:r>
              <a:rPr lang="es-MX" dirty="0">
                <a:solidFill>
                  <a:prstClr val="black"/>
                </a:solidFill>
                <a:cs typeface="Arial"/>
              </a:rPr>
              <a:t>Para ver la información de CHIP por estado, visite</a:t>
            </a:r>
            <a:r>
              <a:rPr lang="en-US" dirty="0">
                <a:solidFill>
                  <a:prstClr val="black"/>
                </a:solidFill>
                <a:cs typeface="Arial"/>
              </a:rPr>
              <a:t> </a:t>
            </a:r>
            <a:r>
              <a:rPr lang="en-US" dirty="0">
                <a:solidFill>
                  <a:prstClr val="black"/>
                </a:solidFill>
                <a:cs typeface="Arial"/>
                <a:hlinkClick r:id="rId4"/>
              </a:rPr>
              <a:t>Medicaid.gov/chip/state-program-information/chip-state-program-information.html</a:t>
            </a:r>
            <a:r>
              <a:rPr lang="en-US" dirty="0">
                <a:solidFill>
                  <a:prstClr val="black"/>
                </a:solidFill>
                <a:cs typeface="Arial"/>
              </a:rPr>
              <a:t>.</a:t>
            </a:r>
            <a:endParaRPr lang="en-US" dirty="0">
              <a:solidFill>
                <a:prstClr val="black"/>
              </a:solidFill>
            </a:endParaRPr>
          </a:p>
          <a:p>
            <a:pPr marL="0" indent="0" defTabSz="966612">
              <a:buNone/>
              <a:defRPr/>
            </a:pPr>
            <a:r>
              <a:rPr lang="en-US" b="1" dirty="0" err="1">
                <a:solidFill>
                  <a:prstClr val="black"/>
                </a:solidFill>
              </a:rPr>
              <a:t>Recurso</a:t>
            </a:r>
            <a:r>
              <a:rPr lang="en-US" b="1" dirty="0">
                <a:solidFill>
                  <a:prstClr val="black"/>
                </a:solidFill>
              </a:rPr>
              <a:t>:</a:t>
            </a:r>
            <a:r>
              <a:rPr lang="en-US" dirty="0">
                <a:solidFill>
                  <a:prstClr val="black"/>
                </a:solidFill>
              </a:rPr>
              <a:t> </a:t>
            </a:r>
            <a:r>
              <a:rPr lang="en-US" dirty="0">
                <a:solidFill>
                  <a:prstClr val="black"/>
                </a:solidFill>
                <a:hlinkClick r:id="rId5"/>
              </a:rPr>
              <a:t>Medicaid.gov/medicaid/program-information/medicaid-and-chip-enrollment-data/report-highlights/index.html</a:t>
            </a:r>
            <a:r>
              <a:rPr lang="en-US" dirty="0">
                <a:solidFill>
                  <a:prstClr val="black"/>
                </a:solidFill>
              </a:rPr>
              <a:t> </a:t>
            </a:r>
          </a:p>
        </p:txBody>
      </p:sp>
    </p:spTree>
    <p:extLst>
      <p:ext uri="{BB962C8B-B14F-4D97-AF65-F5344CB8AC3E}">
        <p14:creationId xmlns:p14="http://schemas.microsoft.com/office/powerpoint/2010/main" val="115640857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6" y="3581400"/>
            <a:ext cx="5759450" cy="5144347"/>
          </a:xfrm>
        </p:spPr>
        <p:txBody>
          <a:bodyPr/>
          <a:lstStyle/>
          <a:p>
            <a:pPr marL="0" indent="0" defTabSz="966612">
              <a:spcBef>
                <a:spcPts val="634"/>
              </a:spcBef>
              <a:buNone/>
              <a:defRPr/>
            </a:pPr>
            <a:r>
              <a:rPr lang="es-US" b="1">
                <a:solidFill>
                  <a:prstClr val="black"/>
                </a:solidFill>
                <a:ea typeface="ＭＳ Ｐゴシック"/>
                <a:cs typeface="Arial"/>
              </a:rPr>
              <a:t>Esta diapositiva tiene animación.</a:t>
            </a:r>
          </a:p>
          <a:p>
            <a:pPr marL="0" indent="0" defTabSz="966612">
              <a:spcBef>
                <a:spcPts val="634"/>
              </a:spcBef>
              <a:buNone/>
              <a:defRPr/>
            </a:pPr>
            <a:r>
              <a:rPr lang="es-US" b="1">
                <a:cs typeface="Arial"/>
              </a:rPr>
              <a:t>Notas del presentador/a</a:t>
            </a:r>
          </a:p>
          <a:p>
            <a:pPr marL="0" indent="0">
              <a:spcBef>
                <a:spcPts val="634"/>
              </a:spcBef>
              <a:buNone/>
              <a:defRPr/>
            </a:pPr>
            <a:r>
              <a:rPr lang="es-US" b="1">
                <a:solidFill>
                  <a:prstClr val="black"/>
                </a:solidFill>
                <a:cs typeface="Arial"/>
              </a:rPr>
              <a:t>Tiene diversos recursos disponibles para obtener más información y aclarar sus dudas, entre ellos, los siguientes: </a:t>
            </a:r>
          </a:p>
          <a:p>
            <a:pPr marL="119149" indent="-119149" defTabSz="966612">
              <a:spcBef>
                <a:spcPts val="634"/>
              </a:spcBef>
              <a:defRPr/>
            </a:pPr>
            <a:r>
              <a:rPr lang="es-US">
                <a:solidFill>
                  <a:prstClr val="black"/>
                </a:solidFill>
                <a:cs typeface="Arial"/>
              </a:rPr>
              <a:t>Sitio web de Medicare: </a:t>
            </a:r>
            <a:r>
              <a:rPr lang="es-US">
                <a:solidFill>
                  <a:prstClr val="black"/>
                </a:solidFill>
                <a:cs typeface="Arial"/>
                <a:hlinkClick r:id="rId3"/>
              </a:rPr>
              <a:t>Medicare.gov</a:t>
            </a:r>
            <a:r>
              <a:rPr lang="es-US">
                <a:solidFill>
                  <a:prstClr val="black"/>
                </a:solidFill>
                <a:cs typeface="Arial"/>
              </a:rPr>
              <a:t>. También puede llamar al 1-800-MEDICARE (1-800-633-4227); TTY: 1-877-486-2048. </a:t>
            </a:r>
          </a:p>
          <a:p>
            <a:pPr marL="125525" indent="-125525" defTabSz="966612">
              <a:spcBef>
                <a:spcPts val="634"/>
              </a:spcBef>
              <a:defRPr/>
            </a:pPr>
            <a:r>
              <a:rPr lang="es-US">
                <a:solidFill>
                  <a:prstClr val="black"/>
                </a:solidFill>
                <a:cs typeface="Arial"/>
              </a:rPr>
              <a:t>Sitio web de Medicaid: </a:t>
            </a:r>
            <a:r>
              <a:rPr lang="es-US">
                <a:solidFill>
                  <a:prstClr val="black"/>
                </a:solidFill>
                <a:cs typeface="Arial"/>
                <a:hlinkClick r:id="rId4"/>
              </a:rPr>
              <a:t>Medicaid.gov</a:t>
            </a:r>
            <a:r>
              <a:rPr lang="es-US">
                <a:solidFill>
                  <a:prstClr val="black"/>
                </a:solidFill>
                <a:cs typeface="Arial"/>
              </a:rPr>
              <a:t>.</a:t>
            </a:r>
          </a:p>
          <a:p>
            <a:pPr marL="125525" indent="-125525" defTabSz="966612">
              <a:spcBef>
                <a:spcPts val="634"/>
              </a:spcBef>
              <a:defRPr/>
            </a:pPr>
            <a:r>
              <a:rPr lang="es-US">
                <a:solidFill>
                  <a:prstClr val="black"/>
                </a:solidFill>
                <a:cs typeface="Arial"/>
              </a:rPr>
              <a:t>Sitio web de Seguridad Social: </a:t>
            </a:r>
            <a:r>
              <a:rPr lang="es-US">
                <a:solidFill>
                  <a:prstClr val="black"/>
                </a:solidFill>
                <a:cs typeface="Arial"/>
                <a:hlinkClick r:id="rId5"/>
              </a:rPr>
              <a:t>SSA.gov</a:t>
            </a:r>
            <a:r>
              <a:rPr lang="es-US">
                <a:solidFill>
                  <a:prstClr val="black"/>
                </a:solidFill>
                <a:cs typeface="Arial"/>
              </a:rPr>
              <a:t>. También puede llamar a su oficina local de Seguridad Social.</a:t>
            </a:r>
          </a:p>
          <a:p>
            <a:pPr marL="125525" indent="-125525" defTabSz="966612">
              <a:spcBef>
                <a:spcPts val="634"/>
              </a:spcBef>
              <a:defRPr/>
            </a:pPr>
            <a:r>
              <a:rPr lang="es-US">
                <a:solidFill>
                  <a:prstClr val="black"/>
                </a:solidFill>
                <a:cs typeface="Arial"/>
              </a:rPr>
              <a:t>Sitio web del Mercado de Seguros Médicos (Health Insurance Marketplace®): </a:t>
            </a:r>
            <a:r>
              <a:rPr lang="es-US">
                <a:solidFill>
                  <a:prstClr val="black"/>
                </a:solidFill>
                <a:cs typeface="Arial"/>
                <a:hlinkClick r:id="rId6"/>
              </a:rPr>
              <a:t>CuidadoDeSalud.gov</a:t>
            </a:r>
            <a:r>
              <a:rPr lang="es-US">
                <a:solidFill>
                  <a:prstClr val="black"/>
                </a:solidFill>
                <a:cs typeface="Arial"/>
              </a:rPr>
              <a:t>.</a:t>
            </a:r>
          </a:p>
          <a:p>
            <a:pPr marL="125525" indent="-125525" defTabSz="966612">
              <a:spcBef>
                <a:spcPts val="634"/>
              </a:spcBef>
              <a:defRPr/>
            </a:pPr>
            <a:r>
              <a:rPr lang="es-US">
                <a:solidFill>
                  <a:prstClr val="black"/>
                </a:solidFill>
                <a:cs typeface="Arial"/>
              </a:rPr>
              <a:t>Sitio web del Programa de Seguro Médico para Niños: </a:t>
            </a:r>
            <a:r>
              <a:rPr lang="es-US">
                <a:cs typeface="Arial"/>
                <a:hlinkClick r:id="rId7"/>
              </a:rPr>
              <a:t>InsureKidsNow.gov</a:t>
            </a:r>
            <a:r>
              <a:rPr lang="es-US">
                <a:solidFill>
                  <a:prstClr val="black"/>
                </a:solidFill>
                <a:cs typeface="Arial"/>
              </a:rPr>
              <a:t>.</a:t>
            </a:r>
          </a:p>
          <a:p>
            <a:pPr marL="125525" indent="-125525" defTabSz="966612">
              <a:spcBef>
                <a:spcPts val="634"/>
              </a:spcBef>
              <a:defRPr/>
            </a:pPr>
            <a:r>
              <a:rPr lang="es-US">
                <a:solidFill>
                  <a:prstClr val="black"/>
                </a:solidFill>
                <a:cs typeface="Arial"/>
              </a:rPr>
              <a:t>Programa de Capacitación Nacional de los CMS: </a:t>
            </a:r>
            <a:r>
              <a:rPr lang="es-US">
                <a:solidFill>
                  <a:prstClr val="black"/>
                </a:solidFill>
                <a:cs typeface="Arial"/>
                <a:hlinkClick r:id="rId8"/>
              </a:rPr>
              <a:t>CMSnationaltrainingprogram.cms.gov</a:t>
            </a:r>
            <a:r>
              <a:rPr lang="es-US">
                <a:solidFill>
                  <a:prstClr val="black"/>
                </a:solidFill>
                <a:cs typeface="Arial"/>
              </a:rPr>
              <a:t>.</a:t>
            </a:r>
          </a:p>
          <a:p>
            <a:pPr marL="125525" indent="-125525" defTabSz="966612">
              <a:spcBef>
                <a:spcPts val="634"/>
              </a:spcBef>
              <a:defRPr/>
            </a:pPr>
            <a:r>
              <a:rPr lang="es-US">
                <a:solidFill>
                  <a:prstClr val="black"/>
                </a:solidFill>
                <a:cs typeface="Arial"/>
              </a:rPr>
              <a:t>SHIP: puede comunicarse con la oficina local de su SHIP en </a:t>
            </a:r>
            <a:r>
              <a:rPr lang="es-US">
                <a:solidFill>
                  <a:prstClr val="black"/>
                </a:solidFill>
                <a:cs typeface="Arial"/>
                <a:hlinkClick r:id="rId9"/>
              </a:rPr>
              <a:t>shiphelp.org</a:t>
            </a:r>
            <a:r>
              <a:rPr lang="es-US">
                <a:solidFill>
                  <a:prstClr val="black"/>
                </a:solidFill>
                <a:cs typeface="Arial"/>
              </a:rPr>
              <a:t>.</a:t>
            </a:r>
          </a:p>
        </p:txBody>
      </p:sp>
    </p:spTree>
    <p:extLst>
      <p:ext uri="{BB962C8B-B14F-4D97-AF65-F5344CB8AC3E}">
        <p14:creationId xmlns:p14="http://schemas.microsoft.com/office/powerpoint/2010/main" val="145687233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s-US" b="1">
                <a:solidFill>
                  <a:prstClr val="black"/>
                </a:solidFill>
                <a:ea typeface="ＭＳ Ｐゴシック"/>
                <a:cs typeface="Arial"/>
              </a:rPr>
              <a:t>Esta diapositiva tiene animación.</a:t>
            </a:r>
          </a:p>
          <a:p>
            <a:pPr marL="0" indent="0" defTabSz="966612">
              <a:spcBef>
                <a:spcPts val="634"/>
              </a:spcBef>
              <a:buNone/>
              <a:defRPr/>
            </a:pPr>
            <a:r>
              <a:rPr lang="es-US" b="1">
                <a:cs typeface="Arial"/>
              </a:rPr>
              <a:t>Notas del presentador/a</a:t>
            </a:r>
          </a:p>
          <a:p>
            <a:pPr marL="0" indent="0" defTabSz="966612">
              <a:spcBef>
                <a:spcPts val="634"/>
              </a:spcBef>
              <a:buNone/>
              <a:defRPr/>
            </a:pPr>
            <a:r>
              <a:rPr lang="es-US" b="1">
                <a:solidFill>
                  <a:prstClr val="black"/>
                </a:solidFill>
                <a:cs typeface="Arial"/>
              </a:rPr>
              <a:t>Estos son algunos puntos clave que debe recordar:</a:t>
            </a:r>
          </a:p>
          <a:p>
            <a:pPr marL="125525" indent="-125525" defTabSz="966612">
              <a:spcBef>
                <a:spcPts val="634"/>
              </a:spcBef>
              <a:defRPr/>
            </a:pPr>
            <a:r>
              <a:rPr lang="es-US">
                <a:solidFill>
                  <a:prstClr val="black"/>
                </a:solidFill>
                <a:cs typeface="Arial"/>
              </a:rPr>
              <a:t>Medicare es un programa de seguro médico.</a:t>
            </a:r>
          </a:p>
          <a:p>
            <a:pPr marL="125525" indent="-125525" defTabSz="966612">
              <a:spcBef>
                <a:spcPts val="634"/>
              </a:spcBef>
              <a:defRPr/>
            </a:pPr>
            <a:r>
              <a:rPr lang="es-US">
                <a:solidFill>
                  <a:prstClr val="black"/>
                </a:solidFill>
                <a:cs typeface="Arial"/>
              </a:rPr>
              <a:t>No cubre todos sus costos médicos.</a:t>
            </a:r>
          </a:p>
          <a:p>
            <a:pPr marL="125525" indent="-125525" defTabSz="966612">
              <a:spcBef>
                <a:spcPts val="634"/>
              </a:spcBef>
              <a:defRPr/>
            </a:pPr>
            <a:r>
              <a:rPr lang="es-US">
                <a:solidFill>
                  <a:prstClr val="black"/>
                </a:solidFill>
                <a:cs typeface="Arial"/>
              </a:rPr>
              <a:t>Tiene opciones sobre cómo obtener cobertura.</a:t>
            </a:r>
          </a:p>
          <a:p>
            <a:pPr marL="125525" indent="-125525">
              <a:spcBef>
                <a:spcPts val="634"/>
              </a:spcBef>
              <a:defRPr/>
            </a:pPr>
            <a:r>
              <a:rPr lang="es-US">
                <a:solidFill>
                  <a:prstClr val="black"/>
                </a:solidFill>
                <a:cs typeface="Arial"/>
              </a:rPr>
              <a:t>Tiene que tomar decisiones. Es importante saber cuándo debe tomar una medida. Las decisiones afectan el tipo de cobertura que recibe. </a:t>
            </a:r>
          </a:p>
          <a:p>
            <a:pPr marL="125525" indent="-125525">
              <a:spcBef>
                <a:spcPts val="634"/>
              </a:spcBef>
              <a:defRPr/>
            </a:pPr>
            <a:r>
              <a:rPr lang="es-US">
                <a:solidFill>
                  <a:prstClr val="black"/>
                </a:solidFill>
                <a:cs typeface="Arial"/>
              </a:rPr>
              <a:t>Ciertas decisiones son urgentes. </a:t>
            </a:r>
          </a:p>
          <a:p>
            <a:pPr marL="125834" indent="-125834" defTabSz="966612">
              <a:spcBef>
                <a:spcPts val="634"/>
              </a:spcBef>
              <a:defRPr/>
            </a:pPr>
            <a:r>
              <a:rPr lang="es-US">
                <a:solidFill>
                  <a:prstClr val="black"/>
                </a:solidFill>
                <a:cs typeface="Arial"/>
              </a:rPr>
              <a:t>Existen programas para las personas con ingresos y recursos limitados. </a:t>
            </a:r>
          </a:p>
          <a:p>
            <a:pPr marL="125834" indent="-125834" defTabSz="966612">
              <a:spcBef>
                <a:spcPts val="634"/>
              </a:spcBef>
              <a:defRPr/>
            </a:pPr>
            <a:endParaRPr lang="en-US" dirty="0">
              <a:solidFill>
                <a:prstClr val="black"/>
              </a:solidFill>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47134541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34"/>
              </a:spcBef>
              <a:buNone/>
              <a:defRPr/>
            </a:pPr>
            <a:endParaRPr lang="en-US" sz="1300" dirty="0">
              <a:solidFill>
                <a:srgbClr val="00529B"/>
              </a:solidFill>
              <a:cs typeface="Arial"/>
            </a:endParaRPr>
          </a:p>
          <a:p>
            <a:pPr marL="0" indent="0">
              <a:spcBef>
                <a:spcPts val="634"/>
              </a:spcBef>
              <a:buNone/>
            </a:pPr>
            <a:endParaRPr lang="en-US" b="0" dirty="0">
              <a:cs typeface="Arial" panose="020B0604020202020204" pitchFamily="34" charset="0"/>
            </a:endParaRPr>
          </a:p>
        </p:txBody>
      </p:sp>
      <p:sp>
        <p:nvSpPr>
          <p:cNvPr id="4" name="Rectangle 3">
            <a:extLst>
              <a:ext uri="{FF2B5EF4-FFF2-40B4-BE49-F238E27FC236}">
                <a16:creationId xmlns:a16="http://schemas.microsoft.com/office/drawing/2014/main" id="{2D74672B-B24C-4C88-A65B-210C1FFC3C13}"/>
              </a:ext>
            </a:extLst>
          </p:cNvPr>
          <p:cNvSpPr/>
          <p:nvPr/>
        </p:nvSpPr>
        <p:spPr>
          <a:xfrm>
            <a:off x="731520" y="3757507"/>
            <a:ext cx="1206933" cy="276999"/>
          </a:xfrm>
          <a:prstGeom prst="rect">
            <a:avLst/>
          </a:prstGeom>
        </p:spPr>
        <p:txBody>
          <a:bodyPr wrap="none">
            <a:spAutoFit/>
          </a:bodyPr>
          <a:lstStyle/>
          <a:p>
            <a:pPr defTabSz="966612">
              <a:spcBef>
                <a:spcPts val="634"/>
              </a:spcBef>
              <a:defRPr/>
            </a:pPr>
            <a:r>
              <a:rPr lang="es-US" sz="1200" b="1">
                <a:cs typeface="Arial"/>
              </a:rPr>
              <a:t>Notas del presentador/a</a:t>
            </a:r>
          </a:p>
        </p:txBody>
      </p:sp>
    </p:spTree>
    <p:extLst>
      <p:ext uri="{BB962C8B-B14F-4D97-AF65-F5344CB8AC3E}">
        <p14:creationId xmlns:p14="http://schemas.microsoft.com/office/powerpoint/2010/main" val="405213799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4" name="Notes Placeholder 3">
            <a:extLst>
              <a:ext uri="{FF2B5EF4-FFF2-40B4-BE49-F238E27FC236}">
                <a16:creationId xmlns:a16="http://schemas.microsoft.com/office/drawing/2014/main" id="{9BE55834-6487-414E-BAF7-24511C45434F}"/>
              </a:ext>
            </a:extLst>
          </p:cNvPr>
          <p:cNvSpPr>
            <a:spLocks noGrp="1"/>
          </p:cNvSpPr>
          <p:nvPr>
            <p:ph type="body" idx="1"/>
          </p:nvPr>
        </p:nvSpPr>
        <p:spPr>
          <a:xfrm>
            <a:off x="777875" y="3745581"/>
            <a:ext cx="1217477" cy="282272"/>
          </a:xfrm>
          <a:prstGeom prst="rect">
            <a:avLst/>
          </a:prstGeom>
        </p:spPr>
        <p:txBody>
          <a:bodyPr wrap="none">
            <a:spAutoFit/>
          </a:bodyPr>
          <a:lstStyle/>
          <a:p>
            <a:pPr marL="0" indent="0" defTabSz="966612">
              <a:spcBef>
                <a:spcPts val="634"/>
              </a:spcBef>
              <a:buNone/>
              <a:defRPr/>
            </a:pPr>
            <a:r>
              <a:rPr lang="es-US" sz="1200" b="1">
                <a:cs typeface="Arial"/>
              </a:rPr>
              <a:t>Notas del presentador/a</a:t>
            </a:r>
          </a:p>
        </p:txBody>
      </p:sp>
    </p:spTree>
    <p:extLst>
      <p:ext uri="{BB962C8B-B14F-4D97-AF65-F5344CB8AC3E}">
        <p14:creationId xmlns:p14="http://schemas.microsoft.com/office/powerpoint/2010/main" val="351127379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4" name="Notes Placeholder 3">
            <a:extLst>
              <a:ext uri="{FF2B5EF4-FFF2-40B4-BE49-F238E27FC236}">
                <a16:creationId xmlns:a16="http://schemas.microsoft.com/office/drawing/2014/main" id="{BB9D0EF2-2241-494C-9D9A-68EBA92219CF}"/>
              </a:ext>
            </a:extLst>
          </p:cNvPr>
          <p:cNvSpPr>
            <a:spLocks noGrp="1"/>
          </p:cNvSpPr>
          <p:nvPr>
            <p:ph type="body" idx="1"/>
          </p:nvPr>
        </p:nvSpPr>
        <p:spPr>
          <a:xfrm>
            <a:off x="777875" y="3721518"/>
            <a:ext cx="1217477" cy="282272"/>
          </a:xfrm>
          <a:prstGeom prst="rect">
            <a:avLst/>
          </a:prstGeom>
        </p:spPr>
        <p:txBody>
          <a:bodyPr wrap="none">
            <a:spAutoFit/>
          </a:bodyPr>
          <a:lstStyle/>
          <a:p>
            <a:pPr marL="0" indent="0" defTabSz="966612">
              <a:spcBef>
                <a:spcPts val="634"/>
              </a:spcBef>
              <a:buNone/>
              <a:defRPr/>
            </a:pPr>
            <a:r>
              <a:rPr lang="es-US" sz="1200" b="1">
                <a:cs typeface="Arial"/>
              </a:rPr>
              <a:t>Notas del presentador/a</a:t>
            </a:r>
          </a:p>
        </p:txBody>
      </p:sp>
    </p:spTree>
    <p:extLst>
      <p:ext uri="{BB962C8B-B14F-4D97-AF65-F5344CB8AC3E}">
        <p14:creationId xmlns:p14="http://schemas.microsoft.com/office/powerpoint/2010/main" val="160691652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48507">
              <a:spcAft>
                <a:spcPts val="600"/>
              </a:spcAft>
              <a:buFont typeface="Wingdings" panose="05000000000000000000" pitchFamily="2" charset="2"/>
              <a:buNone/>
              <a:defRPr/>
            </a:pPr>
            <a:r>
              <a:rPr lang="es-US" b="1" dirty="0"/>
              <a:t>Notas del presentador/a</a:t>
            </a:r>
          </a:p>
          <a:p>
            <a:pPr marL="0" indent="0" defTabSz="948507">
              <a:spcAft>
                <a:spcPts val="600"/>
              </a:spcAft>
              <a:buFont typeface="Wingdings" panose="05000000000000000000" pitchFamily="2" charset="2"/>
              <a:buNone/>
              <a:defRPr/>
            </a:pPr>
            <a:r>
              <a:rPr lang="es-US" dirty="0"/>
              <a:t>Siga en contacto. Visite </a:t>
            </a:r>
            <a:r>
              <a:rPr lang="es-US" dirty="0">
                <a:hlinkClick r:id="rId3"/>
              </a:rPr>
              <a:t>CMSnationaltrainingprogram.cms.gov</a:t>
            </a:r>
            <a:r>
              <a:rPr lang="es-US" dirty="0"/>
              <a:t> </a:t>
            </a:r>
            <a:r>
              <a:rPr lang="en-US" baseline="0" dirty="0">
                <a:cs typeface="Arial" panose="020B0604020202020204" pitchFamily="34" charset="0"/>
              </a:rPr>
              <a:t>para </a:t>
            </a:r>
            <a:r>
              <a:rPr lang="en-US" baseline="0" dirty="0" err="1">
                <a:cs typeface="Arial" panose="020B0604020202020204" pitchFamily="34" charset="0"/>
              </a:rPr>
              <a:t>visualizar</a:t>
            </a:r>
            <a:r>
              <a:rPr lang="en-US" baseline="0" dirty="0">
                <a:cs typeface="Arial" panose="020B0604020202020204" pitchFamily="34" charset="0"/>
              </a:rPr>
              <a:t> </a:t>
            </a:r>
            <a:r>
              <a:rPr lang="en-US" baseline="0" dirty="0" err="1">
                <a:cs typeface="Arial" panose="020B0604020202020204" pitchFamily="34" charset="0"/>
              </a:rPr>
              <a:t>los</a:t>
            </a:r>
            <a:r>
              <a:rPr lang="en-US" baseline="0" dirty="0">
                <a:cs typeface="Arial" panose="020B0604020202020204" pitchFamily="34" charset="0"/>
              </a:rPr>
              <a:t> </a:t>
            </a:r>
            <a:r>
              <a:rPr lang="en-US" baseline="0" dirty="0" err="1">
                <a:cs typeface="Arial" panose="020B0604020202020204" pitchFamily="34" charset="0"/>
              </a:rPr>
              <a:t>materiales</a:t>
            </a:r>
            <a:r>
              <a:rPr lang="en-US" baseline="0" dirty="0">
                <a:cs typeface="Arial" panose="020B0604020202020204" pitchFamily="34" charset="0"/>
              </a:rPr>
              <a:t> de </a:t>
            </a:r>
            <a:r>
              <a:rPr lang="en-US" baseline="0" dirty="0" err="1">
                <a:cs typeface="Arial" panose="020B0604020202020204" pitchFamily="34" charset="0"/>
              </a:rPr>
              <a:t>capacitación</a:t>
            </a:r>
            <a:r>
              <a:rPr lang="en-US" baseline="0" dirty="0">
                <a:cs typeface="Arial" panose="020B0604020202020204" pitchFamily="34" charset="0"/>
              </a:rPr>
              <a:t> de</a:t>
            </a:r>
            <a:r>
              <a:rPr lang="es-US" baseline="0" dirty="0"/>
              <a:t> NTP y suscribirse a nuestra lista de correo electrónico. </a:t>
            </a:r>
            <a:r>
              <a:rPr lang="es-US" dirty="0"/>
              <a:t>Contáctenos en </a:t>
            </a:r>
            <a:r>
              <a:rPr lang="es-US" dirty="0">
                <a:hlinkClick r:id="rId4"/>
              </a:rPr>
              <a:t>training@cms.hhs.gov</a:t>
            </a:r>
            <a:r>
              <a:rPr lang="es-US" dirty="0"/>
              <a:t>. </a:t>
            </a:r>
          </a:p>
          <a:p>
            <a:pPr>
              <a:spcBef>
                <a:spcPts val="622"/>
              </a:spcBef>
              <a:spcAft>
                <a:spcPts val="600"/>
              </a:spcAft>
            </a:pPr>
            <a:endParaRPr lang="en-US" dirty="0"/>
          </a:p>
        </p:txBody>
      </p:sp>
    </p:spTree>
    <p:extLst>
      <p:ext uri="{BB962C8B-B14F-4D97-AF65-F5344CB8AC3E}">
        <p14:creationId xmlns:p14="http://schemas.microsoft.com/office/powerpoint/2010/main" val="609567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36884" y="3581400"/>
            <a:ext cx="6665495" cy="5502380"/>
          </a:xfrm>
        </p:spPr>
        <p:txBody>
          <a:bodyPr/>
          <a:lstStyle/>
          <a:p>
            <a:pPr marL="0" indent="0" defTabSz="966612">
              <a:buNone/>
              <a:defRPr/>
            </a:pPr>
            <a:r>
              <a:rPr lang="es-US" b="1" i="0" u="none" strike="noStrike" dirty="0">
                <a:solidFill>
                  <a:srgbClr val="000000"/>
                </a:solidFill>
                <a:effectLst/>
                <a:cs typeface="Arial" panose="020B0604020202020204" pitchFamily="34" charset="0"/>
              </a:rPr>
              <a:t>Notas del presentador</a:t>
            </a:r>
            <a:r>
              <a:rPr lang="es-US" b="0" i="0" u="none" strike="noStrike" dirty="0">
                <a:solidFill>
                  <a:srgbClr val="444444"/>
                </a:solidFill>
                <a:effectLst/>
                <a:cs typeface="Arial" panose="020B0604020202020204" pitchFamily="34" charset="0"/>
              </a:rPr>
              <a:t>​</a:t>
            </a:r>
          </a:p>
          <a:p>
            <a:pPr marL="0" indent="0" defTabSz="966612">
              <a:buNone/>
              <a:defRPr/>
            </a:pPr>
            <a:r>
              <a:rPr lang="es-US" dirty="0">
                <a:solidFill>
                  <a:prstClr val="black"/>
                </a:solidFill>
                <a:cs typeface="Arial" panose="020B0604020202020204" pitchFamily="34" charset="0"/>
              </a:rPr>
              <a:t>Comparemos los costos:</a:t>
            </a:r>
          </a:p>
          <a:p>
            <a:pPr marL="0" indent="0" defTabSz="966612">
              <a:buNone/>
              <a:defRPr/>
            </a:pPr>
            <a:r>
              <a:rPr lang="es-US" b="1" dirty="0">
                <a:solidFill>
                  <a:prstClr val="black"/>
                </a:solidFill>
                <a:cs typeface="Arial" panose="020B0604020202020204" pitchFamily="34" charset="0"/>
              </a:rPr>
              <a:t>Medicare Original</a:t>
            </a:r>
          </a:p>
          <a:p>
            <a:pPr marL="125660" indent="-125660" defTabSz="966612">
              <a:defRPr/>
            </a:pPr>
            <a:r>
              <a:rPr lang="es-US" dirty="0">
                <a:solidFill>
                  <a:prstClr val="black"/>
                </a:solidFill>
                <a:cs typeface="Arial" panose="020B0604020202020204" pitchFamily="34" charset="0"/>
              </a:rPr>
              <a:t>Por servicios cubiertos bajo la Parte B, </a:t>
            </a:r>
            <a:r>
              <a:rPr lang="es-US" b="1" dirty="0">
                <a:solidFill>
                  <a:prstClr val="black"/>
                </a:solidFill>
                <a:cs typeface="Arial" panose="020B0604020202020204" pitchFamily="34" charset="0"/>
              </a:rPr>
              <a:t>usted generalmente paga 20% de la cantidad aprobada por Medicare</a:t>
            </a:r>
            <a:r>
              <a:rPr lang="es-US" dirty="0">
                <a:solidFill>
                  <a:prstClr val="black"/>
                </a:solidFill>
                <a:cs typeface="Arial" panose="020B0604020202020204" pitchFamily="34" charset="0"/>
              </a:rPr>
              <a:t> después de que haya alcanzado su deducible. Este importe se denomina su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El deducible es el importe que debe pagar por atención médica o medicamentos recetados antes de que Medicare Original, su plan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su plan de medicamentos de Medicare u otro seguro suyo comience a pagar. Usted </a:t>
            </a:r>
            <a:r>
              <a:rPr lang="es-US" b="1" dirty="0">
                <a:solidFill>
                  <a:prstClr val="black"/>
                </a:solidFill>
                <a:cs typeface="Arial" panose="020B0604020202020204" pitchFamily="34" charset="0"/>
              </a:rPr>
              <a:t>paga una prima (pago mensual) de la Parte B</a:t>
            </a:r>
            <a:r>
              <a:rPr lang="es-US" dirty="0">
                <a:solidFill>
                  <a:prstClr val="black"/>
                </a:solidFill>
                <a:cs typeface="Arial" panose="020B0604020202020204" pitchFamily="34" charset="0"/>
              </a:rPr>
              <a:t>. Si elige unirse a un plan de medicamentos de Medicare, pagará una prima por separado por su cobertura de medicamentos (Parte D). </a:t>
            </a:r>
          </a:p>
          <a:p>
            <a:pPr marL="125660" indent="-125660" defTabSz="966612">
              <a:defRPr/>
            </a:pPr>
            <a:r>
              <a:rPr lang="es-US" b="1" dirty="0">
                <a:solidFill>
                  <a:prstClr val="black"/>
                </a:solidFill>
                <a:cs typeface="Arial" panose="020B0604020202020204" pitchFamily="34" charset="0"/>
              </a:rPr>
              <a:t>No hay límite anual </a:t>
            </a:r>
            <a:r>
              <a:rPr lang="es-US" dirty="0">
                <a:solidFill>
                  <a:prstClr val="black"/>
                </a:solidFill>
                <a:cs typeface="Arial" panose="020B0604020202020204" pitchFamily="34" charset="0"/>
              </a:rPr>
              <a:t>para lo que paga de su bolsillo, a menos que tenga cobertura complementaria —como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a:t>
            </a:r>
          </a:p>
          <a:p>
            <a:pPr marL="125660" indent="-125660" defTabSz="966612">
              <a:defRPr/>
            </a:pPr>
            <a:r>
              <a:rPr lang="es-US" b="1" dirty="0">
                <a:solidFill>
                  <a:prstClr val="black"/>
                </a:solidFill>
                <a:cs typeface="Arial" panose="020B0604020202020204" pitchFamily="34" charset="0"/>
              </a:rPr>
              <a:t>Puede obtener </a:t>
            </a:r>
            <a:r>
              <a:rPr lang="es-US" b="0"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para ayudarle a pagar los gastos de bolsillo restantes (como el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del 20%). O bien, puede usar la cobertura de un sindicato o un empleador anterior, o Medicaid.</a:t>
            </a:r>
          </a:p>
          <a:p>
            <a:pPr marL="0" indent="0" defTabSz="966612">
              <a:buNone/>
              <a:defRPr/>
            </a:pPr>
            <a:r>
              <a:rPr lang="es-US" b="1" dirty="0">
                <a:solidFill>
                  <a:prstClr val="black"/>
                </a:solidFill>
                <a:cs typeface="Arial" panose="020B0604020202020204" pitchFamily="34" charset="0"/>
              </a:rPr>
              <a:t>Planes de Medicare </a:t>
            </a:r>
            <a:r>
              <a:rPr lang="es-US" b="1" dirty="0" err="1">
                <a:solidFill>
                  <a:prstClr val="black"/>
                </a:solidFill>
                <a:cs typeface="Arial" panose="020B0604020202020204" pitchFamily="34" charset="0"/>
              </a:rPr>
              <a:t>Advantage</a:t>
            </a:r>
            <a:endParaRPr lang="es-US" b="1" dirty="0">
              <a:solidFill>
                <a:prstClr val="black"/>
              </a:solidFill>
              <a:cs typeface="Arial" panose="020B0604020202020204" pitchFamily="34" charset="0"/>
            </a:endParaRPr>
          </a:p>
          <a:p>
            <a:pPr marL="0" indent="0" defTabSz="966612">
              <a:buNone/>
              <a:defRPr/>
            </a:pPr>
            <a:r>
              <a:rPr lang="es-US" b="1" dirty="0">
                <a:solidFill>
                  <a:prstClr val="black"/>
                </a:solidFill>
                <a:cs typeface="Arial" panose="020B0604020202020204" pitchFamily="34" charset="0"/>
              </a:rPr>
              <a:t>Los gastos de bolsillo varían</a:t>
            </a:r>
            <a:r>
              <a:rPr lang="es-US" dirty="0">
                <a:solidFill>
                  <a:prstClr val="black"/>
                </a:solidFill>
                <a:cs typeface="Arial" panose="020B0604020202020204" pitchFamily="34" charset="0"/>
              </a:rPr>
              <a:t>: los planes pueden tener gastos de bolsillo más bajos o más altos para determinados servicios.</a:t>
            </a:r>
          </a:p>
          <a:p>
            <a:pPr defTabSz="966612">
              <a:defRPr/>
            </a:pPr>
            <a:r>
              <a:rPr lang="es-US" dirty="0">
                <a:solidFill>
                  <a:prstClr val="black"/>
                </a:solidFill>
                <a:cs typeface="Arial" panose="020B0604020202020204" pitchFamily="34" charset="0"/>
              </a:rPr>
              <a:t>Usted paga </a:t>
            </a:r>
            <a:r>
              <a:rPr lang="es-US" b="1" dirty="0">
                <a:solidFill>
                  <a:prstClr val="black"/>
                </a:solidFill>
                <a:cs typeface="Arial" panose="020B0604020202020204" pitchFamily="34" charset="0"/>
              </a:rPr>
              <a:t>la prima </a:t>
            </a:r>
            <a:r>
              <a:rPr lang="es-US" dirty="0">
                <a:solidFill>
                  <a:prstClr val="black"/>
                </a:solidFill>
                <a:cs typeface="Arial" panose="020B0604020202020204" pitchFamily="34" charset="0"/>
              </a:rPr>
              <a:t>mensual de la </a:t>
            </a:r>
            <a:r>
              <a:rPr lang="es-US" b="1" dirty="0">
                <a:solidFill>
                  <a:prstClr val="black"/>
                </a:solidFill>
                <a:cs typeface="Arial" panose="020B0604020202020204" pitchFamily="34" charset="0"/>
              </a:rPr>
              <a:t>Parte B</a:t>
            </a:r>
            <a:r>
              <a:rPr lang="es-US" dirty="0">
                <a:solidFill>
                  <a:prstClr val="black"/>
                </a:solidFill>
                <a:cs typeface="Arial" panose="020B0604020202020204" pitchFamily="34" charset="0"/>
              </a:rPr>
              <a:t> y también puede tener que </a:t>
            </a:r>
            <a:r>
              <a:rPr lang="es-US" b="1" dirty="0">
                <a:solidFill>
                  <a:prstClr val="black"/>
                </a:solidFill>
                <a:cs typeface="Arial" panose="020B0604020202020204" pitchFamily="34" charset="0"/>
              </a:rPr>
              <a:t>pagar la prima del plan</a:t>
            </a:r>
            <a:r>
              <a:rPr lang="es-US" dirty="0">
                <a:solidFill>
                  <a:prstClr val="black"/>
                </a:solidFill>
                <a:cs typeface="Arial" panose="020B0604020202020204" pitchFamily="34" charset="0"/>
              </a:rPr>
              <a:t>. Algunos planes pueden tener una prima de $0 y pueden ayudarle a pagar la totalidad o una parte de la prima de la Parte B. La mayoría de los planes incluyen cobertura de medicamentos (Parte D).</a:t>
            </a:r>
          </a:p>
          <a:p>
            <a:pPr defTabSz="966612">
              <a:defRPr/>
            </a:pPr>
            <a:r>
              <a:rPr lang="es-US" dirty="0">
                <a:solidFill>
                  <a:prstClr val="black"/>
                </a:solidFill>
                <a:cs typeface="Arial" panose="020B0604020202020204" pitchFamily="34" charset="0"/>
              </a:rPr>
              <a:t>Los planes tienen un </a:t>
            </a:r>
            <a:r>
              <a:rPr lang="es-US" b="1" dirty="0">
                <a:solidFill>
                  <a:prstClr val="black"/>
                </a:solidFill>
                <a:cs typeface="Arial" panose="020B0604020202020204" pitchFamily="34" charset="0"/>
              </a:rPr>
              <a:t>límite anual</a:t>
            </a:r>
            <a:r>
              <a:rPr lang="es-US" dirty="0">
                <a:solidFill>
                  <a:prstClr val="black"/>
                </a:solidFill>
                <a:cs typeface="Arial" panose="020B0604020202020204" pitchFamily="34" charset="0"/>
              </a:rPr>
              <a:t> para lo que paga de su bolsillo por servicios cubiertos conforme a las Partes A y B. Una vez que haya alcanzado el límite de su plan, no pagará nada por los servicios cubiertos conforme a las Partes A y B por el resto del año.</a:t>
            </a:r>
          </a:p>
          <a:p>
            <a:pPr defTabSz="966612">
              <a:defRPr/>
            </a:pPr>
            <a:r>
              <a:rPr lang="es-US" b="1" dirty="0">
                <a:solidFill>
                  <a:prstClr val="black"/>
                </a:solidFill>
                <a:cs typeface="Arial" panose="020B0604020202020204" pitchFamily="34" charset="0"/>
              </a:rPr>
              <a:t>No puede adquirir y no necesita </a:t>
            </a:r>
            <a:r>
              <a:rPr lang="es-US" b="0"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t>
            </a:r>
          </a:p>
          <a:p>
            <a:pPr marL="0" indent="0" defTabSz="966612">
              <a:buNone/>
              <a:defRPr/>
            </a:pPr>
            <a:endParaRPr lang="en-US" dirty="0">
              <a:solidFill>
                <a:prstClr val="black"/>
              </a:solidFill>
              <a:cs typeface="Arial" panose="020B0604020202020204" pitchFamily="34" charset="0"/>
            </a:endParaRPr>
          </a:p>
          <a:p>
            <a:pPr marL="0" indent="0" defTabSz="966612">
              <a:buNone/>
              <a:defRPr/>
            </a:pPr>
            <a:endParaRPr lang="en-US" sz="1300" dirty="0">
              <a:solidFill>
                <a:prstClr val="black"/>
              </a:solidFill>
              <a:cs typeface="Arial" panose="020B0604020202020204" pitchFamily="34" charset="0"/>
            </a:endParaRPr>
          </a:p>
        </p:txBody>
      </p:sp>
    </p:spTree>
    <p:extLst>
      <p:ext uri="{BB962C8B-B14F-4D97-AF65-F5344CB8AC3E}">
        <p14:creationId xmlns:p14="http://schemas.microsoft.com/office/powerpoint/2010/main" val="237071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678487"/>
          </a:xfrm>
        </p:spPr>
        <p:txBody>
          <a:bodyPr/>
          <a:lstStyle/>
          <a:p>
            <a:pPr marL="0" indent="0" defTabSz="966612">
              <a:spcBef>
                <a:spcPts val="634"/>
              </a:spcBef>
              <a:buNone/>
              <a:defRPr/>
            </a:pPr>
            <a:r>
              <a:rPr lang="es-US" b="1" i="0" u="none" strike="noStrike" dirty="0">
                <a:solidFill>
                  <a:srgbClr val="000000"/>
                </a:solidFill>
                <a:effectLst/>
                <a:cs typeface="Arial" panose="020B0604020202020204" pitchFamily="34" charset="0"/>
              </a:rPr>
              <a:t>Notas del presentador</a:t>
            </a:r>
            <a:r>
              <a:rPr lang="es-US" b="0" i="0" u="none" strike="noStrike" dirty="0">
                <a:solidFill>
                  <a:srgbClr val="444444"/>
                </a:solidFill>
                <a:effectLst/>
                <a:cs typeface="Arial" panose="020B0604020202020204" pitchFamily="34" charset="0"/>
              </a:rPr>
              <a:t>​</a:t>
            </a:r>
          </a:p>
          <a:p>
            <a:pPr marL="0" indent="0" defTabSz="966612">
              <a:spcBef>
                <a:spcPts val="634"/>
              </a:spcBef>
              <a:buNone/>
              <a:defRPr/>
            </a:pPr>
            <a:r>
              <a:rPr lang="es-US" dirty="0">
                <a:solidFill>
                  <a:srgbClr val="444444"/>
                </a:solidFill>
                <a:cs typeface="Arial" panose="020B0604020202020204" pitchFamily="34" charset="0"/>
              </a:rPr>
              <a:t>Comparemos las coberturas:</a:t>
            </a:r>
          </a:p>
          <a:p>
            <a:pPr marL="0" indent="0" defTabSz="966612">
              <a:spcBef>
                <a:spcPts val="634"/>
              </a:spcBef>
              <a:buNone/>
              <a:defRPr/>
            </a:pPr>
            <a:r>
              <a:rPr lang="es-US" b="1" dirty="0">
                <a:solidFill>
                  <a:prstClr val="black"/>
                </a:solidFill>
                <a:cs typeface="Arial" panose="020B0604020202020204" pitchFamily="34" charset="0"/>
              </a:rPr>
              <a:t>Medicare Original </a:t>
            </a:r>
          </a:p>
          <a:p>
            <a:pPr marL="125660" indent="-125660" defTabSz="966612">
              <a:spcBef>
                <a:spcPts val="634"/>
              </a:spcBef>
              <a:defRPr/>
            </a:pPr>
            <a:r>
              <a:rPr lang="es-US" dirty="0">
                <a:solidFill>
                  <a:prstClr val="black"/>
                </a:solidFill>
                <a:cs typeface="Arial" panose="020B0604020202020204" pitchFamily="34" charset="0"/>
              </a:rPr>
              <a:t>Cubre la mayoría de los servicios y suministros </a:t>
            </a:r>
            <a:r>
              <a:rPr lang="es-US" b="0" dirty="0">
                <a:solidFill>
                  <a:prstClr val="black"/>
                </a:solidFill>
                <a:cs typeface="Arial" panose="020B0604020202020204" pitchFamily="34" charset="0"/>
              </a:rPr>
              <a:t>necesarios por razones médicas </a:t>
            </a:r>
            <a:r>
              <a:rPr lang="es-US" dirty="0">
                <a:solidFill>
                  <a:prstClr val="black"/>
                </a:solidFill>
                <a:cs typeface="Arial" panose="020B0604020202020204" pitchFamily="34" charset="0"/>
              </a:rPr>
              <a:t>en hospitales, consultorios médicos y otros entornos de atención médica. Medicare Original no cubre algunos beneficios como los exámenes de la vista, la mayoría de la atención dental y los exámenes de rutina.</a:t>
            </a:r>
          </a:p>
          <a:p>
            <a:pPr marL="125660" indent="-125660" defTabSz="966612">
              <a:spcBef>
                <a:spcPts val="634"/>
              </a:spcBef>
              <a:defRPr/>
            </a:pPr>
            <a:r>
              <a:rPr lang="es-US" dirty="0">
                <a:solidFill>
                  <a:prstClr val="black"/>
                </a:solidFill>
                <a:cs typeface="Arial" panose="020B0604020202020204" pitchFamily="34" charset="0"/>
              </a:rPr>
              <a:t>Usted puede inscribirse en un </a:t>
            </a:r>
            <a:r>
              <a:rPr lang="es-US" b="1" dirty="0">
                <a:solidFill>
                  <a:prstClr val="black"/>
                </a:solidFill>
                <a:cs typeface="Arial" panose="020B0604020202020204" pitchFamily="34" charset="0"/>
              </a:rPr>
              <a:t>plan de medicamentos por separado</a:t>
            </a:r>
            <a:r>
              <a:rPr lang="es-US" dirty="0">
                <a:solidFill>
                  <a:prstClr val="black"/>
                </a:solidFill>
                <a:cs typeface="Arial" panose="020B0604020202020204" pitchFamily="34" charset="0"/>
              </a:rPr>
              <a:t> para obtener cobertura de medicamentos (Parte D).</a:t>
            </a:r>
          </a:p>
          <a:p>
            <a:pPr marL="125660" indent="-125660" defTabSz="966612">
              <a:spcBef>
                <a:spcPts val="634"/>
              </a:spcBef>
              <a:defRPr/>
            </a:pPr>
            <a:r>
              <a:rPr lang="es-US" dirty="0">
                <a:solidFill>
                  <a:prstClr val="black"/>
                </a:solidFill>
                <a:cs typeface="Arial" panose="020B0604020202020204" pitchFamily="34" charset="0"/>
              </a:rPr>
              <a:t>En la mayoría de los casos, no es necesario que se apruebe un servicio o suministro con anticipación para que Medicare Original lo cubra.</a:t>
            </a:r>
          </a:p>
          <a:p>
            <a:pPr marL="0" indent="0" defTabSz="966612">
              <a:spcBef>
                <a:spcPts val="634"/>
              </a:spcBef>
              <a:buNone/>
              <a:defRPr/>
            </a:pPr>
            <a:r>
              <a:rPr lang="es-US" b="1" dirty="0">
                <a:solidFill>
                  <a:prstClr val="black"/>
                </a:solidFill>
                <a:cs typeface="Arial" panose="020B0604020202020204" pitchFamily="34" charset="0"/>
              </a:rPr>
              <a:t>Planes de Medicare </a:t>
            </a:r>
            <a:r>
              <a:rPr lang="es-US" b="1" dirty="0" err="1">
                <a:solidFill>
                  <a:prstClr val="black"/>
                </a:solidFill>
                <a:cs typeface="Arial" panose="020B0604020202020204" pitchFamily="34" charset="0"/>
              </a:rPr>
              <a:t>Advantage</a:t>
            </a:r>
            <a:r>
              <a:rPr lang="es-US" b="1" dirty="0">
                <a:solidFill>
                  <a:prstClr val="black"/>
                </a:solidFill>
                <a:cs typeface="Arial" panose="020B0604020202020204" pitchFamily="34" charset="0"/>
              </a:rPr>
              <a:t> </a:t>
            </a:r>
          </a:p>
          <a:p>
            <a:pPr marL="119149" indent="-119149" defTabSz="966612">
              <a:spcBef>
                <a:spcPts val="634"/>
              </a:spcBef>
              <a:defRPr/>
            </a:pPr>
            <a:r>
              <a:rPr lang="es-US" dirty="0">
                <a:solidFill>
                  <a:prstClr val="black"/>
                </a:solidFill>
                <a:cs typeface="Arial" panose="020B0604020202020204" pitchFamily="34" charset="0"/>
              </a:rPr>
              <a:t>Los planes deben cubrir todos los servicios médicamente necesarios que cubre Medicare Original. Los planes también pueden ofrecer </a:t>
            </a:r>
            <a:r>
              <a:rPr lang="es-US" b="1" dirty="0">
                <a:solidFill>
                  <a:prstClr val="black"/>
                </a:solidFill>
                <a:cs typeface="Arial" panose="020B0604020202020204" pitchFamily="34" charset="0"/>
              </a:rPr>
              <a:t>beneficios adicionales que Medicare Original no cubre</a:t>
            </a:r>
            <a:r>
              <a:rPr lang="es-US" dirty="0">
                <a:solidFill>
                  <a:prstClr val="black"/>
                </a:solidFill>
                <a:cs typeface="Arial" panose="020B0604020202020204" pitchFamily="34" charset="0"/>
              </a:rPr>
              <a:t>, como servicios de visión, audición y dentales.</a:t>
            </a:r>
          </a:p>
          <a:p>
            <a:pPr marL="119149" indent="-119149" defTabSz="966612">
              <a:spcBef>
                <a:spcPts val="634"/>
              </a:spcBef>
              <a:defRPr/>
            </a:pPr>
            <a:r>
              <a:rPr lang="es-US" b="1" dirty="0">
                <a:solidFill>
                  <a:prstClr val="black"/>
                </a:solidFill>
                <a:cs typeface="Arial" panose="020B0604020202020204" pitchFamily="34" charset="0"/>
              </a:rPr>
              <a:t>La cobertura de medicamentos (Parte D) se incluye en la mayoría de los planes</a:t>
            </a:r>
            <a:r>
              <a:rPr lang="es-US" dirty="0">
                <a:solidFill>
                  <a:prstClr val="black"/>
                </a:solidFill>
                <a:cs typeface="Arial" panose="020B0604020202020204" pitchFamily="34" charset="0"/>
              </a:rPr>
              <a:t>. En la mayoría de los tipos de planes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no puede inscribirse en un plan de medicamentos separado.</a:t>
            </a:r>
          </a:p>
          <a:p>
            <a:pPr marL="119149" indent="-119149" defTabSz="966612">
              <a:spcBef>
                <a:spcPts val="634"/>
              </a:spcBef>
              <a:defRPr/>
            </a:pPr>
            <a:r>
              <a:rPr lang="es-US" dirty="0">
                <a:solidFill>
                  <a:prstClr val="black"/>
                </a:solidFill>
                <a:cs typeface="Arial" panose="020B0604020202020204" pitchFamily="34" charset="0"/>
              </a:rPr>
              <a:t>En muchos casos, tendrá que obtener la aprobación de un servicio o un suministro con anticipación para que el plan lo cubra.</a:t>
            </a:r>
          </a:p>
          <a:p>
            <a:pPr marL="0" indent="0" defTabSz="966612">
              <a:spcBef>
                <a:spcPts val="634"/>
              </a:spcBef>
              <a:buNone/>
              <a:defRPr/>
            </a:pPr>
            <a:r>
              <a:rPr lang="es-US" b="1" dirty="0">
                <a:solidFill>
                  <a:prstClr val="black"/>
                </a:solidFill>
                <a:cs typeface="Arial"/>
              </a:rPr>
              <a:t>NOTA: </a:t>
            </a:r>
            <a:r>
              <a:rPr lang="es-US" dirty="0">
                <a:solidFill>
                  <a:prstClr val="black"/>
                </a:solidFill>
                <a:cs typeface="Arial" panose="020B0604020202020204" pitchFamily="34" charset="0"/>
              </a:rPr>
              <a:t>Medicare no paga sus facturas médicas o de hospital si no reside legalmente en los Estados Unidos. Además, en la mayoría de las situaciones, Medicare no paga sus facturas médicas o de hospital si está preso. Si se encuentra en el hospital como paciente ambulatorio y luego, lo admiten como paciente internado, la cobertura de la Parte A puede ser retroactiva hasta 3 días.</a:t>
            </a:r>
          </a:p>
          <a:p>
            <a:pPr marL="0" indent="0" defTabSz="966612">
              <a:spcBef>
                <a:spcPts val="634"/>
              </a:spcBef>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718510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12820" y="3581400"/>
            <a:ext cx="6593305" cy="5454316"/>
          </a:xfrm>
        </p:spPr>
        <p:txBody>
          <a:bodyPr/>
          <a:lstStyle/>
          <a:p>
            <a:pPr marL="0" indent="0" defTabSz="966612">
              <a:spcBef>
                <a:spcPts val="634"/>
              </a:spcBef>
              <a:buNone/>
              <a:defRPr/>
            </a:pPr>
            <a:r>
              <a:rPr lang="es-US" b="1" i="0" u="none" strike="noStrike" dirty="0">
                <a:solidFill>
                  <a:srgbClr val="000000"/>
                </a:solidFill>
                <a:effectLst/>
                <a:cs typeface="Arial" panose="020B0604020202020204" pitchFamily="34" charset="0"/>
              </a:rPr>
              <a:t>Notas del presentador</a:t>
            </a:r>
            <a:r>
              <a:rPr lang="es-US" b="0" i="0" u="none" strike="noStrike" dirty="0">
                <a:solidFill>
                  <a:srgbClr val="444444"/>
                </a:solidFill>
                <a:effectLst/>
                <a:cs typeface="Arial" panose="020B0604020202020204" pitchFamily="34" charset="0"/>
              </a:rPr>
              <a:t>​</a:t>
            </a:r>
          </a:p>
          <a:p>
            <a:pPr marL="0" indent="0" defTabSz="966612">
              <a:spcBef>
                <a:spcPts val="634"/>
              </a:spcBef>
              <a:buNone/>
              <a:defRPr/>
            </a:pPr>
            <a:r>
              <a:rPr lang="es-US" dirty="0">
                <a:solidFill>
                  <a:prstClr val="black"/>
                </a:solidFill>
                <a:cs typeface="Arial" panose="020B0604020202020204" pitchFamily="34" charset="0"/>
              </a:rPr>
              <a:t>Comparemos lo relacionado a viajes en el exterior:</a:t>
            </a:r>
          </a:p>
          <a:p>
            <a:pPr marL="125834" indent="-125834" defTabSz="966612">
              <a:spcBef>
                <a:spcPts val="634"/>
              </a:spcBef>
              <a:defRPr/>
            </a:pPr>
            <a:r>
              <a:rPr lang="es-US" b="1" dirty="0">
                <a:solidFill>
                  <a:prstClr val="black"/>
                </a:solidFill>
                <a:cs typeface="Arial" panose="020B0604020202020204" pitchFamily="34" charset="0"/>
              </a:rPr>
              <a:t>Original Medicare </a:t>
            </a:r>
            <a:r>
              <a:rPr lang="es-US" dirty="0">
                <a:solidFill>
                  <a:prstClr val="black"/>
                </a:solidFill>
                <a:cs typeface="Arial" panose="020B0604020202020204" pitchFamily="34" charset="0"/>
              </a:rPr>
              <a:t>en general </a:t>
            </a:r>
            <a:r>
              <a:rPr lang="es-US" b="1" dirty="0">
                <a:solidFill>
                  <a:prstClr val="black"/>
                </a:solidFill>
                <a:cs typeface="Arial" panose="020B0604020202020204" pitchFamily="34" charset="0"/>
              </a:rPr>
              <a:t>no cubre atención médica fuera de EE. UU</a:t>
            </a:r>
            <a:r>
              <a:rPr lang="es-US" dirty="0">
                <a:solidFill>
                  <a:prstClr val="black"/>
                </a:solidFill>
                <a:cs typeface="Arial" panose="020B0604020202020204" pitchFamily="34" charset="0"/>
              </a:rPr>
              <a:t>. Es posible que pueda comprar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que cubra atención de emergencia fuera de EE. UU. </a:t>
            </a:r>
            <a:r>
              <a:rPr lang="es-US" dirty="0"/>
              <a:t>Los 50 estados, el Distrito de Columbia, Puerto Rico, las Islas Vírgenes de EE. UU., Guam, las Islas Marianas del Norte y Samoa Americana se consideran parte de los EE. UU. Cualquier otro lugar se considera fuera de EE. UU.</a:t>
            </a:r>
          </a:p>
          <a:p>
            <a:pPr marL="125834" indent="-115768" defTabSz="966612">
              <a:spcBef>
                <a:spcPts val="634"/>
              </a:spcBef>
              <a:defRPr/>
            </a:pPr>
            <a:r>
              <a:rPr lang="es-US" b="1" dirty="0">
                <a:solidFill>
                  <a:prstClr val="black"/>
                </a:solidFill>
                <a:cs typeface="Arial" panose="020B0604020202020204" pitchFamily="34" charset="0"/>
              </a:rPr>
              <a:t>Los planes Medicare </a:t>
            </a:r>
            <a:r>
              <a:rPr lang="es-US" b="1" dirty="0" err="1">
                <a:solidFill>
                  <a:prstClr val="black"/>
                </a:solidFill>
                <a:cs typeface="Arial" panose="020B0604020202020204" pitchFamily="34" charset="0"/>
              </a:rPr>
              <a:t>Advantage</a:t>
            </a:r>
            <a:r>
              <a:rPr lang="es-US" b="1" dirty="0">
                <a:solidFill>
                  <a:prstClr val="black"/>
                </a:solidFill>
                <a:cs typeface="Arial" panose="020B0604020202020204" pitchFamily="34" charset="0"/>
              </a:rPr>
              <a:t> </a:t>
            </a:r>
            <a:r>
              <a:rPr lang="es-US" dirty="0">
                <a:solidFill>
                  <a:prstClr val="black"/>
                </a:solidFill>
                <a:cs typeface="Arial" panose="020B0604020202020204" pitchFamily="34" charset="0"/>
              </a:rPr>
              <a:t>generalmente </a:t>
            </a:r>
            <a:r>
              <a:rPr lang="es-US" b="1" dirty="0">
                <a:solidFill>
                  <a:prstClr val="black"/>
                </a:solidFill>
                <a:cs typeface="Arial" panose="020B0604020202020204" pitchFamily="34" charset="0"/>
              </a:rPr>
              <a:t>no cubren la atención fuera de los EE. UU.</a:t>
            </a:r>
            <a:r>
              <a:rPr lang="es-US" dirty="0">
                <a:solidFill>
                  <a:prstClr val="black"/>
                </a:solidFill>
                <a:cs typeface="Arial" panose="020B0604020202020204" pitchFamily="34" charset="0"/>
              </a:rPr>
              <a:t> Algunos planes pueden ofrecer un beneficio complementario que cubre los servicios de emergencia y de urgencia cuando se viaja fuera de los EE. UU. </a:t>
            </a:r>
          </a:p>
          <a:p>
            <a:pPr marL="10066" indent="0" defTabSz="966612">
              <a:spcBef>
                <a:spcPts val="634"/>
              </a:spcBef>
              <a:buNone/>
              <a:defRPr/>
            </a:pPr>
            <a:r>
              <a:rPr lang="es-US" b="1" dirty="0">
                <a:solidFill>
                  <a:prstClr val="black"/>
                </a:solidFill>
                <a:cs typeface="Arial" panose="020B0604020202020204" pitchFamily="34" charset="0"/>
              </a:rPr>
              <a:t>Medicare deberá pagar los servicios hospitalarios como paciente internado, del médico o de ambulancia que usted recibe en un país del extranjero en los siguientes casos poco frecuentes:</a:t>
            </a:r>
          </a:p>
          <a:p>
            <a:pPr marL="120800" indent="-110733" defTabSz="966612">
              <a:spcBef>
                <a:spcPts val="634"/>
              </a:spcBef>
              <a:defRPr/>
            </a:pPr>
            <a:r>
              <a:rPr lang="es-US" dirty="0">
                <a:solidFill>
                  <a:prstClr val="black"/>
                </a:solidFill>
                <a:cs typeface="Arial" panose="020B0604020202020204" pitchFamily="34" charset="0"/>
              </a:rPr>
              <a:t>Usted se encuentra en EE. UU. cuando se presenta una urgencia y el hospital del extranjero está más cerca que el hospital de EE. UU. más cercano que puede tratar su afección médica. </a:t>
            </a:r>
          </a:p>
          <a:p>
            <a:pPr marL="120800" indent="-120800" defTabSz="966612">
              <a:spcBef>
                <a:spcPts val="634"/>
              </a:spcBef>
              <a:defRPr/>
            </a:pPr>
            <a:r>
              <a:rPr lang="es-US" dirty="0">
                <a:solidFill>
                  <a:prstClr val="black"/>
                </a:solidFill>
                <a:cs typeface="Arial" panose="020B0604020202020204" pitchFamily="34" charset="0"/>
              </a:rPr>
              <a:t>Usted está viajando por Canadá sin demora injustificada por la ruta más directa entre Alaska y otro estado de EE. UU. cuando se presenta una emergencia médica y el hospital canadiense está más cerca que el hospital estadounidense más cercano que puede tratar la emergencia.</a:t>
            </a:r>
          </a:p>
          <a:p>
            <a:pPr marL="120800" indent="-120800" defTabSz="966612">
              <a:spcBef>
                <a:spcPts val="634"/>
              </a:spcBef>
              <a:defRPr/>
            </a:pPr>
            <a:r>
              <a:rPr lang="es-US" dirty="0">
                <a:solidFill>
                  <a:prstClr val="black"/>
                </a:solidFill>
                <a:cs typeface="Arial" panose="020B0604020202020204" pitchFamily="34" charset="0"/>
              </a:rPr>
              <a:t>Usted vive en los EE. UU. y el hospital en el extranjero queda más cerca de su hogar que el hospital de los EE. UU. más cercano que puede tratar su afección médica, independientemente de si existiera una emergencia o no.</a:t>
            </a:r>
          </a:p>
          <a:p>
            <a:r>
              <a:rPr lang="es-US" dirty="0"/>
              <a:t>También hay algunos casos en que la Parte B puede pagar servicios que reciba a bordo de un barco dentro de las aguas territoriales adyacentes a las áreas terrestres de los EE. UU.</a:t>
            </a:r>
          </a:p>
          <a:p>
            <a:pPr marL="0" indent="0" defTabSz="966612">
              <a:spcBef>
                <a:spcPts val="634"/>
              </a:spcBef>
              <a:buNone/>
              <a:defRPr/>
            </a:pPr>
            <a:r>
              <a:rPr lang="es-US" b="1" dirty="0">
                <a:solidFill>
                  <a:prstClr val="black"/>
                </a:solidFill>
                <a:cs typeface="Arial" panose="020B0604020202020204" pitchFamily="34" charset="0"/>
              </a:rPr>
              <a:t>Fuente</a:t>
            </a:r>
            <a:r>
              <a:rPr lang="es-US" dirty="0">
                <a:solidFill>
                  <a:prstClr val="black"/>
                </a:solidFill>
                <a:cs typeface="Arial" panose="020B0604020202020204" pitchFamily="34" charset="0"/>
              </a:rPr>
              <a:t>: </a:t>
            </a:r>
            <a:r>
              <a:rPr lang="es-US" dirty="0">
                <a:solidFill>
                  <a:prstClr val="black"/>
                </a:solidFill>
                <a:cs typeface="Arial" panose="020B0604020202020204" pitchFamily="34" charset="0"/>
                <a:hlinkClick r:id="rId3"/>
              </a:rPr>
              <a:t>Medicare.gov/</a:t>
            </a:r>
            <a:r>
              <a:rPr lang="es-US" dirty="0" err="1">
                <a:solidFill>
                  <a:prstClr val="black"/>
                </a:solidFill>
                <a:cs typeface="Arial" panose="020B0604020202020204" pitchFamily="34" charset="0"/>
                <a:hlinkClick r:id="rId3"/>
              </a:rPr>
              <a:t>coverage</a:t>
            </a:r>
            <a:r>
              <a:rPr lang="es-US" dirty="0">
                <a:solidFill>
                  <a:prstClr val="black"/>
                </a:solidFill>
                <a:cs typeface="Arial" panose="020B0604020202020204" pitchFamily="34" charset="0"/>
                <a:hlinkClick r:id="rId3"/>
              </a:rPr>
              <a:t>/</a:t>
            </a:r>
            <a:r>
              <a:rPr lang="es-US" dirty="0" err="1">
                <a:solidFill>
                  <a:prstClr val="black"/>
                </a:solidFill>
                <a:cs typeface="Arial" panose="020B0604020202020204" pitchFamily="34" charset="0"/>
                <a:hlinkClick r:id="rId3"/>
              </a:rPr>
              <a:t>travel</a:t>
            </a:r>
            <a:endParaRPr lang="es-US" dirty="0">
              <a:solidFill>
                <a:prstClr val="black"/>
              </a:solidFill>
              <a:cs typeface="Arial" panose="020B0604020202020204" pitchFamily="34" charset="0"/>
              <a:hlinkClick r:id="rId3"/>
            </a:endParaRPr>
          </a:p>
          <a:p>
            <a:pPr marL="0" indent="0" defTabSz="966612">
              <a:buNone/>
              <a:defRPr/>
            </a:pPr>
            <a:endParaRPr lang="en-US" sz="1500" dirty="0">
              <a:solidFill>
                <a:prstClr val="black"/>
              </a:solidFill>
            </a:endParaRPr>
          </a:p>
        </p:txBody>
      </p:sp>
    </p:spTree>
    <p:extLst>
      <p:ext uri="{BB962C8B-B14F-4D97-AF65-F5344CB8AC3E}">
        <p14:creationId xmlns:p14="http://schemas.microsoft.com/office/powerpoint/2010/main" val="1672436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501984"/>
          </a:xfrm>
        </p:spPr>
        <p:txBody>
          <a:bodyPr/>
          <a:lstStyle/>
          <a:p>
            <a:pPr marL="0" indent="0" defTabSz="966612">
              <a:spcBef>
                <a:spcPts val="634"/>
              </a:spcBef>
              <a:buNone/>
              <a:defRPr/>
            </a:pPr>
            <a:r>
              <a:rPr lang="es-US" b="1" dirty="0">
                <a:solidFill>
                  <a:prstClr val="black"/>
                </a:solidFill>
                <a:ea typeface="ＭＳ Ｐゴシック"/>
                <a:cs typeface="Arial"/>
              </a:rPr>
              <a:t>Esta diapositiva tiene animación.</a:t>
            </a:r>
          </a:p>
          <a:p>
            <a:pPr marL="0" indent="0" defTabSz="966612">
              <a:spcBef>
                <a:spcPts val="634"/>
              </a:spcBef>
              <a:buNone/>
              <a:defRPr/>
            </a:pPr>
            <a:r>
              <a:rPr lang="es-US" b="1" i="0" u="none" strike="noStrike" dirty="0">
                <a:solidFill>
                  <a:srgbClr val="000000"/>
                </a:solidFill>
                <a:effectLst/>
                <a:cs typeface="Arial"/>
              </a:rPr>
              <a:t>Notas del presentador</a:t>
            </a:r>
            <a:r>
              <a:rPr lang="es-US" b="0" i="0" u="none" strike="noStrike" dirty="0">
                <a:solidFill>
                  <a:srgbClr val="444444"/>
                </a:solidFill>
                <a:effectLst/>
                <a:cs typeface="Arial"/>
              </a:rPr>
              <a:t>​</a:t>
            </a:r>
          </a:p>
          <a:p>
            <a:pPr marL="125525" indent="-125525">
              <a:spcBef>
                <a:spcPts val="634"/>
              </a:spcBef>
              <a:defRPr/>
            </a:pPr>
            <a:r>
              <a:rPr lang="es-US" b="1" dirty="0">
                <a:solidFill>
                  <a:prstClr val="black"/>
                </a:solidFill>
                <a:cs typeface="Arial"/>
              </a:rPr>
              <a:t>Si ya recibe beneficios de Seguridad Social o RRB durante su Período de inscripción inicial</a:t>
            </a:r>
            <a:r>
              <a:rPr lang="es-US" dirty="0">
                <a:solidFill>
                  <a:prstClr val="black"/>
                </a:solidFill>
                <a:cs typeface="Arial"/>
              </a:rPr>
              <a:t> (</a:t>
            </a:r>
            <a:r>
              <a:rPr lang="es-US" b="1" dirty="0">
                <a:solidFill>
                  <a:prstClr val="black"/>
                </a:solidFill>
                <a:cs typeface="Arial"/>
              </a:rPr>
              <a:t>IEP</a:t>
            </a:r>
            <a:r>
              <a:rPr lang="es-US" dirty="0">
                <a:solidFill>
                  <a:prstClr val="black"/>
                </a:solidFill>
                <a:cs typeface="Arial"/>
              </a:rPr>
              <a:t>, por sus siglas en inglés) (por ejemplo, obtiene beneficios de jubilación al menos 4 meses antes de cumplir 65 años), quedará inscrito automáticamente en la Parte A y la Parte B. Recibirá su paquete "Prepárese para Medicare", que incluye su tarjeta de Medicare y otra información, aproximadamente 3 meses antes de que cumpla 65 años (la cobertura comienza el primer día del mes en que cumple 65 años). </a:t>
            </a:r>
          </a:p>
          <a:p>
            <a:pPr marL="117475" lvl="1" defTabSz="966612">
              <a:spcBef>
                <a:spcPts val="634"/>
              </a:spcBef>
              <a:defRPr/>
            </a:pPr>
            <a:r>
              <a:rPr lang="es-US" b="1" dirty="0">
                <a:solidFill>
                  <a:prstClr val="black"/>
                </a:solidFill>
                <a:cs typeface="Arial"/>
              </a:rPr>
              <a:t>NOTA</a:t>
            </a:r>
            <a:r>
              <a:rPr lang="es-US" dirty="0">
                <a:solidFill>
                  <a:prstClr val="black"/>
                </a:solidFill>
                <a:cs typeface="Arial"/>
              </a:rPr>
              <a:t>: Si vive en Puerto Rico y es beneficiario de Seguridad Social o de la RRB, automáticamente obtendrá la Parte A el primer día del mes en el que cumpla 65 años o después de recibir los beneficios por incapacidad durante 24 meses. No obstante, si desea tener la Parte B, deberá inscribirse. Si no se inscribe para la Parte B cuando es elegible por primera vez, es posible que tenga que pagar una multa por inscripción tardía durante el tiempo que tenga Parte B. Visite </a:t>
            </a:r>
            <a:r>
              <a:rPr lang="es-US" dirty="0">
                <a:cs typeface="Arial"/>
                <a:hlinkClick r:id="rId3"/>
              </a:rPr>
              <a:t>SSA.gov</a:t>
            </a:r>
            <a:r>
              <a:rPr lang="es-US" dirty="0"/>
              <a:t> o</a:t>
            </a:r>
            <a:r>
              <a:rPr lang="es-US" dirty="0">
                <a:solidFill>
                  <a:prstClr val="black"/>
                </a:solidFill>
                <a:cs typeface="Arial"/>
              </a:rPr>
              <a:t> </a:t>
            </a:r>
            <a:r>
              <a:rPr lang="es-US" dirty="0">
                <a:cs typeface="Arial"/>
                <a:hlinkClick r:id="rId4"/>
              </a:rPr>
              <a:t>RRB.gov</a:t>
            </a:r>
            <a:r>
              <a:rPr lang="es-US" dirty="0"/>
              <a:t> </a:t>
            </a:r>
            <a:r>
              <a:rPr lang="es-US" dirty="0">
                <a:solidFill>
                  <a:prstClr val="black"/>
                </a:solidFill>
                <a:cs typeface="Arial"/>
              </a:rPr>
              <a:t>para obtener ayuda. </a:t>
            </a:r>
          </a:p>
          <a:p>
            <a:pPr marL="125660" indent="-125660" defTabSz="966612">
              <a:spcBef>
                <a:spcPts val="634"/>
              </a:spcBef>
              <a:defRPr/>
            </a:pPr>
            <a:r>
              <a:rPr lang="es-US" b="1" dirty="0">
                <a:solidFill>
                  <a:prstClr val="black"/>
                </a:solidFill>
                <a:cs typeface="Arial"/>
              </a:rPr>
              <a:t>Si es menor de 65 años y tiene una discapacidad</a:t>
            </a:r>
            <a:r>
              <a:rPr lang="es-US" dirty="0">
                <a:solidFill>
                  <a:prstClr val="black"/>
                </a:solidFill>
                <a:cs typeface="Arial"/>
              </a:rPr>
              <a:t>, recibirá automáticamente la Parte A y la Parte B después de obtener los beneficios por discapacidad de Seguridad Social o ciertos beneficios por discapacidad de la RRB durante 24 meses. Usted obtendrá su paquete "Prepárese para Medicare", que incluye su tarjeta Medicare y otra información, alrededor de 3 meses antes del 25º mes de los beneficios por discapacidad (la cobertura comienza el 25º mes de beneficios por discapacidad). Si tiene ELA, recibirá automáticamente la Parte A y Parte B el mes en que comiencen sus beneficios por discapacidad de Seguridad Social.</a:t>
            </a:r>
          </a:p>
          <a:p>
            <a:pPr marL="0" indent="0" defTabSz="966612">
              <a:spcBef>
                <a:spcPts val="634"/>
              </a:spcBef>
              <a:buNone/>
              <a:defRPr/>
            </a:pPr>
            <a:r>
              <a:rPr lang="es-US" dirty="0">
                <a:solidFill>
                  <a:prstClr val="black"/>
                </a:solidFill>
                <a:cs typeface="Arial"/>
              </a:rPr>
              <a:t>En esta página se ve la imagen de “Bienvenido a Medicare”. Visite </a:t>
            </a:r>
            <a:r>
              <a:rPr lang="es-US" dirty="0">
                <a:solidFill>
                  <a:prstClr val="black"/>
                </a:solidFill>
                <a:cs typeface="Arial"/>
                <a:hlinkClick r:id="rId5"/>
              </a:rPr>
              <a:t>Medicare.gov/</a:t>
            </a:r>
            <a:r>
              <a:rPr lang="es-US" dirty="0" err="1">
                <a:solidFill>
                  <a:prstClr val="black"/>
                </a:solidFill>
                <a:cs typeface="Arial"/>
                <a:hlinkClick r:id="rId5"/>
              </a:rPr>
              <a:t>basics</a:t>
            </a:r>
            <a:r>
              <a:rPr lang="es-US" dirty="0">
                <a:solidFill>
                  <a:prstClr val="black"/>
                </a:solidFill>
                <a:cs typeface="Arial"/>
                <a:hlinkClick r:id="rId5"/>
              </a:rPr>
              <a:t>/</a:t>
            </a:r>
            <a:r>
              <a:rPr lang="es-US" dirty="0" err="1">
                <a:solidFill>
                  <a:prstClr val="black"/>
                </a:solidFill>
                <a:cs typeface="Arial"/>
                <a:hlinkClick r:id="rId5"/>
              </a:rPr>
              <a:t>forms-publications-mailings</a:t>
            </a:r>
            <a:r>
              <a:rPr lang="es-US" dirty="0">
                <a:solidFill>
                  <a:prstClr val="black"/>
                </a:solidFill>
                <a:cs typeface="Arial"/>
                <a:hlinkClick r:id="rId5"/>
              </a:rPr>
              <a:t>/</a:t>
            </a:r>
            <a:r>
              <a:rPr lang="es-US" dirty="0" err="1">
                <a:solidFill>
                  <a:prstClr val="black"/>
                </a:solidFill>
                <a:cs typeface="Arial"/>
                <a:hlinkClick r:id="rId5"/>
              </a:rPr>
              <a:t>mailings</a:t>
            </a:r>
            <a:r>
              <a:rPr lang="es-US" dirty="0">
                <a:solidFill>
                  <a:prstClr val="black"/>
                </a:solidFill>
                <a:cs typeface="Arial"/>
                <a:hlinkClick r:id="rId5"/>
              </a:rPr>
              <a:t>/</a:t>
            </a:r>
            <a:r>
              <a:rPr lang="es-US" dirty="0" err="1">
                <a:solidFill>
                  <a:prstClr val="black"/>
                </a:solidFill>
                <a:cs typeface="Arial"/>
                <a:hlinkClick r:id="rId5"/>
              </a:rPr>
              <a:t>signing</a:t>
            </a:r>
            <a:r>
              <a:rPr lang="es-US" dirty="0">
                <a:solidFill>
                  <a:prstClr val="black"/>
                </a:solidFill>
                <a:cs typeface="Arial"/>
                <a:hlinkClick r:id="rId5"/>
              </a:rPr>
              <a:t>-up/</a:t>
            </a:r>
            <a:r>
              <a:rPr lang="es-US" dirty="0" err="1">
                <a:solidFill>
                  <a:prstClr val="black"/>
                </a:solidFill>
                <a:cs typeface="Arial"/>
                <a:hlinkClick r:id="rId5"/>
              </a:rPr>
              <a:t>get</a:t>
            </a:r>
            <a:r>
              <a:rPr lang="es-US" dirty="0">
                <a:solidFill>
                  <a:prstClr val="black"/>
                </a:solidFill>
                <a:cs typeface="Arial"/>
                <a:hlinkClick r:id="rId5"/>
              </a:rPr>
              <a:t>-</a:t>
            </a:r>
            <a:r>
              <a:rPr lang="es-US" dirty="0" err="1">
                <a:solidFill>
                  <a:prstClr val="black"/>
                </a:solidFill>
                <a:cs typeface="Arial"/>
                <a:hlinkClick r:id="rId5"/>
              </a:rPr>
              <a:t>ready</a:t>
            </a:r>
            <a:r>
              <a:rPr lang="es-US" dirty="0">
                <a:solidFill>
                  <a:prstClr val="black"/>
                </a:solidFill>
                <a:cs typeface="Arial"/>
                <a:hlinkClick r:id="rId5"/>
              </a:rPr>
              <a:t>-</a:t>
            </a:r>
            <a:r>
              <a:rPr lang="es-US" dirty="0" err="1">
                <a:solidFill>
                  <a:prstClr val="black"/>
                </a:solidFill>
                <a:cs typeface="Arial"/>
                <a:hlinkClick r:id="rId5"/>
              </a:rPr>
              <a:t>for</a:t>
            </a:r>
            <a:r>
              <a:rPr lang="es-US" dirty="0">
                <a:solidFill>
                  <a:prstClr val="black"/>
                </a:solidFill>
                <a:cs typeface="Arial"/>
                <a:hlinkClick r:id="rId5"/>
              </a:rPr>
              <a:t>-medicare-</a:t>
            </a:r>
            <a:r>
              <a:rPr lang="es-US" dirty="0" err="1">
                <a:solidFill>
                  <a:prstClr val="black"/>
                </a:solidFill>
                <a:cs typeface="Arial"/>
                <a:hlinkClick r:id="rId5"/>
              </a:rPr>
              <a:t>package</a:t>
            </a:r>
            <a:r>
              <a:rPr lang="es-US" dirty="0">
                <a:solidFill>
                  <a:prstClr val="black"/>
                </a:solidFill>
                <a:cs typeface="Arial"/>
              </a:rPr>
              <a:t> para obtener una copia.</a:t>
            </a:r>
          </a:p>
          <a:p>
            <a:pPr marL="0" indent="0">
              <a:buNone/>
            </a:pPr>
            <a:endParaRPr lang="en-US" b="1" dirty="0">
              <a:cs typeface="Arial"/>
            </a:endParaRPr>
          </a:p>
        </p:txBody>
      </p:sp>
    </p:spTree>
    <p:extLst>
      <p:ext uri="{BB962C8B-B14F-4D97-AF65-F5344CB8AC3E}">
        <p14:creationId xmlns:p14="http://schemas.microsoft.com/office/powerpoint/2010/main" val="3750141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02019" y="3581400"/>
            <a:ext cx="6921795" cy="5796516"/>
          </a:xfrm>
        </p:spPr>
        <p:txBody>
          <a:bodyPr/>
          <a:lstStyle/>
          <a:p>
            <a:pPr marL="0" indent="0" defTabSz="966612">
              <a:spcBef>
                <a:spcPts val="634"/>
              </a:spcBef>
              <a:buNone/>
              <a:defRPr/>
            </a:pPr>
            <a:r>
              <a:rPr lang="es-US" sz="1100" b="1" dirty="0">
                <a:solidFill>
                  <a:prstClr val="black"/>
                </a:solidFill>
                <a:ea typeface="ＭＳ Ｐゴシック"/>
                <a:cs typeface="Arial"/>
              </a:rPr>
              <a:t>Esta diapositiva tiene animación.</a:t>
            </a:r>
          </a:p>
          <a:p>
            <a:pPr marL="0" indent="0" defTabSz="966612">
              <a:spcBef>
                <a:spcPts val="634"/>
              </a:spcBef>
              <a:buNone/>
              <a:defRPr/>
            </a:pPr>
            <a:r>
              <a:rPr lang="es-US" sz="1100" b="1" i="0" u="none" strike="noStrike" dirty="0">
                <a:solidFill>
                  <a:srgbClr val="000000"/>
                </a:solidFill>
                <a:effectLst/>
                <a:cs typeface="Arial"/>
              </a:rPr>
              <a:t>Notas del presentador</a:t>
            </a:r>
            <a:r>
              <a:rPr lang="es-US" sz="1100" b="0" i="0" u="none" strike="noStrike" dirty="0">
                <a:solidFill>
                  <a:srgbClr val="444444"/>
                </a:solidFill>
                <a:effectLst/>
                <a:cs typeface="Arial"/>
              </a:rPr>
              <a:t>​</a:t>
            </a:r>
          </a:p>
          <a:p>
            <a:pPr marL="125660" indent="-125660">
              <a:spcBef>
                <a:spcPts val="634"/>
              </a:spcBef>
              <a:defRPr/>
            </a:pPr>
            <a:r>
              <a:rPr lang="es-US" sz="1100" dirty="0">
                <a:solidFill>
                  <a:prstClr val="black"/>
                </a:solidFill>
                <a:cs typeface="Arial"/>
              </a:rPr>
              <a:t>Si no recibe beneficios de Seguridad Social o de la RRB al menos 4 meses antes de cumplir 65 años (por ejemplo, debido a que todavía trabaja), deberá solicitar la Parte A (incluso aunque sea elegible para recibir la Parte A sin prima [no es necesario que pague una prima]) y en la Parte B. Para evitar que se retrase la cobertura, debe comunicarse con Seguridad Social para solicitar Medicare 3 meses antes de cumplir 65 años. Si trabajó para un ferrocarril, contáctese con la RRB para inscribirse. No tiene que estar jubilado para obtener Medicare. </a:t>
            </a:r>
          </a:p>
          <a:p>
            <a:pPr marL="125660" indent="-125660" defTabSz="966612">
              <a:spcBef>
                <a:spcPts val="634"/>
              </a:spcBef>
              <a:defRPr/>
            </a:pPr>
            <a:r>
              <a:rPr lang="es-US" sz="1100" dirty="0">
                <a:solidFill>
                  <a:prstClr val="black"/>
                </a:solidFill>
                <a:cs typeface="Arial"/>
              </a:rPr>
              <a:t>Puede solicitar en línea en </a:t>
            </a:r>
            <a:r>
              <a:rPr lang="es-US" sz="1100" dirty="0">
                <a:cs typeface="Arial"/>
                <a:hlinkClick r:id="rId3"/>
              </a:rPr>
              <a:t>SSA.gov</a:t>
            </a:r>
            <a:r>
              <a:rPr lang="es-US" sz="1100" dirty="0">
                <a:solidFill>
                  <a:prstClr val="black"/>
                </a:solidFill>
                <a:cs typeface="Arial"/>
              </a:rPr>
              <a:t>, o llamando al 1-800-722-1213; TTY: 1-800-325-0778, o programe una cita en su oficina local de Seguridad Social. Para encontrar su oficina local, visite </a:t>
            </a:r>
            <a:r>
              <a:rPr lang="es-US" sz="1100" dirty="0">
                <a:solidFill>
                  <a:prstClr val="black"/>
                </a:solidFill>
                <a:cs typeface="Arial"/>
                <a:hlinkClick r:id="rId4"/>
              </a:rPr>
              <a:t>secure.SSA.gov/ICON/</a:t>
            </a:r>
            <a:r>
              <a:rPr lang="es-US" sz="1100" dirty="0" err="1">
                <a:solidFill>
                  <a:prstClr val="black"/>
                </a:solidFill>
                <a:cs typeface="Arial"/>
                <a:hlinkClick r:id="rId4"/>
              </a:rPr>
              <a:t>main.jsp</a:t>
            </a:r>
            <a:r>
              <a:rPr lang="es-US" sz="1100" dirty="0">
                <a:solidFill>
                  <a:prstClr val="black"/>
                </a:solidFill>
                <a:cs typeface="Arial"/>
              </a:rPr>
              <a:t>. Puede solicitar y obtener beneficios de jubilación de Seguridad Social apenas a los 62 años, pero el importe de los beneficios será inferior que el importe de beneficios de jubilación completo. El importe de los beneficios se reducirá en función del número de meses que obtenga beneficios antes de llegar a la edad de jubilación completa. </a:t>
            </a:r>
          </a:p>
          <a:p>
            <a:pPr marL="125660" indent="-125660" defTabSz="966612">
              <a:spcBef>
                <a:spcPts val="634"/>
              </a:spcBef>
              <a:defRPr/>
            </a:pPr>
            <a:r>
              <a:rPr lang="es-US" sz="1100" dirty="0">
                <a:solidFill>
                  <a:prstClr val="black"/>
                </a:solidFill>
                <a:cs typeface="Arial"/>
              </a:rPr>
              <a:t>Está aumentando la edad para obtener los beneficios de jubilación completos de Seguridad Social. Por muchos años, la edad de jubilación completa fue a los 65 años. Sin embargo, a partir de los nacidos en 1938 en adelante, esa edad aumenta en forma gradual hasta que alcanza la edad de 67 años para los nacidos después de 1959. Puede calcular su edad para cobrar los beneficios de jubilación de Seguridad Social </a:t>
            </a:r>
            <a:r>
              <a:rPr lang="es-US" sz="1100" b="1" dirty="0">
                <a:solidFill>
                  <a:prstClr val="black"/>
                </a:solidFill>
                <a:cs typeface="Arial"/>
              </a:rPr>
              <a:t>completos </a:t>
            </a:r>
            <a:r>
              <a:rPr lang="es-US" sz="1100" dirty="0">
                <a:solidFill>
                  <a:prstClr val="black"/>
                </a:solidFill>
                <a:cs typeface="Arial"/>
              </a:rPr>
              <a:t>en </a:t>
            </a:r>
            <a:r>
              <a:rPr lang="es-US" sz="1100" u="sng" dirty="0">
                <a:solidFill>
                  <a:prstClr val="black"/>
                </a:solidFill>
                <a:cs typeface="Arial"/>
                <a:hlinkClick r:id="rId5"/>
              </a:rPr>
              <a:t>SSA.gov/</a:t>
            </a:r>
            <a:r>
              <a:rPr lang="es-US" sz="1100" u="sng" dirty="0" err="1">
                <a:solidFill>
                  <a:prstClr val="black"/>
                </a:solidFill>
                <a:cs typeface="Arial"/>
                <a:hlinkClick r:id="rId5"/>
              </a:rPr>
              <a:t>retirement</a:t>
            </a:r>
            <a:r>
              <a:rPr lang="es-US" sz="1100" u="sng" dirty="0">
                <a:solidFill>
                  <a:prstClr val="black"/>
                </a:solidFill>
                <a:cs typeface="Arial"/>
                <a:hlinkClick r:id="rId5"/>
              </a:rPr>
              <a:t>/ageincrease.htm</a:t>
            </a:r>
            <a:r>
              <a:rPr lang="es-US" sz="1100" dirty="0">
                <a:solidFill>
                  <a:prstClr val="black"/>
                </a:solidFill>
                <a:cs typeface="Arial"/>
              </a:rPr>
              <a:t>.</a:t>
            </a:r>
          </a:p>
          <a:p>
            <a:pPr marL="125660" indent="-125660" defTabSz="966612">
              <a:spcBef>
                <a:spcPts val="634"/>
              </a:spcBef>
              <a:defRPr/>
            </a:pPr>
            <a:r>
              <a:rPr lang="es-US" sz="1100" dirty="0">
                <a:solidFill>
                  <a:prstClr val="black"/>
                </a:solidFill>
                <a:cs typeface="Arial"/>
              </a:rPr>
              <a:t>Para obtener más información, visite </a:t>
            </a:r>
            <a:r>
              <a:rPr lang="es-US" sz="1100" dirty="0">
                <a:solidFill>
                  <a:prstClr val="black"/>
                </a:solidFill>
                <a:cs typeface="Arial"/>
                <a:hlinkClick r:id="rId6"/>
              </a:rPr>
              <a:t>SSA.gov/pubs/EN-05-10035.pdf</a:t>
            </a:r>
            <a:r>
              <a:rPr lang="es-US" sz="1100" dirty="0">
                <a:solidFill>
                  <a:prstClr val="black"/>
                </a:solidFill>
                <a:cs typeface="Arial"/>
              </a:rPr>
              <a:t> </a:t>
            </a:r>
          </a:p>
          <a:p>
            <a:pPr marL="125660" indent="-125660" defTabSz="966612">
              <a:spcBef>
                <a:spcPts val="634"/>
              </a:spcBef>
              <a:defRPr/>
            </a:pPr>
            <a:r>
              <a:rPr lang="es-US" sz="1100" b="1" dirty="0">
                <a:cs typeface="Arial"/>
              </a:rPr>
              <a:t>NOTA: </a:t>
            </a:r>
            <a:r>
              <a:rPr lang="es-US" sz="1100" dirty="0"/>
              <a:t>SI solicita la Parte A y la Parte B, los CMS le enviarán un paquete “Bienvenido a Medicare” —aproximadamente 2 semanas después de que solicite. El paquete incluye una carta de presentación de "Bienvenida a Medicare" y un folleto “Bienvenido a Medicare” (Producto de los CMS </a:t>
            </a:r>
            <a:r>
              <a:rPr lang="es-US" sz="1100" dirty="0" err="1"/>
              <a:t>n.°</a:t>
            </a:r>
            <a:r>
              <a:rPr lang="es-US" sz="1100" dirty="0"/>
              <a:t> 12020). El paquete también proporcionará la fecha de inicio de su cobertura (que también se encuentra en la tarjeta Medicare adjunta). La carta de presentación y el folleto explican algunas decisiones importantes que debe tomar.</a:t>
            </a:r>
            <a:r>
              <a:rPr lang="es-US" sz="1100" dirty="0">
                <a:solidFill>
                  <a:prstClr val="black"/>
                </a:solidFill>
                <a:cs typeface="Arial"/>
              </a:rPr>
              <a:t> </a:t>
            </a:r>
          </a:p>
          <a:p>
            <a:pPr marL="0" indent="0">
              <a:spcBef>
                <a:spcPts val="634"/>
              </a:spcBef>
              <a:buNone/>
              <a:defRPr/>
            </a:pPr>
            <a:r>
              <a:rPr lang="es-US" sz="1100" dirty="0">
                <a:solidFill>
                  <a:prstClr val="black"/>
                </a:solidFill>
                <a:cs typeface="Arial"/>
              </a:rPr>
              <a:t>En esta página se ve la imagen de “Bienvenido a Medicare”. Visite </a:t>
            </a:r>
            <a:r>
              <a:rPr lang="es-US" sz="1100" dirty="0">
                <a:solidFill>
                  <a:prstClr val="black"/>
                </a:solidFill>
                <a:cs typeface="Arial"/>
                <a:hlinkClick r:id="rId7"/>
              </a:rPr>
              <a:t>Medicare.gov/</a:t>
            </a:r>
            <a:r>
              <a:rPr lang="es-US" sz="1100" dirty="0" err="1">
                <a:solidFill>
                  <a:prstClr val="black"/>
                </a:solidFill>
                <a:cs typeface="Arial"/>
                <a:hlinkClick r:id="rId7"/>
              </a:rPr>
              <a:t>basics</a:t>
            </a:r>
            <a:r>
              <a:rPr lang="es-US" sz="1100" dirty="0">
                <a:solidFill>
                  <a:prstClr val="black"/>
                </a:solidFill>
                <a:cs typeface="Arial"/>
                <a:hlinkClick r:id="rId7"/>
              </a:rPr>
              <a:t>/</a:t>
            </a:r>
            <a:r>
              <a:rPr lang="es-US" sz="1100" dirty="0" err="1">
                <a:solidFill>
                  <a:prstClr val="black"/>
                </a:solidFill>
                <a:cs typeface="Arial"/>
                <a:hlinkClick r:id="rId7"/>
              </a:rPr>
              <a:t>forms-publications-mailings</a:t>
            </a:r>
            <a:r>
              <a:rPr lang="es-US" sz="1100" dirty="0">
                <a:solidFill>
                  <a:prstClr val="black"/>
                </a:solidFill>
                <a:cs typeface="Arial"/>
                <a:hlinkClick r:id="rId7"/>
              </a:rPr>
              <a:t>/</a:t>
            </a:r>
            <a:r>
              <a:rPr lang="es-US" sz="1100" dirty="0" err="1">
                <a:solidFill>
                  <a:prstClr val="black"/>
                </a:solidFill>
                <a:cs typeface="Arial"/>
                <a:hlinkClick r:id="rId7"/>
              </a:rPr>
              <a:t>mailings</a:t>
            </a:r>
            <a:r>
              <a:rPr lang="es-US" sz="1100" dirty="0">
                <a:solidFill>
                  <a:prstClr val="black"/>
                </a:solidFill>
                <a:cs typeface="Arial"/>
                <a:hlinkClick r:id="rId7"/>
              </a:rPr>
              <a:t>/</a:t>
            </a:r>
            <a:r>
              <a:rPr lang="es-US" sz="1100" dirty="0" err="1">
                <a:solidFill>
                  <a:prstClr val="black"/>
                </a:solidFill>
                <a:cs typeface="Arial"/>
                <a:hlinkClick r:id="rId7"/>
              </a:rPr>
              <a:t>signing</a:t>
            </a:r>
            <a:r>
              <a:rPr lang="es-US" sz="1100" dirty="0">
                <a:solidFill>
                  <a:prstClr val="black"/>
                </a:solidFill>
                <a:cs typeface="Arial"/>
                <a:hlinkClick r:id="rId7"/>
              </a:rPr>
              <a:t>-up/</a:t>
            </a:r>
            <a:r>
              <a:rPr lang="es-US" sz="1100" dirty="0" err="1">
                <a:solidFill>
                  <a:prstClr val="black"/>
                </a:solidFill>
                <a:cs typeface="Arial"/>
                <a:hlinkClick r:id="rId7"/>
              </a:rPr>
              <a:t>welcome</a:t>
            </a:r>
            <a:r>
              <a:rPr lang="es-US" sz="1100" dirty="0">
                <a:solidFill>
                  <a:prstClr val="black"/>
                </a:solidFill>
                <a:cs typeface="Arial"/>
                <a:hlinkClick r:id="rId7"/>
              </a:rPr>
              <a:t>-</a:t>
            </a:r>
            <a:r>
              <a:rPr lang="es-US" sz="1100" dirty="0" err="1">
                <a:solidFill>
                  <a:prstClr val="black"/>
                </a:solidFill>
                <a:cs typeface="Arial"/>
                <a:hlinkClick r:id="rId7"/>
              </a:rPr>
              <a:t>to</a:t>
            </a:r>
            <a:r>
              <a:rPr lang="es-US" sz="1100" dirty="0">
                <a:solidFill>
                  <a:prstClr val="black"/>
                </a:solidFill>
                <a:cs typeface="Arial"/>
                <a:hlinkClick r:id="rId7"/>
              </a:rPr>
              <a:t>-medicare-</a:t>
            </a:r>
            <a:r>
              <a:rPr lang="es-US" sz="1100" dirty="0" err="1">
                <a:solidFill>
                  <a:prstClr val="black"/>
                </a:solidFill>
                <a:cs typeface="Arial"/>
                <a:hlinkClick r:id="rId7"/>
              </a:rPr>
              <a:t>package</a:t>
            </a:r>
            <a:r>
              <a:rPr lang="es-US" sz="1100" dirty="0">
                <a:solidFill>
                  <a:prstClr val="black"/>
                </a:solidFill>
                <a:cs typeface="Arial"/>
              </a:rPr>
              <a:t> </a:t>
            </a:r>
            <a:r>
              <a:rPr lang="es-US" sz="1100" dirty="0"/>
              <a:t>para obtener una copia.</a:t>
            </a:r>
          </a:p>
          <a:p>
            <a:pPr marL="0" indent="0">
              <a:spcBef>
                <a:spcPts val="634"/>
              </a:spcBef>
              <a:buNone/>
              <a:defRPr/>
            </a:pPr>
            <a:endParaRPr lang="en-US" sz="1100" dirty="0">
              <a:solidFill>
                <a:prstClr val="black"/>
              </a:solidFill>
              <a:cs typeface="Arial"/>
            </a:endParaRPr>
          </a:p>
          <a:p>
            <a:pPr marL="0" indent="0">
              <a:spcBef>
                <a:spcPts val="634"/>
              </a:spcBef>
              <a:buNone/>
              <a:defRPr/>
            </a:pPr>
            <a:r>
              <a:rPr lang="es-US" sz="1100" b="1" dirty="0">
                <a:solidFill>
                  <a:prstClr val="black"/>
                </a:solidFill>
                <a:cs typeface="Arial"/>
              </a:rPr>
              <a:t>Fuente:</a:t>
            </a:r>
            <a:r>
              <a:rPr lang="es-US" sz="1100" dirty="0">
                <a:solidFill>
                  <a:prstClr val="black"/>
                </a:solidFill>
                <a:cs typeface="Arial"/>
              </a:rPr>
              <a:t> </a:t>
            </a:r>
            <a:r>
              <a:rPr lang="es-US" sz="1100" dirty="0">
                <a:solidFill>
                  <a:prstClr val="black"/>
                </a:solidFill>
                <a:cs typeface="Arial"/>
                <a:hlinkClick r:id="rId8"/>
              </a:rPr>
              <a:t>SSA.gov/</a:t>
            </a:r>
            <a:r>
              <a:rPr lang="es-US" sz="1100" dirty="0" err="1">
                <a:solidFill>
                  <a:prstClr val="black"/>
                </a:solidFill>
                <a:cs typeface="Arial"/>
                <a:hlinkClick r:id="rId8"/>
              </a:rPr>
              <a:t>benefits</a:t>
            </a:r>
            <a:r>
              <a:rPr lang="es-US" sz="1100" dirty="0">
                <a:solidFill>
                  <a:prstClr val="black"/>
                </a:solidFill>
                <a:cs typeface="Arial"/>
                <a:hlinkClick r:id="rId8"/>
              </a:rPr>
              <a:t>/</a:t>
            </a:r>
            <a:r>
              <a:rPr lang="es-US" sz="1100" dirty="0" err="1">
                <a:solidFill>
                  <a:prstClr val="black"/>
                </a:solidFill>
                <a:cs typeface="Arial"/>
                <a:hlinkClick r:id="rId8"/>
              </a:rPr>
              <a:t>retirement</a:t>
            </a:r>
            <a:r>
              <a:rPr lang="es-US" sz="1100" dirty="0">
                <a:solidFill>
                  <a:prstClr val="black"/>
                </a:solidFill>
                <a:cs typeface="Arial"/>
                <a:hlinkClick r:id="rId8"/>
              </a:rPr>
              <a:t>/</a:t>
            </a:r>
            <a:r>
              <a:rPr lang="es-US" sz="1100" dirty="0" err="1">
                <a:solidFill>
                  <a:prstClr val="black"/>
                </a:solidFill>
                <a:cs typeface="Arial"/>
                <a:hlinkClick r:id="rId8"/>
              </a:rPr>
              <a:t>planner</a:t>
            </a:r>
            <a:r>
              <a:rPr lang="es-US" sz="1100" dirty="0">
                <a:solidFill>
                  <a:prstClr val="black"/>
                </a:solidFill>
                <a:cs typeface="Arial"/>
                <a:hlinkClick r:id="rId8"/>
              </a:rPr>
              <a:t>/applying2.html</a:t>
            </a:r>
            <a:r>
              <a:rPr lang="es-US" sz="1100" dirty="0">
                <a:solidFill>
                  <a:prstClr val="black"/>
                </a:solidFill>
                <a:cs typeface="Arial"/>
              </a:rPr>
              <a:t> </a:t>
            </a:r>
          </a:p>
          <a:p>
            <a:pPr marL="0" indent="0">
              <a:buNone/>
            </a:pPr>
            <a:endParaRPr lang="en-US" sz="1400" dirty="0"/>
          </a:p>
        </p:txBody>
      </p:sp>
    </p:spTree>
    <p:extLst>
      <p:ext uri="{BB962C8B-B14F-4D97-AF65-F5344CB8AC3E}">
        <p14:creationId xmlns:p14="http://schemas.microsoft.com/office/powerpoint/2010/main" val="2114848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6" y="3581400"/>
            <a:ext cx="5759450" cy="5586663"/>
          </a:xfrm>
        </p:spPr>
        <p:txBody>
          <a:bodyPr/>
          <a:lstStyle/>
          <a:p>
            <a:pPr marL="0" indent="0" defTabSz="966612">
              <a:spcBef>
                <a:spcPts val="634"/>
              </a:spcBef>
              <a:buNone/>
              <a:defRPr/>
            </a:pPr>
            <a:r>
              <a:rPr lang="en-US" b="1" dirty="0" err="1">
                <a:solidFill>
                  <a:prstClr val="black"/>
                </a:solidFill>
                <a:ea typeface="ＭＳ Ｐゴシック"/>
                <a:cs typeface="Arial" panose="020B0604020202020204" pitchFamily="34" charset="0"/>
              </a:rPr>
              <a:t>Esta</a:t>
            </a:r>
            <a:r>
              <a:rPr lang="en-US" b="1" dirty="0">
                <a:solidFill>
                  <a:prstClr val="black"/>
                </a:solidFill>
                <a:ea typeface="ＭＳ Ｐゴシック"/>
                <a:cs typeface="Arial" panose="020B0604020202020204" pitchFamily="34" charset="0"/>
              </a:rPr>
              <a:t> </a:t>
            </a:r>
            <a:r>
              <a:rPr lang="en-US" b="1" dirty="0" err="1">
                <a:solidFill>
                  <a:prstClr val="black"/>
                </a:solidFill>
                <a:ea typeface="ＭＳ Ｐゴシック"/>
                <a:cs typeface="Arial" panose="020B0604020202020204" pitchFamily="34" charset="0"/>
              </a:rPr>
              <a:t>diapositiva</a:t>
            </a:r>
            <a:r>
              <a:rPr lang="en-US" b="1" dirty="0">
                <a:solidFill>
                  <a:prstClr val="black"/>
                </a:solidFill>
                <a:ea typeface="ＭＳ Ｐゴシック"/>
                <a:cs typeface="Arial" panose="020B0604020202020204" pitchFamily="34" charset="0"/>
              </a:rPr>
              <a:t> </a:t>
            </a:r>
            <a:r>
              <a:rPr lang="en-US" b="1" dirty="0" err="1">
                <a:solidFill>
                  <a:prstClr val="black"/>
                </a:solidFill>
                <a:ea typeface="ＭＳ Ｐゴシック"/>
                <a:cs typeface="Arial" panose="020B0604020202020204" pitchFamily="34" charset="0"/>
              </a:rPr>
              <a:t>tiene</a:t>
            </a:r>
            <a:r>
              <a:rPr lang="en-US" b="1" dirty="0">
                <a:solidFill>
                  <a:prstClr val="black"/>
                </a:solidFill>
                <a:ea typeface="ＭＳ Ｐゴシック"/>
                <a:cs typeface="Arial" panose="020B0604020202020204" pitchFamily="34" charset="0"/>
              </a:rPr>
              <a:t> </a:t>
            </a:r>
            <a:r>
              <a:rPr lang="en-US" b="1" dirty="0" err="1">
                <a:solidFill>
                  <a:prstClr val="black"/>
                </a:solidFill>
                <a:ea typeface="ＭＳ Ｐゴシック"/>
                <a:cs typeface="Arial" panose="020B0604020202020204" pitchFamily="34" charset="0"/>
              </a:rPr>
              <a:t>animación</a:t>
            </a:r>
            <a:endParaRPr lang="en-US" b="1" dirty="0">
              <a:solidFill>
                <a:prstClr val="black"/>
              </a:solidFill>
              <a:ea typeface="ＭＳ Ｐゴシック"/>
              <a:cs typeface="Arial" panose="020B0604020202020204" pitchFamily="34" charset="0"/>
            </a:endParaRPr>
          </a:p>
          <a:p>
            <a:pPr marL="0" indent="0" defTabSz="966612">
              <a:spcBef>
                <a:spcPts val="634"/>
              </a:spcBef>
              <a:buNone/>
              <a:defRPr/>
            </a:pPr>
            <a:r>
              <a:rPr lang="en-US" b="1" i="0" u="none" strike="noStrike" dirty="0" err="1">
                <a:solidFill>
                  <a:srgbClr val="000000"/>
                </a:solidFill>
                <a:effectLst/>
                <a:cs typeface="Arial" panose="020B0604020202020204" pitchFamily="34" charset="0"/>
              </a:rPr>
              <a:t>Notas</a:t>
            </a:r>
            <a:r>
              <a:rPr lang="en-US" b="1" i="0" u="none" strike="noStrike" dirty="0">
                <a:solidFill>
                  <a:srgbClr val="000000"/>
                </a:solidFill>
                <a:effectLst/>
                <a:cs typeface="Arial" panose="020B0604020202020204" pitchFamily="34" charset="0"/>
              </a:rPr>
              <a:t> del </a:t>
            </a:r>
            <a:r>
              <a:rPr lang="en-US" b="1" i="0" u="none" strike="noStrike" dirty="0" err="1">
                <a:solidFill>
                  <a:srgbClr val="000000"/>
                </a:solidFill>
                <a:effectLst/>
                <a:cs typeface="Arial" panose="020B0604020202020204" pitchFamily="34" charset="0"/>
              </a:rPr>
              <a:t>presentador</a:t>
            </a:r>
            <a:r>
              <a:rPr lang="en-US" b="0" i="0" u="none" strike="noStrike"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118813" indent="-118813">
              <a:spcBef>
                <a:spcPts val="634"/>
              </a:spcBef>
              <a:defRPr/>
            </a:pPr>
            <a:r>
              <a:rPr lang="es-MX" b="1" dirty="0">
                <a:solidFill>
                  <a:prstClr val="black"/>
                </a:solidFill>
                <a:cs typeface="Arial" panose="020B0604020202020204" pitchFamily="34" charset="0"/>
              </a:rPr>
              <a:t>Si está en Medicare Original,</a:t>
            </a:r>
            <a:r>
              <a:rPr lang="en-US" b="1" dirty="0">
                <a:solidFill>
                  <a:prstClr val="black"/>
                </a:solidFill>
                <a:cs typeface="Arial" panose="020B0604020202020204" pitchFamily="34" charset="0"/>
              </a:rPr>
              <a:t> </a:t>
            </a:r>
            <a:r>
              <a:rPr lang="es-MX" dirty="0">
                <a:solidFill>
                  <a:prstClr val="black"/>
                </a:solidFill>
                <a:cs typeface="Arial" panose="020B0604020202020204" pitchFamily="34" charset="0"/>
              </a:rPr>
              <a:t>usará su tarjeta de Medicare roja, blanca y azul para obtener servicios de atención médica.</a:t>
            </a:r>
            <a:r>
              <a:rPr lang="en-US" dirty="0">
                <a:solidFill>
                  <a:prstClr val="black"/>
                </a:solidFill>
                <a:cs typeface="Arial" panose="020B0604020202020204" pitchFamily="34" charset="0"/>
              </a:rPr>
              <a:t> </a:t>
            </a:r>
            <a:r>
              <a:rPr lang="en-US" b="1" dirty="0">
                <a:solidFill>
                  <a:prstClr val="black"/>
                </a:solidFill>
                <a:cs typeface="Arial" panose="020B0604020202020204" pitchFamily="34" charset="0"/>
              </a:rPr>
              <a:t>Si se </a:t>
            </a:r>
            <a:r>
              <a:rPr lang="en-US" b="1" dirty="0" err="1">
                <a:solidFill>
                  <a:prstClr val="black"/>
                </a:solidFill>
                <a:cs typeface="Arial" panose="020B0604020202020204" pitchFamily="34" charset="0"/>
              </a:rPr>
              <a:t>une</a:t>
            </a:r>
            <a:r>
              <a:rPr lang="en-US" b="1" dirty="0">
                <a:solidFill>
                  <a:prstClr val="black"/>
                </a:solidFill>
                <a:cs typeface="Arial" panose="020B0604020202020204" pitchFamily="34" charset="0"/>
              </a:rPr>
              <a:t> a un Plan de Medicare Advantage</a:t>
            </a:r>
            <a:r>
              <a:rPr lang="en-US" dirty="0">
                <a:solidFill>
                  <a:prstClr val="black"/>
                </a:solidFill>
                <a:cs typeface="Arial" panose="020B0604020202020204" pitchFamily="34" charset="0"/>
              </a:rPr>
              <a:t>, </a:t>
            </a:r>
            <a:r>
              <a:rPr lang="es-MX" dirty="0">
                <a:solidFill>
                  <a:prstClr val="black"/>
                </a:solidFill>
                <a:cs typeface="Arial" panose="020B0604020202020204" pitchFamily="34" charset="0"/>
              </a:rPr>
              <a:t>es posible que su plan le entregue una tarjeta para que la use cuando reciba servicios y suministros de la atención médica</a:t>
            </a:r>
            <a:r>
              <a:rPr lang="en-US" dirty="0">
                <a:solidFill>
                  <a:prstClr val="black"/>
                </a:solidFill>
                <a:cs typeface="Arial" panose="020B0604020202020204" pitchFamily="34" charset="0"/>
              </a:rPr>
              <a:t>. </a:t>
            </a:r>
            <a:r>
              <a:rPr lang="es-MX" dirty="0">
                <a:solidFill>
                  <a:prstClr val="black"/>
                </a:solidFill>
                <a:cs typeface="Arial" panose="020B0604020202020204" pitchFamily="34" charset="0"/>
              </a:rPr>
              <a:t>La tarjeta de identificación del plan Medicare </a:t>
            </a:r>
            <a:r>
              <a:rPr lang="es-MX" dirty="0" err="1">
                <a:solidFill>
                  <a:prstClr val="black"/>
                </a:solidFill>
                <a:cs typeface="Arial" panose="020B0604020202020204" pitchFamily="34" charset="0"/>
              </a:rPr>
              <a:t>Advantage</a:t>
            </a:r>
            <a:r>
              <a:rPr lang="es-MX" dirty="0">
                <a:solidFill>
                  <a:prstClr val="black"/>
                </a:solidFill>
                <a:cs typeface="Arial" panose="020B0604020202020204" pitchFamily="34" charset="0"/>
              </a:rPr>
              <a:t> es su tarjeta principal para Medicare.</a:t>
            </a:r>
            <a:r>
              <a:rPr lang="en-US" dirty="0">
                <a:solidFill>
                  <a:prstClr val="black"/>
                </a:solidFill>
                <a:cs typeface="Arial" panose="020B0604020202020204" pitchFamily="34" charset="0"/>
              </a:rPr>
              <a:t> </a:t>
            </a:r>
            <a:r>
              <a:rPr lang="es-MX" dirty="0">
                <a:solidFill>
                  <a:prstClr val="black"/>
                </a:solidFill>
                <a:cs typeface="Arial" panose="020B0604020202020204" pitchFamily="34" charset="0"/>
              </a:rPr>
              <a:t>Sin embargo, también es posible que le pidan que muestre su tarjeta Medicare, por lo que también debe llevar esa tarjeta con usted.</a:t>
            </a:r>
            <a:r>
              <a:rPr lang="en-US" dirty="0">
                <a:solidFill>
                  <a:prstClr val="black"/>
                </a:solidFill>
                <a:cs typeface="Arial" panose="020B0604020202020204" pitchFamily="34" charset="0"/>
              </a:rPr>
              <a:t> </a:t>
            </a:r>
          </a:p>
          <a:p>
            <a:pPr marL="118813" indent="-118813">
              <a:spcBef>
                <a:spcPts val="634"/>
              </a:spcBef>
              <a:defRPr/>
            </a:pPr>
            <a:r>
              <a:rPr lang="en-US" b="1" dirty="0" err="1">
                <a:solidFill>
                  <a:prstClr val="black"/>
                </a:solidFill>
                <a:cs typeface="Arial" panose="020B0604020202020204" pitchFamily="34" charset="0"/>
              </a:rPr>
              <a:t>Su</a:t>
            </a:r>
            <a:r>
              <a:rPr lang="en-US" b="1" dirty="0">
                <a:solidFill>
                  <a:prstClr val="black"/>
                </a:solidFill>
                <a:cs typeface="Arial" panose="020B0604020202020204" pitchFamily="34" charset="0"/>
              </a:rPr>
              <a:t> </a:t>
            </a:r>
            <a:r>
              <a:rPr lang="en-US" b="1" dirty="0" err="1">
                <a:solidFill>
                  <a:prstClr val="black"/>
                </a:solidFill>
                <a:cs typeface="Arial" panose="020B0604020202020204" pitchFamily="34" charset="0"/>
              </a:rPr>
              <a:t>tarjeta</a:t>
            </a:r>
            <a:r>
              <a:rPr lang="en-US" b="1" dirty="0">
                <a:solidFill>
                  <a:prstClr val="black"/>
                </a:solidFill>
                <a:cs typeface="Arial" panose="020B0604020202020204" pitchFamily="34" charset="0"/>
              </a:rPr>
              <a:t> Medicare </a:t>
            </a:r>
            <a:r>
              <a:rPr lang="en-US" dirty="0" err="1">
                <a:cs typeface="Arial" panose="020B0604020202020204" pitchFamily="34" charset="0"/>
              </a:rPr>
              <a:t>muestra</a:t>
            </a:r>
            <a:r>
              <a:rPr lang="en-US" dirty="0">
                <a:cs typeface="Arial" panose="020B0604020202020204" pitchFamily="34" charset="0"/>
              </a:rPr>
              <a:t> que </a:t>
            </a:r>
            <a:r>
              <a:rPr lang="en-US" dirty="0" err="1">
                <a:cs typeface="Arial" panose="020B0604020202020204" pitchFamily="34" charset="0"/>
              </a:rPr>
              <a:t>usted</a:t>
            </a:r>
            <a:r>
              <a:rPr lang="en-US" dirty="0">
                <a:cs typeface="Arial" panose="020B0604020202020204" pitchFamily="34" charset="0"/>
              </a:rPr>
              <a:t> </a:t>
            </a:r>
            <a:r>
              <a:rPr lang="en-US" dirty="0" err="1">
                <a:cs typeface="Arial" panose="020B0604020202020204" pitchFamily="34" charset="0"/>
              </a:rPr>
              <a:t>tiene</a:t>
            </a:r>
            <a:r>
              <a:rPr lang="en-US" dirty="0">
                <a:cs typeface="Arial" panose="020B0604020202020204" pitchFamily="34" charset="0"/>
              </a:rPr>
              <a:t> Medicare </a:t>
            </a:r>
            <a:r>
              <a:rPr lang="en-US" dirty="0" err="1">
                <a:cs typeface="Arial" panose="020B0604020202020204" pitchFamily="34" charset="0"/>
              </a:rPr>
              <a:t>Parte</a:t>
            </a:r>
            <a:r>
              <a:rPr lang="en-US" dirty="0">
                <a:cs typeface="Arial" panose="020B0604020202020204" pitchFamily="34" charset="0"/>
              </a:rPr>
              <a:t> A (</a:t>
            </a:r>
            <a:r>
              <a:rPr lang="en-US" dirty="0" err="1">
                <a:cs typeface="Arial" panose="020B0604020202020204" pitchFamily="34" charset="0"/>
              </a:rPr>
              <a:t>enumerada</a:t>
            </a:r>
            <a:r>
              <a:rPr lang="en-US" dirty="0">
                <a:cs typeface="Arial" panose="020B0604020202020204" pitchFamily="34" charset="0"/>
              </a:rPr>
              <a:t> </a:t>
            </a:r>
            <a:r>
              <a:rPr lang="en-US" dirty="0" err="1">
                <a:cs typeface="Arial" panose="020B0604020202020204" pitchFamily="34" charset="0"/>
              </a:rPr>
              <a:t>como</a:t>
            </a:r>
            <a:r>
              <a:rPr lang="en-US" dirty="0">
                <a:cs typeface="Arial" panose="020B0604020202020204" pitchFamily="34" charset="0"/>
              </a:rPr>
              <a:t> HOSPITAL), </a:t>
            </a:r>
            <a:r>
              <a:rPr lang="en-US" dirty="0" err="1">
                <a:cs typeface="Arial" panose="020B0604020202020204" pitchFamily="34" charset="0"/>
              </a:rPr>
              <a:t>Parte</a:t>
            </a:r>
            <a:r>
              <a:rPr lang="en-US" dirty="0">
                <a:cs typeface="Arial" panose="020B0604020202020204" pitchFamily="34" charset="0"/>
              </a:rPr>
              <a:t> B (</a:t>
            </a:r>
            <a:r>
              <a:rPr lang="en-US" dirty="0" err="1">
                <a:cs typeface="Arial" panose="020B0604020202020204" pitchFamily="34" charset="0"/>
              </a:rPr>
              <a:t>enumerada</a:t>
            </a:r>
            <a:r>
              <a:rPr lang="en-US" dirty="0">
                <a:cs typeface="Arial" panose="020B0604020202020204" pitchFamily="34" charset="0"/>
              </a:rPr>
              <a:t> </a:t>
            </a:r>
            <a:r>
              <a:rPr lang="en-US" dirty="0" err="1">
                <a:cs typeface="Arial" panose="020B0604020202020204" pitchFamily="34" charset="0"/>
              </a:rPr>
              <a:t>como</a:t>
            </a:r>
            <a:r>
              <a:rPr lang="en-US" dirty="0">
                <a:cs typeface="Arial" panose="020B0604020202020204" pitchFamily="34" charset="0"/>
              </a:rPr>
              <a:t> MEDICAL) o ambas. </a:t>
            </a:r>
            <a:r>
              <a:rPr lang="es-MX" dirty="0">
                <a:cs typeface="Arial" panose="020B0604020202020204" pitchFamily="34" charset="0"/>
              </a:rPr>
              <a:t>También indica la fecha en que comienza su cobertura.</a:t>
            </a:r>
            <a:r>
              <a:rPr lang="en-US" dirty="0">
                <a:cs typeface="Arial" panose="020B0604020202020204" pitchFamily="34" charset="0"/>
              </a:rPr>
              <a:t> </a:t>
            </a:r>
            <a:r>
              <a:rPr lang="es-MX" dirty="0">
                <a:cs typeface="Arial" panose="020B0604020202020204" pitchFamily="34" charset="0"/>
              </a:rPr>
              <a:t>Su tarjeta tiene un Número de Medicare que es exclusivo para usted; no es su número de Seguridad Social.</a:t>
            </a:r>
            <a:r>
              <a:rPr lang="en-US" dirty="0">
                <a:cs typeface="Arial" panose="020B0604020202020204" pitchFamily="34" charset="0"/>
              </a:rPr>
              <a:t> </a:t>
            </a:r>
            <a:r>
              <a:rPr lang="es-MX" dirty="0">
                <a:cs typeface="Arial" panose="020B0604020202020204" pitchFamily="34" charset="0"/>
              </a:rPr>
              <a:t>Es una combinación única de letras y números; las letras S, L, O, I, B y Z nunca se utilizan. </a:t>
            </a:r>
            <a:r>
              <a:rPr lang="es-MX" dirty="0">
                <a:solidFill>
                  <a:prstClr val="black"/>
                </a:solidFill>
                <a:cs typeface="Arial" panose="020B0604020202020204" pitchFamily="34" charset="0"/>
              </a:rPr>
              <a:t>Esto ayuda a proteger su identidad.</a:t>
            </a:r>
            <a:r>
              <a:rPr lang="en-US" dirty="0">
                <a:solidFill>
                  <a:prstClr val="black"/>
                </a:solidFill>
                <a:cs typeface="Arial" panose="020B0604020202020204" pitchFamily="34" charset="0"/>
              </a:rPr>
              <a:t> </a:t>
            </a:r>
          </a:p>
          <a:p>
            <a:pPr marL="118813" indent="-118813">
              <a:spcBef>
                <a:spcPts val="634"/>
              </a:spcBef>
              <a:defRPr/>
            </a:pPr>
            <a:r>
              <a:rPr lang="es-MX" b="1" dirty="0">
                <a:solidFill>
                  <a:prstClr val="black"/>
                </a:solidFill>
                <a:cs typeface="Arial" panose="020B0604020202020204" pitchFamily="34" charset="0"/>
              </a:rPr>
              <a:t>Si recibe su tarjeta Medicare y no desea la Parte B</a:t>
            </a:r>
            <a:r>
              <a:rPr lang="en-US" b="1" dirty="0">
                <a:solidFill>
                  <a:prstClr val="black"/>
                </a:solidFill>
                <a:cs typeface="Arial" panose="020B0604020202020204" pitchFamily="34" charset="0"/>
              </a:rPr>
              <a:t>, </a:t>
            </a:r>
            <a:r>
              <a:rPr lang="es-MX" dirty="0">
                <a:solidFill>
                  <a:prstClr val="black"/>
                </a:solidFill>
                <a:cs typeface="Arial" panose="020B0604020202020204" pitchFamily="34" charset="0"/>
              </a:rPr>
              <a:t>siga las instrucciones del paquete "Prepárese para Medicare" y devuelva la tarjeta.</a:t>
            </a:r>
            <a:r>
              <a:rPr lang="en-US" dirty="0">
                <a:solidFill>
                  <a:prstClr val="black"/>
                </a:solidFill>
                <a:cs typeface="Arial" panose="020B0604020202020204" pitchFamily="34" charset="0"/>
              </a:rPr>
              <a:t> </a:t>
            </a:r>
            <a:r>
              <a:rPr lang="es-MX" dirty="0">
                <a:solidFill>
                  <a:prstClr val="black"/>
                </a:solidFill>
                <a:cs typeface="Arial" panose="020B0604020202020204" pitchFamily="34" charset="0"/>
              </a:rPr>
              <a:t>Medicare le enviará otra tarjeta que muestre que solo tiene cobertura de la Parte A.</a:t>
            </a:r>
            <a:endParaRPr lang="en-US" dirty="0">
              <a:solidFill>
                <a:prstClr val="black"/>
              </a:solidFill>
              <a:cs typeface="Arial" panose="020B0604020202020204" pitchFamily="34" charset="0"/>
            </a:endParaRPr>
          </a:p>
          <a:p>
            <a:pPr marL="118813" indent="-118813">
              <a:spcBef>
                <a:spcPts val="634"/>
              </a:spcBef>
              <a:defRPr/>
            </a:pPr>
            <a:r>
              <a:rPr lang="es-MX" b="1" dirty="0">
                <a:solidFill>
                  <a:prstClr val="black"/>
                </a:solidFill>
                <a:cs typeface="Arial" panose="020B0604020202020204" pitchFamily="34" charset="0"/>
              </a:rPr>
              <a:t>Solo proporcione su número de Medicare a médicos, farmacéuticos, otros proveedores de atención médica, sus aseguradoras o personas de su confianza </a:t>
            </a:r>
            <a:r>
              <a:rPr lang="es-MX" dirty="0">
                <a:solidFill>
                  <a:prstClr val="black"/>
                </a:solidFill>
                <a:cs typeface="Arial" panose="020B0604020202020204" pitchFamily="34" charset="0"/>
              </a:rPr>
              <a:t>para que trabajen con Medicare en su nombre. Si olvida su tarjeta, usted, su médico u otro proveedor de atención médica pueden buscar su Número de Medicare en línea usando el portal seguro de Contratistas Administrativos de Medicare (MAC).</a:t>
            </a:r>
            <a:r>
              <a:rPr lang="en-US" dirty="0">
                <a:solidFill>
                  <a:prstClr val="black"/>
                </a:solidFill>
                <a:cs typeface="Arial" panose="020B0604020202020204" pitchFamily="34" charset="0"/>
              </a:rPr>
              <a:t> </a:t>
            </a:r>
            <a:r>
              <a:rPr lang="es-MX" dirty="0">
                <a:solidFill>
                  <a:prstClr val="black"/>
                </a:solidFill>
                <a:cs typeface="Arial" panose="020B0604020202020204" pitchFamily="34" charset="0"/>
              </a:rPr>
              <a:t>Si tiene una cuenta de Medicare, puede obtener su Número de Medicare, imprimir una copia oficial de su tarjeta de Medicare, o pedir una copia oficial de su tarjeta de Medicare iniciando sesión en </a:t>
            </a:r>
            <a:r>
              <a:rPr lang="en-US" dirty="0">
                <a:solidFill>
                  <a:prstClr val="black"/>
                </a:solidFill>
                <a:cs typeface="Arial" panose="020B0604020202020204" pitchFamily="34" charset="0"/>
                <a:hlinkClick r:id="rId3"/>
              </a:rPr>
              <a:t>Medicare.gov/account</a:t>
            </a:r>
            <a:r>
              <a:rPr lang="en-US" dirty="0">
                <a:solidFill>
                  <a:prstClr val="black"/>
                </a:solidFill>
                <a:cs typeface="Arial" panose="020B0604020202020204" pitchFamily="34" charset="0"/>
              </a:rPr>
              <a:t>. </a:t>
            </a:r>
            <a:r>
              <a:rPr lang="es-MX" dirty="0">
                <a:solidFill>
                  <a:prstClr val="black"/>
                </a:solidFill>
                <a:cs typeface="Arial" panose="020B0604020202020204" pitchFamily="34" charset="0"/>
              </a:rPr>
              <a:t>También puede llamar al 1-800-MEDICARE (1-800-633-4227), TTY 1-877-486-2048, para solicitar un reemplazo.</a:t>
            </a:r>
            <a:endParaRPr lang="en-US" sz="1500" dirty="0">
              <a:cs typeface="Arial" panose="020B0604020202020204" pitchFamily="34" charset="0"/>
            </a:endParaRPr>
          </a:p>
        </p:txBody>
      </p:sp>
    </p:spTree>
    <p:extLst>
      <p:ext uri="{BB962C8B-B14F-4D97-AF65-F5344CB8AC3E}">
        <p14:creationId xmlns:p14="http://schemas.microsoft.com/office/powerpoint/2010/main" val="2873553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s-US" b="1">
                <a:solidFill>
                  <a:prstClr val="black"/>
                </a:solidFill>
                <a:ea typeface="ＭＳ Ｐゴシック"/>
                <a:cs typeface="Arial"/>
              </a:rPr>
              <a:t>Esta diapositiva tiene animación.</a:t>
            </a:r>
          </a:p>
          <a:p>
            <a:pPr marL="0" indent="0" defTabSz="966612">
              <a:spcBef>
                <a:spcPts val="634"/>
              </a:spcBef>
              <a:buNone/>
              <a:defRPr/>
            </a:pPr>
            <a:r>
              <a:rPr lang="es-US" b="1">
                <a:solidFill>
                  <a:srgbClr val="000000"/>
                </a:solidFill>
                <a:cs typeface="Arial"/>
              </a:rPr>
              <a:t>Notas del presentador</a:t>
            </a:r>
            <a:r>
              <a:rPr lang="es-US">
                <a:solidFill>
                  <a:srgbClr val="444444"/>
                </a:solidFill>
                <a:cs typeface="Arial"/>
              </a:rPr>
              <a:t>​</a:t>
            </a:r>
          </a:p>
          <a:p>
            <a:pPr marL="125660" indent="-125660">
              <a:spcBef>
                <a:spcPts val="634"/>
              </a:spcBef>
              <a:defRPr/>
            </a:pPr>
            <a:r>
              <a:rPr lang="es-US">
                <a:solidFill>
                  <a:prstClr val="black"/>
                </a:solidFill>
                <a:cs typeface="Arial"/>
              </a:rPr>
              <a:t>Si no tiene Medicare y es elegible para la Parte A sin prima, puede solicitar la Parte A en cualquier momento. Su cobertura comenzará hasta 6 meses antes de la fecha en que presentó su solicitud, pero no antes de la fecha en que fue elegible por primera vez para Medicare. Si tiene que comprar la Parte A, solo puede </a:t>
            </a:r>
            <a:r>
              <a:rPr lang="es-US"/>
              <a:t>solicitarla durante períodos de inscripción específicos. </a:t>
            </a:r>
          </a:p>
          <a:p>
            <a:pPr marL="125660" indent="-125660" defTabSz="966612">
              <a:spcBef>
                <a:spcPts val="634"/>
              </a:spcBef>
              <a:defRPr/>
            </a:pPr>
            <a:r>
              <a:rPr lang="es-US"/>
              <a:t>En general, su primera oportunidad para solicitar Medicare </a:t>
            </a:r>
            <a:r>
              <a:rPr lang="es-US">
                <a:solidFill>
                  <a:prstClr val="black"/>
                </a:solidFill>
                <a:cs typeface="Arial"/>
              </a:rPr>
              <a:t>Parte A y Parte B es durante su IEP. Si no se inscribe en la Parte B durante el IEP, debe esperar hasta el próximo Período de Inscripción General (GEP, por sus siglas en inglés), o puede tener la oportunidad de inscribirse en Medicare durante un Período de Inscripción Especial (SEP, por sus siglas en inglés).</a:t>
            </a:r>
          </a:p>
          <a:p>
            <a:pPr marL="125660" indent="-125660" defTabSz="966612">
              <a:spcBef>
                <a:spcPts val="634"/>
              </a:spcBef>
              <a:defRPr/>
            </a:pPr>
            <a:r>
              <a:rPr lang="es-US">
                <a:solidFill>
                  <a:prstClr val="black"/>
                </a:solidFill>
                <a:cs typeface="Arial"/>
              </a:rPr>
              <a:t>Si ya tiene Medicare, puede realizar cambios en su cobertura durante el Período de Inscripción Abierta (OEP, por sus siglas en inglés), el OEP de Medicare Advantage para personas inscritas en planes de Medicare Advantage, un Período de Inscripción Abierta para Individuos Institucionalizados (OEPI) o, en determinadas circunstancias, durante un SEP.</a:t>
            </a:r>
          </a:p>
          <a:p>
            <a:pPr marL="125660" indent="-125660" defTabSz="966612">
              <a:spcBef>
                <a:spcPts val="634"/>
              </a:spcBef>
              <a:defRPr/>
            </a:pPr>
            <a:r>
              <a:rPr lang="es-US">
                <a:solidFill>
                  <a:prstClr val="black"/>
                </a:solidFill>
                <a:cs typeface="Arial"/>
              </a:rPr>
              <a:t>Solicitar Medicare o cambiar la forma en que recibe Medicare son decisiones importantes. Se deben tomar de manera oportuna para evitar multas por inscripción tardía y para asegurarse de obtener la cobertura que necesita, cuando la necesita. Estos períodos de inscripción se explican en las siguientes diapositivas.</a:t>
            </a:r>
          </a:p>
          <a:p>
            <a:pPr marL="0" indent="0">
              <a:spcBef>
                <a:spcPts val="634"/>
              </a:spcBef>
              <a:buNone/>
              <a:defRPr/>
            </a:pPr>
            <a:endParaRPr lang="en-US" dirty="0">
              <a:solidFill>
                <a:prstClr val="black"/>
              </a:solidFill>
            </a:endParaRPr>
          </a:p>
        </p:txBody>
      </p:sp>
    </p:spTree>
    <p:extLst>
      <p:ext uri="{BB962C8B-B14F-4D97-AF65-F5344CB8AC3E}">
        <p14:creationId xmlns:p14="http://schemas.microsoft.com/office/powerpoint/2010/main" val="3562933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58775"/>
            <a:ext cx="6051550" cy="3403600"/>
          </a:xfrm>
        </p:spPr>
      </p:sp>
      <p:sp>
        <p:nvSpPr>
          <p:cNvPr id="3" name="Notes Placeholder 2"/>
          <p:cNvSpPr>
            <a:spLocks noGrp="1"/>
          </p:cNvSpPr>
          <p:nvPr>
            <p:ph type="body" idx="1"/>
          </p:nvPr>
        </p:nvSpPr>
        <p:spPr>
          <a:xfrm>
            <a:off x="276725" y="3762375"/>
            <a:ext cx="6833937" cy="5586162"/>
          </a:xfrm>
        </p:spPr>
        <p:txBody>
          <a:bodyPr/>
          <a:lstStyle/>
          <a:p>
            <a:pPr marL="0" indent="0" defTabSz="966612">
              <a:spcBef>
                <a:spcPts val="634"/>
              </a:spcBef>
              <a:buNone/>
              <a:defRPr/>
            </a:pPr>
            <a:r>
              <a:rPr lang="es-US" sz="1100" b="1" dirty="0">
                <a:solidFill>
                  <a:prstClr val="black"/>
                </a:solidFill>
                <a:ea typeface="ＭＳ Ｐゴシック"/>
                <a:cs typeface="Arial"/>
              </a:rPr>
              <a:t>Esta diapositiva tiene animación.</a:t>
            </a:r>
          </a:p>
          <a:p>
            <a:pPr marL="0" indent="0" defTabSz="966612">
              <a:spcBef>
                <a:spcPts val="634"/>
              </a:spcBef>
              <a:buNone/>
              <a:defRPr/>
            </a:pPr>
            <a:r>
              <a:rPr lang="es-US" sz="1100" b="1" i="0" u="none" strike="noStrike" dirty="0">
                <a:solidFill>
                  <a:srgbClr val="000000"/>
                </a:solidFill>
                <a:effectLst/>
                <a:cs typeface="Arial"/>
              </a:rPr>
              <a:t>Opción del presentador: </a:t>
            </a:r>
            <a:r>
              <a:rPr lang="es-US" sz="1100" i="0" u="none" strike="noStrike" dirty="0">
                <a:solidFill>
                  <a:srgbClr val="000000"/>
                </a:solidFill>
                <a:effectLst/>
                <a:cs typeface="Arial"/>
              </a:rPr>
              <a:t>Puede hacer clic en las URL a continuación para reproducir los dos videos:</a:t>
            </a:r>
          </a:p>
          <a:p>
            <a:pPr marL="228600" indent="-228600" defTabSz="966612">
              <a:spcBef>
                <a:spcPts val="634"/>
              </a:spcBef>
              <a:buFont typeface="+mj-lt"/>
              <a:buAutoNum type="arabicPeriod"/>
              <a:defRPr/>
            </a:pPr>
            <a:r>
              <a:rPr lang="es-US" sz="1100" i="0" u="none" strike="noStrike" dirty="0">
                <a:solidFill>
                  <a:srgbClr val="000000"/>
                </a:solidFill>
                <a:effectLst/>
                <a:cs typeface="Arial"/>
              </a:rPr>
              <a:t>“</a:t>
            </a:r>
            <a:r>
              <a:rPr lang="es-US" sz="1100" i="0" u="none" strike="noStrike" dirty="0" err="1">
                <a:solidFill>
                  <a:srgbClr val="000000"/>
                </a:solidFill>
                <a:effectLst/>
                <a:cs typeface="Arial"/>
              </a:rPr>
              <a:t>Understanding</a:t>
            </a:r>
            <a:r>
              <a:rPr lang="es-US" sz="1100" i="0" u="none" strike="noStrike" dirty="0">
                <a:solidFill>
                  <a:srgbClr val="000000"/>
                </a:solidFill>
                <a:effectLst/>
                <a:cs typeface="Arial"/>
              </a:rPr>
              <a:t> </a:t>
            </a:r>
            <a:r>
              <a:rPr lang="es-US" sz="1100" i="0" u="none" strike="noStrike" dirty="0" err="1">
                <a:solidFill>
                  <a:srgbClr val="000000"/>
                </a:solidFill>
                <a:effectLst/>
                <a:cs typeface="Arial"/>
              </a:rPr>
              <a:t>Your</a:t>
            </a:r>
            <a:r>
              <a:rPr lang="es-US" sz="1100" i="0" u="none" strike="noStrike" dirty="0">
                <a:solidFill>
                  <a:srgbClr val="000000"/>
                </a:solidFill>
                <a:effectLst/>
                <a:cs typeface="Arial"/>
              </a:rPr>
              <a:t> Medicare </a:t>
            </a:r>
            <a:r>
              <a:rPr lang="es-US" sz="1100" dirty="0" err="1">
                <a:solidFill>
                  <a:srgbClr val="000000"/>
                </a:solidFill>
                <a:cs typeface="Arial"/>
              </a:rPr>
              <a:t>Initial</a:t>
            </a:r>
            <a:r>
              <a:rPr lang="es-US" sz="1100" dirty="0">
                <a:solidFill>
                  <a:srgbClr val="000000"/>
                </a:solidFill>
                <a:cs typeface="Arial"/>
              </a:rPr>
              <a:t> </a:t>
            </a:r>
            <a:r>
              <a:rPr lang="es-US" sz="1100" dirty="0" err="1">
                <a:solidFill>
                  <a:srgbClr val="000000"/>
                </a:solidFill>
                <a:cs typeface="Arial"/>
              </a:rPr>
              <a:t>Enrollment</a:t>
            </a:r>
            <a:r>
              <a:rPr lang="es-US" sz="1100" dirty="0">
                <a:solidFill>
                  <a:srgbClr val="000000"/>
                </a:solidFill>
                <a:cs typeface="Arial"/>
              </a:rPr>
              <a:t> </a:t>
            </a:r>
            <a:r>
              <a:rPr lang="es-US" sz="1100" dirty="0" err="1">
                <a:solidFill>
                  <a:srgbClr val="000000"/>
                </a:solidFill>
                <a:cs typeface="Arial"/>
              </a:rPr>
              <a:t>Period</a:t>
            </a:r>
            <a:r>
              <a:rPr lang="es-US" sz="1100" dirty="0">
                <a:solidFill>
                  <a:srgbClr val="000000"/>
                </a:solidFill>
                <a:cs typeface="Arial"/>
              </a:rPr>
              <a:t>” (Para comprender su período de inscripción inicial en Medicare) </a:t>
            </a:r>
            <a:r>
              <a:rPr lang="es-US" sz="1100" dirty="0">
                <a:solidFill>
                  <a:srgbClr val="000000"/>
                </a:solidFill>
                <a:cs typeface="Arial"/>
                <a:hlinkClick r:id="rId3"/>
              </a:rPr>
              <a:t>Medicare.gov/</a:t>
            </a:r>
            <a:r>
              <a:rPr lang="es-US" sz="1100" dirty="0" err="1">
                <a:solidFill>
                  <a:srgbClr val="000000"/>
                </a:solidFill>
                <a:cs typeface="Arial"/>
                <a:hlinkClick r:id="rId3"/>
              </a:rPr>
              <a:t>basics</a:t>
            </a:r>
            <a:r>
              <a:rPr lang="es-US" sz="1100" dirty="0">
                <a:solidFill>
                  <a:srgbClr val="000000"/>
                </a:solidFill>
                <a:cs typeface="Arial"/>
                <a:hlinkClick r:id="rId3"/>
              </a:rPr>
              <a:t>/</a:t>
            </a:r>
            <a:r>
              <a:rPr lang="es-US" sz="1100" dirty="0" err="1">
                <a:solidFill>
                  <a:srgbClr val="000000"/>
                </a:solidFill>
                <a:cs typeface="Arial"/>
                <a:hlinkClick r:id="rId3"/>
              </a:rPr>
              <a:t>get</a:t>
            </a:r>
            <a:r>
              <a:rPr lang="es-US" sz="1100" dirty="0">
                <a:solidFill>
                  <a:srgbClr val="000000"/>
                </a:solidFill>
                <a:cs typeface="Arial"/>
                <a:hlinkClick r:id="rId3"/>
              </a:rPr>
              <a:t>-</a:t>
            </a:r>
            <a:r>
              <a:rPr lang="es-US" sz="1100" dirty="0" err="1">
                <a:solidFill>
                  <a:srgbClr val="000000"/>
                </a:solidFill>
                <a:cs typeface="Arial"/>
                <a:hlinkClick r:id="rId3"/>
              </a:rPr>
              <a:t>started</a:t>
            </a:r>
            <a:r>
              <a:rPr lang="es-US" sz="1100" dirty="0">
                <a:solidFill>
                  <a:srgbClr val="000000"/>
                </a:solidFill>
                <a:cs typeface="Arial"/>
                <a:hlinkClick r:id="rId3"/>
              </a:rPr>
              <a:t>-</a:t>
            </a:r>
            <a:r>
              <a:rPr lang="es-US" sz="1100" dirty="0" err="1">
                <a:solidFill>
                  <a:srgbClr val="000000"/>
                </a:solidFill>
                <a:cs typeface="Arial"/>
                <a:hlinkClick r:id="rId3"/>
              </a:rPr>
              <a:t>with</a:t>
            </a:r>
            <a:r>
              <a:rPr lang="es-US" sz="1100" dirty="0">
                <a:solidFill>
                  <a:srgbClr val="000000"/>
                </a:solidFill>
                <a:cs typeface="Arial"/>
                <a:hlinkClick r:id="rId3"/>
              </a:rPr>
              <a:t>-medicare/</a:t>
            </a:r>
            <a:r>
              <a:rPr lang="es-US" sz="1100" dirty="0" err="1">
                <a:solidFill>
                  <a:srgbClr val="000000"/>
                </a:solidFill>
                <a:cs typeface="Arial"/>
                <a:hlinkClick r:id="rId3"/>
              </a:rPr>
              <a:t>sign</a:t>
            </a:r>
            <a:r>
              <a:rPr lang="es-US" sz="1100" dirty="0">
                <a:solidFill>
                  <a:srgbClr val="000000"/>
                </a:solidFill>
                <a:cs typeface="Arial"/>
                <a:hlinkClick r:id="rId3"/>
              </a:rPr>
              <a:t>-up/</a:t>
            </a:r>
            <a:r>
              <a:rPr lang="es-US" sz="1100" dirty="0" err="1">
                <a:solidFill>
                  <a:srgbClr val="000000"/>
                </a:solidFill>
                <a:cs typeface="Arial"/>
                <a:hlinkClick r:id="rId3"/>
              </a:rPr>
              <a:t>when</a:t>
            </a:r>
            <a:r>
              <a:rPr lang="es-US" sz="1100" dirty="0">
                <a:solidFill>
                  <a:srgbClr val="000000"/>
                </a:solidFill>
                <a:cs typeface="Arial"/>
                <a:hlinkClick r:id="rId3"/>
              </a:rPr>
              <a:t>-</a:t>
            </a:r>
            <a:r>
              <a:rPr lang="es-US" sz="1100" dirty="0" err="1">
                <a:solidFill>
                  <a:srgbClr val="000000"/>
                </a:solidFill>
                <a:cs typeface="Arial"/>
                <a:hlinkClick r:id="rId3"/>
              </a:rPr>
              <a:t>does</a:t>
            </a:r>
            <a:r>
              <a:rPr lang="es-US" sz="1100" dirty="0">
                <a:solidFill>
                  <a:srgbClr val="000000"/>
                </a:solidFill>
                <a:cs typeface="Arial"/>
                <a:hlinkClick r:id="rId3"/>
              </a:rPr>
              <a:t>-medicare-</a:t>
            </a:r>
            <a:r>
              <a:rPr lang="es-US" sz="1100" dirty="0" err="1">
                <a:solidFill>
                  <a:srgbClr val="000000"/>
                </a:solidFill>
                <a:cs typeface="Arial"/>
                <a:hlinkClick r:id="rId3"/>
              </a:rPr>
              <a:t>coverage</a:t>
            </a:r>
            <a:r>
              <a:rPr lang="es-US" sz="1100" dirty="0">
                <a:solidFill>
                  <a:srgbClr val="000000"/>
                </a:solidFill>
                <a:cs typeface="Arial"/>
                <a:hlinkClick r:id="rId3"/>
              </a:rPr>
              <a:t>-</a:t>
            </a:r>
            <a:r>
              <a:rPr lang="es-US" sz="1100" dirty="0" err="1">
                <a:solidFill>
                  <a:srgbClr val="000000"/>
                </a:solidFill>
                <a:cs typeface="Arial"/>
                <a:hlinkClick r:id="rId3"/>
              </a:rPr>
              <a:t>start</a:t>
            </a:r>
            <a:endParaRPr lang="es-US" sz="1100" dirty="0">
              <a:solidFill>
                <a:srgbClr val="000000"/>
              </a:solidFill>
              <a:cs typeface="Arial"/>
              <a:hlinkClick r:id="rId3"/>
            </a:endParaRPr>
          </a:p>
          <a:p>
            <a:pPr marL="228600" indent="-228600" defTabSz="966612">
              <a:spcBef>
                <a:spcPts val="634"/>
              </a:spcBef>
              <a:buFont typeface="+mj-lt"/>
              <a:buAutoNum type="arabicPeriod"/>
              <a:defRPr/>
            </a:pPr>
            <a:r>
              <a:rPr lang="es-US" sz="1100" dirty="0">
                <a:solidFill>
                  <a:srgbClr val="000000"/>
                </a:solidFill>
                <a:cs typeface="Arial"/>
              </a:rPr>
              <a:t>“</a:t>
            </a:r>
            <a:r>
              <a:rPr lang="es-US" sz="1100" dirty="0" err="1">
                <a:solidFill>
                  <a:srgbClr val="000000"/>
                </a:solidFill>
                <a:cs typeface="Arial"/>
              </a:rPr>
              <a:t>Explaining</a:t>
            </a:r>
            <a:r>
              <a:rPr lang="es-US" sz="1100" dirty="0">
                <a:solidFill>
                  <a:srgbClr val="000000"/>
                </a:solidFill>
                <a:cs typeface="Arial"/>
              </a:rPr>
              <a:t> </a:t>
            </a:r>
            <a:r>
              <a:rPr lang="es-US" sz="1100" dirty="0" err="1">
                <a:solidFill>
                  <a:srgbClr val="000000"/>
                </a:solidFill>
                <a:cs typeface="Arial"/>
              </a:rPr>
              <a:t>the</a:t>
            </a:r>
            <a:r>
              <a:rPr lang="es-US" sz="1100" dirty="0">
                <a:solidFill>
                  <a:srgbClr val="000000"/>
                </a:solidFill>
                <a:cs typeface="Arial"/>
              </a:rPr>
              <a:t> Medicare </a:t>
            </a:r>
            <a:r>
              <a:rPr lang="es-US" sz="1100" dirty="0" err="1">
                <a:solidFill>
                  <a:srgbClr val="000000"/>
                </a:solidFill>
                <a:cs typeface="Arial"/>
              </a:rPr>
              <a:t>Part</a:t>
            </a:r>
            <a:r>
              <a:rPr lang="es-US" sz="1100" dirty="0">
                <a:solidFill>
                  <a:srgbClr val="000000"/>
                </a:solidFill>
                <a:cs typeface="Arial"/>
              </a:rPr>
              <a:t> B Late </a:t>
            </a:r>
            <a:r>
              <a:rPr lang="es-US" sz="1100" dirty="0" err="1">
                <a:solidFill>
                  <a:srgbClr val="000000"/>
                </a:solidFill>
                <a:cs typeface="Arial"/>
              </a:rPr>
              <a:t>Enrollment</a:t>
            </a:r>
            <a:r>
              <a:rPr lang="es-US" sz="1100" dirty="0">
                <a:solidFill>
                  <a:srgbClr val="000000"/>
                </a:solidFill>
                <a:cs typeface="Arial"/>
              </a:rPr>
              <a:t> </a:t>
            </a:r>
            <a:r>
              <a:rPr lang="es-US" sz="1100" dirty="0" err="1">
                <a:solidFill>
                  <a:srgbClr val="000000"/>
                </a:solidFill>
                <a:cs typeface="Arial"/>
              </a:rPr>
              <a:t>Penalty</a:t>
            </a:r>
            <a:r>
              <a:rPr lang="es-US" sz="1100" dirty="0">
                <a:solidFill>
                  <a:srgbClr val="000000"/>
                </a:solidFill>
                <a:cs typeface="Arial"/>
              </a:rPr>
              <a:t>” (Explicación de la multa por inscripción tardía en la Parte B de Medicare) </a:t>
            </a:r>
            <a:r>
              <a:rPr lang="es-US" sz="1100" dirty="0">
                <a:solidFill>
                  <a:srgbClr val="000000"/>
                </a:solidFill>
                <a:cs typeface="Arial"/>
                <a:hlinkClick r:id="rId4"/>
              </a:rPr>
              <a:t>Medicare.gov/</a:t>
            </a:r>
            <a:r>
              <a:rPr lang="es-US" sz="1100" dirty="0" err="1">
                <a:solidFill>
                  <a:srgbClr val="000000"/>
                </a:solidFill>
                <a:cs typeface="Arial"/>
                <a:hlinkClick r:id="rId4"/>
              </a:rPr>
              <a:t>basics</a:t>
            </a:r>
            <a:r>
              <a:rPr lang="es-US" sz="1100" dirty="0">
                <a:solidFill>
                  <a:srgbClr val="000000"/>
                </a:solidFill>
                <a:cs typeface="Arial"/>
                <a:hlinkClick r:id="rId4"/>
              </a:rPr>
              <a:t>/</a:t>
            </a:r>
            <a:r>
              <a:rPr lang="es-US" sz="1100" dirty="0" err="1">
                <a:solidFill>
                  <a:srgbClr val="000000"/>
                </a:solidFill>
                <a:cs typeface="Arial"/>
                <a:hlinkClick r:id="rId4"/>
              </a:rPr>
              <a:t>costs</a:t>
            </a:r>
            <a:r>
              <a:rPr lang="es-US" sz="1100" dirty="0">
                <a:solidFill>
                  <a:srgbClr val="000000"/>
                </a:solidFill>
                <a:cs typeface="Arial"/>
                <a:hlinkClick r:id="rId4"/>
              </a:rPr>
              <a:t>/medicare-</a:t>
            </a:r>
            <a:r>
              <a:rPr lang="es-US" sz="1100" dirty="0" err="1">
                <a:solidFill>
                  <a:srgbClr val="000000"/>
                </a:solidFill>
                <a:cs typeface="Arial"/>
                <a:hlinkClick r:id="rId4"/>
              </a:rPr>
              <a:t>costs</a:t>
            </a:r>
            <a:r>
              <a:rPr lang="es-US" sz="1100" dirty="0">
                <a:solidFill>
                  <a:srgbClr val="000000"/>
                </a:solidFill>
                <a:cs typeface="Arial"/>
                <a:hlinkClick r:id="rId4"/>
              </a:rPr>
              <a:t>/</a:t>
            </a:r>
            <a:r>
              <a:rPr lang="es-US" sz="1100" dirty="0" err="1">
                <a:solidFill>
                  <a:srgbClr val="000000"/>
                </a:solidFill>
                <a:cs typeface="Arial"/>
                <a:hlinkClick r:id="rId4"/>
              </a:rPr>
              <a:t>avoid-penalties</a:t>
            </a:r>
            <a:r>
              <a:rPr lang="es-US" sz="1100" dirty="0">
                <a:solidFill>
                  <a:srgbClr val="000000"/>
                </a:solidFill>
                <a:cs typeface="Arial"/>
              </a:rPr>
              <a:t> </a:t>
            </a:r>
          </a:p>
          <a:p>
            <a:pPr marL="0" indent="0" defTabSz="966612">
              <a:spcBef>
                <a:spcPts val="634"/>
              </a:spcBef>
              <a:buNone/>
              <a:defRPr/>
            </a:pPr>
            <a:r>
              <a:rPr lang="es-US" sz="1100" b="1" i="0" u="none" strike="noStrike" dirty="0">
                <a:solidFill>
                  <a:srgbClr val="000000"/>
                </a:solidFill>
                <a:effectLst/>
                <a:cs typeface="Arial"/>
              </a:rPr>
              <a:t>Notas del presentador</a:t>
            </a:r>
            <a:r>
              <a:rPr lang="es-US" sz="1100" b="0" i="0" u="none" strike="noStrike" dirty="0">
                <a:solidFill>
                  <a:srgbClr val="444444"/>
                </a:solidFill>
                <a:effectLst/>
                <a:cs typeface="Arial"/>
              </a:rPr>
              <a:t>​</a:t>
            </a:r>
          </a:p>
          <a:p>
            <a:pPr marL="0" indent="0">
              <a:spcBef>
                <a:spcPts val="634"/>
              </a:spcBef>
              <a:buNone/>
              <a:defRPr/>
            </a:pPr>
            <a:r>
              <a:rPr lang="es-US" sz="1100" dirty="0"/>
              <a:t>Si no recibe beneficios de Seguridad Social o de RRB al menos 4 meses antes de cumplir los 65 años, deberá solicitar la Parte A y la Parte B. </a:t>
            </a:r>
          </a:p>
          <a:p>
            <a:pPr marL="119149" indent="-119149">
              <a:spcBef>
                <a:spcPts val="634"/>
              </a:spcBef>
              <a:defRPr/>
            </a:pPr>
            <a:r>
              <a:rPr lang="es-US" sz="1100" dirty="0"/>
              <a:t>Puede inscribirse en la Parte A y/o la Parte B durante su IEP. Es el período de 7 meses que comienza 3 meses antes del mes en que usted cumplirá 65 años, incluye el mes en que cumple 65 años y se termina 3 meses después del mes en que usted cumplió 65 años. </a:t>
            </a:r>
          </a:p>
          <a:p>
            <a:pPr marL="119149" indent="-119149">
              <a:spcBef>
                <a:spcPts val="634"/>
              </a:spcBef>
            </a:pPr>
            <a:r>
              <a:rPr lang="es-US" sz="1100" dirty="0"/>
              <a:t>Si se inscribe para la Parte A y/o la Parte B durante los primeros 3 meses de su IEP, en la mayoría de los casos, su cobertura comenzará el primer día del mes de su cumpleaños. </a:t>
            </a:r>
            <a:r>
              <a:rPr lang="es-US" sz="1100" b="0" u="none" dirty="0">
                <a:cs typeface="Arial"/>
              </a:rPr>
              <a:t>Sin embargo, si su cumpleaños es el primer día del mes, su cobertura comienza el primer día del mes anterior.</a:t>
            </a:r>
            <a:r>
              <a:rPr lang="es-US" sz="1100" b="0" u="none" dirty="0">
                <a:highlight>
                  <a:srgbClr val="FFFF00"/>
                </a:highlight>
                <a:cs typeface="Arial"/>
              </a:rPr>
              <a:t> </a:t>
            </a:r>
          </a:p>
          <a:p>
            <a:pPr marL="119149" indent="-119149">
              <a:spcBef>
                <a:spcPts val="634"/>
              </a:spcBef>
            </a:pPr>
            <a:r>
              <a:rPr lang="es-US" sz="1100" b="1" dirty="0"/>
              <a:t>NUEVO:</a:t>
            </a:r>
            <a:r>
              <a:rPr lang="es-US" sz="1100" dirty="0"/>
              <a:t> Si presenta la solicitud y está pagando la Parte A y/o la Parte B el mes en que cumple 65 años o durante los últimos 3 meses de su IEP, su cobertura comienza el primer día del mes posterior a que presente la solicitud.</a:t>
            </a:r>
          </a:p>
          <a:p>
            <a:pPr marL="119149" indent="-119149" defTabSz="966612">
              <a:spcBef>
                <a:spcPts val="634"/>
              </a:spcBef>
              <a:defRPr/>
            </a:pPr>
            <a:r>
              <a:rPr lang="es-US" sz="1100" dirty="0"/>
              <a:t>Si es elegible para la Parte A sin prima, puede solicitar la Parte A una vez que comience su IEP (3 meses antes de cumplir 65 años) y en cualquier mes después de esa fecha. Si tiene que comprar la Parte A, solo puede inscribirse durante un período válido de inscripción.</a:t>
            </a:r>
          </a:p>
          <a:p>
            <a:pPr marL="119149" indent="-119149" defTabSz="966612">
              <a:spcBef>
                <a:spcPts val="634"/>
              </a:spcBef>
              <a:defRPr/>
            </a:pPr>
            <a:r>
              <a:rPr lang="es-US" sz="1100" dirty="0"/>
              <a:t>Si no solicita la Parte B (o la Parte A si tiene que comprarla) durante su IEP, es posible que tenga que pagar una multa por inscripción tardía si presenta la solicitud más tarde. Para la Parte B, es una multa de por vida.</a:t>
            </a:r>
          </a:p>
          <a:p>
            <a:pPr marL="0" indent="0" defTabSz="966612">
              <a:spcBef>
                <a:spcPts val="634"/>
              </a:spcBef>
              <a:buNone/>
              <a:defRPr/>
            </a:pPr>
            <a:r>
              <a:rPr lang="es-US" sz="1100" b="1" dirty="0">
                <a:solidFill>
                  <a:prstClr val="black"/>
                </a:solidFill>
                <a:cs typeface="Arial"/>
              </a:rPr>
              <a:t>NOTA</a:t>
            </a:r>
            <a:r>
              <a:rPr lang="es-US" sz="1100" dirty="0">
                <a:solidFill>
                  <a:prstClr val="black"/>
                </a:solidFill>
                <a:cs typeface="Arial"/>
              </a:rPr>
              <a:t>: Su OEP de 6 meses de </a:t>
            </a:r>
            <a:r>
              <a:rPr lang="es-US" sz="1100" dirty="0" err="1">
                <a:solidFill>
                  <a:prstClr val="black"/>
                </a:solidFill>
                <a:cs typeface="Arial"/>
              </a:rPr>
              <a:t>Medigap</a:t>
            </a:r>
            <a:r>
              <a:rPr lang="es-US" sz="1100" dirty="0">
                <a:solidFill>
                  <a:prstClr val="black"/>
                </a:solidFill>
                <a:cs typeface="Arial"/>
              </a:rPr>
              <a:t> comienza cuando tiene 65 años y tiene la Parte B. </a:t>
            </a:r>
            <a:r>
              <a:rPr lang="es-US" sz="1100" dirty="0" err="1"/>
              <a:t>Medigap</a:t>
            </a:r>
            <a:r>
              <a:rPr lang="es-US" sz="1100" dirty="0"/>
              <a:t> se explica con mayor detalle en la lección 3. </a:t>
            </a:r>
          </a:p>
          <a:p>
            <a:pPr marL="0" indent="0" defTabSz="966612">
              <a:spcBef>
                <a:spcPts val="634"/>
              </a:spcBef>
              <a:buNone/>
              <a:defRPr/>
            </a:pPr>
            <a:endParaRPr lang="en-US" sz="1100" dirty="0">
              <a:solidFill>
                <a:prstClr val="black"/>
              </a:solidFill>
              <a:cs typeface="Arial"/>
            </a:endParaRPr>
          </a:p>
        </p:txBody>
      </p:sp>
    </p:spTree>
    <p:extLst>
      <p:ext uri="{BB962C8B-B14F-4D97-AF65-F5344CB8AC3E}">
        <p14:creationId xmlns:p14="http://schemas.microsoft.com/office/powerpoint/2010/main" val="1776373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96252" y="3581399"/>
            <a:ext cx="7122695" cy="5678487"/>
          </a:xfrm>
        </p:spPr>
        <p:txBody>
          <a:bodyPr>
            <a:noAutofit/>
          </a:bodyPr>
          <a:lstStyle/>
          <a:p>
            <a:pPr marL="0" indent="0" defTabSz="966612">
              <a:buNone/>
              <a:defRPr/>
            </a:pPr>
            <a:r>
              <a:rPr lang="es-US" sz="1050" b="1" dirty="0">
                <a:solidFill>
                  <a:prstClr val="black"/>
                </a:solidFill>
                <a:ea typeface="ＭＳ Ｐゴシック"/>
                <a:cs typeface="Arial"/>
              </a:rPr>
              <a:t>Esta diapositiva tiene animación.</a:t>
            </a:r>
          </a:p>
          <a:p>
            <a:pPr marL="0" indent="0" defTabSz="966612">
              <a:buNone/>
              <a:defRPr/>
            </a:pPr>
            <a:r>
              <a:rPr lang="es-US" sz="1050" b="1" dirty="0">
                <a:solidFill>
                  <a:srgbClr val="000000"/>
                </a:solidFill>
                <a:cs typeface="Arial"/>
              </a:rPr>
              <a:t>Notas del presentador</a:t>
            </a:r>
            <a:r>
              <a:rPr lang="es-US" sz="1050" dirty="0">
                <a:solidFill>
                  <a:srgbClr val="444444"/>
                </a:solidFill>
                <a:cs typeface="Arial"/>
              </a:rPr>
              <a:t>​</a:t>
            </a:r>
          </a:p>
          <a:p>
            <a:pPr marL="125660" indent="-125660">
              <a:defRPr/>
            </a:pPr>
            <a:r>
              <a:rPr lang="es-US" sz="1050" dirty="0">
                <a:solidFill>
                  <a:prstClr val="black"/>
                </a:solidFill>
                <a:cs typeface="Arial"/>
              </a:rPr>
              <a:t>Si usted o su cónyuge siguen trabajando y tienen un plan de salud grupal (GHP, por sus siglas en inglés) (</a:t>
            </a:r>
            <a:r>
              <a:rPr lang="es-US" sz="1050" dirty="0">
                <a:cs typeface="Arial"/>
              </a:rPr>
              <a:t>un plan de salud ofrecido por un empleador o una organización de empleados que proporciona cobertura de salud para empleados y sus familias)</a:t>
            </a:r>
            <a:r>
              <a:rPr lang="es-US" sz="1050" dirty="0">
                <a:solidFill>
                  <a:prstClr val="black"/>
                </a:solidFill>
                <a:cs typeface="Arial"/>
              </a:rPr>
              <a:t> y no solicitó la Parte B (o la Parte A si tiene que pagarla) durante su IEP, es posible que pueda </a:t>
            </a:r>
            <a:r>
              <a:rPr lang="es-US" sz="1050" dirty="0">
                <a:cs typeface="Arial"/>
              </a:rPr>
              <a:t>solicitarla durante un SEP. Un SEP le permite solicitar después de su IEP y no esperar hasta el GEP. Si usted es elegible, generalmente no deberá pagar una multa por inscripción tardía, aunque este SEP es limitado.</a:t>
            </a:r>
          </a:p>
          <a:p>
            <a:pPr marL="125660" indent="-125660">
              <a:defRPr/>
            </a:pPr>
            <a:r>
              <a:rPr lang="es-US" sz="1050" dirty="0">
                <a:cs typeface="Arial"/>
              </a:rPr>
              <a:t>Si tiene 65 años o más, la cobertura de su GHP debe ser acorde a su empleo actual o activo o el de su cónyuge. Si tiene Medicare por una incapacidad, también puede recibir la cobertura del GHP conforme al empleo actual de un miembro de la familia. </a:t>
            </a:r>
            <a:br>
              <a:rPr lang="es-US" sz="1050" dirty="0">
                <a:cs typeface="Arial"/>
              </a:rPr>
            </a:br>
            <a:r>
              <a:rPr lang="es-US" sz="1050" b="1" dirty="0">
                <a:cs typeface="Arial"/>
              </a:rPr>
              <a:t>NOTA</a:t>
            </a:r>
            <a:r>
              <a:rPr lang="es-US" sz="1050" dirty="0">
                <a:cs typeface="Arial"/>
              </a:rPr>
              <a:t>: Si tiene una discapacidad y la cobertura del GHP está basada en el empleo actual de un familiar (que no es su cónyuge), el empleador que ofrece el GHP debe tener 100 empleados o más para que usted obtenga un SEP. Es importante tener en cuenta que la cobertura de COBRA (Ley Ómnibus Consolidada de Reconciliación Presupuestaria), la cobertura a través de un plan de salud para jubilados, la cobertura de Asuntos de Veteranos (VA, por sus siglas en inglés) y la cobertura de salud individual (como a través del Mercado de Seguros Médicos [</a:t>
            </a:r>
            <a:r>
              <a:rPr lang="es-US" sz="1050" dirty="0" err="1">
                <a:cs typeface="Arial"/>
              </a:rPr>
              <a:t>Health</a:t>
            </a:r>
            <a:r>
              <a:rPr lang="es-US" sz="1050" dirty="0">
                <a:cs typeface="Arial"/>
              </a:rPr>
              <a:t> </a:t>
            </a:r>
            <a:r>
              <a:rPr lang="es-US" sz="1050" dirty="0" err="1">
                <a:cs typeface="Arial"/>
              </a:rPr>
              <a:t>Insurance</a:t>
            </a:r>
            <a:r>
              <a:rPr lang="es-US" sz="1050" dirty="0">
                <a:cs typeface="Arial"/>
              </a:rPr>
              <a:t> Marketplace®]) no se consideran cobertura basada en el empleo actual.</a:t>
            </a:r>
          </a:p>
          <a:p>
            <a:pPr marL="0" indent="0" defTabSz="966612" fontAlgn="base">
              <a:buNone/>
              <a:defRPr/>
            </a:pPr>
            <a:r>
              <a:rPr lang="es-US" sz="1050" dirty="0">
                <a:cs typeface="Arial"/>
              </a:rPr>
              <a:t>Puede solicitar la Parte A (si tiene que pagarla) y/o la Parte B</a:t>
            </a:r>
          </a:p>
          <a:p>
            <a:pPr marL="183254" indent="-183254" defTabSz="966612" fontAlgn="base">
              <a:defRPr/>
            </a:pPr>
            <a:r>
              <a:rPr lang="es-US" sz="1050" dirty="0">
                <a:cs typeface="Arial"/>
              </a:rPr>
              <a:t>En cualquier momento que tenga cobertura de un GHP.</a:t>
            </a:r>
          </a:p>
          <a:p>
            <a:pPr marL="183254" indent="-183254" defTabSz="966612" fontAlgn="base">
              <a:defRPr/>
            </a:pPr>
            <a:r>
              <a:rPr lang="es-US" sz="1050" dirty="0">
                <a:cs typeface="Arial"/>
              </a:rPr>
              <a:t>Durante el período de 8 meses que comienza el mes después de la finalización del empleo o de que termina la cobertura, lo que suceda primero.</a:t>
            </a:r>
          </a:p>
          <a:p>
            <a:pPr marL="0" indent="0" defTabSz="966612">
              <a:buNone/>
              <a:defRPr/>
            </a:pPr>
            <a:r>
              <a:rPr lang="es-US" sz="1050" dirty="0">
                <a:cs typeface="Arial"/>
              </a:rPr>
              <a:t>Si solicita Medicare durante su SEP, puede unirse a un plan Medicare </a:t>
            </a:r>
            <a:r>
              <a:rPr lang="es-US" sz="1050" dirty="0" err="1">
                <a:cs typeface="Arial"/>
              </a:rPr>
              <a:t>Advantage</a:t>
            </a:r>
            <a:r>
              <a:rPr lang="es-US" sz="1050" dirty="0">
                <a:cs typeface="Arial"/>
              </a:rPr>
              <a:t> (debe tener la Parte A y la Parte B) y un plan de medicamentos (si tiene la Parte A y/o la Parte B).</a:t>
            </a:r>
          </a:p>
          <a:p>
            <a:pPr marL="0" indent="0" defTabSz="966612">
              <a:buNone/>
              <a:defRPr/>
            </a:pPr>
            <a:r>
              <a:rPr lang="es-US" sz="1050" dirty="0">
                <a:cs typeface="Arial"/>
              </a:rPr>
              <a:t>Si no solicita Medicare durante el SEP, tendrá que esperar</a:t>
            </a:r>
            <a:r>
              <a:rPr lang="es-US" sz="1050" dirty="0">
                <a:solidFill>
                  <a:prstClr val="black"/>
                </a:solidFill>
                <a:cs typeface="Arial"/>
              </a:rPr>
              <a:t> hasta el próximo GEP para solicitarlo, tendrá un período sin cobertura y es posible que deba pagar una multa. Si tiene derecho a la Parte A "sin prima", puede solicitar inscribirse en cualquier momento a partir de que sea elegible para Medicare. </a:t>
            </a:r>
          </a:p>
          <a:p>
            <a:pPr marL="0" indent="0" defTabSz="966612">
              <a:buNone/>
              <a:defRPr/>
            </a:pPr>
            <a:r>
              <a:rPr lang="es-US" sz="1050" dirty="0">
                <a:solidFill>
                  <a:prstClr val="black"/>
                </a:solidFill>
                <a:cs typeface="Arial"/>
              </a:rPr>
              <a:t>Este SEP no corresponde si es elegible para Medicare con base en ESRD, o si todavía está en su IEP.</a:t>
            </a:r>
          </a:p>
          <a:p>
            <a:pPr marL="0" indent="0">
              <a:buNone/>
              <a:defRPr/>
            </a:pPr>
            <a:r>
              <a:rPr lang="es-US" sz="1050" dirty="0">
                <a:solidFill>
                  <a:prstClr val="black"/>
                </a:solidFill>
                <a:cs typeface="Arial"/>
              </a:rPr>
              <a:t>Si tiene la Parte A, pero demoró en obtener la Parte B, su OEP de </a:t>
            </a:r>
            <a:r>
              <a:rPr lang="es-US" sz="1050" dirty="0" err="1">
                <a:solidFill>
                  <a:prstClr val="black"/>
                </a:solidFill>
                <a:cs typeface="Arial"/>
              </a:rPr>
              <a:t>Medigap</a:t>
            </a:r>
            <a:r>
              <a:rPr lang="es-US" sz="1050" dirty="0">
                <a:solidFill>
                  <a:prstClr val="black"/>
                </a:solidFill>
                <a:cs typeface="Arial"/>
              </a:rPr>
              <a:t> comienza cuando comienza su cobertura de la Parte B. Puede adquirir una póliza de </a:t>
            </a:r>
            <a:r>
              <a:rPr lang="es-US" sz="1050" dirty="0" err="1">
                <a:solidFill>
                  <a:prstClr val="black"/>
                </a:solidFill>
                <a:cs typeface="Arial"/>
              </a:rPr>
              <a:t>Medigap</a:t>
            </a:r>
            <a:r>
              <a:rPr lang="es-US" sz="1050" dirty="0">
                <a:solidFill>
                  <a:prstClr val="black"/>
                </a:solidFill>
                <a:cs typeface="Arial"/>
              </a:rPr>
              <a:t> dentro de los 6 meses después de la fecha de entrada en vigencia de la Parte B. Debe tener tanto la Parte A como la Parte B para comprar una póliza </a:t>
            </a:r>
            <a:r>
              <a:rPr lang="es-US" sz="1050" dirty="0" err="1">
                <a:solidFill>
                  <a:prstClr val="black"/>
                </a:solidFill>
                <a:cs typeface="Arial"/>
              </a:rPr>
              <a:t>Medigap</a:t>
            </a:r>
            <a:r>
              <a:rPr lang="es-US" sz="1050" dirty="0">
                <a:solidFill>
                  <a:prstClr val="black"/>
                </a:solidFill>
                <a:cs typeface="Arial"/>
              </a:rPr>
              <a:t>.</a:t>
            </a:r>
          </a:p>
        </p:txBody>
      </p:sp>
    </p:spTree>
    <p:extLst>
      <p:ext uri="{BB962C8B-B14F-4D97-AF65-F5344CB8AC3E}">
        <p14:creationId xmlns:p14="http://schemas.microsoft.com/office/powerpoint/2010/main" val="3672738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60947" y="3581400"/>
            <a:ext cx="6521116" cy="5538537"/>
          </a:xfrm>
        </p:spPr>
        <p:txBody>
          <a:bodyPr/>
          <a:lstStyle/>
          <a:p>
            <a:pPr marL="0" indent="0">
              <a:spcBef>
                <a:spcPts val="600"/>
              </a:spcBef>
              <a:buNone/>
              <a:defRPr/>
            </a:pPr>
            <a:r>
              <a:rPr lang="es-US" b="1" dirty="0">
                <a:cs typeface="Arial"/>
              </a:rPr>
              <a:t>Notas del presentador/a</a:t>
            </a:r>
            <a:r>
              <a:rPr lang="es-US" dirty="0"/>
              <a:t> </a:t>
            </a:r>
          </a:p>
          <a:p>
            <a:pPr marL="0" indent="0">
              <a:spcBef>
                <a:spcPts val="600"/>
              </a:spcBef>
              <a:buNone/>
              <a:defRPr/>
            </a:pPr>
            <a:r>
              <a:rPr lang="es-US" dirty="0">
                <a:solidFill>
                  <a:srgbClr val="000000"/>
                </a:solidFill>
                <a:cs typeface="Arial"/>
              </a:rPr>
              <a:t>Estos materiales se diseñaron para capacitadores que están familiarizados con Medicare y usan la información para sus presentaciones. </a:t>
            </a:r>
          </a:p>
          <a:p>
            <a:pPr marL="0" indent="0" defTabSz="966612">
              <a:spcBef>
                <a:spcPts val="600"/>
              </a:spcBef>
              <a:buNone/>
              <a:defRPr/>
            </a:pPr>
            <a:r>
              <a:rPr lang="es-US" dirty="0">
                <a:solidFill>
                  <a:prstClr val="black"/>
                </a:solidFill>
                <a:cs typeface="Arial"/>
              </a:rPr>
              <a:t>El módulo consta de 107 diapositivas con notas del orador, e incluye 8 preguntas para comprobar conocimientos. La presentación dura 75 minutos. Añada aproximadamente 15 minutos adicionales para el debate y la sesión de preguntas y respuestas. Considere agregar más tiempo si desea incluir otras actividades.</a:t>
            </a:r>
          </a:p>
          <a:p>
            <a:pPr marL="0" indent="0">
              <a:spcBef>
                <a:spcPts val="600"/>
              </a:spcBef>
              <a:buNone/>
              <a:defRPr/>
            </a:pPr>
            <a:r>
              <a:rPr lang="es-US" b="1" dirty="0">
                <a:solidFill>
                  <a:prstClr val="black"/>
                </a:solidFill>
                <a:cs typeface="Arial"/>
              </a:rPr>
              <a:t>Materiales adicionales disponibles</a:t>
            </a:r>
            <a:r>
              <a:rPr lang="es-US" dirty="0">
                <a:solidFill>
                  <a:prstClr val="black"/>
                </a:solidFill>
                <a:cs typeface="Arial"/>
              </a:rPr>
              <a:t> </a:t>
            </a:r>
          </a:p>
          <a:p>
            <a:pPr marL="125525" indent="-125525">
              <a:spcBef>
                <a:spcPts val="600"/>
              </a:spcBef>
              <a:defRPr/>
            </a:pPr>
            <a:r>
              <a:rPr lang="es-US" dirty="0">
                <a:solidFill>
                  <a:prstClr val="black"/>
                </a:solidFill>
                <a:cs typeface="Arial"/>
              </a:rPr>
              <a:t>Publicaciones (para revisar estas publicaciones, visite </a:t>
            </a:r>
            <a:r>
              <a:rPr lang="es-US" dirty="0">
                <a:solidFill>
                  <a:prstClr val="black"/>
                </a:solidFill>
                <a:cs typeface="Arial"/>
                <a:hlinkClick r:id="rId3"/>
              </a:rPr>
              <a:t>Medicare.gov/</a:t>
            </a:r>
            <a:r>
              <a:rPr lang="es-US" dirty="0" err="1">
                <a:solidFill>
                  <a:prstClr val="black"/>
                </a:solidFill>
                <a:cs typeface="Arial"/>
                <a:hlinkClick r:id="rId3"/>
              </a:rPr>
              <a:t>publications</a:t>
            </a:r>
            <a:r>
              <a:rPr lang="es-US" dirty="0">
                <a:solidFill>
                  <a:prstClr val="black"/>
                </a:solidFill>
                <a:cs typeface="Arial"/>
              </a:rPr>
              <a:t> y realice una búsqueda por palabra clave o número de producto.)</a:t>
            </a:r>
          </a:p>
          <a:p>
            <a:pPr marL="251051" lvl="1" indent="-125525" defTabSz="966612">
              <a:buFont typeface="Arial" panose="020B0604020202020204" pitchFamily="34" charset="0"/>
              <a:buChar char="•"/>
              <a:tabLst>
                <a:tab pos="125861" algn="l"/>
              </a:tabLst>
              <a:defRPr/>
            </a:pPr>
            <a:r>
              <a:rPr lang="es-US" dirty="0">
                <a:solidFill>
                  <a:prstClr val="black"/>
                </a:solidFill>
                <a:cs typeface="Arial"/>
              </a:rPr>
              <a:t>Paquete "Bienvenido a Medicare" (inscrito automáticamente) (</a:t>
            </a:r>
            <a:r>
              <a:rPr lang="es-US" dirty="0">
                <a:solidFill>
                  <a:prstClr val="black"/>
                </a:solidFill>
                <a:cs typeface="Arial"/>
                <a:hlinkClick r:id="rId4"/>
              </a:rPr>
              <a:t>Medicare.gov/</a:t>
            </a:r>
            <a:r>
              <a:rPr lang="es-US" dirty="0" err="1">
                <a:solidFill>
                  <a:prstClr val="black"/>
                </a:solidFill>
                <a:cs typeface="Arial"/>
                <a:hlinkClick r:id="rId4"/>
              </a:rPr>
              <a:t>basics</a:t>
            </a:r>
            <a:r>
              <a:rPr lang="es-US" dirty="0">
                <a:solidFill>
                  <a:prstClr val="black"/>
                </a:solidFill>
                <a:cs typeface="Arial"/>
                <a:hlinkClick r:id="rId4"/>
              </a:rPr>
              <a:t>/</a:t>
            </a:r>
            <a:r>
              <a:rPr lang="es-US" dirty="0" err="1">
                <a:solidFill>
                  <a:prstClr val="black"/>
                </a:solidFill>
                <a:cs typeface="Arial"/>
                <a:hlinkClick r:id="rId4"/>
              </a:rPr>
              <a:t>forms-publications-mailings</a:t>
            </a:r>
            <a:r>
              <a:rPr lang="es-US" dirty="0">
                <a:solidFill>
                  <a:prstClr val="black"/>
                </a:solidFill>
                <a:cs typeface="Arial"/>
                <a:hlinkClick r:id="rId4"/>
              </a:rPr>
              <a:t>/</a:t>
            </a:r>
            <a:r>
              <a:rPr lang="es-US" dirty="0" err="1">
                <a:solidFill>
                  <a:prstClr val="black"/>
                </a:solidFill>
                <a:cs typeface="Arial"/>
                <a:hlinkClick r:id="rId4"/>
              </a:rPr>
              <a:t>mailings</a:t>
            </a:r>
            <a:r>
              <a:rPr lang="es-US" dirty="0">
                <a:solidFill>
                  <a:prstClr val="black"/>
                </a:solidFill>
                <a:cs typeface="Arial"/>
                <a:hlinkClick r:id="rId4"/>
              </a:rPr>
              <a:t>/</a:t>
            </a:r>
            <a:r>
              <a:rPr lang="es-US" dirty="0" err="1">
                <a:solidFill>
                  <a:prstClr val="black"/>
                </a:solidFill>
                <a:cs typeface="Arial"/>
                <a:hlinkClick r:id="rId4"/>
              </a:rPr>
              <a:t>signing</a:t>
            </a:r>
            <a:r>
              <a:rPr lang="es-US" dirty="0">
                <a:solidFill>
                  <a:prstClr val="black"/>
                </a:solidFill>
                <a:cs typeface="Arial"/>
                <a:hlinkClick r:id="rId4"/>
              </a:rPr>
              <a:t>-up/</a:t>
            </a:r>
            <a:r>
              <a:rPr lang="es-US" dirty="0" err="1">
                <a:solidFill>
                  <a:prstClr val="black"/>
                </a:solidFill>
                <a:cs typeface="Arial"/>
                <a:hlinkClick r:id="rId4"/>
              </a:rPr>
              <a:t>get</a:t>
            </a:r>
            <a:r>
              <a:rPr lang="es-US" dirty="0">
                <a:solidFill>
                  <a:prstClr val="black"/>
                </a:solidFill>
                <a:cs typeface="Arial"/>
                <a:hlinkClick r:id="rId4"/>
              </a:rPr>
              <a:t>-</a:t>
            </a:r>
            <a:r>
              <a:rPr lang="es-US" dirty="0" err="1">
                <a:solidFill>
                  <a:prstClr val="black"/>
                </a:solidFill>
                <a:cs typeface="Arial"/>
                <a:hlinkClick r:id="rId4"/>
              </a:rPr>
              <a:t>ready</a:t>
            </a:r>
            <a:r>
              <a:rPr lang="es-US" dirty="0">
                <a:solidFill>
                  <a:prstClr val="black"/>
                </a:solidFill>
                <a:cs typeface="Arial"/>
                <a:hlinkClick r:id="rId4"/>
              </a:rPr>
              <a:t>-</a:t>
            </a:r>
            <a:r>
              <a:rPr lang="es-US" dirty="0" err="1">
                <a:solidFill>
                  <a:prstClr val="black"/>
                </a:solidFill>
                <a:cs typeface="Arial"/>
                <a:hlinkClick r:id="rId4"/>
              </a:rPr>
              <a:t>for</a:t>
            </a:r>
            <a:r>
              <a:rPr lang="es-US" dirty="0">
                <a:solidFill>
                  <a:prstClr val="black"/>
                </a:solidFill>
                <a:cs typeface="Arial"/>
                <a:hlinkClick r:id="rId4"/>
              </a:rPr>
              <a:t>-medicare-</a:t>
            </a:r>
            <a:r>
              <a:rPr lang="es-US" dirty="0" err="1">
                <a:solidFill>
                  <a:prstClr val="black"/>
                </a:solidFill>
                <a:cs typeface="Arial"/>
                <a:hlinkClick r:id="rId4"/>
              </a:rPr>
              <a:t>package</a:t>
            </a:r>
            <a:r>
              <a:rPr lang="es-US" dirty="0">
                <a:solidFill>
                  <a:prstClr val="black"/>
                </a:solidFill>
                <a:cs typeface="Arial"/>
              </a:rPr>
              <a:t>)  </a:t>
            </a:r>
          </a:p>
          <a:p>
            <a:pPr marL="251051" lvl="1" indent="-125525" defTabSz="966612">
              <a:buFont typeface="Arial" panose="020B0604020202020204" pitchFamily="34" charset="0"/>
              <a:buChar char="•"/>
              <a:tabLst>
                <a:tab pos="125861" algn="l"/>
              </a:tabLst>
              <a:defRPr/>
            </a:pPr>
            <a:r>
              <a:rPr lang="es-US" dirty="0">
                <a:solidFill>
                  <a:prstClr val="black"/>
                </a:solidFill>
                <a:cs typeface="Arial"/>
              </a:rPr>
              <a:t>Paquete "Bienvenido a Medicare" (no inscrito automáticamente) </a:t>
            </a:r>
            <a:r>
              <a:rPr lang="es-US" dirty="0">
                <a:solidFill>
                  <a:prstClr val="black"/>
                </a:solidFill>
                <a:cs typeface="Arial"/>
                <a:hlinkClick r:id="rId5"/>
              </a:rPr>
              <a:t>(</a:t>
            </a:r>
            <a:r>
              <a:rPr lang="es-US" dirty="0">
                <a:solidFill>
                  <a:prstClr val="black"/>
                </a:solidFill>
                <a:cs typeface="Arial"/>
                <a:hlinkClick r:id="rId6"/>
              </a:rPr>
              <a:t>Medicare.gov/</a:t>
            </a:r>
            <a:r>
              <a:rPr lang="es-US" dirty="0" err="1">
                <a:solidFill>
                  <a:prstClr val="black"/>
                </a:solidFill>
                <a:cs typeface="Arial"/>
                <a:hlinkClick r:id="rId6"/>
              </a:rPr>
              <a:t>basics</a:t>
            </a:r>
            <a:r>
              <a:rPr lang="es-US" dirty="0">
                <a:solidFill>
                  <a:prstClr val="black"/>
                </a:solidFill>
                <a:cs typeface="Arial"/>
                <a:hlinkClick r:id="rId6"/>
              </a:rPr>
              <a:t>/</a:t>
            </a:r>
            <a:r>
              <a:rPr lang="es-US" dirty="0" err="1">
                <a:solidFill>
                  <a:prstClr val="black"/>
                </a:solidFill>
                <a:cs typeface="Arial"/>
                <a:hlinkClick r:id="rId6"/>
              </a:rPr>
              <a:t>forms-publications-mailings</a:t>
            </a:r>
            <a:r>
              <a:rPr lang="es-US" dirty="0">
                <a:solidFill>
                  <a:prstClr val="black"/>
                </a:solidFill>
                <a:cs typeface="Arial"/>
                <a:hlinkClick r:id="rId6"/>
              </a:rPr>
              <a:t>/</a:t>
            </a:r>
            <a:r>
              <a:rPr lang="es-US" dirty="0" err="1">
                <a:solidFill>
                  <a:prstClr val="black"/>
                </a:solidFill>
                <a:cs typeface="Arial"/>
                <a:hlinkClick r:id="rId6"/>
              </a:rPr>
              <a:t>mailings</a:t>
            </a:r>
            <a:r>
              <a:rPr lang="es-US" dirty="0">
                <a:solidFill>
                  <a:prstClr val="black"/>
                </a:solidFill>
                <a:cs typeface="Arial"/>
                <a:hlinkClick r:id="rId6"/>
              </a:rPr>
              <a:t>/</a:t>
            </a:r>
            <a:r>
              <a:rPr lang="es-US" dirty="0" err="1">
                <a:solidFill>
                  <a:prstClr val="black"/>
                </a:solidFill>
                <a:cs typeface="Arial"/>
                <a:hlinkClick r:id="rId6"/>
              </a:rPr>
              <a:t>signing</a:t>
            </a:r>
            <a:r>
              <a:rPr lang="es-US" dirty="0">
                <a:solidFill>
                  <a:prstClr val="black"/>
                </a:solidFill>
                <a:cs typeface="Arial"/>
                <a:hlinkClick r:id="rId6"/>
              </a:rPr>
              <a:t>-up/</a:t>
            </a:r>
            <a:r>
              <a:rPr lang="es-US" dirty="0" err="1">
                <a:solidFill>
                  <a:prstClr val="black"/>
                </a:solidFill>
                <a:cs typeface="Arial"/>
                <a:hlinkClick r:id="rId6"/>
              </a:rPr>
              <a:t>welcome</a:t>
            </a:r>
            <a:r>
              <a:rPr lang="es-US" dirty="0">
                <a:solidFill>
                  <a:prstClr val="black"/>
                </a:solidFill>
                <a:cs typeface="Arial"/>
                <a:hlinkClick r:id="rId6"/>
              </a:rPr>
              <a:t>-</a:t>
            </a:r>
            <a:r>
              <a:rPr lang="es-US" dirty="0" err="1">
                <a:solidFill>
                  <a:prstClr val="black"/>
                </a:solidFill>
                <a:cs typeface="Arial"/>
                <a:hlinkClick r:id="rId6"/>
              </a:rPr>
              <a:t>to</a:t>
            </a:r>
            <a:r>
              <a:rPr lang="es-US" dirty="0">
                <a:solidFill>
                  <a:prstClr val="black"/>
                </a:solidFill>
                <a:cs typeface="Arial"/>
                <a:hlinkClick r:id="rId6"/>
              </a:rPr>
              <a:t>-medicare-</a:t>
            </a:r>
            <a:r>
              <a:rPr lang="es-US" dirty="0" err="1">
                <a:solidFill>
                  <a:prstClr val="black"/>
                </a:solidFill>
                <a:cs typeface="Arial"/>
                <a:hlinkClick r:id="rId6"/>
              </a:rPr>
              <a:t>package</a:t>
            </a:r>
            <a:r>
              <a:rPr lang="es-US" dirty="0">
                <a:solidFill>
                  <a:prstClr val="black"/>
                </a:solidFill>
                <a:cs typeface="Arial"/>
              </a:rPr>
              <a:t> ) </a:t>
            </a:r>
          </a:p>
          <a:p>
            <a:pPr marL="251051" lvl="1" indent="-125525" defTabSz="966612">
              <a:buFont typeface="Arial" panose="020B0604020202020204" pitchFamily="34" charset="0"/>
              <a:buChar char="•"/>
              <a:tabLst>
                <a:tab pos="125861" algn="l"/>
              </a:tabLst>
              <a:defRPr/>
            </a:pPr>
            <a:r>
              <a:rPr lang="es-US" dirty="0">
                <a:solidFill>
                  <a:prstClr val="black"/>
                </a:solidFill>
                <a:cs typeface="Arial"/>
              </a:rPr>
              <a:t>"Comprensión de los períodos de inscripción de Medicare </a:t>
            </a:r>
            <a:r>
              <a:rPr lang="es-US" dirty="0" err="1">
                <a:solidFill>
                  <a:prstClr val="black"/>
                </a:solidFill>
                <a:cs typeface="Arial"/>
              </a:rPr>
              <a:t>Advantage</a:t>
            </a:r>
            <a:r>
              <a:rPr lang="es-US" dirty="0">
                <a:solidFill>
                  <a:prstClr val="black"/>
                </a:solidFill>
                <a:cs typeface="Arial"/>
              </a:rPr>
              <a:t> y los planes de medicamentos de Medicare" (Producto de los CMS </a:t>
            </a:r>
            <a:r>
              <a:rPr lang="es-US" dirty="0" err="1">
                <a:solidFill>
                  <a:prstClr val="black"/>
                </a:solidFill>
                <a:cs typeface="Arial"/>
              </a:rPr>
              <a:t>N°</a:t>
            </a:r>
            <a:r>
              <a:rPr lang="es-US" dirty="0">
                <a:solidFill>
                  <a:prstClr val="black"/>
                </a:solidFill>
                <a:cs typeface="Arial"/>
              </a:rPr>
              <a:t>. 11219). Visite </a:t>
            </a:r>
            <a:r>
              <a:rPr lang="es-US" dirty="0">
                <a:solidFill>
                  <a:prstClr val="black"/>
                </a:solidFill>
                <a:cs typeface="Arial"/>
                <a:hlinkClick r:id="rId3"/>
              </a:rPr>
              <a:t>Medicare.gov/</a:t>
            </a:r>
            <a:r>
              <a:rPr lang="es-US" dirty="0" err="1">
                <a:solidFill>
                  <a:prstClr val="black"/>
                </a:solidFill>
                <a:cs typeface="Arial"/>
                <a:hlinkClick r:id="rId3"/>
              </a:rPr>
              <a:t>publications</a:t>
            </a:r>
            <a:r>
              <a:rPr lang="es-US" dirty="0">
                <a:solidFill>
                  <a:prstClr val="black"/>
                </a:solidFill>
                <a:cs typeface="Arial"/>
              </a:rPr>
              <a:t> para revisar esta publicación.</a:t>
            </a:r>
          </a:p>
          <a:p>
            <a:pPr marL="125525" indent="-125525" defTabSz="966612">
              <a:spcBef>
                <a:spcPts val="600"/>
              </a:spcBef>
              <a:defRPr/>
            </a:pPr>
            <a:r>
              <a:rPr lang="es-US" dirty="0">
                <a:solidFill>
                  <a:prstClr val="black"/>
                </a:solidFill>
                <a:cs typeface="Arial"/>
              </a:rPr>
              <a:t>Herramientas de apoyo</a:t>
            </a:r>
          </a:p>
          <a:p>
            <a:pPr marL="251051" lvl="1" indent="-125525" defTabSz="966612">
              <a:buFont typeface="Arial" panose="020B0604020202020204" pitchFamily="34" charset="0"/>
              <a:buChar char="•"/>
              <a:tabLst>
                <a:tab pos="125861" algn="l"/>
              </a:tabLst>
              <a:defRPr/>
            </a:pPr>
            <a:r>
              <a:rPr lang="es-US" dirty="0">
                <a:solidFill>
                  <a:prstClr val="black"/>
                </a:solidFill>
                <a:cs typeface="Arial"/>
              </a:rPr>
              <a:t>Montos de Medicare (</a:t>
            </a:r>
            <a:r>
              <a:rPr lang="es-US" dirty="0">
                <a:solidFill>
                  <a:prstClr val="black"/>
                </a:solidFill>
                <a:cs typeface="Arial"/>
                <a:hlinkClick r:id="rId7"/>
              </a:rPr>
              <a:t>CMSnationaltrainingprogram.cms.gov/?q=</a:t>
            </a:r>
            <a:r>
              <a:rPr lang="es-US" dirty="0" err="1">
                <a:solidFill>
                  <a:prstClr val="black"/>
                </a:solidFill>
                <a:cs typeface="Arial"/>
                <a:hlinkClick r:id="rId7"/>
              </a:rPr>
              <a:t>global-search&amp;combine</a:t>
            </a:r>
            <a:r>
              <a:rPr lang="es-US" dirty="0">
                <a:solidFill>
                  <a:prstClr val="black"/>
                </a:solidFill>
                <a:cs typeface="Arial"/>
                <a:hlinkClick r:id="rId7"/>
              </a:rPr>
              <a:t>=job%20aids</a:t>
            </a:r>
            <a:r>
              <a:rPr lang="es-US" dirty="0">
                <a:solidFill>
                  <a:prstClr val="black"/>
                </a:solidFill>
                <a:cs typeface="Arial"/>
              </a:rPr>
              <a:t>) </a:t>
            </a:r>
          </a:p>
          <a:p>
            <a:pPr marL="251051" lvl="1" indent="-125525" defTabSz="966612">
              <a:buFont typeface="Arial" panose="020B0604020202020204" pitchFamily="34" charset="0"/>
              <a:buChar char="•"/>
              <a:tabLst>
                <a:tab pos="125861" algn="l"/>
              </a:tabLst>
              <a:defRPr/>
            </a:pPr>
            <a:r>
              <a:rPr lang="es-US" dirty="0">
                <a:solidFill>
                  <a:prstClr val="black"/>
                </a:solidFill>
                <a:cs typeface="Arial"/>
              </a:rPr>
              <a:t>Tarjeta de Medicare (</a:t>
            </a:r>
            <a:r>
              <a:rPr lang="es-US" dirty="0">
                <a:solidFill>
                  <a:prstClr val="black"/>
                </a:solidFill>
                <a:cs typeface="Arial"/>
                <a:hlinkClick r:id="rId8"/>
              </a:rPr>
              <a:t>CMSnationaltrainingprogram.cms.gov/sites/default/files/</a:t>
            </a:r>
            <a:r>
              <a:rPr lang="es-US" dirty="0" err="1">
                <a:solidFill>
                  <a:prstClr val="black"/>
                </a:solidFill>
                <a:cs typeface="Arial"/>
                <a:hlinkClick r:id="rId8"/>
              </a:rPr>
              <a:t>shared</a:t>
            </a:r>
            <a:r>
              <a:rPr lang="es-US" dirty="0">
                <a:solidFill>
                  <a:prstClr val="black"/>
                </a:solidFill>
                <a:cs typeface="Arial"/>
                <a:hlinkClick r:id="rId8"/>
              </a:rPr>
              <a:t>/2018-New-Medicare-Card.pdf</a:t>
            </a:r>
            <a:r>
              <a:rPr lang="es-US" dirty="0">
                <a:solidFill>
                  <a:prstClr val="black"/>
                </a:solidFill>
                <a:cs typeface="Arial"/>
              </a:rPr>
              <a:t>) </a:t>
            </a:r>
          </a:p>
          <a:p>
            <a:pPr marL="0" lvl="1" defTabSz="966612">
              <a:tabLst>
                <a:tab pos="125861" algn="l"/>
              </a:tabLst>
              <a:defRPr/>
            </a:pPr>
            <a:endParaRPr lang="en-US" b="1" dirty="0">
              <a:solidFill>
                <a:prstClr val="black"/>
              </a:solidFill>
              <a:cs typeface="Arial"/>
            </a:endParaRPr>
          </a:p>
          <a:p>
            <a:pPr marL="181240" lvl="1" indent="-181240" defTabSz="966612">
              <a:buFont typeface="Wingdings" panose="05000000000000000000" pitchFamily="2" charset="2"/>
              <a:buChar char="§"/>
              <a:tabLst>
                <a:tab pos="125861" algn="l"/>
              </a:tabLs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4379" y="3581400"/>
            <a:ext cx="7014410" cy="5550568"/>
          </a:xfrm>
        </p:spPr>
        <p:txBody>
          <a:bodyPr/>
          <a:lstStyle/>
          <a:p>
            <a:pPr marL="0" indent="0" defTabSz="966612">
              <a:buNone/>
              <a:defRPr/>
            </a:pPr>
            <a:r>
              <a:rPr lang="es-US" sz="1100" b="1" dirty="0">
                <a:solidFill>
                  <a:prstClr val="black"/>
                </a:solidFill>
                <a:ea typeface="ＭＳ Ｐゴシック"/>
                <a:cs typeface="Arial"/>
              </a:rPr>
              <a:t>Esta diapositiva tiene animación.</a:t>
            </a:r>
          </a:p>
          <a:p>
            <a:pPr marL="0" indent="0" defTabSz="966612">
              <a:buNone/>
              <a:defRPr/>
            </a:pPr>
            <a:r>
              <a:rPr lang="es-US" sz="1100" b="1" dirty="0">
                <a:solidFill>
                  <a:srgbClr val="000000"/>
                </a:solidFill>
                <a:cs typeface="Arial"/>
              </a:rPr>
              <a:t>Notas del presentador</a:t>
            </a:r>
            <a:r>
              <a:rPr lang="es-US" sz="1100" dirty="0">
                <a:solidFill>
                  <a:srgbClr val="444444"/>
                </a:solidFill>
                <a:cs typeface="Arial"/>
              </a:rPr>
              <a:t>​</a:t>
            </a:r>
          </a:p>
          <a:p>
            <a:pPr marL="118813" indent="-118813">
              <a:defRPr/>
            </a:pPr>
            <a:r>
              <a:rPr lang="es-US" sz="1100" dirty="0">
                <a:solidFill>
                  <a:prstClr val="black"/>
                </a:solidFill>
                <a:cs typeface="Arial"/>
              </a:rPr>
              <a:t>Si no solicitó la </a:t>
            </a:r>
            <a:r>
              <a:rPr lang="es-US" sz="1100" b="1" dirty="0">
                <a:solidFill>
                  <a:prstClr val="black"/>
                </a:solidFill>
                <a:cs typeface="Arial"/>
              </a:rPr>
              <a:t>Parte B (o Parte A si tiene que comprarla) </a:t>
            </a:r>
            <a:r>
              <a:rPr lang="es-US" sz="1100" dirty="0">
                <a:solidFill>
                  <a:prstClr val="black"/>
                </a:solidFill>
                <a:cs typeface="Arial"/>
              </a:rPr>
              <a:t>durante su IEP y no califica para un SEP, puede solicitar durante el GEP </a:t>
            </a:r>
            <a:r>
              <a:rPr lang="es-US" sz="1100" dirty="0"/>
              <a:t>entre el 1 de enero y el 31 de marzo de cada año. Su cobertura comienza el primer día del mes siguiente a la solicitud. Es </a:t>
            </a:r>
            <a:r>
              <a:rPr lang="es-US" sz="1100" dirty="0">
                <a:solidFill>
                  <a:prstClr val="black"/>
                </a:solidFill>
                <a:cs typeface="Arial"/>
              </a:rPr>
              <a:t>posible que deba pagar una prima más alta de la Parte A y / o la Parte B por inscripción tardía. Para la mayoría de las personas que no </a:t>
            </a:r>
            <a:r>
              <a:rPr lang="es-US" sz="1100" dirty="0"/>
              <a:t>solicitan durante su IEP o SEP, esta es su única oportunidad para solicitar. Además, si pasaron más de 12 meses </a:t>
            </a:r>
            <a:r>
              <a:rPr lang="es-US" sz="1100" dirty="0">
                <a:solidFill>
                  <a:prstClr val="black"/>
                </a:solidFill>
                <a:cs typeface="Arial"/>
              </a:rPr>
              <a:t>desde que calificó para la Parte B (o Parte A si tiene que comprarla), es posible que deba pagar una multa por inscripción tardía que se suma a su prima mensual de la Parte B (o Parte A si tiene que comprarla). En la mayoría de los casos, tendrá que pagar esa multa mientras tenga la Parte B. Sin embargo, si retrasó la Parte B (o Parte A si tiene que comprarla) porque usted o su cónyuge todavía estaban trabajando y tenían cobertura del GHP, no tendrá que pagar una multa por inscripción tardía y es posible que pueda </a:t>
            </a:r>
            <a:r>
              <a:rPr lang="es-US" sz="1100" dirty="0"/>
              <a:t>solicitar </a:t>
            </a:r>
            <a:r>
              <a:rPr lang="es-US" sz="1100" dirty="0">
                <a:solidFill>
                  <a:prstClr val="black"/>
                </a:solidFill>
                <a:cs typeface="Arial"/>
              </a:rPr>
              <a:t>durante un SEP. Se tratará sobre el SEP en más detalle más adelante en esta lección. </a:t>
            </a:r>
          </a:p>
          <a:p>
            <a:pPr marL="118813" indent="-118813">
              <a:defRPr/>
            </a:pPr>
            <a:r>
              <a:rPr lang="es-US" sz="1100" dirty="0">
                <a:solidFill>
                  <a:prstClr val="black"/>
                </a:solidFill>
                <a:cs typeface="Arial"/>
              </a:rPr>
              <a:t>Si demoró su inscripción en la Parte B, debe completar y enviar el formulario “Solicitud de inscripción en la Parte B de Medicare (seguro médico)” (Formulario CMS-40B, </a:t>
            </a:r>
            <a:r>
              <a:rPr lang="es-US" sz="1100" dirty="0">
                <a:solidFill>
                  <a:prstClr val="black"/>
                </a:solidFill>
                <a:cs typeface="Arial"/>
                <a:hlinkClick r:id="rId3"/>
              </a:rPr>
              <a:t>CMS.gov/Medicare/CMS-</a:t>
            </a:r>
            <a:r>
              <a:rPr lang="es-US" sz="1100" dirty="0" err="1">
                <a:solidFill>
                  <a:prstClr val="black"/>
                </a:solidFill>
                <a:cs typeface="Arial"/>
                <a:hlinkClick r:id="rId3"/>
              </a:rPr>
              <a:t>Forms</a:t>
            </a:r>
            <a:r>
              <a:rPr lang="es-US" sz="1100" dirty="0">
                <a:solidFill>
                  <a:prstClr val="black"/>
                </a:solidFill>
                <a:cs typeface="Arial"/>
                <a:hlinkClick r:id="rId3"/>
              </a:rPr>
              <a:t>/CMS-</a:t>
            </a:r>
            <a:r>
              <a:rPr lang="es-US" sz="1100" dirty="0" err="1">
                <a:solidFill>
                  <a:prstClr val="black"/>
                </a:solidFill>
                <a:cs typeface="Arial"/>
                <a:hlinkClick r:id="rId3"/>
              </a:rPr>
              <a:t>Forms</a:t>
            </a:r>
            <a:r>
              <a:rPr lang="es-US" sz="1100" dirty="0">
                <a:solidFill>
                  <a:prstClr val="black"/>
                </a:solidFill>
                <a:cs typeface="Arial"/>
                <a:hlinkClick r:id="rId3"/>
              </a:rPr>
              <a:t>/</a:t>
            </a:r>
            <a:r>
              <a:rPr lang="es-US" sz="1100" dirty="0" err="1">
                <a:solidFill>
                  <a:prstClr val="black"/>
                </a:solidFill>
                <a:cs typeface="Arial"/>
                <a:hlinkClick r:id="rId3"/>
              </a:rPr>
              <a:t>Downloads</a:t>
            </a:r>
            <a:r>
              <a:rPr lang="es-US" sz="1100" dirty="0">
                <a:solidFill>
                  <a:prstClr val="black"/>
                </a:solidFill>
                <a:cs typeface="Arial"/>
                <a:hlinkClick r:id="rId3"/>
              </a:rPr>
              <a:t>/CMS40B-E.pdf</a:t>
            </a:r>
            <a:r>
              <a:rPr lang="es-US" sz="1100" dirty="0">
                <a:solidFill>
                  <a:prstClr val="black"/>
                </a:solidFill>
                <a:cs typeface="Arial"/>
              </a:rPr>
              <a:t>) a la oficina local de Seguridad Social. Si solicita durante un SEP, incluya el formulario “Solicitud de información de empleo” (Formulario CMS-L564, </a:t>
            </a:r>
            <a:r>
              <a:rPr lang="es-US" sz="1100" dirty="0">
                <a:solidFill>
                  <a:prstClr val="black"/>
                </a:solidFill>
                <a:cs typeface="Arial"/>
                <a:hlinkClick r:id="rId4"/>
              </a:rPr>
              <a:t>CMS.gov/Medicare/CMS-</a:t>
            </a:r>
            <a:r>
              <a:rPr lang="es-US" sz="1100" dirty="0" err="1">
                <a:solidFill>
                  <a:prstClr val="black"/>
                </a:solidFill>
                <a:cs typeface="Arial"/>
                <a:hlinkClick r:id="rId4"/>
              </a:rPr>
              <a:t>Forms</a:t>
            </a:r>
            <a:r>
              <a:rPr lang="es-US" sz="1100" dirty="0">
                <a:solidFill>
                  <a:prstClr val="black"/>
                </a:solidFill>
                <a:cs typeface="Arial"/>
                <a:hlinkClick r:id="rId4"/>
              </a:rPr>
              <a:t>/CMS-</a:t>
            </a:r>
            <a:r>
              <a:rPr lang="es-US" sz="1100" dirty="0" err="1">
                <a:solidFill>
                  <a:prstClr val="black"/>
                </a:solidFill>
                <a:cs typeface="Arial"/>
                <a:hlinkClick r:id="rId4"/>
              </a:rPr>
              <a:t>Forms</a:t>
            </a:r>
            <a:r>
              <a:rPr lang="es-US" sz="1100" dirty="0">
                <a:solidFill>
                  <a:prstClr val="black"/>
                </a:solidFill>
                <a:cs typeface="Arial"/>
                <a:hlinkClick r:id="rId4"/>
              </a:rPr>
              <a:t>/</a:t>
            </a:r>
            <a:r>
              <a:rPr lang="es-US" sz="1100" dirty="0" err="1">
                <a:solidFill>
                  <a:prstClr val="black"/>
                </a:solidFill>
                <a:cs typeface="Arial"/>
                <a:hlinkClick r:id="rId4"/>
              </a:rPr>
              <a:t>Downloads</a:t>
            </a:r>
            <a:r>
              <a:rPr lang="es-US" sz="1100" dirty="0">
                <a:solidFill>
                  <a:prstClr val="black"/>
                </a:solidFill>
                <a:cs typeface="Arial"/>
                <a:hlinkClick r:id="rId4"/>
              </a:rPr>
              <a:t>/CMS-L564E.pdf</a:t>
            </a:r>
            <a:r>
              <a:rPr lang="es-US" sz="1100" dirty="0">
                <a:solidFill>
                  <a:prstClr val="black"/>
                </a:solidFill>
                <a:cs typeface="Arial"/>
              </a:rPr>
              <a:t>) con su solicitud de la Parte B. Debe completar la sección A y su empleador debe completar la sección B del formulario. </a:t>
            </a:r>
          </a:p>
          <a:p>
            <a:pPr marL="118813" indent="-118813">
              <a:defRPr/>
            </a:pPr>
            <a:r>
              <a:rPr lang="es-US" sz="1100" dirty="0"/>
              <a:t>CMS envía el paquete “Solicitud para la Parte B” del GEP (</a:t>
            </a:r>
            <a:r>
              <a:rPr lang="es-US" sz="1100" dirty="0">
                <a:cs typeface="Arial"/>
                <a:hlinkClick r:id="rId5"/>
              </a:rPr>
              <a:t>Medicare.gov/</a:t>
            </a:r>
            <a:r>
              <a:rPr lang="es-US" sz="1100" dirty="0" err="1">
                <a:cs typeface="Arial"/>
                <a:hlinkClick r:id="rId5"/>
              </a:rPr>
              <a:t>basics</a:t>
            </a:r>
            <a:r>
              <a:rPr lang="es-US" sz="1100" dirty="0">
                <a:cs typeface="Arial"/>
                <a:hlinkClick r:id="rId5"/>
              </a:rPr>
              <a:t>/</a:t>
            </a:r>
            <a:r>
              <a:rPr lang="es-US" sz="1100" dirty="0" err="1">
                <a:cs typeface="Arial"/>
                <a:hlinkClick r:id="rId5"/>
              </a:rPr>
              <a:t>forms-publications-mailings</a:t>
            </a:r>
            <a:r>
              <a:rPr lang="es-US" sz="1100" dirty="0">
                <a:cs typeface="Arial"/>
                <a:hlinkClick r:id="rId5"/>
              </a:rPr>
              <a:t>/</a:t>
            </a:r>
            <a:r>
              <a:rPr lang="es-US" sz="1100" dirty="0" err="1">
                <a:cs typeface="Arial"/>
                <a:hlinkClick r:id="rId5"/>
              </a:rPr>
              <a:t>mailings</a:t>
            </a:r>
            <a:r>
              <a:rPr lang="es-US" sz="1100" dirty="0">
                <a:cs typeface="Arial"/>
                <a:hlinkClick r:id="rId5"/>
              </a:rPr>
              <a:t>/</a:t>
            </a:r>
            <a:r>
              <a:rPr lang="es-US" sz="1100" dirty="0" err="1">
                <a:cs typeface="Arial"/>
                <a:hlinkClick r:id="rId5"/>
              </a:rPr>
              <a:t>signing</a:t>
            </a:r>
            <a:r>
              <a:rPr lang="es-US" sz="1100" dirty="0">
                <a:cs typeface="Arial"/>
                <a:hlinkClick r:id="rId5"/>
              </a:rPr>
              <a:t>-up/</a:t>
            </a:r>
            <a:r>
              <a:rPr lang="es-US" sz="1100" dirty="0" err="1">
                <a:cs typeface="Arial"/>
                <a:hlinkClick r:id="rId5"/>
              </a:rPr>
              <a:t>sign</a:t>
            </a:r>
            <a:r>
              <a:rPr lang="es-US" sz="1100" dirty="0">
                <a:cs typeface="Arial"/>
                <a:hlinkClick r:id="rId5"/>
              </a:rPr>
              <a:t>-up-</a:t>
            </a:r>
            <a:r>
              <a:rPr lang="es-US" sz="1100" dirty="0" err="1">
                <a:cs typeface="Arial"/>
                <a:hlinkClick r:id="rId5"/>
              </a:rPr>
              <a:t>for</a:t>
            </a:r>
            <a:r>
              <a:rPr lang="es-US" sz="1100" dirty="0">
                <a:cs typeface="Arial"/>
                <a:hlinkClick r:id="rId5"/>
              </a:rPr>
              <a:t>-</a:t>
            </a:r>
            <a:r>
              <a:rPr lang="es-US" sz="1100" dirty="0" err="1">
                <a:cs typeface="Arial"/>
                <a:hlinkClick r:id="rId5"/>
              </a:rPr>
              <a:t>part</a:t>
            </a:r>
            <a:r>
              <a:rPr lang="es-US" sz="1100" dirty="0">
                <a:cs typeface="Arial"/>
                <a:hlinkClick r:id="rId5"/>
              </a:rPr>
              <a:t>-b-</a:t>
            </a:r>
            <a:r>
              <a:rPr lang="es-US" sz="1100" dirty="0" err="1">
                <a:cs typeface="Arial"/>
                <a:hlinkClick r:id="rId5"/>
              </a:rPr>
              <a:t>package</a:t>
            </a:r>
            <a:r>
              <a:rPr lang="es-US" sz="1100" dirty="0"/>
              <a:t>) a aquellas personas que no solicitaron, abandonaron o perdieron la Parte B el año anterior. El paquete notifica a las personas la posibilidad de solicitar la Parte B durante el GEP. Incluye una carta y un folleto. El paquete explica cómo solicitar la Parte B, los riesgos de retrasar la inscripción y describe otras decisiones que tal vez deba tomar sobre su cobertura de Medicare. </a:t>
            </a:r>
          </a:p>
          <a:p>
            <a:pPr marL="118813" indent="-118813">
              <a:defRPr/>
            </a:pPr>
            <a:r>
              <a:rPr lang="es-US" sz="1100" dirty="0"/>
              <a:t>Si tiene la Parte A y solicita la Parte B durante un GEP, puede unirse a un plan Medicare </a:t>
            </a:r>
            <a:r>
              <a:rPr lang="es-US" sz="1100" dirty="0" err="1"/>
              <a:t>Advantage</a:t>
            </a:r>
            <a:r>
              <a:rPr lang="es-US" sz="1100" dirty="0"/>
              <a:t> (con o sin cobertura de medicamentos) 3 meses inmediatamente antes de que tenga derecho por primera vez a recibir la Parte A y la Parte B hasta el último día del mes anterior a su derecho a las Partes A y B. Su cobertura comenzará el mismo día en que comience su cobertura de la Parte B.</a:t>
            </a:r>
          </a:p>
          <a:p>
            <a:pPr marL="0" indent="0" defTabSz="966612">
              <a:buNone/>
              <a:defRPr/>
            </a:pPr>
            <a:endParaRPr lang="en-US" sz="1100" dirty="0">
              <a:solidFill>
                <a:prstClr val="black"/>
              </a:solidFill>
            </a:endParaRPr>
          </a:p>
        </p:txBody>
      </p:sp>
    </p:spTree>
    <p:extLst>
      <p:ext uri="{BB962C8B-B14F-4D97-AF65-F5344CB8AC3E}">
        <p14:creationId xmlns:p14="http://schemas.microsoft.com/office/powerpoint/2010/main" val="1208237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50850"/>
            <a:ext cx="5575300" cy="3136900"/>
          </a:xfrm>
        </p:spPr>
      </p:sp>
      <p:sp>
        <p:nvSpPr>
          <p:cNvPr id="3" name="Notes Placeholder 2"/>
          <p:cNvSpPr>
            <a:spLocks noGrp="1"/>
          </p:cNvSpPr>
          <p:nvPr>
            <p:ph type="body" idx="1"/>
          </p:nvPr>
        </p:nvSpPr>
        <p:spPr>
          <a:xfrm>
            <a:off x="717550" y="3587750"/>
            <a:ext cx="5575300" cy="5700629"/>
          </a:xfrm>
        </p:spPr>
        <p:txBody>
          <a:bodyPr>
            <a:noAutofit/>
          </a:bodyPr>
          <a:lstStyle/>
          <a:p>
            <a:pPr marL="0" indent="0">
              <a:buNone/>
              <a:defRPr/>
            </a:pPr>
            <a:r>
              <a:rPr lang="es-US" b="1" dirty="0">
                <a:solidFill>
                  <a:srgbClr val="000000"/>
                </a:solidFill>
                <a:cs typeface="Arial"/>
              </a:rPr>
              <a:t>Notas del presentador</a:t>
            </a:r>
            <a:r>
              <a:rPr lang="es-US" dirty="0">
                <a:solidFill>
                  <a:srgbClr val="444444"/>
                </a:solidFill>
                <a:cs typeface="Arial"/>
              </a:rPr>
              <a:t>​</a:t>
            </a:r>
          </a:p>
          <a:p>
            <a:pPr marL="0" indent="0">
              <a:buNone/>
              <a:defRPr/>
            </a:pPr>
            <a:r>
              <a:rPr lang="es-US" dirty="0"/>
              <a:t>Simplificación de inscripción del beneficiario:</a:t>
            </a:r>
          </a:p>
          <a:p>
            <a:pPr marL="114300" indent="-114300">
              <a:buFont typeface="Wingdings" panose="05000000000000000000" pitchFamily="2" charset="2"/>
              <a:buChar char="§"/>
            </a:pPr>
            <a:r>
              <a:rPr lang="es-US" dirty="0"/>
              <a:t>La sección 120 de la Ley de Apropiaciones Consolidadas (CAA) de 2021 le dio al Secretario del Departamento de Salud y Servicios Humanos (HHS) de los EE. UU. la autoridad para establecer SEP para ciertas personas que cumplen con determinadas “condiciones excepcionales” y que perdieron una posibilidad de solicitar Medicare. Esos SEP les dan a personas que califican una posibilidad para inscribirse sin tener que esperar el GEP y sin pagar la multa por inscripción tardía habitual. </a:t>
            </a:r>
          </a:p>
          <a:p>
            <a:pPr marL="114300" indent="-114300">
              <a:buFont typeface="Wingdings" panose="05000000000000000000" pitchFamily="2" charset="2"/>
              <a:buChar char="§"/>
            </a:pPr>
            <a:r>
              <a:rPr lang="es-US" dirty="0"/>
              <a:t>Los cinco nuevos SEP que se enumeran a continuación se describen con más detalles en las diapositivas siguientes.</a:t>
            </a:r>
          </a:p>
          <a:p>
            <a:pPr marL="342900" indent="-171450">
              <a:buFont typeface="Arial" panose="020B0604020202020204" pitchFamily="34" charset="0"/>
              <a:buChar char="•"/>
            </a:pPr>
            <a:r>
              <a:rPr lang="es-US" dirty="0"/>
              <a:t>Un SEP para personas afectadas por una emergencia o un desastre</a:t>
            </a:r>
          </a:p>
          <a:p>
            <a:pPr marL="342900" indent="-171450">
              <a:buFont typeface="Arial" panose="020B0604020202020204" pitchFamily="34" charset="0"/>
              <a:buChar char="•"/>
            </a:pPr>
            <a:r>
              <a:rPr lang="es-US" dirty="0"/>
              <a:t>Un SEP para personas que obtienen información inexacta o engañosa de su plan de salud o empleador </a:t>
            </a:r>
          </a:p>
          <a:p>
            <a:pPr marL="342900" indent="-171450">
              <a:buFont typeface="Arial" panose="020B0604020202020204" pitchFamily="34" charset="0"/>
              <a:buChar char="•"/>
            </a:pPr>
            <a:r>
              <a:rPr lang="es-US" dirty="0"/>
              <a:t>Un SEP para personas que antes estaban encarceladas</a:t>
            </a:r>
          </a:p>
          <a:p>
            <a:pPr marL="342900" indent="-171450">
              <a:buFont typeface="Arial" panose="020B0604020202020204" pitchFamily="34" charset="0"/>
              <a:buChar char="•"/>
            </a:pPr>
            <a:r>
              <a:rPr lang="es-US" dirty="0"/>
              <a:t>Un SEP para personas que pierden cobertura de Medicaid </a:t>
            </a:r>
          </a:p>
          <a:p>
            <a:pPr marL="342900" indent="-171450">
              <a:buFont typeface="Arial" panose="020B0604020202020204" pitchFamily="34" charset="0"/>
              <a:buChar char="•"/>
            </a:pPr>
            <a:r>
              <a:rPr lang="es-US" dirty="0"/>
              <a:t>Un SEP para otras condiciones excepcionales </a:t>
            </a:r>
          </a:p>
          <a:p>
            <a:r>
              <a:rPr lang="es-US" dirty="0"/>
              <a:t>Estos cambios ampliarán las oportunidades de inscripción en Medicare y reducirán faltas de cobertura de varios meses en Medicare.</a:t>
            </a:r>
          </a:p>
          <a:p>
            <a:r>
              <a:rPr lang="es-US" dirty="0"/>
              <a:t>Para ver una hoja informativa sobre la regla final, visite: </a:t>
            </a:r>
            <a:r>
              <a:rPr lang="es-US" u="sng" dirty="0">
                <a:hlinkClick r:id="rId3"/>
              </a:rPr>
              <a:t>CMS.gov/</a:t>
            </a:r>
            <a:r>
              <a:rPr lang="es-US" u="sng" dirty="0" err="1">
                <a:hlinkClick r:id="rId3"/>
              </a:rPr>
              <a:t>newsroom</a:t>
            </a:r>
            <a:r>
              <a:rPr lang="es-US" u="sng" dirty="0">
                <a:hlinkClick r:id="rId3"/>
              </a:rPr>
              <a:t>/</a:t>
            </a:r>
            <a:r>
              <a:rPr lang="es-US" u="sng" dirty="0" err="1">
                <a:hlinkClick r:id="rId3"/>
              </a:rPr>
              <a:t>fact-sheets</a:t>
            </a:r>
            <a:r>
              <a:rPr lang="es-US" u="sng" dirty="0">
                <a:hlinkClick r:id="rId3"/>
              </a:rPr>
              <a:t>/implementing-certain-provisions-consolidated-appropriations-act-2021-and-other-revisions-medicare-2</a:t>
            </a:r>
          </a:p>
          <a:p>
            <a:r>
              <a:rPr lang="es-US" dirty="0"/>
              <a:t>Para ver la regla final, visite: </a:t>
            </a:r>
            <a:r>
              <a:rPr lang="es-US" u="sng" dirty="0">
                <a:hlinkClick r:id="rId4"/>
              </a:rPr>
              <a:t>federalregister.gov/</a:t>
            </a:r>
            <a:r>
              <a:rPr lang="es-US" u="sng" dirty="0" err="1">
                <a:hlinkClick r:id="rId4"/>
              </a:rPr>
              <a:t>public-inspection</a:t>
            </a:r>
            <a:r>
              <a:rPr lang="es-US" u="sng" dirty="0">
                <a:hlinkClick r:id="rId4"/>
              </a:rPr>
              <a:t>/2022-23407/medicare-program-implementing-certain-provisions-of-the-consolidated-appropriations-act-2021-and</a:t>
            </a:r>
          </a:p>
        </p:txBody>
      </p:sp>
    </p:spTree>
    <p:extLst>
      <p:ext uri="{BB962C8B-B14F-4D97-AF65-F5344CB8AC3E}">
        <p14:creationId xmlns:p14="http://schemas.microsoft.com/office/powerpoint/2010/main" val="3998430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09575"/>
            <a:ext cx="5575300" cy="3136900"/>
          </a:xfrm>
        </p:spPr>
      </p:sp>
      <p:sp>
        <p:nvSpPr>
          <p:cNvPr id="3" name="Notes Placeholder 2"/>
          <p:cNvSpPr>
            <a:spLocks noGrp="1"/>
          </p:cNvSpPr>
          <p:nvPr>
            <p:ph type="body" idx="1"/>
          </p:nvPr>
        </p:nvSpPr>
        <p:spPr>
          <a:xfrm>
            <a:off x="717550" y="3546475"/>
            <a:ext cx="5608320" cy="4815472"/>
          </a:xfrm>
        </p:spPr>
        <p:txBody>
          <a:bodyPr>
            <a:noAutofit/>
          </a:bodyPr>
          <a:lstStyle/>
          <a:p>
            <a:pPr marL="0" indent="0">
              <a:spcAft>
                <a:spcPts val="600"/>
              </a:spcAft>
              <a:buNone/>
            </a:pPr>
            <a:r>
              <a:rPr lang="es-US" b="1" dirty="0">
                <a:solidFill>
                  <a:srgbClr val="000000"/>
                </a:solidFill>
                <a:cs typeface="Arial"/>
              </a:rPr>
              <a:t>Notas del presentador</a:t>
            </a:r>
            <a:r>
              <a:rPr lang="es-US" dirty="0">
                <a:solidFill>
                  <a:srgbClr val="444444"/>
                </a:solidFill>
                <a:cs typeface="Arial"/>
              </a:rPr>
              <a:t>​</a:t>
            </a:r>
          </a:p>
          <a:p>
            <a:pPr marL="0" indent="0">
              <a:spcAft>
                <a:spcPts val="600"/>
              </a:spcAft>
              <a:buNone/>
            </a:pPr>
            <a:r>
              <a:rPr lang="es-US" dirty="0"/>
              <a:t>Específicamente, los CMS establecieron los siguientes SEP:</a:t>
            </a:r>
          </a:p>
          <a:p>
            <a:pPr marL="114300" indent="-114300">
              <a:spcAft>
                <a:spcPts val="600"/>
              </a:spcAft>
              <a:buFont typeface="Wingdings" panose="05000000000000000000" pitchFamily="2" charset="2"/>
              <a:buChar char="§"/>
            </a:pPr>
            <a:r>
              <a:rPr lang="es-US" dirty="0"/>
              <a:t>Un </a:t>
            </a:r>
            <a:r>
              <a:rPr lang="es-US" b="1" dirty="0"/>
              <a:t>SEP para</a:t>
            </a:r>
            <a:r>
              <a:rPr lang="es-US" dirty="0"/>
              <a:t> </a:t>
            </a:r>
            <a:r>
              <a:rPr lang="es-US" b="1" dirty="0"/>
              <a:t>personas afectadas por una emergencia o un desastre: </a:t>
            </a:r>
            <a:r>
              <a:rPr lang="es-US" dirty="0"/>
              <a:t>Para personas que pierdan una posibilidad de solicitar porque fueron afectadas por un desastre natural o una emergencia que se declare o comience el 1 de enero de 2023 o después. </a:t>
            </a:r>
          </a:p>
          <a:p>
            <a:pPr marL="114300" indent="-114300">
              <a:spcAft>
                <a:spcPts val="600"/>
              </a:spcAft>
              <a:buFont typeface="Wingdings" panose="05000000000000000000" pitchFamily="2" charset="2"/>
              <a:buChar char="§"/>
            </a:pPr>
            <a:r>
              <a:rPr lang="es-US" dirty="0"/>
              <a:t>El SEP también se aplica si el desastre o la emergencia tiene lugar donde reside el representante autorizado o el tutor legal del individuo o la persona que toma decisiones de atención médica en su nombre. La cobertura comienza el mes siguiente al mes de la inscripción.</a:t>
            </a:r>
          </a:p>
          <a:p>
            <a:pPr marL="114300" indent="-114300">
              <a:spcAft>
                <a:spcPts val="600"/>
              </a:spcAft>
              <a:buFont typeface="Wingdings" panose="05000000000000000000" pitchFamily="2" charset="2"/>
              <a:buChar char="§"/>
            </a:pPr>
            <a:r>
              <a:rPr lang="es-US" dirty="0"/>
              <a:t>El SEP comienza el día en que el gobierno federal, del estado o local declara la emergencia o el desastre, o la fecha que aparece en esa declaración (lo que sea más temprano).</a:t>
            </a:r>
          </a:p>
          <a:p>
            <a:pPr marL="114300" indent="-114300">
              <a:spcAft>
                <a:spcPts val="600"/>
              </a:spcAft>
              <a:buFont typeface="Wingdings" panose="05000000000000000000" pitchFamily="2" charset="2"/>
              <a:buChar char="§"/>
            </a:pPr>
            <a:r>
              <a:rPr lang="es-US" dirty="0"/>
              <a:t>El SEP finaliza 6 meses después de lo que suceda más tarde de los siguientes:</a:t>
            </a:r>
          </a:p>
          <a:p>
            <a:pPr marL="342900" lvl="1" indent="-114300">
              <a:spcAft>
                <a:spcPts val="600"/>
              </a:spcAft>
              <a:buFont typeface="Arial" panose="020B0604020202020204" pitchFamily="34" charset="0"/>
              <a:buChar char="•"/>
            </a:pPr>
            <a:r>
              <a:rPr lang="es-US" dirty="0"/>
              <a:t>La fecha final en la declaración original.</a:t>
            </a:r>
          </a:p>
          <a:p>
            <a:pPr marL="342900" lvl="1" indent="-114300">
              <a:spcAft>
                <a:spcPts val="600"/>
              </a:spcAft>
              <a:buFont typeface="Arial" panose="020B0604020202020204" pitchFamily="34" charset="0"/>
              <a:buChar char="•"/>
            </a:pPr>
            <a:r>
              <a:rPr lang="es-US" dirty="0"/>
              <a:t>El último día de cualquier extensión de la declaración.</a:t>
            </a:r>
          </a:p>
          <a:p>
            <a:pPr marL="342900" lvl="1" indent="-114300">
              <a:spcAft>
                <a:spcPts val="600"/>
              </a:spcAft>
              <a:buFont typeface="Arial" panose="020B0604020202020204" pitchFamily="34" charset="0"/>
              <a:buChar char="•"/>
            </a:pPr>
            <a:r>
              <a:rPr lang="es-US" dirty="0"/>
              <a:t>La fecha en que el gobierno revoque o anuncie el final de la declaración.</a:t>
            </a:r>
          </a:p>
          <a:p>
            <a:pPr>
              <a:spcAft>
                <a:spcPts val="600"/>
              </a:spcAft>
            </a:pPr>
            <a:endParaRPr lang="en-US" dirty="0"/>
          </a:p>
        </p:txBody>
      </p:sp>
    </p:spTree>
    <p:extLst>
      <p:ext uri="{BB962C8B-B14F-4D97-AF65-F5344CB8AC3E}">
        <p14:creationId xmlns:p14="http://schemas.microsoft.com/office/powerpoint/2010/main" val="1169914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55613"/>
            <a:ext cx="5575300" cy="3136900"/>
          </a:xfrm>
        </p:spPr>
      </p:sp>
      <p:sp>
        <p:nvSpPr>
          <p:cNvPr id="3" name="Notes Placeholder 2"/>
          <p:cNvSpPr>
            <a:spLocks noGrp="1"/>
          </p:cNvSpPr>
          <p:nvPr>
            <p:ph type="body" idx="1"/>
          </p:nvPr>
        </p:nvSpPr>
        <p:spPr>
          <a:xfrm>
            <a:off x="156411" y="3592513"/>
            <a:ext cx="6954251" cy="5553074"/>
          </a:xfrm>
        </p:spPr>
        <p:txBody>
          <a:bodyPr>
            <a:noAutofit/>
          </a:bodyPr>
          <a:lstStyle/>
          <a:p>
            <a:pPr marL="0" indent="0">
              <a:buNone/>
            </a:pPr>
            <a:r>
              <a:rPr lang="es-US" sz="1100" b="1" dirty="0">
                <a:solidFill>
                  <a:srgbClr val="000000"/>
                </a:solidFill>
                <a:cs typeface="Arial"/>
              </a:rPr>
              <a:t>Notas del presentador</a:t>
            </a:r>
            <a:r>
              <a:rPr lang="es-US" sz="1100" dirty="0">
                <a:solidFill>
                  <a:srgbClr val="444444"/>
                </a:solidFill>
                <a:cs typeface="Arial"/>
              </a:rPr>
              <a:t>​</a:t>
            </a:r>
          </a:p>
          <a:p>
            <a:pPr lvl="0"/>
            <a:r>
              <a:rPr lang="es-US" sz="1100" dirty="0"/>
              <a:t>Un </a:t>
            </a:r>
            <a:r>
              <a:rPr lang="es-US" sz="1100" b="1" dirty="0"/>
              <a:t>SEP por error del plan de salud o del empleador</a:t>
            </a:r>
            <a:r>
              <a:rPr lang="es-US" sz="1100" dirty="0"/>
              <a:t>: Este SEP es para personas que perdieron una posibilidad de solicitar porque recibieron información inexacta o engañosa de su plan de salud o empleador el 1 de enero de 2023 o después. El SEP dura 6 meses después de que la persona notifique a Seguridad Social que obtuvo información inexacta o engañosa. Si el beneficiario no tiene documentación de la información errónea, puede presentar una declaración escrita. La cobertura comienza el mes después de que la persona haga la solicitud.</a:t>
            </a:r>
          </a:p>
          <a:p>
            <a:pPr lvl="0"/>
            <a:r>
              <a:rPr lang="es-US" sz="1100" dirty="0"/>
              <a:t>Un </a:t>
            </a:r>
            <a:r>
              <a:rPr lang="es-US" sz="1100" b="1" dirty="0"/>
              <a:t>SEP para personas previamente encarceladas</a:t>
            </a:r>
            <a:r>
              <a:rPr lang="es-US" sz="1100" dirty="0"/>
              <a:t>: Este SEP permite que las personas hagan la solicitud después de ser liberadas de la cárcel. Este SEP comienza el día en que la persona es liberada de custodia y finaliza en último día del 12</a:t>
            </a:r>
            <a:r>
              <a:rPr lang="es-US" sz="1100" baseline="30000" dirty="0"/>
              <a:t>o</a:t>
            </a:r>
            <a:r>
              <a:rPr lang="es-US" sz="1100" dirty="0"/>
              <a:t> mes después de su liberación. La cobertura comienza el mes después de que la persona haga la solicitud. En algunos casos, la persona puede elegir comenzar la cobertura con hasta 6 meses de retroactividad. Si elige comenzar la cobertura con retroactividad, debe pagar las primas de Medicare retroactivas a la fecha de inicio de su cobertura.</a:t>
            </a:r>
          </a:p>
          <a:p>
            <a:pPr lvl="0"/>
            <a:r>
              <a:rPr lang="es-US" sz="1100" dirty="0"/>
              <a:t>Un </a:t>
            </a:r>
            <a:r>
              <a:rPr lang="es-US" sz="1100" b="1" dirty="0"/>
              <a:t>SEP para personas que pierden cobertura de Medicaid</a:t>
            </a:r>
            <a:r>
              <a:rPr lang="es-US" sz="1100" dirty="0"/>
              <a:t>: Este SEP permite que las personas hagan la solicitud si pierden Medicaid el 1 de enero de 2023 o después. Este SEP comienza el día en que la persona es notificada de que su cobertura de Medicaid finalizará y dura 6 meses después de finalizada su cobertura de Medicaid. La cobertura comienza el mes después de que la persona haga la solicitud, o en la fecha en que finalice la cobertura de Medicaid, lo que la persona elija. Si alguien elige comenzar la cobertura con retroactividad, debe pagar las primas de Medicare retroactivas a la fecha de inicio de su cobertura.</a:t>
            </a:r>
          </a:p>
          <a:p>
            <a:pPr lvl="0"/>
            <a:r>
              <a:rPr lang="es-US" sz="1100" dirty="0"/>
              <a:t>Un </a:t>
            </a:r>
            <a:r>
              <a:rPr lang="es-US" sz="1100" b="1" dirty="0"/>
              <a:t>SEP para otras condiciones excepcionales</a:t>
            </a:r>
            <a:r>
              <a:rPr lang="es-US" sz="1100" dirty="0"/>
              <a:t>: Según cada caso, este SEP permite que las personas soliciten cuando circunstancias fuera de su control les impidieron solicitar durante el IEP, GEP, u otros SEP. El SEP comienza cuando Seguridad Social decide que la persona califica y finaliza al menos 6 meses después. La cobertura comienza el mes después de que la persona haga la solicitud. </a:t>
            </a:r>
          </a:p>
          <a:p>
            <a:pPr>
              <a:spcBef>
                <a:spcPts val="600"/>
              </a:spcBef>
            </a:pPr>
            <a:r>
              <a:rPr lang="es-US" sz="1100" dirty="0"/>
              <a:t>Estos cambios ampliarán las oportunidades de inscripción en Medicare y reducirán faltas de cobertura de varios meses en Medicare.</a:t>
            </a:r>
          </a:p>
          <a:p>
            <a:pPr>
              <a:spcBef>
                <a:spcPts val="600"/>
              </a:spcBef>
            </a:pPr>
            <a:r>
              <a:rPr lang="es-US" sz="1100" dirty="0"/>
              <a:t>Para ver una hoja informativa sobre la regla final, visite: </a:t>
            </a:r>
            <a:r>
              <a:rPr lang="es-US" sz="1100" u="sng" dirty="0">
                <a:hlinkClick r:id="rId3"/>
              </a:rPr>
              <a:t>CMS.gov/</a:t>
            </a:r>
            <a:r>
              <a:rPr lang="es-US" sz="1100" u="sng" dirty="0" err="1">
                <a:hlinkClick r:id="rId3"/>
              </a:rPr>
              <a:t>newsroom</a:t>
            </a:r>
            <a:r>
              <a:rPr lang="es-US" sz="1100" u="sng" dirty="0">
                <a:hlinkClick r:id="rId3"/>
              </a:rPr>
              <a:t>/</a:t>
            </a:r>
            <a:r>
              <a:rPr lang="es-US" sz="1100" u="sng" dirty="0" err="1">
                <a:hlinkClick r:id="rId3"/>
              </a:rPr>
              <a:t>fact-sheets</a:t>
            </a:r>
            <a:r>
              <a:rPr lang="es-US" sz="1100" u="sng" dirty="0">
                <a:hlinkClick r:id="rId3"/>
              </a:rPr>
              <a:t>/implementing-certain-provisions-consolidated-appropriations-act-2021-and-other-revisions-medicare-2</a:t>
            </a:r>
          </a:p>
          <a:p>
            <a:pPr>
              <a:spcBef>
                <a:spcPts val="600"/>
              </a:spcBef>
            </a:pPr>
            <a:r>
              <a:rPr lang="es-US" sz="1100" dirty="0"/>
              <a:t>Para ver la regla final, visite: </a:t>
            </a:r>
            <a:r>
              <a:rPr lang="es-US" sz="1100" u="sng" dirty="0">
                <a:hlinkClick r:id="rId4"/>
              </a:rPr>
              <a:t>federalregister.gov/</a:t>
            </a:r>
            <a:r>
              <a:rPr lang="es-US" sz="1100" u="sng" dirty="0" err="1">
                <a:hlinkClick r:id="rId4"/>
              </a:rPr>
              <a:t>public-inspection</a:t>
            </a:r>
            <a:r>
              <a:rPr lang="es-US" sz="1100" u="sng" dirty="0">
                <a:hlinkClick r:id="rId4"/>
              </a:rPr>
              <a:t>/2022-23407/medicare-program-implementing-certain-provisions-of-the-consolidated-appropriations-act-2021-and</a:t>
            </a:r>
          </a:p>
        </p:txBody>
      </p:sp>
    </p:spTree>
    <p:extLst>
      <p:ext uri="{BB962C8B-B14F-4D97-AF65-F5344CB8AC3E}">
        <p14:creationId xmlns:p14="http://schemas.microsoft.com/office/powerpoint/2010/main" val="25633521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47675"/>
            <a:ext cx="5575300" cy="3136900"/>
          </a:xfrm>
        </p:spPr>
      </p:sp>
      <p:sp>
        <p:nvSpPr>
          <p:cNvPr id="3" name="Notes Placeholder 2"/>
          <p:cNvSpPr>
            <a:spLocks noGrp="1"/>
          </p:cNvSpPr>
          <p:nvPr>
            <p:ph type="body" idx="1"/>
          </p:nvPr>
        </p:nvSpPr>
        <p:spPr>
          <a:xfrm>
            <a:off x="156411" y="3584574"/>
            <a:ext cx="7014410" cy="5403015"/>
          </a:xfrm>
        </p:spPr>
        <p:txBody>
          <a:bodyPr>
            <a:noAutofit/>
          </a:bodyPr>
          <a:lstStyle/>
          <a:p>
            <a:pPr marL="0" indent="0">
              <a:buNone/>
            </a:pPr>
            <a:r>
              <a:rPr lang="es-US" b="1" dirty="0">
                <a:solidFill>
                  <a:srgbClr val="000000"/>
                </a:solidFill>
                <a:cs typeface="Arial"/>
              </a:rPr>
              <a:t>Notas del presentador</a:t>
            </a:r>
            <a:r>
              <a:rPr lang="es-US" dirty="0">
                <a:solidFill>
                  <a:srgbClr val="444444"/>
                </a:solidFill>
                <a:cs typeface="Arial"/>
              </a:rPr>
              <a:t>​</a:t>
            </a:r>
          </a:p>
          <a:p>
            <a:r>
              <a:rPr lang="es-US" dirty="0"/>
              <a:t>La CAA se convirtió en ley el 27 de diciembre de 2020. La sección 402 de la Ley extendió la cobertura de medicamentos Inmunosupresores para pacientes con trasplante de riñón.</a:t>
            </a:r>
          </a:p>
          <a:p>
            <a:r>
              <a:rPr lang="es-US" dirty="0"/>
              <a:t>La mayoría de las personas con ESRD califican para Medicare, independientemente de la edad. Cuando alguien con ESRD recibe un trasplante de riñón, la cobertura de Medicare finaliza 36 meses después del trasplante (a menos que la persona siga calificando para Medicare con base en la edad o en una discapacidad). Debido a los cambios aprobados por la CAA, una persona que pierde la cobertura de la Parte A 36 meses después de un trasplante de riñón y que no tiene ciertos otros tipos de cobertura médica, quizá pueda solicitar cobertura de medicamentos inmunosupresores de la Parte B. Este beneficio solo cubre medicamentos inmunosupresores y ningún otro artículo o servicio. No sustituye a la cobertura de salud completa. Los CMS mencionan este beneficio como el beneficio de medicamentos inmunosupresores, o el beneficio de la Parte B‐ID. Las personas que reúnen los requisitos para el nuevo beneficio pueden solicitarlo en cualquier momento después de que finalice su cobertura de la Parte A. Para solicitar, llame a Seguridad Social al 1-877-465-0355; TTY: 1-800-325-0788.</a:t>
            </a:r>
          </a:p>
          <a:p>
            <a:r>
              <a:rPr lang="es-US" dirty="0"/>
              <a:t>En virtud de la CAA, los Programas de Ahorro de Medicare (MSP) ahora pueden pagar las primas de beneficios de medicamentos inmunosupresores y, en algunos casos, los importes de deducibles y </a:t>
            </a:r>
            <a:r>
              <a:rPr lang="es-US" dirty="0" err="1"/>
              <a:t>coseguros</a:t>
            </a:r>
            <a:r>
              <a:rPr lang="es-US" dirty="0"/>
              <a:t> para ciertas personas con bajos ingresos. Estos cambios implican que las personas con bajos ingresos que tienen Medicare a través del beneficio de medicamentos inmunosupresores de la Parte B quizá también califiquen para el programa de Beneficiarios de Medicare Calificados (QMB), el de Beneficiarios de Medicare de Bajos Ingresos Específicos (SLMB) o el de Individuos Calificados (QI). Esos programas ayudan a pagar parte o la totalidad de las primas y costos compartidos de beneficios de la Parte B–ID.</a:t>
            </a:r>
          </a:p>
          <a:p>
            <a:r>
              <a:rPr lang="es-US" dirty="0"/>
              <a:t>Para ver una hoja informativa sobre la regla final, visite: </a:t>
            </a:r>
            <a:r>
              <a:rPr lang="es-US" u="sng" dirty="0">
                <a:hlinkClick r:id="rId3"/>
              </a:rPr>
              <a:t>CMS.gov/</a:t>
            </a:r>
            <a:r>
              <a:rPr lang="es-US" u="sng" dirty="0" err="1">
                <a:hlinkClick r:id="rId3"/>
              </a:rPr>
              <a:t>newsroom</a:t>
            </a:r>
            <a:r>
              <a:rPr lang="es-US" u="sng" dirty="0">
                <a:hlinkClick r:id="rId3"/>
              </a:rPr>
              <a:t>/</a:t>
            </a:r>
            <a:r>
              <a:rPr lang="es-US" u="sng" dirty="0" err="1">
                <a:hlinkClick r:id="rId3"/>
              </a:rPr>
              <a:t>fact-sheets</a:t>
            </a:r>
            <a:r>
              <a:rPr lang="es-US" u="sng" dirty="0">
                <a:hlinkClick r:id="rId3"/>
              </a:rPr>
              <a:t>/implementing-certain-provisions-consolidated-appropriations-act-2021-and-other-revisions-medicare-2</a:t>
            </a:r>
          </a:p>
          <a:p>
            <a:r>
              <a:rPr lang="es-US" dirty="0"/>
              <a:t>Para ver la regla final, visite: </a:t>
            </a:r>
            <a:r>
              <a:rPr lang="es-US" u="sng" dirty="0">
                <a:hlinkClick r:id="rId4"/>
              </a:rPr>
              <a:t>federalregister.gov/</a:t>
            </a:r>
            <a:r>
              <a:rPr lang="es-US" u="sng" dirty="0" err="1">
                <a:hlinkClick r:id="rId4"/>
              </a:rPr>
              <a:t>public-inspection</a:t>
            </a:r>
            <a:r>
              <a:rPr lang="es-US" u="sng" dirty="0">
                <a:hlinkClick r:id="rId4"/>
              </a:rPr>
              <a:t>/2022-23407/medicare-program-implementing-certain-provisions-of-the-consolidated-appropriations-act-2021-and</a:t>
            </a:r>
          </a:p>
        </p:txBody>
      </p:sp>
    </p:spTree>
    <p:extLst>
      <p:ext uri="{BB962C8B-B14F-4D97-AF65-F5344CB8AC3E}">
        <p14:creationId xmlns:p14="http://schemas.microsoft.com/office/powerpoint/2010/main" val="22797603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s-US" b="1" dirty="0">
                <a:solidFill>
                  <a:srgbClr val="000000"/>
                </a:solidFill>
                <a:cs typeface="Arial"/>
              </a:rPr>
              <a:t>Notas del presentador</a:t>
            </a:r>
            <a:r>
              <a:rPr lang="es-US" dirty="0">
                <a:solidFill>
                  <a:srgbClr val="444444"/>
                </a:solidFill>
                <a:cs typeface="Arial"/>
              </a:rPr>
              <a:t>​</a:t>
            </a:r>
          </a:p>
          <a:p>
            <a:pPr marL="0" indent="0">
              <a:buNone/>
            </a:pPr>
            <a:r>
              <a:rPr lang="es-US" b="1" dirty="0">
                <a:solidFill>
                  <a:srgbClr val="00529B"/>
                </a:solidFill>
              </a:rPr>
              <a:t>El nuevo beneficio de medicamentos inmunosupresores:</a:t>
            </a:r>
          </a:p>
          <a:p>
            <a:pPr marL="112713" indent="-112713"/>
            <a:r>
              <a:rPr lang="es-MX" b="0" dirty="0"/>
              <a:t>No tiene períodos de inscripción específicos. Si un individuo califica, puede inscribirse, cancelar la inscripción o volver a inscribirse en cualquier momento mensualmente. La cobertura comenzará (o finalizará) el mes después de que el individuo contacte a Seguridad Social.</a:t>
            </a:r>
          </a:p>
          <a:p>
            <a:pPr marL="112713" indent="-112713"/>
            <a:r>
              <a:rPr lang="es-MX" b="0" dirty="0"/>
              <a:t>Solo cubre medicamentos inmunosupresores y no incluye cobertura para ningún otro beneficio o servicio de la Parte B.</a:t>
            </a:r>
          </a:p>
          <a:p>
            <a:pPr marL="112713" indent="-112713"/>
            <a:r>
              <a:rPr lang="es-MX" b="0" dirty="0"/>
              <a:t>Requiere que una persona certifique que no tiene y no prevé obtener ciertos otros tipos de cobertura de salud (como un GHP, TRICARE, o Medicaid) que cubra medicamentos inmunosupresores y que notifique a Seguridad Social en el plazo de 60 días si solicita esa otra cobertura (con lo que finalizaría su inscripción en Medicare).</a:t>
            </a:r>
          </a:p>
          <a:p>
            <a:pPr marL="112713" indent="-112713"/>
            <a:r>
              <a:rPr lang="es-MX" b="0" dirty="0"/>
              <a:t>Tiene una prima más baja que la prima estándar de la Parte B y no tiene multas por inscripción tardía. La prima en 2023 es de $97.10.</a:t>
            </a:r>
          </a:p>
          <a:p>
            <a:pPr marL="112713" indent="-112713"/>
            <a:r>
              <a:rPr lang="es-MX" b="0" dirty="0"/>
              <a:t>Una persona puede ser elegible para uno de los programas de MSP, que puede ayudar a pagar parte o la totalidad de sus primas y costos compartidos de beneficios de la Parte B- ID.</a:t>
            </a:r>
          </a:p>
          <a:p>
            <a:pPr marL="112713" indent="-112713"/>
            <a:r>
              <a:rPr lang="es-MX" b="0" dirty="0"/>
              <a:t>Para ver una hoja informativa sobre la regla final, visite: </a:t>
            </a:r>
            <a:r>
              <a:rPr lang="en-US" dirty="0">
                <a:hlinkClick r:id="rId3">
                  <a:extLst>
                    <a:ext uri="{A12FA001-AC4F-418D-AE19-62706E023703}">
                      <ahyp:hlinkClr xmlns:ahyp="http://schemas.microsoft.com/office/drawing/2018/hyperlinkcolor" val="tx"/>
                    </a:ext>
                  </a:extLst>
                </a:hlinkClick>
              </a:rPr>
              <a:t>CMS.gov/newsroom/fact-sheets/implementing-certain-provisions-consolidated-appropriations-act-2021-and-other-revisions-medicare-2</a:t>
            </a:r>
            <a:r>
              <a:rPr lang="es-MX" b="0" dirty="0"/>
              <a:t> </a:t>
            </a:r>
            <a:endParaRPr lang="en-US" sz="1800" u="sng"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s-MX" b="0" dirty="0"/>
              <a:t>Para ver la regla final, visite: </a:t>
            </a:r>
            <a:r>
              <a:rPr lang="en-US" dirty="0">
                <a:hlinkClick r:id="rId4">
                  <a:extLst>
                    <a:ext uri="{A12FA001-AC4F-418D-AE19-62706E023703}">
                      <ahyp:hlinkClr xmlns:ahyp="http://schemas.microsoft.com/office/drawing/2018/hyperlinkcolor" val="tx"/>
                    </a:ext>
                  </a:extLst>
                </a:hlinkClick>
              </a:rPr>
              <a:t>federalregister.gov/public-inspection/2022-23407/medicare-program-implementing-certain-provisions-of-the-consolidated-appropriations-act-2021-and</a:t>
            </a:r>
            <a:endParaRPr lang="en-US" dirty="0"/>
          </a:p>
          <a:p>
            <a:pPr marL="0" indent="0">
              <a:buNone/>
            </a:pPr>
            <a:endParaRPr lang="en-US" dirty="0"/>
          </a:p>
        </p:txBody>
      </p:sp>
    </p:spTree>
    <p:extLst>
      <p:ext uri="{BB962C8B-B14F-4D97-AF65-F5344CB8AC3E}">
        <p14:creationId xmlns:p14="http://schemas.microsoft.com/office/powerpoint/2010/main" val="70121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19088"/>
            <a:ext cx="6051550" cy="3403600"/>
          </a:xfrm>
        </p:spPr>
      </p:sp>
      <p:sp>
        <p:nvSpPr>
          <p:cNvPr id="3" name="Notes Placeholder 2"/>
          <p:cNvSpPr>
            <a:spLocks noGrp="1"/>
          </p:cNvSpPr>
          <p:nvPr>
            <p:ph type="body" idx="1"/>
          </p:nvPr>
        </p:nvSpPr>
        <p:spPr>
          <a:xfrm>
            <a:off x="631824" y="3867912"/>
            <a:ext cx="6099175" cy="5033942"/>
          </a:xfrm>
        </p:spPr>
        <p:txBody>
          <a:bodyPr/>
          <a:lstStyle/>
          <a:p>
            <a:pPr marL="0" indent="0" defTabSz="966612">
              <a:spcBef>
                <a:spcPts val="634"/>
              </a:spcBef>
              <a:buNone/>
              <a:defRPr/>
            </a:pPr>
            <a:r>
              <a:rPr lang="es-US" b="1" dirty="0">
                <a:solidFill>
                  <a:prstClr val="black"/>
                </a:solidFill>
                <a:ea typeface="ＭＳ Ｐゴシック"/>
                <a:cs typeface="Arial"/>
              </a:rPr>
              <a:t>Esta diapositiva tiene animación.</a:t>
            </a:r>
          </a:p>
          <a:p>
            <a:pPr marL="0" indent="0" defTabSz="966612">
              <a:spcBef>
                <a:spcPts val="634"/>
              </a:spcBef>
              <a:buNone/>
              <a:defRPr/>
            </a:pPr>
            <a:r>
              <a:rPr lang="es-US" b="1" dirty="0">
                <a:solidFill>
                  <a:srgbClr val="000000"/>
                </a:solidFill>
                <a:cs typeface="Arial"/>
              </a:rPr>
              <a:t>Notas del presentador</a:t>
            </a:r>
            <a:r>
              <a:rPr lang="es-US" dirty="0">
                <a:solidFill>
                  <a:srgbClr val="444444"/>
                </a:solidFill>
                <a:cs typeface="Arial"/>
              </a:rPr>
              <a:t>​</a:t>
            </a:r>
          </a:p>
          <a:p>
            <a:pPr marL="119149" indent="-119149">
              <a:spcBef>
                <a:spcPts val="634"/>
              </a:spcBef>
              <a:defRPr/>
            </a:pPr>
            <a:r>
              <a:rPr lang="es-US" dirty="0">
                <a:solidFill>
                  <a:prstClr val="black"/>
                </a:solidFill>
                <a:cs typeface="Arial"/>
              </a:rPr>
              <a:t>Si ya tiene Medicare, el OEP anual le permite revisar sus opciones y elegir el plan de salud y medicamentos de Medicare que se adapte mejor a sus necesidades. </a:t>
            </a:r>
          </a:p>
          <a:p>
            <a:pPr marL="119149" indent="-119149" defTabSz="966612">
              <a:spcBef>
                <a:spcPts val="634"/>
              </a:spcBef>
              <a:defRPr/>
            </a:pPr>
            <a:r>
              <a:rPr lang="es-US" dirty="0">
                <a:solidFill>
                  <a:prstClr val="black"/>
                </a:solidFill>
                <a:cs typeface="Arial"/>
              </a:rPr>
              <a:t>La inscripción abierta comienza el 15 de octubre y finaliza el 7 de diciembre cada año.</a:t>
            </a:r>
          </a:p>
          <a:p>
            <a:pPr marL="119149" indent="-119149" defTabSz="966612">
              <a:spcBef>
                <a:spcPts val="634"/>
              </a:spcBef>
              <a:defRPr/>
            </a:pPr>
            <a:r>
              <a:rPr lang="es-US" dirty="0">
                <a:solidFill>
                  <a:prstClr val="black"/>
                </a:solidFill>
                <a:cs typeface="Arial"/>
              </a:rPr>
              <a:t>Esto le da 7 semanas completas para comparar y tomar decisiones, y le ayuda a asegurarse de que tendrá los materiales esenciales del plan y las tarjetas de afiliado a mano el 1º de enero, cuando comience su nueva cobertura.</a:t>
            </a:r>
          </a:p>
        </p:txBody>
      </p:sp>
    </p:spTree>
    <p:extLst>
      <p:ext uri="{BB962C8B-B14F-4D97-AF65-F5344CB8AC3E}">
        <p14:creationId xmlns:p14="http://schemas.microsoft.com/office/powerpoint/2010/main" val="9202853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85738"/>
            <a:ext cx="5759450" cy="3240087"/>
          </a:xfrm>
        </p:spPr>
      </p:sp>
      <p:sp>
        <p:nvSpPr>
          <p:cNvPr id="3" name="Notes Placeholder 2"/>
          <p:cNvSpPr>
            <a:spLocks noGrp="1"/>
          </p:cNvSpPr>
          <p:nvPr>
            <p:ph type="body" idx="1"/>
          </p:nvPr>
        </p:nvSpPr>
        <p:spPr>
          <a:xfrm>
            <a:off x="216569" y="3496484"/>
            <a:ext cx="6906126" cy="5881426"/>
          </a:xfrm>
        </p:spPr>
        <p:txBody>
          <a:bodyPr/>
          <a:lstStyle/>
          <a:p>
            <a:pPr marL="0" indent="0" defTabSz="966612">
              <a:spcBef>
                <a:spcPts val="634"/>
              </a:spcBef>
              <a:buNone/>
              <a:defRPr/>
            </a:pPr>
            <a:r>
              <a:rPr lang="es-US" b="1" dirty="0">
                <a:solidFill>
                  <a:prstClr val="black"/>
                </a:solidFill>
                <a:ea typeface="ＭＳ Ｐゴシック"/>
                <a:cs typeface="Arial"/>
              </a:rPr>
              <a:t>Esta diapositiva tiene animación.</a:t>
            </a:r>
          </a:p>
          <a:p>
            <a:pPr marL="0" indent="0" defTabSz="966612">
              <a:spcBef>
                <a:spcPts val="634"/>
              </a:spcBef>
              <a:buNone/>
              <a:defRPr/>
            </a:pPr>
            <a:r>
              <a:rPr lang="es-US" b="1" dirty="0">
                <a:solidFill>
                  <a:srgbClr val="000000"/>
                </a:solidFill>
                <a:cs typeface="Arial"/>
              </a:rPr>
              <a:t>Notas del presentador</a:t>
            </a:r>
            <a:r>
              <a:rPr lang="es-US" dirty="0">
                <a:solidFill>
                  <a:srgbClr val="444444"/>
                </a:solidFill>
                <a:cs typeface="Arial"/>
              </a:rPr>
              <a:t>​</a:t>
            </a:r>
          </a:p>
          <a:p>
            <a:pPr marL="0" indent="0">
              <a:spcBef>
                <a:spcPts val="634"/>
              </a:spcBef>
              <a:buNone/>
              <a:defRPr/>
            </a:pPr>
            <a:r>
              <a:rPr lang="es-US" dirty="0">
                <a:solidFill>
                  <a:prstClr val="black"/>
                </a:solidFill>
                <a:cs typeface="Arial"/>
              </a:rPr>
              <a:t>El Período de Inscripción Abierta (OEP) de Medicare </a:t>
            </a:r>
            <a:r>
              <a:rPr lang="es-US" dirty="0" err="1">
                <a:solidFill>
                  <a:prstClr val="black"/>
                </a:solidFill>
                <a:cs typeface="Arial"/>
              </a:rPr>
              <a:t>Advantage</a:t>
            </a:r>
            <a:r>
              <a:rPr lang="es-US" dirty="0">
                <a:solidFill>
                  <a:prstClr val="black"/>
                </a:solidFill>
                <a:cs typeface="Arial"/>
              </a:rPr>
              <a:t> es del 1 de enero al 31 de marzo de cada año. Su cobertura comienza el primer día del mes siguiente a haberse inscrito en un plan. Usted debe estar inscrito en un plan Medicare </a:t>
            </a:r>
            <a:r>
              <a:rPr lang="es-US" dirty="0" err="1">
                <a:solidFill>
                  <a:prstClr val="black"/>
                </a:solidFill>
                <a:cs typeface="Arial"/>
              </a:rPr>
              <a:t>Advantage</a:t>
            </a:r>
            <a:r>
              <a:rPr lang="es-US" dirty="0">
                <a:solidFill>
                  <a:prstClr val="black"/>
                </a:solidFill>
                <a:cs typeface="Arial"/>
              </a:rPr>
              <a:t> (en cualquier momento) durante los primeros 3 meses del año para usar este período de inscripción.</a:t>
            </a:r>
          </a:p>
          <a:p>
            <a:pPr marL="0" indent="0">
              <a:spcBef>
                <a:spcPts val="634"/>
              </a:spcBef>
              <a:buNone/>
              <a:defRPr/>
            </a:pPr>
            <a:r>
              <a:rPr lang="es-US" b="1" dirty="0">
                <a:solidFill>
                  <a:prstClr val="black"/>
                </a:solidFill>
                <a:cs typeface="Arial"/>
              </a:rPr>
              <a:t>Entre el 1 de enero y el 31 de marzo de cada año, puede hacer estos cambios durante el OEP de Medicare </a:t>
            </a:r>
            <a:r>
              <a:rPr lang="es-US" b="1" dirty="0" err="1">
                <a:solidFill>
                  <a:prstClr val="black"/>
                </a:solidFill>
                <a:cs typeface="Arial"/>
              </a:rPr>
              <a:t>Advantage</a:t>
            </a:r>
            <a:r>
              <a:rPr lang="es-US" b="1" dirty="0">
                <a:solidFill>
                  <a:prstClr val="black"/>
                </a:solidFill>
                <a:cs typeface="Arial"/>
              </a:rPr>
              <a:t>:</a:t>
            </a:r>
          </a:p>
          <a:p>
            <a:pPr marL="183254" indent="-183254">
              <a:spcBef>
                <a:spcPts val="634"/>
              </a:spcBef>
              <a:defRPr/>
            </a:pPr>
            <a:r>
              <a:rPr lang="es-US" dirty="0"/>
              <a:t>Si está en un plan de Medicare </a:t>
            </a:r>
            <a:r>
              <a:rPr lang="es-US" dirty="0" err="1"/>
              <a:t>Advantage</a:t>
            </a:r>
            <a:r>
              <a:rPr lang="es-US" dirty="0"/>
              <a:t> (con o sin la cobertura de medicamentos), usted podrá cambiar a otro plan de Medicare </a:t>
            </a:r>
            <a:r>
              <a:rPr lang="es-US" dirty="0" err="1"/>
              <a:t>Advantage</a:t>
            </a:r>
            <a:r>
              <a:rPr lang="es-US" dirty="0"/>
              <a:t> (con o sin cobertura de medicamentos).</a:t>
            </a:r>
          </a:p>
          <a:p>
            <a:pPr marL="183254" indent="-183254">
              <a:spcBef>
                <a:spcPts val="634"/>
              </a:spcBef>
              <a:defRPr/>
            </a:pPr>
            <a:r>
              <a:rPr lang="es-US" dirty="0"/>
              <a:t>Puede cancelar su plan de Medicare </a:t>
            </a:r>
            <a:r>
              <a:rPr lang="es-US" dirty="0" err="1"/>
              <a:t>Advantage</a:t>
            </a:r>
            <a:r>
              <a:rPr lang="es-US" dirty="0"/>
              <a:t> y volver a Medicare Original. También podrá inscribirse en un plan de medicamentos. (</a:t>
            </a:r>
            <a:r>
              <a:rPr lang="es-US" dirty="0">
                <a:solidFill>
                  <a:prstClr val="black"/>
                </a:solidFill>
                <a:cs typeface="Arial"/>
              </a:rPr>
              <a:t>Existe un SEP de coordinación de la Parte D.</a:t>
            </a:r>
            <a:r>
              <a:rPr lang="es-US" dirty="0"/>
              <a:t>)</a:t>
            </a:r>
          </a:p>
          <a:p>
            <a:pPr marL="0" indent="0">
              <a:spcBef>
                <a:spcPts val="634"/>
              </a:spcBef>
              <a:buNone/>
              <a:defRPr/>
            </a:pPr>
            <a:r>
              <a:rPr lang="es-US" dirty="0">
                <a:solidFill>
                  <a:prstClr val="black"/>
                </a:solidFill>
                <a:cs typeface="Arial"/>
              </a:rPr>
              <a:t>Durante este período, usted </a:t>
            </a:r>
            <a:r>
              <a:rPr lang="es-US" b="1" dirty="0">
                <a:solidFill>
                  <a:prstClr val="black"/>
                </a:solidFill>
                <a:cs typeface="Arial"/>
              </a:rPr>
              <a:t>no podrá:</a:t>
            </a:r>
          </a:p>
          <a:p>
            <a:pPr marL="183254" indent="-183254">
              <a:spcBef>
                <a:spcPts val="634"/>
              </a:spcBef>
              <a:defRPr/>
            </a:pPr>
            <a:r>
              <a:rPr lang="es-US" dirty="0"/>
              <a:t>Cambiar de Medicare Original a un plan de Medicare </a:t>
            </a:r>
            <a:r>
              <a:rPr lang="es-US" dirty="0" err="1"/>
              <a:t>Advantage</a:t>
            </a:r>
            <a:r>
              <a:rPr lang="es-US" dirty="0"/>
              <a:t>. </a:t>
            </a:r>
          </a:p>
          <a:p>
            <a:pPr marL="183656" indent="-183656">
              <a:spcBef>
                <a:spcPts val="634"/>
              </a:spcBef>
              <a:defRPr/>
            </a:pPr>
            <a:r>
              <a:rPr lang="es-US" dirty="0"/>
              <a:t>Inscribirse en un plan de medicamentos si está inscrito en Medicare Original. </a:t>
            </a:r>
          </a:p>
          <a:p>
            <a:pPr marL="183254" indent="-183254">
              <a:spcBef>
                <a:spcPts val="634"/>
              </a:spcBef>
              <a:defRPr/>
            </a:pPr>
            <a:r>
              <a:rPr lang="es-US" dirty="0"/>
              <a:t>Cambiar de un plan de medicamentos a otro si está en Medicare Original.</a:t>
            </a:r>
          </a:p>
          <a:p>
            <a:pPr marL="0" indent="0">
              <a:spcBef>
                <a:spcPts val="634"/>
              </a:spcBef>
              <a:buNone/>
              <a:defRPr/>
            </a:pPr>
            <a:r>
              <a:rPr lang="es-US" b="1" dirty="0">
                <a:solidFill>
                  <a:prstClr val="black"/>
                </a:solidFill>
                <a:cs typeface="Arial"/>
              </a:rPr>
              <a:t>Solo puede realizar un cambio durante el OEP de Medicare </a:t>
            </a:r>
            <a:r>
              <a:rPr lang="es-US" b="1" dirty="0" err="1">
                <a:solidFill>
                  <a:prstClr val="black"/>
                </a:solidFill>
                <a:cs typeface="Arial"/>
              </a:rPr>
              <a:t>Advantage</a:t>
            </a:r>
            <a:r>
              <a:rPr lang="es-US" b="1" dirty="0">
                <a:solidFill>
                  <a:prstClr val="black"/>
                </a:solidFill>
                <a:cs typeface="Arial"/>
              </a:rPr>
              <a:t>, </a:t>
            </a:r>
            <a:r>
              <a:rPr lang="es-US" dirty="0">
                <a:solidFill>
                  <a:prstClr val="black"/>
                </a:solidFill>
                <a:cs typeface="Arial"/>
              </a:rPr>
              <a:t>y cualquier cambio que haga entrará en vigencia el primer día del mes posterior a que el plan reciba su solicitud. </a:t>
            </a:r>
          </a:p>
          <a:p>
            <a:pPr marL="0" indent="0">
              <a:spcBef>
                <a:spcPts val="634"/>
              </a:spcBef>
              <a:buNone/>
              <a:defRPr/>
            </a:pPr>
            <a:r>
              <a:rPr lang="es-US" b="1" i="1" dirty="0"/>
              <a:t>También puede usar el OEP de Medicare </a:t>
            </a:r>
            <a:r>
              <a:rPr lang="es-US" b="1" i="1" dirty="0" err="1"/>
              <a:t>Advantage</a:t>
            </a:r>
            <a:r>
              <a:rPr lang="es-US" b="1" i="1" dirty="0"/>
              <a:t> si tiene la Parte A y la Parte B por primera vez y se inscribe en un plan de Medicare </a:t>
            </a:r>
            <a:r>
              <a:rPr lang="es-US" b="1" i="1" dirty="0" err="1"/>
              <a:t>Advantage</a:t>
            </a:r>
            <a:r>
              <a:rPr lang="es-US" b="1" i="1" dirty="0"/>
              <a:t> durante los primeros 3 meses a partir de cuando se vuelve elegible. </a:t>
            </a:r>
            <a:r>
              <a:rPr lang="es-US" dirty="0"/>
              <a:t>El OEP de Medicare </a:t>
            </a:r>
            <a:r>
              <a:rPr lang="es-US" dirty="0" err="1"/>
              <a:t>Advantage</a:t>
            </a:r>
            <a:r>
              <a:rPr lang="es-US" dirty="0"/>
              <a:t> comienza cuando obtiene la Parte A y la Parte B por primera vez y finaliza en último día del tercer mes de su cobertura de Medicare. </a:t>
            </a:r>
          </a:p>
          <a:p>
            <a:pPr marL="0" indent="0">
              <a:spcBef>
                <a:spcPts val="634"/>
              </a:spcBef>
              <a:buNone/>
            </a:pPr>
            <a:r>
              <a:rPr lang="es-US" b="1" dirty="0"/>
              <a:t>Si regresa a Medicare Original y se inscribe en un plan de medicamentos</a:t>
            </a:r>
            <a:r>
              <a:rPr lang="es-US" dirty="0"/>
              <a:t>, no es necesario que se comunique con su Plan de Medicare </a:t>
            </a:r>
            <a:r>
              <a:rPr lang="es-US" dirty="0" err="1"/>
              <a:t>Advantage</a:t>
            </a:r>
            <a:r>
              <a:rPr lang="es-US" dirty="0"/>
              <a:t> para cancelar la inscripción. La cancelación de la inscripción se producirá de forma automática cuando se inscriba en el plan de medicamentos. </a:t>
            </a:r>
          </a:p>
          <a:p>
            <a:pPr marL="0" indent="0" defTabSz="966612">
              <a:spcBef>
                <a:spcPts val="634"/>
              </a:spcBef>
              <a:buNone/>
              <a:defRPr/>
            </a:pPr>
            <a:endParaRPr lang="en-US" dirty="0">
              <a:solidFill>
                <a:prstClr val="black"/>
              </a:solidFill>
              <a:cs typeface="Arial" panose="020B0604020202020204" pitchFamily="34" charset="0"/>
            </a:endParaRPr>
          </a:p>
          <a:p>
            <a:pPr marL="0" indent="0" defTabSz="966612">
              <a:spcBef>
                <a:spcPts val="634"/>
              </a:spcBef>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8067001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5693" y="3757508"/>
            <a:ext cx="7081284" cy="5502380"/>
          </a:xfrm>
        </p:spPr>
        <p:txBody>
          <a:bodyPr/>
          <a:lstStyle/>
          <a:p>
            <a:r>
              <a:rPr lang="es-US" sz="1050" dirty="0"/>
              <a:t>La Período de Inscripción Abierta para Individuos Institucionalizados (OEPI) es permanente para individuos elegibles. Un individuo institucionalizado es alguien que se traslade a una institución, resida en ella o salga de ella. Su posibilidad de inscribirse, cambiar o dejar la cobertura dura el tiempo en el que viva en una institución y durante 2 meses completos después del mes en que se va de la institución. </a:t>
            </a:r>
          </a:p>
          <a:p>
            <a:r>
              <a:rPr lang="es-US" sz="1050" dirty="0"/>
              <a:t>Nota especial para la inscripción en SNP: Además, el OEPI está disponible para personas que cumplan con la definición de “institucionalizados” para inscribirse o cancelar la inscripción en un SNP de Medicare </a:t>
            </a:r>
            <a:r>
              <a:rPr lang="es-US" sz="1050" dirty="0" err="1"/>
              <a:t>Advantage</a:t>
            </a:r>
            <a:r>
              <a:rPr lang="es-US" sz="1050" dirty="0"/>
              <a:t> para individuos institucionalizados. </a:t>
            </a:r>
          </a:p>
          <a:p>
            <a:r>
              <a:rPr lang="es-US" sz="1050" dirty="0"/>
              <a:t>Un individuo institucionalizado elegible para Medicare </a:t>
            </a:r>
            <a:r>
              <a:rPr lang="es-US" sz="1050" dirty="0" err="1"/>
              <a:t>Advantage</a:t>
            </a:r>
            <a:r>
              <a:rPr lang="es-US" sz="1050" dirty="0"/>
              <a:t> puede hacer un número ilimitado de solicitudes de inscripción a Medicare </a:t>
            </a:r>
            <a:r>
              <a:rPr lang="es-US" sz="1050" dirty="0" err="1"/>
              <a:t>Advantage</a:t>
            </a:r>
            <a:r>
              <a:rPr lang="es-US" sz="1050" dirty="0"/>
              <a:t> durante el OEPI. Una organización de Medicare </a:t>
            </a:r>
            <a:r>
              <a:rPr lang="es-US" sz="1050" dirty="0" err="1"/>
              <a:t>Advantage</a:t>
            </a:r>
            <a:r>
              <a:rPr lang="es-US" sz="1050" dirty="0"/>
              <a:t> no tiene obligación de aceptar solicitudes de inscripción en su plan durante el OEPI, pero si está abierta para esas solicitudes de inscripción, debe aceptar todas las solicitudes de OEPI de inscripción en el plan. </a:t>
            </a:r>
          </a:p>
          <a:p>
            <a:r>
              <a:rPr lang="es-US" sz="1050" dirty="0"/>
              <a:t>Como el OEPI es permanente para individuos elegibles, Medicare Original también está abierto de forma permanente. Por lo tanto, las organizaciones de Medicare </a:t>
            </a:r>
            <a:r>
              <a:rPr lang="es-US" sz="1050" dirty="0" err="1"/>
              <a:t>Advantage</a:t>
            </a:r>
            <a:r>
              <a:rPr lang="es-US" sz="1050" dirty="0"/>
              <a:t> deben aceptar solicitudes de cancelación de la inscripción de sus planes Medicare </a:t>
            </a:r>
            <a:r>
              <a:rPr lang="es-US" sz="1050" dirty="0" err="1"/>
              <a:t>Advantage</a:t>
            </a:r>
            <a:r>
              <a:rPr lang="es-US" sz="1050" dirty="0"/>
              <a:t> durante el OEPI esté o no abierto el plan Medicare </a:t>
            </a:r>
            <a:r>
              <a:rPr lang="es-US" sz="1050" dirty="0" err="1"/>
              <a:t>Advantage</a:t>
            </a:r>
            <a:r>
              <a:rPr lang="es-US" sz="1050" dirty="0"/>
              <a:t> para aceptar inscripciones. Tenga presente que la definición de “institución” aquí difiere de la que se usa para determinar cuándo una persona de doble elegibilidad para beneficios completos institucionalizada califica para el nivel cero de copago de subsidio por bajos ingresos.</a:t>
            </a:r>
          </a:p>
          <a:p>
            <a:r>
              <a:rPr lang="es-US" sz="1050" dirty="0"/>
              <a:t>Un individuo que usa el OEPI de Medicare </a:t>
            </a:r>
            <a:r>
              <a:rPr lang="es-US" sz="1050" dirty="0" err="1"/>
              <a:t>Advantage</a:t>
            </a:r>
            <a:r>
              <a:rPr lang="es-US" sz="1050" dirty="0"/>
              <a:t> para cancelar la inscripción de un plan Medicare </a:t>
            </a:r>
            <a:r>
              <a:rPr lang="es-US" sz="1050" dirty="0" err="1"/>
              <a:t>Advantage</a:t>
            </a:r>
            <a:r>
              <a:rPr lang="es-US" sz="1050" dirty="0"/>
              <a:t> que incluye beneficios de la Parte D es elegible para un SEP a fin de solicitar la inscripción en un plan de la Parte D. El SEP comienza con el mes en que el individuo solicita cancelar la inscripción del plan de Medicare </a:t>
            </a:r>
            <a:r>
              <a:rPr lang="es-US" sz="1050" dirty="0" err="1"/>
              <a:t>Advantage</a:t>
            </a:r>
            <a:r>
              <a:rPr lang="es-US" sz="1050" dirty="0"/>
              <a:t> y finaliza el último día del segundo mes siguiente al mes en que finalizó su inscripción en Medicare </a:t>
            </a:r>
            <a:r>
              <a:rPr lang="es-US" sz="1050" dirty="0" err="1"/>
              <a:t>Advantage</a:t>
            </a:r>
            <a:r>
              <a:rPr lang="es-US" sz="1050" dirty="0"/>
              <a:t>.</a:t>
            </a:r>
          </a:p>
          <a:p>
            <a:r>
              <a:rPr lang="es-US" sz="1050" dirty="0"/>
              <a:t>Se le proporcionará un SEP de la Parte D a un individuo que se traslade a una institución, resida en ella o salga de ella. El individuo tendrá un SEP durante un máximo de 2 meses después de salir de la institución. Ese SEP permite que una persona se inscriba, o cancele la inscripción, en un plan de la Parte D. La fecha efectiva es el primer día del mes siguiente al mes en que se reciba la solicitud de inscripción/cancelación de inscripción, pero no antes del mes en que comienza la residencia. </a:t>
            </a:r>
          </a:p>
          <a:p>
            <a:pPr marL="0" indent="0">
              <a:buNone/>
            </a:pPr>
            <a:r>
              <a:rPr lang="es-US" sz="1050" dirty="0"/>
              <a:t>42 CFR 422.62(a)(4): </a:t>
            </a:r>
            <a:r>
              <a:rPr lang="es-US" sz="1050" dirty="0">
                <a:hlinkClick r:id="rId3"/>
              </a:rPr>
              <a:t>https://www.ecfr.gov/current/title-42/chapter-IV/subchapter-B/part-422/subpart-B#p-422.62(a)(4)</a:t>
            </a:r>
          </a:p>
          <a:p>
            <a:pPr marL="0" indent="0">
              <a:buNone/>
            </a:pPr>
            <a:r>
              <a:rPr lang="es-US" sz="1050" dirty="0"/>
              <a:t>Fuente: 42 CFR 423.38(c)(15): </a:t>
            </a:r>
            <a:r>
              <a:rPr lang="es-US" sz="1050" dirty="0">
                <a:hlinkClick r:id="rId4"/>
              </a:rPr>
              <a:t>https://www.ecfr.gov/current/title-42/chapter-IV/subchapter-B/part-423/subpart-B#p-423.38(c)(15)</a:t>
            </a:r>
          </a:p>
          <a:p>
            <a:pPr marL="0" indent="0">
              <a:buNone/>
            </a:pPr>
            <a:r>
              <a:rPr lang="es-US" sz="1050" dirty="0"/>
              <a:t>42 CFR 423.38(c)(25): </a:t>
            </a:r>
            <a:r>
              <a:rPr lang="es-US" sz="1050" dirty="0">
                <a:hlinkClick r:id="rId5"/>
              </a:rPr>
              <a:t>https://www.ecfr.gov/current/title-42/chapter-IV/subchapter-B/part-423/subpart-B#p-423.38(c)(25)</a:t>
            </a:r>
          </a:p>
          <a:p>
            <a:pPr marL="0" indent="0">
              <a:buNone/>
            </a:pPr>
            <a:endParaRPr lang="en-US" sz="1050" dirty="0"/>
          </a:p>
        </p:txBody>
      </p:sp>
    </p:spTree>
    <p:extLst>
      <p:ext uri="{BB962C8B-B14F-4D97-AF65-F5344CB8AC3E}">
        <p14:creationId xmlns:p14="http://schemas.microsoft.com/office/powerpoint/2010/main" val="36767080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207963"/>
            <a:ext cx="5759450" cy="3240087"/>
          </a:xfrm>
        </p:spPr>
      </p:sp>
      <p:sp>
        <p:nvSpPr>
          <p:cNvPr id="3" name="Notes Placeholder 2"/>
          <p:cNvSpPr>
            <a:spLocks noGrp="1"/>
          </p:cNvSpPr>
          <p:nvPr>
            <p:ph type="body" idx="1"/>
          </p:nvPr>
        </p:nvSpPr>
        <p:spPr>
          <a:xfrm>
            <a:off x="0" y="3448051"/>
            <a:ext cx="7315199" cy="5732044"/>
          </a:xfrm>
        </p:spPr>
        <p:txBody>
          <a:bodyPr/>
          <a:lstStyle/>
          <a:p>
            <a:pPr marL="0" lvl="1" defTabSz="966612">
              <a:spcBef>
                <a:spcPts val="0"/>
              </a:spcBef>
              <a:tabLst>
                <a:tab pos="174489" algn="l"/>
              </a:tabLst>
              <a:defRPr/>
            </a:pPr>
            <a:r>
              <a:rPr lang="es-US" sz="1000" b="1" dirty="0">
                <a:solidFill>
                  <a:prstClr val="black"/>
                </a:solidFill>
                <a:ea typeface="ＭＳ Ｐゴシック"/>
                <a:cs typeface="Arial" panose="020B0604020202020204" pitchFamily="34" charset="0"/>
              </a:rPr>
              <a:t>Esta diapositiva tiene animación.</a:t>
            </a:r>
          </a:p>
          <a:p>
            <a:pPr marL="0" lvl="1" defTabSz="966612">
              <a:spcBef>
                <a:spcPts val="0"/>
              </a:spcBef>
              <a:tabLst>
                <a:tab pos="174489" algn="l"/>
              </a:tabLst>
              <a:defRPr/>
            </a:pPr>
            <a:r>
              <a:rPr lang="es-US" sz="1000" b="1" dirty="0">
                <a:solidFill>
                  <a:srgbClr val="000000"/>
                </a:solidFill>
                <a:cs typeface="Arial" panose="020B0604020202020204" pitchFamily="34" charset="0"/>
              </a:rPr>
              <a:t>Notas del presentador</a:t>
            </a:r>
            <a:r>
              <a:rPr lang="es-US" sz="1000" dirty="0">
                <a:solidFill>
                  <a:srgbClr val="444444"/>
                </a:solidFill>
                <a:cs typeface="Arial" panose="020B0604020202020204" pitchFamily="34" charset="0"/>
              </a:rPr>
              <a:t>​</a:t>
            </a:r>
          </a:p>
          <a:p>
            <a:pPr marL="0" lvl="1" defTabSz="966612">
              <a:spcBef>
                <a:spcPts val="0"/>
              </a:spcBef>
              <a:tabLst>
                <a:tab pos="174489" algn="l"/>
              </a:tabLst>
              <a:defRPr/>
            </a:pPr>
            <a:r>
              <a:rPr lang="es-US" sz="1000" dirty="0">
                <a:solidFill>
                  <a:prstClr val="black"/>
                </a:solidFill>
                <a:cs typeface="Arial" panose="020B0604020202020204" pitchFamily="34" charset="0"/>
              </a:rPr>
              <a:t>Puede inscribirse o cambiar de planes fuera del período de inscripción abierta si se aplica alguna de las siguientes circunstancias especiales a su caso.</a:t>
            </a:r>
          </a:p>
          <a:p>
            <a:pPr marL="119149" lvl="2" indent="-119149" defTabSz="966612">
              <a:spcBef>
                <a:spcPts val="0"/>
              </a:spcBef>
              <a:buSzTx/>
              <a:buFont typeface="Wingdings" panose="05000000000000000000" pitchFamily="2" charset="2"/>
              <a:buChar char="§"/>
              <a:tabLst>
                <a:tab pos="119149" algn="l"/>
              </a:tabLst>
              <a:defRPr/>
            </a:pPr>
            <a:r>
              <a:rPr lang="es-US" sz="1000" dirty="0">
                <a:solidFill>
                  <a:prstClr val="black"/>
                </a:solidFill>
                <a:cs typeface="Arial" panose="020B0604020202020204" pitchFamily="34" charset="0"/>
              </a:rPr>
              <a:t>Se muda fuera del área de servicio de su plan.</a:t>
            </a:r>
          </a:p>
          <a:p>
            <a:pPr marL="119149" lvl="2" indent="-119149" defTabSz="966612">
              <a:spcBef>
                <a:spcPts val="0"/>
              </a:spcBef>
              <a:buSzTx/>
              <a:buFont typeface="Wingdings" panose="05000000000000000000" pitchFamily="2" charset="2"/>
              <a:buChar char="§"/>
              <a:tabLst>
                <a:tab pos="119149" algn="l"/>
              </a:tabLst>
              <a:defRPr/>
            </a:pPr>
            <a:r>
              <a:rPr lang="es-US" sz="1000" dirty="0">
                <a:solidFill>
                  <a:prstClr val="black"/>
                </a:solidFill>
                <a:cs typeface="Arial" panose="020B0604020202020204" pitchFamily="34" charset="0"/>
              </a:rPr>
              <a:t>Tiene Medicare y Medicaid (a veces denominado doblemente elegible) o califica para un subsidio por bajos ingresos (LIS, por sus siglas en inglés), también llamado "Ayuda Adicional" (pero no obtiene beneficios de Medicaid). Solo puede cambiar de planes una vez por trimestre calendario durante los primeros 3 trimestres (9 meses) del año. En el cuarto trimestre, puede cambiar de plan usando el OEP. Si tiene doble elegibilidad o es elegible para LIS y se le considera "potencialmente en riesgo" o "en riesgo" de consumo indebido de opiáceos y otros medicamentos de abuso frecuente, no podrá usar los SEP de la doble elegibilidad o de la elegibilidad para LIS (1 vez por SEP de trimestre calendario) para cambiar de plan. Este SEP trimestral es el único SEP que no pueden usar los individuos "potencialmente en riesgo" o "en riesgo". Además, tendrá otros 2 SEP disponibles si tiene doble elegibilidad:</a:t>
            </a:r>
          </a:p>
          <a:p>
            <a:pPr marL="359123" lvl="3" indent="-119149" defTabSz="966612">
              <a:spcBef>
                <a:spcPts val="0"/>
              </a:spcBef>
              <a:buSzPct val="50000"/>
              <a:buFont typeface="Wingdings" panose="05000000000000000000" pitchFamily="2" charset="2"/>
              <a:buChar char="q"/>
              <a:defRPr/>
            </a:pPr>
            <a:r>
              <a:rPr lang="es-US" sz="1000" dirty="0">
                <a:solidFill>
                  <a:prstClr val="black"/>
                </a:solidFill>
                <a:cs typeface="Arial" panose="020B0604020202020204" pitchFamily="34" charset="0"/>
              </a:rPr>
              <a:t>Puede hacer un cambio dentro de los 3 meses posteriores a la obtención, pérdida o cambio en la elegibilidad para Medicaid o LIS, o a la notificación de dicho cambio, lo que ocurra más tarde. </a:t>
            </a:r>
          </a:p>
          <a:p>
            <a:pPr marL="359123" lvl="3" indent="-119149" defTabSz="966612">
              <a:spcBef>
                <a:spcPts val="0"/>
              </a:spcBef>
              <a:buSzPct val="50000"/>
              <a:buFont typeface="Wingdings" panose="05000000000000000000" pitchFamily="2" charset="2"/>
              <a:buChar char="q"/>
              <a:defRPr/>
            </a:pPr>
            <a:r>
              <a:rPr lang="es-US" sz="1000" dirty="0">
                <a:solidFill>
                  <a:prstClr val="black"/>
                </a:solidFill>
                <a:cs typeface="Arial" panose="020B0604020202020204" pitchFamily="34" charset="0"/>
              </a:rPr>
              <a:t>Puede hacer un cambio dentro de los 3 meses posteriores a la acción de inscripción iniciada por los CMS o por el estado o la notificación de esa acción, lo que suceda más tarde.</a:t>
            </a:r>
          </a:p>
          <a:p>
            <a:pPr marL="119149" lvl="2" indent="-117470" defTabSz="966612">
              <a:spcBef>
                <a:spcPts val="0"/>
              </a:spcBef>
              <a:buSzTx/>
              <a:buFont typeface="Wingdings" panose="05000000000000000000" pitchFamily="2" charset="2"/>
              <a:buChar char="§"/>
              <a:defRPr/>
            </a:pPr>
            <a:r>
              <a:rPr lang="es-US" sz="1000" dirty="0">
                <a:solidFill>
                  <a:prstClr val="black"/>
                </a:solidFill>
                <a:cs typeface="Arial" panose="020B0604020202020204" pitchFamily="34" charset="0"/>
              </a:rPr>
              <a:t>Está inscrito en un plan que decide abandonar Medicare o reducir su área de servicio.</a:t>
            </a:r>
          </a:p>
          <a:p>
            <a:pPr marL="119149" lvl="2" indent="-117470" defTabSz="966612">
              <a:spcBef>
                <a:spcPts val="0"/>
              </a:spcBef>
              <a:buSzTx/>
              <a:buFont typeface="Wingdings" panose="05000000000000000000" pitchFamily="2" charset="2"/>
              <a:buChar char="§"/>
              <a:defRPr/>
            </a:pPr>
            <a:r>
              <a:rPr lang="es-US" sz="1000" dirty="0">
                <a:solidFill>
                  <a:prstClr val="black"/>
                </a:solidFill>
                <a:cs typeface="Arial" panose="020B0604020202020204" pitchFamily="34" charset="0"/>
              </a:rPr>
              <a:t>Deja o pierde la cobertura del empleador o del sindicato.</a:t>
            </a:r>
          </a:p>
          <a:p>
            <a:pPr marL="119149" lvl="1" indent="-117470" defTabSz="492665">
              <a:spcBef>
                <a:spcPts val="0"/>
              </a:spcBef>
              <a:buFont typeface="Wingdings" panose="05000000000000000000" pitchFamily="2" charset="2"/>
              <a:buChar char="§"/>
              <a:tabLst>
                <a:tab pos="241600" algn="l"/>
              </a:tabLst>
              <a:defRPr/>
            </a:pPr>
            <a:r>
              <a:rPr lang="es-US" sz="1000" dirty="0">
                <a:cs typeface="Arial" panose="020B0604020202020204" pitchFamily="34" charset="0"/>
              </a:rPr>
              <a:t>Vive en el área de servicio de uno o más planes de Medicare </a:t>
            </a:r>
            <a:r>
              <a:rPr lang="es-US" sz="1000" dirty="0" err="1">
                <a:cs typeface="Arial" panose="020B0604020202020204" pitchFamily="34" charset="0"/>
              </a:rPr>
              <a:t>Advantage</a:t>
            </a:r>
            <a:r>
              <a:rPr lang="es-US" sz="1000" dirty="0">
                <a:cs typeface="Arial" panose="020B0604020202020204" pitchFamily="34" charset="0"/>
              </a:rPr>
              <a:t> o planes de medicamentos con una calificación general de calidad de 5 estrellas. Puede usar el Período de Inscripción Especial de 5 estrellas para incorporarse a un plan de Medicare </a:t>
            </a:r>
            <a:r>
              <a:rPr lang="es-US" sz="1000" dirty="0" err="1">
                <a:cs typeface="Arial" panose="020B0604020202020204" pitchFamily="34" charset="0"/>
              </a:rPr>
              <a:t>Advantage</a:t>
            </a:r>
            <a:r>
              <a:rPr lang="es-US" sz="1000" dirty="0">
                <a:cs typeface="Arial" panose="020B0604020202020204" pitchFamily="34" charset="0"/>
              </a:rPr>
              <a:t>, un plan de costos de Medicare o un plan de medicamentos con una calificación general de calidad de 5 estrellas. Puede usar este SEP una sola vez entre el 8 de diciembre y el 30 de noviembre del año siguiente. Si se cambia de un plan Medicare </a:t>
            </a:r>
            <a:r>
              <a:rPr lang="es-US" sz="1000" dirty="0" err="1">
                <a:cs typeface="Arial" panose="020B0604020202020204" pitchFamily="34" charset="0"/>
              </a:rPr>
              <a:t>Advantage</a:t>
            </a:r>
            <a:r>
              <a:rPr lang="es-US" sz="1000" dirty="0">
                <a:cs typeface="Arial" panose="020B0604020202020204" pitchFamily="34" charset="0"/>
              </a:rPr>
              <a:t> que incluye cobertura de medicamentos a un plan de medicamentos por separado, se cancelará su inscripción en su plan Medicare </a:t>
            </a:r>
            <a:r>
              <a:rPr lang="es-US" sz="1000" dirty="0" err="1">
                <a:cs typeface="Arial" panose="020B0604020202020204" pitchFamily="34" charset="0"/>
              </a:rPr>
              <a:t>Advantage</a:t>
            </a:r>
            <a:r>
              <a:rPr lang="es-US" sz="1000" dirty="0">
                <a:cs typeface="Arial" panose="020B0604020202020204" pitchFamily="34" charset="0"/>
              </a:rPr>
              <a:t>, incluido el beneficio de salud. Se lo volverá a Medicare Original para la cobertura de sus servicios de salud. Si se cambia de un plan Medicare </a:t>
            </a:r>
            <a:r>
              <a:rPr lang="es-US" sz="1000" dirty="0" err="1">
                <a:cs typeface="Arial" panose="020B0604020202020204" pitchFamily="34" charset="0"/>
              </a:rPr>
              <a:t>Advantage</a:t>
            </a:r>
            <a:r>
              <a:rPr lang="es-US" sz="1000" dirty="0">
                <a:cs typeface="Arial" panose="020B0604020202020204" pitchFamily="34" charset="0"/>
              </a:rPr>
              <a:t> que tiene cobertura de medicamentos a un plan Medicare </a:t>
            </a:r>
            <a:r>
              <a:rPr lang="es-US" sz="1000" dirty="0" err="1">
                <a:cs typeface="Arial" panose="020B0604020202020204" pitchFamily="34" charset="0"/>
              </a:rPr>
              <a:t>Advantage</a:t>
            </a:r>
            <a:r>
              <a:rPr lang="es-US" sz="1000" dirty="0">
                <a:cs typeface="Arial" panose="020B0604020202020204" pitchFamily="34" charset="0"/>
              </a:rPr>
              <a:t> de 5 estrellas que no la tiene, es posible que pierda su cobertura de medicamentos. Tendrá que esperar a la próxima oportunidad de inscripción para obtener cobertura de medicamentos y es posible que tenga que pagar una multa por inscripción tardía a la Parte D. </a:t>
            </a:r>
          </a:p>
          <a:p>
            <a:pPr marL="119149" lvl="1" indent="-117470" defTabSz="492665">
              <a:spcBef>
                <a:spcPts val="0"/>
              </a:spcBef>
              <a:buFont typeface="Wingdings" panose="05000000000000000000" pitchFamily="2" charset="2"/>
              <a:buChar char="§"/>
              <a:tabLst>
                <a:tab pos="241600" algn="l"/>
              </a:tabLst>
              <a:defRPr/>
            </a:pPr>
            <a:r>
              <a:rPr lang="es-US" sz="1000" dirty="0">
                <a:solidFill>
                  <a:prstClr val="black"/>
                </a:solidFill>
                <a:cs typeface="Arial" panose="020B0604020202020204" pitchFamily="34" charset="0"/>
              </a:rPr>
              <a:t>Recibe notificación retroactiva de derecho a Medicare.</a:t>
            </a:r>
          </a:p>
          <a:p>
            <a:pPr marL="119149" lvl="1" indent="-117470" defTabSz="492665">
              <a:spcBef>
                <a:spcPts val="0"/>
              </a:spcBef>
              <a:buFont typeface="Wingdings" panose="05000000000000000000" pitchFamily="2" charset="2"/>
              <a:buChar char="§"/>
              <a:tabLst>
                <a:tab pos="241600" algn="l"/>
              </a:tabLst>
              <a:defRPr/>
            </a:pPr>
            <a:r>
              <a:rPr lang="es-US" sz="1000" dirty="0">
                <a:solidFill>
                  <a:prstClr val="black"/>
                </a:solidFill>
                <a:cs typeface="Arial" panose="020B0604020202020204" pitchFamily="34" charset="0"/>
              </a:rPr>
              <a:t>Otras circunstancias excepcionales, como que no le dijeran adecuadamente que estaba perdiendo la cobertura de medicamentos privada que era tan buena como la cobertura de medicamentos de Medicare (cobertura acreditable).</a:t>
            </a:r>
          </a:p>
          <a:p>
            <a:pPr marL="0" lvl="1" defTabSz="9855">
              <a:spcBef>
                <a:spcPts val="0"/>
              </a:spcBef>
              <a:tabLst>
                <a:tab pos="125861" algn="l"/>
              </a:tabLst>
              <a:defRPr/>
            </a:pPr>
            <a:r>
              <a:rPr lang="es-US" sz="1000" b="1" dirty="0">
                <a:solidFill>
                  <a:prstClr val="black"/>
                </a:solidFill>
                <a:cs typeface="Arial" panose="020B0604020202020204" pitchFamily="34" charset="0"/>
              </a:rPr>
              <a:t>NOTA:</a:t>
            </a:r>
            <a:r>
              <a:rPr lang="es-US" sz="1000" dirty="0">
                <a:solidFill>
                  <a:prstClr val="black"/>
                </a:solidFill>
                <a:cs typeface="Arial" panose="020B0604020202020204" pitchFamily="34" charset="0"/>
              </a:rPr>
              <a:t> </a:t>
            </a:r>
            <a:r>
              <a:rPr lang="es-US" sz="1000" dirty="0">
                <a:cs typeface="Arial" panose="020B0604020202020204" pitchFamily="34" charset="0"/>
              </a:rPr>
              <a:t>En el caso de gozar de derechos retroactivos, existen normas especiales que permiten la inscripción en un Plan de Medicare </a:t>
            </a:r>
            <a:r>
              <a:rPr lang="es-US" sz="1000" dirty="0" err="1">
                <a:cs typeface="Arial" panose="020B0604020202020204" pitchFamily="34" charset="0"/>
              </a:rPr>
              <a:t>Advantage</a:t>
            </a:r>
            <a:r>
              <a:rPr lang="es-US" sz="1000" dirty="0">
                <a:cs typeface="Arial" panose="020B0604020202020204" pitchFamily="34" charset="0"/>
              </a:rPr>
              <a:t> o Medicare Original y una póliza de </a:t>
            </a:r>
            <a:r>
              <a:rPr lang="es-US" sz="1000" dirty="0" err="1">
                <a:cs typeface="Arial" panose="020B0604020202020204" pitchFamily="34" charset="0"/>
              </a:rPr>
              <a:t>Medigap</a:t>
            </a:r>
            <a:r>
              <a:rPr lang="es-US" sz="1000" dirty="0">
                <a:cs typeface="Arial" panose="020B0604020202020204" pitchFamily="34" charset="0"/>
              </a:rPr>
              <a:t>.</a:t>
            </a:r>
            <a:r>
              <a:rPr lang="es-US" sz="1000" dirty="0">
                <a:solidFill>
                  <a:prstClr val="black"/>
                </a:solidFill>
                <a:cs typeface="Arial" panose="020B0604020202020204" pitchFamily="34" charset="0"/>
              </a:rPr>
              <a:t> Puede encontrar más información sobre las condiciones que permiten una excepción en el capítulo 2 del “Manual de Cuidados Administrados de Medicare”, sección 30.4, en </a:t>
            </a:r>
            <a:r>
              <a:rPr lang="es-US" sz="1000" dirty="0">
                <a:solidFill>
                  <a:prstClr val="black"/>
                </a:solidFill>
                <a:cs typeface="Arial" panose="020B0604020202020204" pitchFamily="34" charset="0"/>
                <a:hlinkClick r:id="rId3"/>
              </a:rPr>
              <a:t>CMS.gov/files/</a:t>
            </a:r>
            <a:r>
              <a:rPr lang="es-US" sz="1000" dirty="0" err="1">
                <a:solidFill>
                  <a:prstClr val="black"/>
                </a:solidFill>
                <a:cs typeface="Arial" panose="020B0604020202020204" pitchFamily="34" charset="0"/>
                <a:hlinkClick r:id="rId3"/>
              </a:rPr>
              <a:t>document</a:t>
            </a:r>
            <a:r>
              <a:rPr lang="es-US" sz="1000" dirty="0">
                <a:solidFill>
                  <a:prstClr val="black"/>
                </a:solidFill>
                <a:cs typeface="Arial" panose="020B0604020202020204" pitchFamily="34" charset="0"/>
                <a:hlinkClick r:id="rId3"/>
              </a:rPr>
              <a:t>/cy2021-ma-enrollment-and-disenrollment-guidance.pdf</a:t>
            </a:r>
            <a:r>
              <a:rPr lang="es-US" sz="1000" dirty="0">
                <a:solidFill>
                  <a:prstClr val="black"/>
                </a:solidFill>
                <a:cs typeface="Arial" panose="020B0604020202020204" pitchFamily="34" charset="0"/>
              </a:rPr>
              <a:t>.</a:t>
            </a:r>
            <a:r>
              <a:rPr lang="es-US" sz="1000" u="sng" dirty="0">
                <a:solidFill>
                  <a:prstClr val="black"/>
                </a:solidFill>
                <a:cs typeface="Arial" panose="020B0604020202020204" pitchFamily="34" charset="0"/>
              </a:rPr>
              <a:t> </a:t>
            </a:r>
          </a:p>
          <a:p>
            <a:pPr marL="0" lvl="1" defTabSz="9855">
              <a:spcBef>
                <a:spcPts val="0"/>
              </a:spcBef>
              <a:tabLst>
                <a:tab pos="125861" algn="l"/>
              </a:tabLst>
              <a:defRPr/>
            </a:pPr>
            <a:r>
              <a:rPr lang="es-US" sz="1000" b="1" dirty="0">
                <a:solidFill>
                  <a:prstClr val="black"/>
                </a:solidFill>
                <a:cs typeface="Arial" panose="020B0604020202020204" pitchFamily="34" charset="0"/>
              </a:rPr>
              <a:t>Fuente:</a:t>
            </a:r>
            <a:r>
              <a:rPr lang="es-US" sz="1000" dirty="0">
                <a:solidFill>
                  <a:prstClr val="black"/>
                </a:solidFill>
                <a:cs typeface="Arial" panose="020B0604020202020204" pitchFamily="34" charset="0"/>
              </a:rPr>
              <a:t> </a:t>
            </a:r>
            <a:r>
              <a:rPr lang="es-US" sz="1000" dirty="0">
                <a:solidFill>
                  <a:prstClr val="black"/>
                </a:solidFill>
                <a:cs typeface="Arial" panose="020B0604020202020204" pitchFamily="34" charset="0"/>
                <a:hlinkClick r:id="rId4"/>
              </a:rPr>
              <a:t>Medicare.gov/</a:t>
            </a:r>
            <a:r>
              <a:rPr lang="es-US" sz="1000" dirty="0" err="1">
                <a:solidFill>
                  <a:prstClr val="black"/>
                </a:solidFill>
                <a:cs typeface="Arial" panose="020B0604020202020204" pitchFamily="34" charset="0"/>
                <a:hlinkClick r:id="rId4"/>
              </a:rPr>
              <a:t>sign</a:t>
            </a:r>
            <a:r>
              <a:rPr lang="es-US" sz="1000" dirty="0">
                <a:solidFill>
                  <a:prstClr val="black"/>
                </a:solidFill>
                <a:cs typeface="Arial" panose="020B0604020202020204" pitchFamily="34" charset="0"/>
                <a:hlinkClick r:id="rId4"/>
              </a:rPr>
              <a:t>-up-</a:t>
            </a:r>
            <a:r>
              <a:rPr lang="es-US" sz="1000" dirty="0" err="1">
                <a:solidFill>
                  <a:prstClr val="black"/>
                </a:solidFill>
                <a:cs typeface="Arial" panose="020B0604020202020204" pitchFamily="34" charset="0"/>
                <a:hlinkClick r:id="rId4"/>
              </a:rPr>
              <a:t>change</a:t>
            </a:r>
            <a:r>
              <a:rPr lang="es-US" sz="1000" dirty="0">
                <a:solidFill>
                  <a:prstClr val="black"/>
                </a:solidFill>
                <a:cs typeface="Arial" panose="020B0604020202020204" pitchFamily="34" charset="0"/>
                <a:hlinkClick r:id="rId4"/>
              </a:rPr>
              <a:t>-</a:t>
            </a:r>
            <a:r>
              <a:rPr lang="es-US" sz="1000" dirty="0" err="1">
                <a:solidFill>
                  <a:prstClr val="black"/>
                </a:solidFill>
                <a:cs typeface="Arial" panose="020B0604020202020204" pitchFamily="34" charset="0"/>
                <a:hlinkClick r:id="rId4"/>
              </a:rPr>
              <a:t>plans</a:t>
            </a:r>
            <a:r>
              <a:rPr lang="es-US" sz="1000" dirty="0">
                <a:solidFill>
                  <a:prstClr val="black"/>
                </a:solidFill>
                <a:cs typeface="Arial" panose="020B0604020202020204" pitchFamily="34" charset="0"/>
                <a:hlinkClick r:id="rId4"/>
              </a:rPr>
              <a:t>/</a:t>
            </a:r>
            <a:r>
              <a:rPr lang="es-US" sz="1000" dirty="0" err="1">
                <a:solidFill>
                  <a:prstClr val="black"/>
                </a:solidFill>
                <a:cs typeface="Arial" panose="020B0604020202020204" pitchFamily="34" charset="0"/>
                <a:hlinkClick r:id="rId4"/>
              </a:rPr>
              <a:t>when</a:t>
            </a:r>
            <a:r>
              <a:rPr lang="es-US" sz="1000" dirty="0">
                <a:solidFill>
                  <a:prstClr val="black"/>
                </a:solidFill>
                <a:cs typeface="Arial" panose="020B0604020202020204" pitchFamily="34" charset="0"/>
                <a:hlinkClick r:id="rId4"/>
              </a:rPr>
              <a:t>-can-i-</a:t>
            </a:r>
            <a:r>
              <a:rPr lang="es-US" sz="1000" dirty="0" err="1">
                <a:solidFill>
                  <a:prstClr val="black"/>
                </a:solidFill>
                <a:cs typeface="Arial" panose="020B0604020202020204" pitchFamily="34" charset="0"/>
                <a:hlinkClick r:id="rId4"/>
              </a:rPr>
              <a:t>join</a:t>
            </a:r>
            <a:r>
              <a:rPr lang="es-US" sz="1000" dirty="0">
                <a:solidFill>
                  <a:prstClr val="black"/>
                </a:solidFill>
                <a:cs typeface="Arial" panose="020B0604020202020204" pitchFamily="34" charset="0"/>
                <a:hlinkClick r:id="rId4"/>
              </a:rPr>
              <a:t>-a-</a:t>
            </a:r>
            <a:r>
              <a:rPr lang="es-US" sz="1000" dirty="0" err="1">
                <a:solidFill>
                  <a:prstClr val="black"/>
                </a:solidFill>
                <a:cs typeface="Arial" panose="020B0604020202020204" pitchFamily="34" charset="0"/>
                <a:hlinkClick r:id="rId4"/>
              </a:rPr>
              <a:t>health</a:t>
            </a:r>
            <a:r>
              <a:rPr lang="es-US" sz="1000" dirty="0">
                <a:solidFill>
                  <a:prstClr val="black"/>
                </a:solidFill>
                <a:cs typeface="Arial" panose="020B0604020202020204" pitchFamily="34" charset="0"/>
                <a:hlinkClick r:id="rId4"/>
              </a:rPr>
              <a:t>-</a:t>
            </a:r>
            <a:r>
              <a:rPr lang="es-US" sz="1000" dirty="0" err="1">
                <a:solidFill>
                  <a:prstClr val="black"/>
                </a:solidFill>
                <a:cs typeface="Arial" panose="020B0604020202020204" pitchFamily="34" charset="0"/>
                <a:hlinkClick r:id="rId4"/>
              </a:rPr>
              <a:t>or</a:t>
            </a:r>
            <a:r>
              <a:rPr lang="es-US" sz="1000" dirty="0">
                <a:solidFill>
                  <a:prstClr val="black"/>
                </a:solidFill>
                <a:cs typeface="Arial" panose="020B0604020202020204" pitchFamily="34" charset="0"/>
                <a:hlinkClick r:id="rId4"/>
              </a:rPr>
              <a:t>-</a:t>
            </a:r>
            <a:r>
              <a:rPr lang="es-US" sz="1000" dirty="0" err="1">
                <a:solidFill>
                  <a:prstClr val="black"/>
                </a:solidFill>
                <a:cs typeface="Arial" panose="020B0604020202020204" pitchFamily="34" charset="0"/>
                <a:hlinkClick r:id="rId4"/>
              </a:rPr>
              <a:t>drug</a:t>
            </a:r>
            <a:r>
              <a:rPr lang="es-US" sz="1000" dirty="0">
                <a:solidFill>
                  <a:prstClr val="black"/>
                </a:solidFill>
                <a:cs typeface="Arial" panose="020B0604020202020204" pitchFamily="34" charset="0"/>
                <a:hlinkClick r:id="rId4"/>
              </a:rPr>
              <a:t>-plan/</a:t>
            </a:r>
            <a:r>
              <a:rPr lang="es-US" sz="1000" dirty="0" err="1">
                <a:solidFill>
                  <a:prstClr val="black"/>
                </a:solidFill>
                <a:cs typeface="Arial" panose="020B0604020202020204" pitchFamily="34" charset="0"/>
                <a:hlinkClick r:id="rId4"/>
              </a:rPr>
              <a:t>special-circumstances-special-enrollment-periods</a:t>
            </a:r>
            <a:r>
              <a:rPr lang="es-US" sz="1000" dirty="0">
                <a:solidFill>
                  <a:prstClr val="black"/>
                </a:solidFill>
                <a:cs typeface="Arial" panose="020B0604020202020204" pitchFamily="34" charset="0"/>
              </a:rPr>
              <a:t>. </a:t>
            </a:r>
          </a:p>
        </p:txBody>
      </p:sp>
    </p:spTree>
    <p:extLst>
      <p:ext uri="{BB962C8B-B14F-4D97-AF65-F5344CB8AC3E}">
        <p14:creationId xmlns:p14="http://schemas.microsoft.com/office/powerpoint/2010/main" val="1933739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581400"/>
            <a:ext cx="5852160" cy="5144347"/>
          </a:xfrm>
        </p:spPr>
        <p:txBody>
          <a:bodyPr/>
          <a:lstStyle/>
          <a:p>
            <a:pPr marL="0" indent="0" defTabSz="966612">
              <a:spcBef>
                <a:spcPts val="634"/>
              </a:spcBef>
              <a:buNone/>
              <a:defRPr/>
            </a:pPr>
            <a:r>
              <a:rPr lang="es-US" b="1" dirty="0">
                <a:solidFill>
                  <a:srgbClr val="000000"/>
                </a:solidFill>
                <a:cs typeface="Arial" panose="020B0604020202020204" pitchFamily="34" charset="0"/>
              </a:rPr>
              <a:t>Notas del presentador</a:t>
            </a:r>
            <a:r>
              <a:rPr lang="es-US" dirty="0">
                <a:solidFill>
                  <a:srgbClr val="444444"/>
                </a:solidFill>
                <a:cs typeface="Arial" panose="020B0604020202020204" pitchFamily="34" charset="0"/>
              </a:rPr>
              <a:t>​</a:t>
            </a:r>
          </a:p>
          <a:p>
            <a:pPr marL="0" indent="0" defTabSz="966612">
              <a:spcBef>
                <a:spcPts val="634"/>
              </a:spcBef>
              <a:buNone/>
              <a:defRPr/>
            </a:pPr>
            <a:r>
              <a:rPr lang="es-US" dirty="0">
                <a:solidFill>
                  <a:prstClr val="black"/>
                </a:solidFill>
                <a:cs typeface="Arial" panose="020B0604020202020204" pitchFamily="34" charset="0"/>
              </a:rPr>
              <a:t>Al finalizar esta sesión, usted podrá:</a:t>
            </a:r>
          </a:p>
          <a:p>
            <a:pPr marL="125834" indent="-125834" defTabSz="966612">
              <a:spcBef>
                <a:spcPts val="634"/>
              </a:spcBef>
              <a:defRPr/>
            </a:pPr>
            <a:r>
              <a:rPr lang="es-US" dirty="0">
                <a:solidFill>
                  <a:prstClr val="black"/>
                </a:solidFill>
                <a:cs typeface="Arial" panose="020B0604020202020204" pitchFamily="34" charset="0"/>
              </a:rPr>
              <a:t>Comparar las partes de Medicare y las opciones de cobertura </a:t>
            </a:r>
          </a:p>
          <a:p>
            <a:pPr marL="125834" indent="-125834" defTabSz="966612">
              <a:spcBef>
                <a:spcPts val="634"/>
              </a:spcBef>
              <a:defRPr/>
            </a:pPr>
            <a:r>
              <a:rPr lang="es-US" dirty="0">
                <a:solidFill>
                  <a:prstClr val="black"/>
                </a:solidFill>
                <a:cs typeface="Arial" panose="020B0604020202020204" pitchFamily="34" charset="0"/>
              </a:rPr>
              <a:t>Explicar los beneficios y costos </a:t>
            </a:r>
          </a:p>
          <a:p>
            <a:pPr marL="125834" indent="-125834" defTabSz="966612">
              <a:spcBef>
                <a:spcPts val="634"/>
              </a:spcBef>
              <a:defRPr/>
            </a:pPr>
            <a:r>
              <a:rPr lang="es-US" dirty="0">
                <a:solidFill>
                  <a:prstClr val="black"/>
                </a:solidFill>
                <a:cs typeface="Arial" panose="020B0604020202020204" pitchFamily="34" charset="0"/>
              </a:rPr>
              <a:t>Comparar Medicare Original con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a:t>
            </a:r>
          </a:p>
          <a:p>
            <a:pPr marL="125834" indent="-125834" defTabSz="966612">
              <a:spcBef>
                <a:spcPts val="634"/>
              </a:spcBef>
              <a:defRPr/>
            </a:pPr>
            <a:r>
              <a:rPr lang="es-US" dirty="0">
                <a:solidFill>
                  <a:prstClr val="black"/>
                </a:solidFill>
                <a:cs typeface="Arial" panose="020B0604020202020204" pitchFamily="34" charset="0"/>
              </a:rPr>
              <a:t>Discutir en qué se diferencian las pólizas del seguro complementario de Medicare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y los planes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a:t>
            </a:r>
          </a:p>
          <a:p>
            <a:pPr marL="125834" indent="-125834" defTabSz="966612">
              <a:spcBef>
                <a:spcPts val="634"/>
              </a:spcBef>
              <a:defRPr/>
            </a:pPr>
            <a:r>
              <a:rPr lang="es-US" dirty="0">
                <a:solidFill>
                  <a:prstClr val="black"/>
                </a:solidFill>
                <a:cs typeface="Arial" panose="020B0604020202020204" pitchFamily="34" charset="0"/>
              </a:rPr>
              <a:t>Describir qué es el </a:t>
            </a:r>
            <a:r>
              <a:rPr lang="es-US" dirty="0" err="1">
                <a:solidFill>
                  <a:prstClr val="black"/>
                </a:solidFill>
                <a:cs typeface="Arial" panose="020B0604020202020204" pitchFamily="34" charset="0"/>
              </a:rPr>
              <a:t>Health</a:t>
            </a:r>
            <a:r>
              <a:rPr lang="es-US" dirty="0">
                <a:solidFill>
                  <a:prstClr val="black"/>
                </a:solidFill>
                <a:cs typeface="Arial" panose="020B0604020202020204" pitchFamily="34" charset="0"/>
              </a:rPr>
              <a:t> </a:t>
            </a:r>
            <a:r>
              <a:rPr lang="es-US" dirty="0" err="1">
                <a:solidFill>
                  <a:prstClr val="black"/>
                </a:solidFill>
                <a:cs typeface="Arial" panose="020B0604020202020204" pitchFamily="34" charset="0"/>
              </a:rPr>
              <a:t>Insurance</a:t>
            </a:r>
            <a:r>
              <a:rPr lang="es-US" dirty="0">
                <a:solidFill>
                  <a:prstClr val="black"/>
                </a:solidFill>
                <a:cs typeface="Arial" panose="020B0604020202020204" pitchFamily="34" charset="0"/>
              </a:rPr>
              <a:t> Marketplace® y qué deben saber las personas próximas a lograr la elegibilidad de Medicare</a:t>
            </a:r>
          </a:p>
          <a:p>
            <a:pPr marL="125834" indent="-125834" defTabSz="966612">
              <a:spcBef>
                <a:spcPts val="634"/>
              </a:spcBef>
              <a:defRPr/>
            </a:pPr>
            <a:r>
              <a:rPr lang="es-US" dirty="0">
                <a:solidFill>
                  <a:prstClr val="black"/>
                </a:solidFill>
                <a:cs typeface="Arial" panose="020B0604020202020204" pitchFamily="34" charset="0"/>
              </a:rPr>
              <a:t>Describir los programas para personas con ingresos y recursos limitados </a:t>
            </a:r>
          </a:p>
          <a:p>
            <a:pPr marL="0" indent="0">
              <a:buNone/>
            </a:pPr>
            <a:endParaRPr lang="en-US" sz="1100" dirty="0"/>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4" y="3757507"/>
            <a:ext cx="5805805" cy="5144347"/>
          </a:xfrm>
        </p:spPr>
        <p:txBody>
          <a:bodyPr/>
          <a:lstStyle/>
          <a:p>
            <a:pPr marL="0" indent="0" fontAlgn="base">
              <a:spcBef>
                <a:spcPts val="634"/>
              </a:spcBef>
              <a:buNone/>
            </a:pPr>
            <a:r>
              <a:rPr lang="es-US" b="1" dirty="0">
                <a:solidFill>
                  <a:srgbClr val="000000"/>
                </a:solidFill>
                <a:cs typeface="Arial"/>
              </a:rPr>
              <a:t>Esta diapositiva tiene animación.</a:t>
            </a:r>
          </a:p>
          <a:p>
            <a:pPr marL="0" indent="0" fontAlgn="base">
              <a:spcBef>
                <a:spcPts val="634"/>
              </a:spcBef>
              <a:buNone/>
            </a:pPr>
            <a:r>
              <a:rPr lang="es-US" b="1" dirty="0"/>
              <a:t>Notas del presentador</a:t>
            </a:r>
          </a:p>
          <a:p>
            <a:pPr marL="0" indent="0" defTabSz="966612">
              <a:spcBef>
                <a:spcPts val="634"/>
              </a:spcBef>
              <a:buNone/>
              <a:defRPr/>
            </a:pPr>
            <a:r>
              <a:rPr lang="es-US" dirty="0">
                <a:solidFill>
                  <a:prstClr val="black"/>
                </a:solidFill>
                <a:cs typeface="Arial"/>
              </a:rPr>
              <a:t>Compruebe sus conocimientos: Pregunta 1</a:t>
            </a:r>
          </a:p>
          <a:p>
            <a:pPr marL="0" indent="0" defTabSz="966612">
              <a:spcBef>
                <a:spcPts val="634"/>
              </a:spcBef>
              <a:buNone/>
              <a:defRPr/>
            </a:pPr>
            <a:r>
              <a:rPr lang="es-US" b="1" dirty="0">
                <a:solidFill>
                  <a:prstClr val="black"/>
                </a:solidFill>
                <a:cs typeface="Arial"/>
              </a:rPr>
              <a:t>¿Por qué es importante su Período de Inscripción Inicial (IEP, por sus siglas en inglés)?</a:t>
            </a:r>
          </a:p>
          <a:p>
            <a:pPr marL="245009" indent="-245009" defTabSz="966612">
              <a:spcBef>
                <a:spcPts val="634"/>
              </a:spcBef>
              <a:buFont typeface="+mj-lt"/>
              <a:buAutoNum type="alphaLcPeriod"/>
              <a:defRPr/>
            </a:pPr>
            <a:r>
              <a:rPr lang="es-US" dirty="0">
                <a:solidFill>
                  <a:prstClr val="black"/>
                </a:solidFill>
                <a:cs typeface="Arial"/>
              </a:rPr>
              <a:t>Si no cumple con las fechas límite para la inscripción, podrían aplicarle multas.</a:t>
            </a:r>
          </a:p>
          <a:p>
            <a:pPr marL="245009" indent="-245009" defTabSz="966612">
              <a:spcBef>
                <a:spcPts val="634"/>
              </a:spcBef>
              <a:buFont typeface="+mj-lt"/>
              <a:buAutoNum type="alphaLcPeriod"/>
              <a:defRPr/>
            </a:pPr>
            <a:r>
              <a:rPr lang="es-US" dirty="0">
                <a:solidFill>
                  <a:prstClr val="black"/>
                </a:solidFill>
                <a:cs typeface="Arial"/>
              </a:rPr>
              <a:t>Es su primera oportunidad para solicitar Medicare</a:t>
            </a:r>
          </a:p>
          <a:p>
            <a:pPr marL="245009" indent="-245009" defTabSz="966612">
              <a:spcBef>
                <a:spcPts val="634"/>
              </a:spcBef>
              <a:buFont typeface="+mj-lt"/>
              <a:buAutoNum type="alphaLcPeriod"/>
              <a:defRPr/>
            </a:pPr>
            <a:r>
              <a:rPr lang="es-US" dirty="0">
                <a:solidFill>
                  <a:prstClr val="black"/>
                </a:solidFill>
                <a:cs typeface="Arial"/>
              </a:rPr>
              <a:t>La fecha en que solicita determina la fecha de inicio de su cobertura</a:t>
            </a:r>
          </a:p>
          <a:p>
            <a:pPr marL="245009" indent="-245009" defTabSz="966612">
              <a:spcBef>
                <a:spcPts val="634"/>
              </a:spcBef>
              <a:buFont typeface="+mj-lt"/>
              <a:buAutoNum type="alphaLcPeriod"/>
              <a:defRPr/>
            </a:pPr>
            <a:r>
              <a:rPr lang="es-US" dirty="0">
                <a:solidFill>
                  <a:prstClr val="black"/>
                </a:solidFill>
                <a:cs typeface="Arial"/>
              </a:rPr>
              <a:t>Todas las anteriores</a:t>
            </a:r>
          </a:p>
          <a:p>
            <a:pPr marL="0" indent="0">
              <a:spcBef>
                <a:spcPts val="634"/>
              </a:spcBef>
              <a:buNone/>
              <a:defRPr/>
            </a:pPr>
            <a:r>
              <a:rPr lang="es-US" b="1" dirty="0">
                <a:solidFill>
                  <a:prstClr val="black"/>
                </a:solidFill>
                <a:cs typeface="Arial"/>
              </a:rPr>
              <a:t>Respuesta: d. Todas las anteriores.</a:t>
            </a:r>
            <a:r>
              <a:rPr lang="es-US" dirty="0">
                <a:solidFill>
                  <a:prstClr val="black"/>
                </a:solidFill>
                <a:cs typeface="Arial"/>
              </a:rPr>
              <a:t> </a:t>
            </a:r>
          </a:p>
          <a:p>
            <a:pPr marL="0" indent="0" defTabSz="966612">
              <a:spcBef>
                <a:spcPts val="634"/>
              </a:spcBef>
              <a:buNone/>
              <a:defRPr/>
            </a:pPr>
            <a:r>
              <a:rPr lang="es-US" dirty="0">
                <a:solidFill>
                  <a:prstClr val="black"/>
                </a:solidFill>
                <a:cs typeface="Arial"/>
              </a:rPr>
              <a:t>El IEP se produce la primera vez que es elegible para Medicare y dura 7 meses (en general incluye los 3 meses antes de que cumpla 65 años, el mes de su cumpleaños y los 3 meses después de su cumpleaños). Es su primera oportunidad para solicitar. La fecha en que solicita determina la fecha de inicio de su cobertura. Si no solicita durante su IEP y lo hace más tarde, es posible que tenga que pagar una multas por inscripción tardía de por vida. </a:t>
            </a:r>
          </a:p>
          <a:p>
            <a:pPr marL="0" indent="0" defTabSz="966612">
              <a:spcBef>
                <a:spcPts val="634"/>
              </a:spcBef>
              <a:buNone/>
              <a:defRPr/>
            </a:pPr>
            <a:endParaRPr lang="en-US" dirty="0">
              <a:solidFill>
                <a:prstClr val="black"/>
              </a:solidFill>
            </a:endParaRPr>
          </a:p>
        </p:txBody>
      </p:sp>
    </p:spTree>
    <p:extLst>
      <p:ext uri="{BB962C8B-B14F-4D97-AF65-F5344CB8AC3E}">
        <p14:creationId xmlns:p14="http://schemas.microsoft.com/office/powerpoint/2010/main" val="33726485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buNone/>
              <a:defRPr/>
            </a:pPr>
            <a:r>
              <a:rPr lang="es-US" b="1">
                <a:solidFill>
                  <a:prstClr val="black"/>
                </a:solidFill>
                <a:cs typeface="Arial" panose="020B0604020202020204" pitchFamily="34" charset="0"/>
              </a:rPr>
              <a:t>Notas del presentador/a</a:t>
            </a:r>
          </a:p>
          <a:p>
            <a:pPr marL="0" indent="0" defTabSz="966612">
              <a:buNone/>
              <a:defRPr/>
            </a:pPr>
            <a:r>
              <a:rPr lang="es-US">
                <a:solidFill>
                  <a:prstClr val="black"/>
                </a:solidFill>
                <a:cs typeface="Arial" panose="020B0604020202020204" pitchFamily="34" charset="0"/>
              </a:rPr>
              <a:t>En la lección 2, se explican la cobertura y los costos de Medicare Parte A (seguro de hospital) y Medicare Parte B (seguro médico). </a:t>
            </a:r>
          </a:p>
        </p:txBody>
      </p:sp>
    </p:spTree>
    <p:extLst>
      <p:ext uri="{BB962C8B-B14F-4D97-AF65-F5344CB8AC3E}">
        <p14:creationId xmlns:p14="http://schemas.microsoft.com/office/powerpoint/2010/main" val="8839830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34"/>
              </a:spcBef>
              <a:buNone/>
              <a:defRPr/>
            </a:pPr>
            <a:r>
              <a:rPr lang="es-US" b="1" dirty="0">
                <a:solidFill>
                  <a:prstClr val="black"/>
                </a:solidFill>
                <a:cs typeface="Arial"/>
              </a:rPr>
              <a:t>Notas del presentador/a</a:t>
            </a:r>
          </a:p>
          <a:p>
            <a:pPr marL="0" indent="0" defTabSz="966612">
              <a:spcBef>
                <a:spcPts val="634"/>
              </a:spcBef>
              <a:buNone/>
              <a:defRPr/>
            </a:pPr>
            <a:r>
              <a:rPr lang="es-US" dirty="0">
                <a:solidFill>
                  <a:prstClr val="black"/>
                </a:solidFill>
                <a:cs typeface="Arial"/>
              </a:rPr>
              <a:t>Al final de esta lección, usted podrá:</a:t>
            </a:r>
          </a:p>
          <a:p>
            <a:pPr marL="125525" indent="-125525">
              <a:spcBef>
                <a:spcPts val="634"/>
              </a:spcBef>
              <a:defRPr/>
            </a:pPr>
            <a:r>
              <a:rPr lang="es-US" dirty="0">
                <a:solidFill>
                  <a:prstClr val="black"/>
                </a:solidFill>
                <a:cs typeface="Arial"/>
              </a:rPr>
              <a:t>Describir la cobertura y costos de la Parte A </a:t>
            </a:r>
          </a:p>
          <a:p>
            <a:pPr marL="125525" indent="-125525">
              <a:spcBef>
                <a:spcPts val="634"/>
              </a:spcBef>
              <a:defRPr/>
            </a:pPr>
            <a:r>
              <a:rPr lang="es-US" dirty="0">
                <a:solidFill>
                  <a:prstClr val="black"/>
                </a:solidFill>
                <a:cs typeface="Arial"/>
              </a:rPr>
              <a:t>Describir la cobertura y costos de la Parte B</a:t>
            </a:r>
          </a:p>
          <a:p>
            <a:pPr marL="125525" indent="-125525">
              <a:spcBef>
                <a:spcPts val="634"/>
              </a:spcBef>
              <a:defRPr/>
            </a:pPr>
            <a:r>
              <a:rPr lang="es-US" dirty="0">
                <a:solidFill>
                  <a:prstClr val="black"/>
                </a:solidFill>
                <a:cs typeface="Arial"/>
              </a:rPr>
              <a:t>Explicar quién obtiene la Parte A de manera automática</a:t>
            </a:r>
          </a:p>
          <a:p>
            <a:pPr marL="125525" indent="-125525">
              <a:spcBef>
                <a:spcPts val="634"/>
              </a:spcBef>
              <a:defRPr/>
            </a:pPr>
            <a:r>
              <a:rPr lang="es-US" dirty="0">
                <a:solidFill>
                  <a:prstClr val="black"/>
                </a:solidFill>
                <a:cs typeface="Arial"/>
              </a:rPr>
              <a:t>Analizar qué se debe tener en cuenta al decidir inscribirse para la Parte A</a:t>
            </a:r>
          </a:p>
          <a:p>
            <a:pPr marL="125525" indent="-125525">
              <a:spcBef>
                <a:spcPts val="634"/>
              </a:spcBef>
              <a:defRPr/>
            </a:pPr>
            <a:r>
              <a:rPr lang="es-US" dirty="0">
                <a:solidFill>
                  <a:prstClr val="black"/>
                </a:solidFill>
                <a:cs typeface="Arial"/>
              </a:rPr>
              <a:t>Analizar qué se debe tener en cuenta al decidir mantener o inscribirse para la Parte B</a:t>
            </a:r>
          </a:p>
          <a:p>
            <a:pPr marL="0" indent="0" defTabSz="966612">
              <a:spcBef>
                <a:spcPts val="634"/>
              </a:spcBef>
              <a:buNone/>
              <a:defRPr/>
            </a:pPr>
            <a:endParaRPr lang="en-US" dirty="0">
              <a:cs typeface="Arial"/>
            </a:endParaRPr>
          </a:p>
        </p:txBody>
      </p:sp>
    </p:spTree>
    <p:extLst>
      <p:ext uri="{BB962C8B-B14F-4D97-AF65-F5344CB8AC3E}">
        <p14:creationId xmlns:p14="http://schemas.microsoft.com/office/powerpoint/2010/main" val="30990561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581400"/>
            <a:ext cx="7315200" cy="5678487"/>
          </a:xfrm>
        </p:spPr>
        <p:txBody>
          <a:bodyPr/>
          <a:lstStyle/>
          <a:p>
            <a:pPr marL="0" indent="0" defTabSz="966612">
              <a:spcBef>
                <a:spcPts val="0"/>
              </a:spcBef>
              <a:buNone/>
              <a:defRPr/>
            </a:pPr>
            <a:r>
              <a:rPr lang="es-US" sz="1100" b="1" dirty="0">
                <a:solidFill>
                  <a:prstClr val="black"/>
                </a:solidFill>
                <a:ea typeface="ＭＳ Ｐゴシック"/>
                <a:cs typeface="Arial" panose="020B0604020202020204" pitchFamily="34" charset="0"/>
              </a:rPr>
              <a:t>Esta diapositiva tiene animación.</a:t>
            </a:r>
          </a:p>
          <a:p>
            <a:pPr marL="0" indent="0" defTabSz="966612">
              <a:spcBef>
                <a:spcPts val="0"/>
              </a:spcBef>
              <a:buNone/>
              <a:defRPr/>
            </a:pPr>
            <a:r>
              <a:rPr lang="es-US" sz="1100" b="1" dirty="0">
                <a:cs typeface="Arial" panose="020B0604020202020204" pitchFamily="34" charset="0"/>
              </a:rPr>
              <a:t>Notas del presentador/a</a:t>
            </a:r>
          </a:p>
          <a:p>
            <a:pPr marL="0" indent="0" defTabSz="966612">
              <a:spcBef>
                <a:spcPts val="0"/>
              </a:spcBef>
              <a:buNone/>
              <a:defRPr/>
            </a:pPr>
            <a:r>
              <a:rPr lang="es-US" sz="1100" dirty="0">
                <a:solidFill>
                  <a:prstClr val="black"/>
                </a:solidFill>
                <a:cs typeface="Arial" panose="020B0604020202020204" pitchFamily="34" charset="0"/>
              </a:rPr>
              <a:t>La Parte A ayuda a cubrir los servicios de internación necesarios por razones médicas.</a:t>
            </a:r>
          </a:p>
          <a:p>
            <a:pPr marL="125525" indent="-125525" defTabSz="724801">
              <a:spcBef>
                <a:spcPts val="0"/>
              </a:spcBef>
              <a:defRPr/>
            </a:pPr>
            <a:r>
              <a:rPr lang="es-US" sz="1100" b="1" dirty="0">
                <a:solidFill>
                  <a:prstClr val="black"/>
                </a:solidFill>
                <a:cs typeface="Arial" panose="020B0604020202020204" pitchFamily="34" charset="0"/>
              </a:rPr>
              <a:t>Cuidado en internación:</a:t>
            </a:r>
            <a:r>
              <a:rPr lang="es-US" sz="1100" dirty="0">
                <a:solidFill>
                  <a:prstClr val="black"/>
                </a:solidFill>
                <a:cs typeface="Arial" panose="020B0604020202020204" pitchFamily="34" charset="0"/>
              </a:rPr>
              <a:t> Habitación semiprivada, comidas, enfermería general, medicamentos (incluida la metadona para tratar un trastorno por uso de opioides) y otros servicios y suministros hospitalarios, como parte de su tratamiento de internación. Esto incluye el cuidado que obtiene en hospitales de cuidado grave, hospitales de acceso crítico, centros de rehabilitación para pacientes internados, hospitales de atención a largo plazo, atención psiquiátrica en centros psiquiátricos para pacientes internados (límite de 190 días de por vida en un hospital psiquiátrico independiente) y atención de pacientes internados para estudios clínicos de investigación elegibles. Esto no incluye personal de enfermería privado, televisión o teléfono en su habitación (si estos servicios se cobran aparte) ni artículos de cuidado personal (como afeitadoras descartables o calcetines antideslizantes) y una habitación privada, a menos que sea médicamente necesario.</a:t>
            </a:r>
          </a:p>
          <a:p>
            <a:pPr marL="401638" lvl="1" indent="-171450" defTabSz="724801" fontAlgn="base">
              <a:spcBef>
                <a:spcPts val="0"/>
              </a:spcBef>
              <a:buFont typeface="Arial" panose="020B0604020202020204" pitchFamily="34" charset="0"/>
              <a:buChar char="•"/>
              <a:defRPr/>
            </a:pPr>
            <a:r>
              <a:rPr lang="es-US" sz="1100" dirty="0">
                <a:solidFill>
                  <a:prstClr val="black"/>
                </a:solidFill>
                <a:cs typeface="Arial" panose="020B0604020202020204" pitchFamily="34" charset="0"/>
              </a:rPr>
              <a:t>Medicare no paga sus facturas médicas o de hospital si no reside legalmente en los Estados Unidos. Además, en la mayoría de las situaciones, Medicare no paga sus facturas médicas o de hospital si está preso. </a:t>
            </a:r>
            <a:r>
              <a:rPr lang="es-US" sz="1100" b="1" dirty="0">
                <a:solidFill>
                  <a:prstClr val="black"/>
                </a:solidFill>
                <a:cs typeface="Arial" panose="020B0604020202020204" pitchFamily="34" charset="0"/>
              </a:rPr>
              <a:t>NOTA</a:t>
            </a:r>
            <a:r>
              <a:rPr lang="es-US" sz="1100" dirty="0">
                <a:solidFill>
                  <a:prstClr val="black"/>
                </a:solidFill>
                <a:cs typeface="Arial" panose="020B0604020202020204" pitchFamily="34" charset="0"/>
              </a:rPr>
              <a:t>: Si se encuentra en el hospital como paciente ambulatorio y luego, lo admiten como paciente internado, la cobertura de la Parte A puede ser retroactiva hasta 3 días.</a:t>
            </a:r>
          </a:p>
          <a:p>
            <a:pPr marL="400050" lvl="1" indent="-173038" defTabSz="724801" fontAlgn="base">
              <a:spcBef>
                <a:spcPts val="0"/>
              </a:spcBef>
              <a:buFont typeface="Arial" panose="020B0604020202020204" pitchFamily="34" charset="0"/>
              <a:buChar char="•"/>
              <a:defRPr/>
            </a:pPr>
            <a:r>
              <a:rPr lang="es-US" sz="1100" b="1" dirty="0">
                <a:solidFill>
                  <a:prstClr val="black"/>
                </a:solidFill>
                <a:cs typeface="Arial" panose="020B0604020202020204" pitchFamily="34" charset="0"/>
              </a:rPr>
              <a:t>Todas las personas con la Parte A están cubiertas para cuidados durante la internación cuando todas estas condiciones se cumplen:</a:t>
            </a:r>
          </a:p>
          <a:p>
            <a:pPr marL="687388" lvl="2" indent="-173038" defTabSz="724801" fontAlgn="base">
              <a:spcBef>
                <a:spcPts val="0"/>
              </a:spcBef>
              <a:defRPr/>
            </a:pPr>
            <a:r>
              <a:rPr lang="es-US" sz="1100" dirty="0">
                <a:solidFill>
                  <a:prstClr val="black"/>
                </a:solidFill>
                <a:cs typeface="Arial" panose="020B0604020202020204" pitchFamily="34" charset="0"/>
              </a:rPr>
              <a:t>Usted ingresa en el hospital como paciente internado por orden oficial de un médico, que indica que necesita atención hospitalaria como paciente internado para tratar su enfermedad o lesión</a:t>
            </a:r>
          </a:p>
          <a:p>
            <a:pPr marL="687388" lvl="2" indent="-173038" defTabSz="724801" fontAlgn="base">
              <a:spcBef>
                <a:spcPts val="0"/>
              </a:spcBef>
              <a:defRPr/>
            </a:pPr>
            <a:r>
              <a:rPr lang="es-US" sz="1100" dirty="0">
                <a:solidFill>
                  <a:prstClr val="black"/>
                </a:solidFill>
                <a:cs typeface="Arial" panose="020B0604020202020204" pitchFamily="34" charset="0"/>
              </a:rPr>
              <a:t>El hospital acepta Medicare.</a:t>
            </a:r>
          </a:p>
          <a:p>
            <a:pPr marL="514350" lvl="2" indent="0" defTabSz="724801" fontAlgn="base">
              <a:spcBef>
                <a:spcPts val="0"/>
              </a:spcBef>
              <a:buNone/>
              <a:defRPr/>
            </a:pPr>
            <a:r>
              <a:rPr lang="es-US" sz="1100" b="1" dirty="0">
                <a:solidFill>
                  <a:prstClr val="black"/>
                </a:solidFill>
                <a:cs typeface="Arial" panose="020B0604020202020204" pitchFamily="34" charset="0"/>
              </a:rPr>
              <a:t>NOTA:</a:t>
            </a:r>
            <a:r>
              <a:rPr lang="es-US" sz="1100" dirty="0">
                <a:solidFill>
                  <a:prstClr val="black"/>
                </a:solidFill>
                <a:cs typeface="Arial" panose="020B0604020202020204" pitchFamily="34" charset="0"/>
              </a:rPr>
              <a:t> En ciertos casos, la Parte A también cubre atención en el hospital si el Comité de Revisión de Utilización autoriza su estadía mientras está internado.</a:t>
            </a:r>
          </a:p>
          <a:p>
            <a:pPr marL="125525" indent="-125525" defTabSz="724801">
              <a:spcBef>
                <a:spcPts val="0"/>
              </a:spcBef>
              <a:defRPr/>
            </a:pPr>
            <a:r>
              <a:rPr lang="es-US" sz="1100" b="1" dirty="0">
                <a:solidFill>
                  <a:prstClr val="black"/>
                </a:solidFill>
                <a:cs typeface="Arial" panose="020B0604020202020204" pitchFamily="34" charset="0"/>
              </a:rPr>
              <a:t>Cuidados para pacientes internados en un Centro de enfermería especializada</a:t>
            </a:r>
            <a:r>
              <a:rPr lang="es-US" sz="1100" dirty="0">
                <a:solidFill>
                  <a:prstClr val="black"/>
                </a:solidFill>
                <a:cs typeface="Arial" panose="020B0604020202020204" pitchFamily="34" charset="0"/>
              </a:rPr>
              <a:t> (</a:t>
            </a:r>
            <a:r>
              <a:rPr lang="es-US" sz="1100" b="1" dirty="0">
                <a:solidFill>
                  <a:prstClr val="black"/>
                </a:solidFill>
                <a:cs typeface="Arial" panose="020B0604020202020204" pitchFamily="34" charset="0"/>
              </a:rPr>
              <a:t>SNF</a:t>
            </a:r>
            <a:r>
              <a:rPr lang="es-US" sz="1100" dirty="0">
                <a:solidFill>
                  <a:prstClr val="black"/>
                </a:solidFill>
                <a:cs typeface="Arial" panose="020B0604020202020204" pitchFamily="34" charset="0"/>
              </a:rPr>
              <a:t>, por sus siglas en inglés) (no es cuidado a largo plazo, ni de acompañante)</a:t>
            </a:r>
            <a:r>
              <a:rPr lang="es-US" sz="1100" b="1" dirty="0">
                <a:solidFill>
                  <a:prstClr val="black"/>
                </a:solidFill>
                <a:cs typeface="Arial" panose="020B0604020202020204" pitchFamily="34" charset="0"/>
              </a:rPr>
              <a:t> si cumple con determinados criterios</a:t>
            </a:r>
            <a:r>
              <a:rPr lang="es-US" sz="1100" dirty="0">
                <a:solidFill>
                  <a:prstClr val="black"/>
                </a:solidFill>
                <a:cs typeface="Arial" panose="020B0604020202020204" pitchFamily="34" charset="0"/>
              </a:rPr>
              <a:t>. Los cuidados especializados implican cuidados seguros y efectivos brindados por personal de enfermería especializada o de rehabilitación. El personal de enfermería y de terapia especializado incluye enfermeras registradas, enfermeras prácticas y vocacionales licenciadas, fisioterapeutas y terapeutas ocupacionales, patólogos del habla y del lenguaje y audiólogos. Debe tener una estadía en hospital como paciente internado relacionada de 3 días*. Esto no incluye el día en que le dan el alta.</a:t>
            </a:r>
          </a:p>
          <a:p>
            <a:pPr marL="0" indent="0" defTabSz="724801" fontAlgn="base">
              <a:spcBef>
                <a:spcPts val="0"/>
              </a:spcBef>
              <a:buNone/>
              <a:defRPr/>
            </a:pPr>
            <a:r>
              <a:rPr lang="es-US" sz="1100" dirty="0">
                <a:solidFill>
                  <a:prstClr val="black"/>
                </a:solidFill>
                <a:cs typeface="Arial" panose="020B0604020202020204" pitchFamily="34" charset="0"/>
              </a:rPr>
              <a:t>*Si su médico está participando en una Organización de Cuidado Responsable (u otro tipo de iniciativa de Medicare) que está aprobada por una Exención a la regla de 3 días de SNF, es posible que no necesite una hospitalización de 3 días antes de recibir cobertura.</a:t>
            </a:r>
          </a:p>
          <a:p>
            <a:pPr marL="0" indent="0" defTabSz="724801" fontAlgn="base">
              <a:spcBef>
                <a:spcPts val="0"/>
              </a:spcBef>
              <a:buNone/>
              <a:defRPr/>
            </a:pPr>
            <a:r>
              <a:rPr lang="es-US" sz="1100" b="1" dirty="0">
                <a:solidFill>
                  <a:prstClr val="black"/>
                </a:solidFill>
                <a:cs typeface="Arial" panose="020B0604020202020204" pitchFamily="34" charset="0"/>
              </a:rPr>
              <a:t>Fuente:</a:t>
            </a:r>
            <a:r>
              <a:rPr lang="es-US" sz="1100" dirty="0">
                <a:solidFill>
                  <a:prstClr val="black"/>
                </a:solidFill>
                <a:cs typeface="Arial" panose="020B0604020202020204" pitchFamily="34" charset="0"/>
              </a:rPr>
              <a:t> </a:t>
            </a:r>
            <a:r>
              <a:rPr lang="es-US" sz="1100" dirty="0">
                <a:solidFill>
                  <a:prstClr val="black"/>
                </a:solidFill>
                <a:cs typeface="Arial" panose="020B0604020202020204" pitchFamily="34" charset="0"/>
                <a:hlinkClick r:id="rId3"/>
              </a:rPr>
              <a:t>Medicare.gov/</a:t>
            </a:r>
            <a:r>
              <a:rPr lang="es-US" sz="1100" dirty="0" err="1">
                <a:solidFill>
                  <a:prstClr val="black"/>
                </a:solidFill>
                <a:cs typeface="Arial" panose="020B0604020202020204" pitchFamily="34" charset="0"/>
                <a:hlinkClick r:id="rId3"/>
              </a:rPr>
              <a:t>publications</a:t>
            </a:r>
            <a:r>
              <a:rPr lang="es-US" sz="1100" dirty="0">
                <a:solidFill>
                  <a:prstClr val="black"/>
                </a:solidFill>
                <a:cs typeface="Arial" panose="020B0604020202020204" pitchFamily="34" charset="0"/>
                <a:hlinkClick r:id="rId3"/>
              </a:rPr>
              <a:t>/10116-your-medicare-benefits.pdf</a:t>
            </a:r>
            <a:r>
              <a:rPr lang="es-US" sz="1100" dirty="0">
                <a:solidFill>
                  <a:prstClr val="black"/>
                </a:solidFill>
                <a:cs typeface="Arial" panose="020B0604020202020204" pitchFamily="34" charset="0"/>
              </a:rPr>
              <a:t> </a:t>
            </a:r>
          </a:p>
          <a:p>
            <a:pPr marL="0" indent="0" defTabSz="724801">
              <a:spcBef>
                <a:spcPts val="0"/>
              </a:spcBef>
              <a:buNone/>
              <a:defRPr/>
            </a:pPr>
            <a:endParaRPr lang="en-US" sz="1100" dirty="0">
              <a:solidFill>
                <a:prstClr val="black"/>
              </a:solidFill>
              <a:cs typeface="Arial" panose="020B0604020202020204" pitchFamily="34" charset="0"/>
            </a:endParaRPr>
          </a:p>
        </p:txBody>
      </p:sp>
    </p:spTree>
    <p:extLst>
      <p:ext uri="{BB962C8B-B14F-4D97-AF65-F5344CB8AC3E}">
        <p14:creationId xmlns:p14="http://schemas.microsoft.com/office/powerpoint/2010/main" val="23881656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581400"/>
            <a:ext cx="7315199" cy="5767137"/>
          </a:xfrm>
        </p:spPr>
        <p:txBody>
          <a:bodyPr/>
          <a:lstStyle/>
          <a:p>
            <a:pPr marL="0" indent="0" defTabSz="966612">
              <a:spcBef>
                <a:spcPts val="0"/>
              </a:spcBef>
              <a:buNone/>
              <a:defRPr/>
            </a:pPr>
            <a:r>
              <a:rPr lang="es-US" sz="1100" b="1" dirty="0">
                <a:solidFill>
                  <a:prstClr val="black"/>
                </a:solidFill>
                <a:ea typeface="ＭＳ Ｐゴシック"/>
                <a:cs typeface="Arial"/>
              </a:rPr>
              <a:t>Esta diapositiva tiene animación.</a:t>
            </a:r>
          </a:p>
          <a:p>
            <a:pPr marL="0" indent="0" defTabSz="966612">
              <a:spcBef>
                <a:spcPts val="0"/>
              </a:spcBef>
              <a:buNone/>
              <a:defRPr/>
            </a:pPr>
            <a:r>
              <a:rPr lang="es-US" sz="1100" b="1" dirty="0">
                <a:cs typeface="Arial"/>
              </a:rPr>
              <a:t>Notas del presentador/a</a:t>
            </a:r>
          </a:p>
          <a:p>
            <a:pPr marL="0" indent="0" defTabSz="966612">
              <a:spcBef>
                <a:spcPts val="0"/>
              </a:spcBef>
              <a:buNone/>
              <a:defRPr/>
            </a:pPr>
            <a:r>
              <a:rPr lang="es-US" sz="1100" dirty="0">
                <a:solidFill>
                  <a:prstClr val="black"/>
                </a:solidFill>
                <a:cs typeface="Arial"/>
              </a:rPr>
              <a:t>A continuación, se describe más detalladamente lo que está cubierto en virtud de la Parte A:</a:t>
            </a:r>
          </a:p>
          <a:p>
            <a:pPr marL="125525" indent="-125525" defTabSz="966612">
              <a:spcBef>
                <a:spcPts val="0"/>
              </a:spcBef>
              <a:defRPr/>
            </a:pPr>
            <a:r>
              <a:rPr lang="es-US" sz="1100" dirty="0">
                <a:solidFill>
                  <a:prstClr val="black"/>
                </a:solidFill>
                <a:cs typeface="Arial"/>
              </a:rPr>
              <a:t>Sangre: si el hospital obtiene sangre de un banco de sangre sin cargo, no tendrá que pagarlo ni reemplazarlo. Si el hospital tiene que comprar sangre para usted, usted debe pagar los costos del hospital por las primeras 3 unidades de sangre que reciba en un año calendario o usted u otra persona puede donar la sangre.</a:t>
            </a:r>
          </a:p>
          <a:p>
            <a:pPr marL="125525" indent="-125525" defTabSz="966612">
              <a:spcBef>
                <a:spcPts val="0"/>
              </a:spcBef>
              <a:defRPr/>
            </a:pPr>
            <a:r>
              <a:rPr lang="es-US" sz="1100" dirty="0">
                <a:solidFill>
                  <a:prstClr val="black"/>
                </a:solidFill>
                <a:cs typeface="Arial"/>
              </a:rPr>
              <a:t>Cuidados paliativos. </a:t>
            </a:r>
            <a:r>
              <a:rPr lang="es-US" sz="1100" dirty="0"/>
              <a:t>A fin de calificar para cuidados paliativos, un doctor de cuidados paliativos y su doctor (si tiene uno) debe certificar que usted tiene una enfermedad terminal, lo que significa que tiene una expectativa de vida de 6 meses o menos. Cuando usted acepta cuidados paliativos, está aceptando atención para comodidad (cuidados paliativos) en lugar de atención para curar su enfermedad terminal. También debe firmar una declaración eligiendo cuidados paliativos en lugar de otros tratamientos cubiertos por Medicare para su enfermedad terminal y las afecciones relacionadas. La cobertura incluye: </a:t>
            </a:r>
          </a:p>
          <a:p>
            <a:pPr marL="233363" indent="-115888" defTabSz="966612">
              <a:spcBef>
                <a:spcPts val="0"/>
              </a:spcBef>
              <a:buFont typeface="Arial" panose="020B0604020202020204" pitchFamily="34" charset="0"/>
              <a:buChar char="•"/>
              <a:defRPr/>
            </a:pPr>
            <a:r>
              <a:rPr lang="es-US" sz="1100" dirty="0"/>
              <a:t>Todos los artículos y servicios necesarios para alivio del dolor y control de los síntomas </a:t>
            </a:r>
          </a:p>
          <a:p>
            <a:pPr marL="233363" indent="-115888" defTabSz="966612">
              <a:spcBef>
                <a:spcPts val="0"/>
              </a:spcBef>
              <a:buFont typeface="Arial" panose="020B0604020202020204" pitchFamily="34" charset="0"/>
              <a:buChar char="•"/>
              <a:defRPr/>
            </a:pPr>
            <a:r>
              <a:rPr lang="es-US" sz="1100" dirty="0"/>
              <a:t>Servicios médicos, de enfermería y sociales </a:t>
            </a:r>
          </a:p>
          <a:p>
            <a:pPr marL="233363" indent="-115888" defTabSz="966612">
              <a:spcBef>
                <a:spcPts val="0"/>
              </a:spcBef>
              <a:buFont typeface="Arial" panose="020B0604020202020204" pitchFamily="34" charset="0"/>
              <a:buChar char="•"/>
              <a:defRPr/>
            </a:pPr>
            <a:r>
              <a:rPr lang="es-US" sz="1100" dirty="0"/>
              <a:t>Medicamentos para control del dolor </a:t>
            </a:r>
          </a:p>
          <a:p>
            <a:pPr marL="233363" indent="-115888" defTabSz="966612">
              <a:spcBef>
                <a:spcPts val="0"/>
              </a:spcBef>
              <a:buFont typeface="Arial" panose="020B0604020202020204" pitchFamily="34" charset="0"/>
              <a:buChar char="•"/>
              <a:defRPr/>
            </a:pPr>
            <a:r>
              <a:rPr lang="es-US" sz="1100" dirty="0"/>
              <a:t>Equipos médicos duraderos (DME) para alivio del dolor y control de los síntomas </a:t>
            </a:r>
          </a:p>
          <a:p>
            <a:pPr marL="233363" indent="-115888" defTabSz="966612">
              <a:spcBef>
                <a:spcPts val="0"/>
              </a:spcBef>
              <a:buFont typeface="Arial" panose="020B0604020202020204" pitchFamily="34" charset="0"/>
              <a:buChar char="•"/>
              <a:defRPr/>
            </a:pPr>
            <a:r>
              <a:rPr lang="es-US" sz="1100" dirty="0"/>
              <a:t>Servicios de auxiliares y de ayuda doméstica </a:t>
            </a:r>
          </a:p>
          <a:p>
            <a:pPr marL="233363" indent="-115888" defTabSz="966612">
              <a:spcBef>
                <a:spcPts val="0"/>
              </a:spcBef>
              <a:buFont typeface="Arial" panose="020B0604020202020204" pitchFamily="34" charset="0"/>
              <a:buChar char="•"/>
              <a:defRPr/>
            </a:pPr>
            <a:r>
              <a:rPr lang="es-US" sz="1100" dirty="0"/>
              <a:t>Otros servicios cubiertos que usted necesite para controlar el dolor y otros síntomas, así como orientación espiritual y para el duelo para usted y su familia. </a:t>
            </a:r>
          </a:p>
          <a:p>
            <a:pPr marL="125525" indent="-125525" defTabSz="966612">
              <a:spcBef>
                <a:spcPts val="0"/>
              </a:spcBef>
              <a:defRPr/>
            </a:pPr>
            <a:r>
              <a:rPr lang="es-US" sz="1100" dirty="0">
                <a:solidFill>
                  <a:prstClr val="black"/>
                </a:solidFill>
                <a:cs typeface="Arial"/>
              </a:rPr>
              <a:t>Atención médica en el hogar. Medicare cubre servicios de atención médica en el hogar bajo la Parte A y/o la Parte B. Los cubre siempre y cuando usted necesite servicios especializados de medio tiempo o intermitentes y siempre y cuando usted esté “recluido en el hogar”, lo que significa lo siguiente: </a:t>
            </a:r>
          </a:p>
          <a:p>
            <a:pPr marL="233363" indent="-115888" defTabSz="966612">
              <a:spcBef>
                <a:spcPts val="0"/>
              </a:spcBef>
              <a:buFont typeface="Arial" panose="020B0604020202020204" pitchFamily="34" charset="0"/>
              <a:buChar char="•"/>
              <a:defRPr/>
            </a:pPr>
            <a:r>
              <a:rPr lang="es-US" sz="1100" dirty="0">
                <a:solidFill>
                  <a:prstClr val="black"/>
                </a:solidFill>
                <a:cs typeface="Arial"/>
              </a:rPr>
              <a:t>Tiene problemas para salir de casa sin ayuda (por ejemplo, bastón, silla de ruedas, andador o muletas, transporte especial o ayuda de otra persona) debido a una enfermedad o lesión. </a:t>
            </a:r>
          </a:p>
          <a:p>
            <a:pPr marL="233363" indent="-115888" defTabSz="966612">
              <a:spcBef>
                <a:spcPts val="0"/>
              </a:spcBef>
              <a:buFont typeface="Arial" panose="020B0604020202020204" pitchFamily="34" charset="0"/>
              <a:buChar char="•"/>
              <a:defRPr/>
            </a:pPr>
            <a:r>
              <a:rPr lang="es-US" sz="1100" dirty="0">
                <a:solidFill>
                  <a:prstClr val="black"/>
                </a:solidFill>
                <a:cs typeface="Arial"/>
              </a:rPr>
              <a:t>No es recomendable que salga de casa debido a su afección. </a:t>
            </a:r>
          </a:p>
          <a:p>
            <a:pPr marL="233363" indent="-115888" defTabSz="966612">
              <a:spcBef>
                <a:spcPts val="0"/>
              </a:spcBef>
              <a:buFont typeface="Arial" panose="020B0604020202020204" pitchFamily="34" charset="0"/>
              <a:buChar char="•"/>
              <a:defRPr/>
            </a:pPr>
            <a:r>
              <a:rPr lang="es-US" sz="1100" dirty="0">
                <a:solidFill>
                  <a:prstClr val="black"/>
                </a:solidFill>
                <a:cs typeface="Arial"/>
              </a:rPr>
              <a:t>Normalmente no puede salir de casa porque supone un gran esfuerzo.</a:t>
            </a:r>
          </a:p>
          <a:p>
            <a:pPr marL="125525" indent="-125525" defTabSz="966612">
              <a:spcBef>
                <a:spcPts val="0"/>
              </a:spcBef>
              <a:defRPr/>
            </a:pPr>
            <a:r>
              <a:rPr lang="es-US" sz="1100" dirty="0">
                <a:solidFill>
                  <a:prstClr val="black"/>
                </a:solidFill>
                <a:cs typeface="Arial"/>
              </a:rPr>
              <a:t>Determinados servicios de cuidado de la salud para pacientes internados en instituciones religiosas no médicas para cuidados de la salud (RNHCI, por sus siglas en inglés) autorizadas: Medicare solo cubre los servicios y artículos no religiosos y no médicos durante la internación. Entre algunos ejemplos se incluyen habitación y hospedaje o cualquier producto o servicio que no necesite de una orden o receta médica; por ejemplo, vendajes para heridas no medicadas o el uso de un andador simple.</a:t>
            </a:r>
          </a:p>
        </p:txBody>
      </p:sp>
    </p:spTree>
    <p:extLst>
      <p:ext uri="{BB962C8B-B14F-4D97-AF65-F5344CB8AC3E}">
        <p14:creationId xmlns:p14="http://schemas.microsoft.com/office/powerpoint/2010/main" val="26935047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605462"/>
            <a:ext cx="7315200" cy="5767138"/>
          </a:xfrm>
        </p:spPr>
        <p:txBody>
          <a:bodyPr/>
          <a:lstStyle/>
          <a:p>
            <a:pPr marL="0" indent="0" defTabSz="966612">
              <a:buNone/>
              <a:defRPr/>
            </a:pPr>
            <a:r>
              <a:rPr lang="es-US" sz="1100" b="1" dirty="0">
                <a:solidFill>
                  <a:prstClr val="black"/>
                </a:solidFill>
                <a:ea typeface="ＭＳ Ｐゴシック"/>
                <a:cs typeface="Arial" panose="020B0604020202020204" pitchFamily="34" charset="0"/>
              </a:rPr>
              <a:t>Esta diapositiva tiene animación.</a:t>
            </a:r>
          </a:p>
          <a:p>
            <a:pPr marL="0" indent="0" defTabSz="966612">
              <a:buNone/>
              <a:defRPr/>
            </a:pPr>
            <a:r>
              <a:rPr lang="es-US" sz="1100" b="1" dirty="0">
                <a:cs typeface="Arial" panose="020B0604020202020204" pitchFamily="34" charset="0"/>
              </a:rPr>
              <a:t>Notas del presentador/a</a:t>
            </a:r>
          </a:p>
          <a:p>
            <a:pPr marL="0" indent="0">
              <a:buNone/>
              <a:defRPr/>
            </a:pPr>
            <a:r>
              <a:rPr lang="es-US" sz="1100" dirty="0">
                <a:solidFill>
                  <a:prstClr val="black"/>
                </a:solidFill>
                <a:cs typeface="Arial" panose="020B0604020202020204" pitchFamily="34" charset="0"/>
              </a:rPr>
              <a:t>Generalmente, no paga una prima mensual por la cobertura de la Parte A si usted o su cónyuge pagaron suficientes impuestos de Medicare mientras trabajaban. A veces, esto se denomina Parte A sin prima. El impuesto de la Ley de Contribución al Seguro Federal (FICA, por sus siglas en inglés) es un impuesto federal de nómina (o empleo) de los EE. UU. que se le cobra tanto a empleados como a empleadores para financiar el Seguro Social y Medicare. </a:t>
            </a:r>
          </a:p>
          <a:p>
            <a:pPr marL="0" indent="0" defTabSz="966612">
              <a:buNone/>
              <a:defRPr/>
            </a:pPr>
            <a:r>
              <a:rPr lang="es-US" sz="1100" dirty="0">
                <a:solidFill>
                  <a:prstClr val="black"/>
                </a:solidFill>
                <a:cs typeface="Arial" panose="020B0604020202020204" pitchFamily="34" charset="0"/>
              </a:rPr>
              <a:t>Alrededor del 99 % de las personas con Medicare no pagan una prima por la Parte A porque trabajaron al menos 40 trimestres (10 años) de empleo cubierto por Medicare. Los inscriptos de 65 años o mayores y ciertas personas con incapacidades que tengan menos de 40 trimestres de cobertura pagarán una prima mensual para obtener cobertura conforme a la Parte A, a menos que puedan recibir beneficios a través de su cónyuge o un familiar.</a:t>
            </a:r>
          </a:p>
          <a:p>
            <a:pPr marL="0" indent="0" defTabSz="966612">
              <a:buNone/>
              <a:defRPr/>
            </a:pPr>
            <a:r>
              <a:rPr lang="es-US" sz="1100" b="1" dirty="0">
                <a:solidFill>
                  <a:prstClr val="black"/>
                </a:solidFill>
                <a:cs typeface="Arial" panose="020B0604020202020204" pitchFamily="34" charset="0"/>
              </a:rPr>
              <a:t>Si no es elegible para la Parte A sin prima, puede comprar la Parte A si:</a:t>
            </a:r>
          </a:p>
          <a:p>
            <a:pPr marL="125525" indent="-125525" defTabSz="966612">
              <a:defRPr/>
            </a:pPr>
            <a:r>
              <a:rPr lang="es-US" sz="1100" dirty="0">
                <a:solidFill>
                  <a:prstClr val="black"/>
                </a:solidFill>
                <a:cs typeface="Arial" panose="020B0604020202020204" pitchFamily="34" charset="0"/>
              </a:rPr>
              <a:t>Tiene 65 años o más, solicitó la Parte B (o se va a inscribir en ella) y cumple con los requisitos de ciudadanía y residencia de 5 años.</a:t>
            </a:r>
          </a:p>
          <a:p>
            <a:pPr marL="125525" indent="-125525" defTabSz="966612">
              <a:defRPr/>
            </a:pPr>
            <a:r>
              <a:rPr lang="es-US" sz="1100" dirty="0">
                <a:solidFill>
                  <a:prstClr val="black"/>
                </a:solidFill>
                <a:cs typeface="Arial" panose="020B0604020202020204" pitchFamily="34" charset="0"/>
              </a:rPr>
              <a:t>Es menor de 65 años, está incapacitado y su cobertura de la Parte A sin prima se terminó porque volvió a trabajar. Si tiene menos de 65 años y está incapacitado, puede seguir recibiendo la Parte A gratis hasta 8 años y medio después de volver al trabajo.</a:t>
            </a:r>
          </a:p>
          <a:p>
            <a:pPr marL="0" indent="0">
              <a:buNone/>
              <a:defRPr/>
            </a:pPr>
            <a:r>
              <a:rPr lang="es-US" sz="1100" dirty="0">
                <a:solidFill>
                  <a:prstClr val="black"/>
                </a:solidFill>
                <a:cs typeface="Arial" panose="020B0604020202020204" pitchFamily="34" charset="0"/>
              </a:rPr>
              <a:t>En la mayoría de los casos, si elige comprar la Parte A, también debe contar con la Parte B y pagar una prima mensual por ambas. El monto de la prima de la Parte A depende de cuánto tiempo usted o su cónyuge hayan trabajado en un empleo con cobertura de Medicare. </a:t>
            </a:r>
          </a:p>
          <a:p>
            <a:pPr marL="119149" indent="-119149">
              <a:defRPr/>
            </a:pPr>
            <a:r>
              <a:rPr lang="es-US" sz="1100" dirty="0">
                <a:solidFill>
                  <a:prstClr val="black"/>
                </a:solidFill>
                <a:cs typeface="Arial" panose="020B0604020202020204" pitchFamily="34" charset="0"/>
              </a:rPr>
              <a:t>Seguridad Social determina si tiene que pagar una prima mensual por la Parte A. En 202</a:t>
            </a:r>
            <a:r>
              <a:rPr lang="es-US" sz="1100" dirty="0">
                <a:cs typeface="Arial" panose="020B0604020202020204" pitchFamily="34" charset="0"/>
              </a:rPr>
              <a:t>3</a:t>
            </a:r>
            <a:r>
              <a:rPr lang="es-US" sz="1100" dirty="0">
                <a:solidFill>
                  <a:prstClr val="black"/>
                </a:solidFill>
                <a:cs typeface="Arial" panose="020B0604020202020204" pitchFamily="34" charset="0"/>
              </a:rPr>
              <a:t>, la prima por la Parte A para una persona que ha trabajado menos de 30 trimestres en un empleo con cobertura de Medicare es de $506 por mes. Quienes tengan entre 30 y 39 trimestres de cobertura pueden comprar la Parte A por una tarifa de prima mensual reducida de $278 para 2023. </a:t>
            </a:r>
          </a:p>
          <a:p>
            <a:pPr marL="119149" indent="-119149">
              <a:defRPr/>
            </a:pPr>
            <a:r>
              <a:rPr lang="es-US" sz="1100" dirty="0">
                <a:solidFill>
                  <a:prstClr val="black"/>
                </a:solidFill>
                <a:cs typeface="Arial" panose="020B0604020202020204" pitchFamily="34" charset="0"/>
              </a:rPr>
              <a:t>Si no es elegible para la Parte A sin prima y no la adquiere cuando es elegible por primera vez, la prima mensual puede aumentar hasta un 10% cada 12 meses que pase sin cobertura. Deberá pagar la prima más alta por el doble de la cantidad de años que podría haber tenido la Parte A, pero no se inscribió. </a:t>
            </a:r>
          </a:p>
          <a:p>
            <a:pPr marL="119149" indent="-119149" defTabSz="966612">
              <a:defRPr/>
            </a:pPr>
            <a:r>
              <a:rPr lang="es-US" sz="1100" dirty="0">
                <a:solidFill>
                  <a:prstClr val="black"/>
                </a:solidFill>
                <a:cs typeface="Arial" panose="020B0604020202020204" pitchFamily="34" charset="0"/>
              </a:rPr>
              <a:t>Si tiene ingresos y recursos limitados, es posible que su estado pueda ayudarle a pagar la Parte A y/o la Parte B (consulte la Lección 7). Llame a Seguridad Social al 1‑800‑772–1213; TTY: 1-800-325-0778 para obtener más información sobre la prima de la Parte A.</a:t>
            </a:r>
          </a:p>
          <a:p>
            <a:pPr marL="0" indent="0">
              <a:buNone/>
            </a:pPr>
            <a:endParaRPr lang="en-US" sz="1100" b="1" dirty="0">
              <a:cs typeface="Arial" panose="020B0604020202020204" pitchFamily="34" charset="0"/>
            </a:endParaRPr>
          </a:p>
        </p:txBody>
      </p:sp>
    </p:spTree>
    <p:extLst>
      <p:ext uri="{BB962C8B-B14F-4D97-AF65-F5344CB8AC3E}">
        <p14:creationId xmlns:p14="http://schemas.microsoft.com/office/powerpoint/2010/main" val="14900483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4" y="3581401"/>
            <a:ext cx="5805805" cy="5806440"/>
          </a:xfrm>
        </p:spPr>
        <p:txBody>
          <a:bodyPr/>
          <a:lstStyle/>
          <a:p>
            <a:pPr marL="0" indent="0" defTabSz="966612">
              <a:spcBef>
                <a:spcPts val="634"/>
              </a:spcBef>
              <a:buNone/>
              <a:defRPr/>
            </a:pPr>
            <a:r>
              <a:rPr lang="es-US" b="1" dirty="0">
                <a:cs typeface="Arial" panose="020B0604020202020204" pitchFamily="34" charset="0"/>
              </a:rPr>
              <a:t>Notas del presentador/a</a:t>
            </a:r>
          </a:p>
          <a:p>
            <a:pPr marL="0" indent="0">
              <a:spcBef>
                <a:spcPts val="634"/>
              </a:spcBef>
              <a:buNone/>
              <a:defRPr/>
            </a:pPr>
            <a:r>
              <a:rPr lang="es-US" dirty="0">
                <a:solidFill>
                  <a:prstClr val="black"/>
                </a:solidFill>
                <a:cs typeface="Arial" panose="020B0604020202020204" pitchFamily="34" charset="0"/>
              </a:rPr>
              <a:t>Los importes reales en dólares se actualizan todos los años. Para ver los importes más actualizados, visite</a:t>
            </a:r>
            <a:r>
              <a:rPr lang="es-US" dirty="0">
                <a:cs typeface="Arial" panose="020B0604020202020204" pitchFamily="34" charset="0"/>
                <a:hlinkClick r:id="rId3"/>
              </a:rPr>
              <a:t> Medicare.gov/</a:t>
            </a:r>
            <a:r>
              <a:rPr lang="es-US" dirty="0" err="1">
                <a:cs typeface="Arial" panose="020B0604020202020204" pitchFamily="34" charset="0"/>
                <a:hlinkClick r:id="rId3"/>
              </a:rPr>
              <a:t>your</a:t>
            </a:r>
            <a:r>
              <a:rPr lang="es-US" dirty="0">
                <a:cs typeface="Arial" panose="020B0604020202020204" pitchFamily="34" charset="0"/>
                <a:hlinkClick r:id="rId3"/>
              </a:rPr>
              <a:t>-medicare-</a:t>
            </a:r>
            <a:r>
              <a:rPr lang="es-US" dirty="0" err="1">
                <a:cs typeface="Arial" panose="020B0604020202020204" pitchFamily="34" charset="0"/>
                <a:hlinkClick r:id="rId3"/>
              </a:rPr>
              <a:t>costs</a:t>
            </a:r>
            <a:r>
              <a:rPr lang="es-US" dirty="0">
                <a:cs typeface="Arial" panose="020B0604020202020204" pitchFamily="34" charset="0"/>
                <a:hlinkClick r:id="rId3"/>
              </a:rPr>
              <a:t>/medicare-</a:t>
            </a:r>
            <a:r>
              <a:rPr lang="es-US" dirty="0" err="1">
                <a:cs typeface="Arial" panose="020B0604020202020204" pitchFamily="34" charset="0"/>
                <a:hlinkClick r:id="rId3"/>
              </a:rPr>
              <a:t>costs</a:t>
            </a:r>
            <a:r>
              <a:rPr lang="es-US" dirty="0">
                <a:cs typeface="Arial" panose="020B0604020202020204" pitchFamily="34" charset="0"/>
                <a:hlinkClick r:id="rId3"/>
              </a:rPr>
              <a:t>-at-a-</a:t>
            </a:r>
            <a:r>
              <a:rPr lang="es-US" dirty="0" err="1">
                <a:cs typeface="Arial" panose="020B0604020202020204" pitchFamily="34" charset="0"/>
                <a:hlinkClick r:id="rId3"/>
              </a:rPr>
              <a:t>glance</a:t>
            </a:r>
            <a:r>
              <a:rPr lang="es-US" dirty="0">
                <a:solidFill>
                  <a:prstClr val="black"/>
                </a:solidFill>
                <a:cs typeface="Arial" panose="020B0604020202020204" pitchFamily="34" charset="0"/>
              </a:rPr>
              <a:t>. Esto es lo que pagará por período de beneficios (se analizan en la siguiente diapositiva) por servicios necesarios por razones médicas cubiertos por la Parte A:</a:t>
            </a:r>
          </a:p>
          <a:p>
            <a:pPr marL="125834" indent="-125834">
              <a:spcBef>
                <a:spcPts val="634"/>
              </a:spcBef>
              <a:defRPr/>
            </a:pPr>
            <a:r>
              <a:rPr lang="es-US" b="1" dirty="0">
                <a:solidFill>
                  <a:prstClr val="black"/>
                </a:solidFill>
                <a:cs typeface="Arial" panose="020B0604020202020204" pitchFamily="34" charset="0"/>
              </a:rPr>
              <a:t>Hospitalización</a:t>
            </a:r>
            <a:r>
              <a:rPr lang="es-US" dirty="0">
                <a:solidFill>
                  <a:prstClr val="black"/>
                </a:solidFill>
                <a:cs typeface="Arial" panose="020B0604020202020204" pitchFamily="34" charset="0"/>
              </a:rPr>
              <a:t>: Después de pagar el monto del deducible de $1600, no paga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para los días 1 a 60; paga $400 de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por día para los días 61 a 90, $800 de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para el “día de reserva de por vida” durante el día 91 y posteriores (hasta 60 días durante toda la vida) y todos los costos por cada día después de los días de reserva de por vida. </a:t>
            </a:r>
          </a:p>
          <a:p>
            <a:pPr marL="125834" indent="-125834">
              <a:spcBef>
                <a:spcPts val="634"/>
              </a:spcBef>
              <a:defRPr/>
            </a:pPr>
            <a:r>
              <a:rPr lang="es-US" b="1" dirty="0">
                <a:solidFill>
                  <a:prstClr val="black"/>
                </a:solidFill>
                <a:cs typeface="Arial" panose="020B0604020202020204" pitchFamily="34" charset="0"/>
              </a:rPr>
              <a:t>Hospitalización por salud mental</a:t>
            </a:r>
            <a:r>
              <a:rPr lang="es-US" dirty="0">
                <a:solidFill>
                  <a:prstClr val="black"/>
                </a:solidFill>
                <a:cs typeface="Arial" panose="020B0604020202020204" pitchFamily="34" charset="0"/>
              </a:rPr>
              <a:t>: Después de pagar el monto del deducible de $1600, no paga ningún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para los días 1 a 60; paga $400 de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por día para los días 61 a 90, $800 de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para el “día de reserva de por vida” después del día 90 (hasta 60 días durante toda la vida) y todos los costos por cada día después de los días de reserva de por vida. También pagará el 20 % del importe aprobado por Medicare para los servicios de salud mental que reciba de médicos y otros proveedores de cuidados de la salud mientras esté internado en el hospital.</a:t>
            </a:r>
          </a:p>
          <a:p>
            <a:pPr marL="117475" lvl="1">
              <a:spcBef>
                <a:spcPts val="634"/>
              </a:spcBef>
              <a:defRPr/>
            </a:pPr>
            <a:r>
              <a:rPr lang="es-US" b="1" dirty="0">
                <a:solidFill>
                  <a:prstClr val="black"/>
                </a:solidFill>
                <a:cs typeface="Arial" panose="020B0604020202020204" pitchFamily="34" charset="0"/>
              </a:rPr>
              <a:t>NOTA</a:t>
            </a:r>
            <a:r>
              <a:rPr lang="es-US" dirty="0">
                <a:solidFill>
                  <a:prstClr val="black"/>
                </a:solidFill>
                <a:cs typeface="Arial" panose="020B0604020202020204" pitchFamily="34" charset="0"/>
              </a:rPr>
              <a:t>: No hay límite para la cantidad de períodos de beneficios que se le permite cuando recibe atención de salud mental en un hospital general. También puede tener varios períodos de beneficios en que recibe atención en un hospital psiquiátrico. Recuerde: si se encuentra en un hospital psiquiátrico, la Parte A solamente paga hasta 190 días de por vida.</a:t>
            </a:r>
            <a:br>
              <a:rPr lang="es-US" dirty="0">
                <a:solidFill>
                  <a:prstClr val="black"/>
                </a:solidFill>
                <a:cs typeface="Arial" panose="020B0604020202020204" pitchFamily="34" charset="0"/>
              </a:rPr>
            </a:br>
            <a:endParaRPr lang="es-US" dirty="0">
              <a:solidFill>
                <a:prstClr val="black"/>
              </a:solidFill>
              <a:cs typeface="Arial" panose="020B0604020202020204" pitchFamily="34" charset="0"/>
            </a:endParaRPr>
          </a:p>
        </p:txBody>
      </p:sp>
    </p:spTree>
    <p:extLst>
      <p:ext uri="{BB962C8B-B14F-4D97-AF65-F5344CB8AC3E}">
        <p14:creationId xmlns:p14="http://schemas.microsoft.com/office/powerpoint/2010/main" val="4106944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1"/>
            <a:ext cx="5759450" cy="5380612"/>
          </a:xfrm>
        </p:spPr>
        <p:txBody>
          <a:bodyPr/>
          <a:lstStyle/>
          <a:p>
            <a:pPr marL="0" indent="0" defTabSz="966612">
              <a:spcBef>
                <a:spcPts val="634"/>
              </a:spcBef>
              <a:buNone/>
              <a:defRPr/>
            </a:pPr>
            <a:r>
              <a:rPr lang="es-US" b="1" dirty="0">
                <a:cs typeface="Arial"/>
              </a:rPr>
              <a:t>Notas del presentador/a</a:t>
            </a:r>
          </a:p>
          <a:p>
            <a:pPr marL="118813" indent="-118813">
              <a:spcBef>
                <a:spcPts val="634"/>
              </a:spcBef>
            </a:pPr>
            <a:r>
              <a:rPr lang="es-US" b="1" dirty="0">
                <a:cs typeface="Arial"/>
              </a:rPr>
              <a:t>Cuidados en un SNF</a:t>
            </a:r>
            <a:r>
              <a:rPr lang="es-US" dirty="0"/>
              <a:t>: </a:t>
            </a:r>
            <a:r>
              <a:rPr lang="es-US" dirty="0">
                <a:cs typeface="Arial"/>
                <a:hlinkClick r:id="rId3"/>
              </a:rPr>
              <a:t>Medicare.gov/</a:t>
            </a:r>
            <a:r>
              <a:rPr lang="es-US" dirty="0" err="1">
                <a:cs typeface="Arial"/>
                <a:hlinkClick r:id="rId3"/>
              </a:rPr>
              <a:t>coverage</a:t>
            </a:r>
            <a:r>
              <a:rPr lang="es-US" dirty="0">
                <a:cs typeface="Arial"/>
                <a:hlinkClick r:id="rId3"/>
              </a:rPr>
              <a:t>/</a:t>
            </a:r>
            <a:r>
              <a:rPr lang="es-US" dirty="0" err="1">
                <a:cs typeface="Arial"/>
                <a:hlinkClick r:id="rId3"/>
              </a:rPr>
              <a:t>skilled</a:t>
            </a:r>
            <a:r>
              <a:rPr lang="es-US" dirty="0">
                <a:cs typeface="Arial"/>
                <a:hlinkClick r:id="rId3"/>
              </a:rPr>
              <a:t>-</a:t>
            </a:r>
            <a:r>
              <a:rPr lang="es-US" dirty="0" err="1">
                <a:cs typeface="Arial"/>
                <a:hlinkClick r:id="rId3"/>
              </a:rPr>
              <a:t>nursing</a:t>
            </a:r>
            <a:r>
              <a:rPr lang="es-US" dirty="0">
                <a:cs typeface="Arial"/>
                <a:hlinkClick r:id="rId3"/>
              </a:rPr>
              <a:t>-</a:t>
            </a:r>
            <a:r>
              <a:rPr lang="es-US" dirty="0" err="1">
                <a:cs typeface="Arial"/>
                <a:hlinkClick r:id="rId3"/>
              </a:rPr>
              <a:t>facility</a:t>
            </a:r>
            <a:r>
              <a:rPr lang="es-US" dirty="0">
                <a:cs typeface="Arial"/>
                <a:hlinkClick r:id="rId3"/>
              </a:rPr>
              <a:t>-</a:t>
            </a:r>
            <a:r>
              <a:rPr lang="es-US" dirty="0" err="1">
                <a:cs typeface="Arial"/>
                <a:hlinkClick r:id="rId3"/>
              </a:rPr>
              <a:t>snf</a:t>
            </a:r>
            <a:r>
              <a:rPr lang="es-US" dirty="0">
                <a:cs typeface="Arial"/>
                <a:hlinkClick r:id="rId3"/>
              </a:rPr>
              <a:t>-care</a:t>
            </a:r>
            <a:r>
              <a:rPr lang="es-US" dirty="0"/>
              <a:t>: $0 por los primeros 20 días de cada período de beneficios, </a:t>
            </a:r>
            <a:r>
              <a:rPr lang="es-US" dirty="0" err="1"/>
              <a:t>coseguro</a:t>
            </a:r>
            <a:r>
              <a:rPr lang="es-US" dirty="0"/>
              <a:t> de hasta $200 día para los días 21 a 100 de cada período de beneficios y todos los costos después del día 100 (consulte los períodos de beneficios en la siguiente página).</a:t>
            </a:r>
          </a:p>
          <a:p>
            <a:pPr marL="118813" indent="-118813">
              <a:spcBef>
                <a:spcPts val="634"/>
              </a:spcBef>
            </a:pPr>
            <a:r>
              <a:rPr lang="es-US" b="1" dirty="0">
                <a:cs typeface="Arial"/>
              </a:rPr>
              <a:t>Servicios de atención médica en el hogar</a:t>
            </a:r>
            <a:r>
              <a:rPr lang="es-US" dirty="0"/>
              <a:t>: </a:t>
            </a:r>
            <a:r>
              <a:rPr lang="es-US" dirty="0">
                <a:cs typeface="Arial"/>
                <a:hlinkClick r:id="rId4"/>
              </a:rPr>
              <a:t>Medicare.gov/</a:t>
            </a:r>
            <a:r>
              <a:rPr lang="es-US" dirty="0" err="1">
                <a:cs typeface="Arial"/>
                <a:hlinkClick r:id="rId4"/>
              </a:rPr>
              <a:t>coverage</a:t>
            </a:r>
            <a:r>
              <a:rPr lang="es-US" dirty="0">
                <a:cs typeface="Arial"/>
                <a:hlinkClick r:id="rId4"/>
              </a:rPr>
              <a:t>/home-</a:t>
            </a:r>
            <a:r>
              <a:rPr lang="es-US" dirty="0" err="1">
                <a:cs typeface="Arial"/>
                <a:hlinkClick r:id="rId4"/>
              </a:rPr>
              <a:t>health</a:t>
            </a:r>
            <a:r>
              <a:rPr lang="es-US" dirty="0">
                <a:cs typeface="Arial"/>
                <a:hlinkClick r:id="rId4"/>
              </a:rPr>
              <a:t>-</a:t>
            </a:r>
            <a:r>
              <a:rPr lang="es-US" dirty="0" err="1">
                <a:cs typeface="Arial"/>
                <a:hlinkClick r:id="rId4"/>
              </a:rPr>
              <a:t>services</a:t>
            </a:r>
            <a:r>
              <a:rPr lang="es-US" dirty="0"/>
              <a:t>: $0 por servicios de atención médica en el hogar cubiertos, 20 % del importe aprobado por Medicare para DME para proveedores que acepten la asignación </a:t>
            </a:r>
            <a:r>
              <a:rPr lang="es-US" dirty="0">
                <a:solidFill>
                  <a:prstClr val="black"/>
                </a:solidFill>
                <a:cs typeface="Arial" panose="020B0604020202020204" pitchFamily="34" charset="0"/>
              </a:rPr>
              <a:t>(acuerdo por parte de su médico, proveedor o suministrador de que Medicare le pague directamente, de aceptar el importe de pago que Medicare apruebe por el servicio y de no facturarle a usted nada más que el deducible y el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de Medicare). </a:t>
            </a:r>
          </a:p>
          <a:p>
            <a:pPr marL="118813" indent="-118813">
              <a:spcBef>
                <a:spcPts val="634"/>
              </a:spcBef>
            </a:pPr>
            <a:r>
              <a:rPr lang="es-US" b="1" dirty="0">
                <a:cs typeface="Arial"/>
              </a:rPr>
              <a:t>Cuidados paliativos</a:t>
            </a:r>
            <a:r>
              <a:rPr lang="es-US" dirty="0"/>
              <a:t>: $0 por cuidados paliativos., un copago de hasta $5 por receta para controlar el dolor y los síntomas mientras está en el hogar, 5 % del importe aprobado por Medicare para cuidado de relevo de paciente internado. Medicare no cubre los gastos de cama y comida cuando recibe cuidados paliativos en el hogar o en otra institución en la que resida (como un asilo de ancianos). El copago es un importe que posiblemente deba pagar como su parte del costo por un servicio o suministro médico, como una consulta al médico, una visita al hospital como paciente ambulatorio o un medicamento recetado. El copago suele ser un importe fijo, en lugar de un porcentaje. F</a:t>
            </a:r>
          </a:p>
          <a:p>
            <a:pPr marL="118813" indent="-118813">
              <a:spcBef>
                <a:spcPts val="634"/>
              </a:spcBef>
            </a:pPr>
            <a:r>
              <a:rPr lang="es-US" b="1" dirty="0">
                <a:cs typeface="Arial"/>
              </a:rPr>
              <a:t>Sangre</a:t>
            </a:r>
            <a:r>
              <a:rPr lang="es-US" b="0" dirty="0">
                <a:cs typeface="Arial"/>
              </a:rPr>
              <a:t>:</a:t>
            </a:r>
            <a:r>
              <a:rPr lang="es-US" dirty="0"/>
              <a:t> Si el hospital obtiene sangre de un banco de sangre sin cargo, no tendrá que pagarlo ni reemplazarlo. Si el hospital tiene que comprar sangre para usted, usted debe pagar los costos del hospital por las primeras 3 unidades de sangre que reciba en un año calendario o usted u otra persona puede donar la sangre. </a:t>
            </a:r>
          </a:p>
          <a:p>
            <a:pPr marL="0" indent="0">
              <a:spcBef>
                <a:spcPts val="634"/>
              </a:spcBef>
              <a:buNone/>
            </a:pPr>
            <a:r>
              <a:rPr lang="es-US" b="1" dirty="0">
                <a:cs typeface="Arial"/>
              </a:rPr>
              <a:t>NOTA</a:t>
            </a:r>
            <a:r>
              <a:rPr lang="es-US" dirty="0"/>
              <a:t>: Si no puede afrontar estos costos, existen programas que pueden ayudarlo. Estos programas se analizan más adelante en la lección 7.</a:t>
            </a:r>
          </a:p>
        </p:txBody>
      </p:sp>
    </p:spTree>
    <p:extLst>
      <p:ext uri="{BB962C8B-B14F-4D97-AF65-F5344CB8AC3E}">
        <p14:creationId xmlns:p14="http://schemas.microsoft.com/office/powerpoint/2010/main" val="12694907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4" y="3581401"/>
            <a:ext cx="5759451" cy="5320454"/>
          </a:xfrm>
        </p:spPr>
        <p:txBody>
          <a:bodyPr/>
          <a:lstStyle/>
          <a:p>
            <a:pPr marL="0" indent="0" defTabSz="966612">
              <a:spcBef>
                <a:spcPts val="634"/>
              </a:spcBef>
              <a:buNone/>
              <a:defRPr/>
            </a:pPr>
            <a:r>
              <a:rPr lang="es-US" b="1" dirty="0">
                <a:solidFill>
                  <a:prstClr val="black"/>
                </a:solidFill>
                <a:ea typeface="ＭＳ Ｐゴシック"/>
                <a:cs typeface="Arial" panose="020B0604020202020204" pitchFamily="34" charset="0"/>
              </a:rPr>
              <a:t>Esta diapositiva tiene animación.</a:t>
            </a:r>
          </a:p>
          <a:p>
            <a:pPr marL="0" indent="0" defTabSz="966612">
              <a:spcBef>
                <a:spcPts val="634"/>
              </a:spcBef>
              <a:buNone/>
              <a:defRPr/>
            </a:pPr>
            <a:r>
              <a:rPr lang="es-US" b="1" dirty="0">
                <a:cs typeface="Arial" panose="020B0604020202020204" pitchFamily="34" charset="0"/>
              </a:rPr>
              <a:t>Notas del presentador/a</a:t>
            </a:r>
          </a:p>
          <a:p>
            <a:pPr marL="119149" indent="-119149" defTabSz="966612">
              <a:spcBef>
                <a:spcPts val="634"/>
              </a:spcBef>
              <a:defRPr/>
            </a:pPr>
            <a:r>
              <a:rPr lang="es-US" dirty="0">
                <a:solidFill>
                  <a:prstClr val="black"/>
                </a:solidFill>
                <a:cs typeface="Arial" panose="020B0604020202020204" pitchFamily="34" charset="0"/>
              </a:rPr>
              <a:t>Un período de beneficios es la forma en que Medicare Original mide el uso que usted hace de los servicios en los hospitales y cuidados en SFN. Un período de beneficios comienza el día en que ingresa como paciente hospitalizado en un hospital o en el SNF. El período de beneficios termina cuando no ha recibido ningún tipo de cuidado en internación (o cuidado especializado en un SNF) durante 60 días seguidos. Si ingresa en un hospital o SNF después de que un período de beneficios haya terminado, comenzará un nuevo período de beneficios. </a:t>
            </a:r>
          </a:p>
          <a:p>
            <a:pPr marL="119149" indent="-119149" defTabSz="966612">
              <a:spcBef>
                <a:spcPts val="634"/>
              </a:spcBef>
              <a:defRPr/>
            </a:pPr>
            <a:r>
              <a:rPr lang="es-US" dirty="0">
                <a:solidFill>
                  <a:prstClr val="black"/>
                </a:solidFill>
                <a:cs typeface="Arial" panose="020B0604020202020204" pitchFamily="34" charset="0"/>
              </a:rPr>
              <a:t>Debe pagar el deducible de la Parte A por internación para cada período de beneficios. No hay límite para la cantidad de períodos de beneficios que puede tener. Los períodos de beneficios pueden extenderse a través de años calendario.</a:t>
            </a:r>
          </a:p>
        </p:txBody>
      </p:sp>
    </p:spTree>
    <p:extLst>
      <p:ext uri="{BB962C8B-B14F-4D97-AF65-F5344CB8AC3E}">
        <p14:creationId xmlns:p14="http://schemas.microsoft.com/office/powerpoint/2010/main" val="33709054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52663" y="3581400"/>
            <a:ext cx="6797842" cy="5678487"/>
          </a:xfrm>
        </p:spPr>
        <p:txBody>
          <a:bodyPr/>
          <a:lstStyle/>
          <a:p>
            <a:pPr marL="0" indent="0" defTabSz="966612">
              <a:spcBef>
                <a:spcPts val="634"/>
              </a:spcBef>
              <a:buNone/>
              <a:defRPr/>
            </a:pPr>
            <a:r>
              <a:rPr lang="es-US" sz="1100" b="1" dirty="0">
                <a:cs typeface="Arial"/>
              </a:rPr>
              <a:t>Notas del presentador/a</a:t>
            </a:r>
          </a:p>
          <a:p>
            <a:pPr marL="119149" indent="-119149">
              <a:spcBef>
                <a:spcPts val="634"/>
              </a:spcBef>
              <a:defRPr/>
            </a:pPr>
            <a:r>
              <a:rPr lang="es-US" sz="1100" b="1" dirty="0">
                <a:solidFill>
                  <a:prstClr val="black"/>
                </a:solidFill>
                <a:cs typeface="Arial"/>
              </a:rPr>
              <a:t>Si recibe beneficios de Seguridad Social o de la RRB, al menos 4 meses antes de cumplir los 65 años, usted quedará automáticamente inscrito en la Parte A sin prima. </a:t>
            </a:r>
          </a:p>
          <a:p>
            <a:pPr marL="119149" indent="-119149">
              <a:spcBef>
                <a:spcPts val="634"/>
              </a:spcBef>
              <a:defRPr/>
            </a:pPr>
            <a:r>
              <a:rPr lang="es-US" sz="1100" b="1" dirty="0">
                <a:solidFill>
                  <a:prstClr val="black"/>
                </a:solidFill>
                <a:cs typeface="Arial"/>
              </a:rPr>
              <a:t>Si no recibe la Parte A automáticamente, debería considerar inscribirse en la Parte A cuando sea elegible por primera vez</a:t>
            </a:r>
            <a:r>
              <a:rPr lang="es-US" sz="1100" dirty="0">
                <a:solidFill>
                  <a:prstClr val="black"/>
                </a:solidFill>
                <a:cs typeface="Arial"/>
              </a:rPr>
              <a:t> (durante su Período de Inscripción Inicial [IEP, por sus siglas en inglés]). La mayoría no paga una prima mensual por la cobertura de la Parte A porque ellos o sus cónyuges pagaron los impuestos de Medicare mientras trabajaban. </a:t>
            </a:r>
          </a:p>
          <a:p>
            <a:pPr marL="119149" indent="-119149">
              <a:spcBef>
                <a:spcPts val="634"/>
              </a:spcBef>
              <a:defRPr/>
            </a:pPr>
            <a:r>
              <a:rPr lang="es-US" sz="1100" b="1" dirty="0">
                <a:solidFill>
                  <a:prstClr val="black"/>
                </a:solidFill>
                <a:cs typeface="Arial"/>
              </a:rPr>
              <a:t>Si no es elegible para la Parte A gratis y no la adquiere cuando es elegible por primera vez, su prima mensual puede aumentar hasta un 10 %. </a:t>
            </a:r>
            <a:r>
              <a:rPr lang="es-US" sz="1100" dirty="0">
                <a:solidFill>
                  <a:prstClr val="black"/>
                </a:solidFill>
                <a:cs typeface="Arial"/>
              </a:rPr>
              <a:t>Deberá pagar la prima más alta por el doble de la cantidad de años que podría haber tenido la Parte A, pero no se inscribió. La multa por inscripción tardía en la Parte A se aplica después de que hayan pasado 12 meses desde el último día del IEP hasta la última fecha del período de inscripción que usted usó para inscribirse. Es decir, si pasan menos de 12 meses, no se aplicará ninguna multa. Esta multa tampoco se aplicará si usted es elegible para un Período de Inscripción Especial (SEP, por sus siglas en inglés). Recuerde: solo será elegible para un SEP si, la primera vez que sea elegible para Medicare, usted o su cónyuge (o algún familiar si usted está discapacitado) está trabajando activamente y tiene un plan de salud grupal (GHP, por sus siglas en inglés) a través de un empleador o sindicato con base en ese trabajo. Puede solicitar durante cualquier mes mientras todavía esté cubierto por el GHP con base en un empleo actual, o durante el período de 8 meses que comienza el mes posterior a que finalice el empleo o la cobertura del GHP, lo que suceda primero. Si aún trabaja o tiene cobertura a través de su cónyuge, hable con el coordinador de beneficios del empleador para saber cómo se verá afectada la cobertura del empleador si se inscribe en Medicare (o demora la inscripción). </a:t>
            </a:r>
          </a:p>
          <a:p>
            <a:pPr marL="119149" indent="-119149" defTabSz="966612">
              <a:spcBef>
                <a:spcPts val="634"/>
              </a:spcBef>
              <a:defRPr/>
            </a:pPr>
            <a:r>
              <a:rPr lang="es-US" sz="1100" b="1" dirty="0">
                <a:solidFill>
                  <a:prstClr val="black"/>
                </a:solidFill>
                <a:cs typeface="Arial"/>
              </a:rPr>
              <a:t>Si tiene Medicare, no podrá seguir aportando a la Cuenta de Ahorros de Salud (HSA, por sus siglas en inglés). </a:t>
            </a:r>
            <a:r>
              <a:rPr lang="es-US" sz="1100" dirty="0">
                <a:solidFill>
                  <a:prstClr val="black"/>
                </a:solidFill>
                <a:cs typeface="Arial"/>
              </a:rPr>
              <a:t>Hable con el administrador de beneficios de la compañía para saber cuándo debe dejar de hacer aportes a la HSA si planea inscribirse en Medicare. Es posible que tenga que dejar de aportar a la HSA hasta 6 meses antes de que comience su cobertura de Medicare si solicita con retraso. La Parte A puede ser retroactiva hasta 6 meses, pero no puede entrar en vigencia antes del primer mes en el que fue elegible. Puede retirar dinero de su HSA después de solicitar Medicare para ayudar a pagar los gastos médicos (como deducibles, primas y copagos). Si aporta a la HSA después de tener Medicare, puede quedar sujeto a una multa impositiva por parte del Servicio de Impuestos Interno (IRS). Vea la publicación 969 del IRS para obtener más información. </a:t>
            </a:r>
            <a:r>
              <a:rPr lang="es-US" sz="1100" dirty="0">
                <a:solidFill>
                  <a:prstClr val="black"/>
                </a:solidFill>
                <a:cs typeface="Arial"/>
                <a:hlinkClick r:id="rId3"/>
              </a:rPr>
              <a:t>IRS.gov/pub/</a:t>
            </a:r>
            <a:r>
              <a:rPr lang="es-US" sz="1100" dirty="0" err="1">
                <a:solidFill>
                  <a:prstClr val="black"/>
                </a:solidFill>
                <a:cs typeface="Arial"/>
                <a:hlinkClick r:id="rId3"/>
              </a:rPr>
              <a:t>irs-pdf</a:t>
            </a:r>
            <a:r>
              <a:rPr lang="es-US" sz="1100" dirty="0">
                <a:solidFill>
                  <a:prstClr val="black"/>
                </a:solidFill>
                <a:cs typeface="Arial"/>
                <a:hlinkClick r:id="rId3"/>
              </a:rPr>
              <a:t>/p969.pdf</a:t>
            </a:r>
            <a:r>
              <a:rPr lang="es-US" sz="1100" dirty="0">
                <a:solidFill>
                  <a:prstClr val="black"/>
                </a:solidFill>
                <a:cs typeface="Arial"/>
              </a:rPr>
              <a:t>.</a:t>
            </a:r>
          </a:p>
          <a:p>
            <a:pPr marL="0" indent="0" defTabSz="966612">
              <a:buNone/>
              <a:defRPr/>
            </a:pPr>
            <a:endParaRPr lang="en-US" sz="1100" dirty="0">
              <a:solidFill>
                <a:prstClr val="black"/>
              </a:solidFill>
            </a:endParaRPr>
          </a:p>
        </p:txBody>
      </p:sp>
    </p:spTree>
    <p:extLst>
      <p:ext uri="{BB962C8B-B14F-4D97-AF65-F5344CB8AC3E}">
        <p14:creationId xmlns:p14="http://schemas.microsoft.com/office/powerpoint/2010/main" val="2424393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581400"/>
            <a:ext cx="5852160" cy="5144347"/>
          </a:xfrm>
        </p:spPr>
        <p:txBody>
          <a:bodyPr/>
          <a:lstStyle/>
          <a:p>
            <a:pPr marL="0" indent="0" defTabSz="966612">
              <a:spcBef>
                <a:spcPts val="600"/>
              </a:spcBef>
              <a:buNone/>
              <a:defRPr/>
            </a:pPr>
            <a:r>
              <a:rPr lang="es-US" b="1">
                <a:solidFill>
                  <a:srgbClr val="000000"/>
                </a:solidFill>
                <a:cs typeface="Arial" panose="020B0604020202020204" pitchFamily="34" charset="0"/>
              </a:rPr>
              <a:t>Notas del presentador</a:t>
            </a:r>
            <a:r>
              <a:rPr lang="es-US">
                <a:solidFill>
                  <a:srgbClr val="444444"/>
                </a:solidFill>
                <a:cs typeface="Arial" panose="020B0604020202020204" pitchFamily="34" charset="0"/>
              </a:rPr>
              <a:t>​</a:t>
            </a:r>
          </a:p>
          <a:p>
            <a:pPr marL="0" indent="0" defTabSz="966612">
              <a:spcBef>
                <a:spcPts val="600"/>
              </a:spcBef>
              <a:buNone/>
              <a:defRPr/>
            </a:pPr>
            <a:r>
              <a:rPr lang="es-US">
                <a:solidFill>
                  <a:prstClr val="black"/>
                </a:solidFill>
                <a:cs typeface="Arial" panose="020B0604020202020204" pitchFamily="34" charset="0"/>
              </a:rPr>
              <a:t>En la lección 1 se explican las partes de Medicare, las opciones de cobertura, la inscripción automática y los períodos de inscripción. </a:t>
            </a:r>
          </a:p>
          <a:p>
            <a:pPr marL="0" indent="0">
              <a:spcBef>
                <a:spcPts val="600"/>
              </a:spcBef>
              <a:buNone/>
            </a:pPr>
            <a:endParaRPr lang="en-US" sz="1100" dirty="0"/>
          </a:p>
        </p:txBody>
      </p:sp>
    </p:spTree>
    <p:extLst>
      <p:ext uri="{BB962C8B-B14F-4D97-AF65-F5344CB8AC3E}">
        <p14:creationId xmlns:p14="http://schemas.microsoft.com/office/powerpoint/2010/main" val="2233897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68441" y="3581400"/>
            <a:ext cx="6954253" cy="5827295"/>
          </a:xfrm>
        </p:spPr>
        <p:txBody>
          <a:bodyPr/>
          <a:lstStyle/>
          <a:p>
            <a:pPr marL="0" indent="0" defTabSz="966612">
              <a:spcBef>
                <a:spcPts val="634"/>
              </a:spcBef>
              <a:buNone/>
              <a:defRPr/>
            </a:pPr>
            <a:r>
              <a:rPr lang="es-US" sz="1050" b="1" dirty="0">
                <a:solidFill>
                  <a:prstClr val="black"/>
                </a:solidFill>
                <a:ea typeface="ＭＳ Ｐゴシック"/>
                <a:cs typeface="Arial"/>
              </a:rPr>
              <a:t>Esta diapositiva tiene animación.</a:t>
            </a:r>
          </a:p>
          <a:p>
            <a:pPr marL="0" indent="0" defTabSz="966612">
              <a:spcBef>
                <a:spcPts val="634"/>
              </a:spcBef>
              <a:buNone/>
              <a:defRPr/>
            </a:pPr>
            <a:r>
              <a:rPr lang="es-US" sz="1050" b="1" dirty="0">
                <a:cs typeface="Arial"/>
              </a:rPr>
              <a:t>Notas del presentador/a</a:t>
            </a:r>
          </a:p>
          <a:p>
            <a:pPr marL="0" indent="0" defTabSz="966612">
              <a:spcBef>
                <a:spcPts val="634"/>
              </a:spcBef>
              <a:buNone/>
              <a:defRPr/>
            </a:pPr>
            <a:r>
              <a:rPr lang="es-US" sz="1050" dirty="0">
                <a:solidFill>
                  <a:prstClr val="black"/>
                </a:solidFill>
                <a:cs typeface="Arial"/>
              </a:rPr>
              <a:t>La Parte B ayuda a cubrir los siguientes servicios necesarios por razones médicas:</a:t>
            </a:r>
          </a:p>
          <a:p>
            <a:pPr defTabSz="966612">
              <a:spcBef>
                <a:spcPts val="634"/>
              </a:spcBef>
              <a:defRPr/>
            </a:pPr>
            <a:r>
              <a:rPr lang="es-US" sz="1050" dirty="0">
                <a:cs typeface="Arial"/>
              </a:rPr>
              <a:t>Servicios médicos: servicios necesarios por razones médicas.</a:t>
            </a:r>
          </a:p>
          <a:p>
            <a:pPr>
              <a:spcBef>
                <a:spcPts val="634"/>
              </a:spcBef>
              <a:defRPr/>
            </a:pPr>
            <a:r>
              <a:rPr lang="es-US" sz="1050" dirty="0">
                <a:cs typeface="Arial"/>
              </a:rPr>
              <a:t>Suministros y servicios ambulatorios médicos y quirúrgicos: para procedimientos aprobados, como suturas o radiografías.</a:t>
            </a:r>
            <a:r>
              <a:rPr lang="es-US" sz="1050" dirty="0">
                <a:solidFill>
                  <a:prstClr val="black"/>
                </a:solidFill>
                <a:cs typeface="Arial"/>
              </a:rPr>
              <a:t> </a:t>
            </a:r>
          </a:p>
          <a:p>
            <a:pPr defTabSz="966612">
              <a:spcBef>
                <a:spcPts val="634"/>
              </a:spcBef>
              <a:defRPr/>
            </a:pPr>
            <a:r>
              <a:rPr lang="es-US" sz="1050" dirty="0">
                <a:cs typeface="Arial"/>
              </a:rPr>
              <a:t>Servicios de laboratorio clínico: análisis de sangre, análisis de orina y algunos exámenes médicos.</a:t>
            </a:r>
          </a:p>
          <a:p>
            <a:pPr>
              <a:spcBef>
                <a:spcPts val="634"/>
              </a:spcBef>
              <a:defRPr/>
            </a:pPr>
            <a:r>
              <a:rPr lang="es-US" sz="1050" dirty="0">
                <a:solidFill>
                  <a:prstClr val="black"/>
                </a:solidFill>
                <a:cs typeface="Arial"/>
              </a:rPr>
              <a:t>DME: como andadores, sillas de ruedas y bastones. </a:t>
            </a:r>
          </a:p>
          <a:p>
            <a:pPr defTabSz="966612">
              <a:spcBef>
                <a:spcPts val="634"/>
              </a:spcBef>
              <a:defRPr/>
            </a:pPr>
            <a:r>
              <a:rPr lang="es-US" sz="1050" dirty="0">
                <a:cs typeface="Arial"/>
              </a:rPr>
              <a:t>Equipos y suministros para análisis para diabéticos: monitores para analizar el azúcar en sangre (glucosa), tiras reactivas para el análisis del azúcar en sangre, insulina, lancetas y accesorios para lancetas, soluciones para el control del azúcar en sangre, calzado o plantillas terapéuticas.</a:t>
            </a:r>
          </a:p>
          <a:p>
            <a:pPr>
              <a:spcBef>
                <a:spcPts val="634"/>
              </a:spcBef>
              <a:defRPr/>
            </a:pPr>
            <a:r>
              <a:rPr lang="es-US" sz="1050" dirty="0">
                <a:cs typeface="Arial"/>
              </a:rPr>
              <a:t>Servicios preventivos: muchos exámenes, análisis, pruebas de detección y algunas vacunas para prevenir, detectar o manejar un problema médico (como vacunas contra la gripe y una consulta anual de bienestar).</a:t>
            </a:r>
            <a:r>
              <a:rPr lang="es-US" sz="1050" dirty="0">
                <a:solidFill>
                  <a:prstClr val="black"/>
                </a:solidFill>
                <a:cs typeface="Arial"/>
              </a:rPr>
              <a:t> </a:t>
            </a:r>
          </a:p>
          <a:p>
            <a:pPr>
              <a:spcBef>
                <a:spcPts val="634"/>
              </a:spcBef>
              <a:defRPr/>
            </a:pPr>
            <a:r>
              <a:rPr lang="es-US" sz="1050" dirty="0">
                <a:cs typeface="Arial"/>
              </a:rPr>
              <a:t>Servicios de salud en el hogar: puede utilizar sus beneficios de salud en el hogar en virtud de la Parte A o la Parte B. La Parte B paga por la atención médica en el hogar si la necesidad de dicho cuidado no está precedida por una hospitalización, o cuando el número de visitas de atención médica en el hogar cubiertas por la Parte A excede las 100.</a:t>
            </a:r>
            <a:r>
              <a:rPr lang="es-US" sz="1050" dirty="0">
                <a:solidFill>
                  <a:prstClr val="black"/>
                </a:solidFill>
                <a:cs typeface="Arial"/>
              </a:rPr>
              <a:t> Para obtener más información, visite </a:t>
            </a:r>
            <a:r>
              <a:rPr lang="es-US" sz="1050" u="sng" dirty="0">
                <a:hlinkClick r:id="rId3"/>
              </a:rPr>
              <a:t>Medicare.gov/</a:t>
            </a:r>
            <a:r>
              <a:rPr lang="es-US" sz="1050" u="sng" dirty="0" err="1">
                <a:hlinkClick r:id="rId3"/>
              </a:rPr>
              <a:t>publications</a:t>
            </a:r>
            <a:r>
              <a:rPr lang="es-US" sz="1050" dirty="0">
                <a:solidFill>
                  <a:prstClr val="black"/>
                </a:solidFill>
                <a:cs typeface="Arial"/>
              </a:rPr>
              <a:t> para revisar la publicación “Medicare y la Atención Médica en el Hogar” (producto de los CMS </a:t>
            </a:r>
            <a:r>
              <a:rPr lang="es-US" sz="1050" dirty="0" err="1">
                <a:solidFill>
                  <a:prstClr val="black"/>
                </a:solidFill>
                <a:cs typeface="Arial"/>
              </a:rPr>
              <a:t>n.°</a:t>
            </a:r>
            <a:r>
              <a:rPr lang="es-US" sz="1050" dirty="0">
                <a:solidFill>
                  <a:prstClr val="black"/>
                </a:solidFill>
                <a:cs typeface="Arial"/>
              </a:rPr>
              <a:t> 10969). También puede visitar </a:t>
            </a:r>
            <a:r>
              <a:rPr lang="es-US" sz="1050" dirty="0">
                <a:solidFill>
                  <a:prstClr val="black"/>
                </a:solidFill>
                <a:cs typeface="Arial"/>
                <a:hlinkClick r:id="rId4"/>
              </a:rPr>
              <a:t>CMS.gov/Center/</a:t>
            </a:r>
            <a:r>
              <a:rPr lang="es-US" sz="1050" dirty="0" err="1">
                <a:solidFill>
                  <a:prstClr val="black"/>
                </a:solidFill>
                <a:cs typeface="Arial"/>
                <a:hlinkClick r:id="rId4"/>
              </a:rPr>
              <a:t>Provider-Type</a:t>
            </a:r>
            <a:r>
              <a:rPr lang="es-US" sz="1050" dirty="0">
                <a:solidFill>
                  <a:prstClr val="black"/>
                </a:solidFill>
                <a:cs typeface="Arial"/>
                <a:hlinkClick r:id="rId4"/>
              </a:rPr>
              <a:t>/Home-Health-Agency-HHA-Center.html</a:t>
            </a:r>
            <a:r>
              <a:rPr lang="es-US" sz="1050" dirty="0">
                <a:solidFill>
                  <a:prstClr val="black"/>
                </a:solidFill>
                <a:cs typeface="Arial"/>
              </a:rPr>
              <a:t>.</a:t>
            </a:r>
          </a:p>
          <a:p>
            <a:pPr defTabSz="966612">
              <a:spcBef>
                <a:spcPts val="634"/>
              </a:spcBef>
              <a:defRPr/>
            </a:pPr>
            <a:r>
              <a:rPr lang="es-US" sz="1050" dirty="0">
                <a:solidFill>
                  <a:prstClr val="black"/>
                </a:solidFill>
                <a:cs typeface="Arial"/>
              </a:rPr>
              <a:t>Servicios de patología del habla y el lenguaje, y de terapia ocupacional y fisioterapia para pacientes ambulatorios, necesarios por razones médicas.</a:t>
            </a:r>
          </a:p>
          <a:p>
            <a:pPr defTabSz="966612">
              <a:spcBef>
                <a:spcPts val="634"/>
              </a:spcBef>
              <a:defRPr/>
            </a:pPr>
            <a:r>
              <a:rPr lang="es-US" sz="1050" dirty="0">
                <a:solidFill>
                  <a:prstClr val="black"/>
                </a:solidFill>
                <a:cs typeface="Arial"/>
              </a:rPr>
              <a:t>Servicios ambulatorios de cuidado de salud mental.</a:t>
            </a:r>
          </a:p>
          <a:p>
            <a:pPr defTabSz="966612">
              <a:spcBef>
                <a:spcPts val="634"/>
              </a:spcBef>
              <a:defRPr/>
            </a:pPr>
            <a:r>
              <a:rPr lang="es-US" sz="1050" dirty="0">
                <a:solidFill>
                  <a:prstClr val="black"/>
                </a:solidFill>
                <a:cs typeface="Arial"/>
              </a:rPr>
              <a:t>Un número limitado de medicamentos recetados para pacientes ambulatorios en determinadas condiciones: Normalmente, la Parte B cubre medicamentos que usted habitualmente no se autoadministraría, como los que obtiene en la consulta del médico o en un entorno hospitalario ambulatorio. Para revisar algunos ejemplos de medicamentos cubiertos por la Parte B, visite </a:t>
            </a:r>
            <a:r>
              <a:rPr lang="es-US" sz="1050" dirty="0">
                <a:solidFill>
                  <a:prstClr val="black"/>
                </a:solidFill>
                <a:cs typeface="Arial"/>
                <a:hlinkClick r:id="rId5"/>
              </a:rPr>
              <a:t>Medicare.gov/</a:t>
            </a:r>
            <a:r>
              <a:rPr lang="es-US" sz="1050" dirty="0" err="1">
                <a:solidFill>
                  <a:prstClr val="black"/>
                </a:solidFill>
                <a:cs typeface="Arial"/>
                <a:hlinkClick r:id="rId5"/>
              </a:rPr>
              <a:t>coverage</a:t>
            </a:r>
            <a:r>
              <a:rPr lang="es-US" sz="1050" dirty="0">
                <a:solidFill>
                  <a:prstClr val="black"/>
                </a:solidFill>
                <a:cs typeface="Arial"/>
                <a:hlinkClick r:id="rId5"/>
              </a:rPr>
              <a:t>/</a:t>
            </a:r>
            <a:r>
              <a:rPr lang="es-US" sz="1050" dirty="0" err="1">
                <a:solidFill>
                  <a:prstClr val="black"/>
                </a:solidFill>
                <a:cs typeface="Arial"/>
                <a:hlinkClick r:id="rId5"/>
              </a:rPr>
              <a:t>prescription-drugs-outpatient</a:t>
            </a:r>
            <a:r>
              <a:rPr lang="es-US" sz="1050" dirty="0">
                <a:solidFill>
                  <a:prstClr val="black"/>
                </a:solidFill>
                <a:cs typeface="Arial"/>
              </a:rPr>
              <a:t>. </a:t>
            </a:r>
          </a:p>
          <a:p>
            <a:pPr marL="0" indent="0" defTabSz="966612">
              <a:spcBef>
                <a:spcPts val="634"/>
              </a:spcBef>
              <a:buNone/>
              <a:defRPr/>
            </a:pPr>
            <a:r>
              <a:rPr lang="es-US" sz="1050" dirty="0">
                <a:solidFill>
                  <a:prstClr val="black"/>
                </a:solidFill>
                <a:cs typeface="Arial"/>
              </a:rPr>
              <a:t>Vea en la siguiente diapositiva una lista de los servicios preventivos cubiertos por Medicare.</a:t>
            </a:r>
          </a:p>
          <a:p>
            <a:pPr marL="0" indent="0" defTabSz="966612">
              <a:spcBef>
                <a:spcPts val="634"/>
              </a:spcBef>
              <a:buNone/>
              <a:defRPr/>
            </a:pPr>
            <a:r>
              <a:rPr lang="es-US" sz="1050" dirty="0">
                <a:solidFill>
                  <a:prstClr val="black"/>
                </a:solidFill>
                <a:cs typeface="Arial"/>
              </a:rPr>
              <a:t>Para saber si Medicare cubre un servicio que no está en la lista, visite </a:t>
            </a:r>
            <a:r>
              <a:rPr lang="es-US" sz="1050" dirty="0">
                <a:solidFill>
                  <a:prstClr val="black"/>
                </a:solidFill>
                <a:cs typeface="Arial"/>
                <a:hlinkClick r:id="rId6"/>
              </a:rPr>
              <a:t>Medicare.gov/</a:t>
            </a:r>
            <a:r>
              <a:rPr lang="es-US" sz="1050" dirty="0" err="1">
                <a:solidFill>
                  <a:prstClr val="black"/>
                </a:solidFill>
                <a:cs typeface="Arial"/>
                <a:hlinkClick r:id="rId6"/>
              </a:rPr>
              <a:t>coverage</a:t>
            </a:r>
            <a:r>
              <a:rPr lang="es-US" sz="1050" dirty="0">
                <a:solidFill>
                  <a:prstClr val="black"/>
                </a:solidFill>
                <a:cs typeface="Arial"/>
              </a:rPr>
              <a:t> o llame al 1-800-MEDICARE (1-800- 633- 4227): TTY 1-877-486-2048. También puede descargar la aplicación móvil “Qué está cubierto”. La aplicación está disponible gratis tanto en App Store como en Google Play.</a:t>
            </a:r>
          </a:p>
          <a:p>
            <a:endParaRPr lang="en-US" sz="1050" dirty="0"/>
          </a:p>
        </p:txBody>
      </p:sp>
    </p:spTree>
    <p:extLst>
      <p:ext uri="{BB962C8B-B14F-4D97-AF65-F5344CB8AC3E}">
        <p14:creationId xmlns:p14="http://schemas.microsoft.com/office/powerpoint/2010/main" val="28905928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330455"/>
          </a:xfrm>
        </p:spPr>
        <p:txBody>
          <a:bodyPr/>
          <a:lstStyle/>
          <a:p>
            <a:pPr marL="0" indent="0" defTabSz="966612">
              <a:spcBef>
                <a:spcPts val="634"/>
              </a:spcBef>
              <a:buNone/>
              <a:defRPr/>
            </a:pPr>
            <a:r>
              <a:rPr lang="es-US" b="1">
                <a:cs typeface="Arial" panose="020B0604020202020204" pitchFamily="34" charset="0"/>
              </a:rPr>
              <a:t>Notas del presentador/a</a:t>
            </a:r>
          </a:p>
          <a:p>
            <a:pPr marL="119149" indent="-119149" defTabSz="966612">
              <a:spcBef>
                <a:spcPts val="634"/>
              </a:spcBef>
              <a:defRPr/>
            </a:pPr>
            <a:r>
              <a:rPr lang="es-US">
                <a:solidFill>
                  <a:prstClr val="black"/>
                </a:solidFill>
                <a:cs typeface="Arial" panose="020B0604020202020204" pitchFamily="34" charset="0"/>
              </a:rPr>
              <a:t>Medicare también cubre muchos servicios preventivos (atención médica para prevenir o detectar enfermedades en una etapa temprana, cuando el tratamiento tiene más probabilidades de funcionar mejor). Usted no debe pagar nada para la mayoría de los servicios preventivos cubiertos si recibe los servicios de un médico u otro proveedor de atención médica calificada que acepta la asignación. Sin embargo, para algunos servicios preventivos es posible que tenga que pagar un deducible, coseguro o ambos. Estos costos también pueden aplicarse si recibe un servicio preventivo en la misma visita como un servicio que no sea preventivo. Hable con su proveedor de cuidado de la salud sobre los servicios que son adecuados para usted.</a:t>
            </a:r>
          </a:p>
          <a:p>
            <a:pPr marL="119149" indent="-119149">
              <a:spcBef>
                <a:spcPts val="634"/>
              </a:spcBef>
              <a:defRPr/>
            </a:pPr>
            <a:r>
              <a:rPr lang="es-US">
                <a:solidFill>
                  <a:prstClr val="black"/>
                </a:solidFill>
                <a:cs typeface="Arial" panose="020B0604020202020204" pitchFamily="34" charset="0"/>
              </a:rPr>
              <a:t>Para obtener más información sobre servicios preventivos, visite </a:t>
            </a:r>
            <a:r>
              <a:rPr lang="es-US">
                <a:solidFill>
                  <a:prstClr val="black"/>
                </a:solidFill>
                <a:cs typeface="Arial" panose="020B0604020202020204" pitchFamily="34" charset="0"/>
                <a:hlinkClick r:id="rId3"/>
              </a:rPr>
              <a:t>Medicare.gov/coverage/preventive-screening-services</a:t>
            </a:r>
            <a:r>
              <a:rPr lang="es-US">
                <a:solidFill>
                  <a:prstClr val="black"/>
                </a:solidFill>
                <a:cs typeface="Arial" panose="020B0604020202020204" pitchFamily="34" charset="0"/>
              </a:rPr>
              <a:t>. </a:t>
            </a:r>
          </a:p>
          <a:p>
            <a:pPr marL="0" indent="0">
              <a:buNone/>
            </a:pPr>
            <a:endParaRPr lang="en-US" dirty="0"/>
          </a:p>
        </p:txBody>
      </p:sp>
    </p:spTree>
    <p:extLst>
      <p:ext uri="{BB962C8B-B14F-4D97-AF65-F5344CB8AC3E}">
        <p14:creationId xmlns:p14="http://schemas.microsoft.com/office/powerpoint/2010/main" val="18384222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69232" y="3581400"/>
            <a:ext cx="6485021" cy="5600699"/>
          </a:xfrm>
        </p:spPr>
        <p:txBody>
          <a:bodyPr/>
          <a:lstStyle/>
          <a:p>
            <a:pPr marL="0" indent="0" defTabSz="966612">
              <a:spcBef>
                <a:spcPts val="634"/>
              </a:spcBef>
              <a:buNone/>
              <a:defRPr/>
            </a:pPr>
            <a:r>
              <a:rPr lang="es-US" b="1" dirty="0">
                <a:solidFill>
                  <a:prstClr val="black"/>
                </a:solidFill>
                <a:ea typeface="ＭＳ Ｐゴシック"/>
                <a:cs typeface="Arial"/>
              </a:rPr>
              <a:t>Esta diapositiva tiene animación.</a:t>
            </a:r>
          </a:p>
          <a:p>
            <a:pPr marL="0" indent="0" defTabSz="966612">
              <a:spcBef>
                <a:spcPts val="634"/>
              </a:spcBef>
              <a:buNone/>
              <a:defRPr/>
            </a:pPr>
            <a:r>
              <a:rPr lang="es-US" b="1" dirty="0">
                <a:cs typeface="Arial"/>
              </a:rPr>
              <a:t>Notas del presentador/a</a:t>
            </a:r>
          </a:p>
          <a:p>
            <a:pPr marL="0" indent="0" defTabSz="966612">
              <a:spcBef>
                <a:spcPts val="634"/>
              </a:spcBef>
              <a:buNone/>
              <a:defRPr/>
            </a:pPr>
            <a:r>
              <a:rPr lang="es-US" dirty="0">
                <a:solidFill>
                  <a:prstClr val="black"/>
                </a:solidFill>
                <a:cs typeface="Arial"/>
              </a:rPr>
              <a:t>Medicare no cubre todo. Si necesita determinados servicios que no estén cubiertos por la Parte A o la Parte B deberá pagarlos usted, a menos que:</a:t>
            </a:r>
          </a:p>
          <a:p>
            <a:pPr marL="118813" indent="-118813" defTabSz="966612">
              <a:spcBef>
                <a:spcPts val="634"/>
              </a:spcBef>
              <a:defRPr/>
            </a:pPr>
            <a:r>
              <a:rPr lang="es-US" dirty="0">
                <a:solidFill>
                  <a:prstClr val="black"/>
                </a:solidFill>
                <a:cs typeface="Arial"/>
              </a:rPr>
              <a:t>Tenga otra cobertura (incluida Medicaid) que cubra los costos.</a:t>
            </a:r>
          </a:p>
          <a:p>
            <a:pPr marL="118813" indent="-118813" defTabSz="966612">
              <a:spcBef>
                <a:spcPts val="634"/>
              </a:spcBef>
              <a:defRPr/>
            </a:pPr>
            <a:r>
              <a:rPr lang="es-US" dirty="0">
                <a:solidFill>
                  <a:prstClr val="black"/>
                </a:solidFill>
                <a:cs typeface="Arial"/>
              </a:rPr>
              <a:t>Tenga un plan Medicare </a:t>
            </a:r>
            <a:r>
              <a:rPr lang="es-US" dirty="0" err="1">
                <a:solidFill>
                  <a:prstClr val="black"/>
                </a:solidFill>
                <a:cs typeface="Arial"/>
              </a:rPr>
              <a:t>Advantage</a:t>
            </a:r>
            <a:r>
              <a:rPr lang="es-US" dirty="0">
                <a:solidFill>
                  <a:prstClr val="black"/>
                </a:solidFill>
                <a:cs typeface="Arial"/>
              </a:rPr>
              <a:t> cubra estos servicios.</a:t>
            </a:r>
          </a:p>
          <a:p>
            <a:pPr marL="0" indent="0" defTabSz="966612">
              <a:spcBef>
                <a:spcPts val="634"/>
              </a:spcBef>
              <a:buNone/>
              <a:defRPr/>
            </a:pPr>
            <a:r>
              <a:rPr lang="es-US" dirty="0">
                <a:solidFill>
                  <a:prstClr val="black"/>
                </a:solidFill>
                <a:cs typeface="Arial"/>
              </a:rPr>
              <a:t>Algunos de los artículos y servicios que Medicare Original no cubre incluyen:</a:t>
            </a:r>
          </a:p>
          <a:p>
            <a:pPr marL="118813" indent="-118813">
              <a:spcBef>
                <a:spcPts val="634"/>
              </a:spcBef>
              <a:defRPr/>
            </a:pPr>
            <a:r>
              <a:rPr lang="es-US" dirty="0">
                <a:solidFill>
                  <a:prstClr val="black"/>
                </a:solidFill>
                <a:cs typeface="Arial"/>
              </a:rPr>
              <a:t>La mayor parte de la atención odontológica. </a:t>
            </a:r>
          </a:p>
          <a:p>
            <a:pPr marL="118813" indent="-118813" defTabSz="966612">
              <a:spcBef>
                <a:spcPts val="634"/>
              </a:spcBef>
              <a:defRPr/>
            </a:pPr>
            <a:r>
              <a:rPr lang="es-US" dirty="0">
                <a:solidFill>
                  <a:prstClr val="black"/>
                </a:solidFill>
                <a:cs typeface="Arial"/>
              </a:rPr>
              <a:t>Exámenes de la visión (para anteojos recetados).</a:t>
            </a:r>
          </a:p>
          <a:p>
            <a:pPr marL="118813" indent="-118813">
              <a:spcBef>
                <a:spcPts val="634"/>
              </a:spcBef>
              <a:defRPr/>
            </a:pPr>
            <a:r>
              <a:rPr lang="es-US" dirty="0">
                <a:solidFill>
                  <a:prstClr val="black"/>
                </a:solidFill>
                <a:cs typeface="Arial"/>
              </a:rPr>
              <a:t>Dentaduras postizas.</a:t>
            </a:r>
          </a:p>
          <a:p>
            <a:pPr marL="118813" indent="-118813">
              <a:spcBef>
                <a:spcPts val="634"/>
              </a:spcBef>
              <a:defRPr/>
            </a:pPr>
            <a:r>
              <a:rPr lang="es-US" dirty="0">
                <a:solidFill>
                  <a:prstClr val="black"/>
                </a:solidFill>
                <a:cs typeface="Arial"/>
              </a:rPr>
              <a:t>Cirugía cosmética.</a:t>
            </a:r>
          </a:p>
          <a:p>
            <a:pPr marL="118813" indent="-118813">
              <a:spcBef>
                <a:spcPts val="634"/>
              </a:spcBef>
              <a:defRPr/>
            </a:pPr>
            <a:r>
              <a:rPr lang="es-US" dirty="0">
                <a:solidFill>
                  <a:prstClr val="black"/>
                </a:solidFill>
                <a:cs typeface="Arial"/>
              </a:rPr>
              <a:t>Terapia de masaje.</a:t>
            </a:r>
          </a:p>
          <a:p>
            <a:pPr marL="118813" indent="-118813">
              <a:spcBef>
                <a:spcPts val="634"/>
              </a:spcBef>
              <a:defRPr/>
            </a:pPr>
            <a:r>
              <a:rPr lang="es-US" dirty="0">
                <a:solidFill>
                  <a:prstClr val="black"/>
                </a:solidFill>
                <a:cs typeface="Arial"/>
              </a:rPr>
              <a:t>Exámenes físicos de rutina.</a:t>
            </a:r>
          </a:p>
          <a:p>
            <a:pPr marL="118813" indent="-118813">
              <a:spcBef>
                <a:spcPts val="634"/>
              </a:spcBef>
              <a:defRPr/>
            </a:pPr>
            <a:r>
              <a:rPr lang="es-US" dirty="0">
                <a:solidFill>
                  <a:prstClr val="black"/>
                </a:solidFill>
                <a:cs typeface="Arial"/>
              </a:rPr>
              <a:t>Audífonos y exámenes para regularlos.</a:t>
            </a:r>
          </a:p>
          <a:p>
            <a:pPr marL="118813" indent="-118813">
              <a:spcBef>
                <a:spcPts val="634"/>
              </a:spcBef>
              <a:defRPr/>
            </a:pPr>
            <a:r>
              <a:rPr lang="es-US" dirty="0">
                <a:solidFill>
                  <a:prstClr val="black"/>
                </a:solidFill>
                <a:cs typeface="Arial"/>
              </a:rPr>
              <a:t>Cuidado a largo plazo.</a:t>
            </a:r>
          </a:p>
          <a:p>
            <a:pPr marL="118813" indent="-118813" defTabSz="966612">
              <a:spcBef>
                <a:spcPts val="634"/>
              </a:spcBef>
              <a:defRPr/>
            </a:pPr>
            <a:r>
              <a:rPr lang="es-US" dirty="0">
                <a:solidFill>
                  <a:prstClr val="black"/>
                </a:solidFill>
                <a:cs typeface="Arial"/>
              </a:rPr>
              <a:t>Servicios de conserjería.</a:t>
            </a:r>
          </a:p>
          <a:p>
            <a:pPr marL="118813" indent="-118813">
              <a:spcBef>
                <a:spcPts val="634"/>
              </a:spcBef>
              <a:defRPr/>
            </a:pPr>
            <a:r>
              <a:rPr lang="es-US" dirty="0">
                <a:solidFill>
                  <a:prstClr val="black"/>
                </a:solidFill>
                <a:cs typeface="Arial"/>
              </a:rPr>
              <a:t>Artículos o servicios cubiertos que usted reciba de un doctor u otro proveedor que optó por no participar. Estos son doctores o proveedores que no quieren trabajar con el programa Medicare. Medicare no pagará artículos o servicios que reciba de proveedores que opten por no participar, excepto en emergencias. Los proveedores optan por no participar durante un mínimo de 2 años. Cada 2 años, el proveedor puede elegir mantener su estado de no participante, aceptar los importes aprobados por Medicare caso por caso ("no participantes"), o aceptar asignaciones.</a:t>
            </a:r>
          </a:p>
          <a:p>
            <a:pPr marL="0" indent="0">
              <a:spcBef>
                <a:spcPts val="634"/>
              </a:spcBef>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7142396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08283" y="3599073"/>
            <a:ext cx="7002379" cy="5568990"/>
          </a:xfrm>
        </p:spPr>
        <p:txBody>
          <a:bodyPr/>
          <a:lstStyle/>
          <a:p>
            <a:pPr marL="0" indent="0" defTabSz="970460">
              <a:spcBef>
                <a:spcPts val="634"/>
              </a:spcBef>
              <a:buNone/>
              <a:defRPr/>
            </a:pPr>
            <a:r>
              <a:rPr lang="es-US" b="1" dirty="0">
                <a:solidFill>
                  <a:prstClr val="black"/>
                </a:solidFill>
                <a:ea typeface="ＭＳ Ｐゴシック"/>
                <a:cs typeface="Arial" panose="020B0604020202020204" pitchFamily="34" charset="0"/>
              </a:rPr>
              <a:t>Esta diapositiva tiene animación.</a:t>
            </a:r>
          </a:p>
          <a:p>
            <a:pPr marL="0" indent="0" defTabSz="970460">
              <a:spcBef>
                <a:spcPts val="634"/>
              </a:spcBef>
              <a:buNone/>
              <a:defRPr/>
            </a:pPr>
            <a:r>
              <a:rPr lang="es-US" b="1" dirty="0">
                <a:cs typeface="Arial" panose="020B0604020202020204" pitchFamily="34" charset="0"/>
              </a:rPr>
              <a:t>Notas del presentador/a</a:t>
            </a:r>
          </a:p>
          <a:p>
            <a:pPr marL="119149" indent="-119149" defTabSz="970460">
              <a:spcBef>
                <a:spcPts val="634"/>
              </a:spcBef>
              <a:defRPr/>
            </a:pPr>
            <a:r>
              <a:rPr lang="es-US" dirty="0"/>
              <a:t>La prima mensual de la Parte B se deducirá de su pago de beneficios de Seguridad Social en el momento en que comience la cobertura. Si sus beneficios de Seguridad Social no son suficientes como para cubrir la totalidad de la prima de la Parte B o deja de recibir los beneficios de Seguridad Social, recibirá una factura por su prima de la Parte B cada 3 meses. La prima estándar mensual de la Parte B es de $164.90 en 2023.</a:t>
            </a:r>
          </a:p>
          <a:p>
            <a:pPr marL="119149" indent="-119149" defTabSz="970460">
              <a:spcBef>
                <a:spcPts val="634"/>
              </a:spcBef>
              <a:defRPr/>
            </a:pPr>
            <a:r>
              <a:rPr lang="es-US" dirty="0"/>
              <a:t>Algunas personas con Medicare pagan menos que el importe total de la prima mensual estándar de la Parte B debido a la disposición legal de exención de responsabilidad. Esta disposición limita un aumento en su prima de la Parte B para que no sea mayor que el aumento en sus beneficios de Seguridad Social. </a:t>
            </a:r>
          </a:p>
          <a:p>
            <a:pPr marL="0" indent="0" defTabSz="970460">
              <a:spcBef>
                <a:spcPts val="634"/>
              </a:spcBef>
              <a:buNone/>
              <a:defRPr/>
            </a:pPr>
            <a:r>
              <a:rPr lang="es-US" b="1" dirty="0">
                <a:solidFill>
                  <a:prstClr val="black"/>
                </a:solidFill>
                <a:cs typeface="Arial" panose="020B0604020202020204" pitchFamily="34" charset="0"/>
              </a:rPr>
              <a:t>RECUERDE:</a:t>
            </a:r>
            <a:r>
              <a:rPr lang="es-US" dirty="0">
                <a:solidFill>
                  <a:prstClr val="black"/>
                </a:solidFill>
                <a:cs typeface="Arial" panose="020B0604020202020204" pitchFamily="34" charset="0"/>
              </a:rPr>
              <a:t> Esta prima puede ser mayor si no solicitó la Parte B cuando fue elegible por primera vez. El costo de la Parte B puede aumentar un 10 % por cada período de 12 meses que usted podría haber tenido la Parte B pero no la haya solicitado. </a:t>
            </a:r>
            <a:r>
              <a:rPr lang="es-US" dirty="0"/>
              <a:t>En la mayoría de los casos, si no se inscribe en la Parte B cuando es elegible por primera vez, es posible que en el futuro se produzca un retraso en la obtención de la cobertura de Medicare (en algunos casos, más de un año) y puede tener que pagar una multa de inscripción tardía mientras tenga la Parte B</a:t>
            </a:r>
            <a:r>
              <a:rPr lang="es-US" dirty="0">
                <a:solidFill>
                  <a:prstClr val="black"/>
                </a:solidFill>
                <a:cs typeface="Arial" panose="020B0604020202020204" pitchFamily="34" charset="0"/>
              </a:rPr>
              <a:t> </a:t>
            </a:r>
          </a:p>
          <a:p>
            <a:pPr marL="0" indent="0" defTabSz="970460">
              <a:spcBef>
                <a:spcPts val="634"/>
              </a:spcBef>
              <a:buNone/>
              <a:defRPr/>
            </a:pPr>
            <a:r>
              <a:rPr lang="es-US" dirty="0">
                <a:solidFill>
                  <a:prstClr val="black"/>
                </a:solidFill>
                <a:cs typeface="Arial" panose="020B0604020202020204" pitchFamily="34" charset="0"/>
              </a:rPr>
              <a:t>Usted pagará la prima estándar de $164.90 (o más) en 2023 si usted: </a:t>
            </a:r>
          </a:p>
          <a:p>
            <a:pPr marL="125525" indent="-125525" defTabSz="970460">
              <a:spcBef>
                <a:spcPts val="634"/>
              </a:spcBef>
              <a:defRPr/>
            </a:pPr>
            <a:r>
              <a:rPr lang="es-US" dirty="0">
                <a:solidFill>
                  <a:prstClr val="black"/>
                </a:solidFill>
                <a:cs typeface="Arial" panose="020B0604020202020204" pitchFamily="34" charset="0"/>
              </a:rPr>
              <a:t>Solicita la Parte B por primera vez en 2023.</a:t>
            </a:r>
          </a:p>
          <a:p>
            <a:pPr marL="125525" indent="-125525" defTabSz="970460">
              <a:spcBef>
                <a:spcPts val="634"/>
              </a:spcBef>
              <a:defRPr/>
            </a:pPr>
            <a:r>
              <a:rPr lang="es-US" dirty="0">
                <a:solidFill>
                  <a:prstClr val="black"/>
                </a:solidFill>
                <a:cs typeface="Arial" panose="020B0604020202020204" pitchFamily="34" charset="0"/>
              </a:rPr>
              <a:t>No recibe beneficios de Seguridad Social.</a:t>
            </a:r>
          </a:p>
          <a:p>
            <a:pPr marL="125525" indent="-125525" defTabSz="970460">
              <a:spcBef>
                <a:spcPts val="634"/>
              </a:spcBef>
              <a:defRPr/>
            </a:pPr>
            <a:r>
              <a:rPr lang="es-US" dirty="0">
                <a:solidFill>
                  <a:prstClr val="black"/>
                </a:solidFill>
                <a:cs typeface="Arial" panose="020B0604020202020204" pitchFamily="34" charset="0"/>
              </a:rPr>
              <a:t>Reciban las facturas de sus primas de la Parte B directamente.</a:t>
            </a:r>
          </a:p>
          <a:p>
            <a:pPr marL="125525" indent="-125525" defTabSz="970460">
              <a:spcBef>
                <a:spcPts val="634"/>
              </a:spcBef>
              <a:defRPr/>
            </a:pPr>
            <a:r>
              <a:rPr lang="es-US" dirty="0">
                <a:solidFill>
                  <a:prstClr val="black"/>
                </a:solidFill>
                <a:cs typeface="Arial" panose="020B0604020202020204" pitchFamily="34" charset="0"/>
              </a:rPr>
              <a:t>Tiene Medicare y Medicaid, y Medicaid paga sus primas. (Su estado pagará el monto de la prima estándar de $164.90 en 2023).</a:t>
            </a:r>
          </a:p>
          <a:p>
            <a:pPr marL="125525" indent="-125525" defTabSz="970460">
              <a:spcBef>
                <a:spcPts val="634"/>
              </a:spcBef>
              <a:defRPr/>
            </a:pPr>
            <a:r>
              <a:rPr lang="es-US" dirty="0">
                <a:solidFill>
                  <a:prstClr val="black"/>
                </a:solidFill>
                <a:cs typeface="Arial" panose="020B0604020202020204" pitchFamily="34" charset="0"/>
              </a:rPr>
              <a:t>Tenía un ingreso bruto ajustado modificado (MAGI, por sus siglas en inglés), según lo informado en su declaración de impuestos ante la IRS 2 años antes, por encima de cierto monto. De ser así, pagará el monto de la prima estándar y una Cantidad de ajuste mensual relacionado con el ingreso (IRMAA, por sus siglas en inglés). IRMAA es un cargo adicional agregado a su prima (ver la diapositiva siguiente).</a:t>
            </a:r>
          </a:p>
          <a:p>
            <a:pPr marL="125834" indent="-125834" defTabSz="970460">
              <a:spcBef>
                <a:spcPts val="634"/>
              </a:spcBef>
              <a:defRPr/>
            </a:pPr>
            <a:endParaRPr lang="en-US" dirty="0">
              <a:solidFill>
                <a:prstClr val="black"/>
              </a:solidFill>
              <a:cs typeface="Arial" panose="020B0604020202020204" pitchFamily="34" charset="0"/>
            </a:endParaRPr>
          </a:p>
          <a:p>
            <a:pPr marL="0" indent="0" defTabSz="970460">
              <a:spcBef>
                <a:spcPts val="634"/>
              </a:spcBef>
              <a:buNone/>
              <a:defRPr/>
            </a:pPr>
            <a:endParaRPr lang="en-US" sz="1500" b="1" dirty="0">
              <a:solidFill>
                <a:prstClr val="black"/>
              </a:solidFill>
              <a:cs typeface="Arial" panose="020B0604020202020204" pitchFamily="34" charset="0"/>
            </a:endParaRPr>
          </a:p>
        </p:txBody>
      </p:sp>
    </p:spTree>
    <p:extLst>
      <p:ext uri="{BB962C8B-B14F-4D97-AF65-F5344CB8AC3E}">
        <p14:creationId xmlns:p14="http://schemas.microsoft.com/office/powerpoint/2010/main" val="28633714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4379" y="3581400"/>
            <a:ext cx="7038474" cy="5839326"/>
          </a:xfrm>
        </p:spPr>
        <p:txBody>
          <a:bodyPr/>
          <a:lstStyle/>
          <a:p>
            <a:pPr marL="0" indent="0" defTabSz="966612">
              <a:spcBef>
                <a:spcPts val="634"/>
              </a:spcBef>
              <a:buNone/>
              <a:defRPr/>
            </a:pPr>
            <a:r>
              <a:rPr lang="es-US" sz="1000" b="1" dirty="0">
                <a:cs typeface="Arial" panose="020B0604020202020204" pitchFamily="34" charset="0"/>
              </a:rPr>
              <a:t>Notas del presentador/a</a:t>
            </a:r>
          </a:p>
          <a:p>
            <a:pPr marL="0" indent="0">
              <a:spcBef>
                <a:spcPts val="634"/>
              </a:spcBef>
              <a:buNone/>
              <a:defRPr/>
            </a:pPr>
            <a:r>
              <a:rPr lang="es-US" sz="1000" dirty="0">
                <a:cs typeface="Arial" panose="020B0604020202020204" pitchFamily="34" charset="0"/>
              </a:rPr>
              <a:t>La mayoría de las personas pagará el monto de la prima estándar. Si el ingreso bruto ajustado modificado está por encima de cierto importe, es posible que pague un Importe de ajuste mensual relacionado con los ingresos (IRMAA, por sus siglas en inglés). Aproximadamente el 7% de las personas con Medicare pagan un IRMAA. </a:t>
            </a:r>
            <a:r>
              <a:rPr lang="es-US" sz="1000" dirty="0">
                <a:solidFill>
                  <a:prstClr val="black"/>
                </a:solidFill>
                <a:cs typeface="Arial" panose="020B0604020202020204" pitchFamily="34" charset="0"/>
              </a:rPr>
              <a:t>Las primas totales de la Parte B para las personas con ingresos superiores para 2023 se presentan a continuación:</a:t>
            </a:r>
          </a:p>
          <a:p>
            <a:pPr marL="0" indent="0" defTabSz="966612">
              <a:spcBef>
                <a:spcPts val="634"/>
              </a:spcBef>
              <a:buNone/>
              <a:defRPr/>
            </a:pPr>
            <a:r>
              <a:rPr lang="es-US" sz="1000" b="1" dirty="0">
                <a:solidFill>
                  <a:prstClr val="black"/>
                </a:solidFill>
                <a:cs typeface="Arial" panose="020B0604020202020204" pitchFamily="34" charset="0"/>
              </a:rPr>
              <a:t>Para personas cuyos ingresos sean:</a:t>
            </a:r>
          </a:p>
          <a:p>
            <a:pPr marL="125834" indent="-125834" defTabSz="966612">
              <a:spcBef>
                <a:spcPts val="634"/>
              </a:spcBef>
              <a:defRPr/>
            </a:pPr>
            <a:r>
              <a:rPr lang="es-US" sz="1000" dirty="0">
                <a:solidFill>
                  <a:prstClr val="black"/>
                </a:solidFill>
                <a:cs typeface="Arial" panose="020B0604020202020204" pitchFamily="34" charset="0"/>
              </a:rPr>
              <a:t>$97,000 o menos, y que hayan presentado una declaración de impuestos individual, hayan presentado una declaración de impuestos conjunta con un ingreso superior a $194,000, la prima de la Parte B es de $164.90 por mes.</a:t>
            </a:r>
          </a:p>
          <a:p>
            <a:pPr marL="125834" indent="-125834" defTabSz="966612">
              <a:spcBef>
                <a:spcPts val="634"/>
              </a:spcBef>
              <a:defRPr/>
            </a:pPr>
            <a:r>
              <a:rPr lang="es-US" sz="1000" dirty="0">
                <a:solidFill>
                  <a:prstClr val="black"/>
                </a:solidFill>
                <a:cs typeface="Arial" panose="020B0604020202020204" pitchFamily="34" charset="0"/>
              </a:rPr>
              <a:t>Más de $97,000 a $123,000, y que hayan presentado una declaración de impuestos individual, hayan presentado una declaración de impuestos conjunta con un ingreso anual superior a $194,000 y menor de $246,000, la prima de la Parte B es de $230.80 por mes.</a:t>
            </a:r>
          </a:p>
          <a:p>
            <a:pPr marL="125834" indent="-125834" defTabSz="966612">
              <a:spcBef>
                <a:spcPts val="634"/>
              </a:spcBef>
              <a:defRPr/>
            </a:pPr>
            <a:r>
              <a:rPr lang="es-US" sz="1000" dirty="0">
                <a:solidFill>
                  <a:prstClr val="black"/>
                </a:solidFill>
                <a:cs typeface="Arial" panose="020B0604020202020204" pitchFamily="34" charset="0"/>
              </a:rPr>
              <a:t>Más de $123,000 a $153,000, y que hayan presentado una declaración de impuestos individual, hayan presentado una declaración de impuestos conjunta con un ingreso anual superior a $246,000 y menor de $306,000, la prima de la Parte B es de $329.70 por mes.</a:t>
            </a:r>
          </a:p>
          <a:p>
            <a:pPr marL="125834" indent="-125834" defTabSz="966612">
              <a:spcBef>
                <a:spcPts val="634"/>
              </a:spcBef>
              <a:defRPr/>
            </a:pPr>
            <a:r>
              <a:rPr lang="es-US" sz="1000" dirty="0">
                <a:solidFill>
                  <a:prstClr val="black"/>
                </a:solidFill>
                <a:cs typeface="Arial" panose="020B0604020202020204" pitchFamily="34" charset="0"/>
              </a:rPr>
              <a:t>Más de $153,000 a $183,000, y que hayan presentado una declaración de impuestos individual, hayan presentado una declaración de impuestos conjunta con un ingreso anual superior a $306,000 y menor de $366,000, la prima de la Parte B es de $428.60 por mes.</a:t>
            </a:r>
          </a:p>
          <a:p>
            <a:pPr marL="125834" indent="-125834" defTabSz="966612">
              <a:spcBef>
                <a:spcPts val="634"/>
              </a:spcBef>
              <a:defRPr/>
            </a:pPr>
            <a:r>
              <a:rPr lang="es-US" sz="1000" dirty="0">
                <a:solidFill>
                  <a:prstClr val="black"/>
                </a:solidFill>
                <a:cs typeface="Arial" panose="020B0604020202020204" pitchFamily="34" charset="0"/>
              </a:rPr>
              <a:t>Más de $183,000 y menos de $500,000, y que hayan presentado una declaración de impuestos individual, hayan presentado una declaración de impuestos conjunta con un ingreso combinado superior a $366,000 y menor de $750,000, la prima de la Parte B es de $527.50 por mes.</a:t>
            </a:r>
          </a:p>
          <a:p>
            <a:pPr marL="125834" indent="-125834" defTabSz="966612">
              <a:spcBef>
                <a:spcPts val="634"/>
              </a:spcBef>
              <a:defRPr/>
            </a:pPr>
            <a:r>
              <a:rPr lang="es-US" sz="1000" dirty="0">
                <a:solidFill>
                  <a:prstClr val="black"/>
                </a:solidFill>
                <a:cs typeface="Arial" panose="020B0604020202020204" pitchFamily="34" charset="0"/>
              </a:rPr>
              <a:t>$500,000 o más, y que hayan presentado una declaración de impuestos individual, hayan presentado una declaración de impuestos conjunta con un ingreso combinado superior a $ 750,000, la prima de la Parte B es de $560.50 por mes.</a:t>
            </a:r>
          </a:p>
          <a:p>
            <a:pPr marL="0" indent="0" defTabSz="966612">
              <a:spcBef>
                <a:spcPts val="634"/>
              </a:spcBef>
              <a:buNone/>
              <a:defRPr/>
            </a:pPr>
            <a:r>
              <a:rPr lang="es-US" sz="1000" b="1" dirty="0">
                <a:solidFill>
                  <a:prstClr val="black"/>
                </a:solidFill>
                <a:cs typeface="Arial" panose="020B0604020202020204" pitchFamily="34" charset="0"/>
              </a:rPr>
              <a:t>Para personas con Medicare que están casadas y que viven con sus cónyuges en cualquier momento durante el año, pero que presentan declaraciones de impuestos separadas a las de sus cónyuges, cuyo ingreso es de:</a:t>
            </a:r>
          </a:p>
          <a:p>
            <a:pPr marL="181240" indent="-181240" defTabSz="966612">
              <a:spcBef>
                <a:spcPts val="634"/>
              </a:spcBef>
              <a:defRPr/>
            </a:pPr>
            <a:r>
              <a:rPr lang="es-US" sz="1000" dirty="0">
                <a:solidFill>
                  <a:prstClr val="black"/>
                </a:solidFill>
                <a:cs typeface="Arial" panose="020B0604020202020204" pitchFamily="34" charset="0"/>
              </a:rPr>
              <a:t>$97,000 o menos, la prima de la Parte B es de $164.90 por mes.</a:t>
            </a:r>
          </a:p>
          <a:p>
            <a:pPr marL="181240" indent="-181240" defTabSz="966612">
              <a:spcBef>
                <a:spcPts val="634"/>
              </a:spcBef>
              <a:defRPr/>
            </a:pPr>
            <a:r>
              <a:rPr lang="es-US" sz="1000" dirty="0">
                <a:solidFill>
                  <a:prstClr val="black"/>
                </a:solidFill>
                <a:cs typeface="Arial" panose="020B0604020202020204" pitchFamily="34" charset="0"/>
              </a:rPr>
              <a:t>Más de $97,000 y menos de $403,000, la prima de la Parte B es de $527.50 por mes.</a:t>
            </a:r>
          </a:p>
          <a:p>
            <a:pPr marL="181240" indent="-181240" defTabSz="966612">
              <a:spcBef>
                <a:spcPts val="634"/>
              </a:spcBef>
              <a:defRPr/>
            </a:pPr>
            <a:r>
              <a:rPr lang="es-US" sz="1000" dirty="0">
                <a:solidFill>
                  <a:prstClr val="black"/>
                </a:solidFill>
                <a:cs typeface="Arial" panose="020B0604020202020204" pitchFamily="34" charset="0"/>
              </a:rPr>
              <a:t>Más de $403,000, la prima de la Parte B es de $560.50 por mes.</a:t>
            </a:r>
          </a:p>
          <a:p>
            <a:pPr marL="0" lvl="1" defTabSz="966612">
              <a:spcBef>
                <a:spcPts val="634"/>
              </a:spcBef>
              <a:tabLst>
                <a:tab pos="125861" algn="l"/>
              </a:tabLst>
              <a:defRPr/>
            </a:pPr>
            <a:r>
              <a:rPr lang="es-US" sz="1000" dirty="0">
                <a:solidFill>
                  <a:prstClr val="black"/>
                </a:solidFill>
                <a:cs typeface="Arial" panose="020B0604020202020204" pitchFamily="34" charset="0"/>
              </a:rPr>
              <a:t>Si tiene que pagar un importe mayor por la prima de la Parte B y no está de acuerdo (por ejemplo, porque su ingreso ha disminuido), llame a Seguridad Social al 1-800-772-1213. TTY: 1‑800‑325‑0778. </a:t>
            </a:r>
          </a:p>
          <a:p>
            <a:pPr marL="0" lvl="1" defTabSz="966612">
              <a:spcBef>
                <a:spcPts val="634"/>
              </a:spcBef>
              <a:tabLst>
                <a:tab pos="125861" algn="l"/>
              </a:tabLst>
              <a:defRPr/>
            </a:pPr>
            <a:r>
              <a:rPr lang="es-US" sz="1000" b="1" dirty="0">
                <a:solidFill>
                  <a:prstClr val="black"/>
                </a:solidFill>
                <a:cs typeface="Arial" panose="020B0604020202020204" pitchFamily="34" charset="0"/>
              </a:rPr>
              <a:t>NOTA: </a:t>
            </a:r>
            <a:r>
              <a:rPr lang="es-US" sz="1000" dirty="0">
                <a:solidFill>
                  <a:prstClr val="black"/>
                </a:solidFill>
                <a:cs typeface="Arial" panose="020B0604020202020204" pitchFamily="34" charset="0"/>
              </a:rPr>
              <a:t>Es posible que pague más que estos importes si también paga una multa por inscripción tardía a la Parte B.</a:t>
            </a:r>
          </a:p>
          <a:p>
            <a:pPr marL="0" indent="0">
              <a:buNone/>
            </a:pPr>
            <a:endParaRPr lang="en-US" sz="1000" dirty="0"/>
          </a:p>
        </p:txBody>
      </p:sp>
    </p:spTree>
    <p:extLst>
      <p:ext uri="{BB962C8B-B14F-4D97-AF65-F5344CB8AC3E}">
        <p14:creationId xmlns:p14="http://schemas.microsoft.com/office/powerpoint/2010/main" val="5578971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4" y="3581400"/>
            <a:ext cx="5759451" cy="5398007"/>
          </a:xfrm>
        </p:spPr>
        <p:txBody>
          <a:bodyPr/>
          <a:lstStyle/>
          <a:p>
            <a:pPr marL="0" indent="0" defTabSz="966612">
              <a:spcBef>
                <a:spcPts val="634"/>
              </a:spcBef>
              <a:buNone/>
              <a:defRPr/>
            </a:pPr>
            <a:r>
              <a:rPr lang="es-US" b="1" dirty="0">
                <a:cs typeface="Arial" panose="020B0604020202020204" pitchFamily="34" charset="0"/>
              </a:rPr>
              <a:t>Notas del presentador/a</a:t>
            </a:r>
          </a:p>
          <a:p>
            <a:pPr marL="0" indent="0" defTabSz="966612">
              <a:spcBef>
                <a:spcPts val="634"/>
              </a:spcBef>
              <a:buNone/>
              <a:defRPr/>
            </a:pPr>
            <a:r>
              <a:rPr lang="es-US" dirty="0">
                <a:solidFill>
                  <a:prstClr val="black"/>
                </a:solidFill>
                <a:cs typeface="Arial" panose="020B0604020202020204" pitchFamily="34" charset="0"/>
              </a:rPr>
              <a:t>Además de las primas, debe pagar otros costos en Medicare Original. Esto es lo que paga en 2023 por los servicios necesarios por razones médicas cubiertos por la Parte B, que son servicios o suministros necesarios para diagnosticar o tratar su afección médica y que cumplen con normas aceptadas de práctica médica:</a:t>
            </a:r>
          </a:p>
          <a:p>
            <a:pPr marL="125834" indent="-125834" defTabSz="966612">
              <a:spcBef>
                <a:spcPts val="634"/>
              </a:spcBef>
              <a:defRPr/>
            </a:pPr>
            <a:r>
              <a:rPr lang="es-US" b="1" dirty="0">
                <a:solidFill>
                  <a:prstClr val="black"/>
                </a:solidFill>
                <a:cs typeface="Arial" panose="020B0604020202020204" pitchFamily="34" charset="0"/>
              </a:rPr>
              <a:t>El deducible anual para la Parte B es de $226 en 2023. </a:t>
            </a:r>
            <a:r>
              <a:rPr lang="es-US" dirty="0">
                <a:solidFill>
                  <a:prstClr val="black"/>
                </a:solidFill>
                <a:cs typeface="Arial" panose="020B0604020202020204" pitchFamily="34" charset="0"/>
              </a:rPr>
              <a:t>Si tiene Medicare Original, paga el deducible de la Parte B, que es el importe que una persona debe pagar por el cuidado de la salud cada año calendario antes de que Medicare comience a pagar. Esta cantidad puede cambiar cada año en enero. Es decir que debe pagar los primeros $226 de sus facturas médicas aprobadas por Medicare en 2023 antes de que la Parte B comience a pagar por su atención. </a:t>
            </a:r>
          </a:p>
          <a:p>
            <a:pPr marL="125834" indent="-125834" defTabSz="966612">
              <a:spcBef>
                <a:spcPts val="634"/>
              </a:spcBef>
              <a:defRPr/>
            </a:pPr>
            <a:r>
              <a:rPr lang="es-US" b="1" dirty="0">
                <a:solidFill>
                  <a:prstClr val="black"/>
                </a:solidFill>
                <a:cs typeface="Arial" panose="020B0604020202020204" pitchFamily="34" charset="0"/>
              </a:rPr>
              <a:t>Después de que haya alcanzado el deducible anual, pagará un </a:t>
            </a:r>
            <a:r>
              <a:rPr lang="es-US" b="1" dirty="0" err="1">
                <a:solidFill>
                  <a:prstClr val="black"/>
                </a:solidFill>
                <a:cs typeface="Arial" panose="020B0604020202020204" pitchFamily="34" charset="0"/>
              </a:rPr>
              <a:t>coseguro</a:t>
            </a:r>
            <a:r>
              <a:rPr lang="es-US" b="1" dirty="0">
                <a:solidFill>
                  <a:prstClr val="black"/>
                </a:solidFill>
                <a:cs typeface="Arial" panose="020B0604020202020204" pitchFamily="34" charset="0"/>
              </a:rPr>
              <a:t> para los servicios de la Parte B.</a:t>
            </a:r>
            <a:r>
              <a:rPr lang="es-US" dirty="0">
                <a:solidFill>
                  <a:prstClr val="black"/>
                </a:solidFill>
                <a:cs typeface="Arial" panose="020B0604020202020204" pitchFamily="34" charset="0"/>
              </a:rPr>
              <a:t> Por lo general, es el 20 % para la mayoría de los servicios cubiertos para los proveedores que acepten las asignaciones. Si el proveedor no acepta la asignación, podrán cobrarle hasta un 15% del importe aprobado (denominado también "cargo límite") y es posible que deba pagar el importe total por adelantado. </a:t>
            </a:r>
          </a:p>
          <a:p>
            <a:pPr marL="125834" indent="-125834" defTabSz="966612">
              <a:spcBef>
                <a:spcPts val="634"/>
              </a:spcBef>
              <a:defRPr/>
            </a:pPr>
            <a:r>
              <a:rPr lang="es-US" b="1" dirty="0">
                <a:solidFill>
                  <a:prstClr val="black"/>
                </a:solidFill>
                <a:cs typeface="Arial" panose="020B0604020202020204" pitchFamily="34" charset="0"/>
              </a:rPr>
              <a:t>La mayoría de los servicios preventivos no tiene </a:t>
            </a:r>
            <a:r>
              <a:rPr lang="es-US" b="1" dirty="0" err="1">
                <a:solidFill>
                  <a:prstClr val="black"/>
                </a:solidFill>
                <a:cs typeface="Arial" panose="020B0604020202020204" pitchFamily="34" charset="0"/>
              </a:rPr>
              <a:t>coseguro</a:t>
            </a:r>
            <a:r>
              <a:rPr lang="es-US" b="1" dirty="0">
                <a:solidFill>
                  <a:prstClr val="black"/>
                </a:solidFill>
                <a:cs typeface="Arial" panose="020B0604020202020204" pitchFamily="34" charset="0"/>
              </a:rPr>
              <a:t> y el deducible de la Parte B no se aplicará siempre y cuando el proveedor acepte la asignación. </a:t>
            </a:r>
            <a:r>
              <a:rPr lang="es-US" dirty="0">
                <a:solidFill>
                  <a:prstClr val="black"/>
                </a:solidFill>
                <a:cs typeface="Arial" panose="020B0604020202020204" pitchFamily="34" charset="0"/>
              </a:rPr>
              <a:t>Usted paga un 20 % por servicios de salud mental ambulatorios (consultas al médico u otro proveedor de servicios de salud para recibir un diagnóstico de su afección o supervisar o modificar las recetas, o para el tratamiento ambulatorio de su afección [por ejemplo, orientación o psicoterapia] para proveedores que acepten la asignación). </a:t>
            </a:r>
          </a:p>
          <a:p>
            <a:pPr marL="125834" indent="-125834" defTabSz="966612">
              <a:spcBef>
                <a:spcPts val="634"/>
              </a:spcBef>
              <a:defRPr/>
            </a:pPr>
            <a:r>
              <a:rPr lang="es-US" b="1" dirty="0">
                <a:solidFill>
                  <a:prstClr val="black"/>
                </a:solidFill>
                <a:cs typeface="Arial" panose="020B0604020202020204" pitchFamily="34" charset="0"/>
              </a:rPr>
              <a:t>Si no puede afrontar estos costos, existen programas que pueden ayudarlo. </a:t>
            </a:r>
            <a:r>
              <a:rPr lang="es-US" dirty="0">
                <a:solidFill>
                  <a:prstClr val="black"/>
                </a:solidFill>
                <a:cs typeface="Arial" panose="020B0604020202020204" pitchFamily="34" charset="0"/>
              </a:rPr>
              <a:t>Estos programas se analizan más adelante en la Lección 7.</a:t>
            </a:r>
          </a:p>
          <a:p>
            <a:pPr marL="125834" indent="-125834" defTabSz="966612">
              <a:spcBef>
                <a:spcPts val="634"/>
              </a:spcBef>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16018780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1"/>
            <a:ext cx="5759450" cy="5320454"/>
          </a:xfrm>
        </p:spPr>
        <p:txBody>
          <a:bodyPr/>
          <a:lstStyle/>
          <a:p>
            <a:pPr marL="0" indent="0" defTabSz="966612">
              <a:spcBef>
                <a:spcPts val="634"/>
              </a:spcBef>
              <a:buNone/>
              <a:defRPr/>
            </a:pPr>
            <a:r>
              <a:rPr lang="es-US" b="1" dirty="0">
                <a:cs typeface="Arial" panose="020B0604020202020204" pitchFamily="34" charset="0"/>
              </a:rPr>
              <a:t>Notas del presentador/a</a:t>
            </a:r>
          </a:p>
          <a:p>
            <a:pPr marL="119149" indent="-119149" defTabSz="966612">
              <a:spcBef>
                <a:spcPts val="634"/>
              </a:spcBef>
              <a:defRPr/>
            </a:pPr>
            <a:r>
              <a:rPr lang="es-US" dirty="0">
                <a:solidFill>
                  <a:prstClr val="black"/>
                </a:solidFill>
                <a:cs typeface="Arial" panose="020B0604020202020204" pitchFamily="34" charset="0"/>
              </a:rPr>
              <a:t>La prima de la Parte B generalmente se deduce de los pagos mensuales de Seguridad Social, jubilación federal o jubilación ferroviaria. El importe depende de sus ingresos y de cuándo solicite la Parte B. Si solicitó tardíamente, puede que tenga que pagar una multa de por vida, la cual se suma a su prima mensual de la Parte B.</a:t>
            </a:r>
          </a:p>
          <a:p>
            <a:pPr marL="119149" indent="-119149" defTabSz="966612">
              <a:spcBef>
                <a:spcPts val="634"/>
              </a:spcBef>
              <a:defRPr/>
            </a:pPr>
            <a:r>
              <a:rPr lang="es-US" dirty="0">
                <a:solidFill>
                  <a:prstClr val="black"/>
                </a:solidFill>
                <a:cs typeface="Arial" panose="020B0604020202020204" pitchFamily="34" charset="0"/>
              </a:rPr>
              <a:t>Quienes no reciban un pago por jubilación o aquellos cuyos pagos no sean suficientes para cubrir la prima, recibirán una factura de Medicare por las primas de la Parte B. La factura puede pagarse en línea a través del sistema Easy </a:t>
            </a:r>
            <a:r>
              <a:rPr lang="es-US" dirty="0" err="1">
                <a:solidFill>
                  <a:prstClr val="black"/>
                </a:solidFill>
                <a:cs typeface="Arial" panose="020B0604020202020204" pitchFamily="34" charset="0"/>
              </a:rPr>
              <a:t>Pay</a:t>
            </a:r>
            <a:r>
              <a:rPr lang="es-US" dirty="0">
                <a:solidFill>
                  <a:prstClr val="black"/>
                </a:solidFill>
                <a:cs typeface="Arial" panose="020B0604020202020204" pitchFamily="34" charset="0"/>
              </a:rPr>
              <a:t> de Medicare, mediante el servicio de pago de facturas en línea de su banco con su cuenta corriente o caja de ahorro, o con cheque, giro postal, tarjeta de crédito o tarjeta de débito </a:t>
            </a:r>
            <a:r>
              <a:rPr lang="es-US" dirty="0">
                <a:solidFill>
                  <a:prstClr val="black"/>
                </a:solidFill>
                <a:cs typeface="Arial" panose="020B0604020202020204" pitchFamily="34" charset="0"/>
                <a:hlinkClick r:id="rId3"/>
              </a:rPr>
              <a:t>(Medicare.gov/</a:t>
            </a:r>
            <a:r>
              <a:rPr lang="es-US" dirty="0" err="1">
                <a:solidFill>
                  <a:prstClr val="black"/>
                </a:solidFill>
                <a:cs typeface="Arial" panose="020B0604020202020204" pitchFamily="34" charset="0"/>
                <a:hlinkClick r:id="rId3"/>
              </a:rPr>
              <a:t>basics</a:t>
            </a:r>
            <a:r>
              <a:rPr lang="es-US" dirty="0">
                <a:solidFill>
                  <a:prstClr val="black"/>
                </a:solidFill>
                <a:cs typeface="Arial" panose="020B0604020202020204" pitchFamily="34" charset="0"/>
                <a:hlinkClick r:id="rId3"/>
              </a:rPr>
              <a:t>/</a:t>
            </a:r>
            <a:r>
              <a:rPr lang="es-US" dirty="0" err="1">
                <a:solidFill>
                  <a:prstClr val="black"/>
                </a:solidFill>
                <a:cs typeface="Arial" panose="020B0604020202020204" pitchFamily="34" charset="0"/>
                <a:hlinkClick r:id="rId3"/>
              </a:rPr>
              <a:t>costs</a:t>
            </a:r>
            <a:r>
              <a:rPr lang="es-US" dirty="0">
                <a:solidFill>
                  <a:prstClr val="black"/>
                </a:solidFill>
                <a:cs typeface="Arial" panose="020B0604020202020204" pitchFamily="34" charset="0"/>
                <a:hlinkClick r:id="rId3"/>
              </a:rPr>
              <a:t>/</a:t>
            </a:r>
            <a:r>
              <a:rPr lang="es-US" dirty="0" err="1">
                <a:solidFill>
                  <a:prstClr val="black"/>
                </a:solidFill>
                <a:cs typeface="Arial" panose="020B0604020202020204" pitchFamily="34" charset="0"/>
                <a:hlinkClick r:id="rId3"/>
              </a:rPr>
              <a:t>pay-premiums</a:t>
            </a:r>
            <a:r>
              <a:rPr lang="es-US" dirty="0">
                <a:solidFill>
                  <a:prstClr val="black"/>
                </a:solidFill>
                <a:cs typeface="Arial" panose="020B0604020202020204" pitchFamily="34" charset="0"/>
              </a:rPr>
              <a:t>) </a:t>
            </a:r>
          </a:p>
          <a:p>
            <a:pPr marL="119149" marR="0" lvl="0" indent="-119149" algn="l" defTabSz="966612" rtl="0" eaLnBrk="1" fontAlgn="auto" latinLnBrk="0" hangingPunct="1">
              <a:lnSpc>
                <a:spcPct val="100000"/>
              </a:lnSpc>
              <a:spcBef>
                <a:spcPts val="634"/>
              </a:spcBef>
              <a:spcAft>
                <a:spcPts val="0"/>
              </a:spcAft>
              <a:buClrTx/>
              <a:buSzTx/>
              <a:buFont typeface="Wingdings" panose="05000000000000000000" pitchFamily="2" charset="2"/>
              <a:buChar char="§"/>
              <a:tabLst/>
              <a:defRPr/>
            </a:pPr>
            <a:r>
              <a:rPr lang="es-US" sz="1200" dirty="0">
                <a:solidFill>
                  <a:prstClr val="black"/>
                </a:solidFill>
                <a:cs typeface="Arial"/>
              </a:rPr>
              <a:t>Si usted o su cónyuge siguen trabajando y tiene un plan de salud grupal (GHP, por sus siglas en inglés) (</a:t>
            </a:r>
            <a:r>
              <a:rPr lang="es-US" sz="1200" dirty="0">
                <a:cs typeface="Arial"/>
              </a:rPr>
              <a:t>un plan de salud ofrecido por un empleador o una organización de empleados que proporciona cobertura de salud para empleados y sus familias)</a:t>
            </a:r>
            <a:r>
              <a:rPr lang="es-US" sz="1200" dirty="0">
                <a:solidFill>
                  <a:prstClr val="black"/>
                </a:solidFill>
                <a:cs typeface="Arial"/>
              </a:rPr>
              <a:t> y no solicitó la Parte B (o la Parte A si tiene que pagarla) durante su IEP, es posible que pueda </a:t>
            </a:r>
            <a:r>
              <a:rPr lang="es-US" sz="1200" dirty="0">
                <a:cs typeface="Arial"/>
              </a:rPr>
              <a:t>solicitarla durante un SEP. Un SEP le permite solicitar después de su IEP y no esperar hasta el GEP. Si usted es elegible, generalmente no deberá pagar una multa por inscripción tardía, aunque este SEP es limitado. </a:t>
            </a:r>
            <a:r>
              <a:rPr lang="es-US" dirty="0"/>
              <a:t>Puede solicitar la Parte A (si tiene que pagarla) y/o la Parte B en cualquier momento mientras todavía esté cubierto por el GHP y continuar durante un período de 8 meses que comienza el mes posterior a que finalice el empleo o la cobertura, lo que suceda primero.</a:t>
            </a:r>
          </a:p>
          <a:p>
            <a:pPr marL="119149" indent="-119149" defTabSz="966612">
              <a:spcBef>
                <a:spcPts val="634"/>
              </a:spcBef>
              <a:defRPr/>
            </a:pPr>
            <a:r>
              <a:rPr lang="es-US" dirty="0">
                <a:solidFill>
                  <a:prstClr val="black"/>
                </a:solidFill>
                <a:cs typeface="Arial" panose="020B0604020202020204" pitchFamily="34" charset="0"/>
              </a:rPr>
              <a:t>Debe contactarse con el administrador de beneficios del sindicato o el empleador para saber de qué manera funciona su seguro con Medicare y si debe solicitar la Parte B durante el IEP. </a:t>
            </a:r>
          </a:p>
          <a:p>
            <a:pPr marL="119149" indent="-119149" defTabSz="966612">
              <a:spcBef>
                <a:spcPts val="634"/>
              </a:spcBef>
              <a:defRPr/>
            </a:pPr>
            <a:r>
              <a:rPr lang="es-US" dirty="0">
                <a:solidFill>
                  <a:prstClr val="black"/>
                </a:solidFill>
                <a:cs typeface="Arial" panose="020B0604020202020204" pitchFamily="34" charset="0"/>
              </a:rPr>
              <a:t>Hay situaciones en las que debe tener la Parte B. Estas situaciones se describen en la siguiente diapositiva.</a:t>
            </a:r>
          </a:p>
          <a:p>
            <a:pPr marL="0" indent="0" defTabSz="966612">
              <a:buNone/>
              <a:defRPr/>
            </a:pPr>
            <a:endParaRPr lang="en-US" dirty="0">
              <a:solidFill>
                <a:prstClr val="black"/>
              </a:solidFill>
            </a:endParaRPr>
          </a:p>
        </p:txBody>
      </p:sp>
    </p:spTree>
    <p:extLst>
      <p:ext uri="{BB962C8B-B14F-4D97-AF65-F5344CB8AC3E}">
        <p14:creationId xmlns:p14="http://schemas.microsoft.com/office/powerpoint/2010/main" val="6626648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08284" y="3581401"/>
            <a:ext cx="7038474" cy="5678486"/>
          </a:xfrm>
        </p:spPr>
        <p:txBody>
          <a:bodyPr/>
          <a:lstStyle/>
          <a:p>
            <a:pPr marL="0" indent="0" defTabSz="966612">
              <a:spcBef>
                <a:spcPts val="634"/>
              </a:spcBef>
              <a:buNone/>
              <a:defRPr/>
            </a:pPr>
            <a:r>
              <a:rPr lang="es-US" b="1" dirty="0">
                <a:solidFill>
                  <a:prstClr val="black"/>
                </a:solidFill>
                <a:ea typeface="ＭＳ Ｐゴシック"/>
                <a:cs typeface="Arial" panose="020B0604020202020204" pitchFamily="34" charset="0"/>
              </a:rPr>
              <a:t>Esta diapositiva tiene animación.</a:t>
            </a:r>
          </a:p>
          <a:p>
            <a:pPr marL="0" indent="0" defTabSz="966612">
              <a:spcBef>
                <a:spcPts val="634"/>
              </a:spcBef>
              <a:buNone/>
              <a:defRPr/>
            </a:pPr>
            <a:r>
              <a:rPr lang="es-US" b="1" dirty="0">
                <a:cs typeface="Arial" panose="020B0604020202020204" pitchFamily="34" charset="0"/>
              </a:rPr>
              <a:t>Notas del presentador/a</a:t>
            </a:r>
          </a:p>
          <a:p>
            <a:pPr marL="0" indent="0" defTabSz="966612">
              <a:spcBef>
                <a:spcPts val="634"/>
              </a:spcBef>
              <a:buNone/>
              <a:defRPr/>
            </a:pPr>
            <a:r>
              <a:rPr lang="es-US" b="1" dirty="0">
                <a:solidFill>
                  <a:prstClr val="black"/>
                </a:solidFill>
                <a:cs typeface="Arial" panose="020B0604020202020204" pitchFamily="34" charset="0"/>
              </a:rPr>
              <a:t>Debe tener la Parte A y la Parte B si:</a:t>
            </a:r>
          </a:p>
          <a:p>
            <a:pPr marL="125525" lvl="1" indent="-125525" defTabSz="966612">
              <a:buFont typeface="Wingdings" panose="05000000000000000000" pitchFamily="2" charset="2"/>
              <a:buChar char="§"/>
              <a:tabLst>
                <a:tab pos="125861" algn="l"/>
              </a:tabLst>
              <a:defRPr/>
            </a:pPr>
            <a:r>
              <a:rPr lang="es-US" dirty="0">
                <a:solidFill>
                  <a:prstClr val="black"/>
                </a:solidFill>
                <a:cs typeface="Arial" panose="020B0604020202020204" pitchFamily="34" charset="0"/>
              </a:rPr>
              <a:t>Desea adquirir una póliza del Seguro Suplementario de Medicare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a:t>
            </a:r>
          </a:p>
          <a:p>
            <a:pPr marL="125525" lvl="1" indent="-125525" defTabSz="966612">
              <a:buFont typeface="Wingdings" panose="05000000000000000000" pitchFamily="2" charset="2"/>
              <a:buChar char="§"/>
              <a:tabLst>
                <a:tab pos="125861" algn="l"/>
              </a:tabLst>
              <a:defRPr/>
            </a:pPr>
            <a:r>
              <a:rPr lang="es-US" dirty="0">
                <a:solidFill>
                  <a:prstClr val="black"/>
                </a:solidFill>
                <a:cs typeface="Arial" panose="020B0604020202020204" pitchFamily="34" charset="0"/>
              </a:rPr>
              <a:t>Desea inscribirse en un Plan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a:t>
            </a:r>
          </a:p>
          <a:p>
            <a:pPr marL="125834" lvl="1" indent="-125834" defTabSz="966612">
              <a:buFont typeface="Wingdings" panose="05000000000000000000" pitchFamily="2" charset="2"/>
              <a:buChar char="§"/>
              <a:tabLst>
                <a:tab pos="125861" algn="l"/>
              </a:tabLst>
              <a:defRPr/>
            </a:pPr>
            <a:r>
              <a:rPr lang="es-US" dirty="0">
                <a:solidFill>
                  <a:prstClr val="black"/>
                </a:solidFill>
                <a:cs typeface="Arial" panose="020B0604020202020204" pitchFamily="34" charset="0"/>
              </a:rPr>
              <a:t>Es elegible para TRICARE </a:t>
            </a:r>
            <a:r>
              <a:rPr lang="es-US" dirty="0" err="1">
                <a:solidFill>
                  <a:prstClr val="black"/>
                </a:solidFill>
                <a:cs typeface="Arial" panose="020B0604020202020204" pitchFamily="34" charset="0"/>
              </a:rPr>
              <a:t>for</a:t>
            </a:r>
            <a:r>
              <a:rPr lang="es-US" dirty="0">
                <a:solidFill>
                  <a:prstClr val="black"/>
                </a:solidFill>
                <a:cs typeface="Arial" panose="020B0604020202020204" pitchFamily="34" charset="0"/>
              </a:rPr>
              <a:t> </a:t>
            </a:r>
            <a:r>
              <a:rPr lang="es-US" dirty="0" err="1">
                <a:solidFill>
                  <a:prstClr val="black"/>
                </a:solidFill>
                <a:cs typeface="Arial" panose="020B0604020202020204" pitchFamily="34" charset="0"/>
              </a:rPr>
              <a:t>Life</a:t>
            </a:r>
            <a:r>
              <a:rPr lang="es-US" dirty="0">
                <a:solidFill>
                  <a:prstClr val="black"/>
                </a:solidFill>
                <a:cs typeface="Arial" panose="020B0604020202020204" pitchFamily="34" charset="0"/>
              </a:rPr>
              <a:t> (TFL, por sus siglas en inglés). TFL ofrece cobertura médica ampliada a las personas de 65 años o mayores jubiladas de servicios militares elegibles para Medicare, a los familiares elegibles y sobrevivientes, y a ciertos excónyuges. No obstante, si es miembro de las fuerzas armadas en servicio activo, o cónyuge o hijo dependiente de un miembro de las fuerzas armadas en servicio activo, es posible que desee solicitar la Parte A, pero no tiene que solicitar la Parte B para conservar la cobertura de TRICARE. Cuando el miembro de las fuerzas armadas en servicio activo se retire y pase a tener cobertura de TFL, usted deberá solicitar la Parte A y la Parte B para conservar la cobertura de TFL. Para obtener más información, visite </a:t>
            </a:r>
            <a:r>
              <a:rPr lang="es-US" dirty="0">
                <a:solidFill>
                  <a:prstClr val="black"/>
                </a:solidFill>
                <a:cs typeface="Arial" panose="020B0604020202020204" pitchFamily="34" charset="0"/>
                <a:hlinkClick r:id="rId3"/>
              </a:rPr>
              <a:t>tricare.mil/</a:t>
            </a:r>
            <a:r>
              <a:rPr lang="es-US" dirty="0" err="1">
                <a:solidFill>
                  <a:prstClr val="black"/>
                </a:solidFill>
                <a:cs typeface="Arial" panose="020B0604020202020204" pitchFamily="34" charset="0"/>
                <a:hlinkClick r:id="rId3"/>
              </a:rPr>
              <a:t>mybenefit</a:t>
            </a:r>
            <a:r>
              <a:rPr lang="es-US" dirty="0">
                <a:solidFill>
                  <a:prstClr val="black"/>
                </a:solidFill>
                <a:cs typeface="Arial" panose="020B0604020202020204" pitchFamily="34" charset="0"/>
              </a:rPr>
              <a:t>.</a:t>
            </a:r>
          </a:p>
          <a:p>
            <a:pPr marL="125834" lvl="1" indent="-125834" defTabSz="966612">
              <a:buFont typeface="Wingdings" panose="05000000000000000000" pitchFamily="2" charset="2"/>
              <a:buChar char="§"/>
              <a:tabLst>
                <a:tab pos="125861" algn="l"/>
              </a:tabLst>
              <a:defRPr/>
            </a:pPr>
            <a:r>
              <a:rPr lang="es-US" dirty="0">
                <a:solidFill>
                  <a:prstClr val="black"/>
                </a:solidFill>
                <a:cs typeface="Arial" panose="020B0604020202020204" pitchFamily="34" charset="0"/>
              </a:rPr>
              <a:t>Es elegible para el Programa de Salud Civil y Médico del Departamento de Asuntos de Veteranos (CHAMPVA, por sus siglas en inglés)  </a:t>
            </a:r>
          </a:p>
          <a:p>
            <a:pPr marL="125525" lvl="1" indent="-125525" defTabSz="966612">
              <a:buFont typeface="Wingdings" panose="05000000000000000000" pitchFamily="2" charset="2"/>
              <a:buChar char="§"/>
              <a:tabLst>
                <a:tab pos="125861" algn="l"/>
              </a:tabLst>
              <a:defRPr/>
            </a:pPr>
            <a:r>
              <a:rPr lang="es-US" dirty="0">
                <a:solidFill>
                  <a:prstClr val="black"/>
                </a:solidFill>
                <a:cs typeface="Arial" panose="020B0604020202020204" pitchFamily="34" charset="0"/>
              </a:rPr>
              <a:t>La cobertura del empleador le exige a usted o a su cónyuge o familiar que lo tenga, porque la compañía tiene menos de 20 empleados (hable con su empleador o administrador de beneficios del sindicato).</a:t>
            </a:r>
          </a:p>
          <a:p>
            <a:pPr marL="0" indent="0">
              <a:spcBef>
                <a:spcPts val="634"/>
              </a:spcBef>
              <a:buNone/>
              <a:defRPr/>
            </a:pPr>
            <a:r>
              <a:rPr lang="es-US" b="1" dirty="0">
                <a:solidFill>
                  <a:prstClr val="black"/>
                </a:solidFill>
                <a:cs typeface="Arial" panose="020B0604020202020204" pitchFamily="34" charset="0"/>
              </a:rPr>
              <a:t>NOTA</a:t>
            </a:r>
            <a:r>
              <a:rPr lang="es-US" dirty="0">
                <a:solidFill>
                  <a:prstClr val="black"/>
                </a:solidFill>
                <a:cs typeface="Arial" panose="020B0604020202020204" pitchFamily="34" charset="0"/>
              </a:rPr>
              <a:t>: </a:t>
            </a:r>
            <a:r>
              <a:rPr lang="es-US" dirty="0"/>
              <a:t>Si tiene (o puede obtener) tanto Medicare como beneficios para Veteranos, puede recibir tratamiento bajo cualquiera de los dos programas. Sin embargo, Medicare nunca es el pagador secundario después del Departamento de Asuntos de Veteranos (VA, por sus siglas en inglés). Cada vez que reciba atención de la salud o consulte a un doctor, deberá elegir qué beneficios usar. Medicare no puede pagar por el mismo servicio que cubrieron sus beneficios para Veteranos y sus beneficios para Veteranos no pueden pagar por el mismo servicio que cubrió Medicare. </a:t>
            </a:r>
            <a:r>
              <a:rPr lang="es-US" dirty="0">
                <a:solidFill>
                  <a:prstClr val="black"/>
                </a:solidFill>
                <a:cs typeface="Arial" panose="020B0604020202020204" pitchFamily="34" charset="0"/>
              </a:rPr>
              <a:t> </a:t>
            </a:r>
          </a:p>
          <a:p>
            <a:pPr marL="0" indent="0" defTabSz="966612">
              <a:spcBef>
                <a:spcPts val="634"/>
              </a:spcBef>
              <a:buNone/>
              <a:defRPr/>
            </a:pPr>
            <a:r>
              <a:rPr lang="es-US" dirty="0">
                <a:solidFill>
                  <a:prstClr val="black"/>
                </a:solidFill>
                <a:cs typeface="Arial" panose="020B0604020202020204" pitchFamily="34" charset="0"/>
              </a:rPr>
              <a:t>Si tiene otra cobertura, consulte o descargue “Medicare and </a:t>
            </a:r>
            <a:r>
              <a:rPr lang="es-US" dirty="0" err="1">
                <a:solidFill>
                  <a:prstClr val="black"/>
                </a:solidFill>
                <a:cs typeface="Arial" panose="020B0604020202020204" pitchFamily="34" charset="0"/>
              </a:rPr>
              <a:t>Other</a:t>
            </a:r>
            <a:r>
              <a:rPr lang="es-US" dirty="0">
                <a:solidFill>
                  <a:prstClr val="black"/>
                </a:solidFill>
                <a:cs typeface="Arial" panose="020B0604020202020204" pitchFamily="34" charset="0"/>
              </a:rPr>
              <a:t> </a:t>
            </a:r>
            <a:r>
              <a:rPr lang="es-US" dirty="0" err="1">
                <a:solidFill>
                  <a:prstClr val="black"/>
                </a:solidFill>
                <a:cs typeface="Arial" panose="020B0604020202020204" pitchFamily="34" charset="0"/>
              </a:rPr>
              <a:t>Health</a:t>
            </a:r>
            <a:r>
              <a:rPr lang="es-US" dirty="0">
                <a:solidFill>
                  <a:prstClr val="black"/>
                </a:solidFill>
                <a:cs typeface="Arial" panose="020B0604020202020204" pitchFamily="34" charset="0"/>
              </a:rPr>
              <a:t> </a:t>
            </a:r>
            <a:r>
              <a:rPr lang="es-US" dirty="0" err="1">
                <a:solidFill>
                  <a:prstClr val="black"/>
                </a:solidFill>
                <a:cs typeface="Arial" panose="020B0604020202020204" pitchFamily="34" charset="0"/>
              </a:rPr>
              <a:t>Benefits</a:t>
            </a:r>
            <a:r>
              <a:rPr lang="es-US" dirty="0">
                <a:solidFill>
                  <a:prstClr val="black"/>
                </a:solidFill>
                <a:cs typeface="Arial" panose="020B0604020202020204" pitchFamily="34" charset="0"/>
              </a:rPr>
              <a:t>: </a:t>
            </a:r>
            <a:r>
              <a:rPr lang="es-US" dirty="0" err="1">
                <a:solidFill>
                  <a:prstClr val="black"/>
                </a:solidFill>
                <a:cs typeface="Arial" panose="020B0604020202020204" pitchFamily="34" charset="0"/>
              </a:rPr>
              <a:t>Your</a:t>
            </a:r>
            <a:r>
              <a:rPr lang="es-US" dirty="0">
                <a:solidFill>
                  <a:prstClr val="black"/>
                </a:solidFill>
                <a:cs typeface="Arial" panose="020B0604020202020204" pitchFamily="34" charset="0"/>
              </a:rPr>
              <a:t> Guide </a:t>
            </a:r>
            <a:r>
              <a:rPr lang="es-US" dirty="0" err="1">
                <a:solidFill>
                  <a:prstClr val="black"/>
                </a:solidFill>
                <a:cs typeface="Arial" panose="020B0604020202020204" pitchFamily="34" charset="0"/>
              </a:rPr>
              <a:t>to</a:t>
            </a:r>
            <a:r>
              <a:rPr lang="es-US" dirty="0">
                <a:solidFill>
                  <a:prstClr val="black"/>
                </a:solidFill>
                <a:cs typeface="Arial" panose="020B0604020202020204" pitchFamily="34" charset="0"/>
              </a:rPr>
              <a:t> Who </a:t>
            </a:r>
            <a:r>
              <a:rPr lang="es-US" dirty="0" err="1">
                <a:solidFill>
                  <a:prstClr val="black"/>
                </a:solidFill>
                <a:cs typeface="Arial" panose="020B0604020202020204" pitchFamily="34" charset="0"/>
              </a:rPr>
              <a:t>Pays</a:t>
            </a:r>
            <a:r>
              <a:rPr lang="es-US" dirty="0">
                <a:solidFill>
                  <a:prstClr val="black"/>
                </a:solidFill>
                <a:cs typeface="Arial" panose="020B0604020202020204" pitchFamily="34" charset="0"/>
              </a:rPr>
              <a:t> </a:t>
            </a:r>
            <a:r>
              <a:rPr lang="es-US" dirty="0" err="1">
                <a:solidFill>
                  <a:prstClr val="black"/>
                </a:solidFill>
                <a:cs typeface="Arial" panose="020B0604020202020204" pitchFamily="34" charset="0"/>
              </a:rPr>
              <a:t>First</a:t>
            </a:r>
            <a:r>
              <a:rPr lang="es-US" dirty="0">
                <a:solidFill>
                  <a:prstClr val="black"/>
                </a:solidFill>
                <a:cs typeface="Arial" panose="020B0604020202020204" pitchFamily="34" charset="0"/>
              </a:rPr>
              <a:t>” ("Medicare y otros beneficios de salud: su guía de quién paga primero") (Producto de CMS </a:t>
            </a:r>
            <a:r>
              <a:rPr lang="es-US" dirty="0" err="1">
                <a:solidFill>
                  <a:prstClr val="black"/>
                </a:solidFill>
                <a:cs typeface="Arial" panose="020B0604020202020204" pitchFamily="34" charset="0"/>
              </a:rPr>
              <a:t>n.°</a:t>
            </a:r>
            <a:r>
              <a:rPr lang="es-US" dirty="0">
                <a:solidFill>
                  <a:prstClr val="black"/>
                </a:solidFill>
                <a:cs typeface="Arial" panose="020B0604020202020204" pitchFamily="34" charset="0"/>
              </a:rPr>
              <a:t> 02179) en </a:t>
            </a:r>
            <a:r>
              <a:rPr lang="es-US" dirty="0">
                <a:solidFill>
                  <a:prstClr val="black"/>
                </a:solidFill>
                <a:cs typeface="Arial" panose="020B0604020202020204" pitchFamily="34" charset="0"/>
                <a:hlinkClick r:id="rId4"/>
              </a:rPr>
              <a:t>Medicare.gov/</a:t>
            </a:r>
            <a:r>
              <a:rPr lang="es-US" dirty="0" err="1">
                <a:solidFill>
                  <a:prstClr val="black"/>
                </a:solidFill>
                <a:cs typeface="Arial" panose="020B0604020202020204" pitchFamily="34" charset="0"/>
                <a:hlinkClick r:id="rId4"/>
              </a:rPr>
              <a:t>publications</a:t>
            </a:r>
            <a:r>
              <a:rPr lang="es-US" dirty="0">
                <a:solidFill>
                  <a:prstClr val="black"/>
                </a:solidFill>
                <a:cs typeface="Arial" panose="020B0604020202020204" pitchFamily="34" charset="0"/>
              </a:rPr>
              <a:t>.</a:t>
            </a:r>
          </a:p>
          <a:p>
            <a:pPr marL="0" indent="0" defTabSz="966612">
              <a:spcBef>
                <a:spcPts val="634"/>
              </a:spcBef>
              <a:buNone/>
              <a:defRPr/>
            </a:pPr>
            <a:endParaRPr lang="en-US" dirty="0">
              <a:solidFill>
                <a:prstClr val="black"/>
              </a:solidFill>
              <a:cs typeface="Arial" panose="020B0604020202020204" pitchFamily="34" charset="0"/>
            </a:endParaRPr>
          </a:p>
          <a:p>
            <a:pPr marL="0" indent="0" defTabSz="966612">
              <a:spcBef>
                <a:spcPts val="634"/>
              </a:spcBef>
              <a:buNone/>
              <a:defRPr/>
            </a:pPr>
            <a:endParaRPr lang="en-US" sz="1500" dirty="0">
              <a:solidFill>
                <a:prstClr val="black"/>
              </a:solidFill>
              <a:cs typeface="Arial" panose="020B0604020202020204" pitchFamily="34" charset="0"/>
            </a:endParaRPr>
          </a:p>
        </p:txBody>
      </p:sp>
    </p:spTree>
    <p:extLst>
      <p:ext uri="{BB962C8B-B14F-4D97-AF65-F5344CB8AC3E}">
        <p14:creationId xmlns:p14="http://schemas.microsoft.com/office/powerpoint/2010/main" val="28319724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678487"/>
          </a:xfrm>
        </p:spPr>
        <p:txBody>
          <a:bodyPr/>
          <a:lstStyle/>
          <a:p>
            <a:pPr marL="0" indent="0" fontAlgn="base">
              <a:spcBef>
                <a:spcPts val="634"/>
              </a:spcBef>
              <a:buNone/>
            </a:pPr>
            <a:r>
              <a:rPr lang="es-US" b="1" i="0" u="none" strike="noStrike" dirty="0">
                <a:solidFill>
                  <a:srgbClr val="000000"/>
                </a:solidFill>
                <a:effectLst/>
                <a:cs typeface="Arial"/>
              </a:rPr>
              <a:t>Esta diapositiva tiene animación.</a:t>
            </a:r>
          </a:p>
          <a:p>
            <a:pPr marL="0" indent="0" fontAlgn="base">
              <a:spcBef>
                <a:spcPts val="634"/>
              </a:spcBef>
              <a:buNone/>
            </a:pPr>
            <a:r>
              <a:rPr lang="es-US" b="1" i="0" dirty="0">
                <a:effectLst/>
                <a:cs typeface="Arial"/>
              </a:rPr>
              <a:t>Notas del presentador</a:t>
            </a:r>
          </a:p>
          <a:p>
            <a:pPr marL="0" indent="0" defTabSz="966612">
              <a:spcBef>
                <a:spcPts val="634"/>
              </a:spcBef>
              <a:buNone/>
              <a:defRPr/>
            </a:pPr>
            <a:r>
              <a:rPr lang="es-US" b="1" dirty="0">
                <a:solidFill>
                  <a:prstClr val="black"/>
                </a:solidFill>
                <a:cs typeface="Arial"/>
              </a:rPr>
              <a:t>Compruebe sus conocimientos: Pregunta 2</a:t>
            </a:r>
          </a:p>
          <a:p>
            <a:pPr marL="0" indent="0" defTabSz="966612">
              <a:spcBef>
                <a:spcPts val="634"/>
              </a:spcBef>
              <a:buNone/>
              <a:defRPr/>
            </a:pPr>
            <a:r>
              <a:rPr lang="es-US" b="1" dirty="0">
                <a:solidFill>
                  <a:prstClr val="black"/>
                </a:solidFill>
                <a:cs typeface="Arial"/>
              </a:rPr>
              <a:t>Cuando son necesarios por motivos médicos, la Parte A generalmente ayuda a pagar todos los siguientes, EXCEPTO:</a:t>
            </a:r>
          </a:p>
          <a:p>
            <a:pPr marL="245009" indent="-245009" defTabSz="966612">
              <a:spcBef>
                <a:spcPts val="634"/>
              </a:spcBef>
              <a:buFont typeface="+mj-lt"/>
              <a:buAutoNum type="alphaLcPeriod"/>
              <a:defRPr/>
            </a:pPr>
            <a:r>
              <a:rPr lang="es-US" dirty="0">
                <a:solidFill>
                  <a:prstClr val="black"/>
                </a:solidFill>
                <a:cs typeface="Arial"/>
              </a:rPr>
              <a:t>suministros para análisis para diabéticos</a:t>
            </a:r>
          </a:p>
          <a:p>
            <a:pPr marL="245009" indent="-245009" defTabSz="966612">
              <a:spcBef>
                <a:spcPts val="634"/>
              </a:spcBef>
              <a:buFont typeface="+mj-lt"/>
              <a:buAutoNum type="alphaLcPeriod"/>
              <a:defRPr/>
            </a:pPr>
            <a:r>
              <a:rPr lang="es-US" dirty="0">
                <a:solidFill>
                  <a:prstClr val="black"/>
                </a:solidFill>
                <a:cs typeface="Arial"/>
              </a:rPr>
              <a:t>internación en un hospital</a:t>
            </a:r>
          </a:p>
          <a:p>
            <a:pPr marL="245009" indent="-245009" defTabSz="966612">
              <a:spcBef>
                <a:spcPts val="634"/>
              </a:spcBef>
              <a:buFont typeface="+mj-lt"/>
              <a:buAutoNum type="alphaLcPeriod"/>
              <a:defRPr/>
            </a:pPr>
            <a:r>
              <a:rPr lang="es-US" dirty="0">
                <a:solidFill>
                  <a:prstClr val="black"/>
                </a:solidFill>
                <a:cs typeface="Arial"/>
              </a:rPr>
              <a:t>internación en un centro de enfermería especializada (SNF, por sus siglas en inglés)</a:t>
            </a:r>
          </a:p>
          <a:p>
            <a:pPr marL="245009" indent="-245009" defTabSz="966612">
              <a:spcBef>
                <a:spcPts val="634"/>
              </a:spcBef>
              <a:buFont typeface="+mj-lt"/>
              <a:buAutoNum type="alphaLcPeriod"/>
              <a:defRPr/>
            </a:pPr>
            <a:r>
              <a:rPr lang="es-US" dirty="0">
                <a:solidFill>
                  <a:prstClr val="black"/>
                </a:solidFill>
                <a:cs typeface="Arial"/>
              </a:rPr>
              <a:t>Cuidados paliativos</a:t>
            </a:r>
          </a:p>
          <a:p>
            <a:pPr marL="0" indent="0" defTabSz="966612">
              <a:spcBef>
                <a:spcPts val="634"/>
              </a:spcBef>
              <a:buNone/>
              <a:defRPr/>
            </a:pPr>
            <a:r>
              <a:rPr lang="es-US" b="1" dirty="0">
                <a:solidFill>
                  <a:prstClr val="black"/>
                </a:solidFill>
                <a:cs typeface="Arial"/>
              </a:rPr>
              <a:t>Respuesta: a. suministros para análisis para diabéticos</a:t>
            </a:r>
          </a:p>
          <a:p>
            <a:pPr marL="0" indent="0" defTabSz="966612">
              <a:spcBef>
                <a:spcPts val="634"/>
              </a:spcBef>
              <a:buNone/>
              <a:defRPr/>
            </a:pPr>
            <a:r>
              <a:rPr lang="es-US" dirty="0">
                <a:solidFill>
                  <a:prstClr val="black"/>
                </a:solidFill>
                <a:cs typeface="Arial"/>
              </a:rPr>
              <a:t>La Parte A cubre el cuidado de internación (en un hospital y SNF) y los cuidados paliativos. La Parte B cubre determinados suministros, que incluyen:</a:t>
            </a:r>
          </a:p>
          <a:p>
            <a:pPr marL="180569" indent="-180569" defTabSz="966612">
              <a:spcBef>
                <a:spcPts val="634"/>
              </a:spcBef>
              <a:defRPr/>
            </a:pPr>
            <a:r>
              <a:rPr lang="es-US" dirty="0">
                <a:solidFill>
                  <a:prstClr val="black"/>
                </a:solidFill>
                <a:cs typeface="Arial"/>
              </a:rPr>
              <a:t>bombas de insulina y la insulina utilizada en la bomba</a:t>
            </a:r>
          </a:p>
          <a:p>
            <a:pPr marL="183254" indent="-183254" defTabSz="966612">
              <a:spcBef>
                <a:spcPts val="634"/>
              </a:spcBef>
              <a:defRPr/>
            </a:pPr>
            <a:r>
              <a:rPr lang="es-US" dirty="0">
                <a:solidFill>
                  <a:prstClr val="black"/>
                </a:solidFill>
                <a:cs typeface="Arial"/>
              </a:rPr>
              <a:t>tiras reactivas para análisis de azúcar (glucosa) en sangre</a:t>
            </a:r>
          </a:p>
          <a:p>
            <a:pPr marL="183254" indent="-183254" defTabSz="966612">
              <a:spcBef>
                <a:spcPts val="634"/>
              </a:spcBef>
              <a:defRPr/>
            </a:pPr>
            <a:r>
              <a:rPr lang="es-US" dirty="0">
                <a:solidFill>
                  <a:prstClr val="black"/>
                </a:solidFill>
                <a:cs typeface="Arial"/>
              </a:rPr>
              <a:t>monitores para analizar el azúcar en sangre</a:t>
            </a:r>
          </a:p>
          <a:p>
            <a:pPr marL="183254" indent="-183254" defTabSz="966612">
              <a:spcBef>
                <a:spcPts val="634"/>
              </a:spcBef>
              <a:defRPr/>
            </a:pPr>
            <a:r>
              <a:rPr lang="es-US" dirty="0">
                <a:solidFill>
                  <a:prstClr val="black"/>
                </a:solidFill>
                <a:cs typeface="Arial"/>
              </a:rPr>
              <a:t>dispositivos para lancetas y lancetas</a:t>
            </a:r>
          </a:p>
          <a:p>
            <a:pPr marL="183254" indent="-183254" defTabSz="966612">
              <a:spcBef>
                <a:spcPts val="634"/>
              </a:spcBef>
              <a:defRPr/>
            </a:pPr>
            <a:r>
              <a:rPr lang="es-US" dirty="0">
                <a:solidFill>
                  <a:prstClr val="black"/>
                </a:solidFill>
                <a:cs typeface="Arial"/>
              </a:rPr>
              <a:t>soluciones de control de glucosa</a:t>
            </a:r>
          </a:p>
          <a:p>
            <a:pPr marL="0" indent="0">
              <a:spcBef>
                <a:spcPts val="634"/>
              </a:spcBef>
              <a:buNone/>
              <a:defRPr/>
            </a:pPr>
            <a:r>
              <a:rPr lang="es-US" dirty="0">
                <a:solidFill>
                  <a:prstClr val="black"/>
                </a:solidFill>
                <a:cs typeface="Arial"/>
              </a:rPr>
              <a:t>Quizás necesite usar proveedores específicos para ciertos tipos de suministros para la diabetes. Visite </a:t>
            </a:r>
            <a:r>
              <a:rPr lang="es-US" dirty="0">
                <a:solidFill>
                  <a:prstClr val="black"/>
                </a:solidFill>
                <a:cs typeface="Arial"/>
                <a:hlinkClick r:id="rId3"/>
              </a:rPr>
              <a:t>Medicare.gov/</a:t>
            </a:r>
            <a:r>
              <a:rPr lang="es-US" dirty="0" err="1">
                <a:solidFill>
                  <a:prstClr val="black"/>
                </a:solidFill>
                <a:cs typeface="Arial"/>
                <a:hlinkClick r:id="rId3"/>
              </a:rPr>
              <a:t>supplierdirectory</a:t>
            </a:r>
            <a:r>
              <a:rPr lang="es-US" dirty="0">
                <a:solidFill>
                  <a:prstClr val="black"/>
                </a:solidFill>
                <a:cs typeface="Arial"/>
                <a:hlinkClick r:id="rId3"/>
              </a:rPr>
              <a:t>/search.html</a:t>
            </a:r>
            <a:r>
              <a:rPr lang="es-US" dirty="0">
                <a:solidFill>
                  <a:prstClr val="black"/>
                </a:solidFill>
                <a:cs typeface="Arial"/>
              </a:rPr>
              <a:t>. </a:t>
            </a:r>
          </a:p>
          <a:p>
            <a:pPr marL="0" indent="0" defTabSz="966612">
              <a:spcBef>
                <a:spcPts val="634"/>
              </a:spcBef>
              <a:buNone/>
              <a:defRPr/>
            </a:pPr>
            <a:r>
              <a:rPr lang="es-US" dirty="0">
                <a:solidFill>
                  <a:prstClr val="black"/>
                </a:solidFill>
                <a:cs typeface="Arial"/>
              </a:rPr>
              <a:t>En algunos casos, la Parte D cubre determinados suministros para pruebas para diabéticos.</a:t>
            </a:r>
          </a:p>
          <a:p>
            <a:pPr marL="0" indent="0" defTabSz="966612">
              <a:spcBef>
                <a:spcPts val="634"/>
              </a:spcBef>
              <a:buNone/>
              <a:defRPr/>
            </a:pPr>
            <a:endParaRPr lang="en-US" sz="1500" dirty="0">
              <a:solidFill>
                <a:prstClr val="black"/>
              </a:solidFill>
            </a:endParaRPr>
          </a:p>
        </p:txBody>
      </p:sp>
    </p:spTree>
    <p:extLst>
      <p:ext uri="{BB962C8B-B14F-4D97-AF65-F5344CB8AC3E}">
        <p14:creationId xmlns:p14="http://schemas.microsoft.com/office/powerpoint/2010/main" val="24506923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fontAlgn="base">
              <a:spcBef>
                <a:spcPts val="634"/>
              </a:spcBef>
              <a:buNone/>
            </a:pPr>
            <a:r>
              <a:rPr lang="es-US" b="1" dirty="0">
                <a:solidFill>
                  <a:srgbClr val="000000"/>
                </a:solidFill>
                <a:cs typeface="Arial"/>
              </a:rPr>
              <a:t>Esta diapositiva tiene animación.</a:t>
            </a:r>
          </a:p>
          <a:p>
            <a:pPr marL="0" indent="0" fontAlgn="base">
              <a:spcBef>
                <a:spcPts val="634"/>
              </a:spcBef>
              <a:buNone/>
            </a:pPr>
            <a:r>
              <a:rPr lang="es-US" b="1" dirty="0"/>
              <a:t>Notas del presentador</a:t>
            </a:r>
          </a:p>
          <a:p>
            <a:pPr marL="0" indent="0" defTabSz="966612">
              <a:spcBef>
                <a:spcPts val="634"/>
              </a:spcBef>
              <a:buNone/>
              <a:defRPr/>
            </a:pPr>
            <a:r>
              <a:rPr lang="es-US" b="1" dirty="0">
                <a:solidFill>
                  <a:prstClr val="black"/>
                </a:solidFill>
                <a:cs typeface="Arial"/>
              </a:rPr>
              <a:t>Compruebe sus conocimientos: Pregunta 3</a:t>
            </a:r>
          </a:p>
          <a:p>
            <a:pPr marL="0" indent="0" defTabSz="966612">
              <a:spcBef>
                <a:spcPts val="634"/>
              </a:spcBef>
              <a:buNone/>
              <a:defRPr/>
            </a:pPr>
            <a:r>
              <a:rPr lang="es-US" b="1" dirty="0">
                <a:solidFill>
                  <a:prstClr val="black"/>
                </a:solidFill>
                <a:cs typeface="Arial"/>
              </a:rPr>
              <a:t>Por la Parte B, en la mayoría de los casos, usted paga _______.</a:t>
            </a:r>
          </a:p>
          <a:p>
            <a:pPr marL="245009" indent="-245009" defTabSz="966612">
              <a:spcBef>
                <a:spcPts val="634"/>
              </a:spcBef>
              <a:buFont typeface="+mj-lt"/>
              <a:buAutoNum type="alphaLcPeriod"/>
              <a:defRPr/>
            </a:pPr>
            <a:r>
              <a:rPr lang="es-US" dirty="0">
                <a:solidFill>
                  <a:prstClr val="black"/>
                </a:solidFill>
                <a:cs typeface="Arial"/>
              </a:rPr>
              <a:t>una prima mensual</a:t>
            </a:r>
          </a:p>
          <a:p>
            <a:pPr marL="245009" indent="-245009" defTabSz="966612">
              <a:spcBef>
                <a:spcPts val="634"/>
              </a:spcBef>
              <a:buFont typeface="+mj-lt"/>
              <a:buAutoNum type="alphaLcPeriod"/>
              <a:defRPr/>
            </a:pPr>
            <a:r>
              <a:rPr lang="es-US" dirty="0">
                <a:solidFill>
                  <a:prstClr val="black"/>
                </a:solidFill>
                <a:cs typeface="Arial"/>
              </a:rPr>
              <a:t>un deducible anual</a:t>
            </a:r>
          </a:p>
          <a:p>
            <a:pPr marL="245009" indent="-245009" defTabSz="966612">
              <a:spcBef>
                <a:spcPts val="634"/>
              </a:spcBef>
              <a:buFont typeface="+mj-lt"/>
              <a:buAutoNum type="alphaLcPeriod"/>
              <a:defRPr/>
            </a:pPr>
            <a:r>
              <a:rPr lang="es-US" dirty="0">
                <a:solidFill>
                  <a:prstClr val="black"/>
                </a:solidFill>
                <a:cs typeface="Arial"/>
              </a:rPr>
              <a:t>20 % de </a:t>
            </a:r>
            <a:r>
              <a:rPr lang="es-US" dirty="0" err="1">
                <a:solidFill>
                  <a:prstClr val="black"/>
                </a:solidFill>
                <a:cs typeface="Arial"/>
              </a:rPr>
              <a:t>coseguro</a:t>
            </a:r>
            <a:r>
              <a:rPr lang="es-US" dirty="0">
                <a:solidFill>
                  <a:prstClr val="black"/>
                </a:solidFill>
                <a:cs typeface="Arial"/>
              </a:rPr>
              <a:t> para la mayoría de los servicios cubiertos</a:t>
            </a:r>
          </a:p>
          <a:p>
            <a:pPr marL="245009" indent="-245009" defTabSz="966612">
              <a:spcBef>
                <a:spcPts val="634"/>
              </a:spcBef>
              <a:buFont typeface="+mj-lt"/>
              <a:buAutoNum type="alphaLcPeriod"/>
              <a:defRPr/>
            </a:pPr>
            <a:r>
              <a:rPr lang="es-US" dirty="0">
                <a:solidFill>
                  <a:prstClr val="black"/>
                </a:solidFill>
                <a:cs typeface="Arial"/>
              </a:rPr>
              <a:t>Todas las anteriores</a:t>
            </a:r>
          </a:p>
          <a:p>
            <a:pPr marL="0" lvl="1" defTabSz="966612">
              <a:tabLst>
                <a:tab pos="125861" algn="l"/>
              </a:tabLst>
              <a:defRPr/>
            </a:pPr>
            <a:r>
              <a:rPr lang="es-US" b="1" dirty="0">
                <a:solidFill>
                  <a:prstClr val="black"/>
                </a:solidFill>
                <a:cs typeface="Arial"/>
              </a:rPr>
              <a:t>Respuesta: d. Todas las anteriores</a:t>
            </a:r>
            <a:r>
              <a:rPr lang="es-US" dirty="0">
                <a:solidFill>
                  <a:prstClr val="black"/>
                </a:solidFill>
                <a:cs typeface="Arial"/>
              </a:rPr>
              <a:t>.</a:t>
            </a:r>
          </a:p>
          <a:p>
            <a:pPr marL="0" lvl="1" defTabSz="966612">
              <a:tabLst>
                <a:tab pos="125861" algn="l"/>
              </a:tabLst>
              <a:defRPr/>
            </a:pPr>
            <a:r>
              <a:rPr lang="es-US" dirty="0">
                <a:solidFill>
                  <a:prstClr val="black"/>
                </a:solidFill>
                <a:cs typeface="Arial"/>
              </a:rPr>
              <a:t>Por la Parte B, la mayoría de las personas pagará una prima mensual, el deducible anual de la Parte B y un 20 % de </a:t>
            </a:r>
            <a:r>
              <a:rPr lang="es-US" dirty="0" err="1">
                <a:solidFill>
                  <a:prstClr val="black"/>
                </a:solidFill>
                <a:cs typeface="Arial"/>
              </a:rPr>
              <a:t>coseguro</a:t>
            </a:r>
            <a:r>
              <a:rPr lang="es-US" dirty="0">
                <a:solidFill>
                  <a:prstClr val="black"/>
                </a:solidFill>
                <a:cs typeface="Arial"/>
              </a:rPr>
              <a:t> para la mayoría de los servicios cubiertos y los equipos médicos duraderos (DME). Estos importes de la Parte B cambian cada año. </a:t>
            </a:r>
          </a:p>
          <a:p>
            <a:pPr marL="0" indent="0" defTabSz="966612">
              <a:spcBef>
                <a:spcPts val="634"/>
              </a:spcBef>
              <a:buNone/>
              <a:defRPr/>
            </a:pPr>
            <a:endParaRPr lang="en-US" dirty="0">
              <a:solidFill>
                <a:prstClr val="black"/>
              </a:solidFill>
            </a:endParaRPr>
          </a:p>
        </p:txBody>
      </p:sp>
    </p:spTree>
    <p:extLst>
      <p:ext uri="{BB962C8B-B14F-4D97-AF65-F5344CB8AC3E}">
        <p14:creationId xmlns:p14="http://schemas.microsoft.com/office/powerpoint/2010/main" val="458293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852160" cy="5144347"/>
          </a:xfrm>
        </p:spPr>
        <p:txBody>
          <a:bodyPr/>
          <a:lstStyle/>
          <a:p>
            <a:pPr marL="0" indent="0" defTabSz="966612">
              <a:spcBef>
                <a:spcPts val="634"/>
              </a:spcBef>
              <a:buNone/>
              <a:defRPr/>
            </a:pPr>
            <a:r>
              <a:rPr lang="es-US" b="1">
                <a:solidFill>
                  <a:srgbClr val="000000"/>
                </a:solidFill>
                <a:cs typeface="Arial"/>
              </a:rPr>
              <a:t>Notas del presentador</a:t>
            </a:r>
            <a:r>
              <a:rPr lang="es-US">
                <a:solidFill>
                  <a:srgbClr val="444444"/>
                </a:solidFill>
                <a:cs typeface="Arial"/>
              </a:rPr>
              <a:t>​</a:t>
            </a:r>
          </a:p>
          <a:p>
            <a:pPr marL="0" indent="0" defTabSz="966612">
              <a:spcBef>
                <a:spcPts val="634"/>
              </a:spcBef>
              <a:buNone/>
              <a:defRPr/>
            </a:pPr>
            <a:r>
              <a:rPr lang="es-US">
                <a:solidFill>
                  <a:prstClr val="black"/>
                </a:solidFill>
                <a:cs typeface="Arial"/>
              </a:rPr>
              <a:t>Al final de esta lección, usted podrá:</a:t>
            </a:r>
          </a:p>
          <a:p>
            <a:pPr marL="125525" indent="-125525">
              <a:spcBef>
                <a:spcPts val="634"/>
              </a:spcBef>
              <a:defRPr/>
            </a:pPr>
            <a:r>
              <a:rPr lang="es-US">
                <a:solidFill>
                  <a:prstClr val="black"/>
                </a:solidFill>
                <a:cs typeface="Arial"/>
              </a:rPr>
              <a:t>Describir Medicare y para quién es</a:t>
            </a:r>
          </a:p>
          <a:p>
            <a:pPr marL="125525" indent="-125525">
              <a:spcBef>
                <a:spcPts val="634"/>
              </a:spcBef>
              <a:defRPr/>
            </a:pPr>
            <a:r>
              <a:rPr lang="es-US">
                <a:solidFill>
                  <a:prstClr val="black"/>
                </a:solidFill>
                <a:cs typeface="Arial"/>
              </a:rPr>
              <a:t>Identificar las partes de Medicare y explicar las opciones de cobertura</a:t>
            </a:r>
          </a:p>
          <a:p>
            <a:pPr marL="125525" indent="-125525">
              <a:spcBef>
                <a:spcPts val="634"/>
              </a:spcBef>
              <a:defRPr/>
            </a:pPr>
            <a:r>
              <a:rPr lang="es-US">
                <a:solidFill>
                  <a:prstClr val="black"/>
                </a:solidFill>
                <a:cs typeface="Arial"/>
              </a:rPr>
              <a:t>Explicar cómo funciona la inscripción automática</a:t>
            </a:r>
          </a:p>
          <a:p>
            <a:pPr marL="125525" indent="-125525">
              <a:spcBef>
                <a:spcPts val="634"/>
              </a:spcBef>
              <a:defRPr/>
            </a:pPr>
            <a:r>
              <a:rPr lang="es-US">
                <a:solidFill>
                  <a:prstClr val="black"/>
                </a:solidFill>
                <a:cs typeface="Arial"/>
              </a:rPr>
              <a:t>Describir los diversos períodos de inscripción que puede usar para inscribirse o cambiar de plan</a:t>
            </a:r>
          </a:p>
        </p:txBody>
      </p:sp>
    </p:spTree>
    <p:extLst>
      <p:ext uri="{BB962C8B-B14F-4D97-AF65-F5344CB8AC3E}">
        <p14:creationId xmlns:p14="http://schemas.microsoft.com/office/powerpoint/2010/main" val="28667255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49" cy="5144347"/>
          </a:xfrm>
        </p:spPr>
        <p:txBody>
          <a:bodyPr/>
          <a:lstStyle/>
          <a:p>
            <a:pPr marL="0" indent="0">
              <a:spcBef>
                <a:spcPts val="634"/>
              </a:spcBef>
              <a:buNone/>
              <a:defRPr/>
            </a:pPr>
            <a:r>
              <a:rPr lang="es-US" b="1">
                <a:solidFill>
                  <a:prstClr val="black"/>
                </a:solidFill>
                <a:cs typeface="Arial" panose="020B0604020202020204" pitchFamily="34" charset="0"/>
              </a:rPr>
              <a:t>Notas del presentador/a</a:t>
            </a:r>
          </a:p>
          <a:p>
            <a:pPr marL="0" indent="0">
              <a:spcBef>
                <a:spcPts val="634"/>
              </a:spcBef>
              <a:buNone/>
              <a:defRPr/>
            </a:pPr>
            <a:r>
              <a:rPr lang="es-US">
                <a:solidFill>
                  <a:prstClr val="black"/>
                </a:solidFill>
                <a:cs typeface="Arial" panose="020B0604020202020204" pitchFamily="34" charset="0"/>
              </a:rPr>
              <a:t>La Lección 3 habla de </a:t>
            </a:r>
            <a:r>
              <a:rPr lang="es-US"/>
              <a:t>cómo buscar y comprar cobertura del Seguro Suplementario de Medicare que puede ayudar con algunos de los gastos de bolsillo asociados con Medicare Original.</a:t>
            </a:r>
          </a:p>
        </p:txBody>
      </p:sp>
    </p:spTree>
    <p:extLst>
      <p:ext uri="{BB962C8B-B14F-4D97-AF65-F5344CB8AC3E}">
        <p14:creationId xmlns:p14="http://schemas.microsoft.com/office/powerpoint/2010/main" val="40847208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s-US" b="1">
                <a:solidFill>
                  <a:prstClr val="black"/>
                </a:solidFill>
                <a:cs typeface="Arial"/>
              </a:rPr>
              <a:t>Notas del presentador/a</a:t>
            </a:r>
          </a:p>
          <a:p>
            <a:pPr marL="0" indent="0" defTabSz="966612">
              <a:spcBef>
                <a:spcPts val="634"/>
              </a:spcBef>
              <a:buNone/>
              <a:defRPr/>
            </a:pPr>
            <a:r>
              <a:rPr lang="es-US">
                <a:solidFill>
                  <a:prstClr val="black"/>
                </a:solidFill>
                <a:cs typeface="Arial"/>
              </a:rPr>
              <a:t>Al final de esta lección, usted podrá:</a:t>
            </a:r>
          </a:p>
          <a:p>
            <a:pPr marL="125525" indent="-125525">
              <a:spcBef>
                <a:spcPts val="634"/>
              </a:spcBef>
              <a:defRPr/>
            </a:pPr>
            <a:r>
              <a:rPr lang="es-US">
                <a:solidFill>
                  <a:prstClr val="black"/>
                </a:solidFill>
                <a:cs typeface="Arial"/>
              </a:rPr>
              <a:t>Explicar las pólizas de Medigap y quiénes pueden comprarlas</a:t>
            </a:r>
          </a:p>
          <a:p>
            <a:pPr marL="125525" indent="-125525">
              <a:spcBef>
                <a:spcPts val="634"/>
              </a:spcBef>
              <a:defRPr/>
            </a:pPr>
            <a:r>
              <a:rPr lang="es-US">
                <a:solidFill>
                  <a:prstClr val="black"/>
                </a:solidFill>
                <a:cs typeface="Arial"/>
              </a:rPr>
              <a:t>Describir qué es similar y qué es diferente en diversos tipos de pólizas Medigap</a:t>
            </a:r>
          </a:p>
          <a:p>
            <a:pPr marL="125525" indent="-125525">
              <a:spcBef>
                <a:spcPts val="634"/>
              </a:spcBef>
              <a:defRPr/>
            </a:pPr>
            <a:r>
              <a:rPr lang="es-US">
                <a:solidFill>
                  <a:prstClr val="black"/>
                </a:solidFill>
                <a:cs typeface="Arial"/>
              </a:rPr>
              <a:t>Analizar qué se debe tener en cuenta al decidir si se compra una póliza Medigap</a:t>
            </a:r>
          </a:p>
          <a:p>
            <a:pPr marL="125525" indent="-125525">
              <a:spcBef>
                <a:spcPts val="634"/>
              </a:spcBef>
              <a:defRPr/>
            </a:pPr>
            <a:r>
              <a:rPr lang="es-US">
                <a:solidFill>
                  <a:prstClr val="black"/>
                </a:solidFill>
                <a:cs typeface="Arial"/>
              </a:rPr>
              <a:t>Explicar cuándo y cómo comprar una póliza de Medigap</a:t>
            </a:r>
          </a:p>
        </p:txBody>
      </p:sp>
    </p:spTree>
    <p:extLst>
      <p:ext uri="{BB962C8B-B14F-4D97-AF65-F5344CB8AC3E}">
        <p14:creationId xmlns:p14="http://schemas.microsoft.com/office/powerpoint/2010/main" val="10197160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04775" y="3581399"/>
            <a:ext cx="7124700" cy="5678487"/>
          </a:xfrm>
        </p:spPr>
        <p:txBody>
          <a:bodyPr/>
          <a:lstStyle/>
          <a:p>
            <a:pPr marL="0" indent="0" defTabSz="966612">
              <a:spcBef>
                <a:spcPts val="634"/>
              </a:spcBef>
              <a:buNone/>
              <a:defRPr/>
            </a:pPr>
            <a:r>
              <a:rPr lang="es-US" sz="1100" b="1" dirty="0">
                <a:solidFill>
                  <a:prstClr val="black"/>
                </a:solidFill>
                <a:ea typeface="ＭＳ Ｐゴシック"/>
                <a:cs typeface="Arial" panose="020B0604020202020204" pitchFamily="34" charset="0"/>
              </a:rPr>
              <a:t>Esta diapositiva tiene animación.</a:t>
            </a:r>
          </a:p>
          <a:p>
            <a:pPr marL="0" indent="0" defTabSz="966612">
              <a:spcBef>
                <a:spcPts val="634"/>
              </a:spcBef>
              <a:buNone/>
              <a:defRPr/>
            </a:pPr>
            <a:r>
              <a:rPr lang="es-US" sz="1100" b="1" dirty="0">
                <a:cs typeface="Arial" panose="020B0604020202020204" pitchFamily="34" charset="0"/>
              </a:rPr>
              <a:t>Notas del presentador/a</a:t>
            </a:r>
          </a:p>
          <a:p>
            <a:pPr marL="119149" indent="-119149">
              <a:spcBef>
                <a:spcPts val="634"/>
              </a:spcBef>
              <a:defRPr/>
            </a:pPr>
            <a:r>
              <a:rPr lang="es-US" sz="1100" b="1" dirty="0">
                <a:cs typeface="Arial" panose="020B0604020202020204" pitchFamily="34" charset="0"/>
              </a:rPr>
              <a:t>Una póliza de seguro complementario de Medicare (</a:t>
            </a:r>
            <a:r>
              <a:rPr lang="es-US" sz="1100" b="1" dirty="0" err="1">
                <a:cs typeface="Arial" panose="020B0604020202020204" pitchFamily="34" charset="0"/>
              </a:rPr>
              <a:t>Medigap</a:t>
            </a:r>
            <a:r>
              <a:rPr lang="es-US" sz="1100" b="1" dirty="0">
                <a:cs typeface="Arial" panose="020B0604020202020204" pitchFamily="34" charset="0"/>
              </a:rPr>
              <a:t>) es una póliza de seguro que ayuda a cubrir las "brechas" de Medicare Original. </a:t>
            </a:r>
            <a:r>
              <a:rPr lang="es-US" sz="1100" dirty="0">
                <a:cs typeface="Arial" panose="020B0604020202020204" pitchFamily="34" charset="0"/>
              </a:rPr>
              <a:t>Las venden compañías privadas.</a:t>
            </a:r>
            <a:r>
              <a:rPr lang="es-US" sz="1100" b="1" dirty="0">
                <a:cs typeface="Arial" panose="020B0604020202020204" pitchFamily="34" charset="0"/>
              </a:rPr>
              <a:t> </a:t>
            </a:r>
            <a:r>
              <a:rPr lang="es-US" sz="1100" dirty="0">
                <a:cs typeface="Arial" panose="020B0604020202020204" pitchFamily="34" charset="0"/>
              </a:rPr>
              <a:t>Medicare Original paga gran parte del costo de los servicios y suministros médicos cubiertos, pero no todo. Las pólizas </a:t>
            </a:r>
            <a:r>
              <a:rPr lang="es-US" sz="1100" dirty="0" err="1">
                <a:cs typeface="Arial" panose="020B0604020202020204" pitchFamily="34" charset="0"/>
              </a:rPr>
              <a:t>Medigap</a:t>
            </a:r>
            <a:r>
              <a:rPr lang="es-US" sz="1100" dirty="0">
                <a:cs typeface="Arial" panose="020B0604020202020204" pitchFamily="34" charset="0"/>
              </a:rPr>
              <a:t> pueden ayudar a pagar algunos de los costos que Medicare Original no paga, tales como los copagos, el </a:t>
            </a:r>
            <a:r>
              <a:rPr lang="es-US" sz="1100" dirty="0" err="1">
                <a:cs typeface="Arial" panose="020B0604020202020204" pitchFamily="34" charset="0"/>
              </a:rPr>
              <a:t>coseguro</a:t>
            </a:r>
            <a:r>
              <a:rPr lang="es-US" sz="1100" dirty="0">
                <a:cs typeface="Arial" panose="020B0604020202020204" pitchFamily="34" charset="0"/>
              </a:rPr>
              <a:t> y los deducibles.</a:t>
            </a:r>
          </a:p>
          <a:p>
            <a:pPr marL="119149" indent="-119149">
              <a:spcBef>
                <a:spcPts val="634"/>
              </a:spcBef>
              <a:defRPr/>
            </a:pPr>
            <a:r>
              <a:rPr lang="es-US" sz="1100" b="1" dirty="0">
                <a:cs typeface="Arial" panose="020B0604020202020204" pitchFamily="34" charset="0"/>
              </a:rPr>
              <a:t>Algunas pólizas </a:t>
            </a:r>
            <a:r>
              <a:rPr lang="es-US" sz="1100" b="1" dirty="0" err="1">
                <a:cs typeface="Arial" panose="020B0604020202020204" pitchFamily="34" charset="0"/>
              </a:rPr>
              <a:t>Medigap</a:t>
            </a:r>
            <a:r>
              <a:rPr lang="es-US" sz="1100" b="1" dirty="0">
                <a:cs typeface="Arial" panose="020B0604020202020204" pitchFamily="34" charset="0"/>
              </a:rPr>
              <a:t> también cubren beneficios que Medicare Original no cubre</a:t>
            </a:r>
            <a:r>
              <a:rPr lang="es-US" sz="1100" dirty="0">
                <a:cs typeface="Arial" panose="020B0604020202020204" pitchFamily="34" charset="0"/>
              </a:rPr>
              <a:t>, como gastos de emergencia durante viajes en el extranjero. Las pólizas de </a:t>
            </a:r>
            <a:r>
              <a:rPr lang="es-US" sz="1100" dirty="0" err="1">
                <a:cs typeface="Arial" panose="020B0604020202020204" pitchFamily="34" charset="0"/>
              </a:rPr>
              <a:t>Medigap</a:t>
            </a:r>
            <a:r>
              <a:rPr lang="es-US" sz="1100" dirty="0">
                <a:cs typeface="Arial" panose="020B0604020202020204" pitchFamily="34" charset="0"/>
              </a:rPr>
              <a:t> no cubren su parte de los costos de otros tipos de cobertura de salud, incluidos los planes Medicare </a:t>
            </a:r>
            <a:r>
              <a:rPr lang="es-US" sz="1100" dirty="0" err="1">
                <a:cs typeface="Arial" panose="020B0604020202020204" pitchFamily="34" charset="0"/>
              </a:rPr>
              <a:t>Advantage</a:t>
            </a:r>
            <a:r>
              <a:rPr lang="es-US" sz="1100" dirty="0">
                <a:cs typeface="Arial" panose="020B0604020202020204" pitchFamily="34" charset="0"/>
              </a:rPr>
              <a:t>, los planes de medicamentos de Medicare independientes, la cobertura de salud grupal del empleador/sindicato, Medicaid o TRICARE.</a:t>
            </a:r>
          </a:p>
          <a:p>
            <a:pPr marL="119149" indent="-119149">
              <a:spcBef>
                <a:spcPts val="634"/>
              </a:spcBef>
              <a:defRPr/>
            </a:pPr>
            <a:r>
              <a:rPr lang="es-US" sz="1100" b="1" dirty="0">
                <a:cs typeface="Arial" panose="020B0604020202020204" pitchFamily="34" charset="0"/>
              </a:rPr>
              <a:t>Todas las pólizas de </a:t>
            </a:r>
            <a:r>
              <a:rPr lang="es-US" sz="1100" b="1" dirty="0" err="1">
                <a:cs typeface="Arial" panose="020B0604020202020204" pitchFamily="34" charset="0"/>
              </a:rPr>
              <a:t>Medigap</a:t>
            </a:r>
            <a:r>
              <a:rPr lang="es-US" sz="1100" b="1" dirty="0">
                <a:cs typeface="Arial" panose="020B0604020202020204" pitchFamily="34" charset="0"/>
              </a:rPr>
              <a:t> deberán seguir las leyes federales y estatales diseñadas para protegerlo a usted</a:t>
            </a:r>
            <a:r>
              <a:rPr lang="es-US" sz="1100" dirty="0">
                <a:cs typeface="Arial" panose="020B0604020202020204" pitchFamily="34" charset="0"/>
              </a:rPr>
              <a:t>, y las pólizas deberán ser claramente identificadas como "Seguro Complementario de Medicare." Las pólizas </a:t>
            </a:r>
            <a:r>
              <a:rPr lang="es-US" sz="1100" dirty="0" err="1">
                <a:cs typeface="Arial" panose="020B0604020202020204" pitchFamily="34" charset="0"/>
              </a:rPr>
              <a:t>Medigap</a:t>
            </a:r>
            <a:r>
              <a:rPr lang="es-US" sz="1100" dirty="0">
                <a:cs typeface="Arial" panose="020B0604020202020204" pitchFamily="34" charset="0"/>
              </a:rPr>
              <a:t> son estandarizadas, y en la mayoría de los estados son nombrados con letras, Planes A-N. Cada póliza </a:t>
            </a:r>
            <a:r>
              <a:rPr lang="es-US" sz="1100" dirty="0" err="1">
                <a:cs typeface="Arial" panose="020B0604020202020204" pitchFamily="34" charset="0"/>
              </a:rPr>
              <a:t>Medigap</a:t>
            </a:r>
            <a:r>
              <a:rPr lang="es-US" sz="1100" dirty="0">
                <a:cs typeface="Arial" panose="020B0604020202020204" pitchFamily="34" charset="0"/>
              </a:rPr>
              <a:t> estandarizada en la misma letra de plan deberá ofrecer los mismos beneficios básicos, independientemente de cuál compañía de seguros la vende. En general, el costo es la única diferencia entre las pólizas </a:t>
            </a:r>
            <a:r>
              <a:rPr lang="es-US" sz="1100" dirty="0" err="1">
                <a:cs typeface="Arial" panose="020B0604020202020204" pitchFamily="34" charset="0"/>
              </a:rPr>
              <a:t>Medigap</a:t>
            </a:r>
            <a:r>
              <a:rPr lang="es-US" sz="1100" dirty="0">
                <a:cs typeface="Arial" panose="020B0604020202020204" pitchFamily="34" charset="0"/>
              </a:rPr>
              <a:t> con la misma letra del plan que son vendidas por distintas compañías de seguro.</a:t>
            </a:r>
          </a:p>
          <a:p>
            <a:pPr marL="119149" indent="-119149">
              <a:spcBef>
                <a:spcPts val="634"/>
              </a:spcBef>
              <a:defRPr/>
            </a:pPr>
            <a:r>
              <a:rPr lang="es-US" sz="1100" b="1" dirty="0">
                <a:cs typeface="Arial" panose="020B0604020202020204" pitchFamily="34" charset="0"/>
              </a:rPr>
              <a:t>En algunos estados, es posible que pueda comprar otro tipo de póliza </a:t>
            </a:r>
            <a:r>
              <a:rPr lang="es-US" sz="1100" b="1" dirty="0" err="1">
                <a:cs typeface="Arial" panose="020B0604020202020204" pitchFamily="34" charset="0"/>
              </a:rPr>
              <a:t>Medigap</a:t>
            </a:r>
            <a:r>
              <a:rPr lang="es-US" sz="1100" b="1" dirty="0">
                <a:cs typeface="Arial" panose="020B0604020202020204" pitchFamily="34" charset="0"/>
              </a:rPr>
              <a:t> que se llama Medicare SELECT.</a:t>
            </a:r>
            <a:r>
              <a:rPr lang="es-US" sz="1100" dirty="0">
                <a:cs typeface="Arial" panose="020B0604020202020204" pitchFamily="34" charset="0"/>
              </a:rPr>
              <a:t> Si compra una póliza Medicare SELECT, tiene derecho a cambiar de idea dentro de los 12 meses y cambiarse a una póliza </a:t>
            </a:r>
            <a:r>
              <a:rPr lang="es-US" sz="1100" dirty="0" err="1">
                <a:cs typeface="Arial" panose="020B0604020202020204" pitchFamily="34" charset="0"/>
              </a:rPr>
              <a:t>Medigap</a:t>
            </a:r>
            <a:r>
              <a:rPr lang="es-US" sz="1100" dirty="0">
                <a:cs typeface="Arial" panose="020B0604020202020204" pitchFamily="34" charset="0"/>
              </a:rPr>
              <a:t> estándar. </a:t>
            </a:r>
          </a:p>
          <a:p>
            <a:pPr marL="119149" indent="-119149">
              <a:spcBef>
                <a:spcPts val="634"/>
              </a:spcBef>
              <a:defRPr/>
            </a:pPr>
            <a:r>
              <a:rPr lang="es-US" sz="1100" b="1" dirty="0">
                <a:cs typeface="Arial" panose="020B0604020202020204" pitchFamily="34" charset="0"/>
              </a:rPr>
              <a:t>En Massachusetts, Minnesota y Wisconsin, las pólizas </a:t>
            </a:r>
            <a:r>
              <a:rPr lang="es-US" sz="1100" b="1" dirty="0" err="1">
                <a:cs typeface="Arial" panose="020B0604020202020204" pitchFamily="34" charset="0"/>
              </a:rPr>
              <a:t>Medigap</a:t>
            </a:r>
            <a:r>
              <a:rPr lang="es-US" sz="1100" b="1" dirty="0">
                <a:cs typeface="Arial" panose="020B0604020202020204" pitchFamily="34" charset="0"/>
              </a:rPr>
              <a:t> son estandarizadas de otra manera. </a:t>
            </a:r>
          </a:p>
          <a:p>
            <a:pPr marL="0" indent="0">
              <a:spcBef>
                <a:spcPts val="634"/>
              </a:spcBef>
              <a:buNone/>
              <a:defRPr/>
            </a:pPr>
            <a:r>
              <a:rPr lang="es-US" sz="1100" b="1" dirty="0">
                <a:solidFill>
                  <a:prstClr val="black"/>
                </a:solidFill>
                <a:cs typeface="Arial" panose="020B0604020202020204" pitchFamily="34" charset="0"/>
              </a:rPr>
              <a:t>NOTA</a:t>
            </a:r>
            <a:r>
              <a:rPr lang="es-US" sz="1100" dirty="0">
                <a:solidFill>
                  <a:prstClr val="black"/>
                </a:solidFill>
                <a:cs typeface="Arial" panose="020B0604020202020204" pitchFamily="34" charset="0"/>
              </a:rPr>
              <a:t>: </a:t>
            </a:r>
            <a:r>
              <a:rPr lang="es-US" sz="1100" dirty="0">
                <a:cs typeface="Arial" panose="020B0604020202020204" pitchFamily="34" charset="0"/>
              </a:rPr>
              <a:t>Desde el 1 de enero de 2020, los planes de </a:t>
            </a:r>
            <a:r>
              <a:rPr lang="es-US" sz="1100" dirty="0" err="1">
                <a:cs typeface="Arial" panose="020B0604020202020204" pitchFamily="34" charset="0"/>
              </a:rPr>
              <a:t>Medigap</a:t>
            </a:r>
            <a:r>
              <a:rPr lang="es-US" sz="1100" dirty="0">
                <a:cs typeface="Arial" panose="020B0604020202020204" pitchFamily="34" charset="0"/>
              </a:rPr>
              <a:t> que se venden a las personas nuevas en Medicare ya no pueden cubrir el deducible de la Parte B de Medicare (Seguro médico). Por eso, los Planes C y F ya no están disponibles para las personas que eran "nuevas en Medicare" el 1 de enero de 2020 o después. </a:t>
            </a:r>
          </a:p>
          <a:p>
            <a:pPr marL="118813" indent="-118813">
              <a:spcBef>
                <a:spcPts val="634"/>
              </a:spcBef>
              <a:defRPr/>
            </a:pPr>
            <a:r>
              <a:rPr lang="es-US" sz="1100" dirty="0">
                <a:cs typeface="Arial" panose="020B0604020202020204" pitchFamily="34" charset="0"/>
              </a:rPr>
              <a:t>Si ya tiene cualquiera de estos 2 planes (o la versión con deducible alto del Plan F) o estaba cubierto por uno de estos planes antes del 1 de enero de 2020, podrá mantener su plan. Si era elegible para Medicare antes del 1 de enero de 2020, pero todavía no lo ha solicitado, es posible que pueda comprar uno de estos planes. </a:t>
            </a:r>
          </a:p>
          <a:p>
            <a:pPr marL="118813" indent="-118813">
              <a:spcBef>
                <a:spcPts val="634"/>
              </a:spcBef>
              <a:defRPr/>
            </a:pPr>
            <a:r>
              <a:rPr lang="es-US" sz="1100" dirty="0">
                <a:cs typeface="Arial" panose="020B0604020202020204" pitchFamily="34" charset="0"/>
              </a:rPr>
              <a:t>Para esta situación, las personas "nuevas en Medicare" son personas que cumplieron 65 años el 1 de enero de 2020 o después y personas que obtuvieron Medicare Parte A (seguro de hospital) el 1 de enero de 2020 o después.</a:t>
            </a:r>
          </a:p>
          <a:p>
            <a:pPr marL="0" indent="0" defTabSz="966612">
              <a:buNone/>
              <a:defRPr/>
            </a:pPr>
            <a:endParaRPr lang="en-US" sz="1100" dirty="0">
              <a:solidFill>
                <a:prstClr val="black"/>
              </a:solidFill>
              <a:cs typeface="Arial" panose="020B0604020202020204" pitchFamily="34" charset="0"/>
            </a:endParaRPr>
          </a:p>
        </p:txBody>
      </p:sp>
    </p:spTree>
    <p:extLst>
      <p:ext uri="{BB962C8B-B14F-4D97-AF65-F5344CB8AC3E}">
        <p14:creationId xmlns:p14="http://schemas.microsoft.com/office/powerpoint/2010/main" val="28121962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32348" y="3581400"/>
            <a:ext cx="7026442" cy="5791200"/>
          </a:xfrm>
        </p:spPr>
        <p:txBody>
          <a:bodyPr/>
          <a:lstStyle/>
          <a:p>
            <a:pPr marL="0" indent="0" defTabSz="966612">
              <a:spcBef>
                <a:spcPts val="634"/>
              </a:spcBef>
              <a:buNone/>
              <a:defRPr/>
            </a:pPr>
            <a:r>
              <a:rPr lang="es-US" b="1" dirty="0">
                <a:cs typeface="Arial" panose="020B0604020202020204" pitchFamily="34" charset="0"/>
              </a:rPr>
              <a:t>Notas del presentador/a</a:t>
            </a:r>
          </a:p>
          <a:p>
            <a:pPr marL="0" indent="0" defTabSz="966612">
              <a:spcBef>
                <a:spcPts val="634"/>
              </a:spcBef>
              <a:buNone/>
              <a:defRPr/>
            </a:pPr>
            <a:r>
              <a:rPr lang="es-US" b="1" dirty="0">
                <a:solidFill>
                  <a:prstClr val="black"/>
                </a:solidFill>
                <a:cs typeface="Arial" panose="020B0604020202020204" pitchFamily="34" charset="0"/>
              </a:rPr>
              <a:t>Todas las pólizas </a:t>
            </a:r>
            <a:r>
              <a:rPr lang="es-US" b="1" dirty="0" err="1">
                <a:solidFill>
                  <a:prstClr val="black"/>
                </a:solidFill>
                <a:cs typeface="Arial" panose="020B0604020202020204" pitchFamily="34" charset="0"/>
              </a:rPr>
              <a:t>Medigap</a:t>
            </a:r>
            <a:r>
              <a:rPr lang="es-US" b="1" dirty="0">
                <a:solidFill>
                  <a:prstClr val="black"/>
                </a:solidFill>
                <a:cs typeface="Arial" panose="020B0604020202020204" pitchFamily="34" charset="0"/>
              </a:rPr>
              <a:t> cubren un conjunto básico de beneficios, incluidos los siguientes:</a:t>
            </a:r>
          </a:p>
          <a:p>
            <a:pPr marL="125861" indent="-125861" defTabSz="966612">
              <a:spcBef>
                <a:spcPts val="634"/>
              </a:spcBef>
              <a:defRPr/>
            </a:pPr>
            <a:r>
              <a:rPr lang="es-US" dirty="0">
                <a:solidFill>
                  <a:prstClr val="black"/>
                </a:solidFill>
                <a:cs typeface="Arial" panose="020B0604020202020204" pitchFamily="34" charset="0"/>
              </a:rPr>
              <a:t>Todos los planes cubren el 100 % del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y los gastos de hospital de la Parte A, hasta 365 días adicionales después de haber usado todos los beneficios de Medicare. Los Planes F y G también ofrecen un plan de deducible alto en algunos estados. </a:t>
            </a:r>
          </a:p>
          <a:p>
            <a:pPr marL="125861" indent="-125861" defTabSz="966612">
              <a:spcBef>
                <a:spcPts val="634"/>
              </a:spcBef>
              <a:defRPr/>
            </a:pPr>
            <a:r>
              <a:rPr lang="es-US" dirty="0">
                <a:solidFill>
                  <a:prstClr val="black"/>
                </a:solidFill>
                <a:cs typeface="Arial" panose="020B0604020202020204" pitchFamily="34" charset="0"/>
              </a:rPr>
              <a:t>Los planes A, B, C, D, F, G, M y N pagan el 100 % del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o copago de la Parte B. El Plan N paga el 100 % del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de la Parte B, excepto un copago de hasta $20 por algunas visitas a consultorio y un copago de hasta $50 por visitas a la sala de emergencias que no conlleven a una internación. El Plan K paga el 50 % del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o copago de la Parte B y el Plan L paga el 75 % del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de la Parte B.</a:t>
            </a:r>
          </a:p>
          <a:p>
            <a:pPr marL="125861" indent="-125861" defTabSz="966612">
              <a:spcBef>
                <a:spcPts val="634"/>
              </a:spcBef>
              <a:defRPr/>
            </a:pPr>
            <a:r>
              <a:rPr lang="es-US" dirty="0">
                <a:solidFill>
                  <a:prstClr val="black"/>
                </a:solidFill>
                <a:cs typeface="Arial" panose="020B0604020202020204" pitchFamily="34" charset="0"/>
              </a:rPr>
              <a:t>Los planes A, B, C, D, F, G, M y N pagan el 100 % de la sangre (las 3 primeras pintas). El Plan K paga el 50 %; el Plan L paga el 75 %.</a:t>
            </a:r>
          </a:p>
          <a:p>
            <a:pPr marL="125861" indent="-125861" defTabSz="966612">
              <a:spcBef>
                <a:spcPts val="634"/>
              </a:spcBef>
              <a:defRPr/>
            </a:pPr>
            <a:r>
              <a:rPr lang="es-US" dirty="0">
                <a:solidFill>
                  <a:prstClr val="black"/>
                </a:solidFill>
                <a:cs typeface="Arial" panose="020B0604020202020204" pitchFamily="34" charset="0"/>
              </a:rPr>
              <a:t>Los Planes A, B, C, D, F, G, M y N pagan el 100 % del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o copago de los cuidados paliativos de la Parte A. El Plan K paga el 50 %; el Plan L paga el 75 %.</a:t>
            </a:r>
          </a:p>
          <a:p>
            <a:pPr marL="0" indent="0" defTabSz="966612">
              <a:spcBef>
                <a:spcPts val="634"/>
              </a:spcBef>
              <a:buNone/>
              <a:defRPr/>
            </a:pPr>
            <a:r>
              <a:rPr lang="es-US" dirty="0">
                <a:solidFill>
                  <a:prstClr val="black"/>
                </a:solidFill>
                <a:cs typeface="Arial" panose="020B0604020202020204" pitchFamily="34" charset="0"/>
              </a:rPr>
              <a:t>Además, cada plan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cubre diferentes beneficios:</a:t>
            </a:r>
          </a:p>
          <a:p>
            <a:pPr defTabSz="966612">
              <a:spcBef>
                <a:spcPts val="634"/>
              </a:spcBef>
              <a:defRPr/>
            </a:pPr>
            <a:r>
              <a:rPr lang="es-US" dirty="0">
                <a:solidFill>
                  <a:prstClr val="black"/>
                </a:solidFill>
                <a:cs typeface="Arial" panose="020B0604020202020204" pitchFamily="34" charset="0"/>
              </a:rPr>
              <a:t>Los planes C, D, F, G, M y N cubren el 100 % del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de atención en un centro de enfermería especializada. El Plan K cubre el 50 % y el Plan L cubre el 75 %.</a:t>
            </a:r>
          </a:p>
          <a:p>
            <a:pPr defTabSz="966612">
              <a:spcBef>
                <a:spcPts val="634"/>
              </a:spcBef>
              <a:defRPr/>
            </a:pPr>
            <a:r>
              <a:rPr lang="es-US" dirty="0">
                <a:solidFill>
                  <a:prstClr val="black"/>
                </a:solidFill>
                <a:cs typeface="Arial" panose="020B0604020202020204" pitchFamily="34" charset="0"/>
              </a:rPr>
              <a:t>Los planes B, C, D, F, G y N cubren el 100 % del deducible de la Parte A. Los planes K y M cubren el 50 % y el Plan L cubre el 75 %.</a:t>
            </a:r>
          </a:p>
          <a:p>
            <a:pPr defTabSz="966612">
              <a:spcBef>
                <a:spcPts val="634"/>
              </a:spcBef>
              <a:defRPr/>
            </a:pPr>
            <a:r>
              <a:rPr lang="es-US" dirty="0">
                <a:solidFill>
                  <a:prstClr val="black"/>
                </a:solidFill>
                <a:cs typeface="Arial" panose="020B0604020202020204" pitchFamily="34" charset="0"/>
              </a:rPr>
              <a:t>Los planes C y F cubren el 100 % del deducible de la Parte B. Los planes C y F no están disponibles para las personas elegibles para Medicare a partir del 1 de enero de 2020.</a:t>
            </a:r>
          </a:p>
          <a:p>
            <a:pPr defTabSz="966612">
              <a:spcBef>
                <a:spcPts val="634"/>
              </a:spcBef>
              <a:defRPr/>
            </a:pPr>
            <a:r>
              <a:rPr lang="es-US" dirty="0">
                <a:solidFill>
                  <a:prstClr val="black"/>
                </a:solidFill>
                <a:cs typeface="Arial" panose="020B0604020202020204" pitchFamily="34" charset="0"/>
              </a:rPr>
              <a:t>Los planes F y G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cubren el 100 % de los cargos en exceso de la Parte B.</a:t>
            </a:r>
          </a:p>
          <a:p>
            <a:pPr defTabSz="966612">
              <a:spcBef>
                <a:spcPts val="634"/>
              </a:spcBef>
              <a:defRPr/>
            </a:pPr>
            <a:r>
              <a:rPr lang="es-US" dirty="0">
                <a:solidFill>
                  <a:prstClr val="black"/>
                </a:solidFill>
                <a:cs typeface="Arial" panose="020B0604020202020204" pitchFamily="34" charset="0"/>
              </a:rPr>
              <a:t>Los planes C, D, F, G, M y N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cubren el 80 % de los costos de emergencias de viajes al extranjero hasta los límites de los planes.</a:t>
            </a:r>
          </a:p>
          <a:p>
            <a:pPr defTabSz="966612">
              <a:spcBef>
                <a:spcPts val="634"/>
              </a:spcBef>
              <a:defRPr/>
            </a:pPr>
            <a:r>
              <a:rPr lang="es-US" dirty="0">
                <a:solidFill>
                  <a:prstClr val="black"/>
                </a:solidFill>
                <a:cs typeface="Arial" panose="020B0604020202020204" pitchFamily="34" charset="0"/>
              </a:rPr>
              <a:t>En 2023, los planes K y L tienen límites de gastos de bolsillo de $6,940 y $3,470, respectivamente.</a:t>
            </a:r>
          </a:p>
          <a:p>
            <a:pPr marL="0" indent="0" defTabSz="966612">
              <a:spcBef>
                <a:spcPts val="634"/>
              </a:spcBef>
              <a:buNone/>
              <a:defRPr/>
            </a:pPr>
            <a:r>
              <a:rPr lang="es-US" b="1" dirty="0">
                <a:solidFill>
                  <a:prstClr val="black"/>
                </a:solidFill>
                <a:cs typeface="Arial" panose="020B0604020202020204" pitchFamily="34" charset="0"/>
              </a:rPr>
              <a:t>Fuente</a:t>
            </a:r>
            <a:r>
              <a:rPr lang="es-US" dirty="0">
                <a:solidFill>
                  <a:prstClr val="black"/>
                </a:solidFill>
                <a:cs typeface="Arial" panose="020B0604020202020204" pitchFamily="34" charset="0"/>
              </a:rPr>
              <a:t>: </a:t>
            </a:r>
            <a:r>
              <a:rPr lang="es-US" dirty="0">
                <a:solidFill>
                  <a:prstClr val="black"/>
                </a:solidFill>
                <a:cs typeface="Arial" panose="020B0604020202020204" pitchFamily="34" charset="0"/>
                <a:hlinkClick r:id="rId3"/>
              </a:rPr>
              <a:t>Medicare.gov/</a:t>
            </a:r>
            <a:r>
              <a:rPr lang="es-US" dirty="0" err="1">
                <a:solidFill>
                  <a:prstClr val="black"/>
                </a:solidFill>
                <a:cs typeface="Arial" panose="020B0604020202020204" pitchFamily="34" charset="0"/>
                <a:hlinkClick r:id="rId3"/>
              </a:rPr>
              <a:t>supplements-other-insurance</a:t>
            </a:r>
            <a:r>
              <a:rPr lang="es-US" dirty="0">
                <a:solidFill>
                  <a:prstClr val="black"/>
                </a:solidFill>
                <a:cs typeface="Arial" panose="020B0604020202020204" pitchFamily="34" charset="0"/>
                <a:hlinkClick r:id="rId3"/>
              </a:rPr>
              <a:t>/</a:t>
            </a:r>
            <a:r>
              <a:rPr lang="es-US" dirty="0" err="1">
                <a:solidFill>
                  <a:prstClr val="black"/>
                </a:solidFill>
                <a:cs typeface="Arial" panose="020B0604020202020204" pitchFamily="34" charset="0"/>
                <a:hlinkClick r:id="rId3"/>
              </a:rPr>
              <a:t>how</a:t>
            </a:r>
            <a:r>
              <a:rPr lang="es-US" dirty="0">
                <a:solidFill>
                  <a:prstClr val="black"/>
                </a:solidFill>
                <a:cs typeface="Arial" panose="020B0604020202020204" pitchFamily="34" charset="0"/>
                <a:hlinkClick r:id="rId3"/>
              </a:rPr>
              <a:t>-</a:t>
            </a:r>
            <a:r>
              <a:rPr lang="es-US" dirty="0" err="1">
                <a:solidFill>
                  <a:prstClr val="black"/>
                </a:solidFill>
                <a:cs typeface="Arial" panose="020B0604020202020204" pitchFamily="34" charset="0"/>
                <a:hlinkClick r:id="rId3"/>
              </a:rPr>
              <a:t>to</a:t>
            </a:r>
            <a:r>
              <a:rPr lang="es-US" dirty="0">
                <a:solidFill>
                  <a:prstClr val="black"/>
                </a:solidFill>
                <a:cs typeface="Arial" panose="020B0604020202020204" pitchFamily="34" charset="0"/>
                <a:hlinkClick r:id="rId3"/>
              </a:rPr>
              <a:t>-compare-</a:t>
            </a:r>
            <a:r>
              <a:rPr lang="es-US" dirty="0" err="1">
                <a:solidFill>
                  <a:prstClr val="black"/>
                </a:solidFill>
                <a:cs typeface="Arial" panose="020B0604020202020204" pitchFamily="34" charset="0"/>
                <a:hlinkClick r:id="rId3"/>
              </a:rPr>
              <a:t>medigap</a:t>
            </a:r>
            <a:r>
              <a:rPr lang="es-US" dirty="0">
                <a:solidFill>
                  <a:prstClr val="black"/>
                </a:solidFill>
                <a:cs typeface="Arial" panose="020B0604020202020204" pitchFamily="34" charset="0"/>
                <a:hlinkClick r:id="rId3"/>
              </a:rPr>
              <a:t>-</a:t>
            </a:r>
            <a:r>
              <a:rPr lang="es-US" dirty="0" err="1">
                <a:solidFill>
                  <a:prstClr val="black"/>
                </a:solidFill>
                <a:cs typeface="Arial" panose="020B0604020202020204" pitchFamily="34" charset="0"/>
                <a:hlinkClick r:id="rId3"/>
              </a:rPr>
              <a:t>policies</a:t>
            </a:r>
            <a:r>
              <a:rPr lang="es-US" dirty="0">
                <a:solidFill>
                  <a:prstClr val="black"/>
                </a:solidFill>
                <a:cs typeface="Arial" panose="020B0604020202020204" pitchFamily="34" charset="0"/>
              </a:rPr>
              <a:t> </a:t>
            </a:r>
          </a:p>
          <a:p>
            <a:pPr marL="125860" lvl="1" defTabSz="966612">
              <a:tabLst>
                <a:tab pos="125861" algn="l"/>
              </a:tabLst>
              <a:defRPr/>
            </a:pPr>
            <a:endParaRPr lang="en-US" dirty="0">
              <a:solidFill>
                <a:prstClr val="black"/>
              </a:solidFill>
            </a:endParaRPr>
          </a:p>
        </p:txBody>
      </p:sp>
    </p:spTree>
    <p:extLst>
      <p:ext uri="{BB962C8B-B14F-4D97-AF65-F5344CB8AC3E}">
        <p14:creationId xmlns:p14="http://schemas.microsoft.com/office/powerpoint/2010/main" val="19367606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85165" y="3581400"/>
            <a:ext cx="5852160" cy="5144347"/>
          </a:xfrm>
        </p:spPr>
        <p:txBody>
          <a:bodyPr/>
          <a:lstStyle/>
          <a:p>
            <a:pPr marL="0" lvl="1" defTabSz="966612">
              <a:spcBef>
                <a:spcPts val="634"/>
              </a:spcBef>
              <a:tabLst>
                <a:tab pos="125861" algn="l"/>
              </a:tabLst>
              <a:defRPr/>
            </a:pPr>
            <a:r>
              <a:rPr lang="es-US" b="1">
                <a:solidFill>
                  <a:prstClr val="black"/>
                </a:solidFill>
                <a:ea typeface="ＭＳ Ｐゴシック"/>
                <a:cs typeface="Arial" panose="020B0604020202020204" pitchFamily="34" charset="0"/>
              </a:rPr>
              <a:t>Esta diapositiva tiene animación.</a:t>
            </a:r>
          </a:p>
          <a:p>
            <a:pPr marL="0" lvl="1" defTabSz="966612">
              <a:spcBef>
                <a:spcPts val="634"/>
              </a:spcBef>
              <a:tabLst>
                <a:tab pos="125861" algn="l"/>
              </a:tabLst>
              <a:defRPr/>
            </a:pPr>
            <a:r>
              <a:rPr lang="es-US" b="1">
                <a:cs typeface="Arial" panose="020B0604020202020204" pitchFamily="34" charset="0"/>
              </a:rPr>
              <a:t>Notas del presentador/a</a:t>
            </a:r>
          </a:p>
          <a:p>
            <a:pPr marL="122169" lvl="1" indent="-122169" defTabSz="966612">
              <a:buFont typeface="Wingdings" panose="05000000000000000000" pitchFamily="2" charset="2"/>
              <a:buChar char="§"/>
              <a:tabLst>
                <a:tab pos="125861" algn="l"/>
              </a:tabLst>
              <a:defRPr/>
            </a:pPr>
            <a:r>
              <a:rPr lang="es-US">
                <a:solidFill>
                  <a:prstClr val="black"/>
                </a:solidFill>
                <a:cs typeface="Arial" panose="020B0604020202020204" pitchFamily="34" charset="0"/>
              </a:rPr>
              <a:t>Una póliza Medigap solo funciona con Medicare Original. Medigap no funciona con Planes de Medicare Advantage. </a:t>
            </a:r>
          </a:p>
          <a:p>
            <a:pPr marL="122505" lvl="1" indent="-122479" defTabSz="966612">
              <a:spcBef>
                <a:spcPts val="634"/>
              </a:spcBef>
              <a:buFont typeface="Wingdings" panose="05000000000000000000" pitchFamily="2" charset="2"/>
              <a:buChar char="§"/>
              <a:tabLst>
                <a:tab pos="125861" algn="l"/>
              </a:tabLst>
              <a:defRPr/>
            </a:pPr>
            <a:r>
              <a:rPr lang="es-US">
                <a:solidFill>
                  <a:prstClr val="black"/>
                </a:solidFill>
                <a:cs typeface="Arial" panose="020B0604020202020204" pitchFamily="34" charset="0"/>
              </a:rPr>
              <a:t>Si posee otra cobertura complementaria a Medicare, como cobertura por jubilado, puede que no necesite Medigap.</a:t>
            </a:r>
          </a:p>
          <a:p>
            <a:pPr marL="122169" lvl="1" indent="-122169" defTabSz="966612">
              <a:spcBef>
                <a:spcPts val="634"/>
              </a:spcBef>
              <a:buFont typeface="Wingdings" panose="05000000000000000000" pitchFamily="2" charset="2"/>
              <a:buChar char="§"/>
              <a:tabLst>
                <a:tab pos="125861" algn="l"/>
              </a:tabLst>
              <a:defRPr/>
            </a:pPr>
            <a:r>
              <a:rPr lang="es-US">
                <a:solidFill>
                  <a:prstClr val="black"/>
                </a:solidFill>
                <a:cs typeface="Arial" panose="020B0604020202020204" pitchFamily="34" charset="0"/>
              </a:rPr>
              <a:t>Tenga en cuenta si puede afrontar los copagos y deducibles de Medicare Original y sopese eso frente a lo que cuesta la prima mensual de Medigap.</a:t>
            </a:r>
          </a:p>
          <a:p>
            <a:pPr marL="0" indent="0" defTabSz="966612">
              <a:spcBef>
                <a:spcPts val="634"/>
              </a:spcBef>
              <a:buNone/>
              <a:defRPr/>
            </a:pPr>
            <a:endParaRPr lang="en-US" dirty="0">
              <a:solidFill>
                <a:prstClr val="black"/>
              </a:solidFill>
              <a:cs typeface="Arial" panose="020B0604020202020204" pitchFamily="34" charset="0"/>
            </a:endParaRPr>
          </a:p>
          <a:p>
            <a:pPr marL="0" indent="0" defTabSz="966612">
              <a:spcBef>
                <a:spcPts val="634"/>
              </a:spcBef>
              <a:buNone/>
              <a:defRPr/>
            </a:pPr>
            <a:endParaRPr lang="en-US" dirty="0">
              <a:solidFill>
                <a:prstClr val="black"/>
              </a:solidFill>
            </a:endParaRPr>
          </a:p>
        </p:txBody>
      </p:sp>
    </p:spTree>
    <p:extLst>
      <p:ext uri="{BB962C8B-B14F-4D97-AF65-F5344CB8AC3E}">
        <p14:creationId xmlns:p14="http://schemas.microsoft.com/office/powerpoint/2010/main" val="5691480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08284" y="3581399"/>
            <a:ext cx="7026441" cy="5678487"/>
          </a:xfrm>
        </p:spPr>
        <p:txBody>
          <a:bodyPr/>
          <a:lstStyle/>
          <a:p>
            <a:pPr marL="0" indent="0" defTabSz="966612">
              <a:spcBef>
                <a:spcPts val="646"/>
              </a:spcBef>
              <a:buNone/>
              <a:defRPr/>
            </a:pPr>
            <a:r>
              <a:rPr lang="es-US" sz="1100" b="1" dirty="0">
                <a:solidFill>
                  <a:prstClr val="black"/>
                </a:solidFill>
                <a:ea typeface="ＭＳ Ｐゴシック"/>
                <a:cs typeface="Arial" panose="020B0604020202020204" pitchFamily="34" charset="0"/>
              </a:rPr>
              <a:t>Esta diapositiva tiene animación.</a:t>
            </a:r>
          </a:p>
          <a:p>
            <a:pPr marL="0" indent="0" defTabSz="966612">
              <a:spcBef>
                <a:spcPts val="646"/>
              </a:spcBef>
              <a:buNone/>
              <a:defRPr/>
            </a:pPr>
            <a:r>
              <a:rPr lang="es-US" sz="1100" b="1" dirty="0">
                <a:cs typeface="Arial" panose="020B0604020202020204" pitchFamily="34" charset="0"/>
              </a:rPr>
              <a:t>Notas del presentador/a</a:t>
            </a:r>
          </a:p>
          <a:p>
            <a:pPr marL="0" indent="0">
              <a:spcBef>
                <a:spcPts val="646"/>
              </a:spcBef>
              <a:buNone/>
              <a:defRPr/>
            </a:pPr>
            <a:r>
              <a:rPr lang="es-US" sz="1100" b="1" dirty="0">
                <a:solidFill>
                  <a:prstClr val="black"/>
                </a:solidFill>
                <a:cs typeface="Arial" panose="020B0604020202020204" pitchFamily="34" charset="0"/>
              </a:rPr>
              <a:t>Generalmente, el mejor momento para comprar una póliza </a:t>
            </a:r>
            <a:r>
              <a:rPr lang="es-US" sz="1100" b="1" dirty="0" err="1">
                <a:solidFill>
                  <a:prstClr val="black"/>
                </a:solidFill>
                <a:cs typeface="Arial" panose="020B0604020202020204" pitchFamily="34" charset="0"/>
              </a:rPr>
              <a:t>Medigap</a:t>
            </a:r>
            <a:r>
              <a:rPr lang="es-US" sz="1100" b="1" dirty="0">
                <a:solidFill>
                  <a:prstClr val="black"/>
                </a:solidFill>
                <a:cs typeface="Arial" panose="020B0604020202020204" pitchFamily="34" charset="0"/>
              </a:rPr>
              <a:t> es durante el Período de Inscripción Abierta (OEP). </a:t>
            </a:r>
            <a:r>
              <a:rPr lang="es-US" sz="1100" dirty="0">
                <a:solidFill>
                  <a:prstClr val="black"/>
                </a:solidFill>
                <a:cs typeface="Arial" panose="020B0604020202020204" pitchFamily="34" charset="0"/>
              </a:rPr>
              <a:t>Este periodo dura seis meses y comienza el primer día del mes en el que usted cumple 65 años o más y está inscrito en la Parte B. También debe tener la Parte A para obtener una póliza </a:t>
            </a:r>
            <a:r>
              <a:rPr lang="es-US" sz="1100" dirty="0" err="1">
                <a:solidFill>
                  <a:prstClr val="black"/>
                </a:solidFill>
                <a:cs typeface="Arial" panose="020B0604020202020204" pitchFamily="34" charset="0"/>
              </a:rPr>
              <a:t>Medigap</a:t>
            </a:r>
            <a:r>
              <a:rPr lang="es-US" sz="1100" dirty="0">
                <a:solidFill>
                  <a:prstClr val="black"/>
                </a:solidFill>
                <a:cs typeface="Arial" panose="020B0604020202020204" pitchFamily="34" charset="0"/>
              </a:rPr>
              <a:t>. </a:t>
            </a:r>
          </a:p>
          <a:p>
            <a:pPr marL="0" indent="0" defTabSz="966612">
              <a:spcBef>
                <a:spcPts val="646"/>
              </a:spcBef>
              <a:buNone/>
              <a:defRPr/>
            </a:pPr>
            <a:r>
              <a:rPr lang="es-US" sz="1100" dirty="0">
                <a:solidFill>
                  <a:prstClr val="black"/>
                </a:solidFill>
                <a:cs typeface="Arial" panose="020B0604020202020204" pitchFamily="34" charset="0"/>
              </a:rPr>
              <a:t>Algunos estados pueden darle más de 6 meses para comprar una póliza </a:t>
            </a:r>
            <a:r>
              <a:rPr lang="es-US" sz="1100" dirty="0" err="1">
                <a:solidFill>
                  <a:prstClr val="black"/>
                </a:solidFill>
                <a:cs typeface="Arial" panose="020B0604020202020204" pitchFamily="34" charset="0"/>
              </a:rPr>
              <a:t>Medigap</a:t>
            </a:r>
            <a:r>
              <a:rPr lang="es-US" sz="1100" dirty="0">
                <a:solidFill>
                  <a:prstClr val="black"/>
                </a:solidFill>
                <a:cs typeface="Arial" panose="020B0604020202020204" pitchFamily="34" charset="0"/>
              </a:rPr>
              <a:t> durante su OEP. Pero una vez que comienza este período, no puede demorarse ni obtener otro.</a:t>
            </a:r>
          </a:p>
          <a:p>
            <a:pPr marL="0" indent="0" defTabSz="966612">
              <a:spcBef>
                <a:spcPts val="646"/>
              </a:spcBef>
              <a:buNone/>
              <a:defRPr/>
            </a:pPr>
            <a:r>
              <a:rPr lang="es-US" sz="1100" b="1" dirty="0">
                <a:solidFill>
                  <a:prstClr val="black"/>
                </a:solidFill>
                <a:cs typeface="Arial" panose="020B0604020202020204" pitchFamily="34" charset="0"/>
              </a:rPr>
              <a:t>Durante su OEP para </a:t>
            </a:r>
            <a:r>
              <a:rPr lang="es-US" sz="1100" b="1" dirty="0" err="1">
                <a:solidFill>
                  <a:prstClr val="black"/>
                </a:solidFill>
                <a:cs typeface="Arial" panose="020B0604020202020204" pitchFamily="34" charset="0"/>
              </a:rPr>
              <a:t>Medigap</a:t>
            </a:r>
            <a:r>
              <a:rPr lang="es-US" sz="1100" b="1" dirty="0">
                <a:solidFill>
                  <a:prstClr val="black"/>
                </a:solidFill>
                <a:cs typeface="Arial" panose="020B0604020202020204" pitchFamily="34" charset="0"/>
              </a:rPr>
              <a:t>, las compañías no pueden:</a:t>
            </a:r>
          </a:p>
          <a:p>
            <a:pPr marL="128210" indent="-128210" defTabSz="966612">
              <a:spcBef>
                <a:spcPts val="646"/>
              </a:spcBef>
              <a:defRPr/>
            </a:pPr>
            <a:r>
              <a:rPr lang="es-US" sz="1100" dirty="0">
                <a:solidFill>
                  <a:prstClr val="black"/>
                </a:solidFill>
                <a:cs typeface="Arial" panose="020B0604020202020204" pitchFamily="34" charset="0"/>
              </a:rPr>
              <a:t>Rehusarse a venderle una póliza </a:t>
            </a:r>
            <a:r>
              <a:rPr lang="es-US" sz="1100" dirty="0" err="1">
                <a:solidFill>
                  <a:prstClr val="black"/>
                </a:solidFill>
                <a:cs typeface="Arial" panose="020B0604020202020204" pitchFamily="34" charset="0"/>
              </a:rPr>
              <a:t>Medigap</a:t>
            </a:r>
            <a:r>
              <a:rPr lang="es-US" sz="1100" dirty="0">
                <a:solidFill>
                  <a:prstClr val="black"/>
                </a:solidFill>
                <a:cs typeface="Arial" panose="020B0604020202020204" pitchFamily="34" charset="0"/>
              </a:rPr>
              <a:t> que ofrezcan debido a que usted tenga una discapacidad u otro problema de salud.</a:t>
            </a:r>
          </a:p>
          <a:p>
            <a:pPr marL="128210" indent="-128210" defTabSz="966612">
              <a:spcBef>
                <a:spcPts val="646"/>
              </a:spcBef>
              <a:defRPr/>
            </a:pPr>
            <a:r>
              <a:rPr lang="es-US" sz="1100" dirty="0">
                <a:solidFill>
                  <a:prstClr val="black"/>
                </a:solidFill>
                <a:cs typeface="Arial" panose="020B0604020202020204" pitchFamily="34" charset="0"/>
              </a:rPr>
              <a:t>Hacerlo esperar para que comience la cobertura (puede haber un período de espera por condiciones preexistentes que se traten o diagnostiquen dentro de los 6 meses anteriores a la fecha de inicio de la cobertura bajo la pólizas </a:t>
            </a:r>
            <a:r>
              <a:rPr lang="es-US" sz="1100" dirty="0" err="1">
                <a:solidFill>
                  <a:prstClr val="black"/>
                </a:solidFill>
                <a:cs typeface="Arial" panose="020B0604020202020204" pitchFamily="34" charset="0"/>
              </a:rPr>
              <a:t>Medigap</a:t>
            </a:r>
            <a:r>
              <a:rPr lang="es-US" sz="1100" dirty="0">
                <a:solidFill>
                  <a:prstClr val="black"/>
                </a:solidFill>
                <a:cs typeface="Arial" panose="020B0604020202020204" pitchFamily="34" charset="0"/>
              </a:rPr>
              <a:t> si usted no tiene cobertura acreditable (cobertura de seguro médico previa que se puede usar para acortar el período de espera para la cobertura de condiciones preexistentes bajo la póliza </a:t>
            </a:r>
            <a:r>
              <a:rPr lang="es-US" sz="1100" dirty="0" err="1">
                <a:solidFill>
                  <a:prstClr val="black"/>
                </a:solidFill>
                <a:cs typeface="Arial" panose="020B0604020202020204" pitchFamily="34" charset="0"/>
              </a:rPr>
              <a:t>Medigap</a:t>
            </a:r>
            <a:r>
              <a:rPr lang="es-US" sz="1100" dirty="0">
                <a:solidFill>
                  <a:prstClr val="black"/>
                </a:solidFill>
                <a:cs typeface="Arial" panose="020B0604020202020204" pitchFamily="34" charset="0"/>
              </a:rPr>
              <a:t>) antes del OEP.</a:t>
            </a:r>
          </a:p>
          <a:p>
            <a:pPr marL="128210" indent="-128210" defTabSz="966612">
              <a:spcBef>
                <a:spcPts val="646"/>
              </a:spcBef>
              <a:defRPr/>
            </a:pPr>
            <a:r>
              <a:rPr lang="es-US" sz="1100" dirty="0">
                <a:solidFill>
                  <a:prstClr val="black"/>
                </a:solidFill>
                <a:cs typeface="Arial" panose="020B0604020202020204" pitchFamily="34" charset="0"/>
              </a:rPr>
              <a:t>Cobrarle más por una póliza </a:t>
            </a:r>
            <a:r>
              <a:rPr lang="es-US" sz="1100" dirty="0" err="1">
                <a:solidFill>
                  <a:prstClr val="black"/>
                </a:solidFill>
                <a:cs typeface="Arial" panose="020B0604020202020204" pitchFamily="34" charset="0"/>
              </a:rPr>
              <a:t>Medigap</a:t>
            </a:r>
            <a:r>
              <a:rPr lang="es-US" sz="1100" dirty="0">
                <a:solidFill>
                  <a:prstClr val="black"/>
                </a:solidFill>
                <a:cs typeface="Arial" panose="020B0604020202020204" pitchFamily="34" charset="0"/>
              </a:rPr>
              <a:t> debido a problemas de salud pasados o presentes.</a:t>
            </a:r>
          </a:p>
          <a:p>
            <a:pPr marL="0" indent="0" defTabSz="966612">
              <a:spcBef>
                <a:spcPts val="646"/>
              </a:spcBef>
              <a:buNone/>
              <a:defRPr/>
            </a:pPr>
            <a:r>
              <a:rPr lang="es-US" sz="1100" dirty="0">
                <a:solidFill>
                  <a:prstClr val="black"/>
                </a:solidFill>
                <a:cs typeface="Arial" panose="020B0604020202020204" pitchFamily="34" charset="0"/>
              </a:rPr>
              <a:t>Para evitar una brecha de cobertura, quizás desee solicitar una póliza </a:t>
            </a:r>
            <a:r>
              <a:rPr lang="es-US" sz="1100" dirty="0" err="1">
                <a:solidFill>
                  <a:prstClr val="black"/>
                </a:solidFill>
                <a:cs typeface="Arial" panose="020B0604020202020204" pitchFamily="34" charset="0"/>
              </a:rPr>
              <a:t>Medigap</a:t>
            </a:r>
            <a:r>
              <a:rPr lang="es-US" sz="1100" dirty="0">
                <a:solidFill>
                  <a:prstClr val="black"/>
                </a:solidFill>
                <a:cs typeface="Arial" panose="020B0604020202020204" pitchFamily="34" charset="0"/>
              </a:rPr>
              <a:t> antes de que comience el OEP para </a:t>
            </a:r>
            <a:r>
              <a:rPr lang="es-US" sz="1100" dirty="0" err="1">
                <a:solidFill>
                  <a:prstClr val="black"/>
                </a:solidFill>
                <a:cs typeface="Arial" panose="020B0604020202020204" pitchFamily="34" charset="0"/>
              </a:rPr>
              <a:t>Medigap</a:t>
            </a:r>
            <a:r>
              <a:rPr lang="es-US" sz="1100" dirty="0">
                <a:solidFill>
                  <a:prstClr val="black"/>
                </a:solidFill>
                <a:cs typeface="Arial" panose="020B0604020202020204" pitchFamily="34" charset="0"/>
              </a:rPr>
              <a:t> si su cobertura de seguro de salud actual termina el mes en que usted pasa a ser elegible para Medicare, o el mes en que cumple 65 años.</a:t>
            </a:r>
          </a:p>
          <a:p>
            <a:pPr marL="0" indent="0">
              <a:spcBef>
                <a:spcPts val="646"/>
              </a:spcBef>
              <a:buNone/>
              <a:defRPr/>
            </a:pPr>
            <a:r>
              <a:rPr lang="es-US" sz="1100" b="1" dirty="0">
                <a:solidFill>
                  <a:prstClr val="black"/>
                </a:solidFill>
                <a:cs typeface="Arial" panose="020B0604020202020204" pitchFamily="34" charset="0"/>
              </a:rPr>
              <a:t>NOTA</a:t>
            </a:r>
            <a:r>
              <a:rPr lang="es-US" sz="1100" dirty="0">
                <a:solidFill>
                  <a:prstClr val="black"/>
                </a:solidFill>
                <a:cs typeface="Arial" panose="020B0604020202020204" pitchFamily="34" charset="0"/>
              </a:rPr>
              <a:t>: Después de que finaliza el OEP de </a:t>
            </a:r>
            <a:r>
              <a:rPr lang="es-US" sz="1100" dirty="0" err="1">
                <a:solidFill>
                  <a:prstClr val="black"/>
                </a:solidFill>
                <a:cs typeface="Arial" panose="020B0604020202020204" pitchFamily="34" charset="0"/>
              </a:rPr>
              <a:t>Medigap</a:t>
            </a:r>
            <a:r>
              <a:rPr lang="es-US" sz="1100" dirty="0">
                <a:solidFill>
                  <a:prstClr val="black"/>
                </a:solidFill>
                <a:cs typeface="Arial" panose="020B0604020202020204" pitchFamily="34" charset="0"/>
              </a:rPr>
              <a:t>, las compañías pueden negarse a venderle una póliza </a:t>
            </a:r>
            <a:r>
              <a:rPr lang="es-US" sz="1100" dirty="0" err="1">
                <a:solidFill>
                  <a:prstClr val="black"/>
                </a:solidFill>
                <a:cs typeface="Arial" panose="020B0604020202020204" pitchFamily="34" charset="0"/>
              </a:rPr>
              <a:t>Medigap</a:t>
            </a:r>
            <a:r>
              <a:rPr lang="es-US" sz="1100" dirty="0">
                <a:solidFill>
                  <a:prstClr val="black"/>
                </a:solidFill>
                <a:cs typeface="Arial" panose="020B0604020202020204" pitchFamily="34" charset="0"/>
              </a:rPr>
              <a:t> o cobrarle más por una póliza debido a problemas de salud pasados o presentes. Sin embargo, hay excepciones si tiene cobertura de un empleador. </a:t>
            </a:r>
          </a:p>
          <a:p>
            <a:pPr marL="0" indent="0">
              <a:spcBef>
                <a:spcPts val="646"/>
              </a:spcBef>
              <a:buNone/>
              <a:defRPr/>
            </a:pPr>
            <a:r>
              <a:rPr lang="es-US" sz="1100" dirty="0">
                <a:solidFill>
                  <a:prstClr val="black"/>
                </a:solidFill>
                <a:cs typeface="Arial" panose="020B0604020202020204" pitchFamily="34" charset="0"/>
              </a:rPr>
              <a:t>También puede comprar una póliza de </a:t>
            </a:r>
            <a:r>
              <a:rPr lang="es-US" sz="1100" dirty="0" err="1">
                <a:solidFill>
                  <a:prstClr val="black"/>
                </a:solidFill>
                <a:cs typeface="Arial" panose="020B0604020202020204" pitchFamily="34" charset="0"/>
              </a:rPr>
              <a:t>Medigap</a:t>
            </a:r>
            <a:r>
              <a:rPr lang="es-US" sz="1100" dirty="0">
                <a:solidFill>
                  <a:prstClr val="black"/>
                </a:solidFill>
                <a:cs typeface="Arial" panose="020B0604020202020204" pitchFamily="34" charset="0"/>
              </a:rPr>
              <a:t> cuando sea que una compañía acceda a venderle una. No obstante, puede que haya restricciones, como una revisión del historial médico o un período de espera por condiciones preexistentes. </a:t>
            </a:r>
          </a:p>
          <a:p>
            <a:pPr marL="0" indent="0" defTabSz="966612">
              <a:spcBef>
                <a:spcPts val="646"/>
              </a:spcBef>
              <a:buNone/>
              <a:defRPr/>
            </a:pPr>
            <a:r>
              <a:rPr lang="es-US" sz="1100" dirty="0">
                <a:solidFill>
                  <a:prstClr val="black"/>
                </a:solidFill>
                <a:cs typeface="Arial" panose="020B0604020202020204" pitchFamily="34" charset="0"/>
              </a:rPr>
              <a:t>Las compañías de seguros usan el proceso de revisión del historial médico para determinar su estado de salud cuando usted solicita un seguro de salud, si le ofrecer cobertura, el precio de su cobertura y cualquier exclusión o límite.</a:t>
            </a:r>
          </a:p>
          <a:p>
            <a:pPr marL="0" indent="0" defTabSz="966612">
              <a:spcBef>
                <a:spcPts val="646"/>
              </a:spcBef>
              <a:buNone/>
              <a:defRPr/>
            </a:pPr>
            <a:endParaRPr lang="en-US" sz="1100" dirty="0">
              <a:solidFill>
                <a:prstClr val="black"/>
              </a:solidFill>
              <a:cs typeface="Arial" panose="020B0604020202020204" pitchFamily="34" charset="0"/>
            </a:endParaRPr>
          </a:p>
          <a:p>
            <a:pPr marL="0" indent="0" defTabSz="966612">
              <a:spcBef>
                <a:spcPts val="646"/>
              </a:spcBef>
              <a:buNone/>
              <a:defRPr/>
            </a:pPr>
            <a:endParaRPr lang="en-US" sz="1400" dirty="0">
              <a:solidFill>
                <a:prstClr val="black"/>
              </a:solidFill>
              <a:cs typeface="Arial" panose="020B0604020202020204" pitchFamily="34" charset="0"/>
            </a:endParaRPr>
          </a:p>
        </p:txBody>
      </p:sp>
    </p:spTree>
    <p:extLst>
      <p:ext uri="{BB962C8B-B14F-4D97-AF65-F5344CB8AC3E}">
        <p14:creationId xmlns:p14="http://schemas.microsoft.com/office/powerpoint/2010/main" val="2424118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32348" y="3581400"/>
            <a:ext cx="7001878" cy="5779168"/>
          </a:xfrm>
        </p:spPr>
        <p:txBody>
          <a:bodyPr/>
          <a:lstStyle/>
          <a:p>
            <a:pPr marL="0" indent="0" defTabSz="966612">
              <a:spcBef>
                <a:spcPts val="634"/>
              </a:spcBef>
              <a:buNone/>
              <a:defRPr/>
            </a:pPr>
            <a:r>
              <a:rPr lang="es-US" b="1" dirty="0">
                <a:solidFill>
                  <a:prstClr val="black"/>
                </a:solidFill>
                <a:ea typeface="ＭＳ Ｐゴシック"/>
                <a:cs typeface="Arial" panose="020B0604020202020204" pitchFamily="34" charset="0"/>
              </a:rPr>
              <a:t>Esta diapositiva tiene animación.</a:t>
            </a:r>
          </a:p>
          <a:p>
            <a:pPr marL="0" indent="0" defTabSz="966612">
              <a:spcBef>
                <a:spcPts val="634"/>
              </a:spcBef>
              <a:buNone/>
              <a:defRPr/>
            </a:pPr>
            <a:r>
              <a:rPr lang="es-US" b="1" dirty="0">
                <a:cs typeface="Arial" panose="020B0604020202020204" pitchFamily="34" charset="0"/>
              </a:rPr>
              <a:t>Notas del presentador/a</a:t>
            </a:r>
          </a:p>
          <a:p>
            <a:pPr marL="0" indent="0" defTabSz="966612">
              <a:spcBef>
                <a:spcPts val="634"/>
              </a:spcBef>
              <a:buNone/>
              <a:defRPr/>
            </a:pPr>
            <a:r>
              <a:rPr lang="es-US" b="1" dirty="0">
                <a:solidFill>
                  <a:prstClr val="black"/>
                </a:solidFill>
                <a:cs typeface="Arial" panose="020B0604020202020204" pitchFamily="34" charset="0"/>
              </a:rPr>
              <a:t>Para comprar una póliza </a:t>
            </a:r>
            <a:r>
              <a:rPr lang="es-US" b="1" dirty="0" err="1">
                <a:solidFill>
                  <a:prstClr val="black"/>
                </a:solidFill>
                <a:cs typeface="Arial" panose="020B0604020202020204" pitchFamily="34" charset="0"/>
              </a:rPr>
              <a:t>Medigap</a:t>
            </a:r>
            <a:r>
              <a:rPr lang="es-US" b="1" dirty="0">
                <a:solidFill>
                  <a:prstClr val="black"/>
                </a:solidFill>
                <a:cs typeface="Arial" panose="020B0604020202020204" pitchFamily="34" charset="0"/>
              </a:rPr>
              <a:t>, siga estos pasos:</a:t>
            </a:r>
          </a:p>
          <a:p>
            <a:pPr marL="125525" indent="-125525" defTabSz="966612">
              <a:spcBef>
                <a:spcPts val="634"/>
              </a:spcBef>
              <a:defRPr/>
            </a:pPr>
            <a:r>
              <a:rPr lang="es-US" dirty="0">
                <a:solidFill>
                  <a:prstClr val="black"/>
                </a:solidFill>
                <a:cs typeface="Arial" panose="020B0604020202020204" pitchFamily="34" charset="0"/>
              </a:rPr>
              <a:t>Decida qué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(A-N) tiene los beneficios que necesita. Puede utilizar la herramienta de comparación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en </a:t>
            </a:r>
            <a:r>
              <a:rPr lang="es-US" dirty="0">
                <a:solidFill>
                  <a:prstClr val="black"/>
                </a:solidFill>
                <a:cs typeface="Arial" panose="020B0604020202020204" pitchFamily="34" charset="0"/>
                <a:hlinkClick r:id="rId3"/>
              </a:rPr>
              <a:t>Medicare.gov/</a:t>
            </a:r>
            <a:r>
              <a:rPr lang="es-US" dirty="0" err="1">
                <a:solidFill>
                  <a:prstClr val="black"/>
                </a:solidFill>
                <a:cs typeface="Arial" panose="020B0604020202020204" pitchFamily="34" charset="0"/>
                <a:hlinkClick r:id="rId3"/>
              </a:rPr>
              <a:t>medigap-supplemental-insurance-plans</a:t>
            </a:r>
            <a:r>
              <a:rPr lang="es-US" dirty="0">
                <a:solidFill>
                  <a:prstClr val="black"/>
                </a:solidFill>
                <a:cs typeface="Arial" panose="020B0604020202020204" pitchFamily="34" charset="0"/>
              </a:rPr>
              <a:t> para comparar planes.  También puede llamar al 1-800-MEDICARE (1-800-633-4227) para pedir ayuda; TTY: 1-877-486-2048.</a:t>
            </a:r>
          </a:p>
          <a:p>
            <a:pPr marL="125525" indent="-125525">
              <a:spcBef>
                <a:spcPts val="634"/>
              </a:spcBef>
              <a:defRPr/>
            </a:pPr>
            <a:r>
              <a:rPr lang="es-US" dirty="0">
                <a:solidFill>
                  <a:prstClr val="black"/>
                </a:solidFill>
                <a:cs typeface="Arial" panose="020B0604020202020204" pitchFamily="34" charset="0"/>
              </a:rPr>
              <a:t>Llame a su Programa Estatal de Asistencia sobre Seguros de Salud (SHIP) para averiguar qué compañías de seguros venden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en su estado. Para encontrar información de contacto de su SHIP local, visite </a:t>
            </a:r>
            <a:r>
              <a:rPr lang="es-US" dirty="0">
                <a:solidFill>
                  <a:prstClr val="black"/>
                </a:solidFill>
                <a:cs typeface="Arial" panose="020B0604020202020204" pitchFamily="34" charset="0"/>
                <a:hlinkClick r:id="rId4"/>
              </a:rPr>
              <a:t>shiphelp.org</a:t>
            </a:r>
            <a:r>
              <a:rPr lang="es-US" dirty="0">
                <a:solidFill>
                  <a:prstClr val="black"/>
                </a:solidFill>
                <a:cs typeface="Arial" panose="020B0604020202020204" pitchFamily="34" charset="0"/>
              </a:rPr>
              <a:t> o visite </a:t>
            </a:r>
            <a:r>
              <a:rPr lang="es-US" dirty="0">
                <a:solidFill>
                  <a:sysClr val="windowText" lastClr="000000"/>
                </a:solidFill>
                <a:cs typeface="Arial" panose="020B0604020202020204" pitchFamily="34" charset="0"/>
                <a:hlinkClick r:id="rId3"/>
              </a:rPr>
              <a:t>Medicare.gov/</a:t>
            </a:r>
            <a:r>
              <a:rPr lang="es-US" dirty="0" err="1">
                <a:solidFill>
                  <a:sysClr val="windowText" lastClr="000000"/>
                </a:solidFill>
                <a:cs typeface="Arial" panose="020B0604020202020204" pitchFamily="34" charset="0"/>
                <a:hlinkClick r:id="rId3"/>
              </a:rPr>
              <a:t>medigap-supplemental-insurance-plans</a:t>
            </a:r>
            <a:r>
              <a:rPr lang="es-US" dirty="0">
                <a:solidFill>
                  <a:prstClr val="black"/>
                </a:solidFill>
                <a:cs typeface="Arial" panose="020B0604020202020204" pitchFamily="34" charset="0"/>
              </a:rPr>
              <a:t>.</a:t>
            </a:r>
          </a:p>
          <a:p>
            <a:pPr marL="125525" indent="-125525" defTabSz="966612">
              <a:spcBef>
                <a:spcPts val="634"/>
              </a:spcBef>
              <a:defRPr/>
            </a:pPr>
            <a:r>
              <a:rPr lang="es-US" dirty="0">
                <a:solidFill>
                  <a:prstClr val="black"/>
                </a:solidFill>
                <a:cs typeface="Arial" panose="020B0604020202020204" pitchFamily="34" charset="0"/>
              </a:rPr>
              <a:t>Consulte las protecciones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en su estado. Las personas que tienen Medicare por una discapacidad no reciben las mismas protecciones federales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Contacte al Departamento de Seguros de su estado para averiguar si su estado ofrece protecciones para personas menores de 65 años de edad.</a:t>
            </a:r>
          </a:p>
          <a:p>
            <a:pPr marL="125525" indent="-125525">
              <a:spcBef>
                <a:spcPts val="634"/>
              </a:spcBef>
              <a:defRPr/>
            </a:pPr>
            <a:r>
              <a:rPr lang="es-US" dirty="0">
                <a:solidFill>
                  <a:prstClr val="black"/>
                </a:solidFill>
                <a:cs typeface="Arial" panose="020B0604020202020204" pitchFamily="34" charset="0"/>
              </a:rPr>
              <a:t>Llame a las compañías de seguro y busque la mejor póliza a un precio que pueda pagar. </a:t>
            </a:r>
          </a:p>
          <a:p>
            <a:pPr marL="125834" indent="-125834" defTabSz="966612">
              <a:spcBef>
                <a:spcPts val="634"/>
              </a:spcBef>
              <a:defRPr/>
            </a:pPr>
            <a:r>
              <a:rPr lang="es-US" dirty="0">
                <a:solidFill>
                  <a:prstClr val="black"/>
                </a:solidFill>
                <a:cs typeface="Arial" panose="020B0604020202020204" pitchFamily="34" charset="0"/>
              </a:rPr>
              <a:t>Una vez que elija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presente su solicitud para ella. La compañía de seguros debe darle un resumen claramente redactado de su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cuando lo solicite. </a:t>
            </a:r>
          </a:p>
          <a:p>
            <a:pPr marL="0" indent="0" defTabSz="966612">
              <a:spcBef>
                <a:spcPts val="634"/>
              </a:spcBef>
              <a:buNone/>
              <a:defRPr/>
            </a:pPr>
            <a:r>
              <a:rPr lang="es-US" b="1" dirty="0">
                <a:solidFill>
                  <a:prstClr val="black"/>
                </a:solidFill>
                <a:cs typeface="Arial" panose="020B0604020202020204" pitchFamily="34" charset="0"/>
              </a:rPr>
              <a:t>PARA MÁS INFORMACIÓN:</a:t>
            </a:r>
          </a:p>
          <a:p>
            <a:pPr marL="124183" indent="-118813">
              <a:spcBef>
                <a:spcPts val="634"/>
              </a:spcBef>
              <a:defRPr/>
            </a:pPr>
            <a:r>
              <a:rPr lang="es-US" dirty="0">
                <a:solidFill>
                  <a:prstClr val="black"/>
                </a:solidFill>
                <a:cs typeface="Arial" panose="020B0604020202020204" pitchFamily="34" charset="0"/>
              </a:rPr>
              <a:t>Consulte el folleto "Selección de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Una Guía de Seguro de Salud para las Personas con Medicare" (Producto de los CMS </a:t>
            </a:r>
            <a:r>
              <a:rPr lang="es-US" dirty="0" err="1">
                <a:solidFill>
                  <a:prstClr val="black"/>
                </a:solidFill>
                <a:cs typeface="Arial" panose="020B0604020202020204" pitchFamily="34" charset="0"/>
              </a:rPr>
              <a:t>N°</a:t>
            </a:r>
            <a:r>
              <a:rPr lang="es-US" dirty="0">
                <a:solidFill>
                  <a:prstClr val="black"/>
                </a:solidFill>
                <a:cs typeface="Arial" panose="020B0604020202020204" pitchFamily="34" charset="0"/>
              </a:rPr>
              <a:t>. 02110) en </a:t>
            </a:r>
            <a:r>
              <a:rPr lang="es-US" u="sng" dirty="0">
                <a:hlinkClick r:id="rId5"/>
              </a:rPr>
              <a:t>Medicare.gov/</a:t>
            </a:r>
            <a:r>
              <a:rPr lang="es-US" u="sng" dirty="0" err="1">
                <a:hlinkClick r:id="rId5"/>
              </a:rPr>
              <a:t>publications</a:t>
            </a:r>
            <a:r>
              <a:rPr lang="es-US" dirty="0">
                <a:solidFill>
                  <a:prstClr val="black"/>
                </a:solidFill>
                <a:cs typeface="Arial" panose="020B0604020202020204" pitchFamily="34" charset="0"/>
              </a:rPr>
              <a:t>. </a:t>
            </a:r>
          </a:p>
          <a:p>
            <a:pPr marL="124183" indent="-118813">
              <a:spcBef>
                <a:spcPts val="634"/>
              </a:spcBef>
              <a:defRPr/>
            </a:pPr>
            <a:r>
              <a:rPr lang="es-US" dirty="0">
                <a:solidFill>
                  <a:prstClr val="black"/>
                </a:solidFill>
                <a:cs typeface="Arial" panose="020B0604020202020204" pitchFamily="34" charset="0"/>
              </a:rPr>
              <a:t>Consulte con el Departamento de Seguros Estatal. Visite </a:t>
            </a:r>
            <a:r>
              <a:rPr lang="es-US" dirty="0">
                <a:solidFill>
                  <a:prstClr val="black"/>
                </a:solidFill>
                <a:cs typeface="Arial" panose="020B0604020202020204" pitchFamily="34" charset="0"/>
                <a:hlinkClick r:id="rId4"/>
              </a:rPr>
              <a:t>shiphelp.org </a:t>
            </a:r>
            <a:r>
              <a:rPr lang="es-US" dirty="0">
                <a:solidFill>
                  <a:prstClr val="black"/>
                </a:solidFill>
                <a:cs typeface="Arial" panose="020B0604020202020204" pitchFamily="34" charset="0"/>
              </a:rPr>
              <a:t>, o llame al 1-800-MEDICARE </a:t>
            </a:r>
            <a:br>
              <a:rPr lang="es-US" dirty="0">
                <a:solidFill>
                  <a:prstClr val="black"/>
                </a:solidFill>
                <a:cs typeface="Arial" panose="020B0604020202020204" pitchFamily="34" charset="0"/>
              </a:rPr>
            </a:br>
            <a:r>
              <a:rPr lang="es-US" dirty="0">
                <a:solidFill>
                  <a:prstClr val="black"/>
                </a:solidFill>
                <a:cs typeface="Arial" panose="020B0604020202020204" pitchFamily="34" charset="0"/>
              </a:rPr>
              <a:t>(1-800-633-4227); TTY: 1-877-486-2048, para obtener el número de teléfono. </a:t>
            </a:r>
          </a:p>
          <a:p>
            <a:pPr marL="124183" indent="-118813">
              <a:spcBef>
                <a:spcPts val="634"/>
              </a:spcBef>
              <a:defRPr/>
            </a:pPr>
            <a:r>
              <a:rPr lang="es-US" dirty="0">
                <a:solidFill>
                  <a:prstClr val="black"/>
                </a:solidFill>
                <a:cs typeface="Arial" panose="020B0604020202020204" pitchFamily="34" charset="0"/>
              </a:rPr>
              <a:t>Para obtener más información sobre consulte el módulo 3 en la Biblioteca de capacitación, en </a:t>
            </a:r>
            <a:r>
              <a:rPr lang="es-US" dirty="0">
                <a:solidFill>
                  <a:prstClr val="black"/>
                </a:solidFill>
                <a:cs typeface="Arial" panose="020B0604020202020204" pitchFamily="34" charset="0"/>
                <a:hlinkClick r:id="rId6"/>
              </a:rPr>
              <a:t>CMSnationaltrainingprogram.cms.gov/?q=</a:t>
            </a:r>
            <a:r>
              <a:rPr lang="es-US" dirty="0" err="1">
                <a:solidFill>
                  <a:prstClr val="black"/>
                </a:solidFill>
                <a:cs typeface="Arial" panose="020B0604020202020204" pitchFamily="34" charset="0"/>
                <a:hlinkClick r:id="rId6"/>
              </a:rPr>
              <a:t>global-search&amp;search</a:t>
            </a:r>
            <a:r>
              <a:rPr lang="es-US" dirty="0">
                <a:solidFill>
                  <a:prstClr val="black"/>
                </a:solidFill>
                <a:cs typeface="Arial" panose="020B0604020202020204" pitchFamily="34" charset="0"/>
                <a:hlinkClick r:id="rId6"/>
              </a:rPr>
              <a:t>=</a:t>
            </a:r>
            <a:r>
              <a:rPr lang="es-US" dirty="0" err="1">
                <a:solidFill>
                  <a:prstClr val="black"/>
                </a:solidFill>
                <a:cs typeface="Arial" panose="020B0604020202020204" pitchFamily="34" charset="0"/>
                <a:hlinkClick r:id="rId6"/>
              </a:rPr>
              <a:t>Medigap+policies&amp;combine</a:t>
            </a:r>
            <a:r>
              <a:rPr lang="es-US" dirty="0">
                <a:solidFill>
                  <a:prstClr val="black"/>
                </a:solidFill>
                <a:cs typeface="Arial" panose="020B0604020202020204" pitchFamily="34" charset="0"/>
                <a:hlinkClick r:id="rId6"/>
              </a:rPr>
              <a:t>=</a:t>
            </a:r>
            <a:r>
              <a:rPr lang="es-US" dirty="0" err="1">
                <a:solidFill>
                  <a:prstClr val="black"/>
                </a:solidFill>
                <a:cs typeface="Arial" panose="020B0604020202020204" pitchFamily="34" charset="0"/>
                <a:hlinkClick r:id="rId6"/>
              </a:rPr>
              <a:t>Medigap+policies</a:t>
            </a:r>
            <a:r>
              <a:rPr lang="es-US" dirty="0">
                <a:solidFill>
                  <a:prstClr val="black"/>
                </a:solidFill>
                <a:cs typeface="Arial" panose="020B0604020202020204" pitchFamily="34" charset="0"/>
              </a:rPr>
              <a:t>. </a:t>
            </a:r>
          </a:p>
          <a:p>
            <a:pPr marL="124183" indent="-118813">
              <a:spcBef>
                <a:spcPts val="634"/>
              </a:spcBef>
              <a:defRPr/>
            </a:pPr>
            <a:r>
              <a:rPr lang="es-US" dirty="0">
                <a:solidFill>
                  <a:prstClr val="black"/>
                </a:solidFill>
                <a:cs typeface="Arial" panose="020B0604020202020204" pitchFamily="34" charset="0"/>
              </a:rPr>
              <a:t>Visite </a:t>
            </a:r>
            <a:r>
              <a:rPr lang="es-US" dirty="0">
                <a:solidFill>
                  <a:prstClr val="black"/>
                </a:solidFill>
                <a:cs typeface="Arial" panose="020B0604020202020204" pitchFamily="34" charset="0"/>
                <a:hlinkClick r:id="rId7"/>
              </a:rPr>
              <a:t>Medicare.gov/</a:t>
            </a:r>
            <a:r>
              <a:rPr lang="es-US" dirty="0" err="1">
                <a:solidFill>
                  <a:prstClr val="black"/>
                </a:solidFill>
                <a:cs typeface="Arial" panose="020B0604020202020204" pitchFamily="34" charset="0"/>
                <a:hlinkClick r:id="rId7"/>
              </a:rPr>
              <a:t>supplements-other-insurance</a:t>
            </a:r>
            <a:r>
              <a:rPr lang="es-US" dirty="0">
                <a:solidFill>
                  <a:prstClr val="black"/>
                </a:solidFill>
                <a:cs typeface="Arial" panose="020B0604020202020204" pitchFamily="34" charset="0"/>
                <a:hlinkClick r:id="rId7"/>
              </a:rPr>
              <a:t>/</a:t>
            </a:r>
            <a:r>
              <a:rPr lang="es-US" dirty="0" err="1">
                <a:solidFill>
                  <a:prstClr val="black"/>
                </a:solidFill>
                <a:cs typeface="Arial" panose="020B0604020202020204" pitchFamily="34" charset="0"/>
                <a:hlinkClick r:id="rId7"/>
              </a:rPr>
              <a:t>how</a:t>
            </a:r>
            <a:r>
              <a:rPr lang="es-US" dirty="0">
                <a:solidFill>
                  <a:prstClr val="black"/>
                </a:solidFill>
                <a:cs typeface="Arial" panose="020B0604020202020204" pitchFamily="34" charset="0"/>
                <a:hlinkClick r:id="rId7"/>
              </a:rPr>
              <a:t>-</a:t>
            </a:r>
            <a:r>
              <a:rPr lang="es-US" dirty="0" err="1">
                <a:solidFill>
                  <a:prstClr val="black"/>
                </a:solidFill>
                <a:cs typeface="Arial" panose="020B0604020202020204" pitchFamily="34" charset="0"/>
                <a:hlinkClick r:id="rId7"/>
              </a:rPr>
              <a:t>to</a:t>
            </a:r>
            <a:r>
              <a:rPr lang="es-US" dirty="0">
                <a:solidFill>
                  <a:prstClr val="black"/>
                </a:solidFill>
                <a:cs typeface="Arial" panose="020B0604020202020204" pitchFamily="34" charset="0"/>
                <a:hlinkClick r:id="rId7"/>
              </a:rPr>
              <a:t>-compare-</a:t>
            </a:r>
            <a:r>
              <a:rPr lang="es-US" dirty="0" err="1">
                <a:solidFill>
                  <a:prstClr val="black"/>
                </a:solidFill>
                <a:cs typeface="Arial" panose="020B0604020202020204" pitchFamily="34" charset="0"/>
                <a:hlinkClick r:id="rId7"/>
              </a:rPr>
              <a:t>medigap</a:t>
            </a:r>
            <a:r>
              <a:rPr lang="es-US" dirty="0">
                <a:solidFill>
                  <a:prstClr val="black"/>
                </a:solidFill>
                <a:cs typeface="Arial" panose="020B0604020202020204" pitchFamily="34" charset="0"/>
                <a:hlinkClick r:id="rId7"/>
              </a:rPr>
              <a:t>-</a:t>
            </a:r>
            <a:r>
              <a:rPr lang="es-US" dirty="0" err="1">
                <a:solidFill>
                  <a:prstClr val="black"/>
                </a:solidFill>
                <a:cs typeface="Arial" panose="020B0604020202020204" pitchFamily="34" charset="0"/>
                <a:hlinkClick r:id="rId7"/>
              </a:rPr>
              <a:t>policies</a:t>
            </a:r>
            <a:r>
              <a:rPr lang="es-US" dirty="0">
                <a:solidFill>
                  <a:prstClr val="black"/>
                </a:solidFill>
                <a:cs typeface="Arial" panose="020B0604020202020204" pitchFamily="34" charset="0"/>
              </a:rPr>
              <a:t>.   </a:t>
            </a:r>
          </a:p>
          <a:p>
            <a:pPr marL="0" indent="0" defTabSz="966612">
              <a:spcBef>
                <a:spcPts val="634"/>
              </a:spcBef>
              <a:buNone/>
              <a:defRPr/>
            </a:pPr>
            <a:endParaRPr lang="en-US" dirty="0">
              <a:solidFill>
                <a:prstClr val="black"/>
              </a:solidFill>
              <a:cs typeface="Arial" panose="020B0604020202020204" pitchFamily="34" charset="0"/>
            </a:endParaRPr>
          </a:p>
          <a:p>
            <a:pPr marL="0" indent="0" defTabSz="966612">
              <a:spcBef>
                <a:spcPts val="634"/>
              </a:spcBef>
              <a:buNone/>
              <a:defRPr/>
            </a:pPr>
            <a:endParaRPr lang="en-US" sz="1300" dirty="0">
              <a:solidFill>
                <a:prstClr val="black"/>
              </a:solidFill>
            </a:endParaRPr>
          </a:p>
        </p:txBody>
      </p:sp>
    </p:spTree>
    <p:extLst>
      <p:ext uri="{BB962C8B-B14F-4D97-AF65-F5344CB8AC3E}">
        <p14:creationId xmlns:p14="http://schemas.microsoft.com/office/powerpoint/2010/main" val="16821804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581400"/>
            <a:ext cx="5852160" cy="5144347"/>
          </a:xfrm>
        </p:spPr>
        <p:txBody>
          <a:bodyPr/>
          <a:lstStyle/>
          <a:p>
            <a:pPr marL="0" indent="0" fontAlgn="base">
              <a:spcBef>
                <a:spcPts val="634"/>
              </a:spcBef>
              <a:buNone/>
            </a:pPr>
            <a:r>
              <a:rPr lang="es-US" b="1">
                <a:solidFill>
                  <a:srgbClr val="000000"/>
                </a:solidFill>
                <a:cs typeface="Arial"/>
              </a:rPr>
              <a:t>Esta diapositiva tiene animación.</a:t>
            </a:r>
          </a:p>
          <a:p>
            <a:pPr marL="0" indent="0" fontAlgn="base">
              <a:spcBef>
                <a:spcPts val="634"/>
              </a:spcBef>
              <a:buNone/>
            </a:pPr>
            <a:r>
              <a:rPr lang="es-US" b="1"/>
              <a:t>Notas del presentador</a:t>
            </a:r>
          </a:p>
          <a:p>
            <a:pPr marL="0" indent="0" defTabSz="966612">
              <a:spcBef>
                <a:spcPts val="634"/>
              </a:spcBef>
              <a:buNone/>
              <a:defRPr/>
            </a:pPr>
            <a:r>
              <a:rPr lang="es-US">
                <a:solidFill>
                  <a:prstClr val="black"/>
                </a:solidFill>
                <a:cs typeface="Arial"/>
              </a:rPr>
              <a:t>Compruebe sus conocimientos: Pregunta 4</a:t>
            </a:r>
          </a:p>
          <a:p>
            <a:pPr marL="0" indent="0">
              <a:spcBef>
                <a:spcPts val="634"/>
              </a:spcBef>
              <a:buNone/>
              <a:defRPr/>
            </a:pPr>
            <a:r>
              <a:rPr lang="es-US" b="1">
                <a:solidFill>
                  <a:prstClr val="black"/>
                </a:solidFill>
                <a:cs typeface="Arial"/>
              </a:rPr>
              <a:t>Durante su OEP para Medigap, las compañías de seguros no pueden:</a:t>
            </a:r>
          </a:p>
          <a:p>
            <a:pPr marL="241653" indent="-241653">
              <a:spcBef>
                <a:spcPts val="634"/>
              </a:spcBef>
              <a:buFont typeface="+mj-lt"/>
              <a:buAutoNum type="alphaLcPeriod"/>
              <a:defRPr/>
            </a:pPr>
            <a:r>
              <a:rPr lang="es-US">
                <a:solidFill>
                  <a:prstClr val="black"/>
                </a:solidFill>
                <a:cs typeface="Arial"/>
              </a:rPr>
              <a:t>Rehusarse a venderle una póliza Medigap que ofrezcan.</a:t>
            </a:r>
          </a:p>
          <a:p>
            <a:pPr marL="241653" indent="-241653">
              <a:spcBef>
                <a:spcPts val="634"/>
              </a:spcBef>
              <a:buFont typeface="+mj-lt"/>
              <a:buAutoNum type="alphaLcPeriod"/>
              <a:defRPr/>
            </a:pPr>
            <a:r>
              <a:rPr lang="es-US">
                <a:solidFill>
                  <a:prstClr val="black"/>
                </a:solidFill>
                <a:cs typeface="Arial"/>
              </a:rPr>
              <a:t>Hacerle esperar para recibir cobertura.</a:t>
            </a:r>
          </a:p>
          <a:p>
            <a:pPr marL="241653" indent="-241653">
              <a:spcBef>
                <a:spcPts val="634"/>
              </a:spcBef>
              <a:buFont typeface="+mj-lt"/>
              <a:buAutoNum type="alphaLcPeriod"/>
              <a:defRPr/>
            </a:pPr>
            <a:r>
              <a:rPr lang="es-US">
                <a:solidFill>
                  <a:prstClr val="black"/>
                </a:solidFill>
                <a:cs typeface="Arial"/>
              </a:rPr>
              <a:t>Cobrar más debido a un problema de salud pasado/presente.</a:t>
            </a:r>
          </a:p>
          <a:p>
            <a:pPr marL="241653" indent="-241653">
              <a:spcBef>
                <a:spcPts val="634"/>
              </a:spcBef>
              <a:buFont typeface="+mj-lt"/>
              <a:buAutoNum type="alphaLcPeriod"/>
              <a:defRPr/>
            </a:pPr>
            <a:r>
              <a:rPr lang="es-US">
                <a:solidFill>
                  <a:prstClr val="black"/>
                </a:solidFill>
                <a:cs typeface="Arial"/>
              </a:rPr>
              <a:t>Todas las anteriores</a:t>
            </a:r>
          </a:p>
          <a:p>
            <a:pPr marL="0" indent="0">
              <a:spcBef>
                <a:spcPts val="634"/>
              </a:spcBef>
              <a:buNone/>
              <a:defRPr/>
            </a:pPr>
            <a:r>
              <a:rPr lang="es-US" b="1">
                <a:solidFill>
                  <a:prstClr val="black"/>
                </a:solidFill>
                <a:cs typeface="Arial"/>
              </a:rPr>
              <a:t>Respuesta: d. Todas las anteriores</a:t>
            </a:r>
            <a:r>
              <a:rPr lang="es-US">
                <a:solidFill>
                  <a:prstClr val="black"/>
                </a:solidFill>
                <a:cs typeface="Arial"/>
              </a:rPr>
              <a:t>. </a:t>
            </a:r>
          </a:p>
          <a:p>
            <a:pPr marL="0" indent="0">
              <a:spcBef>
                <a:spcPts val="634"/>
              </a:spcBef>
              <a:buNone/>
              <a:defRPr/>
            </a:pPr>
            <a:r>
              <a:rPr lang="es-US"/>
              <a:t>Durante el OEP para Medigap, las compañías de seguros no pueden negarse a venderle una póliza debido a una discapacidad u otro problema de salud, ni cobrarle una prima más alta (con base en su estado de salud) que la que les cobran a otras personas que tienen 65 años. Además, las compañías de seguros no pueden hacerle esperar para que </a:t>
            </a:r>
            <a:r>
              <a:rPr lang="es-US">
                <a:solidFill>
                  <a:prstClr val="black"/>
                </a:solidFill>
                <a:cs typeface="Arial"/>
              </a:rPr>
              <a:t>comience la cobertura (aunque puede haber un período de espera para la cobertura de condiciones preexistentes si usted no tiene cobertura acreditable —cobertura de seguro de salud previa que pueda usarse para acortar el período de espera para la cobertura de una condición preexistente bajo la póliza Medigap— antes del OEP).</a:t>
            </a:r>
          </a:p>
          <a:p>
            <a:pPr marL="0" indent="0">
              <a:spcBef>
                <a:spcPts val="634"/>
              </a:spcBef>
              <a:buNone/>
              <a:defRPr/>
            </a:pPr>
            <a:endParaRPr lang="en-US" dirty="0">
              <a:solidFill>
                <a:prstClr val="black"/>
              </a:solidFill>
            </a:endParaRPr>
          </a:p>
        </p:txBody>
      </p:sp>
    </p:spTree>
    <p:extLst>
      <p:ext uri="{BB962C8B-B14F-4D97-AF65-F5344CB8AC3E}">
        <p14:creationId xmlns:p14="http://schemas.microsoft.com/office/powerpoint/2010/main" val="17224489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85165" y="3581400"/>
            <a:ext cx="5852160" cy="5144347"/>
          </a:xfrm>
        </p:spPr>
        <p:txBody>
          <a:bodyPr/>
          <a:lstStyle/>
          <a:p>
            <a:pPr marL="0" indent="0" defTabSz="966612">
              <a:spcBef>
                <a:spcPts val="634"/>
              </a:spcBef>
              <a:buNone/>
              <a:defRPr/>
            </a:pPr>
            <a:r>
              <a:rPr lang="es-US" b="1">
                <a:solidFill>
                  <a:prstClr val="black"/>
                </a:solidFill>
                <a:cs typeface="Arial" panose="020B0604020202020204" pitchFamily="34" charset="0"/>
              </a:rPr>
              <a:t>Notas del presentador/a</a:t>
            </a:r>
          </a:p>
          <a:p>
            <a:pPr marL="0" indent="0" defTabSz="966612">
              <a:spcBef>
                <a:spcPts val="634"/>
              </a:spcBef>
              <a:buNone/>
              <a:defRPr/>
            </a:pPr>
            <a:r>
              <a:rPr lang="es-US">
                <a:solidFill>
                  <a:prstClr val="black"/>
                </a:solidFill>
                <a:cs typeface="Arial" panose="020B0604020202020204" pitchFamily="34" charset="0"/>
              </a:rPr>
              <a:t>La lección 4 explica la cobertura de medicamentos de Medicare, los costos asociados y cómo elegir un plan e inscribirse en él.</a:t>
            </a:r>
          </a:p>
          <a:p>
            <a:pPr marL="0" indent="0">
              <a:spcBef>
                <a:spcPts val="634"/>
              </a:spcBef>
              <a:buNone/>
            </a:pPr>
            <a:endParaRPr lang="en-US" dirty="0"/>
          </a:p>
        </p:txBody>
      </p:sp>
    </p:spTree>
    <p:extLst>
      <p:ext uri="{BB962C8B-B14F-4D97-AF65-F5344CB8AC3E}">
        <p14:creationId xmlns:p14="http://schemas.microsoft.com/office/powerpoint/2010/main" val="21694598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581400"/>
            <a:ext cx="5852160" cy="5144347"/>
          </a:xfrm>
        </p:spPr>
        <p:txBody>
          <a:bodyPr/>
          <a:lstStyle/>
          <a:p>
            <a:pPr marL="0" indent="0" defTabSz="966612">
              <a:spcBef>
                <a:spcPts val="634"/>
              </a:spcBef>
              <a:buNone/>
              <a:defRPr/>
            </a:pPr>
            <a:r>
              <a:rPr lang="es-US" b="1">
                <a:cs typeface="Arial"/>
              </a:rPr>
              <a:t>Notas del presentador/a</a:t>
            </a:r>
          </a:p>
          <a:p>
            <a:pPr marL="0" indent="0" defTabSz="966612">
              <a:spcBef>
                <a:spcPts val="634"/>
              </a:spcBef>
              <a:buNone/>
              <a:defRPr/>
            </a:pPr>
            <a:r>
              <a:rPr lang="es-US" sz="1300">
                <a:solidFill>
                  <a:prstClr val="black"/>
                </a:solidFill>
                <a:cs typeface="Arial"/>
              </a:rPr>
              <a:t>Al final de esta lección, usted podrá:</a:t>
            </a:r>
          </a:p>
          <a:p>
            <a:pPr marL="125525" indent="-125525">
              <a:spcBef>
                <a:spcPts val="634"/>
              </a:spcBef>
              <a:defRPr/>
            </a:pPr>
            <a:r>
              <a:rPr lang="es-US">
                <a:solidFill>
                  <a:prstClr val="black"/>
                </a:solidFill>
                <a:cs typeface="Arial"/>
              </a:rPr>
              <a:t>Explicar la cobertura de medicamentos de Medicare (Parte D) y cómo funciona</a:t>
            </a:r>
          </a:p>
          <a:p>
            <a:pPr marL="125525" indent="-125525">
              <a:spcBef>
                <a:spcPts val="634"/>
              </a:spcBef>
              <a:defRPr/>
            </a:pPr>
            <a:r>
              <a:rPr lang="es-US">
                <a:solidFill>
                  <a:prstClr val="black"/>
                </a:solidFill>
                <a:cs typeface="Arial"/>
              </a:rPr>
              <a:t>Describir los costos asociados</a:t>
            </a:r>
          </a:p>
          <a:p>
            <a:pPr marL="125525" indent="-125525">
              <a:spcBef>
                <a:spcPts val="634"/>
              </a:spcBef>
              <a:defRPr/>
            </a:pPr>
            <a:r>
              <a:rPr lang="es-US">
                <a:solidFill>
                  <a:prstClr val="black"/>
                </a:solidFill>
                <a:cs typeface="Arial"/>
              </a:rPr>
              <a:t>Analizar consideraciones cuando decide cómo obtener su cobertura de medicamentos</a:t>
            </a:r>
          </a:p>
          <a:p>
            <a:pPr marL="125525" indent="-125525">
              <a:spcBef>
                <a:spcPts val="634"/>
              </a:spcBef>
              <a:defRPr/>
            </a:pPr>
            <a:r>
              <a:rPr lang="es-US">
                <a:solidFill>
                  <a:prstClr val="black"/>
                </a:solidFill>
                <a:cs typeface="Arial"/>
              </a:rPr>
              <a:t>Explicar la multa por inscripción tardía de la Parte D y cómo evitarla</a:t>
            </a:r>
          </a:p>
          <a:p>
            <a:pPr marL="125525" indent="-125525">
              <a:spcBef>
                <a:spcPts val="634"/>
              </a:spcBef>
              <a:defRPr/>
            </a:pPr>
            <a:r>
              <a:rPr lang="es-US">
                <a:solidFill>
                  <a:prstClr val="black"/>
                </a:solidFill>
                <a:cs typeface="Arial"/>
              </a:rPr>
              <a:t>Explicar cómo y cuándo inscribirse en un plan</a:t>
            </a:r>
          </a:p>
        </p:txBody>
      </p:sp>
    </p:spTree>
    <p:extLst>
      <p:ext uri="{BB962C8B-B14F-4D97-AF65-F5344CB8AC3E}">
        <p14:creationId xmlns:p14="http://schemas.microsoft.com/office/powerpoint/2010/main" val="3015110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52664" y="3581400"/>
            <a:ext cx="6785810" cy="5678487"/>
          </a:xfrm>
        </p:spPr>
        <p:txBody>
          <a:bodyPr/>
          <a:lstStyle/>
          <a:p>
            <a:pPr marL="0" indent="0" defTabSz="966612">
              <a:spcBef>
                <a:spcPts val="634"/>
              </a:spcBef>
              <a:buNone/>
              <a:defRPr/>
            </a:pPr>
            <a:r>
              <a:rPr lang="es-US" b="1" dirty="0">
                <a:solidFill>
                  <a:prstClr val="black"/>
                </a:solidFill>
                <a:ea typeface="ＭＳ Ｐゴシック"/>
                <a:cs typeface="Arial" panose="020B0604020202020204" pitchFamily="34" charset="0"/>
              </a:rPr>
              <a:t>Esta diapositiva tiene animación.</a:t>
            </a:r>
          </a:p>
          <a:p>
            <a:pPr marL="0" indent="0" defTabSz="966612">
              <a:spcBef>
                <a:spcPts val="634"/>
              </a:spcBef>
              <a:buNone/>
              <a:defRPr/>
            </a:pPr>
            <a:r>
              <a:rPr lang="es-US" b="1" i="0" u="none" strike="noStrike" dirty="0">
                <a:solidFill>
                  <a:srgbClr val="000000"/>
                </a:solidFill>
                <a:effectLst/>
                <a:cs typeface="Arial" panose="020B0604020202020204" pitchFamily="34" charset="0"/>
              </a:rPr>
              <a:t>Notas del presentador</a:t>
            </a:r>
            <a:r>
              <a:rPr lang="es-US" b="0" i="0" u="none" strike="noStrike" dirty="0">
                <a:solidFill>
                  <a:srgbClr val="444444"/>
                </a:solidFill>
                <a:effectLst/>
                <a:cs typeface="Arial" panose="020B0604020202020204" pitchFamily="34" charset="0"/>
              </a:rPr>
              <a:t>​</a:t>
            </a:r>
          </a:p>
          <a:p>
            <a:pPr marL="0" indent="0" defTabSz="966612">
              <a:spcBef>
                <a:spcPts val="634"/>
              </a:spcBef>
              <a:buNone/>
              <a:defRPr/>
            </a:pPr>
            <a:r>
              <a:rPr lang="es-US" dirty="0"/>
              <a:t>Medicare es un seguro médico para:</a:t>
            </a:r>
          </a:p>
          <a:p>
            <a:pPr marL="125525" indent="-125525" defTabSz="966612">
              <a:spcBef>
                <a:spcPts val="634"/>
              </a:spcBef>
              <a:defRPr/>
            </a:pPr>
            <a:r>
              <a:rPr lang="es-US" dirty="0"/>
              <a:t>Personas de 65 años o mayores.</a:t>
            </a:r>
          </a:p>
          <a:p>
            <a:pPr marL="125525" indent="-125525">
              <a:spcBef>
                <a:spcPts val="634"/>
              </a:spcBef>
              <a:defRPr/>
            </a:pPr>
            <a:r>
              <a:rPr lang="es-US" dirty="0">
                <a:solidFill>
                  <a:prstClr val="black"/>
                </a:solidFill>
                <a:cs typeface="Arial" panose="020B0604020202020204" pitchFamily="34" charset="0"/>
              </a:rPr>
              <a:t>Ciertas personas menores de 65 años </a:t>
            </a:r>
            <a:r>
              <a:rPr lang="es-US" dirty="0"/>
              <a:t>con discapacidades </a:t>
            </a:r>
            <a:r>
              <a:rPr lang="es-US" dirty="0">
                <a:solidFill>
                  <a:prstClr val="black"/>
                </a:solidFill>
                <a:cs typeface="Arial" panose="020B0604020202020204" pitchFamily="34" charset="0"/>
              </a:rPr>
              <a:t>que han recibido beneficios Seguro por Incapacidad del Seguro Social (SSDI) durante 24 meses. Personas con </a:t>
            </a:r>
            <a:r>
              <a:rPr lang="es-US" dirty="0"/>
              <a:t>ELA (esclerosis lateral amiotrófica, también denominada enfermedad de Lou Gehrig)</a:t>
            </a:r>
            <a:r>
              <a:rPr lang="es-US" dirty="0">
                <a:solidFill>
                  <a:prstClr val="black"/>
                </a:solidFill>
                <a:cs typeface="Arial" panose="020B0604020202020204" pitchFamily="34" charset="0"/>
              </a:rPr>
              <a:t> que reciben beneficios de SSDI y no tienen un período de espera de 24 meses.</a:t>
            </a:r>
          </a:p>
          <a:p>
            <a:pPr marL="125525" indent="-125525" defTabSz="966612">
              <a:spcBef>
                <a:spcPts val="634"/>
              </a:spcBef>
              <a:defRPr/>
            </a:pPr>
            <a:r>
              <a:rPr lang="es-US" dirty="0">
                <a:solidFill>
                  <a:prstClr val="black"/>
                </a:solidFill>
                <a:cs typeface="Arial" panose="020B0604020202020204" pitchFamily="34" charset="0"/>
              </a:rPr>
              <a:t>Personas de cualquier edad con enfermedad renal en etapa terminal (ESRD) (insuficiencia renal permanente que requiere diálisis o trasplante de riñón).</a:t>
            </a:r>
          </a:p>
          <a:p>
            <a:pPr marL="0" indent="0" defTabSz="966612">
              <a:spcBef>
                <a:spcPts val="634"/>
              </a:spcBef>
              <a:buNone/>
              <a:defRPr/>
            </a:pPr>
            <a:r>
              <a:rPr lang="es-US" dirty="0">
                <a:solidFill>
                  <a:prstClr val="black"/>
                </a:solidFill>
                <a:cs typeface="Arial" panose="020B0604020202020204" pitchFamily="34" charset="0"/>
              </a:rPr>
              <a:t>Un pequeño subgrupo de personas que tienen una afección relacionada con asbesto asociada con un riesgo para la salud ambiental declarado por el gobierno federal también pueden recibir Medicare. Actualmente, esto solo corresponde para personas afectadas por un peligro en Libby, Montana.</a:t>
            </a:r>
          </a:p>
          <a:p>
            <a:pPr marL="0" indent="0" defTabSz="966612">
              <a:spcBef>
                <a:spcPts val="634"/>
              </a:spcBef>
              <a:buNone/>
              <a:defRPr/>
            </a:pPr>
            <a:r>
              <a:rPr lang="es-US" dirty="0">
                <a:solidFill>
                  <a:prstClr val="black"/>
                </a:solidFill>
                <a:cs typeface="Arial" panose="020B0604020202020204" pitchFamily="34" charset="0"/>
              </a:rPr>
              <a:t>Es posible que las personas que migran a los EE. UU. califiquen para Medicare si residen legalmente en el país. Por lo general, tienen que haber residido en los EE. UU. durante 5 años consecutivos para obtener Medicare.</a:t>
            </a:r>
          </a:p>
          <a:p>
            <a:pPr marL="0" indent="0">
              <a:spcBef>
                <a:spcPts val="634"/>
              </a:spcBef>
              <a:buNone/>
              <a:defRPr/>
            </a:pPr>
            <a:r>
              <a:rPr lang="es-US" dirty="0">
                <a:solidFill>
                  <a:prstClr val="black"/>
                </a:solidFill>
                <a:cs typeface="Arial" panose="020B0604020202020204" pitchFamily="34" charset="0"/>
              </a:rPr>
              <a:t>Los CMS envían por correo el manual “Medicare y Usted” (Producto CMS </a:t>
            </a:r>
            <a:r>
              <a:rPr lang="es-US" dirty="0" err="1">
                <a:solidFill>
                  <a:prstClr val="black"/>
                </a:solidFill>
                <a:cs typeface="Arial" panose="020B0604020202020204" pitchFamily="34" charset="0"/>
              </a:rPr>
              <a:t>n.°</a:t>
            </a:r>
            <a:r>
              <a:rPr lang="es-US" dirty="0">
                <a:solidFill>
                  <a:prstClr val="black"/>
                </a:solidFill>
                <a:cs typeface="Arial" panose="020B0604020202020204" pitchFamily="34" charset="0"/>
              </a:rPr>
              <a:t> 10050) que se muestra en la diapositiva a todos los nuevos beneficiarios de Medicare en el momento en que se inscriben y a todos los hogares cada año en el otoño. Visite </a:t>
            </a:r>
            <a:r>
              <a:rPr lang="es-US" dirty="0">
                <a:solidFill>
                  <a:prstClr val="black"/>
                </a:solidFill>
                <a:cs typeface="Arial" panose="020B0604020202020204" pitchFamily="34" charset="0"/>
                <a:hlinkClick r:id="rId3"/>
              </a:rPr>
              <a:t>Medicare.gov/medicare-and-</a:t>
            </a:r>
            <a:r>
              <a:rPr lang="es-US" dirty="0" err="1">
                <a:solidFill>
                  <a:prstClr val="black"/>
                </a:solidFill>
                <a:cs typeface="Arial" panose="020B0604020202020204" pitchFamily="34" charset="0"/>
                <a:hlinkClick r:id="rId3"/>
              </a:rPr>
              <a:t>you</a:t>
            </a:r>
            <a:r>
              <a:rPr lang="es-US" dirty="0">
                <a:solidFill>
                  <a:prstClr val="black"/>
                </a:solidFill>
                <a:cs typeface="Arial" panose="020B0604020202020204" pitchFamily="34" charset="0"/>
              </a:rPr>
              <a:t> para verlo y descargarlo electrónicamente. El manual explica Medicare y proporciona información sobre los planes de salud y medicamentos de Medicare.</a:t>
            </a:r>
          </a:p>
          <a:p>
            <a:pPr marL="0" indent="0">
              <a:spcBef>
                <a:spcPts val="634"/>
              </a:spcBef>
              <a:buNone/>
              <a:defRPr/>
            </a:pPr>
            <a:r>
              <a:rPr lang="es-US" dirty="0">
                <a:solidFill>
                  <a:prstClr val="black"/>
                </a:solidFill>
                <a:cs typeface="Arial" panose="020B0604020202020204" pitchFamily="34" charset="0"/>
              </a:rPr>
              <a:t>Para obtener información general sobre la inscripción en Medicare, visite </a:t>
            </a:r>
            <a:r>
              <a:rPr lang="es-US" dirty="0">
                <a:solidFill>
                  <a:prstClr val="black"/>
                </a:solidFill>
                <a:cs typeface="Arial" panose="020B0604020202020204" pitchFamily="34" charset="0"/>
                <a:hlinkClick r:id="rId4"/>
              </a:rPr>
              <a:t>CMS.gov/</a:t>
            </a:r>
            <a:r>
              <a:rPr lang="es-US" dirty="0" err="1">
                <a:solidFill>
                  <a:prstClr val="black"/>
                </a:solidFill>
                <a:cs typeface="Arial" panose="020B0604020202020204" pitchFamily="34" charset="0"/>
                <a:hlinkClick r:id="rId4"/>
              </a:rPr>
              <a:t>Research</a:t>
            </a:r>
            <a:r>
              <a:rPr lang="es-US" dirty="0">
                <a:solidFill>
                  <a:prstClr val="black"/>
                </a:solidFill>
                <a:cs typeface="Arial" panose="020B0604020202020204" pitchFamily="34" charset="0"/>
                <a:hlinkClick r:id="rId4"/>
              </a:rPr>
              <a:t>-</a:t>
            </a:r>
            <a:r>
              <a:rPr lang="es-US" dirty="0" err="1">
                <a:solidFill>
                  <a:prstClr val="black"/>
                </a:solidFill>
                <a:cs typeface="Arial" panose="020B0604020202020204" pitchFamily="34" charset="0"/>
                <a:hlinkClick r:id="rId4"/>
              </a:rPr>
              <a:t>Statistics</a:t>
            </a:r>
            <a:r>
              <a:rPr lang="es-US" dirty="0">
                <a:solidFill>
                  <a:prstClr val="black"/>
                </a:solidFill>
                <a:cs typeface="Arial" panose="020B0604020202020204" pitchFamily="34" charset="0"/>
                <a:hlinkClick r:id="rId4"/>
              </a:rPr>
              <a:t>-Data-and-</a:t>
            </a:r>
            <a:r>
              <a:rPr lang="es-US" dirty="0" err="1">
                <a:solidFill>
                  <a:prstClr val="black"/>
                </a:solidFill>
                <a:cs typeface="Arial" panose="020B0604020202020204" pitchFamily="34" charset="0"/>
                <a:hlinkClick r:id="rId4"/>
              </a:rPr>
              <a:t>Systems</a:t>
            </a:r>
            <a:r>
              <a:rPr lang="es-US" dirty="0">
                <a:solidFill>
                  <a:prstClr val="black"/>
                </a:solidFill>
                <a:cs typeface="Arial" panose="020B0604020202020204" pitchFamily="34" charset="0"/>
                <a:hlinkClick r:id="rId4"/>
              </a:rPr>
              <a:t>/</a:t>
            </a:r>
            <a:r>
              <a:rPr lang="es-US" dirty="0" err="1">
                <a:solidFill>
                  <a:prstClr val="black"/>
                </a:solidFill>
                <a:cs typeface="Arial" panose="020B0604020202020204" pitchFamily="34" charset="0"/>
                <a:hlinkClick r:id="rId4"/>
              </a:rPr>
              <a:t>Statistics</a:t>
            </a:r>
            <a:r>
              <a:rPr lang="es-US" dirty="0">
                <a:solidFill>
                  <a:prstClr val="black"/>
                </a:solidFill>
                <a:cs typeface="Arial" panose="020B0604020202020204" pitchFamily="34" charset="0"/>
                <a:hlinkClick r:id="rId4"/>
              </a:rPr>
              <a:t>-</a:t>
            </a:r>
            <a:r>
              <a:rPr lang="es-US" dirty="0" err="1">
                <a:solidFill>
                  <a:prstClr val="black"/>
                </a:solidFill>
                <a:cs typeface="Arial" panose="020B0604020202020204" pitchFamily="34" charset="0"/>
                <a:hlinkClick r:id="rId4"/>
              </a:rPr>
              <a:t>Trends</a:t>
            </a:r>
            <a:r>
              <a:rPr lang="es-US" dirty="0">
                <a:solidFill>
                  <a:prstClr val="black"/>
                </a:solidFill>
                <a:cs typeface="Arial" panose="020B0604020202020204" pitchFamily="34" charset="0"/>
                <a:hlinkClick r:id="rId4"/>
              </a:rPr>
              <a:t>-and-</a:t>
            </a:r>
            <a:r>
              <a:rPr lang="es-US" dirty="0" err="1">
                <a:solidFill>
                  <a:prstClr val="black"/>
                </a:solidFill>
                <a:cs typeface="Arial" panose="020B0604020202020204" pitchFamily="34" charset="0"/>
                <a:hlinkClick r:id="rId4"/>
              </a:rPr>
              <a:t>Reports</a:t>
            </a:r>
            <a:r>
              <a:rPr lang="es-US" dirty="0">
                <a:solidFill>
                  <a:prstClr val="black"/>
                </a:solidFill>
                <a:cs typeface="Arial" panose="020B0604020202020204" pitchFamily="34" charset="0"/>
                <a:hlinkClick r:id="rId4"/>
              </a:rPr>
              <a:t>/CMS-</a:t>
            </a:r>
            <a:r>
              <a:rPr lang="es-US" dirty="0" err="1">
                <a:solidFill>
                  <a:prstClr val="black"/>
                </a:solidFill>
                <a:cs typeface="Arial" panose="020B0604020202020204" pitchFamily="34" charset="0"/>
                <a:hlinkClick r:id="rId4"/>
              </a:rPr>
              <a:t>Fast</a:t>
            </a:r>
            <a:r>
              <a:rPr lang="es-US" dirty="0">
                <a:solidFill>
                  <a:prstClr val="black"/>
                </a:solidFill>
                <a:cs typeface="Arial" panose="020B0604020202020204" pitchFamily="34" charset="0"/>
                <a:hlinkClick r:id="rId4"/>
              </a:rPr>
              <a:t>-</a:t>
            </a:r>
            <a:r>
              <a:rPr lang="es-US" dirty="0" err="1">
                <a:solidFill>
                  <a:prstClr val="black"/>
                </a:solidFill>
                <a:cs typeface="Arial" panose="020B0604020202020204" pitchFamily="34" charset="0"/>
                <a:hlinkClick r:id="rId4"/>
              </a:rPr>
              <a:t>Facts</a:t>
            </a:r>
            <a:r>
              <a:rPr lang="es-US" dirty="0">
                <a:solidFill>
                  <a:prstClr val="black"/>
                </a:solidFill>
                <a:cs typeface="Arial" panose="020B0604020202020204" pitchFamily="34" charset="0"/>
                <a:hlinkClick r:id="rId4"/>
              </a:rPr>
              <a:t>/index.html</a:t>
            </a:r>
            <a:r>
              <a:rPr lang="es-US" dirty="0">
                <a:solidFill>
                  <a:prstClr val="black"/>
                </a:solidFill>
                <a:cs typeface="Arial" panose="020B0604020202020204" pitchFamily="34" charset="0"/>
              </a:rPr>
              <a:t>. Para obtener más información sobre opciones para personas con discapacidades, visite </a:t>
            </a:r>
            <a:r>
              <a:rPr lang="es-US" dirty="0">
                <a:solidFill>
                  <a:prstClr val="black"/>
                </a:solidFill>
                <a:cs typeface="Arial" panose="020B0604020202020204" pitchFamily="34" charset="0"/>
                <a:hlinkClick r:id="rId5"/>
              </a:rPr>
              <a:t>CMSnationaltrainingprogram.cms.gov</a:t>
            </a:r>
            <a:r>
              <a:rPr lang="es-US" dirty="0">
                <a:solidFill>
                  <a:prstClr val="black"/>
                </a:solidFill>
                <a:cs typeface="Arial" panose="020B0604020202020204" pitchFamily="34" charset="0"/>
              </a:rPr>
              <a:t> a fin de revisar el módulo de capacitación “Medicare y otros programas para personas con discapacidades”.</a:t>
            </a:r>
          </a:p>
        </p:txBody>
      </p:sp>
    </p:spTree>
    <p:extLst>
      <p:ext uri="{BB962C8B-B14F-4D97-AF65-F5344CB8AC3E}">
        <p14:creationId xmlns:p14="http://schemas.microsoft.com/office/powerpoint/2010/main" val="4077857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581400"/>
            <a:ext cx="5852160" cy="5144347"/>
          </a:xfrm>
        </p:spPr>
        <p:txBody>
          <a:bodyPr/>
          <a:lstStyle/>
          <a:p>
            <a:pPr marL="0" indent="0" defTabSz="966612" fontAlgn="base">
              <a:spcBef>
                <a:spcPts val="634"/>
              </a:spcBef>
              <a:buNone/>
              <a:defRPr/>
            </a:pPr>
            <a:r>
              <a:rPr lang="es-US" b="1" dirty="0">
                <a:solidFill>
                  <a:prstClr val="black"/>
                </a:solidFill>
                <a:ea typeface="ＭＳ Ｐゴシック"/>
                <a:cs typeface="Arial"/>
              </a:rPr>
              <a:t>Esta diapositiva tiene animación.</a:t>
            </a:r>
          </a:p>
          <a:p>
            <a:pPr marL="0" indent="0" defTabSz="966612" fontAlgn="base">
              <a:spcBef>
                <a:spcPts val="634"/>
              </a:spcBef>
              <a:buNone/>
              <a:defRPr/>
            </a:pPr>
            <a:r>
              <a:rPr lang="es-US" b="1" dirty="0">
                <a:cs typeface="Arial"/>
              </a:rPr>
              <a:t>Notas del presentador/a</a:t>
            </a:r>
          </a:p>
          <a:p>
            <a:pPr marL="118813" indent="-118813" defTabSz="966612" fontAlgn="base">
              <a:spcBef>
                <a:spcPts val="634"/>
              </a:spcBef>
              <a:defRPr/>
            </a:pPr>
            <a:r>
              <a:rPr lang="es-US" b="1" dirty="0">
                <a:solidFill>
                  <a:prstClr val="black"/>
                </a:solidFill>
                <a:cs typeface="Arial"/>
              </a:rPr>
              <a:t>Parte D es cobertura de Medicare para medicamentos. </a:t>
            </a:r>
            <a:r>
              <a:rPr lang="es-US" dirty="0">
                <a:solidFill>
                  <a:prstClr val="black"/>
                </a:solidFill>
                <a:cs typeface="Arial"/>
              </a:rPr>
              <a:t>Es un beneficio opcional disponible para todas las personas que tienen Medicare. Si solicita Medicare Original y desea cobertura de medicamentos, debe inscribirse en un plan de medicamentos (también conocido como PDP) de Medicare. Usualmente, usted paga una prima mensual para el plan de medicamentos.</a:t>
            </a:r>
          </a:p>
          <a:p>
            <a:pPr marL="118813" indent="-118813" defTabSz="966612" fontAlgn="base">
              <a:spcBef>
                <a:spcPts val="634"/>
              </a:spcBef>
              <a:defRPr/>
            </a:pPr>
            <a:r>
              <a:rPr lang="es-US" b="1" dirty="0">
                <a:solidFill>
                  <a:prstClr val="black"/>
                </a:solidFill>
                <a:cs typeface="Arial"/>
              </a:rPr>
              <a:t>Estos planes son administrados por compañías privadas</a:t>
            </a:r>
            <a:r>
              <a:rPr lang="es-US" dirty="0">
                <a:solidFill>
                  <a:prstClr val="black"/>
                </a:solidFill>
                <a:cs typeface="Arial"/>
              </a:rPr>
              <a:t> que tienen contrato con Medicare.</a:t>
            </a:r>
          </a:p>
          <a:p>
            <a:pPr marL="118813" indent="-118813">
              <a:spcBef>
                <a:spcPts val="634"/>
              </a:spcBef>
              <a:defRPr/>
            </a:pPr>
            <a:r>
              <a:rPr lang="es-US" dirty="0">
                <a:solidFill>
                  <a:prstClr val="black"/>
                </a:solidFill>
                <a:cs typeface="Arial"/>
              </a:rPr>
              <a:t>Puede obtener la Parte D a través de los planes de medicamentos de Medicare y los planes Medicare </a:t>
            </a:r>
            <a:r>
              <a:rPr lang="es-US" dirty="0" err="1">
                <a:solidFill>
                  <a:prstClr val="black"/>
                </a:solidFill>
                <a:cs typeface="Arial"/>
              </a:rPr>
              <a:t>Advantage</a:t>
            </a:r>
            <a:r>
              <a:rPr lang="es-US" dirty="0">
                <a:solidFill>
                  <a:prstClr val="black"/>
                </a:solidFill>
                <a:cs typeface="Arial"/>
              </a:rPr>
              <a:t> con cobertura de medicamentos (también conocidos como MA-PD). </a:t>
            </a:r>
          </a:p>
          <a:p>
            <a:pPr marL="119149" indent="-119149" defTabSz="966612">
              <a:spcBef>
                <a:spcPts val="634"/>
              </a:spcBef>
              <a:defRPr/>
            </a:pPr>
            <a:r>
              <a:rPr lang="es-US" dirty="0">
                <a:solidFill>
                  <a:prstClr val="black"/>
                </a:solidFill>
                <a:cs typeface="Arial"/>
              </a:rPr>
              <a:t>También puede recibir la cobertura de la Parte D a través de otros planes de salud de Medicare, como los Programas de Atención Integral para Personas Mayores (PACE, por sus siglas en inglés). Sin embargo, cada tipo de plan tiene reglas y excepciones especiales. Comuníquese con los planes que le interesan para pedir más detalles.</a:t>
            </a:r>
          </a:p>
          <a:p>
            <a:pPr marL="118813" indent="-118813">
              <a:spcBef>
                <a:spcPts val="634"/>
              </a:spcBef>
              <a:defRPr/>
            </a:pPr>
            <a:r>
              <a:rPr lang="es-US" b="1" dirty="0">
                <a:solidFill>
                  <a:prstClr val="black"/>
                </a:solidFill>
                <a:cs typeface="Arial"/>
              </a:rPr>
              <a:t>Para obtener ayuda para elegir un plan de la Parte D, </a:t>
            </a:r>
            <a:r>
              <a:rPr lang="es-US" dirty="0">
                <a:solidFill>
                  <a:prstClr val="black"/>
                </a:solidFill>
                <a:cs typeface="Arial" panose="020B0604020202020204" pitchFamily="34" charset="0"/>
              </a:rPr>
              <a:t>visite </a:t>
            </a:r>
            <a:r>
              <a:rPr lang="es-US" dirty="0">
                <a:cs typeface="Arial" panose="020B0604020202020204" pitchFamily="34" charset="0"/>
                <a:hlinkClick r:id="rId3"/>
              </a:rPr>
              <a:t>Medicare.gov/plan-compare</a:t>
            </a:r>
            <a:r>
              <a:rPr lang="es-US" dirty="0"/>
              <a:t>, </a:t>
            </a:r>
            <a:r>
              <a:rPr lang="es-US" dirty="0">
                <a:solidFill>
                  <a:prstClr val="black"/>
                </a:solidFill>
                <a:cs typeface="Arial" panose="020B0604020202020204" pitchFamily="34" charset="0"/>
              </a:rPr>
              <a:t>o llame al 1-800-MEDICARE (1-800-633-4227); TTY: 1-877-486-2048. También puede </a:t>
            </a:r>
            <a:r>
              <a:rPr lang="es-US" dirty="0">
                <a:solidFill>
                  <a:prstClr val="black"/>
                </a:solidFill>
                <a:cs typeface="Arial"/>
              </a:rPr>
              <a:t>contactar a su Programa de Asistencia para Seguros de Salud del Estado (SHIP) local </a:t>
            </a:r>
            <a:r>
              <a:rPr lang="es-US" dirty="0">
                <a:solidFill>
                  <a:prstClr val="black"/>
                </a:solidFill>
                <a:cs typeface="Arial" panose="020B0604020202020204" pitchFamily="34" charset="0"/>
              </a:rPr>
              <a:t>para recibir asesoramiento gratuito a fin de comparar los planes de medicamentos de Medicare. </a:t>
            </a:r>
            <a:r>
              <a:rPr lang="es-US" dirty="0">
                <a:solidFill>
                  <a:prstClr val="black"/>
                </a:solidFill>
              </a:rPr>
              <a:t>Para encontrar información sobre su SHIP local, visite</a:t>
            </a:r>
            <a:r>
              <a:rPr lang="es-US" dirty="0">
                <a:solidFill>
                  <a:prstClr val="black"/>
                </a:solidFill>
                <a:cs typeface="Arial" panose="020B0604020202020204" pitchFamily="34" charset="0"/>
              </a:rPr>
              <a:t> </a:t>
            </a:r>
            <a:r>
              <a:rPr lang="es-US" dirty="0">
                <a:solidFill>
                  <a:prstClr val="black"/>
                </a:solidFill>
                <a:cs typeface="Arial" panose="020B0604020202020204" pitchFamily="34" charset="0"/>
                <a:hlinkClick r:id="rId4"/>
              </a:rPr>
              <a:t>shiphelp.org</a:t>
            </a:r>
            <a:r>
              <a:rPr lang="es-US" dirty="0">
                <a:solidFill>
                  <a:prstClr val="black"/>
                </a:solidFill>
                <a:cs typeface="Arial" panose="020B0604020202020204" pitchFamily="34" charset="0"/>
              </a:rPr>
              <a:t>. </a:t>
            </a:r>
          </a:p>
        </p:txBody>
      </p:sp>
    </p:spTree>
    <p:extLst>
      <p:ext uri="{BB962C8B-B14F-4D97-AF65-F5344CB8AC3E}">
        <p14:creationId xmlns:p14="http://schemas.microsoft.com/office/powerpoint/2010/main" val="35219349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577552"/>
            <a:ext cx="7315200" cy="5682335"/>
          </a:xfrm>
        </p:spPr>
        <p:txBody>
          <a:bodyPr/>
          <a:lstStyle/>
          <a:p>
            <a:pPr marL="0" indent="0" defTabSz="966612">
              <a:spcBef>
                <a:spcPts val="317"/>
              </a:spcBef>
              <a:buNone/>
              <a:defRPr/>
            </a:pPr>
            <a:r>
              <a:rPr lang="es-US" sz="1000" b="1" dirty="0">
                <a:solidFill>
                  <a:prstClr val="black"/>
                </a:solidFill>
                <a:ea typeface="ＭＳ Ｐゴシック"/>
                <a:cs typeface="Arial" panose="020B0604020202020204" pitchFamily="34" charset="0"/>
              </a:rPr>
              <a:t>Esta diapositiva tiene animación.</a:t>
            </a:r>
          </a:p>
          <a:p>
            <a:pPr marL="0" indent="0" defTabSz="966612">
              <a:spcBef>
                <a:spcPts val="317"/>
              </a:spcBef>
              <a:buNone/>
              <a:defRPr/>
            </a:pPr>
            <a:r>
              <a:rPr lang="es-US" sz="1000" b="1" dirty="0">
                <a:cs typeface="Arial" panose="020B0604020202020204" pitchFamily="34" charset="0"/>
              </a:rPr>
              <a:t>Notas del presentador/a</a:t>
            </a:r>
          </a:p>
          <a:p>
            <a:pPr marL="119149" indent="-119149" defTabSz="966612">
              <a:spcBef>
                <a:spcPts val="317"/>
              </a:spcBef>
              <a:defRPr/>
            </a:pPr>
            <a:r>
              <a:rPr lang="es-US" sz="1000" b="1" dirty="0">
                <a:solidFill>
                  <a:prstClr val="black"/>
                </a:solidFill>
                <a:cs typeface="Arial" panose="020B0604020202020204" pitchFamily="34" charset="0"/>
              </a:rPr>
              <a:t>Medicare establece contratos con compañías de seguros privadas que ofrecen planes de medicamentos recetados a las personas con Medicare. </a:t>
            </a:r>
            <a:r>
              <a:rPr lang="es-US" sz="1000" dirty="0">
                <a:solidFill>
                  <a:prstClr val="black"/>
                </a:solidFill>
                <a:cs typeface="Arial" panose="020B0604020202020204" pitchFamily="34" charset="0"/>
              </a:rPr>
              <a:t>Todas las personas con Medicare pueden obtener cobertura de medicamentos si se inscriben en un plan de medicamentos (Parte D). Si no se recibe la Parte D cuando es elegible por primera vez y no tiene otra acreditable, es posible que deba pagar una multa por inscripción tardía durante todo el tiempo que tenga un plan de medicamentos. También puede obtener cobertura de medicamentos de un plan Medicare </a:t>
            </a:r>
            <a:r>
              <a:rPr lang="es-US" sz="1000" dirty="0" err="1">
                <a:solidFill>
                  <a:prstClr val="black"/>
                </a:solidFill>
                <a:cs typeface="Arial" panose="020B0604020202020204" pitchFamily="34" charset="0"/>
              </a:rPr>
              <a:t>Advantage</a:t>
            </a:r>
            <a:r>
              <a:rPr lang="es-US" sz="1000" dirty="0">
                <a:solidFill>
                  <a:prstClr val="black"/>
                </a:solidFill>
                <a:cs typeface="Arial" panose="020B0604020202020204" pitchFamily="34" charset="0"/>
              </a:rPr>
              <a:t> (con cobertura de medicamentos), pero para unirse a uno debe tener tanto Medicare Parte A (seguro de hospital) como Parte B (seguro médico).</a:t>
            </a:r>
          </a:p>
          <a:p>
            <a:pPr marL="119149" indent="-119149">
              <a:spcBef>
                <a:spcPts val="317"/>
              </a:spcBef>
              <a:defRPr/>
            </a:pPr>
            <a:r>
              <a:rPr lang="es-US" sz="1000" b="1" dirty="0">
                <a:solidFill>
                  <a:prstClr val="black"/>
                </a:solidFill>
                <a:cs typeface="Arial" panose="020B0604020202020204" pitchFamily="34" charset="0"/>
              </a:rPr>
              <a:t>Cada plan tiene un formulario o una lista de medicamentos cubiertos. </a:t>
            </a:r>
            <a:r>
              <a:rPr lang="es-US" sz="1000" dirty="0">
                <a:solidFill>
                  <a:prstClr val="black"/>
                </a:solidFill>
                <a:cs typeface="Arial" panose="020B0604020202020204" pitchFamily="34" charset="0"/>
              </a:rPr>
              <a:t>El formulario de cada plan</a:t>
            </a:r>
            <a:r>
              <a:rPr lang="es-US" sz="1000" b="1" dirty="0">
                <a:solidFill>
                  <a:prstClr val="black"/>
                </a:solidFill>
                <a:cs typeface="Arial" panose="020B0604020202020204" pitchFamily="34" charset="0"/>
              </a:rPr>
              <a:t> </a:t>
            </a:r>
            <a:r>
              <a:rPr lang="es-US" sz="1000" dirty="0">
                <a:solidFill>
                  <a:prstClr val="black"/>
                </a:solidFill>
                <a:cs typeface="Arial" panose="020B0604020202020204" pitchFamily="34" charset="0"/>
              </a:rPr>
              <a:t>debe incluir un rango de medicamentos de las categorías que se recetan con mayor frecuencia. Esto garantiza que las personas con distintas condiciones médicas puedan recibir el tratamiento que necesitan. Todos los planes de medicamentos generalmente deben cubrir por lo menos dos medicamentos de cada categoría de medicamentos, pero los planes pueden elegir los medicamentos específicos que cubren. </a:t>
            </a:r>
          </a:p>
          <a:p>
            <a:pPr marL="0" indent="0">
              <a:spcBef>
                <a:spcPts val="317"/>
              </a:spcBef>
              <a:buNone/>
              <a:defRPr/>
            </a:pPr>
            <a:r>
              <a:rPr lang="es-US" sz="1000" b="1" dirty="0">
                <a:solidFill>
                  <a:prstClr val="black"/>
                </a:solidFill>
                <a:cs typeface="Arial" panose="020B0604020202020204" pitchFamily="34" charset="0"/>
              </a:rPr>
              <a:t>Todos los planes deben cubrir una amplia gama de medicamentos recetados que toman las personas con Medicare, incluida la mayoría de los medicamentos en ciertas categorías protegidas, que incluyen: </a:t>
            </a:r>
          </a:p>
          <a:p>
            <a:pPr marL="184596" lvl="1" indent="-184596" defTabSz="966612">
              <a:spcBef>
                <a:spcPts val="317"/>
              </a:spcBef>
              <a:buFont typeface="+mj-lt"/>
              <a:buAutoNum type="arabicPeriod"/>
              <a:defRPr/>
            </a:pPr>
            <a:r>
              <a:rPr lang="es-US" sz="1000" dirty="0">
                <a:solidFill>
                  <a:prstClr val="black"/>
                </a:solidFill>
                <a:cs typeface="Arial" panose="020B0604020202020204" pitchFamily="34" charset="0"/>
              </a:rPr>
              <a:t>Medicamentos contra el cáncer</a:t>
            </a:r>
          </a:p>
          <a:p>
            <a:pPr marL="184596" lvl="1" indent="-184596" defTabSz="966612">
              <a:spcBef>
                <a:spcPts val="317"/>
              </a:spcBef>
              <a:buFont typeface="+mj-lt"/>
              <a:buAutoNum type="arabicPeriod"/>
              <a:defRPr/>
            </a:pPr>
            <a:r>
              <a:rPr lang="es-US" sz="1000" dirty="0">
                <a:solidFill>
                  <a:prstClr val="black"/>
                </a:solidFill>
                <a:cs typeface="Arial" panose="020B0604020202020204" pitchFamily="34" charset="0"/>
              </a:rPr>
              <a:t> Tratamientos para el VIH/SIDA</a:t>
            </a:r>
          </a:p>
          <a:p>
            <a:pPr marL="184596" lvl="1" indent="-184596" defTabSz="966612">
              <a:spcBef>
                <a:spcPts val="317"/>
              </a:spcBef>
              <a:buFont typeface="+mj-lt"/>
              <a:buAutoNum type="arabicPeriod"/>
              <a:defRPr/>
            </a:pPr>
            <a:r>
              <a:rPr lang="es-US" sz="1000" dirty="0">
                <a:solidFill>
                  <a:prstClr val="black"/>
                </a:solidFill>
                <a:cs typeface="Arial" panose="020B0604020202020204" pitchFamily="34" charset="0"/>
              </a:rPr>
              <a:t> Antidepresivos</a:t>
            </a:r>
          </a:p>
          <a:p>
            <a:pPr marL="184596" lvl="1" indent="-184596" defTabSz="966612">
              <a:spcBef>
                <a:spcPts val="317"/>
              </a:spcBef>
              <a:buFont typeface="+mj-lt"/>
              <a:buAutoNum type="arabicPeriod"/>
              <a:defRPr/>
            </a:pPr>
            <a:r>
              <a:rPr lang="es-US" sz="1000" dirty="0">
                <a:solidFill>
                  <a:prstClr val="black"/>
                </a:solidFill>
                <a:cs typeface="Arial" panose="020B0604020202020204" pitchFamily="34" charset="0"/>
              </a:rPr>
              <a:t> Antipsicóticos </a:t>
            </a:r>
          </a:p>
          <a:p>
            <a:pPr marL="184596" lvl="1" indent="-184596" defTabSz="966612">
              <a:spcBef>
                <a:spcPts val="317"/>
              </a:spcBef>
              <a:buFont typeface="+mj-lt"/>
              <a:buAutoNum type="arabicPeriod"/>
              <a:defRPr/>
            </a:pPr>
            <a:r>
              <a:rPr lang="es-US" sz="1000" dirty="0">
                <a:solidFill>
                  <a:prstClr val="black"/>
                </a:solidFill>
                <a:cs typeface="Arial" panose="020B0604020202020204" pitchFamily="34" charset="0"/>
              </a:rPr>
              <a:t> Anticonvulsivos </a:t>
            </a:r>
          </a:p>
          <a:p>
            <a:pPr marL="184596" lvl="1" indent="-184596" defTabSz="966612">
              <a:spcBef>
                <a:spcPts val="317"/>
              </a:spcBef>
              <a:buFont typeface="+mj-lt"/>
              <a:buAutoNum type="arabicPeriod"/>
              <a:defRPr/>
            </a:pPr>
            <a:r>
              <a:rPr lang="es-US" sz="1000" dirty="0">
                <a:solidFill>
                  <a:prstClr val="black"/>
                </a:solidFill>
                <a:cs typeface="Arial" panose="020B0604020202020204" pitchFamily="34" charset="0"/>
              </a:rPr>
              <a:t> Inmunosupresores para trasplantes de órganos</a:t>
            </a:r>
          </a:p>
          <a:p>
            <a:pPr marL="0" indent="0">
              <a:spcBef>
                <a:spcPts val="317"/>
              </a:spcBef>
              <a:buNone/>
              <a:defRPr/>
            </a:pPr>
            <a:r>
              <a:rPr lang="es-US" sz="1000" dirty="0">
                <a:solidFill>
                  <a:prstClr val="black"/>
                </a:solidFill>
                <a:cs typeface="Arial" panose="020B0604020202020204" pitchFamily="34" charset="0"/>
              </a:rPr>
              <a:t>Además, los planes de medicamentos deben cubrir todas las vacunas disponibles comercialmente, incluida la vacuna contra el herpes zóster (pero no las vacunas cubiertas por la Parte B, como las vacunas contra el COVID-19, la gripe y neumococos). Las personas con cobertura de medicamentos no pagan nada de bolsillo incluso por más vacunas recomendadas por el Comité Asesor sobre Prácticas de Inmunización. Usted o su proveedor de atención médica pueden comunicarse con su plan de medicamentos para solicitar más información acerca de la cobertura de vacunas. Consulte el Acceso a medicamentos cubiertos de la Parte D del Código de Regulaciones </a:t>
            </a:r>
            <a:r>
              <a:rPr lang="es-US" sz="1000" i="0" dirty="0">
                <a:solidFill>
                  <a:prstClr val="black"/>
                </a:solidFill>
                <a:cs typeface="Arial" panose="020B0604020202020204" pitchFamily="34" charset="0"/>
              </a:rPr>
              <a:t>Federales, </a:t>
            </a:r>
            <a:r>
              <a:rPr lang="es-US" sz="1000" i="1" dirty="0">
                <a:solidFill>
                  <a:prstClr val="black"/>
                </a:solidFill>
                <a:cs typeface="Arial" panose="020B0604020202020204" pitchFamily="34" charset="0"/>
              </a:rPr>
              <a:t>§423.120(d)</a:t>
            </a:r>
            <a:r>
              <a:rPr lang="es-US" sz="1000" dirty="0">
                <a:solidFill>
                  <a:prstClr val="black"/>
                </a:solidFill>
                <a:cs typeface="Arial" panose="020B0604020202020204" pitchFamily="34" charset="0"/>
              </a:rPr>
              <a:t>, </a:t>
            </a:r>
            <a:r>
              <a:rPr lang="es-US" sz="1000" dirty="0">
                <a:solidFill>
                  <a:prstClr val="black"/>
                </a:solidFill>
                <a:cs typeface="Arial" panose="020B0604020202020204" pitchFamily="34" charset="0"/>
                <a:hlinkClick r:id="rId3"/>
              </a:rPr>
              <a:t>ecfr.gov/</a:t>
            </a:r>
            <a:r>
              <a:rPr lang="es-US" sz="1000" dirty="0" err="1">
                <a:solidFill>
                  <a:prstClr val="black"/>
                </a:solidFill>
                <a:cs typeface="Arial" panose="020B0604020202020204" pitchFamily="34" charset="0"/>
                <a:hlinkClick r:id="rId3"/>
              </a:rPr>
              <a:t>cgi-bin</a:t>
            </a:r>
            <a:r>
              <a:rPr lang="es-US" sz="1000" dirty="0">
                <a:solidFill>
                  <a:prstClr val="black"/>
                </a:solidFill>
                <a:cs typeface="Arial" panose="020B0604020202020204" pitchFamily="34" charset="0"/>
                <a:hlinkClick r:id="rId3"/>
              </a:rPr>
              <a:t>/</a:t>
            </a:r>
            <a:r>
              <a:rPr lang="es-US" sz="1000" dirty="0" err="1">
                <a:solidFill>
                  <a:prstClr val="black"/>
                </a:solidFill>
                <a:cs typeface="Arial" panose="020B0604020202020204" pitchFamily="34" charset="0"/>
                <a:hlinkClick r:id="rId3"/>
              </a:rPr>
              <a:t>text-idx?SID</a:t>
            </a:r>
            <a:r>
              <a:rPr lang="es-US" sz="1000" dirty="0">
                <a:solidFill>
                  <a:prstClr val="black"/>
                </a:solidFill>
                <a:cs typeface="Arial" panose="020B0604020202020204" pitchFamily="34" charset="0"/>
                <a:hlinkClick r:id="rId3"/>
              </a:rPr>
              <a:t>=7805cfe316ca233ff673e2e02b0e6b74&amp;mc=</a:t>
            </a:r>
            <a:r>
              <a:rPr lang="es-US" sz="1000" dirty="0" err="1">
                <a:solidFill>
                  <a:prstClr val="black"/>
                </a:solidFill>
                <a:cs typeface="Arial" panose="020B0604020202020204" pitchFamily="34" charset="0"/>
                <a:hlinkClick r:id="rId3"/>
              </a:rPr>
              <a:t>true&amp;node</a:t>
            </a:r>
            <a:r>
              <a:rPr lang="es-US" sz="1000" dirty="0">
                <a:solidFill>
                  <a:prstClr val="black"/>
                </a:solidFill>
                <a:cs typeface="Arial" panose="020B0604020202020204" pitchFamily="34" charset="0"/>
                <a:hlinkClick r:id="rId3"/>
              </a:rPr>
              <a:t>=se 42.3.423_1120&amp;rgn=div8</a:t>
            </a:r>
            <a:r>
              <a:rPr lang="es-US" sz="1000" dirty="0">
                <a:solidFill>
                  <a:prstClr val="black"/>
                </a:solidFill>
                <a:cs typeface="Arial" panose="020B0604020202020204" pitchFamily="34" charset="0"/>
              </a:rPr>
              <a:t>. </a:t>
            </a:r>
          </a:p>
          <a:p>
            <a:pPr marL="0" indent="0" defTabSz="966612">
              <a:spcBef>
                <a:spcPts val="317"/>
              </a:spcBef>
              <a:buNone/>
              <a:defRPr/>
            </a:pPr>
            <a:r>
              <a:rPr lang="es-US" sz="1000" dirty="0">
                <a:solidFill>
                  <a:prstClr val="black"/>
                </a:solidFill>
                <a:cs typeface="Arial" panose="020B0604020202020204" pitchFamily="34" charset="0"/>
              </a:rPr>
              <a:t>Su plan puede cambiar su formulario en cualquier momento. Le notificará sobre cualquier cambio en el formulario que afecte los medicamentos que está tomando. Además, los planes pueden tener farmacias preferidas. Si usa una farmacia preferida, es posible que los gastos de bolsillo sean más bajos.</a:t>
            </a:r>
          </a:p>
          <a:p>
            <a:pPr marL="0" indent="0" defTabSz="966612">
              <a:spcBef>
                <a:spcPts val="317"/>
              </a:spcBef>
              <a:buNone/>
              <a:defRPr/>
            </a:pPr>
            <a:r>
              <a:rPr lang="es-US" sz="1000" b="1" dirty="0">
                <a:solidFill>
                  <a:prstClr val="black"/>
                </a:solidFill>
                <a:cs typeface="Arial" panose="020B0604020202020204" pitchFamily="34" charset="0"/>
              </a:rPr>
              <a:t>Quienes tengan ingresos y recursos limitados pueden obtener Ayuda Adicional para pagar los costos de los medicamentos de Medicare. </a:t>
            </a:r>
            <a:r>
              <a:rPr lang="es-US" sz="1000" dirty="0">
                <a:solidFill>
                  <a:prstClr val="black"/>
                </a:solidFill>
                <a:cs typeface="Arial" panose="020B0604020202020204" pitchFamily="34" charset="0"/>
              </a:rPr>
              <a:t>Esta "Ayuda Adicional" se analiza en más detalle más adelante en la presentación.</a:t>
            </a:r>
          </a:p>
        </p:txBody>
      </p:sp>
    </p:spTree>
    <p:extLst>
      <p:ext uri="{BB962C8B-B14F-4D97-AF65-F5344CB8AC3E}">
        <p14:creationId xmlns:p14="http://schemas.microsoft.com/office/powerpoint/2010/main" val="3062179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581400"/>
            <a:ext cx="5852160" cy="5144347"/>
          </a:xfrm>
        </p:spPr>
        <p:txBody>
          <a:bodyPr/>
          <a:lstStyle/>
          <a:p>
            <a:pPr marL="241653" indent="-241653" defTabSz="966612">
              <a:spcBef>
                <a:spcPts val="634"/>
              </a:spcBef>
              <a:buNone/>
              <a:defRPr/>
            </a:pPr>
            <a:r>
              <a:rPr lang="es-US" b="1" dirty="0">
                <a:solidFill>
                  <a:prstClr val="black"/>
                </a:solidFill>
                <a:ea typeface="ＭＳ Ｐゴシック"/>
                <a:cs typeface="Arial"/>
              </a:rPr>
              <a:t>Esta diapositiva tiene animación.</a:t>
            </a:r>
          </a:p>
          <a:p>
            <a:pPr marL="241653" indent="-241653" defTabSz="966612">
              <a:spcBef>
                <a:spcPts val="634"/>
              </a:spcBef>
              <a:buNone/>
              <a:defRPr/>
            </a:pPr>
            <a:r>
              <a:rPr lang="es-US" b="1" dirty="0">
                <a:cs typeface="Arial"/>
              </a:rPr>
              <a:t>Notas del presentador/a</a:t>
            </a:r>
          </a:p>
          <a:p>
            <a:pPr marL="241653" indent="-241653" defTabSz="966612">
              <a:spcBef>
                <a:spcPts val="634"/>
              </a:spcBef>
              <a:buNone/>
              <a:defRPr/>
            </a:pPr>
            <a:r>
              <a:rPr lang="es-US" dirty="0">
                <a:solidFill>
                  <a:prstClr val="black"/>
                </a:solidFill>
                <a:cs typeface="Arial"/>
              </a:rPr>
              <a:t>Los costos varían según el plan.</a:t>
            </a:r>
          </a:p>
          <a:p>
            <a:pPr marL="241653" indent="-241653" defTabSz="966612">
              <a:spcBef>
                <a:spcPts val="634"/>
              </a:spcBef>
              <a:buNone/>
              <a:defRPr/>
            </a:pPr>
            <a:r>
              <a:rPr lang="es-US" b="1" dirty="0">
                <a:solidFill>
                  <a:prstClr val="black"/>
                </a:solidFill>
                <a:cs typeface="Arial"/>
              </a:rPr>
              <a:t>La mayoría de la gente pagará:</a:t>
            </a:r>
          </a:p>
          <a:p>
            <a:pPr marL="118813" indent="-118813" defTabSz="966612">
              <a:spcBef>
                <a:spcPts val="634"/>
              </a:spcBef>
              <a:defRPr/>
            </a:pPr>
            <a:r>
              <a:rPr lang="es-US" dirty="0">
                <a:solidFill>
                  <a:prstClr val="black"/>
                </a:solidFill>
                <a:cs typeface="Arial"/>
              </a:rPr>
              <a:t>Una prima mensual (varía por plan e ingreso).</a:t>
            </a:r>
          </a:p>
          <a:p>
            <a:pPr marL="118813" indent="-118813" defTabSz="966612">
              <a:spcBef>
                <a:spcPts val="634"/>
              </a:spcBef>
              <a:defRPr/>
            </a:pPr>
            <a:r>
              <a:rPr lang="es-US" dirty="0">
                <a:solidFill>
                  <a:prstClr val="black"/>
                </a:solidFill>
                <a:cs typeface="Arial"/>
              </a:rPr>
              <a:t>Un deducible anual (si corresponde).</a:t>
            </a:r>
          </a:p>
          <a:p>
            <a:pPr marL="118813" indent="-118813" defTabSz="966612">
              <a:spcBef>
                <a:spcPts val="634"/>
              </a:spcBef>
              <a:defRPr/>
            </a:pPr>
            <a:r>
              <a:rPr lang="es-US" dirty="0">
                <a:solidFill>
                  <a:prstClr val="black"/>
                </a:solidFill>
                <a:cs typeface="Arial"/>
              </a:rPr>
              <a:t>Copagos o </a:t>
            </a:r>
            <a:r>
              <a:rPr lang="es-US" dirty="0" err="1">
                <a:solidFill>
                  <a:prstClr val="black"/>
                </a:solidFill>
                <a:cs typeface="Arial"/>
              </a:rPr>
              <a:t>coseguro</a:t>
            </a:r>
            <a:r>
              <a:rPr lang="es-US" dirty="0">
                <a:solidFill>
                  <a:prstClr val="black"/>
                </a:solidFill>
                <a:cs typeface="Arial"/>
              </a:rPr>
              <a:t>.</a:t>
            </a:r>
          </a:p>
          <a:p>
            <a:pPr marL="118813" indent="-118813" defTabSz="966612">
              <a:spcBef>
                <a:spcPts val="634"/>
              </a:spcBef>
              <a:defRPr/>
            </a:pPr>
            <a:r>
              <a:rPr lang="es-US" dirty="0">
                <a:solidFill>
                  <a:prstClr val="black"/>
                </a:solidFill>
                <a:cs typeface="Arial"/>
              </a:rPr>
              <a:t>Un porcentaje del costo mientras está en la brecha de cobertura, que comienza en $4,600 para los gastos de bolsillo en 2023</a:t>
            </a:r>
          </a:p>
          <a:p>
            <a:pPr marL="118813" indent="-118813" defTabSz="966612">
              <a:spcBef>
                <a:spcPts val="634"/>
              </a:spcBef>
              <a:defRPr/>
            </a:pPr>
            <a:r>
              <a:rPr lang="es-US" dirty="0">
                <a:solidFill>
                  <a:prstClr val="black"/>
                </a:solidFill>
                <a:cs typeface="Arial"/>
              </a:rPr>
              <a:t>Muy poco después de gastar $7,400 de su bolsillo en 2023, automáticamente obtendrá cobertura catastrófica. </a:t>
            </a:r>
          </a:p>
          <a:p>
            <a:pPr marL="0" marR="0" lvl="0" indent="0" algn="l" defTabSz="966612" rtl="0" eaLnBrk="1" fontAlgn="auto" latinLnBrk="0" hangingPunct="1">
              <a:lnSpc>
                <a:spcPct val="100000"/>
              </a:lnSpc>
              <a:spcBef>
                <a:spcPts val="634"/>
              </a:spcBef>
              <a:spcAft>
                <a:spcPts val="0"/>
              </a:spcAft>
              <a:buClrTx/>
              <a:buSzTx/>
              <a:buFont typeface="Wingdings" panose="05000000000000000000" pitchFamily="2" charset="2"/>
              <a:buNone/>
              <a:tabLst/>
              <a:defRPr/>
            </a:pPr>
            <a:endParaRPr lang="en-US" b="1" dirty="0">
              <a:solidFill>
                <a:prstClr val="black"/>
              </a:solidFill>
              <a:cs typeface="Arial"/>
            </a:endParaRPr>
          </a:p>
          <a:p>
            <a:pPr marL="0" marR="0" lvl="0" indent="0" algn="l" defTabSz="966612" rtl="0" eaLnBrk="1" fontAlgn="auto" latinLnBrk="0" hangingPunct="1">
              <a:lnSpc>
                <a:spcPct val="100000"/>
              </a:lnSpc>
              <a:spcBef>
                <a:spcPts val="634"/>
              </a:spcBef>
              <a:spcAft>
                <a:spcPts val="0"/>
              </a:spcAft>
              <a:buClrTx/>
              <a:buSzTx/>
              <a:buFont typeface="Wingdings" panose="05000000000000000000" pitchFamily="2" charset="2"/>
              <a:buNone/>
              <a:tabLst/>
              <a:defRPr/>
            </a:pPr>
            <a:r>
              <a:rPr lang="es-US" b="1" dirty="0">
                <a:solidFill>
                  <a:prstClr val="black"/>
                </a:solidFill>
                <a:cs typeface="Arial"/>
              </a:rPr>
              <a:t>Si tiene ingresos y recursos limitados</a:t>
            </a:r>
            <a:r>
              <a:rPr lang="es-US" dirty="0">
                <a:solidFill>
                  <a:prstClr val="black"/>
                </a:solidFill>
                <a:cs typeface="Arial"/>
              </a:rPr>
              <a:t>, puede calificar para recibir Ayuda Adicional para pagar su cobertura de medicamentos (consulte la lección 7).</a:t>
            </a:r>
          </a:p>
          <a:p>
            <a:pPr marL="0" indent="0" defTabSz="966612">
              <a:spcBef>
                <a:spcPts val="634"/>
              </a:spcBef>
              <a:buNone/>
              <a:defRPr/>
            </a:pPr>
            <a:endParaRPr lang="en-US" dirty="0">
              <a:solidFill>
                <a:prstClr val="black"/>
              </a:solidFill>
            </a:endParaRPr>
          </a:p>
          <a:p>
            <a:pPr marL="0" indent="0">
              <a:buNone/>
            </a:pPr>
            <a:r>
              <a:rPr lang="es-US" b="1" dirty="0">
                <a:cs typeface="Calibri"/>
              </a:rPr>
              <a:t>Recursos:</a:t>
            </a:r>
          </a:p>
          <a:p>
            <a:r>
              <a:rPr lang="es-US" dirty="0">
                <a:cs typeface="Calibri"/>
                <a:hlinkClick r:id="rId3"/>
              </a:rPr>
              <a:t>Medicare.gov/</a:t>
            </a:r>
            <a:r>
              <a:rPr lang="es-US" dirty="0" err="1">
                <a:cs typeface="Calibri"/>
                <a:hlinkClick r:id="rId3"/>
              </a:rPr>
              <a:t>drug</a:t>
            </a:r>
            <a:r>
              <a:rPr lang="es-US" dirty="0">
                <a:cs typeface="Calibri"/>
                <a:hlinkClick r:id="rId3"/>
              </a:rPr>
              <a:t>-</a:t>
            </a:r>
            <a:r>
              <a:rPr lang="es-US" dirty="0" err="1">
                <a:cs typeface="Calibri"/>
                <a:hlinkClick r:id="rId3"/>
              </a:rPr>
              <a:t>coverage</a:t>
            </a:r>
            <a:r>
              <a:rPr lang="es-US" dirty="0">
                <a:cs typeface="Calibri"/>
                <a:hlinkClick r:id="rId3"/>
              </a:rPr>
              <a:t>-</a:t>
            </a:r>
            <a:r>
              <a:rPr lang="es-US" dirty="0" err="1">
                <a:cs typeface="Calibri"/>
                <a:hlinkClick r:id="rId3"/>
              </a:rPr>
              <a:t>part</a:t>
            </a:r>
            <a:r>
              <a:rPr lang="es-US" dirty="0">
                <a:cs typeface="Calibri"/>
                <a:hlinkClick r:id="rId3"/>
              </a:rPr>
              <a:t>-d/</a:t>
            </a:r>
            <a:r>
              <a:rPr lang="es-US" dirty="0" err="1">
                <a:cs typeface="Calibri"/>
                <a:hlinkClick r:id="rId3"/>
              </a:rPr>
              <a:t>costs</a:t>
            </a:r>
            <a:r>
              <a:rPr lang="es-US" dirty="0">
                <a:cs typeface="Calibri"/>
                <a:hlinkClick r:id="rId3"/>
              </a:rPr>
              <a:t>-</a:t>
            </a:r>
            <a:r>
              <a:rPr lang="es-US" dirty="0" err="1">
                <a:cs typeface="Calibri"/>
                <a:hlinkClick r:id="rId3"/>
              </a:rPr>
              <a:t>for</a:t>
            </a:r>
            <a:r>
              <a:rPr lang="es-US" dirty="0">
                <a:cs typeface="Calibri"/>
                <a:hlinkClick r:id="rId3"/>
              </a:rPr>
              <a:t>-medicare-</a:t>
            </a:r>
            <a:r>
              <a:rPr lang="es-US" dirty="0" err="1">
                <a:cs typeface="Calibri"/>
                <a:hlinkClick r:id="rId3"/>
              </a:rPr>
              <a:t>drug</a:t>
            </a:r>
            <a:r>
              <a:rPr lang="es-US" dirty="0">
                <a:cs typeface="Calibri"/>
                <a:hlinkClick r:id="rId3"/>
              </a:rPr>
              <a:t>-</a:t>
            </a:r>
            <a:r>
              <a:rPr lang="es-US" dirty="0" err="1">
                <a:cs typeface="Calibri"/>
                <a:hlinkClick r:id="rId3"/>
              </a:rPr>
              <a:t>coverage</a:t>
            </a:r>
            <a:r>
              <a:rPr lang="es-US" dirty="0">
                <a:cs typeface="Calibri"/>
                <a:hlinkClick r:id="rId3"/>
              </a:rPr>
              <a:t>/</a:t>
            </a:r>
            <a:r>
              <a:rPr lang="es-US" dirty="0" err="1">
                <a:cs typeface="Calibri"/>
                <a:hlinkClick r:id="rId3"/>
              </a:rPr>
              <a:t>costs</a:t>
            </a:r>
            <a:r>
              <a:rPr lang="es-US" dirty="0">
                <a:cs typeface="Calibri"/>
                <a:hlinkClick r:id="rId3"/>
              </a:rPr>
              <a:t>-</a:t>
            </a:r>
            <a:r>
              <a:rPr lang="es-US" dirty="0" err="1">
                <a:cs typeface="Calibri"/>
                <a:hlinkClick r:id="rId3"/>
              </a:rPr>
              <a:t>in-the-coverage-gap</a:t>
            </a:r>
            <a:endParaRPr lang="es-US" dirty="0">
              <a:cs typeface="Calibri"/>
              <a:hlinkClick r:id="rId3"/>
            </a:endParaRPr>
          </a:p>
          <a:p>
            <a:r>
              <a:rPr lang="es-US" dirty="0">
                <a:cs typeface="Calibri"/>
                <a:hlinkClick r:id="rId4"/>
              </a:rPr>
              <a:t>Medicare.gov/</a:t>
            </a:r>
            <a:r>
              <a:rPr lang="es-US" dirty="0" err="1">
                <a:cs typeface="Calibri"/>
                <a:hlinkClick r:id="rId4"/>
              </a:rPr>
              <a:t>drug</a:t>
            </a:r>
            <a:r>
              <a:rPr lang="es-US" dirty="0">
                <a:cs typeface="Calibri"/>
                <a:hlinkClick r:id="rId4"/>
              </a:rPr>
              <a:t>-</a:t>
            </a:r>
            <a:r>
              <a:rPr lang="es-US" dirty="0" err="1">
                <a:cs typeface="Calibri"/>
                <a:hlinkClick r:id="rId4"/>
              </a:rPr>
              <a:t>coverage</a:t>
            </a:r>
            <a:r>
              <a:rPr lang="es-US" dirty="0">
                <a:cs typeface="Calibri"/>
                <a:hlinkClick r:id="rId4"/>
              </a:rPr>
              <a:t>-</a:t>
            </a:r>
            <a:r>
              <a:rPr lang="es-US" dirty="0" err="1">
                <a:cs typeface="Calibri"/>
                <a:hlinkClick r:id="rId4"/>
              </a:rPr>
              <a:t>part</a:t>
            </a:r>
            <a:r>
              <a:rPr lang="es-US" dirty="0">
                <a:cs typeface="Calibri"/>
                <a:hlinkClick r:id="rId4"/>
              </a:rPr>
              <a:t>-d/</a:t>
            </a:r>
            <a:r>
              <a:rPr lang="es-US" dirty="0" err="1">
                <a:cs typeface="Calibri"/>
                <a:hlinkClick r:id="rId4"/>
              </a:rPr>
              <a:t>costs</a:t>
            </a:r>
            <a:r>
              <a:rPr lang="es-US" dirty="0">
                <a:cs typeface="Calibri"/>
                <a:hlinkClick r:id="rId4"/>
              </a:rPr>
              <a:t>-</a:t>
            </a:r>
            <a:r>
              <a:rPr lang="es-US" dirty="0" err="1">
                <a:cs typeface="Calibri"/>
                <a:hlinkClick r:id="rId4"/>
              </a:rPr>
              <a:t>for</a:t>
            </a:r>
            <a:r>
              <a:rPr lang="es-US" dirty="0">
                <a:cs typeface="Calibri"/>
                <a:hlinkClick r:id="rId4"/>
              </a:rPr>
              <a:t>-medicare-</a:t>
            </a:r>
            <a:r>
              <a:rPr lang="es-US" dirty="0" err="1">
                <a:cs typeface="Calibri"/>
                <a:hlinkClick r:id="rId4"/>
              </a:rPr>
              <a:t>drug</a:t>
            </a:r>
            <a:r>
              <a:rPr lang="es-US" dirty="0">
                <a:cs typeface="Calibri"/>
                <a:hlinkClick r:id="rId4"/>
              </a:rPr>
              <a:t>-</a:t>
            </a:r>
            <a:r>
              <a:rPr lang="es-US" dirty="0" err="1">
                <a:cs typeface="Calibri"/>
                <a:hlinkClick r:id="rId4"/>
              </a:rPr>
              <a:t>coverage</a:t>
            </a:r>
            <a:r>
              <a:rPr lang="es-US" dirty="0">
                <a:cs typeface="Calibri"/>
                <a:hlinkClick r:id="rId4"/>
              </a:rPr>
              <a:t>/</a:t>
            </a:r>
            <a:r>
              <a:rPr lang="es-US" dirty="0" err="1">
                <a:cs typeface="Calibri"/>
                <a:hlinkClick r:id="rId4"/>
              </a:rPr>
              <a:t>catastrophic-coverage</a:t>
            </a:r>
            <a:endParaRPr lang="es-US" dirty="0">
              <a:cs typeface="Calibri"/>
              <a:hlinkClick r:id="rId4"/>
            </a:endParaRPr>
          </a:p>
          <a:p>
            <a:pPr marL="0" indent="0">
              <a:buNone/>
            </a:pPr>
            <a:endParaRPr lang="en-US" dirty="0">
              <a:cs typeface="Calibri"/>
            </a:endParaRPr>
          </a:p>
        </p:txBody>
      </p:sp>
    </p:spTree>
    <p:extLst>
      <p:ext uri="{BB962C8B-B14F-4D97-AF65-F5344CB8AC3E}">
        <p14:creationId xmlns:p14="http://schemas.microsoft.com/office/powerpoint/2010/main" val="9899665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56411" y="3581400"/>
            <a:ext cx="7014409" cy="5767137"/>
          </a:xfrm>
        </p:spPr>
        <p:txBody>
          <a:bodyPr/>
          <a:lstStyle/>
          <a:p>
            <a:pPr marL="0" indent="0" defTabSz="966612">
              <a:spcBef>
                <a:spcPts val="634"/>
              </a:spcBef>
              <a:buNone/>
              <a:defRPr/>
            </a:pPr>
            <a:r>
              <a:rPr lang="es-US" sz="1100" b="1" dirty="0">
                <a:cs typeface="Arial"/>
              </a:rPr>
              <a:t>Notas del presentador/a</a:t>
            </a:r>
          </a:p>
          <a:p>
            <a:pPr marL="0" lvl="0" indent="0">
              <a:spcBef>
                <a:spcPts val="634"/>
              </a:spcBef>
              <a:buNone/>
              <a:defRPr/>
            </a:pPr>
            <a:r>
              <a:rPr lang="es-US" sz="1100" dirty="0"/>
              <a:t>La mayoría de las personas pagará el importe de prima estándar para la cobertura de medicamentos. Si su ingreso bruto ajustado modificado (MAGI) está por encima de cierto monto, es posible que también pague un </a:t>
            </a:r>
            <a:r>
              <a:rPr lang="es-US" sz="1100" dirty="0">
                <a:solidFill>
                  <a:prstClr val="black"/>
                </a:solidFill>
                <a:cs typeface="Arial"/>
              </a:rPr>
              <a:t>importe de ajuste mensual relacionado con los ingresos (IRMAA).</a:t>
            </a:r>
            <a:r>
              <a:rPr lang="es-US" sz="1100" dirty="0"/>
              <a:t> Aproximadamente el 7 % de las personas con Medicare pagan un IRMAA. </a:t>
            </a:r>
            <a:r>
              <a:rPr lang="es-US" sz="1100" dirty="0">
                <a:solidFill>
                  <a:prstClr val="black"/>
                </a:solidFill>
                <a:cs typeface="Arial" panose="020B0604020202020204" pitchFamily="34" charset="0"/>
              </a:rPr>
              <a:t>Las primas totales de la Parte D para 2023 para las personas con ingresos superiores se presentan a continuación.</a:t>
            </a:r>
          </a:p>
          <a:p>
            <a:pPr marL="0" indent="0">
              <a:spcBef>
                <a:spcPts val="634"/>
              </a:spcBef>
              <a:buNone/>
              <a:defRPr/>
            </a:pPr>
            <a:r>
              <a:rPr lang="es-US" sz="1100" dirty="0">
                <a:solidFill>
                  <a:prstClr val="black"/>
                </a:solidFill>
                <a:cs typeface="Arial"/>
              </a:rPr>
              <a:t>La Ley de Presupuesto Bipartidista de 2018 cambió la política de las primas relacionadas con los ingresos y ajustó los umbrales de los ingresos para determinar el IRMAA.</a:t>
            </a:r>
            <a:r>
              <a:rPr lang="es-US" sz="1100" dirty="0">
                <a:solidFill>
                  <a:srgbClr val="FF0000"/>
                </a:solidFill>
                <a:cs typeface="Arial"/>
              </a:rPr>
              <a:t> </a:t>
            </a:r>
            <a:r>
              <a:rPr lang="es-US" sz="1100" dirty="0"/>
              <a:t>El IRMAA se ajusta todos los años. Se calcula sobre la base de la prima del beneficiario nacional.</a:t>
            </a:r>
          </a:p>
          <a:p>
            <a:pPr marL="0" indent="0" defTabSz="1021718">
              <a:spcBef>
                <a:spcPts val="686"/>
              </a:spcBef>
              <a:spcAft>
                <a:spcPts val="634"/>
              </a:spcAft>
              <a:buNone/>
              <a:defRPr/>
            </a:pPr>
            <a:r>
              <a:rPr lang="es-US" sz="1100" b="1" dirty="0">
                <a:solidFill>
                  <a:prstClr val="black"/>
                </a:solidFill>
                <a:cs typeface="Arial" panose="020B0604020202020204" pitchFamily="34" charset="0"/>
              </a:rPr>
              <a:t>Para el 2023:</a:t>
            </a:r>
          </a:p>
          <a:p>
            <a:pPr marL="118813" indent="-118813" defTabSz="1021718">
              <a:spcBef>
                <a:spcPts val="683"/>
              </a:spcBef>
              <a:spcAft>
                <a:spcPts val="634"/>
              </a:spcAft>
              <a:defRPr/>
            </a:pPr>
            <a:r>
              <a:rPr lang="es-US" sz="1100" dirty="0">
                <a:solidFill>
                  <a:prstClr val="black"/>
                </a:solidFill>
                <a:cs typeface="Arial" panose="020B0604020202020204" pitchFamily="34" charset="0"/>
              </a:rPr>
              <a:t>Usted solo paga la prima de su plan si su ingreso anual en 2021 fue de $97,000 o menor para una persona, o $194,000 o menor para una pareja casada.</a:t>
            </a:r>
          </a:p>
          <a:p>
            <a:pPr marL="118813" indent="-118813" defTabSz="1021718">
              <a:spcBef>
                <a:spcPts val="683"/>
              </a:spcBef>
              <a:spcAft>
                <a:spcPts val="634"/>
              </a:spcAft>
              <a:defRPr/>
            </a:pPr>
            <a:r>
              <a:rPr lang="es-US" sz="1100" dirty="0">
                <a:solidFill>
                  <a:prstClr val="black"/>
                </a:solidFill>
                <a:cs typeface="Arial" panose="020B0604020202020204" pitchFamily="34" charset="0"/>
              </a:rPr>
              <a:t>Si declaró un MAGI de más de $97,000 (individuos) o $194,000 (individuos casados ​​que presentaron una declaración conjunta) en su declaración de impuestos del de 2021 (la información de la declaración de impuestos más reciente proporcionada por el Servicio de Impuestos Internos (IRS, por sus siglas en inglés) a Seguridad Social), tendrá que pagar el IRMAA de la Parte D además de su prima mensual del plan (YPP, por sus siglas en inglés). </a:t>
            </a:r>
          </a:p>
          <a:p>
            <a:pPr marL="118813" indent="-118813" defTabSz="1021718">
              <a:spcBef>
                <a:spcPts val="683"/>
              </a:spcBef>
              <a:spcAft>
                <a:spcPts val="634"/>
              </a:spcAft>
              <a:defRPr/>
            </a:pPr>
            <a:r>
              <a:rPr lang="es-US" sz="1100" dirty="0">
                <a:solidFill>
                  <a:prstClr val="black"/>
                </a:solidFill>
                <a:cs typeface="Arial" panose="020B0604020202020204" pitchFamily="34" charset="0"/>
              </a:rPr>
              <a:t>Si declaró un MAGI mayor que $183,000 y hasta $500,000 y presentó una declaración de impuestos individual, o presentó una declaración de impuestos conjunta con un ingreso anual superior a $366,000 y menor que $750,000, paga la prima de su plan (YPP) y su IRMAA de $70.00 por mes.</a:t>
            </a:r>
          </a:p>
          <a:p>
            <a:pPr marL="118813" indent="-118813" defTabSz="1021718">
              <a:spcBef>
                <a:spcPts val="683"/>
              </a:spcBef>
              <a:spcAft>
                <a:spcPts val="634"/>
              </a:spcAft>
              <a:defRPr/>
            </a:pPr>
            <a:r>
              <a:rPr lang="es-US" sz="1100" dirty="0">
                <a:solidFill>
                  <a:prstClr val="black"/>
                </a:solidFill>
                <a:cs typeface="Arial" panose="020B0604020202020204" pitchFamily="34" charset="0"/>
              </a:rPr>
              <a:t>Si declaró un MAGI de $500,000 o mayor y presenta una declaración de impuestos individual, o presenta una declaración de impuestos conjunta con un ingreso anual superior a $750,000, paga la prima de su plan (YPP) y su IRMAA de $76.40 por mes.</a:t>
            </a:r>
          </a:p>
          <a:p>
            <a:pPr marL="0" indent="0" defTabSz="966612">
              <a:spcBef>
                <a:spcPts val="634"/>
              </a:spcBef>
              <a:buNone/>
              <a:defRPr/>
            </a:pPr>
            <a:r>
              <a:rPr lang="es-US" sz="1100" b="1" dirty="0">
                <a:solidFill>
                  <a:prstClr val="black"/>
                </a:solidFill>
                <a:cs typeface="Arial"/>
              </a:rPr>
              <a:t>NOTA: </a:t>
            </a:r>
            <a:r>
              <a:rPr lang="es-US" sz="1100" dirty="0">
                <a:solidFill>
                  <a:prstClr val="black"/>
                </a:solidFill>
                <a:cs typeface="Arial"/>
              </a:rPr>
              <a:t>Si está casado y presenta la declaración por separado, pero vivió con su cónyuge en cualquier momento durante el año contributivo, y su ingreso es de $97,000 a $403,000, usted paga YPP e IRMAA de $70.00 por mes.</a:t>
            </a:r>
          </a:p>
          <a:p>
            <a:pPr marL="0" indent="0">
              <a:spcBef>
                <a:spcPts val="634"/>
              </a:spcBef>
              <a:buNone/>
              <a:defRPr/>
            </a:pPr>
            <a:r>
              <a:rPr lang="es-US" sz="1100" dirty="0">
                <a:solidFill>
                  <a:prstClr val="black"/>
                </a:solidFill>
                <a:cs typeface="Arial"/>
              </a:rPr>
              <a:t>Si sus ingresos cambian por ciertas razones, como el divorcio o la jubilación, es posible que pueda reducir su IRMAA. Visite </a:t>
            </a:r>
            <a:r>
              <a:rPr lang="es-US" sz="1100" dirty="0">
                <a:solidFill>
                  <a:prstClr val="black"/>
                </a:solidFill>
                <a:cs typeface="Arial"/>
                <a:hlinkClick r:id="rId3"/>
              </a:rPr>
              <a:t>SSA.gov/</a:t>
            </a:r>
            <a:r>
              <a:rPr lang="es-US" sz="1100" dirty="0" err="1">
                <a:solidFill>
                  <a:prstClr val="black"/>
                </a:solidFill>
                <a:cs typeface="Arial"/>
                <a:hlinkClick r:id="rId3"/>
              </a:rPr>
              <a:t>forms</a:t>
            </a:r>
            <a:r>
              <a:rPr lang="es-US" sz="1100" dirty="0">
                <a:solidFill>
                  <a:prstClr val="black"/>
                </a:solidFill>
                <a:cs typeface="Arial"/>
                <a:hlinkClick r:id="rId3"/>
              </a:rPr>
              <a:t>/ssa-44.pdf</a:t>
            </a:r>
            <a:r>
              <a:rPr lang="es-US" sz="1100" dirty="0">
                <a:solidFill>
                  <a:prstClr val="black"/>
                </a:solidFill>
                <a:cs typeface="Arial"/>
              </a:rPr>
              <a:t> para ver e imprimir una copia del formulario de "Importe de Ajuste Mensual de Medicare Relacionado con los Ingresos - Eventos que Cambian la Vida".</a:t>
            </a:r>
          </a:p>
        </p:txBody>
      </p:sp>
    </p:spTree>
    <p:extLst>
      <p:ext uri="{BB962C8B-B14F-4D97-AF65-F5344CB8AC3E}">
        <p14:creationId xmlns:p14="http://schemas.microsoft.com/office/powerpoint/2010/main" val="2250798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16568" y="3589486"/>
            <a:ext cx="6821906" cy="5831240"/>
          </a:xfrm>
        </p:spPr>
        <p:txBody>
          <a:bodyPr/>
          <a:lstStyle/>
          <a:p>
            <a:pPr marL="0" indent="0" defTabSz="966612">
              <a:spcBef>
                <a:spcPts val="634"/>
              </a:spcBef>
              <a:buNone/>
              <a:defRPr/>
            </a:pPr>
            <a:r>
              <a:rPr lang="es-US" b="1" dirty="0">
                <a:solidFill>
                  <a:prstClr val="black"/>
                </a:solidFill>
                <a:ea typeface="ＭＳ Ｐゴシック"/>
                <a:cs typeface="Arial"/>
              </a:rPr>
              <a:t>Esta diapositiva tiene animación.</a:t>
            </a:r>
          </a:p>
          <a:p>
            <a:pPr marL="0" indent="0" defTabSz="966612">
              <a:spcBef>
                <a:spcPts val="634"/>
              </a:spcBef>
              <a:buNone/>
              <a:defRPr/>
            </a:pPr>
            <a:r>
              <a:rPr lang="es-US" b="1" dirty="0">
                <a:cs typeface="Arial"/>
              </a:rPr>
              <a:t>Notas del presentador/a</a:t>
            </a:r>
          </a:p>
          <a:p>
            <a:pPr marL="119149" indent="-119149">
              <a:spcBef>
                <a:spcPts val="634"/>
              </a:spcBef>
              <a:defRPr/>
            </a:pPr>
            <a:r>
              <a:rPr lang="es-US" b="1" dirty="0">
                <a:solidFill>
                  <a:prstClr val="black"/>
                </a:solidFill>
                <a:cs typeface="Arial"/>
              </a:rPr>
              <a:t>Puede que deba pagar una multa por inscripción tardía (además de su prima mensual regular) si no se incorpora a un plan de medicamentos durante su Período de Inscripción Inicial (IEP) y pasa al menos 63 días consecutivos sin la Parte D u otra cobertura de medicamentos acreditable. </a:t>
            </a:r>
            <a:r>
              <a:rPr lang="es-US" dirty="0"/>
              <a:t>La cobertura de medicamentos acreditable (por ejemplo, de un empleador o sindicato actual o anterior, TRICARE, Servicio de Salud Indígena, el Departamento de Asuntos de Veteranos o la cobertura de un seguro de salud individual) que, en promedio, debería pagar al menos la cobertura estándar para medicamentos de Medicare. Su plan debe comunicarle cada año si su cobertura de medicamentos no de Medicare es una cobertura acreditable. </a:t>
            </a:r>
            <a:r>
              <a:rPr lang="es-US" dirty="0">
                <a:solidFill>
                  <a:prstClr val="black"/>
                </a:solidFill>
                <a:cs typeface="Arial"/>
              </a:rPr>
              <a:t>El importe de la multa por inscripción tardía depende de cuánto tiempo usted haya estado sin una cobertura de medicamentos acreditable. Si tuvo otra cobertura de medicamentos acreditable o si califica para la Ayuda Adicional, no tendrá que pagar una multa por inscripción tardía. </a:t>
            </a:r>
          </a:p>
          <a:p>
            <a:pPr marL="119149" indent="-119149">
              <a:spcBef>
                <a:spcPts val="634"/>
              </a:spcBef>
              <a:defRPr/>
            </a:pPr>
            <a:r>
              <a:rPr lang="es-US" b="1" dirty="0">
                <a:solidFill>
                  <a:prstClr val="black"/>
                </a:solidFill>
                <a:cs typeface="Arial"/>
              </a:rPr>
              <a:t>Medicare calcula la multa por inscripción tardía </a:t>
            </a:r>
            <a:r>
              <a:rPr lang="es-US" dirty="0">
                <a:solidFill>
                  <a:prstClr val="black"/>
                </a:solidFill>
                <a:cs typeface="Arial"/>
              </a:rPr>
              <a:t>multiplicando 1 % por el número de meses completos y sin cobertura que usted no tuvo cobertura de medicamentos (una vez que calificó) u otra cobertura de medicamentos acreditable (cobertura de un empleador o sindicato que se espera que pague, en promedio, al menos tanto como la cobertura de medicamentos estándar de Medicare) por la "prima nacional del beneficiario base" actual ($32.74 en 2023). La cantidad final se redondea al $0.10 más cercano y se agrega a la prima mensual de su plan. La prima nacional de beneficiarios puede cambiar cada año, por lo que la cantidad de la multa también puede cambiar cada año. Es posible que tenga que pagar esta multa mientras tenga un plan de medicamentos. </a:t>
            </a:r>
          </a:p>
          <a:p>
            <a:pPr marL="119149" indent="-119149">
              <a:spcBef>
                <a:spcPts val="634"/>
              </a:spcBef>
              <a:defRPr/>
            </a:pPr>
            <a:r>
              <a:rPr lang="es-US" b="1" dirty="0">
                <a:solidFill>
                  <a:prstClr val="black"/>
                </a:solidFill>
                <a:cs typeface="Arial"/>
              </a:rPr>
              <a:t>El plan de Medicare debe informarle si adeuda una multa y cuál sería su pago. </a:t>
            </a:r>
            <a:r>
              <a:rPr lang="es-US" dirty="0">
                <a:solidFill>
                  <a:prstClr val="black"/>
                </a:solidFill>
                <a:cs typeface="Arial"/>
              </a:rPr>
              <a:t>La multa por inscripción tardía va al Fondo de Fideicomiso de Medicare, no al plan. Si no está de acuerdo con la multa por inscripción tardía, puede pedirle a Medicare una revisión o una reconsideración. Deberá completar un formulario de solicitud de reconsideración (que le enviará su plan) y tendrá la posibilidad de presentar evidencia que respalde su caso. </a:t>
            </a:r>
          </a:p>
          <a:p>
            <a:pPr marL="119149" indent="-119149">
              <a:spcBef>
                <a:spcPts val="611"/>
              </a:spcBef>
              <a:defRPr/>
            </a:pPr>
            <a:r>
              <a:rPr lang="es-US" b="1" dirty="0">
                <a:solidFill>
                  <a:prstClr val="black"/>
                </a:solidFill>
                <a:cs typeface="Arial"/>
              </a:rPr>
              <a:t>Para más información, </a:t>
            </a:r>
            <a:r>
              <a:rPr lang="es-US" dirty="0">
                <a:solidFill>
                  <a:prstClr val="black"/>
                </a:solidFill>
                <a:cs typeface="Arial"/>
              </a:rPr>
              <a:t>visit</a:t>
            </a:r>
            <a:r>
              <a:rPr lang="es-US" dirty="0"/>
              <a:t>e </a:t>
            </a:r>
            <a:r>
              <a:rPr lang="es-US" dirty="0">
                <a:cs typeface="Arial"/>
                <a:hlinkClick r:id="rId3"/>
              </a:rPr>
              <a:t>CMS.gov/Medicare/</a:t>
            </a:r>
            <a:r>
              <a:rPr lang="es-US" dirty="0" err="1">
                <a:cs typeface="Arial"/>
                <a:hlinkClick r:id="rId3"/>
              </a:rPr>
              <a:t>Prescription-Drug-Coverage</a:t>
            </a:r>
            <a:r>
              <a:rPr lang="es-US" dirty="0">
                <a:cs typeface="Arial"/>
                <a:hlinkClick r:id="rId3"/>
              </a:rPr>
              <a:t>/</a:t>
            </a:r>
            <a:r>
              <a:rPr lang="es-US" dirty="0" err="1">
                <a:cs typeface="Arial"/>
                <a:hlinkClick r:id="rId3"/>
              </a:rPr>
              <a:t>PrescriptionDrugCovContra</a:t>
            </a:r>
            <a:r>
              <a:rPr lang="es-US" dirty="0">
                <a:cs typeface="Arial"/>
                <a:hlinkClick r:id="rId3"/>
              </a:rPr>
              <a:t>/</a:t>
            </a:r>
            <a:r>
              <a:rPr lang="es-US" dirty="0" err="1">
                <a:cs typeface="Arial"/>
                <a:hlinkClick r:id="rId3"/>
              </a:rPr>
              <a:t>Downloads</a:t>
            </a:r>
            <a:r>
              <a:rPr lang="es-US" dirty="0">
                <a:cs typeface="Arial"/>
                <a:hlinkClick r:id="rId3"/>
              </a:rPr>
              <a:t>/Part-D-Benefits-Manual-Chapter-6.pdf</a:t>
            </a:r>
            <a:r>
              <a:rPr lang="es-US" i="1" dirty="0">
                <a:solidFill>
                  <a:prstClr val="black"/>
                </a:solidFill>
                <a:cs typeface="Arial"/>
              </a:rPr>
              <a:t>. </a:t>
            </a:r>
          </a:p>
          <a:p>
            <a:pPr marL="0" indent="0" defTabSz="966612">
              <a:spcBef>
                <a:spcPts val="634"/>
              </a:spcBef>
              <a:buNone/>
              <a:defRPr/>
            </a:pPr>
            <a:endParaRPr lang="en-US" sz="1500" dirty="0">
              <a:solidFill>
                <a:prstClr val="black"/>
              </a:solidFill>
            </a:endParaRPr>
          </a:p>
        </p:txBody>
      </p:sp>
    </p:spTree>
    <p:extLst>
      <p:ext uri="{BB962C8B-B14F-4D97-AF65-F5344CB8AC3E}">
        <p14:creationId xmlns:p14="http://schemas.microsoft.com/office/powerpoint/2010/main" val="12396475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s-US" b="1" dirty="0">
                <a:cs typeface="Arial" panose="020B0604020202020204" pitchFamily="34" charset="0"/>
              </a:rPr>
              <a:t>Notas del presentador/a</a:t>
            </a:r>
          </a:p>
          <a:p>
            <a:pPr marL="119149" indent="-119149" defTabSz="966612">
              <a:spcBef>
                <a:spcPts val="634"/>
              </a:spcBef>
              <a:defRPr/>
            </a:pPr>
            <a:r>
              <a:rPr lang="es-US" b="1" dirty="0">
                <a:solidFill>
                  <a:prstClr val="black"/>
                </a:solidFill>
                <a:cs typeface="Arial" panose="020B0604020202020204" pitchFamily="34" charset="0"/>
              </a:rPr>
              <a:t>Para unirse a un plan de medicamentos</a:t>
            </a:r>
            <a:r>
              <a:rPr lang="es-US" dirty="0">
                <a:solidFill>
                  <a:prstClr val="black"/>
                </a:solidFill>
                <a:cs typeface="Arial" panose="020B0604020202020204" pitchFamily="34" charset="0"/>
              </a:rPr>
              <a:t>, debe tener la Parte A y/o la Parte B.</a:t>
            </a:r>
          </a:p>
          <a:p>
            <a:pPr marL="119149" indent="-119149" defTabSz="966612">
              <a:spcBef>
                <a:spcPts val="634"/>
              </a:spcBef>
              <a:defRPr/>
            </a:pPr>
            <a:r>
              <a:rPr lang="es-US" b="1" dirty="0">
                <a:solidFill>
                  <a:prstClr val="black"/>
                </a:solidFill>
                <a:cs typeface="Arial" panose="020B0604020202020204" pitchFamily="34" charset="0"/>
              </a:rPr>
              <a:t>Para unirse a un Plan de Medicare </a:t>
            </a:r>
            <a:r>
              <a:rPr lang="es-US" b="1" dirty="0" err="1">
                <a:solidFill>
                  <a:prstClr val="black"/>
                </a:solidFill>
                <a:cs typeface="Arial" panose="020B0604020202020204" pitchFamily="34" charset="0"/>
              </a:rPr>
              <a:t>Advantage</a:t>
            </a:r>
            <a:r>
              <a:rPr lang="es-US" b="1" dirty="0">
                <a:solidFill>
                  <a:prstClr val="black"/>
                </a:solidFill>
                <a:cs typeface="Arial" panose="020B0604020202020204" pitchFamily="34" charset="0"/>
              </a:rPr>
              <a:t> con cobertura de medicamentos</a:t>
            </a:r>
            <a:r>
              <a:rPr lang="es-US" dirty="0">
                <a:solidFill>
                  <a:prstClr val="black"/>
                </a:solidFill>
                <a:cs typeface="Arial" panose="020B0604020202020204" pitchFamily="34" charset="0"/>
              </a:rPr>
              <a:t>, debe tener tanto la Parte A como la Parte B.</a:t>
            </a:r>
          </a:p>
          <a:p>
            <a:pPr marL="119149" indent="-119149" defTabSz="966612">
              <a:spcBef>
                <a:spcPts val="634"/>
              </a:spcBef>
              <a:defRPr/>
            </a:pPr>
            <a:r>
              <a:rPr lang="es-US" b="1" dirty="0">
                <a:solidFill>
                  <a:prstClr val="black"/>
                </a:solidFill>
                <a:cs typeface="Arial" panose="020B0604020202020204" pitchFamily="34" charset="0"/>
              </a:rPr>
              <a:t>Para unirse a un plan de costos de Medicare con cobertura de medicamentos</a:t>
            </a:r>
            <a:r>
              <a:rPr lang="es-US" dirty="0">
                <a:solidFill>
                  <a:prstClr val="black"/>
                </a:solidFill>
                <a:cs typeface="Arial" panose="020B0604020202020204" pitchFamily="34" charset="0"/>
              </a:rPr>
              <a:t>, debe tener la Parte A y la Parte B, o solo la Parte B. Los Planes de Costos son un tipo de plan de salud de Medicare que se encuentra disponible en determinadas zonas del país (más información en la lección 5). </a:t>
            </a:r>
          </a:p>
          <a:p>
            <a:pPr marL="119149" indent="-119149" defTabSz="966612">
              <a:spcBef>
                <a:spcPts val="634"/>
              </a:spcBef>
              <a:defRPr/>
            </a:pPr>
            <a:r>
              <a:rPr lang="es-US" b="1" dirty="0">
                <a:solidFill>
                  <a:prstClr val="black"/>
                </a:solidFill>
                <a:cs typeface="Arial" panose="020B0604020202020204" pitchFamily="34" charset="0"/>
              </a:rPr>
              <a:t>Cada plan tiene su propia área de servicio y usted debe vivir en ella para inscribirse. </a:t>
            </a:r>
            <a:r>
              <a:rPr lang="es-US" dirty="0">
                <a:solidFill>
                  <a:prstClr val="black"/>
                </a:solidFill>
                <a:cs typeface="Arial" panose="020B0604020202020204" pitchFamily="34" charset="0"/>
              </a:rPr>
              <a:t>Pueden inscribe las personas que viven en los territorios estadounidenses, incluso Puerto Rico, las Islas Vírgenes Estadounidenses, Guam, las Islas Marianas del Norte y Samoa Americana. Si vive fuera de los Estados Unidos y sus territorios, o si está en la cárcel, no es elegible para inscribirse en un plan. Esto significa que no puede obtener cobertura de medicamentos. Debe estar presente en los Estados Unidos de forma legal para inscribirse en un plan.</a:t>
            </a:r>
          </a:p>
          <a:p>
            <a:pPr marL="119149" indent="-119149" defTabSz="966612">
              <a:spcBef>
                <a:spcPts val="634"/>
              </a:spcBef>
              <a:defRPr/>
            </a:pPr>
            <a:r>
              <a:rPr lang="es-US" b="1" dirty="0">
                <a:solidFill>
                  <a:prstClr val="black"/>
                </a:solidFill>
                <a:cs typeface="Arial" panose="020B0604020202020204" pitchFamily="34" charset="0"/>
              </a:rPr>
              <a:t>La mayoría de las personas debe unirse a un plan de medicamentos para obtener cobertura. </a:t>
            </a:r>
            <a:r>
              <a:rPr lang="es-US" dirty="0">
                <a:solidFill>
                  <a:prstClr val="black"/>
                </a:solidFill>
                <a:cs typeface="Arial" panose="020B0604020202020204" pitchFamily="34" charset="0"/>
              </a:rPr>
              <a:t>Por lo tanto, aunque todas las personas con Medicare pueden acceder a esta cobertura, debe tomar medidas para obtenerla. Si califica para recibir Ayuda Adicional para pagar sus medicamentos recetados, Medicare lo inscribirá en un plan de medicamentos, a menos que renuncie a la cobertura o se inscriba en un plan usted mismo. Solo puede tener un plan de medicamentos por vez (más información en la lección 7).</a:t>
            </a:r>
          </a:p>
          <a:p>
            <a:pPr marL="0" indent="0" defTabSz="966612">
              <a:spcBef>
                <a:spcPts val="634"/>
              </a:spcBef>
              <a:buNone/>
              <a:defRPr/>
            </a:pPr>
            <a:endParaRPr lang="en-US" dirty="0">
              <a:solidFill>
                <a:prstClr val="black"/>
              </a:solidFill>
              <a:cs typeface="Arial" panose="020B0604020202020204" pitchFamily="34" charset="0"/>
            </a:endParaRPr>
          </a:p>
          <a:p>
            <a:pPr marL="0" indent="0" defTabSz="966612">
              <a:spcBef>
                <a:spcPts val="634"/>
              </a:spcBef>
              <a:buNone/>
              <a:defRPr/>
            </a:pPr>
            <a:endParaRPr lang="en-US" dirty="0">
              <a:solidFill>
                <a:prstClr val="black"/>
              </a:solidFill>
            </a:endParaRPr>
          </a:p>
        </p:txBody>
      </p:sp>
    </p:spTree>
    <p:extLst>
      <p:ext uri="{BB962C8B-B14F-4D97-AF65-F5344CB8AC3E}">
        <p14:creationId xmlns:p14="http://schemas.microsoft.com/office/powerpoint/2010/main" val="18805603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4554389"/>
          </a:xfrm>
        </p:spPr>
        <p:txBody>
          <a:bodyPr/>
          <a:lstStyle/>
          <a:p>
            <a:pPr marL="0" indent="0" defTabSz="966612">
              <a:spcBef>
                <a:spcPts val="634"/>
              </a:spcBef>
              <a:buNone/>
              <a:defRPr/>
            </a:pPr>
            <a:r>
              <a:rPr lang="es-US" b="1">
                <a:solidFill>
                  <a:prstClr val="black"/>
                </a:solidFill>
                <a:ea typeface="ＭＳ Ｐゴシック"/>
                <a:cs typeface="Arial"/>
              </a:rPr>
              <a:t>Esta diapositiva tiene animación.</a:t>
            </a:r>
          </a:p>
          <a:p>
            <a:pPr marL="0" indent="0" defTabSz="966612">
              <a:spcBef>
                <a:spcPts val="634"/>
              </a:spcBef>
              <a:buNone/>
              <a:defRPr/>
            </a:pPr>
            <a:r>
              <a:rPr lang="es-US" b="1">
                <a:cs typeface="Arial"/>
              </a:rPr>
              <a:t>Notas del presentador/a</a:t>
            </a:r>
          </a:p>
          <a:p>
            <a:pPr marL="119149" indent="-119149">
              <a:spcBef>
                <a:spcPts val="634"/>
              </a:spcBef>
              <a:defRPr/>
            </a:pPr>
            <a:r>
              <a:rPr lang="es-US" b="1">
                <a:solidFill>
                  <a:prstClr val="black"/>
                </a:solidFill>
                <a:cs typeface="Arial"/>
              </a:rPr>
              <a:t>Puede unirse a un plan de medicamentos durante su IEP de 7 meses. </a:t>
            </a:r>
            <a:r>
              <a:rPr lang="es-US">
                <a:solidFill>
                  <a:prstClr val="black"/>
                </a:solidFill>
                <a:cs typeface="Arial"/>
              </a:rPr>
              <a:t>Su IEP comienza 3 meses antes del mes en que usted cumplirá 65 años, incluye el mes en que cumple 65 años y finaliza 3 meses después del mes en que usted cumplió 65 años. </a:t>
            </a:r>
          </a:p>
          <a:p>
            <a:pPr marL="119149" indent="-119149" defTabSz="966612">
              <a:spcBef>
                <a:spcPts val="634"/>
              </a:spcBef>
              <a:defRPr/>
            </a:pPr>
            <a:r>
              <a:rPr lang="es-US" b="1">
                <a:solidFill>
                  <a:prstClr val="black"/>
                </a:solidFill>
                <a:cs typeface="Arial"/>
              </a:rPr>
              <a:t>Si califica, puede inscribirse, cambiarse o cancelar su plan de medicamentos de Medicare durante el Período de Inscripción Abierta (OEP) anual del 15 de octubre al 7 de diciembre. </a:t>
            </a:r>
            <a:r>
              <a:rPr lang="es-US">
                <a:solidFill>
                  <a:prstClr val="black"/>
                </a:solidFill>
                <a:cs typeface="Arial"/>
              </a:rPr>
              <a:t>Si hace cambios durante el OEP, su cobertura comenzará el 1 de enero (siempre y cuando su plan reciba su solicitud antes del 7 de diciembre). Para la mayoría de las personas, este es el único momento del año en que se pueden hacer cambios. </a:t>
            </a:r>
          </a:p>
          <a:p>
            <a:pPr marL="119149" indent="-119149" defTabSz="966612">
              <a:spcBef>
                <a:spcPts val="634"/>
              </a:spcBef>
              <a:defRPr/>
            </a:pPr>
            <a:r>
              <a:rPr lang="es-US" b="1">
                <a:solidFill>
                  <a:prstClr val="black"/>
                </a:solidFill>
                <a:cs typeface="Arial"/>
              </a:rPr>
              <a:t>Si tiene que comprar la Parte A </a:t>
            </a:r>
            <a:r>
              <a:rPr lang="es-US">
                <a:solidFill>
                  <a:prstClr val="black"/>
                </a:solidFill>
                <a:cs typeface="Arial"/>
              </a:rPr>
              <a:t>y solicita la Parte B durante el Período de Inscripción General (GEP) de la Parte B del 1 de enero al 31 de marzo, puede unirse a un plan de medicamentos entre el 1 de abril y el 30 de junio. Su cobertura comienza el 1 de julio. </a:t>
            </a:r>
          </a:p>
          <a:p>
            <a:pPr marL="0" indent="0">
              <a:spcBef>
                <a:spcPts val="634"/>
              </a:spcBef>
              <a:buNone/>
            </a:pPr>
            <a:endParaRPr lang="en-US" dirty="0">
              <a:cs typeface="Arial" panose="020B0604020202020204" pitchFamily="34" charset="0"/>
            </a:endParaRPr>
          </a:p>
          <a:p>
            <a:pPr marL="0" indent="0">
              <a:spcBef>
                <a:spcPts val="634"/>
              </a:spcBef>
              <a:buNone/>
            </a:pPr>
            <a:endParaRPr lang="en-US" dirty="0">
              <a:cs typeface="Arial" panose="020B0604020202020204" pitchFamily="34" charset="0"/>
            </a:endParaRPr>
          </a:p>
        </p:txBody>
      </p:sp>
    </p:spTree>
    <p:extLst>
      <p:ext uri="{BB962C8B-B14F-4D97-AF65-F5344CB8AC3E}">
        <p14:creationId xmlns:p14="http://schemas.microsoft.com/office/powerpoint/2010/main" val="42940408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09550" y="3581400"/>
            <a:ext cx="6924675" cy="5654615"/>
          </a:xfrm>
        </p:spPr>
        <p:txBody>
          <a:bodyPr/>
          <a:lstStyle/>
          <a:p>
            <a:pPr marL="0" indent="0" defTabSz="966612">
              <a:spcBef>
                <a:spcPts val="634"/>
              </a:spcBef>
              <a:buNone/>
              <a:defRPr/>
            </a:pPr>
            <a:r>
              <a:rPr lang="es-US" sz="1100" b="1" dirty="0">
                <a:solidFill>
                  <a:prstClr val="black"/>
                </a:solidFill>
                <a:ea typeface="ＭＳ Ｐゴシック"/>
                <a:cs typeface="Arial" panose="020B0604020202020204" pitchFamily="34" charset="0"/>
              </a:rPr>
              <a:t>Esta diapositiva tiene animación.</a:t>
            </a:r>
          </a:p>
          <a:p>
            <a:pPr marL="0" indent="0" defTabSz="966612">
              <a:spcBef>
                <a:spcPts val="634"/>
              </a:spcBef>
              <a:buNone/>
              <a:defRPr/>
            </a:pPr>
            <a:r>
              <a:rPr lang="es-US" sz="1100" b="1" dirty="0">
                <a:cs typeface="Arial" panose="020B0604020202020204" pitchFamily="34" charset="0"/>
              </a:rPr>
              <a:t>Notas del presentador/a</a:t>
            </a:r>
          </a:p>
          <a:p>
            <a:pPr marL="0" indent="0">
              <a:spcBef>
                <a:spcPts val="634"/>
              </a:spcBef>
              <a:buNone/>
              <a:defRPr/>
            </a:pPr>
            <a:r>
              <a:rPr lang="es-US" sz="1100" b="1" dirty="0">
                <a:solidFill>
                  <a:prstClr val="black"/>
                </a:solidFill>
                <a:cs typeface="Arial" panose="020B0604020202020204" pitchFamily="34" charset="0"/>
              </a:rPr>
              <a:t>Por lo general, debe permanecer inscrito durante el año calendario. </a:t>
            </a:r>
            <a:r>
              <a:rPr lang="es-US" sz="1100" dirty="0">
                <a:solidFill>
                  <a:prstClr val="black"/>
                </a:solidFill>
                <a:cs typeface="Arial" panose="020B0604020202020204" pitchFamily="34" charset="0"/>
              </a:rPr>
              <a:t>No obstante, en ciertas situaciones puede cambiar de plan (como si cambia de Medicare </a:t>
            </a:r>
            <a:r>
              <a:rPr lang="es-US" sz="1100" dirty="0" err="1">
                <a:solidFill>
                  <a:prstClr val="black"/>
                </a:solidFill>
                <a:cs typeface="Arial" panose="020B0604020202020204" pitchFamily="34" charset="0"/>
              </a:rPr>
              <a:t>Advantage</a:t>
            </a:r>
            <a:r>
              <a:rPr lang="es-US" sz="1100" dirty="0">
                <a:solidFill>
                  <a:prstClr val="black"/>
                </a:solidFill>
                <a:cs typeface="Arial" panose="020B0604020202020204" pitchFamily="34" charset="0"/>
              </a:rPr>
              <a:t> a Medicare Original durante el OEP de Medicare </a:t>
            </a:r>
            <a:r>
              <a:rPr lang="es-US" sz="1100" dirty="0" err="1">
                <a:solidFill>
                  <a:prstClr val="black"/>
                </a:solidFill>
                <a:cs typeface="Arial" panose="020B0604020202020204" pitchFamily="34" charset="0"/>
              </a:rPr>
              <a:t>Advantage</a:t>
            </a:r>
            <a:r>
              <a:rPr lang="es-US" sz="1100" dirty="0">
                <a:solidFill>
                  <a:prstClr val="black"/>
                </a:solidFill>
                <a:cs typeface="Arial" panose="020B0604020202020204" pitchFamily="34" charset="0"/>
              </a:rPr>
              <a:t>, puede agregar cobertura de medicamentos). El OEP de Medicare </a:t>
            </a:r>
            <a:r>
              <a:rPr lang="es-US" sz="1100" dirty="0" err="1">
                <a:solidFill>
                  <a:prstClr val="black"/>
                </a:solidFill>
                <a:cs typeface="Arial" panose="020B0604020202020204" pitchFamily="34" charset="0"/>
              </a:rPr>
              <a:t>Advantage</a:t>
            </a:r>
            <a:r>
              <a:rPr lang="es-US" sz="1100" dirty="0">
                <a:solidFill>
                  <a:prstClr val="black"/>
                </a:solidFill>
                <a:cs typeface="Arial" panose="020B0604020202020204" pitchFamily="34" charset="0"/>
              </a:rPr>
              <a:t> se extiende desde el 1 de enero hasta el 31 de marzo de cada año. Su cobertura comienza el primer día del mes siguiente a haberse inscrito en el plan. Usted debe tener Medicare </a:t>
            </a:r>
            <a:r>
              <a:rPr lang="es-US" sz="1100" dirty="0" err="1">
                <a:solidFill>
                  <a:prstClr val="black"/>
                </a:solidFill>
                <a:cs typeface="Arial" panose="020B0604020202020204" pitchFamily="34" charset="0"/>
              </a:rPr>
              <a:t>Advantage</a:t>
            </a:r>
            <a:r>
              <a:rPr lang="es-US" sz="1100" dirty="0">
                <a:solidFill>
                  <a:prstClr val="black"/>
                </a:solidFill>
                <a:cs typeface="Arial" panose="020B0604020202020204" pitchFamily="34" charset="0"/>
              </a:rPr>
              <a:t> (en cualquier momento) durante los primeros 3 meses del año para usar este período de inscripción. Además, si es nuevo en Medicare y se inscribió en un plan de Medicare </a:t>
            </a:r>
            <a:r>
              <a:rPr lang="es-US" sz="1100" dirty="0" err="1">
                <a:solidFill>
                  <a:prstClr val="black"/>
                </a:solidFill>
                <a:cs typeface="Arial" panose="020B0604020202020204" pitchFamily="34" charset="0"/>
              </a:rPr>
              <a:t>Advantage</a:t>
            </a:r>
            <a:r>
              <a:rPr lang="es-US" sz="1100" dirty="0">
                <a:solidFill>
                  <a:prstClr val="black"/>
                </a:solidFill>
                <a:cs typeface="Arial" panose="020B0604020202020204" pitchFamily="34" charset="0"/>
              </a:rPr>
              <a:t> durante su IEP, puede hacer un cambio dentro de los primeros 3 meses que tenga Medicare, usando el OEP de Medicare </a:t>
            </a:r>
            <a:r>
              <a:rPr lang="es-US" sz="1100" dirty="0" err="1">
                <a:solidFill>
                  <a:prstClr val="black"/>
                </a:solidFill>
                <a:cs typeface="Arial" panose="020B0604020202020204" pitchFamily="34" charset="0"/>
              </a:rPr>
              <a:t>Advantage</a:t>
            </a:r>
            <a:r>
              <a:rPr lang="es-US" sz="1100" dirty="0">
                <a:solidFill>
                  <a:prstClr val="black"/>
                </a:solidFill>
                <a:cs typeface="Arial" panose="020B0604020202020204" pitchFamily="34" charset="0"/>
              </a:rPr>
              <a:t>. </a:t>
            </a:r>
          </a:p>
          <a:p>
            <a:pPr marL="0" indent="0">
              <a:spcBef>
                <a:spcPts val="634"/>
              </a:spcBef>
              <a:buNone/>
              <a:defRPr/>
            </a:pPr>
            <a:r>
              <a:rPr lang="es-US" sz="1100" b="1" dirty="0">
                <a:solidFill>
                  <a:prstClr val="black"/>
                </a:solidFill>
                <a:cs typeface="Arial" panose="020B0604020202020204" pitchFamily="34" charset="0"/>
              </a:rPr>
              <a:t>También puede ser elegible para un Período de Inscripción Especial (SEP, por sus siglas en inglés) que le permite inscribirse, cambiar o cancelar su plan de medicamentos. Algunas circunstancias en las que puede calificar para este tipo de SEP son las siguientes: </a:t>
            </a:r>
          </a:p>
          <a:p>
            <a:pPr marL="125525" indent="-125525">
              <a:spcBef>
                <a:spcPts val="634"/>
              </a:spcBef>
              <a:defRPr/>
            </a:pPr>
            <a:r>
              <a:rPr lang="es-US" sz="1100" dirty="0">
                <a:solidFill>
                  <a:prstClr val="black"/>
                </a:solidFill>
                <a:cs typeface="Arial" panose="020B0604020202020204" pitchFamily="34" charset="0"/>
              </a:rPr>
              <a:t>Si se muda de manera permanente fuera del área de servicio de su plan, si pierde su otra cobertura acreditable de medicamentos (“acreditable” significa cobertura que se considera al menos tan buena como la cobertura de medicamentos), si no se le informó adecuadamente que su otra cobertura no era acreditable o que la cobertura se redujo de modo que ya no sea acreditable, si ingresa a una institución, vive en una institución, o la abandona (como un asilo de ancianos), o si tiene, pierde o tiene un cambio en Medicaid o en la Ayuda Adicional.</a:t>
            </a:r>
          </a:p>
          <a:p>
            <a:pPr marL="125525" indent="-125525">
              <a:spcBef>
                <a:spcPts val="634"/>
              </a:spcBef>
              <a:defRPr/>
            </a:pPr>
            <a:r>
              <a:rPr lang="es-US" sz="1100" dirty="0">
                <a:solidFill>
                  <a:prstClr val="black"/>
                </a:solidFill>
                <a:cs typeface="Arial" panose="020B0604020202020204" pitchFamily="34" charset="0"/>
              </a:rPr>
              <a:t>Si tiene Ayuda Adicional Las personas con Ayuda Adicional pueden cambiar de plan una vez por trimestre en los primeros 3 trimestres del año calendario. Las personas a las que se les notifica que están "potencialmente en riesgo" o "en riesgo" debido al consumo indebido de opiáceos y otros medicamentos de abuso frecuente bajo un programa de administración de medicamentos no pueden usar este SEP mientras estén inscritas en ese plan o hasta que expire la determinación "en riesgo" o el plan la cancele. Sin embargo, pueden usar el OEP y otros SEP para los cuales califiquen.</a:t>
            </a:r>
          </a:p>
          <a:p>
            <a:pPr marL="125525" indent="-125525">
              <a:spcBef>
                <a:spcPts val="634"/>
              </a:spcBef>
              <a:defRPr/>
            </a:pPr>
            <a:r>
              <a:rPr lang="es-US" sz="1100" dirty="0">
                <a:solidFill>
                  <a:prstClr val="black"/>
                </a:solidFill>
                <a:cs typeface="Arial" panose="020B0604020202020204" pitchFamily="34" charset="0"/>
              </a:rPr>
              <a:t>En ocasiones excepcionales, como si ya no califica para Ayuda Adicional.</a:t>
            </a:r>
          </a:p>
          <a:p>
            <a:pPr marL="0" indent="0">
              <a:spcBef>
                <a:spcPts val="634"/>
              </a:spcBef>
              <a:buNone/>
              <a:defRPr/>
            </a:pPr>
            <a:r>
              <a:rPr lang="es-US" sz="1100" b="1" dirty="0">
                <a:solidFill>
                  <a:prstClr val="black"/>
                </a:solidFill>
                <a:cs typeface="Arial" panose="020B0604020202020204" pitchFamily="34" charset="0"/>
              </a:rPr>
              <a:t>Puede cambiarse a una cobertura de medicamentos que tenga una calificación general de 5 estrellas del 8 de diciembre al 30 de noviembre de cada año. </a:t>
            </a:r>
            <a:r>
              <a:rPr lang="es-US" sz="1100" dirty="0">
                <a:solidFill>
                  <a:prstClr val="black"/>
                </a:solidFill>
                <a:cs typeface="Arial" panose="020B0604020202020204" pitchFamily="34" charset="0"/>
              </a:rPr>
              <a:t>Solo puede usar este SEP una vez durante este período. </a:t>
            </a:r>
            <a:r>
              <a:rPr lang="es-US" sz="1100" dirty="0"/>
              <a:t>Para obtener más información, </a:t>
            </a:r>
            <a:r>
              <a:rPr lang="es-US" sz="1100" dirty="0">
                <a:solidFill>
                  <a:prstClr val="black"/>
                </a:solidFill>
                <a:cs typeface="Arial" panose="020B0604020202020204" pitchFamily="34" charset="0"/>
              </a:rPr>
              <a:t>visite </a:t>
            </a:r>
            <a:r>
              <a:rPr lang="es-US" sz="1100" u="sng" dirty="0">
                <a:hlinkClick r:id="rId3"/>
              </a:rPr>
              <a:t>Medicare.gov/</a:t>
            </a:r>
            <a:r>
              <a:rPr lang="es-US" sz="1100" u="sng" dirty="0" err="1">
                <a:hlinkClick r:id="rId3"/>
              </a:rPr>
              <a:t>publications</a:t>
            </a:r>
            <a:r>
              <a:rPr lang="es-US" sz="1100" dirty="0"/>
              <a:t> para revisar "Cómo comprender los períodos de inscripción de Medicare </a:t>
            </a:r>
            <a:r>
              <a:rPr lang="es-US" sz="1100" dirty="0" err="1"/>
              <a:t>Advantage</a:t>
            </a:r>
            <a:r>
              <a:rPr lang="es-US" sz="1100" dirty="0"/>
              <a:t> y del plan de medicamentos de Medicare" (Producto de los CMS </a:t>
            </a:r>
            <a:r>
              <a:rPr lang="es-US" sz="1100" dirty="0" err="1"/>
              <a:t>N°</a:t>
            </a:r>
            <a:r>
              <a:rPr lang="es-US" sz="1100" dirty="0"/>
              <a:t>. 11219).</a:t>
            </a:r>
          </a:p>
        </p:txBody>
      </p:sp>
    </p:spTree>
    <p:extLst>
      <p:ext uri="{BB962C8B-B14F-4D97-AF65-F5344CB8AC3E}">
        <p14:creationId xmlns:p14="http://schemas.microsoft.com/office/powerpoint/2010/main" val="13785467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n-US" b="1" dirty="0" err="1">
                <a:solidFill>
                  <a:prstClr val="black"/>
                </a:solidFill>
                <a:ea typeface="ＭＳ Ｐゴシック"/>
                <a:cs typeface="Arial" panose="020B0604020202020204" pitchFamily="34" charset="0"/>
              </a:rPr>
              <a:t>Esta</a:t>
            </a:r>
            <a:r>
              <a:rPr lang="en-US" b="1" dirty="0">
                <a:solidFill>
                  <a:prstClr val="black"/>
                </a:solidFill>
                <a:ea typeface="ＭＳ Ｐゴシック"/>
                <a:cs typeface="Arial" panose="020B0604020202020204" pitchFamily="34" charset="0"/>
              </a:rPr>
              <a:t> </a:t>
            </a:r>
            <a:r>
              <a:rPr lang="en-US" b="1" dirty="0" err="1">
                <a:solidFill>
                  <a:prstClr val="black"/>
                </a:solidFill>
                <a:ea typeface="ＭＳ Ｐゴシック"/>
                <a:cs typeface="Arial" panose="020B0604020202020204" pitchFamily="34" charset="0"/>
              </a:rPr>
              <a:t>diapositiva</a:t>
            </a:r>
            <a:r>
              <a:rPr lang="en-US" b="1" dirty="0">
                <a:solidFill>
                  <a:prstClr val="black"/>
                </a:solidFill>
                <a:ea typeface="ＭＳ Ｐゴシック"/>
                <a:cs typeface="Arial" panose="020B0604020202020204" pitchFamily="34" charset="0"/>
              </a:rPr>
              <a:t> </a:t>
            </a:r>
            <a:r>
              <a:rPr lang="en-US" b="1" dirty="0" err="1">
                <a:solidFill>
                  <a:prstClr val="black"/>
                </a:solidFill>
                <a:ea typeface="ＭＳ Ｐゴシック"/>
                <a:cs typeface="Arial" panose="020B0604020202020204" pitchFamily="34" charset="0"/>
              </a:rPr>
              <a:t>tiene</a:t>
            </a:r>
            <a:r>
              <a:rPr lang="en-US" b="1" dirty="0">
                <a:solidFill>
                  <a:prstClr val="black"/>
                </a:solidFill>
                <a:ea typeface="ＭＳ Ｐゴシック"/>
                <a:cs typeface="Arial" panose="020B0604020202020204" pitchFamily="34" charset="0"/>
              </a:rPr>
              <a:t> </a:t>
            </a:r>
            <a:r>
              <a:rPr lang="en-US" b="1" dirty="0" err="1">
                <a:solidFill>
                  <a:prstClr val="black"/>
                </a:solidFill>
                <a:ea typeface="ＭＳ Ｐゴシック"/>
                <a:cs typeface="Arial" panose="020B0604020202020204" pitchFamily="34" charset="0"/>
              </a:rPr>
              <a:t>animación</a:t>
            </a:r>
            <a:r>
              <a:rPr lang="en-US" b="1" dirty="0">
                <a:solidFill>
                  <a:prstClr val="black"/>
                </a:solidFill>
                <a:ea typeface="ＭＳ Ｐゴシック"/>
                <a:cs typeface="Arial" panose="020B0604020202020204" pitchFamily="34" charset="0"/>
              </a:rPr>
              <a:t>.</a:t>
            </a:r>
            <a:endParaRPr lang="en-US" dirty="0">
              <a:cs typeface="Arial" panose="020B0604020202020204" pitchFamily="34" charset="0"/>
            </a:endParaRPr>
          </a:p>
          <a:p>
            <a:pPr marL="0" indent="0" defTabSz="966612">
              <a:spcBef>
                <a:spcPts val="634"/>
              </a:spcBef>
              <a:buNone/>
              <a:defRPr/>
            </a:pPr>
            <a:r>
              <a:rPr lang="en-US" b="1" dirty="0" err="1">
                <a:cs typeface="Arial" panose="020B0604020202020204" pitchFamily="34" charset="0"/>
              </a:rPr>
              <a:t>Notas</a:t>
            </a:r>
            <a:r>
              <a:rPr lang="en-US" b="1" dirty="0">
                <a:cs typeface="Arial" panose="020B0604020202020204" pitchFamily="34" charset="0"/>
              </a:rPr>
              <a:t> del </a:t>
            </a:r>
            <a:r>
              <a:rPr lang="en-US" b="1" dirty="0" err="1">
                <a:cs typeface="Arial" panose="020B0604020202020204" pitchFamily="34" charset="0"/>
              </a:rPr>
              <a:t>presentador</a:t>
            </a:r>
            <a:r>
              <a:rPr lang="en-US" b="1" dirty="0">
                <a:cs typeface="Arial" panose="020B0604020202020204" pitchFamily="34" charset="0"/>
              </a:rPr>
              <a:t>/a</a:t>
            </a:r>
          </a:p>
          <a:p>
            <a:pPr marL="119149" indent="-119149">
              <a:spcBef>
                <a:spcPts val="634"/>
              </a:spcBef>
              <a:defRPr/>
            </a:pPr>
            <a:r>
              <a:rPr lang="es-MX" b="1" dirty="0">
                <a:solidFill>
                  <a:prstClr val="black"/>
                </a:solidFill>
                <a:cs typeface="Arial" panose="020B0604020202020204" pitchFamily="34" charset="0"/>
              </a:rPr>
              <a:t>Hay ayuda a su disposición para encontrar un plan de medicamentos adecuado para usted</a:t>
            </a:r>
            <a:r>
              <a:rPr lang="en-US" b="1" dirty="0">
                <a:solidFill>
                  <a:prstClr val="black"/>
                </a:solidFill>
                <a:cs typeface="Arial" panose="020B0604020202020204" pitchFamily="34" charset="0"/>
              </a:rPr>
              <a:t>. </a:t>
            </a:r>
            <a:r>
              <a:rPr lang="en-US" dirty="0" err="1">
                <a:solidFill>
                  <a:prstClr val="black"/>
                </a:solidFill>
                <a:cs typeface="Arial" panose="020B0604020202020204" pitchFamily="34" charset="0"/>
              </a:rPr>
              <a:t>Puede</a:t>
            </a:r>
            <a:r>
              <a:rPr lang="en-US" dirty="0">
                <a:solidFill>
                  <a:prstClr val="black"/>
                </a:solidFill>
                <a:cs typeface="Arial" panose="020B0604020202020204" pitchFamily="34" charset="0"/>
              </a:rPr>
              <a:t> </a:t>
            </a:r>
            <a:r>
              <a:rPr lang="en-US" dirty="0" err="1">
                <a:solidFill>
                  <a:prstClr val="black"/>
                </a:solidFill>
                <a:cs typeface="Arial" panose="020B0604020202020204" pitchFamily="34" charset="0"/>
              </a:rPr>
              <a:t>visitar</a:t>
            </a:r>
            <a:r>
              <a:rPr lang="en-US" dirty="0">
                <a:solidFill>
                  <a:prstClr val="black"/>
                </a:solidFill>
                <a:cs typeface="Arial" panose="020B0604020202020204" pitchFamily="34" charset="0"/>
              </a:rPr>
              <a:t> </a:t>
            </a:r>
            <a:r>
              <a:rPr lang="en-US" dirty="0">
                <a:cs typeface="Arial" panose="020B0604020202020204" pitchFamily="34" charset="0"/>
                <a:hlinkClick r:id="rId3"/>
              </a:rPr>
              <a:t>Medicare.gov/plan-compare</a:t>
            </a:r>
            <a:r>
              <a:rPr lang="en-US" dirty="0">
                <a:cs typeface="Arial" panose="020B0604020202020204" pitchFamily="34" charset="0"/>
              </a:rPr>
              <a:t>, </a:t>
            </a:r>
            <a:r>
              <a:rPr lang="en-US" dirty="0">
                <a:solidFill>
                  <a:prstClr val="black"/>
                </a:solidFill>
                <a:cs typeface="Arial" panose="020B0604020202020204" pitchFamily="34" charset="0"/>
              </a:rPr>
              <a:t>o </a:t>
            </a:r>
            <a:r>
              <a:rPr lang="en-US" dirty="0" err="1">
                <a:solidFill>
                  <a:prstClr val="black"/>
                </a:solidFill>
                <a:cs typeface="Arial" panose="020B0604020202020204" pitchFamily="34" charset="0"/>
              </a:rPr>
              <a:t>llamar</a:t>
            </a:r>
            <a:r>
              <a:rPr lang="en-US" dirty="0">
                <a:solidFill>
                  <a:prstClr val="black"/>
                </a:solidFill>
                <a:cs typeface="Arial" panose="020B0604020202020204" pitchFamily="34" charset="0"/>
              </a:rPr>
              <a:t> al 1-800-MEDICARE (1-800-633-4227); TTY: 1-877-486-2048. </a:t>
            </a:r>
            <a:r>
              <a:rPr lang="es-MX" dirty="0">
                <a:solidFill>
                  <a:prstClr val="black"/>
                </a:solidFill>
                <a:cs typeface="Arial" panose="020B0604020202020204" pitchFamily="34" charset="0"/>
              </a:rPr>
              <a:t>También puede contactar a su SHIP para recibir asesoramiento gratuito a fin de comparar planes de medicamentos. Para encontrar información de contacto de su SHIP local, visite </a:t>
            </a:r>
            <a:r>
              <a:rPr lang="en-US" dirty="0">
                <a:solidFill>
                  <a:srgbClr val="00529B"/>
                </a:solidFill>
                <a:cs typeface="Arial" panose="020B0604020202020204" pitchFamily="34" charset="0"/>
                <a:hlinkClick r:id="rId4"/>
              </a:rPr>
              <a:t>shiphelp.org</a:t>
            </a:r>
            <a:r>
              <a:rPr lang="en-US" dirty="0">
                <a:solidFill>
                  <a:prstClr val="black"/>
                </a:solidFill>
                <a:cs typeface="Arial" panose="020B0604020202020204" pitchFamily="34" charset="0"/>
              </a:rPr>
              <a:t>. </a:t>
            </a:r>
          </a:p>
          <a:p>
            <a:pPr marL="119149" indent="-119149">
              <a:spcBef>
                <a:spcPts val="634"/>
              </a:spcBef>
              <a:defRPr/>
            </a:pPr>
            <a:r>
              <a:rPr lang="es-MX" b="1" dirty="0">
                <a:solidFill>
                  <a:prstClr val="black"/>
                </a:solidFill>
                <a:cs typeface="Arial" panose="020B0604020202020204" pitchFamily="34" charset="0"/>
              </a:rPr>
              <a:t>Una vez que haya elegido un plan que satisfaga sus necesidades, llame a la compañía que se lo ofrece y solicite la inscripción</a:t>
            </a:r>
            <a:r>
              <a:rPr lang="en-US" b="1" dirty="0">
                <a:solidFill>
                  <a:prstClr val="black"/>
                </a:solidFill>
                <a:cs typeface="Arial" panose="020B0604020202020204" pitchFamily="34" charset="0"/>
              </a:rPr>
              <a:t>. </a:t>
            </a:r>
            <a:r>
              <a:rPr lang="es-MX" dirty="0">
                <a:solidFill>
                  <a:prstClr val="black"/>
                </a:solidFill>
                <a:cs typeface="Arial" panose="020B0604020202020204" pitchFamily="34" charset="0"/>
              </a:rPr>
              <a:t>Todos los planes deben ofrecer solicitudes de inscripción en papel.</a:t>
            </a:r>
            <a:r>
              <a:rPr lang="en-US" dirty="0">
                <a:solidFill>
                  <a:prstClr val="black"/>
                </a:solidFill>
                <a:cs typeface="Arial" panose="020B0604020202020204" pitchFamily="34" charset="0"/>
              </a:rPr>
              <a:t> </a:t>
            </a:r>
            <a:r>
              <a:rPr lang="es-MX" dirty="0">
                <a:solidFill>
                  <a:prstClr val="black"/>
                </a:solidFill>
                <a:cs typeface="Arial" panose="020B0604020202020204" pitchFamily="34" charset="0"/>
              </a:rPr>
              <a:t>Además, los planes pueden permitirle unirse a través de su sitio web o por teléfono</a:t>
            </a:r>
            <a:r>
              <a:rPr lang="en-US" dirty="0">
                <a:solidFill>
                  <a:prstClr val="black"/>
                </a:solidFill>
                <a:cs typeface="Arial" panose="020B0604020202020204" pitchFamily="34" charset="0"/>
              </a:rPr>
              <a:t>. </a:t>
            </a:r>
            <a:r>
              <a:rPr lang="es-MX" dirty="0">
                <a:solidFill>
                  <a:prstClr val="black"/>
                </a:solidFill>
                <a:cs typeface="Arial" panose="020B0604020202020204" pitchFamily="34" charset="0"/>
              </a:rPr>
              <a:t>La mayoría de los planes también participan y ofrecen inscripción a través de </a:t>
            </a:r>
            <a:r>
              <a:rPr lang="en-US" dirty="0">
                <a:cs typeface="Arial" panose="020B0604020202020204" pitchFamily="34" charset="0"/>
                <a:hlinkClick r:id="rId3"/>
              </a:rPr>
              <a:t>Medicare.gov/plan-compare</a:t>
            </a:r>
            <a:r>
              <a:rPr lang="en-US" dirty="0">
                <a:solidFill>
                  <a:prstClr val="black"/>
                </a:solidFill>
                <a:cs typeface="Arial" panose="020B0604020202020204" pitchFamily="34" charset="0"/>
              </a:rPr>
              <a:t>. </a:t>
            </a:r>
            <a:r>
              <a:rPr lang="es-MX" dirty="0">
                <a:solidFill>
                  <a:prstClr val="black"/>
                </a:solidFill>
                <a:cs typeface="Arial" panose="020B0604020202020204" pitchFamily="34" charset="0"/>
              </a:rPr>
              <a:t>También puede llamar a Medicare al 1-800-MEDICARE para unirse</a:t>
            </a:r>
            <a:r>
              <a:rPr lang="en-US" dirty="0">
                <a:solidFill>
                  <a:prstClr val="black"/>
                </a:solidFill>
                <a:cs typeface="Arial" panose="020B0604020202020204" pitchFamily="34" charset="0"/>
              </a:rPr>
              <a:t>. </a:t>
            </a:r>
          </a:p>
          <a:p>
            <a:pPr marL="119149" indent="-119149">
              <a:spcBef>
                <a:spcPts val="634"/>
              </a:spcBef>
              <a:defRPr/>
            </a:pPr>
            <a:r>
              <a:rPr lang="es-MX" b="1" dirty="0">
                <a:solidFill>
                  <a:prstClr val="black"/>
                </a:solidFill>
                <a:cs typeface="Arial" panose="020B0604020202020204" pitchFamily="34" charset="0"/>
              </a:rPr>
              <a:t>Los planes deben procesar las solicitudes de manera oportuna</a:t>
            </a:r>
            <a:r>
              <a:rPr lang="en-US" b="1" dirty="0">
                <a:solidFill>
                  <a:prstClr val="black"/>
                </a:solidFill>
                <a:cs typeface="Arial" panose="020B0604020202020204" pitchFamily="34" charset="0"/>
              </a:rPr>
              <a:t>. </a:t>
            </a:r>
            <a:r>
              <a:rPr lang="es-MX" dirty="0">
                <a:solidFill>
                  <a:prstClr val="black"/>
                </a:solidFill>
                <a:cs typeface="Arial" panose="020B0604020202020204" pitchFamily="34" charset="0"/>
              </a:rPr>
              <a:t>Después de que presente la solicitud, el plan debe notificarle si la ha aceptado o rechazado</a:t>
            </a:r>
            <a:r>
              <a:rPr lang="en-US" dirty="0">
                <a:solidFill>
                  <a:prstClr val="black"/>
                </a:solidFill>
                <a:cs typeface="Arial" panose="020B0604020202020204" pitchFamily="34" charset="0"/>
              </a:rPr>
              <a:t>. </a:t>
            </a:r>
            <a:r>
              <a:rPr lang="es-MX" dirty="0">
                <a:solidFill>
                  <a:prstClr val="black"/>
                </a:solidFill>
                <a:cs typeface="Arial" panose="020B0604020202020204" pitchFamily="34" charset="0"/>
              </a:rPr>
              <a:t>Los planes no pueden negarle una solicitud sobre la base de una condición de salud o de los medicamentos que toma</a:t>
            </a:r>
            <a:r>
              <a:rPr lang="en-US" dirty="0">
                <a:solidFill>
                  <a:prstClr val="black"/>
                </a:solidFill>
                <a:cs typeface="Arial" panose="020B0604020202020204" pitchFamily="34" charset="0"/>
              </a:rPr>
              <a:t>.</a:t>
            </a:r>
          </a:p>
          <a:p>
            <a:pPr marL="0" indent="0">
              <a:spcBef>
                <a:spcPts val="634"/>
              </a:spcBef>
              <a:buNone/>
              <a:defRPr/>
            </a:pPr>
            <a:endParaRPr lang="en-US" dirty="0">
              <a:solidFill>
                <a:prstClr val="black"/>
              </a:solidFill>
              <a:cs typeface="Arial" panose="020B0604020202020204" pitchFamily="34" charset="0"/>
            </a:endParaRPr>
          </a:p>
          <a:p>
            <a:pPr marL="0" indent="0">
              <a:spcBef>
                <a:spcPts val="634"/>
              </a:spcBef>
              <a:buNone/>
              <a:defRPr/>
            </a:pPr>
            <a:endParaRPr lang="en-US" b="1" dirty="0">
              <a:solidFill>
                <a:prstClr val="black"/>
              </a:solidFill>
              <a:cs typeface="Arial" panose="020B0604020202020204" pitchFamily="34" charset="0"/>
            </a:endParaRPr>
          </a:p>
        </p:txBody>
      </p:sp>
    </p:spTree>
    <p:extLst>
      <p:ext uri="{BB962C8B-B14F-4D97-AF65-F5344CB8AC3E}">
        <p14:creationId xmlns:p14="http://schemas.microsoft.com/office/powerpoint/2010/main" val="27041961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20316" y="3581401"/>
            <a:ext cx="7038473" cy="5779168"/>
          </a:xfrm>
        </p:spPr>
        <p:txBody>
          <a:bodyPr/>
          <a:lstStyle/>
          <a:p>
            <a:pPr marL="0" indent="0" defTabSz="966612">
              <a:spcBef>
                <a:spcPts val="634"/>
              </a:spcBef>
              <a:buNone/>
              <a:defRPr/>
            </a:pPr>
            <a:r>
              <a:rPr lang="es-US" sz="1100" b="1" dirty="0">
                <a:solidFill>
                  <a:prstClr val="black"/>
                </a:solidFill>
                <a:ea typeface="ＭＳ Ｐゴシック"/>
                <a:cs typeface="Arial" panose="020B0604020202020204" pitchFamily="34" charset="0"/>
              </a:rPr>
              <a:t>Esta diapositiva tiene animación.</a:t>
            </a:r>
          </a:p>
          <a:p>
            <a:pPr marL="0" indent="0" defTabSz="966612">
              <a:spcBef>
                <a:spcPts val="634"/>
              </a:spcBef>
              <a:buNone/>
              <a:defRPr/>
            </a:pPr>
            <a:r>
              <a:rPr lang="es-US" sz="1100" b="1" dirty="0">
                <a:cs typeface="Arial" panose="020B0604020202020204" pitchFamily="34" charset="0"/>
              </a:rPr>
              <a:t>Notas del presentador/a</a:t>
            </a:r>
          </a:p>
          <a:p>
            <a:pPr marL="0" indent="0">
              <a:spcBef>
                <a:spcPts val="634"/>
              </a:spcBef>
              <a:buNone/>
              <a:defRPr/>
            </a:pPr>
            <a:r>
              <a:rPr lang="es-US" sz="1100" b="1" dirty="0">
                <a:solidFill>
                  <a:prstClr val="black"/>
                </a:solidFill>
                <a:cs typeface="Arial" panose="020B0604020202020204" pitchFamily="34" charset="0"/>
              </a:rPr>
              <a:t>Todo beneficiario de Medicare debe tomar una decisión sobre la cobertura de sus recetas médicas. </a:t>
            </a:r>
            <a:r>
              <a:rPr lang="es-US" sz="1100" dirty="0">
                <a:solidFill>
                  <a:prstClr val="black"/>
                </a:solidFill>
                <a:cs typeface="Arial" panose="020B0604020202020204" pitchFamily="34" charset="0"/>
              </a:rPr>
              <a:t>Si es nuevo en Medicare y ya tiene otra cobertura de medicamentos (como de un empleador o un sindicato),</a:t>
            </a:r>
            <a:r>
              <a:rPr lang="es-US" sz="1100" dirty="0"/>
              <a:t> averigüe cómo funciona la cobertura de medicamentos de su empleador o sindicato con Medicare, ya que su cobertura puede cambiar si se inscribe en un plan de medicamentos. Su empleador o sindicato (o el plan que administra su cobertura de medicamentos) le enviará una descripción de “Cobertura acreditable” cada año, notificándole si es cobertura acreditable de medicamentos y cómo se compara con la cobertura de medicamentos. Si no recibe esta información, pídasela a su empleador o sindicato. </a:t>
            </a:r>
          </a:p>
          <a:p>
            <a:pPr marL="0" indent="0">
              <a:spcBef>
                <a:spcPts val="634"/>
              </a:spcBef>
              <a:buNone/>
              <a:defRPr/>
            </a:pPr>
            <a:r>
              <a:rPr lang="es-US" sz="1100" b="1" dirty="0">
                <a:cs typeface="Arial" panose="020B0604020202020204" pitchFamily="34" charset="0"/>
              </a:rPr>
              <a:t>Es posible que tenga que escoger entre la cobertura de medicamentos de su empleador o sindicato y la de Medicare:</a:t>
            </a:r>
          </a:p>
          <a:p>
            <a:pPr marL="118813" indent="-118813">
              <a:spcBef>
                <a:spcPts val="634"/>
              </a:spcBef>
              <a:defRPr/>
            </a:pPr>
            <a:r>
              <a:rPr lang="es-US" sz="1100" dirty="0"/>
              <a:t>Durante su IEP de 7 meses, cuando es elegible por primera vez para Medicare</a:t>
            </a:r>
          </a:p>
          <a:p>
            <a:pPr marL="118813" indent="-118813">
              <a:spcBef>
                <a:spcPts val="634"/>
              </a:spcBef>
              <a:defRPr/>
            </a:pPr>
            <a:r>
              <a:rPr lang="es-US" sz="1100" dirty="0"/>
              <a:t>Durante la OEP del 15 de octubre al 7 de diciembre de cada año</a:t>
            </a:r>
          </a:p>
          <a:p>
            <a:pPr marL="118813" indent="-118813">
              <a:spcBef>
                <a:spcPts val="634"/>
              </a:spcBef>
              <a:defRPr/>
            </a:pPr>
            <a:r>
              <a:rPr lang="es-US" sz="1100" dirty="0"/>
              <a:t>Cuando la cobertura de su empleador o sindicato cambie o termine. </a:t>
            </a:r>
          </a:p>
          <a:p>
            <a:pPr marL="0" indent="0">
              <a:spcBef>
                <a:spcPts val="634"/>
              </a:spcBef>
              <a:buNone/>
              <a:defRPr/>
            </a:pPr>
            <a:r>
              <a:rPr lang="es-US" sz="1100" b="1" dirty="0">
                <a:cs typeface="Arial" panose="020B0604020202020204" pitchFamily="34" charset="0"/>
              </a:rPr>
              <a:t>Antes de tomar una decisión, debe considerar lo siguiente:</a:t>
            </a:r>
          </a:p>
          <a:p>
            <a:pPr marL="118813" indent="-118813">
              <a:spcBef>
                <a:spcPts val="634"/>
              </a:spcBef>
              <a:defRPr/>
            </a:pPr>
            <a:r>
              <a:rPr lang="es-US" sz="1100" dirty="0"/>
              <a:t>¿Es acreditable la cobertura de medicamentos de su empleador o sindicato? </a:t>
            </a:r>
            <a:r>
              <a:rPr lang="es-US" sz="1100" dirty="0">
                <a:solidFill>
                  <a:prstClr val="black"/>
                </a:solidFill>
                <a:cs typeface="Arial" panose="020B0604020202020204" pitchFamily="34" charset="0"/>
              </a:rPr>
              <a:t>Si decide no inscribirse en un plan de medicamentos cuando es elegible por primera vez y no tiene otra cobertura de medicamentos acreditable durante al menos </a:t>
            </a:r>
            <a:r>
              <a:rPr lang="es-US" sz="1100" dirty="0"/>
              <a:t>63 días consecutivos,</a:t>
            </a:r>
            <a:r>
              <a:rPr lang="es-US" sz="1100" dirty="0">
                <a:solidFill>
                  <a:prstClr val="black"/>
                </a:solidFill>
                <a:cs typeface="Arial" panose="020B0604020202020204" pitchFamily="34" charset="0"/>
              </a:rPr>
              <a:t> o si no recibe Ayuda Adicional, es probable que deba pagar una multa de por vida por inscripción tardía si se inscribe en un plan más adelante.</a:t>
            </a:r>
          </a:p>
          <a:p>
            <a:pPr marL="118813" indent="-118813">
              <a:spcBef>
                <a:spcPts val="634"/>
              </a:spcBef>
              <a:defRPr/>
            </a:pPr>
            <a:r>
              <a:rPr lang="es-US" sz="1100" dirty="0"/>
              <a:t>¿Perderán usted, su cónyuge o sus dependientes toda la cobertura médica de su empleador o sindicato si se inscribe en un plan de medicamentos? </a:t>
            </a:r>
          </a:p>
          <a:p>
            <a:pPr marL="118813" indent="-118813">
              <a:spcBef>
                <a:spcPts val="634"/>
              </a:spcBef>
              <a:defRPr/>
            </a:pPr>
            <a:r>
              <a:rPr lang="es-US" sz="1100" dirty="0"/>
              <a:t>¿Cómo se comparan sus costos de bolsillo de los medicamentos con su cobertura de medicamentos del empleador o sindicato con los costos de bolsillo de los medicamentos al tener un plan de medicamentos? </a:t>
            </a:r>
          </a:p>
          <a:p>
            <a:pPr marL="118813" indent="-118813">
              <a:spcBef>
                <a:spcPts val="634"/>
              </a:spcBef>
              <a:defRPr/>
            </a:pPr>
            <a:r>
              <a:rPr lang="es-US" sz="1100" dirty="0"/>
              <a:t>¿Cómo cambiarán sus gastos si recibe Ayuda Adicional para pagar los costos del plan de medicamentos? </a:t>
            </a:r>
          </a:p>
          <a:p>
            <a:pPr marL="118813" marR="0" lvl="0" indent="-118813" algn="l" defTabSz="914400" rtl="0" eaLnBrk="1" fontAlgn="auto" latinLnBrk="0" hangingPunct="1">
              <a:lnSpc>
                <a:spcPct val="100000"/>
              </a:lnSpc>
              <a:spcBef>
                <a:spcPts val="634"/>
              </a:spcBef>
              <a:spcAft>
                <a:spcPts val="0"/>
              </a:spcAft>
              <a:buClrTx/>
              <a:buSzTx/>
              <a:buFont typeface="Wingdings" panose="05000000000000000000" pitchFamily="2" charset="2"/>
              <a:buChar char="§"/>
              <a:tabLst/>
              <a:defRPr/>
            </a:pPr>
            <a:r>
              <a:rPr lang="es-US" sz="1100" dirty="0">
                <a:solidFill>
                  <a:schemeClr val="tx1"/>
                </a:solidFill>
                <a:effectLst/>
                <a:latin typeface="+mn-lt"/>
                <a:ea typeface="+mn-ea"/>
                <a:cs typeface="+mn-cs"/>
              </a:rPr>
              <a:t>¿Su cobertura de medicamentos actual es integral? Por ejemplo, ¿su plan cubre todos sus medicamentos actuales, y sus costos de bolsillo son altos? Todos los planes de medicamentos y los planes de salud con cobertura de medicamentos deben garantizar que sus miembros tengan acceso a medicamentos médicamente necesarios para tratar sus afecciones.</a:t>
            </a:r>
          </a:p>
        </p:txBody>
      </p:sp>
    </p:spTree>
    <p:extLst>
      <p:ext uri="{BB962C8B-B14F-4D97-AF65-F5344CB8AC3E}">
        <p14:creationId xmlns:p14="http://schemas.microsoft.com/office/powerpoint/2010/main" val="4177550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805805" cy="5144347"/>
          </a:xfrm>
        </p:spPr>
        <p:txBody>
          <a:bodyPr/>
          <a:lstStyle/>
          <a:p>
            <a:pPr marL="0" indent="0" defTabSz="966612">
              <a:spcBef>
                <a:spcPts val="634"/>
              </a:spcBef>
              <a:buNone/>
              <a:defRPr/>
            </a:pPr>
            <a:r>
              <a:rPr lang="es-US" b="1" dirty="0">
                <a:solidFill>
                  <a:prstClr val="black"/>
                </a:solidFill>
                <a:ea typeface="ＭＳ Ｐゴシック"/>
                <a:cs typeface="Arial"/>
              </a:rPr>
              <a:t>Esta diapositiva tiene animación.</a:t>
            </a:r>
          </a:p>
          <a:p>
            <a:pPr marL="0" indent="0">
              <a:spcBef>
                <a:spcPts val="634"/>
              </a:spcBef>
              <a:buNone/>
            </a:pPr>
            <a:r>
              <a:rPr lang="es-US" b="1" dirty="0">
                <a:cs typeface="Arial"/>
              </a:rPr>
              <a:t>Notas del presentador/a</a:t>
            </a:r>
            <a:r>
              <a:rPr lang="es-US" dirty="0"/>
              <a:t> </a:t>
            </a:r>
          </a:p>
          <a:p>
            <a:pPr marL="125525" indent="-125525">
              <a:spcBef>
                <a:spcPts val="634"/>
              </a:spcBef>
              <a:buFont typeface="Wingdings,Sans-Serif"/>
              <a:buChar char="§"/>
            </a:pPr>
            <a:r>
              <a:rPr lang="es-US" dirty="0"/>
              <a:t>Seguro Social inscribe a la mayoría de las personas en Medicare.</a:t>
            </a:r>
          </a:p>
          <a:p>
            <a:pPr marL="125525" indent="-125525">
              <a:spcBef>
                <a:spcPts val="634"/>
              </a:spcBef>
              <a:buFont typeface="Wingdings,Sans-Serif"/>
              <a:buChar char="§"/>
            </a:pPr>
            <a:r>
              <a:rPr lang="es-US" dirty="0"/>
              <a:t>La Junta de Jubilación de Empleados Ferroviarios (RRB, por sus siglas en inglés) inscribe a los empleados ferroviarios jubilados y activos en Medicare.</a:t>
            </a:r>
          </a:p>
          <a:p>
            <a:pPr marL="125525" indent="-125525">
              <a:spcBef>
                <a:spcPts val="634"/>
              </a:spcBef>
              <a:buFont typeface="Wingdings,Sans-Serif"/>
              <a:buChar char="§"/>
            </a:pPr>
            <a:r>
              <a:rPr lang="es-US" dirty="0"/>
              <a:t>Seguridad Social y la RRB también determinan los importes de las primas de la Parte A de Medicare (seguro hospitalario) (si tiene que comprarlo) y las primas de la Parte B (seguro médico), las multas por inscripción tardía (si corresponde) y los importes de ajuste mensual relacionados con los ingresos (IRMAA, por sus siglas en inglés).</a:t>
            </a:r>
          </a:p>
          <a:p>
            <a:pPr marL="125525" indent="-125525">
              <a:spcBef>
                <a:spcPts val="634"/>
              </a:spcBef>
              <a:buFont typeface="Wingdings,Sans-Serif"/>
              <a:buChar char="§"/>
            </a:pPr>
            <a:r>
              <a:rPr lang="es-US" dirty="0"/>
              <a:t>La Oficina de Administración de Personal (OPM, por sus siglas en inglés) maneja las primas para los jubilados de servicios federales. </a:t>
            </a:r>
          </a:p>
          <a:p>
            <a:pPr marL="125525" indent="-125525">
              <a:spcBef>
                <a:spcPts val="634"/>
              </a:spcBef>
              <a:buFont typeface="Wingdings,Sans-Serif"/>
              <a:buChar char="§"/>
            </a:pPr>
            <a:r>
              <a:rPr lang="es-US" dirty="0"/>
              <a:t>Los Centros de Servicios de Medicare y Medicaid (CMS) establecen las pólizas de Medicare y determinan el derecho de una persona a los beneficios en consulta con Seguridad Social. La cobertura, los beneficios y los pagos de Medicare son administrados por los CMS. </a:t>
            </a:r>
          </a:p>
          <a:p>
            <a:pPr marL="0" indent="0">
              <a:spcBef>
                <a:spcPts val="634"/>
              </a:spcBef>
              <a:buNone/>
            </a:pPr>
            <a:endParaRPr lang="en-US" dirty="0"/>
          </a:p>
          <a:p>
            <a:pPr marL="0" indent="0">
              <a:spcBef>
                <a:spcPts val="634"/>
              </a:spcBef>
              <a:buNone/>
            </a:pPr>
            <a:endParaRPr lang="en-US" dirty="0">
              <a:cs typeface="Calibri" panose="020F0502020204030204"/>
            </a:endParaRPr>
          </a:p>
        </p:txBody>
      </p:sp>
    </p:spTree>
    <p:extLst>
      <p:ext uri="{BB962C8B-B14F-4D97-AF65-F5344CB8AC3E}">
        <p14:creationId xmlns:p14="http://schemas.microsoft.com/office/powerpoint/2010/main" val="21789810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fontAlgn="base">
              <a:spcBef>
                <a:spcPts val="634"/>
              </a:spcBef>
              <a:buNone/>
            </a:pPr>
            <a:r>
              <a:rPr lang="es-US" b="1" dirty="0">
                <a:solidFill>
                  <a:srgbClr val="000000"/>
                </a:solidFill>
                <a:cs typeface="Arial"/>
              </a:rPr>
              <a:t>Esta diapositiva tiene animación.</a:t>
            </a:r>
          </a:p>
          <a:p>
            <a:pPr marL="0" indent="0" fontAlgn="base">
              <a:spcBef>
                <a:spcPts val="634"/>
              </a:spcBef>
              <a:buNone/>
            </a:pPr>
            <a:r>
              <a:rPr lang="es-US" b="1" dirty="0"/>
              <a:t>Notas del presentador</a:t>
            </a:r>
          </a:p>
          <a:p>
            <a:pPr marL="0" indent="0" defTabSz="986995">
              <a:spcBef>
                <a:spcPts val="634"/>
              </a:spcBef>
              <a:buNone/>
              <a:defRPr/>
            </a:pPr>
            <a:r>
              <a:rPr lang="es-US" dirty="0">
                <a:solidFill>
                  <a:prstClr val="black"/>
                </a:solidFill>
                <a:ea typeface="Calibri"/>
                <a:cs typeface="Arial"/>
              </a:rPr>
              <a:t>Compruebe sus conocimientos: Pregunta 5</a:t>
            </a:r>
          </a:p>
          <a:p>
            <a:pPr marL="0" indent="0">
              <a:spcBef>
                <a:spcPts val="634"/>
              </a:spcBef>
              <a:buNone/>
              <a:defRPr/>
            </a:pPr>
            <a:r>
              <a:rPr lang="es-US" b="1" dirty="0">
                <a:solidFill>
                  <a:prstClr val="black"/>
                </a:solidFill>
                <a:cs typeface="Arial"/>
              </a:rPr>
              <a:t>La cobertura de medicamentos de Medicare también se llama _____.</a:t>
            </a:r>
          </a:p>
          <a:p>
            <a:pPr marL="240982" indent="-240982">
              <a:spcBef>
                <a:spcPts val="634"/>
              </a:spcBef>
              <a:buFontTx/>
              <a:buAutoNum type="alphaLcPeriod"/>
              <a:defRPr/>
            </a:pPr>
            <a:r>
              <a:rPr lang="es-US" dirty="0">
                <a:solidFill>
                  <a:prstClr val="black"/>
                </a:solidFill>
                <a:ea typeface="Calibri"/>
                <a:cs typeface="Arial"/>
              </a:rPr>
              <a:t>Parte A </a:t>
            </a:r>
          </a:p>
          <a:p>
            <a:pPr marL="240982" indent="-240982">
              <a:spcBef>
                <a:spcPts val="634"/>
              </a:spcBef>
              <a:buFontTx/>
              <a:buAutoNum type="alphaLcPeriod"/>
              <a:defRPr/>
            </a:pPr>
            <a:r>
              <a:rPr lang="es-US" dirty="0">
                <a:solidFill>
                  <a:prstClr val="black"/>
                </a:solidFill>
                <a:ea typeface="Calibri"/>
                <a:cs typeface="Arial"/>
              </a:rPr>
              <a:t>Parte B</a:t>
            </a:r>
          </a:p>
          <a:p>
            <a:pPr marL="240982" indent="-240982">
              <a:spcBef>
                <a:spcPts val="634"/>
              </a:spcBef>
              <a:buFontTx/>
              <a:buAutoNum type="alphaLcPeriod"/>
              <a:defRPr/>
            </a:pPr>
            <a:r>
              <a:rPr lang="es-US" dirty="0">
                <a:solidFill>
                  <a:prstClr val="black"/>
                </a:solidFill>
                <a:ea typeface="Calibri"/>
                <a:cs typeface="Arial"/>
              </a:rPr>
              <a:t>Parte D</a:t>
            </a:r>
          </a:p>
          <a:p>
            <a:pPr marL="240982" indent="-240982">
              <a:spcBef>
                <a:spcPts val="634"/>
              </a:spcBef>
              <a:buFontTx/>
              <a:buAutoNum type="alphaLcPeriod"/>
              <a:defRPr/>
            </a:pPr>
            <a:r>
              <a:rPr lang="es-US" dirty="0">
                <a:solidFill>
                  <a:prstClr val="black"/>
                </a:solidFill>
                <a:ea typeface="Calibri"/>
                <a:cs typeface="Arial"/>
              </a:rPr>
              <a:t>Todas las anteriores</a:t>
            </a:r>
          </a:p>
          <a:p>
            <a:pPr marL="0" indent="0" defTabSz="986995">
              <a:spcBef>
                <a:spcPts val="634"/>
              </a:spcBef>
              <a:buNone/>
              <a:defRPr/>
            </a:pPr>
            <a:r>
              <a:rPr lang="es-US" b="1" dirty="0">
                <a:solidFill>
                  <a:prstClr val="black"/>
                </a:solidFill>
                <a:cs typeface="Arial"/>
              </a:rPr>
              <a:t>Respuesta</a:t>
            </a:r>
            <a:r>
              <a:rPr lang="es-US" dirty="0">
                <a:solidFill>
                  <a:prstClr val="black"/>
                </a:solidFill>
                <a:cs typeface="Arial"/>
              </a:rPr>
              <a:t>: </a:t>
            </a:r>
            <a:r>
              <a:rPr lang="es-US" b="1" dirty="0">
                <a:solidFill>
                  <a:prstClr val="black"/>
                </a:solidFill>
                <a:cs typeface="Arial"/>
              </a:rPr>
              <a:t>c. Parte D</a:t>
            </a:r>
          </a:p>
          <a:p>
            <a:pPr marL="118813" indent="-118813">
              <a:spcBef>
                <a:spcPts val="634"/>
              </a:spcBef>
              <a:defRPr/>
            </a:pPr>
            <a:r>
              <a:rPr lang="es-US" dirty="0">
                <a:solidFill>
                  <a:prstClr val="black"/>
                </a:solidFill>
                <a:cs typeface="Arial"/>
              </a:rPr>
              <a:t>La cobertura de medicamentos de Medicare también se llama Parte D. </a:t>
            </a:r>
          </a:p>
          <a:p>
            <a:pPr marL="118813" indent="-118813">
              <a:spcBef>
                <a:spcPts val="634"/>
              </a:spcBef>
              <a:defRPr/>
            </a:pPr>
            <a:r>
              <a:rPr lang="es-US" dirty="0">
                <a:solidFill>
                  <a:prstClr val="black"/>
                </a:solidFill>
                <a:cs typeface="Arial"/>
              </a:rPr>
              <a:t>Es un beneficio opcional disponible para todas las personas que tienen Medicare. Si solicita Medicare Original y desea cobertura de medicamentos, debe inscribirse en un plan de medicamentos (también conocido como PDP) de Medicare. Usualmente, usted paga una prima mensual para el plan de medicamentos. </a:t>
            </a:r>
          </a:p>
          <a:p>
            <a:pPr marL="118813" indent="-118813">
              <a:spcBef>
                <a:spcPts val="634"/>
              </a:spcBef>
              <a:defRPr/>
            </a:pPr>
            <a:r>
              <a:rPr lang="es-US" dirty="0">
                <a:solidFill>
                  <a:prstClr val="black"/>
                </a:solidFill>
                <a:cs typeface="Arial"/>
              </a:rPr>
              <a:t>Puede obtener la Parte D a través de los planes de medicamentos de Medicare y los planes Medicare </a:t>
            </a:r>
            <a:r>
              <a:rPr lang="es-US" dirty="0" err="1">
                <a:solidFill>
                  <a:prstClr val="black"/>
                </a:solidFill>
                <a:cs typeface="Arial"/>
              </a:rPr>
              <a:t>Advantage</a:t>
            </a:r>
            <a:r>
              <a:rPr lang="es-US" dirty="0">
                <a:solidFill>
                  <a:prstClr val="black"/>
                </a:solidFill>
                <a:cs typeface="Arial"/>
              </a:rPr>
              <a:t> con cobertura de medicamentos (también conocidos como MA-PD). </a:t>
            </a:r>
          </a:p>
          <a:p>
            <a:pPr marL="119149" indent="-119149" defTabSz="966612">
              <a:spcBef>
                <a:spcPts val="634"/>
              </a:spcBef>
              <a:defRPr/>
            </a:pPr>
            <a:r>
              <a:rPr lang="es-US" dirty="0">
                <a:solidFill>
                  <a:prstClr val="black"/>
                </a:solidFill>
                <a:cs typeface="Arial"/>
              </a:rPr>
              <a:t>También puede recibir la cobertura de la Parte D a través de otros planes de salud de Medicare, como los Programas de Atención Integral para Personas Mayores (PACE, por sus siglas en inglés). Sin embargo, cada tipo de plan tiene reglas y excepciones especiales.</a:t>
            </a:r>
          </a:p>
          <a:p>
            <a:pPr marL="0" indent="0" defTabSz="986995">
              <a:spcBef>
                <a:spcPts val="634"/>
              </a:spcBef>
              <a:buNone/>
              <a:defRPr/>
            </a:pPr>
            <a:endParaRPr lang="en-US" dirty="0">
              <a:solidFill>
                <a:prstClr val="black"/>
              </a:solidFill>
              <a:cs typeface="Arial"/>
            </a:endParaRPr>
          </a:p>
          <a:p>
            <a:pPr marL="0" indent="0" defTabSz="986995">
              <a:spcBef>
                <a:spcPts val="634"/>
              </a:spcBef>
              <a:buNone/>
              <a:defRPr/>
            </a:pPr>
            <a:endParaRPr lang="en-US" dirty="0">
              <a:solidFill>
                <a:prstClr val="black"/>
              </a:solidFill>
              <a:cs typeface="Arial"/>
            </a:endParaRPr>
          </a:p>
          <a:p>
            <a:pPr marL="0" indent="0">
              <a:spcBef>
                <a:spcPts val="634"/>
              </a:spcBef>
              <a:buNone/>
            </a:pPr>
            <a:endParaRPr lang="en-US" dirty="0">
              <a:solidFill>
                <a:prstClr val="black"/>
              </a:solidFill>
            </a:endParaRPr>
          </a:p>
          <a:p>
            <a:pPr marL="0" indent="0">
              <a:spcBef>
                <a:spcPts val="634"/>
              </a:spcBef>
              <a:buNone/>
            </a:pPr>
            <a:endParaRPr lang="en-US" dirty="0"/>
          </a:p>
        </p:txBody>
      </p:sp>
    </p:spTree>
    <p:extLst>
      <p:ext uri="{BB962C8B-B14F-4D97-AF65-F5344CB8AC3E}">
        <p14:creationId xmlns:p14="http://schemas.microsoft.com/office/powerpoint/2010/main" val="5225819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fontAlgn="base">
              <a:spcBef>
                <a:spcPts val="634"/>
              </a:spcBef>
              <a:buNone/>
            </a:pPr>
            <a:r>
              <a:rPr lang="es-US" b="1">
                <a:solidFill>
                  <a:srgbClr val="000000"/>
                </a:solidFill>
                <a:cs typeface="Arial"/>
              </a:rPr>
              <a:t>Esta diapositiva tiene animación.</a:t>
            </a:r>
          </a:p>
          <a:p>
            <a:pPr marL="0" indent="0" fontAlgn="base">
              <a:spcBef>
                <a:spcPts val="634"/>
              </a:spcBef>
              <a:buNone/>
            </a:pPr>
            <a:r>
              <a:rPr lang="es-US">
                <a:solidFill>
                  <a:srgbClr val="444444"/>
                </a:solidFill>
                <a:cs typeface="Arial"/>
              </a:rPr>
              <a:t>​</a:t>
            </a:r>
            <a:r>
              <a:rPr lang="es-US" b="1">
                <a:solidFill>
                  <a:srgbClr val="000000"/>
                </a:solidFill>
                <a:cs typeface="Arial"/>
              </a:rPr>
              <a:t>Notas del presentador</a:t>
            </a:r>
            <a:r>
              <a:rPr lang="es-US">
                <a:solidFill>
                  <a:srgbClr val="444444"/>
                </a:solidFill>
                <a:cs typeface="Arial"/>
              </a:rPr>
              <a:t>​​</a:t>
            </a:r>
          </a:p>
          <a:p>
            <a:pPr marL="0" indent="0" defTabSz="986995">
              <a:spcBef>
                <a:spcPts val="634"/>
              </a:spcBef>
              <a:buNone/>
              <a:defRPr/>
            </a:pPr>
            <a:r>
              <a:rPr lang="es-US">
                <a:solidFill>
                  <a:prstClr val="black"/>
                </a:solidFill>
                <a:ea typeface="Calibri"/>
                <a:cs typeface="Arial"/>
              </a:rPr>
              <a:t>Compruebe sus conocimientos: Pregunta 6</a:t>
            </a:r>
          </a:p>
          <a:p>
            <a:pPr marL="0" indent="0" defTabSz="986995">
              <a:spcBef>
                <a:spcPts val="634"/>
              </a:spcBef>
              <a:buNone/>
              <a:defRPr/>
            </a:pPr>
            <a:r>
              <a:rPr lang="es-US" b="1">
                <a:solidFill>
                  <a:prstClr val="black"/>
                </a:solidFill>
                <a:ea typeface="Calibri"/>
                <a:cs typeface="Arial"/>
              </a:rPr>
              <a:t>Es julio. El año pasado solicitó Medicare, pero no se unió a un plan de medicamentos de Medicare. En general, ¿cuándo será su próxima oportunidad para obtener la Parte D? </a:t>
            </a:r>
          </a:p>
          <a:p>
            <a:pPr marL="0" indent="0" defTabSz="986995">
              <a:spcBef>
                <a:spcPts val="634"/>
              </a:spcBef>
              <a:buNone/>
              <a:defRPr/>
            </a:pPr>
            <a:r>
              <a:rPr lang="es-US">
                <a:solidFill>
                  <a:prstClr val="black"/>
                </a:solidFill>
                <a:ea typeface="Calibri"/>
                <a:cs typeface="Arial"/>
              </a:rPr>
              <a:t>a. Período de Inscripción Abierta (OEP, por sus siglas en inglés)</a:t>
            </a:r>
          </a:p>
          <a:p>
            <a:pPr marL="0" indent="0" defTabSz="986995">
              <a:spcBef>
                <a:spcPts val="634"/>
              </a:spcBef>
              <a:buNone/>
              <a:defRPr/>
            </a:pPr>
            <a:r>
              <a:rPr lang="es-US">
                <a:solidFill>
                  <a:prstClr val="black"/>
                </a:solidFill>
                <a:ea typeface="Calibri"/>
                <a:cs typeface="Arial"/>
              </a:rPr>
              <a:t>b. Período de Inscripción Inicial (IEP, por sus siglas en inglés)</a:t>
            </a:r>
          </a:p>
          <a:p>
            <a:pPr marL="0" indent="0" defTabSz="986995">
              <a:spcBef>
                <a:spcPts val="634"/>
              </a:spcBef>
              <a:buNone/>
              <a:defRPr/>
            </a:pPr>
            <a:r>
              <a:rPr lang="es-US">
                <a:solidFill>
                  <a:prstClr val="black"/>
                </a:solidFill>
                <a:ea typeface="Calibri"/>
                <a:cs typeface="Arial"/>
              </a:rPr>
              <a:t>c. Su próximo cumpleaños</a:t>
            </a:r>
          </a:p>
          <a:p>
            <a:pPr marL="0" indent="0" defTabSz="986995">
              <a:spcBef>
                <a:spcPts val="634"/>
              </a:spcBef>
              <a:buNone/>
              <a:defRPr/>
            </a:pPr>
            <a:r>
              <a:rPr lang="es-US">
                <a:solidFill>
                  <a:prstClr val="black"/>
                </a:solidFill>
                <a:ea typeface="Calibri"/>
                <a:cs typeface="Arial"/>
              </a:rPr>
              <a:t>d. 12 meses después del IEP</a:t>
            </a:r>
          </a:p>
          <a:p>
            <a:pPr marL="0" indent="0" defTabSz="986995">
              <a:spcBef>
                <a:spcPts val="634"/>
              </a:spcBef>
              <a:buNone/>
              <a:defRPr/>
            </a:pPr>
            <a:r>
              <a:rPr lang="es-US" b="1">
                <a:solidFill>
                  <a:prstClr val="black"/>
                </a:solidFill>
                <a:ea typeface="Calibri"/>
                <a:cs typeface="Arial"/>
              </a:rPr>
              <a:t>Respuesta: a. Período de Inscripción Abierta (OEP) </a:t>
            </a:r>
          </a:p>
          <a:p>
            <a:pPr marL="0" indent="0" defTabSz="986995">
              <a:spcBef>
                <a:spcPts val="634"/>
              </a:spcBef>
              <a:buNone/>
              <a:defRPr/>
            </a:pPr>
            <a:r>
              <a:rPr lang="es-US">
                <a:solidFill>
                  <a:prstClr val="black"/>
                </a:solidFill>
                <a:ea typeface="Calibri"/>
                <a:cs typeface="Arial"/>
              </a:rPr>
              <a:t>En general, lo más temprano que puede inscribirse en un plan de la Parte D es durante el próximo OEP, del 15 de octubre al 7 de diciembre. Cada año tiene la posibilidad de modificar su cobertura de medicamentos recetados de Medicare para el año siguiente. Para la mayoría de las personas, ese es el único momento del año en que se pueden hacer cambios. Si realiza modificaciones durante este período, la cobertura nueva comenzará el 1º de enero.</a:t>
            </a:r>
          </a:p>
          <a:p>
            <a:pPr marL="0" indent="0">
              <a:spcBef>
                <a:spcPts val="634"/>
              </a:spcBef>
              <a:buNone/>
              <a:defRPr/>
            </a:pPr>
            <a:r>
              <a:rPr lang="es-US" b="1">
                <a:solidFill>
                  <a:prstClr val="black"/>
                </a:solidFill>
                <a:cs typeface="Arial"/>
              </a:rPr>
              <a:t>NOTA:</a:t>
            </a:r>
            <a:r>
              <a:rPr lang="es-US">
                <a:solidFill>
                  <a:prstClr val="black"/>
                </a:solidFill>
                <a:cs typeface="Arial"/>
              </a:rPr>
              <a:t> Es posible que tenga que pagar una multa por inscripción tardía si, en cualquier momento después de que su IEP finalice, pasa un período de al menos 63 días consecutivos sin la Parte D u otra cobertura acreditable de medicamentos.  El costo de esta multa dependerá de cuánto tiempo haya pasado sin la cobertura acreditable. </a:t>
            </a:r>
          </a:p>
        </p:txBody>
      </p:sp>
    </p:spTree>
    <p:extLst>
      <p:ext uri="{BB962C8B-B14F-4D97-AF65-F5344CB8AC3E}">
        <p14:creationId xmlns:p14="http://schemas.microsoft.com/office/powerpoint/2010/main" val="22133876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43325"/>
            <a:ext cx="5759450" cy="4982422"/>
          </a:xfrm>
        </p:spPr>
        <p:txBody>
          <a:bodyPr/>
          <a:lstStyle/>
          <a:p>
            <a:pPr marL="0" indent="0" defTabSz="966612">
              <a:spcBef>
                <a:spcPts val="634"/>
              </a:spcBef>
              <a:buNone/>
              <a:defRPr/>
            </a:pPr>
            <a:r>
              <a:rPr lang="es-US" b="1">
                <a:solidFill>
                  <a:prstClr val="black"/>
                </a:solidFill>
                <a:cs typeface="Arial" panose="020B0604020202020204" pitchFamily="34" charset="0"/>
              </a:rPr>
              <a:t>Notas del presentador/a</a:t>
            </a:r>
          </a:p>
          <a:p>
            <a:pPr marL="0" indent="0" defTabSz="966612">
              <a:spcBef>
                <a:spcPts val="634"/>
              </a:spcBef>
              <a:buNone/>
              <a:defRPr/>
            </a:pPr>
            <a:r>
              <a:rPr lang="es-US">
                <a:solidFill>
                  <a:prstClr val="black"/>
                </a:solidFill>
                <a:cs typeface="Arial" panose="020B0604020202020204" pitchFamily="34" charset="0"/>
              </a:rPr>
              <a:t>La lección 5 explica Medicare Advantage (Parte C), Planes de Costos y Programas de </a:t>
            </a:r>
            <a:r>
              <a:rPr lang="es-US"/>
              <a:t>Cuidado Integral para Personas Mayores (PACE)</a:t>
            </a:r>
            <a:r>
              <a:rPr lang="es-US">
                <a:solidFill>
                  <a:prstClr val="black"/>
                </a:solidFill>
                <a:cs typeface="Arial" panose="020B0604020202020204" pitchFamily="34" charset="0"/>
              </a:rPr>
              <a:t>. </a:t>
            </a:r>
          </a:p>
        </p:txBody>
      </p:sp>
    </p:spTree>
    <p:extLst>
      <p:ext uri="{BB962C8B-B14F-4D97-AF65-F5344CB8AC3E}">
        <p14:creationId xmlns:p14="http://schemas.microsoft.com/office/powerpoint/2010/main" val="204700069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s-US" sz="1300" b="1">
                <a:solidFill>
                  <a:prstClr val="black"/>
                </a:solidFill>
                <a:cs typeface="Arial"/>
              </a:rPr>
              <a:t>Notas del presentador/a</a:t>
            </a:r>
          </a:p>
          <a:p>
            <a:pPr marL="0" indent="0" defTabSz="966612">
              <a:spcBef>
                <a:spcPts val="634"/>
              </a:spcBef>
              <a:buNone/>
              <a:defRPr/>
            </a:pPr>
            <a:r>
              <a:rPr lang="es-US">
                <a:solidFill>
                  <a:prstClr val="black"/>
                </a:solidFill>
                <a:cs typeface="Arial" panose="020B0604020202020204" pitchFamily="34" charset="0"/>
              </a:rPr>
              <a:t>Al final de esta lección, usted podrá:</a:t>
            </a:r>
          </a:p>
          <a:p>
            <a:pPr marL="125525" indent="-125525">
              <a:spcBef>
                <a:spcPts val="634"/>
              </a:spcBef>
              <a:defRPr/>
            </a:pPr>
            <a:r>
              <a:rPr lang="es-US"/>
              <a:t>Explicar los Planes de Medicare Advantage y cómo funcionan</a:t>
            </a:r>
          </a:p>
          <a:p>
            <a:pPr marL="125525" indent="-125525">
              <a:spcBef>
                <a:spcPts val="634"/>
              </a:spcBef>
              <a:defRPr/>
            </a:pPr>
            <a:r>
              <a:rPr lang="es-US"/>
              <a:t>Analizar qué se debe tener en cuenta al decidir si se inscribe en un plan Medicare Advantage, como cobertura y costos</a:t>
            </a:r>
          </a:p>
          <a:p>
            <a:pPr marL="125525" indent="-125525">
              <a:spcBef>
                <a:spcPts val="634"/>
              </a:spcBef>
              <a:defRPr/>
            </a:pPr>
            <a:r>
              <a:rPr lang="es-US"/>
              <a:t>Explicar quién puede inscribirse en un plan y cuándo y cómo inscribirse</a:t>
            </a:r>
          </a:p>
          <a:p>
            <a:pPr marL="125525" indent="-125525">
              <a:spcBef>
                <a:spcPts val="634"/>
              </a:spcBef>
              <a:defRPr/>
            </a:pPr>
            <a:r>
              <a:rPr lang="es-US"/>
              <a:t>Explicar la diferencia entre los planes de Medicare Advantage y las pólizas del Seguro Suplementario de Medicare (Medigap)</a:t>
            </a:r>
          </a:p>
          <a:p>
            <a:pPr marL="125525" indent="-125525" defTabSz="966612">
              <a:spcBef>
                <a:spcPts val="634"/>
              </a:spcBef>
              <a:defRPr/>
            </a:pPr>
            <a:r>
              <a:rPr lang="es-US"/>
              <a:t>Describir otros tipos de planes de salud de Medicare que pueden estar disponibles</a:t>
            </a:r>
          </a:p>
        </p:txBody>
      </p:sp>
    </p:spTree>
    <p:extLst>
      <p:ext uri="{BB962C8B-B14F-4D97-AF65-F5344CB8AC3E}">
        <p14:creationId xmlns:p14="http://schemas.microsoft.com/office/powerpoint/2010/main" val="38767107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s-US" b="1" dirty="0">
                <a:solidFill>
                  <a:prstClr val="black"/>
                </a:solidFill>
                <a:ea typeface="ＭＳ Ｐゴシック"/>
                <a:cs typeface="Arial"/>
              </a:rPr>
              <a:t>Esta diapositiva tiene animación.</a:t>
            </a:r>
          </a:p>
          <a:p>
            <a:pPr marL="0" indent="0" defTabSz="966612">
              <a:spcBef>
                <a:spcPts val="634"/>
              </a:spcBef>
              <a:buNone/>
              <a:defRPr/>
            </a:pPr>
            <a:r>
              <a:rPr lang="es-US" b="1" dirty="0">
                <a:solidFill>
                  <a:prstClr val="black"/>
                </a:solidFill>
                <a:cs typeface="Arial"/>
              </a:rPr>
              <a:t>Notas del presentador/a</a:t>
            </a:r>
          </a:p>
          <a:p>
            <a:pPr marL="119149" indent="-119149">
              <a:spcBef>
                <a:spcPts val="634"/>
              </a:spcBef>
              <a:defRPr/>
            </a:pPr>
            <a:r>
              <a:rPr lang="es-US" b="1" dirty="0">
                <a:solidFill>
                  <a:prstClr val="black"/>
                </a:solidFill>
                <a:cs typeface="Arial"/>
              </a:rPr>
              <a:t>Un plan de Medicare </a:t>
            </a:r>
            <a:r>
              <a:rPr lang="es-US" b="1" dirty="0" err="1">
                <a:solidFill>
                  <a:prstClr val="black"/>
                </a:solidFill>
                <a:cs typeface="Arial"/>
              </a:rPr>
              <a:t>Advantage</a:t>
            </a:r>
            <a:r>
              <a:rPr lang="es-US" b="1" dirty="0">
                <a:solidFill>
                  <a:prstClr val="black"/>
                </a:solidFill>
                <a:cs typeface="Arial"/>
              </a:rPr>
              <a:t> es otra forma de obtener la cobertura de la Parte A (seguro hospitalario) y la Parte B (seguro médico) de Medicare. </a:t>
            </a:r>
            <a:r>
              <a:rPr lang="es-US" dirty="0">
                <a:solidFill>
                  <a:prstClr val="black"/>
                </a:solidFill>
                <a:cs typeface="Arial"/>
              </a:rPr>
              <a:t>Los planes, a veces denominados “Parte C”, son ofrecidos por compañías privadas aprobadas por Medicare que deben seguir las reglas establecidas por Medicare. Si usted se inscribe en un plan Medicare </a:t>
            </a:r>
            <a:r>
              <a:rPr lang="es-US" dirty="0" err="1">
                <a:solidFill>
                  <a:prstClr val="black"/>
                </a:solidFill>
                <a:cs typeface="Arial"/>
              </a:rPr>
              <a:t>Advantage</a:t>
            </a:r>
            <a:r>
              <a:rPr lang="es-US" dirty="0">
                <a:solidFill>
                  <a:prstClr val="black"/>
                </a:solidFill>
                <a:cs typeface="Arial"/>
              </a:rPr>
              <a:t>, aún tendrá Medicare pero obtendrá la cobertura de la Parte A y la Parte B de Medicare del plan Medicare </a:t>
            </a:r>
            <a:r>
              <a:rPr lang="es-US" dirty="0" err="1">
                <a:solidFill>
                  <a:prstClr val="black"/>
                </a:solidFill>
                <a:cs typeface="Arial"/>
              </a:rPr>
              <a:t>Advantage</a:t>
            </a:r>
            <a:r>
              <a:rPr lang="es-US" dirty="0">
                <a:solidFill>
                  <a:prstClr val="black"/>
                </a:solidFill>
                <a:cs typeface="Arial"/>
              </a:rPr>
              <a:t>, no de Medicare Original. </a:t>
            </a:r>
            <a:r>
              <a:rPr lang="es-US" dirty="0"/>
              <a:t>La mayoría de los planes Medicare </a:t>
            </a:r>
            <a:r>
              <a:rPr lang="es-US" dirty="0" err="1"/>
              <a:t>Advantage</a:t>
            </a:r>
            <a:r>
              <a:rPr lang="es-US" dirty="0"/>
              <a:t> incluyen cobertura de medicamentos (Parte D).</a:t>
            </a:r>
            <a:r>
              <a:rPr lang="es-US" dirty="0">
                <a:solidFill>
                  <a:prstClr val="black"/>
                </a:solidFill>
                <a:cs typeface="Arial"/>
              </a:rPr>
              <a:t> En la mayoría de los casos, deberá usar proveedores de atención médica que participen en la red del plan. </a:t>
            </a:r>
            <a:r>
              <a:rPr lang="es-US" dirty="0"/>
              <a:t>Estos planes establecen un límite sobre lo que tendrá que pagar de su bolsillo cada año por los servicios cubiertos. Algunos planes ofrecen cobertura que no es de emergencia fuera de la red, pero generalmente a un costo más alto. En muchos casos, deberá obtener aprobación de su plan antes de que cubra ciertos medicamentos o servicios. </a:t>
            </a:r>
            <a:r>
              <a:rPr lang="es-US" dirty="0">
                <a:solidFill>
                  <a:prstClr val="black"/>
                </a:solidFill>
                <a:cs typeface="Arial"/>
              </a:rPr>
              <a:t> </a:t>
            </a:r>
          </a:p>
          <a:p>
            <a:pPr marL="119149" indent="-119149" defTabSz="966612">
              <a:spcBef>
                <a:spcPts val="634"/>
              </a:spcBef>
              <a:defRPr/>
            </a:pPr>
            <a:r>
              <a:rPr lang="es-US" b="1" dirty="0">
                <a:solidFill>
                  <a:prstClr val="black"/>
                </a:solidFill>
                <a:cs typeface="Arial"/>
              </a:rPr>
              <a:t>Si se une a un Plan de Medicare </a:t>
            </a:r>
            <a:r>
              <a:rPr lang="es-US" b="1" dirty="0" err="1">
                <a:solidFill>
                  <a:prstClr val="black"/>
                </a:solidFill>
                <a:cs typeface="Arial"/>
              </a:rPr>
              <a:t>Advantage</a:t>
            </a:r>
            <a:r>
              <a:rPr lang="es-US" b="1" dirty="0">
                <a:solidFill>
                  <a:prstClr val="black"/>
                </a:solidFill>
                <a:cs typeface="Arial"/>
              </a:rPr>
              <a:t>, es posible que su plan le entregue una tarjeta para que la use cuando reciba servicios y suministros para el cuidado de la salud. </a:t>
            </a:r>
            <a:r>
              <a:rPr lang="es-US" dirty="0">
                <a:solidFill>
                  <a:prstClr val="black"/>
                </a:solidFill>
                <a:cs typeface="Arial"/>
              </a:rPr>
              <a:t>La tarjeta de identificación del plan Medicare </a:t>
            </a:r>
            <a:r>
              <a:rPr lang="es-US" dirty="0" err="1">
                <a:solidFill>
                  <a:prstClr val="black"/>
                </a:solidFill>
                <a:cs typeface="Arial"/>
              </a:rPr>
              <a:t>Advantage</a:t>
            </a:r>
            <a:r>
              <a:rPr lang="es-US" dirty="0">
                <a:solidFill>
                  <a:prstClr val="black"/>
                </a:solidFill>
                <a:cs typeface="Arial"/>
              </a:rPr>
              <a:t> es su tarjeta principal para Medicare. Sin embargo, también es posible que le pidan que muestre su tarjeta Medicare Original, por lo que también debe llevar esa tarjeta consigo. </a:t>
            </a:r>
          </a:p>
        </p:txBody>
      </p:sp>
    </p:spTree>
    <p:extLst>
      <p:ext uri="{BB962C8B-B14F-4D97-AF65-F5344CB8AC3E}">
        <p14:creationId xmlns:p14="http://schemas.microsoft.com/office/powerpoint/2010/main" val="2401213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85011" y="3581400"/>
            <a:ext cx="6460957" cy="5606626"/>
          </a:xfrm>
        </p:spPr>
        <p:txBody>
          <a:bodyPr/>
          <a:lstStyle/>
          <a:p>
            <a:pPr marL="0" indent="0" defTabSz="966612">
              <a:spcBef>
                <a:spcPts val="634"/>
              </a:spcBef>
              <a:buNone/>
              <a:defRPr/>
            </a:pPr>
            <a:r>
              <a:rPr lang="es-US" b="1" dirty="0">
                <a:solidFill>
                  <a:prstClr val="black"/>
                </a:solidFill>
                <a:ea typeface="ＭＳ Ｐゴシック"/>
                <a:cs typeface="Arial" panose="020B0604020202020204" pitchFamily="34" charset="0"/>
              </a:rPr>
              <a:t>Esta diapositiva tiene animación.</a:t>
            </a:r>
          </a:p>
          <a:p>
            <a:pPr marL="0" indent="0" defTabSz="966612">
              <a:spcBef>
                <a:spcPts val="634"/>
              </a:spcBef>
              <a:buNone/>
              <a:defRPr/>
            </a:pPr>
            <a:r>
              <a:rPr lang="es-US" b="1" dirty="0">
                <a:cs typeface="Arial" panose="020B0604020202020204" pitchFamily="34" charset="0"/>
              </a:rPr>
              <a:t>Notas del presentador/a</a:t>
            </a:r>
          </a:p>
          <a:p>
            <a:pPr marL="0" indent="0" defTabSz="966612">
              <a:spcBef>
                <a:spcPts val="634"/>
              </a:spcBef>
              <a:buNone/>
              <a:defRPr/>
            </a:pPr>
            <a:r>
              <a:rPr lang="es-US" b="1" dirty="0">
                <a:solidFill>
                  <a:prstClr val="black"/>
                </a:solidFill>
                <a:cs typeface="Arial" panose="020B0604020202020204" pitchFamily="34" charset="0"/>
              </a:rPr>
              <a:t>En un plan Medicare </a:t>
            </a:r>
            <a:r>
              <a:rPr lang="es-US" b="1" dirty="0" err="1">
                <a:solidFill>
                  <a:prstClr val="black"/>
                </a:solidFill>
                <a:cs typeface="Arial" panose="020B0604020202020204" pitchFamily="34" charset="0"/>
              </a:rPr>
              <a:t>Advantage</a:t>
            </a:r>
            <a:r>
              <a:rPr lang="es-US" b="1" dirty="0">
                <a:solidFill>
                  <a:prstClr val="black"/>
                </a:solidFill>
                <a:cs typeface="Arial" panose="020B0604020202020204" pitchFamily="34" charset="0"/>
              </a:rPr>
              <a:t>, usted:</a:t>
            </a:r>
          </a:p>
          <a:p>
            <a:pPr marL="181240" lvl="1" indent="-181240" defTabSz="966612">
              <a:spcBef>
                <a:spcPts val="634"/>
              </a:spcBef>
              <a:buFont typeface="Wingdings" panose="05000000000000000000" pitchFamily="2" charset="2"/>
              <a:buChar char="§"/>
              <a:tabLst>
                <a:tab pos="125861" algn="l"/>
              </a:tabLst>
              <a:defRPr/>
            </a:pPr>
            <a:r>
              <a:rPr lang="es-US" dirty="0">
                <a:solidFill>
                  <a:prstClr val="black"/>
                </a:solidFill>
                <a:cs typeface="Arial" panose="020B0604020202020204" pitchFamily="34" charset="0"/>
              </a:rPr>
              <a:t>Seguirá inscrito en Medicare con todos los derechos y las protecciones.</a:t>
            </a:r>
          </a:p>
          <a:p>
            <a:pPr marL="181240" lvl="1" indent="-181240" defTabSz="966612">
              <a:spcBef>
                <a:spcPts val="634"/>
              </a:spcBef>
              <a:buFont typeface="Wingdings" panose="05000000000000000000" pitchFamily="2" charset="2"/>
              <a:buChar char="§"/>
              <a:tabLst>
                <a:tab pos="125861" algn="l"/>
              </a:tabLst>
              <a:defRPr/>
            </a:pPr>
            <a:r>
              <a:rPr lang="es-US" dirty="0">
                <a:solidFill>
                  <a:prstClr val="black"/>
                </a:solidFill>
                <a:cs typeface="Arial" panose="020B0604020202020204" pitchFamily="34" charset="0"/>
              </a:rPr>
              <a:t>Seguirá recibiendo los servicios cubiertos por las Partes A y B, pero en este caso los cubrirá el plan de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en vez de Medicare Original (debe tener tanto la Parte A como la Parte B para inscribirse en un plan de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a:t>
            </a:r>
          </a:p>
          <a:p>
            <a:pPr marL="181240" lvl="1" indent="-181240" defTabSz="966612">
              <a:spcBef>
                <a:spcPts val="634"/>
              </a:spcBef>
              <a:buFont typeface="Wingdings" panose="05000000000000000000" pitchFamily="2" charset="2"/>
              <a:buChar char="§"/>
              <a:tabLst>
                <a:tab pos="125861" algn="l"/>
              </a:tabLst>
              <a:defRPr/>
            </a:pPr>
            <a:r>
              <a:rPr lang="es-US" dirty="0">
                <a:solidFill>
                  <a:prstClr val="black"/>
                </a:solidFill>
                <a:cs typeface="Arial" panose="020B0604020202020204" pitchFamily="34" charset="0"/>
              </a:rPr>
              <a:t>No le pueden cobrar más que Medicare Original por determinados servicios, como quimioterapia, diálisis y cuidado en un centro de enfermería especializada (SNF)</a:t>
            </a:r>
          </a:p>
          <a:p>
            <a:pPr marL="181240" lvl="1" indent="-181240" defTabSz="966612">
              <a:spcBef>
                <a:spcPts val="634"/>
              </a:spcBef>
              <a:buFont typeface="Wingdings" panose="05000000000000000000" pitchFamily="2" charset="2"/>
              <a:buChar char="§"/>
              <a:tabLst>
                <a:tab pos="125861" algn="l"/>
              </a:tabLst>
              <a:defRPr/>
            </a:pPr>
            <a:r>
              <a:rPr lang="es-US" dirty="0">
                <a:solidFill>
                  <a:prstClr val="black"/>
                </a:solidFill>
                <a:cs typeface="Arial" panose="020B0604020202020204" pitchFamily="34" charset="0"/>
              </a:rPr>
              <a:t>Puede elegir un plan que incluya cobertura de medicamentos. </a:t>
            </a:r>
          </a:p>
          <a:p>
            <a:pPr marL="181240" lvl="1" indent="-181240" defTabSz="966612">
              <a:spcBef>
                <a:spcPts val="634"/>
              </a:spcBef>
              <a:buFont typeface="Wingdings" panose="05000000000000000000" pitchFamily="2" charset="2"/>
              <a:buChar char="§"/>
              <a:tabLst>
                <a:tab pos="125861" algn="l"/>
              </a:tabLst>
              <a:defRPr/>
            </a:pPr>
            <a:r>
              <a:rPr lang="es-US" dirty="0">
                <a:solidFill>
                  <a:prstClr val="black"/>
                </a:solidFill>
                <a:cs typeface="Arial" panose="020B0604020202020204" pitchFamily="34" charset="0"/>
              </a:rPr>
              <a:t>Puede elegir un plan que incluya beneficios adicionales que Medicare no cubra, como beneficios de visión, dentales o de estado físico y bienestar</a:t>
            </a:r>
          </a:p>
          <a:p>
            <a:pPr marL="181240" lvl="1" indent="-181240" defTabSz="966612">
              <a:spcBef>
                <a:spcPts val="634"/>
              </a:spcBef>
              <a:buFont typeface="Wingdings" panose="05000000000000000000" pitchFamily="2" charset="2"/>
              <a:buChar char="§"/>
              <a:tabLst>
                <a:tab pos="125861" algn="l"/>
              </a:tabLst>
              <a:defRPr/>
            </a:pPr>
            <a:r>
              <a:rPr lang="es-US" dirty="0">
                <a:solidFill>
                  <a:prstClr val="black"/>
                </a:solidFill>
                <a:cs typeface="Arial" panose="020B0604020202020204" pitchFamily="34" charset="0"/>
              </a:rPr>
              <a:t>Sus gastos directos de bolsillo pueden variar según el plan</a:t>
            </a:r>
          </a:p>
          <a:p>
            <a:pPr marL="181240" lvl="1" indent="-181240" defTabSz="966612">
              <a:spcBef>
                <a:spcPts val="634"/>
              </a:spcBef>
              <a:buFont typeface="Wingdings" panose="05000000000000000000" pitchFamily="2" charset="2"/>
              <a:buChar char="§"/>
              <a:tabLst>
                <a:tab pos="125861" algn="l"/>
              </a:tabLst>
              <a:defRPr/>
            </a:pPr>
            <a:r>
              <a:rPr lang="es-US" dirty="0">
                <a:solidFill>
                  <a:prstClr val="black"/>
                </a:solidFill>
                <a:cs typeface="Arial" panose="020B0604020202020204" pitchFamily="34" charset="0"/>
              </a:rPr>
              <a:t>Puede tener un límite anual para sus gastos de bolsillo</a:t>
            </a:r>
          </a:p>
          <a:p>
            <a:pPr marL="0" indent="0" defTabSz="966612">
              <a:spcBef>
                <a:spcPts val="634"/>
              </a:spcBef>
              <a:buNone/>
              <a:defRPr/>
            </a:pPr>
            <a:r>
              <a:rPr lang="es-US" b="1" dirty="0">
                <a:solidFill>
                  <a:prstClr val="black"/>
                </a:solidFill>
                <a:cs typeface="Arial" panose="020B0604020202020204" pitchFamily="34" charset="0"/>
              </a:rPr>
              <a:t>Nota:</a:t>
            </a:r>
            <a:r>
              <a:rPr lang="es-US" dirty="0">
                <a:solidFill>
                  <a:prstClr val="black"/>
                </a:solidFill>
                <a:cs typeface="Arial" panose="020B0604020202020204" pitchFamily="34" charset="0"/>
              </a:rPr>
              <a:t> Los planes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pueden cubrir más beneficios adicionales que en el pasado, incluso servicios como transporte al consultorio médico, medicamentos recetados de venta libre, servicios de cuidado de día para adultos y otros servicios que promueven su salud y bienestar. Los planes también pueden adaptar sus ofertas del plan a personas con determinadas afecciones crónicas. Puede obtener más detalles sobre estos beneficios en los materiales del plan. Para que los CMS aprueben un beneficio adicional, este beneficio debe estar directamente relacionado con las necesidades de atención médica de un inscrito y estar recomendados por un profesional médico certificado como parte de un plan de atención si no está proporcionado directamente por uno. Visite </a:t>
            </a:r>
            <a:r>
              <a:rPr lang="es-US" dirty="0">
                <a:solidFill>
                  <a:prstClr val="black"/>
                </a:solidFill>
                <a:cs typeface="Arial" panose="020B0604020202020204" pitchFamily="34" charset="0"/>
                <a:hlinkClick r:id="rId3"/>
              </a:rPr>
              <a:t>CMSnationaltrainingprogram.cms.gov/?q=</a:t>
            </a:r>
            <a:r>
              <a:rPr lang="es-US" dirty="0" err="1">
                <a:solidFill>
                  <a:prstClr val="black"/>
                </a:solidFill>
                <a:cs typeface="Arial" panose="020B0604020202020204" pitchFamily="34" charset="0"/>
                <a:hlinkClick r:id="rId3"/>
              </a:rPr>
              <a:t>global-search&amp;combine</a:t>
            </a:r>
            <a:r>
              <a:rPr lang="es-US" dirty="0">
                <a:solidFill>
                  <a:prstClr val="black"/>
                </a:solidFill>
                <a:cs typeface="Arial" panose="020B0604020202020204" pitchFamily="34" charset="0"/>
                <a:hlinkClick r:id="rId3"/>
              </a:rPr>
              <a:t>=classroom%20modules</a:t>
            </a:r>
            <a:r>
              <a:rPr lang="es-US" dirty="0">
                <a:solidFill>
                  <a:prstClr val="black"/>
                </a:solidFill>
                <a:cs typeface="Arial" panose="020B0604020202020204" pitchFamily="34" charset="0"/>
              </a:rPr>
              <a:t> para consultar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y otros planes de salud” si desea obtener más información sobre los beneficios adicionales ampliados relacionados con la salud.</a:t>
            </a:r>
          </a:p>
          <a:p>
            <a:pPr marL="0" indent="0" defTabSz="966612">
              <a:spcBef>
                <a:spcPts val="634"/>
              </a:spcBef>
              <a:buNone/>
              <a:defRPr/>
            </a:pPr>
            <a:endParaRPr lang="en-US" dirty="0">
              <a:solidFill>
                <a:prstClr val="black"/>
              </a:solidFill>
              <a:cs typeface="Arial" panose="020B0604020202020204" pitchFamily="34" charset="0"/>
            </a:endParaRPr>
          </a:p>
          <a:p>
            <a:pPr marL="0" indent="0" defTabSz="966612">
              <a:spcBef>
                <a:spcPts val="634"/>
              </a:spcBef>
              <a:buNone/>
              <a:defRPr/>
            </a:pPr>
            <a:endParaRPr lang="en-US" sz="1500" b="1" dirty="0">
              <a:solidFill>
                <a:prstClr val="black"/>
              </a:solidFill>
              <a:cs typeface="Arial" panose="020B0604020202020204" pitchFamily="34" charset="0"/>
            </a:endParaRPr>
          </a:p>
        </p:txBody>
      </p:sp>
    </p:spTree>
    <p:extLst>
      <p:ext uri="{BB962C8B-B14F-4D97-AF65-F5344CB8AC3E}">
        <p14:creationId xmlns:p14="http://schemas.microsoft.com/office/powerpoint/2010/main" val="63188406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852160" cy="5615093"/>
          </a:xfrm>
        </p:spPr>
        <p:txBody>
          <a:bodyPr/>
          <a:lstStyle/>
          <a:p>
            <a:pPr marL="0" indent="0" defTabSz="966612">
              <a:spcBef>
                <a:spcPts val="634"/>
              </a:spcBef>
              <a:buNone/>
              <a:defRPr/>
            </a:pPr>
            <a:r>
              <a:rPr lang="es-US" b="1" dirty="0">
                <a:solidFill>
                  <a:prstClr val="black"/>
                </a:solidFill>
                <a:ea typeface="ＭＳ Ｐゴシック"/>
                <a:cs typeface="Arial"/>
              </a:rPr>
              <a:t>Esta diapositiva tiene animación.</a:t>
            </a:r>
          </a:p>
          <a:p>
            <a:pPr marL="0" indent="0" defTabSz="966612">
              <a:spcBef>
                <a:spcPts val="634"/>
              </a:spcBef>
              <a:buNone/>
              <a:defRPr/>
            </a:pPr>
            <a:r>
              <a:rPr lang="es-US" b="1" dirty="0">
                <a:cs typeface="Arial"/>
              </a:rPr>
              <a:t>Notas del presentador/a</a:t>
            </a:r>
          </a:p>
          <a:p>
            <a:pPr marL="180569" indent="-180569" defTabSz="966612">
              <a:spcBef>
                <a:spcPts val="634"/>
              </a:spcBef>
              <a:defRPr/>
            </a:pPr>
            <a:r>
              <a:rPr lang="es-US" dirty="0">
                <a:solidFill>
                  <a:prstClr val="black"/>
                </a:solidFill>
                <a:cs typeface="Arial"/>
              </a:rPr>
              <a:t>Cada plan tiene un área de servicios en la que deben vivir los afiliados.</a:t>
            </a:r>
          </a:p>
          <a:p>
            <a:pPr marL="180569" indent="-180569" defTabSz="966612">
              <a:spcBef>
                <a:spcPts val="634"/>
              </a:spcBef>
              <a:defRPr/>
            </a:pPr>
            <a:r>
              <a:rPr lang="es-US" dirty="0">
                <a:solidFill>
                  <a:prstClr val="black"/>
                </a:solidFill>
                <a:cs typeface="Arial"/>
              </a:rPr>
              <a:t>Usted (o un proveedor que actúa en su nombre) puede solicitar con anticipación que le informen si el plan cubrirá un artículo o un servicio. A veces, usted debe hacer esto para que el servicio sea cubierto. Esto se denomina una "determinación de la organización". Comuníquese con su plan para obtener más información.</a:t>
            </a:r>
          </a:p>
          <a:p>
            <a:pPr marL="180569" indent="-180569">
              <a:spcBef>
                <a:spcPts val="634"/>
              </a:spcBef>
              <a:defRPr/>
            </a:pPr>
            <a:r>
              <a:rPr lang="es-US" dirty="0">
                <a:solidFill>
                  <a:prstClr val="black"/>
                </a:solidFill>
                <a:cs typeface="Arial"/>
              </a:rPr>
              <a:t>Medicare paga un monto fijo por su cobertura a las compañías que ofrecen planes Medicare </a:t>
            </a:r>
            <a:r>
              <a:rPr lang="es-US" dirty="0" err="1">
                <a:solidFill>
                  <a:prstClr val="black"/>
                </a:solidFill>
                <a:cs typeface="Arial"/>
              </a:rPr>
              <a:t>Advantage</a:t>
            </a:r>
            <a:r>
              <a:rPr lang="es-US" dirty="0">
                <a:solidFill>
                  <a:prstClr val="black"/>
                </a:solidFill>
                <a:cs typeface="Arial"/>
              </a:rPr>
              <a:t> todos los meses. </a:t>
            </a:r>
          </a:p>
          <a:p>
            <a:pPr marL="181237" indent="-181237" defTabSz="966612">
              <a:spcBef>
                <a:spcPts val="634"/>
              </a:spcBef>
              <a:defRPr/>
            </a:pPr>
            <a:r>
              <a:rPr lang="es-US" dirty="0">
                <a:solidFill>
                  <a:prstClr val="black"/>
                </a:solidFill>
                <a:cs typeface="Arial"/>
              </a:rPr>
              <a:t>Cada plan Medicare </a:t>
            </a:r>
            <a:r>
              <a:rPr lang="es-US" dirty="0" err="1">
                <a:solidFill>
                  <a:prstClr val="black"/>
                </a:solidFill>
                <a:cs typeface="Arial"/>
              </a:rPr>
              <a:t>Advantage</a:t>
            </a:r>
            <a:r>
              <a:rPr lang="es-US" dirty="0">
                <a:solidFill>
                  <a:prstClr val="black"/>
                </a:solidFill>
                <a:cs typeface="Arial"/>
              </a:rPr>
              <a:t> puede cobrar diferentes gastos de bolsillo y tener diferentes reglas sobre cómo se obtienen los servicios (por ejemplo, si necesita una derivación para ver a un especialista o si debe acudir a médicos, instituciones o proveedores que pertenecen a la red del plan para recibir atención que no sea de emergencia ni de urgencia). Estas reglas pueden cambiar todos los años. </a:t>
            </a:r>
          </a:p>
          <a:p>
            <a:pPr marL="180569" indent="-180569" defTabSz="966612">
              <a:spcBef>
                <a:spcPts val="634"/>
              </a:spcBef>
              <a:defRPr/>
            </a:pPr>
            <a:r>
              <a:rPr lang="es-US" dirty="0">
                <a:solidFill>
                  <a:prstClr val="black"/>
                </a:solidFill>
                <a:cs typeface="Arial" panose="020B0604020202020204" pitchFamily="34" charset="0"/>
              </a:rPr>
              <a:t>Medicare Original cubre los cuidados paliativos</a:t>
            </a:r>
            <a:r>
              <a:rPr lang="es-US" dirty="0"/>
              <a:t>, algunos nuevos beneficios de Medicare y algunos costos de estudios de investigación clínica, incluso aunque usted tenga un plan Medicare </a:t>
            </a:r>
            <a:r>
              <a:rPr lang="es-US" dirty="0" err="1"/>
              <a:t>Advantage</a:t>
            </a:r>
            <a:r>
              <a:rPr lang="es-US" dirty="0"/>
              <a:t>. </a:t>
            </a:r>
          </a:p>
          <a:p>
            <a:pPr marL="0" indent="0">
              <a:spcBef>
                <a:spcPts val="634"/>
              </a:spcBef>
              <a:buNone/>
              <a:defRPr/>
            </a:pPr>
            <a:r>
              <a:rPr lang="es-US" b="1" dirty="0">
                <a:solidFill>
                  <a:prstClr val="black"/>
                </a:solidFill>
                <a:cs typeface="Arial" panose="020B0604020202020204" pitchFamily="34" charset="0"/>
              </a:rPr>
              <a:t>Fuentes:</a:t>
            </a:r>
          </a:p>
          <a:p>
            <a:pPr>
              <a:spcBef>
                <a:spcPts val="634"/>
              </a:spcBef>
              <a:defRPr/>
            </a:pPr>
            <a:r>
              <a:rPr lang="es-US" u="sng" dirty="0">
                <a:hlinkClick r:id="rId3"/>
              </a:rPr>
              <a:t>Medicare.gov/</a:t>
            </a:r>
            <a:r>
              <a:rPr lang="es-US" u="sng" dirty="0" err="1">
                <a:hlinkClick r:id="rId3"/>
              </a:rPr>
              <a:t>sign</a:t>
            </a:r>
            <a:r>
              <a:rPr lang="es-US" u="sng" dirty="0">
                <a:hlinkClick r:id="rId3"/>
              </a:rPr>
              <a:t>-up-</a:t>
            </a:r>
            <a:r>
              <a:rPr lang="es-US" u="sng" dirty="0" err="1">
                <a:hlinkClick r:id="rId3"/>
              </a:rPr>
              <a:t>change</a:t>
            </a:r>
            <a:r>
              <a:rPr lang="es-US" u="sng" dirty="0">
                <a:hlinkClick r:id="rId3"/>
              </a:rPr>
              <a:t>-</a:t>
            </a:r>
            <a:r>
              <a:rPr lang="es-US" u="sng" dirty="0" err="1">
                <a:hlinkClick r:id="rId3"/>
              </a:rPr>
              <a:t>plans</a:t>
            </a:r>
            <a:r>
              <a:rPr lang="es-US" u="sng" dirty="0">
                <a:hlinkClick r:id="rId3"/>
              </a:rPr>
              <a:t>/</a:t>
            </a:r>
            <a:r>
              <a:rPr lang="es-US" u="sng" dirty="0" err="1">
                <a:hlinkClick r:id="rId3"/>
              </a:rPr>
              <a:t>types</a:t>
            </a:r>
            <a:r>
              <a:rPr lang="es-US" u="sng" dirty="0">
                <a:hlinkClick r:id="rId3"/>
              </a:rPr>
              <a:t>-</a:t>
            </a:r>
            <a:r>
              <a:rPr lang="es-US" u="sng" dirty="0" err="1">
                <a:hlinkClick r:id="rId3"/>
              </a:rPr>
              <a:t>of</a:t>
            </a:r>
            <a:r>
              <a:rPr lang="es-US" u="sng" dirty="0">
                <a:hlinkClick r:id="rId3"/>
              </a:rPr>
              <a:t>-medicare-</a:t>
            </a:r>
            <a:r>
              <a:rPr lang="es-US" u="sng" dirty="0" err="1">
                <a:hlinkClick r:id="rId3"/>
              </a:rPr>
              <a:t>health</a:t>
            </a:r>
            <a:r>
              <a:rPr lang="es-US" u="sng" dirty="0">
                <a:hlinkClick r:id="rId3"/>
              </a:rPr>
              <a:t>-</a:t>
            </a:r>
            <a:r>
              <a:rPr lang="es-US" u="sng" dirty="0" err="1">
                <a:hlinkClick r:id="rId3"/>
              </a:rPr>
              <a:t>plans</a:t>
            </a:r>
            <a:r>
              <a:rPr lang="es-US" u="sng" dirty="0">
                <a:hlinkClick r:id="rId3"/>
              </a:rPr>
              <a:t>/</a:t>
            </a:r>
            <a:r>
              <a:rPr lang="es-US" u="sng" dirty="0" err="1">
                <a:hlinkClick r:id="rId3"/>
              </a:rPr>
              <a:t>things</a:t>
            </a:r>
            <a:r>
              <a:rPr lang="es-US" u="sng" dirty="0">
                <a:hlinkClick r:id="rId3"/>
              </a:rPr>
              <a:t>-</a:t>
            </a:r>
            <a:r>
              <a:rPr lang="es-US" u="sng" dirty="0" err="1">
                <a:hlinkClick r:id="rId3"/>
              </a:rPr>
              <a:t>to</a:t>
            </a:r>
            <a:r>
              <a:rPr lang="es-US" u="sng" dirty="0">
                <a:hlinkClick r:id="rId3"/>
              </a:rPr>
              <a:t>-</a:t>
            </a:r>
            <a:r>
              <a:rPr lang="es-US" u="sng" dirty="0" err="1">
                <a:hlinkClick r:id="rId3"/>
              </a:rPr>
              <a:t>know</a:t>
            </a:r>
            <a:r>
              <a:rPr lang="es-US" u="sng" dirty="0">
                <a:hlinkClick r:id="rId3"/>
              </a:rPr>
              <a:t>-</a:t>
            </a:r>
            <a:r>
              <a:rPr lang="es-US" u="sng" dirty="0" err="1">
                <a:hlinkClick r:id="rId3"/>
              </a:rPr>
              <a:t>about</a:t>
            </a:r>
            <a:r>
              <a:rPr lang="es-US" u="sng" dirty="0">
                <a:hlinkClick r:id="rId3"/>
              </a:rPr>
              <a:t>-medicare-</a:t>
            </a:r>
            <a:r>
              <a:rPr lang="es-US" u="sng" dirty="0" err="1">
                <a:hlinkClick r:id="rId3"/>
              </a:rPr>
              <a:t>advantage</a:t>
            </a:r>
            <a:r>
              <a:rPr lang="es-US" u="sng" dirty="0">
                <a:hlinkClick r:id="rId3"/>
              </a:rPr>
              <a:t>-</a:t>
            </a:r>
            <a:r>
              <a:rPr lang="es-US" u="sng" dirty="0" err="1">
                <a:hlinkClick r:id="rId3"/>
              </a:rPr>
              <a:t>plans</a:t>
            </a:r>
            <a:endParaRPr lang="es-US" u="sng" dirty="0">
              <a:hlinkClick r:id="rId3"/>
            </a:endParaRPr>
          </a:p>
          <a:p>
            <a:pPr>
              <a:spcBef>
                <a:spcPts val="634"/>
              </a:spcBef>
              <a:defRPr/>
            </a:pPr>
            <a:r>
              <a:rPr lang="es-US" u="sng" dirty="0">
                <a:hlinkClick r:id="rId4"/>
              </a:rPr>
              <a:t>Medicare.gov/</a:t>
            </a:r>
            <a:r>
              <a:rPr lang="es-US" u="sng" dirty="0" err="1">
                <a:hlinkClick r:id="rId4"/>
              </a:rPr>
              <a:t>sign</a:t>
            </a:r>
            <a:r>
              <a:rPr lang="es-US" u="sng" dirty="0">
                <a:hlinkClick r:id="rId4"/>
              </a:rPr>
              <a:t>-up-</a:t>
            </a:r>
            <a:r>
              <a:rPr lang="es-US" u="sng" dirty="0" err="1">
                <a:hlinkClick r:id="rId4"/>
              </a:rPr>
              <a:t>change</a:t>
            </a:r>
            <a:r>
              <a:rPr lang="es-US" u="sng" dirty="0">
                <a:hlinkClick r:id="rId4"/>
              </a:rPr>
              <a:t>-</a:t>
            </a:r>
            <a:r>
              <a:rPr lang="es-US" u="sng" dirty="0" err="1">
                <a:hlinkClick r:id="rId4"/>
              </a:rPr>
              <a:t>plans</a:t>
            </a:r>
            <a:r>
              <a:rPr lang="es-US" u="sng" dirty="0">
                <a:hlinkClick r:id="rId4"/>
              </a:rPr>
              <a:t>/</a:t>
            </a:r>
            <a:r>
              <a:rPr lang="es-US" u="sng" dirty="0" err="1">
                <a:hlinkClick r:id="rId4"/>
              </a:rPr>
              <a:t>types</a:t>
            </a:r>
            <a:r>
              <a:rPr lang="es-US" u="sng" dirty="0">
                <a:hlinkClick r:id="rId4"/>
              </a:rPr>
              <a:t>-</a:t>
            </a:r>
            <a:r>
              <a:rPr lang="es-US" u="sng" dirty="0" err="1">
                <a:hlinkClick r:id="rId4"/>
              </a:rPr>
              <a:t>of</a:t>
            </a:r>
            <a:r>
              <a:rPr lang="es-US" u="sng" dirty="0">
                <a:hlinkClick r:id="rId4"/>
              </a:rPr>
              <a:t>-medicare-</a:t>
            </a:r>
            <a:r>
              <a:rPr lang="es-US" u="sng" dirty="0" err="1">
                <a:hlinkClick r:id="rId4"/>
              </a:rPr>
              <a:t>health</a:t>
            </a:r>
            <a:r>
              <a:rPr lang="es-US" u="sng" dirty="0">
                <a:hlinkClick r:id="rId4"/>
              </a:rPr>
              <a:t>-</a:t>
            </a:r>
            <a:r>
              <a:rPr lang="es-US" u="sng" dirty="0" err="1">
                <a:hlinkClick r:id="rId4"/>
              </a:rPr>
              <a:t>plans</a:t>
            </a:r>
            <a:r>
              <a:rPr lang="es-US" u="sng" dirty="0">
                <a:hlinkClick r:id="rId4"/>
              </a:rPr>
              <a:t>/medicare-</a:t>
            </a:r>
            <a:r>
              <a:rPr lang="es-US" u="sng" dirty="0" err="1">
                <a:hlinkClick r:id="rId4"/>
              </a:rPr>
              <a:t>advantage</a:t>
            </a:r>
            <a:r>
              <a:rPr lang="es-US" u="sng" dirty="0">
                <a:hlinkClick r:id="rId4"/>
              </a:rPr>
              <a:t>-</a:t>
            </a:r>
            <a:r>
              <a:rPr lang="es-US" u="sng" dirty="0" err="1">
                <a:hlinkClick r:id="rId4"/>
              </a:rPr>
              <a:t>plans</a:t>
            </a:r>
            <a:r>
              <a:rPr lang="es-US" u="sng" dirty="0">
                <a:hlinkClick r:id="rId4"/>
              </a:rPr>
              <a:t>/</a:t>
            </a:r>
            <a:r>
              <a:rPr lang="es-US" u="sng" dirty="0" err="1">
                <a:hlinkClick r:id="rId4"/>
              </a:rPr>
              <a:t>how</a:t>
            </a:r>
            <a:r>
              <a:rPr lang="es-US" u="sng" dirty="0">
                <a:hlinkClick r:id="rId4"/>
              </a:rPr>
              <a:t>-do-medicare-</a:t>
            </a:r>
            <a:r>
              <a:rPr lang="es-US" u="sng" dirty="0" err="1">
                <a:hlinkClick r:id="rId4"/>
              </a:rPr>
              <a:t>advantage</a:t>
            </a:r>
            <a:r>
              <a:rPr lang="es-US" u="sng" dirty="0">
                <a:hlinkClick r:id="rId4"/>
              </a:rPr>
              <a:t>-</a:t>
            </a:r>
            <a:r>
              <a:rPr lang="es-US" u="sng" dirty="0" err="1">
                <a:hlinkClick r:id="rId4"/>
              </a:rPr>
              <a:t>plans-work</a:t>
            </a:r>
            <a:endParaRPr lang="es-US" u="sng" dirty="0">
              <a:hlinkClick r:id="rId4"/>
            </a:endParaRPr>
          </a:p>
          <a:p>
            <a:pPr>
              <a:spcBef>
                <a:spcPts val="634"/>
              </a:spcBef>
              <a:defRPr/>
            </a:pPr>
            <a:r>
              <a:rPr lang="es-US" u="sng" dirty="0">
                <a:hlinkClick r:id="rId5"/>
              </a:rPr>
              <a:t>Medicare.gov/</a:t>
            </a:r>
            <a:r>
              <a:rPr lang="es-US" u="sng" dirty="0" err="1">
                <a:hlinkClick r:id="rId5"/>
              </a:rPr>
              <a:t>what</a:t>
            </a:r>
            <a:r>
              <a:rPr lang="es-US" u="sng" dirty="0">
                <a:hlinkClick r:id="rId5"/>
              </a:rPr>
              <a:t>-medicare-</a:t>
            </a:r>
            <a:r>
              <a:rPr lang="es-US" u="sng" dirty="0" err="1">
                <a:hlinkClick r:id="rId5"/>
              </a:rPr>
              <a:t>covers</a:t>
            </a:r>
            <a:r>
              <a:rPr lang="es-US" u="sng" dirty="0">
                <a:hlinkClick r:id="rId5"/>
              </a:rPr>
              <a:t>/</a:t>
            </a:r>
            <a:r>
              <a:rPr lang="es-US" u="sng" dirty="0" err="1">
                <a:hlinkClick r:id="rId5"/>
              </a:rPr>
              <a:t>what</a:t>
            </a:r>
            <a:r>
              <a:rPr lang="es-US" u="sng" dirty="0">
                <a:hlinkClick r:id="rId5"/>
              </a:rPr>
              <a:t>-medicare-</a:t>
            </a:r>
            <a:r>
              <a:rPr lang="es-US" u="sng" dirty="0" err="1">
                <a:hlinkClick r:id="rId5"/>
              </a:rPr>
              <a:t>health</a:t>
            </a:r>
            <a:r>
              <a:rPr lang="es-US" u="sng" dirty="0">
                <a:hlinkClick r:id="rId5"/>
              </a:rPr>
              <a:t>-</a:t>
            </a:r>
            <a:r>
              <a:rPr lang="es-US" u="sng" dirty="0" err="1">
                <a:hlinkClick r:id="rId5"/>
              </a:rPr>
              <a:t>plans-cover</a:t>
            </a:r>
            <a:r>
              <a:rPr lang="es-US" u="sng" dirty="0">
                <a:hlinkClick r:id="rId5"/>
              </a:rPr>
              <a:t>/medicare-</a:t>
            </a:r>
            <a:r>
              <a:rPr lang="es-US" u="sng" dirty="0" err="1">
                <a:hlinkClick r:id="rId5"/>
              </a:rPr>
              <a:t>advantage</a:t>
            </a:r>
            <a:r>
              <a:rPr lang="es-US" u="sng" dirty="0">
                <a:hlinkClick r:id="rId5"/>
              </a:rPr>
              <a:t>-</a:t>
            </a:r>
            <a:r>
              <a:rPr lang="es-US" u="sng" dirty="0" err="1">
                <a:hlinkClick r:id="rId5"/>
              </a:rPr>
              <a:t>plans</a:t>
            </a:r>
            <a:r>
              <a:rPr lang="es-US" u="sng" dirty="0">
                <a:hlinkClick r:id="rId5"/>
              </a:rPr>
              <a:t>-</a:t>
            </a:r>
            <a:r>
              <a:rPr lang="es-US" u="sng" dirty="0" err="1">
                <a:hlinkClick r:id="rId5"/>
              </a:rPr>
              <a:t>cover</a:t>
            </a:r>
            <a:r>
              <a:rPr lang="es-US" u="sng" dirty="0">
                <a:hlinkClick r:id="rId5"/>
              </a:rPr>
              <a:t>-</a:t>
            </a:r>
            <a:r>
              <a:rPr lang="es-US" u="sng" dirty="0" err="1">
                <a:hlinkClick r:id="rId5"/>
              </a:rPr>
              <a:t>all</a:t>
            </a:r>
            <a:r>
              <a:rPr lang="es-US" u="sng" dirty="0">
                <a:hlinkClick r:id="rId5"/>
              </a:rPr>
              <a:t>-medicare-</a:t>
            </a:r>
            <a:r>
              <a:rPr lang="es-US" u="sng" dirty="0" err="1">
                <a:hlinkClick r:id="rId5"/>
              </a:rPr>
              <a:t>services</a:t>
            </a:r>
            <a:r>
              <a:rPr lang="es-US" dirty="0"/>
              <a:t>.</a:t>
            </a:r>
          </a:p>
          <a:p>
            <a:pPr marL="0" indent="0">
              <a:spcBef>
                <a:spcPts val="634"/>
              </a:spcBef>
              <a:buNone/>
              <a:defRPr/>
            </a:pPr>
            <a:endParaRPr lang="en-US" dirty="0">
              <a:cs typeface="Calibri"/>
            </a:endParaRPr>
          </a:p>
        </p:txBody>
      </p:sp>
    </p:spTree>
    <p:extLst>
      <p:ext uri="{BB962C8B-B14F-4D97-AF65-F5344CB8AC3E}">
        <p14:creationId xmlns:p14="http://schemas.microsoft.com/office/powerpoint/2010/main" val="7357460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defTabSz="966612">
              <a:spcBef>
                <a:spcPts val="634"/>
              </a:spcBef>
              <a:buNone/>
              <a:defRPr/>
            </a:pPr>
            <a:r>
              <a:rPr lang="es-US" sz="1200" b="1" dirty="0">
                <a:solidFill>
                  <a:prstClr val="black"/>
                </a:solidFill>
                <a:ea typeface="ＭＳ Ｐゴシック"/>
                <a:cs typeface="Arial" panose="020B0604020202020204" pitchFamily="34" charset="0"/>
              </a:rPr>
              <a:t>Esta diapositiva tiene animación.</a:t>
            </a:r>
          </a:p>
          <a:p>
            <a:pPr marL="0" indent="0" defTabSz="966612">
              <a:spcBef>
                <a:spcPts val="634"/>
              </a:spcBef>
              <a:buNone/>
              <a:defRPr/>
            </a:pPr>
            <a:r>
              <a:rPr lang="es-US" sz="1200" b="1" dirty="0">
                <a:cs typeface="Arial" panose="020B0604020202020204" pitchFamily="34" charset="0"/>
              </a:rPr>
              <a:t>Notas del presentador/a</a:t>
            </a:r>
          </a:p>
          <a:p>
            <a:pPr marL="118813" indent="-118813" defTabSz="966612">
              <a:spcBef>
                <a:spcPts val="634"/>
              </a:spcBef>
              <a:defRPr/>
            </a:pPr>
            <a:r>
              <a:rPr lang="es-US" sz="1200" dirty="0">
                <a:solidFill>
                  <a:prstClr val="black"/>
                </a:solidFill>
                <a:cs typeface="Arial" panose="020B0604020202020204" pitchFamily="34" charset="0"/>
              </a:rPr>
              <a:t>Puede inscribirse a un plan Medicare </a:t>
            </a:r>
            <a:r>
              <a:rPr lang="es-US" sz="1200" dirty="0" err="1">
                <a:solidFill>
                  <a:prstClr val="black"/>
                </a:solidFill>
                <a:cs typeface="Arial" panose="020B0604020202020204" pitchFamily="34" charset="0"/>
              </a:rPr>
              <a:t>Advantage</a:t>
            </a:r>
            <a:r>
              <a:rPr lang="es-US" sz="1200" dirty="0">
                <a:solidFill>
                  <a:prstClr val="black"/>
                </a:solidFill>
                <a:cs typeface="Arial" panose="020B0604020202020204" pitchFamily="34" charset="0"/>
              </a:rPr>
              <a:t> cuando es elegible por primera vez para Medicare, por lo general durante su Período de Inscripción Inicial (IEP), que comienza 3 meses antes de que califique inicialmente tanto para la Parte A como para la Parte B.</a:t>
            </a:r>
          </a:p>
          <a:p>
            <a:pPr marL="125525" indent="-125525">
              <a:spcBef>
                <a:spcPts val="634"/>
              </a:spcBef>
              <a:defRPr/>
            </a:pPr>
            <a:r>
              <a:rPr lang="es-US" sz="1200" dirty="0">
                <a:solidFill>
                  <a:prstClr val="black"/>
                </a:solidFill>
                <a:cs typeface="Arial" panose="020B0604020202020204" pitchFamily="34" charset="0"/>
              </a:rPr>
              <a:t>Si tiene la Parte A y solicita la Parte B durante un Período de Inscripción General (GEP), puede incorporarse a un plan Medicare </a:t>
            </a:r>
            <a:r>
              <a:rPr lang="es-US" sz="1200" dirty="0" err="1">
                <a:solidFill>
                  <a:prstClr val="black"/>
                </a:solidFill>
                <a:cs typeface="Arial" panose="020B0604020202020204" pitchFamily="34" charset="0"/>
              </a:rPr>
              <a:t>Advantage</a:t>
            </a:r>
            <a:r>
              <a:rPr lang="es-US" sz="1200" dirty="0">
                <a:solidFill>
                  <a:prstClr val="black"/>
                </a:solidFill>
                <a:cs typeface="Arial" panose="020B0604020202020204" pitchFamily="34" charset="0"/>
              </a:rPr>
              <a:t> con o sin cobertura de medicamentos 3 meses inmediatamente antes de tener derecho inicialmente a obtener la Parte A y la Parte B hasta el último día del mes antes de su derecho a las Partes A y B. Su cobertura comenzará el mismo día que comience su cobertura de la Parte B.</a:t>
            </a:r>
          </a:p>
          <a:p>
            <a:pPr marL="119149" indent="-119149">
              <a:spcBef>
                <a:spcPts val="634"/>
              </a:spcBef>
              <a:defRPr/>
            </a:pPr>
            <a:r>
              <a:rPr lang="es-US" sz="1200" b="0" i="0" dirty="0">
                <a:solidFill>
                  <a:prstClr val="black"/>
                </a:solidFill>
                <a:cs typeface="Arial" panose="020B0604020202020204" pitchFamily="34" charset="0"/>
              </a:rPr>
              <a:t>Después de inscribirse en un plan Medicare </a:t>
            </a:r>
            <a:r>
              <a:rPr lang="es-US" sz="1200" b="0" i="0" dirty="0" err="1">
                <a:solidFill>
                  <a:prstClr val="black"/>
                </a:solidFill>
                <a:cs typeface="Arial" panose="020B0604020202020204" pitchFamily="34" charset="0"/>
              </a:rPr>
              <a:t>Advantage</a:t>
            </a:r>
            <a:r>
              <a:rPr lang="es-US" sz="1200" b="0" i="0" dirty="0">
                <a:solidFill>
                  <a:prstClr val="black"/>
                </a:solidFill>
                <a:cs typeface="Arial" panose="020B0604020202020204" pitchFamily="34" charset="0"/>
              </a:rPr>
              <a:t>, solo puede hacer cambios durante el Período de Inscripción Abierta anual, que comienza el 15 de octubre y finaliza el 7 de diciembre de cada año. Durante su Período de Inscripción Abierta de Medicare </a:t>
            </a:r>
            <a:r>
              <a:rPr lang="es-US" sz="1200" b="0" i="0" dirty="0" err="1">
                <a:solidFill>
                  <a:prstClr val="black"/>
                </a:solidFill>
                <a:cs typeface="Arial" panose="020B0604020202020204" pitchFamily="34" charset="0"/>
              </a:rPr>
              <a:t>Advantage</a:t>
            </a:r>
            <a:r>
              <a:rPr lang="es-US" sz="1200" b="0" i="0" dirty="0">
                <a:solidFill>
                  <a:prstClr val="black"/>
                </a:solidFill>
                <a:cs typeface="Arial" panose="020B0604020202020204" pitchFamily="34" charset="0"/>
              </a:rPr>
              <a:t> (OEP de Medicare </a:t>
            </a:r>
            <a:r>
              <a:rPr lang="es-US" sz="1200" b="0" i="0" dirty="0" err="1">
                <a:solidFill>
                  <a:prstClr val="black"/>
                </a:solidFill>
                <a:cs typeface="Arial" panose="020B0604020202020204" pitchFamily="34" charset="0"/>
              </a:rPr>
              <a:t>Advantage</a:t>
            </a:r>
            <a:r>
              <a:rPr lang="es-US" sz="1200" b="0" i="0" dirty="0">
                <a:solidFill>
                  <a:prstClr val="black"/>
                </a:solidFill>
                <a:cs typeface="Arial" panose="020B0604020202020204" pitchFamily="34" charset="0"/>
              </a:rPr>
              <a:t>), que transcurre del 1 de enero al 31 de marzo de cada año, o si tiene la Parte A y la Parte B por primera vez y se inscribió en un plan Medicare </a:t>
            </a:r>
            <a:r>
              <a:rPr lang="es-US" sz="1200" b="0" i="0" dirty="0" err="1">
                <a:solidFill>
                  <a:prstClr val="black"/>
                </a:solidFill>
                <a:cs typeface="Arial" panose="020B0604020202020204" pitchFamily="34" charset="0"/>
              </a:rPr>
              <a:t>Advantage</a:t>
            </a:r>
            <a:r>
              <a:rPr lang="es-US" sz="1200" b="0" i="0" dirty="0">
                <a:solidFill>
                  <a:prstClr val="black"/>
                </a:solidFill>
                <a:cs typeface="Arial" panose="020B0604020202020204" pitchFamily="34" charset="0"/>
              </a:rPr>
              <a:t> durante los primeros 3 meses de ser elegible, durante los primeros 3 meses de tener las Partes A y B. Durante un SEP. </a:t>
            </a:r>
          </a:p>
          <a:p>
            <a:pPr marL="119149" indent="-119149">
              <a:spcBef>
                <a:spcPts val="634"/>
              </a:spcBef>
              <a:defRPr/>
            </a:pPr>
            <a:r>
              <a:rPr lang="es-US" sz="1200" b="1" dirty="0">
                <a:solidFill>
                  <a:prstClr val="black"/>
                </a:solidFill>
                <a:cs typeface="Arial" panose="020B0604020202020204" pitchFamily="34" charset="0"/>
              </a:rPr>
              <a:t>Fuente:</a:t>
            </a:r>
            <a:r>
              <a:rPr lang="es-US" sz="1200" dirty="0">
                <a:solidFill>
                  <a:prstClr val="black"/>
                </a:solidFill>
                <a:cs typeface="Arial" panose="020B0604020202020204" pitchFamily="34" charset="0"/>
              </a:rPr>
              <a:t> </a:t>
            </a:r>
            <a:r>
              <a:rPr lang="es-US" sz="1200" dirty="0">
                <a:solidFill>
                  <a:prstClr val="black"/>
                </a:solidFill>
                <a:cs typeface="Arial" panose="020B0604020202020204" pitchFamily="34" charset="0"/>
                <a:hlinkClick r:id="rId3"/>
              </a:rPr>
              <a:t>Medicare.gov/</a:t>
            </a:r>
            <a:r>
              <a:rPr lang="es-US" sz="1200" dirty="0" err="1">
                <a:solidFill>
                  <a:prstClr val="black"/>
                </a:solidFill>
                <a:cs typeface="Arial" panose="020B0604020202020204" pitchFamily="34" charset="0"/>
                <a:hlinkClick r:id="rId3"/>
              </a:rPr>
              <a:t>sign</a:t>
            </a:r>
            <a:r>
              <a:rPr lang="es-US" sz="1200" dirty="0">
                <a:solidFill>
                  <a:prstClr val="black"/>
                </a:solidFill>
                <a:cs typeface="Arial" panose="020B0604020202020204" pitchFamily="34" charset="0"/>
                <a:hlinkClick r:id="rId3"/>
              </a:rPr>
              <a:t>-up-</a:t>
            </a:r>
            <a:r>
              <a:rPr lang="es-US" sz="1200" dirty="0" err="1">
                <a:solidFill>
                  <a:prstClr val="black"/>
                </a:solidFill>
                <a:cs typeface="Arial" panose="020B0604020202020204" pitchFamily="34" charset="0"/>
                <a:hlinkClick r:id="rId3"/>
              </a:rPr>
              <a:t>change</a:t>
            </a:r>
            <a:r>
              <a:rPr lang="es-US" sz="1200" dirty="0">
                <a:solidFill>
                  <a:prstClr val="black"/>
                </a:solidFill>
                <a:cs typeface="Arial" panose="020B0604020202020204" pitchFamily="34" charset="0"/>
                <a:hlinkClick r:id="rId3"/>
              </a:rPr>
              <a:t>-</a:t>
            </a:r>
            <a:r>
              <a:rPr lang="es-US" sz="1200" dirty="0" err="1">
                <a:solidFill>
                  <a:prstClr val="black"/>
                </a:solidFill>
                <a:cs typeface="Arial" panose="020B0604020202020204" pitchFamily="34" charset="0"/>
                <a:hlinkClick r:id="rId3"/>
              </a:rPr>
              <a:t>plans</a:t>
            </a:r>
            <a:r>
              <a:rPr lang="es-US" sz="1200" dirty="0">
                <a:solidFill>
                  <a:prstClr val="black"/>
                </a:solidFill>
                <a:cs typeface="Arial" panose="020B0604020202020204" pitchFamily="34" charset="0"/>
                <a:hlinkClick r:id="rId3"/>
              </a:rPr>
              <a:t>/</a:t>
            </a:r>
            <a:r>
              <a:rPr lang="es-US" sz="1200" dirty="0" err="1">
                <a:solidFill>
                  <a:prstClr val="black"/>
                </a:solidFill>
                <a:cs typeface="Arial" panose="020B0604020202020204" pitchFamily="34" charset="0"/>
                <a:hlinkClick r:id="rId3"/>
              </a:rPr>
              <a:t>joining</a:t>
            </a:r>
            <a:r>
              <a:rPr lang="es-US" sz="1200" dirty="0">
                <a:solidFill>
                  <a:prstClr val="black"/>
                </a:solidFill>
                <a:cs typeface="Arial" panose="020B0604020202020204" pitchFamily="34" charset="0"/>
                <a:hlinkClick r:id="rId3"/>
              </a:rPr>
              <a:t>-a-</a:t>
            </a:r>
            <a:r>
              <a:rPr lang="es-US" sz="1200" dirty="0" err="1">
                <a:solidFill>
                  <a:prstClr val="black"/>
                </a:solidFill>
                <a:cs typeface="Arial" panose="020B0604020202020204" pitchFamily="34" charset="0"/>
                <a:hlinkClick r:id="rId3"/>
              </a:rPr>
              <a:t>health</a:t>
            </a:r>
            <a:r>
              <a:rPr lang="es-US" sz="1200" dirty="0">
                <a:solidFill>
                  <a:prstClr val="black"/>
                </a:solidFill>
                <a:cs typeface="Arial" panose="020B0604020202020204" pitchFamily="34" charset="0"/>
                <a:hlinkClick r:id="rId3"/>
              </a:rPr>
              <a:t>-</a:t>
            </a:r>
            <a:r>
              <a:rPr lang="es-US" sz="1200" dirty="0" err="1">
                <a:solidFill>
                  <a:prstClr val="black"/>
                </a:solidFill>
                <a:cs typeface="Arial" panose="020B0604020202020204" pitchFamily="34" charset="0"/>
                <a:hlinkClick r:id="rId3"/>
              </a:rPr>
              <a:t>or</a:t>
            </a:r>
            <a:r>
              <a:rPr lang="es-US" sz="1200" dirty="0">
                <a:solidFill>
                  <a:prstClr val="black"/>
                </a:solidFill>
                <a:cs typeface="Arial" panose="020B0604020202020204" pitchFamily="34" charset="0"/>
                <a:hlinkClick r:id="rId3"/>
              </a:rPr>
              <a:t>-</a:t>
            </a:r>
            <a:r>
              <a:rPr lang="es-US" sz="1200" dirty="0" err="1">
                <a:solidFill>
                  <a:prstClr val="black"/>
                </a:solidFill>
                <a:cs typeface="Arial" panose="020B0604020202020204" pitchFamily="34" charset="0"/>
                <a:hlinkClick r:id="rId3"/>
              </a:rPr>
              <a:t>drug</a:t>
            </a:r>
            <a:r>
              <a:rPr lang="es-US" sz="1200" dirty="0">
                <a:solidFill>
                  <a:prstClr val="black"/>
                </a:solidFill>
                <a:cs typeface="Arial" panose="020B0604020202020204" pitchFamily="34" charset="0"/>
                <a:hlinkClick r:id="rId3"/>
              </a:rPr>
              <a:t>-plan</a:t>
            </a:r>
            <a:r>
              <a:rPr lang="es-US" sz="1200" dirty="0">
                <a:solidFill>
                  <a:prstClr val="black"/>
                </a:solidFill>
                <a:cs typeface="Arial" panose="020B0604020202020204" pitchFamily="34" charset="0"/>
              </a:rPr>
              <a:t> </a:t>
            </a:r>
          </a:p>
          <a:p>
            <a:pPr marL="0" indent="0">
              <a:buNone/>
            </a:pPr>
            <a:endParaRPr lang="en-US" dirty="0"/>
          </a:p>
        </p:txBody>
      </p:sp>
    </p:spTree>
    <p:extLst>
      <p:ext uri="{BB962C8B-B14F-4D97-AF65-F5344CB8AC3E}">
        <p14:creationId xmlns:p14="http://schemas.microsoft.com/office/powerpoint/2010/main" val="18617452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9531" y="3581400"/>
            <a:ext cx="7196138" cy="5141495"/>
          </a:xfrm>
        </p:spPr>
        <p:txBody>
          <a:bodyPr/>
          <a:lstStyle/>
          <a:p>
            <a:pPr marL="0" indent="0" defTabSz="966612">
              <a:spcBef>
                <a:spcPts val="634"/>
              </a:spcBef>
              <a:buNone/>
              <a:defRPr/>
            </a:pPr>
            <a:r>
              <a:rPr lang="es-US" b="1" dirty="0">
                <a:solidFill>
                  <a:prstClr val="black"/>
                </a:solidFill>
                <a:ea typeface="ＭＳ Ｐゴシック"/>
                <a:cs typeface="Arial" panose="020B0604020202020204" pitchFamily="34" charset="0"/>
              </a:rPr>
              <a:t>Esta diapositiva tiene animación.</a:t>
            </a:r>
          </a:p>
          <a:p>
            <a:pPr marL="0" indent="0" defTabSz="966612">
              <a:spcBef>
                <a:spcPts val="634"/>
              </a:spcBef>
              <a:buNone/>
              <a:defRPr/>
            </a:pPr>
            <a:r>
              <a:rPr lang="es-US" b="1" dirty="0">
                <a:cs typeface="Arial" panose="020B0604020202020204" pitchFamily="34" charset="0"/>
              </a:rPr>
              <a:t>Notas del presentador/a</a:t>
            </a:r>
          </a:p>
          <a:p>
            <a:pPr marL="119149" indent="-119149">
              <a:spcBef>
                <a:spcPts val="634"/>
              </a:spcBef>
              <a:defRPr/>
            </a:pPr>
            <a:r>
              <a:rPr lang="es-US" dirty="0">
                <a:solidFill>
                  <a:prstClr val="black"/>
                </a:solidFill>
                <a:cs typeface="Arial" panose="020B0604020202020204" pitchFamily="34" charset="0"/>
              </a:rPr>
              <a:t>Cada año, usted tiene la posibilidad de revisar su cobertura de Medicare y puede unirse, cambiar o dejar su plan durante el OEP entre el 15 de octubre y el 7 de diciembre. Los cambios de cobertura que haga durante el OEP comienzan el 1 de enero (siempre y cuando el plan reciba su solicitud antes del 7 de diciembre).</a:t>
            </a:r>
          </a:p>
          <a:p>
            <a:pPr marL="125525" indent="-125525">
              <a:spcBef>
                <a:spcPts val="634"/>
              </a:spcBef>
              <a:defRPr/>
            </a:pPr>
            <a:r>
              <a:rPr lang="es-US" dirty="0">
                <a:solidFill>
                  <a:prstClr val="black"/>
                </a:solidFill>
                <a:cs typeface="Arial" panose="020B0604020202020204" pitchFamily="34" charset="0"/>
              </a:rPr>
              <a:t>Puede calificar a un Período de Inscripción Especial (SEP, por sus siglas en inglés) en determinadas circunstancias, por ejemplo:</a:t>
            </a:r>
          </a:p>
          <a:p>
            <a:pPr marL="240982" lvl="3" indent="-120155" defTabSz="966612">
              <a:buSzPct val="100000"/>
              <a:buFont typeface="Arial" panose="020B0604020202020204" pitchFamily="34" charset="0"/>
              <a:buChar char="•"/>
              <a:defRPr/>
            </a:pPr>
            <a:r>
              <a:rPr lang="es-US" dirty="0">
                <a:solidFill>
                  <a:prstClr val="black"/>
                </a:solidFill>
                <a:cs typeface="Arial" panose="020B0604020202020204" pitchFamily="34" charset="0"/>
              </a:rPr>
              <a:t>Si se traslada permanentemente fuera del área de servicio del plan.</a:t>
            </a:r>
          </a:p>
          <a:p>
            <a:pPr marL="240982" lvl="3" indent="-120155" defTabSz="966612">
              <a:buSzPct val="100000"/>
              <a:buFont typeface="Arial" panose="020B0604020202020204" pitchFamily="34" charset="0"/>
              <a:buChar char="•"/>
              <a:defRPr/>
            </a:pPr>
            <a:r>
              <a:rPr lang="es-US" dirty="0">
                <a:solidFill>
                  <a:prstClr val="black"/>
                </a:solidFill>
                <a:cs typeface="Arial" panose="020B0604020202020204" pitchFamily="34" charset="0"/>
              </a:rPr>
              <a:t>Si tiene o pierde Medicaid o la Ayuda Adicional.</a:t>
            </a:r>
          </a:p>
          <a:p>
            <a:pPr marL="240982" lvl="3" indent="-120155" defTabSz="966612">
              <a:buSzPct val="100000"/>
              <a:buFont typeface="Arial" panose="020B0604020202020204" pitchFamily="34" charset="0"/>
              <a:buChar char="•"/>
              <a:defRPr/>
            </a:pPr>
            <a:r>
              <a:rPr lang="es-US" dirty="0">
                <a:solidFill>
                  <a:prstClr val="black"/>
                </a:solidFill>
                <a:cs typeface="Arial" panose="020B0604020202020204" pitchFamily="34" charset="0"/>
              </a:rPr>
              <a:t>Ingresa o se muda de una institución (como una SNF u hospital de cuidado a largo plazo)</a:t>
            </a:r>
          </a:p>
          <a:p>
            <a:pPr marL="125525" indent="-125525">
              <a:spcBef>
                <a:spcPts val="634"/>
              </a:spcBef>
              <a:defRPr/>
            </a:pPr>
            <a:r>
              <a:rPr lang="es-US" dirty="0">
                <a:solidFill>
                  <a:prstClr val="black"/>
                </a:solidFill>
                <a:cs typeface="Arial" panose="020B0604020202020204" pitchFamily="34" charset="0"/>
              </a:rPr>
              <a:t>Información sobre el SEP de 5 estrellas:</a:t>
            </a:r>
          </a:p>
          <a:p>
            <a:pPr marL="241653" lvl="2" indent="-122169" defTabSz="966612">
              <a:buSzTx/>
              <a:buFont typeface="Arial" panose="020B0604020202020204" pitchFamily="34" charset="0"/>
              <a:buChar char="•"/>
              <a:defRPr/>
            </a:pPr>
            <a:r>
              <a:rPr lang="es-US" dirty="0">
                <a:solidFill>
                  <a:prstClr val="black"/>
                </a:solidFill>
                <a:cs typeface="Arial" panose="020B0604020202020204" pitchFamily="34" charset="0"/>
              </a:rPr>
              <a:t>Puede cambiarse a un plan de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o un plan de Costos de Medicare que tenga 5 estrellas de calificación general</a:t>
            </a:r>
          </a:p>
          <a:p>
            <a:pPr marL="241653" lvl="2" indent="-122169" defTabSz="966612">
              <a:buSzTx/>
              <a:buFont typeface="Arial" panose="020B0604020202020204" pitchFamily="34" charset="0"/>
              <a:buChar char="•"/>
              <a:defRPr/>
            </a:pPr>
            <a:r>
              <a:rPr lang="es-US" dirty="0">
                <a:solidFill>
                  <a:prstClr val="black"/>
                </a:solidFill>
                <a:cs typeface="Arial" panose="020B0604020202020204" pitchFamily="34" charset="0"/>
              </a:rPr>
              <a:t>Puede cambiarse a un plan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con cobertura de medicamentos que tenga 5 estrellas como calificación general de estrellas desde el 8 de diciembre hasta el 30 de noviembre de cada año. Solo puede usar este SEP una vez durante este período. </a:t>
            </a:r>
          </a:p>
          <a:p>
            <a:pPr marL="0" indent="0">
              <a:spcBef>
                <a:spcPts val="634"/>
              </a:spcBef>
              <a:buNone/>
              <a:defRPr/>
            </a:pPr>
            <a:r>
              <a:rPr lang="es-US" dirty="0">
                <a:solidFill>
                  <a:prstClr val="black"/>
                </a:solidFill>
                <a:cs typeface="Arial" panose="020B0604020202020204" pitchFamily="34" charset="0"/>
              </a:rPr>
              <a:t>Para averiguar qué planes de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están disponibles en su área, visite </a:t>
            </a:r>
            <a:r>
              <a:rPr lang="es-US" dirty="0">
                <a:cs typeface="Arial" panose="020B0604020202020204" pitchFamily="34" charset="0"/>
                <a:hlinkClick r:id="rId3"/>
              </a:rPr>
              <a:t>Medicare.gov/plan-compare</a:t>
            </a:r>
            <a:r>
              <a:rPr lang="es-US" dirty="0">
                <a:solidFill>
                  <a:prstClr val="black"/>
                </a:solidFill>
                <a:cs typeface="Arial" panose="020B0604020202020204" pitchFamily="34" charset="0"/>
              </a:rPr>
              <a:t>, o llame al </a:t>
            </a:r>
            <a:br>
              <a:rPr lang="es-US" dirty="0">
                <a:solidFill>
                  <a:prstClr val="black"/>
                </a:solidFill>
                <a:cs typeface="Arial" panose="020B0604020202020204" pitchFamily="34" charset="0"/>
              </a:rPr>
            </a:br>
            <a:r>
              <a:rPr lang="es-US" dirty="0">
                <a:solidFill>
                  <a:prstClr val="black"/>
                </a:solidFill>
                <a:cs typeface="Arial" panose="020B0604020202020204" pitchFamily="34" charset="0"/>
              </a:rPr>
              <a:t>1-800-MEDICARE (1-800-633-4227); TTY: 1-877-486-2048.</a:t>
            </a:r>
          </a:p>
          <a:p>
            <a:pPr marL="0" lvl="1" indent="-360466" defTabSz="966612">
              <a:defRPr/>
            </a:pPr>
            <a:r>
              <a:rPr lang="es-US" dirty="0"/>
              <a:t>Para obtener más información, </a:t>
            </a:r>
            <a:r>
              <a:rPr lang="es-US" dirty="0">
                <a:solidFill>
                  <a:prstClr val="black"/>
                </a:solidFill>
                <a:cs typeface="Arial" panose="020B0604020202020204" pitchFamily="34" charset="0"/>
              </a:rPr>
              <a:t>visite </a:t>
            </a:r>
            <a:r>
              <a:rPr lang="es-US" u="sng" dirty="0">
                <a:hlinkClick r:id="rId4"/>
              </a:rPr>
              <a:t>Medicare.gov/</a:t>
            </a:r>
            <a:r>
              <a:rPr lang="es-US" u="sng" dirty="0" err="1">
                <a:hlinkClick r:id="rId4"/>
              </a:rPr>
              <a:t>publications</a:t>
            </a:r>
            <a:r>
              <a:rPr lang="es-US" dirty="0"/>
              <a:t> para revisar "Cómo comprender los períodos de inscripción de Medicare </a:t>
            </a:r>
            <a:r>
              <a:rPr lang="es-US" dirty="0" err="1"/>
              <a:t>Advantage</a:t>
            </a:r>
            <a:r>
              <a:rPr lang="es-US" dirty="0"/>
              <a:t> y del plan de medicamentos de Medicare" (Producto de los CMS </a:t>
            </a:r>
            <a:r>
              <a:rPr lang="es-US" dirty="0" err="1"/>
              <a:t>N°</a:t>
            </a:r>
            <a:r>
              <a:rPr lang="es-US" dirty="0"/>
              <a:t>. 11219).</a:t>
            </a:r>
            <a:r>
              <a:rPr lang="es-US" dirty="0">
                <a:solidFill>
                  <a:prstClr val="black"/>
                </a:solidFill>
                <a:cs typeface="Arial" panose="020B0604020202020204" pitchFamily="34" charset="0"/>
              </a:rPr>
              <a:t> </a:t>
            </a:r>
          </a:p>
          <a:p>
            <a:pPr marL="0" indent="0">
              <a:spcBef>
                <a:spcPts val="634"/>
              </a:spcBef>
              <a:buNone/>
              <a:defRPr/>
            </a:pPr>
            <a:endParaRPr lang="en-US" dirty="0">
              <a:solidFill>
                <a:prstClr val="black"/>
              </a:solidFill>
              <a:cs typeface="Arial" panose="020B0604020202020204" pitchFamily="34" charset="0"/>
            </a:endParaRPr>
          </a:p>
          <a:p>
            <a:pPr marL="0" indent="0" defTabSz="966612">
              <a:spcBef>
                <a:spcPts val="634"/>
              </a:spcBef>
              <a:buNone/>
              <a:defRPr/>
            </a:pPr>
            <a:endParaRPr lang="en-US" sz="1100" dirty="0">
              <a:solidFill>
                <a:prstClr val="black"/>
              </a:solidFill>
              <a:cs typeface="Arial" panose="020B0604020202020204" pitchFamily="34" charset="0"/>
            </a:endParaRPr>
          </a:p>
        </p:txBody>
      </p:sp>
    </p:spTree>
    <p:extLst>
      <p:ext uri="{BB962C8B-B14F-4D97-AF65-F5344CB8AC3E}">
        <p14:creationId xmlns:p14="http://schemas.microsoft.com/office/powerpoint/2010/main" val="2991496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n-US" b="1" dirty="0" err="1">
                <a:solidFill>
                  <a:prstClr val="black"/>
                </a:solidFill>
                <a:ea typeface="ＭＳ Ｐゴシック"/>
                <a:cs typeface="Arial" panose="020B0604020202020204" pitchFamily="34" charset="0"/>
              </a:rPr>
              <a:t>Esta</a:t>
            </a:r>
            <a:r>
              <a:rPr lang="en-US" b="1" dirty="0">
                <a:solidFill>
                  <a:prstClr val="black"/>
                </a:solidFill>
                <a:ea typeface="ＭＳ Ｐゴシック"/>
                <a:cs typeface="Arial" panose="020B0604020202020204" pitchFamily="34" charset="0"/>
              </a:rPr>
              <a:t> </a:t>
            </a:r>
            <a:r>
              <a:rPr lang="en-US" b="1" dirty="0" err="1">
                <a:solidFill>
                  <a:prstClr val="black"/>
                </a:solidFill>
                <a:ea typeface="ＭＳ Ｐゴシック"/>
                <a:cs typeface="Arial" panose="020B0604020202020204" pitchFamily="34" charset="0"/>
              </a:rPr>
              <a:t>diapositiva</a:t>
            </a:r>
            <a:r>
              <a:rPr lang="en-US" b="1" dirty="0">
                <a:solidFill>
                  <a:prstClr val="black"/>
                </a:solidFill>
                <a:ea typeface="ＭＳ Ｐゴシック"/>
                <a:cs typeface="Arial" panose="020B0604020202020204" pitchFamily="34" charset="0"/>
              </a:rPr>
              <a:t> </a:t>
            </a:r>
            <a:r>
              <a:rPr lang="en-US" b="1" dirty="0" err="1">
                <a:solidFill>
                  <a:prstClr val="black"/>
                </a:solidFill>
                <a:ea typeface="ＭＳ Ｐゴシック"/>
                <a:cs typeface="Arial" panose="020B0604020202020204" pitchFamily="34" charset="0"/>
              </a:rPr>
              <a:t>tiene</a:t>
            </a:r>
            <a:r>
              <a:rPr lang="en-US" b="1" dirty="0">
                <a:solidFill>
                  <a:prstClr val="black"/>
                </a:solidFill>
                <a:ea typeface="ＭＳ Ｐゴシック"/>
                <a:cs typeface="Arial" panose="020B0604020202020204" pitchFamily="34" charset="0"/>
              </a:rPr>
              <a:t> </a:t>
            </a:r>
            <a:r>
              <a:rPr lang="en-US" b="1" dirty="0" err="1">
                <a:solidFill>
                  <a:prstClr val="black"/>
                </a:solidFill>
                <a:ea typeface="ＭＳ Ｐゴシック"/>
                <a:cs typeface="Arial" panose="020B0604020202020204" pitchFamily="34" charset="0"/>
              </a:rPr>
              <a:t>animación</a:t>
            </a:r>
            <a:r>
              <a:rPr lang="en-US" b="1" dirty="0">
                <a:solidFill>
                  <a:prstClr val="black"/>
                </a:solidFill>
                <a:ea typeface="ＭＳ Ｐゴシック"/>
                <a:cs typeface="Arial" panose="020B0604020202020204" pitchFamily="34" charset="0"/>
              </a:rPr>
              <a:t>.</a:t>
            </a:r>
            <a:endParaRPr lang="en-US" b="0" dirty="0">
              <a:cs typeface="Arial" panose="020B0604020202020204" pitchFamily="34" charset="0"/>
            </a:endParaRPr>
          </a:p>
          <a:p>
            <a:pPr marL="0" indent="0" defTabSz="966612">
              <a:spcBef>
                <a:spcPts val="634"/>
              </a:spcBef>
              <a:buNone/>
              <a:defRPr/>
            </a:pPr>
            <a:r>
              <a:rPr lang="en-US" b="1" dirty="0" err="1">
                <a:cs typeface="Arial" panose="020B0604020202020204" pitchFamily="34" charset="0"/>
              </a:rPr>
              <a:t>Notas</a:t>
            </a:r>
            <a:r>
              <a:rPr lang="en-US" b="1" dirty="0">
                <a:cs typeface="Arial" panose="020B0604020202020204" pitchFamily="34" charset="0"/>
              </a:rPr>
              <a:t> del </a:t>
            </a:r>
            <a:r>
              <a:rPr lang="en-US" b="1" dirty="0" err="1">
                <a:cs typeface="Arial" panose="020B0604020202020204" pitchFamily="34" charset="0"/>
              </a:rPr>
              <a:t>presentador</a:t>
            </a:r>
            <a:endParaRPr lang="en-US" b="1" dirty="0">
              <a:cs typeface="Arial" panose="020B0604020202020204" pitchFamily="34" charset="0"/>
            </a:endParaRPr>
          </a:p>
          <a:p>
            <a:pPr marL="0" indent="0" defTabSz="966612">
              <a:spcBef>
                <a:spcPts val="634"/>
              </a:spcBef>
              <a:buNone/>
              <a:defRPr/>
            </a:pPr>
            <a:r>
              <a:rPr lang="es-MX" dirty="0">
                <a:solidFill>
                  <a:prstClr val="black"/>
                </a:solidFill>
                <a:cs typeface="Arial" panose="020B0604020202020204" pitchFamily="34" charset="0"/>
              </a:rPr>
              <a:t>No todos los planes de Medicare </a:t>
            </a:r>
            <a:r>
              <a:rPr lang="es-MX" dirty="0" err="1">
                <a:solidFill>
                  <a:prstClr val="black"/>
                </a:solidFill>
                <a:cs typeface="Arial" panose="020B0604020202020204" pitchFamily="34" charset="0"/>
              </a:rPr>
              <a:t>Advantage</a:t>
            </a:r>
            <a:r>
              <a:rPr lang="es-MX" dirty="0">
                <a:solidFill>
                  <a:prstClr val="black"/>
                </a:solidFill>
                <a:cs typeface="Arial" panose="020B0604020202020204" pitchFamily="34" charset="0"/>
              </a:rPr>
              <a:t> funcionan de la misma manera</a:t>
            </a:r>
            <a:r>
              <a:rPr lang="en-US" dirty="0">
                <a:solidFill>
                  <a:prstClr val="black"/>
                </a:solidFill>
                <a:cs typeface="Arial" panose="020B0604020202020204" pitchFamily="34" charset="0"/>
              </a:rPr>
              <a:t>. </a:t>
            </a:r>
            <a:r>
              <a:rPr lang="es-MX" dirty="0">
                <a:solidFill>
                  <a:prstClr val="black"/>
                </a:solidFill>
                <a:cs typeface="Arial" panose="020B0604020202020204" pitchFamily="34" charset="0"/>
              </a:rPr>
              <a:t>Busque e inscríbase en planes de salud y de medicamentos en </a:t>
            </a:r>
            <a:r>
              <a:rPr lang="en-US" dirty="0">
                <a:cs typeface="Arial" panose="020B0604020202020204" pitchFamily="34" charset="0"/>
                <a:hlinkClick r:id="rId3"/>
              </a:rPr>
              <a:t>Medicare.gov/plan-compare</a:t>
            </a:r>
            <a:r>
              <a:rPr lang="en-US" dirty="0">
                <a:cs typeface="Arial" panose="020B0604020202020204" pitchFamily="34" charset="0"/>
              </a:rPr>
              <a:t>.</a:t>
            </a:r>
            <a:endParaRPr lang="en-US" dirty="0">
              <a:solidFill>
                <a:prstClr val="black"/>
              </a:solidFill>
              <a:cs typeface="Arial" panose="020B0604020202020204" pitchFamily="34" charset="0"/>
            </a:endParaRPr>
          </a:p>
          <a:p>
            <a:pPr marL="0" indent="0" defTabSz="966612">
              <a:spcBef>
                <a:spcPts val="634"/>
              </a:spcBef>
              <a:buNone/>
              <a:defRPr/>
            </a:pPr>
            <a:r>
              <a:rPr lang="es-MX" b="1" dirty="0">
                <a:solidFill>
                  <a:prstClr val="black"/>
                </a:solidFill>
                <a:cs typeface="Arial" panose="020B0604020202020204" pitchFamily="34" charset="0"/>
              </a:rPr>
              <a:t>Una vez que usted haya comprendido las reglas y los costos del plan, puede seguir los siguientes pasos para inscribirse</a:t>
            </a:r>
            <a:r>
              <a:rPr lang="en-US" b="1" dirty="0">
                <a:solidFill>
                  <a:prstClr val="black"/>
                </a:solidFill>
                <a:cs typeface="Arial" panose="020B0604020202020204" pitchFamily="34" charset="0"/>
              </a:rPr>
              <a:t>:</a:t>
            </a:r>
          </a:p>
          <a:p>
            <a:pPr marL="181240" indent="-181240" defTabSz="966612">
              <a:spcBef>
                <a:spcPts val="634"/>
              </a:spcBef>
              <a:defRPr/>
            </a:pPr>
            <a:r>
              <a:rPr lang="es-MX" dirty="0">
                <a:solidFill>
                  <a:prstClr val="black"/>
                </a:solidFill>
                <a:cs typeface="Arial" panose="020B0604020202020204" pitchFamily="34" charset="0"/>
              </a:rPr>
              <a:t>Visite la página web del plan para ver si puede inscribir en línea</a:t>
            </a:r>
            <a:r>
              <a:rPr lang="en-US" dirty="0">
                <a:solidFill>
                  <a:prstClr val="black"/>
                </a:solidFill>
                <a:cs typeface="Arial" panose="020B0604020202020204" pitchFamily="34" charset="0"/>
              </a:rPr>
              <a:t>.</a:t>
            </a:r>
          </a:p>
          <a:p>
            <a:pPr marL="181240" indent="-181240" defTabSz="966612">
              <a:spcBef>
                <a:spcPts val="634"/>
              </a:spcBef>
              <a:defRPr/>
            </a:pPr>
            <a:r>
              <a:rPr lang="es-MX" dirty="0">
                <a:solidFill>
                  <a:prstClr val="black"/>
                </a:solidFill>
                <a:cs typeface="Arial" panose="020B0604020202020204" pitchFamily="34" charset="0"/>
              </a:rPr>
              <a:t>Complete un formulario de inscripción en papel</a:t>
            </a:r>
            <a:r>
              <a:rPr lang="en-US" dirty="0">
                <a:solidFill>
                  <a:prstClr val="black"/>
                </a:solidFill>
                <a:cs typeface="Arial" panose="020B0604020202020204" pitchFamily="34" charset="0"/>
              </a:rPr>
              <a:t>. </a:t>
            </a:r>
            <a:r>
              <a:rPr lang="es-MX" dirty="0">
                <a:solidFill>
                  <a:prstClr val="black"/>
                </a:solidFill>
                <a:cs typeface="Arial" panose="020B0604020202020204" pitchFamily="34" charset="0"/>
              </a:rPr>
              <a:t>Comuníquese con el plan para obtener un formulario de inscripción, complételo y envíeselo al plan</a:t>
            </a:r>
            <a:r>
              <a:rPr lang="en-US" dirty="0">
                <a:solidFill>
                  <a:prstClr val="black"/>
                </a:solidFill>
                <a:cs typeface="Arial" panose="020B0604020202020204" pitchFamily="34" charset="0"/>
              </a:rPr>
              <a:t>. </a:t>
            </a:r>
            <a:r>
              <a:rPr lang="es-MX" dirty="0">
                <a:solidFill>
                  <a:prstClr val="black"/>
                </a:solidFill>
                <a:cs typeface="Arial" panose="020B0604020202020204" pitchFamily="34" charset="0"/>
              </a:rPr>
              <a:t>Todos los planes deben ofrecer esta opción</a:t>
            </a:r>
            <a:r>
              <a:rPr lang="en-US" dirty="0">
                <a:solidFill>
                  <a:prstClr val="black"/>
                </a:solidFill>
                <a:cs typeface="Arial" panose="020B0604020202020204" pitchFamily="34" charset="0"/>
              </a:rPr>
              <a:t>.</a:t>
            </a:r>
          </a:p>
          <a:p>
            <a:pPr marL="181240" indent="-181240" defTabSz="966612">
              <a:spcBef>
                <a:spcPts val="634"/>
              </a:spcBef>
              <a:defRPr/>
            </a:pPr>
            <a:r>
              <a:rPr lang="es-MX" dirty="0">
                <a:solidFill>
                  <a:prstClr val="black"/>
                </a:solidFill>
                <a:cs typeface="Arial" panose="020B0604020202020204" pitchFamily="34" charset="0"/>
              </a:rPr>
              <a:t>Llame al plan en el que desea inscribirse</a:t>
            </a:r>
            <a:r>
              <a:rPr lang="en-US" dirty="0">
                <a:solidFill>
                  <a:prstClr val="black"/>
                </a:solidFill>
                <a:cs typeface="Arial" panose="020B0604020202020204" pitchFamily="34" charset="0"/>
              </a:rPr>
              <a:t>. </a:t>
            </a:r>
            <a:r>
              <a:rPr lang="es-MX" dirty="0">
                <a:solidFill>
                  <a:prstClr val="black"/>
                </a:solidFill>
                <a:cs typeface="Arial" panose="020B0604020202020204" pitchFamily="34" charset="0"/>
              </a:rPr>
              <a:t>Obtenga la información de contacto de su plan en </a:t>
            </a:r>
            <a:r>
              <a:rPr lang="en-US" dirty="0">
                <a:cs typeface="Arial" panose="020B0604020202020204" pitchFamily="34" charset="0"/>
                <a:hlinkClick r:id="rId3"/>
              </a:rPr>
              <a:t>Medicare.gov/plan-compare</a:t>
            </a:r>
            <a:r>
              <a:rPr lang="en-US" dirty="0">
                <a:solidFill>
                  <a:prstClr val="black"/>
                </a:solidFill>
                <a:cs typeface="Arial" panose="020B0604020202020204" pitchFamily="34" charset="0"/>
              </a:rPr>
              <a:t>.</a:t>
            </a:r>
          </a:p>
          <a:p>
            <a:pPr marL="181240" indent="-181240" defTabSz="966612">
              <a:spcBef>
                <a:spcPts val="634"/>
              </a:spcBef>
              <a:defRPr/>
            </a:pPr>
            <a:r>
              <a:rPr lang="en-US" dirty="0" err="1">
                <a:solidFill>
                  <a:prstClr val="black"/>
                </a:solidFill>
                <a:cs typeface="Arial" panose="020B0604020202020204" pitchFamily="34" charset="0"/>
              </a:rPr>
              <a:t>Llame</a:t>
            </a:r>
            <a:r>
              <a:rPr lang="en-US" dirty="0">
                <a:solidFill>
                  <a:prstClr val="black"/>
                </a:solidFill>
                <a:cs typeface="Arial" panose="020B0604020202020204" pitchFamily="34" charset="0"/>
              </a:rPr>
              <a:t> al 1-800-MEDICARE (1-800-633-4227); TTY: 1-877-486-2048.</a:t>
            </a:r>
          </a:p>
          <a:p>
            <a:pPr marL="0" indent="0">
              <a:spcBef>
                <a:spcPts val="634"/>
              </a:spcBef>
              <a:buNone/>
              <a:defRPr/>
            </a:pPr>
            <a:r>
              <a:rPr lang="en-US" b="1" dirty="0">
                <a:solidFill>
                  <a:prstClr val="black"/>
                </a:solidFill>
                <a:cs typeface="Arial" panose="020B0604020202020204" pitchFamily="34" charset="0"/>
              </a:rPr>
              <a:t>Nota:</a:t>
            </a:r>
            <a:r>
              <a:rPr lang="en-US" b="1" dirty="0">
                <a:solidFill>
                  <a:srgbClr val="FF0000"/>
                </a:solidFill>
                <a:cs typeface="Arial" panose="020B0604020202020204" pitchFamily="34" charset="0"/>
              </a:rPr>
              <a:t> </a:t>
            </a:r>
            <a:r>
              <a:rPr lang="es-MX" dirty="0">
                <a:solidFill>
                  <a:prstClr val="black"/>
                </a:solidFill>
                <a:cs typeface="Arial" panose="020B0604020202020204" pitchFamily="34" charset="0"/>
              </a:rPr>
              <a:t>Los planes de Medicare no pueden llamarlo para inscribirlo en un plan, a menos que usted solicite específicamente que lo hagan.</a:t>
            </a:r>
            <a:r>
              <a:rPr lang="en-US" dirty="0">
                <a:solidFill>
                  <a:prstClr val="black"/>
                </a:solidFill>
                <a:cs typeface="Arial" panose="020B0604020202020204" pitchFamily="34" charset="0"/>
              </a:rPr>
              <a:t> </a:t>
            </a:r>
            <a:r>
              <a:rPr lang="es-MX" dirty="0">
                <a:solidFill>
                  <a:prstClr val="black"/>
                </a:solidFill>
                <a:cs typeface="Arial" panose="020B0604020202020204" pitchFamily="34" charset="0"/>
              </a:rPr>
              <a:t>Además, los planes nunca deben pedirle por teléfono información financiera, incluidos números de tarjetas de crédito o cuentas bancarias.</a:t>
            </a: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1847381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805805" cy="5144347"/>
          </a:xfrm>
        </p:spPr>
        <p:txBody>
          <a:bodyPr/>
          <a:lstStyle/>
          <a:p>
            <a:pPr marL="0" indent="0" defTabSz="966612">
              <a:buNone/>
              <a:defRPr/>
            </a:pPr>
            <a:r>
              <a:rPr lang="es-US" b="1">
                <a:solidFill>
                  <a:prstClr val="black"/>
                </a:solidFill>
                <a:ea typeface="ＭＳ Ｐゴシック"/>
                <a:cs typeface="Arial"/>
              </a:rPr>
              <a:t>Esta diapositiva tiene animación.</a:t>
            </a:r>
          </a:p>
          <a:p>
            <a:pPr marL="0" indent="0" defTabSz="966612">
              <a:buNone/>
              <a:defRPr/>
            </a:pPr>
            <a:r>
              <a:rPr lang="es-US" b="1">
                <a:solidFill>
                  <a:prstClr val="black"/>
                </a:solidFill>
              </a:rPr>
              <a:t>Opción del presentador: </a:t>
            </a:r>
            <a:r>
              <a:rPr lang="es-US">
                <a:solidFill>
                  <a:prstClr val="black"/>
                </a:solidFill>
              </a:rPr>
              <a:t>Puede </a:t>
            </a:r>
            <a:r>
              <a:rPr lang="es-US">
                <a:solidFill>
                  <a:srgbClr val="444444"/>
                </a:solidFill>
                <a:cs typeface="Arial"/>
              </a:rPr>
              <a:t>hacer clic en la URL para reproducir el video “Learn About the Parts of Medicare” (Información sobre las partes de Medicare): </a:t>
            </a:r>
            <a:r>
              <a:rPr lang="es-US">
                <a:solidFill>
                  <a:srgbClr val="444444"/>
                </a:solidFill>
                <a:cs typeface="Arial"/>
                <a:hlinkClick r:id="rId3"/>
              </a:rPr>
              <a:t>Medicare.gov/basics/get-started-with-medicare/medicare-basics/parts-of-medicare</a:t>
            </a:r>
            <a:r>
              <a:rPr lang="es-US">
                <a:solidFill>
                  <a:srgbClr val="444444"/>
                </a:solidFill>
                <a:cs typeface="Arial"/>
              </a:rPr>
              <a:t> para los participantes. </a:t>
            </a:r>
          </a:p>
          <a:p>
            <a:pPr marL="0" indent="0" defTabSz="966612">
              <a:buNone/>
              <a:defRPr/>
            </a:pPr>
            <a:r>
              <a:rPr lang="es-US" b="1">
                <a:solidFill>
                  <a:srgbClr val="000000"/>
                </a:solidFill>
                <a:cs typeface="Arial"/>
              </a:rPr>
              <a:t>Notas del presentador</a:t>
            </a:r>
            <a:r>
              <a:rPr lang="es-US" b="1">
                <a:solidFill>
                  <a:srgbClr val="444444"/>
                </a:solidFill>
                <a:cs typeface="Arial"/>
              </a:rPr>
              <a:t>​</a:t>
            </a:r>
          </a:p>
          <a:p>
            <a:pPr marL="0" indent="0" defTabSz="966612">
              <a:buNone/>
              <a:defRPr/>
            </a:pPr>
            <a:r>
              <a:rPr lang="es-US">
                <a:solidFill>
                  <a:prstClr val="black"/>
                </a:solidFill>
                <a:cs typeface="Arial"/>
              </a:rPr>
              <a:t>Las partes de Medicare incluyen:</a:t>
            </a:r>
          </a:p>
          <a:p>
            <a:pPr marL="118813" indent="-118813">
              <a:defRPr/>
            </a:pPr>
            <a:r>
              <a:rPr lang="es-US" b="1">
                <a:solidFill>
                  <a:prstClr val="black"/>
                </a:solidFill>
                <a:cs typeface="Arial"/>
              </a:rPr>
              <a:t>Parte A </a:t>
            </a:r>
            <a:r>
              <a:rPr lang="es-US">
                <a:solidFill>
                  <a:prstClr val="black"/>
                </a:solidFill>
                <a:cs typeface="Arial"/>
              </a:rPr>
              <a:t>(seguro de hospital) </a:t>
            </a:r>
          </a:p>
          <a:p>
            <a:pPr marL="119149" indent="-119149" defTabSz="966612">
              <a:defRPr/>
            </a:pPr>
            <a:r>
              <a:rPr lang="es-US" b="1">
                <a:solidFill>
                  <a:prstClr val="black"/>
                </a:solidFill>
                <a:cs typeface="Arial"/>
              </a:rPr>
              <a:t>Parte B</a:t>
            </a:r>
            <a:r>
              <a:rPr lang="es-US">
                <a:solidFill>
                  <a:prstClr val="black"/>
                </a:solidFill>
                <a:cs typeface="Arial"/>
              </a:rPr>
              <a:t> (seguro médico) </a:t>
            </a:r>
          </a:p>
          <a:p>
            <a:pPr marL="118813" indent="-118813" defTabSz="966612">
              <a:defRPr/>
            </a:pPr>
            <a:r>
              <a:rPr lang="es-US" b="1">
                <a:solidFill>
                  <a:prstClr val="black"/>
                </a:solidFill>
                <a:cs typeface="Arial"/>
              </a:rPr>
              <a:t>Parte D</a:t>
            </a:r>
            <a:r>
              <a:rPr lang="es-US">
                <a:solidFill>
                  <a:prstClr val="black"/>
                </a:solidFill>
                <a:cs typeface="Arial"/>
              </a:rPr>
              <a:t> (cobertura de medicamentos)</a:t>
            </a:r>
          </a:p>
          <a:p>
            <a:pPr marL="0" indent="0" defTabSz="966612">
              <a:buNone/>
              <a:defRPr/>
            </a:pPr>
            <a:r>
              <a:rPr lang="es-US">
                <a:solidFill>
                  <a:prstClr val="black"/>
                </a:solidFill>
                <a:cs typeface="Arial"/>
              </a:rPr>
              <a:t>En la lección 2 encontrará más detalles sobre las Partes A, B y D.</a:t>
            </a:r>
          </a:p>
          <a:p>
            <a:pPr marL="0" indent="0" defTabSz="966612">
              <a:buNone/>
              <a:defRPr/>
            </a:pPr>
            <a:endParaRPr lang="en-US" dirty="0">
              <a:solidFill>
                <a:prstClr val="black"/>
              </a:solidFill>
            </a:endParaRPr>
          </a:p>
        </p:txBody>
      </p:sp>
    </p:spTree>
    <p:extLst>
      <p:ext uri="{BB962C8B-B14F-4D97-AF65-F5344CB8AC3E}">
        <p14:creationId xmlns:p14="http://schemas.microsoft.com/office/powerpoint/2010/main" val="2999696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s-US" b="1">
                <a:solidFill>
                  <a:prstClr val="black"/>
                </a:solidFill>
                <a:ea typeface="ＭＳ Ｐゴシック"/>
                <a:cs typeface="Arial" panose="020B0604020202020204" pitchFamily="34" charset="0"/>
              </a:rPr>
              <a:t>Esta diapositiva tiene animación.</a:t>
            </a:r>
          </a:p>
          <a:p>
            <a:pPr marL="0" indent="0" defTabSz="966612">
              <a:spcBef>
                <a:spcPts val="634"/>
              </a:spcBef>
              <a:buNone/>
              <a:defRPr/>
            </a:pPr>
            <a:r>
              <a:rPr lang="es-US" b="1">
                <a:cs typeface="Arial" panose="020B0604020202020204" pitchFamily="34" charset="0"/>
              </a:rPr>
              <a:t>Notas del presentador/a</a:t>
            </a:r>
          </a:p>
          <a:p>
            <a:pPr marL="0" indent="0" defTabSz="966612">
              <a:spcBef>
                <a:spcPts val="634"/>
              </a:spcBef>
              <a:buNone/>
              <a:defRPr/>
            </a:pPr>
            <a:r>
              <a:rPr lang="es-US" b="1">
                <a:solidFill>
                  <a:prstClr val="black"/>
                </a:solidFill>
                <a:cs typeface="Arial" panose="020B0604020202020204" pitchFamily="34" charset="0"/>
              </a:rPr>
              <a:t>Cuando tenga que decidir si quiere inscribirse en un plan Medicare Advantage, debe tener en cuenta lo siguiente:</a:t>
            </a:r>
          </a:p>
          <a:p>
            <a:pPr marL="118813" indent="-118813" defTabSz="966612">
              <a:spcBef>
                <a:spcPts val="634"/>
              </a:spcBef>
              <a:defRPr/>
            </a:pPr>
            <a:r>
              <a:rPr lang="es-US">
                <a:solidFill>
                  <a:prstClr val="black"/>
                </a:solidFill>
                <a:cs typeface="Arial" panose="020B0604020202020204" pitchFamily="34" charset="0"/>
              </a:rPr>
              <a:t>Debe tener la Parte A y la Parte B.</a:t>
            </a:r>
          </a:p>
          <a:p>
            <a:pPr marL="118813" indent="-118813" defTabSz="966612">
              <a:spcBef>
                <a:spcPts val="634"/>
              </a:spcBef>
              <a:defRPr/>
            </a:pPr>
            <a:r>
              <a:rPr lang="es-US">
                <a:solidFill>
                  <a:prstClr val="black"/>
                </a:solidFill>
                <a:cs typeface="Arial" panose="020B0604020202020204" pitchFamily="34" charset="0"/>
              </a:rPr>
              <a:t>Además de pagar la prima de la Parte B. es posible que tenga que pagar la prima mensual del plan</a:t>
            </a:r>
          </a:p>
          <a:p>
            <a:pPr marL="118813" indent="-118813" defTabSz="966612">
              <a:spcBef>
                <a:spcPts val="634"/>
              </a:spcBef>
              <a:defRPr/>
            </a:pPr>
            <a:r>
              <a:rPr lang="es-US">
                <a:solidFill>
                  <a:prstClr val="black"/>
                </a:solidFill>
                <a:cs typeface="Arial" panose="020B0604020202020204" pitchFamily="34" charset="0"/>
              </a:rPr>
              <a:t>¿El plan ofrece beneficios adicionales (además de los beneficios de Medicare Original) y necesita pagar más para obtenerlos?</a:t>
            </a:r>
          </a:p>
          <a:p>
            <a:pPr marL="118813" indent="-118813">
              <a:spcBef>
                <a:spcPts val="634"/>
              </a:spcBef>
              <a:defRPr/>
            </a:pPr>
            <a:r>
              <a:rPr lang="es-US">
                <a:solidFill>
                  <a:prstClr val="black"/>
                </a:solidFill>
                <a:cs typeface="Arial" panose="020B0604020202020204" pitchFamily="34" charset="0"/>
              </a:rPr>
              <a:t>Algunos planes pueden exigirle que use una red. </a:t>
            </a:r>
          </a:p>
          <a:p>
            <a:pPr marL="118813" indent="-118813" defTabSz="966612">
              <a:spcBef>
                <a:spcPts val="634"/>
              </a:spcBef>
              <a:defRPr/>
            </a:pPr>
            <a:r>
              <a:rPr lang="es-US">
                <a:solidFill>
                  <a:prstClr val="black"/>
                </a:solidFill>
                <a:cs typeface="Arial" panose="020B0604020202020204" pitchFamily="34" charset="0"/>
              </a:rPr>
              <a:t>Es posible que necesite un referido para ver a un médico especialista.</a:t>
            </a:r>
          </a:p>
          <a:p>
            <a:pPr marL="118813" indent="-118813" defTabSz="966612">
              <a:spcBef>
                <a:spcPts val="634"/>
              </a:spcBef>
              <a:defRPr/>
            </a:pPr>
            <a:r>
              <a:rPr lang="es-US">
                <a:solidFill>
                  <a:prstClr val="black"/>
                </a:solidFill>
                <a:cs typeface="Arial" panose="020B0604020202020204" pitchFamily="34" charset="0"/>
              </a:rPr>
              <a:t>Solo puede inscribirse o abandonar el plan durante períodos específicos.</a:t>
            </a:r>
          </a:p>
          <a:p>
            <a:pPr marL="118813" indent="-118813" defTabSz="966612">
              <a:spcBef>
                <a:spcPts val="634"/>
              </a:spcBef>
              <a:defRPr/>
            </a:pPr>
            <a:r>
              <a:rPr lang="es-US">
                <a:solidFill>
                  <a:prstClr val="black"/>
                </a:solidFill>
                <a:cs typeface="Arial" panose="020B0604020202020204" pitchFamily="34" charset="0"/>
              </a:rPr>
              <a:t>Los planes Medicare Advantage no son compatibles con las pólizas Medigap</a:t>
            </a:r>
          </a:p>
        </p:txBody>
      </p:sp>
    </p:spTree>
    <p:extLst>
      <p:ext uri="{BB962C8B-B14F-4D97-AF65-F5344CB8AC3E}">
        <p14:creationId xmlns:p14="http://schemas.microsoft.com/office/powerpoint/2010/main" val="332738354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s-US" b="1" dirty="0">
                <a:solidFill>
                  <a:prstClr val="black"/>
                </a:solidFill>
                <a:ea typeface="ＭＳ Ｐゴシック"/>
                <a:cs typeface="Arial"/>
              </a:rPr>
              <a:t>Esta diapositiva tiene animación.</a:t>
            </a:r>
          </a:p>
          <a:p>
            <a:pPr marL="0" indent="0" defTabSz="966612">
              <a:spcBef>
                <a:spcPts val="634"/>
              </a:spcBef>
              <a:buNone/>
              <a:defRPr/>
            </a:pPr>
            <a:r>
              <a:rPr lang="es-US" b="1" dirty="0">
                <a:cs typeface="Arial"/>
              </a:rPr>
              <a:t>Notas del presentador/a</a:t>
            </a:r>
          </a:p>
          <a:p>
            <a:pPr marL="119149" indent="-119149">
              <a:spcBef>
                <a:spcPts val="634"/>
              </a:spcBef>
            </a:pPr>
            <a:r>
              <a:rPr lang="es-US" dirty="0"/>
              <a:t>Si tiene enfermedad renal terminal (</a:t>
            </a:r>
            <a:r>
              <a:rPr lang="es-US" b="1" dirty="0"/>
              <a:t>ESRD</a:t>
            </a:r>
            <a:r>
              <a:rPr lang="es-US" dirty="0"/>
              <a:t>, por sus siglas en inglés), puede inscribirse en un plan Medicare </a:t>
            </a:r>
            <a:r>
              <a:rPr lang="es-US" dirty="0" err="1"/>
              <a:t>Advantage</a:t>
            </a:r>
            <a:r>
              <a:rPr lang="es-US" dirty="0"/>
              <a:t> o un plan Medicare </a:t>
            </a:r>
            <a:r>
              <a:rPr lang="es-US" dirty="0" err="1"/>
              <a:t>Advantage</a:t>
            </a:r>
            <a:r>
              <a:rPr lang="es-US" dirty="0"/>
              <a:t> con cobertura de medicamentos durante la inscripción abierta (del 15 de octubre al 7 de diciembre) para la cobertura que comienza el 1 de enero.</a:t>
            </a:r>
          </a:p>
          <a:p>
            <a:pPr marL="119149" indent="-119149">
              <a:spcBef>
                <a:spcPts val="634"/>
              </a:spcBef>
            </a:pPr>
            <a:r>
              <a:rPr lang="es-US" b="1" dirty="0">
                <a:cs typeface="Arial"/>
              </a:rPr>
              <a:t>Los planes Medicare </a:t>
            </a:r>
            <a:r>
              <a:rPr lang="es-US" b="1" dirty="0" err="1">
                <a:cs typeface="Arial"/>
              </a:rPr>
              <a:t>Advantage</a:t>
            </a:r>
            <a:r>
              <a:rPr lang="es-US" b="1" dirty="0">
                <a:cs typeface="Arial"/>
              </a:rPr>
              <a:t> deben cubrir todos los servicios que cubre Medicare Original. </a:t>
            </a:r>
            <a:r>
              <a:rPr lang="es-US" dirty="0"/>
              <a:t>Sin embargo, sus costos y/u opciones de dónde recibir su atención pueden ser diferentes. Algunos planes ofrecen cobertura adicional, como cobertura de la vista, audición y dental. Antes de inscribirse en un plan, puede consultar con sus proveedores y el plan que está considerando para asegurarse de que los proveedores que lo atienden actualmente (como su centro de diálisis o su médico de riñón), o que desee ver en el futuro (como un especialista en trasplantes), estén en la red del plan.</a:t>
            </a:r>
          </a:p>
          <a:p>
            <a:pPr marL="119149" indent="-119149">
              <a:spcBef>
                <a:spcPts val="634"/>
              </a:spcBef>
            </a:pPr>
            <a:r>
              <a:rPr lang="es-US" b="1" dirty="0">
                <a:cs typeface="Arial"/>
              </a:rPr>
              <a:t>Si se inscribe en un plan Medicare </a:t>
            </a:r>
            <a:r>
              <a:rPr lang="es-US" b="1" dirty="0" err="1">
                <a:cs typeface="Arial"/>
              </a:rPr>
              <a:t>Advantage</a:t>
            </a:r>
            <a:r>
              <a:rPr lang="es-US" b="1" dirty="0">
                <a:cs typeface="Arial"/>
              </a:rPr>
              <a:t> durante el Período de Inscripción Abierta, pero cambia de idea</a:t>
            </a:r>
            <a:r>
              <a:rPr lang="es-US" dirty="0"/>
              <a:t>, puede regresar a Medicare Original o cambiar a un plan Medicare </a:t>
            </a:r>
            <a:r>
              <a:rPr lang="es-US" dirty="0" err="1"/>
              <a:t>Advantage</a:t>
            </a:r>
            <a:r>
              <a:rPr lang="es-US" dirty="0"/>
              <a:t> diferente (dependiendo de la cobertura más adecuada para usted) durante el OEP de Medicare </a:t>
            </a:r>
            <a:r>
              <a:rPr lang="es-US" dirty="0" err="1"/>
              <a:t>Advantage</a:t>
            </a:r>
            <a:r>
              <a:rPr lang="es-US" dirty="0"/>
              <a:t> (del 1 de enero al 31 de marzo). </a:t>
            </a:r>
          </a:p>
          <a:p>
            <a:pPr marL="119149" indent="-119149">
              <a:spcBef>
                <a:spcPts val="634"/>
              </a:spcBef>
            </a:pPr>
            <a:r>
              <a:rPr lang="es-US" b="1" dirty="0"/>
              <a:t>Para obtener más información sobre los planes de Medicare </a:t>
            </a:r>
            <a:r>
              <a:rPr lang="es-US" b="1" dirty="0" err="1"/>
              <a:t>Advantage</a:t>
            </a:r>
            <a:r>
              <a:rPr lang="es-US" dirty="0"/>
              <a:t> visite </a:t>
            </a:r>
            <a:r>
              <a:rPr lang="es-US" dirty="0">
                <a:cs typeface="Arial"/>
                <a:hlinkClick r:id="rId3"/>
              </a:rPr>
              <a:t>Medicare.gov/</a:t>
            </a:r>
            <a:r>
              <a:rPr lang="es-US" dirty="0" err="1">
                <a:cs typeface="Arial"/>
                <a:hlinkClick r:id="rId3"/>
              </a:rPr>
              <a:t>sign</a:t>
            </a:r>
            <a:r>
              <a:rPr lang="es-US" dirty="0">
                <a:cs typeface="Arial"/>
                <a:hlinkClick r:id="rId3"/>
              </a:rPr>
              <a:t>-up-</a:t>
            </a:r>
            <a:r>
              <a:rPr lang="es-US" dirty="0" err="1">
                <a:cs typeface="Arial"/>
                <a:hlinkClick r:id="rId3"/>
              </a:rPr>
              <a:t>change</a:t>
            </a:r>
            <a:r>
              <a:rPr lang="es-US" dirty="0">
                <a:cs typeface="Arial"/>
                <a:hlinkClick r:id="rId3"/>
              </a:rPr>
              <a:t>-</a:t>
            </a:r>
            <a:r>
              <a:rPr lang="es-US" dirty="0" err="1">
                <a:cs typeface="Arial"/>
                <a:hlinkClick r:id="rId3"/>
              </a:rPr>
              <a:t>plans</a:t>
            </a:r>
            <a:r>
              <a:rPr lang="es-US" dirty="0">
                <a:cs typeface="Arial"/>
                <a:hlinkClick r:id="rId3"/>
              </a:rPr>
              <a:t>/</a:t>
            </a:r>
            <a:r>
              <a:rPr lang="es-US" dirty="0" err="1">
                <a:cs typeface="Arial"/>
                <a:hlinkClick r:id="rId3"/>
              </a:rPr>
              <a:t>types</a:t>
            </a:r>
            <a:r>
              <a:rPr lang="es-US" dirty="0">
                <a:cs typeface="Arial"/>
                <a:hlinkClick r:id="rId3"/>
              </a:rPr>
              <a:t>-</a:t>
            </a:r>
            <a:r>
              <a:rPr lang="es-US" dirty="0" err="1">
                <a:cs typeface="Arial"/>
                <a:hlinkClick r:id="rId3"/>
              </a:rPr>
              <a:t>of</a:t>
            </a:r>
            <a:r>
              <a:rPr lang="es-US" dirty="0">
                <a:cs typeface="Arial"/>
                <a:hlinkClick r:id="rId3"/>
              </a:rPr>
              <a:t>-medicare-</a:t>
            </a:r>
            <a:r>
              <a:rPr lang="es-US" dirty="0" err="1">
                <a:cs typeface="Arial"/>
                <a:hlinkClick r:id="rId3"/>
              </a:rPr>
              <a:t>health</a:t>
            </a:r>
            <a:r>
              <a:rPr lang="es-US" dirty="0">
                <a:cs typeface="Arial"/>
                <a:hlinkClick r:id="rId3"/>
              </a:rPr>
              <a:t>-</a:t>
            </a:r>
            <a:r>
              <a:rPr lang="es-US" dirty="0" err="1">
                <a:cs typeface="Arial"/>
                <a:hlinkClick r:id="rId3"/>
              </a:rPr>
              <a:t>plans</a:t>
            </a:r>
            <a:r>
              <a:rPr lang="es-US" dirty="0">
                <a:cs typeface="Arial"/>
                <a:hlinkClick r:id="rId3"/>
              </a:rPr>
              <a:t>/medicare-</a:t>
            </a:r>
            <a:r>
              <a:rPr lang="es-US" dirty="0" err="1">
                <a:cs typeface="Arial"/>
                <a:hlinkClick r:id="rId3"/>
              </a:rPr>
              <a:t>advantage</a:t>
            </a:r>
            <a:r>
              <a:rPr lang="es-US" dirty="0">
                <a:cs typeface="Arial"/>
                <a:hlinkClick r:id="rId3"/>
              </a:rPr>
              <a:t>-</a:t>
            </a:r>
            <a:r>
              <a:rPr lang="es-US" dirty="0" err="1">
                <a:cs typeface="Arial"/>
                <a:hlinkClick r:id="rId3"/>
              </a:rPr>
              <a:t>plans</a:t>
            </a:r>
            <a:r>
              <a:rPr lang="es-US" dirty="0"/>
              <a:t> y </a:t>
            </a:r>
            <a:r>
              <a:rPr lang="es-US" u="sng" dirty="0">
                <a:cs typeface="Arial"/>
                <a:hlinkClick r:id="rId4"/>
              </a:rPr>
              <a:t>Medicare.gov/</a:t>
            </a:r>
            <a:r>
              <a:rPr lang="es-US" u="sng" dirty="0" err="1">
                <a:cs typeface="Arial"/>
                <a:hlinkClick r:id="rId4"/>
              </a:rPr>
              <a:t>manage-your-health</a:t>
            </a:r>
            <a:r>
              <a:rPr lang="es-US" u="sng" dirty="0">
                <a:cs typeface="Arial"/>
                <a:hlinkClick r:id="rId4"/>
              </a:rPr>
              <a:t>/i-</a:t>
            </a:r>
            <a:r>
              <a:rPr lang="es-US" u="sng" dirty="0" err="1">
                <a:cs typeface="Arial"/>
                <a:hlinkClick r:id="rId4"/>
              </a:rPr>
              <a:t>have</a:t>
            </a:r>
            <a:r>
              <a:rPr lang="es-US" u="sng" dirty="0">
                <a:cs typeface="Arial"/>
                <a:hlinkClick r:id="rId4"/>
              </a:rPr>
              <a:t>-</a:t>
            </a:r>
            <a:r>
              <a:rPr lang="es-US" u="sng" dirty="0" err="1">
                <a:cs typeface="Arial"/>
                <a:hlinkClick r:id="rId4"/>
              </a:rPr>
              <a:t>end</a:t>
            </a:r>
            <a:r>
              <a:rPr lang="es-US" u="sng" dirty="0">
                <a:cs typeface="Arial"/>
                <a:hlinkClick r:id="rId4"/>
              </a:rPr>
              <a:t>-</a:t>
            </a:r>
            <a:r>
              <a:rPr lang="es-US" u="sng" dirty="0" err="1">
                <a:cs typeface="Arial"/>
                <a:hlinkClick r:id="rId4"/>
              </a:rPr>
              <a:t>stage</a:t>
            </a:r>
            <a:r>
              <a:rPr lang="es-US" u="sng" dirty="0">
                <a:cs typeface="Arial"/>
                <a:hlinkClick r:id="rId4"/>
              </a:rPr>
              <a:t>-renal-</a:t>
            </a:r>
            <a:r>
              <a:rPr lang="es-US" u="sng" dirty="0" err="1">
                <a:cs typeface="Arial"/>
                <a:hlinkClick r:id="rId4"/>
              </a:rPr>
              <a:t>disease</a:t>
            </a:r>
            <a:r>
              <a:rPr lang="es-US" u="sng" dirty="0">
                <a:cs typeface="Arial"/>
                <a:hlinkClick r:id="rId4"/>
              </a:rPr>
              <a:t>-</a:t>
            </a:r>
            <a:r>
              <a:rPr lang="es-US" u="sng" dirty="0" err="1">
                <a:cs typeface="Arial"/>
                <a:hlinkClick r:id="rId4"/>
              </a:rPr>
              <a:t>esrd</a:t>
            </a:r>
            <a:r>
              <a:rPr lang="es-US" dirty="0"/>
              <a:t>. </a:t>
            </a:r>
          </a:p>
          <a:p>
            <a:pPr marL="0" indent="0">
              <a:buNone/>
            </a:pPr>
            <a:endParaRPr lang="en-US" dirty="0"/>
          </a:p>
        </p:txBody>
      </p:sp>
    </p:spTree>
    <p:extLst>
      <p:ext uri="{BB962C8B-B14F-4D97-AF65-F5344CB8AC3E}">
        <p14:creationId xmlns:p14="http://schemas.microsoft.com/office/powerpoint/2010/main" val="33922590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04537" y="3581400"/>
            <a:ext cx="6845968" cy="5678487"/>
          </a:xfrm>
        </p:spPr>
        <p:txBody>
          <a:bodyPr/>
          <a:lstStyle/>
          <a:p>
            <a:pPr marL="0" indent="0" defTabSz="966612">
              <a:spcBef>
                <a:spcPts val="634"/>
              </a:spcBef>
              <a:buNone/>
              <a:defRPr/>
            </a:pPr>
            <a:r>
              <a:rPr lang="es-US" b="1" dirty="0">
                <a:cs typeface="Arial" panose="020B0604020202020204" pitchFamily="34" charset="0"/>
              </a:rPr>
              <a:t>Notas del presentador/a</a:t>
            </a:r>
          </a:p>
          <a:p>
            <a:pPr marL="0" indent="0">
              <a:spcBef>
                <a:spcPts val="634"/>
              </a:spcBef>
              <a:buNone/>
              <a:defRPr/>
            </a:pPr>
            <a:r>
              <a:rPr lang="es-US" b="1" dirty="0">
                <a:solidFill>
                  <a:prstClr val="black"/>
                </a:solidFill>
                <a:cs typeface="Arial" panose="020B0604020202020204" pitchFamily="34" charset="0"/>
              </a:rPr>
              <a:t>En esta tabla se muestra una comparación paralela de las pólizas </a:t>
            </a:r>
            <a:r>
              <a:rPr lang="es-US" b="1" dirty="0" err="1">
                <a:solidFill>
                  <a:prstClr val="black"/>
                </a:solidFill>
                <a:cs typeface="Arial" panose="020B0604020202020204" pitchFamily="34" charset="0"/>
              </a:rPr>
              <a:t>Medigap</a:t>
            </a:r>
            <a:r>
              <a:rPr lang="es-US" b="1" dirty="0">
                <a:solidFill>
                  <a:prstClr val="black"/>
                </a:solidFill>
                <a:cs typeface="Arial" panose="020B0604020202020204" pitchFamily="34" charset="0"/>
              </a:rPr>
              <a:t> y los planes Medicare </a:t>
            </a:r>
            <a:r>
              <a:rPr lang="es-US" b="1" dirty="0" err="1">
                <a:solidFill>
                  <a:prstClr val="black"/>
                </a:solidFill>
                <a:cs typeface="Arial" panose="020B0604020202020204" pitchFamily="34" charset="0"/>
              </a:rPr>
              <a:t>Advantage</a:t>
            </a:r>
            <a:r>
              <a:rPr lang="es-US" b="1" dirty="0">
                <a:solidFill>
                  <a:prstClr val="black"/>
                </a:solidFill>
                <a:cs typeface="Arial" panose="020B0604020202020204" pitchFamily="34" charset="0"/>
              </a:rPr>
              <a:t>.</a:t>
            </a:r>
          </a:p>
          <a:p>
            <a:pPr marL="125861" indent="-125861">
              <a:spcBef>
                <a:spcPts val="634"/>
              </a:spcBef>
              <a:defRPr/>
            </a:pPr>
            <a:r>
              <a:rPr lang="es-US" dirty="0">
                <a:solidFill>
                  <a:prstClr val="black"/>
                </a:solidFill>
                <a:cs typeface="Arial" panose="020B0604020202020204" pitchFamily="34" charset="0"/>
              </a:rPr>
              <a:t>Las compañías privadas ofrecen ambos. </a:t>
            </a:r>
          </a:p>
          <a:p>
            <a:pPr marL="125861" indent="-125861">
              <a:spcBef>
                <a:spcPts val="634"/>
              </a:spcBef>
              <a:defRPr/>
            </a:pP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debe respetar las leyes estatales y federales, pero la supervisión diaria de rutina de las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estandarizadas es responsabilidad de los estados. Medicare debe aprobar los planes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a:t>
            </a:r>
          </a:p>
          <a:p>
            <a:pPr marL="125861" indent="-125861">
              <a:spcBef>
                <a:spcPts val="634"/>
              </a:spcBef>
              <a:defRPr/>
            </a:pPr>
            <a:r>
              <a:rPr lang="es-US" dirty="0">
                <a:solidFill>
                  <a:prstClr val="black"/>
                </a:solidFill>
                <a:cs typeface="Arial" panose="020B0604020202020204" pitchFamily="34" charset="0"/>
              </a:rPr>
              <a:t>Las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solo son compatible con Medicare Original. Las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no son compatibles con los Planes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Si se incorpora a un Plan MA, no puede usar la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para pagar por los gastos directos de su bolsillo que tiene en el Plan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a:t>
            </a:r>
          </a:p>
          <a:p>
            <a:pPr marL="125861" indent="-125861">
              <a:spcBef>
                <a:spcPts val="634"/>
              </a:spcBef>
              <a:defRPr/>
            </a:pPr>
            <a:r>
              <a:rPr lang="es-US" dirty="0">
                <a:solidFill>
                  <a:prstClr val="black"/>
                </a:solidFill>
                <a:cs typeface="Arial" panose="020B0604020202020204" pitchFamily="34" charset="0"/>
              </a:rPr>
              <a:t>Medicare Original paga gran parte de los servicios y suministros de la atención médica pero no todos. Las compañías de seguros privadas venden pólizas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para ayudar a pagar parte de los gastos directos de bolsillo ("brechas") que Medicare Original no cubre. Las pólizas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no pagan las primas de Medicare. La mayoría de las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no cubren los gastos directos de su bolsillo. Si desea cobertura de medicamentos, deberá considerar unirse a un plan de la Parte D. Algunas pólizas antiguas (que ya no se venden) pueden haber incluido alguna cobertura de medicamentos recetados (Plan I). Los planes de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cubren los servicios cubiertos de las Partes A y B, la mayoría incluye la Parte D y es posible que ofrezcan cobertura extra, como de la vista, de la audición, dental y programas de bienestar.</a:t>
            </a:r>
          </a:p>
          <a:p>
            <a:pPr marL="125861" indent="-125861">
              <a:spcBef>
                <a:spcPts val="634"/>
              </a:spcBef>
              <a:defRPr/>
            </a:pPr>
            <a:r>
              <a:rPr lang="es-US" dirty="0">
                <a:solidFill>
                  <a:prstClr val="black"/>
                </a:solidFill>
                <a:cs typeface="Arial" panose="020B0604020202020204" pitchFamily="34" charset="0"/>
              </a:rPr>
              <a:t>En ambos casos, deberá tener la Parte A y la Parte B.</a:t>
            </a:r>
          </a:p>
          <a:p>
            <a:pPr marL="125861" indent="-125861">
              <a:spcBef>
                <a:spcPts val="634"/>
              </a:spcBef>
              <a:defRPr/>
            </a:pPr>
            <a:r>
              <a:rPr lang="es-US" dirty="0">
                <a:solidFill>
                  <a:prstClr val="black"/>
                </a:solidFill>
                <a:cs typeface="Arial" panose="020B0604020202020204" pitchFamily="34" charset="0"/>
              </a:rPr>
              <a:t>Paga una prima por la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y paga la prima de la Parte B. Además de pagar la prima de la Parte B en un plan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es posible que tenga que pagar una prima mensual del plan.</a:t>
            </a:r>
          </a:p>
          <a:p>
            <a:pPr marL="125861" indent="-125861">
              <a:spcBef>
                <a:spcPts val="634"/>
              </a:spcBef>
              <a:defRPr/>
            </a:pPr>
            <a:r>
              <a:rPr lang="es-US" dirty="0">
                <a:solidFill>
                  <a:prstClr val="black"/>
                </a:solidFill>
                <a:cs typeface="Arial" panose="020B0604020202020204" pitchFamily="34" charset="0"/>
              </a:rPr>
              <a:t>Si ya tiene un plan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es ilegal que le vendan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 menos que usted se desafilie de su plan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para regresar a Medicare Original. </a:t>
            </a:r>
          </a:p>
        </p:txBody>
      </p:sp>
    </p:spTree>
    <p:extLst>
      <p:ext uri="{BB962C8B-B14F-4D97-AF65-F5344CB8AC3E}">
        <p14:creationId xmlns:p14="http://schemas.microsoft.com/office/powerpoint/2010/main" val="215958052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s-US" b="1" dirty="0">
                <a:solidFill>
                  <a:prstClr val="black"/>
                </a:solidFill>
                <a:ea typeface="ＭＳ Ｐゴシック"/>
                <a:cs typeface="Arial"/>
              </a:rPr>
              <a:t>Esta diapositiva tiene animación</a:t>
            </a:r>
          </a:p>
          <a:p>
            <a:pPr marL="0" indent="0">
              <a:spcBef>
                <a:spcPts val="634"/>
              </a:spcBef>
              <a:buNone/>
            </a:pPr>
            <a:r>
              <a:rPr lang="es-US" b="1" dirty="0"/>
              <a:t>Notas del presentador/a</a:t>
            </a:r>
          </a:p>
          <a:p>
            <a:pPr marL="0" indent="0">
              <a:spcBef>
                <a:spcPts val="634"/>
              </a:spcBef>
              <a:buNone/>
            </a:pPr>
            <a:r>
              <a:rPr lang="es-US" dirty="0"/>
              <a:t>Existen otros tipos de planes de salud de Medicare que proporcionan cobertura de la Parte A y la Parte B, mientras que otros ofrecen solo cobertura de la Parte B. Algunos ofrecen también cobertura de medicamentos. Estos planes comparten las mismas normas de los planes Medicare </a:t>
            </a:r>
            <a:r>
              <a:rPr lang="es-US" dirty="0" err="1"/>
              <a:t>Advantage</a:t>
            </a:r>
            <a:r>
              <a:rPr lang="es-US" dirty="0"/>
              <a:t>. Sin embargo, cada tipo tiene reglas y excepciones especiales.</a:t>
            </a:r>
          </a:p>
          <a:p>
            <a:pPr marL="0" indent="0">
              <a:spcBef>
                <a:spcPts val="634"/>
              </a:spcBef>
              <a:buNone/>
            </a:pPr>
            <a:r>
              <a:rPr lang="es-US" b="1" dirty="0"/>
              <a:t>Un Plan de Costos de Medicare es un tipo de plan de salud de Medicare que está disponible en ciertas áreas limitadas del país. </a:t>
            </a:r>
          </a:p>
          <a:p>
            <a:pPr marL="118813" indent="-118813">
              <a:spcBef>
                <a:spcPts val="634"/>
              </a:spcBef>
              <a:buFont typeface="Wingdings"/>
              <a:buChar char="§"/>
            </a:pPr>
            <a:r>
              <a:rPr lang="es-US" dirty="0"/>
              <a:t>Puede inscribirse incluso si solo tiene la Parte B.</a:t>
            </a:r>
          </a:p>
          <a:p>
            <a:pPr marL="118813" indent="-118813">
              <a:spcBef>
                <a:spcPts val="634"/>
              </a:spcBef>
              <a:buFont typeface="Wingdings"/>
              <a:buChar char="§"/>
            </a:pPr>
            <a:r>
              <a:rPr lang="es-US" dirty="0"/>
              <a:t>Si tiene la Parte A y la Parte B, y visita a un proveedor fuera de la red, Medicare Original cubre los servicios. Usted pagará el </a:t>
            </a:r>
            <a:r>
              <a:rPr lang="es-US" dirty="0" err="1"/>
              <a:t>coseguro</a:t>
            </a:r>
            <a:r>
              <a:rPr lang="es-US" dirty="0"/>
              <a:t> y los deducibles de la Parte A y Parte B. </a:t>
            </a:r>
          </a:p>
          <a:p>
            <a:pPr marL="118813" indent="-118813">
              <a:spcBef>
                <a:spcPts val="634"/>
              </a:spcBef>
              <a:buFont typeface="Wingdings"/>
              <a:buChar char="§"/>
            </a:pPr>
            <a:r>
              <a:rPr lang="es-US" dirty="0"/>
              <a:t>Puede inscribirse en cualquier momento en que el Plan de Costos esté aceptando nuevos miembros. </a:t>
            </a:r>
          </a:p>
          <a:p>
            <a:pPr marL="118813" indent="-118813">
              <a:spcBef>
                <a:spcPts val="634"/>
              </a:spcBef>
              <a:buFont typeface="Wingdings"/>
              <a:buChar char="§"/>
            </a:pPr>
            <a:r>
              <a:rPr lang="es-US" dirty="0"/>
              <a:t>Puede abandonar el plan en cualquier momento y volver a Medicare Original. </a:t>
            </a:r>
          </a:p>
          <a:p>
            <a:pPr marL="118813" indent="-118813">
              <a:spcBef>
                <a:spcPts val="634"/>
              </a:spcBef>
              <a:buFont typeface="Wingdings"/>
              <a:buChar char="§"/>
            </a:pPr>
            <a:r>
              <a:rPr lang="es-US" dirty="0"/>
              <a:t>Puede obtener cobertura de medicamentos a través del Plan de Costos (si se ofrece) o puede inscribirse en un plan de medicamentos. Incluso si el Plan de Costos ofrece cobertura de medicamentos, puede elegir obtener la cobertura de medicamentos de un plan de medicamentos por separado.</a:t>
            </a:r>
          </a:p>
          <a:p>
            <a:pPr marL="0" indent="0">
              <a:spcBef>
                <a:spcPts val="634"/>
              </a:spcBef>
              <a:buNone/>
            </a:pPr>
            <a:r>
              <a:rPr lang="es-US" dirty="0"/>
              <a:t>Visite </a:t>
            </a:r>
            <a:r>
              <a:rPr lang="es-US" dirty="0">
                <a:cs typeface="Calibri"/>
                <a:hlinkClick r:id="rId3"/>
              </a:rPr>
              <a:t>Medicare.gov/plan-compare</a:t>
            </a:r>
            <a:r>
              <a:rPr lang="es-US" dirty="0"/>
              <a:t> para obtener más información sobre los planes de costos de Medicare.  </a:t>
            </a:r>
          </a:p>
          <a:p>
            <a:pPr marL="118813" indent="-118813">
              <a:spcBef>
                <a:spcPts val="634"/>
              </a:spcBef>
              <a:buFont typeface="Wingdings"/>
              <a:buChar char="§"/>
            </a:pPr>
            <a:endParaRPr lang="en-US" dirty="0"/>
          </a:p>
          <a:p>
            <a:pPr marL="0" indent="0">
              <a:spcBef>
                <a:spcPts val="634"/>
              </a:spcBef>
              <a:buNone/>
            </a:pPr>
            <a:endParaRPr lang="en-US" dirty="0">
              <a:cs typeface="Calibri"/>
            </a:endParaRPr>
          </a:p>
        </p:txBody>
      </p:sp>
    </p:spTree>
    <p:extLst>
      <p:ext uri="{BB962C8B-B14F-4D97-AF65-F5344CB8AC3E}">
        <p14:creationId xmlns:p14="http://schemas.microsoft.com/office/powerpoint/2010/main" val="351760557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383636"/>
          </a:xfrm>
        </p:spPr>
        <p:txBody>
          <a:bodyPr/>
          <a:lstStyle/>
          <a:p>
            <a:pPr marL="0" indent="0" defTabSz="966612">
              <a:spcBef>
                <a:spcPts val="634"/>
              </a:spcBef>
              <a:buNone/>
              <a:defRPr/>
            </a:pPr>
            <a:r>
              <a:rPr lang="es-US" b="1">
                <a:solidFill>
                  <a:prstClr val="black"/>
                </a:solidFill>
                <a:ea typeface="ＭＳ Ｐゴシック"/>
                <a:cs typeface="Arial"/>
              </a:rPr>
              <a:t>Esta diapositiva tiene animación.</a:t>
            </a:r>
          </a:p>
          <a:p>
            <a:pPr marL="0" indent="0" defTabSz="966612">
              <a:spcBef>
                <a:spcPts val="634"/>
              </a:spcBef>
              <a:buNone/>
              <a:defRPr/>
            </a:pPr>
            <a:r>
              <a:rPr lang="es-US" b="1">
                <a:cs typeface="Arial"/>
              </a:rPr>
              <a:t>Notas del presentador/a</a:t>
            </a:r>
          </a:p>
          <a:p>
            <a:pPr marL="0" indent="0">
              <a:spcBef>
                <a:spcPts val="634"/>
              </a:spcBef>
              <a:buNone/>
            </a:pPr>
            <a:r>
              <a:rPr lang="es-US"/>
              <a:t>Muchos estados ofrecen Programas de Atención Integral para Personas Mayores (PACE, por sus siglas en inglés), un programa de Medicare y Medicaid que permite que las personas que de otra manera necesitarían un nivel de atención de un hogar de ancianos permanezcan en la comunidad. </a:t>
            </a:r>
          </a:p>
          <a:p>
            <a:pPr marL="0" indent="0">
              <a:spcBef>
                <a:spcPts val="634"/>
              </a:spcBef>
              <a:buNone/>
            </a:pPr>
            <a:r>
              <a:rPr lang="es-US" b="1">
                <a:cs typeface="Arial"/>
              </a:rPr>
              <a:t>Para calificar para PACE, debe cumplir con las siguientes condiciones: </a:t>
            </a:r>
          </a:p>
          <a:p>
            <a:pPr marL="118813" indent="-118813">
              <a:spcBef>
                <a:spcPts val="634"/>
              </a:spcBef>
            </a:pPr>
            <a:r>
              <a:rPr lang="es-US"/>
              <a:t>Tener 55 años o más. </a:t>
            </a:r>
          </a:p>
          <a:p>
            <a:pPr marL="118813" indent="-118813">
              <a:spcBef>
                <a:spcPts val="634"/>
              </a:spcBef>
            </a:pPr>
            <a:r>
              <a:rPr lang="es-US"/>
              <a:t>Vivir en el área de servicio de una organización PACE. </a:t>
            </a:r>
          </a:p>
          <a:p>
            <a:pPr marL="118813" indent="-118813">
              <a:spcBef>
                <a:spcPts val="634"/>
              </a:spcBef>
            </a:pPr>
            <a:r>
              <a:rPr lang="es-US"/>
              <a:t>Que su estado certifique que necesita un nivel de cuidados de asilo de ancianos. </a:t>
            </a:r>
          </a:p>
          <a:p>
            <a:pPr marL="118813" indent="-118813">
              <a:spcBef>
                <a:spcPts val="634"/>
              </a:spcBef>
            </a:pPr>
            <a:r>
              <a:rPr lang="es-US"/>
              <a:t>Al momento de unirse, que sea capaz de vivir de manera segura en la comunidad con la ayuda de los servicios de PACE. </a:t>
            </a:r>
          </a:p>
        </p:txBody>
      </p:sp>
    </p:spTree>
    <p:extLst>
      <p:ext uri="{BB962C8B-B14F-4D97-AF65-F5344CB8AC3E}">
        <p14:creationId xmlns:p14="http://schemas.microsoft.com/office/powerpoint/2010/main" val="82992707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s-US" b="1" dirty="0">
                <a:solidFill>
                  <a:prstClr val="black"/>
                </a:solidFill>
                <a:ea typeface="ＭＳ Ｐゴシック"/>
                <a:cs typeface="Arial"/>
              </a:rPr>
              <a:t>Esta diapositiva tiene animación.</a:t>
            </a:r>
          </a:p>
          <a:p>
            <a:pPr marL="0" indent="0" defTabSz="966612">
              <a:spcBef>
                <a:spcPts val="634"/>
              </a:spcBef>
              <a:buNone/>
              <a:defRPr/>
            </a:pPr>
            <a:r>
              <a:rPr lang="es-US" b="1" dirty="0">
                <a:cs typeface="Arial"/>
              </a:rPr>
              <a:t>Notas del presentador/a</a:t>
            </a:r>
          </a:p>
          <a:p>
            <a:pPr marL="119149" indent="-119149">
              <a:spcBef>
                <a:spcPts val="634"/>
              </a:spcBef>
            </a:pPr>
            <a:r>
              <a:rPr lang="es-US" b="1" dirty="0"/>
              <a:t>PACE cubre todos los servicios y la atención cubiertos por Medicare y Medicaid</a:t>
            </a:r>
            <a:r>
              <a:rPr lang="es-US" dirty="0"/>
              <a:t>, y otros servicios que el equipo de profesionales de atención médica de PACE decida que son necesarios para mejorar y mantener su salud. Esto incluye medicamentos y cualquier otro tipo de atención médicamente necesaria, como visitas del médico o proveedor de atención médica, transporte, atención en el hogar, visitas al hospital y estadías en un hogar de ancianos cuando sea necesario. </a:t>
            </a:r>
          </a:p>
          <a:p>
            <a:pPr marL="119149" indent="-119149">
              <a:spcBef>
                <a:spcPts val="634"/>
              </a:spcBef>
            </a:pPr>
            <a:r>
              <a:rPr lang="es-US" b="1" dirty="0">
                <a:cs typeface="Arial"/>
              </a:rPr>
              <a:t>Si tiene Medicaid, </a:t>
            </a:r>
            <a:r>
              <a:rPr lang="es-US" dirty="0"/>
              <a:t>no tendrá que pagar una prima mensual por la parte de cuidado a largo plazo del beneficio de PACE. Si tiene Medicare, pero no Medicaid, se le cobrará una prima mensual para cubrir la parte de cuidado a largo plazo del beneficio de PACE y una prima para los medicamentos de la Parte D de Medicare. Sin embargo, en PACE, nunca hay un deducible o un copago para cualquier medicamento recetado, servicio o atención aprobado por el equipo de profesionales de atención médica de PACE. </a:t>
            </a:r>
          </a:p>
          <a:p>
            <a:pPr marL="119149" indent="-119149">
              <a:spcBef>
                <a:spcPts val="634"/>
              </a:spcBef>
            </a:pPr>
            <a:r>
              <a:rPr lang="es-US" dirty="0"/>
              <a:t>Visite </a:t>
            </a:r>
            <a:r>
              <a:rPr lang="es-US" dirty="0">
                <a:cs typeface="Arial"/>
                <a:hlinkClick r:id="rId3"/>
              </a:rPr>
              <a:t>es.Medicare.gov/plan-compare</a:t>
            </a:r>
            <a:r>
              <a:rPr lang="es-US" dirty="0"/>
              <a:t> para consultar si hay una organización PACE que atienda en su comunidad. </a:t>
            </a:r>
          </a:p>
          <a:p>
            <a:pPr marL="0" indent="0">
              <a:spcBef>
                <a:spcPts val="634"/>
              </a:spcBef>
              <a:buNone/>
            </a:pPr>
            <a:endParaRPr lang="en-US" dirty="0"/>
          </a:p>
          <a:p>
            <a:pPr marL="0" indent="0">
              <a:spcBef>
                <a:spcPts val="634"/>
              </a:spcBef>
              <a:buNone/>
            </a:pPr>
            <a:endParaRPr lang="en-US" dirty="0"/>
          </a:p>
        </p:txBody>
      </p:sp>
    </p:spTree>
    <p:extLst>
      <p:ext uri="{BB962C8B-B14F-4D97-AF65-F5344CB8AC3E}">
        <p14:creationId xmlns:p14="http://schemas.microsoft.com/office/powerpoint/2010/main" val="416896621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fontAlgn="base">
              <a:spcBef>
                <a:spcPts val="634"/>
              </a:spcBef>
              <a:buNone/>
            </a:pPr>
            <a:r>
              <a:rPr lang="es-US" b="1" dirty="0"/>
              <a:t>Esta diapositiva tiene animación.</a:t>
            </a:r>
          </a:p>
          <a:p>
            <a:pPr marL="0" indent="0" fontAlgn="base">
              <a:spcBef>
                <a:spcPts val="634"/>
              </a:spcBef>
              <a:buNone/>
            </a:pPr>
            <a:r>
              <a:rPr lang="es-US" dirty="0">
                <a:solidFill>
                  <a:srgbClr val="444444"/>
                </a:solidFill>
                <a:cs typeface="Arial"/>
              </a:rPr>
              <a:t>​</a:t>
            </a:r>
            <a:r>
              <a:rPr lang="es-US" b="1" dirty="0">
                <a:solidFill>
                  <a:srgbClr val="000000"/>
                </a:solidFill>
                <a:cs typeface="Arial"/>
              </a:rPr>
              <a:t>Notas del presentador</a:t>
            </a:r>
            <a:r>
              <a:rPr lang="es-US" dirty="0">
                <a:solidFill>
                  <a:srgbClr val="444444"/>
                </a:solidFill>
                <a:cs typeface="Arial"/>
              </a:rPr>
              <a:t>​​</a:t>
            </a:r>
          </a:p>
          <a:p>
            <a:pPr marL="0" indent="0" defTabSz="966612">
              <a:spcBef>
                <a:spcPts val="634"/>
              </a:spcBef>
              <a:buNone/>
              <a:defRPr/>
            </a:pPr>
            <a:r>
              <a:rPr lang="es-US" dirty="0">
                <a:solidFill>
                  <a:prstClr val="black"/>
                </a:solidFill>
                <a:cs typeface="Arial"/>
              </a:rPr>
              <a:t>Compruebe sus conocimientos: Pregunta 7</a:t>
            </a:r>
          </a:p>
          <a:p>
            <a:pPr marL="0" indent="0" defTabSz="966612">
              <a:spcBef>
                <a:spcPts val="634"/>
              </a:spcBef>
              <a:buNone/>
              <a:defRPr/>
            </a:pPr>
            <a:r>
              <a:rPr lang="es-US" b="1" dirty="0">
                <a:solidFill>
                  <a:prstClr val="black"/>
                </a:solidFill>
                <a:cs typeface="Arial"/>
              </a:rPr>
              <a:t>Los planes Medicare </a:t>
            </a:r>
            <a:r>
              <a:rPr lang="es-US" b="1" dirty="0" err="1">
                <a:solidFill>
                  <a:prstClr val="black"/>
                </a:solidFill>
                <a:cs typeface="Arial"/>
              </a:rPr>
              <a:t>Advantage</a:t>
            </a:r>
            <a:r>
              <a:rPr lang="es-US" b="1" dirty="0">
                <a:solidFill>
                  <a:prstClr val="black"/>
                </a:solidFill>
                <a:cs typeface="Arial"/>
              </a:rPr>
              <a:t> ________</a:t>
            </a:r>
          </a:p>
          <a:p>
            <a:pPr marL="245009" indent="-245009" defTabSz="966612">
              <a:spcBef>
                <a:spcPts val="634"/>
              </a:spcBef>
              <a:buFont typeface="+mj-lt"/>
              <a:buAutoNum type="alphaLcPeriod"/>
              <a:defRPr/>
            </a:pPr>
            <a:r>
              <a:rPr lang="es-US" dirty="0">
                <a:solidFill>
                  <a:prstClr val="black"/>
                </a:solidFill>
                <a:cs typeface="Arial"/>
              </a:rPr>
              <a:t>Ayudan a pagar las brechas de Medicare Original.</a:t>
            </a:r>
          </a:p>
          <a:p>
            <a:pPr marL="245009" indent="-245009" defTabSz="966612">
              <a:spcBef>
                <a:spcPts val="634"/>
              </a:spcBef>
              <a:buFont typeface="+mj-lt"/>
              <a:buAutoNum type="alphaLcPeriod"/>
              <a:defRPr/>
            </a:pPr>
            <a:r>
              <a:rPr lang="es-US" dirty="0">
                <a:solidFill>
                  <a:prstClr val="black"/>
                </a:solidFill>
                <a:cs typeface="Arial"/>
              </a:rPr>
              <a:t>Deben conservar los mismos proveedores durante todo el año.</a:t>
            </a:r>
          </a:p>
          <a:p>
            <a:pPr marL="240311" indent="-240311" defTabSz="966612">
              <a:spcBef>
                <a:spcPts val="634"/>
              </a:spcBef>
              <a:buFont typeface="+mj-lt"/>
              <a:buAutoNum type="alphaLcPeriod"/>
              <a:defRPr/>
            </a:pPr>
            <a:r>
              <a:rPr lang="es-US" dirty="0">
                <a:solidFill>
                  <a:prstClr val="black"/>
                </a:solidFill>
                <a:cs typeface="Arial"/>
              </a:rPr>
              <a:t>Son planes privados aprobados por cada estado.</a:t>
            </a:r>
          </a:p>
          <a:p>
            <a:pPr marL="245009" indent="-245009" defTabSz="966612">
              <a:spcBef>
                <a:spcPts val="634"/>
              </a:spcBef>
              <a:buFont typeface="+mj-lt"/>
              <a:buAutoNum type="alphaLcPeriod"/>
              <a:defRPr/>
            </a:pPr>
            <a:r>
              <a:rPr lang="es-US" dirty="0">
                <a:solidFill>
                  <a:prstClr val="black"/>
                </a:solidFill>
                <a:cs typeface="Arial"/>
              </a:rPr>
              <a:t>Deben cubrir todos los servicios cubiertos por la Parte A y la Parte B.</a:t>
            </a:r>
          </a:p>
          <a:p>
            <a:pPr marL="0" lvl="1" defTabSz="980611">
              <a:tabLst>
                <a:tab pos="125861" algn="l"/>
              </a:tabLst>
              <a:defRPr/>
            </a:pPr>
            <a:r>
              <a:rPr lang="es-US" b="1" dirty="0">
                <a:solidFill>
                  <a:prstClr val="black"/>
                </a:solidFill>
                <a:cs typeface="Arial"/>
              </a:rPr>
              <a:t>Respuesta: d. Deben cubrir todos los servicios cubiertos por la Parte A y la Parte B. </a:t>
            </a:r>
          </a:p>
          <a:p>
            <a:pPr marL="0" lvl="1" defTabSz="980611">
              <a:tabLst>
                <a:tab pos="125861" algn="l"/>
              </a:tabLst>
              <a:defRPr/>
            </a:pPr>
            <a:r>
              <a:rPr lang="es-US" dirty="0">
                <a:solidFill>
                  <a:prstClr val="black"/>
                </a:solidFill>
                <a:cs typeface="Arial"/>
              </a:rPr>
              <a:t>Ofrecen todos los servicios cubiertos por las Partes A y B, pero pueden cubrir beneficios adicionales que no cubre Medicare Original, como beneficios dentales y para la visión. Los costos compartidos también pueden ser diferentes. Los planes Medicare </a:t>
            </a:r>
            <a:r>
              <a:rPr lang="es-US" dirty="0" err="1">
                <a:solidFill>
                  <a:prstClr val="black"/>
                </a:solidFill>
                <a:cs typeface="Arial"/>
              </a:rPr>
              <a:t>Advantage</a:t>
            </a:r>
            <a:r>
              <a:rPr lang="es-US" dirty="0">
                <a:solidFill>
                  <a:prstClr val="black"/>
                </a:solidFill>
                <a:cs typeface="Arial"/>
              </a:rPr>
              <a:t> son administrados por compañías privadas, pero deben tener la aprobación de Medicare.</a:t>
            </a:r>
          </a:p>
          <a:p>
            <a:pPr marL="0" indent="0" defTabSz="966612">
              <a:spcBef>
                <a:spcPts val="634"/>
              </a:spcBef>
              <a:buNone/>
              <a:defRPr/>
            </a:pPr>
            <a:endParaRPr lang="en-US" dirty="0">
              <a:solidFill>
                <a:prstClr val="black"/>
              </a:solidFill>
            </a:endParaRPr>
          </a:p>
        </p:txBody>
      </p:sp>
    </p:spTree>
    <p:extLst>
      <p:ext uri="{BB962C8B-B14F-4D97-AF65-F5344CB8AC3E}">
        <p14:creationId xmlns:p14="http://schemas.microsoft.com/office/powerpoint/2010/main" val="27501839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s-US" b="1" dirty="0">
                <a:solidFill>
                  <a:prstClr val="black"/>
                </a:solidFill>
                <a:cs typeface="Arial" panose="020B0604020202020204" pitchFamily="34" charset="0"/>
              </a:rPr>
              <a:t>Notas del presentador/a</a:t>
            </a:r>
          </a:p>
          <a:p>
            <a:pPr marL="0" indent="0" defTabSz="966612">
              <a:spcBef>
                <a:spcPts val="634"/>
              </a:spcBef>
              <a:buNone/>
              <a:defRPr/>
            </a:pPr>
            <a:r>
              <a:rPr lang="es-US" dirty="0">
                <a:solidFill>
                  <a:prstClr val="black"/>
                </a:solidFill>
                <a:cs typeface="Arial" panose="020B0604020202020204" pitchFamily="34" charset="0"/>
              </a:rPr>
              <a:t>Lección 6: Medicare y el </a:t>
            </a:r>
            <a:r>
              <a:rPr lang="es-US" dirty="0" err="1">
                <a:solidFill>
                  <a:prstClr val="black"/>
                </a:solidFill>
                <a:cs typeface="Arial" panose="020B0604020202020204" pitchFamily="34" charset="0"/>
              </a:rPr>
              <a:t>Health</a:t>
            </a:r>
            <a:r>
              <a:rPr lang="es-US" dirty="0">
                <a:solidFill>
                  <a:prstClr val="black"/>
                </a:solidFill>
                <a:cs typeface="Arial" panose="020B0604020202020204" pitchFamily="34" charset="0"/>
              </a:rPr>
              <a:t> </a:t>
            </a:r>
            <a:r>
              <a:rPr lang="es-US" dirty="0" err="1">
                <a:solidFill>
                  <a:prstClr val="black"/>
                </a:solidFill>
                <a:cs typeface="Arial" panose="020B0604020202020204" pitchFamily="34" charset="0"/>
              </a:rPr>
              <a:t>Insurance</a:t>
            </a:r>
            <a:r>
              <a:rPr lang="es-US" dirty="0">
                <a:solidFill>
                  <a:prstClr val="black"/>
                </a:solidFill>
                <a:cs typeface="Arial" panose="020B0604020202020204" pitchFamily="34" charset="0"/>
              </a:rPr>
              <a:t> Marketplace®.</a:t>
            </a:r>
          </a:p>
          <a:p>
            <a:pPr marL="0" indent="0">
              <a:buNone/>
            </a:pPr>
            <a:endParaRPr lang="en-US" dirty="0"/>
          </a:p>
        </p:txBody>
      </p:sp>
    </p:spTree>
    <p:extLst>
      <p:ext uri="{BB962C8B-B14F-4D97-AF65-F5344CB8AC3E}">
        <p14:creationId xmlns:p14="http://schemas.microsoft.com/office/powerpoint/2010/main" val="156426355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s-US" b="1">
                <a:solidFill>
                  <a:prstClr val="black"/>
                </a:solidFill>
                <a:cs typeface="Arial" panose="020B0604020202020204" pitchFamily="34" charset="0"/>
              </a:rPr>
              <a:t>Notas del presentador/a</a:t>
            </a:r>
          </a:p>
          <a:p>
            <a:pPr marL="0" indent="0" defTabSz="966612">
              <a:spcBef>
                <a:spcPts val="634"/>
              </a:spcBef>
              <a:buNone/>
              <a:defRPr/>
            </a:pPr>
            <a:r>
              <a:rPr lang="es-US" b="1">
                <a:solidFill>
                  <a:prstClr val="black"/>
                </a:solidFill>
                <a:cs typeface="Arial" panose="020B0604020202020204" pitchFamily="34" charset="0"/>
              </a:rPr>
              <a:t>Al final de esta lección, usted podrá:</a:t>
            </a:r>
          </a:p>
          <a:p>
            <a:pPr marL="125834" indent="-125834" defTabSz="966612">
              <a:spcBef>
                <a:spcPts val="634"/>
              </a:spcBef>
              <a:defRPr/>
            </a:pPr>
            <a:r>
              <a:rPr lang="es-US">
                <a:solidFill>
                  <a:prstClr val="black"/>
                </a:solidFill>
                <a:cs typeface="Arial" panose="020B0604020202020204" pitchFamily="34" charset="0"/>
              </a:rPr>
              <a:t>Explicar qué hay que hacer si se tiene cobertura del Marketplace y se vuelve elegible para Medicare</a:t>
            </a:r>
          </a:p>
          <a:p>
            <a:pPr marL="125834" indent="-125834" defTabSz="966612">
              <a:spcBef>
                <a:spcPts val="634"/>
              </a:spcBef>
              <a:defRPr/>
            </a:pPr>
            <a:r>
              <a:rPr lang="es-US">
                <a:solidFill>
                  <a:prstClr val="black"/>
                </a:solidFill>
                <a:cs typeface="Arial" panose="020B0604020202020204" pitchFamily="34" charset="0"/>
              </a:rPr>
              <a:t>Analizar qué se debe tener en cuenta al decidir si se incorpora o mantiene un plan del Marketplace en lugar de Medicare </a:t>
            </a:r>
          </a:p>
          <a:p>
            <a:pPr marL="125834" indent="-125834" defTabSz="966612">
              <a:spcBef>
                <a:spcPts val="634"/>
              </a:spcBef>
              <a:defRPr/>
            </a:pPr>
            <a:r>
              <a:rPr lang="es-US">
                <a:solidFill>
                  <a:prstClr val="black"/>
                </a:solidFill>
                <a:cs typeface="Arial" panose="020B0604020202020204" pitchFamily="34" charset="0"/>
              </a:rPr>
              <a:t>Analizar Medicare y el Marketplace para personas con discapacidades</a:t>
            </a:r>
          </a:p>
          <a:p>
            <a:pPr marL="0" indent="0">
              <a:buNone/>
            </a:pPr>
            <a:endParaRPr lang="en-US" dirty="0"/>
          </a:p>
        </p:txBody>
      </p:sp>
    </p:spTree>
    <p:extLst>
      <p:ext uri="{BB962C8B-B14F-4D97-AF65-F5344CB8AC3E}">
        <p14:creationId xmlns:p14="http://schemas.microsoft.com/office/powerpoint/2010/main" val="364721679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n-US" b="1" dirty="0" err="1">
                <a:solidFill>
                  <a:prstClr val="black"/>
                </a:solidFill>
                <a:ea typeface="ＭＳ Ｐゴシック"/>
                <a:cs typeface="Arial" panose="020B0604020202020204" pitchFamily="34" charset="0"/>
              </a:rPr>
              <a:t>Esta</a:t>
            </a:r>
            <a:r>
              <a:rPr lang="en-US" b="1" dirty="0">
                <a:solidFill>
                  <a:prstClr val="black"/>
                </a:solidFill>
                <a:ea typeface="ＭＳ Ｐゴシック"/>
                <a:cs typeface="Arial" panose="020B0604020202020204" pitchFamily="34" charset="0"/>
              </a:rPr>
              <a:t> </a:t>
            </a:r>
            <a:r>
              <a:rPr lang="en-US" b="1" dirty="0" err="1">
                <a:solidFill>
                  <a:prstClr val="black"/>
                </a:solidFill>
                <a:ea typeface="ＭＳ Ｐゴシック"/>
                <a:cs typeface="Arial" panose="020B0604020202020204" pitchFamily="34" charset="0"/>
              </a:rPr>
              <a:t>diapositiva</a:t>
            </a:r>
            <a:r>
              <a:rPr lang="en-US" b="1" dirty="0">
                <a:solidFill>
                  <a:prstClr val="black"/>
                </a:solidFill>
                <a:ea typeface="ＭＳ Ｐゴシック"/>
                <a:cs typeface="Arial" panose="020B0604020202020204" pitchFamily="34" charset="0"/>
              </a:rPr>
              <a:t> </a:t>
            </a:r>
            <a:r>
              <a:rPr lang="en-US" b="1" dirty="0" err="1">
                <a:solidFill>
                  <a:prstClr val="black"/>
                </a:solidFill>
                <a:ea typeface="ＭＳ Ｐゴシック"/>
                <a:cs typeface="Arial" panose="020B0604020202020204" pitchFamily="34" charset="0"/>
              </a:rPr>
              <a:t>tiene</a:t>
            </a:r>
            <a:r>
              <a:rPr lang="en-US" b="1" dirty="0">
                <a:solidFill>
                  <a:prstClr val="black"/>
                </a:solidFill>
                <a:ea typeface="ＭＳ Ｐゴシック"/>
                <a:cs typeface="Arial" panose="020B0604020202020204" pitchFamily="34" charset="0"/>
              </a:rPr>
              <a:t> </a:t>
            </a:r>
            <a:r>
              <a:rPr lang="en-US" b="1" dirty="0" err="1">
                <a:solidFill>
                  <a:prstClr val="black"/>
                </a:solidFill>
                <a:ea typeface="ＭＳ Ｐゴシック"/>
                <a:cs typeface="Arial" panose="020B0604020202020204" pitchFamily="34" charset="0"/>
              </a:rPr>
              <a:t>animación</a:t>
            </a:r>
            <a:r>
              <a:rPr lang="en-US" b="1" dirty="0">
                <a:solidFill>
                  <a:prstClr val="black"/>
                </a:solidFill>
                <a:ea typeface="ＭＳ Ｐゴシック"/>
                <a:cs typeface="Arial" panose="020B0604020202020204" pitchFamily="34" charset="0"/>
              </a:rPr>
              <a:t>.</a:t>
            </a:r>
            <a:r>
              <a:rPr lang="en-US" dirty="0">
                <a:cs typeface="Arial" panose="020B0604020202020204" pitchFamily="34" charset="0"/>
              </a:rPr>
              <a:t> </a:t>
            </a:r>
          </a:p>
          <a:p>
            <a:pPr marL="0" indent="0" defTabSz="966612">
              <a:spcBef>
                <a:spcPts val="634"/>
              </a:spcBef>
              <a:buNone/>
              <a:defRPr/>
            </a:pPr>
            <a:r>
              <a:rPr lang="en-US" b="1" dirty="0" err="1">
                <a:cs typeface="Arial" panose="020B0604020202020204" pitchFamily="34" charset="0"/>
              </a:rPr>
              <a:t>Notas</a:t>
            </a:r>
            <a:r>
              <a:rPr lang="en-US" b="1" dirty="0">
                <a:cs typeface="Arial" panose="020B0604020202020204" pitchFamily="34" charset="0"/>
              </a:rPr>
              <a:t> del </a:t>
            </a:r>
            <a:r>
              <a:rPr lang="en-US" b="1" dirty="0" err="1">
                <a:cs typeface="Arial" panose="020B0604020202020204" pitchFamily="34" charset="0"/>
              </a:rPr>
              <a:t>presentador</a:t>
            </a:r>
            <a:endParaRPr lang="en-US" b="1" dirty="0">
              <a:cs typeface="Arial" panose="020B0604020202020204" pitchFamily="34" charset="0"/>
            </a:endParaRPr>
          </a:p>
          <a:p>
            <a:pPr marL="119149" indent="-119149">
              <a:spcBef>
                <a:spcPts val="634"/>
              </a:spcBef>
              <a:defRPr/>
            </a:pPr>
            <a:r>
              <a:rPr lang="es-MX" b="1" dirty="0">
                <a:solidFill>
                  <a:prstClr val="black"/>
                </a:solidFill>
                <a:cs typeface="Arial" panose="020B0604020202020204" pitchFamily="34" charset="0"/>
              </a:rPr>
              <a:t>Es ilegal que alguien que sabe que usted tiene Medicare le venda un plan del Marketplace</a:t>
            </a:r>
            <a:r>
              <a:rPr lang="en-US" b="1" dirty="0">
                <a:solidFill>
                  <a:prstClr val="black"/>
                </a:solidFill>
                <a:cs typeface="Arial" panose="020B0604020202020204" pitchFamily="34" charset="0"/>
              </a:rPr>
              <a:t>. </a:t>
            </a:r>
            <a:r>
              <a:rPr lang="es-MX" dirty="0">
                <a:solidFill>
                  <a:prstClr val="black"/>
                </a:solidFill>
                <a:cs typeface="Arial" panose="020B0604020202020204" pitchFamily="34" charset="0"/>
              </a:rPr>
              <a:t>Esto es cierto incluso si solo tiene la Parte A de Medicare (seguro hospitalario) o solo la Parte B (seguro médico)</a:t>
            </a:r>
            <a:r>
              <a:rPr lang="en-US" dirty="0">
                <a:solidFill>
                  <a:prstClr val="black"/>
                </a:solidFill>
                <a:cs typeface="Arial" panose="020B0604020202020204" pitchFamily="34" charset="0"/>
              </a:rPr>
              <a:t>. La </a:t>
            </a:r>
            <a:r>
              <a:rPr lang="en-US" b="1" dirty="0" err="1">
                <a:solidFill>
                  <a:prstClr val="black"/>
                </a:solidFill>
                <a:cs typeface="Arial" panose="020B0604020202020204" pitchFamily="34" charset="0"/>
              </a:rPr>
              <a:t>excepción</a:t>
            </a:r>
            <a:r>
              <a:rPr lang="en-US" dirty="0">
                <a:solidFill>
                  <a:prstClr val="black"/>
                </a:solidFill>
                <a:cs typeface="Arial" panose="020B0604020202020204" pitchFamily="34" charset="0"/>
              </a:rPr>
              <a:t> </a:t>
            </a:r>
            <a:r>
              <a:rPr lang="es-MX" dirty="0">
                <a:solidFill>
                  <a:prstClr val="black"/>
                </a:solidFill>
                <a:cs typeface="Arial" panose="020B0604020202020204" pitchFamily="34" charset="0"/>
              </a:rPr>
              <a:t>es un plan del Marketplace a través de su empleador (vendido a través del Programa de Opciones de Salud para Pequeñas Empresas [SHOP, por sus siglas en inglés]) si usted es un trabajador activo o dependiente de un trabajador activo</a:t>
            </a:r>
            <a:r>
              <a:rPr lang="en-US" dirty="0">
                <a:solidFill>
                  <a:prstClr val="black"/>
                </a:solidFill>
                <a:cs typeface="Arial" panose="020B0604020202020204" pitchFamily="34" charset="0"/>
              </a:rPr>
              <a:t>. </a:t>
            </a:r>
          </a:p>
          <a:p>
            <a:pPr marL="119149" indent="-119149" defTabSz="966612">
              <a:spcBef>
                <a:spcPts val="634"/>
              </a:spcBef>
              <a:defRPr/>
            </a:pPr>
            <a:r>
              <a:rPr lang="es-MX" b="1" dirty="0">
                <a:solidFill>
                  <a:prstClr val="black"/>
                </a:solidFill>
                <a:cs typeface="Arial" panose="020B0604020202020204" pitchFamily="34" charset="0"/>
              </a:rPr>
              <a:t>La cobertura de SHOP puede pagar primero, antes que Medicare</a:t>
            </a:r>
            <a:r>
              <a:rPr lang="en-US" b="1" dirty="0">
                <a:solidFill>
                  <a:prstClr val="black"/>
                </a:solidFill>
                <a:cs typeface="Arial" panose="020B0604020202020204" pitchFamily="34" charset="0"/>
              </a:rPr>
              <a:t>. </a:t>
            </a:r>
            <a:r>
              <a:rPr lang="es-MX" dirty="0">
                <a:solidFill>
                  <a:prstClr val="black"/>
                </a:solidFill>
                <a:cs typeface="Arial" panose="020B0604020202020204" pitchFamily="34" charset="0"/>
              </a:rPr>
              <a:t>Si no solicita Medicare porque tiene cobertura de un empleador a través de SHOP, no tendrá una multa por inscripción tardía si solicita en cualquier momento mientras tenga cobertura de Marketplace de SHOP, o dentro de los 8 meses posteriores a perder esa cobertura (si el empleador tiene 20 empleados o más)</a:t>
            </a:r>
            <a:r>
              <a:rPr lang="en-US" dirty="0">
                <a:solidFill>
                  <a:prstClr val="black"/>
                </a:solidFill>
                <a:cs typeface="Arial" panose="020B0604020202020204" pitchFamily="34" charset="0"/>
              </a:rPr>
              <a:t>. </a:t>
            </a:r>
            <a:r>
              <a:rPr lang="es-MX" dirty="0">
                <a:solidFill>
                  <a:prstClr val="black"/>
                </a:solidFill>
                <a:cs typeface="Arial" panose="020B0604020202020204" pitchFamily="34" charset="0"/>
              </a:rPr>
              <a:t>Esto no incluye la cobertura COBRA (Ley Ómnibus Consolidada de Reconciliación Presupuestaria)</a:t>
            </a:r>
            <a:r>
              <a:rPr lang="en-US" dirty="0">
                <a:solidFill>
                  <a:prstClr val="black"/>
                </a:solidFill>
                <a:cs typeface="Arial" panose="020B0604020202020204" pitchFamily="34" charset="0"/>
              </a:rPr>
              <a:t>.</a:t>
            </a:r>
          </a:p>
          <a:p>
            <a:pPr marL="119149" indent="-119149">
              <a:spcBef>
                <a:spcPts val="634"/>
              </a:spcBef>
              <a:defRPr/>
            </a:pPr>
            <a:r>
              <a:rPr lang="es-MX" b="1" dirty="0">
                <a:solidFill>
                  <a:prstClr val="black"/>
                </a:solidFill>
                <a:cs typeface="Arial" panose="020B0604020202020204" pitchFamily="34" charset="0"/>
              </a:rPr>
              <a:t>Los planes de SHOP están disponibles a través de emisores, agentes e intermediarios, no a través de </a:t>
            </a:r>
            <a:r>
              <a:rPr lang="en-US" b="1" dirty="0">
                <a:cs typeface="Arial" panose="020B0604020202020204" pitchFamily="34" charset="0"/>
                <a:hlinkClick r:id="rId3"/>
              </a:rPr>
              <a:t>HealthCare.gov</a:t>
            </a:r>
            <a:r>
              <a:rPr lang="en-US" b="1" dirty="0">
                <a:cs typeface="Arial" panose="020B0604020202020204" pitchFamily="34" charset="0"/>
              </a:rPr>
              <a:t>. </a:t>
            </a:r>
            <a:r>
              <a:rPr lang="en-US" dirty="0" err="1">
                <a:solidFill>
                  <a:prstClr val="black"/>
                </a:solidFill>
                <a:cs typeface="Arial" panose="020B0604020202020204" pitchFamily="34" charset="0"/>
              </a:rPr>
              <a:t>Visite</a:t>
            </a:r>
            <a:r>
              <a:rPr lang="en-US" dirty="0">
                <a:solidFill>
                  <a:prstClr val="black"/>
                </a:solidFill>
                <a:cs typeface="Arial" panose="020B0604020202020204" pitchFamily="34" charset="0"/>
              </a:rPr>
              <a:t> </a:t>
            </a:r>
            <a:r>
              <a:rPr lang="en-US" dirty="0">
                <a:solidFill>
                  <a:prstClr val="black"/>
                </a:solidFill>
                <a:cs typeface="Arial" panose="020B0604020202020204" pitchFamily="34" charset="0"/>
                <a:hlinkClick r:id="rId4"/>
              </a:rPr>
              <a:t>HealthCare.gov/small-businesses/employers</a:t>
            </a:r>
            <a:r>
              <a:rPr lang="en-US" dirty="0">
                <a:solidFill>
                  <a:prstClr val="black"/>
                </a:solidFill>
                <a:cs typeface="Arial" panose="020B0604020202020204" pitchFamily="34" charset="0"/>
              </a:rPr>
              <a:t> </a:t>
            </a:r>
            <a:r>
              <a:rPr lang="es-MX" dirty="0">
                <a:cs typeface="Arial" panose="020B0604020202020204" pitchFamily="34" charset="0"/>
              </a:rPr>
              <a:t>para obtener más información sobre el programa SHOP. </a:t>
            </a:r>
            <a:endParaRPr lang="en-US" dirty="0">
              <a:solidFill>
                <a:prstClr val="black"/>
              </a:solidFill>
              <a:cs typeface="Arial" panose="020B0604020202020204" pitchFamily="34" charset="0"/>
            </a:endParaRPr>
          </a:p>
          <a:p>
            <a:pPr>
              <a:spcBef>
                <a:spcPts val="634"/>
              </a:spcBef>
              <a:defRPr/>
            </a:pPr>
            <a:r>
              <a:rPr lang="es-MX" b="1" dirty="0">
                <a:solidFill>
                  <a:prstClr val="black"/>
                </a:solidFill>
                <a:cs typeface="Arial" panose="020B0604020202020204" pitchFamily="34" charset="0"/>
              </a:rPr>
              <a:t>Para obtener más información sobre el Marketplace</a:t>
            </a:r>
            <a:r>
              <a:rPr lang="en-US" b="1" dirty="0">
                <a:solidFill>
                  <a:prstClr val="black"/>
                </a:solidFill>
                <a:cs typeface="Arial" panose="020B0604020202020204" pitchFamily="34" charset="0"/>
              </a:rPr>
              <a:t>,</a:t>
            </a:r>
            <a:r>
              <a:rPr lang="en-US" dirty="0">
                <a:solidFill>
                  <a:prstClr val="black"/>
                </a:solidFill>
                <a:cs typeface="Arial" panose="020B0604020202020204" pitchFamily="34" charset="0"/>
              </a:rPr>
              <a:t> </a:t>
            </a:r>
            <a:r>
              <a:rPr lang="en-US" dirty="0" err="1">
                <a:solidFill>
                  <a:prstClr val="black"/>
                </a:solidFill>
                <a:cs typeface="Arial" panose="020B0604020202020204" pitchFamily="34" charset="0"/>
              </a:rPr>
              <a:t>visite</a:t>
            </a:r>
            <a:r>
              <a:rPr lang="en-US" dirty="0">
                <a:solidFill>
                  <a:prstClr val="black"/>
                </a:solidFill>
                <a:cs typeface="Arial" panose="020B0604020202020204" pitchFamily="34" charset="0"/>
              </a:rPr>
              <a:t> </a:t>
            </a:r>
            <a:r>
              <a:rPr lang="en-US" dirty="0">
                <a:solidFill>
                  <a:prstClr val="black"/>
                </a:solidFill>
                <a:cs typeface="Arial" panose="020B0604020202020204" pitchFamily="34" charset="0"/>
                <a:hlinkClick r:id="rId5"/>
              </a:rPr>
              <a:t>Marketplace.cms.gov/outreach-and-education/medicare-and-the-health-insurance-marketplace.pdf</a:t>
            </a:r>
            <a:r>
              <a:rPr lang="en-US" dirty="0">
                <a:solidFill>
                  <a:prstClr val="black"/>
                </a:solidFill>
                <a:cs typeface="Arial" panose="020B0604020202020204" pitchFamily="34" charset="0"/>
              </a:rPr>
              <a:t> </a:t>
            </a:r>
            <a:r>
              <a:rPr lang="es-MX" dirty="0">
                <a:solidFill>
                  <a:prstClr val="black"/>
                </a:solidFill>
                <a:cs typeface="Arial" panose="020B0604020202020204" pitchFamily="34" charset="0"/>
              </a:rPr>
              <a:t>para consultar "Medicare y el Mercado de Seguros Médicos (</a:t>
            </a:r>
            <a:r>
              <a:rPr lang="es-MX" dirty="0" err="1">
                <a:solidFill>
                  <a:prstClr val="black"/>
                </a:solidFill>
                <a:cs typeface="Arial" panose="020B0604020202020204" pitchFamily="34" charset="0"/>
              </a:rPr>
              <a:t>Health</a:t>
            </a:r>
            <a:r>
              <a:rPr lang="es-MX" dirty="0">
                <a:solidFill>
                  <a:prstClr val="black"/>
                </a:solidFill>
                <a:cs typeface="Arial" panose="020B0604020202020204" pitchFamily="34" charset="0"/>
              </a:rPr>
              <a:t> </a:t>
            </a:r>
            <a:r>
              <a:rPr lang="es-MX" dirty="0" err="1">
                <a:solidFill>
                  <a:prstClr val="black"/>
                </a:solidFill>
                <a:cs typeface="Arial" panose="020B0604020202020204" pitchFamily="34" charset="0"/>
              </a:rPr>
              <a:t>Insurance</a:t>
            </a:r>
            <a:r>
              <a:rPr lang="es-MX" dirty="0">
                <a:solidFill>
                  <a:prstClr val="black"/>
                </a:solidFill>
                <a:cs typeface="Arial" panose="020B0604020202020204" pitchFamily="34" charset="0"/>
              </a:rPr>
              <a:t> Marketplace)" (Producto de los CMS </a:t>
            </a:r>
            <a:r>
              <a:rPr lang="es-MX" dirty="0" err="1">
                <a:solidFill>
                  <a:prstClr val="black"/>
                </a:solidFill>
                <a:cs typeface="Arial" panose="020B0604020202020204" pitchFamily="34" charset="0"/>
              </a:rPr>
              <a:t>n.°</a:t>
            </a:r>
            <a:r>
              <a:rPr lang="es-MX" dirty="0">
                <a:solidFill>
                  <a:prstClr val="black"/>
                </a:solidFill>
                <a:cs typeface="Arial" panose="020B0604020202020204" pitchFamily="34" charset="0"/>
              </a:rPr>
              <a:t> 11694). También puede consultar el módulo de capacitación de Medicare y el Mercado de Seguros Médicos (</a:t>
            </a:r>
            <a:r>
              <a:rPr lang="es-MX" dirty="0" err="1">
                <a:solidFill>
                  <a:prstClr val="black"/>
                </a:solidFill>
                <a:cs typeface="Arial" panose="020B0604020202020204" pitchFamily="34" charset="0"/>
              </a:rPr>
              <a:t>Health</a:t>
            </a:r>
            <a:r>
              <a:rPr lang="es-MX" dirty="0">
                <a:solidFill>
                  <a:prstClr val="black"/>
                </a:solidFill>
                <a:cs typeface="Arial" panose="020B0604020202020204" pitchFamily="34" charset="0"/>
              </a:rPr>
              <a:t> </a:t>
            </a:r>
            <a:r>
              <a:rPr lang="es-MX" dirty="0" err="1">
                <a:solidFill>
                  <a:prstClr val="black"/>
                </a:solidFill>
                <a:cs typeface="Arial" panose="020B0604020202020204" pitchFamily="34" charset="0"/>
              </a:rPr>
              <a:t>Insurance</a:t>
            </a:r>
            <a:r>
              <a:rPr lang="es-MX" dirty="0">
                <a:solidFill>
                  <a:prstClr val="black"/>
                </a:solidFill>
                <a:cs typeface="Arial" panose="020B0604020202020204" pitchFamily="34" charset="0"/>
              </a:rPr>
              <a:t> Marketplace) en </a:t>
            </a:r>
            <a:r>
              <a:rPr lang="en-US" u="sng" dirty="0">
                <a:cs typeface="Arial" panose="020B0604020202020204" pitchFamily="34" charset="0"/>
                <a:hlinkClick r:id="rId6"/>
              </a:rPr>
              <a:t>Marketplace.cms.gov/technical-assistance-resources/training-materials/medicare-and-marketplace.pptx</a:t>
            </a:r>
            <a:r>
              <a:rPr lang="en-US" dirty="0">
                <a:solidFill>
                  <a:prstClr val="black"/>
                </a:solidFill>
                <a:cs typeface="Arial" panose="020B0604020202020204" pitchFamily="34" charset="0"/>
              </a:rPr>
              <a:t>. </a:t>
            </a:r>
          </a:p>
          <a:p>
            <a:pPr marL="0" indent="0" defTabSz="966612">
              <a:spcBef>
                <a:spcPts val="634"/>
              </a:spcBef>
              <a:buNone/>
              <a:defRPr/>
            </a:pPr>
            <a:endParaRPr lang="en-US" dirty="0">
              <a:solidFill>
                <a:prstClr val="black"/>
              </a:solidFill>
              <a:cs typeface="Arial" panose="020B0604020202020204" pitchFamily="34" charset="0"/>
            </a:endParaRPr>
          </a:p>
          <a:p>
            <a:pPr marL="0" indent="0" defTabSz="966612">
              <a:spcBef>
                <a:spcPts val="634"/>
              </a:spcBef>
              <a:buNone/>
              <a:defRPr/>
            </a:pPr>
            <a:endParaRPr lang="en-US" dirty="0">
              <a:solidFill>
                <a:prstClr val="black"/>
              </a:solidFill>
            </a:endParaRPr>
          </a:p>
        </p:txBody>
      </p:sp>
    </p:spTree>
    <p:extLst>
      <p:ext uri="{BB962C8B-B14F-4D97-AF65-F5344CB8AC3E}">
        <p14:creationId xmlns:p14="http://schemas.microsoft.com/office/powerpoint/2010/main" val="3573346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581401"/>
            <a:ext cx="7315200" cy="5839326"/>
          </a:xfrm>
        </p:spPr>
        <p:txBody>
          <a:bodyPr/>
          <a:lstStyle/>
          <a:p>
            <a:pPr marL="0" indent="0" defTabSz="966612">
              <a:buNone/>
              <a:defRPr/>
            </a:pPr>
            <a:r>
              <a:rPr lang="es-US" sz="1050" b="1" i="0" u="none" strike="noStrike" dirty="0">
                <a:solidFill>
                  <a:srgbClr val="000000"/>
                </a:solidFill>
                <a:effectLst/>
                <a:cs typeface="Arial"/>
              </a:rPr>
              <a:t>Opción del presentador:</a:t>
            </a:r>
            <a:r>
              <a:rPr lang="es-US" sz="1050" b="1" dirty="0">
                <a:solidFill>
                  <a:prstClr val="black"/>
                </a:solidFill>
              </a:rPr>
              <a:t> </a:t>
            </a:r>
            <a:r>
              <a:rPr lang="es-US" sz="1050" dirty="0">
                <a:solidFill>
                  <a:prstClr val="black"/>
                </a:solidFill>
              </a:rPr>
              <a:t>Puede </a:t>
            </a:r>
            <a:r>
              <a:rPr lang="es-US" sz="1050" dirty="0">
                <a:solidFill>
                  <a:srgbClr val="444444"/>
                </a:solidFill>
                <a:cs typeface="Arial"/>
              </a:rPr>
              <a:t>hacer clic en la URL para reproducir el video “Explore </a:t>
            </a:r>
            <a:r>
              <a:rPr lang="es-US" sz="1050" dirty="0" err="1">
                <a:solidFill>
                  <a:srgbClr val="444444"/>
                </a:solidFill>
                <a:cs typeface="Arial"/>
              </a:rPr>
              <a:t>Your</a:t>
            </a:r>
            <a:r>
              <a:rPr lang="es-US" sz="1050" dirty="0">
                <a:solidFill>
                  <a:srgbClr val="444444"/>
                </a:solidFill>
                <a:cs typeface="Arial"/>
              </a:rPr>
              <a:t> Medicare </a:t>
            </a:r>
            <a:r>
              <a:rPr lang="es-US" sz="1050" dirty="0" err="1">
                <a:solidFill>
                  <a:srgbClr val="444444"/>
                </a:solidFill>
                <a:cs typeface="Arial"/>
              </a:rPr>
              <a:t>Coverage</a:t>
            </a:r>
            <a:r>
              <a:rPr lang="es-US" sz="1050" dirty="0">
                <a:solidFill>
                  <a:srgbClr val="444444"/>
                </a:solidFill>
                <a:cs typeface="Arial"/>
              </a:rPr>
              <a:t> </a:t>
            </a:r>
            <a:r>
              <a:rPr lang="es-US" sz="1050" dirty="0" err="1">
                <a:solidFill>
                  <a:srgbClr val="444444"/>
                </a:solidFill>
                <a:cs typeface="Arial"/>
              </a:rPr>
              <a:t>Options</a:t>
            </a:r>
            <a:r>
              <a:rPr lang="es-US" sz="1050" dirty="0">
                <a:solidFill>
                  <a:srgbClr val="444444"/>
                </a:solidFill>
                <a:cs typeface="Arial"/>
              </a:rPr>
              <a:t>” (Examine sus opciones de cobertura de Medicare): </a:t>
            </a:r>
            <a:r>
              <a:rPr lang="es-US" sz="1050" dirty="0">
                <a:solidFill>
                  <a:srgbClr val="444444"/>
                </a:solidFill>
                <a:cs typeface="Arial"/>
                <a:hlinkClick r:id="rId3"/>
              </a:rPr>
              <a:t>https://www.youtube.com/watch?v=2ikOdAeZboY</a:t>
            </a:r>
            <a:r>
              <a:rPr lang="es-US" sz="1050" dirty="0">
                <a:solidFill>
                  <a:srgbClr val="444444"/>
                </a:solidFill>
                <a:cs typeface="Arial"/>
              </a:rPr>
              <a:t>.  </a:t>
            </a:r>
          </a:p>
          <a:p>
            <a:pPr marL="0" indent="0" defTabSz="966612">
              <a:buNone/>
              <a:defRPr/>
            </a:pPr>
            <a:r>
              <a:rPr lang="es-US" sz="1050" b="1" i="0" u="none" strike="noStrike" dirty="0">
                <a:solidFill>
                  <a:srgbClr val="000000"/>
                </a:solidFill>
                <a:effectLst/>
                <a:cs typeface="Arial"/>
              </a:rPr>
              <a:t>Notas del presentador</a:t>
            </a:r>
            <a:r>
              <a:rPr lang="es-US" sz="1050" b="0" i="0" u="none" strike="noStrike" dirty="0">
                <a:solidFill>
                  <a:srgbClr val="444444"/>
                </a:solidFill>
                <a:effectLst/>
                <a:cs typeface="Arial"/>
              </a:rPr>
              <a:t>​</a:t>
            </a:r>
          </a:p>
          <a:p>
            <a:pPr marL="0" indent="0" defTabSz="966612">
              <a:buNone/>
              <a:defRPr/>
            </a:pPr>
            <a:r>
              <a:rPr lang="es-US" sz="1050" dirty="0">
                <a:solidFill>
                  <a:prstClr val="black"/>
                </a:solidFill>
                <a:cs typeface="Arial"/>
              </a:rPr>
              <a:t>Cuando se inscribe </a:t>
            </a:r>
            <a:r>
              <a:rPr lang="es-US" sz="1050" dirty="0">
                <a:cs typeface="Arial"/>
              </a:rPr>
              <a:t>por primera vez en </a:t>
            </a:r>
            <a:r>
              <a:rPr lang="es-US" sz="1050" dirty="0">
                <a:solidFill>
                  <a:prstClr val="black"/>
                </a:solidFill>
                <a:cs typeface="Arial"/>
              </a:rPr>
              <a:t>Medicare, y durante ciertas épocas del año, puede elegir cómo obtener su cobertura de Medicare. Hay 2 formas principales de obtener Medicare:</a:t>
            </a:r>
          </a:p>
          <a:p>
            <a:pPr marL="125525" indent="-125525" defTabSz="966612">
              <a:defRPr/>
            </a:pPr>
            <a:r>
              <a:rPr lang="es-US" sz="1050" dirty="0">
                <a:solidFill>
                  <a:prstClr val="black"/>
                </a:solidFill>
                <a:cs typeface="Arial"/>
              </a:rPr>
              <a:t>Medicare Original</a:t>
            </a:r>
          </a:p>
          <a:p>
            <a:pPr marL="125525" indent="-125525" defTabSz="966612">
              <a:defRPr/>
            </a:pPr>
            <a:r>
              <a:rPr lang="es-US" sz="1050" dirty="0">
                <a:solidFill>
                  <a:prstClr val="black"/>
                </a:solidFill>
                <a:cs typeface="Arial"/>
              </a:rPr>
              <a:t>Medicare </a:t>
            </a:r>
            <a:r>
              <a:rPr lang="es-US" sz="1050" dirty="0" err="1">
                <a:solidFill>
                  <a:prstClr val="black"/>
                </a:solidFill>
                <a:cs typeface="Arial"/>
              </a:rPr>
              <a:t>Advantage</a:t>
            </a:r>
            <a:r>
              <a:rPr lang="es-US" sz="1050" dirty="0">
                <a:solidFill>
                  <a:prstClr val="black"/>
                </a:solidFill>
                <a:cs typeface="Arial"/>
              </a:rPr>
              <a:t> (también conocido como la Parte C)</a:t>
            </a:r>
          </a:p>
          <a:p>
            <a:pPr marL="0" indent="0" defTabSz="966612">
              <a:buNone/>
              <a:defRPr/>
            </a:pPr>
            <a:r>
              <a:rPr lang="es-US" sz="1050" b="1" dirty="0">
                <a:solidFill>
                  <a:prstClr val="black"/>
                </a:solidFill>
                <a:cs typeface="Arial"/>
              </a:rPr>
              <a:t>Medicare Original</a:t>
            </a:r>
          </a:p>
          <a:p>
            <a:pPr marL="125525" indent="-125525">
              <a:defRPr/>
            </a:pPr>
            <a:r>
              <a:rPr lang="es-US" sz="1050" dirty="0">
                <a:solidFill>
                  <a:prstClr val="black"/>
                </a:solidFill>
                <a:cs typeface="Arial"/>
              </a:rPr>
              <a:t>La cobertura incluye la Parte A y la Parte B. </a:t>
            </a:r>
          </a:p>
          <a:p>
            <a:pPr marL="125834" indent="-125834" defTabSz="966612">
              <a:defRPr/>
            </a:pPr>
            <a:r>
              <a:rPr lang="es-US" sz="1050" dirty="0">
                <a:solidFill>
                  <a:prstClr val="black"/>
                </a:solidFill>
                <a:cs typeface="Arial"/>
              </a:rPr>
              <a:t>Usted puede inscribirse en un plan de medicamentos de Medicare por separado para obtener cobertura de medicamentos (Parte D). </a:t>
            </a:r>
          </a:p>
          <a:p>
            <a:pPr marL="125525" indent="-125525">
              <a:defRPr/>
            </a:pPr>
            <a:r>
              <a:rPr lang="es-US" sz="1050" dirty="0">
                <a:cs typeface="Arial"/>
              </a:rPr>
              <a:t>Puede utilizar cualquier médico u hospital que acepte Medicare, en cualquier lugar de los EE. UU.</a:t>
            </a:r>
          </a:p>
          <a:p>
            <a:pPr marL="125525" indent="-125525">
              <a:defRPr/>
            </a:pPr>
            <a:r>
              <a:rPr lang="es-US" sz="1050" dirty="0">
                <a:solidFill>
                  <a:prstClr val="black"/>
                </a:solidFill>
                <a:cs typeface="Arial"/>
              </a:rPr>
              <a:t>Para ayudar a pagar los gastos de bolsillo en Medicare Original (como su </a:t>
            </a:r>
            <a:r>
              <a:rPr lang="es-US" sz="1050" dirty="0" err="1">
                <a:solidFill>
                  <a:prstClr val="black"/>
                </a:solidFill>
                <a:cs typeface="Arial"/>
              </a:rPr>
              <a:t>coseguro</a:t>
            </a:r>
            <a:r>
              <a:rPr lang="es-US" sz="1050" dirty="0">
                <a:solidFill>
                  <a:prstClr val="black"/>
                </a:solidFill>
                <a:cs typeface="Arial"/>
              </a:rPr>
              <a:t> del 20 %), también puede buscar y comprar cobertura suplementaria. Esto incluye las pólizas del Seguro Suplementario de Medicare (</a:t>
            </a:r>
            <a:r>
              <a:rPr lang="es-US" sz="1050" dirty="0" err="1">
                <a:solidFill>
                  <a:prstClr val="black"/>
                </a:solidFill>
                <a:cs typeface="Arial"/>
              </a:rPr>
              <a:t>Medigap</a:t>
            </a:r>
            <a:r>
              <a:rPr lang="es-US" sz="1050" dirty="0">
                <a:solidFill>
                  <a:prstClr val="black"/>
                </a:solidFill>
                <a:cs typeface="Arial"/>
              </a:rPr>
              <a:t>), que solo son compatibles con Medicare Original. O bien, puede usar la cobertura de un sindicato o un empleador anterior, o Medicaid. Medicaid es un programa conjunto federal y estatal que ayuda a pagar los costos médicos de algunas personas con ingresos y (en algunos casos) recursos limitados. También ofrece beneficios que normalmente no están cubiertos por Medicare, como atención en un hogar de ancianos y servicios de atención personal. El </a:t>
            </a:r>
            <a:r>
              <a:rPr lang="es-US" sz="1050" dirty="0" err="1">
                <a:solidFill>
                  <a:prstClr val="black"/>
                </a:solidFill>
                <a:cs typeface="Arial"/>
              </a:rPr>
              <a:t>coseguro</a:t>
            </a:r>
            <a:r>
              <a:rPr lang="es-US" sz="1050" dirty="0">
                <a:solidFill>
                  <a:prstClr val="black"/>
                </a:solidFill>
                <a:cs typeface="Arial"/>
              </a:rPr>
              <a:t> es un importe cantidad que posiblemente deba pagar como su parte del costo de los servicios después de pagar cualquier deducible. El </a:t>
            </a:r>
            <a:r>
              <a:rPr lang="es-US" sz="1050" dirty="0" err="1">
                <a:solidFill>
                  <a:prstClr val="black"/>
                </a:solidFill>
                <a:cs typeface="Arial"/>
              </a:rPr>
              <a:t>coseguro</a:t>
            </a:r>
            <a:r>
              <a:rPr lang="es-US" sz="1050" dirty="0">
                <a:solidFill>
                  <a:prstClr val="black"/>
                </a:solidFill>
                <a:cs typeface="Arial"/>
              </a:rPr>
              <a:t> suele ser un porcentaje.</a:t>
            </a:r>
          </a:p>
          <a:p>
            <a:pPr marL="0" indent="0" defTabSz="966612">
              <a:buNone/>
              <a:defRPr/>
            </a:pPr>
            <a:r>
              <a:rPr lang="es-US" sz="1050" b="1" dirty="0">
                <a:solidFill>
                  <a:prstClr val="black"/>
                </a:solidFill>
                <a:cs typeface="Arial"/>
              </a:rPr>
              <a:t>Medicare </a:t>
            </a:r>
            <a:r>
              <a:rPr lang="es-US" sz="1050" b="1" dirty="0" err="1">
                <a:solidFill>
                  <a:prstClr val="black"/>
                </a:solidFill>
                <a:cs typeface="Arial"/>
              </a:rPr>
              <a:t>Advantage</a:t>
            </a:r>
            <a:r>
              <a:rPr lang="es-US" sz="1050" b="1" dirty="0">
                <a:solidFill>
                  <a:prstClr val="black"/>
                </a:solidFill>
                <a:cs typeface="Arial"/>
              </a:rPr>
              <a:t> (también conocido como la Parte C)</a:t>
            </a:r>
          </a:p>
          <a:p>
            <a:pPr marL="125525" indent="-125525" defTabSz="966612">
              <a:defRPr/>
            </a:pPr>
            <a:r>
              <a:rPr lang="es-US" sz="1050" dirty="0">
                <a:solidFill>
                  <a:prstClr val="black"/>
                </a:solidFill>
                <a:cs typeface="Arial"/>
              </a:rPr>
              <a:t>Un plan aprobado por Medicare de una empresa privada que ofrece una alternativa al Medicare Original para su cobertura de salud y medicamentos. Estos planes "combinados" incluyen la Parte A, la Parte B y, generalmente, la Parte D.</a:t>
            </a:r>
          </a:p>
          <a:p>
            <a:pPr marL="125525" indent="-125525" defTabSz="966612">
              <a:defRPr/>
            </a:pPr>
            <a:r>
              <a:rPr lang="es-US" sz="1050" dirty="0">
                <a:solidFill>
                  <a:prstClr val="black"/>
                </a:solidFill>
                <a:cs typeface="Arial"/>
              </a:rPr>
              <a:t>En la mayoría de los casos, </a:t>
            </a:r>
            <a:r>
              <a:rPr lang="es-US" sz="1050" dirty="0">
                <a:cs typeface="Arial"/>
              </a:rPr>
              <a:t>solo puede recurrir a </a:t>
            </a:r>
            <a:r>
              <a:rPr lang="es-US" sz="1050" dirty="0">
                <a:solidFill>
                  <a:prstClr val="black"/>
                </a:solidFill>
                <a:cs typeface="Arial"/>
              </a:rPr>
              <a:t>médicos que formen parte de la red del plan.</a:t>
            </a:r>
          </a:p>
          <a:p>
            <a:pPr marL="125525" indent="-125525" defTabSz="966612">
              <a:defRPr/>
            </a:pPr>
            <a:r>
              <a:rPr lang="es-US" sz="1050" dirty="0">
                <a:cs typeface="Arial"/>
              </a:rPr>
              <a:t>En muchos casos, es posible que deba obtener aprobación de su plan antes de que cubra ciertos medicamentos o servicios.</a:t>
            </a:r>
          </a:p>
          <a:p>
            <a:pPr marL="125525" indent="-125525" defTabSz="966612">
              <a:defRPr/>
            </a:pPr>
            <a:r>
              <a:rPr lang="es-US" sz="1050" dirty="0">
                <a:solidFill>
                  <a:prstClr val="black"/>
                </a:solidFill>
                <a:cs typeface="Arial"/>
              </a:rPr>
              <a:t>Los planes pueden tener gastos de bolsillo más bajos que Medicare Original.</a:t>
            </a:r>
          </a:p>
          <a:p>
            <a:pPr marL="125525" indent="-125525" defTabSz="966612">
              <a:defRPr/>
            </a:pPr>
            <a:r>
              <a:rPr lang="es-US" sz="1050" dirty="0">
                <a:solidFill>
                  <a:prstClr val="black"/>
                </a:solidFill>
                <a:cs typeface="Arial"/>
              </a:rPr>
              <a:t>Los planes pueden ofrecer beneficios adicionales que Medicare Original no cubre, como servicios de visión, audición y dentales. Consulte la lección 5 para obtener más información sobre Medicare </a:t>
            </a:r>
            <a:r>
              <a:rPr lang="es-US" sz="1050" dirty="0" err="1">
                <a:solidFill>
                  <a:prstClr val="black"/>
                </a:solidFill>
                <a:cs typeface="Arial"/>
              </a:rPr>
              <a:t>Advantage</a:t>
            </a:r>
            <a:r>
              <a:rPr lang="es-US" sz="1050" dirty="0">
                <a:solidFill>
                  <a:prstClr val="black"/>
                </a:solidFill>
                <a:cs typeface="Arial"/>
              </a:rPr>
              <a:t>, incluyendo los beneficios complementarios disponibles en algunos planes de Medicare </a:t>
            </a:r>
            <a:r>
              <a:rPr lang="es-US" sz="1050" dirty="0" err="1">
                <a:solidFill>
                  <a:prstClr val="black"/>
                </a:solidFill>
                <a:cs typeface="Arial"/>
              </a:rPr>
              <a:t>Advantage</a:t>
            </a:r>
            <a:r>
              <a:rPr lang="es-US" sz="1050" dirty="0">
                <a:solidFill>
                  <a:prstClr val="black"/>
                </a:solidFill>
                <a:cs typeface="Arial"/>
              </a:rPr>
              <a:t>.</a:t>
            </a:r>
          </a:p>
          <a:p>
            <a:pPr marL="0" indent="0">
              <a:buNone/>
              <a:defRPr/>
            </a:pPr>
            <a:endParaRPr lang="en-US" sz="1050" b="1" dirty="0">
              <a:solidFill>
                <a:prstClr val="black"/>
              </a:solidFill>
            </a:endParaRPr>
          </a:p>
        </p:txBody>
      </p:sp>
    </p:spTree>
    <p:extLst>
      <p:ext uri="{BB962C8B-B14F-4D97-AF65-F5344CB8AC3E}">
        <p14:creationId xmlns:p14="http://schemas.microsoft.com/office/powerpoint/2010/main" val="311016552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581401"/>
            <a:ext cx="7315200" cy="5791200"/>
          </a:xfrm>
        </p:spPr>
        <p:txBody>
          <a:bodyPr/>
          <a:lstStyle/>
          <a:p>
            <a:pPr marL="0" indent="0" defTabSz="966612">
              <a:spcBef>
                <a:spcPts val="634"/>
              </a:spcBef>
              <a:buNone/>
              <a:defRPr/>
            </a:pPr>
            <a:r>
              <a:rPr lang="es-US" sz="1000" b="1" dirty="0">
                <a:solidFill>
                  <a:prstClr val="black"/>
                </a:solidFill>
                <a:ea typeface="ＭＳ Ｐゴシック"/>
                <a:cs typeface="Arial" panose="020B0604020202020204" pitchFamily="34" charset="0"/>
              </a:rPr>
              <a:t>Esta diapositiva tiene animación.</a:t>
            </a:r>
          </a:p>
          <a:p>
            <a:pPr marL="0" indent="0" defTabSz="966612">
              <a:spcBef>
                <a:spcPts val="634"/>
              </a:spcBef>
              <a:buNone/>
              <a:defRPr/>
            </a:pPr>
            <a:r>
              <a:rPr lang="es-US" sz="1000" b="1" dirty="0">
                <a:cs typeface="Arial" panose="020B0604020202020204" pitchFamily="34" charset="0"/>
              </a:rPr>
              <a:t>Notas del presentador/a</a:t>
            </a:r>
          </a:p>
          <a:p>
            <a:pPr marL="118813" indent="-118813" defTabSz="966612">
              <a:spcBef>
                <a:spcPts val="634"/>
              </a:spcBef>
              <a:defRPr/>
            </a:pPr>
            <a:r>
              <a:rPr lang="es-US" sz="1000" b="1" dirty="0">
                <a:solidFill>
                  <a:prstClr val="black"/>
                </a:solidFill>
                <a:cs typeface="Arial" panose="020B0604020202020204" pitchFamily="34" charset="0"/>
              </a:rPr>
              <a:t>Si tiene cobertura a través de un plan individual del Marketplace (no a través de un empleador), </a:t>
            </a:r>
            <a:r>
              <a:rPr lang="es-US" sz="1000" dirty="0">
                <a:solidFill>
                  <a:prstClr val="black"/>
                </a:solidFill>
                <a:cs typeface="Arial" panose="020B0604020202020204" pitchFamily="34" charset="0"/>
              </a:rPr>
              <a:t>es posible que quiera finalizar su cobertura del Marketplace y solicitar Medicare durante su Período de Inscripción Inicial (IEP, por sus siglas en inglés) para evitar el riesgo de una demora en la futura cobertura de Medicare y la posibilidad de recibir una multa por inscripción tardía de Medicare. Puede mantener su plan del Marketplace después de que comience su cobertura de Medicare, pero la cobertura del Marketplace duplica la cobertura que ya recibe a través de Medicare.</a:t>
            </a:r>
          </a:p>
          <a:p>
            <a:pPr marL="118813" indent="-118813" defTabSz="966612">
              <a:spcBef>
                <a:spcPts val="634"/>
              </a:spcBef>
              <a:defRPr/>
            </a:pPr>
            <a:r>
              <a:rPr lang="es-US" sz="1000" b="1" dirty="0">
                <a:cs typeface="Arial" panose="020B0604020202020204" pitchFamily="34" charset="0"/>
              </a:rPr>
              <a:t>Una vez que comience su cobertura de la Parte A</a:t>
            </a:r>
            <a:r>
              <a:rPr lang="es-US" sz="1000" dirty="0">
                <a:cs typeface="Arial" panose="020B0604020202020204" pitchFamily="34" charset="0"/>
              </a:rPr>
              <a:t>, ya no será elegible para ningún crédito tributario ni para otros ahorros de costos que pueda estar recibiendo por su plan del Marketplace.</a:t>
            </a:r>
          </a:p>
          <a:p>
            <a:pPr marL="118813" indent="-118813">
              <a:spcBef>
                <a:spcPts val="634"/>
              </a:spcBef>
              <a:defRPr/>
            </a:pPr>
            <a:r>
              <a:rPr lang="es-US" sz="1000" b="1" dirty="0">
                <a:solidFill>
                  <a:prstClr val="black"/>
                </a:solidFill>
                <a:cs typeface="Arial" panose="020B0604020202020204" pitchFamily="34" charset="0"/>
              </a:rPr>
              <a:t>Sin importar cómo obtenga Medicare, ya sea a través de Medicare Original o de un plan Medicare </a:t>
            </a:r>
            <a:r>
              <a:rPr lang="es-US" sz="1000" b="1" dirty="0" err="1">
                <a:solidFill>
                  <a:prstClr val="black"/>
                </a:solidFill>
                <a:cs typeface="Arial" panose="020B0604020202020204" pitchFamily="34" charset="0"/>
              </a:rPr>
              <a:t>Advantage</a:t>
            </a:r>
            <a:r>
              <a:rPr lang="es-US" sz="1000" b="1" dirty="0">
                <a:solidFill>
                  <a:prstClr val="black"/>
                </a:solidFill>
                <a:cs typeface="Arial" panose="020B0604020202020204" pitchFamily="34" charset="0"/>
              </a:rPr>
              <a:t>, debe regresar al Marketplace y dar por terminado cualquier subsidio que esté recibiendo</a:t>
            </a:r>
            <a:r>
              <a:rPr lang="es-US" sz="1000" dirty="0">
                <a:solidFill>
                  <a:prstClr val="black"/>
                </a:solidFill>
                <a:cs typeface="Arial" panose="020B0604020202020204" pitchFamily="34" charset="0"/>
              </a:rPr>
              <a:t>, como créditos fiscales o reducciones de costos compartidos. Si sigue recibiendo ayuda para pagar su prima del plan del Marketplace después de tener Medicare, podría tener que devolver parte o la totalidad de los créditos fiscales que recibió durante meses de cobertura superpuesta cuando presente su declaración federal de impuestos. </a:t>
            </a:r>
          </a:p>
          <a:p>
            <a:pPr marL="119149" indent="-119149" defTabSz="966612">
              <a:spcBef>
                <a:spcPts val="634"/>
              </a:spcBef>
              <a:defRPr/>
            </a:pPr>
            <a:r>
              <a:rPr lang="es-US" sz="1000" b="1" dirty="0">
                <a:solidFill>
                  <a:prstClr val="black"/>
                </a:solidFill>
                <a:cs typeface="Arial" panose="020B0604020202020204" pitchFamily="34" charset="0"/>
              </a:rPr>
              <a:t>Visite </a:t>
            </a:r>
            <a:r>
              <a:rPr lang="es-US" sz="1000" b="1" dirty="0">
                <a:solidFill>
                  <a:prstClr val="black"/>
                </a:solidFill>
                <a:cs typeface="Arial" panose="020B0604020202020204" pitchFamily="34" charset="0"/>
                <a:hlinkClick r:id="rId3"/>
              </a:rPr>
              <a:t>HealthCare.gov</a:t>
            </a:r>
            <a:r>
              <a:rPr lang="es-US" sz="1000" b="1" dirty="0">
                <a:solidFill>
                  <a:prstClr val="black"/>
                </a:solidFill>
                <a:cs typeface="Arial" panose="020B0604020202020204" pitchFamily="34" charset="0"/>
              </a:rPr>
              <a:t> antes de que comience la inscripción en Medicare</a:t>
            </a:r>
            <a:r>
              <a:rPr lang="es-US" sz="1000" dirty="0">
                <a:solidFill>
                  <a:prstClr val="black"/>
                </a:solidFill>
                <a:cs typeface="Arial" panose="020B0604020202020204" pitchFamily="34" charset="0"/>
              </a:rPr>
              <a:t> para comunicarse con el Marketplace de su estado y obtener más información. También puede averiguar cómo cancelar su plan del Marketplace antes de que comience su afiliación a Medicare.</a:t>
            </a:r>
          </a:p>
          <a:p>
            <a:pPr marL="118813" indent="-118813">
              <a:spcBef>
                <a:spcPts val="634"/>
              </a:spcBef>
              <a:defRPr/>
            </a:pPr>
            <a:r>
              <a:rPr lang="es-US" sz="1000" b="1" dirty="0">
                <a:solidFill>
                  <a:prstClr val="black"/>
                </a:solidFill>
                <a:cs typeface="Arial" panose="020B0604020202020204" pitchFamily="34" charset="0"/>
              </a:rPr>
              <a:t>Una vez que sea elegible para Medicare</a:t>
            </a:r>
            <a:r>
              <a:rPr lang="es-US" sz="1000" dirty="0">
                <a:solidFill>
                  <a:prstClr val="black"/>
                </a:solidFill>
                <a:cs typeface="Arial" panose="020B0604020202020204" pitchFamily="34" charset="0"/>
              </a:rPr>
              <a:t>, tendrá un IEP para inscribirse. Para la mayoría de las personas, el IEP de Medicare de 7 meses comienza 3 meses antes de que cumplan 65 años y finaliza 3 meses después de la fecha de ese cumpleaños. Si solicita Medicare después de su IEP, es posible que tenga que pagar una multa por inscripción tardía mientras tenga Medicare. </a:t>
            </a:r>
          </a:p>
          <a:p>
            <a:pPr marL="118813" indent="-118813" defTabSz="966612">
              <a:spcBef>
                <a:spcPts val="634"/>
              </a:spcBef>
              <a:defRPr/>
            </a:pPr>
            <a:r>
              <a:rPr lang="es-US" sz="1000" b="1" dirty="0">
                <a:solidFill>
                  <a:prstClr val="black"/>
                </a:solidFill>
                <a:cs typeface="Arial" panose="020B0604020202020204" pitchFamily="34" charset="0"/>
              </a:rPr>
              <a:t>Si tiene cobertura del Marketplace individual y solo solicita la Parte A durante el IEP</a:t>
            </a:r>
            <a:r>
              <a:rPr lang="es-US" sz="1000" dirty="0">
                <a:solidFill>
                  <a:prstClr val="black"/>
                </a:solidFill>
                <a:cs typeface="Arial" panose="020B0604020202020204" pitchFamily="34" charset="0"/>
              </a:rPr>
              <a:t>, no podrá solicitar la Parte B más adelante en el Período de Inscripción Especial (SEP, por sus siglas en inglés). Si pierde su IEP, tendrá que esperar hasta el Período de inscripción general (GEP, por sus siglas en inglés). El GEP se extiende desde el 1 de enero hasta el 31 de marzo de cada año. Su cobertura comenzará el mes posterior a la solicitud. Si han pasado más de 12 meses desde que cumplió los 65 años, podría tener que pagar una multa por inscripción tardía de por vida.</a:t>
            </a:r>
          </a:p>
          <a:p>
            <a:pPr marL="0" indent="0">
              <a:spcBef>
                <a:spcPts val="634"/>
              </a:spcBef>
              <a:buNone/>
              <a:defRPr/>
            </a:pPr>
            <a:r>
              <a:rPr lang="es-US" sz="1000" b="1" dirty="0">
                <a:solidFill>
                  <a:prstClr val="black"/>
                </a:solidFill>
                <a:cs typeface="Arial" panose="020B0604020202020204" pitchFamily="34" charset="0"/>
              </a:rPr>
              <a:t>Nota</a:t>
            </a:r>
            <a:r>
              <a:rPr lang="es-US" sz="1000" dirty="0">
                <a:solidFill>
                  <a:prstClr val="black"/>
                </a:solidFill>
                <a:cs typeface="Arial" panose="020B0604020202020204" pitchFamily="34" charset="0"/>
              </a:rPr>
              <a:t>: Puede tener cobertura del Marketplace y Medicare al mismo tiempo solo si tenía la cobertura del Marketplace antes de obtener la de Medicare. Es ilegal que alguien que sabe que usted tiene Medicare le venda un plan del Marketplace. Si decide permanecer en un plan del Marketplace después de solicitar la Parte A, debe saber que no hay coordinación de beneficios entre un Plan de Salud Calificado (QHP) y Medicare. No es un seguro secundario. Además, la cobertura de medicamentos en un QHP puede no ser acreditable y es posible que usted pague una multa si solicita la Parte D más adelante. Un QHP es un plan de seguro certificado por el </a:t>
            </a:r>
            <a:r>
              <a:rPr lang="es-US" sz="1000" dirty="0" err="1">
                <a:solidFill>
                  <a:prstClr val="black"/>
                </a:solidFill>
                <a:cs typeface="Arial" panose="020B0604020202020204" pitchFamily="34" charset="0"/>
              </a:rPr>
              <a:t>Health</a:t>
            </a:r>
            <a:r>
              <a:rPr lang="es-US" sz="1000" dirty="0">
                <a:solidFill>
                  <a:prstClr val="black"/>
                </a:solidFill>
                <a:cs typeface="Arial" panose="020B0604020202020204" pitchFamily="34" charset="0"/>
              </a:rPr>
              <a:t> </a:t>
            </a:r>
            <a:r>
              <a:rPr lang="es-US" sz="1000" dirty="0" err="1">
                <a:solidFill>
                  <a:prstClr val="black"/>
                </a:solidFill>
                <a:cs typeface="Arial" panose="020B0604020202020204" pitchFamily="34" charset="0"/>
              </a:rPr>
              <a:t>Insurance</a:t>
            </a:r>
            <a:r>
              <a:rPr lang="es-US" sz="1000" dirty="0">
                <a:solidFill>
                  <a:prstClr val="black"/>
                </a:solidFill>
                <a:cs typeface="Arial" panose="020B0604020202020204" pitchFamily="34" charset="0"/>
              </a:rPr>
              <a:t> Marketplace® que provee beneficios de salud esenciales, sigue límites establecidos sobre costos compartidos (como deducibles, copagos e importes máximos de bolsillo) y cumple con otros requisitos de la Ley de Cuidado de Salud Asequible. Para obtener más información, visite </a:t>
            </a:r>
            <a:r>
              <a:rPr lang="es-US" sz="1000" dirty="0">
                <a:solidFill>
                  <a:prstClr val="black"/>
                </a:solidFill>
                <a:cs typeface="Arial" panose="020B0604020202020204" pitchFamily="34" charset="0"/>
                <a:hlinkClick r:id="rId4"/>
              </a:rPr>
              <a:t>HealthCare.gov/medicare/</a:t>
            </a:r>
            <a:r>
              <a:rPr lang="es-US" sz="1000" dirty="0" err="1">
                <a:solidFill>
                  <a:prstClr val="black"/>
                </a:solidFill>
                <a:cs typeface="Arial" panose="020B0604020202020204" pitchFamily="34" charset="0"/>
                <a:hlinkClick r:id="rId4"/>
              </a:rPr>
              <a:t>changing</a:t>
            </a:r>
            <a:r>
              <a:rPr lang="es-US" sz="1000" dirty="0">
                <a:solidFill>
                  <a:prstClr val="black"/>
                </a:solidFill>
                <a:cs typeface="Arial" panose="020B0604020202020204" pitchFamily="34" charset="0"/>
                <a:hlinkClick r:id="rId4"/>
              </a:rPr>
              <a:t>-</a:t>
            </a:r>
            <a:r>
              <a:rPr lang="es-US" sz="1000" dirty="0" err="1">
                <a:solidFill>
                  <a:prstClr val="black"/>
                </a:solidFill>
                <a:cs typeface="Arial" panose="020B0604020202020204" pitchFamily="34" charset="0"/>
                <a:hlinkClick r:id="rId4"/>
              </a:rPr>
              <a:t>from</a:t>
            </a:r>
            <a:r>
              <a:rPr lang="es-US" sz="1000" dirty="0">
                <a:solidFill>
                  <a:prstClr val="black"/>
                </a:solidFill>
                <a:cs typeface="Arial" panose="020B0604020202020204" pitchFamily="34" charset="0"/>
                <a:hlinkClick r:id="rId4"/>
              </a:rPr>
              <a:t>-</a:t>
            </a:r>
            <a:r>
              <a:rPr lang="es-US" sz="1000" dirty="0" err="1">
                <a:solidFill>
                  <a:prstClr val="black"/>
                </a:solidFill>
                <a:cs typeface="Arial" panose="020B0604020202020204" pitchFamily="34" charset="0"/>
                <a:hlinkClick r:id="rId4"/>
              </a:rPr>
              <a:t>marketplace</a:t>
            </a:r>
            <a:r>
              <a:rPr lang="es-US" sz="1000" dirty="0">
                <a:solidFill>
                  <a:prstClr val="black"/>
                </a:solidFill>
                <a:cs typeface="Arial" panose="020B0604020202020204" pitchFamily="34" charset="0"/>
                <a:hlinkClick r:id="rId4"/>
              </a:rPr>
              <a:t>-</a:t>
            </a:r>
            <a:r>
              <a:rPr lang="es-US" sz="1000" dirty="0" err="1">
                <a:solidFill>
                  <a:prstClr val="black"/>
                </a:solidFill>
                <a:cs typeface="Arial" panose="020B0604020202020204" pitchFamily="34" charset="0"/>
                <a:hlinkClick r:id="rId4"/>
              </a:rPr>
              <a:t>to</a:t>
            </a:r>
            <a:r>
              <a:rPr lang="es-US" sz="1000" dirty="0">
                <a:solidFill>
                  <a:prstClr val="black"/>
                </a:solidFill>
                <a:cs typeface="Arial" panose="020B0604020202020204" pitchFamily="34" charset="0"/>
                <a:hlinkClick r:id="rId4"/>
              </a:rPr>
              <a:t>-medicare</a:t>
            </a:r>
            <a:r>
              <a:rPr lang="es-US" sz="1000" dirty="0">
                <a:solidFill>
                  <a:prstClr val="black"/>
                </a:solidFill>
                <a:cs typeface="Arial" panose="020B0604020202020204" pitchFamily="34" charset="0"/>
              </a:rPr>
              <a:t>.</a:t>
            </a:r>
          </a:p>
        </p:txBody>
      </p:sp>
    </p:spTree>
    <p:extLst>
      <p:ext uri="{BB962C8B-B14F-4D97-AF65-F5344CB8AC3E}">
        <p14:creationId xmlns:p14="http://schemas.microsoft.com/office/powerpoint/2010/main" val="204001577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399"/>
            <a:ext cx="5759450" cy="5678487"/>
          </a:xfrm>
        </p:spPr>
        <p:txBody>
          <a:bodyPr/>
          <a:lstStyle/>
          <a:p>
            <a:pPr marL="0" indent="0" defTabSz="966612">
              <a:spcBef>
                <a:spcPts val="634"/>
              </a:spcBef>
              <a:buNone/>
              <a:defRPr/>
            </a:pPr>
            <a:r>
              <a:rPr lang="es-US" b="1" dirty="0">
                <a:solidFill>
                  <a:prstClr val="black"/>
                </a:solidFill>
                <a:ea typeface="ＭＳ Ｐゴシック"/>
                <a:cs typeface="Arial" panose="020B0604020202020204" pitchFamily="34" charset="0"/>
              </a:rPr>
              <a:t>Esta diapositiva tiene animación.</a:t>
            </a:r>
          </a:p>
          <a:p>
            <a:pPr marL="0" indent="0" defTabSz="966612">
              <a:spcBef>
                <a:spcPts val="634"/>
              </a:spcBef>
              <a:buNone/>
              <a:defRPr/>
            </a:pPr>
            <a:r>
              <a:rPr lang="es-US" b="1" dirty="0">
                <a:cs typeface="Arial" panose="020B0604020202020204" pitchFamily="34" charset="0"/>
              </a:rPr>
              <a:t>Notas del presentador/a</a:t>
            </a:r>
          </a:p>
          <a:p>
            <a:pPr marL="0" indent="0" defTabSz="966612">
              <a:spcBef>
                <a:spcPts val="634"/>
              </a:spcBef>
              <a:buNone/>
              <a:defRPr/>
            </a:pPr>
            <a:r>
              <a:rPr lang="es-US" b="1" dirty="0">
                <a:solidFill>
                  <a:prstClr val="black"/>
                </a:solidFill>
                <a:cs typeface="Arial" panose="020B0604020202020204" pitchFamily="34" charset="0"/>
              </a:rPr>
              <a:t>Puede elegir cobertura del Marketplace en lugar de Medicare si:</a:t>
            </a:r>
          </a:p>
          <a:p>
            <a:pPr marL="125660" indent="-125660" defTabSz="966612">
              <a:spcBef>
                <a:spcPts val="634"/>
              </a:spcBef>
              <a:defRPr/>
            </a:pPr>
            <a:r>
              <a:rPr lang="es-US" dirty="0">
                <a:solidFill>
                  <a:prstClr val="black"/>
                </a:solidFill>
                <a:cs typeface="Arial" panose="020B0604020202020204" pitchFamily="34" charset="0"/>
              </a:rPr>
              <a:t>Está pagando una prima por la Parte A —puede renunciar a la cobertura de la Parte A y la Parte B y recibir un plan del Marketplace en su lugar</a:t>
            </a:r>
          </a:p>
          <a:p>
            <a:pPr marL="125660" indent="-125660">
              <a:spcBef>
                <a:spcPts val="634"/>
              </a:spcBef>
              <a:defRPr/>
            </a:pPr>
            <a:r>
              <a:rPr lang="es-US" dirty="0">
                <a:solidFill>
                  <a:prstClr val="black"/>
                </a:solidFill>
                <a:cs typeface="Arial" panose="020B0604020202020204" pitchFamily="34" charset="0"/>
              </a:rPr>
              <a:t>Solamente tiene la Parte B y tiene que pagar una prima por la Parte A —puede cancelar la Parte B y obtener un plan del Marketplace en su lugar </a:t>
            </a:r>
          </a:p>
          <a:p>
            <a:pPr marL="125660" indent="-125660" defTabSz="966612">
              <a:spcBef>
                <a:spcPts val="634"/>
              </a:spcBef>
              <a:defRPr/>
            </a:pPr>
            <a:r>
              <a:rPr lang="es-US" dirty="0">
                <a:solidFill>
                  <a:prstClr val="black"/>
                </a:solidFill>
                <a:cs typeface="Arial" panose="020B0604020202020204" pitchFamily="34" charset="0"/>
              </a:rPr>
              <a:t>Es elegible para Medicare, pero no se ha inscrito porque: </a:t>
            </a:r>
          </a:p>
          <a:p>
            <a:pPr marL="241653" lvl="2" indent="-122169" defTabSz="966612">
              <a:spcBef>
                <a:spcPts val="634"/>
              </a:spcBef>
              <a:buSzTx/>
              <a:buFont typeface="Arial" panose="020B0604020202020204" pitchFamily="34" charset="0"/>
              <a:buChar char="•"/>
              <a:defRPr/>
            </a:pPr>
            <a:r>
              <a:rPr lang="es-US" dirty="0">
                <a:solidFill>
                  <a:prstClr val="black"/>
                </a:solidFill>
                <a:cs typeface="Arial" panose="020B0604020202020204" pitchFamily="34" charset="0"/>
              </a:rPr>
              <a:t>Tiene que pagar una prima por la Parte A.</a:t>
            </a:r>
          </a:p>
          <a:p>
            <a:pPr marL="241653" lvl="2" indent="-122169" defTabSz="966612">
              <a:spcBef>
                <a:spcPts val="634"/>
              </a:spcBef>
              <a:buSzTx/>
              <a:buFont typeface="Arial" panose="020B0604020202020204" pitchFamily="34" charset="0"/>
              <a:buChar char="•"/>
              <a:defRPr/>
            </a:pPr>
            <a:r>
              <a:rPr lang="es-US" dirty="0">
                <a:solidFill>
                  <a:prstClr val="black"/>
                </a:solidFill>
                <a:cs typeface="Arial" panose="020B0604020202020204" pitchFamily="34" charset="0"/>
              </a:rPr>
              <a:t>Tiene una condición médica que lo califica para Medicare; por ejemplo, enfermedad renal en etapa final (ESRD, por sus siglas en inglés), pero aún no ha solicitado cobertura de Medicare.</a:t>
            </a:r>
          </a:p>
          <a:p>
            <a:pPr marL="241653" lvl="2" indent="-124183" defTabSz="966612">
              <a:buSzTx/>
              <a:buFont typeface="Arial" panose="020B0604020202020204" pitchFamily="34" charset="0"/>
              <a:buChar char="•"/>
              <a:defRPr/>
            </a:pPr>
            <a:r>
              <a:rPr lang="es-US" dirty="0">
                <a:solidFill>
                  <a:prstClr val="black"/>
                </a:solidFill>
                <a:cs typeface="Arial" panose="020B0604020202020204" pitchFamily="34" charset="0"/>
              </a:rPr>
              <a:t>Se encuentra dentro del período de espera de 24 meses por incapacidad </a:t>
            </a:r>
          </a:p>
          <a:p>
            <a:pPr marL="0" indent="0">
              <a:spcBef>
                <a:spcPts val="634"/>
              </a:spcBef>
              <a:buNone/>
              <a:defRPr/>
            </a:pPr>
            <a:r>
              <a:rPr lang="es-US" b="1" dirty="0">
                <a:solidFill>
                  <a:prstClr val="black"/>
                </a:solidFill>
                <a:cs typeface="Arial" panose="020B0604020202020204" pitchFamily="34" charset="0"/>
              </a:rPr>
              <a:t>NOTA:</a:t>
            </a:r>
            <a:r>
              <a:rPr lang="es-US" dirty="0">
                <a:solidFill>
                  <a:prstClr val="black"/>
                </a:solidFill>
                <a:cs typeface="Arial" panose="020B0604020202020204" pitchFamily="34" charset="0"/>
              </a:rPr>
              <a:t> Antes de elegir una cobertura del Marketplace en lugar de Medicare, existen dos puntos importantes que debe tener en cuenta: </a:t>
            </a:r>
          </a:p>
          <a:p>
            <a:pPr marL="241653" indent="-241653">
              <a:spcBef>
                <a:spcPts val="634"/>
              </a:spcBef>
              <a:buFont typeface="+mj-lt"/>
              <a:buAutoNum type="arabicPeriod"/>
              <a:defRPr/>
            </a:pPr>
            <a:r>
              <a:rPr lang="es-US" dirty="0">
                <a:solidFill>
                  <a:prstClr val="black"/>
                </a:solidFill>
                <a:cs typeface="Arial" panose="020B0604020202020204" pitchFamily="34" charset="0"/>
              </a:rPr>
              <a:t>Si solicita Medicare después de que su IEP finaliza, es posible que tenga que pagar una multa por inscripción tardía mientras tenga Medicare. </a:t>
            </a:r>
          </a:p>
          <a:p>
            <a:pPr marL="241653" indent="-241653">
              <a:spcBef>
                <a:spcPts val="634"/>
              </a:spcBef>
              <a:buFont typeface="+mj-lt"/>
              <a:buAutoNum type="arabicPeriod"/>
              <a:defRPr/>
            </a:pPr>
            <a:r>
              <a:rPr lang="es-US" dirty="0"/>
              <a:t>Por lo general, puede solicitar Medicare </a:t>
            </a:r>
            <a:r>
              <a:rPr lang="es-US" b="1" dirty="0"/>
              <a:t>solo</a:t>
            </a:r>
            <a:r>
              <a:rPr lang="es-US" dirty="0"/>
              <a:t> durante el GEP de Medicare (del 1 de enero al 31 de marzo de cada año). Su cobertura comienza el primer día del mes siguiente a la solicitud. Esto podría causar una brecha en su cobertura.</a:t>
            </a:r>
          </a:p>
          <a:p>
            <a:pPr marL="0" indent="0">
              <a:spcBef>
                <a:spcPts val="634"/>
              </a:spcBef>
              <a:buNone/>
              <a:defRPr/>
            </a:pPr>
            <a:r>
              <a:rPr lang="es-US" dirty="0">
                <a:solidFill>
                  <a:prstClr val="black"/>
                </a:solidFill>
                <a:cs typeface="Arial" panose="020B0604020202020204" pitchFamily="34" charset="0"/>
              </a:rPr>
              <a:t>Puede </a:t>
            </a:r>
            <a:r>
              <a:rPr lang="es-US" dirty="0">
                <a:solidFill>
                  <a:prstClr val="black"/>
                </a:solidFill>
                <a:cs typeface="Arial"/>
              </a:rPr>
              <a:t>contactar a su oficina de SHIP local en </a:t>
            </a:r>
            <a:r>
              <a:rPr lang="es-US" dirty="0">
                <a:solidFill>
                  <a:prstClr val="black"/>
                </a:solidFill>
                <a:cs typeface="Arial"/>
                <a:hlinkClick r:id="rId3"/>
              </a:rPr>
              <a:t>shiphelp.org</a:t>
            </a:r>
            <a:r>
              <a:rPr lang="es-US" dirty="0">
                <a:solidFill>
                  <a:prstClr val="black"/>
                </a:solidFill>
                <a:cs typeface="Arial"/>
              </a:rPr>
              <a:t> para obtener ayuda con la selección de una cobertura del Marketplace en lugar de Medicare.</a:t>
            </a:r>
          </a:p>
          <a:p>
            <a:pPr marL="0" indent="0">
              <a:spcBef>
                <a:spcPts val="634"/>
              </a:spcBef>
              <a:buNone/>
              <a:defRPr/>
            </a:pPr>
            <a:r>
              <a:rPr lang="es-US" b="1" dirty="0">
                <a:solidFill>
                  <a:prstClr val="black"/>
                </a:solidFill>
                <a:cs typeface="Arial" panose="020B0604020202020204" pitchFamily="34" charset="0"/>
              </a:rPr>
              <a:t>Fuente</a:t>
            </a:r>
            <a:r>
              <a:rPr lang="es-US" dirty="0">
                <a:solidFill>
                  <a:prstClr val="black"/>
                </a:solidFill>
                <a:cs typeface="Arial" panose="020B0604020202020204" pitchFamily="34" charset="0"/>
              </a:rPr>
              <a:t>: </a:t>
            </a:r>
            <a:r>
              <a:rPr lang="es-US" dirty="0">
                <a:solidFill>
                  <a:prstClr val="black"/>
                </a:solidFill>
                <a:cs typeface="Arial" panose="020B0604020202020204" pitchFamily="34" charset="0"/>
                <a:hlinkClick r:id="rId4"/>
              </a:rPr>
              <a:t>HealthCare.gov/medicare</a:t>
            </a:r>
            <a:r>
              <a:rPr lang="es-US" dirty="0">
                <a:solidFill>
                  <a:prstClr val="black"/>
                </a:solidFill>
                <a:cs typeface="Arial" panose="020B0604020202020204" pitchFamily="34" charset="0"/>
              </a:rPr>
              <a:t> </a:t>
            </a:r>
          </a:p>
        </p:txBody>
      </p:sp>
    </p:spTree>
    <p:extLst>
      <p:ext uri="{BB962C8B-B14F-4D97-AF65-F5344CB8AC3E}">
        <p14:creationId xmlns:p14="http://schemas.microsoft.com/office/powerpoint/2010/main" val="39309567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fontAlgn="base">
              <a:spcBef>
                <a:spcPts val="634"/>
              </a:spcBef>
              <a:buNone/>
            </a:pPr>
            <a:r>
              <a:rPr lang="es-US" b="1" dirty="0">
                <a:solidFill>
                  <a:srgbClr val="000000"/>
                </a:solidFill>
                <a:cs typeface="Arial"/>
              </a:rPr>
              <a:t>Esta diapositiva tiene animación.</a:t>
            </a:r>
          </a:p>
          <a:p>
            <a:pPr marL="0" indent="0" fontAlgn="base">
              <a:spcBef>
                <a:spcPts val="634"/>
              </a:spcBef>
              <a:buNone/>
            </a:pPr>
            <a:r>
              <a:rPr lang="es-US" dirty="0">
                <a:solidFill>
                  <a:srgbClr val="444444"/>
                </a:solidFill>
                <a:cs typeface="Arial"/>
              </a:rPr>
              <a:t>​</a:t>
            </a:r>
            <a:r>
              <a:rPr lang="es-US" b="1" dirty="0">
                <a:solidFill>
                  <a:srgbClr val="000000"/>
                </a:solidFill>
                <a:cs typeface="Arial"/>
              </a:rPr>
              <a:t>Notas del presentador</a:t>
            </a:r>
            <a:r>
              <a:rPr lang="es-US" dirty="0">
                <a:solidFill>
                  <a:srgbClr val="444444"/>
                </a:solidFill>
                <a:cs typeface="Arial"/>
              </a:rPr>
              <a:t>​​</a:t>
            </a:r>
          </a:p>
          <a:p>
            <a:pPr marL="0" indent="0" defTabSz="966612">
              <a:spcBef>
                <a:spcPts val="634"/>
              </a:spcBef>
              <a:buNone/>
              <a:defRPr/>
            </a:pPr>
            <a:r>
              <a:rPr lang="es-US" dirty="0">
                <a:solidFill>
                  <a:prstClr val="black"/>
                </a:solidFill>
                <a:cs typeface="Arial"/>
              </a:rPr>
              <a:t>Compruebe sus conocimientos: Pregunta 8</a:t>
            </a:r>
          </a:p>
          <a:p>
            <a:pPr marL="0" indent="0" defTabSz="966612">
              <a:spcBef>
                <a:spcPts val="634"/>
              </a:spcBef>
              <a:buNone/>
              <a:defRPr/>
            </a:pPr>
            <a:r>
              <a:rPr lang="es-US" b="1" dirty="0">
                <a:solidFill>
                  <a:prstClr val="black"/>
                </a:solidFill>
                <a:cs typeface="Arial"/>
              </a:rPr>
              <a:t>Es ilegal que alguien que sabe que usted tiene Medicare le venda un plan del Marketplace.</a:t>
            </a:r>
          </a:p>
          <a:p>
            <a:pPr marL="179226" indent="-179226" defTabSz="966612">
              <a:spcBef>
                <a:spcPts val="634"/>
              </a:spcBef>
              <a:buFont typeface="+mj-lt"/>
              <a:buAutoNum type="alphaLcPeriod"/>
              <a:defRPr/>
            </a:pPr>
            <a:r>
              <a:rPr lang="es-US" dirty="0">
                <a:solidFill>
                  <a:prstClr val="black"/>
                </a:solidFill>
                <a:cs typeface="Arial"/>
              </a:rPr>
              <a:t>Verdadero</a:t>
            </a:r>
          </a:p>
          <a:p>
            <a:pPr marL="179226" indent="-179226" defTabSz="966612">
              <a:spcBef>
                <a:spcPts val="634"/>
              </a:spcBef>
              <a:buFont typeface="+mj-lt"/>
              <a:buAutoNum type="alphaLcPeriod"/>
              <a:defRPr/>
            </a:pPr>
            <a:r>
              <a:rPr lang="es-US" dirty="0">
                <a:solidFill>
                  <a:prstClr val="black"/>
                </a:solidFill>
                <a:cs typeface="Arial"/>
              </a:rPr>
              <a:t>Falso</a:t>
            </a:r>
          </a:p>
          <a:p>
            <a:pPr marL="0" indent="0" defTabSz="966612">
              <a:spcBef>
                <a:spcPts val="634"/>
              </a:spcBef>
              <a:buNone/>
              <a:defRPr/>
            </a:pPr>
            <a:r>
              <a:rPr lang="es-US" b="1" dirty="0">
                <a:solidFill>
                  <a:prstClr val="black"/>
                </a:solidFill>
                <a:cs typeface="Arial"/>
              </a:rPr>
              <a:t>Respuesta: a. Verdadero</a:t>
            </a:r>
          </a:p>
          <a:p>
            <a:pPr marL="0" indent="0" defTabSz="966612">
              <a:spcBef>
                <a:spcPts val="634"/>
              </a:spcBef>
              <a:buNone/>
              <a:defRPr/>
            </a:pPr>
            <a:r>
              <a:rPr lang="es-US" dirty="0">
                <a:solidFill>
                  <a:prstClr val="black"/>
                </a:solidFill>
                <a:cs typeface="Arial" panose="020B0604020202020204" pitchFamily="34" charset="0"/>
              </a:rPr>
              <a:t>Sí, es ilegal que alguien que sabe que usted tiene Medicare le venda un plan del Marketplace. Esto es cierto incluso si solo tiene la Parte A de Medicare (seguro hospitalario) o solo la Parte B (seguro médico). La </a:t>
            </a:r>
            <a:r>
              <a:rPr lang="es-US" b="1" dirty="0">
                <a:solidFill>
                  <a:prstClr val="black"/>
                </a:solidFill>
                <a:cs typeface="Arial" panose="020B0604020202020204" pitchFamily="34" charset="0"/>
              </a:rPr>
              <a:t>excepción</a:t>
            </a:r>
            <a:r>
              <a:rPr lang="es-US" dirty="0">
                <a:solidFill>
                  <a:prstClr val="black"/>
                </a:solidFill>
                <a:cs typeface="Arial" panose="020B0604020202020204" pitchFamily="34" charset="0"/>
              </a:rPr>
              <a:t> es un plan del Marketplace a través de su empleador (vendido a través del Programa de Opciones de Salud para Pequeñas Empresas [SHOP, por sus siglas en inglés]) si usted es un trabajador activo o dependiente de un trabajador activo. </a:t>
            </a:r>
          </a:p>
          <a:p>
            <a:pPr marL="0" indent="0" defTabSz="966612">
              <a:spcBef>
                <a:spcPts val="634"/>
              </a:spcBef>
              <a:buNone/>
              <a:defRPr/>
            </a:pPr>
            <a:endParaRPr lang="en-US" b="1" dirty="0">
              <a:solidFill>
                <a:prstClr val="black"/>
              </a:solidFill>
              <a:cs typeface="Arial"/>
            </a:endParaRPr>
          </a:p>
        </p:txBody>
      </p:sp>
    </p:spTree>
    <p:extLst>
      <p:ext uri="{BB962C8B-B14F-4D97-AF65-F5344CB8AC3E}">
        <p14:creationId xmlns:p14="http://schemas.microsoft.com/office/powerpoint/2010/main" val="165572647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s-US" b="1">
                <a:solidFill>
                  <a:prstClr val="black"/>
                </a:solidFill>
                <a:cs typeface="Arial" panose="020B0604020202020204" pitchFamily="34" charset="0"/>
              </a:rPr>
              <a:t>Notas del presentador/a</a:t>
            </a:r>
          </a:p>
          <a:p>
            <a:pPr marL="0" indent="0" defTabSz="966612">
              <a:spcBef>
                <a:spcPts val="634"/>
              </a:spcBef>
              <a:buNone/>
              <a:defRPr/>
            </a:pPr>
            <a:r>
              <a:rPr lang="es-US">
                <a:solidFill>
                  <a:prstClr val="black"/>
                </a:solidFill>
                <a:cs typeface="Arial" panose="020B0604020202020204" pitchFamily="34" charset="0"/>
              </a:rPr>
              <a:t>La Lección 7 repasa las opciones para las personas con ingresos y recursos limitados, como el Programa de Ahorros de Medicaid, la Ayuda Adicional y el Programa de Seguro Médico para Niños (CHIP, por sus siglas en inglés).</a:t>
            </a:r>
          </a:p>
          <a:p>
            <a:pPr marL="0" indent="0">
              <a:spcBef>
                <a:spcPts val="634"/>
              </a:spcBef>
              <a:buNone/>
            </a:pPr>
            <a:endParaRPr lang="en-US" dirty="0"/>
          </a:p>
        </p:txBody>
      </p:sp>
    </p:spTree>
    <p:extLst>
      <p:ext uri="{BB962C8B-B14F-4D97-AF65-F5344CB8AC3E}">
        <p14:creationId xmlns:p14="http://schemas.microsoft.com/office/powerpoint/2010/main" val="294855354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s-US" b="1">
                <a:solidFill>
                  <a:prstClr val="black"/>
                </a:solidFill>
                <a:cs typeface="Arial" panose="020B0604020202020204" pitchFamily="34" charset="0"/>
              </a:rPr>
              <a:t>Notas del presentador/a</a:t>
            </a:r>
          </a:p>
          <a:p>
            <a:pPr marL="0" indent="0" defTabSz="966612">
              <a:spcBef>
                <a:spcPts val="634"/>
              </a:spcBef>
              <a:buNone/>
              <a:defRPr/>
            </a:pPr>
            <a:r>
              <a:rPr lang="es-US">
                <a:solidFill>
                  <a:prstClr val="black"/>
                </a:solidFill>
                <a:cs typeface="Arial" panose="020B0604020202020204" pitchFamily="34" charset="0"/>
              </a:rPr>
              <a:t>Al final de esta lección, usted podrá:</a:t>
            </a:r>
          </a:p>
          <a:p>
            <a:pPr marL="125834" indent="-125834" defTabSz="966612">
              <a:spcBef>
                <a:spcPts val="634"/>
              </a:spcBef>
              <a:defRPr/>
            </a:pPr>
            <a:r>
              <a:rPr lang="es-US">
                <a:solidFill>
                  <a:prstClr val="black"/>
                </a:solidFill>
                <a:cs typeface="Arial" panose="020B0604020202020204" pitchFamily="34" charset="0"/>
              </a:rPr>
              <a:t>Describir los programas para personas con ingresos y recursos limitados</a:t>
            </a:r>
          </a:p>
          <a:p>
            <a:pPr marL="125834" indent="-125834" defTabSz="966612">
              <a:spcBef>
                <a:spcPts val="634"/>
              </a:spcBef>
              <a:defRPr/>
            </a:pPr>
            <a:r>
              <a:rPr lang="es-US">
                <a:solidFill>
                  <a:prstClr val="black"/>
                </a:solidFill>
                <a:cs typeface="Arial" panose="020B0604020202020204" pitchFamily="34" charset="0"/>
              </a:rPr>
              <a:t>Explicar los Programas de Ahorro de Medicare y los requisitos mínimos federales para la elegibilidad</a:t>
            </a:r>
          </a:p>
          <a:p>
            <a:pPr marL="125834" indent="-125834" defTabSz="966612">
              <a:spcBef>
                <a:spcPts val="634"/>
              </a:spcBef>
              <a:defRPr/>
            </a:pPr>
            <a:r>
              <a:rPr lang="es-US">
                <a:solidFill>
                  <a:prstClr val="black"/>
                </a:solidFill>
                <a:cs typeface="Arial" panose="020B0604020202020204" pitchFamily="34" charset="0"/>
              </a:rPr>
              <a:t>Explicar otros programas (Ayuda Adicional, Medicaid y el Programa de Seguro Médico para Niños [CHIP, por sus siglas en inglés]) y quién califica para ellos</a:t>
            </a:r>
          </a:p>
          <a:p>
            <a:pPr marL="0" indent="0">
              <a:buNone/>
            </a:pPr>
            <a:endParaRPr lang="en-US" dirty="0"/>
          </a:p>
        </p:txBody>
      </p:sp>
    </p:spTree>
    <p:extLst>
      <p:ext uri="{BB962C8B-B14F-4D97-AF65-F5344CB8AC3E}">
        <p14:creationId xmlns:p14="http://schemas.microsoft.com/office/powerpoint/2010/main" val="329224274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80474" y="3582512"/>
            <a:ext cx="6942221" cy="5477267"/>
          </a:xfrm>
        </p:spPr>
        <p:txBody>
          <a:bodyPr/>
          <a:lstStyle/>
          <a:p>
            <a:pPr marL="0" indent="0" defTabSz="966612">
              <a:spcBef>
                <a:spcPts val="634"/>
              </a:spcBef>
              <a:buNone/>
              <a:defRPr/>
            </a:pPr>
            <a:r>
              <a:rPr lang="es-US" sz="1100" b="1" dirty="0">
                <a:solidFill>
                  <a:prstClr val="black"/>
                </a:solidFill>
                <a:ea typeface="ＭＳ Ｐゴシック"/>
                <a:cs typeface="Arial" panose="020B0604020202020204" pitchFamily="34" charset="0"/>
              </a:rPr>
              <a:t>Esta diapositiva tiene animación.</a:t>
            </a:r>
          </a:p>
          <a:p>
            <a:pPr marL="0" indent="0">
              <a:spcBef>
                <a:spcPts val="634"/>
              </a:spcBef>
              <a:buNone/>
              <a:defRPr/>
            </a:pPr>
            <a:r>
              <a:rPr lang="es-US" sz="1100" b="1" dirty="0">
                <a:solidFill>
                  <a:prstClr val="black"/>
                </a:solidFill>
                <a:cs typeface="Arial" panose="020B0604020202020204" pitchFamily="34" charset="0"/>
              </a:rPr>
              <a:t>Notas del presentador/a</a:t>
            </a:r>
          </a:p>
          <a:p>
            <a:pPr marL="0" indent="0">
              <a:spcBef>
                <a:spcPts val="634"/>
              </a:spcBef>
              <a:buNone/>
              <a:defRPr/>
            </a:pPr>
            <a:r>
              <a:rPr lang="es-US" sz="1100" b="1" dirty="0">
                <a:solidFill>
                  <a:prstClr val="black"/>
                </a:solidFill>
                <a:cs typeface="Arial" panose="020B0604020202020204" pitchFamily="34" charset="0"/>
              </a:rPr>
              <a:t>Existen programas disponibles para ayudar a que las personas con ingresos y recursos limitados paguen sus costos de medicamentos recetados o de atención médica. </a:t>
            </a:r>
            <a:r>
              <a:rPr lang="es-US" sz="1100" dirty="0">
                <a:solidFill>
                  <a:prstClr val="black"/>
                </a:solidFill>
                <a:cs typeface="Arial" panose="020B0604020202020204" pitchFamily="34" charset="0"/>
              </a:rPr>
              <a:t>Entre estos, se incluyen los Programas de Ahorros de Medicare, la Ayuda Adicional, Medicaid y el Programa de Seguro Médico para Niños (CHIP, por sus siglas en inglés). Debe solicitar estos programas si tiene ingresos y recursos limitados, o si tiene gastos médicos que exceden sus ingresos y recursos disponibles. Solicítelo, aunque no esté seguro de si cumple con los requisitos. </a:t>
            </a:r>
          </a:p>
          <a:p>
            <a:pPr marL="119149" indent="-119149">
              <a:spcBef>
                <a:spcPts val="634"/>
              </a:spcBef>
              <a:defRPr/>
            </a:pPr>
            <a:r>
              <a:rPr lang="es-US" sz="1100" b="1" dirty="0">
                <a:solidFill>
                  <a:prstClr val="black"/>
                </a:solidFill>
                <a:cs typeface="Arial" panose="020B0604020202020204" pitchFamily="34" charset="0"/>
              </a:rPr>
              <a:t>Programas de Ahorro de Medicare:</a:t>
            </a:r>
            <a:r>
              <a:rPr lang="es-US" sz="1100" dirty="0">
                <a:solidFill>
                  <a:prstClr val="black"/>
                </a:solidFill>
                <a:cs typeface="Arial" panose="020B0604020202020204" pitchFamily="34" charset="0"/>
              </a:rPr>
              <a:t> Estos programas del estado ayudan a pagar los costos de Medicare, incluidas las primas, los deducibles, el </a:t>
            </a:r>
            <a:r>
              <a:rPr lang="es-US" sz="1100" dirty="0" err="1">
                <a:solidFill>
                  <a:prstClr val="black"/>
                </a:solidFill>
                <a:cs typeface="Arial" panose="020B0604020202020204" pitchFamily="34" charset="0"/>
              </a:rPr>
              <a:t>coseguro</a:t>
            </a:r>
            <a:r>
              <a:rPr lang="es-US" sz="1100" dirty="0">
                <a:solidFill>
                  <a:prstClr val="black"/>
                </a:solidFill>
                <a:cs typeface="Arial" panose="020B0604020202020204" pitchFamily="34" charset="0"/>
              </a:rPr>
              <a:t> y los copagos de Medicare. Suelen tener pautas de ingresos y recursos más altas que Medicaid completo. Visite </a:t>
            </a:r>
            <a:r>
              <a:rPr lang="es-US" sz="1100" dirty="0">
                <a:solidFill>
                  <a:prstClr val="black"/>
                </a:solidFill>
                <a:cs typeface="Arial" panose="020B0604020202020204" pitchFamily="34" charset="0"/>
                <a:hlinkClick r:id="rId3"/>
              </a:rPr>
              <a:t>Medicare.gov/</a:t>
            </a:r>
            <a:r>
              <a:rPr lang="es-US" sz="1100" dirty="0" err="1">
                <a:solidFill>
                  <a:prstClr val="black"/>
                </a:solidFill>
                <a:cs typeface="Arial" panose="020B0604020202020204" pitchFamily="34" charset="0"/>
                <a:hlinkClick r:id="rId3"/>
              </a:rPr>
              <a:t>talk-to-someone</a:t>
            </a:r>
            <a:r>
              <a:rPr lang="es-US" sz="1100" dirty="0">
                <a:solidFill>
                  <a:prstClr val="black"/>
                </a:solidFill>
                <a:cs typeface="Arial" panose="020B0604020202020204" pitchFamily="34" charset="0"/>
              </a:rPr>
              <a:t> para ver el programa de su estado. </a:t>
            </a:r>
          </a:p>
          <a:p>
            <a:pPr marL="119149" indent="-119149" defTabSz="966612">
              <a:spcBef>
                <a:spcPts val="634"/>
              </a:spcBef>
              <a:defRPr/>
            </a:pPr>
            <a:r>
              <a:rPr lang="es-US" sz="1100" b="1" dirty="0">
                <a:solidFill>
                  <a:prstClr val="black"/>
                </a:solidFill>
                <a:cs typeface="Arial" panose="020B0604020202020204" pitchFamily="34" charset="0"/>
              </a:rPr>
              <a:t>Ayuda adicional</a:t>
            </a:r>
            <a:r>
              <a:rPr lang="es-US" sz="1100" dirty="0">
                <a:solidFill>
                  <a:prstClr val="black"/>
                </a:solidFill>
                <a:cs typeface="Arial" panose="020B0604020202020204" pitchFamily="34" charset="0"/>
              </a:rPr>
              <a:t>: Este programa ayuda a las personas con ingresos y recursos limitados a afrontar los gastos de la cobertura de medicamentos de Medicare. También se conoce como subsidio por bajos ingresos. Algunas personas que tienen Medicare deben solicitar Ayuda Adicional y otras califican automáticamente. Para presentar una solicitud, puede completar una solicitud en papel, solicitar en línea en </a:t>
            </a:r>
            <a:r>
              <a:rPr lang="es-US" sz="1100" dirty="0">
                <a:solidFill>
                  <a:prstClr val="black"/>
                </a:solidFill>
                <a:cs typeface="Arial" panose="020B0604020202020204" pitchFamily="34" charset="0"/>
                <a:hlinkClick r:id="rId4"/>
              </a:rPr>
              <a:t>SSA.gov/medicare/</a:t>
            </a:r>
            <a:r>
              <a:rPr lang="es-US" sz="1100" dirty="0" err="1">
                <a:solidFill>
                  <a:prstClr val="black"/>
                </a:solidFill>
                <a:cs typeface="Arial" panose="020B0604020202020204" pitchFamily="34" charset="0"/>
                <a:hlinkClick r:id="rId4"/>
              </a:rPr>
              <a:t>part</a:t>
            </a:r>
            <a:r>
              <a:rPr lang="es-US" sz="1100" dirty="0">
                <a:solidFill>
                  <a:prstClr val="black"/>
                </a:solidFill>
                <a:cs typeface="Arial" panose="020B0604020202020204" pitchFamily="34" charset="0"/>
                <a:hlinkClick r:id="rId4"/>
              </a:rPr>
              <a:t>-d-extra-</a:t>
            </a:r>
            <a:r>
              <a:rPr lang="es-US" sz="1100" dirty="0" err="1">
                <a:solidFill>
                  <a:prstClr val="black"/>
                </a:solidFill>
                <a:cs typeface="Arial" panose="020B0604020202020204" pitchFamily="34" charset="0"/>
                <a:hlinkClick r:id="rId4"/>
              </a:rPr>
              <a:t>help</a:t>
            </a:r>
            <a:r>
              <a:rPr lang="es-US" sz="1100" dirty="0">
                <a:solidFill>
                  <a:prstClr val="black"/>
                </a:solidFill>
                <a:cs typeface="Arial" panose="020B0604020202020204" pitchFamily="34" charset="0"/>
              </a:rPr>
              <a:t>, o comunicarse con la oficina de Asistencia Médica (Medicaid) de su estado.</a:t>
            </a:r>
          </a:p>
          <a:p>
            <a:pPr marL="119149" indent="-119149" defTabSz="966612">
              <a:spcBef>
                <a:spcPts val="634"/>
              </a:spcBef>
              <a:defRPr/>
            </a:pPr>
            <a:r>
              <a:rPr lang="es-US" sz="1100" b="1" dirty="0">
                <a:solidFill>
                  <a:prstClr val="black"/>
                </a:solidFill>
                <a:cs typeface="Arial" panose="020B0604020202020204" pitchFamily="34" charset="0"/>
              </a:rPr>
              <a:t>Medicaid</a:t>
            </a:r>
            <a:r>
              <a:rPr lang="es-US" sz="1100" dirty="0">
                <a:solidFill>
                  <a:prstClr val="black"/>
                </a:solidFill>
                <a:cs typeface="Arial" panose="020B0604020202020204" pitchFamily="34" charset="0"/>
              </a:rPr>
              <a:t>: este programa ofrece ayuda con los costos médicos para ciertas personas con ingresos y recursos limitados. Ofrece beneficios que normalmente no están cubiertos por Medicare, como atención en un hogar de ancianos y servicios de atención personal. Está financiado conjuntamente por los gobiernos estatal y federal, y es administrado por cada estado. </a:t>
            </a:r>
          </a:p>
          <a:p>
            <a:pPr marL="119149" indent="-119149">
              <a:spcBef>
                <a:spcPts val="634"/>
              </a:spcBef>
              <a:defRPr/>
            </a:pPr>
            <a:r>
              <a:rPr lang="es-US" sz="1100" b="1" dirty="0">
                <a:solidFill>
                  <a:prstClr val="black"/>
                </a:solidFill>
                <a:cs typeface="Arial" panose="020B0604020202020204" pitchFamily="34" charset="0"/>
              </a:rPr>
              <a:t>CHIP</a:t>
            </a:r>
            <a:r>
              <a:rPr lang="es-US" sz="1100" dirty="0">
                <a:solidFill>
                  <a:prstClr val="black"/>
                </a:solidFill>
                <a:cs typeface="Arial" panose="020B0604020202020204" pitchFamily="34" charset="0"/>
              </a:rPr>
              <a:t>: este programa ofrece seguro médico a bajo costo a niños de familias que tienen ingresos muy elevados como para calificar para Medicaid, pero no los suficientes como para adquirir un seguro de salud privado. Visite </a:t>
            </a:r>
            <a:r>
              <a:rPr lang="es-US" sz="1100" dirty="0">
                <a:cs typeface="Arial" panose="020B0604020202020204" pitchFamily="34" charset="0"/>
                <a:hlinkClick r:id="rId5"/>
              </a:rPr>
              <a:t>InsureKidsNow.gov</a:t>
            </a:r>
            <a:r>
              <a:rPr lang="es-US" sz="1100" dirty="0"/>
              <a:t> o llame al 1-877-KIDS-NOW (1-877-543-7669) para más información.</a:t>
            </a:r>
          </a:p>
          <a:p>
            <a:pPr marL="114300" indent="0">
              <a:spcBef>
                <a:spcPts val="634"/>
              </a:spcBef>
              <a:buNone/>
              <a:defRPr/>
            </a:pPr>
            <a:r>
              <a:rPr lang="es-US" sz="1100" b="1" dirty="0">
                <a:solidFill>
                  <a:prstClr val="black"/>
                </a:solidFill>
                <a:cs typeface="Arial" panose="020B0604020202020204" pitchFamily="34" charset="0"/>
              </a:rPr>
              <a:t>NOTA: </a:t>
            </a:r>
            <a:r>
              <a:rPr lang="es-US" sz="1100" dirty="0"/>
              <a:t>Puede solicitar Medicaid en cualquier momento del año; Medicaid y CHIP no tienen Período de Inscripción Abierta.</a:t>
            </a:r>
          </a:p>
          <a:p>
            <a:pPr marL="0" indent="0">
              <a:spcBef>
                <a:spcPts val="634"/>
              </a:spcBef>
              <a:buNone/>
              <a:defRPr/>
            </a:pPr>
            <a:r>
              <a:rPr lang="es-US" sz="1100" dirty="0">
                <a:solidFill>
                  <a:prstClr val="black"/>
                </a:solidFill>
                <a:cs typeface="Arial" panose="020B0604020202020204" pitchFamily="34" charset="0"/>
              </a:rPr>
              <a:t>Para más información visite </a:t>
            </a:r>
            <a:r>
              <a:rPr lang="en-US" sz="1100" dirty="0">
                <a:solidFill>
                  <a:prstClr val="black"/>
                </a:solidFill>
                <a:cs typeface="Arial" panose="020B0604020202020204" pitchFamily="34" charset="0"/>
                <a:hlinkClick r:id="rId6"/>
              </a:rPr>
              <a:t>Medicare.gov/your-</a:t>
            </a:r>
            <a:r>
              <a:rPr lang="en-US" sz="1100" dirty="0" err="1">
                <a:solidFill>
                  <a:prstClr val="black"/>
                </a:solidFill>
                <a:cs typeface="Arial" panose="020B0604020202020204" pitchFamily="34" charset="0"/>
                <a:hlinkClick r:id="rId6"/>
              </a:rPr>
              <a:t>medicare</a:t>
            </a:r>
            <a:r>
              <a:rPr lang="en-US" sz="1100" dirty="0">
                <a:solidFill>
                  <a:prstClr val="black"/>
                </a:solidFill>
                <a:cs typeface="Arial" panose="020B0604020202020204" pitchFamily="34" charset="0"/>
                <a:hlinkClick r:id="rId6"/>
              </a:rPr>
              <a:t>-costs/get-help-paying-costs</a:t>
            </a:r>
            <a:r>
              <a:rPr lang="en-US" sz="1100" dirty="0">
                <a:solidFill>
                  <a:prstClr val="black"/>
                </a:solidFill>
                <a:cs typeface="Arial" panose="020B0604020202020204" pitchFamily="34" charset="0"/>
              </a:rPr>
              <a:t> </a:t>
            </a:r>
            <a:r>
              <a:rPr lang="es-US" sz="1100" dirty="0">
                <a:solidFill>
                  <a:prstClr val="black"/>
                </a:solidFill>
                <a:cs typeface="Arial" panose="020B0604020202020204" pitchFamily="34" charset="0"/>
              </a:rPr>
              <a:t>o llame o visite su oficina de Asistencia Médica Estatal (Medicaid).</a:t>
            </a:r>
          </a:p>
          <a:p>
            <a:pPr marL="0" indent="0" defTabSz="966612">
              <a:spcBef>
                <a:spcPts val="634"/>
              </a:spcBef>
              <a:buNone/>
              <a:defRPr/>
            </a:pPr>
            <a:endParaRPr lang="en-US" sz="1100" dirty="0">
              <a:solidFill>
                <a:prstClr val="black"/>
              </a:solidFill>
              <a:cs typeface="Arial" panose="020B0604020202020204" pitchFamily="34" charset="0"/>
            </a:endParaRPr>
          </a:p>
          <a:p>
            <a:pPr marL="0" indent="0" defTabSz="966612">
              <a:spcBef>
                <a:spcPts val="634"/>
              </a:spcBef>
              <a:buNone/>
              <a:defRPr/>
            </a:pPr>
            <a:endParaRPr lang="en-US" sz="1400" dirty="0">
              <a:solidFill>
                <a:prstClr val="black"/>
              </a:solidFill>
            </a:endParaRPr>
          </a:p>
        </p:txBody>
      </p:sp>
    </p:spTree>
    <p:extLst>
      <p:ext uri="{BB962C8B-B14F-4D97-AF65-F5344CB8AC3E}">
        <p14:creationId xmlns:p14="http://schemas.microsoft.com/office/powerpoint/2010/main" val="319786754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96850"/>
            <a:ext cx="5759450" cy="3240088"/>
          </a:xfrm>
        </p:spPr>
      </p:sp>
      <p:sp>
        <p:nvSpPr>
          <p:cNvPr id="3" name="Notes Placeholder 2"/>
          <p:cNvSpPr>
            <a:spLocks noGrp="1"/>
          </p:cNvSpPr>
          <p:nvPr>
            <p:ph type="body" idx="1"/>
          </p:nvPr>
        </p:nvSpPr>
        <p:spPr>
          <a:xfrm>
            <a:off x="0" y="3436939"/>
            <a:ext cx="7315200" cy="5967412"/>
          </a:xfrm>
        </p:spPr>
        <p:txBody>
          <a:bodyPr>
            <a:noAutofit/>
          </a:bodyPr>
          <a:lstStyle/>
          <a:p>
            <a:pPr marL="0" lvl="1" defTabSz="966612">
              <a:spcBef>
                <a:spcPts val="0"/>
              </a:spcBef>
              <a:tabLst>
                <a:tab pos="125861" algn="l"/>
              </a:tabLst>
              <a:defRPr/>
            </a:pPr>
            <a:r>
              <a:rPr lang="es-US" sz="1000" b="1" dirty="0">
                <a:cs typeface="Arial" panose="020B0604020202020204" pitchFamily="34" charset="0"/>
              </a:rPr>
              <a:t>Notas del presentador/a</a:t>
            </a:r>
          </a:p>
          <a:p>
            <a:pPr marL="0" lvl="1" defTabSz="966612">
              <a:spcBef>
                <a:spcPts val="0"/>
              </a:spcBef>
              <a:tabLst>
                <a:tab pos="125861" algn="l"/>
              </a:tabLst>
              <a:defRPr/>
            </a:pPr>
            <a:r>
              <a:rPr lang="es-US" sz="1000" b="1" dirty="0">
                <a:solidFill>
                  <a:prstClr val="black"/>
                </a:solidFill>
                <a:cs typeface="Arial" panose="020B0604020202020204" pitchFamily="34" charset="0"/>
              </a:rPr>
              <a:t>Estos son los requisitos mínimos federales de elegibilidad de 2023 para Programas de Ahorro de Medicare (MSP, por sus siglas en inglés)</a:t>
            </a:r>
            <a:r>
              <a:rPr lang="es-US" sz="1000" b="1" baseline="30000" dirty="0">
                <a:solidFill>
                  <a:prstClr val="black"/>
                </a:solidFill>
                <a:cs typeface="Arial" panose="020B0604020202020204" pitchFamily="34" charset="0"/>
              </a:rPr>
              <a:t>1</a:t>
            </a:r>
            <a:r>
              <a:rPr lang="es-US" sz="1000" b="1" dirty="0">
                <a:solidFill>
                  <a:prstClr val="black"/>
                </a:solidFill>
                <a:cs typeface="Arial" panose="020B0604020202020204" pitchFamily="34" charset="0"/>
              </a:rPr>
              <a:t> para los 48 estados contiguos. Los límites son un poco más altos en Alaska y Hawái. </a:t>
            </a:r>
          </a:p>
          <a:p>
            <a:pPr marL="119149" indent="-119149">
              <a:spcBef>
                <a:spcPts val="0"/>
              </a:spcBef>
            </a:pPr>
            <a:r>
              <a:rPr lang="es-US" sz="1000" b="1" dirty="0">
                <a:cs typeface="Arial" panose="020B0604020202020204" pitchFamily="34" charset="0"/>
              </a:rPr>
              <a:t>Para calificar para el programa Beneficiario Calificado de Medicare (QMB, por sus siglas en inglés), </a:t>
            </a:r>
            <a:r>
              <a:rPr lang="es-US" sz="1000" dirty="0">
                <a:cs typeface="Arial" panose="020B0604020202020204" pitchFamily="34" charset="0"/>
              </a:rPr>
              <a:t>debe ser elegible para la Parte A de Medicare (seguro de hospital) y tener un ingreso que no supere el 100 % del nivel de federal de pobreza (FPL, por sus siglas en inglés). Su cobertura empieza el primer mes después de que usted cumpla con los requisitos de elegibilidad de QMB (no puede ser retroactivo).</a:t>
            </a:r>
          </a:p>
          <a:p>
            <a:pPr marL="119149" indent="-119149">
              <a:spcBef>
                <a:spcPts val="0"/>
              </a:spcBef>
            </a:pPr>
            <a:r>
              <a:rPr lang="es-US" sz="1000" b="1" dirty="0">
                <a:cs typeface="Arial" panose="020B0604020202020204" pitchFamily="34" charset="0"/>
              </a:rPr>
              <a:t>Para calificar para el programa Beneficiarios de Bajos Ingresos Específicos de Medicare (SLMB, por sus siglas en inglés), </a:t>
            </a:r>
            <a:r>
              <a:rPr lang="es-US" sz="1000" dirty="0">
                <a:cs typeface="Arial" panose="020B0604020202020204" pitchFamily="34" charset="0"/>
              </a:rPr>
              <a:t>debe ser elegible para Medicare Parte A y tener un ingreso que mayor que el 100 %, y menor que el 120 %, del FPL.</a:t>
            </a:r>
          </a:p>
          <a:p>
            <a:pPr marL="119149" indent="-119149">
              <a:spcBef>
                <a:spcPts val="0"/>
              </a:spcBef>
            </a:pPr>
            <a:r>
              <a:rPr lang="es-US" sz="1000" b="1" dirty="0">
                <a:cs typeface="Arial" panose="020B0604020202020204" pitchFamily="34" charset="0"/>
              </a:rPr>
              <a:t>Para calificar para el programa de Individuos Calificados (QI, por sus siglas en inglés)</a:t>
            </a:r>
            <a:r>
              <a:rPr lang="es-US" sz="1000" dirty="0">
                <a:cs typeface="Arial" panose="020B0604020202020204" pitchFamily="34" charset="0"/>
              </a:rPr>
              <a:t>, no debe ser elegible para ningún otro grupo de elegibilidad para Medicaid. Además, debe calificar para la Parte A y tener un ingreso de al menos el 120 % del FPL y de menos del 135 % del FPL. Es posible que tenga que solicitar todos los años los beneficios de QI ya que el financiamiento es limitado. Si hay fondos estatales disponibles, las solicitudes de QI se otorgan por orden de llegada, y se da prioridad a las personas que obtuvieron los beneficios de QI el año anterior.</a:t>
            </a:r>
          </a:p>
          <a:p>
            <a:pPr marL="119149" indent="-119149">
              <a:spcBef>
                <a:spcPts val="0"/>
              </a:spcBef>
            </a:pPr>
            <a:r>
              <a:rPr lang="es-US" sz="1000" dirty="0">
                <a:cs typeface="Arial" panose="020B0604020202020204" pitchFamily="34" charset="0"/>
              </a:rPr>
              <a:t>En 2023, los límites de recursos para los programas QMB, SLMB y QI son de $9,090 para una persona soltera y $13,630 para una persona casada en convivencia con su cónyuge. Estos límites de recursos se ajustan el 1 de enero de cada año conforme al cambio en el índice de precios al consumidor de septiembre del año anterior (oficial en abril de cada año). Los estados pueden ignorar ciertos ingresos y recursos si los Centros de Servicios de Medicare y Medicaid (CMS) aprueban los cambios. Los recursos contables incluyen dinero en una cuenta corriente o una caja de ahorros, acciones y bonos.</a:t>
            </a:r>
          </a:p>
          <a:p>
            <a:pPr marL="119149" indent="-119149">
              <a:spcBef>
                <a:spcPts val="0"/>
              </a:spcBef>
            </a:pPr>
            <a:r>
              <a:rPr lang="es-US" sz="1000" b="1" dirty="0">
                <a:cs typeface="Arial" panose="020B0604020202020204" pitchFamily="34" charset="0"/>
              </a:rPr>
              <a:t>Para calificar para el Programa Calificado para Personas Discapacitadas y Trabajadoras (QDWI, por sus siglas en inglés), debe:</a:t>
            </a:r>
          </a:p>
          <a:p>
            <a:pPr marL="251319" indent="-125660">
              <a:spcBef>
                <a:spcPts val="0"/>
              </a:spcBef>
              <a:buFont typeface="Arial" panose="020B0604020202020204" pitchFamily="34" charset="0"/>
              <a:buChar char="•"/>
            </a:pPr>
            <a:r>
              <a:rPr lang="es-US" sz="1000" dirty="0">
                <a:cs typeface="Arial" panose="020B0604020202020204" pitchFamily="34" charset="0"/>
              </a:rPr>
              <a:t>Tener una discapacidad</a:t>
            </a:r>
          </a:p>
          <a:p>
            <a:pPr marL="251319" indent="-125660">
              <a:spcBef>
                <a:spcPts val="0"/>
              </a:spcBef>
              <a:buFont typeface="Arial" panose="020B0604020202020204" pitchFamily="34" charset="0"/>
              <a:buChar char="•"/>
            </a:pPr>
            <a:r>
              <a:rPr lang="es-US" sz="1000" dirty="0">
                <a:cs typeface="Arial" panose="020B0604020202020204" pitchFamily="34" charset="0"/>
              </a:rPr>
              <a:t>Estar trabajando</a:t>
            </a:r>
          </a:p>
          <a:p>
            <a:pPr marL="251319" indent="-125660">
              <a:spcBef>
                <a:spcPts val="0"/>
              </a:spcBef>
              <a:buFont typeface="Arial" panose="020B0604020202020204" pitchFamily="34" charset="0"/>
              <a:buChar char="•"/>
            </a:pPr>
            <a:r>
              <a:rPr lang="es-US" sz="1000" dirty="0">
                <a:cs typeface="Arial" panose="020B0604020202020204" pitchFamily="34" charset="0"/>
              </a:rPr>
              <a:t>Haber perdido sus beneficios por discapacidad” de Seguridad Social y la Parte A sin prima de Medicare porque volvió a trabajar</a:t>
            </a:r>
          </a:p>
          <a:p>
            <a:pPr marL="251319" indent="-125660">
              <a:spcBef>
                <a:spcPts val="0"/>
              </a:spcBef>
              <a:buFont typeface="Arial" panose="020B0604020202020204" pitchFamily="34" charset="0"/>
              <a:buChar char="•"/>
            </a:pPr>
            <a:r>
              <a:rPr lang="es-US" sz="1000" dirty="0">
                <a:cs typeface="Arial" panose="020B0604020202020204" pitchFamily="34" charset="0"/>
              </a:rPr>
              <a:t>Tener recursos por un valor inferior a $4,000 para una persona y $6,000 para una pareja casada, sin contar la vivienda donde vive, habitualmente un auto y cierto seguro en 2023</a:t>
            </a:r>
          </a:p>
          <a:p>
            <a:pPr marL="251319" indent="-125660">
              <a:spcBef>
                <a:spcPts val="0"/>
              </a:spcBef>
              <a:buFont typeface="Arial" panose="020B0604020202020204" pitchFamily="34" charset="0"/>
              <a:buChar char="•"/>
            </a:pPr>
            <a:r>
              <a:rPr lang="es-US" sz="1000" dirty="0">
                <a:cs typeface="Arial" panose="020B0604020202020204" pitchFamily="34" charset="0"/>
              </a:rPr>
              <a:t>Aún no ser elegible para Medicaid</a:t>
            </a:r>
          </a:p>
          <a:p>
            <a:pPr marL="0" indent="0">
              <a:spcBef>
                <a:spcPts val="0"/>
              </a:spcBef>
              <a:buNone/>
            </a:pPr>
            <a:r>
              <a:rPr lang="es-US" sz="1000" dirty="0">
                <a:cs typeface="Arial" panose="020B0604020202020204" pitchFamily="34" charset="0"/>
              </a:rPr>
              <a:t>Los estados pueden pedir a las personas con ingresos entre 150 % y 200 % del FPL que paguen una parte de su prima de la Parte A. Los límites de recursos son $4,000 (para una persona) y $6,000 (para una pareja casada).</a:t>
            </a:r>
          </a:p>
          <a:p>
            <a:pPr marL="0" indent="0">
              <a:spcBef>
                <a:spcPts val="0"/>
              </a:spcBef>
              <a:buNone/>
            </a:pPr>
            <a:r>
              <a:rPr lang="es-US" sz="1000" b="1" dirty="0">
                <a:cs typeface="Arial" panose="020B0604020202020204" pitchFamily="34" charset="0"/>
              </a:rPr>
              <a:t>Para obtener más información sobre el Programa de ahorros de Medicare</a:t>
            </a:r>
            <a:r>
              <a:rPr lang="es-US" sz="1000" dirty="0">
                <a:cs typeface="Arial" panose="020B0604020202020204" pitchFamily="34" charset="0"/>
              </a:rPr>
              <a:t>, visite </a:t>
            </a:r>
            <a:r>
              <a:rPr lang="es-US" sz="1000" dirty="0">
                <a:cs typeface="Arial" panose="020B0604020202020204" pitchFamily="34" charset="0"/>
                <a:hlinkClick r:id="rId3"/>
              </a:rPr>
              <a:t>Medicare.gov/</a:t>
            </a:r>
            <a:r>
              <a:rPr lang="es-US" sz="1000" dirty="0" err="1">
                <a:cs typeface="Arial" panose="020B0604020202020204" pitchFamily="34" charset="0"/>
                <a:hlinkClick r:id="rId3"/>
              </a:rPr>
              <a:t>your</a:t>
            </a:r>
            <a:r>
              <a:rPr lang="es-US" sz="1000" dirty="0">
                <a:cs typeface="Arial" panose="020B0604020202020204" pitchFamily="34" charset="0"/>
                <a:hlinkClick r:id="rId3"/>
              </a:rPr>
              <a:t>-medicare-</a:t>
            </a:r>
            <a:r>
              <a:rPr lang="es-US" sz="1000" dirty="0" err="1">
                <a:cs typeface="Arial" panose="020B0604020202020204" pitchFamily="34" charset="0"/>
                <a:hlinkClick r:id="rId3"/>
              </a:rPr>
              <a:t>costs</a:t>
            </a:r>
            <a:r>
              <a:rPr lang="es-US" sz="1000" dirty="0">
                <a:cs typeface="Arial" panose="020B0604020202020204" pitchFamily="34" charset="0"/>
                <a:hlinkClick r:id="rId3"/>
              </a:rPr>
              <a:t>/</a:t>
            </a:r>
            <a:r>
              <a:rPr lang="es-US" sz="1000" dirty="0" err="1">
                <a:cs typeface="Arial" panose="020B0604020202020204" pitchFamily="34" charset="0"/>
                <a:hlinkClick r:id="rId3"/>
              </a:rPr>
              <a:t>get-help-paying-costs</a:t>
            </a:r>
            <a:r>
              <a:rPr lang="es-US" sz="1000" dirty="0">
                <a:cs typeface="Arial" panose="020B0604020202020204" pitchFamily="34" charset="0"/>
                <a:hlinkClick r:id="rId3"/>
              </a:rPr>
              <a:t>/medicare-</a:t>
            </a:r>
            <a:r>
              <a:rPr lang="es-US" sz="1000" dirty="0" err="1">
                <a:cs typeface="Arial" panose="020B0604020202020204" pitchFamily="34" charset="0"/>
                <a:hlinkClick r:id="rId3"/>
              </a:rPr>
              <a:t>savings</a:t>
            </a:r>
            <a:r>
              <a:rPr lang="es-US" sz="1000" dirty="0">
                <a:cs typeface="Arial" panose="020B0604020202020204" pitchFamily="34" charset="0"/>
                <a:hlinkClick r:id="rId3"/>
              </a:rPr>
              <a:t>-</a:t>
            </a:r>
            <a:r>
              <a:rPr lang="es-US" sz="1000" dirty="0" err="1">
                <a:cs typeface="Arial" panose="020B0604020202020204" pitchFamily="34" charset="0"/>
                <a:hlinkClick r:id="rId3"/>
              </a:rPr>
              <a:t>programs</a:t>
            </a:r>
            <a:r>
              <a:rPr lang="es-US" sz="1000" dirty="0">
                <a:cs typeface="Arial" panose="020B0604020202020204" pitchFamily="34" charset="0"/>
              </a:rPr>
              <a:t>. Consulte </a:t>
            </a:r>
            <a:r>
              <a:rPr lang="es-US" sz="1000" dirty="0">
                <a:cs typeface="Arial" panose="020B0604020202020204" pitchFamily="34" charset="0"/>
                <a:hlinkClick r:id="rId4"/>
              </a:rPr>
              <a:t>Medicare.gov/</a:t>
            </a:r>
            <a:r>
              <a:rPr lang="es-US" sz="1000" dirty="0" err="1">
                <a:cs typeface="Arial" panose="020B0604020202020204" pitchFamily="34" charset="0"/>
                <a:hlinkClick r:id="rId4"/>
              </a:rPr>
              <a:t>talk-to-someone</a:t>
            </a:r>
            <a:r>
              <a:rPr lang="es-US" sz="1000" dirty="0">
                <a:cs typeface="Arial" panose="020B0604020202020204" pitchFamily="34" charset="0"/>
              </a:rPr>
              <a:t> para acceder al sitio web del Programa de Ahorros de Medicare del estado. </a:t>
            </a:r>
          </a:p>
          <a:p>
            <a:pPr marL="0" indent="0">
              <a:spcBef>
                <a:spcPts val="0"/>
              </a:spcBef>
              <a:buNone/>
            </a:pPr>
            <a:r>
              <a:rPr lang="es-US" sz="1000" dirty="0">
                <a:ea typeface="Calibri" panose="020F0502020204030204" pitchFamily="34" charset="0"/>
              </a:rPr>
              <a:t>Los estados pueden de manera efectiva elevar el piso federal para los estándares de ingresos y recursos bajo la autoridad de la sección 1902(r)(2) de la Ley de Seguridad Social, que generalmente permite que las agencias de Medicaid de los estados ignoren los ingresos y/o los recursos que se cuentan bajo ciertas metodologías de elegibilidad financiera estándar. Algunos estados han usado la autoridad de la sección 1902(r)(2) de la Ley para eliminar cualquier criterio de recursos para los grupos de MSP (</a:t>
            </a:r>
            <a:r>
              <a:rPr lang="es-US" sz="1000" dirty="0">
                <a:ea typeface="Calibri" panose="020F0502020204030204" pitchFamily="34" charset="0"/>
                <a:hlinkClick r:id="rId5"/>
              </a:rPr>
              <a:t>CMS.gov/Medicare-Medicaid-</a:t>
            </a:r>
            <a:r>
              <a:rPr lang="es-US" sz="1000" dirty="0" err="1">
                <a:ea typeface="Calibri" panose="020F0502020204030204" pitchFamily="34" charset="0"/>
                <a:hlinkClick r:id="rId5"/>
              </a:rPr>
              <a:t>Coordination</a:t>
            </a:r>
            <a:r>
              <a:rPr lang="es-US" sz="1000" dirty="0">
                <a:ea typeface="Calibri" panose="020F0502020204030204" pitchFamily="34" charset="0"/>
                <a:hlinkClick r:id="rId5"/>
              </a:rPr>
              <a:t>/Medicare-and-Medicaid-</a:t>
            </a:r>
            <a:r>
              <a:rPr lang="es-US" sz="1000" dirty="0" err="1">
                <a:ea typeface="Calibri" panose="020F0502020204030204" pitchFamily="34" charset="0"/>
                <a:hlinkClick r:id="rId5"/>
              </a:rPr>
              <a:t>Coordination</a:t>
            </a:r>
            <a:r>
              <a:rPr lang="es-US" sz="1000" dirty="0">
                <a:ea typeface="Calibri" panose="020F0502020204030204" pitchFamily="34" charset="0"/>
                <a:hlinkClick r:id="rId5"/>
              </a:rPr>
              <a:t>/Medicare-Medicaid-</a:t>
            </a:r>
            <a:r>
              <a:rPr lang="es-US" sz="1000" dirty="0" err="1">
                <a:ea typeface="Calibri" panose="020F0502020204030204" pitchFamily="34" charset="0"/>
                <a:hlinkClick r:id="rId5"/>
              </a:rPr>
              <a:t>Coordination</a:t>
            </a:r>
            <a:r>
              <a:rPr lang="es-US" sz="1000" dirty="0">
                <a:ea typeface="Calibri" panose="020F0502020204030204" pitchFamily="34" charset="0"/>
                <a:hlinkClick r:id="rId5"/>
              </a:rPr>
              <a:t>-Office/</a:t>
            </a:r>
            <a:r>
              <a:rPr lang="es-US" sz="1000" dirty="0" err="1">
                <a:ea typeface="Calibri" panose="020F0502020204030204" pitchFamily="34" charset="0"/>
                <a:hlinkClick r:id="rId5"/>
              </a:rPr>
              <a:t>Downloads</a:t>
            </a:r>
            <a:r>
              <a:rPr lang="es-US" sz="1000" dirty="0">
                <a:ea typeface="Calibri" panose="020F0502020204030204" pitchFamily="34" charset="0"/>
                <a:hlinkClick r:id="rId5"/>
              </a:rPr>
              <a:t>/MMCO_DualEligibleDefinition.pdf</a:t>
            </a:r>
            <a:r>
              <a:rPr lang="es-US" sz="1000" dirty="0">
                <a:ea typeface="Calibri" panose="020F0502020204030204" pitchFamily="34" charset="0"/>
              </a:rPr>
              <a:t>). </a:t>
            </a:r>
          </a:p>
          <a:p>
            <a:pPr marL="0" indent="0">
              <a:spcBef>
                <a:spcPts val="0"/>
              </a:spcBef>
              <a:buNone/>
            </a:pPr>
            <a:endParaRPr lang="en-US" sz="1000" dirty="0">
              <a:cs typeface="Arial" panose="020B0604020202020204" pitchFamily="34" charset="0"/>
            </a:endParaRPr>
          </a:p>
        </p:txBody>
      </p:sp>
    </p:spTree>
    <p:extLst>
      <p:ext uri="{BB962C8B-B14F-4D97-AF65-F5344CB8AC3E}">
        <p14:creationId xmlns:p14="http://schemas.microsoft.com/office/powerpoint/2010/main" val="240049119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s-US" b="1" dirty="0">
                <a:solidFill>
                  <a:prstClr val="black"/>
                </a:solidFill>
                <a:ea typeface="ＭＳ Ｐゴシック"/>
                <a:cs typeface="Arial" panose="020B0604020202020204" pitchFamily="34" charset="0"/>
              </a:rPr>
              <a:t>Esta diapositiva tiene animación.</a:t>
            </a:r>
          </a:p>
          <a:p>
            <a:pPr marL="0" indent="0" defTabSz="966612">
              <a:spcBef>
                <a:spcPts val="634"/>
              </a:spcBef>
              <a:buNone/>
              <a:defRPr/>
            </a:pPr>
            <a:r>
              <a:rPr lang="es-US" b="1" dirty="0">
                <a:cs typeface="Arial" panose="020B0604020202020204" pitchFamily="34" charset="0"/>
              </a:rPr>
              <a:t>Notas del presentador/a</a:t>
            </a:r>
          </a:p>
          <a:p>
            <a:pPr marL="0" indent="0">
              <a:spcBef>
                <a:spcPts val="634"/>
              </a:spcBef>
              <a:buNone/>
              <a:defRPr/>
            </a:pPr>
            <a:r>
              <a:rPr lang="es-US" b="1" dirty="0">
                <a:solidFill>
                  <a:prstClr val="black"/>
                </a:solidFill>
                <a:cs typeface="Arial" panose="020B0604020202020204" pitchFamily="34" charset="0"/>
              </a:rPr>
              <a:t>Ayuda Adicional es un programa de Medicare para ayudar a las personas con ingresos y recursos limitados</a:t>
            </a:r>
            <a:r>
              <a:rPr lang="es-US" dirty="0">
                <a:solidFill>
                  <a:prstClr val="black"/>
                </a:solidFill>
                <a:cs typeface="Arial" panose="020B0604020202020204" pitchFamily="34" charset="0"/>
              </a:rPr>
              <a:t> a pagar los costos del programa de medicamentos de Medicare, como primas, deducibles y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a:t>
            </a:r>
          </a:p>
          <a:p>
            <a:pPr marL="119149" indent="-119149" defTabSz="966612">
              <a:spcBef>
                <a:spcPts val="634"/>
              </a:spcBef>
              <a:defRPr/>
            </a:pPr>
            <a:r>
              <a:rPr lang="es-US" b="1" dirty="0">
                <a:solidFill>
                  <a:prstClr val="black"/>
                </a:solidFill>
                <a:cs typeface="Arial" panose="020B0604020202020204" pitchFamily="34" charset="0"/>
              </a:rPr>
              <a:t>Si tiene recursos e ingresos del nivel más bajo</a:t>
            </a:r>
            <a:r>
              <a:rPr lang="es-US" dirty="0">
                <a:solidFill>
                  <a:prstClr val="black"/>
                </a:solidFill>
                <a:cs typeface="Arial" panose="020B0604020202020204" pitchFamily="34" charset="0"/>
              </a:rPr>
              <a:t>, no pagará primas ni deducibles y tendrá copagos pequeños o no los tendrá. Si tiene ingresos y recursos no tan bajos, tendrá un deducible reducido y pagará un poco más de su bolsillo.</a:t>
            </a:r>
          </a:p>
          <a:p>
            <a:pPr marL="119149" indent="-119149">
              <a:spcBef>
                <a:spcPts val="634"/>
              </a:spcBef>
              <a:defRPr/>
            </a:pPr>
            <a:r>
              <a:rPr lang="es-US" b="1" dirty="0">
                <a:solidFill>
                  <a:prstClr val="black"/>
                </a:solidFill>
                <a:cs typeface="Arial" panose="020B0604020202020204" pitchFamily="34" charset="0"/>
              </a:rPr>
              <a:t>Si califica para recibir Ayuda Adicional</a:t>
            </a:r>
            <a:r>
              <a:rPr lang="es-US" dirty="0">
                <a:solidFill>
                  <a:prstClr val="black"/>
                </a:solidFill>
                <a:cs typeface="Arial" panose="020B0604020202020204" pitchFamily="34" charset="0"/>
              </a:rPr>
              <a:t>, no tendrá una brecha de cobertura ni multas por inscripción tardía en la Parte D. </a:t>
            </a:r>
          </a:p>
          <a:p>
            <a:pPr marL="119149" indent="-119149" defTabSz="966612">
              <a:spcBef>
                <a:spcPts val="634"/>
              </a:spcBef>
              <a:defRPr/>
            </a:pPr>
            <a:r>
              <a:rPr lang="es-US" b="1" dirty="0">
                <a:solidFill>
                  <a:prstClr val="black"/>
                </a:solidFill>
                <a:cs typeface="Arial" panose="020B0604020202020204" pitchFamily="34" charset="0"/>
              </a:rPr>
              <a:t>Puede cambiar de plan una vez por trimestre calendario durante los primeros 3 trimestres del año. </a:t>
            </a:r>
            <a:r>
              <a:rPr lang="es-US" dirty="0">
                <a:solidFill>
                  <a:prstClr val="black"/>
                </a:solidFill>
                <a:cs typeface="Arial" panose="020B0604020202020204" pitchFamily="34" charset="0"/>
              </a:rPr>
              <a:t>Si desea cambiar de plan en el cuarto trimestre, debe usar el Período de inscripción abierta (OEP). Para cambiar de plan, solo debe inscribirse en un plan nuevo. Al hacer esto, será desafiliado del plan anterior de manera automática.</a:t>
            </a:r>
          </a:p>
          <a:p>
            <a:pPr marL="0" indent="0">
              <a:spcBef>
                <a:spcPts val="634"/>
              </a:spcBef>
              <a:buNone/>
              <a:defRPr/>
            </a:pPr>
            <a:r>
              <a:rPr lang="es-US" b="1" dirty="0">
                <a:solidFill>
                  <a:prstClr val="black"/>
                </a:solidFill>
                <a:cs typeface="Arial" panose="020B0604020202020204" pitchFamily="34" charset="0"/>
              </a:rPr>
              <a:t>NOTA</a:t>
            </a:r>
            <a:r>
              <a:rPr lang="es-US" dirty="0">
                <a:solidFill>
                  <a:prstClr val="black"/>
                </a:solidFill>
                <a:cs typeface="Arial" panose="020B0604020202020204" pitchFamily="34" charset="0"/>
              </a:rPr>
              <a:t>: Los residentes de territorios estadounidenses no son elegibles para recibir la Ayuda Adicional. Cada uno de los territorios ayuda a sus propios residentes con los costos de medicamentos de Medicare. Esta ayuda es en general para los residentes que califican y están afiliados a Medicaid. Esta asistencia no es la misma que la Ayuda Adicional. </a:t>
            </a:r>
          </a:p>
          <a:p>
            <a:pPr marL="0" indent="0">
              <a:spcBef>
                <a:spcPts val="634"/>
              </a:spcBef>
              <a:buNone/>
              <a:defRPr/>
            </a:pPr>
            <a:r>
              <a:rPr lang="es-US" dirty="0"/>
              <a:t>Para obtener información sobre subsidios por bajos ingresos, visite </a:t>
            </a:r>
            <a:r>
              <a:rPr lang="es-US" dirty="0">
                <a:cs typeface="Arial" panose="020B0604020202020204" pitchFamily="34" charset="0"/>
                <a:hlinkClick r:id="rId3"/>
              </a:rPr>
              <a:t>CMS.gov/Medicare/</a:t>
            </a:r>
            <a:r>
              <a:rPr lang="es-US" dirty="0" err="1">
                <a:cs typeface="Arial" panose="020B0604020202020204" pitchFamily="34" charset="0"/>
                <a:hlinkClick r:id="rId3"/>
              </a:rPr>
              <a:t>Prescription-Drug-Coverage</a:t>
            </a:r>
            <a:r>
              <a:rPr lang="es-US" dirty="0">
                <a:cs typeface="Arial" panose="020B0604020202020204" pitchFamily="34" charset="0"/>
                <a:hlinkClick r:id="rId3"/>
              </a:rPr>
              <a:t>/</a:t>
            </a:r>
            <a:r>
              <a:rPr lang="es-US" dirty="0" err="1">
                <a:cs typeface="Arial" panose="020B0604020202020204" pitchFamily="34" charset="0"/>
                <a:hlinkClick r:id="rId3"/>
              </a:rPr>
              <a:t>LimitedIncomeandResources</a:t>
            </a:r>
            <a:r>
              <a:rPr lang="es-US" dirty="0"/>
              <a:t>. </a:t>
            </a:r>
          </a:p>
          <a:p>
            <a:pPr marL="0" indent="0" defTabSz="966612">
              <a:spcBef>
                <a:spcPts val="634"/>
              </a:spcBef>
              <a:buNone/>
              <a:defRPr/>
            </a:pPr>
            <a:endParaRPr lang="en-US" dirty="0">
              <a:solidFill>
                <a:prstClr val="black"/>
              </a:solidFill>
              <a:cs typeface="Arial" panose="020B0604020202020204" pitchFamily="34" charset="0"/>
            </a:endParaRPr>
          </a:p>
          <a:p>
            <a:pPr marL="0" indent="0" defTabSz="966612">
              <a:spcBef>
                <a:spcPts val="634"/>
              </a:spcBef>
              <a:buNone/>
              <a:defRPr/>
            </a:pPr>
            <a:endParaRPr lang="en-US" sz="1700" dirty="0">
              <a:solidFill>
                <a:prstClr val="black"/>
              </a:solidFill>
            </a:endParaRPr>
          </a:p>
        </p:txBody>
      </p:sp>
    </p:spTree>
    <p:extLst>
      <p:ext uri="{BB962C8B-B14F-4D97-AF65-F5344CB8AC3E}">
        <p14:creationId xmlns:p14="http://schemas.microsoft.com/office/powerpoint/2010/main" val="291105053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76726" y="3581400"/>
            <a:ext cx="6689558" cy="5552012"/>
          </a:xfrm>
        </p:spPr>
        <p:txBody>
          <a:bodyPr/>
          <a:lstStyle/>
          <a:p>
            <a:pPr marL="0" indent="0" defTabSz="966612">
              <a:spcBef>
                <a:spcPts val="634"/>
              </a:spcBef>
              <a:buNone/>
              <a:defRPr/>
            </a:pPr>
            <a:r>
              <a:rPr lang="en-US" b="1" dirty="0" err="1">
                <a:solidFill>
                  <a:prstClr val="black"/>
                </a:solidFill>
                <a:ea typeface="ＭＳ Ｐゴシック"/>
                <a:cs typeface="Arial" panose="020B0604020202020204" pitchFamily="34" charset="0"/>
              </a:rPr>
              <a:t>Esta</a:t>
            </a:r>
            <a:r>
              <a:rPr lang="en-US" b="1" dirty="0">
                <a:solidFill>
                  <a:prstClr val="black"/>
                </a:solidFill>
                <a:ea typeface="ＭＳ Ｐゴシック"/>
                <a:cs typeface="Arial" panose="020B0604020202020204" pitchFamily="34" charset="0"/>
              </a:rPr>
              <a:t> </a:t>
            </a:r>
            <a:r>
              <a:rPr lang="en-US" b="1" dirty="0" err="1">
                <a:solidFill>
                  <a:prstClr val="black"/>
                </a:solidFill>
                <a:ea typeface="ＭＳ Ｐゴシック"/>
                <a:cs typeface="Arial" panose="020B0604020202020204" pitchFamily="34" charset="0"/>
              </a:rPr>
              <a:t>diapositiva</a:t>
            </a:r>
            <a:r>
              <a:rPr lang="en-US" b="1" dirty="0">
                <a:solidFill>
                  <a:prstClr val="black"/>
                </a:solidFill>
                <a:ea typeface="ＭＳ Ｐゴシック"/>
                <a:cs typeface="Arial" panose="020B0604020202020204" pitchFamily="34" charset="0"/>
              </a:rPr>
              <a:t> </a:t>
            </a:r>
            <a:r>
              <a:rPr lang="en-US" b="1" dirty="0" err="1">
                <a:solidFill>
                  <a:prstClr val="black"/>
                </a:solidFill>
                <a:ea typeface="ＭＳ Ｐゴシック"/>
                <a:cs typeface="Arial" panose="020B0604020202020204" pitchFamily="34" charset="0"/>
              </a:rPr>
              <a:t>tiene</a:t>
            </a:r>
            <a:r>
              <a:rPr lang="en-US" b="1" dirty="0">
                <a:solidFill>
                  <a:prstClr val="black"/>
                </a:solidFill>
                <a:ea typeface="ＭＳ Ｐゴシック"/>
                <a:cs typeface="Arial" panose="020B0604020202020204" pitchFamily="34" charset="0"/>
              </a:rPr>
              <a:t> </a:t>
            </a:r>
            <a:r>
              <a:rPr lang="en-US" b="1" dirty="0" err="1">
                <a:solidFill>
                  <a:prstClr val="black"/>
                </a:solidFill>
                <a:ea typeface="ＭＳ Ｐゴシック"/>
                <a:cs typeface="Arial" panose="020B0604020202020204" pitchFamily="34" charset="0"/>
              </a:rPr>
              <a:t>animación</a:t>
            </a:r>
            <a:r>
              <a:rPr lang="en-US" b="1" dirty="0">
                <a:solidFill>
                  <a:prstClr val="black"/>
                </a:solidFill>
                <a:ea typeface="ＭＳ Ｐゴシック"/>
                <a:cs typeface="Arial" panose="020B0604020202020204" pitchFamily="34" charset="0"/>
              </a:rPr>
              <a:t>.</a:t>
            </a:r>
            <a:endParaRPr lang="en-US" b="0" dirty="0">
              <a:cs typeface="Arial" panose="020B0604020202020204" pitchFamily="34" charset="0"/>
            </a:endParaRPr>
          </a:p>
          <a:p>
            <a:pPr marL="0" indent="0" defTabSz="966612">
              <a:spcBef>
                <a:spcPts val="634"/>
              </a:spcBef>
              <a:buNone/>
              <a:defRPr/>
            </a:pPr>
            <a:r>
              <a:rPr lang="en-US" b="1" dirty="0" err="1">
                <a:cs typeface="Arial" panose="020B0604020202020204" pitchFamily="34" charset="0"/>
              </a:rPr>
              <a:t>Notas</a:t>
            </a:r>
            <a:r>
              <a:rPr lang="en-US" b="1" dirty="0">
                <a:cs typeface="Arial" panose="020B0604020202020204" pitchFamily="34" charset="0"/>
              </a:rPr>
              <a:t> del </a:t>
            </a:r>
            <a:r>
              <a:rPr lang="en-US" b="1" dirty="0" err="1">
                <a:cs typeface="Arial" panose="020B0604020202020204" pitchFamily="34" charset="0"/>
              </a:rPr>
              <a:t>presentador</a:t>
            </a:r>
            <a:endParaRPr lang="en-US" b="1" dirty="0">
              <a:cs typeface="Arial" panose="020B0604020202020204" pitchFamily="34" charset="0"/>
            </a:endParaRPr>
          </a:p>
          <a:p>
            <a:pPr marL="0" indent="0">
              <a:spcBef>
                <a:spcPts val="634"/>
              </a:spcBef>
              <a:buNone/>
              <a:defRPr/>
            </a:pPr>
            <a:r>
              <a:rPr lang="es-MX" b="1" dirty="0">
                <a:solidFill>
                  <a:prstClr val="black"/>
                </a:solidFill>
                <a:cs typeface="Arial" panose="020B0604020202020204" pitchFamily="34" charset="0"/>
              </a:rPr>
              <a:t>Usted califica automáticamente para recibir Ayuda Adicional (y no necesita solicitarla) si</a:t>
            </a:r>
            <a:r>
              <a:rPr lang="en-US" b="1" dirty="0">
                <a:solidFill>
                  <a:prstClr val="black"/>
                </a:solidFill>
                <a:cs typeface="Arial" panose="020B0604020202020204" pitchFamily="34" charset="0"/>
              </a:rPr>
              <a:t> </a:t>
            </a:r>
            <a:r>
              <a:rPr lang="es-MX" dirty="0">
                <a:solidFill>
                  <a:prstClr val="black"/>
                </a:solidFill>
                <a:cs typeface="Arial" panose="020B0604020202020204" pitchFamily="34" charset="0"/>
              </a:rPr>
              <a:t>tiene Medicare y recibe cobertura completa de Medicaid (a veces denominada “doble completa”), beneficios de Seguridad de Ingreso Suplementario (SSI) o ayuda de Medicaid para pagar sus primas de la Parte B de Medicare (seguro de hospital) (Programas de ahorro de Medicare; a veces denominado "parcial doble").</a:t>
            </a:r>
            <a:endParaRPr lang="en-US" dirty="0">
              <a:solidFill>
                <a:prstClr val="black"/>
              </a:solidFill>
              <a:cs typeface="Arial" panose="020B0604020202020204" pitchFamily="34" charset="0"/>
            </a:endParaRPr>
          </a:p>
          <a:p>
            <a:pPr marL="0" indent="0">
              <a:spcBef>
                <a:spcPts val="634"/>
              </a:spcBef>
              <a:buNone/>
              <a:defRPr/>
            </a:pPr>
            <a:r>
              <a:rPr lang="es-MX" b="1" dirty="0">
                <a:solidFill>
                  <a:prstClr val="black"/>
                </a:solidFill>
                <a:cs typeface="Arial" panose="020B0604020202020204" pitchFamily="34" charset="0"/>
              </a:rPr>
              <a:t>Si no cumple con algunas de estas condiciones, es posible que califique para recibir Ayuda Adicional, pero tendrá que iniciar una solicitud para obtenerla</a:t>
            </a:r>
            <a:r>
              <a:rPr lang="en-US" b="1" dirty="0">
                <a:solidFill>
                  <a:prstClr val="black"/>
                </a:solidFill>
                <a:cs typeface="Arial" panose="020B0604020202020204" pitchFamily="34" charset="0"/>
              </a:rPr>
              <a:t>. </a:t>
            </a:r>
            <a:r>
              <a:rPr lang="es-MX" dirty="0">
                <a:solidFill>
                  <a:prstClr val="black"/>
                </a:solidFill>
                <a:cs typeface="Arial" panose="020B0604020202020204" pitchFamily="34" charset="0"/>
              </a:rPr>
              <a:t>Si piensa que califica, pero no está seguro, debería iniciar la solicitud de todas maneras</a:t>
            </a:r>
            <a:r>
              <a:rPr lang="en-US" dirty="0">
                <a:solidFill>
                  <a:prstClr val="black"/>
                </a:solidFill>
                <a:cs typeface="Arial" panose="020B0604020202020204" pitchFamily="34" charset="0"/>
              </a:rPr>
              <a:t>. </a:t>
            </a:r>
            <a:r>
              <a:rPr lang="es-MX" dirty="0">
                <a:solidFill>
                  <a:prstClr val="black"/>
                </a:solidFill>
                <a:cs typeface="Arial" panose="020B0604020202020204" pitchFamily="34" charset="0"/>
              </a:rPr>
              <a:t>Puede solicitar Ayuda Adicional en cualquier momento y, si se le niega, puede volver a solicitarla si cambian las circunstancias</a:t>
            </a:r>
            <a:r>
              <a:rPr lang="en-US" dirty="0">
                <a:solidFill>
                  <a:prstClr val="black"/>
                </a:solidFill>
                <a:cs typeface="Arial" panose="020B0604020202020204" pitchFamily="34" charset="0"/>
              </a:rPr>
              <a:t>. </a:t>
            </a:r>
            <a:r>
              <a:rPr lang="es-MX" dirty="0">
                <a:solidFill>
                  <a:prstClr val="black"/>
                </a:solidFill>
                <a:cs typeface="Arial" panose="020B0604020202020204" pitchFamily="34" charset="0"/>
              </a:rPr>
              <a:t>La elegibilidad para la Ayuda Adicional puede ser determinada por Seguridad Social o la oficina estatal de Asistencia Médica (Medicaid)</a:t>
            </a:r>
            <a:r>
              <a:rPr lang="en-US" dirty="0">
                <a:solidFill>
                  <a:prstClr val="black"/>
                </a:solidFill>
                <a:cs typeface="Arial" panose="020B0604020202020204" pitchFamily="34" charset="0"/>
              </a:rPr>
              <a:t>. </a:t>
            </a:r>
          </a:p>
          <a:p>
            <a:pPr marL="0" indent="0" defTabSz="966612">
              <a:spcBef>
                <a:spcPts val="634"/>
              </a:spcBef>
              <a:buNone/>
              <a:defRPr/>
            </a:pPr>
            <a:r>
              <a:rPr lang="es-MX" b="1" dirty="0">
                <a:solidFill>
                  <a:prstClr val="black"/>
                </a:solidFill>
                <a:cs typeface="Arial" panose="020B0604020202020204" pitchFamily="34" charset="0"/>
              </a:rPr>
              <a:t>Puede solicitar la Ayuda Adicional de la siguiente manera</a:t>
            </a:r>
            <a:r>
              <a:rPr lang="en-US" b="1" dirty="0">
                <a:solidFill>
                  <a:prstClr val="black"/>
                </a:solidFill>
                <a:cs typeface="Arial" panose="020B0604020202020204" pitchFamily="34" charset="0"/>
              </a:rPr>
              <a:t>:</a:t>
            </a:r>
          </a:p>
          <a:p>
            <a:pPr marL="118813" lvl="1" indent="-118813" defTabSz="966612">
              <a:buFont typeface="Wingdings" panose="05000000000000000000" pitchFamily="2" charset="2"/>
              <a:buChar char="§"/>
              <a:defRPr/>
            </a:pPr>
            <a:r>
              <a:rPr lang="en-US" dirty="0" err="1">
                <a:solidFill>
                  <a:prstClr val="black"/>
                </a:solidFill>
                <a:cs typeface="Arial" panose="020B0604020202020204" pitchFamily="34" charset="0"/>
              </a:rPr>
              <a:t>Solicitando</a:t>
            </a:r>
            <a:r>
              <a:rPr lang="en-US" dirty="0">
                <a:solidFill>
                  <a:prstClr val="black"/>
                </a:solidFill>
                <a:cs typeface="Arial" panose="020B0604020202020204" pitchFamily="34" charset="0"/>
              </a:rPr>
              <a:t> </a:t>
            </a:r>
            <a:r>
              <a:rPr lang="en-US" dirty="0" err="1">
                <a:solidFill>
                  <a:prstClr val="black"/>
                </a:solidFill>
                <a:cs typeface="Arial" panose="020B0604020202020204" pitchFamily="34" charset="0"/>
              </a:rPr>
              <a:t>en</a:t>
            </a:r>
            <a:r>
              <a:rPr lang="en-US" dirty="0">
                <a:solidFill>
                  <a:prstClr val="black"/>
                </a:solidFill>
                <a:cs typeface="Arial" panose="020B0604020202020204" pitchFamily="34" charset="0"/>
              </a:rPr>
              <a:t> </a:t>
            </a:r>
            <a:r>
              <a:rPr lang="en-US" dirty="0" err="1">
                <a:solidFill>
                  <a:prstClr val="black"/>
                </a:solidFill>
                <a:cs typeface="Arial" panose="020B0604020202020204" pitchFamily="34" charset="0"/>
              </a:rPr>
              <a:t>línea</a:t>
            </a:r>
            <a:r>
              <a:rPr lang="en-US" dirty="0">
                <a:solidFill>
                  <a:prstClr val="black"/>
                </a:solidFill>
                <a:cs typeface="Arial" panose="020B0604020202020204" pitchFamily="34" charset="0"/>
              </a:rPr>
              <a:t> </a:t>
            </a:r>
            <a:r>
              <a:rPr lang="en-US" dirty="0" err="1">
                <a:solidFill>
                  <a:prstClr val="black"/>
                </a:solidFill>
                <a:cs typeface="Arial" panose="020B0604020202020204" pitchFamily="34" charset="0"/>
              </a:rPr>
              <a:t>en</a:t>
            </a:r>
            <a:r>
              <a:rPr lang="en-US" dirty="0">
                <a:solidFill>
                  <a:prstClr val="black"/>
                </a:solidFill>
                <a:cs typeface="Arial" panose="020B0604020202020204" pitchFamily="34" charset="0"/>
              </a:rPr>
              <a:t> </a:t>
            </a:r>
            <a:r>
              <a:rPr lang="en-US" dirty="0">
                <a:solidFill>
                  <a:prstClr val="black"/>
                </a:solidFill>
                <a:cs typeface="Arial" panose="020B0604020202020204" pitchFamily="34" charset="0"/>
                <a:hlinkClick r:id="rId3"/>
              </a:rPr>
              <a:t>SSA.gov/</a:t>
            </a:r>
            <a:r>
              <a:rPr lang="en-US" dirty="0" err="1">
                <a:solidFill>
                  <a:prstClr val="black"/>
                </a:solidFill>
                <a:cs typeface="Arial" panose="020B0604020202020204" pitchFamily="34" charset="0"/>
                <a:hlinkClick r:id="rId3"/>
              </a:rPr>
              <a:t>medicare</a:t>
            </a:r>
            <a:r>
              <a:rPr lang="en-US" dirty="0">
                <a:solidFill>
                  <a:prstClr val="black"/>
                </a:solidFill>
                <a:cs typeface="Arial" panose="020B0604020202020204" pitchFamily="34" charset="0"/>
                <a:hlinkClick r:id="rId3"/>
              </a:rPr>
              <a:t>/part-d-extra-help</a:t>
            </a:r>
            <a:r>
              <a:rPr lang="en-US" dirty="0">
                <a:solidFill>
                  <a:prstClr val="black"/>
                </a:solidFill>
                <a:cs typeface="Arial" panose="020B0604020202020204" pitchFamily="34" charset="0"/>
              </a:rPr>
              <a:t> </a:t>
            </a:r>
            <a:r>
              <a:rPr lang="es-MX" dirty="0">
                <a:solidFill>
                  <a:prstClr val="black"/>
                </a:solidFill>
                <a:cs typeface="Arial" panose="020B0604020202020204" pitchFamily="34" charset="0"/>
              </a:rPr>
              <a:t>Completando una solicitud en papel que puede obtener llamando a Seguridad Social al </a:t>
            </a:r>
            <a:r>
              <a:rPr lang="en-US" dirty="0">
                <a:solidFill>
                  <a:prstClr val="black"/>
                </a:solidFill>
                <a:cs typeface="Arial" panose="020B0604020202020204" pitchFamily="34" charset="0"/>
              </a:rPr>
              <a:t>1-800-772-1213; TTY: 1-800-325-0778</a:t>
            </a:r>
          </a:p>
          <a:p>
            <a:pPr marL="118813" lvl="1" indent="-118813" defTabSz="966612">
              <a:buFont typeface="Wingdings" panose="05000000000000000000" pitchFamily="2" charset="2"/>
              <a:buChar char="§"/>
              <a:defRPr/>
            </a:pPr>
            <a:r>
              <a:rPr lang="en-US" dirty="0" err="1">
                <a:solidFill>
                  <a:prstClr val="black"/>
                </a:solidFill>
                <a:cs typeface="Arial" panose="020B0604020202020204" pitchFamily="34" charset="0"/>
              </a:rPr>
              <a:t>Solicitando</a:t>
            </a:r>
            <a:r>
              <a:rPr lang="en-US" dirty="0">
                <a:solidFill>
                  <a:prstClr val="black"/>
                </a:solidFill>
                <a:cs typeface="Arial" panose="020B0604020202020204" pitchFamily="34" charset="0"/>
              </a:rPr>
              <a:t> a </a:t>
            </a:r>
            <a:r>
              <a:rPr lang="en-US" dirty="0" err="1">
                <a:solidFill>
                  <a:prstClr val="black"/>
                </a:solidFill>
                <a:cs typeface="Arial" panose="020B0604020202020204" pitchFamily="34" charset="0"/>
              </a:rPr>
              <a:t>través</a:t>
            </a:r>
            <a:r>
              <a:rPr lang="en-US" dirty="0">
                <a:solidFill>
                  <a:prstClr val="black"/>
                </a:solidFill>
                <a:cs typeface="Arial" panose="020B0604020202020204" pitchFamily="34" charset="0"/>
              </a:rPr>
              <a:t> de </a:t>
            </a:r>
            <a:r>
              <a:rPr lang="en-US" dirty="0" err="1">
                <a:solidFill>
                  <a:prstClr val="black"/>
                </a:solidFill>
                <a:cs typeface="Arial" panose="020B0604020202020204" pitchFamily="34" charset="0"/>
              </a:rPr>
              <a:t>su</a:t>
            </a:r>
            <a:r>
              <a:rPr lang="en-US" dirty="0">
                <a:solidFill>
                  <a:prstClr val="black"/>
                </a:solidFill>
                <a:cs typeface="Arial" panose="020B0604020202020204" pitchFamily="34" charset="0"/>
              </a:rPr>
              <a:t> </a:t>
            </a:r>
            <a:r>
              <a:rPr lang="en-US" dirty="0" err="1">
                <a:solidFill>
                  <a:prstClr val="black"/>
                </a:solidFill>
                <a:cs typeface="Arial" panose="020B0604020202020204" pitchFamily="34" charset="0"/>
              </a:rPr>
              <a:t>oficina</a:t>
            </a:r>
            <a:r>
              <a:rPr lang="en-US" dirty="0">
                <a:solidFill>
                  <a:prstClr val="black"/>
                </a:solidFill>
                <a:cs typeface="Arial" panose="020B0604020202020204" pitchFamily="34" charset="0"/>
              </a:rPr>
              <a:t> de Medicaid</a:t>
            </a:r>
          </a:p>
          <a:p>
            <a:pPr marL="118813" lvl="1" indent="-118813" defTabSz="966612">
              <a:buFont typeface="Wingdings" panose="05000000000000000000" pitchFamily="2" charset="2"/>
              <a:buChar char="§"/>
              <a:defRPr/>
            </a:pPr>
            <a:r>
              <a:rPr lang="es-MX" dirty="0">
                <a:solidFill>
                  <a:prstClr val="black"/>
                </a:solidFill>
                <a:cs typeface="Arial" panose="020B0604020202020204" pitchFamily="34" charset="0"/>
              </a:rPr>
              <a:t>Trabajando con una organización local, como un Programa Estatal de Asistencia sobre Seguros de Salud (SHIP</a:t>
            </a:r>
            <a:r>
              <a:rPr lang="en-US" dirty="0">
                <a:solidFill>
                  <a:prstClr val="black"/>
                </a:solidFill>
                <a:cs typeface="Arial" panose="020B0604020202020204" pitchFamily="34" charset="0"/>
              </a:rPr>
              <a:t>)</a:t>
            </a:r>
          </a:p>
          <a:p>
            <a:pPr marL="0" indent="0" defTabSz="966612">
              <a:spcBef>
                <a:spcPts val="634"/>
              </a:spcBef>
              <a:buNone/>
              <a:defRPr/>
            </a:pPr>
            <a:r>
              <a:rPr lang="es-MX" dirty="0">
                <a:solidFill>
                  <a:prstClr val="black"/>
                </a:solidFill>
                <a:cs typeface="Arial" panose="020B0604020202020204" pitchFamily="34" charset="0"/>
              </a:rPr>
              <a:t>Puede presentar su solicitud, o alguien con la autoridad (como con el poder notarial) para actuar en su nombre puede presentar su solicitud, o puede pedirle a otra persona que lo ayude a presentar su solicitud</a:t>
            </a:r>
            <a:r>
              <a:rPr lang="en-US" dirty="0">
                <a:solidFill>
                  <a:prstClr val="black"/>
                </a:solidFill>
                <a:cs typeface="Arial" panose="020B0604020202020204" pitchFamily="34" charset="0"/>
              </a:rPr>
              <a:t>.</a:t>
            </a:r>
          </a:p>
          <a:p>
            <a:pPr marL="0" indent="0">
              <a:spcBef>
                <a:spcPts val="634"/>
              </a:spcBef>
              <a:buNone/>
              <a:defRPr/>
            </a:pPr>
            <a:r>
              <a:rPr lang="en-US" b="1" dirty="0">
                <a:solidFill>
                  <a:prstClr val="black"/>
                </a:solidFill>
                <a:cs typeface="Arial" panose="020B0604020202020204" pitchFamily="34" charset="0"/>
              </a:rPr>
              <a:t>Si </a:t>
            </a:r>
            <a:r>
              <a:rPr lang="en-US" b="1" dirty="0" err="1">
                <a:solidFill>
                  <a:prstClr val="black"/>
                </a:solidFill>
                <a:cs typeface="Arial" panose="020B0604020202020204" pitchFamily="34" charset="0"/>
              </a:rPr>
              <a:t>solicita</a:t>
            </a:r>
            <a:r>
              <a:rPr lang="en-US" b="1" dirty="0">
                <a:solidFill>
                  <a:prstClr val="black"/>
                </a:solidFill>
                <a:cs typeface="Arial" panose="020B0604020202020204" pitchFamily="34" charset="0"/>
              </a:rPr>
              <a:t> </a:t>
            </a:r>
            <a:r>
              <a:rPr lang="en-US" b="1" dirty="0" err="1">
                <a:solidFill>
                  <a:prstClr val="black"/>
                </a:solidFill>
                <a:cs typeface="Arial" panose="020B0604020202020204" pitchFamily="34" charset="0"/>
              </a:rPr>
              <a:t>Ayuda</a:t>
            </a:r>
            <a:r>
              <a:rPr lang="en-US" b="1" dirty="0">
                <a:solidFill>
                  <a:prstClr val="black"/>
                </a:solidFill>
                <a:cs typeface="Arial" panose="020B0604020202020204" pitchFamily="34" charset="0"/>
              </a:rPr>
              <a:t> </a:t>
            </a:r>
            <a:r>
              <a:rPr lang="en-US" b="1" dirty="0" err="1">
                <a:solidFill>
                  <a:prstClr val="black"/>
                </a:solidFill>
                <a:cs typeface="Arial" panose="020B0604020202020204" pitchFamily="34" charset="0"/>
              </a:rPr>
              <a:t>Adicional</a:t>
            </a:r>
            <a:r>
              <a:rPr lang="en-US" b="1" dirty="0">
                <a:solidFill>
                  <a:prstClr val="black"/>
                </a:solidFill>
                <a:cs typeface="Arial" panose="020B0604020202020204" pitchFamily="34" charset="0"/>
              </a:rPr>
              <a:t>, </a:t>
            </a:r>
            <a:r>
              <a:rPr lang="es-MX" dirty="0">
                <a:solidFill>
                  <a:prstClr val="black"/>
                </a:solidFill>
                <a:cs typeface="Arial" panose="020B0604020202020204" pitchFamily="34" charset="0"/>
              </a:rPr>
              <a:t>Seguridad Social le transmitirá los datos de su solicitud a la oficina de Asistencia Médica de su estado para iniciar una solicitud para un Programa de Ahorro de Medicare</a:t>
            </a:r>
            <a:r>
              <a:rPr lang="en-US" dirty="0">
                <a:solidFill>
                  <a:prstClr val="black"/>
                </a:solidFill>
                <a:cs typeface="Arial" panose="020B0604020202020204" pitchFamily="34" charset="0"/>
              </a:rPr>
              <a:t>. </a:t>
            </a:r>
            <a:r>
              <a:rPr lang="es-MX" dirty="0">
                <a:solidFill>
                  <a:prstClr val="black"/>
                </a:solidFill>
                <a:cs typeface="Arial" panose="020B0604020202020204" pitchFamily="34" charset="0"/>
              </a:rPr>
              <a:t>Como se mencionó antes, los Programas de Ahorro de Medicare pueden ayudar a pagar sus primas de Medicare</a:t>
            </a:r>
            <a:r>
              <a:rPr lang="en-US" dirty="0">
                <a:solidFill>
                  <a:prstClr val="black"/>
                </a:solidFill>
                <a:cs typeface="Arial" panose="020B0604020202020204" pitchFamily="34" charset="0"/>
              </a:rPr>
              <a:t>. </a:t>
            </a:r>
          </a:p>
          <a:p>
            <a:pPr marL="0" indent="0" defTabSz="966612">
              <a:spcBef>
                <a:spcPts val="634"/>
              </a:spcBef>
              <a:buNone/>
              <a:defRPr/>
            </a:pPr>
            <a:endParaRPr lang="en-US" dirty="0">
              <a:solidFill>
                <a:prstClr val="black"/>
              </a:solidFill>
              <a:cs typeface="Arial" panose="020B0604020202020204" pitchFamily="34" charset="0"/>
            </a:endParaRPr>
          </a:p>
          <a:p>
            <a:pPr marL="0" indent="0" defTabSz="966612">
              <a:spcBef>
                <a:spcPts val="634"/>
              </a:spcBef>
              <a:buNone/>
              <a:defRPr/>
            </a:pPr>
            <a:endParaRPr lang="en-US" sz="1700" dirty="0">
              <a:solidFill>
                <a:prstClr val="black"/>
              </a:solidFill>
            </a:endParaRPr>
          </a:p>
        </p:txBody>
      </p:sp>
    </p:spTree>
    <p:extLst>
      <p:ext uri="{BB962C8B-B14F-4D97-AF65-F5344CB8AC3E}">
        <p14:creationId xmlns:p14="http://schemas.microsoft.com/office/powerpoint/2010/main" val="337265573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32346" y="3581400"/>
            <a:ext cx="6954253" cy="5586663"/>
          </a:xfrm>
        </p:spPr>
        <p:txBody>
          <a:bodyPr/>
          <a:lstStyle/>
          <a:p>
            <a:pPr marL="0" indent="0" defTabSz="966612">
              <a:spcBef>
                <a:spcPts val="634"/>
              </a:spcBef>
              <a:buNone/>
              <a:defRPr/>
            </a:pPr>
            <a:r>
              <a:rPr lang="es-US" b="1" dirty="0">
                <a:solidFill>
                  <a:prstClr val="black"/>
                </a:solidFill>
                <a:ea typeface="ＭＳ Ｐゴシック"/>
                <a:cs typeface="Arial"/>
              </a:rPr>
              <a:t>Esta diapositiva tiene animación.</a:t>
            </a:r>
          </a:p>
          <a:p>
            <a:pPr marL="0" indent="0" defTabSz="966612">
              <a:spcBef>
                <a:spcPts val="634"/>
              </a:spcBef>
              <a:buNone/>
              <a:defRPr/>
            </a:pPr>
            <a:r>
              <a:rPr lang="es-US" b="1" dirty="0">
                <a:cs typeface="Arial"/>
              </a:rPr>
              <a:t>Notas del presentador/a</a:t>
            </a:r>
          </a:p>
          <a:p>
            <a:pPr marL="0" indent="0">
              <a:spcBef>
                <a:spcPts val="634"/>
              </a:spcBef>
              <a:buNone/>
              <a:defRPr/>
            </a:pPr>
            <a:r>
              <a:rPr lang="es-US" b="1" dirty="0">
                <a:solidFill>
                  <a:prstClr val="black"/>
                </a:solidFill>
                <a:cs typeface="Arial"/>
              </a:rPr>
              <a:t>Medicaid es un programa conjunto federal y estatal que ayuda a pagar los costos de atención médica si tiene ingresos o recursos limitados y cumple con otros requisitos. Algunas personas califican tanto para Medicare como para Medicaid. </a:t>
            </a:r>
          </a:p>
          <a:p>
            <a:pPr marL="119149" indent="-119149" defTabSz="966612">
              <a:spcBef>
                <a:spcPts val="634"/>
              </a:spcBef>
              <a:defRPr/>
            </a:pPr>
            <a:r>
              <a:rPr lang="es-US" dirty="0">
                <a:solidFill>
                  <a:prstClr val="black"/>
                </a:solidFill>
                <a:cs typeface="Arial"/>
              </a:rPr>
              <a:t>Si tiene Medicare y la cobertura completa de Medicaid, la mayoría de sus costos médicos está cubierta. Puede obtener su cobertura Medicare a través de Medicare Original o un plan de Medicare </a:t>
            </a:r>
            <a:r>
              <a:rPr lang="es-US" dirty="0" err="1">
                <a:solidFill>
                  <a:prstClr val="black"/>
                </a:solidFill>
                <a:cs typeface="Arial"/>
              </a:rPr>
              <a:t>Advantage</a:t>
            </a:r>
            <a:r>
              <a:rPr lang="es-US" dirty="0">
                <a:solidFill>
                  <a:prstClr val="black"/>
                </a:solidFill>
                <a:cs typeface="Arial"/>
              </a:rPr>
              <a:t>.</a:t>
            </a:r>
            <a:r>
              <a:rPr lang="es-US" b="0" dirty="0">
                <a:solidFill>
                  <a:prstClr val="black"/>
                </a:solidFill>
                <a:cs typeface="Arial"/>
              </a:rPr>
              <a:t> </a:t>
            </a:r>
          </a:p>
          <a:p>
            <a:pPr marL="119149" indent="-119149">
              <a:spcBef>
                <a:spcPts val="634"/>
              </a:spcBef>
              <a:defRPr/>
            </a:pPr>
            <a:r>
              <a:rPr lang="es-US" dirty="0">
                <a:solidFill>
                  <a:prstClr val="black"/>
                </a:solidFill>
                <a:cs typeface="Arial"/>
              </a:rPr>
              <a:t>Si tiene Medicare y cobertura completa de Medicaid, Medicare cubre sus medicamentos de la Parte D. </a:t>
            </a:r>
            <a:r>
              <a:rPr lang="es-US" dirty="0"/>
              <a:t>Califica automáticamente para obtener Ayuda Adicional para pagar los costos de sus medicamentos de Medicare. </a:t>
            </a:r>
            <a:r>
              <a:rPr lang="es-US" dirty="0">
                <a:solidFill>
                  <a:prstClr val="black"/>
                </a:solidFill>
                <a:cs typeface="Arial"/>
              </a:rPr>
              <a:t>Medicaid igual puede cubrir algunos medicamentos que Medicare no cubre.</a:t>
            </a:r>
            <a:r>
              <a:rPr lang="es-US" b="0" dirty="0">
                <a:solidFill>
                  <a:prstClr val="black"/>
                </a:solidFill>
                <a:cs typeface="Arial"/>
              </a:rPr>
              <a:t> </a:t>
            </a:r>
          </a:p>
          <a:p>
            <a:pPr marL="119149" indent="-119149">
              <a:spcBef>
                <a:spcPts val="634"/>
              </a:spcBef>
              <a:defRPr/>
            </a:pPr>
            <a:r>
              <a:rPr lang="es-US" dirty="0"/>
              <a:t>Las personas con cobertura completa de Medicaid pueden recibir cobertura para los servicios que Medicare no cubre o cubre de manera parcial, como los cuidados en un asilo de ancianos, cuidados personales, transporte a servicios médicos, servicios basados en el hogar y en la comunidad, comidas a domicilio y servicios dentales, de visión y de audición.</a:t>
            </a:r>
            <a:r>
              <a:rPr lang="es-US" dirty="0">
                <a:solidFill>
                  <a:prstClr val="black"/>
                </a:solidFill>
                <a:cs typeface="Arial"/>
              </a:rPr>
              <a:t> </a:t>
            </a:r>
          </a:p>
          <a:p>
            <a:pPr marL="0" indent="0">
              <a:spcBef>
                <a:spcPts val="634"/>
              </a:spcBef>
              <a:buNone/>
              <a:defRPr/>
            </a:pPr>
            <a:r>
              <a:rPr lang="es-US" b="1" dirty="0">
                <a:solidFill>
                  <a:prstClr val="black"/>
                </a:solidFill>
                <a:cs typeface="Arial"/>
              </a:rPr>
              <a:t>Medicaid es la fuente más grande de financiamiento para servicios médicos y de la salud para personas con ingresos y recursos limitados. </a:t>
            </a:r>
            <a:r>
              <a:rPr lang="es-US" dirty="0">
                <a:solidFill>
                  <a:prstClr val="black"/>
                </a:solidFill>
                <a:cs typeface="Arial"/>
              </a:rPr>
              <a:t>Medicaid brinda cobertura médica a aproximadamente </a:t>
            </a:r>
            <a:r>
              <a:rPr lang="es-US" dirty="0"/>
              <a:t>93 millones de personas (en enero de 2023), </a:t>
            </a:r>
            <a:r>
              <a:rPr lang="es-US" dirty="0">
                <a:solidFill>
                  <a:prstClr val="black"/>
                </a:solidFill>
                <a:cs typeface="Arial"/>
              </a:rPr>
              <a:t>entre las que se incluyen niños, personas embarazadas, padres/madres, adultos mayores y personas con discapacidades.</a:t>
            </a:r>
          </a:p>
          <a:p>
            <a:pPr marL="0" indent="0">
              <a:spcBef>
                <a:spcPts val="634"/>
              </a:spcBef>
              <a:buNone/>
              <a:defRPr/>
            </a:pPr>
            <a:r>
              <a:rPr lang="es-US" b="1" dirty="0">
                <a:solidFill>
                  <a:prstClr val="black"/>
                </a:solidFill>
                <a:cs typeface="Arial"/>
              </a:rPr>
              <a:t>Los programas de Medicaid varían de un estado a otro. </a:t>
            </a:r>
            <a:r>
              <a:rPr lang="es-US" dirty="0">
                <a:solidFill>
                  <a:prstClr val="black"/>
                </a:solidFill>
                <a:cs typeface="Arial"/>
              </a:rPr>
              <a:t>También pueden tener diferentes nombres, como "Asistencia Médica" o "</a:t>
            </a:r>
            <a:r>
              <a:rPr lang="es-US" dirty="0" err="1">
                <a:solidFill>
                  <a:prstClr val="black"/>
                </a:solidFill>
                <a:cs typeface="Arial"/>
              </a:rPr>
              <a:t>Medi</a:t>
            </a:r>
            <a:r>
              <a:rPr lang="es-US" dirty="0">
                <a:solidFill>
                  <a:prstClr val="black"/>
                </a:solidFill>
                <a:cs typeface="Arial"/>
              </a:rPr>
              <a:t>-Cal". </a:t>
            </a:r>
            <a:r>
              <a:rPr lang="es-ES" u="none" strike="noStrike" dirty="0">
                <a:effectLst/>
                <a:latin typeface="Calibri" panose="020F0502020204030204" pitchFamily="34" charset="0"/>
              </a:rPr>
              <a:t>Cada estado tiene diferentes requisitos de ingresos y recursos.</a:t>
            </a:r>
            <a:endParaRPr lang="es-US" dirty="0">
              <a:solidFill>
                <a:prstClr val="black"/>
              </a:solidFill>
              <a:cs typeface="Arial"/>
            </a:endParaRPr>
          </a:p>
          <a:p>
            <a:pPr marL="0" lvl="1" defTabSz="966612">
              <a:defRPr/>
            </a:pPr>
            <a:r>
              <a:rPr lang="es-US" dirty="0">
                <a:solidFill>
                  <a:prstClr val="black"/>
                </a:solidFill>
                <a:cs typeface="Arial"/>
              </a:rPr>
              <a:t>Llame a la oficina estatal de Asistencia Médica (Medicaid) para obtener más información, para ver si califica y aprender cómo presentar una solicitud. Visite </a:t>
            </a:r>
            <a:r>
              <a:rPr lang="es-US" dirty="0">
                <a:solidFill>
                  <a:prstClr val="black"/>
                </a:solidFill>
                <a:cs typeface="Arial"/>
                <a:hlinkClick r:id="rId3"/>
              </a:rPr>
              <a:t>Medicare.gov/</a:t>
            </a:r>
            <a:r>
              <a:rPr lang="es-US" dirty="0" err="1">
                <a:solidFill>
                  <a:prstClr val="black"/>
                </a:solidFill>
                <a:cs typeface="Arial"/>
                <a:hlinkClick r:id="rId3"/>
              </a:rPr>
              <a:t>talk-to-someone</a:t>
            </a:r>
            <a:r>
              <a:rPr lang="es-US" dirty="0">
                <a:solidFill>
                  <a:prstClr val="black"/>
                </a:solidFill>
                <a:cs typeface="Arial"/>
              </a:rPr>
              <a:t>, o llame al 1-800-MEDICARE (1-800-633-4227); TTY: 1-877-486-2048.</a:t>
            </a:r>
          </a:p>
          <a:p>
            <a:pPr marL="0" indent="0" defTabSz="966612">
              <a:spcBef>
                <a:spcPts val="634"/>
              </a:spcBef>
              <a:buNone/>
              <a:defRPr/>
            </a:pPr>
            <a:r>
              <a:rPr lang="es-US" b="1" dirty="0">
                <a:solidFill>
                  <a:prstClr val="black"/>
                </a:solidFill>
              </a:rPr>
              <a:t>Fuente: </a:t>
            </a:r>
            <a:r>
              <a:rPr lang="es-US" dirty="0">
                <a:solidFill>
                  <a:prstClr val="black"/>
                </a:solidFill>
                <a:hlinkClick r:id="rId4"/>
              </a:rPr>
              <a:t>Medicaid.gov/</a:t>
            </a:r>
            <a:r>
              <a:rPr lang="es-US" dirty="0" err="1">
                <a:solidFill>
                  <a:prstClr val="black"/>
                </a:solidFill>
                <a:hlinkClick r:id="rId4"/>
              </a:rPr>
              <a:t>medicaid</a:t>
            </a:r>
            <a:r>
              <a:rPr lang="es-US" dirty="0">
                <a:solidFill>
                  <a:prstClr val="black"/>
                </a:solidFill>
                <a:hlinkClick r:id="rId4"/>
              </a:rPr>
              <a:t>/</a:t>
            </a:r>
            <a:r>
              <a:rPr lang="es-US" dirty="0" err="1">
                <a:solidFill>
                  <a:prstClr val="black"/>
                </a:solidFill>
                <a:hlinkClick r:id="rId4"/>
              </a:rPr>
              <a:t>program-information</a:t>
            </a:r>
            <a:r>
              <a:rPr lang="es-US" dirty="0">
                <a:solidFill>
                  <a:prstClr val="black"/>
                </a:solidFill>
                <a:hlinkClick r:id="rId4"/>
              </a:rPr>
              <a:t>/</a:t>
            </a:r>
            <a:r>
              <a:rPr lang="es-US" dirty="0" err="1">
                <a:solidFill>
                  <a:prstClr val="black"/>
                </a:solidFill>
                <a:hlinkClick r:id="rId4"/>
              </a:rPr>
              <a:t>medicaid</a:t>
            </a:r>
            <a:r>
              <a:rPr lang="es-US" dirty="0">
                <a:solidFill>
                  <a:prstClr val="black"/>
                </a:solidFill>
                <a:hlinkClick r:id="rId4"/>
              </a:rPr>
              <a:t>-and-chip-</a:t>
            </a:r>
            <a:r>
              <a:rPr lang="es-US" dirty="0" err="1">
                <a:solidFill>
                  <a:prstClr val="black"/>
                </a:solidFill>
                <a:hlinkClick r:id="rId4"/>
              </a:rPr>
              <a:t>enrollment</a:t>
            </a:r>
            <a:r>
              <a:rPr lang="es-US" dirty="0">
                <a:solidFill>
                  <a:prstClr val="black"/>
                </a:solidFill>
                <a:hlinkClick r:id="rId4"/>
              </a:rPr>
              <a:t>-data/</a:t>
            </a:r>
            <a:r>
              <a:rPr lang="es-US" dirty="0" err="1">
                <a:solidFill>
                  <a:prstClr val="black"/>
                </a:solidFill>
                <a:hlinkClick r:id="rId4"/>
              </a:rPr>
              <a:t>report-highlights</a:t>
            </a:r>
            <a:r>
              <a:rPr lang="es-US" dirty="0">
                <a:solidFill>
                  <a:prstClr val="black"/>
                </a:solidFill>
                <a:hlinkClick r:id="rId4"/>
              </a:rPr>
              <a:t>/index.html.</a:t>
            </a:r>
            <a:r>
              <a:rPr lang="es-US" dirty="0">
                <a:solidFill>
                  <a:prstClr val="black"/>
                </a:solidFill>
              </a:rPr>
              <a:t> </a:t>
            </a:r>
          </a:p>
        </p:txBody>
      </p:sp>
    </p:spTree>
    <p:extLst>
      <p:ext uri="{BB962C8B-B14F-4D97-AF65-F5344CB8AC3E}">
        <p14:creationId xmlns:p14="http://schemas.microsoft.com/office/powerpoint/2010/main" val="31067333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6.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8.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20.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2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22.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23.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24.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6.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6.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41.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42.xml"/><Relationship Id="rId4" Type="http://schemas.openxmlformats.org/officeDocument/2006/relationships/image" Target="../media/image6.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43.xml"/><Relationship Id="rId4" Type="http://schemas.openxmlformats.org/officeDocument/2006/relationships/image" Target="../media/image6.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44.xml"/><Relationship Id="rId4" Type="http://schemas.openxmlformats.org/officeDocument/2006/relationships/image" Target="../media/image6.emf"/></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838200" y="222622"/>
            <a:ext cx="10515600" cy="809254"/>
          </a:xfrm>
          <a:prstGeom prst="rect">
            <a:avLst/>
          </a:prstGeom>
        </p:spPr>
        <p:txBody>
          <a:bodyPr/>
          <a:lstStyle/>
          <a:p>
            <a:r>
              <a:rPr lang="en-US"/>
              <a:t>Click to add Head</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
        <p:nvSpPr>
          <p:cNvPr id="3" name="Date Placeholder 2">
            <a:extLst>
              <a:ext uri="{FF2B5EF4-FFF2-40B4-BE49-F238E27FC236}">
                <a16:creationId xmlns:a16="http://schemas.microsoft.com/office/drawing/2014/main" id="{B59862BB-4DB5-4585-B9C3-476677E3F0C2}"/>
              </a:ext>
            </a:extLst>
          </p:cNvPr>
          <p:cNvSpPr>
            <a:spLocks noGrp="1"/>
          </p:cNvSpPr>
          <p:nvPr>
            <p:ph type="dt" sz="half" idx="14"/>
          </p:nvPr>
        </p:nvSpPr>
        <p:spPr/>
        <p:txBody>
          <a:bodyPr/>
          <a:lstStyle/>
          <a:p>
            <a:r>
              <a:rPr lang="en-US" dirty="0"/>
              <a:t>May 2023</a:t>
            </a:r>
          </a:p>
        </p:txBody>
      </p:sp>
      <p:sp>
        <p:nvSpPr>
          <p:cNvPr id="7" name="Footer Placeholder 6">
            <a:extLst>
              <a:ext uri="{FF2B5EF4-FFF2-40B4-BE49-F238E27FC236}">
                <a16:creationId xmlns:a16="http://schemas.microsoft.com/office/drawing/2014/main" id="{B037D457-4B9D-47C7-A14C-A0D4360F9558}"/>
              </a:ext>
            </a:extLst>
          </p:cNvPr>
          <p:cNvSpPr>
            <a:spLocks noGrp="1"/>
          </p:cNvSpPr>
          <p:nvPr>
            <p:ph type="ftr" sz="quarter" idx="15"/>
          </p:nvPr>
        </p:nvSpPr>
        <p:spPr/>
        <p:txBody>
          <a:bodyPr/>
          <a:lstStyle/>
          <a:p>
            <a:r>
              <a:rPr lang="en-US"/>
              <a:t>Getting Started with Medicare</a:t>
            </a:r>
            <a:endParaRPr lang="en-US" dirty="0"/>
          </a:p>
        </p:txBody>
      </p:sp>
      <p:sp>
        <p:nvSpPr>
          <p:cNvPr id="9" name="Slide Number Placeholder 8">
            <a:extLst>
              <a:ext uri="{FF2B5EF4-FFF2-40B4-BE49-F238E27FC236}">
                <a16:creationId xmlns:a16="http://schemas.microsoft.com/office/drawing/2014/main" id="{67FC916F-0380-48EB-8D11-ECCBE8DF4EA0}"/>
              </a:ext>
            </a:extLst>
          </p:cNvPr>
          <p:cNvSpPr>
            <a:spLocks noGrp="1"/>
          </p:cNvSpPr>
          <p:nvPr>
            <p:ph type="sldNum" sz="quarter" idx="16"/>
          </p:nvPr>
        </p:nvSpPr>
        <p:spPr/>
        <p:txBody>
          <a:bodyPr/>
          <a:lstStyle/>
          <a:p>
            <a:fld id="{48F63A3B-78C7-47BE-AE5E-E10140E04643}" type="slidenum">
              <a:rPr lang="en-US" smtClean="0"/>
              <a:t>‹#›</a:t>
            </a:fld>
            <a:endParaRPr lang="en-US" dirty="0"/>
          </a:p>
        </p:txBody>
      </p:sp>
    </p:spTree>
    <p:custDataLst>
      <p:tags r:id="rId1"/>
    </p:custDataLst>
    <p:extLst>
      <p:ext uri="{BB962C8B-B14F-4D97-AF65-F5344CB8AC3E}">
        <p14:creationId xmlns:p14="http://schemas.microsoft.com/office/powerpoint/2010/main" val="2516802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581CE-BBC5-9047-9D46-47F1F7A58568}"/>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BA413D-7871-3940-ADDF-A91D4B11BB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C71C0135-80B8-4662-AB86-7F8E9595958D}"/>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Date Placeholder 1">
            <a:extLst>
              <a:ext uri="{FF2B5EF4-FFF2-40B4-BE49-F238E27FC236}">
                <a16:creationId xmlns:a16="http://schemas.microsoft.com/office/drawing/2014/main" id="{B919C708-59CD-4717-9A6F-DD15AA0D412E}"/>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May 2023</a:t>
            </a:r>
            <a:endParaRPr lang="en-US" dirty="0"/>
          </a:p>
        </p:txBody>
      </p:sp>
      <p:sp>
        <p:nvSpPr>
          <p:cNvPr id="13" name="Footer Placeholder 2">
            <a:extLst>
              <a:ext uri="{FF2B5EF4-FFF2-40B4-BE49-F238E27FC236}">
                <a16:creationId xmlns:a16="http://schemas.microsoft.com/office/drawing/2014/main" id="{3273BD2C-6DD1-4DAB-BA0A-EDBF5937B3D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Getting Started with Medicare</a:t>
            </a:r>
            <a:endParaRPr lang="en-US" dirty="0"/>
          </a:p>
        </p:txBody>
      </p:sp>
    </p:spTree>
    <p:custDataLst>
      <p:tags r:id="rId1"/>
    </p:custDataLst>
    <p:extLst>
      <p:ext uri="{BB962C8B-B14F-4D97-AF65-F5344CB8AC3E}">
        <p14:creationId xmlns:p14="http://schemas.microsoft.com/office/powerpoint/2010/main" val="348444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FBD18-C0FA-A545-BF4D-FE0A8DE5CD2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908B06-802F-1348-8AA8-4BD8A2ED2D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CDFB39E0-D848-4888-AA5A-2185BB02794E}"/>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Date Placeholder 1">
            <a:extLst>
              <a:ext uri="{FF2B5EF4-FFF2-40B4-BE49-F238E27FC236}">
                <a16:creationId xmlns:a16="http://schemas.microsoft.com/office/drawing/2014/main" id="{C723E45D-DEF7-4312-9EF7-6820BD144535}"/>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May 2023</a:t>
            </a:r>
            <a:endParaRPr lang="en-US" dirty="0"/>
          </a:p>
        </p:txBody>
      </p:sp>
      <p:sp>
        <p:nvSpPr>
          <p:cNvPr id="13" name="Footer Placeholder 2">
            <a:extLst>
              <a:ext uri="{FF2B5EF4-FFF2-40B4-BE49-F238E27FC236}">
                <a16:creationId xmlns:a16="http://schemas.microsoft.com/office/drawing/2014/main" id="{786599A1-86A1-4766-BE43-4E5933EF6BB6}"/>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Getting Started with Medicare</a:t>
            </a:r>
            <a:endParaRPr lang="en-US" dirty="0"/>
          </a:p>
        </p:txBody>
      </p:sp>
    </p:spTree>
    <p:custDataLst>
      <p:tags r:id="rId1"/>
    </p:custDataLst>
    <p:extLst>
      <p:ext uri="{BB962C8B-B14F-4D97-AF65-F5344CB8AC3E}">
        <p14:creationId xmlns:p14="http://schemas.microsoft.com/office/powerpoint/2010/main" val="1797187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866142" y="1143000"/>
            <a:ext cx="9837234" cy="502104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1EBB5B0-7575-4D5F-8F8A-445F147B42E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0" name="Date Placeholder 1">
            <a:extLst>
              <a:ext uri="{FF2B5EF4-FFF2-40B4-BE49-F238E27FC236}">
                <a16:creationId xmlns:a16="http://schemas.microsoft.com/office/drawing/2014/main" id="{DA9954B7-C45D-4592-B31D-60D4868AED3D}"/>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May 2023</a:t>
            </a:r>
            <a:endParaRPr lang="en-US" dirty="0"/>
          </a:p>
        </p:txBody>
      </p:sp>
      <p:sp>
        <p:nvSpPr>
          <p:cNvPr id="11" name="Footer Placeholder 2">
            <a:extLst>
              <a:ext uri="{FF2B5EF4-FFF2-40B4-BE49-F238E27FC236}">
                <a16:creationId xmlns:a16="http://schemas.microsoft.com/office/drawing/2014/main" id="{E2A7881F-5C6E-4F8E-AA14-4AB0B518424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Getting Started with Medicare</a:t>
            </a:r>
            <a:endParaRPr lang="en-US" dirty="0"/>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Tree>
    <p:custDataLst>
      <p:tags r:id="rId1"/>
    </p:custDataLst>
    <p:extLst>
      <p:ext uri="{BB962C8B-B14F-4D97-AF65-F5344CB8AC3E}">
        <p14:creationId xmlns:p14="http://schemas.microsoft.com/office/powerpoint/2010/main" val="1739119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5077609"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Content Placeholder 6">
            <a:extLst>
              <a:ext uri="{FF2B5EF4-FFF2-40B4-BE49-F238E27FC236}">
                <a16:creationId xmlns:a16="http://schemas.microsoft.com/office/drawing/2014/main" id="{C74F701E-AA00-4E9C-81B1-7CE13EC498F9}"/>
              </a:ext>
            </a:extLst>
          </p:cNvPr>
          <p:cNvSpPr>
            <a:spLocks noGrp="1"/>
          </p:cNvSpPr>
          <p:nvPr>
            <p:ph sz="quarter" idx="14"/>
          </p:nvPr>
        </p:nvSpPr>
        <p:spPr>
          <a:xfrm>
            <a:off x="6315075" y="1366838"/>
            <a:ext cx="5119688" cy="45069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3751502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7271541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165173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139594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1686739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1858467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40010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dirty="0"/>
              <a:t>May 2023</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a:t>Getting Started with Medicare</a:t>
            </a:r>
            <a:endParaRPr lang="en-US" dirty="0"/>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Tree>
    <p:custDataLst>
      <p:tags r:id="rId1"/>
    </p:custDataLst>
    <p:extLst>
      <p:ext uri="{BB962C8B-B14F-4D97-AF65-F5344CB8AC3E}">
        <p14:creationId xmlns:p14="http://schemas.microsoft.com/office/powerpoint/2010/main" val="1428311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888955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5841346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203588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806618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795567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5469480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2742094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065485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1578669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2270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129"/>
          </a:xfrm>
          <a:prstGeom prst="rect">
            <a:avLst/>
          </a:prstGeom>
        </p:spPr>
        <p:txBody>
          <a:bodyPr anchor="ct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dirty="0"/>
              <a:t>May 2023</a:t>
            </a:r>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endParaRPr lang="en-US" dirty="0"/>
          </a:p>
        </p:txBody>
      </p:sp>
    </p:spTree>
    <p:custDataLst>
      <p:tags r:id="rId1"/>
    </p:custDataLst>
    <p:extLst>
      <p:ext uri="{BB962C8B-B14F-4D97-AF65-F5344CB8AC3E}">
        <p14:creationId xmlns:p14="http://schemas.microsoft.com/office/powerpoint/2010/main" val="22938770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846643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338901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2710704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1753198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2620872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0932959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7536593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279269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566013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42108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2107"/>
          </a:xfrm>
          <a:prstGeom prst="rect">
            <a:avLst/>
          </a:prstGeom>
        </p:spPr>
        <p:txBody>
          <a:bodyPr anchor="ct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May 2023</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endParaRPr lang="en-US" dirty="0"/>
          </a:p>
        </p:txBody>
      </p:sp>
    </p:spTree>
    <p:custDataLst>
      <p:tags r:id="rId1"/>
    </p:custDataLst>
    <p:extLst>
      <p:ext uri="{BB962C8B-B14F-4D97-AF65-F5344CB8AC3E}">
        <p14:creationId xmlns:p14="http://schemas.microsoft.com/office/powerpoint/2010/main" val="14842409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6343623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504774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8748489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May 2023</a:t>
            </a:r>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6" name="Text Placeholder 2">
            <a:extLst>
              <a:ext uri="{FF2B5EF4-FFF2-40B4-BE49-F238E27FC236}">
                <a16:creationId xmlns:a16="http://schemas.microsoft.com/office/drawing/2014/main" id="{73CD68C0-63A5-4928-AF07-455DA38884F8}"/>
              </a:ext>
            </a:extLst>
          </p:cNvPr>
          <p:cNvSpPr>
            <a:spLocks noGrp="1"/>
          </p:cNvSpPr>
          <p:nvPr>
            <p:ph idx="1"/>
          </p:nvPr>
        </p:nvSpPr>
        <p:spPr>
          <a:xfrm>
            <a:off x="914400" y="1371600"/>
            <a:ext cx="10515600" cy="4351338"/>
          </a:xfrm>
          <a:prstGeom prst="rect">
            <a:avLst/>
          </a:prstGeom>
        </p:spPr>
        <p:txBody>
          <a:bodyPr vert="horz" lIns="91440" tIns="45720" rIns="91440" bIns="45720" rtlCol="0">
            <a:normAutofit/>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40265410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May 2023</a:t>
            </a:r>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9717088"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16691820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5077609"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Content Placeholder 6">
            <a:extLst>
              <a:ext uri="{FF2B5EF4-FFF2-40B4-BE49-F238E27FC236}">
                <a16:creationId xmlns:a16="http://schemas.microsoft.com/office/drawing/2014/main" id="{C74F701E-AA00-4E9C-81B1-7CE13EC498F9}"/>
              </a:ext>
            </a:extLst>
          </p:cNvPr>
          <p:cNvSpPr>
            <a:spLocks noGrp="1"/>
          </p:cNvSpPr>
          <p:nvPr>
            <p:ph sz="quarter" idx="14"/>
          </p:nvPr>
        </p:nvSpPr>
        <p:spPr>
          <a:xfrm>
            <a:off x="6315075" y="1366838"/>
            <a:ext cx="5119688" cy="45069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20603200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3260993"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Content Placeholder 6">
            <a:extLst>
              <a:ext uri="{FF2B5EF4-FFF2-40B4-BE49-F238E27FC236}">
                <a16:creationId xmlns:a16="http://schemas.microsoft.com/office/drawing/2014/main" id="{C74F701E-AA00-4E9C-81B1-7CE13EC498F9}"/>
              </a:ext>
            </a:extLst>
          </p:cNvPr>
          <p:cNvSpPr>
            <a:spLocks noGrp="1"/>
          </p:cNvSpPr>
          <p:nvPr>
            <p:ph sz="quarter" idx="14"/>
          </p:nvPr>
        </p:nvSpPr>
        <p:spPr>
          <a:xfrm>
            <a:off x="4411624" y="1371600"/>
            <a:ext cx="3368752" cy="45069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015E641-038D-4662-A2D0-3B026500AF63}"/>
              </a:ext>
            </a:extLst>
          </p:cNvPr>
          <p:cNvSpPr>
            <a:spLocks noGrp="1"/>
          </p:cNvSpPr>
          <p:nvPr>
            <p:ph sz="quarter" idx="15"/>
          </p:nvPr>
        </p:nvSpPr>
        <p:spPr>
          <a:xfrm>
            <a:off x="8016875" y="1371600"/>
            <a:ext cx="3562350" cy="4537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2099834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May 2023</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Tree>
    <p:custDataLst>
      <p:tags r:id="rId1"/>
    </p:custDataLst>
    <p:extLst>
      <p:ext uri="{BB962C8B-B14F-4D97-AF65-F5344CB8AC3E}">
        <p14:creationId xmlns:p14="http://schemas.microsoft.com/office/powerpoint/2010/main" val="31430954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May 2023</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
        <p:nvSpPr>
          <p:cNvPr id="4" name="Content Placeholder 3">
            <a:extLst>
              <a:ext uri="{FF2B5EF4-FFF2-40B4-BE49-F238E27FC236}">
                <a16:creationId xmlns:a16="http://schemas.microsoft.com/office/drawing/2014/main" id="{BDC3F7AC-A6A8-4A38-AF2D-973E3F131404}"/>
              </a:ext>
            </a:extLst>
          </p:cNvPr>
          <p:cNvSpPr>
            <a:spLocks noGrp="1"/>
          </p:cNvSpPr>
          <p:nvPr>
            <p:ph sz="quarter" idx="13"/>
          </p:nvPr>
        </p:nvSpPr>
        <p:spPr>
          <a:xfrm>
            <a:off x="1022350" y="1312863"/>
            <a:ext cx="10331450" cy="360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361161A3-35F0-4BB0-9EFA-72A3491BA64E}"/>
              </a:ext>
            </a:extLst>
          </p:cNvPr>
          <p:cNvSpPr>
            <a:spLocks noGrp="1"/>
          </p:cNvSpPr>
          <p:nvPr>
            <p:ph sz="quarter" idx="14"/>
          </p:nvPr>
        </p:nvSpPr>
        <p:spPr>
          <a:xfrm>
            <a:off x="838200" y="5033963"/>
            <a:ext cx="10736263" cy="1173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3380965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4" name="Text Placeholder 3">
            <a:extLst>
              <a:ext uri="{FF2B5EF4-FFF2-40B4-BE49-F238E27FC236}">
                <a16:creationId xmlns:a16="http://schemas.microsoft.com/office/drawing/2014/main" id="{C5E10F15-0A52-40A9-BF22-43CBB417182B}"/>
              </a:ext>
            </a:extLst>
          </p:cNvPr>
          <p:cNvSpPr>
            <a:spLocks noGrp="1"/>
          </p:cNvSpPr>
          <p:nvPr>
            <p:ph type="body" sz="quarter" idx="13"/>
          </p:nvPr>
        </p:nvSpPr>
        <p:spPr>
          <a:xfrm>
            <a:off x="623888" y="1646238"/>
            <a:ext cx="5292725" cy="4592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29924197-AEA9-4B22-BBEA-05B6DBF53759}"/>
              </a:ext>
            </a:extLst>
          </p:cNvPr>
          <p:cNvSpPr>
            <a:spLocks noGrp="1"/>
          </p:cNvSpPr>
          <p:nvPr>
            <p:ph type="body" sz="quarter" idx="14"/>
          </p:nvPr>
        </p:nvSpPr>
        <p:spPr>
          <a:xfrm>
            <a:off x="6124689" y="1646237"/>
            <a:ext cx="5292725" cy="4592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May 2023</a:t>
            </a:r>
            <a:endParaRPr lang="en-US" dirty="0"/>
          </a:p>
        </p:txBody>
      </p:sp>
    </p:spTree>
    <p:custDataLst>
      <p:tags r:id="rId1"/>
    </p:custDataLst>
    <p:extLst>
      <p:ext uri="{BB962C8B-B14F-4D97-AF65-F5344CB8AC3E}">
        <p14:creationId xmlns:p14="http://schemas.microsoft.com/office/powerpoint/2010/main" val="237375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FBE96CF-81F8-432C-B1DE-5105688787DD}"/>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0" name="Date Placeholder 1">
            <a:extLst>
              <a:ext uri="{FF2B5EF4-FFF2-40B4-BE49-F238E27FC236}">
                <a16:creationId xmlns:a16="http://schemas.microsoft.com/office/drawing/2014/main" id="{032D45DF-95B1-4713-8A71-5ADCC91419F7}"/>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May 2023</a:t>
            </a:r>
            <a:endParaRPr lang="en-US" dirty="0"/>
          </a:p>
        </p:txBody>
      </p:sp>
      <p:sp>
        <p:nvSpPr>
          <p:cNvPr id="11" name="Footer Placeholder 2">
            <a:extLst>
              <a:ext uri="{FF2B5EF4-FFF2-40B4-BE49-F238E27FC236}">
                <a16:creationId xmlns:a16="http://schemas.microsoft.com/office/drawing/2014/main" id="{DB63D3C4-D75B-4383-A63C-B7B2162BED68}"/>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endParaRPr lang="en-US" dirty="0"/>
          </a:p>
        </p:txBody>
      </p:sp>
    </p:spTree>
    <p:custDataLst>
      <p:tags r:id="rId1"/>
    </p:custDataLst>
    <p:extLst>
      <p:ext uri="{BB962C8B-B14F-4D97-AF65-F5344CB8AC3E}">
        <p14:creationId xmlns:p14="http://schemas.microsoft.com/office/powerpoint/2010/main" val="10162217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ontent Slide forma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129"/>
          </a:xfrm>
          <a:prstGeom prst="rect">
            <a:avLst/>
          </a:prstGeom>
        </p:spPr>
        <p:txBody>
          <a:bodyPr anchor="ctr">
            <a:normAutofit/>
          </a:bodyPr>
          <a:lstStyle>
            <a:lvl1pPr>
              <a:defRPr sz="3000"/>
            </a:lvl1pPr>
          </a:lstStyle>
          <a:p>
            <a:r>
              <a:rPr lang="en-US" dirty="0"/>
              <a:t>Click to edit Master title style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May 2023</a:t>
            </a:r>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endParaRPr lang="en-US" dirty="0"/>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8610600" y="6492240"/>
            <a:ext cx="2743200" cy="365125"/>
          </a:xfrm>
        </p:spPr>
        <p:txBody>
          <a:bodyPr/>
          <a:lstStyle>
            <a:lvl1pPr>
              <a:defRPr>
                <a:solidFill>
                  <a:schemeClr val="accent1">
                    <a:lumMod val="60000"/>
                    <a:lumOff val="40000"/>
                  </a:schemeClr>
                </a:solidFill>
              </a:defRPr>
            </a:lvl1pPr>
          </a:lstStyle>
          <a:p>
            <a:fld id="{0B2D781D-8844-5940-92D1-06EF0A7F581E}" type="slidenum">
              <a:rPr lang="en-US" smtClean="0"/>
              <a:pPr/>
              <a:t>‹#›</a:t>
            </a:fld>
            <a:endParaRPr lang="en-US" dirty="0"/>
          </a:p>
        </p:txBody>
      </p:sp>
      <p:sp>
        <p:nvSpPr>
          <p:cNvPr id="7" name="Content Placeholder 6">
            <a:extLst>
              <a:ext uri="{FF2B5EF4-FFF2-40B4-BE49-F238E27FC236}">
                <a16:creationId xmlns:a16="http://schemas.microsoft.com/office/drawing/2014/main" id="{F6F2EFC5-5ACC-47F3-A3C0-648F7A472392}"/>
              </a:ext>
            </a:extLst>
          </p:cNvPr>
          <p:cNvSpPr>
            <a:spLocks noGrp="1"/>
          </p:cNvSpPr>
          <p:nvPr>
            <p:ph sz="quarter" idx="13"/>
          </p:nvPr>
        </p:nvSpPr>
        <p:spPr>
          <a:xfrm>
            <a:off x="1371600" y="1371600"/>
            <a:ext cx="9791700" cy="4667250"/>
          </a:xfrm>
        </p:spPr>
        <p:txBody>
          <a:bodyPr/>
          <a:lstStyle>
            <a:lvl1pPr marL="274320" indent="-274320">
              <a:lnSpc>
                <a:spcPct val="100000"/>
              </a:lnSpc>
              <a:spcBef>
                <a:spcPts val="0"/>
              </a:spcBef>
              <a:spcAft>
                <a:spcPts val="1200"/>
              </a:spcAft>
              <a:defRPr sz="2800">
                <a:solidFill>
                  <a:srgbClr val="00529B"/>
                </a:solidFill>
                <a:latin typeface="Arial" panose="020B0604020202020204" pitchFamily="34" charset="0"/>
                <a:cs typeface="Arial" panose="020B0604020202020204" pitchFamily="34" charset="0"/>
              </a:defRPr>
            </a:lvl1pPr>
            <a:lvl2pPr marL="548640" indent="-274320">
              <a:lnSpc>
                <a:spcPct val="100000"/>
              </a:lnSpc>
              <a:spcBef>
                <a:spcPts val="0"/>
              </a:spcBef>
              <a:spcAft>
                <a:spcPts val="600"/>
              </a:spcAft>
              <a:defRPr sz="2400">
                <a:solidFill>
                  <a:srgbClr val="00529B"/>
                </a:solidFill>
                <a:latin typeface="Arial" panose="020B0604020202020204" pitchFamily="34" charset="0"/>
                <a:cs typeface="Arial" panose="020B0604020202020204" pitchFamily="34" charset="0"/>
              </a:defRPr>
            </a:lvl2pPr>
            <a:lvl3pPr marL="822960" indent="-274320">
              <a:lnSpc>
                <a:spcPct val="100000"/>
              </a:lnSpc>
              <a:spcBef>
                <a:spcPts val="0"/>
              </a:spcBef>
              <a:spcAft>
                <a:spcPts val="600"/>
              </a:spcAft>
              <a:buSzPct val="50000"/>
              <a:buFont typeface="Wingdings" panose="05000000000000000000" pitchFamily="2" charset="2"/>
              <a:buChar char="q"/>
              <a:defRPr>
                <a:solidFill>
                  <a:srgbClr val="00529B"/>
                </a:solidFill>
                <a:latin typeface="Arial" panose="020B0604020202020204" pitchFamily="34" charset="0"/>
                <a:cs typeface="Arial" panose="020B0604020202020204" pitchFamily="34" charset="0"/>
              </a:defRPr>
            </a:lvl3pPr>
            <a:lvl4pPr marL="1097280" indent="-274320">
              <a:lnSpc>
                <a:spcPct val="100000"/>
              </a:lnSpc>
              <a:spcBef>
                <a:spcPts val="0"/>
              </a:spcBef>
              <a:spcAft>
                <a:spcPts val="600"/>
              </a:spcAft>
              <a:buFont typeface="Courier New" panose="02070309020205020404" pitchFamily="49" charset="0"/>
              <a:buChar char="o"/>
              <a:defRPr>
                <a:solidFill>
                  <a:srgbClr val="00529B"/>
                </a:solidFill>
                <a:latin typeface="Arial" panose="020B0604020202020204" pitchFamily="34" charset="0"/>
                <a:cs typeface="Arial" panose="020B06040202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3035415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forma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129"/>
          </a:xfrm>
          <a:prstGeom prst="rect">
            <a:avLst/>
          </a:prstGeom>
        </p:spPr>
        <p:txBody>
          <a:bodyPr anchor="ctr">
            <a:normAutofit/>
          </a:bodyPr>
          <a:lstStyle>
            <a:lvl1pPr>
              <a:defRPr sz="3000"/>
            </a:lvl1pPr>
          </a:lstStyle>
          <a:p>
            <a:r>
              <a:rPr lang="en-US" dirty="0"/>
              <a:t>Click to edit Master title style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May 2023</a:t>
            </a:r>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endParaRPr lang="en-US" dirty="0"/>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8610600" y="6492240"/>
            <a:ext cx="2743200" cy="365125"/>
          </a:xfrm>
        </p:spPr>
        <p:txBody>
          <a:bodyPr/>
          <a:lstStyle>
            <a:lvl1pPr>
              <a:defRPr>
                <a:solidFill>
                  <a:schemeClr val="accent1">
                    <a:lumMod val="60000"/>
                    <a:lumOff val="40000"/>
                  </a:schemeClr>
                </a:solidFill>
              </a:defRPr>
            </a:lvl1pPr>
          </a:lstStyle>
          <a:p>
            <a:fld id="{0B2D781D-8844-5940-92D1-06EF0A7F581E}" type="slidenum">
              <a:rPr lang="en-US" smtClean="0"/>
              <a:pPr/>
              <a:t>‹#›</a:t>
            </a:fld>
            <a:endParaRPr lang="en-US" dirty="0"/>
          </a:p>
        </p:txBody>
      </p:sp>
      <p:sp>
        <p:nvSpPr>
          <p:cNvPr id="7" name="Content Placeholder 6">
            <a:extLst>
              <a:ext uri="{FF2B5EF4-FFF2-40B4-BE49-F238E27FC236}">
                <a16:creationId xmlns:a16="http://schemas.microsoft.com/office/drawing/2014/main" id="{F6F2EFC5-5ACC-47F3-A3C0-648F7A472392}"/>
              </a:ext>
            </a:extLst>
          </p:cNvPr>
          <p:cNvSpPr>
            <a:spLocks noGrp="1"/>
          </p:cNvSpPr>
          <p:nvPr>
            <p:ph sz="quarter" idx="13"/>
          </p:nvPr>
        </p:nvSpPr>
        <p:spPr>
          <a:xfrm>
            <a:off x="1371600" y="1371600"/>
            <a:ext cx="9791700" cy="4667250"/>
          </a:xfrm>
        </p:spPr>
        <p:txBody>
          <a:bodyPr/>
          <a:lstStyle>
            <a:lvl1pPr marL="274320" indent="-274320">
              <a:lnSpc>
                <a:spcPct val="100000"/>
              </a:lnSpc>
              <a:spcBef>
                <a:spcPts val="0"/>
              </a:spcBef>
              <a:spcAft>
                <a:spcPts val="1200"/>
              </a:spcAft>
              <a:defRPr sz="2800">
                <a:solidFill>
                  <a:srgbClr val="00529B"/>
                </a:solidFill>
                <a:latin typeface="Arial" panose="020B0604020202020204" pitchFamily="34" charset="0"/>
                <a:cs typeface="Arial" panose="020B0604020202020204" pitchFamily="34" charset="0"/>
              </a:defRPr>
            </a:lvl1pPr>
            <a:lvl2pPr marL="548640" indent="-274320">
              <a:lnSpc>
                <a:spcPct val="100000"/>
              </a:lnSpc>
              <a:spcBef>
                <a:spcPts val="0"/>
              </a:spcBef>
              <a:spcAft>
                <a:spcPts val="600"/>
              </a:spcAft>
              <a:defRPr sz="2400">
                <a:solidFill>
                  <a:srgbClr val="00529B"/>
                </a:solidFill>
                <a:latin typeface="Arial" panose="020B0604020202020204" pitchFamily="34" charset="0"/>
                <a:cs typeface="Arial" panose="020B0604020202020204" pitchFamily="34" charset="0"/>
              </a:defRPr>
            </a:lvl2pPr>
            <a:lvl3pPr marL="822960" indent="-274320">
              <a:lnSpc>
                <a:spcPct val="100000"/>
              </a:lnSpc>
              <a:spcBef>
                <a:spcPts val="0"/>
              </a:spcBef>
              <a:spcAft>
                <a:spcPts val="600"/>
              </a:spcAft>
              <a:buSzPct val="50000"/>
              <a:buFont typeface="Wingdings" panose="05000000000000000000" pitchFamily="2" charset="2"/>
              <a:buChar char="q"/>
              <a:defRPr>
                <a:solidFill>
                  <a:srgbClr val="00529B"/>
                </a:solidFill>
                <a:latin typeface="Arial" panose="020B0604020202020204" pitchFamily="34" charset="0"/>
                <a:cs typeface="Arial" panose="020B0604020202020204" pitchFamily="34" charset="0"/>
              </a:defRPr>
            </a:lvl3pPr>
            <a:lvl4pPr marL="1097280" indent="-274320">
              <a:lnSpc>
                <a:spcPct val="100000"/>
              </a:lnSpc>
              <a:spcBef>
                <a:spcPts val="0"/>
              </a:spcBef>
              <a:spcAft>
                <a:spcPts val="600"/>
              </a:spcAft>
              <a:buFont typeface="Courier New" panose="02070309020205020404" pitchFamily="49" charset="0"/>
              <a:buChar char="o"/>
              <a:defRPr>
                <a:solidFill>
                  <a:srgbClr val="00529B"/>
                </a:solidFill>
                <a:latin typeface="Arial" panose="020B0604020202020204" pitchFamily="34" charset="0"/>
                <a:cs typeface="Arial" panose="020B06040202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2791555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1_Knowledge Chec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dirty="0"/>
              <a:t>Title</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r>
              <a:rPr lang="en-US"/>
              <a:t>May 2023</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240"/>
            <a:ext cx="4114800" cy="365125"/>
          </a:xfrm>
        </p:spPr>
        <p:txBody>
          <a:bodyPr/>
          <a:lstStyle>
            <a:lvl1pPr>
              <a:defRPr>
                <a:solidFill>
                  <a:schemeClr val="bg1"/>
                </a:solidFill>
              </a:defRPr>
            </a:lvl1pPr>
          </a:lstStyle>
          <a:p>
            <a:r>
              <a:rPr lang="en-US"/>
              <a:t>Getting Started with Medicare</a:t>
            </a:r>
            <a:endParaRPr lang="en-US" dirty="0"/>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dirty="0"/>
              <a:t>Countdown timer: </a:t>
            </a:r>
            <a:r>
              <a:rPr lang="en-US" sz="2400" dirty="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AC7925C-BB69-4D0C-95D7-A99C181B8B85}"/>
              </a:ext>
            </a:extLst>
          </p:cNvPr>
          <p:cNvSpPr txBox="1"/>
          <p:nvPr/>
        </p:nvSpPr>
        <p:spPr>
          <a:xfrm>
            <a:off x="1767642" y="4781614"/>
            <a:ext cx="8656715" cy="461665"/>
          </a:xfrm>
          <a:prstGeom prst="rect">
            <a:avLst/>
          </a:prstGeom>
          <a:noFill/>
        </p:spPr>
        <p:txBody>
          <a:bodyPr wrap="square" rtlCol="0">
            <a:spAutoFit/>
          </a:bodyPr>
          <a:lstStyle/>
          <a:p>
            <a:r>
              <a:rPr lang="en-US" sz="2400" b="1" dirty="0">
                <a:solidFill>
                  <a:srgbClr val="00529B"/>
                </a:solidFill>
              </a:rPr>
              <a:t>Countdown timer: </a:t>
            </a:r>
            <a:r>
              <a:rPr lang="en-US" sz="2400" dirty="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3922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A6DF-07EE-0541-A924-A525DB6668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6D9BC7-E8FB-104B-AFD6-7FDF1EB8A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D1F5F-E88E-A54A-9103-634A1A175E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Slide Number Placeholder 5">
            <a:extLst>
              <a:ext uri="{FF2B5EF4-FFF2-40B4-BE49-F238E27FC236}">
                <a16:creationId xmlns:a16="http://schemas.microsoft.com/office/drawing/2014/main" id="{6378877E-8AC7-4A41-95E4-5BCE6941B7D9}"/>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3" name="Date Placeholder 1">
            <a:extLst>
              <a:ext uri="{FF2B5EF4-FFF2-40B4-BE49-F238E27FC236}">
                <a16:creationId xmlns:a16="http://schemas.microsoft.com/office/drawing/2014/main" id="{C4E3B462-9883-48E6-A393-5F9976634D68}"/>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May 2023</a:t>
            </a:r>
            <a:endParaRPr lang="en-US" dirty="0"/>
          </a:p>
        </p:txBody>
      </p:sp>
      <p:sp>
        <p:nvSpPr>
          <p:cNvPr id="14" name="Footer Placeholder 2">
            <a:extLst>
              <a:ext uri="{FF2B5EF4-FFF2-40B4-BE49-F238E27FC236}">
                <a16:creationId xmlns:a16="http://schemas.microsoft.com/office/drawing/2014/main" id="{4C1477F7-7729-4EDA-AFB5-25F671F245C4}"/>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Getting Started with Medicare</a:t>
            </a:r>
            <a:endParaRPr lang="en-US" dirty="0"/>
          </a:p>
        </p:txBody>
      </p:sp>
    </p:spTree>
    <p:custDataLst>
      <p:tags r:id="rId1"/>
    </p:custDataLst>
    <p:extLst>
      <p:ext uri="{BB962C8B-B14F-4D97-AF65-F5344CB8AC3E}">
        <p14:creationId xmlns:p14="http://schemas.microsoft.com/office/powerpoint/2010/main" val="2612518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4C7BF-ED80-AA4D-9F62-D12314984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7D3BCE-00A2-D148-8652-A206902458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7D838A0E-522B-EE45-A9D6-82ACE138BD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Slide Number Placeholder 5">
            <a:extLst>
              <a:ext uri="{FF2B5EF4-FFF2-40B4-BE49-F238E27FC236}">
                <a16:creationId xmlns:a16="http://schemas.microsoft.com/office/drawing/2014/main" id="{67E9AE12-B830-446A-809C-EA57670A7DD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3" name="Date Placeholder 1">
            <a:extLst>
              <a:ext uri="{FF2B5EF4-FFF2-40B4-BE49-F238E27FC236}">
                <a16:creationId xmlns:a16="http://schemas.microsoft.com/office/drawing/2014/main" id="{F0AB2204-3D86-4159-AA14-8E247A6275C2}"/>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May 2023</a:t>
            </a:r>
            <a:endParaRPr lang="en-US" dirty="0"/>
          </a:p>
        </p:txBody>
      </p:sp>
      <p:sp>
        <p:nvSpPr>
          <p:cNvPr id="14" name="Footer Placeholder 2">
            <a:extLst>
              <a:ext uri="{FF2B5EF4-FFF2-40B4-BE49-F238E27FC236}">
                <a16:creationId xmlns:a16="http://schemas.microsoft.com/office/drawing/2014/main" id="{BB36208F-3A2A-45A3-A950-89F5621A1224}"/>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Getting Started with Medicare</a:t>
            </a:r>
            <a:endParaRPr lang="en-US" dirty="0"/>
          </a:p>
        </p:txBody>
      </p:sp>
    </p:spTree>
    <p:custDataLst>
      <p:tags r:id="rId1"/>
    </p:custDataLst>
    <p:extLst>
      <p:ext uri="{BB962C8B-B14F-4D97-AF65-F5344CB8AC3E}">
        <p14:creationId xmlns:p14="http://schemas.microsoft.com/office/powerpoint/2010/main" val="3974964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tags" Target="../tags/tag15.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image" Target="../media/image4.jpeg"/><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8" Type="http://schemas.openxmlformats.org/officeDocument/2006/relationships/slideLayout" Target="../slideLayouts/slideLayout21.xml"/><Relationship Id="rId3"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57948"/>
            <a:ext cx="2743200" cy="365125"/>
          </a:xfrm>
          <a:prstGeom prst="rect">
            <a:avLst/>
          </a:prstGeom>
        </p:spPr>
        <p:txBody>
          <a:bodyPr vert="horz" lIns="91440" tIns="45720" rIns="91440" bIns="45720" rtlCol="0" anchor="ctr"/>
          <a:lstStyle>
            <a:lvl1pPr algn="l">
              <a:defRPr sz="1200">
                <a:solidFill>
                  <a:srgbClr val="00539A"/>
                </a:solidFill>
                <a:latin typeface="Arial" panose="020B0604020202020204" pitchFamily="34" charset="0"/>
                <a:cs typeface="Arial" panose="020B0604020202020204" pitchFamily="34" charset="0"/>
              </a:defRPr>
            </a:lvl1pPr>
          </a:lstStyle>
          <a:p>
            <a:r>
              <a:rPr lang="en-US" dirty="0"/>
              <a:t>May 2023</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57948"/>
            <a:ext cx="4114800" cy="365125"/>
          </a:xfrm>
          <a:prstGeom prst="rect">
            <a:avLst/>
          </a:prstGeom>
        </p:spPr>
        <p:txBody>
          <a:bodyPr vert="horz" lIns="91440" tIns="45720" rIns="91440" bIns="45720" rtlCol="0" anchor="ctr"/>
          <a:lstStyle>
            <a:lvl1pPr algn="ctr">
              <a:defRPr sz="1200">
                <a:solidFill>
                  <a:srgbClr val="00539A"/>
                </a:solidFill>
                <a:latin typeface="Arial" panose="020B0604020202020204" pitchFamily="34" charset="0"/>
                <a:cs typeface="Arial" panose="020B0604020202020204" pitchFamily="34" charset="0"/>
              </a:defRPr>
            </a:lvl1pPr>
          </a:lstStyle>
          <a:p>
            <a:r>
              <a:rPr lang="en-US"/>
              <a:t>Getting Started with Medicare</a:t>
            </a:r>
            <a:endParaRPr lang="en-US" dirty="0"/>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57948"/>
            <a:ext cx="2743200" cy="365125"/>
          </a:xfrm>
          <a:prstGeom prst="rect">
            <a:avLst/>
          </a:prstGeom>
        </p:spPr>
        <p:txBody>
          <a:bodyPr vert="horz" lIns="91440" tIns="45720" rIns="91440" bIns="45720" rtlCol="0" anchor="ctr"/>
          <a:lstStyle>
            <a:lvl1pPr algn="r">
              <a:defRPr sz="1200">
                <a:solidFill>
                  <a:srgbClr val="00539A"/>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838200" y="273134"/>
            <a:ext cx="10515600" cy="929286"/>
          </a:xfrm>
          <a:prstGeom prst="rect">
            <a:avLst/>
          </a:prstGeom>
        </p:spPr>
        <p:txBody>
          <a:bodyPr vert="horz" lIns="91440" tIns="45720" rIns="91440" bIns="45720" rtlCol="0" anchor="t">
            <a:normAutofit/>
          </a:bodyPr>
          <a:lstStyle/>
          <a:p>
            <a:r>
              <a:rPr lang="en-US"/>
              <a:t>Click to add Head</a:t>
            </a:r>
          </a:p>
        </p:txBody>
      </p:sp>
    </p:spTree>
    <p:extLst>
      <p:ext uri="{BB962C8B-B14F-4D97-AF65-F5344CB8AC3E}">
        <p14:creationId xmlns:p14="http://schemas.microsoft.com/office/powerpoint/2010/main" val="3274995566"/>
      </p:ext>
    </p:extLst>
  </p:cSld>
  <p:clrMap bg1="lt1" tx1="dk1" bg2="lt2" tx2="dk2" accent1="accent1" accent2="accent2" accent3="accent3" accent4="accent4" accent5="accent5" accent6="accent6" hlink="hlink" folHlink="folHlink"/>
  <p:sldLayoutIdLst>
    <p:sldLayoutId id="2147483723" r:id="rId1"/>
    <p:sldLayoutId id="2147483744" r:id="rId2"/>
    <p:sldLayoutId id="2147483747" r:id="rId3"/>
    <p:sldLayoutId id="2147483748" r:id="rId4"/>
    <p:sldLayoutId id="2147483749" r:id="rId5"/>
    <p:sldLayoutId id="2147483756" r:id="rId6"/>
    <p:sldLayoutId id="2147483750" r:id="rId7"/>
    <p:sldLayoutId id="2147483751" r:id="rId8"/>
    <p:sldLayoutId id="2147483752" r:id="rId9"/>
    <p:sldLayoutId id="2147483753" r:id="rId10"/>
    <p:sldLayoutId id="2147483754" r:id="rId11"/>
    <p:sldLayoutId id="2147483755" r:id="rId12"/>
    <p:sldLayoutId id="2147483795" r:id="rId13"/>
  </p:sldLayoutIdLst>
  <p:hf hdr="0"/>
  <p:txStyles>
    <p:titleStyle>
      <a:lvl1pPr algn="ctr" defTabSz="914400" rtl="0" eaLnBrk="1" latinLnBrk="0" hangingPunct="1">
        <a:lnSpc>
          <a:spcPct val="90000"/>
        </a:lnSpc>
        <a:spcBef>
          <a:spcPct val="0"/>
        </a:spcBef>
        <a:buNone/>
        <a:defRPr sz="28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0"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May 2023</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Getting Started with Medicare</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39"/>
    </p:custDataLst>
    <p:extLst>
      <p:ext uri="{BB962C8B-B14F-4D97-AF65-F5344CB8AC3E}">
        <p14:creationId xmlns:p14="http://schemas.microsoft.com/office/powerpoint/2010/main" val="139701284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 id="2147483783" r:id="rId26"/>
    <p:sldLayoutId id="2147483784" r:id="rId27"/>
    <p:sldLayoutId id="2147483785" r:id="rId28"/>
    <p:sldLayoutId id="2147483786" r:id="rId29"/>
    <p:sldLayoutId id="2147483787" r:id="rId30"/>
    <p:sldLayoutId id="2147483788" r:id="rId31"/>
    <p:sldLayoutId id="2147483791" r:id="rId32"/>
    <p:sldLayoutId id="2147483793" r:id="rId33"/>
    <p:sldLayoutId id="2147483789" r:id="rId34"/>
    <p:sldLayoutId id="2147483792" r:id="rId35"/>
    <p:sldLayoutId id="2147483790" r:id="rId36"/>
    <p:sldLayoutId id="2147483794" r:id="rId37"/>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5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8.xml"/><Relationship Id="rId1" Type="http://schemas.openxmlformats.org/officeDocument/2006/relationships/tags" Target="../tags/tag6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48.xml"/><Relationship Id="rId1" Type="http://schemas.openxmlformats.org/officeDocument/2006/relationships/tags" Target="../tags/tag151.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50.xml"/><Relationship Id="rId1" Type="http://schemas.openxmlformats.org/officeDocument/2006/relationships/tags" Target="../tags/tag152.xml"/><Relationship Id="rId5" Type="http://schemas.openxmlformats.org/officeDocument/2006/relationships/hyperlink" Target="https://www.medicaid.gov/chip/state-program-information/index.html" TargetMode="External"/><Relationship Id="rId4" Type="http://schemas.openxmlformats.org/officeDocument/2006/relationships/image" Target="../media/image157.jpeg"/></Relationships>
</file>

<file path=ppt/slides/_rels/slide102.xml.rels><?xml version="1.0" encoding="UTF-8" standalone="yes"?>
<Relationships xmlns="http://schemas.openxmlformats.org/package/2006/relationships"><Relationship Id="rId8" Type="http://schemas.openxmlformats.org/officeDocument/2006/relationships/hyperlink" Target="https://www.espanol.insurekidsnow.gov/" TargetMode="External"/><Relationship Id="rId3" Type="http://schemas.openxmlformats.org/officeDocument/2006/relationships/notesSlide" Target="../notesSlides/notesSlide102.xml"/><Relationship Id="rId7" Type="http://schemas.openxmlformats.org/officeDocument/2006/relationships/hyperlink" Target="https://www.CuidadoDeSalud.gov/" TargetMode="External"/><Relationship Id="rId2" Type="http://schemas.openxmlformats.org/officeDocument/2006/relationships/slideLayout" Target="../slideLayouts/slideLayout4.xml"/><Relationship Id="rId1" Type="http://schemas.openxmlformats.org/officeDocument/2006/relationships/tags" Target="../tags/tag153.xml"/><Relationship Id="rId6" Type="http://schemas.openxmlformats.org/officeDocument/2006/relationships/hyperlink" Target="https://www.ssa.gov/" TargetMode="External"/><Relationship Id="rId5" Type="http://schemas.openxmlformats.org/officeDocument/2006/relationships/hyperlink" Target="https://www.medicaid.gov/" TargetMode="External"/><Relationship Id="rId10" Type="http://schemas.openxmlformats.org/officeDocument/2006/relationships/hyperlink" Target="https://www.shiphelp.org/" TargetMode="External"/><Relationship Id="rId4" Type="http://schemas.openxmlformats.org/officeDocument/2006/relationships/hyperlink" Target="https://www.medicare.gov/" TargetMode="External"/><Relationship Id="rId9" Type="http://schemas.openxmlformats.org/officeDocument/2006/relationships/hyperlink" Target="https://cmsnationaltrainingprogram.cms.gov/" TargetMode="External"/></Relationships>
</file>

<file path=ppt/slides/_rels/slide103.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67.svg"/><Relationship Id="rId3" Type="http://schemas.openxmlformats.org/officeDocument/2006/relationships/notesSlide" Target="../notesSlides/notesSlide103.xml"/><Relationship Id="rId7" Type="http://schemas.openxmlformats.org/officeDocument/2006/relationships/image" Target="../media/image161.svg"/><Relationship Id="rId12" Type="http://schemas.openxmlformats.org/officeDocument/2006/relationships/image" Target="../media/image166.png"/><Relationship Id="rId2" Type="http://schemas.openxmlformats.org/officeDocument/2006/relationships/slideLayout" Target="../slideLayouts/slideLayout6.xml"/><Relationship Id="rId1" Type="http://schemas.openxmlformats.org/officeDocument/2006/relationships/tags" Target="../tags/tag154.xml"/><Relationship Id="rId6" Type="http://schemas.openxmlformats.org/officeDocument/2006/relationships/image" Target="../media/image160.png"/><Relationship Id="rId11" Type="http://schemas.openxmlformats.org/officeDocument/2006/relationships/image" Target="../media/image165.svg"/><Relationship Id="rId5" Type="http://schemas.openxmlformats.org/officeDocument/2006/relationships/image" Target="../media/image159.png"/><Relationship Id="rId15" Type="http://schemas.openxmlformats.org/officeDocument/2006/relationships/image" Target="../media/image169.svg"/><Relationship Id="rId10" Type="http://schemas.openxmlformats.org/officeDocument/2006/relationships/image" Target="../media/image164.png"/><Relationship Id="rId4" Type="http://schemas.openxmlformats.org/officeDocument/2006/relationships/image" Target="../media/image158.png"/><Relationship Id="rId9" Type="http://schemas.openxmlformats.org/officeDocument/2006/relationships/image" Target="../media/image163.svg"/><Relationship Id="rId14" Type="http://schemas.openxmlformats.org/officeDocument/2006/relationships/image" Target="../media/image168.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48.xml"/><Relationship Id="rId1" Type="http://schemas.openxmlformats.org/officeDocument/2006/relationships/tags" Target="../tags/tag155.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48.xml"/><Relationship Id="rId1" Type="http://schemas.openxmlformats.org/officeDocument/2006/relationships/tags" Target="../tags/tag156.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4.xml"/><Relationship Id="rId1" Type="http://schemas.openxmlformats.org/officeDocument/2006/relationships/tags" Target="../tags/tag157.xml"/></Relationships>
</file>

<file path=ppt/slides/_rels/slide107.xml.rels><?xml version="1.0" encoding="UTF-8" standalone="yes"?>
<Relationships xmlns="http://schemas.openxmlformats.org/package/2006/relationships"><Relationship Id="rId8" Type="http://schemas.openxmlformats.org/officeDocument/2006/relationships/hyperlink" Target="mailto:training@cms.hhs.gov" TargetMode="External"/><Relationship Id="rId3" Type="http://schemas.openxmlformats.org/officeDocument/2006/relationships/notesSlide" Target="../notesSlides/notesSlide107.xml"/><Relationship Id="rId7" Type="http://schemas.microsoft.com/office/2007/relationships/hdphoto" Target="../media/hdphoto3.wdp"/><Relationship Id="rId2" Type="http://schemas.openxmlformats.org/officeDocument/2006/relationships/slideLayout" Target="../slideLayouts/slideLayout3.xml"/><Relationship Id="rId1" Type="http://schemas.openxmlformats.org/officeDocument/2006/relationships/tags" Target="../tags/tag158.xml"/><Relationship Id="rId6" Type="http://schemas.openxmlformats.org/officeDocument/2006/relationships/image" Target="../media/image171.png"/><Relationship Id="rId5" Type="http://schemas.openxmlformats.org/officeDocument/2006/relationships/hyperlink" Target="https://cmsnationaltrainingprogram.cms.gov/" TargetMode="External"/><Relationship Id="rId4" Type="http://schemas.openxmlformats.org/officeDocument/2006/relationships/image" Target="../media/image17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6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6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6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66.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67.xml"/><Relationship Id="rId6" Type="http://schemas.openxmlformats.org/officeDocument/2006/relationships/image" Target="../media/image37.png"/><Relationship Id="rId5" Type="http://schemas.openxmlformats.org/officeDocument/2006/relationships/hyperlink" Target="https://www.ssa.gov/" TargetMode="Externa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68.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69.xml"/></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18.xml"/><Relationship Id="rId7" Type="http://schemas.openxmlformats.org/officeDocument/2006/relationships/image" Target="../media/image51.png"/><Relationship Id="rId2" Type="http://schemas.openxmlformats.org/officeDocument/2006/relationships/slideLayout" Target="../slideLayouts/slideLayout43.xml"/><Relationship Id="rId1" Type="http://schemas.openxmlformats.org/officeDocument/2006/relationships/tags" Target="../tags/tag70.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sv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55.png"/><Relationship Id="rId2" Type="http://schemas.openxmlformats.org/officeDocument/2006/relationships/slideLayout" Target="../slideLayouts/slideLayout4.xml"/><Relationship Id="rId1" Type="http://schemas.openxmlformats.org/officeDocument/2006/relationships/tags" Target="../tags/tag71.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72.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3.xml"/><Relationship Id="rId1" Type="http://schemas.openxmlformats.org/officeDocument/2006/relationships/tags" Target="../tags/tag7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3.xml"/><Relationship Id="rId1" Type="http://schemas.openxmlformats.org/officeDocument/2006/relationships/tags" Target="../tags/tag7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7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3.xml"/><Relationship Id="rId1" Type="http://schemas.openxmlformats.org/officeDocument/2006/relationships/tags" Target="../tags/tag7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3.xml"/><Relationship Id="rId1" Type="http://schemas.openxmlformats.org/officeDocument/2006/relationships/tags" Target="../tags/tag77.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3.xml"/><Relationship Id="rId1" Type="http://schemas.openxmlformats.org/officeDocument/2006/relationships/tags" Target="../tags/tag78.xml"/><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3.xml"/><Relationship Id="rId1" Type="http://schemas.openxmlformats.org/officeDocument/2006/relationships/tags" Target="../tags/tag79.xml"/></Relationships>
</file>

<file path=ppt/slides/_rels/slide29.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svg"/><Relationship Id="rId3" Type="http://schemas.openxmlformats.org/officeDocument/2006/relationships/notesSlide" Target="../notesSlides/notesSlide29.xml"/><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slideLayout" Target="../slideLayouts/slideLayout4.xml"/><Relationship Id="rId1" Type="http://schemas.openxmlformats.org/officeDocument/2006/relationships/tags" Target="../tags/tag80.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png"/><Relationship Id="rId9"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3.xml"/><Relationship Id="rId1" Type="http://schemas.openxmlformats.org/officeDocument/2006/relationships/tags" Target="../tags/tag5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8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8.xml"/><Relationship Id="rId1" Type="http://schemas.openxmlformats.org/officeDocument/2006/relationships/tags" Target="../tags/tag8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8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84.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85.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86.xml"/><Relationship Id="rId4" Type="http://schemas.openxmlformats.org/officeDocument/2006/relationships/image" Target="../media/image70.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8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8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89.xml"/><Relationship Id="rId5" Type="http://schemas.openxmlformats.org/officeDocument/2006/relationships/image" Target="../media/image72.svg"/><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notesSlide" Target="../notesSlides/notesSlide39.xml"/><Relationship Id="rId7" Type="http://schemas.openxmlformats.org/officeDocument/2006/relationships/image" Target="../media/image76.svg"/><Relationship Id="rId2" Type="http://schemas.openxmlformats.org/officeDocument/2006/relationships/slideLayout" Target="../slideLayouts/slideLayout3.xml"/><Relationship Id="rId1" Type="http://schemas.openxmlformats.org/officeDocument/2006/relationships/tags" Target="../tags/tag90.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78.sv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3.xml"/><Relationship Id="rId1" Type="http://schemas.openxmlformats.org/officeDocument/2006/relationships/tags" Target="../tags/tag5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tags" Target="../tags/tag91.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9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3.xml"/><Relationship Id="rId1" Type="http://schemas.openxmlformats.org/officeDocument/2006/relationships/tags" Target="../tags/tag9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tags" Target="../tags/tag9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xml"/><Relationship Id="rId1" Type="http://schemas.openxmlformats.org/officeDocument/2006/relationships/tags" Target="../tags/tag9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xml"/><Relationship Id="rId1" Type="http://schemas.openxmlformats.org/officeDocument/2006/relationships/tags" Target="../tags/tag9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xml"/><Relationship Id="rId1" Type="http://schemas.openxmlformats.org/officeDocument/2006/relationships/tags" Target="../tags/tag97.xml"/></Relationships>
</file>

<file path=ppt/slides/_rels/slide47.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3" Type="http://schemas.openxmlformats.org/officeDocument/2006/relationships/notesSlide" Target="../notesSlides/notesSlide47.xml"/><Relationship Id="rId7" Type="http://schemas.openxmlformats.org/officeDocument/2006/relationships/image" Target="../media/image82.svg"/><Relationship Id="rId12" Type="http://schemas.openxmlformats.org/officeDocument/2006/relationships/image" Target="../media/image87.png"/><Relationship Id="rId2" Type="http://schemas.openxmlformats.org/officeDocument/2006/relationships/slideLayout" Target="../slideLayouts/slideLayout3.xml"/><Relationship Id="rId1" Type="http://schemas.openxmlformats.org/officeDocument/2006/relationships/tags" Target="../tags/tag98.xml"/><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svg"/><Relationship Id="rId15" Type="http://schemas.openxmlformats.org/officeDocument/2006/relationships/image" Target="../media/image90.sv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svg"/><Relationship Id="rId14" Type="http://schemas.openxmlformats.org/officeDocument/2006/relationships/image" Target="../media/image89.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99.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10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5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6.xml"/><Relationship Id="rId1" Type="http://schemas.openxmlformats.org/officeDocument/2006/relationships/tags" Target="../tags/tag10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6.xml"/><Relationship Id="rId1" Type="http://schemas.openxmlformats.org/officeDocument/2006/relationships/tags" Target="../tags/tag10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6.xml"/><Relationship Id="rId1" Type="http://schemas.openxmlformats.org/officeDocument/2006/relationships/tags" Target="../tags/tag103.xml"/><Relationship Id="rId4" Type="http://schemas.openxmlformats.org/officeDocument/2006/relationships/image" Target="../media/image91.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3.xml"/><Relationship Id="rId1" Type="http://schemas.openxmlformats.org/officeDocument/2006/relationships/tags" Target="../tags/tag10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6.xml"/><Relationship Id="rId1" Type="http://schemas.openxmlformats.org/officeDocument/2006/relationships/tags" Target="../tags/tag105.xml"/><Relationship Id="rId4" Type="http://schemas.openxmlformats.org/officeDocument/2006/relationships/image" Target="../media/image92.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xml"/><Relationship Id="rId1" Type="http://schemas.openxmlformats.org/officeDocument/2006/relationships/tags" Target="../tags/tag106.xml"/><Relationship Id="rId4" Type="http://schemas.openxmlformats.org/officeDocument/2006/relationships/image" Target="../media/image93.jpeg"/></Relationships>
</file>

<file path=ppt/slides/_rels/slide56.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svg"/><Relationship Id="rId3" Type="http://schemas.openxmlformats.org/officeDocument/2006/relationships/notesSlide" Target="../notesSlides/notesSlide56.xml"/><Relationship Id="rId7" Type="http://schemas.openxmlformats.org/officeDocument/2006/relationships/image" Target="../media/image97.png"/><Relationship Id="rId12" Type="http://schemas.openxmlformats.org/officeDocument/2006/relationships/image" Target="../media/image102.png"/><Relationship Id="rId2" Type="http://schemas.openxmlformats.org/officeDocument/2006/relationships/slideLayout" Target="../slideLayouts/slideLayout3.xml"/><Relationship Id="rId1" Type="http://schemas.openxmlformats.org/officeDocument/2006/relationships/tags" Target="../tags/tag107.xml"/><Relationship Id="rId6" Type="http://schemas.openxmlformats.org/officeDocument/2006/relationships/image" Target="../media/image96.svg"/><Relationship Id="rId11" Type="http://schemas.openxmlformats.org/officeDocument/2006/relationships/image" Target="../media/image101.sv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sv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tags" Target="../tags/tag108.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1.xml"/><Relationship Id="rId1" Type="http://schemas.openxmlformats.org/officeDocument/2006/relationships/tags" Target="../tags/tag109.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xml"/><Relationship Id="rId1" Type="http://schemas.openxmlformats.org/officeDocument/2006/relationships/tags" Target="../tags/tag11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58.xml"/><Relationship Id="rId4" Type="http://schemas.openxmlformats.org/officeDocument/2006/relationships/image" Target="../media/image35.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6.xml"/><Relationship Id="rId1" Type="http://schemas.openxmlformats.org/officeDocument/2006/relationships/tags" Target="../tags/tag111.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6.xml"/><Relationship Id="rId1" Type="http://schemas.openxmlformats.org/officeDocument/2006/relationships/tags" Target="../tags/tag11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xml"/><Relationship Id="rId1" Type="http://schemas.openxmlformats.org/officeDocument/2006/relationships/tags" Target="../tags/tag113.xml"/><Relationship Id="rId4" Type="http://schemas.openxmlformats.org/officeDocument/2006/relationships/image" Target="../media/image104.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4.xml"/><Relationship Id="rId1" Type="http://schemas.openxmlformats.org/officeDocument/2006/relationships/tags" Target="../tags/tag114.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3.xml"/><Relationship Id="rId1" Type="http://schemas.openxmlformats.org/officeDocument/2006/relationships/tags" Target="../tags/tag115.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3.xml"/><Relationship Id="rId1" Type="http://schemas.openxmlformats.org/officeDocument/2006/relationships/tags" Target="../tags/tag116.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6.xml"/><Relationship Id="rId1" Type="http://schemas.openxmlformats.org/officeDocument/2006/relationships/tags" Target="../tags/tag117.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6.xml"/><Relationship Id="rId1" Type="http://schemas.openxmlformats.org/officeDocument/2006/relationships/tags" Target="../tags/tag118.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3.xml"/><Relationship Id="rId1" Type="http://schemas.openxmlformats.org/officeDocument/2006/relationships/tags" Target="../tags/tag119.xml"/><Relationship Id="rId5" Type="http://schemas.openxmlformats.org/officeDocument/2006/relationships/hyperlink" Target="https://www.shiphelp.org/" TargetMode="External"/><Relationship Id="rId4" Type="http://schemas.openxmlformats.org/officeDocument/2006/relationships/hyperlink" Target="https://www.medicare.gov/plan-compare" TargetMode="Externa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49.xml"/><Relationship Id="rId1" Type="http://schemas.openxmlformats.org/officeDocument/2006/relationships/tags" Target="../tags/tag12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9.gif"/><Relationship Id="rId2" Type="http://schemas.openxmlformats.org/officeDocument/2006/relationships/slideLayout" Target="../slideLayouts/slideLayout3.xml"/><Relationship Id="rId1" Type="http://schemas.openxmlformats.org/officeDocument/2006/relationships/tags" Target="../tags/tag5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7.xml"/><Relationship Id="rId1" Type="http://schemas.openxmlformats.org/officeDocument/2006/relationships/tags" Target="../tags/tag121.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7.xml"/><Relationship Id="rId1" Type="http://schemas.openxmlformats.org/officeDocument/2006/relationships/tags" Target="../tags/tag12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34.xml"/><Relationship Id="rId1" Type="http://schemas.openxmlformats.org/officeDocument/2006/relationships/tags" Target="../tags/tag123.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3.xml"/><Relationship Id="rId1" Type="http://schemas.openxmlformats.org/officeDocument/2006/relationships/tags" Target="../tags/tag124.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3.xml"/><Relationship Id="rId1" Type="http://schemas.openxmlformats.org/officeDocument/2006/relationships/tags" Target="../tags/tag125.xml"/><Relationship Id="rId4" Type="http://schemas.openxmlformats.org/officeDocument/2006/relationships/image" Target="../media/image105.png"/></Relationships>
</file>

<file path=ppt/slides/_rels/slide75.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svg"/><Relationship Id="rId3" Type="http://schemas.openxmlformats.org/officeDocument/2006/relationships/notesSlide" Target="../notesSlides/notesSlide75.xml"/><Relationship Id="rId7" Type="http://schemas.openxmlformats.org/officeDocument/2006/relationships/image" Target="../media/image109.svg"/><Relationship Id="rId12" Type="http://schemas.openxmlformats.org/officeDocument/2006/relationships/image" Target="../media/image114.png"/><Relationship Id="rId2" Type="http://schemas.openxmlformats.org/officeDocument/2006/relationships/slideLayout" Target="../slideLayouts/slideLayout6.xml"/><Relationship Id="rId1" Type="http://schemas.openxmlformats.org/officeDocument/2006/relationships/tags" Target="../tags/tag126.xml"/><Relationship Id="rId6" Type="http://schemas.openxmlformats.org/officeDocument/2006/relationships/image" Target="../media/image108.png"/><Relationship Id="rId11" Type="http://schemas.openxmlformats.org/officeDocument/2006/relationships/image" Target="../media/image113.svg"/><Relationship Id="rId5" Type="http://schemas.openxmlformats.org/officeDocument/2006/relationships/image" Target="../media/image107.svg"/><Relationship Id="rId15" Type="http://schemas.openxmlformats.org/officeDocument/2006/relationships/image" Target="../media/image80.sv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svg"/><Relationship Id="rId14" Type="http://schemas.openxmlformats.org/officeDocument/2006/relationships/image" Target="../media/image79.png"/></Relationships>
</file>

<file path=ppt/slides/_rels/slide76.xml.rels><?xml version="1.0" encoding="UTF-8" standalone="yes"?>
<Relationships xmlns="http://schemas.openxmlformats.org/package/2006/relationships"><Relationship Id="rId8" Type="http://schemas.openxmlformats.org/officeDocument/2006/relationships/image" Target="../media/image95.png"/><Relationship Id="rId13" Type="http://schemas.microsoft.com/office/2007/relationships/hdphoto" Target="../media/hdphoto1.wdp"/><Relationship Id="rId3" Type="http://schemas.openxmlformats.org/officeDocument/2006/relationships/notesSlide" Target="../notesSlides/notesSlide76.xml"/><Relationship Id="rId7" Type="http://schemas.openxmlformats.org/officeDocument/2006/relationships/image" Target="../media/image119.svg"/><Relationship Id="rId12" Type="http://schemas.openxmlformats.org/officeDocument/2006/relationships/image" Target="../media/image122.png"/><Relationship Id="rId2" Type="http://schemas.openxmlformats.org/officeDocument/2006/relationships/slideLayout" Target="../slideLayouts/slideLayout6.xml"/><Relationship Id="rId1" Type="http://schemas.openxmlformats.org/officeDocument/2006/relationships/tags" Target="../tags/tag127.xml"/><Relationship Id="rId6" Type="http://schemas.openxmlformats.org/officeDocument/2006/relationships/image" Target="../media/image118.png"/><Relationship Id="rId11" Type="http://schemas.openxmlformats.org/officeDocument/2006/relationships/image" Target="../media/image121.svg"/><Relationship Id="rId5" Type="http://schemas.openxmlformats.org/officeDocument/2006/relationships/image" Target="../media/image117.svg"/><Relationship Id="rId10" Type="http://schemas.openxmlformats.org/officeDocument/2006/relationships/image" Target="../media/image120.png"/><Relationship Id="rId4" Type="http://schemas.openxmlformats.org/officeDocument/2006/relationships/image" Target="../media/image116.png"/><Relationship Id="rId9" Type="http://schemas.openxmlformats.org/officeDocument/2006/relationships/image" Target="../media/image96.sv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4.xml"/><Relationship Id="rId1" Type="http://schemas.openxmlformats.org/officeDocument/2006/relationships/tags" Target="../tags/tag128.xml"/><Relationship Id="rId4" Type="http://schemas.openxmlformats.org/officeDocument/2006/relationships/image" Target="../media/image123.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6.xml"/><Relationship Id="rId1" Type="http://schemas.openxmlformats.org/officeDocument/2006/relationships/tags" Target="../tags/tag129.xml"/><Relationship Id="rId4" Type="http://schemas.openxmlformats.org/officeDocument/2006/relationships/image" Target="../media/image124.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3.xml"/><Relationship Id="rId1" Type="http://schemas.openxmlformats.org/officeDocument/2006/relationships/tags" Target="../tags/tag130.xml"/><Relationship Id="rId4" Type="http://schemas.openxmlformats.org/officeDocument/2006/relationships/hyperlink" Target="https://www.medicare.gov/plan-compare"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6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80.xml.rels><?xml version="1.0" encoding="UTF-8" standalone="yes"?>
<Relationships xmlns="http://schemas.openxmlformats.org/package/2006/relationships"><Relationship Id="rId8" Type="http://schemas.openxmlformats.org/officeDocument/2006/relationships/image" Target="../media/image128.svg"/><Relationship Id="rId13" Type="http://schemas.openxmlformats.org/officeDocument/2006/relationships/image" Target="../media/image106.png"/><Relationship Id="rId3" Type="http://schemas.openxmlformats.org/officeDocument/2006/relationships/notesSlide" Target="../notesSlides/notesSlide80.xml"/><Relationship Id="rId7" Type="http://schemas.openxmlformats.org/officeDocument/2006/relationships/image" Target="../media/image127.png"/><Relationship Id="rId12" Type="http://schemas.openxmlformats.org/officeDocument/2006/relationships/image" Target="../media/image132.svg"/><Relationship Id="rId2" Type="http://schemas.openxmlformats.org/officeDocument/2006/relationships/slideLayout" Target="../slideLayouts/slideLayout4.xml"/><Relationship Id="rId1" Type="http://schemas.openxmlformats.org/officeDocument/2006/relationships/tags" Target="../tags/tag131.xml"/><Relationship Id="rId6" Type="http://schemas.openxmlformats.org/officeDocument/2006/relationships/image" Target="../media/image126.png"/><Relationship Id="rId11" Type="http://schemas.openxmlformats.org/officeDocument/2006/relationships/image" Target="../media/image131.png"/><Relationship Id="rId5" Type="http://schemas.openxmlformats.org/officeDocument/2006/relationships/image" Target="../media/image125.svg"/><Relationship Id="rId10" Type="http://schemas.openxmlformats.org/officeDocument/2006/relationships/image" Target="../media/image130.svg"/><Relationship Id="rId4" Type="http://schemas.openxmlformats.org/officeDocument/2006/relationships/image" Target="../media/image114.png"/><Relationship Id="rId9" Type="http://schemas.openxmlformats.org/officeDocument/2006/relationships/image" Target="../media/image129.png"/><Relationship Id="rId14" Type="http://schemas.openxmlformats.org/officeDocument/2006/relationships/image" Target="../media/image133.sv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3.xml"/><Relationship Id="rId1" Type="http://schemas.openxmlformats.org/officeDocument/2006/relationships/tags" Target="../tags/tag13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4.xml"/><Relationship Id="rId1" Type="http://schemas.openxmlformats.org/officeDocument/2006/relationships/tags" Target="../tags/tag133.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6.xml"/><Relationship Id="rId1" Type="http://schemas.openxmlformats.org/officeDocument/2006/relationships/tags" Target="../tags/tag134.xml"/></Relationships>
</file>

<file path=ppt/slides/_rels/slide8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84.xml"/><Relationship Id="rId7" Type="http://schemas.openxmlformats.org/officeDocument/2006/relationships/image" Target="../media/image137.png"/><Relationship Id="rId2" Type="http://schemas.openxmlformats.org/officeDocument/2006/relationships/slideLayout" Target="../slideLayouts/slideLayout6.xml"/><Relationship Id="rId1" Type="http://schemas.openxmlformats.org/officeDocument/2006/relationships/tags" Target="../tags/tag135.xml"/><Relationship Id="rId6" Type="http://schemas.openxmlformats.org/officeDocument/2006/relationships/image" Target="../media/image136.png"/><Relationship Id="rId5" Type="http://schemas.openxmlformats.org/officeDocument/2006/relationships/image" Target="../media/image135.svg"/><Relationship Id="rId10" Type="http://schemas.openxmlformats.org/officeDocument/2006/relationships/image" Target="../media/image139.svg"/><Relationship Id="rId4" Type="http://schemas.openxmlformats.org/officeDocument/2006/relationships/image" Target="../media/image134.png"/><Relationship Id="rId9" Type="http://schemas.openxmlformats.org/officeDocument/2006/relationships/image" Target="../media/image138.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3.xml"/><Relationship Id="rId1" Type="http://schemas.openxmlformats.org/officeDocument/2006/relationships/tags" Target="../tags/tag136.xml"/><Relationship Id="rId5" Type="http://schemas.openxmlformats.org/officeDocument/2006/relationships/image" Target="../media/image80.svg"/><Relationship Id="rId4" Type="http://schemas.openxmlformats.org/officeDocument/2006/relationships/image" Target="../media/image79.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7.xml"/><Relationship Id="rId1" Type="http://schemas.openxmlformats.org/officeDocument/2006/relationships/tags" Target="../tags/tag137.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6.xml"/><Relationship Id="rId1" Type="http://schemas.openxmlformats.org/officeDocument/2006/relationships/tags" Target="../tags/tag138.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3.xml"/><Relationship Id="rId1" Type="http://schemas.openxmlformats.org/officeDocument/2006/relationships/tags" Target="../tags/tag139.xml"/></Relationships>
</file>

<file path=ppt/slides/_rels/slide89.xml.rels><?xml version="1.0" encoding="UTF-8" standalone="yes"?>
<Relationships xmlns="http://schemas.openxmlformats.org/package/2006/relationships"><Relationship Id="rId8" Type="http://schemas.openxmlformats.org/officeDocument/2006/relationships/hyperlink" Target="https://www.healthcare.gov/" TargetMode="External"/><Relationship Id="rId3" Type="http://schemas.openxmlformats.org/officeDocument/2006/relationships/notesSlide" Target="../notesSlides/notesSlide89.xml"/><Relationship Id="rId7" Type="http://schemas.openxmlformats.org/officeDocument/2006/relationships/image" Target="../media/image143.svg"/><Relationship Id="rId2" Type="http://schemas.openxmlformats.org/officeDocument/2006/relationships/slideLayout" Target="../slideLayouts/slideLayout3.xml"/><Relationship Id="rId1" Type="http://schemas.openxmlformats.org/officeDocument/2006/relationships/tags" Target="../tags/tag140.xml"/><Relationship Id="rId6" Type="http://schemas.openxmlformats.org/officeDocument/2006/relationships/image" Target="../media/image142.png"/><Relationship Id="rId5" Type="http://schemas.openxmlformats.org/officeDocument/2006/relationships/image" Target="../media/image141.svg"/><Relationship Id="rId4" Type="http://schemas.openxmlformats.org/officeDocument/2006/relationships/image" Target="../media/image14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61.xml"/><Relationship Id="rId5" Type="http://schemas.openxmlformats.org/officeDocument/2006/relationships/image" Target="../media/image44.png"/><Relationship Id="rId4" Type="http://schemas.openxmlformats.org/officeDocument/2006/relationships/image" Target="../media/image43.png"/></Relationships>
</file>

<file path=ppt/slides/_rels/slide90.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notesSlide" Target="../notesSlides/notesSlide90.xml"/><Relationship Id="rId7" Type="http://schemas.openxmlformats.org/officeDocument/2006/relationships/image" Target="../media/image146.png"/><Relationship Id="rId2" Type="http://schemas.openxmlformats.org/officeDocument/2006/relationships/slideLayout" Target="../slideLayouts/slideLayout46.xml"/><Relationship Id="rId1" Type="http://schemas.openxmlformats.org/officeDocument/2006/relationships/tags" Target="../tags/tag141.xml"/><Relationship Id="rId6" Type="http://schemas.openxmlformats.org/officeDocument/2006/relationships/image" Target="../media/image145.svg"/><Relationship Id="rId11" Type="http://schemas.openxmlformats.org/officeDocument/2006/relationships/image" Target="../media/image150.svg"/><Relationship Id="rId5" Type="http://schemas.openxmlformats.org/officeDocument/2006/relationships/image" Target="../media/image144.png"/><Relationship Id="rId10" Type="http://schemas.openxmlformats.org/officeDocument/2006/relationships/image" Target="../media/image149.png"/><Relationship Id="rId4" Type="http://schemas.openxmlformats.org/officeDocument/2006/relationships/hyperlink" Target="https://www.healthcare.gov/" TargetMode="External"/><Relationship Id="rId9" Type="http://schemas.openxmlformats.org/officeDocument/2006/relationships/image" Target="../media/image148.sv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6.xml"/><Relationship Id="rId1" Type="http://schemas.openxmlformats.org/officeDocument/2006/relationships/tags" Target="../tags/tag142.xml"/><Relationship Id="rId5" Type="http://schemas.openxmlformats.org/officeDocument/2006/relationships/image" Target="../media/image152.png"/><Relationship Id="rId4" Type="http://schemas.openxmlformats.org/officeDocument/2006/relationships/image" Target="../media/image151.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7.xml"/><Relationship Id="rId1" Type="http://schemas.openxmlformats.org/officeDocument/2006/relationships/tags" Target="../tags/tag143.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5.xml"/><Relationship Id="rId1" Type="http://schemas.openxmlformats.org/officeDocument/2006/relationships/tags" Target="../tags/tag144.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3.xml"/><Relationship Id="rId1" Type="http://schemas.openxmlformats.org/officeDocument/2006/relationships/tags" Target="../tags/tag145.xml"/></Relationships>
</file>

<file path=ppt/slides/_rels/slide95.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notesSlide" Target="../notesSlides/notesSlide95.xml"/><Relationship Id="rId7" Type="http://schemas.openxmlformats.org/officeDocument/2006/relationships/image" Target="../media/image154.png"/><Relationship Id="rId2" Type="http://schemas.openxmlformats.org/officeDocument/2006/relationships/slideLayout" Target="../slideLayouts/slideLayout6.xml"/><Relationship Id="rId1" Type="http://schemas.openxmlformats.org/officeDocument/2006/relationships/tags" Target="../tags/tag146.xml"/><Relationship Id="rId6" Type="http://schemas.openxmlformats.org/officeDocument/2006/relationships/image" Target="../media/image125.svg"/><Relationship Id="rId5" Type="http://schemas.openxmlformats.org/officeDocument/2006/relationships/image" Target="../media/image114.png"/><Relationship Id="rId4" Type="http://schemas.openxmlformats.org/officeDocument/2006/relationships/image" Target="../media/image153.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48.xml"/><Relationship Id="rId1" Type="http://schemas.openxmlformats.org/officeDocument/2006/relationships/tags" Target="../tags/tag147.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6.xml"/><Relationship Id="rId1" Type="http://schemas.openxmlformats.org/officeDocument/2006/relationships/tags" Target="../tags/tag148.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3.xml"/><Relationship Id="rId1" Type="http://schemas.openxmlformats.org/officeDocument/2006/relationships/tags" Target="../tags/tag149.xml"/><Relationship Id="rId4" Type="http://schemas.openxmlformats.org/officeDocument/2006/relationships/hyperlink" Target="https://www.ssa.gov/medicare/part-d-extra-help" TargetMode="Externa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4.xml"/><Relationship Id="rId1" Type="http://schemas.openxmlformats.org/officeDocument/2006/relationships/tags" Target="../tags/tag150.xml"/><Relationship Id="rId4" Type="http://schemas.openxmlformats.org/officeDocument/2006/relationships/image" Target="../media/image1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S"/>
              <a:t>Comenzando con Medicare</a:t>
            </a: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s-US" sz="2800" dirty="0">
                <a:solidFill>
                  <a:prstClr val="white"/>
                </a:solidFill>
              </a:rPr>
              <a:t>Medicare Original a diferencia de Medicare </a:t>
            </a:r>
            <a:r>
              <a:rPr lang="es-US" sz="2800" dirty="0" err="1">
                <a:solidFill>
                  <a:prstClr val="white"/>
                </a:solidFill>
              </a:rPr>
              <a:t>Advantage</a:t>
            </a:r>
            <a:r>
              <a:rPr lang="es-US" sz="2800" dirty="0">
                <a:solidFill>
                  <a:prstClr val="white"/>
                </a:solidFill>
              </a:rPr>
              <a:t>:</a:t>
            </a:r>
            <a:br>
              <a:rPr lang="es-US" sz="2800" dirty="0">
                <a:solidFill>
                  <a:prstClr val="white"/>
                </a:solidFill>
              </a:rPr>
            </a:br>
            <a:r>
              <a:rPr lang="es-US" sz="2800" dirty="0">
                <a:solidFill>
                  <a:prstClr val="white"/>
                </a:solidFill>
              </a:rPr>
              <a:t>Opciones de médicos y hospitales</a:t>
            </a:r>
          </a:p>
        </p:txBody>
      </p:sp>
      <p:graphicFrame>
        <p:nvGraphicFramePr>
          <p:cNvPr id="8" name="Table 7" descr="Esta tabla muestra diferencias en opciones de médicos y hospitales entre Medicare Original y Medicare Advantage ">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2740048242"/>
              </p:ext>
            </p:extLst>
          </p:nvPr>
        </p:nvGraphicFramePr>
        <p:xfrm>
          <a:off x="612319" y="1344992"/>
          <a:ext cx="10967362" cy="4870186"/>
        </p:xfrm>
        <a:graphic>
          <a:graphicData uri="http://schemas.openxmlformats.org/drawingml/2006/table">
            <a:tbl>
              <a:tblPr firstRow="1" bandRow="1"/>
              <a:tblGrid>
                <a:gridCol w="5483681">
                  <a:extLst>
                    <a:ext uri="{9D8B030D-6E8A-4147-A177-3AD203B41FA5}">
                      <a16:colId xmlns:a16="http://schemas.microsoft.com/office/drawing/2014/main" val="3939814607"/>
                    </a:ext>
                  </a:extLst>
                </a:gridCol>
                <a:gridCol w="5483681">
                  <a:extLst>
                    <a:ext uri="{9D8B030D-6E8A-4147-A177-3AD203B41FA5}">
                      <a16:colId xmlns:a16="http://schemas.microsoft.com/office/drawing/2014/main" val="3510080372"/>
                    </a:ext>
                  </a:extLst>
                </a:gridCol>
              </a:tblGrid>
              <a:tr h="7475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r>
                        <a:rPr lang="es-US" sz="2800" b="1">
                          <a:solidFill>
                            <a:srgbClr val="006CAA"/>
                          </a:solidFill>
                          <a:effectLst/>
                          <a:latin typeface="+mn-lt"/>
                          <a:cs typeface="Arial" panose="020B0604020202020204" pitchFamily="34" charset="0"/>
                        </a:rPr>
                        <a:t>Medicare Original</a:t>
                      </a: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US" sz="2800" b="1">
                          <a:solidFill>
                            <a:srgbClr val="006CAA"/>
                          </a:solidFill>
                          <a:effectLst/>
                          <a:latin typeface="+mn-lt"/>
                          <a:cs typeface="Arial" panose="020B0604020202020204" pitchFamily="34" charset="0"/>
                        </a:rPr>
                        <a:t>Medicare Advantage (Parte C)</a:t>
                      </a: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256654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r>
                        <a:rPr lang="es-US" sz="2400">
                          <a:solidFill>
                            <a:srgbClr val="00529B"/>
                          </a:solidFill>
                          <a:effectLst/>
                          <a:latin typeface="+mn-lt"/>
                          <a:cs typeface="Arial" panose="020B0604020202020204" pitchFamily="34" charset="0"/>
                        </a:rPr>
                        <a:t>Puede utilizar </a:t>
                      </a:r>
                      <a:r>
                        <a:rPr lang="es-US" sz="2400" b="1">
                          <a:solidFill>
                            <a:srgbClr val="00529B"/>
                          </a:solidFill>
                          <a:effectLst/>
                          <a:latin typeface="+mn-lt"/>
                          <a:cs typeface="Arial" panose="020B0604020202020204" pitchFamily="34" charset="0"/>
                        </a:rPr>
                        <a:t>cualquier médico u hospital que acepte Medicare,</a:t>
                      </a:r>
                      <a:r>
                        <a:rPr lang="es-US" sz="2400" b="1" baseline="0">
                          <a:solidFill>
                            <a:srgbClr val="00529B"/>
                          </a:solidFill>
                          <a:effectLst/>
                          <a:latin typeface="+mn-lt"/>
                          <a:cs typeface="Arial" panose="020B0604020202020204" pitchFamily="34" charset="0"/>
                        </a:rPr>
                        <a:t> en cualquier lugar de los EE. UU.</a:t>
                      </a:r>
                    </a:p>
                    <a:p>
                      <a:pPr lvl="0"/>
                      <a:br>
                        <a:rPr lang="es-US" sz="2400">
                          <a:solidFill>
                            <a:srgbClr val="00529B"/>
                          </a:solidFill>
                          <a:effectLst/>
                          <a:latin typeface="+mn-lt"/>
                          <a:cs typeface="Arial" panose="020B0604020202020204" pitchFamily="34" charset="0"/>
                        </a:rPr>
                      </a:br>
                      <a:endParaRPr lang="es-US" sz="2400">
                        <a:solidFill>
                          <a:srgbClr val="00529B"/>
                        </a:solidFill>
                        <a:effectLst/>
                        <a:latin typeface="+mn-lt"/>
                        <a:cs typeface="Arial" panose="020B0604020202020204" pitchFamily="34" charset="0"/>
                      </a:endParaRP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US" sz="2400" dirty="0">
                          <a:solidFill>
                            <a:srgbClr val="00529B"/>
                          </a:solidFill>
                          <a:effectLst/>
                          <a:latin typeface="+mn-lt"/>
                          <a:cs typeface="Arial" panose="020B0604020202020204" pitchFamily="34" charset="0"/>
                        </a:rPr>
                        <a:t>En muchos casos, solo puede usar </a:t>
                      </a:r>
                      <a:r>
                        <a:rPr lang="es-US" sz="2400" b="1" dirty="0">
                          <a:solidFill>
                            <a:srgbClr val="00529B"/>
                          </a:solidFill>
                          <a:effectLst/>
                          <a:latin typeface="+mn-lt"/>
                          <a:cs typeface="Arial" panose="020B0604020202020204" pitchFamily="34" charset="0"/>
                        </a:rPr>
                        <a:t>médicos y otros proveedores que están en la red y el área de servicio del plan </a:t>
                      </a:r>
                      <a:r>
                        <a:rPr lang="es-US" sz="2400" b="0" baseline="0" dirty="0">
                          <a:solidFill>
                            <a:srgbClr val="00529B"/>
                          </a:solidFill>
                          <a:effectLst/>
                          <a:latin typeface="+mn-lt"/>
                          <a:cs typeface="Arial" panose="020B0604020202020204" pitchFamily="34" charset="0"/>
                        </a:rPr>
                        <a:t>(para atención que no sea de emergencia). </a:t>
                      </a:r>
                      <a:r>
                        <a:rPr lang="es-US" sz="2400" dirty="0">
                          <a:solidFill>
                            <a:srgbClr val="00529B"/>
                          </a:solidFill>
                          <a:effectLst/>
                          <a:latin typeface="+mn-lt"/>
                          <a:cs typeface="Arial" panose="020B0604020202020204" pitchFamily="34" charset="0"/>
                        </a:rPr>
                        <a:t>Algunos planes ofrecen cobertura que no es de emergencia fuera de la red, pero generalmente a un costo más alto. </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r h="9908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r>
                        <a:rPr lang="es-US" sz="2400">
                          <a:solidFill>
                            <a:srgbClr val="00529B"/>
                          </a:solidFill>
                          <a:effectLst/>
                          <a:latin typeface="+mn-lt"/>
                          <a:cs typeface="Arial" panose="020B0604020202020204" pitchFamily="34" charset="0"/>
                        </a:rPr>
                        <a:t>En la mayoría de los casos, </a:t>
                      </a:r>
                      <a:r>
                        <a:rPr lang="es-US" sz="2400" b="1">
                          <a:solidFill>
                            <a:srgbClr val="00529B"/>
                          </a:solidFill>
                          <a:effectLst/>
                          <a:latin typeface="+mn-lt"/>
                          <a:cs typeface="Arial" panose="020B0604020202020204" pitchFamily="34" charset="0"/>
                        </a:rPr>
                        <a:t>no necesita </a:t>
                      </a:r>
                      <a:r>
                        <a:rPr lang="es-US" sz="2400">
                          <a:solidFill>
                            <a:srgbClr val="00529B"/>
                          </a:solidFill>
                          <a:effectLst/>
                          <a:latin typeface="+mn-lt"/>
                          <a:cs typeface="Arial" panose="020B0604020202020204" pitchFamily="34" charset="0"/>
                        </a:rPr>
                        <a:t>una derivación para ver a un especialista.</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s-US" sz="2400" b="1" dirty="0">
                          <a:solidFill>
                            <a:srgbClr val="00529B"/>
                          </a:solidFill>
                          <a:effectLst/>
                          <a:latin typeface="+mn-lt"/>
                          <a:cs typeface="Arial" panose="020B0604020202020204" pitchFamily="34" charset="0"/>
                        </a:rPr>
                        <a:t>Puede que deba </a:t>
                      </a:r>
                      <a:r>
                        <a:rPr lang="es-US" sz="2400" dirty="0">
                          <a:solidFill>
                            <a:srgbClr val="00529B"/>
                          </a:solidFill>
                          <a:effectLst/>
                          <a:latin typeface="+mn-lt"/>
                          <a:cs typeface="Arial" panose="020B0604020202020204" pitchFamily="34" charset="0"/>
                        </a:rPr>
                        <a:t>obtener un remitido para ver a un especialista.</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469587612"/>
                  </a:ext>
                </a:extLst>
              </a:tr>
            </a:tbl>
          </a:graphicData>
        </a:graphic>
      </p:graphicFrame>
      <p:sp>
        <p:nvSpPr>
          <p:cNvPr id="5" name="Slide Number Placeholder 4">
            <a:extLst>
              <a:ext uri="{FF2B5EF4-FFF2-40B4-BE49-F238E27FC236}">
                <a16:creationId xmlns:a16="http://schemas.microsoft.com/office/drawing/2014/main" id="{6B0F3956-9C1B-4BD6-B297-09FE1CECABD7}"/>
              </a:ext>
            </a:extLst>
          </p:cNvPr>
          <p:cNvSpPr>
            <a:spLocks noGrp="1"/>
          </p:cNvSpPr>
          <p:nvPr>
            <p:ph type="sldNum" sz="quarter" idx="12"/>
          </p:nvPr>
        </p:nvSpPr>
        <p:spPr/>
        <p:txBody>
          <a:bodyPr/>
          <a:lstStyle/>
          <a:p>
            <a:fld id="{48F63A3B-78C7-47BE-AE5E-E10140E04643}" type="slidenum">
              <a:rPr lang="en-US" smtClean="0"/>
              <a:pPr/>
              <a:t>10</a:t>
            </a:fld>
            <a:endParaRPr lang="en-US"/>
          </a:p>
        </p:txBody>
      </p:sp>
      <p:sp>
        <p:nvSpPr>
          <p:cNvPr id="2" name="Date Placeholder 1"/>
          <p:cNvSpPr>
            <a:spLocks noGrp="1"/>
          </p:cNvSpPr>
          <p:nvPr>
            <p:ph type="dt" sz="half" idx="10"/>
          </p:nvPr>
        </p:nvSpPr>
        <p:spPr/>
        <p:txBody>
          <a:bodyPr/>
          <a:lstStyle/>
          <a:p>
            <a:r>
              <a:rPr lang="es-US"/>
              <a:t>Mayo de 2023</a:t>
            </a:r>
          </a:p>
        </p:txBody>
      </p:sp>
      <p:sp>
        <p:nvSpPr>
          <p:cNvPr id="3" name="Footer Placeholder 2"/>
          <p:cNvSpPr>
            <a:spLocks noGrp="1"/>
          </p:cNvSpPr>
          <p:nvPr>
            <p:ph type="ftr" sz="quarter" idx="11"/>
          </p:nvPr>
        </p:nvSpPr>
        <p:spPr/>
        <p:txBody>
          <a:bodyPr/>
          <a:lstStyle/>
          <a:p>
            <a:r>
              <a:rPr lang="es-US"/>
              <a:t>Comenzando con Medicare</a:t>
            </a:r>
          </a:p>
        </p:txBody>
      </p:sp>
    </p:spTree>
    <p:custDataLst>
      <p:tags r:id="rId1"/>
    </p:custDataLst>
    <p:extLst>
      <p:ext uri="{BB962C8B-B14F-4D97-AF65-F5344CB8AC3E}">
        <p14:creationId xmlns:p14="http://schemas.microsoft.com/office/powerpoint/2010/main" val="4705709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¿En qué se diferencian Medicare y Medicaid?</a:t>
            </a:r>
          </a:p>
        </p:txBody>
      </p:sp>
      <p:graphicFrame>
        <p:nvGraphicFramePr>
          <p:cNvPr id="9" name="Content Placeholder 8" descr="Esta tabla muestra las principales diferencias entre Medicare y Medicaid">
            <a:extLst>
              <a:ext uri="{FF2B5EF4-FFF2-40B4-BE49-F238E27FC236}">
                <a16:creationId xmlns:a16="http://schemas.microsoft.com/office/drawing/2014/main" id="{F2EE59AA-B1E9-42F9-A724-72DDB292DA70}"/>
              </a:ext>
            </a:extLst>
          </p:cNvPr>
          <p:cNvGraphicFramePr>
            <a:graphicFrameLocks noGrp="1"/>
          </p:cNvGraphicFramePr>
          <p:nvPr>
            <p:ph sz="quarter" idx="13"/>
            <p:extLst>
              <p:ext uri="{D42A27DB-BD31-4B8C-83A1-F6EECF244321}">
                <p14:modId xmlns:p14="http://schemas.microsoft.com/office/powerpoint/2010/main" val="1770246044"/>
              </p:ext>
            </p:extLst>
          </p:nvPr>
        </p:nvGraphicFramePr>
        <p:xfrm>
          <a:off x="346037" y="1350739"/>
          <a:ext cx="11499925" cy="5021906"/>
        </p:xfrm>
        <a:graphic>
          <a:graphicData uri="http://schemas.openxmlformats.org/drawingml/2006/table">
            <a:tbl>
              <a:tblPr firstRow="1">
                <a:tableStyleId>{5FD0F851-EC5A-4D38-B0AD-8093EC10F338}</a:tableStyleId>
              </a:tblPr>
              <a:tblGrid>
                <a:gridCol w="5766099">
                  <a:extLst>
                    <a:ext uri="{9D8B030D-6E8A-4147-A177-3AD203B41FA5}">
                      <a16:colId xmlns:a16="http://schemas.microsoft.com/office/drawing/2014/main" val="2620817582"/>
                    </a:ext>
                  </a:extLst>
                </a:gridCol>
                <a:gridCol w="5733826">
                  <a:extLst>
                    <a:ext uri="{9D8B030D-6E8A-4147-A177-3AD203B41FA5}">
                      <a16:colId xmlns:a16="http://schemas.microsoft.com/office/drawing/2014/main" val="634243099"/>
                    </a:ext>
                  </a:extLst>
                </a:gridCol>
              </a:tblGrid>
              <a:tr h="46514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847725" indent="0" algn="ctr">
                        <a:lnSpc>
                          <a:spcPct val="100000"/>
                        </a:lnSpc>
                        <a:spcBef>
                          <a:spcPts val="600"/>
                        </a:spcBef>
                        <a:spcAft>
                          <a:spcPts val="0"/>
                        </a:spcAft>
                      </a:pPr>
                      <a:r>
                        <a:rPr lang="es-US" sz="2400" b="1" dirty="0">
                          <a:solidFill>
                            <a:srgbClr val="00529B"/>
                          </a:solidFill>
                          <a:effectLst/>
                        </a:rPr>
                        <a:t>         Medicare</a:t>
                      </a:r>
                      <a:r>
                        <a:rPr lang="es-US" sz="2400" b="1" baseline="0" dirty="0">
                          <a:solidFill>
                            <a:srgbClr val="00529B"/>
                          </a:solidFill>
                          <a:effectLst/>
                        </a:rPr>
                        <a:t> </a:t>
                      </a:r>
                    </a:p>
                  </a:txBody>
                  <a:tcPr marL="0" marR="0" marT="0" marB="0">
                    <a:lnL w="12700" cap="flat" cmpd="sng" algn="ctr">
                      <a:no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798830" indent="0" algn="ctr" defTabSz="914400" rtl="0" eaLnBrk="1" latinLnBrk="0" hangingPunct="1">
                        <a:lnSpc>
                          <a:spcPct val="100000"/>
                        </a:lnSpc>
                        <a:spcBef>
                          <a:spcPts val="600"/>
                        </a:spcBef>
                        <a:spcAft>
                          <a:spcPts val="0"/>
                        </a:spcAft>
                      </a:pPr>
                      <a:r>
                        <a:rPr lang="es-US" sz="2400" b="1" dirty="0">
                          <a:solidFill>
                            <a:srgbClr val="00529B"/>
                          </a:solidFill>
                          <a:effectLst/>
                        </a:rPr>
                        <a:t>Medicaid</a:t>
                      </a:r>
                    </a:p>
                  </a:txBody>
                  <a:tcPr marL="0" marR="0" marT="0" marB="0">
                    <a:lnL w="12700" cap="flat" cmpd="sng" algn="ctr">
                      <a:solidFill>
                        <a:schemeClr val="accent5">
                          <a:lumMod val="40000"/>
                          <a:lumOff val="6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472430674"/>
                  </a:ext>
                </a:extLst>
              </a:tr>
              <a:tr h="3708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600"/>
                        </a:spcBef>
                        <a:spcAft>
                          <a:spcPts val="0"/>
                        </a:spcAft>
                        <a:buClrTx/>
                        <a:buSzTx/>
                        <a:buFontTx/>
                        <a:buNone/>
                        <a:tabLst/>
                      </a:pPr>
                      <a:r>
                        <a:rPr kumimoji="0" lang="es-US" sz="2300" b="0" u="none" strike="noStrike" cap="none" normalizeH="0" baseline="0" dirty="0">
                          <a:ln>
                            <a:noFill/>
                          </a:ln>
                          <a:solidFill>
                            <a:srgbClr val="00529B"/>
                          </a:solidFill>
                          <a:effectLst/>
                        </a:rPr>
                        <a:t>Programa nacional que es uniforme en todo </a:t>
                      </a:r>
                      <a:br>
                        <a:rPr kumimoji="0" lang="es-US" sz="2300" b="0" u="none" strike="noStrike" cap="none" normalizeH="0" baseline="0" dirty="0">
                          <a:ln>
                            <a:noFill/>
                          </a:ln>
                          <a:solidFill>
                            <a:srgbClr val="00529B"/>
                          </a:solidFill>
                          <a:effectLst/>
                        </a:rPr>
                      </a:br>
                      <a:r>
                        <a:rPr kumimoji="0" lang="es-US" sz="2300" b="0" u="none" strike="noStrike" cap="none" normalizeH="0" baseline="0" dirty="0">
                          <a:ln>
                            <a:noFill/>
                          </a:ln>
                          <a:solidFill>
                            <a:srgbClr val="00529B"/>
                          </a:solidFill>
                          <a:effectLst/>
                        </a:rPr>
                        <a:t>el país</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auto" latinLnBrk="0" hangingPunct="1">
                        <a:lnSpc>
                          <a:spcPct val="100000"/>
                        </a:lnSpc>
                        <a:spcBef>
                          <a:spcPts val="600"/>
                        </a:spcBef>
                        <a:spcAft>
                          <a:spcPts val="0"/>
                        </a:spcAft>
                        <a:buClrTx/>
                        <a:buSzTx/>
                        <a:buFontTx/>
                        <a:buNone/>
                        <a:tabLst/>
                        <a:defRPr/>
                      </a:pPr>
                      <a:r>
                        <a:rPr kumimoji="0" lang="es-US" sz="2300" b="0" u="none" strike="noStrike" cap="none" normalizeH="0" baseline="0">
                          <a:ln>
                            <a:noFill/>
                          </a:ln>
                          <a:solidFill>
                            <a:srgbClr val="00529B"/>
                          </a:solidFill>
                          <a:effectLst/>
                        </a:rPr>
                        <a:t>Programas estatales que varían entre estados</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2769080294"/>
                  </a:ext>
                </a:extLst>
              </a:tr>
              <a:tr h="3708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600"/>
                        </a:spcBef>
                        <a:spcAft>
                          <a:spcPts val="0"/>
                        </a:spcAft>
                        <a:buClrTx/>
                        <a:buSzTx/>
                        <a:buFontTx/>
                        <a:buNone/>
                        <a:tabLst/>
                      </a:pPr>
                      <a:r>
                        <a:rPr kumimoji="0" lang="es-US" sz="2300" b="0" u="none" strike="noStrike" cap="none" normalizeH="0" baseline="0" dirty="0">
                          <a:ln>
                            <a:noFill/>
                          </a:ln>
                          <a:solidFill>
                            <a:srgbClr val="00529B"/>
                          </a:solidFill>
                          <a:effectLst/>
                        </a:rPr>
                        <a:t>Administrado por el gobierno federal</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auto" latinLnBrk="0" hangingPunct="1">
                        <a:lnSpc>
                          <a:spcPct val="100000"/>
                        </a:lnSpc>
                        <a:spcBef>
                          <a:spcPts val="600"/>
                        </a:spcBef>
                        <a:spcAft>
                          <a:spcPts val="0"/>
                        </a:spcAft>
                        <a:buClrTx/>
                        <a:buSzTx/>
                        <a:buFontTx/>
                        <a:buNone/>
                        <a:tabLst/>
                        <a:defRPr/>
                      </a:pPr>
                      <a:r>
                        <a:rPr kumimoji="0" lang="es-US" sz="2300" b="0" u="none" strike="noStrike" cap="none" normalizeH="0" baseline="0" dirty="0">
                          <a:ln>
                            <a:noFill/>
                          </a:ln>
                          <a:solidFill>
                            <a:srgbClr val="00529B"/>
                          </a:solidFill>
                          <a:effectLst/>
                        </a:rPr>
                        <a:t>Administrado por los gobiernos estatales dentro de las leyes federales (asociación federal/estatal)</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1648678382"/>
                  </a:ext>
                </a:extLst>
              </a:tr>
              <a:tr h="3708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600"/>
                        </a:spcBef>
                        <a:spcAft>
                          <a:spcPts val="0"/>
                        </a:spcAft>
                        <a:buClrTx/>
                        <a:buSzTx/>
                        <a:buFontTx/>
                        <a:buNone/>
                        <a:tabLst/>
                      </a:pPr>
                      <a:r>
                        <a:rPr kumimoji="0" lang="es-US" sz="2300" b="0" u="none" strike="noStrike" cap="none" normalizeH="0" baseline="0">
                          <a:ln>
                            <a:noFill/>
                          </a:ln>
                          <a:solidFill>
                            <a:srgbClr val="00529B"/>
                          </a:solidFill>
                          <a:effectLst/>
                        </a:rPr>
                        <a:t>Seguro médico para personas mayores de 65 años, personas menores de 65 años con ciertas discapacidades o cualquier edad con enfermedad renal en etapa terminal (ESRD, por sus siglas en inglés)</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0"/>
                        </a:spcBef>
                        <a:spcAft>
                          <a:spcPts val="1200"/>
                        </a:spcAft>
                        <a:buClrTx/>
                        <a:buSzTx/>
                        <a:buFontTx/>
                        <a:buNone/>
                        <a:tabLst/>
                      </a:pPr>
                      <a:r>
                        <a:rPr kumimoji="0" lang="es-US" sz="2300" b="0" u="none" strike="noStrike" cap="none" normalizeH="0" baseline="0" dirty="0">
                          <a:ln>
                            <a:noFill/>
                          </a:ln>
                          <a:solidFill>
                            <a:srgbClr val="00529B"/>
                          </a:solidFill>
                          <a:effectLst/>
                        </a:rPr>
                        <a:t>Seguro médico para personas según necesidad, requisitos financieros y </a:t>
                      </a:r>
                      <a:br>
                        <a:rPr kumimoji="0" lang="es-US" sz="2300" b="0" u="none" strike="noStrike" cap="none" normalizeH="0" baseline="0" dirty="0">
                          <a:ln>
                            <a:noFill/>
                          </a:ln>
                          <a:solidFill>
                            <a:srgbClr val="00529B"/>
                          </a:solidFill>
                          <a:effectLst/>
                        </a:rPr>
                      </a:br>
                      <a:r>
                        <a:rPr kumimoji="0" lang="es-US" sz="2300" b="0" u="none" strike="noStrike" cap="none" normalizeH="0" baseline="0" dirty="0">
                          <a:ln>
                            <a:noFill/>
                          </a:ln>
                          <a:solidFill>
                            <a:srgbClr val="00529B"/>
                          </a:solidFill>
                          <a:effectLst/>
                        </a:rPr>
                        <a:t>no financieros </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1217797421"/>
                  </a:ext>
                </a:extLst>
              </a:tr>
              <a:tr h="3708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600"/>
                        </a:spcBef>
                        <a:spcAft>
                          <a:spcPts val="0"/>
                        </a:spcAft>
                        <a:buClrTx/>
                        <a:buSzTx/>
                        <a:buFontTx/>
                        <a:buNone/>
                        <a:tabLst/>
                        <a:defRPr/>
                      </a:pPr>
                      <a:r>
                        <a:rPr kumimoji="0" lang="es-US" sz="2300" b="0" u="none" strike="noStrike" cap="none" normalizeH="0" baseline="0">
                          <a:ln>
                            <a:noFill/>
                          </a:ln>
                          <a:solidFill>
                            <a:srgbClr val="00529B"/>
                          </a:solidFill>
                          <a:effectLst/>
                        </a:rPr>
                        <a:t>Pagador principal del país de servicios hospitalarios para pacientes internados para discapacitados, ancianos y personas con ESRD</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600"/>
                        </a:spcBef>
                        <a:spcAft>
                          <a:spcPts val="0"/>
                        </a:spcAft>
                        <a:buClrTx/>
                        <a:buSzTx/>
                        <a:buFontTx/>
                        <a:buNone/>
                        <a:tabLst/>
                      </a:pPr>
                      <a:r>
                        <a:rPr kumimoji="0" lang="es-US" sz="2300" b="0" u="none" strike="noStrike" cap="none" normalizeH="0" baseline="0" dirty="0">
                          <a:ln>
                            <a:noFill/>
                          </a:ln>
                          <a:solidFill>
                            <a:srgbClr val="00529B"/>
                          </a:solidFill>
                          <a:effectLst/>
                        </a:rPr>
                        <a:t>El pagador público principal del país de servicios de atención médica aguda, salud mental y atención a largo plazo</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2871519132"/>
                  </a:ext>
                </a:extLst>
              </a:tr>
            </a:tbl>
          </a:graphicData>
        </a:graphic>
      </p:graphicFrame>
      <p:sp>
        <p:nvSpPr>
          <p:cNvPr id="5" name="Slide Number Placeholder 4">
            <a:extLst>
              <a:ext uri="{FF2B5EF4-FFF2-40B4-BE49-F238E27FC236}">
                <a16:creationId xmlns:a16="http://schemas.microsoft.com/office/drawing/2014/main" id="{531BC649-DB12-4172-9D83-05F57C5A7573}"/>
              </a:ext>
            </a:extLst>
          </p:cNvPr>
          <p:cNvSpPr>
            <a:spLocks noGrp="1"/>
          </p:cNvSpPr>
          <p:nvPr>
            <p:ph type="sldNum" sz="quarter" idx="12"/>
          </p:nvPr>
        </p:nvSpPr>
        <p:spPr/>
        <p:txBody>
          <a:bodyPr/>
          <a:lstStyle/>
          <a:p>
            <a:fld id="{48F63A3B-78C7-47BE-AE5E-E10140E04643}" type="slidenum">
              <a:rPr lang="en-US" smtClean="0"/>
              <a:pPr/>
              <a:t>100</a:t>
            </a:fld>
            <a:endParaRPr lang="en-US"/>
          </a:p>
        </p:txBody>
      </p:sp>
      <p:sp>
        <p:nvSpPr>
          <p:cNvPr id="2" name="Date Placeholder 1"/>
          <p:cNvSpPr>
            <a:spLocks noGrp="1"/>
          </p:cNvSpPr>
          <p:nvPr>
            <p:ph type="dt" sz="half" idx="10"/>
          </p:nvPr>
        </p:nvSpPr>
        <p:spPr/>
        <p:txBody>
          <a:bodyPr/>
          <a:lstStyle/>
          <a:p>
            <a:r>
              <a:rPr lang="es-US"/>
              <a:t>Mayo de 2023</a:t>
            </a:r>
          </a:p>
        </p:txBody>
      </p:sp>
      <p:sp>
        <p:nvSpPr>
          <p:cNvPr id="3" name="Footer Placeholder 2"/>
          <p:cNvSpPr>
            <a:spLocks noGrp="1"/>
          </p:cNvSpPr>
          <p:nvPr>
            <p:ph type="ftr" sz="quarter" idx="11"/>
          </p:nvPr>
        </p:nvSpPr>
        <p:spPr/>
        <p:txBody>
          <a:bodyPr/>
          <a:lstStyle/>
          <a:p>
            <a:r>
              <a:rPr lang="es-US" dirty="0"/>
              <a:t>Comenzando con Medicare</a:t>
            </a:r>
          </a:p>
        </p:txBody>
      </p:sp>
    </p:spTree>
    <p:custDataLst>
      <p:tags r:id="rId1"/>
    </p:custDataLst>
    <p:extLst>
      <p:ext uri="{BB962C8B-B14F-4D97-AF65-F5344CB8AC3E}">
        <p14:creationId xmlns:p14="http://schemas.microsoft.com/office/powerpoint/2010/main" val="106877689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MX" sz="3000" dirty="0"/>
              <a:t>¿Qué es el Programa de Seguro Médico para Niños </a:t>
            </a:r>
            <a:br>
              <a:rPr lang="es-MX" sz="3000" dirty="0"/>
            </a:br>
            <a:r>
              <a:rPr lang="es-MX" sz="3000" dirty="0"/>
              <a:t>(CHIP, por sus siglas en inglés)?</a:t>
            </a:r>
            <a:endParaRPr lang="en-US" sz="3000" dirty="0"/>
          </a:p>
        </p:txBody>
      </p:sp>
      <p:pic>
        <p:nvPicPr>
          <p:cNvPr id="7" name="Picture 6">
            <a:extLst>
              <a:ext uri="{FF2B5EF4-FFF2-40B4-BE49-F238E27FC236}">
                <a16:creationId xmlns:a16="http://schemas.microsoft.com/office/drawing/2014/main" id="{A4B3D30A-B687-46BC-8154-285E839CA714}"/>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62346" y="1524604"/>
            <a:ext cx="5353786" cy="3569191"/>
          </a:xfrm>
          <a:prstGeom prst="rect">
            <a:avLst/>
          </a:prstGeom>
          <a:ln>
            <a:noFill/>
          </a:ln>
          <a:effectLst>
            <a:softEdge rad="112500"/>
          </a:effectLst>
        </p:spPr>
      </p:pic>
      <p:sp>
        <p:nvSpPr>
          <p:cNvPr id="13" name="Rectangle 12">
            <a:extLst>
              <a:ext uri="{FF2B5EF4-FFF2-40B4-BE49-F238E27FC236}">
                <a16:creationId xmlns:a16="http://schemas.microsoft.com/office/drawing/2014/main" id="{96CD6772-4CFD-4A66-8D60-620B61531ACA}"/>
              </a:ext>
            </a:extLst>
          </p:cNvPr>
          <p:cNvSpPr/>
          <p:nvPr/>
        </p:nvSpPr>
        <p:spPr>
          <a:xfrm>
            <a:off x="57170" y="5212875"/>
            <a:ext cx="613946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4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6.9 </a:t>
            </a:r>
            <a:r>
              <a:rPr kumimoji="0" lang="en-IN" sz="2400" i="0" u="none" strike="noStrike" kern="1200" cap="none" spc="0" normalizeH="0" baseline="0" noProof="0" dirty="0" err="1">
                <a:ln>
                  <a:noFill/>
                </a:ln>
                <a:solidFill>
                  <a:srgbClr val="00529B"/>
                </a:solidFill>
                <a:effectLst/>
                <a:uLnTx/>
                <a:uFillTx/>
                <a:latin typeface="Arial" panose="020B0604020202020204" pitchFamily="34" charset="0"/>
                <a:cs typeface="Arial" panose="020B0604020202020204" pitchFamily="34" charset="0"/>
              </a:rPr>
              <a:t>millones</a:t>
            </a:r>
            <a:r>
              <a:rPr kumimoji="0" lang="en-IN" sz="24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de </a:t>
            </a:r>
            <a:r>
              <a:rPr kumimoji="0" lang="en-IN" sz="2400" i="0" u="none" strike="noStrike" kern="1200" cap="none" spc="0" normalizeH="0" baseline="0" noProof="0" dirty="0" err="1">
                <a:ln>
                  <a:noFill/>
                </a:ln>
                <a:solidFill>
                  <a:srgbClr val="00529B"/>
                </a:solidFill>
                <a:effectLst/>
                <a:uLnTx/>
                <a:uFillTx/>
                <a:latin typeface="Arial" panose="020B0604020202020204" pitchFamily="34" charset="0"/>
                <a:cs typeface="Arial" panose="020B0604020202020204" pitchFamily="34" charset="0"/>
              </a:rPr>
              <a:t>niños</a:t>
            </a:r>
            <a:r>
              <a:rPr kumimoji="0" lang="en-IN" sz="24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a:t>
            </a:r>
            <a:r>
              <a:rPr lang="en-IN" sz="2400" dirty="0">
                <a:solidFill>
                  <a:srgbClr val="00529B"/>
                </a:solidFill>
                <a:latin typeface="Arial" panose="020B0604020202020204" pitchFamily="34" charset="0"/>
                <a:cs typeface="Arial" panose="020B0604020202020204" pitchFamily="34" charset="0"/>
              </a:rPr>
              <a:t>(</a:t>
            </a:r>
            <a:r>
              <a:rPr kumimoji="0" lang="en-IN" sz="24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2022)</a:t>
            </a:r>
            <a:endParaRPr kumimoji="0" lang="en-US" sz="24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p:txBody>
      </p:sp>
      <p:sp>
        <p:nvSpPr>
          <p:cNvPr id="34" name="Content Placeholder 4">
            <a:extLst>
              <a:ext uri="{FF2B5EF4-FFF2-40B4-BE49-F238E27FC236}">
                <a16:creationId xmlns:a16="http://schemas.microsoft.com/office/drawing/2014/main" id="{F88F0E71-D09C-47F3-BEA9-6A2E20370FE5}"/>
              </a:ext>
            </a:extLst>
          </p:cNvPr>
          <p:cNvSpPr txBox="1">
            <a:spLocks/>
          </p:cNvSpPr>
          <p:nvPr/>
        </p:nvSpPr>
        <p:spPr>
          <a:xfrm>
            <a:off x="6096000" y="1287614"/>
            <a:ext cx="5736336" cy="311602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472" indent="-347472" defTabSz="685800">
              <a:lnSpc>
                <a:spcPct val="100000"/>
              </a:lnSpc>
              <a:spcBef>
                <a:spcPts val="0"/>
              </a:spcBef>
              <a:spcAft>
                <a:spcPts val="1200"/>
              </a:spcAft>
            </a:pPr>
            <a:r>
              <a:rPr lang="es-MX" sz="2400" dirty="0">
                <a:solidFill>
                  <a:srgbClr val="00529B"/>
                </a:solidFill>
              </a:rPr>
              <a:t>Cobertura de salud para niños sin seguro de familias que ganan demasiado para calificar para recibir Medicaid, pero muy poco para un seguro privado</a:t>
            </a:r>
            <a:endParaRPr lang="en-US" sz="2400" dirty="0">
              <a:solidFill>
                <a:srgbClr val="00529B"/>
              </a:solidFill>
            </a:endParaRPr>
          </a:p>
          <a:p>
            <a:pPr marL="347472" indent="-347472" defTabSz="685800">
              <a:lnSpc>
                <a:spcPct val="100000"/>
              </a:lnSpc>
              <a:spcBef>
                <a:spcPts val="0"/>
              </a:spcBef>
              <a:spcAft>
                <a:spcPts val="1200"/>
              </a:spcAft>
            </a:pPr>
            <a:r>
              <a:rPr lang="es-MX" sz="2400" dirty="0">
                <a:solidFill>
                  <a:srgbClr val="00529B"/>
                </a:solidFill>
              </a:rPr>
              <a:t>Financiado en conjunto por los gobiernos federales y estatales</a:t>
            </a:r>
            <a:endParaRPr lang="en-US" sz="2400" dirty="0">
              <a:solidFill>
                <a:srgbClr val="00529B"/>
              </a:solidFill>
            </a:endParaRPr>
          </a:p>
          <a:p>
            <a:pPr marL="347472" indent="-347472" defTabSz="685800">
              <a:lnSpc>
                <a:spcPct val="100000"/>
              </a:lnSpc>
              <a:spcBef>
                <a:spcPts val="0"/>
              </a:spcBef>
              <a:spcAft>
                <a:spcPts val="1200"/>
              </a:spcAft>
            </a:pPr>
            <a:r>
              <a:rPr lang="en-US" sz="2400" dirty="0" err="1">
                <a:solidFill>
                  <a:srgbClr val="00529B"/>
                </a:solidFill>
              </a:rPr>
              <a:t>Administrado</a:t>
            </a:r>
            <a:r>
              <a:rPr lang="en-US" sz="2400" dirty="0">
                <a:solidFill>
                  <a:srgbClr val="00529B"/>
                </a:solidFill>
              </a:rPr>
              <a:t> </a:t>
            </a:r>
            <a:r>
              <a:rPr lang="en-US" sz="2400" dirty="0" err="1">
                <a:solidFill>
                  <a:srgbClr val="00529B"/>
                </a:solidFill>
              </a:rPr>
              <a:t>por</a:t>
            </a:r>
            <a:r>
              <a:rPr lang="en-US" sz="2400" dirty="0">
                <a:solidFill>
                  <a:srgbClr val="00529B"/>
                </a:solidFill>
              </a:rPr>
              <a:t> </a:t>
            </a:r>
            <a:r>
              <a:rPr lang="en-US" sz="2400" dirty="0" err="1">
                <a:solidFill>
                  <a:srgbClr val="00529B"/>
                </a:solidFill>
              </a:rPr>
              <a:t>los</a:t>
            </a:r>
            <a:r>
              <a:rPr lang="en-US" sz="2400" dirty="0">
                <a:solidFill>
                  <a:srgbClr val="00529B"/>
                </a:solidFill>
              </a:rPr>
              <a:t> </a:t>
            </a:r>
            <a:r>
              <a:rPr lang="en-US" sz="2400" dirty="0" err="1">
                <a:solidFill>
                  <a:srgbClr val="00529B"/>
                </a:solidFill>
              </a:rPr>
              <a:t>estados</a:t>
            </a:r>
            <a:endParaRPr lang="en-US" sz="2400" dirty="0">
              <a:solidFill>
                <a:srgbClr val="00529B"/>
              </a:solidFill>
            </a:endParaRPr>
          </a:p>
        </p:txBody>
      </p:sp>
      <p:sp>
        <p:nvSpPr>
          <p:cNvPr id="35" name="Rectangle: Rounded Corners 34">
            <a:extLst>
              <a:ext uri="{FF2B5EF4-FFF2-40B4-BE49-F238E27FC236}">
                <a16:creationId xmlns:a16="http://schemas.microsoft.com/office/drawing/2014/main" id="{BEB9F847-BA6A-495A-AAC1-FD19C71639F4}"/>
              </a:ext>
              <a:ext uri="{C183D7F6-B498-43B3-948B-1728B52AA6E4}">
                <adec:decorative xmlns:adec="http://schemas.microsoft.com/office/drawing/2017/decorative" val="1"/>
              </a:ext>
            </a:extLst>
          </p:cNvPr>
          <p:cNvSpPr/>
          <p:nvPr/>
        </p:nvSpPr>
        <p:spPr>
          <a:xfrm>
            <a:off x="6935314" y="4372710"/>
            <a:ext cx="3863315" cy="1592546"/>
          </a:xfrm>
          <a:prstGeom prst="roundRect">
            <a:avLst/>
          </a:prstGeom>
          <a:solidFill>
            <a:schemeClr val="accent1">
              <a:lumMod val="5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3550" marR="0" lvl="0" indent="-231775" algn="l" defTabSz="685800" rtl="0" eaLnBrk="1" fontAlgn="auto" latinLnBrk="0" hangingPunct="1">
              <a:lnSpc>
                <a:spcPct val="80000"/>
              </a:lnSpc>
              <a:spcBef>
                <a:spcPts val="600"/>
              </a:spcBef>
              <a:spcAft>
                <a:spcPts val="60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p:txBody>
      </p:sp>
      <p:sp>
        <p:nvSpPr>
          <p:cNvPr id="11" name="Content Placeholder 4">
            <a:extLst>
              <a:ext uri="{FF2B5EF4-FFF2-40B4-BE49-F238E27FC236}">
                <a16:creationId xmlns:a16="http://schemas.microsoft.com/office/drawing/2014/main" id="{1B43ECC6-6068-4568-984F-99B75FC8E831}"/>
              </a:ext>
            </a:extLst>
          </p:cNvPr>
          <p:cNvSpPr txBox="1">
            <a:spLocks/>
          </p:cNvSpPr>
          <p:nvPr/>
        </p:nvSpPr>
        <p:spPr>
          <a:xfrm>
            <a:off x="7041208" y="4458844"/>
            <a:ext cx="3593661" cy="14151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es-MX" sz="1600" dirty="0">
                <a:solidFill>
                  <a:schemeClr val="bg1"/>
                </a:solidFill>
              </a:rPr>
              <a:t>Para ver la información sobre el </a:t>
            </a:r>
            <a:r>
              <a:rPr lang="es-MX" sz="1600" b="1" dirty="0">
                <a:solidFill>
                  <a:schemeClr val="bg1"/>
                </a:solidFill>
              </a:rPr>
              <a:t>CHIP</a:t>
            </a:r>
            <a:r>
              <a:rPr lang="es-MX" sz="1600" dirty="0">
                <a:solidFill>
                  <a:schemeClr val="bg1"/>
                </a:solidFill>
              </a:rPr>
              <a:t> por estado</a:t>
            </a:r>
            <a:r>
              <a:rPr lang="en-US" sz="1600" dirty="0">
                <a:solidFill>
                  <a:schemeClr val="bg1"/>
                </a:solidFill>
              </a:rPr>
              <a:t>:</a:t>
            </a:r>
          </a:p>
          <a:p>
            <a:pPr marL="0" lvl="0" indent="0">
              <a:lnSpc>
                <a:spcPct val="100000"/>
              </a:lnSpc>
              <a:spcAft>
                <a:spcPts val="1200"/>
              </a:spcAft>
              <a:buNone/>
              <a:defRPr/>
            </a:pPr>
            <a:r>
              <a:rPr lang="en-US" sz="1600" dirty="0" err="1">
                <a:solidFill>
                  <a:schemeClr val="bg1"/>
                </a:solidFill>
              </a:rPr>
              <a:t>Visite</a:t>
            </a:r>
            <a:r>
              <a:rPr lang="en-US" sz="1600" dirty="0">
                <a:solidFill>
                  <a:schemeClr val="bg1"/>
                </a:solidFill>
              </a:rPr>
              <a:t> </a:t>
            </a:r>
            <a:r>
              <a:rPr lang="en-US" sz="1600" dirty="0">
                <a:solidFill>
                  <a:schemeClr val="bg1"/>
                </a:solidFill>
                <a:hlinkClick r:id="rId5">
                  <a:extLst>
                    <a:ext uri="{A12FA001-AC4F-418D-AE19-62706E023703}">
                      <ahyp:hlinkClr xmlns:ahyp="http://schemas.microsoft.com/office/drawing/2018/hyperlinkcolor" val="tx"/>
                    </a:ext>
                  </a:extLst>
                </a:hlinkClick>
              </a:rPr>
              <a:t>Medicaid.gov/chip/state-program-information/chip-state-program-information.html </a:t>
            </a:r>
            <a:endParaRPr lang="en-US" sz="1600" dirty="0">
              <a:solidFill>
                <a:schemeClr val="bg1"/>
              </a:solidFill>
            </a:endParaRPr>
          </a:p>
          <a:p>
            <a:pPr marL="0" indent="0" defTabSz="685800">
              <a:lnSpc>
                <a:spcPct val="100000"/>
              </a:lnSpc>
              <a:spcBef>
                <a:spcPts val="0"/>
              </a:spcBef>
              <a:spcAft>
                <a:spcPts val="1200"/>
              </a:spcAft>
              <a:buNone/>
            </a:pPr>
            <a:endParaRPr lang="en-US" sz="2000" dirty="0">
              <a:solidFill>
                <a:srgbClr val="00529B"/>
              </a:solidFill>
            </a:endParaRPr>
          </a:p>
        </p:txBody>
      </p:sp>
      <p:sp>
        <p:nvSpPr>
          <p:cNvPr id="5" name="Slide Number Placeholder 4">
            <a:extLst>
              <a:ext uri="{FF2B5EF4-FFF2-40B4-BE49-F238E27FC236}">
                <a16:creationId xmlns:a16="http://schemas.microsoft.com/office/drawing/2014/main" id="{F1BF4E81-2EC7-4BE6-A248-0F53000C55B4}"/>
              </a:ext>
            </a:extLst>
          </p:cNvPr>
          <p:cNvSpPr>
            <a:spLocks noGrp="1"/>
          </p:cNvSpPr>
          <p:nvPr>
            <p:ph type="sldNum" sz="quarter" idx="12"/>
          </p:nvPr>
        </p:nvSpPr>
        <p:spPr/>
        <p:txBody>
          <a:bodyPr/>
          <a:lstStyle/>
          <a:p>
            <a:fld id="{0B2D781D-8844-5940-92D1-06EF0A7F581E}" type="slidenum">
              <a:rPr lang="en-US" smtClean="0"/>
              <a:pPr/>
              <a:t>101</a:t>
            </a:fld>
            <a:endParaRPr lang="en-US" dirty="0"/>
          </a:p>
        </p:txBody>
      </p:sp>
      <p:sp>
        <p:nvSpPr>
          <p:cNvPr id="3" name="Footer Placeholder 2"/>
          <p:cNvSpPr>
            <a:spLocks noGrp="1"/>
          </p:cNvSpPr>
          <p:nvPr>
            <p:ph type="ftr" sz="quarter" idx="11"/>
          </p:nvPr>
        </p:nvSpPr>
        <p:spPr/>
        <p:txBody>
          <a:bodyPr/>
          <a:lstStyle/>
          <a:p>
            <a:r>
              <a:rPr lang="en-US" dirty="0" err="1"/>
              <a:t>Comenzando</a:t>
            </a:r>
            <a:r>
              <a:rPr lang="en-US" dirty="0"/>
              <a:t> con Medicare</a:t>
            </a:r>
          </a:p>
        </p:txBody>
      </p:sp>
      <p:sp>
        <p:nvSpPr>
          <p:cNvPr id="2" name="Date Placeholder 1"/>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367568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xEl>
                                              <p:pRg st="2" end="2"/>
                                            </p:txEl>
                                          </p:spTgt>
                                        </p:tgtEl>
                                        <p:attrNameLst>
                                          <p:attrName>style.visibility</p:attrName>
                                        </p:attrNameLst>
                                      </p:cBhvr>
                                      <p:to>
                                        <p:strVal val="visible"/>
                                      </p:to>
                                    </p:set>
                                  </p:childTnLst>
                                </p:cTn>
                              </p:par>
                            </p:childTnLst>
                          </p:cTn>
                        </p:par>
                        <p:par>
                          <p:cTn id="15" fill="hold">
                            <p:stCondLst>
                              <p:cond delay="0"/>
                            </p:stCondLst>
                            <p:childTnLst>
                              <p:par>
                                <p:cTn id="16" presetID="10" presetClass="entr" presetSubtype="0" fill="hold" grpId="0" nodeType="after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22621"/>
            <a:ext cx="10515600" cy="742739"/>
          </a:xfrm>
        </p:spPr>
        <p:txBody>
          <a:bodyPr>
            <a:normAutofit/>
          </a:bodyPr>
          <a:lstStyle/>
          <a:p>
            <a:r>
              <a:rPr lang="es-US" sz="3000"/>
              <a:t>Sitios web útiles</a:t>
            </a:r>
          </a:p>
        </p:txBody>
      </p:sp>
      <p:grpSp>
        <p:nvGrpSpPr>
          <p:cNvPr id="56" name="Group 55" descr="Etiqueta 1: Medicare ">
            <a:extLst>
              <a:ext uri="{FF2B5EF4-FFF2-40B4-BE49-F238E27FC236}">
                <a16:creationId xmlns:a16="http://schemas.microsoft.com/office/drawing/2014/main" id="{77C8F8AB-F36F-4B22-9DE5-27E718FF2B2F}"/>
              </a:ext>
              <a:ext uri="{C183D7F6-B498-43B3-948B-1728B52AA6E4}">
                <adec:decorative xmlns:adec="http://schemas.microsoft.com/office/drawing/2017/decorative" val="0"/>
              </a:ext>
            </a:extLst>
          </p:cNvPr>
          <p:cNvGrpSpPr/>
          <p:nvPr/>
        </p:nvGrpSpPr>
        <p:grpSpPr>
          <a:xfrm>
            <a:off x="935157" y="1178451"/>
            <a:ext cx="5038344" cy="641671"/>
            <a:chOff x="875103" y="977953"/>
            <a:chExt cx="5053262" cy="641671"/>
          </a:xfrm>
        </p:grpSpPr>
        <p:sp>
          <p:nvSpPr>
            <p:cNvPr id="9" name="Rectangle 8">
              <a:extLst>
                <a:ext uri="{FF2B5EF4-FFF2-40B4-BE49-F238E27FC236}">
                  <a16:creationId xmlns:a16="http://schemas.microsoft.com/office/drawing/2014/main" id="{D7E10613-7692-4F38-9D03-638CC8FB8AFC}"/>
                </a:ext>
                <a:ext uri="{C183D7F6-B498-43B3-948B-1728B52AA6E4}">
                  <adec:decorative xmlns:adec="http://schemas.microsoft.com/office/drawing/2017/decorative" val="1"/>
                </a:ext>
              </a:extLst>
            </p:cNvPr>
            <p:cNvSpPr/>
            <p:nvPr/>
          </p:nvSpPr>
          <p:spPr bwMode="auto">
            <a:xfrm>
              <a:off x="1356365" y="977953"/>
              <a:ext cx="4572000" cy="640080"/>
            </a:xfrm>
            <a:prstGeom prst="rect">
              <a:avLst/>
            </a:prstGeom>
            <a:noFill/>
            <a:ln w="5715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0" name="Rectangle: Top Corners Rounded 423">
              <a:extLst>
                <a:ext uri="{FF2B5EF4-FFF2-40B4-BE49-F238E27FC236}">
                  <a16:creationId xmlns:a16="http://schemas.microsoft.com/office/drawing/2014/main" id="{C57B238A-0365-4F5F-89E2-B99DD1D2B9BB}"/>
                </a:ext>
                <a:ext uri="{C183D7F6-B498-43B3-948B-1728B52AA6E4}">
                  <adec:decorative xmlns:adec="http://schemas.microsoft.com/office/drawing/2017/decorative" val="1"/>
                </a:ext>
              </a:extLst>
            </p:cNvPr>
            <p:cNvSpPr/>
            <p:nvPr/>
          </p:nvSpPr>
          <p:spPr bwMode="auto">
            <a:xfrm rot="16200000">
              <a:off x="805698" y="1048949"/>
              <a:ext cx="640080" cy="501270"/>
            </a:xfrm>
            <a:prstGeom prst="round2SameRect">
              <a:avLst>
                <a:gd name="adj1" fmla="val 50000"/>
                <a:gd name="adj2" fmla="val 0"/>
              </a:avLst>
            </a:prstGeom>
            <a:solidFill>
              <a:srgbClr val="8FAADC"/>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1" name="Rectangle 10">
              <a:extLst>
                <a:ext uri="{FF2B5EF4-FFF2-40B4-BE49-F238E27FC236}">
                  <a16:creationId xmlns:a16="http://schemas.microsoft.com/office/drawing/2014/main" id="{EC3011A6-B6BC-4C15-A968-1841CB96FA38}"/>
                </a:ext>
              </a:extLst>
            </p:cNvPr>
            <p:cNvSpPr/>
            <p:nvPr/>
          </p:nvSpPr>
          <p:spPr>
            <a:xfrm>
              <a:off x="1475091" y="1104407"/>
              <a:ext cx="3584448" cy="400110"/>
            </a:xfrm>
            <a:prstGeom prst="rect">
              <a:avLst/>
            </a:prstGeom>
          </p:spPr>
          <p:txBody>
            <a:bodyPr wrap="square">
              <a:spAutoFit/>
            </a:bodyPr>
            <a:lstStyle/>
            <a:p>
              <a:r>
                <a:rPr lang="es-US" sz="2000" b="1">
                  <a:solidFill>
                    <a:srgbClr val="2F5597"/>
                  </a:solidFill>
                  <a:cs typeface="Calibri" pitchFamily="34" charset="0"/>
                </a:rPr>
                <a:t>Medicare</a:t>
              </a:r>
            </a:p>
          </p:txBody>
        </p:sp>
        <p:sp>
          <p:nvSpPr>
            <p:cNvPr id="13" name="TextBox 12">
              <a:extLst>
                <a:ext uri="{FF2B5EF4-FFF2-40B4-BE49-F238E27FC236}">
                  <a16:creationId xmlns:a16="http://schemas.microsoft.com/office/drawing/2014/main" id="{34040D18-A40C-4952-AD3F-B592291A4560}"/>
                </a:ext>
                <a:ext uri="{C183D7F6-B498-43B3-948B-1728B52AA6E4}">
                  <adec:decorative xmlns:adec="http://schemas.microsoft.com/office/drawing/2017/decorative" val="1"/>
                </a:ext>
              </a:extLst>
            </p:cNvPr>
            <p:cNvSpPr txBox="1"/>
            <p:nvPr/>
          </p:nvSpPr>
          <p:spPr>
            <a:xfrm>
              <a:off x="951047" y="1108452"/>
              <a:ext cx="427357" cy="369332"/>
            </a:xfrm>
            <a:prstGeom prst="rect">
              <a:avLst/>
            </a:prstGeom>
            <a:noFill/>
          </p:spPr>
          <p:txBody>
            <a:bodyPr wrap="square" rtlCol="0">
              <a:spAutoFit/>
            </a:bodyPr>
            <a:lstStyle/>
            <a:p>
              <a:pPr algn="ctr"/>
              <a:r>
                <a:rPr lang="es-US" b="1">
                  <a:solidFill>
                    <a:schemeClr val="bg1"/>
                  </a:solidFill>
                  <a:cs typeface="Arial" pitchFamily="34" charset="0"/>
                </a:rPr>
                <a:t>01</a:t>
              </a:r>
            </a:p>
          </p:txBody>
        </p:sp>
      </p:grpSp>
      <p:grpSp>
        <p:nvGrpSpPr>
          <p:cNvPr id="63" name="Group 62" descr="Vínculo a sitio web: es.Medicare.gov  ">
            <a:extLst>
              <a:ext uri="{FF2B5EF4-FFF2-40B4-BE49-F238E27FC236}">
                <a16:creationId xmlns:a16="http://schemas.microsoft.com/office/drawing/2014/main" id="{DFBB5F0A-04CD-47D1-9480-92251EFCC522}"/>
              </a:ext>
              <a:ext uri="{C183D7F6-B498-43B3-948B-1728B52AA6E4}">
                <adec:decorative xmlns:adec="http://schemas.microsoft.com/office/drawing/2017/decorative" val="0"/>
              </a:ext>
            </a:extLst>
          </p:cNvPr>
          <p:cNvGrpSpPr/>
          <p:nvPr/>
        </p:nvGrpSpPr>
        <p:grpSpPr>
          <a:xfrm>
            <a:off x="5957764" y="1175333"/>
            <a:ext cx="5308842" cy="658368"/>
            <a:chOff x="5957764" y="1175333"/>
            <a:chExt cx="5308842" cy="658368"/>
          </a:xfrm>
        </p:grpSpPr>
        <p:sp>
          <p:nvSpPr>
            <p:cNvPr id="7" name="Rectangle 6">
              <a:extLst>
                <a:ext uri="{FF2B5EF4-FFF2-40B4-BE49-F238E27FC236}">
                  <a16:creationId xmlns:a16="http://schemas.microsoft.com/office/drawing/2014/main" id="{05B1A001-9922-471F-99EF-D355E247D6D6}"/>
                </a:ext>
                <a:ext uri="{C183D7F6-B498-43B3-948B-1728B52AA6E4}">
                  <adec:decorative xmlns:adec="http://schemas.microsoft.com/office/drawing/2017/decorative" val="1"/>
                </a:ext>
              </a:extLst>
            </p:cNvPr>
            <p:cNvSpPr/>
            <p:nvPr/>
          </p:nvSpPr>
          <p:spPr bwMode="auto">
            <a:xfrm>
              <a:off x="6008806" y="1224967"/>
              <a:ext cx="5257800" cy="548640"/>
            </a:xfrm>
            <a:prstGeom prst="rect">
              <a:avLst/>
            </a:prstGeom>
            <a:noFill/>
            <a:ln w="5715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8" name="Freeform: Shape 7">
              <a:extLst>
                <a:ext uri="{FF2B5EF4-FFF2-40B4-BE49-F238E27FC236}">
                  <a16:creationId xmlns:a16="http://schemas.microsoft.com/office/drawing/2014/main" id="{D6D60A2F-C76C-487B-BE06-9361A44CA3DF}"/>
                </a:ext>
                <a:ext uri="{C183D7F6-B498-43B3-948B-1728B52AA6E4}">
                  <adec:decorative xmlns:adec="http://schemas.microsoft.com/office/drawing/2017/decorative" val="1"/>
                </a:ext>
              </a:extLst>
            </p:cNvPr>
            <p:cNvSpPr/>
            <p:nvPr/>
          </p:nvSpPr>
          <p:spPr bwMode="auto">
            <a:xfrm>
              <a:off x="5957764" y="1175333"/>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1"/>
                    <a:pt x="145026" y="542842"/>
                  </a:cubicBezTo>
                  <a:close/>
                  <a:moveTo>
                    <a:pt x="0" y="0"/>
                  </a:moveTo>
                  <a:lnTo>
                    <a:pt x="144731" y="0"/>
                  </a:lnTo>
                  <a:lnTo>
                    <a:pt x="144731" y="803915"/>
                  </a:lnTo>
                  <a:lnTo>
                    <a:pt x="0" y="803915"/>
                  </a:lnTo>
                  <a:close/>
                </a:path>
              </a:pathLst>
            </a:custGeom>
            <a:solidFill>
              <a:srgbClr val="8FAADC"/>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sp>
          <p:nvSpPr>
            <p:cNvPr id="12" name="Rectangle 11">
              <a:extLst>
                <a:ext uri="{FF2B5EF4-FFF2-40B4-BE49-F238E27FC236}">
                  <a16:creationId xmlns:a16="http://schemas.microsoft.com/office/drawing/2014/main" id="{B0436A52-FE43-4439-9D95-B771ED0761EE}"/>
                </a:ext>
              </a:extLst>
            </p:cNvPr>
            <p:cNvSpPr/>
            <p:nvPr/>
          </p:nvSpPr>
          <p:spPr>
            <a:xfrm>
              <a:off x="6541451" y="1295511"/>
              <a:ext cx="3517872" cy="400110"/>
            </a:xfrm>
            <a:prstGeom prst="rect">
              <a:avLst/>
            </a:prstGeom>
          </p:spPr>
          <p:txBody>
            <a:bodyPr wrap="square">
              <a:spAutoFit/>
            </a:bodyPr>
            <a:lstStyle/>
            <a:p>
              <a:r>
                <a:rPr lang="es-US" sz="2000" dirty="0">
                  <a:solidFill>
                    <a:srgbClr val="2F5597"/>
                  </a:solidFill>
                  <a:cs typeface="Calibri" pitchFamily="34" charset="0"/>
                  <a:hlinkClick r:id="rId4"/>
                </a:rPr>
                <a:t>es.Medicare.gov</a:t>
              </a:r>
              <a:r>
                <a:rPr lang="es-US" sz="2000" dirty="0">
                  <a:solidFill>
                    <a:srgbClr val="2F5597"/>
                  </a:solidFill>
                  <a:cs typeface="Calibri" pitchFamily="34" charset="0"/>
                </a:rPr>
                <a:t> </a:t>
              </a:r>
            </a:p>
          </p:txBody>
        </p:sp>
      </p:grpSp>
      <p:grpSp>
        <p:nvGrpSpPr>
          <p:cNvPr id="57" name="Group 56" descr="Etiqueta 2: Medicaid">
            <a:extLst>
              <a:ext uri="{FF2B5EF4-FFF2-40B4-BE49-F238E27FC236}">
                <a16:creationId xmlns:a16="http://schemas.microsoft.com/office/drawing/2014/main" id="{854E4EFF-581D-4B66-9ADF-0D08EE04D007}"/>
              </a:ext>
              <a:ext uri="{C183D7F6-B498-43B3-948B-1728B52AA6E4}">
                <adec:decorative xmlns:adec="http://schemas.microsoft.com/office/drawing/2017/decorative" val="0"/>
              </a:ext>
            </a:extLst>
          </p:cNvPr>
          <p:cNvGrpSpPr/>
          <p:nvPr/>
        </p:nvGrpSpPr>
        <p:grpSpPr>
          <a:xfrm>
            <a:off x="935157" y="1938671"/>
            <a:ext cx="5038344" cy="640080"/>
            <a:chOff x="870806" y="1773464"/>
            <a:chExt cx="5040664" cy="640080"/>
          </a:xfrm>
        </p:grpSpPr>
        <p:sp>
          <p:nvSpPr>
            <p:cNvPr id="16" name="Rectangle 15">
              <a:extLst>
                <a:ext uri="{FF2B5EF4-FFF2-40B4-BE49-F238E27FC236}">
                  <a16:creationId xmlns:a16="http://schemas.microsoft.com/office/drawing/2014/main" id="{1560C003-22C9-45EE-BBCF-08FEFD01C8A3}"/>
                </a:ext>
                <a:ext uri="{C183D7F6-B498-43B3-948B-1728B52AA6E4}">
                  <adec:decorative xmlns:adec="http://schemas.microsoft.com/office/drawing/2017/decorative" val="1"/>
                </a:ext>
              </a:extLst>
            </p:cNvPr>
            <p:cNvSpPr/>
            <p:nvPr/>
          </p:nvSpPr>
          <p:spPr bwMode="auto">
            <a:xfrm>
              <a:off x="1339470" y="1773464"/>
              <a:ext cx="4572000" cy="640080"/>
            </a:xfrm>
            <a:prstGeom prst="rect">
              <a:avLst/>
            </a:prstGeom>
            <a:noFill/>
            <a:ln w="38100">
              <a:solidFill>
                <a:srgbClr val="FFC000"/>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7" name="Rectangle: Top Corners Rounded 415">
              <a:extLst>
                <a:ext uri="{FF2B5EF4-FFF2-40B4-BE49-F238E27FC236}">
                  <a16:creationId xmlns:a16="http://schemas.microsoft.com/office/drawing/2014/main" id="{C32C2EF9-0E24-4713-A810-0B33275E14D3}"/>
                </a:ext>
                <a:ext uri="{C183D7F6-B498-43B3-948B-1728B52AA6E4}">
                  <adec:decorative xmlns:adec="http://schemas.microsoft.com/office/drawing/2017/decorative" val="1"/>
                </a:ext>
              </a:extLst>
            </p:cNvPr>
            <p:cNvSpPr/>
            <p:nvPr/>
          </p:nvSpPr>
          <p:spPr bwMode="auto">
            <a:xfrm rot="16200000">
              <a:off x="801401" y="1842869"/>
              <a:ext cx="640080" cy="501270"/>
            </a:xfrm>
            <a:prstGeom prst="round2SameRect">
              <a:avLst>
                <a:gd name="adj1" fmla="val 50000"/>
                <a:gd name="adj2" fmla="val 0"/>
              </a:avLst>
            </a:prstGeom>
            <a:solidFill>
              <a:srgbClr val="FEC73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8" name="Rectangle 17">
              <a:extLst>
                <a:ext uri="{FF2B5EF4-FFF2-40B4-BE49-F238E27FC236}">
                  <a16:creationId xmlns:a16="http://schemas.microsoft.com/office/drawing/2014/main" id="{B50B5349-D067-4901-9403-AC5049AD3833}"/>
                </a:ext>
              </a:extLst>
            </p:cNvPr>
            <p:cNvSpPr/>
            <p:nvPr/>
          </p:nvSpPr>
          <p:spPr>
            <a:xfrm>
              <a:off x="1476642" y="1895027"/>
              <a:ext cx="3584448" cy="400110"/>
            </a:xfrm>
            <a:prstGeom prst="rect">
              <a:avLst/>
            </a:prstGeom>
          </p:spPr>
          <p:txBody>
            <a:bodyPr wrap="square">
              <a:spAutoFit/>
            </a:bodyPr>
            <a:lstStyle/>
            <a:p>
              <a:r>
                <a:rPr lang="es-US" sz="2000" b="1">
                  <a:solidFill>
                    <a:srgbClr val="2F5597"/>
                  </a:solidFill>
                  <a:cs typeface="Calibri" pitchFamily="34" charset="0"/>
                </a:rPr>
                <a:t>Medicaid</a:t>
              </a:r>
            </a:p>
          </p:txBody>
        </p:sp>
        <p:sp>
          <p:nvSpPr>
            <p:cNvPr id="20" name="TextBox 19">
              <a:extLst>
                <a:ext uri="{FF2B5EF4-FFF2-40B4-BE49-F238E27FC236}">
                  <a16:creationId xmlns:a16="http://schemas.microsoft.com/office/drawing/2014/main" id="{893590FD-DC8B-4F92-82B9-371BEC3701E4}"/>
                </a:ext>
                <a:ext uri="{C183D7F6-B498-43B3-948B-1728B52AA6E4}">
                  <adec:decorative xmlns:adec="http://schemas.microsoft.com/office/drawing/2017/decorative" val="1"/>
                </a:ext>
              </a:extLst>
            </p:cNvPr>
            <p:cNvSpPr txBox="1"/>
            <p:nvPr/>
          </p:nvSpPr>
          <p:spPr>
            <a:xfrm>
              <a:off x="943661" y="1918119"/>
              <a:ext cx="427357" cy="369332"/>
            </a:xfrm>
            <a:prstGeom prst="rect">
              <a:avLst/>
            </a:prstGeom>
            <a:noFill/>
          </p:spPr>
          <p:txBody>
            <a:bodyPr wrap="square" rtlCol="0">
              <a:spAutoFit/>
            </a:bodyPr>
            <a:lstStyle/>
            <a:p>
              <a:pPr algn="ctr"/>
              <a:r>
                <a:rPr lang="es-US" b="1">
                  <a:solidFill>
                    <a:schemeClr val="bg1"/>
                  </a:solidFill>
                  <a:cs typeface="Arial" pitchFamily="34" charset="0"/>
                </a:rPr>
                <a:t>02</a:t>
              </a:r>
            </a:p>
          </p:txBody>
        </p:sp>
      </p:grpSp>
      <p:grpSp>
        <p:nvGrpSpPr>
          <p:cNvPr id="64" name="Group 63" descr="Vínculo a sitio web: Medicaid.gov">
            <a:extLst>
              <a:ext uri="{FF2B5EF4-FFF2-40B4-BE49-F238E27FC236}">
                <a16:creationId xmlns:a16="http://schemas.microsoft.com/office/drawing/2014/main" id="{DF2B860F-2C72-454C-871C-016BBF9B92D0}"/>
              </a:ext>
              <a:ext uri="{C183D7F6-B498-43B3-948B-1728B52AA6E4}">
                <adec:decorative xmlns:adec="http://schemas.microsoft.com/office/drawing/2017/decorative" val="0"/>
              </a:ext>
            </a:extLst>
          </p:cNvPr>
          <p:cNvGrpSpPr/>
          <p:nvPr/>
        </p:nvGrpSpPr>
        <p:grpSpPr>
          <a:xfrm>
            <a:off x="5957764" y="1932342"/>
            <a:ext cx="5308842" cy="658368"/>
            <a:chOff x="5957764" y="1932342"/>
            <a:chExt cx="5308842" cy="658368"/>
          </a:xfrm>
        </p:grpSpPr>
        <p:sp>
          <p:nvSpPr>
            <p:cNvPr id="14" name="Rectangle 13">
              <a:extLst>
                <a:ext uri="{FF2B5EF4-FFF2-40B4-BE49-F238E27FC236}">
                  <a16:creationId xmlns:a16="http://schemas.microsoft.com/office/drawing/2014/main" id="{AFE713AB-D17C-4D5A-83FF-04472E30569A}"/>
                </a:ext>
                <a:ext uri="{C183D7F6-B498-43B3-948B-1728B52AA6E4}">
                  <adec:decorative xmlns:adec="http://schemas.microsoft.com/office/drawing/2017/decorative" val="1"/>
                </a:ext>
              </a:extLst>
            </p:cNvPr>
            <p:cNvSpPr/>
            <p:nvPr/>
          </p:nvSpPr>
          <p:spPr bwMode="auto">
            <a:xfrm>
              <a:off x="6008806" y="1983580"/>
              <a:ext cx="5257800" cy="548640"/>
            </a:xfrm>
            <a:prstGeom prst="rect">
              <a:avLst/>
            </a:prstGeom>
            <a:noFill/>
            <a:ln w="57150">
              <a:solidFill>
                <a:srgbClr val="FFC000"/>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5" name="Freeform: Shape 14">
              <a:extLst>
                <a:ext uri="{FF2B5EF4-FFF2-40B4-BE49-F238E27FC236}">
                  <a16:creationId xmlns:a16="http://schemas.microsoft.com/office/drawing/2014/main" id="{F6BBA0AF-0D36-4793-8EA8-FAEDC84484FD}"/>
                </a:ext>
                <a:ext uri="{C183D7F6-B498-43B3-948B-1728B52AA6E4}">
                  <adec:decorative xmlns:adec="http://schemas.microsoft.com/office/drawing/2017/decorative" val="1"/>
                </a:ext>
              </a:extLst>
            </p:cNvPr>
            <p:cNvSpPr/>
            <p:nvPr/>
          </p:nvSpPr>
          <p:spPr bwMode="auto">
            <a:xfrm>
              <a:off x="5957764" y="1932342"/>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1"/>
                    <a:pt x="145026" y="542842"/>
                  </a:cubicBezTo>
                  <a:close/>
                  <a:moveTo>
                    <a:pt x="0" y="0"/>
                  </a:moveTo>
                  <a:lnTo>
                    <a:pt x="144731" y="0"/>
                  </a:lnTo>
                  <a:lnTo>
                    <a:pt x="144731" y="803915"/>
                  </a:lnTo>
                  <a:lnTo>
                    <a:pt x="0" y="803915"/>
                  </a:lnTo>
                  <a:close/>
                </a:path>
              </a:pathLst>
            </a:custGeom>
            <a:solidFill>
              <a:srgbClr val="FEC736"/>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sp>
          <p:nvSpPr>
            <p:cNvPr id="19" name="Rectangle 18">
              <a:extLst>
                <a:ext uri="{FF2B5EF4-FFF2-40B4-BE49-F238E27FC236}">
                  <a16:creationId xmlns:a16="http://schemas.microsoft.com/office/drawing/2014/main" id="{C9BA1EC9-FC65-4C2F-817F-ADF847E211A4}"/>
                </a:ext>
              </a:extLst>
            </p:cNvPr>
            <p:cNvSpPr/>
            <p:nvPr/>
          </p:nvSpPr>
          <p:spPr>
            <a:xfrm>
              <a:off x="6541451" y="2055515"/>
              <a:ext cx="3480972" cy="400110"/>
            </a:xfrm>
            <a:prstGeom prst="rect">
              <a:avLst/>
            </a:prstGeom>
          </p:spPr>
          <p:txBody>
            <a:bodyPr wrap="square">
              <a:spAutoFit/>
            </a:bodyPr>
            <a:lstStyle/>
            <a:p>
              <a:r>
                <a:rPr lang="es-US" sz="2000">
                  <a:solidFill>
                    <a:srgbClr val="2F5597"/>
                  </a:solidFill>
                  <a:cs typeface="Calibri" pitchFamily="34" charset="0"/>
                  <a:hlinkClick r:id="rId5"/>
                </a:rPr>
                <a:t>Medicaid.gov</a:t>
              </a:r>
              <a:r>
                <a:rPr lang="es-US" sz="2000">
                  <a:solidFill>
                    <a:srgbClr val="2F5597"/>
                  </a:solidFill>
                  <a:cs typeface="Calibri" pitchFamily="34" charset="0"/>
                </a:rPr>
                <a:t> </a:t>
              </a:r>
            </a:p>
          </p:txBody>
        </p:sp>
      </p:grpSp>
      <p:grpSp>
        <p:nvGrpSpPr>
          <p:cNvPr id="58" name="Group 57" descr="Etiqueta 3: Seguridad Social">
            <a:extLst>
              <a:ext uri="{FF2B5EF4-FFF2-40B4-BE49-F238E27FC236}">
                <a16:creationId xmlns:a16="http://schemas.microsoft.com/office/drawing/2014/main" id="{E7C7A7AA-D305-4F27-9F35-590CE9C3D8C9}"/>
              </a:ext>
              <a:ext uri="{C183D7F6-B498-43B3-948B-1728B52AA6E4}">
                <adec:decorative xmlns:adec="http://schemas.microsoft.com/office/drawing/2017/decorative" val="0"/>
              </a:ext>
            </a:extLst>
          </p:cNvPr>
          <p:cNvGrpSpPr/>
          <p:nvPr/>
        </p:nvGrpSpPr>
        <p:grpSpPr>
          <a:xfrm>
            <a:off x="939442" y="2697301"/>
            <a:ext cx="5034059" cy="643196"/>
            <a:chOff x="873802" y="2565860"/>
            <a:chExt cx="5034059" cy="643196"/>
          </a:xfrm>
          <a:noFill/>
        </p:grpSpPr>
        <p:sp>
          <p:nvSpPr>
            <p:cNvPr id="23" name="Rectangle 22">
              <a:extLst>
                <a:ext uri="{FF2B5EF4-FFF2-40B4-BE49-F238E27FC236}">
                  <a16:creationId xmlns:a16="http://schemas.microsoft.com/office/drawing/2014/main" id="{E5821821-1205-4E7C-9AAD-BDB25B53EB77}"/>
                </a:ext>
                <a:ext uri="{C183D7F6-B498-43B3-948B-1728B52AA6E4}">
                  <adec:decorative xmlns:adec="http://schemas.microsoft.com/office/drawing/2017/decorative" val="1"/>
                </a:ext>
              </a:extLst>
            </p:cNvPr>
            <p:cNvSpPr/>
            <p:nvPr/>
          </p:nvSpPr>
          <p:spPr bwMode="auto">
            <a:xfrm>
              <a:off x="1339471" y="2568976"/>
              <a:ext cx="4568390" cy="640080"/>
            </a:xfrm>
            <a:prstGeom prst="rect">
              <a:avLst/>
            </a:prstGeom>
            <a:grpFill/>
            <a:ln w="5715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4" name="Rectangle: Top Corners Rounded 417">
              <a:extLst>
                <a:ext uri="{FF2B5EF4-FFF2-40B4-BE49-F238E27FC236}">
                  <a16:creationId xmlns:a16="http://schemas.microsoft.com/office/drawing/2014/main" id="{71DEA430-6702-41CF-B2B4-B8151EF07CCF}"/>
                </a:ext>
                <a:ext uri="{C183D7F6-B498-43B3-948B-1728B52AA6E4}">
                  <adec:decorative xmlns:adec="http://schemas.microsoft.com/office/drawing/2017/decorative" val="1"/>
                </a:ext>
              </a:extLst>
            </p:cNvPr>
            <p:cNvSpPr/>
            <p:nvPr/>
          </p:nvSpPr>
          <p:spPr bwMode="auto">
            <a:xfrm rot="16200000">
              <a:off x="804397" y="2635265"/>
              <a:ext cx="640080" cy="501270"/>
            </a:xfrm>
            <a:prstGeom prst="round2SameRect">
              <a:avLst>
                <a:gd name="adj1" fmla="val 50000"/>
                <a:gd name="adj2" fmla="val 0"/>
              </a:avLst>
            </a:prstGeom>
            <a:solidFill>
              <a:srgbClr val="4472C4"/>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5" name="Rectangle 24">
              <a:extLst>
                <a:ext uri="{FF2B5EF4-FFF2-40B4-BE49-F238E27FC236}">
                  <a16:creationId xmlns:a16="http://schemas.microsoft.com/office/drawing/2014/main" id="{43971C1A-9C66-4479-AC61-B3340AD6AF11}"/>
                </a:ext>
              </a:extLst>
            </p:cNvPr>
            <p:cNvSpPr/>
            <p:nvPr/>
          </p:nvSpPr>
          <p:spPr>
            <a:xfrm>
              <a:off x="1475091" y="2695023"/>
              <a:ext cx="3584448" cy="400110"/>
            </a:xfrm>
            <a:prstGeom prst="rect">
              <a:avLst/>
            </a:prstGeom>
            <a:grpFill/>
          </p:spPr>
          <p:txBody>
            <a:bodyPr wrap="square">
              <a:spAutoFit/>
            </a:bodyPr>
            <a:lstStyle/>
            <a:p>
              <a:r>
                <a:rPr lang="es-US" sz="2000" b="1">
                  <a:solidFill>
                    <a:srgbClr val="2F5597"/>
                  </a:solidFill>
                  <a:cs typeface="Calibri" pitchFamily="34" charset="0"/>
                </a:rPr>
                <a:t>Seguridad Social </a:t>
              </a:r>
            </a:p>
          </p:txBody>
        </p:sp>
        <p:sp>
          <p:nvSpPr>
            <p:cNvPr id="27" name="TextBox 26">
              <a:extLst>
                <a:ext uri="{FF2B5EF4-FFF2-40B4-BE49-F238E27FC236}">
                  <a16:creationId xmlns:a16="http://schemas.microsoft.com/office/drawing/2014/main" id="{061A5D6F-B7A9-467A-B1E0-E7C1DDF85A86}"/>
                </a:ext>
                <a:ext uri="{C183D7F6-B498-43B3-948B-1728B52AA6E4}">
                  <adec:decorative xmlns:adec="http://schemas.microsoft.com/office/drawing/2017/decorative" val="1"/>
                </a:ext>
              </a:extLst>
            </p:cNvPr>
            <p:cNvSpPr txBox="1"/>
            <p:nvPr/>
          </p:nvSpPr>
          <p:spPr>
            <a:xfrm>
              <a:off x="933326" y="2707480"/>
              <a:ext cx="427357" cy="369332"/>
            </a:xfrm>
            <a:prstGeom prst="rect">
              <a:avLst/>
            </a:prstGeom>
            <a:grpFill/>
          </p:spPr>
          <p:txBody>
            <a:bodyPr wrap="square" rtlCol="0">
              <a:spAutoFit/>
            </a:bodyPr>
            <a:lstStyle/>
            <a:p>
              <a:pPr algn="ctr"/>
              <a:r>
                <a:rPr lang="es-US" b="1">
                  <a:solidFill>
                    <a:schemeClr val="bg1"/>
                  </a:solidFill>
                  <a:cs typeface="Arial" pitchFamily="34" charset="0"/>
                </a:rPr>
                <a:t>03</a:t>
              </a:r>
            </a:p>
          </p:txBody>
        </p:sp>
      </p:grpSp>
      <p:grpSp>
        <p:nvGrpSpPr>
          <p:cNvPr id="65" name="Group 64" descr="Vínculo a sitio web: ssa.gov">
            <a:extLst>
              <a:ext uri="{FF2B5EF4-FFF2-40B4-BE49-F238E27FC236}">
                <a16:creationId xmlns:a16="http://schemas.microsoft.com/office/drawing/2014/main" id="{997E6F95-14C8-4810-9CCF-C47B364E8F0D}"/>
              </a:ext>
              <a:ext uri="{C183D7F6-B498-43B3-948B-1728B52AA6E4}">
                <adec:decorative xmlns:adec="http://schemas.microsoft.com/office/drawing/2017/decorative" val="0"/>
              </a:ext>
            </a:extLst>
          </p:cNvPr>
          <p:cNvGrpSpPr/>
          <p:nvPr/>
        </p:nvGrpSpPr>
        <p:grpSpPr>
          <a:xfrm>
            <a:off x="5957764" y="2689351"/>
            <a:ext cx="5308842" cy="658368"/>
            <a:chOff x="5957764" y="2689351"/>
            <a:chExt cx="5308842" cy="658368"/>
          </a:xfrm>
        </p:grpSpPr>
        <p:sp>
          <p:nvSpPr>
            <p:cNvPr id="21" name="Rectangle 20">
              <a:extLst>
                <a:ext uri="{FF2B5EF4-FFF2-40B4-BE49-F238E27FC236}">
                  <a16:creationId xmlns:a16="http://schemas.microsoft.com/office/drawing/2014/main" id="{B76EFF12-CC7F-49A2-98C6-F2F34D0176E0}"/>
                </a:ext>
                <a:ext uri="{C183D7F6-B498-43B3-948B-1728B52AA6E4}">
                  <adec:decorative xmlns:adec="http://schemas.microsoft.com/office/drawing/2017/decorative" val="1"/>
                </a:ext>
              </a:extLst>
            </p:cNvPr>
            <p:cNvSpPr/>
            <p:nvPr/>
          </p:nvSpPr>
          <p:spPr bwMode="auto">
            <a:xfrm>
              <a:off x="6008806" y="2742193"/>
              <a:ext cx="5257800" cy="548640"/>
            </a:xfrm>
            <a:prstGeom prst="rect">
              <a:avLst/>
            </a:prstGeom>
            <a:noFill/>
            <a:ln w="5715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2" name="Freeform: Shape 21">
              <a:extLst>
                <a:ext uri="{FF2B5EF4-FFF2-40B4-BE49-F238E27FC236}">
                  <a16:creationId xmlns:a16="http://schemas.microsoft.com/office/drawing/2014/main" id="{E8621CB2-504A-4D14-B9BC-3D8B58DC1E1F}"/>
                </a:ext>
                <a:ext uri="{C183D7F6-B498-43B3-948B-1728B52AA6E4}">
                  <adec:decorative xmlns:adec="http://schemas.microsoft.com/office/drawing/2017/decorative" val="1"/>
                </a:ext>
              </a:extLst>
            </p:cNvPr>
            <p:cNvSpPr/>
            <p:nvPr/>
          </p:nvSpPr>
          <p:spPr bwMode="auto">
            <a:xfrm>
              <a:off x="5957764" y="2689351"/>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1"/>
                    <a:pt x="145026" y="542842"/>
                  </a:cubicBezTo>
                  <a:close/>
                  <a:moveTo>
                    <a:pt x="0" y="0"/>
                  </a:moveTo>
                  <a:lnTo>
                    <a:pt x="144731" y="0"/>
                  </a:lnTo>
                  <a:lnTo>
                    <a:pt x="144731" y="803915"/>
                  </a:lnTo>
                  <a:lnTo>
                    <a:pt x="0" y="803915"/>
                  </a:lnTo>
                  <a:close/>
                </a:path>
              </a:pathLst>
            </a:custGeom>
            <a:solidFill>
              <a:srgbClr val="4472C4"/>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sp>
          <p:nvSpPr>
            <p:cNvPr id="26" name="Rectangle 25">
              <a:extLst>
                <a:ext uri="{FF2B5EF4-FFF2-40B4-BE49-F238E27FC236}">
                  <a16:creationId xmlns:a16="http://schemas.microsoft.com/office/drawing/2014/main" id="{4D9A3833-61E4-44A3-9281-A354B52428B1}"/>
                </a:ext>
              </a:extLst>
            </p:cNvPr>
            <p:cNvSpPr/>
            <p:nvPr/>
          </p:nvSpPr>
          <p:spPr>
            <a:xfrm>
              <a:off x="6541451" y="2815519"/>
              <a:ext cx="3480971" cy="400110"/>
            </a:xfrm>
            <a:prstGeom prst="rect">
              <a:avLst/>
            </a:prstGeom>
          </p:spPr>
          <p:txBody>
            <a:bodyPr wrap="square">
              <a:spAutoFit/>
            </a:bodyPr>
            <a:lstStyle/>
            <a:p>
              <a:r>
                <a:rPr lang="es-US" sz="2000">
                  <a:solidFill>
                    <a:srgbClr val="2F5597"/>
                  </a:solidFill>
                  <a:cs typeface="Calibri" pitchFamily="34" charset="0"/>
                  <a:hlinkClick r:id="rId6"/>
                </a:rPr>
                <a:t>SSA.gov</a:t>
              </a:r>
              <a:r>
                <a:rPr lang="es-US" sz="2000">
                  <a:solidFill>
                    <a:srgbClr val="2F5597"/>
                  </a:solidFill>
                  <a:cs typeface="Calibri" pitchFamily="34" charset="0"/>
                </a:rPr>
                <a:t> </a:t>
              </a:r>
            </a:p>
          </p:txBody>
        </p:sp>
      </p:grpSp>
      <p:grpSp>
        <p:nvGrpSpPr>
          <p:cNvPr id="59" name="Group 58" descr="Etiqueta 4: Health Insurance Marketplace ">
            <a:extLst>
              <a:ext uri="{FF2B5EF4-FFF2-40B4-BE49-F238E27FC236}">
                <a16:creationId xmlns:a16="http://schemas.microsoft.com/office/drawing/2014/main" id="{98C3AAF4-6323-46A8-9C22-72656A17FB2D}"/>
              </a:ext>
              <a:ext uri="{C183D7F6-B498-43B3-948B-1728B52AA6E4}">
                <adec:decorative xmlns:adec="http://schemas.microsoft.com/office/drawing/2017/decorative" val="0"/>
              </a:ext>
            </a:extLst>
          </p:cNvPr>
          <p:cNvGrpSpPr/>
          <p:nvPr/>
        </p:nvGrpSpPr>
        <p:grpSpPr>
          <a:xfrm>
            <a:off x="934843" y="3449930"/>
            <a:ext cx="5038658" cy="649185"/>
            <a:chOff x="869203" y="3355278"/>
            <a:chExt cx="5038658" cy="656489"/>
          </a:xfrm>
          <a:noFill/>
        </p:grpSpPr>
        <p:sp>
          <p:nvSpPr>
            <p:cNvPr id="30" name="Rectangle 29">
              <a:extLst>
                <a:ext uri="{FF2B5EF4-FFF2-40B4-BE49-F238E27FC236}">
                  <a16:creationId xmlns:a16="http://schemas.microsoft.com/office/drawing/2014/main" id="{0A6CE65A-2B42-44A9-8630-1DB7F9D22FFF}"/>
                </a:ext>
                <a:ext uri="{C183D7F6-B498-43B3-948B-1728B52AA6E4}">
                  <adec:decorative xmlns:adec="http://schemas.microsoft.com/office/drawing/2017/decorative" val="1"/>
                </a:ext>
              </a:extLst>
            </p:cNvPr>
            <p:cNvSpPr/>
            <p:nvPr/>
          </p:nvSpPr>
          <p:spPr bwMode="auto">
            <a:xfrm>
              <a:off x="1339471" y="3364488"/>
              <a:ext cx="4568390" cy="640080"/>
            </a:xfrm>
            <a:prstGeom prst="rect">
              <a:avLst/>
            </a:prstGeom>
            <a:grpFill/>
            <a:ln w="57150">
              <a:solidFill>
                <a:schemeClr val="accent1"/>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1" name="Rectangle: Top Corners Rounded 419">
              <a:extLst>
                <a:ext uri="{FF2B5EF4-FFF2-40B4-BE49-F238E27FC236}">
                  <a16:creationId xmlns:a16="http://schemas.microsoft.com/office/drawing/2014/main" id="{9046B7D8-192A-4DF4-B157-1ED5A35AACB0}"/>
                </a:ext>
                <a:ext uri="{C183D7F6-B498-43B3-948B-1728B52AA6E4}">
                  <adec:decorative xmlns:adec="http://schemas.microsoft.com/office/drawing/2017/decorative" val="1"/>
                </a:ext>
              </a:extLst>
            </p:cNvPr>
            <p:cNvSpPr/>
            <p:nvPr/>
          </p:nvSpPr>
          <p:spPr bwMode="auto">
            <a:xfrm rot="16200000">
              <a:off x="799798" y="3441092"/>
              <a:ext cx="640080" cy="501270"/>
            </a:xfrm>
            <a:prstGeom prst="round2SameRect">
              <a:avLst>
                <a:gd name="adj1" fmla="val 50000"/>
                <a:gd name="adj2" fmla="val 0"/>
              </a:avLst>
            </a:prstGeom>
            <a:solidFill>
              <a:srgbClr val="507BC8"/>
            </a:solidFill>
            <a:ln>
              <a:solidFill>
                <a:schemeClr val="accent1"/>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2" name="Rectangle 31">
              <a:extLst>
                <a:ext uri="{FF2B5EF4-FFF2-40B4-BE49-F238E27FC236}">
                  <a16:creationId xmlns:a16="http://schemas.microsoft.com/office/drawing/2014/main" id="{9BF33CB5-1A3C-4560-8D50-3E1A853AED43}"/>
                </a:ext>
              </a:extLst>
            </p:cNvPr>
            <p:cNvSpPr/>
            <p:nvPr/>
          </p:nvSpPr>
          <p:spPr>
            <a:xfrm>
              <a:off x="1467428" y="3355278"/>
              <a:ext cx="4329341" cy="653600"/>
            </a:xfrm>
            <a:prstGeom prst="rect">
              <a:avLst/>
            </a:prstGeom>
            <a:grpFill/>
            <a:ln>
              <a:noFill/>
            </a:ln>
          </p:spPr>
          <p:txBody>
            <a:bodyPr wrap="square">
              <a:spAutoFit/>
            </a:bodyPr>
            <a:lstStyle/>
            <a:p>
              <a:r>
                <a:rPr lang="es-US" b="1" dirty="0" err="1">
                  <a:solidFill>
                    <a:srgbClr val="2F5597"/>
                  </a:solidFill>
                  <a:cs typeface="Calibri" pitchFamily="34" charset="0"/>
                </a:rPr>
                <a:t>Health</a:t>
              </a:r>
              <a:r>
                <a:rPr lang="es-US" b="1" dirty="0">
                  <a:solidFill>
                    <a:srgbClr val="2F5597"/>
                  </a:solidFill>
                  <a:cs typeface="Calibri" pitchFamily="34" charset="0"/>
                </a:rPr>
                <a:t> </a:t>
              </a:r>
              <a:r>
                <a:rPr lang="es-US" b="1" dirty="0" err="1">
                  <a:solidFill>
                    <a:srgbClr val="2F5597"/>
                  </a:solidFill>
                  <a:cs typeface="Calibri" pitchFamily="34" charset="0"/>
                </a:rPr>
                <a:t>Insurance</a:t>
              </a:r>
              <a:r>
                <a:rPr lang="es-US" b="1" dirty="0">
                  <a:solidFill>
                    <a:srgbClr val="2F5597"/>
                  </a:solidFill>
                  <a:cs typeface="Calibri" pitchFamily="34" charset="0"/>
                </a:rPr>
                <a:t> Marketplace® </a:t>
              </a:r>
              <a:br>
                <a:rPr lang="es-US" b="1" dirty="0">
                  <a:solidFill>
                    <a:srgbClr val="2F5597"/>
                  </a:solidFill>
                  <a:cs typeface="Calibri" pitchFamily="34" charset="0"/>
                </a:rPr>
              </a:br>
              <a:r>
                <a:rPr lang="es-US" b="1" dirty="0">
                  <a:solidFill>
                    <a:srgbClr val="2F5597"/>
                  </a:solidFill>
                  <a:cs typeface="Calibri" pitchFamily="34" charset="0"/>
                </a:rPr>
                <a:t>(Mercado de Seguros Médicos) </a:t>
              </a:r>
            </a:p>
          </p:txBody>
        </p:sp>
        <p:sp>
          <p:nvSpPr>
            <p:cNvPr id="34" name="TextBox 33">
              <a:extLst>
                <a:ext uri="{FF2B5EF4-FFF2-40B4-BE49-F238E27FC236}">
                  <a16:creationId xmlns:a16="http://schemas.microsoft.com/office/drawing/2014/main" id="{29A61B95-47F1-4C43-866F-22228D77348E}"/>
                </a:ext>
                <a:ext uri="{C183D7F6-B498-43B3-948B-1728B52AA6E4}">
                  <adec:decorative xmlns:adec="http://schemas.microsoft.com/office/drawing/2017/decorative" val="1"/>
                </a:ext>
              </a:extLst>
            </p:cNvPr>
            <p:cNvSpPr txBox="1"/>
            <p:nvPr/>
          </p:nvSpPr>
          <p:spPr>
            <a:xfrm>
              <a:off x="943054" y="3503322"/>
              <a:ext cx="427357" cy="369332"/>
            </a:xfrm>
            <a:prstGeom prst="rect">
              <a:avLst/>
            </a:prstGeom>
            <a:grpFill/>
            <a:ln>
              <a:solidFill>
                <a:schemeClr val="accent1"/>
              </a:solidFill>
            </a:ln>
          </p:spPr>
          <p:txBody>
            <a:bodyPr wrap="square" rtlCol="0">
              <a:spAutoFit/>
            </a:bodyPr>
            <a:lstStyle/>
            <a:p>
              <a:pPr algn="ctr"/>
              <a:r>
                <a:rPr lang="es-US" b="1">
                  <a:solidFill>
                    <a:schemeClr val="bg1"/>
                  </a:solidFill>
                  <a:cs typeface="Arial" pitchFamily="34" charset="0"/>
                </a:rPr>
                <a:t>04</a:t>
              </a:r>
            </a:p>
          </p:txBody>
        </p:sp>
      </p:grpSp>
      <p:grpSp>
        <p:nvGrpSpPr>
          <p:cNvPr id="66" name="Group 65" descr="Vínculo a sitio web: CuidadoDeSalud.gov  ">
            <a:extLst>
              <a:ext uri="{FF2B5EF4-FFF2-40B4-BE49-F238E27FC236}">
                <a16:creationId xmlns:a16="http://schemas.microsoft.com/office/drawing/2014/main" id="{6973FAA1-CE43-4B81-9FDE-60E5B82CDC58}"/>
              </a:ext>
              <a:ext uri="{C183D7F6-B498-43B3-948B-1728B52AA6E4}">
                <adec:decorative xmlns:adec="http://schemas.microsoft.com/office/drawing/2017/decorative" val="0"/>
              </a:ext>
            </a:extLst>
          </p:cNvPr>
          <p:cNvGrpSpPr/>
          <p:nvPr/>
        </p:nvGrpSpPr>
        <p:grpSpPr>
          <a:xfrm>
            <a:off x="5957764" y="3446360"/>
            <a:ext cx="5308842" cy="658368"/>
            <a:chOff x="5957764" y="3446360"/>
            <a:chExt cx="5308842" cy="658368"/>
          </a:xfrm>
        </p:grpSpPr>
        <p:sp>
          <p:nvSpPr>
            <p:cNvPr id="28" name="Rectangle 27">
              <a:extLst>
                <a:ext uri="{FF2B5EF4-FFF2-40B4-BE49-F238E27FC236}">
                  <a16:creationId xmlns:a16="http://schemas.microsoft.com/office/drawing/2014/main" id="{43EE81D4-F2FC-424C-9577-5C2133C05AF3}"/>
                </a:ext>
                <a:ext uri="{C183D7F6-B498-43B3-948B-1728B52AA6E4}">
                  <adec:decorative xmlns:adec="http://schemas.microsoft.com/office/drawing/2017/decorative" val="1"/>
                </a:ext>
              </a:extLst>
            </p:cNvPr>
            <p:cNvSpPr/>
            <p:nvPr/>
          </p:nvSpPr>
          <p:spPr bwMode="auto">
            <a:xfrm>
              <a:off x="6008806" y="3500806"/>
              <a:ext cx="5257800" cy="548640"/>
            </a:xfrm>
            <a:prstGeom prst="rect">
              <a:avLst/>
            </a:prstGeom>
            <a:noFill/>
            <a:ln w="57150">
              <a:solidFill>
                <a:srgbClr val="507BC8"/>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9" name="Freeform: Shape 28">
              <a:extLst>
                <a:ext uri="{FF2B5EF4-FFF2-40B4-BE49-F238E27FC236}">
                  <a16:creationId xmlns:a16="http://schemas.microsoft.com/office/drawing/2014/main" id="{474E4E82-1E90-4B52-86EC-E14FA377E859}"/>
                </a:ext>
                <a:ext uri="{C183D7F6-B498-43B3-948B-1728B52AA6E4}">
                  <adec:decorative xmlns:adec="http://schemas.microsoft.com/office/drawing/2017/decorative" val="1"/>
                </a:ext>
              </a:extLst>
            </p:cNvPr>
            <p:cNvSpPr/>
            <p:nvPr/>
          </p:nvSpPr>
          <p:spPr bwMode="auto">
            <a:xfrm>
              <a:off x="5957764" y="3446360"/>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2"/>
                    <a:pt x="145026" y="542842"/>
                  </a:cubicBezTo>
                  <a:close/>
                  <a:moveTo>
                    <a:pt x="0" y="0"/>
                  </a:moveTo>
                  <a:lnTo>
                    <a:pt x="144731" y="0"/>
                  </a:lnTo>
                  <a:lnTo>
                    <a:pt x="144731" y="803915"/>
                  </a:lnTo>
                  <a:lnTo>
                    <a:pt x="0" y="803915"/>
                  </a:lnTo>
                  <a:close/>
                </a:path>
              </a:pathLst>
            </a:custGeom>
            <a:solidFill>
              <a:srgbClr val="507BC8"/>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sp>
          <p:nvSpPr>
            <p:cNvPr id="33" name="Rectangle 32">
              <a:extLst>
                <a:ext uri="{FF2B5EF4-FFF2-40B4-BE49-F238E27FC236}">
                  <a16:creationId xmlns:a16="http://schemas.microsoft.com/office/drawing/2014/main" id="{09193643-1F50-4AC5-ABF4-598940F92ADE}"/>
                </a:ext>
              </a:extLst>
            </p:cNvPr>
            <p:cNvSpPr/>
            <p:nvPr/>
          </p:nvSpPr>
          <p:spPr>
            <a:xfrm>
              <a:off x="6541451" y="3575523"/>
              <a:ext cx="3480970" cy="400110"/>
            </a:xfrm>
            <a:prstGeom prst="rect">
              <a:avLst/>
            </a:prstGeom>
          </p:spPr>
          <p:txBody>
            <a:bodyPr wrap="square">
              <a:spAutoFit/>
            </a:bodyPr>
            <a:lstStyle/>
            <a:p>
              <a:r>
                <a:rPr lang="es-US" sz="2000">
                  <a:solidFill>
                    <a:srgbClr val="2F5597"/>
                  </a:solidFill>
                  <a:cs typeface="Calibri" pitchFamily="34" charset="0"/>
                  <a:hlinkClick r:id="rId7"/>
                </a:rPr>
                <a:t>CuidadoDeSalud.gov</a:t>
              </a:r>
              <a:r>
                <a:rPr lang="es-US" sz="2000">
                  <a:solidFill>
                    <a:srgbClr val="2F5597"/>
                  </a:solidFill>
                  <a:cs typeface="Calibri" pitchFamily="34" charset="0"/>
                </a:rPr>
                <a:t> </a:t>
              </a:r>
            </a:p>
          </p:txBody>
        </p:sp>
      </p:grpSp>
      <p:grpSp>
        <p:nvGrpSpPr>
          <p:cNvPr id="60" name="Group 59" descr="Etiqueta 5: Programa de Seguro Médico para Niños   ">
            <a:extLst>
              <a:ext uri="{FF2B5EF4-FFF2-40B4-BE49-F238E27FC236}">
                <a16:creationId xmlns:a16="http://schemas.microsoft.com/office/drawing/2014/main" id="{1E46E46B-A8A3-4C8E-9B8E-9839A93CF4C5}"/>
              </a:ext>
              <a:ext uri="{C183D7F6-B498-43B3-948B-1728B52AA6E4}">
                <adec:decorative xmlns:adec="http://schemas.microsoft.com/office/drawing/2017/decorative" val="0"/>
              </a:ext>
            </a:extLst>
          </p:cNvPr>
          <p:cNvGrpSpPr/>
          <p:nvPr/>
        </p:nvGrpSpPr>
        <p:grpSpPr>
          <a:xfrm>
            <a:off x="931450" y="4217677"/>
            <a:ext cx="5042051" cy="640698"/>
            <a:chOff x="870805" y="4159381"/>
            <a:chExt cx="5042051" cy="640698"/>
          </a:xfrm>
        </p:grpSpPr>
        <p:sp>
          <p:nvSpPr>
            <p:cNvPr id="37" name="Rectangle 36">
              <a:extLst>
                <a:ext uri="{FF2B5EF4-FFF2-40B4-BE49-F238E27FC236}">
                  <a16:creationId xmlns:a16="http://schemas.microsoft.com/office/drawing/2014/main" id="{2EF0E87D-2C7C-4638-B8E8-399B7968C71B}"/>
                </a:ext>
                <a:ext uri="{C183D7F6-B498-43B3-948B-1728B52AA6E4}">
                  <adec:decorative xmlns:adec="http://schemas.microsoft.com/office/drawing/2017/decorative" val="1"/>
                </a:ext>
              </a:extLst>
            </p:cNvPr>
            <p:cNvSpPr/>
            <p:nvPr/>
          </p:nvSpPr>
          <p:spPr bwMode="auto">
            <a:xfrm>
              <a:off x="1339472" y="4159999"/>
              <a:ext cx="4573384" cy="640080"/>
            </a:xfrm>
            <a:prstGeom prst="rect">
              <a:avLst/>
            </a:prstGeom>
            <a:noFill/>
            <a:ln w="5715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8" name="Rectangle: Top Corners Rounded 421">
              <a:extLst>
                <a:ext uri="{FF2B5EF4-FFF2-40B4-BE49-F238E27FC236}">
                  <a16:creationId xmlns:a16="http://schemas.microsoft.com/office/drawing/2014/main" id="{AE2A7B73-D4EA-463D-9D7E-0FE43CF92954}"/>
                </a:ext>
                <a:ext uri="{C183D7F6-B498-43B3-948B-1728B52AA6E4}">
                  <adec:decorative xmlns:adec="http://schemas.microsoft.com/office/drawing/2017/decorative" val="1"/>
                </a:ext>
              </a:extLst>
            </p:cNvPr>
            <p:cNvSpPr/>
            <p:nvPr/>
          </p:nvSpPr>
          <p:spPr bwMode="auto">
            <a:xfrm rot="16200000">
              <a:off x="801400" y="4228786"/>
              <a:ext cx="640080" cy="501270"/>
            </a:xfrm>
            <a:prstGeom prst="round2SameRect">
              <a:avLst>
                <a:gd name="adj1" fmla="val 50000"/>
                <a:gd name="adj2" fmla="val 0"/>
              </a:avLst>
            </a:prstGeom>
            <a:solidFill>
              <a:srgbClr val="0A5EC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9" name="Rectangle 38">
              <a:extLst>
                <a:ext uri="{FF2B5EF4-FFF2-40B4-BE49-F238E27FC236}">
                  <a16:creationId xmlns:a16="http://schemas.microsoft.com/office/drawing/2014/main" id="{27B0FDC2-46FE-487F-BCC6-1DBD724A4B64}"/>
                </a:ext>
              </a:extLst>
            </p:cNvPr>
            <p:cNvSpPr/>
            <p:nvPr/>
          </p:nvSpPr>
          <p:spPr>
            <a:xfrm>
              <a:off x="1467429" y="4282533"/>
              <a:ext cx="4440432" cy="400110"/>
            </a:xfrm>
            <a:prstGeom prst="rect">
              <a:avLst/>
            </a:prstGeom>
          </p:spPr>
          <p:txBody>
            <a:bodyPr wrap="square">
              <a:spAutoFit/>
            </a:bodyPr>
            <a:lstStyle/>
            <a:p>
              <a:r>
                <a:rPr lang="es-US" sz="2000" b="1" dirty="0">
                  <a:solidFill>
                    <a:srgbClr val="2F5597"/>
                  </a:solidFill>
                  <a:cs typeface="Calibri" pitchFamily="34" charset="0"/>
                </a:rPr>
                <a:t>Programa de Seguro Médico para Niños </a:t>
              </a:r>
            </a:p>
          </p:txBody>
        </p:sp>
        <p:sp>
          <p:nvSpPr>
            <p:cNvPr id="41" name="TextBox 40">
              <a:extLst>
                <a:ext uri="{FF2B5EF4-FFF2-40B4-BE49-F238E27FC236}">
                  <a16:creationId xmlns:a16="http://schemas.microsoft.com/office/drawing/2014/main" id="{E3CCE8EC-3DAF-4C87-8EBE-96AEB44A0DAB}"/>
                </a:ext>
                <a:ext uri="{C183D7F6-B498-43B3-948B-1728B52AA6E4}">
                  <adec:decorative xmlns:adec="http://schemas.microsoft.com/office/drawing/2017/decorative" val="1"/>
                </a:ext>
              </a:extLst>
            </p:cNvPr>
            <p:cNvSpPr txBox="1"/>
            <p:nvPr/>
          </p:nvSpPr>
          <p:spPr>
            <a:xfrm>
              <a:off x="933325" y="4298973"/>
              <a:ext cx="427357" cy="369332"/>
            </a:xfrm>
            <a:prstGeom prst="rect">
              <a:avLst/>
            </a:prstGeom>
            <a:noFill/>
          </p:spPr>
          <p:txBody>
            <a:bodyPr wrap="square" rtlCol="0">
              <a:spAutoFit/>
            </a:bodyPr>
            <a:lstStyle/>
            <a:p>
              <a:pPr algn="ctr"/>
              <a:r>
                <a:rPr lang="es-US" b="1">
                  <a:solidFill>
                    <a:schemeClr val="bg1"/>
                  </a:solidFill>
                  <a:cs typeface="Arial" pitchFamily="34" charset="0"/>
                </a:rPr>
                <a:t>05</a:t>
              </a:r>
            </a:p>
          </p:txBody>
        </p:sp>
      </p:grpSp>
      <p:grpSp>
        <p:nvGrpSpPr>
          <p:cNvPr id="67" name="Group 66" descr="Vínculo a sitio web: espanol.insurekidsnow.gov  ">
            <a:extLst>
              <a:ext uri="{FF2B5EF4-FFF2-40B4-BE49-F238E27FC236}">
                <a16:creationId xmlns:a16="http://schemas.microsoft.com/office/drawing/2014/main" id="{42810CF7-C0AA-4D5C-8E9D-98113C7096F0}"/>
              </a:ext>
              <a:ext uri="{C183D7F6-B498-43B3-948B-1728B52AA6E4}">
                <adec:decorative xmlns:adec="http://schemas.microsoft.com/office/drawing/2017/decorative" val="0"/>
              </a:ext>
            </a:extLst>
          </p:cNvPr>
          <p:cNvGrpSpPr/>
          <p:nvPr/>
        </p:nvGrpSpPr>
        <p:grpSpPr>
          <a:xfrm>
            <a:off x="5957764" y="4203369"/>
            <a:ext cx="5308842" cy="658368"/>
            <a:chOff x="5957764" y="4203369"/>
            <a:chExt cx="5308842" cy="658368"/>
          </a:xfrm>
        </p:grpSpPr>
        <p:sp>
          <p:nvSpPr>
            <p:cNvPr id="35" name="Rectangle 34">
              <a:extLst>
                <a:ext uri="{FF2B5EF4-FFF2-40B4-BE49-F238E27FC236}">
                  <a16:creationId xmlns:a16="http://schemas.microsoft.com/office/drawing/2014/main" id="{1321B5EB-1750-48AB-88BC-0555DFFCAC2F}"/>
                </a:ext>
                <a:ext uri="{C183D7F6-B498-43B3-948B-1728B52AA6E4}">
                  <adec:decorative xmlns:adec="http://schemas.microsoft.com/office/drawing/2017/decorative" val="1"/>
                </a:ext>
              </a:extLst>
            </p:cNvPr>
            <p:cNvSpPr/>
            <p:nvPr/>
          </p:nvSpPr>
          <p:spPr bwMode="auto">
            <a:xfrm>
              <a:off x="6008806" y="4259419"/>
              <a:ext cx="5257800" cy="548640"/>
            </a:xfrm>
            <a:prstGeom prst="rect">
              <a:avLst/>
            </a:prstGeom>
            <a:noFill/>
            <a:ln w="5715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6" name="Freeform: Shape 35">
              <a:extLst>
                <a:ext uri="{FF2B5EF4-FFF2-40B4-BE49-F238E27FC236}">
                  <a16:creationId xmlns:a16="http://schemas.microsoft.com/office/drawing/2014/main" id="{AB0888F0-8087-4035-AEA3-4CD571A279C2}"/>
                </a:ext>
                <a:ext uri="{C183D7F6-B498-43B3-948B-1728B52AA6E4}">
                  <adec:decorative xmlns:adec="http://schemas.microsoft.com/office/drawing/2017/decorative" val="1"/>
                </a:ext>
              </a:extLst>
            </p:cNvPr>
            <p:cNvSpPr/>
            <p:nvPr/>
          </p:nvSpPr>
          <p:spPr bwMode="auto">
            <a:xfrm>
              <a:off x="5957764" y="4203369"/>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2"/>
                    <a:pt x="145026" y="542842"/>
                  </a:cubicBezTo>
                  <a:close/>
                  <a:moveTo>
                    <a:pt x="0" y="0"/>
                  </a:moveTo>
                  <a:lnTo>
                    <a:pt x="144731" y="0"/>
                  </a:lnTo>
                  <a:lnTo>
                    <a:pt x="144731" y="803915"/>
                  </a:lnTo>
                  <a:lnTo>
                    <a:pt x="0" y="803915"/>
                  </a:lnTo>
                  <a:close/>
                </a:path>
              </a:pathLst>
            </a:custGeom>
            <a:solidFill>
              <a:srgbClr val="0A5EC6"/>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sp>
          <p:nvSpPr>
            <p:cNvPr id="40" name="Rectangle 39">
              <a:extLst>
                <a:ext uri="{FF2B5EF4-FFF2-40B4-BE49-F238E27FC236}">
                  <a16:creationId xmlns:a16="http://schemas.microsoft.com/office/drawing/2014/main" id="{4B8849DF-6C42-42A3-8EDD-F9D9749DD916}"/>
                </a:ext>
              </a:extLst>
            </p:cNvPr>
            <p:cNvSpPr/>
            <p:nvPr/>
          </p:nvSpPr>
          <p:spPr>
            <a:xfrm>
              <a:off x="6541450" y="4335527"/>
              <a:ext cx="3685391" cy="400110"/>
            </a:xfrm>
            <a:prstGeom prst="rect">
              <a:avLst/>
            </a:prstGeom>
          </p:spPr>
          <p:txBody>
            <a:bodyPr wrap="square">
              <a:spAutoFit/>
            </a:bodyPr>
            <a:lstStyle/>
            <a:p>
              <a:r>
                <a:rPr lang="es-US" sz="2000">
                  <a:solidFill>
                    <a:srgbClr val="2F5597"/>
                  </a:solidFill>
                  <a:cs typeface="Calibri" pitchFamily="34" charset="0"/>
                  <a:hlinkClick r:id="rId8"/>
                </a:rPr>
                <a:t>espanol.insurekidsnow.gov</a:t>
              </a:r>
              <a:r>
                <a:rPr lang="es-US" sz="2000">
                  <a:solidFill>
                    <a:srgbClr val="2F5597"/>
                  </a:solidFill>
                  <a:cs typeface="Calibri" pitchFamily="34" charset="0"/>
                </a:rPr>
                <a:t> </a:t>
              </a:r>
            </a:p>
          </p:txBody>
        </p:sp>
      </p:grpSp>
      <p:grpSp>
        <p:nvGrpSpPr>
          <p:cNvPr id="61" name="Group 60" descr="Etiqueta 6: Programa de Capacitación Nacional de CMS   ">
            <a:extLst>
              <a:ext uri="{FF2B5EF4-FFF2-40B4-BE49-F238E27FC236}">
                <a16:creationId xmlns:a16="http://schemas.microsoft.com/office/drawing/2014/main" id="{209CF6E8-4123-446D-9825-12E4B58A678D}"/>
              </a:ext>
              <a:ext uri="{C183D7F6-B498-43B3-948B-1728B52AA6E4}">
                <adec:decorative xmlns:adec="http://schemas.microsoft.com/office/drawing/2017/decorative" val="0"/>
              </a:ext>
            </a:extLst>
          </p:cNvPr>
          <p:cNvGrpSpPr/>
          <p:nvPr/>
        </p:nvGrpSpPr>
        <p:grpSpPr>
          <a:xfrm>
            <a:off x="931453" y="4976924"/>
            <a:ext cx="5042048" cy="640081"/>
            <a:chOff x="870805" y="4955510"/>
            <a:chExt cx="5042048" cy="640081"/>
          </a:xfrm>
          <a:noFill/>
        </p:grpSpPr>
        <p:sp>
          <p:nvSpPr>
            <p:cNvPr id="44" name="Rectangle 43">
              <a:extLst>
                <a:ext uri="{FF2B5EF4-FFF2-40B4-BE49-F238E27FC236}">
                  <a16:creationId xmlns:a16="http://schemas.microsoft.com/office/drawing/2014/main" id="{034B401F-6C53-4237-B0B9-6701249FE103}"/>
                </a:ext>
                <a:ext uri="{C183D7F6-B498-43B3-948B-1728B52AA6E4}">
                  <adec:decorative xmlns:adec="http://schemas.microsoft.com/office/drawing/2017/decorative" val="1"/>
                </a:ext>
              </a:extLst>
            </p:cNvPr>
            <p:cNvSpPr/>
            <p:nvPr/>
          </p:nvSpPr>
          <p:spPr bwMode="auto">
            <a:xfrm>
              <a:off x="1339470" y="4955511"/>
              <a:ext cx="4573383" cy="640080"/>
            </a:xfrm>
            <a:prstGeom prst="rect">
              <a:avLst/>
            </a:prstGeom>
            <a:grpFill/>
            <a:ln w="5715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5" name="Rectangle: Top Corners Rounded 425">
              <a:extLst>
                <a:ext uri="{FF2B5EF4-FFF2-40B4-BE49-F238E27FC236}">
                  <a16:creationId xmlns:a16="http://schemas.microsoft.com/office/drawing/2014/main" id="{C6103222-E966-45C8-9749-42822A8C772D}"/>
                </a:ext>
                <a:ext uri="{C183D7F6-B498-43B3-948B-1728B52AA6E4}">
                  <adec:decorative xmlns:adec="http://schemas.microsoft.com/office/drawing/2017/decorative" val="1"/>
                </a:ext>
              </a:extLst>
            </p:cNvPr>
            <p:cNvSpPr/>
            <p:nvPr/>
          </p:nvSpPr>
          <p:spPr bwMode="auto">
            <a:xfrm rot="16200000">
              <a:off x="801400" y="5024915"/>
              <a:ext cx="640080" cy="501270"/>
            </a:xfrm>
            <a:prstGeom prst="round2SameRect">
              <a:avLst>
                <a:gd name="adj1" fmla="val 50000"/>
                <a:gd name="adj2" fmla="val 0"/>
              </a:avLst>
            </a:prstGeom>
            <a:solidFill>
              <a:srgbClr val="00529B"/>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6" name="Rectangle 45">
              <a:extLst>
                <a:ext uri="{FF2B5EF4-FFF2-40B4-BE49-F238E27FC236}">
                  <a16:creationId xmlns:a16="http://schemas.microsoft.com/office/drawing/2014/main" id="{F0B90301-1322-4156-9D1D-D854A3CA5B25}"/>
                </a:ext>
              </a:extLst>
            </p:cNvPr>
            <p:cNvSpPr/>
            <p:nvPr/>
          </p:nvSpPr>
          <p:spPr>
            <a:xfrm>
              <a:off x="1355812" y="5004991"/>
              <a:ext cx="4552045" cy="384721"/>
            </a:xfrm>
            <a:prstGeom prst="rect">
              <a:avLst/>
            </a:prstGeom>
            <a:grpFill/>
          </p:spPr>
          <p:txBody>
            <a:bodyPr wrap="square">
              <a:spAutoFit/>
            </a:bodyPr>
            <a:lstStyle/>
            <a:p>
              <a:r>
                <a:rPr lang="es-US" sz="1900" b="1" dirty="0">
                  <a:solidFill>
                    <a:srgbClr val="2F5597"/>
                  </a:solidFill>
                  <a:cs typeface="Calibri" pitchFamily="34" charset="0"/>
                </a:rPr>
                <a:t>Programa de Capacitación Nacional de CMS </a:t>
              </a:r>
            </a:p>
          </p:txBody>
        </p:sp>
        <p:sp>
          <p:nvSpPr>
            <p:cNvPr id="48" name="TextBox 47">
              <a:extLst>
                <a:ext uri="{FF2B5EF4-FFF2-40B4-BE49-F238E27FC236}">
                  <a16:creationId xmlns:a16="http://schemas.microsoft.com/office/drawing/2014/main" id="{35EEEB1A-472E-456D-8473-42F6E19C68CA}"/>
                </a:ext>
                <a:ext uri="{C183D7F6-B498-43B3-948B-1728B52AA6E4}">
                  <adec:decorative xmlns:adec="http://schemas.microsoft.com/office/drawing/2017/decorative" val="1"/>
                </a:ext>
              </a:extLst>
            </p:cNvPr>
            <p:cNvSpPr txBox="1"/>
            <p:nvPr/>
          </p:nvSpPr>
          <p:spPr>
            <a:xfrm>
              <a:off x="923784" y="5107686"/>
              <a:ext cx="427357" cy="369332"/>
            </a:xfrm>
            <a:prstGeom prst="rect">
              <a:avLst/>
            </a:prstGeom>
            <a:grpFill/>
          </p:spPr>
          <p:txBody>
            <a:bodyPr wrap="square" rtlCol="0">
              <a:spAutoFit/>
            </a:bodyPr>
            <a:lstStyle/>
            <a:p>
              <a:pPr algn="ctr"/>
              <a:r>
                <a:rPr lang="es-US" b="1">
                  <a:solidFill>
                    <a:schemeClr val="bg1"/>
                  </a:solidFill>
                  <a:cs typeface="Arial" pitchFamily="34" charset="0"/>
                </a:rPr>
                <a:t>06</a:t>
              </a:r>
            </a:p>
          </p:txBody>
        </p:sp>
      </p:grpSp>
      <p:grpSp>
        <p:nvGrpSpPr>
          <p:cNvPr id="68" name="Group 67" descr="Vínculo a sitio web: CMSnationaltrainingprogram.cms.gov  ">
            <a:extLst>
              <a:ext uri="{FF2B5EF4-FFF2-40B4-BE49-F238E27FC236}">
                <a16:creationId xmlns:a16="http://schemas.microsoft.com/office/drawing/2014/main" id="{26FF5D7E-76F0-45CB-9698-DBF8B3518FF3}"/>
              </a:ext>
              <a:ext uri="{C183D7F6-B498-43B3-948B-1728B52AA6E4}">
                <adec:decorative xmlns:adec="http://schemas.microsoft.com/office/drawing/2017/decorative" val="0"/>
              </a:ext>
            </a:extLst>
          </p:cNvPr>
          <p:cNvGrpSpPr/>
          <p:nvPr/>
        </p:nvGrpSpPr>
        <p:grpSpPr>
          <a:xfrm>
            <a:off x="5957764" y="4960378"/>
            <a:ext cx="5308842" cy="658368"/>
            <a:chOff x="5957764" y="4960378"/>
            <a:chExt cx="5308842" cy="658368"/>
          </a:xfrm>
        </p:grpSpPr>
        <p:sp>
          <p:nvSpPr>
            <p:cNvPr id="42" name="Rectangle 41">
              <a:extLst>
                <a:ext uri="{FF2B5EF4-FFF2-40B4-BE49-F238E27FC236}">
                  <a16:creationId xmlns:a16="http://schemas.microsoft.com/office/drawing/2014/main" id="{1C4A6500-DC98-4AF5-B3B4-6FF1E194275F}"/>
                </a:ext>
                <a:ext uri="{C183D7F6-B498-43B3-948B-1728B52AA6E4}">
                  <adec:decorative xmlns:adec="http://schemas.microsoft.com/office/drawing/2017/decorative" val="1"/>
                </a:ext>
              </a:extLst>
            </p:cNvPr>
            <p:cNvSpPr/>
            <p:nvPr/>
          </p:nvSpPr>
          <p:spPr bwMode="auto">
            <a:xfrm>
              <a:off x="6008806" y="5018032"/>
              <a:ext cx="5257800" cy="548640"/>
            </a:xfrm>
            <a:prstGeom prst="rect">
              <a:avLst/>
            </a:prstGeom>
            <a:noFill/>
            <a:ln w="57150">
              <a:solidFill>
                <a:srgbClr val="002D4D"/>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3" name="Freeform: Shape 42">
              <a:extLst>
                <a:ext uri="{FF2B5EF4-FFF2-40B4-BE49-F238E27FC236}">
                  <a16:creationId xmlns:a16="http://schemas.microsoft.com/office/drawing/2014/main" id="{8E4AED92-A479-4E90-93CE-59EEA9E2A45C}"/>
                </a:ext>
                <a:ext uri="{C183D7F6-B498-43B3-948B-1728B52AA6E4}">
                  <adec:decorative xmlns:adec="http://schemas.microsoft.com/office/drawing/2017/decorative" val="1"/>
                </a:ext>
              </a:extLst>
            </p:cNvPr>
            <p:cNvSpPr/>
            <p:nvPr/>
          </p:nvSpPr>
          <p:spPr bwMode="auto">
            <a:xfrm>
              <a:off x="5957764" y="4960378"/>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2"/>
                    <a:pt x="145026" y="542842"/>
                  </a:cubicBezTo>
                  <a:close/>
                  <a:moveTo>
                    <a:pt x="0" y="0"/>
                  </a:moveTo>
                  <a:lnTo>
                    <a:pt x="144731" y="0"/>
                  </a:lnTo>
                  <a:lnTo>
                    <a:pt x="144731" y="803915"/>
                  </a:lnTo>
                  <a:lnTo>
                    <a:pt x="0" y="803915"/>
                  </a:lnTo>
                  <a:close/>
                </a:path>
              </a:pathLst>
            </a:custGeom>
            <a:solidFill>
              <a:srgbClr val="00529B"/>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sp>
          <p:nvSpPr>
            <p:cNvPr id="47" name="Rectangle 46">
              <a:extLst>
                <a:ext uri="{FF2B5EF4-FFF2-40B4-BE49-F238E27FC236}">
                  <a16:creationId xmlns:a16="http://schemas.microsoft.com/office/drawing/2014/main" id="{670B38B4-9A48-4C39-AEB6-E205756A9966}"/>
                </a:ext>
              </a:extLst>
            </p:cNvPr>
            <p:cNvSpPr/>
            <p:nvPr/>
          </p:nvSpPr>
          <p:spPr>
            <a:xfrm>
              <a:off x="6541451" y="5095531"/>
              <a:ext cx="4311079" cy="400110"/>
            </a:xfrm>
            <a:prstGeom prst="rect">
              <a:avLst/>
            </a:prstGeom>
          </p:spPr>
          <p:txBody>
            <a:bodyPr wrap="square">
              <a:spAutoFit/>
            </a:bodyPr>
            <a:lstStyle/>
            <a:p>
              <a:r>
                <a:rPr lang="es-US" sz="2000">
                  <a:solidFill>
                    <a:srgbClr val="2F5597"/>
                  </a:solidFill>
                  <a:cs typeface="Calibri" pitchFamily="34" charset="0"/>
                  <a:hlinkClick r:id="rId9"/>
                </a:rPr>
                <a:t>CMSnationaltrainingprogram.cms.gov</a:t>
              </a:r>
              <a:r>
                <a:rPr lang="es-US" sz="2000">
                  <a:solidFill>
                    <a:srgbClr val="2F5597"/>
                  </a:solidFill>
                  <a:cs typeface="Calibri" pitchFamily="34" charset="0"/>
                </a:rPr>
                <a:t> </a:t>
              </a:r>
            </a:p>
          </p:txBody>
        </p:sp>
      </p:grpSp>
      <p:grpSp>
        <p:nvGrpSpPr>
          <p:cNvPr id="62" name="Group 61" descr="Etiqueta 7: Programa Estatal de Asistencia sobre Seguros Médicos (SHIP, por sus siglas en inglés)   ">
            <a:extLst>
              <a:ext uri="{FF2B5EF4-FFF2-40B4-BE49-F238E27FC236}">
                <a16:creationId xmlns:a16="http://schemas.microsoft.com/office/drawing/2014/main" id="{37EEA34A-8053-4109-A9A5-CB6DD711AC92}"/>
              </a:ext>
              <a:ext uri="{C183D7F6-B498-43B3-948B-1728B52AA6E4}">
                <adec:decorative xmlns:adec="http://schemas.microsoft.com/office/drawing/2017/decorative" val="0"/>
              </a:ext>
            </a:extLst>
          </p:cNvPr>
          <p:cNvGrpSpPr/>
          <p:nvPr/>
        </p:nvGrpSpPr>
        <p:grpSpPr>
          <a:xfrm>
            <a:off x="931453" y="5703655"/>
            <a:ext cx="5042048" cy="707886"/>
            <a:chOff x="865686" y="5719123"/>
            <a:chExt cx="5062679" cy="707886"/>
          </a:xfrm>
        </p:grpSpPr>
        <p:sp>
          <p:nvSpPr>
            <p:cNvPr id="51" name="Rectangle 50">
              <a:extLst>
                <a:ext uri="{FF2B5EF4-FFF2-40B4-BE49-F238E27FC236}">
                  <a16:creationId xmlns:a16="http://schemas.microsoft.com/office/drawing/2014/main" id="{8079DAF5-121A-4627-9688-0D9D597DFD86}"/>
                </a:ext>
                <a:ext uri="{C183D7F6-B498-43B3-948B-1728B52AA6E4}">
                  <adec:decorative xmlns:adec="http://schemas.microsoft.com/office/drawing/2017/decorative" val="1"/>
                </a:ext>
              </a:extLst>
            </p:cNvPr>
            <p:cNvSpPr/>
            <p:nvPr/>
          </p:nvSpPr>
          <p:spPr bwMode="auto">
            <a:xfrm>
              <a:off x="1339471" y="5751022"/>
              <a:ext cx="4573384" cy="640080"/>
            </a:xfrm>
            <a:prstGeom prst="rect">
              <a:avLst/>
            </a:prstGeom>
            <a:noFill/>
            <a:ln w="57150">
              <a:solidFill>
                <a:srgbClr val="011121"/>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52" name="Rectangle: Top Corners Rounded 425">
              <a:extLst>
                <a:ext uri="{FF2B5EF4-FFF2-40B4-BE49-F238E27FC236}">
                  <a16:creationId xmlns:a16="http://schemas.microsoft.com/office/drawing/2014/main" id="{CDB934F5-8A24-4CB7-BB1C-B17689673D07}"/>
                </a:ext>
                <a:ext uri="{C183D7F6-B498-43B3-948B-1728B52AA6E4}">
                  <adec:decorative xmlns:adec="http://schemas.microsoft.com/office/drawing/2017/decorative" val="1"/>
                </a:ext>
              </a:extLst>
            </p:cNvPr>
            <p:cNvSpPr/>
            <p:nvPr/>
          </p:nvSpPr>
          <p:spPr bwMode="auto">
            <a:xfrm rot="16200000">
              <a:off x="796281" y="5820427"/>
              <a:ext cx="640080" cy="501270"/>
            </a:xfrm>
            <a:prstGeom prst="round2SameRect">
              <a:avLst>
                <a:gd name="adj1" fmla="val 50000"/>
                <a:gd name="adj2" fmla="val 0"/>
              </a:avLst>
            </a:prstGeom>
            <a:solidFill>
              <a:srgbClr val="011121"/>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53" name="Rectangle 52">
              <a:extLst>
                <a:ext uri="{FF2B5EF4-FFF2-40B4-BE49-F238E27FC236}">
                  <a16:creationId xmlns:a16="http://schemas.microsoft.com/office/drawing/2014/main" id="{20664088-BB20-42E4-9C74-CEDFF25ABA6F}"/>
                </a:ext>
              </a:extLst>
            </p:cNvPr>
            <p:cNvSpPr/>
            <p:nvPr/>
          </p:nvSpPr>
          <p:spPr>
            <a:xfrm>
              <a:off x="1473777" y="5719123"/>
              <a:ext cx="4454588" cy="707886"/>
            </a:xfrm>
            <a:prstGeom prst="rect">
              <a:avLst/>
            </a:prstGeom>
          </p:spPr>
          <p:txBody>
            <a:bodyPr wrap="square">
              <a:spAutoFit/>
            </a:bodyPr>
            <a:lstStyle/>
            <a:p>
              <a:r>
                <a:rPr lang="es-US" sz="2000" b="1" dirty="0">
                  <a:solidFill>
                    <a:srgbClr val="2F5597"/>
                  </a:solidFill>
                  <a:cs typeface="Calibri" pitchFamily="34" charset="0"/>
                </a:rPr>
                <a:t>Programa Estatal de Asistencia sobre Seguros de Salud (SHIP) </a:t>
              </a:r>
            </a:p>
          </p:txBody>
        </p:sp>
        <p:sp>
          <p:nvSpPr>
            <p:cNvPr id="55" name="TextBox 54">
              <a:extLst>
                <a:ext uri="{FF2B5EF4-FFF2-40B4-BE49-F238E27FC236}">
                  <a16:creationId xmlns:a16="http://schemas.microsoft.com/office/drawing/2014/main" id="{A0595AC3-E8C5-4E3F-BCC6-4D8F82EA2269}"/>
                </a:ext>
                <a:ext uri="{C183D7F6-B498-43B3-948B-1728B52AA6E4}">
                  <adec:decorative xmlns:adec="http://schemas.microsoft.com/office/drawing/2017/decorative" val="1"/>
                </a:ext>
              </a:extLst>
            </p:cNvPr>
            <p:cNvSpPr txBox="1"/>
            <p:nvPr/>
          </p:nvSpPr>
          <p:spPr>
            <a:xfrm>
              <a:off x="923784" y="5886396"/>
              <a:ext cx="427357" cy="369332"/>
            </a:xfrm>
            <a:prstGeom prst="rect">
              <a:avLst/>
            </a:prstGeom>
            <a:noFill/>
          </p:spPr>
          <p:txBody>
            <a:bodyPr wrap="square" rtlCol="0">
              <a:spAutoFit/>
            </a:bodyPr>
            <a:lstStyle/>
            <a:p>
              <a:pPr algn="ctr"/>
              <a:r>
                <a:rPr lang="es-US" b="1">
                  <a:solidFill>
                    <a:schemeClr val="bg1"/>
                  </a:solidFill>
                  <a:cs typeface="Arial" pitchFamily="34" charset="0"/>
                </a:rPr>
                <a:t>07</a:t>
              </a:r>
            </a:p>
          </p:txBody>
        </p:sp>
      </p:grpSp>
      <p:grpSp>
        <p:nvGrpSpPr>
          <p:cNvPr id="69" name="Group 68" descr="Vínculo a sitio web: shiphelp.org  ">
            <a:extLst>
              <a:ext uri="{FF2B5EF4-FFF2-40B4-BE49-F238E27FC236}">
                <a16:creationId xmlns:a16="http://schemas.microsoft.com/office/drawing/2014/main" id="{1969F42F-634C-45CC-83D1-F70C4D541E2F}"/>
              </a:ext>
              <a:ext uri="{C183D7F6-B498-43B3-948B-1728B52AA6E4}">
                <adec:decorative xmlns:adec="http://schemas.microsoft.com/office/drawing/2017/decorative" val="0"/>
              </a:ext>
            </a:extLst>
          </p:cNvPr>
          <p:cNvGrpSpPr/>
          <p:nvPr/>
        </p:nvGrpSpPr>
        <p:grpSpPr>
          <a:xfrm>
            <a:off x="5957764" y="5717387"/>
            <a:ext cx="5308842" cy="658368"/>
            <a:chOff x="5957764" y="5717387"/>
            <a:chExt cx="5308842" cy="658368"/>
          </a:xfrm>
        </p:grpSpPr>
        <p:sp>
          <p:nvSpPr>
            <p:cNvPr id="49" name="Rectangle 48">
              <a:extLst>
                <a:ext uri="{FF2B5EF4-FFF2-40B4-BE49-F238E27FC236}">
                  <a16:creationId xmlns:a16="http://schemas.microsoft.com/office/drawing/2014/main" id="{AE4A19C7-BB04-4F05-939F-F64846017276}"/>
                </a:ext>
                <a:ext uri="{C183D7F6-B498-43B3-948B-1728B52AA6E4}">
                  <adec:decorative xmlns:adec="http://schemas.microsoft.com/office/drawing/2017/decorative" val="1"/>
                </a:ext>
              </a:extLst>
            </p:cNvPr>
            <p:cNvSpPr/>
            <p:nvPr/>
          </p:nvSpPr>
          <p:spPr bwMode="auto">
            <a:xfrm>
              <a:off x="6008806" y="5776643"/>
              <a:ext cx="5257800" cy="548640"/>
            </a:xfrm>
            <a:prstGeom prst="rect">
              <a:avLst/>
            </a:prstGeom>
            <a:noFill/>
            <a:ln w="57150">
              <a:solidFill>
                <a:schemeClr val="tx1"/>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50" name="Freeform: Shape 49">
              <a:extLst>
                <a:ext uri="{FF2B5EF4-FFF2-40B4-BE49-F238E27FC236}">
                  <a16:creationId xmlns:a16="http://schemas.microsoft.com/office/drawing/2014/main" id="{5DB35920-7122-48E3-BB4A-BC5E008A4510}"/>
                </a:ext>
                <a:ext uri="{C183D7F6-B498-43B3-948B-1728B52AA6E4}">
                  <adec:decorative xmlns:adec="http://schemas.microsoft.com/office/drawing/2017/decorative" val="1"/>
                </a:ext>
              </a:extLst>
            </p:cNvPr>
            <p:cNvSpPr/>
            <p:nvPr/>
          </p:nvSpPr>
          <p:spPr bwMode="auto">
            <a:xfrm>
              <a:off x="5957764" y="5717387"/>
              <a:ext cx="25603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2"/>
                    <a:pt x="145026" y="542842"/>
                  </a:cubicBezTo>
                  <a:close/>
                  <a:moveTo>
                    <a:pt x="0" y="0"/>
                  </a:moveTo>
                  <a:lnTo>
                    <a:pt x="144731" y="0"/>
                  </a:lnTo>
                  <a:lnTo>
                    <a:pt x="144731" y="803915"/>
                  </a:lnTo>
                  <a:lnTo>
                    <a:pt x="0" y="803915"/>
                  </a:lnTo>
                  <a:close/>
                </a:path>
              </a:pathLst>
            </a:custGeom>
            <a:solidFill>
              <a:srgbClr val="011121"/>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sp>
          <p:nvSpPr>
            <p:cNvPr id="54" name="Rectangle 53">
              <a:extLst>
                <a:ext uri="{FF2B5EF4-FFF2-40B4-BE49-F238E27FC236}">
                  <a16:creationId xmlns:a16="http://schemas.microsoft.com/office/drawing/2014/main" id="{0EA01E79-05BB-40F9-A71C-A8DA1C535DF5}"/>
                </a:ext>
              </a:extLst>
            </p:cNvPr>
            <p:cNvSpPr/>
            <p:nvPr/>
          </p:nvSpPr>
          <p:spPr>
            <a:xfrm>
              <a:off x="6541451" y="5855538"/>
              <a:ext cx="3458611" cy="400110"/>
            </a:xfrm>
            <a:prstGeom prst="rect">
              <a:avLst/>
            </a:prstGeom>
          </p:spPr>
          <p:txBody>
            <a:bodyPr wrap="square">
              <a:spAutoFit/>
            </a:bodyPr>
            <a:lstStyle/>
            <a:p>
              <a:r>
                <a:rPr lang="es-US" sz="2000">
                  <a:solidFill>
                    <a:srgbClr val="2F5597"/>
                  </a:solidFill>
                  <a:cs typeface="Calibri" pitchFamily="34" charset="0"/>
                  <a:hlinkClick r:id="rId10"/>
                </a:rPr>
                <a:t>shiphelp.org</a:t>
              </a:r>
              <a:r>
                <a:rPr lang="es-US" sz="2000">
                  <a:solidFill>
                    <a:srgbClr val="2F5597"/>
                  </a:solidFill>
                  <a:cs typeface="Calibri" pitchFamily="34" charset="0"/>
                </a:rPr>
                <a:t> </a:t>
              </a:r>
            </a:p>
          </p:txBody>
        </p:sp>
      </p:grpSp>
      <p:sp>
        <p:nvSpPr>
          <p:cNvPr id="5" name="Slide Number Placeholder 4">
            <a:extLst>
              <a:ext uri="{FF2B5EF4-FFF2-40B4-BE49-F238E27FC236}">
                <a16:creationId xmlns:a16="http://schemas.microsoft.com/office/drawing/2014/main" id="{240F6080-DBD7-4AFA-A208-DA5769EF8E02}"/>
              </a:ext>
            </a:extLst>
          </p:cNvPr>
          <p:cNvSpPr>
            <a:spLocks noGrp="1"/>
          </p:cNvSpPr>
          <p:nvPr>
            <p:ph type="sldNum" sz="quarter" idx="12"/>
          </p:nvPr>
        </p:nvSpPr>
        <p:spPr/>
        <p:txBody>
          <a:bodyPr/>
          <a:lstStyle/>
          <a:p>
            <a:fld id="{48F63A3B-78C7-47BE-AE5E-E10140E04643}" type="slidenum">
              <a:rPr lang="en-US" smtClean="0"/>
              <a:pPr/>
              <a:t>102</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338571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wipe(left)">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par>
                          <p:cTn id="15" fill="hold">
                            <p:stCondLst>
                              <p:cond delay="0"/>
                            </p:stCondLst>
                            <p:childTnLst>
                              <p:par>
                                <p:cTn id="16" presetID="22" presetClass="entr" presetSubtype="8" fill="hold" nodeType="after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wipe(left)">
                                      <p:cBhvr>
                                        <p:cTn id="18" dur="500"/>
                                        <p:tgtEl>
                                          <p:spTgt spid="6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par>
                          <p:cTn id="23" fill="hold">
                            <p:stCondLst>
                              <p:cond delay="0"/>
                            </p:stCondLst>
                            <p:childTnLst>
                              <p:par>
                                <p:cTn id="24" presetID="22" presetClass="entr" presetSubtype="8"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ipe(left)">
                                      <p:cBhvr>
                                        <p:cTn id="26" dur="500"/>
                                        <p:tgtEl>
                                          <p:spTgt spid="65"/>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par>
                          <p:cTn id="31" fill="hold">
                            <p:stCondLst>
                              <p:cond delay="0"/>
                            </p:stCondLst>
                            <p:childTnLst>
                              <p:par>
                                <p:cTn id="32" presetID="22" presetClass="entr" presetSubtype="8" fill="hold" nodeType="after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wipe(left)">
                                      <p:cBhvr>
                                        <p:cTn id="34" dur="500"/>
                                        <p:tgtEl>
                                          <p:spTgt spid="66"/>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childTnLst>
                          </p:cTn>
                        </p:par>
                        <p:par>
                          <p:cTn id="39" fill="hold">
                            <p:stCondLst>
                              <p:cond delay="0"/>
                            </p:stCondLst>
                            <p:childTnLst>
                              <p:par>
                                <p:cTn id="40" presetID="22" presetClass="entr" presetSubtype="8" fill="hold" nodeType="after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wipe(left)">
                                      <p:cBhvr>
                                        <p:cTn id="42" dur="500"/>
                                        <p:tgtEl>
                                          <p:spTgt spid="67"/>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par>
                          <p:cTn id="47" fill="hold">
                            <p:stCondLst>
                              <p:cond delay="0"/>
                            </p:stCondLst>
                            <p:childTnLst>
                              <p:par>
                                <p:cTn id="48" presetID="22" presetClass="entr" presetSubtype="8" fill="hold" nodeType="afterEffect">
                                  <p:stCondLst>
                                    <p:cond delay="0"/>
                                  </p:stCondLst>
                                  <p:childTnLst>
                                    <p:set>
                                      <p:cBhvr>
                                        <p:cTn id="49" dur="1" fill="hold">
                                          <p:stCondLst>
                                            <p:cond delay="0"/>
                                          </p:stCondLst>
                                        </p:cTn>
                                        <p:tgtEl>
                                          <p:spTgt spid="68"/>
                                        </p:tgtEl>
                                        <p:attrNameLst>
                                          <p:attrName>style.visibility</p:attrName>
                                        </p:attrNameLst>
                                      </p:cBhvr>
                                      <p:to>
                                        <p:strVal val="visible"/>
                                      </p:to>
                                    </p:set>
                                    <p:animEffect transition="in" filter="wipe(left)">
                                      <p:cBhvr>
                                        <p:cTn id="50" dur="500"/>
                                        <p:tgtEl>
                                          <p:spTgt spid="68"/>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childTnLst>
                          </p:cTn>
                        </p:par>
                        <p:par>
                          <p:cTn id="55" fill="hold">
                            <p:stCondLst>
                              <p:cond delay="0"/>
                            </p:stCondLst>
                            <p:childTnLst>
                              <p:par>
                                <p:cTn id="56" presetID="22" presetClass="entr" presetSubtype="8" fill="hold" nodeType="afterEffect">
                                  <p:stCondLst>
                                    <p:cond delay="0"/>
                                  </p:stCondLst>
                                  <p:childTnLst>
                                    <p:set>
                                      <p:cBhvr>
                                        <p:cTn id="57" dur="1" fill="hold">
                                          <p:stCondLst>
                                            <p:cond delay="0"/>
                                          </p:stCondLst>
                                        </p:cTn>
                                        <p:tgtEl>
                                          <p:spTgt spid="69"/>
                                        </p:tgtEl>
                                        <p:attrNameLst>
                                          <p:attrName>style.visibility</p:attrName>
                                        </p:attrNameLst>
                                      </p:cBhvr>
                                      <p:to>
                                        <p:strVal val="visible"/>
                                      </p:to>
                                    </p:set>
                                    <p:animEffect transition="in" filter="wipe(left)">
                                      <p:cBhvr>
                                        <p:cTn id="58"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57129"/>
          </a:xfrm>
        </p:spPr>
        <p:txBody>
          <a:bodyPr>
            <a:normAutofit/>
          </a:bodyPr>
          <a:lstStyle/>
          <a:p>
            <a:r>
              <a:rPr lang="es-US" sz="3000"/>
              <a:t>Puntos clave para recordar</a:t>
            </a:r>
          </a:p>
        </p:txBody>
      </p:sp>
      <p:grpSp>
        <p:nvGrpSpPr>
          <p:cNvPr id="7" name="Group 1" descr="Cuadro 1: Medicare es un programa de seguro médico">
            <a:extLst>
              <a:ext uri="{FF2B5EF4-FFF2-40B4-BE49-F238E27FC236}">
                <a16:creationId xmlns:a16="http://schemas.microsoft.com/office/drawing/2014/main" id="{606CCCD4-BF13-4DE3-9334-640ABE78EA00}"/>
              </a:ext>
            </a:extLst>
          </p:cNvPr>
          <p:cNvGrpSpPr/>
          <p:nvPr/>
        </p:nvGrpSpPr>
        <p:grpSpPr>
          <a:xfrm>
            <a:off x="952287" y="1175248"/>
            <a:ext cx="4743246" cy="1463040"/>
            <a:chOff x="952287" y="1175248"/>
            <a:chExt cx="4743246" cy="1463040"/>
          </a:xfrm>
        </p:grpSpPr>
        <p:sp>
          <p:nvSpPr>
            <p:cNvPr id="45" name="Rectangle: Top Corners Rounded 44">
              <a:extLst>
                <a:ext uri="{FF2B5EF4-FFF2-40B4-BE49-F238E27FC236}">
                  <a16:creationId xmlns:a16="http://schemas.microsoft.com/office/drawing/2014/main" id="{4D9A8FF4-085E-48FA-870B-7C9794D5090E}"/>
                </a:ext>
                <a:ext uri="{C183D7F6-B498-43B3-948B-1728B52AA6E4}">
                  <adec:decorative xmlns:adec="http://schemas.microsoft.com/office/drawing/2017/decorative" val="1"/>
                </a:ext>
              </a:extLst>
            </p:cNvPr>
            <p:cNvSpPr/>
            <p:nvPr/>
          </p:nvSpPr>
          <p:spPr bwMode="auto">
            <a:xfrm rot="16200000" flipV="1">
              <a:off x="2906613" y="-150632"/>
              <a:ext cx="1463040" cy="4114800"/>
            </a:xfrm>
            <a:prstGeom prst="round2SameRect">
              <a:avLst/>
            </a:prstGeom>
            <a:noFill/>
            <a:ln w="762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6" name="TextBox 45" descr=" ">
              <a:extLst>
                <a:ext uri="{FF2B5EF4-FFF2-40B4-BE49-F238E27FC236}">
                  <a16:creationId xmlns:a16="http://schemas.microsoft.com/office/drawing/2014/main" id="{9E5A0ACD-D8E4-45CC-ACCD-5DB6977FB613}"/>
                </a:ext>
              </a:extLst>
            </p:cNvPr>
            <p:cNvSpPr txBox="1"/>
            <p:nvPr/>
          </p:nvSpPr>
          <p:spPr>
            <a:xfrm>
              <a:off x="2236728" y="1270096"/>
              <a:ext cx="3441859" cy="1200329"/>
            </a:xfrm>
            <a:prstGeom prst="rect">
              <a:avLst/>
            </a:prstGeom>
            <a:noFill/>
          </p:spPr>
          <p:txBody>
            <a:bodyPr wrap="square" lIns="182880">
              <a:spAutoFit/>
            </a:bodyPr>
            <a:lstStyle/>
            <a:p>
              <a:pPr marL="0" lvl="0" indent="0" defTabSz="685800">
                <a:spcBef>
                  <a:spcPts val="0"/>
                </a:spcBef>
              </a:pPr>
              <a:r>
                <a:rPr lang="es-US" sz="2400" dirty="0">
                  <a:solidFill>
                    <a:srgbClr val="00529B"/>
                  </a:solidFill>
                  <a:latin typeface="Arial"/>
                  <a:cs typeface="Arial"/>
                </a:rPr>
                <a:t>Medicare es un programa de </a:t>
              </a:r>
              <a:br>
                <a:rPr lang="es-US" sz="2400" dirty="0">
                  <a:solidFill>
                    <a:srgbClr val="00529B"/>
                  </a:solidFill>
                  <a:latin typeface="Arial"/>
                  <a:cs typeface="Arial"/>
                </a:rPr>
              </a:br>
              <a:r>
                <a:rPr lang="es-US" sz="2400" dirty="0">
                  <a:solidFill>
                    <a:srgbClr val="00529B"/>
                  </a:solidFill>
                  <a:latin typeface="Arial"/>
                  <a:cs typeface="Arial"/>
                </a:rPr>
                <a:t>seguro médico</a:t>
              </a:r>
            </a:p>
          </p:txBody>
        </p:sp>
        <p:sp>
          <p:nvSpPr>
            <p:cNvPr id="47" name="Oval 46">
              <a:extLst>
                <a:ext uri="{FF2B5EF4-FFF2-40B4-BE49-F238E27FC236}">
                  <a16:creationId xmlns:a16="http://schemas.microsoft.com/office/drawing/2014/main" id="{09DAF576-9724-4703-AAD9-AB275C6C5B4C}"/>
                </a:ext>
                <a:ext uri="{C183D7F6-B498-43B3-948B-1728B52AA6E4}">
                  <adec:decorative xmlns:adec="http://schemas.microsoft.com/office/drawing/2017/decorative" val="1"/>
                </a:ext>
              </a:extLst>
            </p:cNvPr>
            <p:cNvSpPr/>
            <p:nvPr/>
          </p:nvSpPr>
          <p:spPr bwMode="auto">
            <a:xfrm>
              <a:off x="952287" y="1271308"/>
              <a:ext cx="1269741" cy="1269741"/>
            </a:xfrm>
            <a:prstGeom prst="ellipse">
              <a:avLst/>
            </a:prstGeom>
            <a:solidFill>
              <a:srgbClr val="8FAADC"/>
            </a:solidFill>
            <a:ln>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54" name="Oval 53">
              <a:extLst>
                <a:ext uri="{FF2B5EF4-FFF2-40B4-BE49-F238E27FC236}">
                  <a16:creationId xmlns:a16="http://schemas.microsoft.com/office/drawing/2014/main" id="{8CE3463D-B268-47A1-8BDE-9B3A4B481544}"/>
                </a:ext>
                <a:ext uri="{C183D7F6-B498-43B3-948B-1728B52AA6E4}">
                  <adec:decorative xmlns:adec="http://schemas.microsoft.com/office/drawing/2017/decorative" val="1"/>
                </a:ext>
              </a:extLst>
            </p:cNvPr>
            <p:cNvSpPr/>
            <p:nvPr/>
          </p:nvSpPr>
          <p:spPr bwMode="auto">
            <a:xfrm>
              <a:off x="1062470" y="1377228"/>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03" name="Picture 102">
              <a:extLst>
                <a:ext uri="{FF2B5EF4-FFF2-40B4-BE49-F238E27FC236}">
                  <a16:creationId xmlns:a16="http://schemas.microsoft.com/office/drawing/2014/main" id="{1A82045E-DD96-4D24-B217-E29C14A9DF8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89074" y="1415746"/>
              <a:ext cx="1024217" cy="951058"/>
            </a:xfrm>
            <a:prstGeom prst="rect">
              <a:avLst/>
            </a:prstGeom>
          </p:spPr>
        </p:pic>
      </p:grpSp>
      <p:grpSp>
        <p:nvGrpSpPr>
          <p:cNvPr id="56" name="Group 2" descr="Cuadro 2: Medicare no cubre todos sus costos médicos. ">
            <a:extLst>
              <a:ext uri="{FF2B5EF4-FFF2-40B4-BE49-F238E27FC236}">
                <a16:creationId xmlns:a16="http://schemas.microsoft.com/office/drawing/2014/main" id="{AD703CEB-FFEB-4B3A-B9E9-0DC1C21AA3C4}"/>
              </a:ext>
            </a:extLst>
          </p:cNvPr>
          <p:cNvGrpSpPr/>
          <p:nvPr/>
        </p:nvGrpSpPr>
        <p:grpSpPr>
          <a:xfrm>
            <a:off x="943502" y="2813063"/>
            <a:ext cx="4735089" cy="1463040"/>
            <a:chOff x="943502" y="2813063"/>
            <a:chExt cx="4735089" cy="1463040"/>
          </a:xfrm>
        </p:grpSpPr>
        <p:sp>
          <p:nvSpPr>
            <p:cNvPr id="57" name="Rectangle: Top Corners Rounded 56">
              <a:extLst>
                <a:ext uri="{FF2B5EF4-FFF2-40B4-BE49-F238E27FC236}">
                  <a16:creationId xmlns:a16="http://schemas.microsoft.com/office/drawing/2014/main" id="{CF20922B-E7F2-4C26-A97C-AD329F066AE9}"/>
                </a:ext>
                <a:ext uri="{C183D7F6-B498-43B3-948B-1728B52AA6E4}">
                  <adec:decorative xmlns:adec="http://schemas.microsoft.com/office/drawing/2017/decorative" val="1"/>
                </a:ext>
              </a:extLst>
            </p:cNvPr>
            <p:cNvSpPr/>
            <p:nvPr/>
          </p:nvSpPr>
          <p:spPr bwMode="auto">
            <a:xfrm rot="16200000" flipV="1">
              <a:off x="2889671" y="1487183"/>
              <a:ext cx="1463040" cy="4114800"/>
            </a:xfrm>
            <a:prstGeom prst="round2SameRect">
              <a:avLst/>
            </a:prstGeom>
            <a:noFill/>
            <a:ln w="76200">
              <a:solidFill>
                <a:srgbClr val="FEC73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58" name="TextBox 57" descr=" ">
              <a:extLst>
                <a:ext uri="{FF2B5EF4-FFF2-40B4-BE49-F238E27FC236}">
                  <a16:creationId xmlns:a16="http://schemas.microsoft.com/office/drawing/2014/main" id="{7923F6DB-07AA-433A-B4EE-8BC17D576885}"/>
                </a:ext>
              </a:extLst>
            </p:cNvPr>
            <p:cNvSpPr txBox="1"/>
            <p:nvPr/>
          </p:nvSpPr>
          <p:spPr>
            <a:xfrm>
              <a:off x="2180000" y="2975676"/>
              <a:ext cx="3498587" cy="1200329"/>
            </a:xfrm>
            <a:prstGeom prst="rect">
              <a:avLst/>
            </a:prstGeom>
            <a:noFill/>
          </p:spPr>
          <p:txBody>
            <a:bodyPr wrap="square" lIns="182880">
              <a:spAutoFit/>
            </a:bodyPr>
            <a:lstStyle/>
            <a:p>
              <a:pPr marL="0" lvl="0" indent="0" defTabSz="685800">
                <a:spcBef>
                  <a:spcPts val="0"/>
                </a:spcBef>
              </a:pPr>
              <a:r>
                <a:rPr lang="es-US" sz="2400" dirty="0">
                  <a:solidFill>
                    <a:srgbClr val="00529B"/>
                  </a:solidFill>
                  <a:latin typeface="Arial"/>
                  <a:cs typeface="Arial"/>
                </a:rPr>
                <a:t>Medicare no </a:t>
              </a:r>
              <a:br>
                <a:rPr lang="es-US" sz="2400" dirty="0">
                  <a:solidFill>
                    <a:srgbClr val="00529B"/>
                  </a:solidFill>
                  <a:latin typeface="Arial"/>
                  <a:cs typeface="Arial"/>
                </a:rPr>
              </a:br>
              <a:r>
                <a:rPr lang="es-US" sz="2400" dirty="0">
                  <a:solidFill>
                    <a:srgbClr val="00529B"/>
                  </a:solidFill>
                  <a:latin typeface="Arial"/>
                  <a:cs typeface="Arial"/>
                </a:rPr>
                <a:t>cubre todos sus </a:t>
              </a:r>
              <a:br>
                <a:rPr lang="es-US" sz="2400" dirty="0">
                  <a:solidFill>
                    <a:srgbClr val="00529B"/>
                  </a:solidFill>
                  <a:latin typeface="Arial"/>
                  <a:cs typeface="Arial"/>
                </a:rPr>
              </a:br>
              <a:r>
                <a:rPr lang="es-US" sz="2400" dirty="0">
                  <a:solidFill>
                    <a:srgbClr val="00529B"/>
                  </a:solidFill>
                  <a:latin typeface="Arial"/>
                  <a:cs typeface="Arial"/>
                </a:rPr>
                <a:t>costos médicos.</a:t>
              </a:r>
            </a:p>
          </p:txBody>
        </p:sp>
        <p:sp>
          <p:nvSpPr>
            <p:cNvPr id="59" name="Oval 58">
              <a:extLst>
                <a:ext uri="{FF2B5EF4-FFF2-40B4-BE49-F238E27FC236}">
                  <a16:creationId xmlns:a16="http://schemas.microsoft.com/office/drawing/2014/main" id="{ABEBE831-F07F-42E7-B6EF-4CB1B4D8E085}"/>
                </a:ext>
                <a:ext uri="{C183D7F6-B498-43B3-948B-1728B52AA6E4}">
                  <adec:decorative xmlns:adec="http://schemas.microsoft.com/office/drawing/2017/decorative" val="1"/>
                </a:ext>
              </a:extLst>
            </p:cNvPr>
            <p:cNvSpPr/>
            <p:nvPr/>
          </p:nvSpPr>
          <p:spPr bwMode="auto">
            <a:xfrm>
              <a:off x="943502" y="2919393"/>
              <a:ext cx="1269741" cy="1269741"/>
            </a:xfrm>
            <a:prstGeom prst="ellipse">
              <a:avLst/>
            </a:prstGeom>
            <a:solidFill>
              <a:srgbClr val="FEC73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64" name="Oval 63">
              <a:extLst>
                <a:ext uri="{FF2B5EF4-FFF2-40B4-BE49-F238E27FC236}">
                  <a16:creationId xmlns:a16="http://schemas.microsoft.com/office/drawing/2014/main" id="{25C82AD7-1A46-4E67-8EBB-F06502B21C1B}"/>
                </a:ext>
                <a:ext uri="{C183D7F6-B498-43B3-948B-1728B52AA6E4}">
                  <adec:decorative xmlns:adec="http://schemas.microsoft.com/office/drawing/2017/decorative" val="1"/>
                </a:ext>
              </a:extLst>
            </p:cNvPr>
            <p:cNvSpPr/>
            <p:nvPr/>
          </p:nvSpPr>
          <p:spPr bwMode="auto">
            <a:xfrm>
              <a:off x="1053686" y="3029576"/>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65" name="Picture 64">
              <a:extLst>
                <a:ext uri="{FF2B5EF4-FFF2-40B4-BE49-F238E27FC236}">
                  <a16:creationId xmlns:a16="http://schemas.microsoft.com/office/drawing/2014/main" id="{E141972B-108A-4917-9B73-07C5D378004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65382" y="3153555"/>
              <a:ext cx="796810" cy="796810"/>
            </a:xfrm>
            <a:prstGeom prst="rect">
              <a:avLst/>
            </a:prstGeom>
          </p:spPr>
        </p:pic>
      </p:grpSp>
      <p:grpSp>
        <p:nvGrpSpPr>
          <p:cNvPr id="66" name="Group 3" descr="Cuadro 3: Tiene opciones sobre cómo obtener cobertura. ">
            <a:extLst>
              <a:ext uri="{FF2B5EF4-FFF2-40B4-BE49-F238E27FC236}">
                <a16:creationId xmlns:a16="http://schemas.microsoft.com/office/drawing/2014/main" id="{8F60F808-ECF6-43B3-8ADD-3EF85242014B}"/>
              </a:ext>
            </a:extLst>
          </p:cNvPr>
          <p:cNvGrpSpPr/>
          <p:nvPr/>
        </p:nvGrpSpPr>
        <p:grpSpPr>
          <a:xfrm>
            <a:off x="954413" y="4465561"/>
            <a:ext cx="4739651" cy="1463040"/>
            <a:chOff x="954413" y="4465561"/>
            <a:chExt cx="4739651" cy="1463040"/>
          </a:xfrm>
        </p:grpSpPr>
        <p:sp>
          <p:nvSpPr>
            <p:cNvPr id="68" name="Rectangle: Top Corners Rounded 67">
              <a:extLst>
                <a:ext uri="{FF2B5EF4-FFF2-40B4-BE49-F238E27FC236}">
                  <a16:creationId xmlns:a16="http://schemas.microsoft.com/office/drawing/2014/main" id="{F2FDAF34-16CC-4A7B-8F14-40AA32004140}"/>
                </a:ext>
                <a:ext uri="{C183D7F6-B498-43B3-948B-1728B52AA6E4}">
                  <adec:decorative xmlns:adec="http://schemas.microsoft.com/office/drawing/2017/decorative" val="1"/>
                </a:ext>
              </a:extLst>
            </p:cNvPr>
            <p:cNvSpPr/>
            <p:nvPr/>
          </p:nvSpPr>
          <p:spPr bwMode="auto">
            <a:xfrm rot="16200000" flipV="1">
              <a:off x="2889667" y="3139681"/>
              <a:ext cx="1463040" cy="4114800"/>
            </a:xfrm>
            <a:prstGeom prst="round2SameRect">
              <a:avLst/>
            </a:prstGeom>
            <a:noFill/>
            <a:ln w="762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69" name="TextBox 68">
              <a:extLst>
                <a:ext uri="{FF2B5EF4-FFF2-40B4-BE49-F238E27FC236}">
                  <a16:creationId xmlns:a16="http://schemas.microsoft.com/office/drawing/2014/main" id="{981F8CC7-1AC2-4575-B488-4E77F0892AF9}"/>
                </a:ext>
              </a:extLst>
            </p:cNvPr>
            <p:cNvSpPr txBox="1"/>
            <p:nvPr/>
          </p:nvSpPr>
          <p:spPr>
            <a:xfrm>
              <a:off x="2195477" y="4624677"/>
              <a:ext cx="3498587" cy="1200329"/>
            </a:xfrm>
            <a:prstGeom prst="rect">
              <a:avLst/>
            </a:prstGeom>
            <a:noFill/>
          </p:spPr>
          <p:txBody>
            <a:bodyPr wrap="square" lIns="182880">
              <a:spAutoFit/>
            </a:bodyPr>
            <a:lstStyle/>
            <a:p>
              <a:pPr marL="0" lvl="0" indent="0" defTabSz="685800">
                <a:spcBef>
                  <a:spcPts val="0"/>
                </a:spcBef>
              </a:pPr>
              <a:r>
                <a:rPr lang="es-US" sz="2400" dirty="0">
                  <a:solidFill>
                    <a:srgbClr val="00529B"/>
                  </a:solidFill>
                  <a:latin typeface="Arial"/>
                  <a:cs typeface="Arial"/>
                </a:rPr>
                <a:t>Tiene opciones </a:t>
              </a:r>
              <a:br>
                <a:rPr lang="es-US" sz="2400" dirty="0">
                  <a:solidFill>
                    <a:srgbClr val="00529B"/>
                  </a:solidFill>
                  <a:latin typeface="Arial"/>
                  <a:cs typeface="Arial"/>
                </a:rPr>
              </a:br>
              <a:r>
                <a:rPr lang="es-US" sz="2400" dirty="0">
                  <a:solidFill>
                    <a:srgbClr val="00529B"/>
                  </a:solidFill>
                  <a:latin typeface="Arial"/>
                  <a:cs typeface="Arial"/>
                </a:rPr>
                <a:t>sobre cómo </a:t>
              </a:r>
              <a:br>
                <a:rPr lang="es-US" sz="2400" dirty="0">
                  <a:solidFill>
                    <a:srgbClr val="00529B"/>
                  </a:solidFill>
                  <a:latin typeface="Arial"/>
                  <a:cs typeface="Arial"/>
                </a:rPr>
              </a:br>
              <a:r>
                <a:rPr lang="es-US" sz="2400" dirty="0">
                  <a:solidFill>
                    <a:srgbClr val="00529B"/>
                  </a:solidFill>
                  <a:latin typeface="Arial"/>
                  <a:cs typeface="Arial"/>
                </a:rPr>
                <a:t>obtener cobertura.</a:t>
              </a:r>
            </a:p>
          </p:txBody>
        </p:sp>
        <p:sp>
          <p:nvSpPr>
            <p:cNvPr id="70" name="Oval 69">
              <a:extLst>
                <a:ext uri="{FF2B5EF4-FFF2-40B4-BE49-F238E27FC236}">
                  <a16:creationId xmlns:a16="http://schemas.microsoft.com/office/drawing/2014/main" id="{4A7C10FA-5F54-411B-BA53-4BB559BF3510}"/>
                </a:ext>
                <a:ext uri="{C183D7F6-B498-43B3-948B-1728B52AA6E4}">
                  <adec:decorative xmlns:adec="http://schemas.microsoft.com/office/drawing/2017/decorative" val="1"/>
                </a:ext>
              </a:extLst>
            </p:cNvPr>
            <p:cNvSpPr/>
            <p:nvPr/>
          </p:nvSpPr>
          <p:spPr bwMode="auto">
            <a:xfrm>
              <a:off x="954413" y="4570621"/>
              <a:ext cx="1269741" cy="1269741"/>
            </a:xfrm>
            <a:prstGeom prst="ellipse">
              <a:avLst/>
            </a:prstGeom>
            <a:solidFill>
              <a:srgbClr val="00529B"/>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71" name="Oval 70">
              <a:extLst>
                <a:ext uri="{FF2B5EF4-FFF2-40B4-BE49-F238E27FC236}">
                  <a16:creationId xmlns:a16="http://schemas.microsoft.com/office/drawing/2014/main" id="{F4C9F927-C26C-436A-B924-280A52EDDD60}"/>
                </a:ext>
                <a:ext uri="{C183D7F6-B498-43B3-948B-1728B52AA6E4}">
                  <adec:decorative xmlns:adec="http://schemas.microsoft.com/office/drawing/2017/decorative" val="1"/>
                </a:ext>
              </a:extLst>
            </p:cNvPr>
            <p:cNvSpPr/>
            <p:nvPr/>
          </p:nvSpPr>
          <p:spPr bwMode="auto">
            <a:xfrm>
              <a:off x="1064596" y="4680804"/>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74" name="Graphic 73">
              <a:extLst>
                <a:ext uri="{FF2B5EF4-FFF2-40B4-BE49-F238E27FC236}">
                  <a16:creationId xmlns:a16="http://schemas.microsoft.com/office/drawing/2014/main" id="{A557C5D1-B66A-4F96-AB3B-8A9A740F9869}"/>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2082" y="4742685"/>
              <a:ext cx="914400" cy="914400"/>
            </a:xfrm>
            <a:prstGeom prst="rect">
              <a:avLst/>
            </a:prstGeom>
          </p:spPr>
        </p:pic>
      </p:grpSp>
      <p:grpSp>
        <p:nvGrpSpPr>
          <p:cNvPr id="76" name="Group 4" descr="Cuadro 4: Las decisiones afectan el tipo de cobertura que recibe. ">
            <a:extLst>
              <a:ext uri="{FF2B5EF4-FFF2-40B4-BE49-F238E27FC236}">
                <a16:creationId xmlns:a16="http://schemas.microsoft.com/office/drawing/2014/main" id="{382CD255-06BA-460E-A4FF-2A732BDB03D3}"/>
              </a:ext>
            </a:extLst>
          </p:cNvPr>
          <p:cNvGrpSpPr/>
          <p:nvPr/>
        </p:nvGrpSpPr>
        <p:grpSpPr>
          <a:xfrm>
            <a:off x="6683107" y="1164902"/>
            <a:ext cx="4710519" cy="1463040"/>
            <a:chOff x="6683107" y="1164902"/>
            <a:chExt cx="4710519" cy="1463040"/>
          </a:xfrm>
        </p:grpSpPr>
        <p:sp>
          <p:nvSpPr>
            <p:cNvPr id="78" name="Rectangle: Top Corners Rounded 77">
              <a:extLst>
                <a:ext uri="{FF2B5EF4-FFF2-40B4-BE49-F238E27FC236}">
                  <a16:creationId xmlns:a16="http://schemas.microsoft.com/office/drawing/2014/main" id="{E9E73814-D995-456F-8DC9-A48504806D44}"/>
                </a:ext>
                <a:ext uri="{C183D7F6-B498-43B3-948B-1728B52AA6E4}">
                  <adec:decorative xmlns:adec="http://schemas.microsoft.com/office/drawing/2017/decorative" val="1"/>
                </a:ext>
              </a:extLst>
            </p:cNvPr>
            <p:cNvSpPr/>
            <p:nvPr/>
          </p:nvSpPr>
          <p:spPr bwMode="auto">
            <a:xfrm rot="16200000" flipV="1">
              <a:off x="8591071" y="-160978"/>
              <a:ext cx="1463040" cy="4114800"/>
            </a:xfrm>
            <a:prstGeom prst="round2SameRect">
              <a:avLst/>
            </a:prstGeom>
            <a:no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80" name="TextBox 79">
              <a:extLst>
                <a:ext uri="{FF2B5EF4-FFF2-40B4-BE49-F238E27FC236}">
                  <a16:creationId xmlns:a16="http://schemas.microsoft.com/office/drawing/2014/main" id="{FA8C5114-847E-43C2-B434-3708AFCEE96D}"/>
                </a:ext>
              </a:extLst>
            </p:cNvPr>
            <p:cNvSpPr txBox="1"/>
            <p:nvPr/>
          </p:nvSpPr>
          <p:spPr>
            <a:xfrm>
              <a:off x="7967548" y="1290063"/>
              <a:ext cx="3426078" cy="1200329"/>
            </a:xfrm>
            <a:prstGeom prst="rect">
              <a:avLst/>
            </a:prstGeom>
            <a:noFill/>
          </p:spPr>
          <p:txBody>
            <a:bodyPr wrap="square" lIns="182880">
              <a:spAutoFit/>
            </a:bodyPr>
            <a:lstStyle/>
            <a:p>
              <a:pPr marL="0" lvl="0" indent="0" defTabSz="685800">
                <a:spcBef>
                  <a:spcPts val="0"/>
                </a:spcBef>
              </a:pPr>
              <a:r>
                <a:rPr lang="es-US" sz="2400">
                  <a:solidFill>
                    <a:srgbClr val="00529B"/>
                  </a:solidFill>
                  <a:latin typeface="Arial"/>
                  <a:cs typeface="Arial"/>
                </a:rPr>
                <a:t>Las decisiones afectan el tipo de cobertura que recibe.</a:t>
              </a:r>
            </a:p>
          </p:txBody>
        </p:sp>
        <p:sp>
          <p:nvSpPr>
            <p:cNvPr id="81" name="Oval 80">
              <a:extLst>
                <a:ext uri="{FF2B5EF4-FFF2-40B4-BE49-F238E27FC236}">
                  <a16:creationId xmlns:a16="http://schemas.microsoft.com/office/drawing/2014/main" id="{163F871C-4959-429F-8DE4-50BF45277A4B}"/>
                </a:ext>
                <a:ext uri="{C183D7F6-B498-43B3-948B-1728B52AA6E4}">
                  <adec:decorative xmlns:adec="http://schemas.microsoft.com/office/drawing/2017/decorative" val="1"/>
                </a:ext>
              </a:extLst>
            </p:cNvPr>
            <p:cNvSpPr/>
            <p:nvPr/>
          </p:nvSpPr>
          <p:spPr bwMode="auto">
            <a:xfrm>
              <a:off x="6683107" y="1265702"/>
              <a:ext cx="1269741" cy="1269741"/>
            </a:xfrm>
            <a:prstGeom prst="ellipse">
              <a:avLst/>
            </a:prstGeom>
            <a:solidFill>
              <a:srgbClr val="4472C4"/>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82" name="Oval 81">
              <a:extLst>
                <a:ext uri="{FF2B5EF4-FFF2-40B4-BE49-F238E27FC236}">
                  <a16:creationId xmlns:a16="http://schemas.microsoft.com/office/drawing/2014/main" id="{CBC044FC-A6DD-4C9D-9F4D-1677A0AF2852}"/>
                </a:ext>
                <a:ext uri="{C183D7F6-B498-43B3-948B-1728B52AA6E4}">
                  <adec:decorative xmlns:adec="http://schemas.microsoft.com/office/drawing/2017/decorative" val="1"/>
                </a:ext>
              </a:extLst>
            </p:cNvPr>
            <p:cNvSpPr/>
            <p:nvPr/>
          </p:nvSpPr>
          <p:spPr bwMode="auto">
            <a:xfrm>
              <a:off x="6793291" y="1375885"/>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83" name="Graphic 82">
              <a:extLst>
                <a:ext uri="{FF2B5EF4-FFF2-40B4-BE49-F238E27FC236}">
                  <a16:creationId xmlns:a16="http://schemas.microsoft.com/office/drawing/2014/main" id="{1645F1CF-0EEF-432C-A6BF-421C63D1394F}"/>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07991" y="1433028"/>
              <a:ext cx="914400" cy="914400"/>
            </a:xfrm>
            <a:prstGeom prst="rect">
              <a:avLst/>
            </a:prstGeom>
          </p:spPr>
        </p:pic>
        <p:pic>
          <p:nvPicPr>
            <p:cNvPr id="86" name="Graphic 85">
              <a:extLst>
                <a:ext uri="{FF2B5EF4-FFF2-40B4-BE49-F238E27FC236}">
                  <a16:creationId xmlns:a16="http://schemas.microsoft.com/office/drawing/2014/main" id="{77E03235-A1E6-4A52-90F2-302498D085A6}"/>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14091" y="1562915"/>
              <a:ext cx="283179" cy="283179"/>
            </a:xfrm>
            <a:prstGeom prst="rect">
              <a:avLst/>
            </a:prstGeom>
          </p:spPr>
        </p:pic>
      </p:grpSp>
      <p:grpSp>
        <p:nvGrpSpPr>
          <p:cNvPr id="88" name="Group 5" descr="Cuadro 5: Ciertas decisiones son urgentes ">
            <a:extLst>
              <a:ext uri="{FF2B5EF4-FFF2-40B4-BE49-F238E27FC236}">
                <a16:creationId xmlns:a16="http://schemas.microsoft.com/office/drawing/2014/main" id="{4357EADA-576B-4FD2-9899-B1F6939C2EBE}"/>
              </a:ext>
            </a:extLst>
          </p:cNvPr>
          <p:cNvGrpSpPr/>
          <p:nvPr/>
        </p:nvGrpSpPr>
        <p:grpSpPr>
          <a:xfrm>
            <a:off x="6683107" y="2813673"/>
            <a:ext cx="4710519" cy="1463040"/>
            <a:chOff x="6683107" y="2813673"/>
            <a:chExt cx="4710519" cy="1463040"/>
          </a:xfrm>
        </p:grpSpPr>
        <p:sp>
          <p:nvSpPr>
            <p:cNvPr id="89" name="Rectangle: Top Corners Rounded 88">
              <a:extLst>
                <a:ext uri="{FF2B5EF4-FFF2-40B4-BE49-F238E27FC236}">
                  <a16:creationId xmlns:a16="http://schemas.microsoft.com/office/drawing/2014/main" id="{D774C450-2FEE-44E5-8F39-78BCA7313EB5}"/>
                </a:ext>
                <a:ext uri="{C183D7F6-B498-43B3-948B-1728B52AA6E4}">
                  <adec:decorative xmlns:adec="http://schemas.microsoft.com/office/drawing/2017/decorative" val="1"/>
                </a:ext>
              </a:extLst>
            </p:cNvPr>
            <p:cNvSpPr/>
            <p:nvPr/>
          </p:nvSpPr>
          <p:spPr bwMode="auto">
            <a:xfrm rot="16200000" flipV="1">
              <a:off x="8590005" y="1487793"/>
              <a:ext cx="1463040" cy="4114800"/>
            </a:xfrm>
            <a:prstGeom prst="round2SameRect">
              <a:avLst/>
            </a:prstGeom>
            <a:no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90" name="TextBox 89">
              <a:extLst>
                <a:ext uri="{FF2B5EF4-FFF2-40B4-BE49-F238E27FC236}">
                  <a16:creationId xmlns:a16="http://schemas.microsoft.com/office/drawing/2014/main" id="{A3A74644-8E31-4CC6-A254-F4C3311B2951}"/>
                </a:ext>
              </a:extLst>
            </p:cNvPr>
            <p:cNvSpPr txBox="1"/>
            <p:nvPr/>
          </p:nvSpPr>
          <p:spPr>
            <a:xfrm>
              <a:off x="7967549" y="3129694"/>
              <a:ext cx="3426077" cy="830997"/>
            </a:xfrm>
            <a:prstGeom prst="rect">
              <a:avLst/>
            </a:prstGeom>
            <a:noFill/>
          </p:spPr>
          <p:txBody>
            <a:bodyPr wrap="square" lIns="182880">
              <a:spAutoFit/>
            </a:bodyPr>
            <a:lstStyle/>
            <a:p>
              <a:pPr marL="0" indent="0" defTabSz="685800">
                <a:spcBef>
                  <a:spcPts val="0"/>
                </a:spcBef>
              </a:pPr>
              <a:r>
                <a:rPr lang="es-US" sz="2400" dirty="0">
                  <a:solidFill>
                    <a:srgbClr val="00529B"/>
                  </a:solidFill>
                  <a:latin typeface="Arial"/>
                  <a:cs typeface="Arial"/>
                </a:rPr>
                <a:t>Ciertas decisiones </a:t>
              </a:r>
              <a:br>
                <a:rPr lang="es-US" sz="2400" dirty="0">
                  <a:solidFill>
                    <a:srgbClr val="00529B"/>
                  </a:solidFill>
                  <a:latin typeface="Arial"/>
                  <a:cs typeface="Arial"/>
                </a:rPr>
              </a:br>
              <a:r>
                <a:rPr lang="es-US" sz="2400" dirty="0">
                  <a:solidFill>
                    <a:srgbClr val="00529B"/>
                  </a:solidFill>
                  <a:latin typeface="Arial"/>
                  <a:cs typeface="Arial"/>
                </a:rPr>
                <a:t>son urgentes</a:t>
              </a:r>
            </a:p>
          </p:txBody>
        </p:sp>
        <p:sp>
          <p:nvSpPr>
            <p:cNvPr id="92" name="Oval 91">
              <a:extLst>
                <a:ext uri="{FF2B5EF4-FFF2-40B4-BE49-F238E27FC236}">
                  <a16:creationId xmlns:a16="http://schemas.microsoft.com/office/drawing/2014/main" id="{B183D877-681E-4BC3-A4D2-2255A9DD3D52}"/>
                </a:ext>
                <a:ext uri="{C183D7F6-B498-43B3-948B-1728B52AA6E4}">
                  <adec:decorative xmlns:adec="http://schemas.microsoft.com/office/drawing/2017/decorative" val="1"/>
                </a:ext>
              </a:extLst>
            </p:cNvPr>
            <p:cNvSpPr/>
            <p:nvPr/>
          </p:nvSpPr>
          <p:spPr bwMode="auto">
            <a:xfrm>
              <a:off x="6683107" y="2917952"/>
              <a:ext cx="1269741" cy="1269741"/>
            </a:xfrm>
            <a:prstGeom prst="ellipse">
              <a:avLst/>
            </a:prstGeom>
            <a:solidFill>
              <a:srgbClr val="0A5EC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93" name="Oval 92">
              <a:extLst>
                <a:ext uri="{FF2B5EF4-FFF2-40B4-BE49-F238E27FC236}">
                  <a16:creationId xmlns:a16="http://schemas.microsoft.com/office/drawing/2014/main" id="{7E4FA584-9701-415E-9190-FAF79D5A8D59}"/>
                </a:ext>
                <a:ext uri="{C183D7F6-B498-43B3-948B-1728B52AA6E4}">
                  <adec:decorative xmlns:adec="http://schemas.microsoft.com/office/drawing/2017/decorative" val="1"/>
                </a:ext>
              </a:extLst>
            </p:cNvPr>
            <p:cNvSpPr/>
            <p:nvPr/>
          </p:nvSpPr>
          <p:spPr bwMode="auto">
            <a:xfrm>
              <a:off x="6793857" y="3028135"/>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94" name="Graphic 93">
              <a:extLst>
                <a:ext uri="{FF2B5EF4-FFF2-40B4-BE49-F238E27FC236}">
                  <a16:creationId xmlns:a16="http://schemas.microsoft.com/office/drawing/2014/main" id="{2CE13486-4C44-40DF-B98D-8069C6A01D93}"/>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866024" y="3105060"/>
              <a:ext cx="914400" cy="914400"/>
            </a:xfrm>
            <a:prstGeom prst="rect">
              <a:avLst/>
            </a:prstGeom>
          </p:spPr>
        </p:pic>
      </p:grpSp>
      <p:grpSp>
        <p:nvGrpSpPr>
          <p:cNvPr id="95" name="Group 6" descr="Cuadro 6: Existen programas para las personas con ingresos y recursos limitados. ">
            <a:extLst>
              <a:ext uri="{FF2B5EF4-FFF2-40B4-BE49-F238E27FC236}">
                <a16:creationId xmlns:a16="http://schemas.microsoft.com/office/drawing/2014/main" id="{3FD146B5-2BE3-4B02-A000-EE9354D485F7}"/>
              </a:ext>
            </a:extLst>
          </p:cNvPr>
          <p:cNvGrpSpPr/>
          <p:nvPr/>
        </p:nvGrpSpPr>
        <p:grpSpPr>
          <a:xfrm>
            <a:off x="6683107" y="4462443"/>
            <a:ext cx="4695818" cy="1463040"/>
            <a:chOff x="6683107" y="4462443"/>
            <a:chExt cx="4695818" cy="1463040"/>
          </a:xfrm>
        </p:grpSpPr>
        <p:sp>
          <p:nvSpPr>
            <p:cNvPr id="96" name="Rectangle: Top Corners Rounded 95">
              <a:extLst>
                <a:ext uri="{FF2B5EF4-FFF2-40B4-BE49-F238E27FC236}">
                  <a16:creationId xmlns:a16="http://schemas.microsoft.com/office/drawing/2014/main" id="{9E954210-8396-4EA9-839C-49C6E7BD0281}"/>
                </a:ext>
                <a:ext uri="{C183D7F6-B498-43B3-948B-1728B52AA6E4}">
                  <adec:decorative xmlns:adec="http://schemas.microsoft.com/office/drawing/2017/decorative" val="1"/>
                </a:ext>
              </a:extLst>
            </p:cNvPr>
            <p:cNvSpPr/>
            <p:nvPr/>
          </p:nvSpPr>
          <p:spPr bwMode="auto">
            <a:xfrm rot="16200000" flipV="1">
              <a:off x="8590005" y="3136563"/>
              <a:ext cx="1463040" cy="4114800"/>
            </a:xfrm>
            <a:prstGeom prst="round2SameRect">
              <a:avLst/>
            </a:prstGeom>
            <a:noFill/>
            <a:ln w="76200">
              <a:solidFill>
                <a:srgbClr val="203864"/>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97" name="TextBox 96">
              <a:extLst>
                <a:ext uri="{FF2B5EF4-FFF2-40B4-BE49-F238E27FC236}">
                  <a16:creationId xmlns:a16="http://schemas.microsoft.com/office/drawing/2014/main" id="{71842C30-0EA1-469A-8CFE-B5E4F2DFC762}"/>
                </a:ext>
              </a:extLst>
            </p:cNvPr>
            <p:cNvSpPr txBox="1"/>
            <p:nvPr/>
          </p:nvSpPr>
          <p:spPr>
            <a:xfrm>
              <a:off x="7897146" y="4624677"/>
              <a:ext cx="3404779" cy="1015663"/>
            </a:xfrm>
            <a:prstGeom prst="rect">
              <a:avLst/>
            </a:prstGeom>
            <a:noFill/>
          </p:spPr>
          <p:txBody>
            <a:bodyPr wrap="square" lIns="182880">
              <a:spAutoFit/>
            </a:bodyPr>
            <a:lstStyle/>
            <a:p>
              <a:pPr marL="0" indent="0" defTabSz="685800">
                <a:spcBef>
                  <a:spcPts val="0"/>
                </a:spcBef>
              </a:pPr>
              <a:r>
                <a:rPr lang="es-US" sz="2000" dirty="0">
                  <a:solidFill>
                    <a:srgbClr val="00529B"/>
                  </a:solidFill>
                  <a:latin typeface="Arial"/>
                  <a:cs typeface="Arial"/>
                </a:rPr>
                <a:t>Existen programas para las personas con ingresos y recursos limitados.</a:t>
              </a:r>
            </a:p>
          </p:txBody>
        </p:sp>
        <p:sp>
          <p:nvSpPr>
            <p:cNvPr id="98" name="Oval 97">
              <a:extLst>
                <a:ext uri="{FF2B5EF4-FFF2-40B4-BE49-F238E27FC236}">
                  <a16:creationId xmlns:a16="http://schemas.microsoft.com/office/drawing/2014/main" id="{609B9E22-0366-43A4-9841-281A9DF9A153}"/>
                </a:ext>
                <a:ext uri="{C183D7F6-B498-43B3-948B-1728B52AA6E4}">
                  <adec:decorative xmlns:adec="http://schemas.microsoft.com/office/drawing/2017/decorative" val="1"/>
                </a:ext>
              </a:extLst>
            </p:cNvPr>
            <p:cNvSpPr/>
            <p:nvPr/>
          </p:nvSpPr>
          <p:spPr bwMode="auto">
            <a:xfrm>
              <a:off x="6683107" y="4595802"/>
              <a:ext cx="1269741" cy="1269741"/>
            </a:xfrm>
            <a:prstGeom prst="ellipse">
              <a:avLst/>
            </a:prstGeom>
            <a:solidFill>
              <a:srgbClr val="203864"/>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99" name="Oval 98">
              <a:extLst>
                <a:ext uri="{FF2B5EF4-FFF2-40B4-BE49-F238E27FC236}">
                  <a16:creationId xmlns:a16="http://schemas.microsoft.com/office/drawing/2014/main" id="{2A38E0B9-487C-4338-8BC7-D87CE915FDDB}"/>
                </a:ext>
                <a:ext uri="{C183D7F6-B498-43B3-948B-1728B52AA6E4}">
                  <adec:decorative xmlns:adec="http://schemas.microsoft.com/office/drawing/2017/decorative" val="1"/>
                </a:ext>
              </a:extLst>
            </p:cNvPr>
            <p:cNvSpPr/>
            <p:nvPr/>
          </p:nvSpPr>
          <p:spPr bwMode="auto">
            <a:xfrm>
              <a:off x="6793290" y="4705985"/>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00" name="Graphic 99">
              <a:extLst>
                <a:ext uri="{FF2B5EF4-FFF2-40B4-BE49-F238E27FC236}">
                  <a16:creationId xmlns:a16="http://schemas.microsoft.com/office/drawing/2014/main" id="{5379B203-023E-4C06-9108-27BFAD9C0B59}"/>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973146" y="4877624"/>
              <a:ext cx="664607" cy="664607"/>
            </a:xfrm>
            <a:prstGeom prst="rect">
              <a:avLst/>
            </a:prstGeom>
          </p:spPr>
        </p:pic>
        <p:sp>
          <p:nvSpPr>
            <p:cNvPr id="101" name="Block Arc 100">
              <a:extLst>
                <a:ext uri="{FF2B5EF4-FFF2-40B4-BE49-F238E27FC236}">
                  <a16:creationId xmlns:a16="http://schemas.microsoft.com/office/drawing/2014/main" id="{D06972E0-E8C9-4C30-8EB8-DFC46C673B1A}"/>
                </a:ext>
                <a:ext uri="{C183D7F6-B498-43B3-948B-1728B52AA6E4}">
                  <adec:decorative xmlns:adec="http://schemas.microsoft.com/office/drawing/2017/decorative" val="1"/>
                </a:ext>
              </a:extLst>
            </p:cNvPr>
            <p:cNvSpPr/>
            <p:nvPr/>
          </p:nvSpPr>
          <p:spPr>
            <a:xfrm rot="5400000" flipV="1">
              <a:off x="6870445" y="4791395"/>
              <a:ext cx="875067" cy="867828"/>
            </a:xfrm>
            <a:prstGeom prst="blockArc">
              <a:avLst>
                <a:gd name="adj1" fmla="val 6953721"/>
                <a:gd name="adj2" fmla="val 1743030"/>
                <a:gd name="adj3" fmla="val 524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2" name="Arrow: Down 101">
              <a:extLst>
                <a:ext uri="{FF2B5EF4-FFF2-40B4-BE49-F238E27FC236}">
                  <a16:creationId xmlns:a16="http://schemas.microsoft.com/office/drawing/2014/main" id="{7538047D-6B36-4957-BDBC-4F93E0F8C87C}"/>
                </a:ext>
                <a:ext uri="{C183D7F6-B498-43B3-948B-1728B52AA6E4}">
                  <adec:decorative xmlns:adec="http://schemas.microsoft.com/office/drawing/2017/decorative" val="1"/>
                </a:ext>
              </a:extLst>
            </p:cNvPr>
            <p:cNvSpPr/>
            <p:nvPr/>
          </p:nvSpPr>
          <p:spPr>
            <a:xfrm>
              <a:off x="7457718" y="5184766"/>
              <a:ext cx="322835" cy="35746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Slide Number Placeholder 4">
            <a:extLst>
              <a:ext uri="{FF2B5EF4-FFF2-40B4-BE49-F238E27FC236}">
                <a16:creationId xmlns:a16="http://schemas.microsoft.com/office/drawing/2014/main" id="{66FADD55-948C-4B1E-994A-2E84EFD021AA}"/>
              </a:ext>
            </a:extLst>
          </p:cNvPr>
          <p:cNvSpPr>
            <a:spLocks noGrp="1"/>
          </p:cNvSpPr>
          <p:nvPr>
            <p:ph type="sldNum" sz="quarter" idx="12"/>
          </p:nvPr>
        </p:nvSpPr>
        <p:spPr/>
        <p:txBody>
          <a:bodyPr/>
          <a:lstStyle/>
          <a:p>
            <a:fld id="{0B2D781D-8844-5940-92D1-06EF0A7F581E}" type="slidenum">
              <a:rPr lang="en-US" smtClean="0"/>
              <a:pPr/>
              <a:t>103</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121515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wipe(left)">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wipe(left)">
                                      <p:cBhvr>
                                        <p:cTn id="17" dur="500"/>
                                        <p:tgtEl>
                                          <p:spTgt spid="7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wipe(left)">
                                      <p:cBhvr>
                                        <p:cTn id="22" dur="500"/>
                                        <p:tgtEl>
                                          <p:spTgt spid="8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5"/>
                                        </p:tgtEl>
                                        <p:attrNameLst>
                                          <p:attrName>style.visibility</p:attrName>
                                        </p:attrNameLst>
                                      </p:cBhvr>
                                      <p:to>
                                        <p:strVal val="visible"/>
                                      </p:to>
                                    </p:set>
                                    <p:animEffect transition="in" filter="wipe(left)">
                                      <p:cBhvr>
                                        <p:cTn id="27"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sz="3000"/>
              <a:t>Acrónimos (AB–IR)</a:t>
            </a:r>
          </a:p>
        </p:txBody>
      </p:sp>
      <p:sp>
        <p:nvSpPr>
          <p:cNvPr id="6" name="Content Placeholder 5">
            <a:extLst>
              <a:ext uri="{FF2B5EF4-FFF2-40B4-BE49-F238E27FC236}">
                <a16:creationId xmlns:a16="http://schemas.microsoft.com/office/drawing/2014/main" id="{DDF090D5-9314-4E60-8333-AAD84B2822EC}"/>
              </a:ext>
            </a:extLst>
          </p:cNvPr>
          <p:cNvSpPr>
            <a:spLocks noGrp="1"/>
          </p:cNvSpPr>
          <p:nvPr>
            <p:ph sz="quarter" idx="13"/>
          </p:nvPr>
        </p:nvSpPr>
        <p:spPr>
          <a:xfrm>
            <a:off x="838200" y="1070414"/>
            <a:ext cx="10633364" cy="5303519"/>
          </a:xfrm>
        </p:spPr>
        <p:txBody>
          <a:bodyPr wrap="none" numCol="2">
            <a:noAutofit/>
          </a:bodyPr>
          <a:lstStyle/>
          <a:p>
            <a:pPr marL="0" lvl="0" indent="0" defTabSz="685800">
              <a:spcAft>
                <a:spcPts val="600"/>
              </a:spcAft>
              <a:buNone/>
              <a:defRPr/>
            </a:pPr>
            <a:r>
              <a:rPr lang="es-US" sz="1800" b="1" dirty="0"/>
              <a:t>ABN:</a:t>
            </a:r>
            <a:r>
              <a:rPr lang="es-US" sz="1800" dirty="0"/>
              <a:t> Aviso al Beneficiario por Adelantado</a:t>
            </a:r>
          </a:p>
          <a:p>
            <a:pPr marL="0" lvl="0" indent="0" defTabSz="685800">
              <a:spcAft>
                <a:spcPts val="600"/>
              </a:spcAft>
              <a:buNone/>
              <a:defRPr/>
            </a:pPr>
            <a:r>
              <a:rPr lang="es-US" sz="1800" b="1" dirty="0"/>
              <a:t>ADL:</a:t>
            </a:r>
            <a:r>
              <a:rPr lang="es-US" sz="1800" dirty="0"/>
              <a:t> Actividades de la Vida diaria</a:t>
            </a:r>
          </a:p>
          <a:p>
            <a:pPr marL="0" lvl="0" indent="0" defTabSz="685800">
              <a:spcAft>
                <a:spcPts val="600"/>
              </a:spcAft>
              <a:buNone/>
              <a:defRPr/>
            </a:pPr>
            <a:r>
              <a:rPr lang="es-US" sz="1800" b="1" dirty="0"/>
              <a:t>ALS:</a:t>
            </a:r>
            <a:r>
              <a:rPr lang="es-US" sz="1800" dirty="0"/>
              <a:t> Esclerosis lateral amiotrófica</a:t>
            </a:r>
          </a:p>
          <a:p>
            <a:pPr marL="0" lvl="0" indent="0" defTabSz="685800">
              <a:spcAft>
                <a:spcPts val="600"/>
              </a:spcAft>
              <a:buNone/>
              <a:defRPr/>
            </a:pPr>
            <a:r>
              <a:rPr lang="es-US" sz="1800" b="1" dirty="0"/>
              <a:t>ANOC:</a:t>
            </a:r>
            <a:r>
              <a:rPr lang="es-US" sz="1800" dirty="0"/>
              <a:t> Aviso Anual de Cambios </a:t>
            </a:r>
          </a:p>
          <a:p>
            <a:pPr marL="0" lvl="0" indent="0" defTabSz="685800">
              <a:spcAft>
                <a:spcPts val="600"/>
              </a:spcAft>
              <a:buNone/>
              <a:defRPr/>
            </a:pPr>
            <a:r>
              <a:rPr lang="es-US" sz="1800" b="1" dirty="0"/>
              <a:t>CHAMPVA:</a:t>
            </a:r>
            <a:r>
              <a:rPr lang="es-US" sz="1800" dirty="0"/>
              <a:t> Programa de Salud Civil y Médico </a:t>
            </a:r>
            <a:br>
              <a:rPr lang="es-US" sz="1800" dirty="0"/>
            </a:br>
            <a:r>
              <a:rPr lang="es-US" sz="1800" dirty="0"/>
              <a:t>del Departamento de Asuntos de Veteranos </a:t>
            </a:r>
          </a:p>
          <a:p>
            <a:pPr marL="0" lvl="0" indent="0" defTabSz="685800">
              <a:spcAft>
                <a:spcPts val="600"/>
              </a:spcAft>
              <a:buNone/>
              <a:defRPr/>
            </a:pPr>
            <a:r>
              <a:rPr lang="es-US" sz="1800" b="1" dirty="0"/>
              <a:t>CHIP:</a:t>
            </a:r>
            <a:r>
              <a:rPr lang="es-US" sz="1800" dirty="0"/>
              <a:t> Programa de Seguro Médico para Niños </a:t>
            </a:r>
          </a:p>
          <a:p>
            <a:pPr marL="0" lvl="0" indent="0" defTabSz="685800">
              <a:spcAft>
                <a:spcPts val="600"/>
              </a:spcAft>
              <a:buNone/>
              <a:defRPr/>
            </a:pPr>
            <a:r>
              <a:rPr lang="es-US" sz="1800" b="1" dirty="0"/>
              <a:t>CMS:</a:t>
            </a:r>
            <a:r>
              <a:rPr lang="es-US" sz="1800" dirty="0"/>
              <a:t> Centros de Servicios de Medicare </a:t>
            </a:r>
            <a:br>
              <a:rPr lang="es-US" sz="1800" dirty="0"/>
            </a:br>
            <a:r>
              <a:rPr lang="es-US" sz="1800" dirty="0"/>
              <a:t>y Medicaid </a:t>
            </a:r>
          </a:p>
          <a:p>
            <a:pPr marL="0" lvl="0" indent="0" defTabSz="685800">
              <a:spcAft>
                <a:spcPts val="600"/>
              </a:spcAft>
              <a:buNone/>
              <a:defRPr/>
            </a:pPr>
            <a:r>
              <a:rPr lang="es-US" sz="1800" b="1" dirty="0"/>
              <a:t>COBRA:</a:t>
            </a:r>
            <a:r>
              <a:rPr lang="es-US" sz="1800" dirty="0"/>
              <a:t> Ley Ómnibus Consolidada de Reconciliación Presupuestaria</a:t>
            </a:r>
          </a:p>
          <a:p>
            <a:pPr marL="0" lvl="0" indent="0" defTabSz="685800">
              <a:spcAft>
                <a:spcPts val="600"/>
              </a:spcAft>
              <a:buNone/>
              <a:defRPr/>
            </a:pPr>
            <a:r>
              <a:rPr lang="es-US" sz="1800" b="1" dirty="0"/>
              <a:t>DME:</a:t>
            </a:r>
            <a:r>
              <a:rPr lang="es-US" sz="1800" dirty="0"/>
              <a:t> Equipo médico duradero</a:t>
            </a:r>
          </a:p>
          <a:p>
            <a:pPr marL="0" lvl="0" indent="0" defTabSz="685800">
              <a:spcAft>
                <a:spcPts val="600"/>
              </a:spcAft>
              <a:buNone/>
              <a:defRPr/>
            </a:pPr>
            <a:r>
              <a:rPr lang="es-US" sz="1800" b="1" dirty="0"/>
              <a:t>EOC:</a:t>
            </a:r>
            <a:r>
              <a:rPr lang="es-US" sz="1800" dirty="0"/>
              <a:t> Evidencia de cobertura</a:t>
            </a:r>
          </a:p>
          <a:p>
            <a:pPr marL="0" lvl="0" indent="0" defTabSz="685800">
              <a:spcAft>
                <a:spcPts val="600"/>
              </a:spcAft>
              <a:buNone/>
              <a:defRPr/>
            </a:pPr>
            <a:r>
              <a:rPr lang="es-US" sz="1800" b="1" dirty="0"/>
              <a:t>ESRD:</a:t>
            </a:r>
            <a:r>
              <a:rPr lang="es-US" sz="1800" dirty="0"/>
              <a:t> Enfermedad renal terminal </a:t>
            </a:r>
          </a:p>
          <a:p>
            <a:pPr marL="0" lvl="0" indent="0" defTabSz="685800">
              <a:spcAft>
                <a:spcPts val="600"/>
              </a:spcAft>
              <a:buNone/>
              <a:defRPr/>
            </a:pPr>
            <a:r>
              <a:rPr lang="es-US" sz="1800" b="1" dirty="0"/>
              <a:t>FEHB:</a:t>
            </a:r>
            <a:r>
              <a:rPr lang="es-US" sz="1800" dirty="0"/>
              <a:t> Beneficios de salud para </a:t>
            </a:r>
            <a:br>
              <a:rPr lang="es-US" sz="1800" dirty="0"/>
            </a:br>
            <a:r>
              <a:rPr lang="es-US" sz="1800" dirty="0"/>
              <a:t>empleados federales</a:t>
            </a:r>
          </a:p>
          <a:p>
            <a:pPr marL="0" lvl="0" indent="0" defTabSz="685800">
              <a:spcAft>
                <a:spcPts val="600"/>
              </a:spcAft>
              <a:buNone/>
              <a:defRPr/>
            </a:pPr>
            <a:r>
              <a:rPr lang="es-US" sz="1800" b="1" dirty="0"/>
              <a:t>FICA:</a:t>
            </a:r>
            <a:r>
              <a:rPr lang="es-US" sz="1800" dirty="0"/>
              <a:t> Ley de Contribución al Seguro Federal </a:t>
            </a:r>
          </a:p>
          <a:p>
            <a:pPr marL="0" lvl="0" indent="0" defTabSz="685800">
              <a:spcAft>
                <a:spcPts val="600"/>
              </a:spcAft>
              <a:buNone/>
              <a:defRPr/>
            </a:pPr>
            <a:r>
              <a:rPr lang="es-US" sz="1800" b="1" dirty="0"/>
              <a:t>FMAP:</a:t>
            </a:r>
            <a:r>
              <a:rPr lang="es-US" sz="1800" dirty="0"/>
              <a:t> Porcentaje de Asistencia Médica Federal </a:t>
            </a:r>
          </a:p>
          <a:p>
            <a:pPr marL="0" lvl="0" indent="0" defTabSz="685800">
              <a:spcAft>
                <a:spcPts val="600"/>
              </a:spcAft>
              <a:buNone/>
              <a:defRPr/>
            </a:pPr>
            <a:r>
              <a:rPr lang="es-US" sz="1800" b="1" dirty="0"/>
              <a:t>FPL:</a:t>
            </a:r>
            <a:r>
              <a:rPr lang="es-US" sz="1800" dirty="0"/>
              <a:t> Nivel Federal de Pobreza </a:t>
            </a:r>
          </a:p>
          <a:p>
            <a:pPr marL="0" lvl="0" indent="0" defTabSz="685800">
              <a:spcAft>
                <a:spcPts val="600"/>
              </a:spcAft>
              <a:buNone/>
              <a:defRPr/>
            </a:pPr>
            <a:r>
              <a:rPr lang="es-US" sz="1800" b="1" dirty="0"/>
              <a:t>GEP:</a:t>
            </a:r>
            <a:r>
              <a:rPr lang="es-US" sz="1800" dirty="0"/>
              <a:t> Período de Inscripción General </a:t>
            </a:r>
          </a:p>
          <a:p>
            <a:pPr marL="0" lvl="0" indent="0" defTabSz="685800">
              <a:spcAft>
                <a:spcPts val="600"/>
              </a:spcAft>
              <a:buNone/>
              <a:defRPr/>
            </a:pPr>
            <a:r>
              <a:rPr lang="es-US" sz="1800" b="1" dirty="0"/>
              <a:t>GHP:</a:t>
            </a:r>
            <a:r>
              <a:rPr lang="es-US" sz="1800" dirty="0"/>
              <a:t> Plan de salud grupal </a:t>
            </a:r>
          </a:p>
          <a:p>
            <a:pPr marL="0" lvl="0" indent="0" defTabSz="685800">
              <a:spcAft>
                <a:spcPts val="600"/>
              </a:spcAft>
              <a:buNone/>
              <a:defRPr/>
            </a:pPr>
            <a:r>
              <a:rPr lang="es-US" sz="1800" b="1" dirty="0"/>
              <a:t>HMO:</a:t>
            </a:r>
            <a:r>
              <a:rPr lang="es-US" sz="1800" dirty="0"/>
              <a:t> Organización para el Mantenimiento </a:t>
            </a:r>
            <a:br>
              <a:rPr lang="es-US" sz="1800" dirty="0"/>
            </a:br>
            <a:r>
              <a:rPr lang="es-US" sz="1800" dirty="0"/>
              <a:t>de la Salud </a:t>
            </a:r>
          </a:p>
          <a:p>
            <a:pPr marL="0" lvl="0" indent="0" defTabSz="685800">
              <a:spcAft>
                <a:spcPts val="600"/>
              </a:spcAft>
              <a:buNone/>
              <a:defRPr/>
            </a:pPr>
            <a:r>
              <a:rPr lang="es-US" sz="1800" b="1" dirty="0"/>
              <a:t>HSA:</a:t>
            </a:r>
            <a:r>
              <a:rPr lang="es-US" sz="1800" dirty="0"/>
              <a:t> Cuenta de Ahorros de Salud </a:t>
            </a:r>
          </a:p>
          <a:p>
            <a:pPr marL="0" lvl="0" indent="0" defTabSz="685800">
              <a:spcAft>
                <a:spcPts val="600"/>
              </a:spcAft>
              <a:buNone/>
              <a:defRPr/>
            </a:pPr>
            <a:r>
              <a:rPr lang="es-US" sz="1800" b="1" dirty="0"/>
              <a:t>IADL:</a:t>
            </a:r>
            <a:r>
              <a:rPr lang="es-US" sz="1800" dirty="0"/>
              <a:t> Actividades Básicas de la Vida Diaria </a:t>
            </a:r>
          </a:p>
          <a:p>
            <a:pPr marL="0" lvl="0" indent="0" defTabSz="685800">
              <a:spcAft>
                <a:spcPts val="600"/>
              </a:spcAft>
              <a:buNone/>
              <a:defRPr/>
            </a:pPr>
            <a:r>
              <a:rPr lang="es-US" sz="1800" b="1" dirty="0"/>
              <a:t>ICEP:</a:t>
            </a:r>
            <a:r>
              <a:rPr lang="es-US" sz="1800" dirty="0"/>
              <a:t> Período Inicial de Elección de Cobertura</a:t>
            </a:r>
          </a:p>
          <a:p>
            <a:pPr marL="0" lvl="0" indent="0" defTabSz="685800">
              <a:spcAft>
                <a:spcPts val="600"/>
              </a:spcAft>
              <a:buNone/>
              <a:defRPr/>
            </a:pPr>
            <a:r>
              <a:rPr lang="es-US" sz="1800" b="1" dirty="0"/>
              <a:t>IEP:</a:t>
            </a:r>
            <a:r>
              <a:rPr lang="es-US" sz="1800" dirty="0"/>
              <a:t> Período de Inscripción Inicial </a:t>
            </a:r>
          </a:p>
          <a:p>
            <a:pPr marL="0" lvl="0" indent="0" defTabSz="685800">
              <a:spcAft>
                <a:spcPts val="600"/>
              </a:spcAft>
              <a:buNone/>
              <a:defRPr/>
            </a:pPr>
            <a:r>
              <a:rPr lang="es-US" sz="1800" b="1" dirty="0"/>
              <a:t>IRMAA:</a:t>
            </a:r>
            <a:r>
              <a:rPr lang="es-US" sz="1800" dirty="0"/>
              <a:t> Cantidad de Ajuste Mensual Relacionado con el Ingreso </a:t>
            </a:r>
          </a:p>
          <a:p>
            <a:pPr marL="0" lvl="0" indent="0" defTabSz="685800">
              <a:spcAft>
                <a:spcPts val="600"/>
              </a:spcAft>
              <a:buNone/>
              <a:defRPr/>
            </a:pPr>
            <a:r>
              <a:rPr lang="es-US" sz="1800" b="1" dirty="0"/>
              <a:t>IRS:</a:t>
            </a:r>
            <a:r>
              <a:rPr lang="es-US" sz="1800" dirty="0"/>
              <a:t> Servicio de Impuestos Internos </a:t>
            </a:r>
          </a:p>
          <a:p>
            <a:pPr marL="0" indent="0">
              <a:buNone/>
            </a:pPr>
            <a:endParaRPr lang="en-US" sz="3200" dirty="0"/>
          </a:p>
        </p:txBody>
      </p:sp>
      <p:cxnSp>
        <p:nvCxnSpPr>
          <p:cNvPr id="8" name="Straight Connector 7">
            <a:extLst>
              <a:ext uri="{FF2B5EF4-FFF2-40B4-BE49-F238E27FC236}">
                <a16:creationId xmlns:a16="http://schemas.microsoft.com/office/drawing/2014/main" id="{9C62CF1C-B782-428C-A701-2A88EE766B09}"/>
              </a:ext>
              <a:ext uri="{C183D7F6-B498-43B3-948B-1728B52AA6E4}">
                <adec:decorative xmlns:adec="http://schemas.microsoft.com/office/drawing/2017/decorative" val="1"/>
              </a:ext>
            </a:extLst>
          </p:cNvPr>
          <p:cNvCxnSpPr>
            <a:cxnSpLocks/>
          </p:cNvCxnSpPr>
          <p:nvPr/>
        </p:nvCxnSpPr>
        <p:spPr>
          <a:xfrm>
            <a:off x="5823284" y="1070414"/>
            <a:ext cx="0" cy="5190901"/>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5ADCB728-A4BC-4A00-9ADE-50AE7C0BDC20}"/>
              </a:ext>
            </a:extLst>
          </p:cNvPr>
          <p:cNvSpPr>
            <a:spLocks noGrp="1"/>
          </p:cNvSpPr>
          <p:nvPr>
            <p:ph type="sldNum" sz="quarter" idx="12"/>
          </p:nvPr>
        </p:nvSpPr>
        <p:spPr/>
        <p:txBody>
          <a:bodyPr/>
          <a:lstStyle/>
          <a:p>
            <a:fld id="{48F63A3B-78C7-47BE-AE5E-E10140E04643}" type="slidenum">
              <a:rPr lang="en-US" smtClean="0"/>
              <a:pPr/>
              <a:t>104</a:t>
            </a:fld>
            <a:endParaRPr lang="en-US"/>
          </a:p>
        </p:txBody>
      </p:sp>
      <p:sp>
        <p:nvSpPr>
          <p:cNvPr id="3" name="Date Placeholder 2">
            <a:extLst>
              <a:ext uri="{FF2B5EF4-FFF2-40B4-BE49-F238E27FC236}">
                <a16:creationId xmlns:a16="http://schemas.microsoft.com/office/drawing/2014/main" id="{49A77F86-43AA-D94B-892A-3AB508C46807}"/>
              </a:ext>
            </a:extLst>
          </p:cNvPr>
          <p:cNvSpPr>
            <a:spLocks noGrp="1"/>
          </p:cNvSpPr>
          <p:nvPr>
            <p:ph type="dt" sz="half" idx="10"/>
          </p:nvPr>
        </p:nvSpPr>
        <p:spPr/>
        <p:txBody>
          <a:bodyPr/>
          <a:lstStyle/>
          <a:p>
            <a:r>
              <a:rPr lang="es-US" dirty="0"/>
              <a:t>Mayo de 2023</a:t>
            </a:r>
          </a:p>
        </p:txBody>
      </p:sp>
      <p:sp>
        <p:nvSpPr>
          <p:cNvPr id="4" name="Footer Placeholder 3">
            <a:extLst>
              <a:ext uri="{FF2B5EF4-FFF2-40B4-BE49-F238E27FC236}">
                <a16:creationId xmlns:a16="http://schemas.microsoft.com/office/drawing/2014/main" id="{88936728-A2A4-B34A-BF63-D0FA68A1EC89}"/>
              </a:ext>
            </a:extLst>
          </p:cNvPr>
          <p:cNvSpPr>
            <a:spLocks noGrp="1"/>
          </p:cNvSpPr>
          <p:nvPr>
            <p:ph type="ftr" sz="quarter" idx="11"/>
          </p:nvPr>
        </p:nvSpPr>
        <p:spPr/>
        <p:txBody>
          <a:bodyPr/>
          <a:lstStyle/>
          <a:p>
            <a:r>
              <a:rPr lang="es-US"/>
              <a:t>Comenzando con Medicare</a:t>
            </a:r>
          </a:p>
        </p:txBody>
      </p:sp>
    </p:spTree>
    <p:custDataLst>
      <p:tags r:id="rId1"/>
    </p:custDataLst>
    <p:extLst>
      <p:ext uri="{BB962C8B-B14F-4D97-AF65-F5344CB8AC3E}">
        <p14:creationId xmlns:p14="http://schemas.microsoft.com/office/powerpoint/2010/main" val="141522020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Acrónimos</a:t>
            </a:r>
            <a:r>
              <a:rPr lang="es-US" sz="3000"/>
              <a:t> (</a:t>
            </a:r>
            <a:r>
              <a:rPr lang="es-US"/>
              <a:t>LI–RN</a:t>
            </a:r>
            <a:r>
              <a:rPr lang="es-US" sz="3000"/>
              <a:t>)</a:t>
            </a:r>
          </a:p>
        </p:txBody>
      </p:sp>
      <p:sp>
        <p:nvSpPr>
          <p:cNvPr id="6" name="Content Placeholder 5">
            <a:extLst>
              <a:ext uri="{FF2B5EF4-FFF2-40B4-BE49-F238E27FC236}">
                <a16:creationId xmlns:a16="http://schemas.microsoft.com/office/drawing/2014/main" id="{0D74BD27-AD88-422C-88C6-DF7E2249A88E}"/>
              </a:ext>
            </a:extLst>
          </p:cNvPr>
          <p:cNvSpPr>
            <a:spLocks noGrp="1"/>
          </p:cNvSpPr>
          <p:nvPr>
            <p:ph sz="quarter" idx="13"/>
          </p:nvPr>
        </p:nvSpPr>
        <p:spPr>
          <a:xfrm>
            <a:off x="822960" y="1188720"/>
            <a:ext cx="10331450" cy="4907828"/>
          </a:xfrm>
        </p:spPr>
        <p:txBody>
          <a:bodyPr numCol="2">
            <a:noAutofit/>
          </a:bodyPr>
          <a:lstStyle/>
          <a:p>
            <a:pPr marL="0" lvl="0" indent="0" defTabSz="685800">
              <a:spcAft>
                <a:spcPts val="600"/>
              </a:spcAft>
              <a:buNone/>
              <a:defRPr/>
            </a:pPr>
            <a:r>
              <a:rPr lang="es-US" sz="1800" b="1" dirty="0">
                <a:latin typeface="Arial"/>
                <a:cs typeface="Arial"/>
              </a:rPr>
              <a:t>LIS:</a:t>
            </a:r>
            <a:r>
              <a:rPr lang="es-US" sz="1800" dirty="0">
                <a:latin typeface="Arial"/>
                <a:cs typeface="Arial"/>
              </a:rPr>
              <a:t> Subsidio por Bajos Ingresos</a:t>
            </a:r>
          </a:p>
          <a:p>
            <a:pPr marL="0" lvl="0" indent="0" defTabSz="685800">
              <a:spcAft>
                <a:spcPts val="600"/>
              </a:spcAft>
              <a:buNone/>
              <a:defRPr/>
            </a:pPr>
            <a:r>
              <a:rPr lang="es-US" sz="1800" b="1" dirty="0">
                <a:latin typeface="Arial"/>
                <a:cs typeface="Arial"/>
              </a:rPr>
              <a:t>MAC:</a:t>
            </a:r>
            <a:r>
              <a:rPr lang="es-US" sz="1800" dirty="0">
                <a:latin typeface="Arial"/>
                <a:cs typeface="Arial"/>
              </a:rPr>
              <a:t> Contratista Administrativo de Medicare</a:t>
            </a:r>
          </a:p>
          <a:p>
            <a:pPr marL="0" lvl="0" indent="0" defTabSz="685800">
              <a:lnSpc>
                <a:spcPct val="110000"/>
              </a:lnSpc>
              <a:spcAft>
                <a:spcPts val="600"/>
              </a:spcAft>
              <a:buNone/>
              <a:defRPr/>
            </a:pPr>
            <a:r>
              <a:rPr lang="es-US" sz="1800" b="1" dirty="0">
                <a:latin typeface="Arial"/>
                <a:cs typeface="Arial"/>
              </a:rPr>
              <a:t>MA OEP: </a:t>
            </a:r>
            <a:r>
              <a:rPr lang="es-US" sz="1800" dirty="0">
                <a:latin typeface="Arial"/>
                <a:cs typeface="Arial"/>
              </a:rPr>
              <a:t>Período de Inscripción Abierta de Medicare </a:t>
            </a:r>
            <a:r>
              <a:rPr lang="es-US" sz="1800" dirty="0" err="1">
                <a:latin typeface="Arial"/>
                <a:cs typeface="Arial"/>
              </a:rPr>
              <a:t>Advantage</a:t>
            </a:r>
            <a:endParaRPr lang="es-US" sz="1800" dirty="0">
              <a:latin typeface="Arial"/>
              <a:cs typeface="Arial"/>
            </a:endParaRPr>
          </a:p>
          <a:p>
            <a:pPr marL="0" lvl="0" indent="0" defTabSz="685800">
              <a:lnSpc>
                <a:spcPct val="110000"/>
              </a:lnSpc>
              <a:spcAft>
                <a:spcPts val="600"/>
              </a:spcAft>
              <a:buNone/>
              <a:defRPr/>
            </a:pPr>
            <a:r>
              <a:rPr lang="es-US" sz="1800" b="1" dirty="0">
                <a:latin typeface="Arial"/>
                <a:cs typeface="Arial"/>
              </a:rPr>
              <a:t>MA-PD:</a:t>
            </a:r>
            <a:r>
              <a:rPr lang="es-US" sz="1800" dirty="0">
                <a:latin typeface="Arial"/>
                <a:cs typeface="Arial"/>
              </a:rPr>
              <a:t> Plan Medicare </a:t>
            </a:r>
            <a:r>
              <a:rPr lang="es-US" sz="1800" dirty="0" err="1">
                <a:latin typeface="Arial"/>
                <a:cs typeface="Arial"/>
              </a:rPr>
              <a:t>Advantage</a:t>
            </a:r>
            <a:r>
              <a:rPr lang="es-US" sz="1800" dirty="0">
                <a:latin typeface="Arial"/>
                <a:cs typeface="Arial"/>
              </a:rPr>
              <a:t> con </a:t>
            </a:r>
            <a:br>
              <a:rPr lang="es-US" sz="1800" dirty="0">
                <a:latin typeface="Arial"/>
                <a:cs typeface="Arial"/>
              </a:rPr>
            </a:br>
            <a:r>
              <a:rPr lang="es-US" sz="1800" dirty="0">
                <a:latin typeface="Arial"/>
                <a:cs typeface="Arial"/>
              </a:rPr>
              <a:t>cobertura de medicamentos</a:t>
            </a:r>
          </a:p>
          <a:p>
            <a:pPr marL="0" lvl="0" indent="0" defTabSz="685800">
              <a:spcAft>
                <a:spcPts val="600"/>
              </a:spcAft>
              <a:buNone/>
              <a:defRPr/>
            </a:pPr>
            <a:r>
              <a:rPr lang="es-US" sz="1800" b="1" dirty="0">
                <a:latin typeface="Arial"/>
                <a:cs typeface="Arial"/>
              </a:rPr>
              <a:t>MACRA:</a:t>
            </a:r>
            <a:r>
              <a:rPr lang="es-US" sz="1800" dirty="0">
                <a:latin typeface="Arial"/>
                <a:cs typeface="Arial"/>
              </a:rPr>
              <a:t> Ley de Acceso a Medicare y Reautorización de CHIP </a:t>
            </a:r>
          </a:p>
          <a:p>
            <a:pPr marL="0" lvl="0" indent="0" defTabSz="685800">
              <a:spcAft>
                <a:spcPts val="600"/>
              </a:spcAft>
              <a:buNone/>
              <a:defRPr/>
            </a:pPr>
            <a:r>
              <a:rPr lang="es-US" sz="1800" b="1" dirty="0">
                <a:latin typeface="Arial"/>
                <a:cs typeface="Arial"/>
              </a:rPr>
              <a:t>MAGI:</a:t>
            </a:r>
            <a:r>
              <a:rPr lang="es-US" sz="1800" dirty="0">
                <a:latin typeface="Arial"/>
                <a:cs typeface="Arial"/>
              </a:rPr>
              <a:t> Ingreso Bruto Ajustado Modificado </a:t>
            </a:r>
          </a:p>
          <a:p>
            <a:pPr marL="0" lvl="0" indent="0" defTabSz="685800">
              <a:spcAft>
                <a:spcPts val="600"/>
              </a:spcAft>
              <a:buNone/>
              <a:defRPr/>
            </a:pPr>
            <a:r>
              <a:rPr lang="es-US" sz="1800" b="1" dirty="0">
                <a:latin typeface="Arial"/>
                <a:cs typeface="Arial"/>
              </a:rPr>
              <a:t>MEC:</a:t>
            </a:r>
            <a:r>
              <a:rPr lang="es-US" sz="1800" dirty="0">
                <a:latin typeface="Arial"/>
                <a:cs typeface="Arial"/>
              </a:rPr>
              <a:t> Cobertura Mínima Esencial</a:t>
            </a:r>
          </a:p>
          <a:p>
            <a:pPr marL="0" lvl="0" indent="0" defTabSz="685800">
              <a:spcAft>
                <a:spcPts val="600"/>
              </a:spcAft>
              <a:buNone/>
              <a:defRPr/>
            </a:pPr>
            <a:r>
              <a:rPr lang="es-US" sz="1800" b="1" dirty="0">
                <a:latin typeface="Arial"/>
                <a:cs typeface="Arial"/>
              </a:rPr>
              <a:t>MSA:</a:t>
            </a:r>
            <a:r>
              <a:rPr lang="es-US" sz="1800" dirty="0">
                <a:latin typeface="Arial"/>
                <a:cs typeface="Arial"/>
              </a:rPr>
              <a:t> Cuenta de Ahorros Médicos </a:t>
            </a:r>
          </a:p>
          <a:p>
            <a:pPr marL="0" lvl="0" indent="0" defTabSz="685800">
              <a:spcAft>
                <a:spcPts val="600"/>
              </a:spcAft>
              <a:buNone/>
              <a:defRPr/>
            </a:pPr>
            <a:r>
              <a:rPr lang="es-US" sz="1800" b="1" dirty="0">
                <a:latin typeface="Arial"/>
                <a:cs typeface="Arial"/>
              </a:rPr>
              <a:t>NTP:</a:t>
            </a:r>
            <a:r>
              <a:rPr lang="es-US" sz="1800" dirty="0">
                <a:latin typeface="Arial"/>
                <a:cs typeface="Arial"/>
              </a:rPr>
              <a:t> Programa Nacional de Capacitación </a:t>
            </a:r>
          </a:p>
          <a:p>
            <a:pPr marL="0" lvl="0" indent="0" defTabSz="685800">
              <a:spcAft>
                <a:spcPts val="600"/>
              </a:spcAft>
              <a:buNone/>
              <a:defRPr/>
            </a:pPr>
            <a:r>
              <a:rPr lang="es-US" sz="1800" b="1" dirty="0">
                <a:latin typeface="Arial"/>
                <a:cs typeface="Arial"/>
              </a:rPr>
              <a:t>OEP:</a:t>
            </a:r>
            <a:r>
              <a:rPr lang="es-US" sz="1800" dirty="0">
                <a:latin typeface="Arial"/>
                <a:cs typeface="Arial"/>
              </a:rPr>
              <a:t> Período de Inscripción Abierta </a:t>
            </a:r>
          </a:p>
          <a:p>
            <a:pPr marL="0" lvl="0" indent="0" defTabSz="685800">
              <a:spcAft>
                <a:spcPts val="600"/>
              </a:spcAft>
              <a:buNone/>
              <a:defRPr/>
            </a:pPr>
            <a:r>
              <a:rPr lang="es-US" sz="1800" b="1" dirty="0">
                <a:latin typeface="Arial"/>
                <a:cs typeface="Arial"/>
              </a:rPr>
              <a:t>OPM:</a:t>
            </a:r>
            <a:r>
              <a:rPr lang="es-US" sz="1800" dirty="0">
                <a:latin typeface="Arial"/>
                <a:cs typeface="Arial"/>
              </a:rPr>
              <a:t> Oficina de Administración de Personal</a:t>
            </a:r>
          </a:p>
          <a:p>
            <a:pPr marL="0" lvl="0" indent="0" defTabSz="685800">
              <a:spcAft>
                <a:spcPts val="600"/>
              </a:spcAft>
              <a:buNone/>
              <a:defRPr/>
            </a:pPr>
            <a:r>
              <a:rPr lang="es-US" sz="1800" b="1" dirty="0">
                <a:latin typeface="Arial"/>
                <a:cs typeface="Arial"/>
              </a:rPr>
              <a:t>OTC:</a:t>
            </a:r>
            <a:r>
              <a:rPr lang="es-US" sz="1800" dirty="0">
                <a:latin typeface="Arial"/>
                <a:cs typeface="Arial"/>
              </a:rPr>
              <a:t> Venta Libre</a:t>
            </a:r>
          </a:p>
          <a:p>
            <a:pPr marL="0" lvl="0" indent="0" defTabSz="685800">
              <a:spcAft>
                <a:spcPts val="600"/>
              </a:spcAft>
              <a:buNone/>
              <a:defRPr/>
            </a:pPr>
            <a:br>
              <a:rPr lang="es-US" sz="1800" dirty="0">
                <a:latin typeface="Arial"/>
                <a:cs typeface="Arial"/>
              </a:rPr>
            </a:br>
            <a:r>
              <a:rPr lang="es-US" sz="1800" b="1" dirty="0">
                <a:latin typeface="Arial"/>
                <a:cs typeface="Arial"/>
              </a:rPr>
              <a:t>PACE:</a:t>
            </a:r>
            <a:r>
              <a:rPr lang="es-US" sz="1800" dirty="0">
                <a:latin typeface="Arial"/>
                <a:cs typeface="Arial"/>
              </a:rPr>
              <a:t> Programas de Cuidado Integral para Personas Mayores </a:t>
            </a:r>
          </a:p>
          <a:p>
            <a:pPr marL="0" lvl="0" indent="0" defTabSz="685800">
              <a:spcAft>
                <a:spcPts val="600"/>
              </a:spcAft>
              <a:buNone/>
              <a:defRPr/>
            </a:pPr>
            <a:r>
              <a:rPr lang="es-US" sz="1800" b="1" dirty="0">
                <a:latin typeface="Arial"/>
                <a:cs typeface="Arial"/>
              </a:rPr>
              <a:t>PBP:</a:t>
            </a:r>
            <a:r>
              <a:rPr lang="es-US" sz="1800" dirty="0">
                <a:latin typeface="Arial"/>
                <a:cs typeface="Arial"/>
              </a:rPr>
              <a:t> Paquete de Beneficios del Plan</a:t>
            </a:r>
          </a:p>
          <a:p>
            <a:pPr marL="0" lvl="0" indent="0" defTabSz="685800">
              <a:spcAft>
                <a:spcPts val="600"/>
              </a:spcAft>
              <a:buNone/>
              <a:defRPr/>
            </a:pPr>
            <a:r>
              <a:rPr lang="es-US" sz="1800" b="1" dirty="0">
                <a:latin typeface="Arial"/>
                <a:cs typeface="Arial"/>
              </a:rPr>
              <a:t>PDP:</a:t>
            </a:r>
            <a:r>
              <a:rPr lang="es-US" sz="1800" dirty="0">
                <a:latin typeface="Arial"/>
                <a:cs typeface="Arial"/>
              </a:rPr>
              <a:t> Plan de Medicamentos Recetados </a:t>
            </a:r>
          </a:p>
          <a:p>
            <a:pPr marL="0" lvl="0" indent="0" defTabSz="685800">
              <a:spcAft>
                <a:spcPts val="600"/>
              </a:spcAft>
              <a:buNone/>
              <a:defRPr/>
            </a:pPr>
            <a:r>
              <a:rPr lang="es-US" sz="1800" b="1" dirty="0">
                <a:latin typeface="Arial"/>
                <a:cs typeface="Arial"/>
              </a:rPr>
              <a:t>PFFS:</a:t>
            </a:r>
            <a:r>
              <a:rPr lang="es-US" sz="1800" dirty="0">
                <a:latin typeface="Arial"/>
                <a:cs typeface="Arial"/>
              </a:rPr>
              <a:t> Pago por Servicio Privado </a:t>
            </a:r>
          </a:p>
          <a:p>
            <a:pPr marL="0" lvl="0" indent="0" defTabSz="685800">
              <a:spcAft>
                <a:spcPts val="600"/>
              </a:spcAft>
              <a:buNone/>
              <a:defRPr/>
            </a:pPr>
            <a:r>
              <a:rPr lang="es-US" sz="1800" b="1" dirty="0">
                <a:latin typeface="Arial"/>
                <a:cs typeface="Arial"/>
              </a:rPr>
              <a:t>POS:</a:t>
            </a:r>
            <a:r>
              <a:rPr lang="es-US" sz="1800" dirty="0">
                <a:latin typeface="Arial"/>
                <a:cs typeface="Arial"/>
              </a:rPr>
              <a:t> Punto de Servicio </a:t>
            </a:r>
          </a:p>
          <a:p>
            <a:pPr marL="0" lvl="0" indent="0" defTabSz="685800">
              <a:spcAft>
                <a:spcPts val="600"/>
              </a:spcAft>
              <a:buNone/>
              <a:defRPr/>
            </a:pPr>
            <a:r>
              <a:rPr lang="es-US" sz="1800" b="1" dirty="0">
                <a:latin typeface="Arial"/>
                <a:cs typeface="Arial"/>
              </a:rPr>
              <a:t>PPO:</a:t>
            </a:r>
            <a:r>
              <a:rPr lang="es-US" sz="1800" dirty="0">
                <a:latin typeface="Arial"/>
                <a:cs typeface="Arial"/>
              </a:rPr>
              <a:t> Organización de Proveedores Preferidos </a:t>
            </a:r>
          </a:p>
          <a:p>
            <a:pPr marL="0" lvl="0" indent="0" defTabSz="685800">
              <a:lnSpc>
                <a:spcPct val="110000"/>
              </a:lnSpc>
              <a:spcAft>
                <a:spcPts val="600"/>
              </a:spcAft>
              <a:buNone/>
              <a:defRPr/>
            </a:pPr>
            <a:r>
              <a:rPr lang="es-US" sz="1800" b="1" dirty="0">
                <a:latin typeface="Arial"/>
                <a:cs typeface="Arial"/>
              </a:rPr>
              <a:t>QDWI:</a:t>
            </a:r>
            <a:r>
              <a:rPr lang="es-US" sz="1800" dirty="0">
                <a:latin typeface="Arial"/>
                <a:cs typeface="Arial"/>
              </a:rPr>
              <a:t> Personas Discapacitadas y Empleados Calificados</a:t>
            </a:r>
          </a:p>
          <a:p>
            <a:pPr marL="0" lvl="0" indent="0" defTabSz="685800">
              <a:spcAft>
                <a:spcPts val="600"/>
              </a:spcAft>
              <a:buNone/>
              <a:defRPr/>
            </a:pPr>
            <a:r>
              <a:rPr lang="es-US" sz="1800" b="1" dirty="0">
                <a:latin typeface="Arial"/>
                <a:cs typeface="Arial"/>
              </a:rPr>
              <a:t>QHP:</a:t>
            </a:r>
            <a:r>
              <a:rPr lang="es-US" sz="1800" dirty="0">
                <a:latin typeface="Arial"/>
                <a:cs typeface="Arial"/>
              </a:rPr>
              <a:t> Plan de Salud Calificado </a:t>
            </a:r>
          </a:p>
          <a:p>
            <a:pPr marL="0" lvl="0" indent="0" defTabSz="685800">
              <a:spcAft>
                <a:spcPts val="600"/>
              </a:spcAft>
              <a:buNone/>
              <a:defRPr/>
            </a:pPr>
            <a:r>
              <a:rPr lang="es-US" sz="1800" b="1" dirty="0">
                <a:latin typeface="Arial"/>
                <a:cs typeface="Arial"/>
              </a:rPr>
              <a:t>QI:</a:t>
            </a:r>
            <a:r>
              <a:rPr lang="es-US" sz="1800" dirty="0">
                <a:latin typeface="Arial"/>
                <a:cs typeface="Arial"/>
              </a:rPr>
              <a:t> Individuo Calificado </a:t>
            </a:r>
          </a:p>
          <a:p>
            <a:pPr marL="0" lvl="0" indent="0" defTabSz="685800">
              <a:spcAft>
                <a:spcPts val="600"/>
              </a:spcAft>
              <a:buNone/>
              <a:defRPr/>
            </a:pPr>
            <a:r>
              <a:rPr lang="es-US" sz="1800" b="1" dirty="0">
                <a:latin typeface="Arial"/>
                <a:cs typeface="Arial"/>
              </a:rPr>
              <a:t>QMB:</a:t>
            </a:r>
            <a:r>
              <a:rPr lang="es-US" sz="1800" dirty="0">
                <a:latin typeface="Arial"/>
                <a:cs typeface="Arial"/>
              </a:rPr>
              <a:t> Beneficiario Calificado de Medicare </a:t>
            </a:r>
          </a:p>
          <a:p>
            <a:pPr marL="0" lvl="0" indent="0" defTabSz="685800">
              <a:lnSpc>
                <a:spcPct val="110000"/>
              </a:lnSpc>
              <a:spcAft>
                <a:spcPts val="600"/>
              </a:spcAft>
              <a:buNone/>
              <a:defRPr/>
            </a:pPr>
            <a:r>
              <a:rPr lang="es-US" sz="1800" b="1" dirty="0">
                <a:latin typeface="Arial"/>
                <a:cs typeface="Arial"/>
              </a:rPr>
              <a:t>RNHCI:</a:t>
            </a:r>
            <a:r>
              <a:rPr lang="es-US" sz="1800" dirty="0">
                <a:latin typeface="Arial"/>
                <a:cs typeface="Arial"/>
              </a:rPr>
              <a:t> Institución Religiosa No Médica para Servicios de la Salud</a:t>
            </a:r>
          </a:p>
          <a:p>
            <a:pPr marL="0" indent="0">
              <a:buNone/>
            </a:pPr>
            <a:endParaRPr lang="en-US" sz="2800" dirty="0"/>
          </a:p>
        </p:txBody>
      </p:sp>
      <p:cxnSp>
        <p:nvCxnSpPr>
          <p:cNvPr id="7" name="Straight Connector 6">
            <a:extLst>
              <a:ext uri="{FF2B5EF4-FFF2-40B4-BE49-F238E27FC236}">
                <a16:creationId xmlns:a16="http://schemas.microsoft.com/office/drawing/2014/main" id="{15C0F109-E43F-483E-B365-645497665421}"/>
              </a:ext>
              <a:ext uri="{C183D7F6-B498-43B3-948B-1728B52AA6E4}">
                <adec:decorative xmlns:adec="http://schemas.microsoft.com/office/drawing/2017/decorative" val="1"/>
              </a:ext>
            </a:extLst>
          </p:cNvPr>
          <p:cNvCxnSpPr/>
          <p:nvPr/>
        </p:nvCxnSpPr>
        <p:spPr>
          <a:xfrm>
            <a:off x="5823284" y="1226742"/>
            <a:ext cx="0" cy="521208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B86CA145-A461-4E34-AAC5-94A82038AD72}"/>
              </a:ext>
            </a:extLst>
          </p:cNvPr>
          <p:cNvSpPr>
            <a:spLocks noGrp="1"/>
          </p:cNvSpPr>
          <p:nvPr>
            <p:ph type="sldNum" sz="quarter" idx="12"/>
          </p:nvPr>
        </p:nvSpPr>
        <p:spPr/>
        <p:txBody>
          <a:bodyPr/>
          <a:lstStyle/>
          <a:p>
            <a:fld id="{48F63A3B-78C7-47BE-AE5E-E10140E04643}" type="slidenum">
              <a:rPr lang="en-US" smtClean="0"/>
              <a:pPr/>
              <a:t>105</a:t>
            </a:fld>
            <a:endParaRPr lang="en-US"/>
          </a:p>
        </p:txBody>
      </p:sp>
      <p:sp>
        <p:nvSpPr>
          <p:cNvPr id="3" name="Date Placeholder 2">
            <a:extLst>
              <a:ext uri="{FF2B5EF4-FFF2-40B4-BE49-F238E27FC236}">
                <a16:creationId xmlns:a16="http://schemas.microsoft.com/office/drawing/2014/main" id="{EE65AD23-8922-D94D-800B-4E71406353B4}"/>
              </a:ext>
            </a:extLst>
          </p:cNvPr>
          <p:cNvSpPr>
            <a:spLocks noGrp="1"/>
          </p:cNvSpPr>
          <p:nvPr>
            <p:ph type="dt" sz="half" idx="10"/>
          </p:nvPr>
        </p:nvSpPr>
        <p:spPr/>
        <p:txBody>
          <a:bodyPr/>
          <a:lstStyle/>
          <a:p>
            <a:r>
              <a:rPr lang="es-US"/>
              <a:t>Mayo de 2023</a:t>
            </a:r>
          </a:p>
        </p:txBody>
      </p:sp>
      <p:sp>
        <p:nvSpPr>
          <p:cNvPr id="4" name="Footer Placeholder 3">
            <a:extLst>
              <a:ext uri="{FF2B5EF4-FFF2-40B4-BE49-F238E27FC236}">
                <a16:creationId xmlns:a16="http://schemas.microsoft.com/office/drawing/2014/main" id="{9D69BEAE-FC18-A042-B6FE-BDFB25BD5EAA}"/>
              </a:ext>
            </a:extLst>
          </p:cNvPr>
          <p:cNvSpPr>
            <a:spLocks noGrp="1"/>
          </p:cNvSpPr>
          <p:nvPr>
            <p:ph type="ftr" sz="quarter" idx="11"/>
          </p:nvPr>
        </p:nvSpPr>
        <p:spPr/>
        <p:txBody>
          <a:bodyPr/>
          <a:lstStyle/>
          <a:p>
            <a:r>
              <a:rPr lang="es-US"/>
              <a:t>Comenzando con Medicare</a:t>
            </a:r>
          </a:p>
        </p:txBody>
      </p:sp>
    </p:spTree>
    <p:custDataLst>
      <p:tags r:id="rId1"/>
    </p:custDataLst>
    <p:extLst>
      <p:ext uri="{BB962C8B-B14F-4D97-AF65-F5344CB8AC3E}">
        <p14:creationId xmlns:p14="http://schemas.microsoft.com/office/powerpoint/2010/main" val="31933284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Siglas</a:t>
            </a:r>
            <a:r>
              <a:rPr lang="es-US" sz="3000"/>
              <a:t> (</a:t>
            </a:r>
            <a:r>
              <a:rPr lang="es-US"/>
              <a:t>RR–VA</a:t>
            </a:r>
            <a:r>
              <a:rPr lang="es-US" sz="3000"/>
              <a:t>)</a:t>
            </a:r>
          </a:p>
        </p:txBody>
      </p:sp>
      <p:sp>
        <p:nvSpPr>
          <p:cNvPr id="6" name="Content Placeholder 7"/>
          <p:cNvSpPr>
            <a:spLocks noGrp="1"/>
          </p:cNvSpPr>
          <p:nvPr>
            <p:ph idx="4294967295"/>
          </p:nvPr>
        </p:nvSpPr>
        <p:spPr>
          <a:xfrm>
            <a:off x="690760" y="1286898"/>
            <a:ext cx="10515600" cy="2994253"/>
          </a:xfrm>
        </p:spPr>
        <p:txBody>
          <a:bodyPr numCol="2" spcCol="365760">
            <a:noAutofit/>
          </a:bodyPr>
          <a:lstStyle/>
          <a:p>
            <a:pPr marL="0" lvl="0" indent="0" defTabSz="685800">
              <a:lnSpc>
                <a:spcPct val="110000"/>
              </a:lnSpc>
              <a:spcBef>
                <a:spcPts val="0"/>
              </a:spcBef>
              <a:spcAft>
                <a:spcPts val="600"/>
              </a:spcAft>
              <a:buNone/>
              <a:defRPr/>
            </a:pPr>
            <a:r>
              <a:rPr lang="es-US" sz="1800" b="1" dirty="0">
                <a:solidFill>
                  <a:srgbClr val="00529B"/>
                </a:solidFill>
                <a:latin typeface="Arial"/>
                <a:cs typeface="Arial"/>
              </a:rPr>
              <a:t>RRB:</a:t>
            </a:r>
            <a:r>
              <a:rPr lang="es-US" sz="1800" dirty="0">
                <a:solidFill>
                  <a:srgbClr val="00529B"/>
                </a:solidFill>
                <a:latin typeface="Arial"/>
                <a:cs typeface="Arial"/>
              </a:rPr>
              <a:t> Junta de Jubilación de Empleados Ferroviarios </a:t>
            </a:r>
          </a:p>
          <a:p>
            <a:pPr marL="0" lvl="0" indent="0" defTabSz="685800">
              <a:lnSpc>
                <a:spcPct val="110000"/>
              </a:lnSpc>
              <a:spcBef>
                <a:spcPts val="0"/>
              </a:spcBef>
              <a:spcAft>
                <a:spcPts val="600"/>
              </a:spcAft>
              <a:buNone/>
              <a:defRPr/>
            </a:pPr>
            <a:r>
              <a:rPr lang="es-US" sz="1800" b="1" dirty="0">
                <a:solidFill>
                  <a:srgbClr val="00529B"/>
                </a:solidFill>
                <a:latin typeface="Arial"/>
                <a:cs typeface="Arial"/>
              </a:rPr>
              <a:t>SEP:</a:t>
            </a:r>
            <a:r>
              <a:rPr lang="es-US" sz="1800" dirty="0">
                <a:solidFill>
                  <a:srgbClr val="00529B"/>
                </a:solidFill>
                <a:latin typeface="Arial"/>
                <a:cs typeface="Arial"/>
              </a:rPr>
              <a:t> Período de inscripción especial </a:t>
            </a:r>
          </a:p>
          <a:p>
            <a:pPr marL="0" lvl="0" indent="0" defTabSz="685800">
              <a:lnSpc>
                <a:spcPct val="110000"/>
              </a:lnSpc>
              <a:spcBef>
                <a:spcPts val="0"/>
              </a:spcBef>
              <a:spcAft>
                <a:spcPts val="600"/>
              </a:spcAft>
              <a:buNone/>
              <a:defRPr/>
            </a:pPr>
            <a:r>
              <a:rPr lang="es-US" sz="1800" b="1" dirty="0">
                <a:solidFill>
                  <a:srgbClr val="00529B"/>
                </a:solidFill>
                <a:latin typeface="Arial"/>
                <a:cs typeface="Arial"/>
              </a:rPr>
              <a:t>SHIP:</a:t>
            </a:r>
            <a:r>
              <a:rPr lang="es-US" sz="1800" dirty="0">
                <a:solidFill>
                  <a:srgbClr val="00529B"/>
                </a:solidFill>
                <a:latin typeface="Arial"/>
                <a:cs typeface="Arial"/>
              </a:rPr>
              <a:t> Programa Estatal de Asistencia sobre Seguros de Salud </a:t>
            </a:r>
          </a:p>
          <a:p>
            <a:pPr marL="0" lvl="0" indent="0" defTabSz="685800">
              <a:lnSpc>
                <a:spcPct val="110000"/>
              </a:lnSpc>
              <a:spcBef>
                <a:spcPts val="0"/>
              </a:spcBef>
              <a:spcAft>
                <a:spcPts val="600"/>
              </a:spcAft>
              <a:buNone/>
              <a:defRPr/>
            </a:pPr>
            <a:r>
              <a:rPr lang="es-US" sz="1800" b="1" dirty="0">
                <a:solidFill>
                  <a:srgbClr val="00529B"/>
                </a:solidFill>
                <a:latin typeface="Arial"/>
                <a:cs typeface="Arial"/>
              </a:rPr>
              <a:t>SHOP:</a:t>
            </a:r>
            <a:r>
              <a:rPr lang="es-US" sz="1800" dirty="0">
                <a:solidFill>
                  <a:srgbClr val="00529B"/>
                </a:solidFill>
                <a:latin typeface="Arial"/>
                <a:cs typeface="Arial"/>
              </a:rPr>
              <a:t> Programa de Opciones de Salud para </a:t>
            </a:r>
            <a:br>
              <a:rPr lang="es-US" sz="1800" dirty="0">
                <a:solidFill>
                  <a:srgbClr val="00529B"/>
                </a:solidFill>
                <a:latin typeface="Arial"/>
                <a:cs typeface="Arial"/>
              </a:rPr>
            </a:br>
            <a:r>
              <a:rPr lang="es-US" sz="1800" dirty="0">
                <a:solidFill>
                  <a:srgbClr val="00529B"/>
                </a:solidFill>
                <a:latin typeface="Arial"/>
                <a:cs typeface="Arial"/>
              </a:rPr>
              <a:t>los Pequeños Negocios </a:t>
            </a:r>
          </a:p>
          <a:p>
            <a:pPr marL="0" lvl="0" indent="0" defTabSz="685800">
              <a:lnSpc>
                <a:spcPct val="110000"/>
              </a:lnSpc>
              <a:spcBef>
                <a:spcPts val="0"/>
              </a:spcBef>
              <a:spcAft>
                <a:spcPts val="600"/>
              </a:spcAft>
              <a:buNone/>
              <a:defRPr/>
            </a:pPr>
            <a:r>
              <a:rPr lang="es-US" sz="1800" b="1" dirty="0">
                <a:solidFill>
                  <a:srgbClr val="00529B"/>
                </a:solidFill>
                <a:latin typeface="Arial"/>
                <a:cs typeface="Arial"/>
              </a:rPr>
              <a:t>SLMB:</a:t>
            </a:r>
            <a:r>
              <a:rPr lang="es-US" sz="1800" dirty="0">
                <a:solidFill>
                  <a:srgbClr val="00529B"/>
                </a:solidFill>
                <a:latin typeface="Arial"/>
                <a:cs typeface="Arial"/>
              </a:rPr>
              <a:t> Beneficiarios Medicare de Bajo </a:t>
            </a:r>
            <a:br>
              <a:rPr lang="es-US" sz="1800" dirty="0">
                <a:solidFill>
                  <a:srgbClr val="00529B"/>
                </a:solidFill>
                <a:latin typeface="Arial"/>
                <a:cs typeface="Arial"/>
              </a:rPr>
            </a:br>
            <a:r>
              <a:rPr lang="es-US" sz="1800" dirty="0">
                <a:solidFill>
                  <a:srgbClr val="00529B"/>
                </a:solidFill>
                <a:latin typeface="Arial"/>
                <a:cs typeface="Arial"/>
              </a:rPr>
              <a:t>Ingreso Específicos </a:t>
            </a:r>
          </a:p>
          <a:p>
            <a:pPr marL="0" lvl="0" indent="0" defTabSz="685800">
              <a:lnSpc>
                <a:spcPct val="110000"/>
              </a:lnSpc>
              <a:spcBef>
                <a:spcPts val="0"/>
              </a:spcBef>
              <a:spcAft>
                <a:spcPts val="600"/>
              </a:spcAft>
              <a:buNone/>
              <a:defRPr/>
            </a:pPr>
            <a:r>
              <a:rPr lang="es-US" sz="1800" b="1" dirty="0">
                <a:solidFill>
                  <a:srgbClr val="00529B"/>
                </a:solidFill>
                <a:latin typeface="Arial"/>
                <a:cs typeface="Arial"/>
              </a:rPr>
              <a:t>SNF:</a:t>
            </a:r>
            <a:r>
              <a:rPr lang="es-US" sz="1800" dirty="0">
                <a:solidFill>
                  <a:srgbClr val="00529B"/>
                </a:solidFill>
                <a:latin typeface="Arial"/>
                <a:cs typeface="Arial"/>
              </a:rPr>
              <a:t> Centro de Enfermería Especializada </a:t>
            </a:r>
          </a:p>
          <a:p>
            <a:pPr marL="0" lvl="0" indent="0" defTabSz="685800">
              <a:lnSpc>
                <a:spcPct val="110000"/>
              </a:lnSpc>
              <a:spcBef>
                <a:spcPts val="0"/>
              </a:spcBef>
              <a:spcAft>
                <a:spcPts val="600"/>
              </a:spcAft>
              <a:buNone/>
              <a:defRPr/>
            </a:pPr>
            <a:r>
              <a:rPr lang="es-US" sz="1800" b="1" dirty="0">
                <a:solidFill>
                  <a:srgbClr val="00529B"/>
                </a:solidFill>
                <a:latin typeface="Arial"/>
                <a:cs typeface="Arial"/>
              </a:rPr>
              <a:t>SPAP:</a:t>
            </a:r>
            <a:r>
              <a:rPr lang="es-US" sz="1800" dirty="0">
                <a:solidFill>
                  <a:srgbClr val="00529B"/>
                </a:solidFill>
                <a:latin typeface="Arial"/>
                <a:cs typeface="Arial"/>
              </a:rPr>
              <a:t> Programa Estatal de Ayuda </a:t>
            </a:r>
            <a:br>
              <a:rPr lang="es-US" sz="1800" dirty="0">
                <a:solidFill>
                  <a:srgbClr val="00529B"/>
                </a:solidFill>
                <a:latin typeface="Arial"/>
                <a:cs typeface="Arial"/>
              </a:rPr>
            </a:br>
            <a:r>
              <a:rPr lang="es-US" sz="1800" dirty="0">
                <a:solidFill>
                  <a:srgbClr val="00529B"/>
                </a:solidFill>
                <a:latin typeface="Arial"/>
                <a:cs typeface="Arial"/>
              </a:rPr>
              <a:t>para Farmacias </a:t>
            </a:r>
          </a:p>
          <a:p>
            <a:pPr marL="0" lvl="0" indent="0" defTabSz="685800">
              <a:lnSpc>
                <a:spcPct val="110000"/>
              </a:lnSpc>
              <a:spcBef>
                <a:spcPts val="0"/>
              </a:spcBef>
              <a:spcAft>
                <a:spcPts val="600"/>
              </a:spcAft>
              <a:buNone/>
              <a:defRPr/>
            </a:pPr>
            <a:r>
              <a:rPr lang="es-US" sz="1800" b="1" dirty="0">
                <a:solidFill>
                  <a:srgbClr val="00529B"/>
                </a:solidFill>
                <a:latin typeface="Arial"/>
                <a:cs typeface="Arial"/>
              </a:rPr>
              <a:t>SSBCI</a:t>
            </a:r>
            <a:r>
              <a:rPr lang="es-US" sz="1800" dirty="0">
                <a:solidFill>
                  <a:srgbClr val="00529B"/>
                </a:solidFill>
                <a:latin typeface="Arial"/>
                <a:cs typeface="Arial"/>
              </a:rPr>
              <a:t>: Beneficios Especiales para Personas con Enfermedad Crónica </a:t>
            </a:r>
          </a:p>
          <a:p>
            <a:pPr marL="0" lvl="0" indent="0" defTabSz="685800">
              <a:lnSpc>
                <a:spcPct val="110000"/>
              </a:lnSpc>
              <a:spcBef>
                <a:spcPts val="0"/>
              </a:spcBef>
              <a:spcAft>
                <a:spcPts val="600"/>
              </a:spcAft>
              <a:buNone/>
              <a:defRPr/>
            </a:pPr>
            <a:r>
              <a:rPr lang="es-US" sz="1800" b="1" dirty="0">
                <a:solidFill>
                  <a:srgbClr val="00529B"/>
                </a:solidFill>
                <a:latin typeface="Arial"/>
                <a:cs typeface="Arial"/>
              </a:rPr>
              <a:t>SSDI:</a:t>
            </a:r>
            <a:r>
              <a:rPr lang="es-US" sz="1800" dirty="0">
                <a:solidFill>
                  <a:srgbClr val="00529B"/>
                </a:solidFill>
                <a:latin typeface="Arial"/>
                <a:cs typeface="Arial"/>
              </a:rPr>
              <a:t> Seguro por Incapacidad del Seguro Social </a:t>
            </a:r>
          </a:p>
          <a:p>
            <a:pPr marL="0" lvl="0" indent="0" defTabSz="685800">
              <a:lnSpc>
                <a:spcPct val="110000"/>
              </a:lnSpc>
              <a:spcBef>
                <a:spcPts val="0"/>
              </a:spcBef>
              <a:spcAft>
                <a:spcPts val="600"/>
              </a:spcAft>
              <a:buNone/>
              <a:defRPr/>
            </a:pPr>
            <a:r>
              <a:rPr lang="es-US" sz="1800" b="1" dirty="0">
                <a:solidFill>
                  <a:srgbClr val="00529B"/>
                </a:solidFill>
                <a:latin typeface="Arial"/>
                <a:cs typeface="Arial"/>
              </a:rPr>
              <a:t>SSI:</a:t>
            </a:r>
            <a:r>
              <a:rPr lang="es-US" sz="1800" dirty="0">
                <a:solidFill>
                  <a:srgbClr val="00529B"/>
                </a:solidFill>
                <a:latin typeface="Arial"/>
                <a:cs typeface="Arial"/>
              </a:rPr>
              <a:t> Seguridad de Ingreso Suplementario</a:t>
            </a:r>
          </a:p>
          <a:p>
            <a:pPr marL="0" lvl="0" indent="0" defTabSz="685800">
              <a:lnSpc>
                <a:spcPct val="110000"/>
              </a:lnSpc>
              <a:spcBef>
                <a:spcPts val="0"/>
              </a:spcBef>
              <a:spcAft>
                <a:spcPts val="600"/>
              </a:spcAft>
              <a:buNone/>
              <a:defRPr/>
            </a:pPr>
            <a:r>
              <a:rPr lang="es-US" sz="1800" b="1" dirty="0">
                <a:solidFill>
                  <a:srgbClr val="00529B"/>
                </a:solidFill>
                <a:latin typeface="Arial"/>
                <a:cs typeface="Arial"/>
              </a:rPr>
              <a:t>TFL:</a:t>
            </a:r>
            <a:r>
              <a:rPr lang="es-US" sz="1800" dirty="0">
                <a:solidFill>
                  <a:srgbClr val="00529B"/>
                </a:solidFill>
                <a:latin typeface="Arial"/>
                <a:cs typeface="Arial"/>
              </a:rPr>
              <a:t> TRICARE de por vida </a:t>
            </a:r>
          </a:p>
          <a:p>
            <a:pPr marL="0" lvl="0" indent="0" defTabSz="685800">
              <a:lnSpc>
                <a:spcPct val="110000"/>
              </a:lnSpc>
              <a:spcBef>
                <a:spcPts val="0"/>
              </a:spcBef>
              <a:spcAft>
                <a:spcPts val="600"/>
              </a:spcAft>
              <a:buNone/>
              <a:defRPr/>
            </a:pPr>
            <a:r>
              <a:rPr lang="es-US" sz="1800" b="1" dirty="0">
                <a:solidFill>
                  <a:srgbClr val="00529B"/>
                </a:solidFill>
                <a:latin typeface="Arial"/>
                <a:cs typeface="Arial"/>
              </a:rPr>
              <a:t>TTY:</a:t>
            </a:r>
            <a:r>
              <a:rPr lang="es-US" sz="1800" dirty="0">
                <a:solidFill>
                  <a:srgbClr val="00529B"/>
                </a:solidFill>
                <a:latin typeface="Arial"/>
                <a:cs typeface="Arial"/>
              </a:rPr>
              <a:t> Teletipo/teléfono de texto </a:t>
            </a:r>
          </a:p>
          <a:p>
            <a:pPr marL="0" lvl="0" indent="0" defTabSz="685800">
              <a:lnSpc>
                <a:spcPct val="110000"/>
              </a:lnSpc>
              <a:spcBef>
                <a:spcPts val="0"/>
              </a:spcBef>
              <a:spcAft>
                <a:spcPts val="600"/>
              </a:spcAft>
              <a:buNone/>
              <a:defRPr/>
            </a:pPr>
            <a:r>
              <a:rPr lang="es-US" sz="1800" b="1" dirty="0">
                <a:solidFill>
                  <a:srgbClr val="00529B"/>
                </a:solidFill>
                <a:latin typeface="Arial"/>
                <a:cs typeface="Arial"/>
              </a:rPr>
              <a:t>VA:</a:t>
            </a:r>
            <a:r>
              <a:rPr lang="es-US" sz="1800" dirty="0">
                <a:solidFill>
                  <a:srgbClr val="00529B"/>
                </a:solidFill>
                <a:latin typeface="Arial"/>
                <a:cs typeface="Arial"/>
              </a:rPr>
              <a:t> Departamento de Asuntos de Veteranos de los EE. UU. </a:t>
            </a:r>
          </a:p>
        </p:txBody>
      </p:sp>
      <p:cxnSp>
        <p:nvCxnSpPr>
          <p:cNvPr id="8" name="Straight Connector 7">
            <a:extLst>
              <a:ext uri="{FF2B5EF4-FFF2-40B4-BE49-F238E27FC236}">
                <a16:creationId xmlns:a16="http://schemas.microsoft.com/office/drawing/2014/main" id="{DF16D4CE-FE22-46BE-AFD9-A728AD8BC177}"/>
              </a:ext>
              <a:ext uri="{C183D7F6-B498-43B3-948B-1728B52AA6E4}">
                <adec:decorative xmlns:adec="http://schemas.microsoft.com/office/drawing/2017/decorative" val="1"/>
              </a:ext>
            </a:extLst>
          </p:cNvPr>
          <p:cNvCxnSpPr>
            <a:cxnSpLocks/>
          </p:cNvCxnSpPr>
          <p:nvPr/>
        </p:nvCxnSpPr>
        <p:spPr>
          <a:xfrm>
            <a:off x="5823284" y="1226742"/>
            <a:ext cx="0" cy="3438248"/>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332089F1-72F0-48EF-83AB-A55AEBFDB094}"/>
              </a:ext>
            </a:extLst>
          </p:cNvPr>
          <p:cNvSpPr>
            <a:spLocks noGrp="1"/>
          </p:cNvSpPr>
          <p:nvPr>
            <p:ph type="sldNum" sz="quarter" idx="12"/>
          </p:nvPr>
        </p:nvSpPr>
        <p:spPr/>
        <p:txBody>
          <a:bodyPr/>
          <a:lstStyle/>
          <a:p>
            <a:fld id="{48F63A3B-78C7-47BE-AE5E-E10140E04643}" type="slidenum">
              <a:rPr lang="en-US" smtClean="0"/>
              <a:pPr/>
              <a:t>106</a:t>
            </a:fld>
            <a:endParaRPr lang="en-US"/>
          </a:p>
        </p:txBody>
      </p:sp>
      <p:sp>
        <p:nvSpPr>
          <p:cNvPr id="4" name="Footer Placeholder 3">
            <a:extLst>
              <a:ext uri="{FF2B5EF4-FFF2-40B4-BE49-F238E27FC236}">
                <a16:creationId xmlns:a16="http://schemas.microsoft.com/office/drawing/2014/main" id="{5D75ACC5-1B60-E24A-8618-13EFFFDEEDAB}"/>
              </a:ext>
            </a:extLst>
          </p:cNvPr>
          <p:cNvSpPr>
            <a:spLocks noGrp="1"/>
          </p:cNvSpPr>
          <p:nvPr>
            <p:ph type="ftr" sz="quarter" idx="11"/>
          </p:nvPr>
        </p:nvSpPr>
        <p:spPr/>
        <p:txBody>
          <a:bodyPr/>
          <a:lstStyle/>
          <a:p>
            <a:r>
              <a:rPr lang="es-US"/>
              <a:t>Comenzando con Medicare</a:t>
            </a:r>
          </a:p>
        </p:txBody>
      </p:sp>
      <p:sp>
        <p:nvSpPr>
          <p:cNvPr id="3" name="Date Placeholder 2">
            <a:extLst>
              <a:ext uri="{FF2B5EF4-FFF2-40B4-BE49-F238E27FC236}">
                <a16:creationId xmlns:a16="http://schemas.microsoft.com/office/drawing/2014/main" id="{C1D15B42-6C8F-3747-9887-1FBF678C9301}"/>
              </a:ext>
            </a:extLst>
          </p:cNvPr>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151234615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p:txBody>
          <a:bodyPr anchor="ctr">
            <a:normAutofit/>
          </a:bodyPr>
          <a:lstStyle/>
          <a:p>
            <a:r>
              <a:rPr lang="es-US" sz="3000" dirty="0"/>
              <a:t>Siga en contacto</a:t>
            </a:r>
          </a:p>
        </p:txBody>
      </p:sp>
      <p:pic>
        <p:nvPicPr>
          <p:cNvPr id="4" name="Picture 3">
            <a:extLst>
              <a:ext uri="{FF2B5EF4-FFF2-40B4-BE49-F238E27FC236}">
                <a16:creationId xmlns:a16="http://schemas.microsoft.com/office/drawing/2014/main" id="{BD858447-92B9-4C07-B319-897414E1728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395623" y="1833369"/>
            <a:ext cx="2371550" cy="1774090"/>
          </a:xfrm>
          <a:prstGeom prst="rect">
            <a:avLst/>
          </a:prstGeom>
        </p:spPr>
      </p:pic>
      <p:sp>
        <p:nvSpPr>
          <p:cNvPr id="17" name="Content Placeholder 4">
            <a:extLst>
              <a:ext uri="{FF2B5EF4-FFF2-40B4-BE49-F238E27FC236}">
                <a16:creationId xmlns:a16="http://schemas.microsoft.com/office/drawing/2014/main" id="{0E20FEFE-0FFB-4963-983C-C849F4843DD3}"/>
              </a:ext>
            </a:extLst>
          </p:cNvPr>
          <p:cNvSpPr txBox="1">
            <a:spLocks/>
          </p:cNvSpPr>
          <p:nvPr/>
        </p:nvSpPr>
        <p:spPr>
          <a:xfrm>
            <a:off x="888720" y="378151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Para </a:t>
            </a:r>
            <a:r>
              <a:rPr kumimoji="0" lang="en-US" sz="2400" b="0" i="0" u="none" strike="noStrike" kern="1200" cap="none" spc="0" normalizeH="0" baseline="0" noProof="0" dirty="0" err="1">
                <a:ln>
                  <a:noFill/>
                </a:ln>
                <a:solidFill>
                  <a:srgbClr val="4472C4">
                    <a:lumMod val="75000"/>
                  </a:srgbClr>
                </a:solidFill>
                <a:effectLst/>
                <a:uLnTx/>
                <a:uFillTx/>
                <a:latin typeface="Arial" panose="020B0604020202020204" pitchFamily="34" charset="0"/>
                <a:cs typeface="Arial" panose="020B0604020202020204" pitchFamily="34" charset="0"/>
              </a:rPr>
              <a:t>revisar</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srgbClr val="4472C4">
                    <a:lumMod val="75000"/>
                  </a:srgbClr>
                </a:solidFill>
                <a:effectLst/>
                <a:uLnTx/>
                <a:uFillTx/>
                <a:latin typeface="Arial" panose="020B0604020202020204" pitchFamily="34" charset="0"/>
                <a:cs typeface="Arial" panose="020B0604020202020204" pitchFamily="34" charset="0"/>
              </a:rPr>
              <a:t>el</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 material de </a:t>
            </a:r>
            <a:r>
              <a:rPr kumimoji="0" lang="en-US" sz="2400" b="0" i="0" u="none" strike="noStrike" kern="1200" cap="none" spc="0" normalizeH="0" baseline="0" noProof="0" dirty="0" err="1">
                <a:ln>
                  <a:noFill/>
                </a:ln>
                <a:solidFill>
                  <a:srgbClr val="4472C4">
                    <a:lumMod val="75000"/>
                  </a:srgbClr>
                </a:solidFill>
                <a:effectLst/>
                <a:uLnTx/>
                <a:uFillTx/>
                <a:latin typeface="Arial" panose="020B0604020202020204" pitchFamily="34" charset="0"/>
                <a:cs typeface="Arial" panose="020B0604020202020204" pitchFamily="34" charset="0"/>
              </a:rPr>
              <a:t>formación</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 disponible, o </a:t>
            </a:r>
            <a:r>
              <a:rPr kumimoji="0" lang="en-US" sz="2400" b="0" i="0" u="none" strike="noStrike" kern="1200" cap="none" spc="0" normalizeH="0" baseline="0" noProof="0" dirty="0" err="1">
                <a:ln>
                  <a:noFill/>
                </a:ln>
                <a:solidFill>
                  <a:srgbClr val="4472C4">
                    <a:lumMod val="75000"/>
                  </a:srgbClr>
                </a:solidFill>
                <a:effectLst/>
                <a:uLnTx/>
                <a:uFillTx/>
                <a:latin typeface="Arial" panose="020B0604020202020204" pitchFamily="34" charset="0"/>
                <a:cs typeface="Arial" panose="020B0604020202020204" pitchFamily="34" charset="0"/>
              </a:rPr>
              <a:t>suscribirse</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 a </a:t>
            </a:r>
            <a:r>
              <a:rPr kumimoji="0" lang="en-US" sz="2400" b="0" i="0" u="none" strike="noStrike" kern="1200" cap="none" spc="0" normalizeH="0" baseline="0" noProof="0" dirty="0" err="1">
                <a:ln>
                  <a:noFill/>
                </a:ln>
                <a:solidFill>
                  <a:srgbClr val="4472C4">
                    <a:lumMod val="75000"/>
                  </a:srgbClr>
                </a:solidFill>
                <a:effectLst/>
                <a:uLnTx/>
                <a:uFillTx/>
                <a:latin typeface="Arial" panose="020B0604020202020204" pitchFamily="34" charset="0"/>
                <a:cs typeface="Arial" panose="020B0604020202020204" pitchFamily="34" charset="0"/>
              </a:rPr>
              <a:t>nuestro</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srgbClr val="4472C4">
                    <a:lumMod val="75000"/>
                  </a:srgbClr>
                </a:solidFill>
                <a:effectLst/>
                <a:uLnTx/>
                <a:uFillTx/>
                <a:latin typeface="Arial" panose="020B0604020202020204" pitchFamily="34" charset="0"/>
                <a:cs typeface="Arial" panose="020B0604020202020204" pitchFamily="34" charset="0"/>
              </a:rPr>
              <a:t>listado</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 de </a:t>
            </a:r>
            <a:r>
              <a:rPr kumimoji="0" lang="en-US" sz="2400" b="0" i="0" u="none" strike="noStrike" kern="1200" cap="none" spc="0" normalizeH="0" baseline="0" noProof="0" dirty="0" err="1">
                <a:ln>
                  <a:noFill/>
                </a:ln>
                <a:solidFill>
                  <a:srgbClr val="4472C4">
                    <a:lumMod val="75000"/>
                  </a:srgbClr>
                </a:solidFill>
                <a:effectLst/>
                <a:uLnTx/>
                <a:uFillTx/>
                <a:latin typeface="Arial" panose="020B0604020202020204" pitchFamily="34" charset="0"/>
                <a:cs typeface="Arial" panose="020B0604020202020204" pitchFamily="34" charset="0"/>
              </a:rPr>
              <a:t>correo</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srgbClr val="4472C4">
                    <a:lumMod val="75000"/>
                  </a:srgbClr>
                </a:solidFill>
                <a:effectLst/>
                <a:uLnTx/>
                <a:uFillTx/>
                <a:latin typeface="Arial" panose="020B0604020202020204" pitchFamily="34" charset="0"/>
                <a:cs typeface="Arial" panose="020B0604020202020204" pitchFamily="34" charset="0"/>
              </a:rPr>
              <a:t>electrónico</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srgbClr val="4472C4">
                    <a:lumMod val="75000"/>
                  </a:srgbClr>
                </a:solidFill>
                <a:effectLst/>
                <a:uLnTx/>
                <a:uFillTx/>
                <a:latin typeface="Arial" panose="020B0604020202020204" pitchFamily="34" charset="0"/>
                <a:cs typeface="Arial" panose="020B0604020202020204" pitchFamily="34" charset="0"/>
              </a:rPr>
              <a:t>visite</a:t>
            </a:r>
            <a:r>
              <a:rPr lang="es-US" sz="2400" dirty="0">
                <a:solidFill>
                  <a:srgbClr val="00529B"/>
                </a:solidFill>
                <a:latin typeface="Arial" panose="020B0604020202020204" pitchFamily="34" charset="0"/>
                <a:cs typeface="Arial" panose="020B0604020202020204" pitchFamily="34" charset="0"/>
              </a:rPr>
              <a:t>:</a:t>
            </a:r>
          </a:p>
          <a:p>
            <a:pPr marL="0" indent="0" algn="ctr">
              <a:buFont typeface="Arial" panose="020B0604020202020204" pitchFamily="34" charset="0"/>
              <a:buNone/>
            </a:pPr>
            <a:r>
              <a:rPr lang="es-US" sz="2400" dirty="0">
                <a:solidFill>
                  <a:srgbClr val="00529B"/>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CMSnationaltrainingprogram.cms.gov</a:t>
            </a:r>
            <a:r>
              <a:rPr lang="es-US" sz="2400" dirty="0">
                <a:solidFill>
                  <a:srgbClr val="00529B"/>
                </a:solidFill>
                <a:latin typeface="Arial" panose="020B0604020202020204" pitchFamily="34" charset="0"/>
                <a:cs typeface="Arial" panose="020B0604020202020204" pitchFamily="34" charset="0"/>
              </a:rPr>
              <a:t>.</a:t>
            </a:r>
          </a:p>
        </p:txBody>
      </p:sp>
      <p:pic>
        <p:nvPicPr>
          <p:cNvPr id="16" name="Picture 15">
            <a:extLst>
              <a:ext uri="{FF2B5EF4-FFF2-40B4-BE49-F238E27FC236}">
                <a16:creationId xmlns:a16="http://schemas.microsoft.com/office/drawing/2014/main" id="{69B5F59C-C241-4ED4-8138-FE972D577564}"/>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232463" y="1288783"/>
            <a:ext cx="2863263" cy="2863263"/>
          </a:xfrm>
          <a:prstGeom prst="rect">
            <a:avLst/>
          </a:prstGeom>
        </p:spPr>
      </p:pic>
      <p:sp>
        <p:nvSpPr>
          <p:cNvPr id="18" name="TextBox 17">
            <a:extLst>
              <a:ext uri="{FF2B5EF4-FFF2-40B4-BE49-F238E27FC236}">
                <a16:creationId xmlns:a16="http://schemas.microsoft.com/office/drawing/2014/main" id="{9B0790E3-8A06-45C4-95F4-6DBCEC334C5F}"/>
              </a:ext>
            </a:extLst>
          </p:cNvPr>
          <p:cNvSpPr txBox="1"/>
          <p:nvPr/>
        </p:nvSpPr>
        <p:spPr>
          <a:xfrm>
            <a:off x="7015035" y="3722819"/>
            <a:ext cx="3298121" cy="1200329"/>
          </a:xfrm>
          <a:prstGeom prst="rect">
            <a:avLst/>
          </a:prstGeom>
          <a:noFill/>
        </p:spPr>
        <p:txBody>
          <a:bodyPr wrap="square" rtlCol="0">
            <a:spAutoFit/>
          </a:bodyPr>
          <a:lstStyle/>
          <a:p>
            <a:pPr lvl="0" algn="ctr"/>
            <a:r>
              <a:rPr lang="es-US" sz="2400" dirty="0">
                <a:solidFill>
                  <a:srgbClr val="00529B"/>
                </a:solidFill>
                <a:latin typeface="Arial" panose="020B0604020202020204" pitchFamily="34" charset="0"/>
                <a:cs typeface="Arial" panose="020B0604020202020204" pitchFamily="34" charset="0"/>
              </a:rPr>
              <a:t>Comuníquese con nosotros en </a:t>
            </a:r>
            <a:r>
              <a:rPr lang="es-US" sz="2400" dirty="0">
                <a:solidFill>
                  <a:srgbClr val="00529B"/>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training@cms.hhs.gov</a:t>
            </a:r>
            <a:r>
              <a:rPr lang="es-US" sz="2400" dirty="0">
                <a:solidFill>
                  <a:srgbClr val="00529B"/>
                </a:solidFill>
                <a:latin typeface="Arial" panose="020B0604020202020204" pitchFamily="34" charset="0"/>
                <a:cs typeface="Arial" panose="020B0604020202020204" pitchFamily="34" charset="0"/>
              </a:rPr>
              <a:t>.</a:t>
            </a:r>
          </a:p>
          <a:p>
            <a:pPr algn="ctr"/>
            <a:endParaRPr lang="en-US" sz="2400" dirty="0">
              <a:latin typeface="Arial" panose="020B0604020202020204" pitchFamily="34" charset="0"/>
              <a:cs typeface="Arial" panose="020B0604020202020204" pitchFamily="34" charset="0"/>
            </a:endParaRPr>
          </a:p>
        </p:txBody>
      </p:sp>
      <p:sp>
        <p:nvSpPr>
          <p:cNvPr id="8" name="Slide Number Placeholder 5">
            <a:extLst>
              <a:ext uri="{FF2B5EF4-FFF2-40B4-BE49-F238E27FC236}">
                <a16:creationId xmlns:a16="http://schemas.microsoft.com/office/drawing/2014/main" id="{A67F794E-21E6-4ADF-9AEA-9DEF6767AFC9}"/>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107</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Cobertura de medicamentos de Medicare</a:t>
            </a:r>
          </a:p>
        </p:txBody>
      </p:sp>
      <p:sp>
        <p:nvSpPr>
          <p:cNvPr id="2" name="Date Placeholder 1"/>
          <p:cNvSpPr>
            <a:spLocks noGrp="1"/>
          </p:cNvSpPr>
          <p:nvPr>
            <p:ph type="dt" sz="half" idx="10"/>
          </p:nvPr>
        </p:nvSpPr>
        <p:spPr>
          <a:xfrm>
            <a:off x="838200" y="6492240"/>
            <a:ext cx="2743200" cy="365125"/>
          </a:xfrm>
        </p:spPr>
        <p:txBody>
          <a:bodyPr/>
          <a:lstStyle/>
          <a:p>
            <a:r>
              <a:rPr lang="es-US"/>
              <a:t>Abril de 2023</a:t>
            </a:r>
          </a:p>
        </p:txBody>
      </p:sp>
    </p:spTree>
    <p:custDataLst>
      <p:tags r:id="rId1"/>
    </p:custDataLst>
    <p:extLst>
      <p:ext uri="{BB962C8B-B14F-4D97-AF65-F5344CB8AC3E}">
        <p14:creationId xmlns:p14="http://schemas.microsoft.com/office/powerpoint/2010/main" val="4279051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2800" dirty="0">
                <a:solidFill>
                  <a:prstClr val="white"/>
                </a:solidFill>
              </a:rPr>
              <a:t>Medicare Original a diferencia de Medicare </a:t>
            </a:r>
            <a:r>
              <a:rPr lang="es-US" sz="2800" dirty="0" err="1">
                <a:solidFill>
                  <a:prstClr val="white"/>
                </a:solidFill>
              </a:rPr>
              <a:t>Advantage</a:t>
            </a:r>
            <a:r>
              <a:rPr lang="es-US" sz="2800" dirty="0">
                <a:solidFill>
                  <a:prstClr val="white"/>
                </a:solidFill>
              </a:rPr>
              <a:t>:</a:t>
            </a:r>
            <a:br>
              <a:rPr lang="es-US" sz="2800" dirty="0">
                <a:solidFill>
                  <a:prstClr val="white"/>
                </a:solidFill>
              </a:rPr>
            </a:br>
            <a:r>
              <a:rPr lang="es-US" sz="2800" dirty="0">
                <a:solidFill>
                  <a:prstClr val="white"/>
                </a:solidFill>
              </a:rPr>
              <a:t>Costo </a:t>
            </a:r>
          </a:p>
        </p:txBody>
      </p:sp>
      <p:graphicFrame>
        <p:nvGraphicFramePr>
          <p:cNvPr id="7" name="Table 6" descr="Esta tabla muestra diferencias en costos entre Medicare Original y Medicare Advantage">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3171609141"/>
              </p:ext>
            </p:extLst>
          </p:nvPr>
        </p:nvGraphicFramePr>
        <p:xfrm>
          <a:off x="419322" y="1070445"/>
          <a:ext cx="11353356" cy="5404301"/>
        </p:xfrm>
        <a:graphic>
          <a:graphicData uri="http://schemas.openxmlformats.org/drawingml/2006/table">
            <a:tbl>
              <a:tblPr firstRow="1" bandRow="1"/>
              <a:tblGrid>
                <a:gridCol w="5291354">
                  <a:extLst>
                    <a:ext uri="{9D8B030D-6E8A-4147-A177-3AD203B41FA5}">
                      <a16:colId xmlns:a16="http://schemas.microsoft.com/office/drawing/2014/main" val="3939814607"/>
                    </a:ext>
                  </a:extLst>
                </a:gridCol>
                <a:gridCol w="6062002">
                  <a:extLst>
                    <a:ext uri="{9D8B030D-6E8A-4147-A177-3AD203B41FA5}">
                      <a16:colId xmlns:a16="http://schemas.microsoft.com/office/drawing/2014/main" val="3510080372"/>
                    </a:ext>
                  </a:extLst>
                </a:gridCol>
              </a:tblGrid>
              <a:tr h="36827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spcBef>
                          <a:spcPts val="600"/>
                        </a:spcBef>
                        <a:spcAft>
                          <a:spcPts val="1200"/>
                        </a:spcAft>
                      </a:pPr>
                      <a:r>
                        <a:rPr lang="es-US" sz="2000" b="1" dirty="0">
                          <a:solidFill>
                            <a:srgbClr val="006CAA"/>
                          </a:solidFill>
                          <a:effectLst/>
                          <a:latin typeface="+mn-lt"/>
                          <a:cs typeface="Arial" panose="020B0604020202020204" pitchFamily="34" charset="0"/>
                        </a:rPr>
                        <a:t>Medicare Original</a:t>
                      </a: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spcBef>
                          <a:spcPts val="600"/>
                        </a:spcBef>
                        <a:spcAft>
                          <a:spcPts val="1200"/>
                        </a:spcAft>
                      </a:pPr>
                      <a:r>
                        <a:rPr lang="es-US" sz="2000" b="1">
                          <a:solidFill>
                            <a:srgbClr val="006CAA"/>
                          </a:solidFill>
                          <a:effectLst/>
                          <a:latin typeface="+mn-lt"/>
                          <a:cs typeface="Arial" panose="020B0604020202020204" pitchFamily="34" charset="0"/>
                        </a:rPr>
                        <a:t>Medicare Advantage (Parte C)</a:t>
                      </a: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79739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1200"/>
                        </a:spcAft>
                      </a:pPr>
                      <a:r>
                        <a:rPr lang="es-US" sz="1600" dirty="0">
                          <a:solidFill>
                            <a:srgbClr val="00529B"/>
                          </a:solidFill>
                          <a:effectLst/>
                          <a:latin typeface="+mn-lt"/>
                          <a:cs typeface="Arial" panose="020B0604020202020204" pitchFamily="34" charset="0"/>
                        </a:rPr>
                        <a:t>Por servicios cubiertos bajo la Parte B, </a:t>
                      </a:r>
                      <a:r>
                        <a:rPr lang="es-US" sz="1600" b="1" dirty="0">
                          <a:solidFill>
                            <a:srgbClr val="00529B"/>
                          </a:solidFill>
                          <a:effectLst/>
                          <a:latin typeface="+mn-lt"/>
                          <a:cs typeface="Arial" panose="020B0604020202020204" pitchFamily="34" charset="0"/>
                        </a:rPr>
                        <a:t>generalmente paga 20% de la cantidad aprobada por Medicare</a:t>
                      </a:r>
                      <a:r>
                        <a:rPr lang="es-US" sz="1600" dirty="0">
                          <a:solidFill>
                            <a:srgbClr val="00529B"/>
                          </a:solidFill>
                          <a:effectLst/>
                          <a:latin typeface="+mn-lt"/>
                          <a:cs typeface="Arial" panose="020B0604020202020204" pitchFamily="34" charset="0"/>
                        </a:rPr>
                        <a:t> después de que haya alcanzado su deducible. A este importe se le llama </a:t>
                      </a:r>
                      <a:r>
                        <a:rPr lang="es-US" sz="1600" dirty="0" err="1">
                          <a:solidFill>
                            <a:srgbClr val="00529B"/>
                          </a:solidFill>
                          <a:effectLst/>
                          <a:latin typeface="+mn-lt"/>
                          <a:cs typeface="Arial" panose="020B0604020202020204" pitchFamily="34" charset="0"/>
                        </a:rPr>
                        <a:t>coseguro</a:t>
                      </a:r>
                      <a:r>
                        <a:rPr lang="es-US" sz="1600" dirty="0">
                          <a:solidFill>
                            <a:srgbClr val="00529B"/>
                          </a:solidFill>
                          <a:effectLst/>
                          <a:latin typeface="+mn-lt"/>
                          <a:cs typeface="Arial" panose="020B0604020202020204" pitchFamily="34" charset="0"/>
                        </a:rPr>
                        <a:t>.</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1200"/>
                        </a:spcAft>
                      </a:pPr>
                      <a:r>
                        <a:rPr lang="es-US" sz="1600" b="1" dirty="0">
                          <a:solidFill>
                            <a:srgbClr val="00529B"/>
                          </a:solidFill>
                          <a:effectLst/>
                          <a:latin typeface="+mn-lt"/>
                          <a:cs typeface="Arial" panose="020B0604020202020204" pitchFamily="34" charset="0"/>
                        </a:rPr>
                        <a:t>Los gastos de bolsillo varían</a:t>
                      </a:r>
                      <a:r>
                        <a:rPr lang="es-US" sz="1600" dirty="0">
                          <a:solidFill>
                            <a:srgbClr val="00529B"/>
                          </a:solidFill>
                          <a:effectLst/>
                          <a:latin typeface="+mn-lt"/>
                          <a:cs typeface="Arial" panose="020B0604020202020204" pitchFamily="34" charset="0"/>
                        </a:rPr>
                        <a:t>: los planes pueden tener gastos de bolsillo más bajos o más altos por determinados servicios.</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r h="12435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1200"/>
                        </a:spcAft>
                      </a:pPr>
                      <a:r>
                        <a:rPr lang="es-US" sz="1600" dirty="0">
                          <a:solidFill>
                            <a:srgbClr val="00529B"/>
                          </a:solidFill>
                          <a:effectLst/>
                          <a:latin typeface="+mn-lt"/>
                          <a:cs typeface="Arial" panose="020B0604020202020204" pitchFamily="34" charset="0"/>
                        </a:rPr>
                        <a:t>Usted </a:t>
                      </a:r>
                      <a:r>
                        <a:rPr lang="es-US" sz="1600" b="1" dirty="0">
                          <a:solidFill>
                            <a:srgbClr val="00529B"/>
                          </a:solidFill>
                          <a:effectLst/>
                          <a:latin typeface="+mn-lt"/>
                          <a:cs typeface="Arial" panose="020B0604020202020204" pitchFamily="34" charset="0"/>
                        </a:rPr>
                        <a:t>paga una prima (pago mensual) de la Parte B</a:t>
                      </a:r>
                      <a:r>
                        <a:rPr lang="es-US" sz="1600" dirty="0">
                          <a:solidFill>
                            <a:srgbClr val="00529B"/>
                          </a:solidFill>
                          <a:effectLst/>
                          <a:latin typeface="+mn-lt"/>
                          <a:cs typeface="Arial" panose="020B0604020202020204" pitchFamily="34" charset="0"/>
                        </a:rPr>
                        <a:t>. Si elige  un plan de medicamentos de Medicare (Parte D), pagará una prima por separado por este plan. </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1200"/>
                        </a:spcAft>
                      </a:pPr>
                      <a:r>
                        <a:rPr lang="es-US" sz="1600" dirty="0">
                          <a:solidFill>
                            <a:srgbClr val="00529B"/>
                          </a:solidFill>
                          <a:effectLst/>
                          <a:latin typeface="+mn-lt"/>
                          <a:cs typeface="Arial" panose="020B0604020202020204" pitchFamily="34" charset="0"/>
                        </a:rPr>
                        <a:t>Usted </a:t>
                      </a:r>
                      <a:r>
                        <a:rPr lang="es-US" sz="1600" b="0" dirty="0">
                          <a:solidFill>
                            <a:srgbClr val="00529B"/>
                          </a:solidFill>
                          <a:effectLst/>
                          <a:latin typeface="+mn-lt"/>
                          <a:cs typeface="Arial" panose="020B0604020202020204" pitchFamily="34" charset="0"/>
                        </a:rPr>
                        <a:t>paga</a:t>
                      </a:r>
                      <a:r>
                        <a:rPr lang="es-US" sz="1600" b="1" dirty="0">
                          <a:solidFill>
                            <a:srgbClr val="00529B"/>
                          </a:solidFill>
                          <a:effectLst/>
                          <a:latin typeface="+mn-lt"/>
                          <a:cs typeface="Arial" panose="020B0604020202020204" pitchFamily="34" charset="0"/>
                        </a:rPr>
                        <a:t> la prima </a:t>
                      </a:r>
                      <a:r>
                        <a:rPr lang="es-US" sz="1600" b="0" dirty="0">
                          <a:solidFill>
                            <a:srgbClr val="00529B"/>
                          </a:solidFill>
                          <a:effectLst/>
                          <a:latin typeface="+mn-lt"/>
                          <a:cs typeface="Arial" panose="020B0604020202020204" pitchFamily="34" charset="0"/>
                        </a:rPr>
                        <a:t>mensual</a:t>
                      </a:r>
                      <a:r>
                        <a:rPr lang="es-US" sz="1600" b="1" dirty="0">
                          <a:solidFill>
                            <a:srgbClr val="00529B"/>
                          </a:solidFill>
                          <a:effectLst/>
                          <a:latin typeface="+mn-lt"/>
                          <a:cs typeface="Arial" panose="020B0604020202020204" pitchFamily="34" charset="0"/>
                        </a:rPr>
                        <a:t> de la Parte B</a:t>
                      </a:r>
                      <a:r>
                        <a:rPr lang="es-US" sz="1600" b="0" baseline="0" dirty="0">
                          <a:solidFill>
                            <a:srgbClr val="00529B"/>
                          </a:solidFill>
                          <a:effectLst/>
                          <a:latin typeface="+mn-lt"/>
                          <a:cs typeface="Arial" panose="020B0604020202020204" pitchFamily="34" charset="0"/>
                        </a:rPr>
                        <a:t> y también puede tener que </a:t>
                      </a:r>
                      <a:r>
                        <a:rPr lang="es-US" sz="1600" b="1" baseline="0" dirty="0">
                          <a:solidFill>
                            <a:srgbClr val="00529B"/>
                          </a:solidFill>
                          <a:effectLst/>
                          <a:latin typeface="+mn-lt"/>
                          <a:cs typeface="Arial" panose="020B0604020202020204" pitchFamily="34" charset="0"/>
                        </a:rPr>
                        <a:t>pagar la prima del plan</a:t>
                      </a:r>
                      <a:r>
                        <a:rPr lang="es-US" sz="1600" b="0" baseline="0" dirty="0">
                          <a:solidFill>
                            <a:srgbClr val="00529B"/>
                          </a:solidFill>
                          <a:effectLst/>
                          <a:latin typeface="+mn-lt"/>
                          <a:cs typeface="Arial" panose="020B0604020202020204" pitchFamily="34" charset="0"/>
                        </a:rPr>
                        <a:t>. Algunos planes pueden </a:t>
                      </a:r>
                      <a:r>
                        <a:rPr lang="es-US" sz="1600" dirty="0">
                          <a:solidFill>
                            <a:srgbClr val="00529B"/>
                          </a:solidFill>
                          <a:effectLst/>
                          <a:latin typeface="+mn-lt"/>
                          <a:cs typeface="Arial" panose="020B0604020202020204" pitchFamily="34" charset="0"/>
                        </a:rPr>
                        <a:t>tener una prima de $0 y pueden ayudarle a pagar la totalidad o una parte de la prima de la Parte B.</a:t>
                      </a:r>
                      <a:r>
                        <a:rPr lang="es-US" sz="1600" baseline="0" dirty="0">
                          <a:solidFill>
                            <a:srgbClr val="00529B"/>
                          </a:solidFill>
                          <a:effectLst/>
                          <a:latin typeface="+mn-lt"/>
                          <a:cs typeface="Arial" panose="020B0604020202020204" pitchFamily="34" charset="0"/>
                        </a:rPr>
                        <a:t> La mayoría de los planes incluyen la cobertura Medicare para medicamentos (Parte D).</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469587612"/>
                  </a:ext>
                </a:extLst>
              </a:tr>
              <a:tr h="118377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1200"/>
                        </a:spcAft>
                      </a:pPr>
                      <a:r>
                        <a:rPr lang="es-US" sz="1600" b="1" dirty="0">
                          <a:solidFill>
                            <a:srgbClr val="00529B"/>
                          </a:solidFill>
                          <a:effectLst/>
                          <a:latin typeface="+mn-lt"/>
                          <a:cs typeface="Arial" panose="020B0604020202020204" pitchFamily="34" charset="0"/>
                        </a:rPr>
                        <a:t>No hay límite anual</a:t>
                      </a:r>
                      <a:r>
                        <a:rPr lang="es-US" sz="1600" dirty="0">
                          <a:solidFill>
                            <a:srgbClr val="00529B"/>
                          </a:solidFill>
                          <a:effectLst/>
                          <a:latin typeface="+mn-lt"/>
                          <a:cs typeface="Arial" panose="020B0604020202020204" pitchFamily="34" charset="0"/>
                        </a:rPr>
                        <a:t> sobre lo que tiene que pagar de su bolsillo.</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1200"/>
                        </a:spcAft>
                      </a:pPr>
                      <a:r>
                        <a:rPr lang="es-US" sz="1600" dirty="0">
                          <a:solidFill>
                            <a:srgbClr val="00529B"/>
                          </a:solidFill>
                          <a:effectLst/>
                          <a:latin typeface="+mn-lt"/>
                          <a:cs typeface="Arial" panose="020B0604020202020204" pitchFamily="34" charset="0"/>
                        </a:rPr>
                        <a:t>Los planes tienen un límite </a:t>
                      </a:r>
                      <a:r>
                        <a:rPr lang="es-US" sz="1600" b="1" dirty="0">
                          <a:solidFill>
                            <a:srgbClr val="00529B"/>
                          </a:solidFill>
                          <a:effectLst/>
                          <a:latin typeface="+mn-lt"/>
                          <a:cs typeface="Arial" panose="020B0604020202020204" pitchFamily="34" charset="0"/>
                        </a:rPr>
                        <a:t>anual </a:t>
                      </a:r>
                      <a:r>
                        <a:rPr lang="es-US" sz="1600" b="0" dirty="0">
                          <a:solidFill>
                            <a:srgbClr val="00529B"/>
                          </a:solidFill>
                          <a:effectLst/>
                          <a:latin typeface="+mn-lt"/>
                          <a:cs typeface="Arial" panose="020B0604020202020204" pitchFamily="34" charset="0"/>
                        </a:rPr>
                        <a:t>para lo que paga de su bolsillo </a:t>
                      </a:r>
                      <a:r>
                        <a:rPr lang="es-US" sz="1600" dirty="0">
                          <a:solidFill>
                            <a:srgbClr val="00529B"/>
                          </a:solidFill>
                          <a:effectLst/>
                          <a:latin typeface="+mn-lt"/>
                          <a:cs typeface="Arial" panose="020B0604020202020204" pitchFamily="34" charset="0"/>
                        </a:rPr>
                        <a:t>para servicios cubiertos por Medicare Parte A y B. Una vez que haya alcanzado el límite de su plan, no pagará nada por los servicios cubiertos por la Parte A y B por el resto del año.</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3432596013"/>
                  </a:ext>
                </a:extLst>
              </a:tr>
              <a:tr h="110310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1200"/>
                        </a:spcAft>
                      </a:pPr>
                      <a:r>
                        <a:rPr lang="es-US" sz="1600" b="1" dirty="0">
                          <a:solidFill>
                            <a:srgbClr val="00529B"/>
                          </a:solidFill>
                          <a:effectLst/>
                          <a:latin typeface="+mn-lt"/>
                          <a:cs typeface="Arial" panose="020B0604020202020204" pitchFamily="34" charset="0"/>
                        </a:rPr>
                        <a:t>Puede obtener </a:t>
                      </a:r>
                      <a:r>
                        <a:rPr lang="es-US" sz="1600" b="1" dirty="0" err="1">
                          <a:solidFill>
                            <a:srgbClr val="00529B"/>
                          </a:solidFill>
                          <a:effectLst/>
                          <a:latin typeface="+mn-lt"/>
                          <a:cs typeface="Arial" panose="020B0604020202020204" pitchFamily="34" charset="0"/>
                        </a:rPr>
                        <a:t>Medigap</a:t>
                      </a:r>
                      <a:r>
                        <a:rPr lang="es-US" sz="1600" dirty="0">
                          <a:solidFill>
                            <a:srgbClr val="00529B"/>
                          </a:solidFill>
                          <a:effectLst/>
                          <a:latin typeface="+mn-lt"/>
                          <a:cs typeface="Arial" panose="020B0604020202020204" pitchFamily="34" charset="0"/>
                        </a:rPr>
                        <a:t> para ayudarle a pagar los gastos </a:t>
                      </a:r>
                      <a:br>
                        <a:rPr lang="es-US" sz="1600" dirty="0">
                          <a:solidFill>
                            <a:srgbClr val="00529B"/>
                          </a:solidFill>
                          <a:effectLst/>
                          <a:latin typeface="+mn-lt"/>
                          <a:cs typeface="Arial" panose="020B0604020202020204" pitchFamily="34" charset="0"/>
                        </a:rPr>
                      </a:br>
                      <a:r>
                        <a:rPr lang="es-US" sz="1600" dirty="0">
                          <a:solidFill>
                            <a:srgbClr val="00529B"/>
                          </a:solidFill>
                          <a:effectLst/>
                          <a:latin typeface="+mn-lt"/>
                          <a:cs typeface="Arial" panose="020B0604020202020204" pitchFamily="34" charset="0"/>
                        </a:rPr>
                        <a:t>de bolsillo restantes (como el </a:t>
                      </a:r>
                      <a:r>
                        <a:rPr lang="es-US" sz="1600" dirty="0" err="1">
                          <a:solidFill>
                            <a:srgbClr val="00529B"/>
                          </a:solidFill>
                          <a:effectLst/>
                          <a:latin typeface="+mn-lt"/>
                          <a:cs typeface="Arial" panose="020B0604020202020204" pitchFamily="34" charset="0"/>
                        </a:rPr>
                        <a:t>coseguro</a:t>
                      </a:r>
                      <a:r>
                        <a:rPr lang="es-US" sz="1600" dirty="0">
                          <a:solidFill>
                            <a:srgbClr val="00529B"/>
                          </a:solidFill>
                          <a:effectLst/>
                          <a:latin typeface="+mn-lt"/>
                          <a:cs typeface="Arial" panose="020B0604020202020204" pitchFamily="34" charset="0"/>
                        </a:rPr>
                        <a:t> del 20%). O, puede usar la cobertura de un empleador o sindicato anterior</a:t>
                      </a:r>
                      <a:r>
                        <a:rPr lang="es-US" sz="1600" baseline="0" dirty="0">
                          <a:solidFill>
                            <a:srgbClr val="00529B"/>
                          </a:solidFill>
                          <a:effectLst/>
                          <a:latin typeface="+mn-lt"/>
                          <a:cs typeface="Arial" panose="020B0604020202020204" pitchFamily="34" charset="0"/>
                        </a:rPr>
                        <a:t>, </a:t>
                      </a:r>
                      <a:br>
                        <a:rPr lang="es-US" sz="1600" baseline="0" dirty="0">
                          <a:solidFill>
                            <a:srgbClr val="00529B"/>
                          </a:solidFill>
                          <a:effectLst/>
                          <a:latin typeface="+mn-lt"/>
                          <a:cs typeface="Arial" panose="020B0604020202020204" pitchFamily="34" charset="0"/>
                        </a:rPr>
                      </a:br>
                      <a:r>
                        <a:rPr lang="es-US" sz="1600" baseline="0" dirty="0">
                          <a:solidFill>
                            <a:srgbClr val="00529B"/>
                          </a:solidFill>
                          <a:effectLst/>
                          <a:latin typeface="+mn-lt"/>
                          <a:cs typeface="Arial" panose="020B0604020202020204" pitchFamily="34" charset="0"/>
                        </a:rPr>
                        <a:t>o Medicaid.</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0"/>
                        </a:spcBef>
                        <a:spcAft>
                          <a:spcPts val="1200"/>
                        </a:spcAft>
                      </a:pPr>
                      <a:r>
                        <a:rPr lang="es-US" sz="1600" b="1" dirty="0">
                          <a:solidFill>
                            <a:srgbClr val="00529B"/>
                          </a:solidFill>
                          <a:effectLst/>
                          <a:latin typeface="+mn-lt"/>
                          <a:cs typeface="Arial" panose="020B0604020202020204" pitchFamily="34" charset="0"/>
                        </a:rPr>
                        <a:t>No puede adquirir y no necesita </a:t>
                      </a:r>
                      <a:r>
                        <a:rPr lang="es-US" sz="1600" b="1" dirty="0" err="1">
                          <a:solidFill>
                            <a:srgbClr val="00529B"/>
                          </a:solidFill>
                          <a:effectLst/>
                          <a:latin typeface="+mn-lt"/>
                          <a:cs typeface="Arial" panose="020B0604020202020204" pitchFamily="34" charset="0"/>
                        </a:rPr>
                        <a:t>Medigap</a:t>
                      </a:r>
                      <a:r>
                        <a:rPr lang="es-US" sz="1600" dirty="0">
                          <a:solidFill>
                            <a:srgbClr val="00529B"/>
                          </a:solidFill>
                          <a:effectLst/>
                          <a:latin typeface="+mn-lt"/>
                          <a:cs typeface="Arial" panose="020B0604020202020204" pitchFamily="34" charset="0"/>
                        </a:rPr>
                        <a:t>. </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722158830"/>
                  </a:ext>
                </a:extLst>
              </a:tr>
            </a:tbl>
          </a:graphicData>
        </a:graphic>
      </p:graphicFrame>
      <p:sp>
        <p:nvSpPr>
          <p:cNvPr id="5" name="Slide Number Placeholder 4">
            <a:extLst>
              <a:ext uri="{FF2B5EF4-FFF2-40B4-BE49-F238E27FC236}">
                <a16:creationId xmlns:a16="http://schemas.microsoft.com/office/drawing/2014/main" id="{BB7C4EF5-4026-4891-9FA6-9A0E44A25B30}"/>
              </a:ext>
            </a:extLst>
          </p:cNvPr>
          <p:cNvSpPr>
            <a:spLocks noGrp="1"/>
          </p:cNvSpPr>
          <p:nvPr>
            <p:ph type="sldNum" sz="quarter" idx="12"/>
          </p:nvPr>
        </p:nvSpPr>
        <p:spPr/>
        <p:txBody>
          <a:bodyPr/>
          <a:lstStyle/>
          <a:p>
            <a:fld id="{48F63A3B-78C7-47BE-AE5E-E10140E04643}" type="slidenum">
              <a:rPr lang="en-US" smtClean="0"/>
              <a:pPr/>
              <a:t>11</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3850663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2800" dirty="0">
                <a:solidFill>
                  <a:prstClr val="white"/>
                </a:solidFill>
              </a:rPr>
              <a:t>Medicare Original a diferencia de Medicare </a:t>
            </a:r>
            <a:r>
              <a:rPr lang="es-US" sz="2800" dirty="0" err="1">
                <a:solidFill>
                  <a:prstClr val="white"/>
                </a:solidFill>
              </a:rPr>
              <a:t>Advantage</a:t>
            </a:r>
            <a:r>
              <a:rPr lang="es-US" sz="2800" dirty="0">
                <a:solidFill>
                  <a:prstClr val="white"/>
                </a:solidFill>
              </a:rPr>
              <a:t>:</a:t>
            </a:r>
            <a:br>
              <a:rPr lang="es-US" sz="2800" dirty="0">
                <a:solidFill>
                  <a:prstClr val="white"/>
                </a:solidFill>
              </a:rPr>
            </a:br>
            <a:r>
              <a:rPr lang="es-US" sz="2800" dirty="0">
                <a:solidFill>
                  <a:prstClr val="white"/>
                </a:solidFill>
              </a:rPr>
              <a:t>Cobertura </a:t>
            </a:r>
          </a:p>
        </p:txBody>
      </p:sp>
      <p:graphicFrame>
        <p:nvGraphicFramePr>
          <p:cNvPr id="7" name="Table 6" descr="Esta tabla muestra diferencias en cobertura entre Medicare Original y Medicare Advantage">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3988808128"/>
              </p:ext>
            </p:extLst>
          </p:nvPr>
        </p:nvGraphicFramePr>
        <p:xfrm>
          <a:off x="244997" y="1319212"/>
          <a:ext cx="11702006" cy="4437985"/>
        </p:xfrm>
        <a:graphic>
          <a:graphicData uri="http://schemas.openxmlformats.org/drawingml/2006/table">
            <a:tbl>
              <a:tblPr firstRow="1" bandRow="1"/>
              <a:tblGrid>
                <a:gridCol w="5851003">
                  <a:extLst>
                    <a:ext uri="{9D8B030D-6E8A-4147-A177-3AD203B41FA5}">
                      <a16:colId xmlns:a16="http://schemas.microsoft.com/office/drawing/2014/main" val="3939814607"/>
                    </a:ext>
                  </a:extLst>
                </a:gridCol>
                <a:gridCol w="5851003">
                  <a:extLst>
                    <a:ext uri="{9D8B030D-6E8A-4147-A177-3AD203B41FA5}">
                      <a16:colId xmlns:a16="http://schemas.microsoft.com/office/drawing/2014/main" val="3510080372"/>
                    </a:ext>
                  </a:extLst>
                </a:gridCol>
              </a:tblGrid>
              <a:tr h="46034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r>
                        <a:rPr lang="es-US" sz="2000" b="1" dirty="0">
                          <a:solidFill>
                            <a:srgbClr val="006CAA"/>
                          </a:solidFill>
                          <a:effectLst/>
                          <a:latin typeface="+mn-lt"/>
                          <a:cs typeface="Arial"/>
                        </a:rPr>
                        <a:t>Medicare Original</a:t>
                      </a: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US" sz="2000" b="1">
                          <a:solidFill>
                            <a:srgbClr val="006CAA"/>
                          </a:solidFill>
                          <a:effectLst/>
                          <a:latin typeface="+mn-lt"/>
                          <a:cs typeface="Arial"/>
                        </a:rPr>
                        <a:t>Medicare Advantage (Parte C)</a:t>
                      </a: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119005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US" sz="1800" dirty="0">
                          <a:solidFill>
                            <a:srgbClr val="00529B"/>
                          </a:solidFill>
                          <a:effectLst/>
                          <a:latin typeface="+mn-lt"/>
                          <a:ea typeface="+mn-ea"/>
                          <a:cs typeface="Arial"/>
                        </a:rPr>
                        <a:t>Medicare Original cubre la mayoría de los servicios y suministros </a:t>
                      </a:r>
                      <a:r>
                        <a:rPr lang="es-US" sz="1800" b="0" dirty="0">
                          <a:solidFill>
                            <a:srgbClr val="00529B"/>
                          </a:solidFill>
                          <a:effectLst/>
                          <a:latin typeface="+mn-lt"/>
                          <a:ea typeface="+mn-ea"/>
                          <a:cs typeface="Arial"/>
                        </a:rPr>
                        <a:t>necesarios por razones médicas </a:t>
                      </a:r>
                      <a:r>
                        <a:rPr lang="es-US" sz="1800" dirty="0">
                          <a:solidFill>
                            <a:srgbClr val="00529B"/>
                          </a:solidFill>
                          <a:effectLst/>
                          <a:latin typeface="+mn-lt"/>
                          <a:ea typeface="+mn-ea"/>
                          <a:cs typeface="Arial"/>
                        </a:rPr>
                        <a:t>en hospitales, clínicas y otros entidades que ofrecen atención médica. </a:t>
                      </a:r>
                      <a:r>
                        <a:rPr kumimoji="0" lang="es-US" sz="1800" b="0" i="0" u="none" strike="noStrike" cap="none" normalizeH="0" noProof="0" dirty="0">
                          <a:ln>
                            <a:noFill/>
                          </a:ln>
                          <a:solidFill>
                            <a:srgbClr val="00529B"/>
                          </a:solidFill>
                          <a:effectLst/>
                          <a:uLnTx/>
                          <a:uFillTx/>
                          <a:latin typeface="Calibri" panose="020F0502020204030204"/>
                          <a:ea typeface="+mn-ea"/>
                          <a:cs typeface="+mn-cs"/>
                        </a:rPr>
                        <a:t>Medicare Original no cubre algunos beneficios como los exámenes de la vista, la mayoría de los servicios dentales y los exámenes de rutina.</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US" sz="1800">
                          <a:solidFill>
                            <a:srgbClr val="00529B"/>
                          </a:solidFill>
                          <a:effectLst/>
                          <a:latin typeface="+mn-lt"/>
                          <a:cs typeface="Arial"/>
                        </a:rPr>
                        <a:t>Los planes deben cubrir todos los servicios médicamente necesarios que cubre Medicare Original. Los planes también pueden </a:t>
                      </a:r>
                      <a:r>
                        <a:rPr lang="es-US" sz="1800" b="0" baseline="0">
                          <a:solidFill>
                            <a:srgbClr val="00529B"/>
                          </a:solidFill>
                          <a:effectLst/>
                          <a:latin typeface="+mn-lt"/>
                          <a:cs typeface="Arial"/>
                        </a:rPr>
                        <a:t>o</a:t>
                      </a:r>
                      <a:r>
                        <a:rPr lang="es-US" sz="1800" b="0">
                          <a:solidFill>
                            <a:srgbClr val="00529B"/>
                          </a:solidFill>
                          <a:effectLst/>
                          <a:latin typeface="+mn-lt"/>
                          <a:cs typeface="Arial"/>
                        </a:rPr>
                        <a:t>frecer algunos</a:t>
                      </a:r>
                      <a:r>
                        <a:rPr lang="es-US" sz="1800" b="1">
                          <a:solidFill>
                            <a:srgbClr val="00529B"/>
                          </a:solidFill>
                          <a:effectLst/>
                          <a:latin typeface="+mn-lt"/>
                          <a:cs typeface="Arial"/>
                        </a:rPr>
                        <a:t> beneficios adicionales que Medicare Original no cubre</a:t>
                      </a:r>
                      <a:r>
                        <a:rPr lang="es-US" sz="1800">
                          <a:solidFill>
                            <a:srgbClr val="00529B"/>
                          </a:solidFill>
                          <a:effectLst/>
                          <a:latin typeface="+mn-lt"/>
                          <a:cs typeface="Arial"/>
                        </a:rPr>
                        <a:t>, como servicios de visión, audición y dentales.</a:t>
                      </a: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r h="66839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US" sz="1800" dirty="0">
                          <a:solidFill>
                            <a:srgbClr val="00529B"/>
                          </a:solidFill>
                          <a:effectLst/>
                          <a:latin typeface="+mn-lt"/>
                          <a:cs typeface="Arial"/>
                        </a:rPr>
                        <a:t>Usted puede inscribirse en un </a:t>
                      </a:r>
                      <a:r>
                        <a:rPr lang="es-US" sz="1800" b="1" dirty="0">
                          <a:solidFill>
                            <a:srgbClr val="00529B"/>
                          </a:solidFill>
                          <a:effectLst/>
                          <a:latin typeface="+mn-lt"/>
                          <a:cs typeface="Arial"/>
                        </a:rPr>
                        <a:t>Plan de medicamentos de Medicare por separado</a:t>
                      </a:r>
                      <a:r>
                        <a:rPr lang="es-US" sz="1800" dirty="0">
                          <a:solidFill>
                            <a:srgbClr val="00529B"/>
                          </a:solidFill>
                          <a:effectLst/>
                          <a:latin typeface="+mn-lt"/>
                          <a:cs typeface="Arial"/>
                        </a:rPr>
                        <a:t> para obtener cobertura de medicamentos (Parte D).</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US" sz="1800" b="1" dirty="0">
                          <a:solidFill>
                            <a:srgbClr val="00529B"/>
                          </a:solidFill>
                          <a:effectLst/>
                          <a:latin typeface="+mn-lt"/>
                          <a:cs typeface="Arial"/>
                        </a:rPr>
                        <a:t>La cobertura de medicamentos (Parte D) está incluida</a:t>
                      </a:r>
                      <a:r>
                        <a:rPr lang="es-US" sz="1800" dirty="0">
                          <a:solidFill>
                            <a:srgbClr val="00529B"/>
                          </a:solidFill>
                          <a:effectLst/>
                          <a:latin typeface="+mn-lt"/>
                          <a:cs typeface="Arial"/>
                        </a:rPr>
                        <a:t> </a:t>
                      </a:r>
                      <a:r>
                        <a:rPr lang="es-US" sz="1800" b="1" dirty="0">
                          <a:solidFill>
                            <a:srgbClr val="00529B"/>
                          </a:solidFill>
                          <a:effectLst/>
                          <a:latin typeface="+mn-lt"/>
                          <a:cs typeface="Arial"/>
                        </a:rPr>
                        <a:t>en la mayoría de los planes</a:t>
                      </a:r>
                      <a:r>
                        <a:rPr lang="es-US" sz="1800" dirty="0">
                          <a:solidFill>
                            <a:srgbClr val="00529B"/>
                          </a:solidFill>
                          <a:effectLst/>
                          <a:latin typeface="+mn-lt"/>
                          <a:cs typeface="Arial"/>
                        </a:rPr>
                        <a:t>. En la mayoría de los tipos de planes Medicare </a:t>
                      </a:r>
                      <a:r>
                        <a:rPr lang="es-US" sz="1800" dirty="0" err="1">
                          <a:solidFill>
                            <a:srgbClr val="00529B"/>
                          </a:solidFill>
                          <a:effectLst/>
                          <a:latin typeface="+mn-lt"/>
                          <a:cs typeface="Arial"/>
                        </a:rPr>
                        <a:t>Advantage</a:t>
                      </a:r>
                      <a:r>
                        <a:rPr lang="es-US" sz="1800" baseline="0" dirty="0">
                          <a:solidFill>
                            <a:srgbClr val="00529B"/>
                          </a:solidFill>
                          <a:effectLst/>
                          <a:latin typeface="+mn-lt"/>
                          <a:cs typeface="Arial"/>
                        </a:rPr>
                        <a:t>, no puede inscribirse en un plan de medicamentos separado de Medicare.</a:t>
                      </a: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469587612"/>
                  </a:ext>
                </a:extLst>
              </a:tr>
              <a:tr h="92922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US" sz="1800" b="0" dirty="0">
                          <a:solidFill>
                            <a:srgbClr val="00529B"/>
                          </a:solidFill>
                          <a:effectLst/>
                          <a:latin typeface="+mn-lt"/>
                          <a:cs typeface="Arial"/>
                        </a:rPr>
                        <a:t>En la mayoría de los casos, </a:t>
                      </a:r>
                      <a:r>
                        <a:rPr lang="es-US" sz="1800" dirty="0">
                          <a:solidFill>
                            <a:srgbClr val="00529B"/>
                          </a:solidFill>
                          <a:effectLst/>
                          <a:latin typeface="+mn-lt"/>
                          <a:cs typeface="Arial"/>
                        </a:rPr>
                        <a:t>no es necesario que se apruebe un servicio o suministro con anticipación para que Medicare Original lo cubra.</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US" sz="1800" b="0" dirty="0">
                          <a:solidFill>
                            <a:srgbClr val="00529B"/>
                          </a:solidFill>
                          <a:effectLst/>
                          <a:latin typeface="+mn-lt"/>
                          <a:cs typeface="Arial"/>
                        </a:rPr>
                        <a:t>En muchos casos, </a:t>
                      </a:r>
                      <a:r>
                        <a:rPr lang="es-US" sz="1800" dirty="0">
                          <a:solidFill>
                            <a:srgbClr val="00529B"/>
                          </a:solidFill>
                          <a:effectLst/>
                          <a:latin typeface="+mn-lt"/>
                          <a:cs typeface="Arial"/>
                        </a:rPr>
                        <a:t>tendrá que obtener la aprobación de un servicio o un suministro con anticipación para que el plan </a:t>
                      </a:r>
                      <a:br>
                        <a:rPr lang="es-US" sz="1800" dirty="0">
                          <a:solidFill>
                            <a:srgbClr val="00529B"/>
                          </a:solidFill>
                          <a:effectLst/>
                          <a:latin typeface="+mn-lt"/>
                          <a:cs typeface="Arial"/>
                        </a:rPr>
                      </a:br>
                      <a:r>
                        <a:rPr lang="es-US" sz="1800" dirty="0">
                          <a:solidFill>
                            <a:srgbClr val="00529B"/>
                          </a:solidFill>
                          <a:effectLst/>
                          <a:latin typeface="+mn-lt"/>
                          <a:cs typeface="Arial"/>
                        </a:rPr>
                        <a:t>lo cubra.</a:t>
                      </a: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3432596013"/>
                  </a:ext>
                </a:extLst>
              </a:tr>
            </a:tbl>
          </a:graphicData>
        </a:graphic>
      </p:graphicFrame>
      <p:sp>
        <p:nvSpPr>
          <p:cNvPr id="5" name="Slide Number Placeholder 4">
            <a:extLst>
              <a:ext uri="{FF2B5EF4-FFF2-40B4-BE49-F238E27FC236}">
                <a16:creationId xmlns:a16="http://schemas.microsoft.com/office/drawing/2014/main" id="{022ADAEC-131D-4E60-971C-53ADB7E99AFB}"/>
              </a:ext>
            </a:extLst>
          </p:cNvPr>
          <p:cNvSpPr>
            <a:spLocks noGrp="1"/>
          </p:cNvSpPr>
          <p:nvPr>
            <p:ph type="sldNum" sz="quarter" idx="12"/>
          </p:nvPr>
        </p:nvSpPr>
        <p:spPr/>
        <p:txBody>
          <a:bodyPr/>
          <a:lstStyle/>
          <a:p>
            <a:fld id="{48F63A3B-78C7-47BE-AE5E-E10140E04643}" type="slidenum">
              <a:rPr lang="en-US" smtClean="0"/>
              <a:pPr/>
              <a:t>12</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30241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2800" dirty="0">
                <a:solidFill>
                  <a:prstClr val="white"/>
                </a:solidFill>
              </a:rPr>
              <a:t>Medicare Original a diferencia de Medicare </a:t>
            </a:r>
            <a:r>
              <a:rPr lang="es-US" sz="2800" dirty="0" err="1">
                <a:solidFill>
                  <a:prstClr val="white"/>
                </a:solidFill>
              </a:rPr>
              <a:t>Advantage</a:t>
            </a:r>
            <a:r>
              <a:rPr lang="es-US" sz="2800" dirty="0">
                <a:solidFill>
                  <a:prstClr val="white"/>
                </a:solidFill>
              </a:rPr>
              <a:t>:</a:t>
            </a:r>
            <a:br>
              <a:rPr lang="es-US" sz="2800" dirty="0">
                <a:solidFill>
                  <a:prstClr val="white"/>
                </a:solidFill>
              </a:rPr>
            </a:br>
            <a:r>
              <a:rPr lang="es-US" sz="2800" dirty="0">
                <a:solidFill>
                  <a:prstClr val="white"/>
                </a:solidFill>
              </a:rPr>
              <a:t>Emergencia en viaje en el exterior </a:t>
            </a:r>
          </a:p>
        </p:txBody>
      </p:sp>
      <p:graphicFrame>
        <p:nvGraphicFramePr>
          <p:cNvPr id="7" name="Table 6" descr="Esta tabla muestra diferencias en cobertura durante viajes al exterior entre Medicare Original y Medicare Advantage">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1071584230"/>
              </p:ext>
            </p:extLst>
          </p:nvPr>
        </p:nvGraphicFramePr>
        <p:xfrm>
          <a:off x="907964" y="1817096"/>
          <a:ext cx="10376072" cy="2460308"/>
        </p:xfrm>
        <a:graphic>
          <a:graphicData uri="http://schemas.openxmlformats.org/drawingml/2006/table">
            <a:tbl>
              <a:tblPr firstRow="1" bandRow="1"/>
              <a:tblGrid>
                <a:gridCol w="5188036">
                  <a:extLst>
                    <a:ext uri="{9D8B030D-6E8A-4147-A177-3AD203B41FA5}">
                      <a16:colId xmlns:a16="http://schemas.microsoft.com/office/drawing/2014/main" val="3939814607"/>
                    </a:ext>
                  </a:extLst>
                </a:gridCol>
                <a:gridCol w="5188036">
                  <a:extLst>
                    <a:ext uri="{9D8B030D-6E8A-4147-A177-3AD203B41FA5}">
                      <a16:colId xmlns:a16="http://schemas.microsoft.com/office/drawing/2014/main" val="3510080372"/>
                    </a:ext>
                  </a:extLst>
                </a:gridCol>
              </a:tblGrid>
              <a:tr h="43035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r>
                        <a:rPr lang="es-US" sz="2400" b="1" dirty="0">
                          <a:solidFill>
                            <a:srgbClr val="006CAA"/>
                          </a:solidFill>
                          <a:effectLst/>
                          <a:latin typeface="+mn-lt"/>
                          <a:cs typeface="Arial" panose="020B0604020202020204" pitchFamily="34" charset="0"/>
                        </a:rPr>
                        <a:t>Medicare Original</a:t>
                      </a: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US" sz="2400" b="1">
                          <a:solidFill>
                            <a:srgbClr val="006CAA"/>
                          </a:solidFill>
                          <a:effectLst/>
                          <a:latin typeface="+mn-lt"/>
                          <a:cs typeface="Arial" panose="020B0604020202020204" pitchFamily="34" charset="0"/>
                        </a:rPr>
                        <a:t>Medicare Advantage (Parte C)</a:t>
                      </a: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71977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US" sz="2000" dirty="0">
                          <a:solidFill>
                            <a:srgbClr val="00529B"/>
                          </a:solidFill>
                          <a:effectLst/>
                          <a:latin typeface="+mn-lt"/>
                          <a:cs typeface="Arial" panose="020B0604020202020204" pitchFamily="34" charset="0"/>
                        </a:rPr>
                        <a:t>En general, Medicare Original </a:t>
                      </a:r>
                      <a:r>
                        <a:rPr lang="es-US" sz="2000" b="1" dirty="0">
                          <a:solidFill>
                            <a:srgbClr val="00529B"/>
                          </a:solidFill>
                          <a:effectLst/>
                          <a:latin typeface="+mn-lt"/>
                          <a:cs typeface="Arial" panose="020B0604020202020204" pitchFamily="34" charset="0"/>
                        </a:rPr>
                        <a:t>no cubre  atención médica fuera de los EE. UU.</a:t>
                      </a:r>
                      <a:r>
                        <a:rPr lang="es-US" sz="2000" dirty="0">
                          <a:solidFill>
                            <a:srgbClr val="00529B"/>
                          </a:solidFill>
                          <a:effectLst/>
                          <a:latin typeface="+mn-lt"/>
                          <a:cs typeface="Arial" panose="020B0604020202020204" pitchFamily="34" charset="0"/>
                        </a:rPr>
                        <a:t> Es posible que pueda comprar una póliza de seguro complementaria de Medicare (</a:t>
                      </a:r>
                      <a:r>
                        <a:rPr lang="es-US" sz="2000" dirty="0" err="1">
                          <a:solidFill>
                            <a:srgbClr val="00529B"/>
                          </a:solidFill>
                          <a:effectLst/>
                          <a:latin typeface="+mn-lt"/>
                          <a:cs typeface="Arial" panose="020B0604020202020204" pitchFamily="34" charset="0"/>
                        </a:rPr>
                        <a:t>Medigap</a:t>
                      </a:r>
                      <a:r>
                        <a:rPr lang="es-US" sz="2000" dirty="0">
                          <a:solidFill>
                            <a:srgbClr val="00529B"/>
                          </a:solidFill>
                          <a:effectLst/>
                          <a:latin typeface="+mn-lt"/>
                          <a:cs typeface="Arial" panose="020B0604020202020204" pitchFamily="34" charset="0"/>
                        </a:rPr>
                        <a:t>) que cubra la atención de emergencia fuera de los EE. UU.</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US" sz="2000" dirty="0">
                          <a:solidFill>
                            <a:srgbClr val="00529B"/>
                          </a:solidFill>
                          <a:effectLst/>
                          <a:latin typeface="+mn-lt"/>
                          <a:cs typeface="Arial" panose="020B0604020202020204" pitchFamily="34" charset="0"/>
                        </a:rPr>
                        <a:t>Los planes generalmente </a:t>
                      </a:r>
                      <a:r>
                        <a:rPr lang="es-US" sz="2000" b="1" dirty="0">
                          <a:solidFill>
                            <a:srgbClr val="00529B"/>
                          </a:solidFill>
                          <a:effectLst/>
                          <a:latin typeface="+mn-lt"/>
                          <a:cs typeface="Arial" panose="020B0604020202020204" pitchFamily="34" charset="0"/>
                        </a:rPr>
                        <a:t>no cubren la atención fuera de los EE. UU.</a:t>
                      </a:r>
                      <a:r>
                        <a:rPr lang="es-US" sz="2000" b="1" baseline="0" dirty="0">
                          <a:solidFill>
                            <a:srgbClr val="00529B"/>
                          </a:solidFill>
                          <a:effectLst/>
                          <a:latin typeface="+mn-lt"/>
                          <a:cs typeface="Arial" panose="020B0604020202020204" pitchFamily="34" charset="0"/>
                        </a:rPr>
                        <a:t> </a:t>
                      </a:r>
                      <a:r>
                        <a:rPr lang="es-US" sz="2000" dirty="0">
                          <a:solidFill>
                            <a:srgbClr val="00529B"/>
                          </a:solidFill>
                          <a:effectLst/>
                          <a:latin typeface="+mn-lt"/>
                          <a:cs typeface="Arial" panose="020B0604020202020204" pitchFamily="34" charset="0"/>
                        </a:rPr>
                        <a:t>Algunos planes pueden ofrecer un beneficio complementario que cubre los servicios de emergencia y de urgencia cuando se viaja fuera de los EE. UU.</a:t>
                      </a: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bl>
          </a:graphicData>
        </a:graphic>
      </p:graphicFrame>
      <p:sp>
        <p:nvSpPr>
          <p:cNvPr id="5" name="Slide Number Placeholder 4">
            <a:extLst>
              <a:ext uri="{FF2B5EF4-FFF2-40B4-BE49-F238E27FC236}">
                <a16:creationId xmlns:a16="http://schemas.microsoft.com/office/drawing/2014/main" id="{0A44CECA-61DE-4F6F-94F6-9603712501CB}"/>
              </a:ext>
            </a:extLst>
          </p:cNvPr>
          <p:cNvSpPr>
            <a:spLocks noGrp="1"/>
          </p:cNvSpPr>
          <p:nvPr>
            <p:ph type="sldNum" sz="quarter" idx="12"/>
          </p:nvPr>
        </p:nvSpPr>
        <p:spPr/>
        <p:txBody>
          <a:bodyPr/>
          <a:lstStyle/>
          <a:p>
            <a:fld id="{48F63A3B-78C7-47BE-AE5E-E10140E04643}" type="slidenum">
              <a:rPr lang="en-US" smtClean="0"/>
              <a:pPr/>
              <a:t>13</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2019070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3000"/>
              <a:t>Inscripción automática: Parte A y Parte B</a:t>
            </a:r>
          </a:p>
        </p:txBody>
      </p:sp>
      <p:sp>
        <p:nvSpPr>
          <p:cNvPr id="10" name="Content Placeholder 9">
            <a:extLst>
              <a:ext uri="{FF2B5EF4-FFF2-40B4-BE49-F238E27FC236}">
                <a16:creationId xmlns:a16="http://schemas.microsoft.com/office/drawing/2014/main" id="{33560B17-D322-44E8-89F9-A5D7945CF034}"/>
              </a:ext>
            </a:extLst>
          </p:cNvPr>
          <p:cNvSpPr>
            <a:spLocks noGrp="1"/>
          </p:cNvSpPr>
          <p:nvPr>
            <p:ph idx="4294967295"/>
          </p:nvPr>
        </p:nvSpPr>
        <p:spPr>
          <a:xfrm>
            <a:off x="1415687" y="1300252"/>
            <a:ext cx="10776313" cy="1442947"/>
          </a:xfrm>
        </p:spPr>
        <p:txBody>
          <a:bodyPr>
            <a:noAutofit/>
          </a:bodyPr>
          <a:lstStyle/>
          <a:p>
            <a:pPr marL="0" lvl="0" indent="0" defTabSz="685800">
              <a:lnSpc>
                <a:spcPct val="100000"/>
              </a:lnSpc>
              <a:spcBef>
                <a:spcPts val="0"/>
              </a:spcBef>
              <a:spcAft>
                <a:spcPts val="1200"/>
              </a:spcAft>
              <a:buNone/>
              <a:defRPr/>
            </a:pPr>
            <a:r>
              <a:rPr lang="es-US" sz="2400" b="1" dirty="0">
                <a:solidFill>
                  <a:srgbClr val="00529B"/>
                </a:solidFill>
              </a:rPr>
              <a:t>Inscripción automática para personas que:</a:t>
            </a:r>
          </a:p>
          <a:p>
            <a:pPr marL="548640" lvl="0" indent="-274320" defTabSz="685800">
              <a:lnSpc>
                <a:spcPct val="100000"/>
              </a:lnSpc>
              <a:spcBef>
                <a:spcPts val="0"/>
              </a:spcBef>
              <a:spcAft>
                <a:spcPts val="1200"/>
              </a:spcAft>
              <a:defRPr/>
            </a:pPr>
            <a:r>
              <a:rPr lang="es-US" sz="2000" dirty="0">
                <a:solidFill>
                  <a:srgbClr val="00529B"/>
                </a:solidFill>
              </a:rPr>
              <a:t>Reciben beneficios de Seguro Social o RRB</a:t>
            </a:r>
          </a:p>
          <a:p>
            <a:pPr marL="548640" lvl="0" indent="-274320" defTabSz="685800">
              <a:lnSpc>
                <a:spcPct val="100000"/>
              </a:lnSpc>
              <a:spcBef>
                <a:spcPts val="0"/>
              </a:spcBef>
              <a:spcAft>
                <a:spcPts val="1200"/>
              </a:spcAft>
              <a:defRPr/>
            </a:pPr>
            <a:r>
              <a:rPr lang="es-US" sz="2000" dirty="0">
                <a:solidFill>
                  <a:srgbClr val="00529B"/>
                </a:solidFill>
              </a:rPr>
              <a:t>Tienen menos de 65 años y una discapacidad</a:t>
            </a:r>
          </a:p>
        </p:txBody>
      </p:sp>
      <p:sp>
        <p:nvSpPr>
          <p:cNvPr id="6" name="Rectangle: Rounded Corners 5">
            <a:extLst>
              <a:ext uri="{FF2B5EF4-FFF2-40B4-BE49-F238E27FC236}">
                <a16:creationId xmlns:a16="http://schemas.microsoft.com/office/drawing/2014/main" id="{FDE59BF8-E10F-4E7F-841E-9ED22552E712}"/>
              </a:ext>
              <a:ext uri="{C183D7F6-B498-43B3-948B-1728B52AA6E4}">
                <adec:decorative xmlns:adec="http://schemas.microsoft.com/office/drawing/2017/decorative" val="1"/>
              </a:ext>
            </a:extLst>
          </p:cNvPr>
          <p:cNvSpPr/>
          <p:nvPr/>
        </p:nvSpPr>
        <p:spPr>
          <a:xfrm>
            <a:off x="1047750" y="2900453"/>
            <a:ext cx="10475912" cy="2973794"/>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10">
            <a:extLst>
              <a:ext uri="{FF2B5EF4-FFF2-40B4-BE49-F238E27FC236}">
                <a16:creationId xmlns:a16="http://schemas.microsoft.com/office/drawing/2014/main" id="{A930C60E-438E-475B-A3DE-F087B70D7F83}"/>
              </a:ext>
            </a:extLst>
          </p:cNvPr>
          <p:cNvSpPr>
            <a:spLocks noGrp="1"/>
          </p:cNvSpPr>
          <p:nvPr>
            <p:ph idx="4294967295"/>
          </p:nvPr>
        </p:nvSpPr>
        <p:spPr>
          <a:xfrm>
            <a:off x="1410723" y="2990891"/>
            <a:ext cx="5255753" cy="2814638"/>
          </a:xfrm>
          <a:noFill/>
          <a:ln w="57150">
            <a:noFill/>
          </a:ln>
        </p:spPr>
        <p:txBody>
          <a:bodyPr>
            <a:noAutofit/>
          </a:bodyPr>
          <a:lstStyle/>
          <a:p>
            <a:pPr marL="0" lvl="0" indent="0" defTabSz="685800">
              <a:lnSpc>
                <a:spcPct val="100000"/>
              </a:lnSpc>
              <a:spcBef>
                <a:spcPts val="600"/>
              </a:spcBef>
              <a:spcAft>
                <a:spcPts val="1200"/>
              </a:spcAft>
              <a:buNone/>
              <a:defRPr/>
            </a:pPr>
            <a:r>
              <a:rPr lang="es-US" sz="2400" b="1" dirty="0">
                <a:solidFill>
                  <a:srgbClr val="00529B"/>
                </a:solidFill>
              </a:rPr>
              <a:t>Busque su paquete "Prepárese para Medicare"</a:t>
            </a:r>
          </a:p>
          <a:p>
            <a:pPr marL="548640" indent="-274320" defTabSz="685800">
              <a:lnSpc>
                <a:spcPct val="100000"/>
              </a:lnSpc>
              <a:spcBef>
                <a:spcPts val="0"/>
              </a:spcBef>
              <a:spcAft>
                <a:spcPts val="1200"/>
              </a:spcAft>
              <a:defRPr/>
            </a:pPr>
            <a:r>
              <a:rPr lang="es-US" sz="2000" dirty="0">
                <a:solidFill>
                  <a:srgbClr val="00529B"/>
                </a:solidFill>
              </a:rPr>
              <a:t>Enviado por correo 3 meses antes:</a:t>
            </a:r>
          </a:p>
          <a:p>
            <a:pPr marL="1097280" lvl="1" indent="-274320" defTabSz="685800">
              <a:lnSpc>
                <a:spcPct val="100000"/>
              </a:lnSpc>
              <a:spcBef>
                <a:spcPts val="0"/>
              </a:spcBef>
              <a:spcAft>
                <a:spcPts val="1200"/>
              </a:spcAft>
              <a:buSzPct val="100000"/>
              <a:defRPr/>
            </a:pPr>
            <a:r>
              <a:rPr lang="es-US" sz="1800" dirty="0">
                <a:solidFill>
                  <a:srgbClr val="00529B"/>
                </a:solidFill>
              </a:rPr>
              <a:t>De que cumpla 65 años</a:t>
            </a:r>
          </a:p>
          <a:p>
            <a:pPr marL="1097280" lvl="1" indent="-274320" defTabSz="685800">
              <a:lnSpc>
                <a:spcPct val="100000"/>
              </a:lnSpc>
              <a:spcBef>
                <a:spcPts val="0"/>
              </a:spcBef>
              <a:spcAft>
                <a:spcPts val="1200"/>
              </a:spcAft>
              <a:buSzPct val="100000"/>
              <a:defRPr/>
            </a:pPr>
            <a:r>
              <a:rPr lang="es-US" sz="1800" dirty="0">
                <a:solidFill>
                  <a:srgbClr val="00529B"/>
                </a:solidFill>
              </a:rPr>
              <a:t>Su 25º mes de beneficios </a:t>
            </a:r>
            <a:br>
              <a:rPr lang="es-US" sz="1800" dirty="0">
                <a:solidFill>
                  <a:srgbClr val="00529B"/>
                </a:solidFill>
              </a:rPr>
            </a:br>
            <a:r>
              <a:rPr lang="es-US" sz="1800" dirty="0">
                <a:solidFill>
                  <a:srgbClr val="00529B"/>
                </a:solidFill>
              </a:rPr>
              <a:t>por discapacidad</a:t>
            </a:r>
          </a:p>
          <a:p>
            <a:pPr marL="548640" indent="-274320" defTabSz="685800">
              <a:lnSpc>
                <a:spcPct val="100000"/>
              </a:lnSpc>
              <a:spcBef>
                <a:spcPts val="0"/>
              </a:spcBef>
              <a:spcAft>
                <a:spcPts val="1200"/>
              </a:spcAft>
              <a:defRPr/>
            </a:pPr>
            <a:r>
              <a:rPr lang="es-US" sz="2000" dirty="0">
                <a:solidFill>
                  <a:srgbClr val="00529B"/>
                </a:solidFill>
              </a:rPr>
              <a:t>Incluye su tarjeta Medicare</a:t>
            </a:r>
          </a:p>
          <a:p>
            <a:endParaRPr lang="en-US" dirty="0"/>
          </a:p>
        </p:txBody>
      </p:sp>
      <p:pic>
        <p:nvPicPr>
          <p:cNvPr id="5" name="Picture 4" descr="Imagen de la cubierta de la publicación Prepárese para Medicare de 2023">
            <a:extLst>
              <a:ext uri="{FF2B5EF4-FFF2-40B4-BE49-F238E27FC236}">
                <a16:creationId xmlns:a16="http://schemas.microsoft.com/office/drawing/2014/main" id="{2E7FE2A0-3855-455D-9C55-EA4590745211}"/>
              </a:ext>
            </a:extLst>
          </p:cNvPr>
          <p:cNvPicPr>
            <a:picLocks noChangeAspect="1"/>
          </p:cNvPicPr>
          <p:nvPr/>
        </p:nvPicPr>
        <p:blipFill>
          <a:blip r:embed="rId4"/>
          <a:stretch>
            <a:fillRect/>
          </a:stretch>
        </p:blipFill>
        <p:spPr>
          <a:xfrm>
            <a:off x="6732339" y="2956314"/>
            <a:ext cx="4411911" cy="2862072"/>
          </a:xfrm>
          <a:prstGeom prst="rect">
            <a:avLst/>
          </a:prstGeom>
          <a:effectLst>
            <a:softEdge rad="112522"/>
          </a:effectLst>
        </p:spPr>
      </p:pic>
      <p:sp>
        <p:nvSpPr>
          <p:cNvPr id="7" name="Slide Number Placeholder 6">
            <a:extLst>
              <a:ext uri="{FF2B5EF4-FFF2-40B4-BE49-F238E27FC236}">
                <a16:creationId xmlns:a16="http://schemas.microsoft.com/office/drawing/2014/main" id="{9FB24680-879D-45CF-AA53-E46B76EE1A86}"/>
              </a:ext>
            </a:extLst>
          </p:cNvPr>
          <p:cNvSpPr>
            <a:spLocks noGrp="1"/>
          </p:cNvSpPr>
          <p:nvPr>
            <p:ph type="sldNum" sz="quarter" idx="12"/>
          </p:nvPr>
        </p:nvSpPr>
        <p:spPr/>
        <p:txBody>
          <a:bodyPr/>
          <a:lstStyle/>
          <a:p>
            <a:fld id="{48F63A3B-78C7-47BE-AE5E-E10140E04643}" type="slidenum">
              <a:rPr lang="en-US" smtClean="0"/>
              <a:pPr/>
              <a:t>14</a:t>
            </a:fld>
            <a:endParaRPr lang="en-US"/>
          </a:p>
        </p:txBody>
      </p:sp>
      <p:sp>
        <p:nvSpPr>
          <p:cNvPr id="3" name="Footer Placeholder 2"/>
          <p:cNvSpPr>
            <a:spLocks noGrp="1"/>
          </p:cNvSpPr>
          <p:nvPr>
            <p:ph type="ftr" sz="quarter" idx="11"/>
          </p:nvPr>
        </p:nvSpPr>
        <p:spPr>
          <a:xfrm>
            <a:off x="4038600" y="6477000"/>
            <a:ext cx="4114800" cy="365125"/>
          </a:xfrm>
        </p:spPr>
        <p:txBody>
          <a:bodyPr/>
          <a:lstStyle/>
          <a:p>
            <a:r>
              <a:rPr lang="es-US"/>
              <a:t>Comenzando con Medicare</a:t>
            </a:r>
          </a:p>
        </p:txBody>
      </p:sp>
      <p:sp>
        <p:nvSpPr>
          <p:cNvPr id="2" name="Date Placeholder 1"/>
          <p:cNvSpPr>
            <a:spLocks noGrp="1"/>
          </p:cNvSpPr>
          <p:nvPr>
            <p:ph type="dt" sz="half" idx="10"/>
          </p:nvPr>
        </p:nvSpPr>
        <p:spPr>
          <a:xfrm>
            <a:off x="838200" y="6477000"/>
            <a:ext cx="2743200" cy="365125"/>
          </a:xfrm>
        </p:spPr>
        <p:txBody>
          <a:bodyPr/>
          <a:lstStyle/>
          <a:p>
            <a:r>
              <a:rPr lang="es-US"/>
              <a:t>Mayo de 2023</a:t>
            </a:r>
          </a:p>
        </p:txBody>
      </p:sp>
    </p:spTree>
    <p:custDataLst>
      <p:tags r:id="rId1"/>
    </p:custDataLst>
    <p:extLst>
      <p:ext uri="{BB962C8B-B14F-4D97-AF65-F5344CB8AC3E}">
        <p14:creationId xmlns:p14="http://schemas.microsoft.com/office/powerpoint/2010/main" val="31136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3000" dirty="0"/>
              <a:t>Algunas personas deben tomar </a:t>
            </a:r>
            <a:br>
              <a:rPr lang="es-US" sz="3000" dirty="0"/>
            </a:br>
            <a:r>
              <a:rPr lang="es-US" sz="3000" dirty="0"/>
              <a:t>medidas para solicitar Medicare</a:t>
            </a:r>
          </a:p>
        </p:txBody>
      </p:sp>
      <p:sp>
        <p:nvSpPr>
          <p:cNvPr id="26" name="Rectangle: Rounded Corners 25">
            <a:extLst>
              <a:ext uri="{FF2B5EF4-FFF2-40B4-BE49-F238E27FC236}">
                <a16:creationId xmlns:a16="http://schemas.microsoft.com/office/drawing/2014/main" id="{819B4C0D-B717-4E75-A24D-5460DEEBD9A9}"/>
              </a:ext>
              <a:ext uri="{C183D7F6-B498-43B3-948B-1728B52AA6E4}">
                <adec:decorative xmlns:adec="http://schemas.microsoft.com/office/drawing/2017/decorative" val="1"/>
              </a:ext>
            </a:extLst>
          </p:cNvPr>
          <p:cNvSpPr/>
          <p:nvPr/>
        </p:nvSpPr>
        <p:spPr>
          <a:xfrm>
            <a:off x="819620" y="1446147"/>
            <a:ext cx="6821257" cy="1772316"/>
          </a:xfrm>
          <a:prstGeom prst="roundRect">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19345F36-C237-4262-913C-188192BD048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2543" y="1549385"/>
            <a:ext cx="1554480" cy="1554480"/>
          </a:xfrm>
          <a:prstGeom prst="rect">
            <a:avLst/>
          </a:prstGeom>
        </p:spPr>
      </p:pic>
      <p:sp>
        <p:nvSpPr>
          <p:cNvPr id="16" name="Content Placeholder 4">
            <a:extLst>
              <a:ext uri="{FF2B5EF4-FFF2-40B4-BE49-F238E27FC236}">
                <a16:creationId xmlns:a16="http://schemas.microsoft.com/office/drawing/2014/main" id="{648BCF01-9E59-4508-B4D5-D4B4FAC6D265}"/>
              </a:ext>
            </a:extLst>
          </p:cNvPr>
          <p:cNvSpPr txBox="1">
            <a:spLocks/>
          </p:cNvSpPr>
          <p:nvPr/>
        </p:nvSpPr>
        <p:spPr>
          <a:xfrm>
            <a:off x="2507023" y="1446147"/>
            <a:ext cx="5425750" cy="175948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685800">
              <a:lnSpc>
                <a:spcPct val="100000"/>
              </a:lnSpc>
              <a:spcBef>
                <a:spcPts val="0"/>
              </a:spcBef>
              <a:spcAft>
                <a:spcPts val="600"/>
              </a:spcAft>
              <a:buNone/>
              <a:defRPr/>
            </a:pPr>
            <a:r>
              <a:rPr lang="es-US" sz="1800" dirty="0">
                <a:solidFill>
                  <a:srgbClr val="00529B"/>
                </a:solidFill>
              </a:rPr>
              <a:t>Para solicitar Medicare 3 meses antes </a:t>
            </a:r>
            <a:br>
              <a:rPr lang="es-US" sz="1800" dirty="0">
                <a:solidFill>
                  <a:srgbClr val="00529B"/>
                </a:solidFill>
              </a:rPr>
            </a:br>
            <a:r>
              <a:rPr lang="es-US" sz="1800" dirty="0">
                <a:solidFill>
                  <a:srgbClr val="00529B"/>
                </a:solidFill>
              </a:rPr>
              <a:t>de cumplir los 65 años de edad, póngase </a:t>
            </a:r>
            <a:br>
              <a:rPr lang="es-US" sz="1800" dirty="0">
                <a:solidFill>
                  <a:srgbClr val="00529B"/>
                </a:solidFill>
              </a:rPr>
            </a:br>
            <a:r>
              <a:rPr lang="es-US" sz="1800" dirty="0">
                <a:solidFill>
                  <a:srgbClr val="00529B"/>
                </a:solidFill>
              </a:rPr>
              <a:t>en contacto con el Seguro Social en </a:t>
            </a:r>
            <a:br>
              <a:rPr lang="es-US" sz="1800" dirty="0">
                <a:solidFill>
                  <a:srgbClr val="00529B"/>
                </a:solidFill>
              </a:rPr>
            </a:br>
            <a:r>
              <a:rPr lang="es-US" sz="1800" dirty="0">
                <a:solidFill>
                  <a:srgbClr val="00529B"/>
                </a:solidFill>
                <a:hlinkClick r:id="rId5"/>
              </a:rPr>
              <a:t>SSA.gov</a:t>
            </a:r>
            <a:r>
              <a:rPr lang="es-US" sz="1800" dirty="0">
                <a:solidFill>
                  <a:srgbClr val="00529B"/>
                </a:solidFill>
              </a:rPr>
              <a:t> o llamando al 1-800-772-1213; </a:t>
            </a:r>
            <a:br>
              <a:rPr lang="es-US" sz="1800" dirty="0">
                <a:solidFill>
                  <a:srgbClr val="00529B"/>
                </a:solidFill>
              </a:rPr>
            </a:br>
            <a:r>
              <a:rPr lang="es-US" sz="1800" dirty="0">
                <a:solidFill>
                  <a:srgbClr val="00529B"/>
                </a:solidFill>
              </a:rPr>
              <a:t>TTY: 1-800-325- 0778</a:t>
            </a:r>
          </a:p>
        </p:txBody>
      </p:sp>
      <p:pic>
        <p:nvPicPr>
          <p:cNvPr id="22" name="Picture 21" title="Logotipo de RRB">
            <a:extLst>
              <a:ext uri="{FF2B5EF4-FFF2-40B4-BE49-F238E27FC236}">
                <a16:creationId xmlns:a16="http://schemas.microsoft.com/office/drawing/2014/main" id="{A3436B96-9454-496E-97C3-C0D72EA5774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8125" b="8516"/>
          <a:stretch/>
        </p:blipFill>
        <p:spPr>
          <a:xfrm>
            <a:off x="809114" y="3500921"/>
            <a:ext cx="1841337" cy="1554480"/>
          </a:xfrm>
          <a:prstGeom prst="rect">
            <a:avLst/>
          </a:prstGeom>
        </p:spPr>
      </p:pic>
      <p:sp>
        <p:nvSpPr>
          <p:cNvPr id="25" name="Rectangle: Rounded Corners 24">
            <a:extLst>
              <a:ext uri="{FF2B5EF4-FFF2-40B4-BE49-F238E27FC236}">
                <a16:creationId xmlns:a16="http://schemas.microsoft.com/office/drawing/2014/main" id="{9FFAD447-47C1-436A-B952-D0A58A14175D}"/>
              </a:ext>
              <a:ext uri="{C183D7F6-B498-43B3-948B-1728B52AA6E4}">
                <adec:decorative xmlns:adec="http://schemas.microsoft.com/office/drawing/2017/decorative" val="1"/>
              </a:ext>
            </a:extLst>
          </p:cNvPr>
          <p:cNvSpPr/>
          <p:nvPr/>
        </p:nvSpPr>
        <p:spPr>
          <a:xfrm>
            <a:off x="809114" y="3422091"/>
            <a:ext cx="6831763" cy="1772316"/>
          </a:xfrm>
          <a:prstGeom prst="roundRect">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Content Placeholder 4">
            <a:extLst>
              <a:ext uri="{FF2B5EF4-FFF2-40B4-BE49-F238E27FC236}">
                <a16:creationId xmlns:a16="http://schemas.microsoft.com/office/drawing/2014/main" id="{38FCCEB2-0126-447E-A9FE-C07A2E779A8A}"/>
              </a:ext>
            </a:extLst>
          </p:cNvPr>
          <p:cNvSpPr txBox="1">
            <a:spLocks/>
          </p:cNvSpPr>
          <p:nvPr/>
        </p:nvSpPr>
        <p:spPr>
          <a:xfrm>
            <a:off x="2507023" y="3422091"/>
            <a:ext cx="5019738" cy="177231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685800" rtl="0" eaLnBrk="1" fontAlgn="auto" latinLnBrk="0" hangingPunct="1">
              <a:lnSpc>
                <a:spcPct val="100000"/>
              </a:lnSpc>
              <a:spcBef>
                <a:spcPts val="0"/>
              </a:spcBef>
              <a:buClrTx/>
              <a:buSzTx/>
              <a:buFont typeface="Arial" panose="020B0604020202020204" pitchFamily="34" charset="0"/>
              <a:buNone/>
              <a:tabLst/>
              <a:defRPr/>
            </a:pPr>
            <a:r>
              <a:rPr kumimoji="0" lang="es-US" sz="1800" b="0"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Si es jubilado ferroviario, inscríbase a través de su Junta de Jubilación de Empleados Ferroviarios local llamando al </a:t>
            </a:r>
          </a:p>
          <a:p>
            <a:pPr marL="0" marR="0" lvl="1" indent="0" algn="l" defTabSz="685800" rtl="0" eaLnBrk="1" fontAlgn="auto" latinLnBrk="0" hangingPunct="1">
              <a:lnSpc>
                <a:spcPct val="100000"/>
              </a:lnSpc>
              <a:spcBef>
                <a:spcPts val="0"/>
              </a:spcBef>
              <a:buClrTx/>
              <a:buSzTx/>
              <a:buFont typeface="Arial" panose="020B0604020202020204" pitchFamily="34" charset="0"/>
              <a:buNone/>
              <a:tabLst/>
              <a:defRPr/>
            </a:pPr>
            <a:r>
              <a:rPr kumimoji="0" lang="es-US" sz="1800" b="0"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1-877-772-5772; TTY: 1-312-751- 4701</a:t>
            </a:r>
          </a:p>
        </p:txBody>
      </p:sp>
      <p:sp>
        <p:nvSpPr>
          <p:cNvPr id="21" name="Freeform: Shape 20">
            <a:extLst>
              <a:ext uri="{FF2B5EF4-FFF2-40B4-BE49-F238E27FC236}">
                <a16:creationId xmlns:a16="http://schemas.microsoft.com/office/drawing/2014/main" id="{66A2E985-C692-4817-BB74-3B1FC679A661}"/>
              </a:ext>
              <a:ext uri="{C183D7F6-B498-43B3-948B-1728B52AA6E4}">
                <adec:decorative xmlns:adec="http://schemas.microsoft.com/office/drawing/2017/decorative" val="1"/>
              </a:ext>
            </a:extLst>
          </p:cNvPr>
          <p:cNvSpPr>
            <a:spLocks noChangeAspect="1"/>
          </p:cNvSpPr>
          <p:nvPr/>
        </p:nvSpPr>
        <p:spPr>
          <a:xfrm>
            <a:off x="809114" y="5546136"/>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Content Placeholder 4">
            <a:extLst>
              <a:ext uri="{FF2B5EF4-FFF2-40B4-BE49-F238E27FC236}">
                <a16:creationId xmlns:a16="http://schemas.microsoft.com/office/drawing/2014/main" id="{B908260A-0170-41D8-886E-5943878E0992}"/>
              </a:ext>
            </a:extLst>
          </p:cNvPr>
          <p:cNvSpPr txBox="1">
            <a:spLocks/>
          </p:cNvSpPr>
          <p:nvPr/>
        </p:nvSpPr>
        <p:spPr>
          <a:xfrm>
            <a:off x="905093" y="5494923"/>
            <a:ext cx="7939844" cy="9037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235" marR="0" lvl="0" indent="0" algn="l" defTabSz="685800" rtl="0" eaLnBrk="1" fontAlgn="auto" latinLnBrk="0" hangingPunct="1">
              <a:lnSpc>
                <a:spcPct val="100000"/>
              </a:lnSpc>
              <a:spcBef>
                <a:spcPts val="600"/>
              </a:spcBef>
              <a:spcAft>
                <a:spcPts val="0"/>
              </a:spcAft>
              <a:buClr>
                <a:srgbClr val="00539A"/>
              </a:buClr>
              <a:buSzTx/>
              <a:buFont typeface="Wingdings" pitchFamily="2" charset="2"/>
              <a:buNone/>
              <a:tabLst/>
              <a:defRPr/>
            </a:pPr>
            <a:r>
              <a:rPr kumimoji="0" lang="es-US" sz="1200" b="1"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NOTA</a:t>
            </a:r>
            <a:r>
              <a:rPr kumimoji="0" lang="es-US" sz="12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Está aumentando la edad para recibir todos los beneficios de jubilación de Seguro Social. </a:t>
            </a:r>
            <a:br>
              <a:rPr kumimoji="0" lang="es-US" sz="12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s-US" sz="12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La edad de elegibilidad de Medicare sigue siendo 65 años.</a:t>
            </a:r>
          </a:p>
        </p:txBody>
      </p:sp>
      <p:sp>
        <p:nvSpPr>
          <p:cNvPr id="5" name="Rectangle: Rounded Corners 4">
            <a:extLst>
              <a:ext uri="{FF2B5EF4-FFF2-40B4-BE49-F238E27FC236}">
                <a16:creationId xmlns:a16="http://schemas.microsoft.com/office/drawing/2014/main" id="{65D8DAB9-0804-4E51-83F0-CDAD5D31D0D6}"/>
              </a:ext>
              <a:ext uri="{C183D7F6-B498-43B3-948B-1728B52AA6E4}">
                <adec:decorative xmlns:adec="http://schemas.microsoft.com/office/drawing/2017/decorative" val="1"/>
              </a:ext>
            </a:extLst>
          </p:cNvPr>
          <p:cNvSpPr/>
          <p:nvPr/>
        </p:nvSpPr>
        <p:spPr>
          <a:xfrm>
            <a:off x="8153400" y="1089607"/>
            <a:ext cx="2676308" cy="4886592"/>
          </a:xfrm>
          <a:prstGeom prst="roundRect">
            <a:avLst>
              <a:gd name="adj" fmla="val 5719"/>
            </a:avLst>
          </a:prstGeom>
          <a:solidFill>
            <a:srgbClr val="DEEBF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Imagen de la cubierta de la publicación Bienvenido a Medicare">
            <a:extLst>
              <a:ext uri="{FF2B5EF4-FFF2-40B4-BE49-F238E27FC236}">
                <a16:creationId xmlns:a16="http://schemas.microsoft.com/office/drawing/2014/main" id="{866FEC47-BA82-453E-BEB4-03C94E8AE69C}"/>
              </a:ext>
            </a:extLst>
          </p:cNvPr>
          <p:cNvPicPr>
            <a:picLocks noChangeAspect="1"/>
          </p:cNvPicPr>
          <p:nvPr/>
        </p:nvPicPr>
        <p:blipFill>
          <a:blip r:embed="rId7"/>
          <a:stretch>
            <a:fillRect/>
          </a:stretch>
        </p:blipFill>
        <p:spPr>
          <a:xfrm>
            <a:off x="8445296" y="1292623"/>
            <a:ext cx="2097550" cy="4480560"/>
          </a:xfrm>
          <a:prstGeom prst="rect">
            <a:avLst/>
          </a:prstGeom>
        </p:spPr>
      </p:pic>
      <p:sp>
        <p:nvSpPr>
          <p:cNvPr id="6" name="Slide Number Placeholder 5">
            <a:extLst>
              <a:ext uri="{FF2B5EF4-FFF2-40B4-BE49-F238E27FC236}">
                <a16:creationId xmlns:a16="http://schemas.microsoft.com/office/drawing/2014/main" id="{AEC071AD-2098-401B-98CB-F2B5FD997AB7}"/>
              </a:ext>
            </a:extLst>
          </p:cNvPr>
          <p:cNvSpPr>
            <a:spLocks noGrp="1"/>
          </p:cNvSpPr>
          <p:nvPr>
            <p:ph type="sldNum" sz="quarter" idx="12"/>
          </p:nvPr>
        </p:nvSpPr>
        <p:spPr/>
        <p:txBody>
          <a:bodyPr/>
          <a:lstStyle/>
          <a:p>
            <a:fld id="{48F63A3B-78C7-47BE-AE5E-E10140E04643}" type="slidenum">
              <a:rPr lang="en-US" smtClean="0"/>
              <a:pPr/>
              <a:t>15</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161616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500"/>
                                  </p:stCondLst>
                                  <p:childTnLst>
                                    <p:set>
                                      <p:cBhvr>
                                        <p:cTn id="25" dur="1" fill="hold">
                                          <p:stCondLst>
                                            <p:cond delay="0"/>
                                          </p:stCondLst>
                                        </p:cTn>
                                        <p:tgtEl>
                                          <p:spTgt spid="20"/>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grpId="0" nodeType="afterEffect">
                                  <p:stCondLst>
                                    <p:cond delay="50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6" grpId="0"/>
      <p:bldP spid="25" grpId="0" animBg="1"/>
      <p:bldP spid="24" grpId="0"/>
      <p:bldP spid="21" grpId="0" animBg="1"/>
      <p:bldP spid="20"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err="1"/>
              <a:t>Su</a:t>
            </a:r>
            <a:r>
              <a:rPr lang="en-US" sz="3000" dirty="0"/>
              <a:t> </a:t>
            </a:r>
            <a:r>
              <a:rPr lang="en-US" sz="3000" dirty="0" err="1"/>
              <a:t>tarjeta</a:t>
            </a:r>
            <a:r>
              <a:rPr lang="en-US" sz="3000" dirty="0"/>
              <a:t> Medicare</a:t>
            </a:r>
          </a:p>
        </p:txBody>
      </p:sp>
      <p:sp>
        <p:nvSpPr>
          <p:cNvPr id="5" name="Content Placeholder 4"/>
          <p:cNvSpPr>
            <a:spLocks noGrp="1"/>
          </p:cNvSpPr>
          <p:nvPr>
            <p:ph idx="4294967295"/>
          </p:nvPr>
        </p:nvSpPr>
        <p:spPr>
          <a:xfrm>
            <a:off x="838200" y="1320392"/>
            <a:ext cx="6518275" cy="2682673"/>
          </a:xfrm>
        </p:spPr>
        <p:txBody>
          <a:bodyPr>
            <a:normAutofit fontScale="92500"/>
          </a:bodyPr>
          <a:lstStyle/>
          <a:p>
            <a:pPr marL="349250" lvl="0" indent="-346075" defTabSz="685800">
              <a:lnSpc>
                <a:spcPct val="100000"/>
              </a:lnSpc>
              <a:spcBef>
                <a:spcPts val="0"/>
              </a:spcBef>
              <a:spcAft>
                <a:spcPts val="1200"/>
              </a:spcAft>
              <a:defRPr/>
            </a:pPr>
            <a:r>
              <a:rPr lang="es-MX" sz="2000" dirty="0">
                <a:solidFill>
                  <a:srgbClr val="00529B"/>
                </a:solidFill>
              </a:rPr>
              <a:t>Muestra que usted tiene Medicare Parte A (aparece  como HOSPITAL), Parte B (aparece como MEDICAL) o ambas y la fecha en la que su cobertura comienza</a:t>
            </a:r>
            <a:endParaRPr lang="en-US" sz="2000" dirty="0">
              <a:solidFill>
                <a:srgbClr val="00529B"/>
              </a:solidFill>
            </a:endParaRPr>
          </a:p>
          <a:p>
            <a:pPr marL="349250" lvl="0" indent="-346075" defTabSz="685800">
              <a:lnSpc>
                <a:spcPct val="100000"/>
              </a:lnSpc>
              <a:spcBef>
                <a:spcPts val="0"/>
              </a:spcBef>
              <a:spcAft>
                <a:spcPts val="1200"/>
              </a:spcAft>
              <a:defRPr/>
            </a:pPr>
            <a:r>
              <a:rPr lang="es-MX" sz="2000" dirty="0">
                <a:solidFill>
                  <a:srgbClr val="00529B"/>
                </a:solidFill>
              </a:rPr>
              <a:t>Para aceptar la Parte B, quédese con su tarjeta (y llévela con usted cuando esté fuera de casa)</a:t>
            </a:r>
            <a:r>
              <a:rPr lang="en-US" sz="2000" dirty="0">
                <a:solidFill>
                  <a:srgbClr val="00529B"/>
                </a:solidFill>
              </a:rPr>
              <a:t> </a:t>
            </a:r>
          </a:p>
          <a:p>
            <a:pPr marL="349250" lvl="0" indent="-346075" defTabSz="685800">
              <a:lnSpc>
                <a:spcPct val="100000"/>
              </a:lnSpc>
              <a:spcBef>
                <a:spcPts val="0"/>
              </a:spcBef>
              <a:spcAft>
                <a:spcPts val="1200"/>
              </a:spcAft>
              <a:defRPr/>
            </a:pPr>
            <a:r>
              <a:rPr lang="es-MX" sz="2000" dirty="0">
                <a:solidFill>
                  <a:srgbClr val="00529B"/>
                </a:solidFill>
              </a:rPr>
              <a:t>Para rechazar la Parte B, siga las instrucciones del paquete “Prepárese para Medicare”</a:t>
            </a:r>
            <a:endParaRPr lang="en-US" sz="2000" dirty="0">
              <a:solidFill>
                <a:srgbClr val="00529B"/>
              </a:solidFill>
            </a:endParaRPr>
          </a:p>
          <a:p>
            <a:pPr marL="227013" lvl="1" indent="0" defTabSz="685800">
              <a:lnSpc>
                <a:spcPct val="110000"/>
              </a:lnSpc>
              <a:spcBef>
                <a:spcPts val="600"/>
              </a:spcBef>
              <a:buNone/>
            </a:pPr>
            <a:endParaRPr lang="en-US" dirty="0">
              <a:latin typeface="Arial" panose="020B0604020202020204" pitchFamily="34" charset="0"/>
              <a:cs typeface="Arial" panose="020B0604020202020204" pitchFamily="34" charset="0"/>
            </a:endParaRPr>
          </a:p>
        </p:txBody>
      </p:sp>
      <p:pic>
        <p:nvPicPr>
          <p:cNvPr id="6" name="Picture 5" descr="Ejemplo de tarjeta Medicare"/>
          <p:cNvPicPr>
            <a:picLocks noChangeAspect="1"/>
          </p:cNvPicPr>
          <p:nvPr/>
        </p:nvPicPr>
        <p:blipFill>
          <a:blip r:embed="rId4"/>
          <a:stretch>
            <a:fillRect/>
          </a:stretch>
        </p:blipFill>
        <p:spPr>
          <a:xfrm>
            <a:off x="7469943" y="1193932"/>
            <a:ext cx="4155534" cy="2686406"/>
          </a:xfrm>
          <a:prstGeom prst="rect">
            <a:avLst/>
          </a:prstGeom>
          <a:ln>
            <a:noFill/>
          </a:ln>
          <a:effectLst>
            <a:outerShdw blurRad="292100" dist="139700" dir="2700000" algn="tl" rotWithShape="0">
              <a:srgbClr val="333333">
                <a:alpha val="65000"/>
              </a:srgbClr>
            </a:outerShdw>
          </a:effectLst>
        </p:spPr>
      </p:pic>
      <p:grpSp>
        <p:nvGrpSpPr>
          <p:cNvPr id="7" name="Group 6" descr="Visite Medicare.gov/account para iniciar sesión en su cuenta segura de Medicare e imprimir una copia oficial&#10;Llame al 1-800-MEDICARE (1-800-633-4227); TTY 1-877-486-2048&#10;Call 1-800-MEDICARE (1-800-633-4227); TTY 1-877-486-2048&#10;">
            <a:extLst>
              <a:ext uri="{FF2B5EF4-FFF2-40B4-BE49-F238E27FC236}">
                <a16:creationId xmlns:a16="http://schemas.microsoft.com/office/drawing/2014/main" id="{77533FB3-03B7-4058-9FFC-F0154720C8C0}"/>
              </a:ext>
            </a:extLst>
          </p:cNvPr>
          <p:cNvGrpSpPr/>
          <p:nvPr/>
        </p:nvGrpSpPr>
        <p:grpSpPr>
          <a:xfrm>
            <a:off x="2225964" y="4141141"/>
            <a:ext cx="7009475" cy="1765476"/>
            <a:chOff x="2488190" y="4141141"/>
            <a:chExt cx="7215613" cy="1765476"/>
          </a:xfrm>
        </p:grpSpPr>
        <p:sp>
          <p:nvSpPr>
            <p:cNvPr id="17" name="Rectangle: Rounded Corners 16">
              <a:extLst>
                <a:ext uri="{FF2B5EF4-FFF2-40B4-BE49-F238E27FC236}">
                  <a16:creationId xmlns:a16="http://schemas.microsoft.com/office/drawing/2014/main" id="{670B0409-F2E1-4B6F-8BF5-E36691A19436}"/>
                </a:ext>
              </a:extLst>
            </p:cNvPr>
            <p:cNvSpPr/>
            <p:nvPr/>
          </p:nvSpPr>
          <p:spPr>
            <a:xfrm>
              <a:off x="2488190" y="4141141"/>
              <a:ext cx="7215613" cy="1765476"/>
            </a:xfrm>
            <a:prstGeom prst="roundRect">
              <a:avLst/>
            </a:prstGeom>
            <a:solidFill>
              <a:srgbClr val="00529B"/>
            </a:solidFill>
            <a:ln w="38100">
              <a:solidFill>
                <a:srgbClr val="00529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7D1FEE34-7F9A-47BA-AE52-A0A8116F90FC}"/>
                </a:ext>
              </a:extLst>
            </p:cNvPr>
            <p:cNvSpPr txBox="1"/>
            <p:nvPr/>
          </p:nvSpPr>
          <p:spPr>
            <a:xfrm>
              <a:off x="2643885" y="4242809"/>
              <a:ext cx="6926157" cy="1538883"/>
            </a:xfrm>
            <a:prstGeom prst="rect">
              <a:avLst/>
            </a:prstGeom>
            <a:noFill/>
          </p:spPr>
          <p:txBody>
            <a:bodyPr wrap="square" lIns="91440" tIns="45720" rIns="91440" bIns="45720" anchor="t">
              <a:spAutoFit/>
            </a:bodyPr>
            <a:lstStyle/>
            <a:p>
              <a:pPr marL="0" marR="0" lvl="0" indent="0" defTabSz="914400" eaLnBrk="1" fontAlgn="auto" latinLnBrk="0" hangingPunct="1">
                <a:spcAft>
                  <a:spcPts val="1200"/>
                </a:spcAft>
                <a:buClrTx/>
                <a:buSzTx/>
                <a:buFontTx/>
                <a:buNone/>
                <a:tabLst/>
                <a:defRPr/>
              </a:pPr>
              <a:r>
                <a:rPr lang="es-MX" sz="2000" b="1" kern="0" dirty="0">
                  <a:solidFill>
                    <a:schemeClr val="bg1"/>
                  </a:solidFill>
                </a:rPr>
                <a:t>¿Necesita una tarjeta de repuesto?</a:t>
              </a:r>
              <a:endParaRPr kumimoji="0" lang="en-US" sz="2000" b="1" i="0" u="none" strike="noStrike" kern="0" cap="none" spc="0" normalizeH="0" baseline="0" noProof="0" dirty="0">
                <a:ln>
                  <a:noFill/>
                </a:ln>
                <a:solidFill>
                  <a:schemeClr val="bg1"/>
                </a:solidFill>
                <a:effectLst/>
                <a:uLnTx/>
                <a:uFillTx/>
              </a:endParaRPr>
            </a:p>
            <a:p>
              <a:pPr marL="285750" indent="-285750">
                <a:spcAft>
                  <a:spcPts val="1200"/>
                </a:spcAft>
                <a:buFont typeface="Wingdings" panose="05000000000000000000" pitchFamily="2" charset="2"/>
                <a:buChar char="Ø"/>
                <a:defRPr/>
              </a:pPr>
              <a:r>
                <a:rPr lang="es-MX" kern="0" dirty="0">
                  <a:solidFill>
                    <a:schemeClr val="bg1"/>
                  </a:solidFill>
                </a:rPr>
                <a:t>Visite</a:t>
              </a:r>
              <a:r>
                <a:rPr lang="es-MX" b="1" kern="0" dirty="0">
                  <a:solidFill>
                    <a:schemeClr val="bg1"/>
                  </a:solidFill>
                </a:rPr>
                <a:t> Medicare.gov/</a:t>
              </a:r>
              <a:r>
                <a:rPr lang="es-MX" b="1" kern="0" dirty="0" err="1">
                  <a:solidFill>
                    <a:schemeClr val="bg1"/>
                  </a:solidFill>
                </a:rPr>
                <a:t>account</a:t>
              </a:r>
              <a:r>
                <a:rPr lang="es-MX" b="1" kern="0" dirty="0">
                  <a:solidFill>
                    <a:schemeClr val="bg1"/>
                  </a:solidFill>
                </a:rPr>
                <a:t> </a:t>
              </a:r>
              <a:r>
                <a:rPr lang="es-MX" kern="0" dirty="0">
                  <a:solidFill>
                    <a:schemeClr val="bg1"/>
                  </a:solidFill>
                </a:rPr>
                <a:t>para iniciar sesión en su cuenta segura de Medicare e imprimir una copia oficial </a:t>
              </a:r>
              <a:r>
                <a:rPr lang="en-US" dirty="0">
                  <a:solidFill>
                    <a:schemeClr val="bg1"/>
                  </a:solidFill>
                  <a:cs typeface="Arial"/>
                </a:rPr>
                <a:t> </a:t>
              </a:r>
              <a:endParaRPr lang="en-US" dirty="0">
                <a:solidFill>
                  <a:schemeClr val="bg1"/>
                </a:solidFill>
              </a:endParaRPr>
            </a:p>
            <a:p>
              <a:pPr marL="285750" indent="-285750">
                <a:spcAft>
                  <a:spcPts val="1200"/>
                </a:spcAft>
                <a:buFont typeface="Wingdings" panose="05000000000000000000" pitchFamily="2" charset="2"/>
                <a:buChar char="Ø"/>
                <a:defRPr/>
              </a:pPr>
              <a:r>
                <a:rPr lang="en-US" b="1" kern="0" dirty="0" err="1">
                  <a:solidFill>
                    <a:schemeClr val="bg1"/>
                  </a:solidFill>
                </a:rPr>
                <a:t>Llame</a:t>
              </a:r>
              <a:r>
                <a:rPr lang="en-US" b="1" kern="0" dirty="0">
                  <a:solidFill>
                    <a:schemeClr val="bg1"/>
                  </a:solidFill>
                </a:rPr>
                <a:t> al </a:t>
              </a:r>
              <a:r>
                <a:rPr lang="en-US" b="1" dirty="0">
                  <a:solidFill>
                    <a:schemeClr val="bg1"/>
                  </a:solidFill>
                  <a:cs typeface="Arial"/>
                </a:rPr>
                <a:t>1-800-MEDICARE </a:t>
              </a:r>
              <a:r>
                <a:rPr lang="en-US" dirty="0">
                  <a:solidFill>
                    <a:schemeClr val="bg1"/>
                  </a:solidFill>
                  <a:cs typeface="Arial"/>
                </a:rPr>
                <a:t>(1-800-633-4227); TTY 1-877-486-2048</a:t>
              </a:r>
            </a:p>
          </p:txBody>
        </p:sp>
      </p:grpSp>
      <p:sp>
        <p:nvSpPr>
          <p:cNvPr id="8" name="Slide Number Placeholder 7">
            <a:extLst>
              <a:ext uri="{FF2B5EF4-FFF2-40B4-BE49-F238E27FC236}">
                <a16:creationId xmlns:a16="http://schemas.microsoft.com/office/drawing/2014/main" id="{AB295E55-56F2-4F2C-A20E-7E16F42ABE3F}"/>
              </a:ext>
            </a:extLst>
          </p:cNvPr>
          <p:cNvSpPr>
            <a:spLocks noGrp="1"/>
          </p:cNvSpPr>
          <p:nvPr>
            <p:ph type="sldNum" sz="quarter" idx="12"/>
          </p:nvPr>
        </p:nvSpPr>
        <p:spPr/>
        <p:txBody>
          <a:bodyPr/>
          <a:lstStyle/>
          <a:p>
            <a:fld id="{48F63A3B-78C7-47BE-AE5E-E10140E04643}" type="slidenum">
              <a:rPr lang="en-US" smtClean="0"/>
              <a:pPr/>
              <a:t>16</a:t>
            </a:fld>
            <a:endParaRPr lang="en-US" dirty="0"/>
          </a:p>
        </p:txBody>
      </p:sp>
      <p:sp>
        <p:nvSpPr>
          <p:cNvPr id="3" name="Footer Placeholder 2"/>
          <p:cNvSpPr>
            <a:spLocks noGrp="1"/>
          </p:cNvSpPr>
          <p:nvPr>
            <p:ph type="ftr" sz="quarter" idx="11"/>
          </p:nvPr>
        </p:nvSpPr>
        <p:spPr/>
        <p:txBody>
          <a:bodyPr/>
          <a:lstStyle/>
          <a:p>
            <a:r>
              <a:rPr lang="en-US" dirty="0" err="1"/>
              <a:t>Comenzando</a:t>
            </a:r>
            <a:r>
              <a:rPr lang="en-US" dirty="0"/>
              <a:t> con Medicare</a:t>
            </a:r>
          </a:p>
        </p:txBody>
      </p:sp>
      <p:sp>
        <p:nvSpPr>
          <p:cNvPr id="2" name="Date Placeholder 1"/>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419976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2800" dirty="0"/>
              <a:t>Cuándo inscribirse o realizar </a:t>
            </a:r>
            <a:br>
              <a:rPr lang="es-US" sz="2800" dirty="0"/>
            </a:br>
            <a:r>
              <a:rPr lang="es-US" sz="2800" dirty="0"/>
              <a:t>cambios en su cobertura de Medicare</a:t>
            </a:r>
          </a:p>
        </p:txBody>
      </p:sp>
      <p:sp>
        <p:nvSpPr>
          <p:cNvPr id="26" name="Content Placeholder 4">
            <a:extLst>
              <a:ext uri="{FF2B5EF4-FFF2-40B4-BE49-F238E27FC236}">
                <a16:creationId xmlns:a16="http://schemas.microsoft.com/office/drawing/2014/main" id="{53E8E89C-C146-4B4E-A20E-296252EE38D3}"/>
              </a:ext>
            </a:extLst>
          </p:cNvPr>
          <p:cNvSpPr txBox="1">
            <a:spLocks/>
          </p:cNvSpPr>
          <p:nvPr/>
        </p:nvSpPr>
        <p:spPr>
          <a:xfrm>
            <a:off x="592374" y="1547646"/>
            <a:ext cx="5276850" cy="353267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spcAft>
                <a:spcPts val="1200"/>
              </a:spcAft>
              <a:buFont typeface="Wingdings" pitchFamily="2" charset="2"/>
              <a:buNone/>
            </a:pPr>
            <a:r>
              <a:rPr lang="es-US" sz="2400" b="1" dirty="0">
                <a:solidFill>
                  <a:srgbClr val="00529B"/>
                </a:solidFill>
                <a:latin typeface="Arial"/>
                <a:cs typeface="Arial"/>
              </a:rPr>
              <a:t>Si todavía no tiene Medicare:</a:t>
            </a:r>
          </a:p>
          <a:p>
            <a:pPr marL="0" indent="0" defTabSz="685800">
              <a:lnSpc>
                <a:spcPct val="100000"/>
              </a:lnSpc>
              <a:spcBef>
                <a:spcPts val="600"/>
              </a:spcBef>
              <a:spcAft>
                <a:spcPts val="1200"/>
              </a:spcAft>
              <a:buNone/>
            </a:pPr>
            <a:endParaRPr lang="en-IN" sz="2400" b="1" dirty="0">
              <a:solidFill>
                <a:srgbClr val="00529B"/>
              </a:solidFill>
            </a:endParaRPr>
          </a:p>
          <a:p>
            <a:pPr marL="548640" indent="-274320" defTabSz="685800">
              <a:lnSpc>
                <a:spcPct val="100000"/>
              </a:lnSpc>
              <a:spcBef>
                <a:spcPts val="0"/>
              </a:spcBef>
              <a:spcAft>
                <a:spcPts val="1200"/>
              </a:spcAft>
            </a:pPr>
            <a:r>
              <a:rPr lang="es-US" sz="2000" dirty="0">
                <a:solidFill>
                  <a:srgbClr val="00529B"/>
                </a:solidFill>
              </a:rPr>
              <a:t>Período de Inscripción Inicial </a:t>
            </a:r>
            <a:br>
              <a:rPr lang="es-US" sz="2000" dirty="0">
                <a:solidFill>
                  <a:srgbClr val="00529B"/>
                </a:solidFill>
              </a:rPr>
            </a:br>
            <a:r>
              <a:rPr lang="es-US" sz="2000" dirty="0">
                <a:solidFill>
                  <a:srgbClr val="00529B"/>
                </a:solidFill>
              </a:rPr>
              <a:t>(IEP, por sus siglas en inglés)</a:t>
            </a:r>
          </a:p>
          <a:p>
            <a:pPr marL="548640" indent="-274320" defTabSz="685800">
              <a:lnSpc>
                <a:spcPct val="100000"/>
              </a:lnSpc>
              <a:spcBef>
                <a:spcPts val="0"/>
              </a:spcBef>
              <a:spcAft>
                <a:spcPts val="1200"/>
              </a:spcAft>
            </a:pPr>
            <a:r>
              <a:rPr lang="es-US" sz="2000" dirty="0">
                <a:solidFill>
                  <a:srgbClr val="00529B"/>
                </a:solidFill>
              </a:rPr>
              <a:t>Período de Inscripción Especial </a:t>
            </a:r>
            <a:br>
              <a:rPr lang="es-US" sz="2000" dirty="0">
                <a:solidFill>
                  <a:srgbClr val="00529B"/>
                </a:solidFill>
              </a:rPr>
            </a:br>
            <a:r>
              <a:rPr lang="es-US" sz="2000" dirty="0">
                <a:solidFill>
                  <a:srgbClr val="00529B"/>
                </a:solidFill>
              </a:rPr>
              <a:t>(SEP, por sus siglas en inglés) </a:t>
            </a:r>
            <a:br>
              <a:rPr lang="es-US" sz="2000" dirty="0">
                <a:solidFill>
                  <a:srgbClr val="00529B"/>
                </a:solidFill>
              </a:rPr>
            </a:br>
            <a:r>
              <a:rPr lang="es-US" sz="2000" dirty="0">
                <a:solidFill>
                  <a:srgbClr val="00529B"/>
                </a:solidFill>
              </a:rPr>
              <a:t>(en determinadas circunstancias)</a:t>
            </a:r>
          </a:p>
          <a:p>
            <a:pPr marL="548640" indent="-274320" defTabSz="685800">
              <a:lnSpc>
                <a:spcPct val="100000"/>
              </a:lnSpc>
              <a:spcBef>
                <a:spcPts val="0"/>
              </a:spcBef>
              <a:spcAft>
                <a:spcPts val="1200"/>
              </a:spcAft>
            </a:pPr>
            <a:r>
              <a:rPr lang="es-US" sz="2000" dirty="0">
                <a:solidFill>
                  <a:srgbClr val="00529B"/>
                </a:solidFill>
              </a:rPr>
              <a:t>Período de Inscripción General </a:t>
            </a:r>
            <a:br>
              <a:rPr lang="es-US" sz="2000" dirty="0">
                <a:solidFill>
                  <a:srgbClr val="00529B"/>
                </a:solidFill>
              </a:rPr>
            </a:br>
            <a:r>
              <a:rPr lang="es-US" sz="2000" dirty="0">
                <a:solidFill>
                  <a:srgbClr val="00529B"/>
                </a:solidFill>
              </a:rPr>
              <a:t>(GEP, por sus siglas en inglés)</a:t>
            </a:r>
          </a:p>
          <a:p>
            <a:pPr marL="0" indent="0" defTabSz="685800">
              <a:lnSpc>
                <a:spcPct val="100000"/>
              </a:lnSpc>
              <a:spcBef>
                <a:spcPts val="600"/>
              </a:spcBef>
              <a:spcAft>
                <a:spcPts val="1200"/>
              </a:spcAft>
              <a:buNone/>
            </a:pPr>
            <a:endParaRPr lang="en-IN" sz="2400" b="1" dirty="0">
              <a:solidFill>
                <a:srgbClr val="00529B"/>
              </a:solidFill>
            </a:endParaRPr>
          </a:p>
          <a:p>
            <a:pPr marL="0" indent="0" defTabSz="685800">
              <a:lnSpc>
                <a:spcPct val="100000"/>
              </a:lnSpc>
              <a:spcBef>
                <a:spcPts val="600"/>
              </a:spcBef>
              <a:spcAft>
                <a:spcPts val="1200"/>
              </a:spcAft>
              <a:buFont typeface="Wingdings" pitchFamily="2" charset="2"/>
              <a:buNone/>
            </a:pPr>
            <a:endParaRPr lang="en-US" sz="2400" b="1" dirty="0">
              <a:solidFill>
                <a:srgbClr val="00529B"/>
              </a:solidFill>
            </a:endParaRPr>
          </a:p>
        </p:txBody>
      </p:sp>
      <p:cxnSp>
        <p:nvCxnSpPr>
          <p:cNvPr id="10" name="Straight Connector 9">
            <a:extLst>
              <a:ext uri="{FF2B5EF4-FFF2-40B4-BE49-F238E27FC236}">
                <a16:creationId xmlns:a16="http://schemas.microsoft.com/office/drawing/2014/main" id="{17D3C62E-1AC1-4292-A854-E8C72A195FB2}"/>
              </a:ext>
              <a:ext uri="{C183D7F6-B498-43B3-948B-1728B52AA6E4}">
                <adec:decorative xmlns:adec="http://schemas.microsoft.com/office/drawing/2017/decorative" val="1"/>
              </a:ext>
            </a:extLst>
          </p:cNvPr>
          <p:cNvCxnSpPr>
            <a:cxnSpLocks/>
          </p:cNvCxnSpPr>
          <p:nvPr/>
        </p:nvCxnSpPr>
        <p:spPr>
          <a:xfrm>
            <a:off x="6096000" y="1547646"/>
            <a:ext cx="0" cy="3763139"/>
          </a:xfrm>
          <a:prstGeom prst="line">
            <a:avLst/>
          </a:prstGeom>
          <a:ln w="254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5">
            <a:extLst>
              <a:ext uri="{FF2B5EF4-FFF2-40B4-BE49-F238E27FC236}">
                <a16:creationId xmlns:a16="http://schemas.microsoft.com/office/drawing/2014/main" id="{FC3EC7ED-2CAB-4075-861E-4FCD3074EFDC}"/>
              </a:ext>
            </a:extLst>
          </p:cNvPr>
          <p:cNvSpPr txBox="1">
            <a:spLocks/>
          </p:cNvSpPr>
          <p:nvPr/>
        </p:nvSpPr>
        <p:spPr>
          <a:xfrm>
            <a:off x="6322778" y="1547646"/>
            <a:ext cx="5031021" cy="41076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Wingdings" pitchFamily="2" charset="2"/>
              <a:buChar char="§"/>
              <a:defRPr lang="en-US" sz="3200" kern="1200" dirty="0">
                <a:solidFill>
                  <a:prstClr val="black"/>
                </a:solidFill>
                <a:latin typeface="+mn-lt"/>
                <a:ea typeface="+mn-ea"/>
                <a:cs typeface="+mn-cs"/>
              </a:defRPr>
            </a:lvl1pPr>
            <a:lvl2pPr marL="573088" indent="-342900" algn="l" defTabSz="914400" rtl="0" eaLnBrk="1" latinLnBrk="0" hangingPunct="1">
              <a:lnSpc>
                <a:spcPct val="90000"/>
              </a:lnSpc>
              <a:spcBef>
                <a:spcPts val="500"/>
              </a:spcBef>
              <a:buFont typeface="Arial" panose="020B0604020202020204" pitchFamily="34" charset="0"/>
              <a:buChar char="•"/>
              <a:defRPr lang="en-US" sz="2800" kern="1200" dirty="0">
                <a:solidFill>
                  <a:prstClr val="black"/>
                </a:solidFill>
                <a:latin typeface="+mn-lt"/>
                <a:ea typeface="+mn-ea"/>
                <a:cs typeface="+mn-cs"/>
              </a:defRPr>
            </a:lvl2pPr>
            <a:lvl3pPr marL="804863" indent="-342900" algn="l" defTabSz="914400" rtl="0" eaLnBrk="1" latinLnBrk="0" hangingPunct="1">
              <a:lnSpc>
                <a:spcPct val="90000"/>
              </a:lnSpc>
              <a:spcBef>
                <a:spcPts val="500"/>
              </a:spcBef>
              <a:buFont typeface="Arial" panose="020B0604020202020204" pitchFamily="34" charset="0"/>
              <a:buChar char="•"/>
              <a:defRPr lang="en-US" sz="2400" kern="1200" dirty="0">
                <a:solidFill>
                  <a:prstClr val="black"/>
                </a:solidFill>
                <a:latin typeface="+mn-lt"/>
                <a:ea typeface="+mn-ea"/>
                <a:cs typeface="+mn-cs"/>
              </a:defRPr>
            </a:lvl3pPr>
            <a:lvl4pPr marL="969962" indent="-285750" algn="l" defTabSz="914400" rtl="0" eaLnBrk="1" latinLnBrk="0" hangingPunct="1">
              <a:lnSpc>
                <a:spcPct val="90000"/>
              </a:lnSpc>
              <a:spcBef>
                <a:spcPts val="500"/>
              </a:spcBef>
              <a:buFont typeface="Arial" panose="020B0604020202020204" pitchFamily="34" charset="0"/>
              <a:buChar char="•"/>
              <a:defRPr lang="en-US" sz="2000" kern="1200" dirty="0">
                <a:solidFill>
                  <a:prstClr val="black"/>
                </a:solidFill>
                <a:latin typeface="+mn-lt"/>
                <a:ea typeface="+mn-ea"/>
                <a:cs typeface="+mn-cs"/>
              </a:defRPr>
            </a:lvl4pPr>
            <a:lvl5pPr marL="1200150" indent="-285750" algn="l" defTabSz="914400" rtl="0" eaLnBrk="1" latinLnBrk="0" hangingPunct="1">
              <a:lnSpc>
                <a:spcPct val="90000"/>
              </a:lnSpc>
              <a:spcBef>
                <a:spcPts val="500"/>
              </a:spcBef>
              <a:buFont typeface="Arial" panose="020B0604020202020204" pitchFamily="34" charset="0"/>
              <a:buChar char="•"/>
              <a:defRPr lang="en-US" sz="1600" kern="1200" dirty="0">
                <a:solidFill>
                  <a:prstClr val="black"/>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Font typeface="Wingdings" pitchFamily="2" charset="2"/>
              <a:buNone/>
            </a:pPr>
            <a:r>
              <a:rPr lang="es-US" sz="2400" b="1" dirty="0">
                <a:solidFill>
                  <a:srgbClr val="00529B"/>
                </a:solidFill>
                <a:latin typeface="Arial"/>
                <a:cs typeface="Arial"/>
              </a:rPr>
              <a:t>Si ya tiene Medicare y quiere realizar cambios en cómo obtener su cobertura:</a:t>
            </a:r>
          </a:p>
          <a:p>
            <a:pPr marL="548640" defTabSz="685800">
              <a:lnSpc>
                <a:spcPct val="100000"/>
              </a:lnSpc>
              <a:spcBef>
                <a:spcPts val="0"/>
              </a:spcBef>
              <a:spcAft>
                <a:spcPts val="1200"/>
              </a:spcAft>
            </a:pPr>
            <a:r>
              <a:rPr lang="es-US" sz="2000" dirty="0">
                <a:solidFill>
                  <a:srgbClr val="00529B"/>
                </a:solidFill>
                <a:latin typeface="Arial" panose="020B0604020202020204" pitchFamily="34" charset="0"/>
                <a:cs typeface="Arial" panose="020B0604020202020204" pitchFamily="34" charset="0"/>
              </a:rPr>
              <a:t>Período de Inscripción Abierta </a:t>
            </a:r>
            <a:br>
              <a:rPr lang="es-US" sz="2000" dirty="0">
                <a:solidFill>
                  <a:srgbClr val="00529B"/>
                </a:solidFill>
                <a:latin typeface="Arial" panose="020B0604020202020204" pitchFamily="34" charset="0"/>
                <a:cs typeface="Arial" panose="020B0604020202020204" pitchFamily="34" charset="0"/>
              </a:rPr>
            </a:br>
            <a:r>
              <a:rPr lang="es-US" sz="2000" dirty="0">
                <a:solidFill>
                  <a:srgbClr val="00529B"/>
                </a:solidFill>
                <a:latin typeface="Arial" panose="020B0604020202020204" pitchFamily="34" charset="0"/>
                <a:cs typeface="Arial" panose="020B0604020202020204" pitchFamily="34" charset="0"/>
              </a:rPr>
              <a:t>(OEP, por sus siglas en inglés)</a:t>
            </a:r>
          </a:p>
          <a:p>
            <a:pPr marL="548640" defTabSz="685800">
              <a:lnSpc>
                <a:spcPct val="100000"/>
              </a:lnSpc>
              <a:spcBef>
                <a:spcPts val="0"/>
              </a:spcBef>
              <a:spcAft>
                <a:spcPts val="1200"/>
              </a:spcAft>
            </a:pPr>
            <a:r>
              <a:rPr lang="es-US" sz="2000" dirty="0">
                <a:solidFill>
                  <a:srgbClr val="00529B"/>
                </a:solidFill>
                <a:latin typeface="Arial" panose="020B0604020202020204" pitchFamily="34" charset="0"/>
                <a:cs typeface="Arial" panose="020B0604020202020204" pitchFamily="34" charset="0"/>
              </a:rPr>
              <a:t>OEP de Medicare </a:t>
            </a:r>
            <a:r>
              <a:rPr lang="es-US" sz="2000" dirty="0" err="1">
                <a:solidFill>
                  <a:srgbClr val="00529B"/>
                </a:solidFill>
                <a:latin typeface="Arial" panose="020B0604020202020204" pitchFamily="34" charset="0"/>
                <a:cs typeface="Arial" panose="020B0604020202020204" pitchFamily="34" charset="0"/>
              </a:rPr>
              <a:t>Advantage</a:t>
            </a:r>
            <a:endParaRPr lang="es-US" sz="2000" dirty="0">
              <a:solidFill>
                <a:srgbClr val="00529B"/>
              </a:solidFill>
              <a:latin typeface="Arial" panose="020B0604020202020204" pitchFamily="34" charset="0"/>
              <a:cs typeface="Arial" panose="020B0604020202020204" pitchFamily="34" charset="0"/>
            </a:endParaRPr>
          </a:p>
          <a:p>
            <a:pPr marL="548640" defTabSz="685800">
              <a:lnSpc>
                <a:spcPct val="100000"/>
              </a:lnSpc>
              <a:spcBef>
                <a:spcPts val="0"/>
              </a:spcBef>
              <a:spcAft>
                <a:spcPts val="1200"/>
              </a:spcAft>
            </a:pPr>
            <a:r>
              <a:rPr lang="es-US" sz="2000" dirty="0">
                <a:solidFill>
                  <a:srgbClr val="00529B"/>
                </a:solidFill>
                <a:latin typeface="Arial" panose="020B0604020202020204" pitchFamily="34" charset="0"/>
                <a:cs typeface="Arial" panose="020B0604020202020204" pitchFamily="34" charset="0"/>
              </a:rPr>
              <a:t>Período de Inscripción Abierta para Individuos Institucionalizados (OEPI)</a:t>
            </a:r>
          </a:p>
          <a:p>
            <a:pPr marL="548640" defTabSz="685800">
              <a:lnSpc>
                <a:spcPct val="100000"/>
              </a:lnSpc>
              <a:spcBef>
                <a:spcPts val="0"/>
              </a:spcBef>
              <a:spcAft>
                <a:spcPts val="1200"/>
              </a:spcAft>
            </a:pPr>
            <a:r>
              <a:rPr lang="es-US" sz="2000" dirty="0">
                <a:solidFill>
                  <a:srgbClr val="00529B"/>
                </a:solidFill>
                <a:latin typeface="Arial" panose="020B0604020202020204" pitchFamily="34" charset="0"/>
                <a:cs typeface="Arial" panose="020B0604020202020204" pitchFamily="34" charset="0"/>
              </a:rPr>
              <a:t>Período de Inscripción Especial </a:t>
            </a:r>
            <a:br>
              <a:rPr lang="es-US" sz="2000" dirty="0">
                <a:solidFill>
                  <a:srgbClr val="00529B"/>
                </a:solidFill>
                <a:latin typeface="Arial" panose="020B0604020202020204" pitchFamily="34" charset="0"/>
                <a:cs typeface="Arial" panose="020B0604020202020204" pitchFamily="34" charset="0"/>
              </a:rPr>
            </a:br>
            <a:r>
              <a:rPr lang="es-US" sz="2000" dirty="0">
                <a:solidFill>
                  <a:srgbClr val="00529B"/>
                </a:solidFill>
                <a:latin typeface="Arial" panose="020B0604020202020204" pitchFamily="34" charset="0"/>
                <a:cs typeface="Arial" panose="020B0604020202020204" pitchFamily="34" charset="0"/>
              </a:rPr>
              <a:t>(SEP, por sus siglas en inglés) </a:t>
            </a:r>
            <a:br>
              <a:rPr lang="es-US" sz="2000" dirty="0">
                <a:solidFill>
                  <a:srgbClr val="00529B"/>
                </a:solidFill>
                <a:latin typeface="Arial" panose="020B0604020202020204" pitchFamily="34" charset="0"/>
                <a:cs typeface="Arial" panose="020B0604020202020204" pitchFamily="34" charset="0"/>
              </a:rPr>
            </a:br>
            <a:r>
              <a:rPr lang="es-US" sz="2000" dirty="0">
                <a:solidFill>
                  <a:srgbClr val="00529B"/>
                </a:solidFill>
                <a:latin typeface="Arial" panose="020B0604020202020204" pitchFamily="34" charset="0"/>
                <a:cs typeface="Arial" panose="020B0604020202020204" pitchFamily="34" charset="0"/>
              </a:rPr>
              <a:t>(en determinadas circunstancias)</a:t>
            </a:r>
          </a:p>
          <a:p>
            <a:pPr marL="0" indent="0" defTabSz="685800">
              <a:lnSpc>
                <a:spcPct val="100000"/>
              </a:lnSpc>
              <a:spcBef>
                <a:spcPts val="0"/>
              </a:spcBef>
              <a:spcAft>
                <a:spcPts val="1200"/>
              </a:spcAft>
              <a:buNone/>
            </a:pPr>
            <a:endParaRPr lang="en-IN" sz="2400" b="1" dirty="0">
              <a:solidFill>
                <a:srgbClr val="00529B"/>
              </a:solidFill>
              <a:latin typeface="Arial" panose="020B0604020202020204" pitchFamily="34" charset="0"/>
              <a:cs typeface="Arial" panose="020B0604020202020204" pitchFamily="34" charset="0"/>
            </a:endParaRPr>
          </a:p>
          <a:p>
            <a:pPr marL="0" indent="0" defTabSz="685800">
              <a:lnSpc>
                <a:spcPct val="100000"/>
              </a:lnSpc>
              <a:spcBef>
                <a:spcPts val="0"/>
              </a:spcBef>
              <a:spcAft>
                <a:spcPts val="1200"/>
              </a:spcAft>
              <a:buNone/>
            </a:pPr>
            <a:endParaRPr lang="en-IN" sz="2400" b="1" dirty="0">
              <a:solidFill>
                <a:srgbClr val="00529B"/>
              </a:solidFill>
              <a:latin typeface="Arial" panose="020B0604020202020204" pitchFamily="34" charset="0"/>
              <a:cs typeface="Arial" panose="020B0604020202020204" pitchFamily="34" charset="0"/>
            </a:endParaRPr>
          </a:p>
          <a:p>
            <a:pPr marL="0" indent="0" defTabSz="685800">
              <a:lnSpc>
                <a:spcPct val="100000"/>
              </a:lnSpc>
              <a:spcBef>
                <a:spcPts val="0"/>
              </a:spcBef>
              <a:spcAft>
                <a:spcPts val="1200"/>
              </a:spcAft>
              <a:buFont typeface="Wingdings" pitchFamily="2" charset="2"/>
              <a:buNone/>
            </a:pPr>
            <a:endParaRPr lang="en-US" sz="2400" b="1" dirty="0">
              <a:solidFill>
                <a:srgbClr val="00529B"/>
              </a:solidFill>
              <a:latin typeface="Arial"/>
              <a:cs typeface="Arial"/>
            </a:endParaRPr>
          </a:p>
        </p:txBody>
      </p:sp>
      <p:sp>
        <p:nvSpPr>
          <p:cNvPr id="5" name="Slide Number Placeholder 4">
            <a:extLst>
              <a:ext uri="{FF2B5EF4-FFF2-40B4-BE49-F238E27FC236}">
                <a16:creationId xmlns:a16="http://schemas.microsoft.com/office/drawing/2014/main" id="{95305251-6886-4993-A42E-520DB05A0F7C}"/>
              </a:ext>
            </a:extLst>
          </p:cNvPr>
          <p:cNvSpPr>
            <a:spLocks noGrp="1"/>
          </p:cNvSpPr>
          <p:nvPr>
            <p:ph type="sldNum" sz="quarter" idx="12"/>
          </p:nvPr>
        </p:nvSpPr>
        <p:spPr/>
        <p:txBody>
          <a:bodyPr/>
          <a:lstStyle/>
          <a:p>
            <a:fld id="{48F63A3B-78C7-47BE-AE5E-E10140E04643}" type="slidenum">
              <a:rPr lang="en-US" smtClean="0"/>
              <a:pPr/>
              <a:t>17</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166598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4" end="4"/>
                                            </p:txEl>
                                          </p:spTgt>
                                        </p:tgtEl>
                                        <p:attrNameLst>
                                          <p:attrName>style.visibility</p:attrName>
                                        </p:attrNameLst>
                                      </p:cBhvr>
                                      <p:to>
                                        <p:strVal val="visible"/>
                                      </p:to>
                                    </p:set>
                                  </p:childTnLst>
                                </p:cTn>
                              </p:par>
                            </p:childTnLst>
                          </p:cTn>
                        </p:par>
                        <p:par>
                          <p:cTn id="15" fill="hold">
                            <p:stCondLst>
                              <p:cond delay="0"/>
                            </p:stCondLst>
                            <p:childTnLst>
                              <p:par>
                                <p:cTn id="16" presetID="22" presetClass="entr" presetSubtype="1"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r>
              <a:rPr lang="es-US" sz="3000" dirty="0"/>
              <a:t>Período de Inscripción Inicial </a:t>
            </a:r>
            <a:br>
              <a:rPr lang="es-US" sz="3000" dirty="0"/>
            </a:br>
            <a:r>
              <a:rPr lang="es-US" sz="3000" dirty="0"/>
              <a:t>(IEP, por sus siglas en inglés) </a:t>
            </a:r>
          </a:p>
        </p:txBody>
      </p:sp>
      <p:sp>
        <p:nvSpPr>
          <p:cNvPr id="120" name="TextBox 119">
            <a:extLst>
              <a:ext uri="{FF2B5EF4-FFF2-40B4-BE49-F238E27FC236}">
                <a16:creationId xmlns:a16="http://schemas.microsoft.com/office/drawing/2014/main" id="{299930E1-7F7B-4B5D-B24E-F0893B1C396A}"/>
              </a:ext>
            </a:extLst>
          </p:cNvPr>
          <p:cNvSpPr txBox="1"/>
          <p:nvPr/>
        </p:nvSpPr>
        <p:spPr>
          <a:xfrm>
            <a:off x="3666462" y="1131925"/>
            <a:ext cx="4520206" cy="523220"/>
          </a:xfrm>
          <a:prstGeom prst="rect">
            <a:avLst/>
          </a:prstGeom>
          <a:noFill/>
        </p:spPr>
        <p:txBody>
          <a:bodyPr wrap="square" rtlCol="0">
            <a:spAutoFit/>
          </a:bodyPr>
          <a:lstStyle/>
          <a:p>
            <a:pPr algn="ctr"/>
            <a:r>
              <a:rPr lang="es-US" sz="2800" b="1" dirty="0">
                <a:solidFill>
                  <a:srgbClr val="00529B"/>
                </a:solidFill>
                <a:latin typeface="Arial" panose="020B0604020202020204" pitchFamily="34" charset="0"/>
                <a:cs typeface="Arial" panose="020B0604020202020204" pitchFamily="34" charset="0"/>
              </a:rPr>
              <a:t>Período de 7 meses</a:t>
            </a:r>
          </a:p>
        </p:txBody>
      </p:sp>
      <p:grpSp>
        <p:nvGrpSpPr>
          <p:cNvPr id="11" name="Month 1 to 3 before" descr="Tres iconos con calendario que indican los tres meses antes del mes en el que cumple 65 años ">
            <a:extLst>
              <a:ext uri="{FF2B5EF4-FFF2-40B4-BE49-F238E27FC236}">
                <a16:creationId xmlns:a16="http://schemas.microsoft.com/office/drawing/2014/main" id="{C1776E50-A0B2-49F5-9FA7-A0AEEBBC0C03}"/>
              </a:ext>
            </a:extLst>
          </p:cNvPr>
          <p:cNvGrpSpPr/>
          <p:nvPr/>
        </p:nvGrpSpPr>
        <p:grpSpPr>
          <a:xfrm>
            <a:off x="1216000" y="1853745"/>
            <a:ext cx="3405913" cy="1231499"/>
            <a:chOff x="1216000" y="1853745"/>
            <a:chExt cx="3405913" cy="1231499"/>
          </a:xfrm>
        </p:grpSpPr>
        <p:pic>
          <p:nvPicPr>
            <p:cNvPr id="10" name="Picture 9">
              <a:extLst>
                <a:ext uri="{FF2B5EF4-FFF2-40B4-BE49-F238E27FC236}">
                  <a16:creationId xmlns:a16="http://schemas.microsoft.com/office/drawing/2014/main" id="{E411D0F2-AB65-4E26-BF15-A1A32B04FB8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16000" y="1853745"/>
              <a:ext cx="969348" cy="1231499"/>
            </a:xfrm>
            <a:prstGeom prst="rect">
              <a:avLst/>
            </a:prstGeom>
          </p:spPr>
        </p:pic>
        <p:sp>
          <p:nvSpPr>
            <p:cNvPr id="123" name="TextBox 122">
              <a:extLst>
                <a:ext uri="{FF2B5EF4-FFF2-40B4-BE49-F238E27FC236}">
                  <a16:creationId xmlns:a16="http://schemas.microsoft.com/office/drawing/2014/main" id="{EE14C387-2225-46FB-BA60-A4AE4C0913AD}"/>
                </a:ext>
              </a:extLst>
            </p:cNvPr>
            <p:cNvSpPr txBox="1"/>
            <p:nvPr/>
          </p:nvSpPr>
          <p:spPr>
            <a:xfrm>
              <a:off x="1288219" y="2258947"/>
              <a:ext cx="829402" cy="769441"/>
            </a:xfrm>
            <a:prstGeom prst="rect">
              <a:avLst/>
            </a:prstGeom>
            <a:solidFill>
              <a:srgbClr val="0070C0"/>
            </a:solidFill>
            <a:ln>
              <a:solidFill>
                <a:schemeClr val="bg1"/>
              </a:solidFill>
            </a:ln>
          </p:spPr>
          <p:txBody>
            <a:bodyPr wrap="square" lIns="0" tIns="0" rIns="0" bIns="0" rtlCol="0">
              <a:spAutoFit/>
            </a:bodyPr>
            <a:lstStyle/>
            <a:p>
              <a:pPr algn="ctr"/>
              <a:r>
                <a:rPr lang="es-US" sz="1400" b="1">
                  <a:solidFill>
                    <a:schemeClr val="bg1"/>
                  </a:solidFill>
                </a:rPr>
                <a:t>MES</a:t>
              </a:r>
            </a:p>
            <a:p>
              <a:pPr algn="ctr"/>
              <a:r>
                <a:rPr lang="es-US" sz="3600" b="1">
                  <a:solidFill>
                    <a:schemeClr val="bg1"/>
                  </a:solidFill>
                </a:rPr>
                <a:t>1</a:t>
              </a:r>
            </a:p>
          </p:txBody>
        </p:sp>
        <p:pic>
          <p:nvPicPr>
            <p:cNvPr id="162" name="Picture 161">
              <a:extLst>
                <a:ext uri="{FF2B5EF4-FFF2-40B4-BE49-F238E27FC236}">
                  <a16:creationId xmlns:a16="http://schemas.microsoft.com/office/drawing/2014/main" id="{8891ABDD-4442-4DCE-AB3A-868B61B994E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23395" y="1853745"/>
              <a:ext cx="969348" cy="1231499"/>
            </a:xfrm>
            <a:prstGeom prst="rect">
              <a:avLst/>
            </a:prstGeom>
          </p:spPr>
        </p:pic>
        <p:pic>
          <p:nvPicPr>
            <p:cNvPr id="163" name="Picture 162">
              <a:extLst>
                <a:ext uri="{FF2B5EF4-FFF2-40B4-BE49-F238E27FC236}">
                  <a16:creationId xmlns:a16="http://schemas.microsoft.com/office/drawing/2014/main" id="{E4B9E3EF-32E0-4397-9834-223050BEC36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652565" y="1853745"/>
              <a:ext cx="969348" cy="1231499"/>
            </a:xfrm>
            <a:prstGeom prst="rect">
              <a:avLst/>
            </a:prstGeom>
          </p:spPr>
        </p:pic>
        <p:sp>
          <p:nvSpPr>
            <p:cNvPr id="131" name="TextBox 130">
              <a:extLst>
                <a:ext uri="{FF2B5EF4-FFF2-40B4-BE49-F238E27FC236}">
                  <a16:creationId xmlns:a16="http://schemas.microsoft.com/office/drawing/2014/main" id="{A41D7829-A2CF-4C95-8E77-7D9DE256D8BC}"/>
                </a:ext>
              </a:extLst>
            </p:cNvPr>
            <p:cNvSpPr txBox="1"/>
            <p:nvPr/>
          </p:nvSpPr>
          <p:spPr>
            <a:xfrm>
              <a:off x="2487891" y="2265538"/>
              <a:ext cx="829402" cy="769441"/>
            </a:xfrm>
            <a:prstGeom prst="rect">
              <a:avLst/>
            </a:prstGeom>
            <a:solidFill>
              <a:srgbClr val="0070C0"/>
            </a:solidFill>
            <a:ln>
              <a:solidFill>
                <a:schemeClr val="bg1"/>
              </a:solidFill>
            </a:ln>
          </p:spPr>
          <p:txBody>
            <a:bodyPr wrap="square" lIns="0" tIns="0" rIns="0" bIns="0" rtlCol="0">
              <a:spAutoFit/>
            </a:bodyPr>
            <a:lstStyle/>
            <a:p>
              <a:pPr algn="ctr"/>
              <a:r>
                <a:rPr lang="es-US" sz="1400" b="1">
                  <a:solidFill>
                    <a:schemeClr val="bg1"/>
                  </a:solidFill>
                </a:rPr>
                <a:t>MES</a:t>
              </a:r>
            </a:p>
            <a:p>
              <a:pPr algn="ctr"/>
              <a:r>
                <a:rPr lang="es-US" sz="3600" b="1">
                  <a:solidFill>
                    <a:schemeClr val="bg1"/>
                  </a:solidFill>
                </a:rPr>
                <a:t>2</a:t>
              </a:r>
            </a:p>
          </p:txBody>
        </p:sp>
        <p:sp>
          <p:nvSpPr>
            <p:cNvPr id="139" name="TextBox 138">
              <a:extLst>
                <a:ext uri="{FF2B5EF4-FFF2-40B4-BE49-F238E27FC236}">
                  <a16:creationId xmlns:a16="http://schemas.microsoft.com/office/drawing/2014/main" id="{1E896F60-1466-4907-9793-E31256BCD44D}"/>
                </a:ext>
              </a:extLst>
            </p:cNvPr>
            <p:cNvSpPr txBox="1"/>
            <p:nvPr/>
          </p:nvSpPr>
          <p:spPr>
            <a:xfrm>
              <a:off x="3712104" y="2264657"/>
              <a:ext cx="829402" cy="769441"/>
            </a:xfrm>
            <a:prstGeom prst="rect">
              <a:avLst/>
            </a:prstGeom>
            <a:solidFill>
              <a:srgbClr val="0070C0"/>
            </a:solidFill>
            <a:ln>
              <a:solidFill>
                <a:schemeClr val="bg1"/>
              </a:solidFill>
            </a:ln>
          </p:spPr>
          <p:txBody>
            <a:bodyPr wrap="square" lIns="0" tIns="0" rIns="0" bIns="0" rtlCol="0">
              <a:spAutoFit/>
            </a:bodyPr>
            <a:lstStyle/>
            <a:p>
              <a:pPr algn="ctr"/>
              <a:r>
                <a:rPr lang="es-US" sz="1400" b="1">
                  <a:solidFill>
                    <a:schemeClr val="bg1"/>
                  </a:solidFill>
                </a:rPr>
                <a:t>MES</a:t>
              </a:r>
            </a:p>
            <a:p>
              <a:pPr algn="ctr"/>
              <a:r>
                <a:rPr lang="es-US" sz="3600" b="1">
                  <a:solidFill>
                    <a:schemeClr val="bg1"/>
                  </a:solidFill>
                </a:rPr>
                <a:t>3</a:t>
              </a:r>
            </a:p>
          </p:txBody>
        </p:sp>
      </p:grpSp>
      <p:sp>
        <p:nvSpPr>
          <p:cNvPr id="89" name="Rectangle 88" descr="Cuadro: Si hace su solicitud antes de cumplir 65 años, su cobertura comienza el mes en que cumple 65 años. ">
            <a:extLst>
              <a:ext uri="{FF2B5EF4-FFF2-40B4-BE49-F238E27FC236}">
                <a16:creationId xmlns:a16="http://schemas.microsoft.com/office/drawing/2014/main" id="{19D5B0BD-A037-4913-99EC-9A3D0BE30E2D}"/>
              </a:ext>
            </a:extLst>
          </p:cNvPr>
          <p:cNvSpPr/>
          <p:nvPr/>
        </p:nvSpPr>
        <p:spPr>
          <a:xfrm>
            <a:off x="1217252" y="3315967"/>
            <a:ext cx="3401535" cy="1102954"/>
          </a:xfrm>
          <a:prstGeom prst="rect">
            <a:avLst/>
          </a:prstGeom>
          <a:solidFill>
            <a:schemeClr val="accent5">
              <a:lumMod val="20000"/>
              <a:lumOff val="80000"/>
            </a:schemeClr>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US">
                <a:solidFill>
                  <a:srgbClr val="00529B"/>
                </a:solidFill>
                <a:latin typeface="Arial" panose="020B0604020202020204" pitchFamily="34" charset="0"/>
                <a:cs typeface="Arial" panose="020B0604020202020204" pitchFamily="34" charset="0"/>
              </a:rPr>
              <a:t>Si hace su solicitud </a:t>
            </a:r>
            <a:r>
              <a:rPr lang="es-US" b="1">
                <a:solidFill>
                  <a:srgbClr val="00529B"/>
                </a:solidFill>
                <a:latin typeface="Arial" panose="020B0604020202020204" pitchFamily="34" charset="0"/>
                <a:cs typeface="Arial" panose="020B0604020202020204" pitchFamily="34" charset="0"/>
              </a:rPr>
              <a:t>antes</a:t>
            </a:r>
            <a:r>
              <a:rPr lang="es-US">
                <a:solidFill>
                  <a:srgbClr val="00529B"/>
                </a:solidFill>
                <a:latin typeface="Arial" panose="020B0604020202020204" pitchFamily="34" charset="0"/>
                <a:cs typeface="Arial" panose="020B0604020202020204" pitchFamily="34" charset="0"/>
              </a:rPr>
              <a:t> de cumplir 65, su cobertura empieza el 1</a:t>
            </a:r>
            <a:r>
              <a:rPr lang="es-US" baseline="30000">
                <a:solidFill>
                  <a:srgbClr val="00529B"/>
                </a:solidFill>
                <a:latin typeface="Arial" panose="020B0604020202020204" pitchFamily="34" charset="0"/>
                <a:cs typeface="Arial" panose="020B0604020202020204" pitchFamily="34" charset="0"/>
              </a:rPr>
              <a:t>°</a:t>
            </a:r>
            <a:r>
              <a:rPr lang="es-US">
                <a:solidFill>
                  <a:srgbClr val="00529B"/>
                </a:solidFill>
                <a:latin typeface="Arial" panose="020B0604020202020204" pitchFamily="34" charset="0"/>
                <a:cs typeface="Arial" panose="020B0604020202020204" pitchFamily="34" charset="0"/>
              </a:rPr>
              <a:t> día del mes de su cumpleaños. </a:t>
            </a:r>
          </a:p>
        </p:txBody>
      </p:sp>
      <p:cxnSp>
        <p:nvCxnSpPr>
          <p:cNvPr id="43" name="Straight Connector 42">
            <a:extLst>
              <a:ext uri="{FF2B5EF4-FFF2-40B4-BE49-F238E27FC236}">
                <a16:creationId xmlns:a16="http://schemas.microsoft.com/office/drawing/2014/main" id="{2AAF514A-F32B-4FAB-B9CD-20B1FB335744}"/>
              </a:ext>
              <a:ext uri="{C183D7F6-B498-43B3-948B-1728B52AA6E4}">
                <adec:decorative xmlns:adec="http://schemas.microsoft.com/office/drawing/2017/decorative" val="1"/>
              </a:ext>
            </a:extLst>
          </p:cNvPr>
          <p:cNvCxnSpPr>
            <a:cxnSpLocks/>
          </p:cNvCxnSpPr>
          <p:nvPr/>
        </p:nvCxnSpPr>
        <p:spPr>
          <a:xfrm>
            <a:off x="5033127" y="1723732"/>
            <a:ext cx="0" cy="287979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12" name="65" descr="Un icono con calendario que representa el mes de su cumpleaños con una estrella etiquetada 65">
            <a:extLst>
              <a:ext uri="{FF2B5EF4-FFF2-40B4-BE49-F238E27FC236}">
                <a16:creationId xmlns:a16="http://schemas.microsoft.com/office/drawing/2014/main" id="{29DB3E8D-C3A4-41A4-A4EB-7DE26040D6B4}"/>
              </a:ext>
            </a:extLst>
          </p:cNvPr>
          <p:cNvGrpSpPr/>
          <p:nvPr/>
        </p:nvGrpSpPr>
        <p:grpSpPr>
          <a:xfrm>
            <a:off x="5432042" y="1782281"/>
            <a:ext cx="1747792" cy="1300071"/>
            <a:chOff x="5432042" y="1782281"/>
            <a:chExt cx="1747792" cy="1300071"/>
          </a:xfrm>
        </p:grpSpPr>
        <p:grpSp>
          <p:nvGrpSpPr>
            <p:cNvPr id="171" name="Group 170" descr="Icono con calendario que indica el mes 4 con globos para destacar el mes del 65° cumpleaños">
              <a:extLst>
                <a:ext uri="{FF2B5EF4-FFF2-40B4-BE49-F238E27FC236}">
                  <a16:creationId xmlns:a16="http://schemas.microsoft.com/office/drawing/2014/main" id="{CAF881E5-B425-4108-A770-252C929D49A2}"/>
                </a:ext>
              </a:extLst>
            </p:cNvPr>
            <p:cNvGrpSpPr/>
            <p:nvPr/>
          </p:nvGrpSpPr>
          <p:grpSpPr>
            <a:xfrm>
              <a:off x="5432042" y="1876031"/>
              <a:ext cx="970415" cy="1206321"/>
              <a:chOff x="2680273" y="3538580"/>
              <a:chExt cx="970415" cy="1206321"/>
            </a:xfrm>
          </p:grpSpPr>
          <p:sp>
            <p:nvSpPr>
              <p:cNvPr id="172" name="Rectangle 171">
                <a:extLst>
                  <a:ext uri="{FF2B5EF4-FFF2-40B4-BE49-F238E27FC236}">
                    <a16:creationId xmlns:a16="http://schemas.microsoft.com/office/drawing/2014/main" id="{02D9BCE3-75CF-409F-8881-0D45820E0F8F}"/>
                  </a:ext>
                </a:extLst>
              </p:cNvPr>
              <p:cNvSpPr/>
              <p:nvPr/>
            </p:nvSpPr>
            <p:spPr>
              <a:xfrm>
                <a:off x="2680273" y="3847353"/>
                <a:ext cx="970415" cy="897548"/>
              </a:xfrm>
              <a:prstGeom prst="rect">
                <a:avLst/>
              </a:prstGeom>
              <a:solidFill>
                <a:srgbClr val="FFC000"/>
              </a:solidFill>
              <a:ln w="9525" cap="flat">
                <a:noFill/>
                <a:prstDash val="solid"/>
                <a:miter/>
              </a:ln>
            </p:spPr>
            <p:txBody>
              <a:bodyPr rtlCol="0" anchor="ctr"/>
              <a:lstStyle/>
              <a:p>
                <a:endParaRPr lang="en-US" dirty="0"/>
              </a:p>
            </p:txBody>
          </p:sp>
          <p:grpSp>
            <p:nvGrpSpPr>
              <p:cNvPr id="173" name="Group 172">
                <a:extLst>
                  <a:ext uri="{FF2B5EF4-FFF2-40B4-BE49-F238E27FC236}">
                    <a16:creationId xmlns:a16="http://schemas.microsoft.com/office/drawing/2014/main" id="{199774B2-6C2B-4A19-A5FF-933A0B56C693}"/>
                  </a:ext>
                </a:extLst>
              </p:cNvPr>
              <p:cNvGrpSpPr/>
              <p:nvPr/>
            </p:nvGrpSpPr>
            <p:grpSpPr>
              <a:xfrm>
                <a:off x="2680273" y="3538580"/>
                <a:ext cx="970415" cy="274840"/>
                <a:chOff x="5808316" y="4157923"/>
                <a:chExt cx="970415" cy="274840"/>
              </a:xfrm>
            </p:grpSpPr>
            <p:sp>
              <p:nvSpPr>
                <p:cNvPr id="174" name="Rectangle 173">
                  <a:extLst>
                    <a:ext uri="{FF2B5EF4-FFF2-40B4-BE49-F238E27FC236}">
                      <a16:creationId xmlns:a16="http://schemas.microsoft.com/office/drawing/2014/main" id="{75750A56-B0DE-4CDD-A463-DBD7260F3322}"/>
                    </a:ext>
                  </a:extLst>
                </p:cNvPr>
                <p:cNvSpPr/>
                <p:nvPr/>
              </p:nvSpPr>
              <p:spPr>
                <a:xfrm>
                  <a:off x="5808316" y="4249883"/>
                  <a:ext cx="970415"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Flowchart: Terminator 174">
                  <a:extLst>
                    <a:ext uri="{FF2B5EF4-FFF2-40B4-BE49-F238E27FC236}">
                      <a16:creationId xmlns:a16="http://schemas.microsoft.com/office/drawing/2014/main" id="{21E5E573-758E-4EE4-BE65-1C6841D1AA2D}"/>
                    </a:ext>
                  </a:extLst>
                </p:cNvPr>
                <p:cNvSpPr/>
                <p:nvPr/>
              </p:nvSpPr>
              <p:spPr>
                <a:xfrm rot="5400000">
                  <a:off x="6504772" y="4206569"/>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Flowchart: Terminator 175">
                  <a:extLst>
                    <a:ext uri="{FF2B5EF4-FFF2-40B4-BE49-F238E27FC236}">
                      <a16:creationId xmlns:a16="http://schemas.microsoft.com/office/drawing/2014/main" id="{4B526468-1F4C-4CB7-9F61-D46F99AA7E90}"/>
                    </a:ext>
                  </a:extLst>
                </p:cNvPr>
                <p:cNvSpPr/>
                <p:nvPr/>
              </p:nvSpPr>
              <p:spPr>
                <a:xfrm rot="5400000">
                  <a:off x="6211399" y="4203643"/>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Flowchart: Terminator 176">
                  <a:extLst>
                    <a:ext uri="{FF2B5EF4-FFF2-40B4-BE49-F238E27FC236}">
                      <a16:creationId xmlns:a16="http://schemas.microsoft.com/office/drawing/2014/main" id="{7FF266A2-8C06-468B-87FE-E82BFDD452E3}"/>
                    </a:ext>
                  </a:extLst>
                </p:cNvPr>
                <p:cNvSpPr/>
                <p:nvPr/>
              </p:nvSpPr>
              <p:spPr>
                <a:xfrm rot="5400000">
                  <a:off x="5913760" y="4203643"/>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52" name="TextBox 151">
              <a:extLst>
                <a:ext uri="{FF2B5EF4-FFF2-40B4-BE49-F238E27FC236}">
                  <a16:creationId xmlns:a16="http://schemas.microsoft.com/office/drawing/2014/main" id="{2B44A6C3-B1DF-4064-91BC-173D520A32F4}"/>
                </a:ext>
              </a:extLst>
            </p:cNvPr>
            <p:cNvSpPr txBox="1"/>
            <p:nvPr/>
          </p:nvSpPr>
          <p:spPr>
            <a:xfrm>
              <a:off x="5492376" y="2260444"/>
              <a:ext cx="829402" cy="768096"/>
            </a:xfrm>
            <a:prstGeom prst="rect">
              <a:avLst/>
            </a:prstGeom>
            <a:solidFill>
              <a:srgbClr val="FFC000"/>
            </a:solidFill>
            <a:ln>
              <a:solidFill>
                <a:schemeClr val="bg1"/>
              </a:solidFill>
            </a:ln>
          </p:spPr>
          <p:txBody>
            <a:bodyPr wrap="square" lIns="0" tIns="0" rIns="0" bIns="0" rtlCol="0" anchor="ctr">
              <a:noAutofit/>
            </a:bodyPr>
            <a:lstStyle/>
            <a:p>
              <a:pPr algn="ctr"/>
              <a:r>
                <a:rPr lang="es-US" sz="1400" b="1" dirty="0">
                  <a:solidFill>
                    <a:schemeClr val="accent1">
                      <a:lumMod val="50000"/>
                    </a:schemeClr>
                  </a:solidFill>
                </a:rPr>
                <a:t>Cumpleaños</a:t>
              </a:r>
            </a:p>
            <a:p>
              <a:pPr algn="ctr"/>
              <a:r>
                <a:rPr lang="es-US" sz="1400" b="1" dirty="0">
                  <a:solidFill>
                    <a:schemeClr val="accent1">
                      <a:lumMod val="50000"/>
                    </a:schemeClr>
                  </a:solidFill>
                </a:rPr>
                <a:t>MES</a:t>
              </a:r>
            </a:p>
          </p:txBody>
        </p:sp>
        <p:pic>
          <p:nvPicPr>
            <p:cNvPr id="157" name="Graphic 156" descr="Cintas">
              <a:extLst>
                <a:ext uri="{FF2B5EF4-FFF2-40B4-BE49-F238E27FC236}">
                  <a16:creationId xmlns:a16="http://schemas.microsoft.com/office/drawing/2014/main" id="{3F3AEE97-3E5F-4054-BF9A-04E774257A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462546">
              <a:off x="7005502" y="1782281"/>
              <a:ext cx="174332" cy="174332"/>
            </a:xfrm>
            <a:prstGeom prst="rect">
              <a:avLst/>
            </a:prstGeom>
          </p:spPr>
        </p:pic>
      </p:grpSp>
      <p:pic>
        <p:nvPicPr>
          <p:cNvPr id="2" name="Picture 1">
            <a:extLst>
              <a:ext uri="{FF2B5EF4-FFF2-40B4-BE49-F238E27FC236}">
                <a16:creationId xmlns:a16="http://schemas.microsoft.com/office/drawing/2014/main" id="{E9ACA318-C52F-48C4-8CA4-BFCF105FC00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027493" y="1477051"/>
            <a:ext cx="1079086" cy="1091279"/>
          </a:xfrm>
          <a:prstGeom prst="rect">
            <a:avLst/>
          </a:prstGeom>
        </p:spPr>
      </p:pic>
      <p:grpSp>
        <p:nvGrpSpPr>
          <p:cNvPr id="164" name="Month 1 to 3 after" descr="Tres iconos con calendario que indican los tres meses después del mes en el que cumple 65 años">
            <a:extLst>
              <a:ext uri="{FF2B5EF4-FFF2-40B4-BE49-F238E27FC236}">
                <a16:creationId xmlns:a16="http://schemas.microsoft.com/office/drawing/2014/main" id="{D60ADF07-919F-40FB-9217-001EBCCB9514}"/>
              </a:ext>
            </a:extLst>
          </p:cNvPr>
          <p:cNvGrpSpPr/>
          <p:nvPr/>
        </p:nvGrpSpPr>
        <p:grpSpPr>
          <a:xfrm>
            <a:off x="7351259" y="1853745"/>
            <a:ext cx="3405913" cy="1231499"/>
            <a:chOff x="1216000" y="1853745"/>
            <a:chExt cx="3405913" cy="1231499"/>
          </a:xfrm>
        </p:grpSpPr>
        <p:pic>
          <p:nvPicPr>
            <p:cNvPr id="165" name="Picture 164">
              <a:extLst>
                <a:ext uri="{FF2B5EF4-FFF2-40B4-BE49-F238E27FC236}">
                  <a16:creationId xmlns:a16="http://schemas.microsoft.com/office/drawing/2014/main" id="{E2EA5DEF-4FBA-4CBC-8C59-0BD7182AF2C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16000" y="1853745"/>
              <a:ext cx="969348" cy="1231499"/>
            </a:xfrm>
            <a:prstGeom prst="rect">
              <a:avLst/>
            </a:prstGeom>
          </p:spPr>
        </p:pic>
        <p:sp>
          <p:nvSpPr>
            <p:cNvPr id="166" name="TextBox 165">
              <a:extLst>
                <a:ext uri="{FF2B5EF4-FFF2-40B4-BE49-F238E27FC236}">
                  <a16:creationId xmlns:a16="http://schemas.microsoft.com/office/drawing/2014/main" id="{A3866247-FF19-4DD4-856F-07915B3856B5}"/>
                </a:ext>
              </a:extLst>
            </p:cNvPr>
            <p:cNvSpPr txBox="1"/>
            <p:nvPr/>
          </p:nvSpPr>
          <p:spPr>
            <a:xfrm>
              <a:off x="1288219" y="2258947"/>
              <a:ext cx="829402" cy="769441"/>
            </a:xfrm>
            <a:prstGeom prst="rect">
              <a:avLst/>
            </a:prstGeom>
            <a:solidFill>
              <a:srgbClr val="0070C0"/>
            </a:solidFill>
            <a:ln>
              <a:solidFill>
                <a:schemeClr val="bg1"/>
              </a:solidFill>
            </a:ln>
          </p:spPr>
          <p:txBody>
            <a:bodyPr wrap="square" lIns="0" tIns="0" rIns="0" bIns="0" rtlCol="0">
              <a:spAutoFit/>
            </a:bodyPr>
            <a:lstStyle/>
            <a:p>
              <a:pPr algn="ctr"/>
              <a:r>
                <a:rPr lang="es-US" sz="1400" b="1">
                  <a:solidFill>
                    <a:schemeClr val="bg1"/>
                  </a:solidFill>
                </a:rPr>
                <a:t>MES</a:t>
              </a:r>
            </a:p>
            <a:p>
              <a:pPr algn="ctr"/>
              <a:r>
                <a:rPr lang="es-US" sz="3600" b="1">
                  <a:solidFill>
                    <a:schemeClr val="bg1"/>
                  </a:solidFill>
                </a:rPr>
                <a:t>1</a:t>
              </a:r>
            </a:p>
          </p:txBody>
        </p:sp>
        <p:pic>
          <p:nvPicPr>
            <p:cNvPr id="167" name="Picture 166">
              <a:extLst>
                <a:ext uri="{FF2B5EF4-FFF2-40B4-BE49-F238E27FC236}">
                  <a16:creationId xmlns:a16="http://schemas.microsoft.com/office/drawing/2014/main" id="{4D85EB0E-33ED-4CC6-A415-F4B77889ED7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23395" y="1853745"/>
              <a:ext cx="969348" cy="1231499"/>
            </a:xfrm>
            <a:prstGeom prst="rect">
              <a:avLst/>
            </a:prstGeom>
          </p:spPr>
        </p:pic>
        <p:pic>
          <p:nvPicPr>
            <p:cNvPr id="168" name="Picture 167">
              <a:extLst>
                <a:ext uri="{FF2B5EF4-FFF2-40B4-BE49-F238E27FC236}">
                  <a16:creationId xmlns:a16="http://schemas.microsoft.com/office/drawing/2014/main" id="{4EC387B0-3A35-4EE4-975E-8E9FD1DD116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652565" y="1853745"/>
              <a:ext cx="969348" cy="1231499"/>
            </a:xfrm>
            <a:prstGeom prst="rect">
              <a:avLst/>
            </a:prstGeom>
          </p:spPr>
        </p:pic>
        <p:sp>
          <p:nvSpPr>
            <p:cNvPr id="169" name="TextBox 168">
              <a:extLst>
                <a:ext uri="{FF2B5EF4-FFF2-40B4-BE49-F238E27FC236}">
                  <a16:creationId xmlns:a16="http://schemas.microsoft.com/office/drawing/2014/main" id="{0560069A-20A9-48FE-9CD1-65E036A526FC}"/>
                </a:ext>
              </a:extLst>
            </p:cNvPr>
            <p:cNvSpPr txBox="1"/>
            <p:nvPr/>
          </p:nvSpPr>
          <p:spPr>
            <a:xfrm>
              <a:off x="2487891" y="2265538"/>
              <a:ext cx="829402" cy="769441"/>
            </a:xfrm>
            <a:prstGeom prst="rect">
              <a:avLst/>
            </a:prstGeom>
            <a:solidFill>
              <a:srgbClr val="0070C0"/>
            </a:solidFill>
            <a:ln>
              <a:solidFill>
                <a:schemeClr val="bg1"/>
              </a:solidFill>
            </a:ln>
          </p:spPr>
          <p:txBody>
            <a:bodyPr wrap="square" lIns="0" tIns="0" rIns="0" bIns="0" rtlCol="0">
              <a:spAutoFit/>
            </a:bodyPr>
            <a:lstStyle/>
            <a:p>
              <a:pPr algn="ctr"/>
              <a:r>
                <a:rPr lang="es-US" sz="1400" b="1">
                  <a:solidFill>
                    <a:schemeClr val="bg1"/>
                  </a:solidFill>
                </a:rPr>
                <a:t>MES</a:t>
              </a:r>
            </a:p>
            <a:p>
              <a:pPr algn="ctr"/>
              <a:r>
                <a:rPr lang="es-US" sz="3600" b="1">
                  <a:solidFill>
                    <a:schemeClr val="bg1"/>
                  </a:solidFill>
                </a:rPr>
                <a:t>2</a:t>
              </a:r>
            </a:p>
          </p:txBody>
        </p:sp>
        <p:sp>
          <p:nvSpPr>
            <p:cNvPr id="170" name="TextBox 169">
              <a:extLst>
                <a:ext uri="{FF2B5EF4-FFF2-40B4-BE49-F238E27FC236}">
                  <a16:creationId xmlns:a16="http://schemas.microsoft.com/office/drawing/2014/main" id="{519A0759-79BE-475A-84FD-66ADC4331D3B}"/>
                </a:ext>
              </a:extLst>
            </p:cNvPr>
            <p:cNvSpPr txBox="1"/>
            <p:nvPr/>
          </p:nvSpPr>
          <p:spPr>
            <a:xfrm>
              <a:off x="3712104" y="2264657"/>
              <a:ext cx="829402" cy="769441"/>
            </a:xfrm>
            <a:prstGeom prst="rect">
              <a:avLst/>
            </a:prstGeom>
            <a:solidFill>
              <a:srgbClr val="0070C0"/>
            </a:solidFill>
            <a:ln>
              <a:solidFill>
                <a:schemeClr val="bg1"/>
              </a:solidFill>
            </a:ln>
          </p:spPr>
          <p:txBody>
            <a:bodyPr wrap="square" lIns="0" tIns="0" rIns="0" bIns="0" rtlCol="0">
              <a:spAutoFit/>
            </a:bodyPr>
            <a:lstStyle/>
            <a:p>
              <a:pPr algn="ctr"/>
              <a:r>
                <a:rPr lang="es-US" sz="1400" b="1">
                  <a:solidFill>
                    <a:schemeClr val="bg1"/>
                  </a:solidFill>
                </a:rPr>
                <a:t>MES</a:t>
              </a:r>
            </a:p>
            <a:p>
              <a:pPr algn="ctr"/>
              <a:r>
                <a:rPr lang="es-US" sz="3600" b="1">
                  <a:solidFill>
                    <a:schemeClr val="bg1"/>
                  </a:solidFill>
                </a:rPr>
                <a:t>3</a:t>
              </a:r>
            </a:p>
          </p:txBody>
        </p:sp>
      </p:grpSp>
      <p:sp>
        <p:nvSpPr>
          <p:cNvPr id="117" name="Rectangle 116" descr="Cuadro: Si hace su solicitud después del mes en el que cumple 65 años, su cobertura comienza 2 o 3 meses después de que cumpla 65 años. ">
            <a:extLst>
              <a:ext uri="{FF2B5EF4-FFF2-40B4-BE49-F238E27FC236}">
                <a16:creationId xmlns:a16="http://schemas.microsoft.com/office/drawing/2014/main" id="{C925AA38-86D5-4B3D-B630-4BB757F0ADAA}"/>
              </a:ext>
            </a:extLst>
          </p:cNvPr>
          <p:cNvSpPr/>
          <p:nvPr/>
        </p:nvSpPr>
        <p:spPr>
          <a:xfrm>
            <a:off x="5432042" y="3293494"/>
            <a:ext cx="5315651" cy="1125919"/>
          </a:xfrm>
          <a:prstGeom prst="rect">
            <a:avLst/>
          </a:prstGeom>
          <a:solidFill>
            <a:schemeClr val="accent5">
              <a:lumMod val="20000"/>
              <a:lumOff val="80000"/>
            </a:schemeClr>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s-US" dirty="0">
                <a:solidFill>
                  <a:srgbClr val="00529B"/>
                </a:solidFill>
                <a:latin typeface="Arial" panose="020B0604020202020204" pitchFamily="34" charset="0"/>
                <a:cs typeface="Arial" panose="020B0604020202020204" pitchFamily="34" charset="0"/>
              </a:rPr>
              <a:t>Si hace su solicitud durante los últimos 4 meses de su IEP, su cobertura comenzará el 1° día del próximo mes al que haga la solicitud.</a:t>
            </a:r>
          </a:p>
        </p:txBody>
      </p:sp>
      <p:grpSp>
        <p:nvGrpSpPr>
          <p:cNvPr id="158" name="Group 157" descr="Banner informativo con el texto: Si se inscribe después de su IEP, es posible que pague una multa por inscripción tardía.">
            <a:extLst>
              <a:ext uri="{FF2B5EF4-FFF2-40B4-BE49-F238E27FC236}">
                <a16:creationId xmlns:a16="http://schemas.microsoft.com/office/drawing/2014/main" id="{1B0E2D9D-2EC4-4A3B-9EA8-9E16146B9CD8}"/>
              </a:ext>
            </a:extLst>
          </p:cNvPr>
          <p:cNvGrpSpPr/>
          <p:nvPr/>
        </p:nvGrpSpPr>
        <p:grpSpPr>
          <a:xfrm>
            <a:off x="5765370" y="4320309"/>
            <a:ext cx="6417830" cy="1221809"/>
            <a:chOff x="8057778" y="4114511"/>
            <a:chExt cx="4196850" cy="1221809"/>
          </a:xfrm>
        </p:grpSpPr>
        <p:sp>
          <p:nvSpPr>
            <p:cNvPr id="159" name="Arrow: Pentagon 158">
              <a:extLst>
                <a:ext uri="{FF2B5EF4-FFF2-40B4-BE49-F238E27FC236}">
                  <a16:creationId xmlns:a16="http://schemas.microsoft.com/office/drawing/2014/main" id="{911B47CF-611A-4D14-B80A-BD4A1967B096}"/>
                </a:ext>
              </a:extLst>
            </p:cNvPr>
            <p:cNvSpPr/>
            <p:nvPr/>
          </p:nvSpPr>
          <p:spPr>
            <a:xfrm rot="10800000">
              <a:off x="8057778" y="4397730"/>
              <a:ext cx="4196850" cy="82296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TextBox 159">
              <a:extLst>
                <a:ext uri="{FF2B5EF4-FFF2-40B4-BE49-F238E27FC236}">
                  <a16:creationId xmlns:a16="http://schemas.microsoft.com/office/drawing/2014/main" id="{434A8813-854B-4887-8B6D-89D1611311DF}"/>
                </a:ext>
              </a:extLst>
            </p:cNvPr>
            <p:cNvSpPr txBox="1"/>
            <p:nvPr/>
          </p:nvSpPr>
          <p:spPr>
            <a:xfrm>
              <a:off x="9704041" y="4342674"/>
              <a:ext cx="2547943" cy="915892"/>
            </a:xfrm>
            <a:prstGeom prst="rect">
              <a:avLst/>
            </a:prstGeom>
            <a:noFill/>
          </p:spPr>
          <p:txBody>
            <a:bodyPr wrap="square" rtlCol="0">
              <a:spAutoFit/>
            </a:bodyPr>
            <a:lstStyle/>
            <a:p>
              <a:pPr lvl="0" defTabSz="685800">
                <a:lnSpc>
                  <a:spcPts val="1600"/>
                </a:lnSpc>
                <a:spcBef>
                  <a:spcPts val="600"/>
                </a:spcBef>
              </a:pPr>
              <a:r>
                <a:rPr lang="es-US" sz="1600" dirty="0">
                  <a:solidFill>
                    <a:srgbClr val="00529B"/>
                  </a:solidFill>
                  <a:cs typeface="Arial" panose="020B0604020202020204" pitchFamily="34" charset="0"/>
                </a:rPr>
                <a:t>Si no se inscribe durante su IEP, es posible que tenga que esperar para inscribirse y puede que tenga que pagar una multa por inscripción tardía</a:t>
              </a:r>
            </a:p>
          </p:txBody>
        </p:sp>
        <p:pic>
          <p:nvPicPr>
            <p:cNvPr id="161" name="Graphic 160" descr="Icono con moneda">
              <a:extLst>
                <a:ext uri="{FF2B5EF4-FFF2-40B4-BE49-F238E27FC236}">
                  <a16:creationId xmlns:a16="http://schemas.microsoft.com/office/drawing/2014/main" id="{6A4B443B-E298-4DEC-9EC2-C30399F9FDF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82232" y="4114511"/>
              <a:ext cx="1221809" cy="1221809"/>
            </a:xfrm>
            <a:prstGeom prst="rect">
              <a:avLst/>
            </a:prstGeom>
          </p:spPr>
        </p:pic>
      </p:grpSp>
      <p:sp>
        <p:nvSpPr>
          <p:cNvPr id="119" name="Freeform: Shape 118">
            <a:extLst>
              <a:ext uri="{FF2B5EF4-FFF2-40B4-BE49-F238E27FC236}">
                <a16:creationId xmlns:a16="http://schemas.microsoft.com/office/drawing/2014/main" id="{2E8E62F5-14FE-4B14-8727-70BDA21C4251}"/>
              </a:ext>
              <a:ext uri="{C183D7F6-B498-43B3-948B-1728B52AA6E4}">
                <adec:decorative xmlns:adec="http://schemas.microsoft.com/office/drawing/2017/decorative" val="1"/>
              </a:ext>
            </a:extLst>
          </p:cNvPr>
          <p:cNvSpPr>
            <a:spLocks noChangeAspect="1"/>
          </p:cNvSpPr>
          <p:nvPr/>
        </p:nvSpPr>
        <p:spPr>
          <a:xfrm>
            <a:off x="990057" y="5539649"/>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Content Placeholder 7">
            <a:extLst>
              <a:ext uri="{FF2B5EF4-FFF2-40B4-BE49-F238E27FC236}">
                <a16:creationId xmlns:a16="http://schemas.microsoft.com/office/drawing/2014/main" id="{9F48FCE2-11D7-4D01-87FB-D304AC07220A}"/>
              </a:ext>
            </a:extLst>
          </p:cNvPr>
          <p:cNvSpPr txBox="1">
            <a:spLocks/>
          </p:cNvSpPr>
          <p:nvPr/>
        </p:nvSpPr>
        <p:spPr>
          <a:xfrm>
            <a:off x="1166145" y="5508458"/>
            <a:ext cx="10086346" cy="105934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None/>
              <a:defRPr/>
            </a:pPr>
            <a:r>
              <a:rPr kumimoji="0" lang="es-US" sz="1400" b="1"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NOTA: </a:t>
            </a:r>
            <a:r>
              <a:rPr lang="es-US" sz="1400" dirty="0">
                <a:solidFill>
                  <a:srgbClr val="00529B"/>
                </a:solidFill>
                <a:latin typeface="Arial" panose="020B0604020202020204" pitchFamily="34" charset="0"/>
                <a:cs typeface="Arial" panose="020B0604020202020204" pitchFamily="34" charset="0"/>
              </a:rPr>
              <a:t>El OEP de 6 meses de </a:t>
            </a:r>
            <a:r>
              <a:rPr lang="es-US" sz="1400" dirty="0" err="1">
                <a:solidFill>
                  <a:srgbClr val="00529B"/>
                </a:solidFill>
                <a:latin typeface="Arial" panose="020B0604020202020204" pitchFamily="34" charset="0"/>
                <a:cs typeface="Arial" panose="020B0604020202020204" pitchFamily="34" charset="0"/>
              </a:rPr>
              <a:t>Medigap</a:t>
            </a:r>
            <a:r>
              <a:rPr lang="es-US" sz="1400" dirty="0">
                <a:solidFill>
                  <a:srgbClr val="00529B"/>
                </a:solidFill>
                <a:latin typeface="Arial" panose="020B0604020202020204" pitchFamily="34" charset="0"/>
                <a:cs typeface="Arial" panose="020B0604020202020204" pitchFamily="34" charset="0"/>
              </a:rPr>
              <a:t> comienza cuando cumpla 65 años y tienen la Parte B.</a:t>
            </a:r>
          </a:p>
        </p:txBody>
      </p:sp>
      <p:sp>
        <p:nvSpPr>
          <p:cNvPr id="6" name="Slide Number Placeholder 5">
            <a:extLst>
              <a:ext uri="{FF2B5EF4-FFF2-40B4-BE49-F238E27FC236}">
                <a16:creationId xmlns:a16="http://schemas.microsoft.com/office/drawing/2014/main" id="{C991AEAB-CE4C-4C57-B2B9-F66DA1B9BBB4}"/>
              </a:ext>
            </a:extLst>
          </p:cNvPr>
          <p:cNvSpPr>
            <a:spLocks noGrp="1"/>
          </p:cNvSpPr>
          <p:nvPr>
            <p:ph type="sldNum" sz="quarter" idx="12"/>
          </p:nvPr>
        </p:nvSpPr>
        <p:spPr/>
        <p:txBody>
          <a:bodyPr/>
          <a:lstStyle/>
          <a:p>
            <a:fld id="{0B2D781D-8844-5940-92D1-06EF0A7F581E}" type="slidenum">
              <a:rPr lang="en-US" smtClean="0"/>
              <a:t>18</a:t>
            </a:fld>
            <a:endParaRPr lang="en-US"/>
          </a:p>
        </p:txBody>
      </p:sp>
      <p:sp>
        <p:nvSpPr>
          <p:cNvPr id="5" name="Footer Placeholder 4">
            <a:extLst>
              <a:ext uri="{FF2B5EF4-FFF2-40B4-BE49-F238E27FC236}">
                <a16:creationId xmlns:a16="http://schemas.microsoft.com/office/drawing/2014/main" id="{45638F05-AF79-4B89-8D00-E7819B12DBD2}"/>
              </a:ext>
            </a:extLst>
          </p:cNvPr>
          <p:cNvSpPr>
            <a:spLocks noGrp="1"/>
          </p:cNvSpPr>
          <p:nvPr>
            <p:ph type="ftr" sz="quarter" idx="11"/>
          </p:nvPr>
        </p:nvSpPr>
        <p:spPr/>
        <p:txBody>
          <a:bodyPr/>
          <a:lstStyle/>
          <a:p>
            <a:r>
              <a:rPr lang="es-US"/>
              <a:t>Comenzando con Medicare</a:t>
            </a:r>
          </a:p>
        </p:txBody>
      </p:sp>
      <p:sp>
        <p:nvSpPr>
          <p:cNvPr id="3" name="Date Placeholder 2">
            <a:extLst>
              <a:ext uri="{FF2B5EF4-FFF2-40B4-BE49-F238E27FC236}">
                <a16:creationId xmlns:a16="http://schemas.microsoft.com/office/drawing/2014/main" id="{B3724CAA-B3A6-459A-8076-92E56C75B152}"/>
              </a:ext>
            </a:extLst>
          </p:cNvPr>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170109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6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9"/>
                                        </p:tgtEl>
                                        <p:attrNameLst>
                                          <p:attrName>style.visibility</p:attrName>
                                        </p:attrNameLst>
                                      </p:cBhvr>
                                      <p:to>
                                        <p:strVal val="visible"/>
                                      </p:to>
                                    </p:set>
                                  </p:childTnLst>
                                </p:cTn>
                              </p:par>
                            </p:childTnLst>
                          </p:cTn>
                        </p:par>
                        <p:par>
                          <p:cTn id="20" fill="hold">
                            <p:stCondLst>
                              <p:cond delay="0"/>
                            </p:stCondLst>
                            <p:childTnLst>
                              <p:par>
                                <p:cTn id="21" presetID="22" presetClass="entr" presetSubtype="1" fill="hold"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up)">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7"/>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5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19"/>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9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117" grpId="0" animBg="1"/>
      <p:bldP spid="1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dirty="0"/>
              <a:t>Período de Inscripción Especial </a:t>
            </a:r>
            <a:br>
              <a:rPr lang="es-US" sz="3000" dirty="0"/>
            </a:br>
            <a:r>
              <a:rPr lang="es-US" sz="3000" dirty="0"/>
              <a:t>(SEP, por sus siglas en inglés) 2023</a:t>
            </a:r>
          </a:p>
        </p:txBody>
      </p:sp>
      <p:grpSp>
        <p:nvGrpSpPr>
          <p:cNvPr id="220" name="Group 219" descr="Cuadro con el texto: Comienza después del IEP de Medicare si usted tiene cobertura de GHP con base en el empleo actual ">
            <a:extLst>
              <a:ext uri="{FF2B5EF4-FFF2-40B4-BE49-F238E27FC236}">
                <a16:creationId xmlns:a16="http://schemas.microsoft.com/office/drawing/2014/main" id="{C45701E6-669C-4F9A-9ABF-E1A89F0D6009}"/>
              </a:ext>
            </a:extLst>
          </p:cNvPr>
          <p:cNvGrpSpPr/>
          <p:nvPr/>
        </p:nvGrpSpPr>
        <p:grpSpPr>
          <a:xfrm>
            <a:off x="237756" y="1426440"/>
            <a:ext cx="2704890" cy="2126503"/>
            <a:chOff x="7664742" y="718797"/>
            <a:chExt cx="1890319" cy="1917582"/>
          </a:xfrm>
        </p:grpSpPr>
        <p:sp>
          <p:nvSpPr>
            <p:cNvPr id="221" name="Freeform: Shape 220">
              <a:extLst>
                <a:ext uri="{FF2B5EF4-FFF2-40B4-BE49-F238E27FC236}">
                  <a16:creationId xmlns:a16="http://schemas.microsoft.com/office/drawing/2014/main" id="{26D82309-C633-4159-AA82-77D604FE5C08}"/>
                </a:ext>
              </a:extLst>
            </p:cNvPr>
            <p:cNvSpPr/>
            <p:nvPr/>
          </p:nvSpPr>
          <p:spPr>
            <a:xfrm>
              <a:off x="7664742" y="1001468"/>
              <a:ext cx="1890319" cy="1634911"/>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BDD7E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222" name="Freeform: Shape 221">
              <a:extLst>
                <a:ext uri="{FF2B5EF4-FFF2-40B4-BE49-F238E27FC236}">
                  <a16:creationId xmlns:a16="http://schemas.microsoft.com/office/drawing/2014/main" id="{A061AA9B-B7C6-475E-B64C-9C1BB0F973FF}"/>
                </a:ext>
              </a:extLst>
            </p:cNvPr>
            <p:cNvSpPr/>
            <p:nvPr/>
          </p:nvSpPr>
          <p:spPr>
            <a:xfrm>
              <a:off x="7664742" y="718797"/>
              <a:ext cx="1890319" cy="463737"/>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3" name="TextBox 222">
              <a:extLst>
                <a:ext uri="{FF2B5EF4-FFF2-40B4-BE49-F238E27FC236}">
                  <a16:creationId xmlns:a16="http://schemas.microsoft.com/office/drawing/2014/main" id="{98A89BDB-31EA-4148-A203-3781CB26B007}"/>
                </a:ext>
              </a:extLst>
            </p:cNvPr>
            <p:cNvSpPr txBox="1"/>
            <p:nvPr/>
          </p:nvSpPr>
          <p:spPr>
            <a:xfrm>
              <a:off x="7734650" y="1271179"/>
              <a:ext cx="1772872" cy="1332186"/>
            </a:xfrm>
            <a:prstGeom prst="rect">
              <a:avLst/>
            </a:prstGeom>
            <a:solidFill>
              <a:srgbClr val="BDD7EE"/>
            </a:solidFill>
          </p:spPr>
          <p:txBody>
            <a:bodyPr wrap="square" rtlCol="0">
              <a:spAutoFit/>
            </a:bodyPr>
            <a:lstStyle/>
            <a:p>
              <a:pPr algn="ctr"/>
              <a:r>
                <a:rPr lang="es-US" b="1" dirty="0">
                  <a:solidFill>
                    <a:srgbClr val="2F5597"/>
                  </a:solidFill>
                </a:rPr>
                <a:t>Comienza después </a:t>
              </a:r>
              <a:br>
                <a:rPr lang="es-US" b="1" dirty="0">
                  <a:solidFill>
                    <a:srgbClr val="2F5597"/>
                  </a:solidFill>
                </a:rPr>
              </a:br>
              <a:r>
                <a:rPr lang="es-US" b="1" dirty="0">
                  <a:solidFill>
                    <a:srgbClr val="2F5597"/>
                  </a:solidFill>
                </a:rPr>
                <a:t>del IEP de Medicare si usted tiene cobertura de GHP basado en empleo actual</a:t>
              </a:r>
            </a:p>
          </p:txBody>
        </p:sp>
      </p:grpSp>
      <p:sp>
        <p:nvSpPr>
          <p:cNvPr id="152" name="TextBox 151">
            <a:extLst>
              <a:ext uri="{FF2B5EF4-FFF2-40B4-BE49-F238E27FC236}">
                <a16:creationId xmlns:a16="http://schemas.microsoft.com/office/drawing/2014/main" id="{A3F7A91B-2223-4C41-B495-BAF423B4116C}"/>
              </a:ext>
            </a:extLst>
          </p:cNvPr>
          <p:cNvSpPr txBox="1"/>
          <p:nvPr/>
        </p:nvSpPr>
        <p:spPr>
          <a:xfrm>
            <a:off x="3279685" y="1426440"/>
            <a:ext cx="8322554" cy="892552"/>
          </a:xfrm>
          <a:prstGeom prst="rect">
            <a:avLst/>
          </a:prstGeom>
          <a:noFill/>
        </p:spPr>
        <p:txBody>
          <a:bodyPr wrap="square" rtlCol="0">
            <a:spAutoFit/>
          </a:bodyPr>
          <a:lstStyle/>
          <a:p>
            <a:pPr algn="ctr"/>
            <a:r>
              <a:rPr lang="es-US" sz="2600" b="1" dirty="0">
                <a:solidFill>
                  <a:srgbClr val="00529B"/>
                </a:solidFill>
                <a:latin typeface="Arial" panose="020B0604020202020204" pitchFamily="34" charset="0"/>
                <a:cs typeface="Arial" panose="020B0604020202020204" pitchFamily="34" charset="0"/>
              </a:rPr>
              <a:t>Continúa durante 8 meses después de que la cobertura de GHP termina</a:t>
            </a:r>
          </a:p>
        </p:txBody>
      </p:sp>
      <p:grpSp>
        <p:nvGrpSpPr>
          <p:cNvPr id="7" name="Group 6" descr="Un grupo de 8 iconos con calendarios indicando los meses 1 a 8">
            <a:extLst>
              <a:ext uri="{FF2B5EF4-FFF2-40B4-BE49-F238E27FC236}">
                <a16:creationId xmlns:a16="http://schemas.microsoft.com/office/drawing/2014/main" id="{4A992288-BF01-413C-BDAB-C66A7B5FAFF9}"/>
              </a:ext>
            </a:extLst>
          </p:cNvPr>
          <p:cNvGrpSpPr/>
          <p:nvPr/>
        </p:nvGrpSpPr>
        <p:grpSpPr>
          <a:xfrm>
            <a:off x="3278537" y="2259988"/>
            <a:ext cx="8419861" cy="1255274"/>
            <a:chOff x="3278537" y="2259988"/>
            <a:chExt cx="8419861" cy="1255274"/>
          </a:xfrm>
        </p:grpSpPr>
        <p:pic>
          <p:nvPicPr>
            <p:cNvPr id="6" name="Picture 5">
              <a:extLst>
                <a:ext uri="{FF2B5EF4-FFF2-40B4-BE49-F238E27FC236}">
                  <a16:creationId xmlns:a16="http://schemas.microsoft.com/office/drawing/2014/main" id="{23A133D2-A49C-48C1-AC17-B459322913C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278537" y="2270859"/>
              <a:ext cx="969348" cy="1243692"/>
            </a:xfrm>
            <a:prstGeom prst="rect">
              <a:avLst/>
            </a:prstGeom>
          </p:spPr>
        </p:pic>
        <p:pic>
          <p:nvPicPr>
            <p:cNvPr id="87" name="Picture 86">
              <a:extLst>
                <a:ext uri="{FF2B5EF4-FFF2-40B4-BE49-F238E27FC236}">
                  <a16:creationId xmlns:a16="http://schemas.microsoft.com/office/drawing/2014/main" id="{38629E50-BF4A-4886-A26F-0E66AD2B18B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42896" y="2270859"/>
              <a:ext cx="969348" cy="1243692"/>
            </a:xfrm>
            <a:prstGeom prst="rect">
              <a:avLst/>
            </a:prstGeom>
          </p:spPr>
        </p:pic>
        <p:pic>
          <p:nvPicPr>
            <p:cNvPr id="88" name="Picture 87">
              <a:extLst>
                <a:ext uri="{FF2B5EF4-FFF2-40B4-BE49-F238E27FC236}">
                  <a16:creationId xmlns:a16="http://schemas.microsoft.com/office/drawing/2014/main" id="{5EF66ED6-0B62-44C7-8A10-15ABEFD0AD5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407255" y="2271570"/>
              <a:ext cx="969348" cy="1243692"/>
            </a:xfrm>
            <a:prstGeom prst="rect">
              <a:avLst/>
            </a:prstGeom>
          </p:spPr>
        </p:pic>
        <p:pic>
          <p:nvPicPr>
            <p:cNvPr id="89" name="Picture 88">
              <a:extLst>
                <a:ext uri="{FF2B5EF4-FFF2-40B4-BE49-F238E27FC236}">
                  <a16:creationId xmlns:a16="http://schemas.microsoft.com/office/drawing/2014/main" id="{DFA9AFFE-068F-461C-B88B-3F5A5E786D6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471614" y="2259988"/>
              <a:ext cx="969348" cy="1243692"/>
            </a:xfrm>
            <a:prstGeom prst="rect">
              <a:avLst/>
            </a:prstGeom>
          </p:spPr>
        </p:pic>
        <p:pic>
          <p:nvPicPr>
            <p:cNvPr id="90" name="Picture 89">
              <a:extLst>
                <a:ext uri="{FF2B5EF4-FFF2-40B4-BE49-F238E27FC236}">
                  <a16:creationId xmlns:a16="http://schemas.microsoft.com/office/drawing/2014/main" id="{4F9D26EC-53B1-42A1-A67D-21A1A16AF98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35973" y="2259988"/>
              <a:ext cx="969348" cy="1243692"/>
            </a:xfrm>
            <a:prstGeom prst="rect">
              <a:avLst/>
            </a:prstGeom>
          </p:spPr>
        </p:pic>
        <p:pic>
          <p:nvPicPr>
            <p:cNvPr id="91" name="Picture 90">
              <a:extLst>
                <a:ext uri="{FF2B5EF4-FFF2-40B4-BE49-F238E27FC236}">
                  <a16:creationId xmlns:a16="http://schemas.microsoft.com/office/drawing/2014/main" id="{C94517A2-FAE2-4D18-8C53-6B5F5EE84C5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600332" y="2260699"/>
              <a:ext cx="969348" cy="1243692"/>
            </a:xfrm>
            <a:prstGeom prst="rect">
              <a:avLst/>
            </a:prstGeom>
          </p:spPr>
        </p:pic>
        <p:pic>
          <p:nvPicPr>
            <p:cNvPr id="92" name="Picture 91">
              <a:extLst>
                <a:ext uri="{FF2B5EF4-FFF2-40B4-BE49-F238E27FC236}">
                  <a16:creationId xmlns:a16="http://schemas.microsoft.com/office/drawing/2014/main" id="{6E8B7D64-F95D-430F-852F-FFE74EF5EB7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664691" y="2259988"/>
              <a:ext cx="969348" cy="1243692"/>
            </a:xfrm>
            <a:prstGeom prst="rect">
              <a:avLst/>
            </a:prstGeom>
          </p:spPr>
        </p:pic>
        <p:pic>
          <p:nvPicPr>
            <p:cNvPr id="93" name="Picture 92">
              <a:extLst>
                <a:ext uri="{FF2B5EF4-FFF2-40B4-BE49-F238E27FC236}">
                  <a16:creationId xmlns:a16="http://schemas.microsoft.com/office/drawing/2014/main" id="{D75ABDA8-1DCC-45CF-B1C4-3E3C72039F6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729050" y="2260699"/>
              <a:ext cx="969348" cy="1243692"/>
            </a:xfrm>
            <a:prstGeom prst="rect">
              <a:avLst/>
            </a:prstGeom>
          </p:spPr>
        </p:pic>
        <p:sp>
          <p:nvSpPr>
            <p:cNvPr id="214" name="TextBox 213">
              <a:extLst>
                <a:ext uri="{FF2B5EF4-FFF2-40B4-BE49-F238E27FC236}">
                  <a16:creationId xmlns:a16="http://schemas.microsoft.com/office/drawing/2014/main" id="{B4A85254-40E6-4928-90E1-645B94BABE5A}"/>
                </a:ext>
              </a:extLst>
            </p:cNvPr>
            <p:cNvSpPr txBox="1"/>
            <p:nvPr/>
          </p:nvSpPr>
          <p:spPr>
            <a:xfrm>
              <a:off x="3332445" y="2682504"/>
              <a:ext cx="829402" cy="769441"/>
            </a:xfrm>
            <a:prstGeom prst="rect">
              <a:avLst/>
            </a:prstGeom>
            <a:solidFill>
              <a:srgbClr val="0070C0"/>
            </a:solidFill>
            <a:ln>
              <a:solidFill>
                <a:schemeClr val="bg1"/>
              </a:solidFill>
            </a:ln>
          </p:spPr>
          <p:txBody>
            <a:bodyPr wrap="square" lIns="0" tIns="0" rIns="0" bIns="0" rtlCol="0">
              <a:spAutoFit/>
            </a:bodyPr>
            <a:lstStyle/>
            <a:p>
              <a:pPr algn="ctr"/>
              <a:r>
                <a:rPr lang="es-US" sz="1400" b="1">
                  <a:solidFill>
                    <a:schemeClr val="bg1"/>
                  </a:solidFill>
                </a:rPr>
                <a:t>MES</a:t>
              </a:r>
            </a:p>
            <a:p>
              <a:pPr algn="ctr"/>
              <a:r>
                <a:rPr lang="es-US" sz="3600" b="1">
                  <a:solidFill>
                    <a:schemeClr val="bg1"/>
                  </a:solidFill>
                </a:rPr>
                <a:t>1</a:t>
              </a:r>
            </a:p>
          </p:txBody>
        </p:sp>
        <p:sp>
          <p:nvSpPr>
            <p:cNvPr id="207" name="TextBox 206">
              <a:extLst>
                <a:ext uri="{FF2B5EF4-FFF2-40B4-BE49-F238E27FC236}">
                  <a16:creationId xmlns:a16="http://schemas.microsoft.com/office/drawing/2014/main" id="{A422ACA8-520B-4FB5-84AB-B2B47E55C657}"/>
                </a:ext>
              </a:extLst>
            </p:cNvPr>
            <p:cNvSpPr txBox="1"/>
            <p:nvPr/>
          </p:nvSpPr>
          <p:spPr>
            <a:xfrm>
              <a:off x="4412869" y="2682502"/>
              <a:ext cx="829402" cy="769441"/>
            </a:xfrm>
            <a:prstGeom prst="rect">
              <a:avLst/>
            </a:prstGeom>
            <a:solidFill>
              <a:srgbClr val="0070C0"/>
            </a:solidFill>
            <a:ln>
              <a:solidFill>
                <a:schemeClr val="bg1"/>
              </a:solidFill>
            </a:ln>
          </p:spPr>
          <p:txBody>
            <a:bodyPr wrap="square" lIns="0" tIns="0" rIns="0" bIns="0" rtlCol="0">
              <a:spAutoFit/>
            </a:bodyPr>
            <a:lstStyle/>
            <a:p>
              <a:pPr algn="ctr"/>
              <a:r>
                <a:rPr lang="es-US" sz="1400" b="1">
                  <a:solidFill>
                    <a:schemeClr val="bg1"/>
                  </a:solidFill>
                </a:rPr>
                <a:t>MES</a:t>
              </a:r>
            </a:p>
            <a:p>
              <a:pPr algn="ctr"/>
              <a:r>
                <a:rPr lang="es-US" sz="3600" b="1">
                  <a:solidFill>
                    <a:schemeClr val="bg1"/>
                  </a:solidFill>
                </a:rPr>
                <a:t>2</a:t>
              </a:r>
            </a:p>
          </p:txBody>
        </p:sp>
        <p:sp>
          <p:nvSpPr>
            <p:cNvPr id="200" name="TextBox 199">
              <a:extLst>
                <a:ext uri="{FF2B5EF4-FFF2-40B4-BE49-F238E27FC236}">
                  <a16:creationId xmlns:a16="http://schemas.microsoft.com/office/drawing/2014/main" id="{5C92AB65-D26E-40DE-9492-2350374F3DE4}"/>
                </a:ext>
              </a:extLst>
            </p:cNvPr>
            <p:cNvSpPr txBox="1"/>
            <p:nvPr/>
          </p:nvSpPr>
          <p:spPr>
            <a:xfrm>
              <a:off x="5477228" y="2682503"/>
              <a:ext cx="829402" cy="769441"/>
            </a:xfrm>
            <a:prstGeom prst="rect">
              <a:avLst/>
            </a:prstGeom>
            <a:solidFill>
              <a:srgbClr val="0070C0"/>
            </a:solidFill>
            <a:ln>
              <a:solidFill>
                <a:schemeClr val="bg1"/>
              </a:solidFill>
            </a:ln>
          </p:spPr>
          <p:txBody>
            <a:bodyPr wrap="square" lIns="0" tIns="0" rIns="0" bIns="0" rtlCol="0">
              <a:spAutoFit/>
            </a:bodyPr>
            <a:lstStyle/>
            <a:p>
              <a:pPr algn="ctr"/>
              <a:r>
                <a:rPr lang="es-US" sz="1400" b="1">
                  <a:solidFill>
                    <a:schemeClr val="bg1"/>
                  </a:solidFill>
                </a:rPr>
                <a:t>MES</a:t>
              </a:r>
            </a:p>
            <a:p>
              <a:pPr algn="ctr"/>
              <a:r>
                <a:rPr lang="es-US" sz="3600" b="1">
                  <a:solidFill>
                    <a:schemeClr val="bg1"/>
                  </a:solidFill>
                </a:rPr>
                <a:t>3</a:t>
              </a:r>
            </a:p>
          </p:txBody>
        </p:sp>
        <p:sp>
          <p:nvSpPr>
            <p:cNvPr id="193" name="TextBox 192">
              <a:extLst>
                <a:ext uri="{FF2B5EF4-FFF2-40B4-BE49-F238E27FC236}">
                  <a16:creationId xmlns:a16="http://schemas.microsoft.com/office/drawing/2014/main" id="{6D61BEBB-A5A5-4E96-AF2B-B0F2D1778627}"/>
                </a:ext>
              </a:extLst>
            </p:cNvPr>
            <p:cNvSpPr txBox="1"/>
            <p:nvPr/>
          </p:nvSpPr>
          <p:spPr>
            <a:xfrm>
              <a:off x="7605946" y="2667142"/>
              <a:ext cx="829402" cy="769441"/>
            </a:xfrm>
            <a:prstGeom prst="rect">
              <a:avLst/>
            </a:prstGeom>
            <a:solidFill>
              <a:srgbClr val="0070C0"/>
            </a:solidFill>
            <a:ln>
              <a:solidFill>
                <a:schemeClr val="bg1"/>
              </a:solidFill>
            </a:ln>
          </p:spPr>
          <p:txBody>
            <a:bodyPr wrap="square" lIns="0" tIns="0" rIns="0" bIns="0" rtlCol="0">
              <a:spAutoFit/>
            </a:bodyPr>
            <a:lstStyle/>
            <a:p>
              <a:pPr algn="ctr"/>
              <a:r>
                <a:rPr lang="es-US" sz="1400" b="1">
                  <a:solidFill>
                    <a:schemeClr val="bg1"/>
                  </a:solidFill>
                </a:rPr>
                <a:t>MES</a:t>
              </a:r>
            </a:p>
            <a:p>
              <a:pPr algn="ctr"/>
              <a:r>
                <a:rPr lang="es-US" sz="3600" b="1">
                  <a:solidFill>
                    <a:schemeClr val="bg1"/>
                  </a:solidFill>
                </a:rPr>
                <a:t>5</a:t>
              </a:r>
            </a:p>
          </p:txBody>
        </p:sp>
        <p:sp>
          <p:nvSpPr>
            <p:cNvPr id="186" name="TextBox 185">
              <a:extLst>
                <a:ext uri="{FF2B5EF4-FFF2-40B4-BE49-F238E27FC236}">
                  <a16:creationId xmlns:a16="http://schemas.microsoft.com/office/drawing/2014/main" id="{A9623772-C9A3-4A14-A6AA-9779911442E2}"/>
                </a:ext>
              </a:extLst>
            </p:cNvPr>
            <p:cNvSpPr txBox="1"/>
            <p:nvPr/>
          </p:nvSpPr>
          <p:spPr>
            <a:xfrm>
              <a:off x="8671573" y="2667143"/>
              <a:ext cx="829402" cy="769441"/>
            </a:xfrm>
            <a:prstGeom prst="rect">
              <a:avLst/>
            </a:prstGeom>
            <a:solidFill>
              <a:srgbClr val="0070C0"/>
            </a:solidFill>
            <a:ln>
              <a:solidFill>
                <a:schemeClr val="bg1"/>
              </a:solidFill>
            </a:ln>
          </p:spPr>
          <p:txBody>
            <a:bodyPr wrap="square" lIns="0" tIns="0" rIns="0" bIns="0" rtlCol="0">
              <a:spAutoFit/>
            </a:bodyPr>
            <a:lstStyle/>
            <a:p>
              <a:pPr algn="ctr"/>
              <a:r>
                <a:rPr lang="es-US" sz="1400" b="1">
                  <a:solidFill>
                    <a:schemeClr val="bg1"/>
                  </a:solidFill>
                </a:rPr>
                <a:t>MES</a:t>
              </a:r>
            </a:p>
            <a:p>
              <a:pPr algn="ctr"/>
              <a:r>
                <a:rPr lang="es-US" sz="3600" b="1">
                  <a:solidFill>
                    <a:schemeClr val="bg1"/>
                  </a:solidFill>
                </a:rPr>
                <a:t>6</a:t>
              </a:r>
            </a:p>
          </p:txBody>
        </p:sp>
        <p:sp>
          <p:nvSpPr>
            <p:cNvPr id="179" name="TextBox 178">
              <a:extLst>
                <a:ext uri="{FF2B5EF4-FFF2-40B4-BE49-F238E27FC236}">
                  <a16:creationId xmlns:a16="http://schemas.microsoft.com/office/drawing/2014/main" id="{C019E36D-79EE-47F8-8A2D-E0DA58DD9353}"/>
                </a:ext>
              </a:extLst>
            </p:cNvPr>
            <p:cNvSpPr txBox="1"/>
            <p:nvPr/>
          </p:nvSpPr>
          <p:spPr>
            <a:xfrm>
              <a:off x="9748554" y="2667144"/>
              <a:ext cx="829402" cy="769441"/>
            </a:xfrm>
            <a:prstGeom prst="rect">
              <a:avLst/>
            </a:prstGeom>
            <a:solidFill>
              <a:srgbClr val="0070C0"/>
            </a:solidFill>
            <a:ln>
              <a:solidFill>
                <a:schemeClr val="bg1"/>
              </a:solidFill>
            </a:ln>
          </p:spPr>
          <p:txBody>
            <a:bodyPr wrap="square" lIns="0" tIns="0" rIns="0" bIns="0" rtlCol="0">
              <a:spAutoFit/>
            </a:bodyPr>
            <a:lstStyle/>
            <a:p>
              <a:pPr algn="ctr"/>
              <a:r>
                <a:rPr lang="es-US" sz="1400" b="1">
                  <a:solidFill>
                    <a:schemeClr val="bg1"/>
                  </a:solidFill>
                </a:rPr>
                <a:t>MES</a:t>
              </a:r>
            </a:p>
            <a:p>
              <a:pPr algn="ctr"/>
              <a:r>
                <a:rPr lang="es-US" sz="3600" b="1">
                  <a:solidFill>
                    <a:schemeClr val="bg1"/>
                  </a:solidFill>
                </a:rPr>
                <a:t>7</a:t>
              </a:r>
            </a:p>
          </p:txBody>
        </p:sp>
        <p:sp>
          <p:nvSpPr>
            <p:cNvPr id="173" name="TextBox 172">
              <a:extLst>
                <a:ext uri="{FF2B5EF4-FFF2-40B4-BE49-F238E27FC236}">
                  <a16:creationId xmlns:a16="http://schemas.microsoft.com/office/drawing/2014/main" id="{048E80A5-4232-48EC-A356-6145C6F07191}"/>
                </a:ext>
              </a:extLst>
            </p:cNvPr>
            <p:cNvSpPr txBox="1"/>
            <p:nvPr/>
          </p:nvSpPr>
          <p:spPr>
            <a:xfrm>
              <a:off x="6541587" y="2667142"/>
              <a:ext cx="829402" cy="769441"/>
            </a:xfrm>
            <a:prstGeom prst="rect">
              <a:avLst/>
            </a:prstGeom>
            <a:solidFill>
              <a:srgbClr val="0070C0"/>
            </a:solidFill>
            <a:ln>
              <a:solidFill>
                <a:schemeClr val="bg1"/>
              </a:solidFill>
            </a:ln>
          </p:spPr>
          <p:txBody>
            <a:bodyPr wrap="square" lIns="0" tIns="0" rIns="0" bIns="0" rtlCol="0">
              <a:spAutoFit/>
            </a:bodyPr>
            <a:lstStyle/>
            <a:p>
              <a:pPr algn="ctr"/>
              <a:r>
                <a:rPr lang="es-US" sz="1400" b="1">
                  <a:solidFill>
                    <a:schemeClr val="bg1"/>
                  </a:solidFill>
                </a:rPr>
                <a:t>MES</a:t>
              </a:r>
            </a:p>
            <a:p>
              <a:pPr algn="ctr"/>
              <a:r>
                <a:rPr lang="es-US" sz="3600" b="1">
                  <a:solidFill>
                    <a:schemeClr val="bg1"/>
                  </a:solidFill>
                </a:rPr>
                <a:t>4</a:t>
              </a:r>
            </a:p>
          </p:txBody>
        </p:sp>
        <p:sp>
          <p:nvSpPr>
            <p:cNvPr id="165" name="TextBox 164">
              <a:extLst>
                <a:ext uri="{FF2B5EF4-FFF2-40B4-BE49-F238E27FC236}">
                  <a16:creationId xmlns:a16="http://schemas.microsoft.com/office/drawing/2014/main" id="{6706B2EA-E245-475C-8A71-900803CEE876}"/>
                </a:ext>
              </a:extLst>
            </p:cNvPr>
            <p:cNvSpPr txBox="1"/>
            <p:nvPr/>
          </p:nvSpPr>
          <p:spPr>
            <a:xfrm>
              <a:off x="10801494" y="2670012"/>
              <a:ext cx="829402" cy="769441"/>
            </a:xfrm>
            <a:prstGeom prst="rect">
              <a:avLst/>
            </a:prstGeom>
            <a:solidFill>
              <a:srgbClr val="0070C0"/>
            </a:solidFill>
            <a:ln>
              <a:solidFill>
                <a:schemeClr val="bg1"/>
              </a:solidFill>
            </a:ln>
          </p:spPr>
          <p:txBody>
            <a:bodyPr wrap="square" lIns="0" tIns="0" rIns="0" bIns="0" rtlCol="0">
              <a:spAutoFit/>
            </a:bodyPr>
            <a:lstStyle/>
            <a:p>
              <a:pPr algn="ctr"/>
              <a:r>
                <a:rPr lang="es-US" sz="1400" b="1">
                  <a:solidFill>
                    <a:schemeClr val="bg1"/>
                  </a:solidFill>
                </a:rPr>
                <a:t>MES</a:t>
              </a:r>
            </a:p>
            <a:p>
              <a:pPr algn="ctr"/>
              <a:r>
                <a:rPr lang="es-US" sz="3600" b="1">
                  <a:solidFill>
                    <a:schemeClr val="bg1"/>
                  </a:solidFill>
                </a:rPr>
                <a:t>8</a:t>
              </a:r>
            </a:p>
          </p:txBody>
        </p:sp>
      </p:grpSp>
      <p:sp>
        <p:nvSpPr>
          <p:cNvPr id="151" name="Content Placeholder 7">
            <a:extLst>
              <a:ext uri="{FF2B5EF4-FFF2-40B4-BE49-F238E27FC236}">
                <a16:creationId xmlns:a16="http://schemas.microsoft.com/office/drawing/2014/main" id="{CF947B54-0497-4386-AD83-D1573180FBE0}"/>
              </a:ext>
            </a:extLst>
          </p:cNvPr>
          <p:cNvSpPr txBox="1">
            <a:spLocks/>
          </p:cNvSpPr>
          <p:nvPr/>
        </p:nvSpPr>
        <p:spPr>
          <a:xfrm>
            <a:off x="3310210" y="3622621"/>
            <a:ext cx="8671948" cy="157099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defRPr/>
            </a:pPr>
            <a:r>
              <a:rPr lang="es-US" sz="2000" b="1">
                <a:solidFill>
                  <a:srgbClr val="00529B"/>
                </a:solidFill>
              </a:rPr>
              <a:t>Puede solicitar la Parte A (si tiene que pagarla) y/o la Parte B:</a:t>
            </a:r>
          </a:p>
          <a:p>
            <a:pPr marL="0" lvl="1" indent="685800" defTabSz="914400">
              <a:buNone/>
              <a:defRPr/>
            </a:pPr>
            <a:r>
              <a:rPr lang="es-US" sz="2000">
                <a:solidFill>
                  <a:srgbClr val="00529B"/>
                </a:solidFill>
              </a:rPr>
              <a:t>En cualquier momento con cobertura de un GHP.</a:t>
            </a:r>
          </a:p>
          <a:p>
            <a:pPr marL="690563" lvl="1" indent="-4763" defTabSz="914400">
              <a:buNone/>
              <a:defRPr/>
            </a:pPr>
            <a:r>
              <a:rPr lang="es-US" sz="2000">
                <a:solidFill>
                  <a:srgbClr val="00529B"/>
                </a:solidFill>
              </a:rPr>
              <a:t>Durante el período de 8 meses que comienza el mes después de la finalización del empleo o de que termina la cobertura</a:t>
            </a:r>
          </a:p>
          <a:p>
            <a:pPr marL="0" marR="0" lvl="1" indent="0" algn="l" defTabSz="914400" rtl="0" eaLnBrk="1" fontAlgn="auto" latinLnBrk="0" hangingPunct="1">
              <a:lnSpc>
                <a:spcPct val="100000"/>
              </a:lnSpc>
              <a:spcBef>
                <a:spcPts val="600"/>
              </a:spcBef>
              <a:spcAft>
                <a:spcPts val="0"/>
              </a:spcAft>
              <a:buClrTx/>
              <a:buSz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5539299D-98F2-4549-94C9-96464A17C0C0}"/>
              </a:ext>
              <a:ext uri="{C183D7F6-B498-43B3-948B-1728B52AA6E4}">
                <adec:decorative xmlns:adec="http://schemas.microsoft.com/office/drawing/2017/decorative" val="1"/>
              </a:ext>
            </a:extLst>
          </p:cNvPr>
          <p:cNvSpPr>
            <a:spLocks noChangeAspect="1"/>
          </p:cNvSpPr>
          <p:nvPr/>
        </p:nvSpPr>
        <p:spPr>
          <a:xfrm>
            <a:off x="3764280" y="4061600"/>
            <a:ext cx="274320" cy="27432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1" name="Freeform: Shape 230">
            <a:extLst>
              <a:ext uri="{FF2B5EF4-FFF2-40B4-BE49-F238E27FC236}">
                <a16:creationId xmlns:a16="http://schemas.microsoft.com/office/drawing/2014/main" id="{8854CCB3-5A6B-4F5F-A8F8-FED6F09E1F49}"/>
              </a:ext>
              <a:ext uri="{C183D7F6-B498-43B3-948B-1728B52AA6E4}">
                <adec:decorative xmlns:adec="http://schemas.microsoft.com/office/drawing/2017/decorative" val="1"/>
              </a:ext>
            </a:extLst>
          </p:cNvPr>
          <p:cNvSpPr>
            <a:spLocks noChangeAspect="1"/>
          </p:cNvSpPr>
          <p:nvPr/>
        </p:nvSpPr>
        <p:spPr>
          <a:xfrm>
            <a:off x="3774131" y="4457432"/>
            <a:ext cx="274320" cy="27432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4" name="Group 223" descr="Banner informativo con el texto: Generalmente, sin multas por inscripción tardía ">
            <a:extLst>
              <a:ext uri="{FF2B5EF4-FFF2-40B4-BE49-F238E27FC236}">
                <a16:creationId xmlns:a16="http://schemas.microsoft.com/office/drawing/2014/main" id="{8FBC0B4E-2568-4DA3-B997-D0A243376BC5}"/>
              </a:ext>
            </a:extLst>
          </p:cNvPr>
          <p:cNvGrpSpPr/>
          <p:nvPr/>
        </p:nvGrpSpPr>
        <p:grpSpPr>
          <a:xfrm>
            <a:off x="1" y="4964591"/>
            <a:ext cx="4412868" cy="1221809"/>
            <a:chOff x="8857891" y="4126615"/>
            <a:chExt cx="3396736" cy="1221809"/>
          </a:xfrm>
        </p:grpSpPr>
        <p:sp>
          <p:nvSpPr>
            <p:cNvPr id="225" name="Arrow: Pentagon 224">
              <a:extLst>
                <a:ext uri="{FF2B5EF4-FFF2-40B4-BE49-F238E27FC236}">
                  <a16:creationId xmlns:a16="http://schemas.microsoft.com/office/drawing/2014/main" id="{1607D404-C73D-42D7-A5D0-292EF7908A5A}"/>
                </a:ext>
              </a:extLst>
            </p:cNvPr>
            <p:cNvSpPr/>
            <p:nvPr/>
          </p:nvSpPr>
          <p:spPr>
            <a:xfrm>
              <a:off x="8857891" y="4397730"/>
              <a:ext cx="3396736" cy="724952"/>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 name="TextBox 225">
              <a:extLst>
                <a:ext uri="{FF2B5EF4-FFF2-40B4-BE49-F238E27FC236}">
                  <a16:creationId xmlns:a16="http://schemas.microsoft.com/office/drawing/2014/main" id="{8672F019-7997-4697-A570-5AF8742D656A}"/>
                </a:ext>
              </a:extLst>
            </p:cNvPr>
            <p:cNvSpPr txBox="1"/>
            <p:nvPr/>
          </p:nvSpPr>
          <p:spPr>
            <a:xfrm>
              <a:off x="9057858" y="4548205"/>
              <a:ext cx="2812232" cy="492443"/>
            </a:xfrm>
            <a:prstGeom prst="rect">
              <a:avLst/>
            </a:prstGeom>
            <a:noFill/>
          </p:spPr>
          <p:txBody>
            <a:bodyPr wrap="square" rtlCol="0">
              <a:spAutoFit/>
            </a:bodyPr>
            <a:lstStyle/>
            <a:p>
              <a:pPr lvl="0" defTabSz="685800">
                <a:lnSpc>
                  <a:spcPct val="100000"/>
                </a:lnSpc>
                <a:spcBef>
                  <a:spcPts val="600"/>
                </a:spcBef>
              </a:pPr>
              <a:r>
                <a:rPr lang="es-US" sz="1300" dirty="0">
                  <a:solidFill>
                    <a:srgbClr val="00529B"/>
                  </a:solidFill>
                  <a:cs typeface="Arial" panose="020B0604020202020204" pitchFamily="34" charset="0"/>
                </a:rPr>
                <a:t>Habitualmente no hay </a:t>
              </a:r>
              <a:br>
                <a:rPr lang="es-US" sz="1300" dirty="0">
                  <a:solidFill>
                    <a:srgbClr val="00529B"/>
                  </a:solidFill>
                  <a:cs typeface="Arial" panose="020B0604020202020204" pitchFamily="34" charset="0"/>
                </a:rPr>
              </a:br>
              <a:r>
                <a:rPr lang="es-US" sz="1300" dirty="0">
                  <a:solidFill>
                    <a:srgbClr val="00529B"/>
                  </a:solidFill>
                  <a:cs typeface="Arial" panose="020B0604020202020204" pitchFamily="34" charset="0"/>
                </a:rPr>
                <a:t>multas por inscripción tardía</a:t>
              </a:r>
            </a:p>
          </p:txBody>
        </p:sp>
        <p:pic>
          <p:nvPicPr>
            <p:cNvPr id="227" name="Graphic 226" descr="Icono con moneda">
              <a:extLst>
                <a:ext uri="{FF2B5EF4-FFF2-40B4-BE49-F238E27FC236}">
                  <a16:creationId xmlns:a16="http://schemas.microsoft.com/office/drawing/2014/main" id="{5AB2D24C-24F8-4A9F-B24B-715751DC1A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0681966" y="4126615"/>
              <a:ext cx="1221809" cy="1221809"/>
            </a:xfrm>
            <a:prstGeom prst="rect">
              <a:avLst/>
            </a:prstGeom>
          </p:spPr>
        </p:pic>
      </p:grpSp>
      <p:pic>
        <p:nvPicPr>
          <p:cNvPr id="154" name="Picture 153">
            <a:extLst>
              <a:ext uri="{FF2B5EF4-FFF2-40B4-BE49-F238E27FC236}">
                <a16:creationId xmlns:a16="http://schemas.microsoft.com/office/drawing/2014/main" id="{35D10948-5300-4D53-AA03-6ECEB7741888}"/>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63252" y="5998489"/>
            <a:ext cx="323850" cy="333375"/>
          </a:xfrm>
          <a:prstGeom prst="rect">
            <a:avLst/>
          </a:prstGeom>
        </p:spPr>
      </p:pic>
      <p:sp>
        <p:nvSpPr>
          <p:cNvPr id="153" name="TextBox 152">
            <a:extLst>
              <a:ext uri="{FF2B5EF4-FFF2-40B4-BE49-F238E27FC236}">
                <a16:creationId xmlns:a16="http://schemas.microsoft.com/office/drawing/2014/main" id="{F087F79F-E92D-4360-A23D-F18CB518F7EF}"/>
              </a:ext>
            </a:extLst>
          </p:cNvPr>
          <p:cNvSpPr txBox="1"/>
          <p:nvPr/>
        </p:nvSpPr>
        <p:spPr>
          <a:xfrm>
            <a:off x="1056447" y="6000145"/>
            <a:ext cx="9550392" cy="584775"/>
          </a:xfrm>
          <a:prstGeom prst="rect">
            <a:avLst/>
          </a:prstGeom>
          <a:noFill/>
        </p:spPr>
        <p:txBody>
          <a:bodyPr wrap="square" rtlCol="0">
            <a:spAutoFit/>
          </a:bodyPr>
          <a:lstStyle/>
          <a:p>
            <a:pPr marL="688975" marR="0" lvl="1" indent="-688975" algn="l" defTabSz="914400" rtl="0" eaLnBrk="1" fontAlgn="auto" latinLnBrk="0" hangingPunct="1">
              <a:lnSpc>
                <a:spcPct val="100000"/>
              </a:lnSpc>
              <a:spcBef>
                <a:spcPts val="1200"/>
              </a:spcBef>
              <a:spcAft>
                <a:spcPts val="0"/>
              </a:spcAft>
              <a:buClrTx/>
              <a:buSzTx/>
              <a:buNone/>
              <a:tabLst>
                <a:tab pos="688975" algn="l"/>
              </a:tabLst>
              <a:defRPr/>
            </a:pPr>
            <a:r>
              <a:rPr kumimoji="0" lang="es-US" sz="1600" b="1" i="0" u="none" strike="noStrike" cap="none" normalizeH="0" baseline="0" noProof="0" dirty="0">
                <a:ln>
                  <a:noFill/>
                </a:ln>
                <a:solidFill>
                  <a:srgbClr val="00529B"/>
                </a:solidFill>
                <a:effectLst/>
                <a:uLnTx/>
                <a:uFillTx/>
                <a:latin typeface="Calibri" panose="020F0502020204030204"/>
                <a:ea typeface="+mn-ea"/>
                <a:cs typeface="+mn-cs"/>
              </a:rPr>
              <a:t>  NOTA:</a:t>
            </a:r>
            <a:r>
              <a:rPr kumimoji="0" lang="es-US" sz="1600" b="1" i="0" u="none" strike="noStrike" cap="none" normalizeH="0" noProof="0" dirty="0">
                <a:ln>
                  <a:noFill/>
                </a:ln>
                <a:solidFill>
                  <a:srgbClr val="00529B"/>
                </a:solidFill>
                <a:effectLst/>
                <a:uLnTx/>
                <a:uFillTx/>
                <a:latin typeface="Calibri" panose="020F0502020204030204"/>
                <a:ea typeface="+mn-ea"/>
                <a:cs typeface="+mn-cs"/>
              </a:rPr>
              <a:t> 	</a:t>
            </a:r>
            <a:r>
              <a:rPr kumimoji="0" lang="es-US" sz="1600" b="0" i="0" u="none" strike="noStrike" cap="none" normalizeH="0" baseline="0" noProof="0" dirty="0">
                <a:ln>
                  <a:noFill/>
                </a:ln>
                <a:solidFill>
                  <a:srgbClr val="00529B"/>
                </a:solidFill>
                <a:effectLst/>
                <a:uLnTx/>
                <a:uFillTx/>
                <a:latin typeface="Calibri" panose="020F0502020204030204"/>
                <a:ea typeface="+mn-ea"/>
                <a:cs typeface="+mn-cs"/>
              </a:rPr>
              <a:t>Tiene 6 meses a partir de la fecha de vigencia de la Parte B para adquirir una póliza de </a:t>
            </a:r>
            <a:r>
              <a:rPr kumimoji="0" lang="es-US" sz="1600" b="0" i="0" u="none" strike="noStrike" cap="none" normalizeH="0" baseline="0" noProof="0" dirty="0" err="1">
                <a:ln>
                  <a:noFill/>
                </a:ln>
                <a:solidFill>
                  <a:srgbClr val="00529B"/>
                </a:solidFill>
                <a:effectLst/>
                <a:uLnTx/>
                <a:uFillTx/>
                <a:latin typeface="Calibri" panose="020F0502020204030204"/>
                <a:ea typeface="+mn-ea"/>
                <a:cs typeface="+mn-cs"/>
              </a:rPr>
              <a:t>Medigap</a:t>
            </a:r>
            <a:r>
              <a:rPr kumimoji="0" lang="es-US" sz="1600" b="0" i="0" u="none" strike="noStrike" cap="none" normalizeH="0" baseline="0" noProof="0" dirty="0">
                <a:ln>
                  <a:noFill/>
                </a:ln>
                <a:solidFill>
                  <a:srgbClr val="00529B"/>
                </a:solidFill>
                <a:effectLst/>
                <a:uLnTx/>
                <a:uFillTx/>
                <a:latin typeface="Calibri" panose="020F0502020204030204"/>
                <a:ea typeface="+mn-ea"/>
                <a:cs typeface="+mn-cs"/>
              </a:rPr>
              <a:t> </a:t>
            </a:r>
            <a:br>
              <a:rPr kumimoji="0" lang="es-US" sz="1600" b="0" i="0" u="none" strike="noStrike" cap="none" normalizeH="0" baseline="0" noProof="0" dirty="0">
                <a:ln>
                  <a:noFill/>
                </a:ln>
                <a:solidFill>
                  <a:srgbClr val="00529B"/>
                </a:solidFill>
                <a:effectLst/>
                <a:uLnTx/>
                <a:uFillTx/>
                <a:latin typeface="Calibri" panose="020F0502020204030204"/>
                <a:ea typeface="+mn-ea"/>
                <a:cs typeface="+mn-cs"/>
              </a:rPr>
            </a:br>
            <a:r>
              <a:rPr kumimoji="0" lang="es-US" sz="1600" b="0" i="0" u="none" strike="noStrike" cap="none" normalizeH="0" baseline="0" noProof="0" dirty="0">
                <a:ln>
                  <a:noFill/>
                </a:ln>
                <a:solidFill>
                  <a:srgbClr val="00529B"/>
                </a:solidFill>
                <a:effectLst/>
                <a:uLnTx/>
                <a:uFillTx/>
                <a:latin typeface="Calibri" panose="020F0502020204030204"/>
                <a:ea typeface="+mn-ea"/>
                <a:cs typeface="+mn-cs"/>
              </a:rPr>
              <a:t>(debe tener la Parte A y la Parte B).</a:t>
            </a:r>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
        <p:nvSpPr>
          <p:cNvPr id="5" name="Slide Number Placeholder 4">
            <a:extLst>
              <a:ext uri="{FF2B5EF4-FFF2-40B4-BE49-F238E27FC236}">
                <a16:creationId xmlns:a16="http://schemas.microsoft.com/office/drawing/2014/main" id="{2DC9A608-CD54-4687-BF99-594979839C47}"/>
              </a:ext>
            </a:extLst>
          </p:cNvPr>
          <p:cNvSpPr>
            <a:spLocks noGrp="1"/>
          </p:cNvSpPr>
          <p:nvPr>
            <p:ph type="sldNum" sz="quarter" idx="12"/>
          </p:nvPr>
        </p:nvSpPr>
        <p:spPr/>
        <p:txBody>
          <a:bodyPr/>
          <a:lstStyle/>
          <a:p>
            <a:fld id="{48F63A3B-78C7-47BE-AE5E-E10140E04643}" type="slidenum">
              <a:rPr lang="en-US" smtClean="0"/>
              <a:pPr/>
              <a:t>19</a:t>
            </a:fld>
            <a:endParaRPr lang="en-US"/>
          </a:p>
        </p:txBody>
      </p:sp>
    </p:spTree>
    <p:custDataLst>
      <p:tags r:id="rId1"/>
    </p:custDataLst>
    <p:extLst>
      <p:ext uri="{BB962C8B-B14F-4D97-AF65-F5344CB8AC3E}">
        <p14:creationId xmlns:p14="http://schemas.microsoft.com/office/powerpoint/2010/main" val="391071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1"/>
                                        </p:tgtEl>
                                        <p:attrNameLst>
                                          <p:attrName>style.visibility</p:attrName>
                                        </p:attrNameLst>
                                      </p:cBhvr>
                                      <p:to>
                                        <p:strVal val="visible"/>
                                      </p:to>
                                    </p:set>
                                  </p:childTnLst>
                                </p:cTn>
                              </p:par>
                            </p:childTnLst>
                          </p:cTn>
                        </p:par>
                        <p:par>
                          <p:cTn id="17" fill="hold">
                            <p:stCondLst>
                              <p:cond delay="0"/>
                            </p:stCondLst>
                            <p:childTnLst>
                              <p:par>
                                <p:cTn id="18" presetID="2" presetClass="entr" presetSubtype="8" fill="hold" nodeType="afterEffect">
                                  <p:stCondLst>
                                    <p:cond delay="500"/>
                                  </p:stCondLst>
                                  <p:childTnLst>
                                    <p:set>
                                      <p:cBhvr>
                                        <p:cTn id="19" dur="1" fill="hold">
                                          <p:stCondLst>
                                            <p:cond delay="0"/>
                                          </p:stCondLst>
                                        </p:cTn>
                                        <p:tgtEl>
                                          <p:spTgt spid="224"/>
                                        </p:tgtEl>
                                        <p:attrNameLst>
                                          <p:attrName>style.visibility</p:attrName>
                                        </p:attrNameLst>
                                      </p:cBhvr>
                                      <p:to>
                                        <p:strVal val="visible"/>
                                      </p:to>
                                    </p:set>
                                    <p:anim calcmode="lin" valueType="num">
                                      <p:cBhvr additive="base">
                                        <p:cTn id="20" dur="500" fill="hold"/>
                                        <p:tgtEl>
                                          <p:spTgt spid="224"/>
                                        </p:tgtEl>
                                        <p:attrNameLst>
                                          <p:attrName>ppt_x</p:attrName>
                                        </p:attrNameLst>
                                      </p:cBhvr>
                                      <p:tavLst>
                                        <p:tav tm="0">
                                          <p:val>
                                            <p:strVal val="0-#ppt_w/2"/>
                                          </p:val>
                                        </p:tav>
                                        <p:tav tm="100000">
                                          <p:val>
                                            <p:strVal val="#ppt_x"/>
                                          </p:val>
                                        </p:tav>
                                      </p:tavLst>
                                    </p:anim>
                                    <p:anim calcmode="lin" valueType="num">
                                      <p:cBhvr additive="base">
                                        <p:cTn id="21" dur="500" fill="hold"/>
                                        <p:tgtEl>
                                          <p:spTgt spid="224"/>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 presetClass="entr" presetSubtype="0" fill="hold" grpId="0" nodeType="afterEffect">
                                  <p:stCondLst>
                                    <p:cond delay="500"/>
                                  </p:stCondLst>
                                  <p:childTnLst>
                                    <p:set>
                                      <p:cBhvr>
                                        <p:cTn id="24" dur="1" fill="hold">
                                          <p:stCondLst>
                                            <p:cond delay="0"/>
                                          </p:stCondLst>
                                        </p:cTn>
                                        <p:tgtEl>
                                          <p:spTgt spid="153"/>
                                        </p:tgtEl>
                                        <p:attrNameLst>
                                          <p:attrName>style.visibility</p:attrName>
                                        </p:attrNameLst>
                                      </p:cBhvr>
                                      <p:to>
                                        <p:strVal val="visible"/>
                                      </p:to>
                                    </p:set>
                                  </p:childTnLst>
                                </p:cTn>
                              </p:par>
                              <p:par>
                                <p:cTn id="25" presetID="1" presetClass="entr" presetSubtype="0" fill="hold" nodeType="withEffect">
                                  <p:stCondLst>
                                    <p:cond delay="500"/>
                                  </p:stCondLst>
                                  <p:childTnLst>
                                    <p:set>
                                      <p:cBhvr>
                                        <p:cTn id="26"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P spid="151" grpId="0"/>
      <p:bldP spid="230" grpId="0" animBg="1"/>
      <p:bldP spid="231" grpId="0" animBg="1"/>
      <p:bldP spid="15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s-US" sz="3000"/>
              <a:t>Contenido</a:t>
            </a:r>
          </a:p>
        </p:txBody>
      </p:sp>
      <p:sp>
        <p:nvSpPr>
          <p:cNvPr id="9" name="Content Placeholder 2"/>
          <p:cNvSpPr>
            <a:spLocks noGrp="1"/>
          </p:cNvSpPr>
          <p:nvPr>
            <p:ph type="body" sz="quarter" idx="13"/>
          </p:nvPr>
        </p:nvSpPr>
        <p:spPr>
          <a:xfrm>
            <a:off x="1506170" y="1683455"/>
            <a:ext cx="10584230" cy="4876800"/>
          </a:xfrm>
        </p:spPr>
        <p:txBody>
          <a:bodyPr vert="horz" lIns="91440" tIns="45720" rIns="91440" bIns="45720" rtlCol="0" anchor="t">
            <a:noAutofit/>
          </a:bodyPr>
          <a:lstStyle/>
          <a:p>
            <a:pPr>
              <a:spcBef>
                <a:spcPts val="0"/>
              </a:spcBef>
              <a:spcAft>
                <a:spcPts val="600"/>
              </a:spcAft>
              <a:defRPr/>
            </a:pPr>
            <a:r>
              <a:rPr lang="es-US" b="1" dirty="0">
                <a:solidFill>
                  <a:srgbClr val="00529B"/>
                </a:solidFill>
              </a:rPr>
              <a:t>Lección 1: </a:t>
            </a:r>
            <a:r>
              <a:rPr lang="es-US" dirty="0">
                <a:solidFill>
                  <a:srgbClr val="00529B"/>
                </a:solidFill>
              </a:rPr>
              <a:t>¿Qué es Medicare?........................................................................................4-30</a:t>
            </a:r>
          </a:p>
          <a:p>
            <a:pPr>
              <a:spcBef>
                <a:spcPts val="0"/>
              </a:spcBef>
              <a:spcAft>
                <a:spcPts val="600"/>
              </a:spcAft>
              <a:defRPr/>
            </a:pPr>
            <a:r>
              <a:rPr lang="es-US" b="1" dirty="0">
                <a:solidFill>
                  <a:srgbClr val="00529B"/>
                </a:solidFill>
              </a:rPr>
              <a:t>Lección 2: </a:t>
            </a:r>
            <a:r>
              <a:rPr lang="es-US" dirty="0">
                <a:solidFill>
                  <a:srgbClr val="00529B"/>
                </a:solidFill>
              </a:rPr>
              <a:t>Medicare Original: Parte A (Seguro de hospital) y </a:t>
            </a:r>
            <a:br>
              <a:rPr lang="es-US" dirty="0">
                <a:solidFill>
                  <a:srgbClr val="00529B"/>
                </a:solidFill>
              </a:rPr>
            </a:br>
            <a:r>
              <a:rPr lang="es-US" dirty="0">
                <a:solidFill>
                  <a:srgbClr val="00529B"/>
                </a:solidFill>
              </a:rPr>
              <a:t>Parte B (Seguro médico)..................................................................................................31-49</a:t>
            </a:r>
          </a:p>
          <a:p>
            <a:pPr>
              <a:spcBef>
                <a:spcPts val="0"/>
              </a:spcBef>
              <a:spcAft>
                <a:spcPts val="600"/>
              </a:spcAft>
              <a:defRPr/>
            </a:pPr>
            <a:r>
              <a:rPr lang="es-US" b="1" dirty="0">
                <a:solidFill>
                  <a:srgbClr val="00529B"/>
                </a:solidFill>
              </a:rPr>
              <a:t>Lección 3: </a:t>
            </a:r>
            <a:r>
              <a:rPr lang="es-US" dirty="0">
                <a:solidFill>
                  <a:srgbClr val="00529B"/>
                </a:solidFill>
              </a:rPr>
              <a:t>Pólizas de Seguro Suplementario de Medicare (</a:t>
            </a:r>
            <a:r>
              <a:rPr lang="es-US" dirty="0" err="1">
                <a:solidFill>
                  <a:srgbClr val="00529B"/>
                </a:solidFill>
              </a:rPr>
              <a:t>Medigap</a:t>
            </a:r>
            <a:r>
              <a:rPr lang="es-US" dirty="0">
                <a:solidFill>
                  <a:srgbClr val="00529B"/>
                </a:solidFill>
              </a:rPr>
              <a:t>)...........................50-57</a:t>
            </a:r>
          </a:p>
          <a:p>
            <a:pPr>
              <a:spcBef>
                <a:spcPts val="0"/>
              </a:spcBef>
              <a:spcAft>
                <a:spcPts val="600"/>
              </a:spcAft>
              <a:defRPr/>
            </a:pPr>
            <a:r>
              <a:rPr lang="es-US" b="1" dirty="0">
                <a:solidFill>
                  <a:srgbClr val="00529B"/>
                </a:solidFill>
              </a:rPr>
              <a:t>Lección 4: </a:t>
            </a:r>
            <a:r>
              <a:rPr lang="es-US" dirty="0">
                <a:solidFill>
                  <a:srgbClr val="00529B"/>
                </a:solidFill>
              </a:rPr>
              <a:t>Cobertura de medicamentos de Medicare (Parte D).....................................58-71</a:t>
            </a:r>
          </a:p>
          <a:p>
            <a:pPr>
              <a:spcBef>
                <a:spcPts val="0"/>
              </a:spcBef>
              <a:spcAft>
                <a:spcPts val="600"/>
              </a:spcAft>
              <a:defRPr/>
            </a:pPr>
            <a:r>
              <a:rPr lang="es-US" b="1" dirty="0">
                <a:solidFill>
                  <a:srgbClr val="00529B"/>
                </a:solidFill>
              </a:rPr>
              <a:t>Lección 5: </a:t>
            </a:r>
            <a:r>
              <a:rPr lang="es-US" dirty="0">
                <a:solidFill>
                  <a:srgbClr val="00529B"/>
                </a:solidFill>
              </a:rPr>
              <a:t>Medicare </a:t>
            </a:r>
            <a:r>
              <a:rPr lang="es-US" dirty="0" err="1">
                <a:solidFill>
                  <a:srgbClr val="00529B"/>
                </a:solidFill>
              </a:rPr>
              <a:t>Advantage</a:t>
            </a:r>
            <a:r>
              <a:rPr lang="es-US" dirty="0">
                <a:solidFill>
                  <a:srgbClr val="00529B"/>
                </a:solidFill>
              </a:rPr>
              <a:t> y otros planes de salud de Medicare...........................72-86</a:t>
            </a:r>
          </a:p>
          <a:p>
            <a:pPr>
              <a:spcBef>
                <a:spcPts val="0"/>
              </a:spcBef>
              <a:spcAft>
                <a:spcPts val="600"/>
              </a:spcAft>
              <a:defRPr/>
            </a:pPr>
            <a:r>
              <a:rPr lang="es-US" b="1" dirty="0">
                <a:solidFill>
                  <a:srgbClr val="00529B"/>
                </a:solidFill>
              </a:rPr>
              <a:t>Lección 6: </a:t>
            </a:r>
            <a:r>
              <a:rPr lang="es-US" dirty="0">
                <a:solidFill>
                  <a:srgbClr val="00529B"/>
                </a:solidFill>
              </a:rPr>
              <a:t>Medicare y el Mercado de Seguros Médicos </a:t>
            </a:r>
            <a:br>
              <a:rPr lang="es-US" dirty="0">
                <a:solidFill>
                  <a:srgbClr val="00529B"/>
                </a:solidFill>
              </a:rPr>
            </a:br>
            <a:r>
              <a:rPr lang="es-US" dirty="0">
                <a:solidFill>
                  <a:srgbClr val="00529B"/>
                </a:solidFill>
              </a:rPr>
              <a:t>(</a:t>
            </a:r>
            <a:r>
              <a:rPr lang="es-US" dirty="0" err="1">
                <a:solidFill>
                  <a:srgbClr val="00529B"/>
                </a:solidFill>
              </a:rPr>
              <a:t>Health</a:t>
            </a:r>
            <a:r>
              <a:rPr lang="es-US" dirty="0">
                <a:solidFill>
                  <a:srgbClr val="00529B"/>
                </a:solidFill>
              </a:rPr>
              <a:t> </a:t>
            </a:r>
            <a:r>
              <a:rPr lang="es-US" dirty="0" err="1">
                <a:solidFill>
                  <a:srgbClr val="00529B"/>
                </a:solidFill>
              </a:rPr>
              <a:t>Insurance</a:t>
            </a:r>
            <a:r>
              <a:rPr lang="es-US" dirty="0">
                <a:solidFill>
                  <a:srgbClr val="00529B"/>
                </a:solidFill>
              </a:rPr>
              <a:t> Marketplace</a:t>
            </a:r>
            <a:r>
              <a:rPr lang="es-US" baseline="30000" dirty="0">
                <a:solidFill>
                  <a:srgbClr val="00529B"/>
                </a:solidFill>
              </a:rPr>
              <a:t>®</a:t>
            </a:r>
            <a:r>
              <a:rPr lang="es-US" dirty="0">
                <a:solidFill>
                  <a:srgbClr val="00529B"/>
                </a:solidFill>
              </a:rPr>
              <a:t>)…...................................................................................87-92</a:t>
            </a:r>
          </a:p>
          <a:p>
            <a:pPr>
              <a:spcBef>
                <a:spcPts val="0"/>
              </a:spcBef>
              <a:spcAft>
                <a:spcPts val="600"/>
              </a:spcAft>
              <a:defRPr/>
            </a:pPr>
            <a:r>
              <a:rPr lang="es-US" b="1" dirty="0">
                <a:solidFill>
                  <a:srgbClr val="00529B"/>
                </a:solidFill>
              </a:rPr>
              <a:t>Lección 7: </a:t>
            </a:r>
            <a:r>
              <a:rPr lang="es-US" dirty="0">
                <a:solidFill>
                  <a:srgbClr val="00529B"/>
                </a:solidFill>
              </a:rPr>
              <a:t>Ayuda para personas con ingresos y recursos limitados..............................93-101</a:t>
            </a:r>
          </a:p>
          <a:p>
            <a:pPr>
              <a:spcBef>
                <a:spcPts val="0"/>
              </a:spcBef>
              <a:spcAft>
                <a:spcPts val="600"/>
              </a:spcAft>
              <a:defRPr/>
            </a:pPr>
            <a:r>
              <a:rPr lang="es-US" b="1" dirty="0">
                <a:solidFill>
                  <a:srgbClr val="00529B"/>
                </a:solidFill>
              </a:rPr>
              <a:t>Apéndices:</a:t>
            </a:r>
            <a:r>
              <a:rPr lang="es-US" dirty="0">
                <a:solidFill>
                  <a:srgbClr val="00529B"/>
                </a:solidFill>
              </a:rPr>
              <a:t>…………………………………………………………………………………….102-106</a:t>
            </a:r>
          </a:p>
          <a:p>
            <a:pPr marL="457200" lvl="1" indent="0">
              <a:lnSpc>
                <a:spcPct val="100000"/>
              </a:lnSpc>
              <a:spcBef>
                <a:spcPts val="0"/>
              </a:spcBef>
              <a:spcAft>
                <a:spcPts val="600"/>
              </a:spcAft>
              <a:buNone/>
              <a:defRPr/>
            </a:pPr>
            <a:r>
              <a:rPr lang="es-US" sz="1800" dirty="0">
                <a:solidFill>
                  <a:srgbClr val="00529B"/>
                </a:solidFill>
              </a:rPr>
              <a:t>Sitios web útiles..............................................................................................................102</a:t>
            </a:r>
          </a:p>
          <a:p>
            <a:pPr marL="457200" lvl="1" indent="0">
              <a:lnSpc>
                <a:spcPct val="100000"/>
              </a:lnSpc>
              <a:spcBef>
                <a:spcPts val="0"/>
              </a:spcBef>
              <a:spcAft>
                <a:spcPts val="600"/>
              </a:spcAft>
              <a:buNone/>
              <a:defRPr/>
            </a:pPr>
            <a:r>
              <a:rPr lang="es-US" sz="1800" dirty="0">
                <a:solidFill>
                  <a:srgbClr val="00529B"/>
                </a:solidFill>
              </a:rPr>
              <a:t>Puntos clave para recordar ............................................................................................103</a:t>
            </a:r>
          </a:p>
          <a:p>
            <a:pPr marL="457200" lvl="1" indent="0">
              <a:lnSpc>
                <a:spcPct val="100000"/>
              </a:lnSpc>
              <a:spcBef>
                <a:spcPts val="0"/>
              </a:spcBef>
              <a:spcAft>
                <a:spcPts val="600"/>
              </a:spcAft>
              <a:buNone/>
              <a:defRPr/>
            </a:pPr>
            <a:r>
              <a:rPr lang="es-US" sz="1800" dirty="0">
                <a:solidFill>
                  <a:srgbClr val="00529B"/>
                </a:solidFill>
              </a:rPr>
              <a:t>Acrónimos……………………………………………………………………..…………..104-106</a:t>
            </a:r>
          </a:p>
        </p:txBody>
      </p:sp>
      <p:sp>
        <p:nvSpPr>
          <p:cNvPr id="2" name="Date Placeholder 1">
            <a:extLst>
              <a:ext uri="{FF2B5EF4-FFF2-40B4-BE49-F238E27FC236}">
                <a16:creationId xmlns:a16="http://schemas.microsoft.com/office/drawing/2014/main" id="{B04D0148-BAB7-A547-9D22-39BCBAEDAD6D}"/>
              </a:ext>
            </a:extLst>
          </p:cNvPr>
          <p:cNvSpPr>
            <a:spLocks noGrp="1"/>
          </p:cNvSpPr>
          <p:nvPr>
            <p:ph type="dt" sz="half" idx="10"/>
          </p:nvPr>
        </p:nvSpPr>
        <p:spPr/>
        <p:txBody>
          <a:bodyPr/>
          <a:lstStyle/>
          <a:p>
            <a:r>
              <a:rPr lang="es-US"/>
              <a:t>Mayo de 2023</a:t>
            </a:r>
          </a:p>
        </p:txBody>
      </p:sp>
      <p:sp>
        <p:nvSpPr>
          <p:cNvPr id="3" name="Footer Placeholder 2">
            <a:extLst>
              <a:ext uri="{FF2B5EF4-FFF2-40B4-BE49-F238E27FC236}">
                <a16:creationId xmlns:a16="http://schemas.microsoft.com/office/drawing/2014/main" id="{87A1909C-8072-B843-A186-999E32FE69CC}"/>
              </a:ext>
            </a:extLst>
          </p:cNvPr>
          <p:cNvSpPr>
            <a:spLocks noGrp="1"/>
          </p:cNvSpPr>
          <p:nvPr>
            <p:ph type="ftr" sz="quarter" idx="11"/>
          </p:nvPr>
        </p:nvSpPr>
        <p:spPr/>
        <p:txBody>
          <a:bodyPr/>
          <a:lstStyle/>
          <a:p>
            <a:r>
              <a:rPr lang="es-US"/>
              <a:t>Comenzando con Medicare</a:t>
            </a:r>
          </a:p>
        </p:txBody>
      </p:sp>
      <p:sp>
        <p:nvSpPr>
          <p:cNvPr id="4" name="Slide Number Placeholder 3">
            <a:extLst>
              <a:ext uri="{FF2B5EF4-FFF2-40B4-BE49-F238E27FC236}">
                <a16:creationId xmlns:a16="http://schemas.microsoft.com/office/drawing/2014/main" id="{DC6C2659-E665-4E61-A334-335A144353E8}"/>
              </a:ext>
            </a:extLst>
          </p:cNvPr>
          <p:cNvSpPr>
            <a:spLocks noGrp="1"/>
          </p:cNvSpPr>
          <p:nvPr>
            <p:ph type="sldNum" sz="quarter" idx="12"/>
          </p:nvPr>
        </p:nvSpPr>
        <p:spPr/>
        <p:txBody>
          <a:bodyPr/>
          <a:lstStyle/>
          <a:p>
            <a:fld id="{0B2D781D-8844-5940-92D1-06EF0A7F581E}" type="slidenum">
              <a:rPr lang="en-US" smtClean="0"/>
              <a:pPr/>
              <a:t>2</a:t>
            </a:fld>
            <a:endParaRPr lang="en-US"/>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16504"/>
            <a:ext cx="12191994" cy="972382"/>
          </a:xfrm>
        </p:spPr>
        <p:txBody>
          <a:bodyPr>
            <a:normAutofit/>
          </a:bodyPr>
          <a:lstStyle/>
          <a:p>
            <a:r>
              <a:rPr lang="es-US" sz="3000" dirty="0"/>
              <a:t>Período de Inscripción General </a:t>
            </a:r>
            <a:br>
              <a:rPr lang="es-US" sz="3000" dirty="0"/>
            </a:br>
            <a:r>
              <a:rPr lang="es-US" sz="3000" dirty="0"/>
              <a:t>(GEP, por sus siglas en inglés) 2023</a:t>
            </a:r>
          </a:p>
        </p:txBody>
      </p:sp>
      <p:sp>
        <p:nvSpPr>
          <p:cNvPr id="51" name="TextBox 50">
            <a:extLst>
              <a:ext uri="{FF2B5EF4-FFF2-40B4-BE49-F238E27FC236}">
                <a16:creationId xmlns:a16="http://schemas.microsoft.com/office/drawing/2014/main" id="{7871D100-A879-4A25-862D-C43EE8733C21}"/>
              </a:ext>
            </a:extLst>
          </p:cNvPr>
          <p:cNvSpPr txBox="1"/>
          <p:nvPr/>
        </p:nvSpPr>
        <p:spPr>
          <a:xfrm>
            <a:off x="2506914" y="1107435"/>
            <a:ext cx="6849017" cy="430887"/>
          </a:xfrm>
          <a:prstGeom prst="rect">
            <a:avLst/>
          </a:prstGeom>
          <a:noFill/>
        </p:spPr>
        <p:txBody>
          <a:bodyPr wrap="square" rtlCol="0">
            <a:spAutoFit/>
          </a:bodyPr>
          <a:lstStyle/>
          <a:p>
            <a:pPr algn="ctr"/>
            <a:r>
              <a:rPr lang="es-US" sz="2200" b="1" dirty="0">
                <a:solidFill>
                  <a:srgbClr val="00529B"/>
                </a:solidFill>
                <a:latin typeface="Arial" panose="020B0604020202020204" pitchFamily="34" charset="0"/>
                <a:cs typeface="Arial" panose="020B0604020202020204" pitchFamily="34" charset="0"/>
              </a:rPr>
              <a:t>GEP de 3 meses cada año</a:t>
            </a:r>
          </a:p>
        </p:txBody>
      </p:sp>
      <p:grpSp>
        <p:nvGrpSpPr>
          <p:cNvPr id="8" name="Group 7" descr="Iconos con tres calendarios indicando el GEP de GEP que comienza el 1 de enero, continúa hasta febrero y finaliza el 31 de marzo.">
            <a:extLst>
              <a:ext uri="{FF2B5EF4-FFF2-40B4-BE49-F238E27FC236}">
                <a16:creationId xmlns:a16="http://schemas.microsoft.com/office/drawing/2014/main" id="{F78D89EB-E699-4330-BE54-D508847C1982}"/>
              </a:ext>
            </a:extLst>
          </p:cNvPr>
          <p:cNvGrpSpPr/>
          <p:nvPr/>
        </p:nvGrpSpPr>
        <p:grpSpPr>
          <a:xfrm>
            <a:off x="2579727" y="2154870"/>
            <a:ext cx="4732794" cy="1659361"/>
            <a:chOff x="804408" y="1901062"/>
            <a:chExt cx="3441275" cy="1247132"/>
          </a:xfrm>
        </p:grpSpPr>
        <p:pic>
          <p:nvPicPr>
            <p:cNvPr id="7" name="Picture 6">
              <a:extLst>
                <a:ext uri="{FF2B5EF4-FFF2-40B4-BE49-F238E27FC236}">
                  <a16:creationId xmlns:a16="http://schemas.microsoft.com/office/drawing/2014/main" id="{64E2E3CE-D74F-480E-BB02-C5C65AB4F12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04408" y="1901062"/>
              <a:ext cx="1054699" cy="1237595"/>
            </a:xfrm>
            <a:prstGeom prst="rect">
              <a:avLst/>
            </a:prstGeom>
          </p:spPr>
        </p:pic>
        <p:pic>
          <p:nvPicPr>
            <p:cNvPr id="86" name="Picture 85">
              <a:extLst>
                <a:ext uri="{FF2B5EF4-FFF2-40B4-BE49-F238E27FC236}">
                  <a16:creationId xmlns:a16="http://schemas.microsoft.com/office/drawing/2014/main" id="{6528C580-58B0-4DF2-954F-A829D93212A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99369" y="1903158"/>
              <a:ext cx="1054699" cy="1237595"/>
            </a:xfrm>
            <a:prstGeom prst="rect">
              <a:avLst/>
            </a:prstGeom>
          </p:spPr>
        </p:pic>
        <p:pic>
          <p:nvPicPr>
            <p:cNvPr id="87" name="Picture 86">
              <a:extLst>
                <a:ext uri="{FF2B5EF4-FFF2-40B4-BE49-F238E27FC236}">
                  <a16:creationId xmlns:a16="http://schemas.microsoft.com/office/drawing/2014/main" id="{DD8241B3-2654-4233-8D4E-E2BBE480328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190984" y="1910599"/>
              <a:ext cx="1054699" cy="1237595"/>
            </a:xfrm>
            <a:prstGeom prst="rect">
              <a:avLst/>
            </a:prstGeom>
          </p:spPr>
        </p:pic>
        <p:sp>
          <p:nvSpPr>
            <p:cNvPr id="130" name="TextBox 129">
              <a:extLst>
                <a:ext uri="{FF2B5EF4-FFF2-40B4-BE49-F238E27FC236}">
                  <a16:creationId xmlns:a16="http://schemas.microsoft.com/office/drawing/2014/main" id="{0560B5EB-8DF9-4E12-9366-B52A9DC8C3D0}"/>
                </a:ext>
              </a:extLst>
            </p:cNvPr>
            <p:cNvSpPr txBox="1"/>
            <p:nvPr/>
          </p:nvSpPr>
          <p:spPr>
            <a:xfrm>
              <a:off x="3280477" y="2329285"/>
              <a:ext cx="877824" cy="731520"/>
            </a:xfrm>
            <a:prstGeom prst="rect">
              <a:avLst/>
            </a:prstGeom>
            <a:solidFill>
              <a:srgbClr val="0070C0"/>
            </a:solidFill>
            <a:ln>
              <a:solidFill>
                <a:schemeClr val="bg1"/>
              </a:solidFill>
            </a:ln>
          </p:spPr>
          <p:txBody>
            <a:bodyPr wrap="square" lIns="0" tIns="0" rIns="0" bIns="0" rtlCol="0" anchor="ctr">
              <a:spAutoFit/>
            </a:bodyPr>
            <a:lstStyle/>
            <a:p>
              <a:pPr algn="ctr"/>
              <a:r>
                <a:rPr lang="es-US" sz="1400" b="1">
                  <a:solidFill>
                    <a:schemeClr val="bg1"/>
                  </a:solidFill>
                </a:rPr>
                <a:t>FINALIZA</a:t>
              </a:r>
            </a:p>
            <a:p>
              <a:pPr algn="ctr"/>
              <a:r>
                <a:rPr lang="es-US" sz="2200" b="1">
                  <a:solidFill>
                    <a:schemeClr val="bg1"/>
                  </a:solidFill>
                </a:rPr>
                <a:t>31 de marzo</a:t>
              </a:r>
            </a:p>
          </p:txBody>
        </p:sp>
        <p:sp>
          <p:nvSpPr>
            <p:cNvPr id="100" name="TextBox 99">
              <a:extLst>
                <a:ext uri="{FF2B5EF4-FFF2-40B4-BE49-F238E27FC236}">
                  <a16:creationId xmlns:a16="http://schemas.microsoft.com/office/drawing/2014/main" id="{BCDB39A1-9B8E-4205-9857-E4D33281444B}"/>
                </a:ext>
              </a:extLst>
            </p:cNvPr>
            <p:cNvSpPr txBox="1"/>
            <p:nvPr/>
          </p:nvSpPr>
          <p:spPr>
            <a:xfrm>
              <a:off x="2074646" y="2327469"/>
              <a:ext cx="877824" cy="731520"/>
            </a:xfrm>
            <a:prstGeom prst="rect">
              <a:avLst/>
            </a:prstGeom>
            <a:solidFill>
              <a:srgbClr val="0070C0"/>
            </a:solidFill>
            <a:ln>
              <a:solidFill>
                <a:schemeClr val="bg1"/>
              </a:solidFill>
            </a:ln>
          </p:spPr>
          <p:txBody>
            <a:bodyPr wrap="square" lIns="0" tIns="0" rIns="0" bIns="0" rtlCol="0" anchor="ctr">
              <a:spAutoFit/>
            </a:bodyPr>
            <a:lstStyle/>
            <a:p>
              <a:pPr algn="ctr"/>
              <a:r>
                <a:rPr lang="es-US" sz="1350" b="1">
                  <a:solidFill>
                    <a:schemeClr val="bg1"/>
                  </a:solidFill>
                </a:rPr>
                <a:t>CONTINÚA</a:t>
              </a:r>
            </a:p>
            <a:p>
              <a:pPr algn="ctr"/>
              <a:r>
                <a:rPr lang="es-US" sz="2200" b="1">
                  <a:solidFill>
                    <a:schemeClr val="bg1"/>
                  </a:solidFill>
                </a:rPr>
                <a:t>febrero</a:t>
              </a:r>
            </a:p>
          </p:txBody>
        </p:sp>
        <p:sp>
          <p:nvSpPr>
            <p:cNvPr id="91" name="TextBox 90">
              <a:extLst>
                <a:ext uri="{FF2B5EF4-FFF2-40B4-BE49-F238E27FC236}">
                  <a16:creationId xmlns:a16="http://schemas.microsoft.com/office/drawing/2014/main" id="{7C6502D4-6523-4AB9-BBA2-FA5B57F54ADF}"/>
                </a:ext>
              </a:extLst>
            </p:cNvPr>
            <p:cNvSpPr txBox="1"/>
            <p:nvPr/>
          </p:nvSpPr>
          <p:spPr>
            <a:xfrm>
              <a:off x="881871" y="2330112"/>
              <a:ext cx="877824" cy="731520"/>
            </a:xfrm>
            <a:prstGeom prst="rect">
              <a:avLst/>
            </a:prstGeom>
            <a:solidFill>
              <a:srgbClr val="0070C0"/>
            </a:solidFill>
            <a:ln>
              <a:solidFill>
                <a:schemeClr val="bg1"/>
              </a:solidFill>
            </a:ln>
          </p:spPr>
          <p:txBody>
            <a:bodyPr wrap="square" lIns="0" tIns="0" rIns="0" bIns="0" rtlCol="0" anchor="ctr">
              <a:spAutoFit/>
            </a:bodyPr>
            <a:lstStyle/>
            <a:p>
              <a:pPr algn="ctr"/>
              <a:r>
                <a:rPr lang="es-US" sz="1400" b="1">
                  <a:solidFill>
                    <a:schemeClr val="bg1"/>
                  </a:solidFill>
                </a:rPr>
                <a:t>COMIENZA</a:t>
              </a:r>
            </a:p>
            <a:p>
              <a:pPr algn="ctr"/>
              <a:r>
                <a:rPr lang="es-US" sz="2200" b="1">
                  <a:solidFill>
                    <a:schemeClr val="bg1"/>
                  </a:solidFill>
                </a:rPr>
                <a:t>1 ENE</a:t>
              </a:r>
            </a:p>
          </p:txBody>
        </p:sp>
      </p:grpSp>
      <p:grpSp>
        <p:nvGrpSpPr>
          <p:cNvPr id="37" name="Group 36" descr="Cuadro amarillo con parte superior azul que indica que la cobertura comienza el 1 de julio">
            <a:extLst>
              <a:ext uri="{FF2B5EF4-FFF2-40B4-BE49-F238E27FC236}">
                <a16:creationId xmlns:a16="http://schemas.microsoft.com/office/drawing/2014/main" id="{0D203254-6F67-427C-A31D-480BCE3A7845}"/>
              </a:ext>
            </a:extLst>
          </p:cNvPr>
          <p:cNvGrpSpPr/>
          <p:nvPr/>
        </p:nvGrpSpPr>
        <p:grpSpPr>
          <a:xfrm>
            <a:off x="7433820" y="1809968"/>
            <a:ext cx="2316168" cy="3024682"/>
            <a:chOff x="7664742" y="718797"/>
            <a:chExt cx="1898604" cy="1917582"/>
          </a:xfrm>
        </p:grpSpPr>
        <p:sp>
          <p:nvSpPr>
            <p:cNvPr id="38" name="Freeform: Shape 37">
              <a:extLst>
                <a:ext uri="{FF2B5EF4-FFF2-40B4-BE49-F238E27FC236}">
                  <a16:creationId xmlns:a16="http://schemas.microsoft.com/office/drawing/2014/main" id="{BBC168E1-9340-4A39-8CBD-33C6B1AAE10F}"/>
                </a:ext>
              </a:extLst>
            </p:cNvPr>
            <p:cNvSpPr/>
            <p:nvPr/>
          </p:nvSpPr>
          <p:spPr>
            <a:xfrm>
              <a:off x="7664742" y="1001468"/>
              <a:ext cx="1890319" cy="1634911"/>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F5597"/>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282E5F34-2036-46B2-A9F3-E66302B9C518}"/>
                </a:ext>
              </a:extLst>
            </p:cNvPr>
            <p:cNvSpPr/>
            <p:nvPr/>
          </p:nvSpPr>
          <p:spPr>
            <a:xfrm>
              <a:off x="7664742" y="718797"/>
              <a:ext cx="1890319" cy="463737"/>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DB8311A4-B1A3-48A0-A9B3-EE666350FDB3}"/>
                </a:ext>
              </a:extLst>
            </p:cNvPr>
            <p:cNvSpPr txBox="1"/>
            <p:nvPr/>
          </p:nvSpPr>
          <p:spPr>
            <a:xfrm>
              <a:off x="7673027" y="1147881"/>
              <a:ext cx="1890319" cy="7609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1" i="0" u="none" strike="noStrike" cap="none" normalizeH="0" baseline="0" noProof="0" dirty="0">
                  <a:ln>
                    <a:noFill/>
                  </a:ln>
                  <a:solidFill>
                    <a:srgbClr val="2F5597"/>
                  </a:solidFill>
                  <a:effectLst/>
                  <a:uLnTx/>
                  <a:uFillTx/>
                  <a:latin typeface="Calibri" panose="020F0502020204030204"/>
                  <a:ea typeface="+mn-ea"/>
                  <a:cs typeface="+mn-cs"/>
                </a:rPr>
                <a:t>La cobertura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1" i="0" u="none" strike="noStrike" cap="none" normalizeH="0" baseline="0" noProof="0" dirty="0">
                  <a:ln>
                    <a:noFill/>
                  </a:ln>
                  <a:solidFill>
                    <a:srgbClr val="2F5597"/>
                  </a:solidFill>
                  <a:effectLst/>
                  <a:uLnTx/>
                  <a:uFillTx/>
                  <a:latin typeface="Calibri" panose="020F0502020204030204"/>
                  <a:ea typeface="+mn-ea"/>
                  <a:cs typeface="+mn-cs"/>
                </a:rPr>
                <a:t> comienza el primer día del mes siguiente de haberse </a:t>
              </a:r>
              <a:r>
                <a:rPr lang="es-US" b="1" dirty="0">
                  <a:solidFill>
                    <a:srgbClr val="2F5597"/>
                  </a:solidFill>
                  <a:latin typeface="Calibri" panose="020F0502020204030204"/>
                </a:rPr>
                <a:t>inscrito</a:t>
              </a:r>
              <a:endParaRPr kumimoji="0" lang="es-US" sz="1800" b="1" i="0" u="none" strike="noStrike" cap="none" normalizeH="0" baseline="0" noProof="0" dirty="0">
                <a:ln>
                  <a:noFill/>
                </a:ln>
                <a:solidFill>
                  <a:srgbClr val="2F5597"/>
                </a:solidFill>
                <a:effectLst/>
                <a:uLnTx/>
                <a:uFillTx/>
                <a:latin typeface="Calibri" panose="020F0502020204030204"/>
                <a:ea typeface="+mn-ea"/>
                <a:cs typeface="+mn-cs"/>
              </a:endParaRPr>
            </a:p>
          </p:txBody>
        </p:sp>
      </p:grpSp>
      <p:sp>
        <p:nvSpPr>
          <p:cNvPr id="6" name="Content Placeholder 7"/>
          <p:cNvSpPr txBox="1">
            <a:spLocks/>
          </p:cNvSpPr>
          <p:nvPr/>
        </p:nvSpPr>
        <p:spPr>
          <a:xfrm>
            <a:off x="2429654" y="4092115"/>
            <a:ext cx="7332688" cy="21518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spcBef>
                <a:spcPts val="0"/>
              </a:spcBef>
              <a:spcAft>
                <a:spcPts val="1200"/>
              </a:spcAft>
              <a:buClrTx/>
              <a:buSzTx/>
              <a:buFont typeface="Arial" panose="020B0604020202020204" pitchFamily="34" charset="0"/>
              <a:buNone/>
              <a:tabLst/>
              <a:defRPr/>
            </a:pPr>
            <a:r>
              <a:rPr lang="es-US" sz="1800" b="1">
                <a:solidFill>
                  <a:srgbClr val="00529B"/>
                </a:solidFill>
                <a:latin typeface="Arial" panose="020B0604020202020204" pitchFamily="34" charset="0"/>
                <a:cs typeface="Arial" panose="020B0604020202020204" pitchFamily="34" charset="0"/>
              </a:rPr>
              <a:t>Puede inscribirse para:</a:t>
            </a:r>
          </a:p>
          <a:p>
            <a:pPr marL="548640" marR="0" lvl="1" indent="-274320" algn="l" defTabSz="914400" rtl="0" eaLnBrk="1" fontAlgn="auto" latinLnBrk="0" hangingPunct="1">
              <a:spcBef>
                <a:spcPts val="0"/>
              </a:spcBef>
              <a:spcAft>
                <a:spcPts val="1200"/>
              </a:spcAft>
              <a:buClrTx/>
              <a:buSzTx/>
              <a:buFont typeface="Wingdings" panose="05000000000000000000" pitchFamily="2" charset="2"/>
              <a:buChar char="§"/>
              <a:tabLst/>
              <a:defRPr/>
            </a:pPr>
            <a:r>
              <a:rPr kumimoji="0" lang="es-US" sz="1800" b="0" i="0" u="none" strike="noStrike" cap="none" normalizeH="0" baseline="0" noProof="0">
                <a:ln>
                  <a:noFill/>
                </a:ln>
                <a:solidFill>
                  <a:srgbClr val="00529B"/>
                </a:solidFill>
                <a:effectLst/>
                <a:uLnTx/>
                <a:uFillTx/>
                <a:latin typeface="Arial" panose="020B0604020202020204" pitchFamily="34" charset="0"/>
                <a:cs typeface="Arial" panose="020B0604020202020204" pitchFamily="34" charset="0"/>
              </a:rPr>
              <a:t>Parte A (si tiene que comprarla)</a:t>
            </a:r>
          </a:p>
          <a:p>
            <a:pPr marL="548640" marR="0" lvl="1" indent="-274320" algn="l" defTabSz="914400" rtl="0" eaLnBrk="1" fontAlgn="auto" latinLnBrk="0" hangingPunct="1">
              <a:spcBef>
                <a:spcPts val="0"/>
              </a:spcBef>
              <a:spcAft>
                <a:spcPts val="1200"/>
              </a:spcAft>
              <a:buClrTx/>
              <a:buSzTx/>
              <a:buFont typeface="Wingdings" panose="05000000000000000000" pitchFamily="2" charset="2"/>
              <a:buChar char="§"/>
              <a:tabLst/>
              <a:defRPr/>
            </a:pPr>
            <a:r>
              <a:rPr kumimoji="0" lang="es-US" sz="1800" b="0" i="0" u="none" strike="noStrike" cap="none" normalizeH="0" baseline="0" noProof="0">
                <a:ln>
                  <a:noFill/>
                </a:ln>
                <a:solidFill>
                  <a:srgbClr val="00529B"/>
                </a:solidFill>
                <a:effectLst/>
                <a:uLnTx/>
                <a:uFillTx/>
                <a:latin typeface="Arial" panose="020B0604020202020204" pitchFamily="34" charset="0"/>
                <a:cs typeface="Arial" panose="020B0604020202020204" pitchFamily="34" charset="0"/>
              </a:rPr>
              <a:t>Parte B</a:t>
            </a:r>
          </a:p>
        </p:txBody>
      </p:sp>
      <p:grpSp>
        <p:nvGrpSpPr>
          <p:cNvPr id="77" name="Group 76" descr="Banner informativo con el texto: Si se inscribe después de su IEP, es posible que pague una multa por inscripción tardía.">
            <a:extLst>
              <a:ext uri="{FF2B5EF4-FFF2-40B4-BE49-F238E27FC236}">
                <a16:creationId xmlns:a16="http://schemas.microsoft.com/office/drawing/2014/main" id="{830E6EE4-4C6F-4A60-A73E-F2E7A7FC8F4C}"/>
              </a:ext>
            </a:extLst>
          </p:cNvPr>
          <p:cNvGrpSpPr/>
          <p:nvPr/>
        </p:nvGrpSpPr>
        <p:grpSpPr>
          <a:xfrm>
            <a:off x="7208334" y="5028549"/>
            <a:ext cx="5136562" cy="1221809"/>
            <a:chOff x="8057777" y="4114511"/>
            <a:chExt cx="4320198" cy="1221809"/>
          </a:xfrm>
        </p:grpSpPr>
        <p:sp>
          <p:nvSpPr>
            <p:cNvPr id="78" name="Arrow: Pentagon 77">
              <a:extLst>
                <a:ext uri="{FF2B5EF4-FFF2-40B4-BE49-F238E27FC236}">
                  <a16:creationId xmlns:a16="http://schemas.microsoft.com/office/drawing/2014/main" id="{AA14D688-1D56-4340-B05C-D50A0B658E69}"/>
                </a:ext>
              </a:extLst>
            </p:cNvPr>
            <p:cNvSpPr/>
            <p:nvPr/>
          </p:nvSpPr>
          <p:spPr>
            <a:xfrm rot="10800000">
              <a:off x="8057777" y="4397730"/>
              <a:ext cx="4196850" cy="708032"/>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Box 78">
              <a:extLst>
                <a:ext uri="{FF2B5EF4-FFF2-40B4-BE49-F238E27FC236}">
                  <a16:creationId xmlns:a16="http://schemas.microsoft.com/office/drawing/2014/main" id="{5FD9C5BF-D339-4FB4-B5DF-2DC5EB38A0BB}"/>
                </a:ext>
              </a:extLst>
            </p:cNvPr>
            <p:cNvSpPr txBox="1"/>
            <p:nvPr/>
          </p:nvSpPr>
          <p:spPr>
            <a:xfrm>
              <a:off x="9565743" y="4613869"/>
              <a:ext cx="2812232" cy="307777"/>
            </a:xfrm>
            <a:prstGeom prst="rect">
              <a:avLst/>
            </a:prstGeom>
            <a:noFill/>
          </p:spPr>
          <p:txBody>
            <a:bodyPr wrap="square" rtlCol="0">
              <a:spAutoFit/>
            </a:bodyPr>
            <a:lstStyle/>
            <a:p>
              <a:pPr lvl="0" defTabSz="685800">
                <a:lnSpc>
                  <a:spcPct val="100000"/>
                </a:lnSpc>
                <a:spcBef>
                  <a:spcPts val="600"/>
                </a:spcBef>
              </a:pPr>
              <a:r>
                <a:rPr lang="es-US" sz="1400" dirty="0">
                  <a:solidFill>
                    <a:srgbClr val="00529B"/>
                  </a:solidFill>
                  <a:cs typeface="Arial" panose="020B0604020202020204" pitchFamily="34" charset="0"/>
                </a:rPr>
                <a:t>Puede tener multas por inscripción tardía.</a:t>
              </a:r>
            </a:p>
          </p:txBody>
        </p:sp>
        <p:pic>
          <p:nvPicPr>
            <p:cNvPr id="80" name="Graphic 79" descr="Icono con moneda">
              <a:extLst>
                <a:ext uri="{FF2B5EF4-FFF2-40B4-BE49-F238E27FC236}">
                  <a16:creationId xmlns:a16="http://schemas.microsoft.com/office/drawing/2014/main" id="{42B286E5-1CA0-47D0-9C35-EC3A81769B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92507" y="4114511"/>
              <a:ext cx="1221809" cy="1221809"/>
            </a:xfrm>
            <a:prstGeom prst="rect">
              <a:avLst/>
            </a:prstGeom>
          </p:spPr>
        </p:pic>
      </p:grpSp>
      <p:sp>
        <p:nvSpPr>
          <p:cNvPr id="9" name="Slide Number Placeholder 8">
            <a:extLst>
              <a:ext uri="{FF2B5EF4-FFF2-40B4-BE49-F238E27FC236}">
                <a16:creationId xmlns:a16="http://schemas.microsoft.com/office/drawing/2014/main" id="{35A06EB2-71D1-4DF2-86C3-06E45F0B18BE}"/>
              </a:ext>
            </a:extLst>
          </p:cNvPr>
          <p:cNvSpPr>
            <a:spLocks noGrp="1"/>
          </p:cNvSpPr>
          <p:nvPr>
            <p:ph type="sldNum" sz="quarter" idx="12"/>
          </p:nvPr>
        </p:nvSpPr>
        <p:spPr/>
        <p:txBody>
          <a:bodyPr/>
          <a:lstStyle/>
          <a:p>
            <a:fld id="{48F63A3B-78C7-47BE-AE5E-E10140E04643}" type="slidenum">
              <a:rPr lang="en-US" smtClean="0"/>
              <a:pPr/>
              <a:t>20</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325464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50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fill="hold"/>
                                        <p:tgtEl>
                                          <p:spTgt spid="77"/>
                                        </p:tgtEl>
                                        <p:attrNameLst>
                                          <p:attrName>ppt_x</p:attrName>
                                        </p:attrNameLst>
                                      </p:cBhvr>
                                      <p:tavLst>
                                        <p:tav tm="0">
                                          <p:val>
                                            <p:strVal val="1+#ppt_w/2"/>
                                          </p:val>
                                        </p:tav>
                                        <p:tav tm="100000">
                                          <p:val>
                                            <p:strVal val="#ppt_x"/>
                                          </p:val>
                                        </p:tav>
                                      </p:tavLst>
                                    </p:anim>
                                    <p:anim calcmode="lin" valueType="num">
                                      <p:cBhvr additive="base">
                                        <p:cTn id="8" dur="500" fill="hold"/>
                                        <p:tgtEl>
                                          <p:spTgt spid="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1CCA8-9102-4A9A-9C65-05B350A2D6B3}"/>
              </a:ext>
            </a:extLst>
          </p:cNvPr>
          <p:cNvSpPr>
            <a:spLocks noGrp="1"/>
          </p:cNvSpPr>
          <p:nvPr>
            <p:ph type="title"/>
          </p:nvPr>
        </p:nvSpPr>
        <p:spPr/>
        <p:txBody>
          <a:bodyPr anchor="ctr" anchorCtr="0">
            <a:normAutofit/>
          </a:bodyPr>
          <a:lstStyle/>
          <a:p>
            <a:r>
              <a:rPr lang="es-US">
                <a:solidFill>
                  <a:srgbClr val="FFD966"/>
                </a:solidFill>
              </a:rPr>
              <a:t>NUEVO </a:t>
            </a:r>
            <a:r>
              <a:rPr lang="es-US" sz="3000"/>
              <a:t>Simplificación de inscripción del beneficiario</a:t>
            </a:r>
          </a:p>
        </p:txBody>
      </p:sp>
      <p:sp>
        <p:nvSpPr>
          <p:cNvPr id="3" name="Text Placeholder 2">
            <a:extLst>
              <a:ext uri="{FF2B5EF4-FFF2-40B4-BE49-F238E27FC236}">
                <a16:creationId xmlns:a16="http://schemas.microsoft.com/office/drawing/2014/main" id="{0A181F57-4C3E-4F1C-9A5B-307B1C5ABA79}"/>
              </a:ext>
            </a:extLst>
          </p:cNvPr>
          <p:cNvSpPr>
            <a:spLocks noGrp="1"/>
          </p:cNvSpPr>
          <p:nvPr>
            <p:ph idx="1"/>
          </p:nvPr>
        </p:nvSpPr>
        <p:spPr/>
        <p:txBody>
          <a:bodyPr>
            <a:normAutofit fontScale="85000" lnSpcReduction="20000"/>
          </a:bodyPr>
          <a:lstStyle/>
          <a:p>
            <a:pPr marL="274320" indent="-274320">
              <a:lnSpc>
                <a:spcPct val="110000"/>
              </a:lnSpc>
              <a:spcBef>
                <a:spcPts val="0"/>
              </a:spcBef>
              <a:spcAft>
                <a:spcPts val="1200"/>
              </a:spcAft>
            </a:pPr>
            <a:r>
              <a:rPr lang="es-US" sz="2400" dirty="0">
                <a:solidFill>
                  <a:srgbClr val="00529B"/>
                </a:solidFill>
              </a:rPr>
              <a:t>Sección 120 de la Ley de Apropiaciones Consolidadas (CAA) de 2021</a:t>
            </a:r>
          </a:p>
          <a:p>
            <a:pPr marL="274320" indent="-274320">
              <a:lnSpc>
                <a:spcPct val="110000"/>
              </a:lnSpc>
              <a:spcBef>
                <a:spcPts val="0"/>
              </a:spcBef>
              <a:spcAft>
                <a:spcPts val="1200"/>
              </a:spcAft>
            </a:pPr>
            <a:r>
              <a:rPr lang="es-US" sz="2400" dirty="0">
                <a:solidFill>
                  <a:srgbClr val="00529B"/>
                </a:solidFill>
              </a:rPr>
              <a:t>Se pueden establecer Períodos de Inscripción Especiales (SEP) sin multas por inscripción tardía para las personas que cumplan las condiciones excepcionales especificadas por el Secretario del Departamento de Salud y Servicios Humanos (HHS) de los EE. UU.</a:t>
            </a:r>
          </a:p>
          <a:p>
            <a:pPr marL="274320" indent="-274320">
              <a:lnSpc>
                <a:spcPct val="110000"/>
              </a:lnSpc>
              <a:spcBef>
                <a:spcPts val="0"/>
              </a:spcBef>
              <a:spcAft>
                <a:spcPts val="1200"/>
              </a:spcAft>
            </a:pPr>
            <a:r>
              <a:rPr lang="es-US" sz="2400" dirty="0">
                <a:solidFill>
                  <a:srgbClr val="00529B"/>
                </a:solidFill>
              </a:rPr>
              <a:t>Las personas pueden calificar para uno de los nuevos SEP si:</a:t>
            </a:r>
          </a:p>
          <a:p>
            <a:pPr marL="891540" lvl="1" indent="-342900">
              <a:lnSpc>
                <a:spcPct val="110000"/>
              </a:lnSpc>
              <a:spcBef>
                <a:spcPts val="0"/>
              </a:spcBef>
              <a:spcAft>
                <a:spcPts val="1200"/>
              </a:spcAft>
              <a:buSzPct val="100000"/>
            </a:pPr>
            <a:r>
              <a:rPr lang="es-US" sz="2000" dirty="0">
                <a:solidFill>
                  <a:srgbClr val="00529B"/>
                </a:solidFill>
              </a:rPr>
              <a:t>Están afectadas por una emergencia o un desastre</a:t>
            </a:r>
          </a:p>
          <a:p>
            <a:pPr marL="891540" lvl="1" indent="-342900">
              <a:lnSpc>
                <a:spcPct val="110000"/>
              </a:lnSpc>
              <a:spcBef>
                <a:spcPts val="0"/>
              </a:spcBef>
              <a:spcAft>
                <a:spcPts val="1200"/>
              </a:spcAft>
              <a:buSzPct val="100000"/>
            </a:pPr>
            <a:r>
              <a:rPr lang="es-US" sz="2000" dirty="0">
                <a:solidFill>
                  <a:srgbClr val="00529B"/>
                </a:solidFill>
              </a:rPr>
              <a:t>Obtienen información incorrecta o confusa de su plan de salud o empleador</a:t>
            </a:r>
          </a:p>
          <a:p>
            <a:pPr marL="891540" lvl="1" indent="-342900">
              <a:lnSpc>
                <a:spcPct val="110000"/>
              </a:lnSpc>
              <a:spcBef>
                <a:spcPts val="0"/>
              </a:spcBef>
              <a:spcAft>
                <a:spcPts val="1200"/>
              </a:spcAft>
              <a:buSzPct val="100000"/>
            </a:pPr>
            <a:r>
              <a:rPr lang="es-US" sz="2000" dirty="0">
                <a:solidFill>
                  <a:srgbClr val="00529B"/>
                </a:solidFill>
              </a:rPr>
              <a:t>Estuvieron encarcelados</a:t>
            </a:r>
          </a:p>
          <a:p>
            <a:pPr marL="891540" lvl="1" indent="-342900">
              <a:lnSpc>
                <a:spcPct val="110000"/>
              </a:lnSpc>
              <a:spcBef>
                <a:spcPts val="0"/>
              </a:spcBef>
              <a:spcAft>
                <a:spcPts val="1200"/>
              </a:spcAft>
              <a:buSzPct val="100000"/>
            </a:pPr>
            <a:r>
              <a:rPr lang="es-US" sz="2000" dirty="0">
                <a:solidFill>
                  <a:srgbClr val="00529B"/>
                </a:solidFill>
              </a:rPr>
              <a:t>Pierden la cobertura de Medicaid</a:t>
            </a:r>
          </a:p>
          <a:p>
            <a:pPr marL="891540" lvl="1" indent="-342900">
              <a:lnSpc>
                <a:spcPct val="110000"/>
              </a:lnSpc>
              <a:spcBef>
                <a:spcPts val="0"/>
              </a:spcBef>
              <a:spcAft>
                <a:spcPts val="1200"/>
              </a:spcAft>
              <a:buSzPct val="100000"/>
            </a:pPr>
            <a:r>
              <a:rPr lang="es-US" sz="2000" dirty="0">
                <a:solidFill>
                  <a:srgbClr val="00529B"/>
                </a:solidFill>
              </a:rPr>
              <a:t>Afectados por otras condiciones excepcionales</a:t>
            </a:r>
          </a:p>
          <a:p>
            <a:pPr marL="803275" lvl="1" indent="-346075">
              <a:lnSpc>
                <a:spcPct val="110000"/>
              </a:lnSpc>
              <a:spcBef>
                <a:spcPts val="0"/>
              </a:spcBef>
              <a:spcAft>
                <a:spcPts val="1200"/>
              </a:spcAft>
              <a:buSzPct val="75000"/>
              <a:buFont typeface="Courier New" panose="02070309020205020404" pitchFamily="49" charset="0"/>
              <a:buChar char="o"/>
            </a:pPr>
            <a:endParaRPr lang="en-US" sz="2000" dirty="0">
              <a:solidFill>
                <a:srgbClr val="00529B"/>
              </a:solidFill>
            </a:endParaRPr>
          </a:p>
          <a:p>
            <a:pPr marL="731520" lvl="1" indent="-274320">
              <a:lnSpc>
                <a:spcPct val="110000"/>
              </a:lnSpc>
              <a:spcBef>
                <a:spcPts val="0"/>
              </a:spcBef>
              <a:spcAft>
                <a:spcPts val="1200"/>
              </a:spcAft>
            </a:pPr>
            <a:endParaRPr lang="en-US" sz="2000" dirty="0">
              <a:solidFill>
                <a:srgbClr val="00529B"/>
              </a:solidFill>
            </a:endParaRPr>
          </a:p>
        </p:txBody>
      </p:sp>
      <p:sp>
        <p:nvSpPr>
          <p:cNvPr id="6" name="Slide Number Placeholder 5">
            <a:extLst>
              <a:ext uri="{FF2B5EF4-FFF2-40B4-BE49-F238E27FC236}">
                <a16:creationId xmlns:a16="http://schemas.microsoft.com/office/drawing/2014/main" id="{A33D604D-21D2-4B51-96A6-D80D965CBF9E}"/>
              </a:ext>
            </a:extLst>
          </p:cNvPr>
          <p:cNvSpPr>
            <a:spLocks noGrp="1"/>
          </p:cNvSpPr>
          <p:nvPr>
            <p:ph type="sldNum" sz="quarter" idx="12"/>
          </p:nvPr>
        </p:nvSpPr>
        <p:spPr/>
        <p:txBody>
          <a:bodyPr/>
          <a:lstStyle/>
          <a:p>
            <a:fld id="{0B2D781D-8844-5940-92D1-06EF0A7F581E}" type="slidenum">
              <a:rPr lang="en-US" smtClean="0"/>
              <a:t>21</a:t>
            </a:fld>
            <a:endParaRPr lang="en-US"/>
          </a:p>
        </p:txBody>
      </p:sp>
      <p:sp>
        <p:nvSpPr>
          <p:cNvPr id="5" name="Footer Placeholder 4">
            <a:extLst>
              <a:ext uri="{FF2B5EF4-FFF2-40B4-BE49-F238E27FC236}">
                <a16:creationId xmlns:a16="http://schemas.microsoft.com/office/drawing/2014/main" id="{752ED2C2-0F2F-4897-9488-DC3F477F6004}"/>
              </a:ext>
            </a:extLst>
          </p:cNvPr>
          <p:cNvSpPr>
            <a:spLocks noGrp="1"/>
          </p:cNvSpPr>
          <p:nvPr>
            <p:ph type="ftr" sz="quarter" idx="11"/>
          </p:nvPr>
        </p:nvSpPr>
        <p:spPr/>
        <p:txBody>
          <a:bodyPr/>
          <a:lstStyle/>
          <a:p>
            <a:r>
              <a:rPr lang="es-US"/>
              <a:t>Comenzando con Medicare</a:t>
            </a:r>
          </a:p>
        </p:txBody>
      </p:sp>
      <p:sp>
        <p:nvSpPr>
          <p:cNvPr id="4" name="Date Placeholder 3">
            <a:extLst>
              <a:ext uri="{FF2B5EF4-FFF2-40B4-BE49-F238E27FC236}">
                <a16:creationId xmlns:a16="http://schemas.microsoft.com/office/drawing/2014/main" id="{6C51A4FB-BFB2-4F6F-BB1C-1652A1C8788B}"/>
              </a:ext>
            </a:extLst>
          </p:cNvPr>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2235751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92854-E9EC-4C31-8A04-7708F90EA580}"/>
              </a:ext>
            </a:extLst>
          </p:cNvPr>
          <p:cNvSpPr>
            <a:spLocks noGrp="1"/>
          </p:cNvSpPr>
          <p:nvPr>
            <p:ph type="title"/>
          </p:nvPr>
        </p:nvSpPr>
        <p:spPr/>
        <p:txBody>
          <a:bodyPr>
            <a:normAutofit/>
          </a:bodyPr>
          <a:lstStyle/>
          <a:p>
            <a:r>
              <a:rPr lang="es-US" sz="2800"/>
              <a:t>Simplificación de inscripción del beneficiario </a:t>
            </a:r>
            <a:br>
              <a:rPr lang="es-US" sz="2800"/>
            </a:br>
            <a:r>
              <a:rPr lang="es-US" sz="2800">
                <a:solidFill>
                  <a:srgbClr val="FFD966"/>
                </a:solidFill>
              </a:rPr>
              <a:t>Nuevo</a:t>
            </a:r>
            <a:r>
              <a:rPr lang="es-US" sz="2800"/>
              <a:t> Períodos de inscripción especiales (SEP)</a:t>
            </a:r>
          </a:p>
        </p:txBody>
      </p:sp>
      <p:graphicFrame>
        <p:nvGraphicFramePr>
          <p:cNvPr id="10" name="Table 9" descr="Esta tabla muestra información sobre el inicio, el final del SEP y la cobertura">
            <a:extLst>
              <a:ext uri="{FF2B5EF4-FFF2-40B4-BE49-F238E27FC236}">
                <a16:creationId xmlns:a16="http://schemas.microsoft.com/office/drawing/2014/main" id="{A56E1FFD-7F29-4428-9EF6-2F3F8DB67143}"/>
              </a:ext>
            </a:extLst>
          </p:cNvPr>
          <p:cNvGraphicFramePr>
            <a:graphicFrameLocks noGrp="1"/>
          </p:cNvGraphicFramePr>
          <p:nvPr>
            <p:extLst>
              <p:ext uri="{D42A27DB-BD31-4B8C-83A1-F6EECF244321}">
                <p14:modId xmlns:p14="http://schemas.microsoft.com/office/powerpoint/2010/main" val="2902381520"/>
              </p:ext>
            </p:extLst>
          </p:nvPr>
        </p:nvGraphicFramePr>
        <p:xfrm>
          <a:off x="308610" y="1133157"/>
          <a:ext cx="11590024" cy="4339353"/>
        </p:xfrm>
        <a:graphic>
          <a:graphicData uri="http://schemas.openxmlformats.org/drawingml/2006/table">
            <a:tbl>
              <a:tblPr firstRow="1" bandRow="1">
                <a:tableStyleId>{5FD0F851-EC5A-4D38-B0AD-8093EC10F338}</a:tableStyleId>
              </a:tblPr>
              <a:tblGrid>
                <a:gridCol w="2897506">
                  <a:extLst>
                    <a:ext uri="{9D8B030D-6E8A-4147-A177-3AD203B41FA5}">
                      <a16:colId xmlns:a16="http://schemas.microsoft.com/office/drawing/2014/main" val="2721722093"/>
                    </a:ext>
                  </a:extLst>
                </a:gridCol>
                <a:gridCol w="2897506">
                  <a:extLst>
                    <a:ext uri="{9D8B030D-6E8A-4147-A177-3AD203B41FA5}">
                      <a16:colId xmlns:a16="http://schemas.microsoft.com/office/drawing/2014/main" val="2369361420"/>
                    </a:ext>
                  </a:extLst>
                </a:gridCol>
                <a:gridCol w="2897506">
                  <a:extLst>
                    <a:ext uri="{9D8B030D-6E8A-4147-A177-3AD203B41FA5}">
                      <a16:colId xmlns:a16="http://schemas.microsoft.com/office/drawing/2014/main" val="873342806"/>
                    </a:ext>
                  </a:extLst>
                </a:gridCol>
                <a:gridCol w="2897506">
                  <a:extLst>
                    <a:ext uri="{9D8B030D-6E8A-4147-A177-3AD203B41FA5}">
                      <a16:colId xmlns:a16="http://schemas.microsoft.com/office/drawing/2014/main" val="473026071"/>
                    </a:ext>
                  </a:extLst>
                </a:gridCol>
              </a:tblGrid>
              <a:tr h="104179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US" sz="2400">
                          <a:solidFill>
                            <a:srgbClr val="00529B"/>
                          </a:solidFill>
                        </a:rPr>
                        <a:t>Período de Inscripción Especial</a:t>
                      </a:r>
                    </a:p>
                  </a:txBody>
                  <a:tcPr marL="55915" marR="55915" marT="25718" marB="25718" anchor="ctr">
                    <a:lnR w="12700" cap="flat" cmpd="sng" algn="ctr">
                      <a:solidFill>
                        <a:schemeClr val="accent5">
                          <a:lumMod val="60000"/>
                          <a:lumOff val="4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US" sz="2400">
                          <a:solidFill>
                            <a:srgbClr val="00529B"/>
                          </a:solidFill>
                        </a:rPr>
                        <a:t>Comienza</a:t>
                      </a:r>
                    </a:p>
                  </a:txBody>
                  <a:tcPr marL="55915" marR="55915" marT="25718" marB="25718"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US" sz="2400">
                          <a:solidFill>
                            <a:srgbClr val="00529B"/>
                          </a:solidFill>
                        </a:rPr>
                        <a:t>Finaliza</a:t>
                      </a:r>
                    </a:p>
                  </a:txBody>
                  <a:tcPr marL="55915" marR="55915" marT="25718" marB="25718"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US" sz="2400">
                          <a:solidFill>
                            <a:srgbClr val="00529B"/>
                          </a:solidFill>
                        </a:rPr>
                        <a:t>Cobertura Empieza</a:t>
                      </a:r>
                    </a:p>
                  </a:txBody>
                  <a:tcPr marL="55915" marR="55915" marT="25718" marB="25718" anchor="ctr">
                    <a:lnL w="12700" cap="flat" cmpd="sng" algn="ctr">
                      <a:solidFill>
                        <a:schemeClr val="accent5">
                          <a:lumMod val="60000"/>
                          <a:lumOff val="40000"/>
                        </a:schemeClr>
                      </a:solidFill>
                      <a:prstDash val="solid"/>
                      <a:round/>
                      <a:headEnd type="none" w="med" len="med"/>
                      <a:tailEnd type="none" w="med" len="med"/>
                    </a:lnL>
                  </a:tcPr>
                </a:tc>
                <a:extLst>
                  <a:ext uri="{0D108BD9-81ED-4DB2-BD59-A6C34878D82A}">
                    <a16:rowId xmlns:a16="http://schemas.microsoft.com/office/drawing/2014/main" val="1979198304"/>
                  </a:ext>
                </a:extLst>
              </a:tr>
              <a:tr h="104179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1800" dirty="0">
                          <a:solidFill>
                            <a:srgbClr val="00529B"/>
                          </a:solidFill>
                          <a:effectLst/>
                        </a:rPr>
                        <a:t>El individuo (o el representante autorizado, tutor legal o cuidador del individuo) fue afectado </a:t>
                      </a:r>
                      <a:br>
                        <a:rPr lang="es-US" sz="1800" dirty="0">
                          <a:solidFill>
                            <a:srgbClr val="00529B"/>
                          </a:solidFill>
                          <a:effectLst/>
                        </a:rPr>
                      </a:br>
                      <a:r>
                        <a:rPr lang="es-US" sz="1800" dirty="0">
                          <a:solidFill>
                            <a:srgbClr val="00529B"/>
                          </a:solidFill>
                          <a:effectLst/>
                        </a:rPr>
                        <a:t>por un desastre o una emergencia</a:t>
                      </a:r>
                    </a:p>
                  </a:txBody>
                  <a:tcPr marL="55915" marR="55915" marT="25718" marB="25718">
                    <a:lnR w="12700" cap="flat" cmpd="sng" algn="ctr">
                      <a:solidFill>
                        <a:schemeClr val="accent5">
                          <a:lumMod val="60000"/>
                          <a:lumOff val="4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1800" dirty="0">
                          <a:solidFill>
                            <a:srgbClr val="00529B"/>
                          </a:solidFill>
                          <a:effectLst/>
                        </a:rPr>
                        <a:t>El día en que el gobierno federal, del estado o local declara la emergencia o el</a:t>
                      </a:r>
                      <a:br>
                        <a:rPr lang="es-US" sz="1800" dirty="0">
                          <a:solidFill>
                            <a:srgbClr val="00529B"/>
                          </a:solidFill>
                          <a:effectLst/>
                        </a:rPr>
                      </a:br>
                      <a:r>
                        <a:rPr lang="es-US" sz="1800" dirty="0">
                          <a:solidFill>
                            <a:srgbClr val="00529B"/>
                          </a:solidFill>
                          <a:effectLst/>
                        </a:rPr>
                        <a:t>desastre, o la fecha que aparece en esa declaración (lo que sea más temprano).</a:t>
                      </a:r>
                      <a:br>
                        <a:rPr lang="es-US" sz="1800" dirty="0">
                          <a:solidFill>
                            <a:srgbClr val="00529B"/>
                          </a:solidFill>
                          <a:effectLst/>
                        </a:rPr>
                      </a:br>
                      <a:endParaRPr lang="es-US" sz="1800" dirty="0">
                        <a:solidFill>
                          <a:srgbClr val="00529B"/>
                        </a:solidFill>
                        <a:effectLst/>
                      </a:endParaRPr>
                    </a:p>
                  </a:txBody>
                  <a:tcPr marL="55915" marR="55915" marT="25718" marB="25718">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1800" dirty="0">
                          <a:solidFill>
                            <a:srgbClr val="00529B"/>
                          </a:solidFill>
                          <a:effectLst/>
                        </a:rPr>
                        <a:t>6 meses después de lo que pase mas tarde:</a:t>
                      </a:r>
                    </a:p>
                    <a:p>
                      <a:pPr marL="285750" indent="-285750">
                        <a:spcBef>
                          <a:spcPts val="600"/>
                        </a:spcBef>
                        <a:buFont typeface="Wingdings" panose="05000000000000000000" pitchFamily="2" charset="2"/>
                        <a:buChar char="ü"/>
                      </a:pPr>
                      <a:r>
                        <a:rPr lang="es-US" sz="1800" dirty="0">
                          <a:solidFill>
                            <a:srgbClr val="00529B"/>
                          </a:solidFill>
                          <a:effectLst/>
                        </a:rPr>
                        <a:t>La fecha que finaliza la</a:t>
                      </a:r>
                      <a:br>
                        <a:rPr lang="es-US" sz="1800" dirty="0">
                          <a:solidFill>
                            <a:srgbClr val="00529B"/>
                          </a:solidFill>
                          <a:effectLst/>
                        </a:rPr>
                      </a:br>
                      <a:r>
                        <a:rPr lang="es-US" sz="1800" dirty="0">
                          <a:solidFill>
                            <a:srgbClr val="00529B"/>
                          </a:solidFill>
                          <a:effectLst/>
                        </a:rPr>
                        <a:t>declaración original</a:t>
                      </a:r>
                    </a:p>
                    <a:p>
                      <a:pPr marL="285750" indent="-285750">
                        <a:spcBef>
                          <a:spcPts val="600"/>
                        </a:spcBef>
                        <a:buFont typeface="Wingdings" panose="05000000000000000000" pitchFamily="2" charset="2"/>
                        <a:buChar char="ü"/>
                      </a:pPr>
                      <a:r>
                        <a:rPr lang="es-US" sz="1800" dirty="0">
                          <a:solidFill>
                            <a:srgbClr val="00529B"/>
                          </a:solidFill>
                          <a:effectLst/>
                        </a:rPr>
                        <a:t>El último día de cualquier</a:t>
                      </a:r>
                      <a:br>
                        <a:rPr lang="es-US" sz="1800" dirty="0">
                          <a:solidFill>
                            <a:srgbClr val="00529B"/>
                          </a:solidFill>
                          <a:effectLst/>
                        </a:rPr>
                      </a:br>
                      <a:r>
                        <a:rPr lang="es-US" sz="1800" dirty="0">
                          <a:solidFill>
                            <a:srgbClr val="00529B"/>
                          </a:solidFill>
                          <a:effectLst/>
                        </a:rPr>
                        <a:t>extensión de la</a:t>
                      </a:r>
                      <a:br>
                        <a:rPr lang="es-US" sz="1800" dirty="0">
                          <a:solidFill>
                            <a:srgbClr val="00529B"/>
                          </a:solidFill>
                          <a:effectLst/>
                        </a:rPr>
                      </a:br>
                      <a:r>
                        <a:rPr lang="es-US" sz="1800" dirty="0">
                          <a:solidFill>
                            <a:srgbClr val="00529B"/>
                          </a:solidFill>
                          <a:effectLst/>
                        </a:rPr>
                        <a:t>declaración</a:t>
                      </a:r>
                    </a:p>
                    <a:p>
                      <a:pPr marL="285750" indent="-285750">
                        <a:spcBef>
                          <a:spcPts val="600"/>
                        </a:spcBef>
                        <a:buFont typeface="Wingdings" panose="05000000000000000000" pitchFamily="2" charset="2"/>
                        <a:buChar char="ü"/>
                      </a:pPr>
                      <a:r>
                        <a:rPr lang="es-US" sz="1800" dirty="0">
                          <a:solidFill>
                            <a:srgbClr val="00529B"/>
                          </a:solidFill>
                          <a:effectLst/>
                        </a:rPr>
                        <a:t>La fecha en que el</a:t>
                      </a:r>
                      <a:br>
                        <a:rPr lang="es-US" sz="1800" dirty="0">
                          <a:solidFill>
                            <a:srgbClr val="00529B"/>
                          </a:solidFill>
                          <a:effectLst/>
                        </a:rPr>
                      </a:br>
                      <a:r>
                        <a:rPr lang="es-US" sz="1800" dirty="0">
                          <a:solidFill>
                            <a:srgbClr val="00529B"/>
                          </a:solidFill>
                          <a:effectLst/>
                        </a:rPr>
                        <a:t>gobierno revoque o anuncie el final de la</a:t>
                      </a:r>
                      <a:br>
                        <a:rPr lang="es-US" sz="1800" dirty="0">
                          <a:solidFill>
                            <a:srgbClr val="00529B"/>
                          </a:solidFill>
                          <a:effectLst/>
                        </a:rPr>
                      </a:br>
                      <a:r>
                        <a:rPr lang="es-US" sz="1800" dirty="0">
                          <a:solidFill>
                            <a:srgbClr val="00529B"/>
                          </a:solidFill>
                          <a:effectLst/>
                        </a:rPr>
                        <a:t>declaración</a:t>
                      </a:r>
                    </a:p>
                  </a:txBody>
                  <a:tcPr marL="55915" marR="55915" marT="25718" marB="25718">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1800" dirty="0">
                          <a:solidFill>
                            <a:srgbClr val="00529B"/>
                          </a:solidFill>
                          <a:effectLst/>
                        </a:rPr>
                        <a:t>El mes después de que la persona haga la solicitud</a:t>
                      </a:r>
                    </a:p>
                  </a:txBody>
                  <a:tcPr marL="55915" marR="55915" marT="25718" marB="25718">
                    <a:lnL w="12700" cap="flat" cmpd="sng" algn="ctr">
                      <a:solidFill>
                        <a:schemeClr val="accent5">
                          <a:lumMod val="60000"/>
                          <a:lumOff val="40000"/>
                        </a:schemeClr>
                      </a:solidFill>
                      <a:prstDash val="solid"/>
                      <a:round/>
                      <a:headEnd type="none" w="med" len="med"/>
                      <a:tailEnd type="none" w="med" len="med"/>
                    </a:lnL>
                  </a:tcPr>
                </a:tc>
                <a:extLst>
                  <a:ext uri="{0D108BD9-81ED-4DB2-BD59-A6C34878D82A}">
                    <a16:rowId xmlns:a16="http://schemas.microsoft.com/office/drawing/2014/main" val="812301323"/>
                  </a:ext>
                </a:extLst>
              </a:tr>
            </a:tbl>
          </a:graphicData>
        </a:graphic>
      </p:graphicFrame>
      <p:sp>
        <p:nvSpPr>
          <p:cNvPr id="6" name="Slide Number Placeholder 5">
            <a:extLst>
              <a:ext uri="{FF2B5EF4-FFF2-40B4-BE49-F238E27FC236}">
                <a16:creationId xmlns:a16="http://schemas.microsoft.com/office/drawing/2014/main" id="{A7790B26-CB2E-40E6-9132-3FA9F136F65A}"/>
              </a:ext>
            </a:extLst>
          </p:cNvPr>
          <p:cNvSpPr>
            <a:spLocks noGrp="1"/>
          </p:cNvSpPr>
          <p:nvPr>
            <p:ph type="sldNum" sz="quarter" idx="12"/>
          </p:nvPr>
        </p:nvSpPr>
        <p:spPr/>
        <p:txBody>
          <a:bodyPr/>
          <a:lstStyle/>
          <a:p>
            <a:fld id="{0B2D781D-8844-5940-92D1-06EF0A7F581E}" type="slidenum">
              <a:rPr lang="en-US" smtClean="0"/>
              <a:t>22</a:t>
            </a:fld>
            <a:endParaRPr lang="en-US"/>
          </a:p>
        </p:txBody>
      </p:sp>
      <p:sp>
        <p:nvSpPr>
          <p:cNvPr id="5" name="Footer Placeholder 4">
            <a:extLst>
              <a:ext uri="{FF2B5EF4-FFF2-40B4-BE49-F238E27FC236}">
                <a16:creationId xmlns:a16="http://schemas.microsoft.com/office/drawing/2014/main" id="{8D52254D-7E90-47FC-940A-09096F59978F}"/>
              </a:ext>
            </a:extLst>
          </p:cNvPr>
          <p:cNvSpPr>
            <a:spLocks noGrp="1"/>
          </p:cNvSpPr>
          <p:nvPr>
            <p:ph type="ftr" sz="quarter" idx="11"/>
          </p:nvPr>
        </p:nvSpPr>
        <p:spPr/>
        <p:txBody>
          <a:bodyPr/>
          <a:lstStyle/>
          <a:p>
            <a:r>
              <a:rPr lang="es-US"/>
              <a:t>Comenzando con Medicare</a:t>
            </a:r>
          </a:p>
        </p:txBody>
      </p:sp>
      <p:sp>
        <p:nvSpPr>
          <p:cNvPr id="4" name="Date Placeholder 3">
            <a:extLst>
              <a:ext uri="{FF2B5EF4-FFF2-40B4-BE49-F238E27FC236}">
                <a16:creationId xmlns:a16="http://schemas.microsoft.com/office/drawing/2014/main" id="{C554451F-0762-48C9-A5C6-D8F814ECCED7}"/>
              </a:ext>
            </a:extLst>
          </p:cNvPr>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1825060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92854-E9EC-4C31-8A04-7708F90EA580}"/>
              </a:ext>
            </a:extLst>
          </p:cNvPr>
          <p:cNvSpPr>
            <a:spLocks noGrp="1"/>
          </p:cNvSpPr>
          <p:nvPr>
            <p:ph type="title"/>
          </p:nvPr>
        </p:nvSpPr>
        <p:spPr/>
        <p:txBody>
          <a:bodyPr>
            <a:normAutofit/>
          </a:bodyPr>
          <a:lstStyle/>
          <a:p>
            <a:r>
              <a:rPr lang="es-US" sz="2800"/>
              <a:t>Simplificación de inscripción del beneficiario </a:t>
            </a:r>
            <a:br>
              <a:rPr lang="es-US" sz="2800"/>
            </a:br>
            <a:r>
              <a:rPr lang="es-US" sz="2800">
                <a:solidFill>
                  <a:srgbClr val="FFD966"/>
                </a:solidFill>
              </a:rPr>
              <a:t>Nuevo</a:t>
            </a:r>
            <a:r>
              <a:rPr lang="es-US" sz="2800"/>
              <a:t> Períodos de inscripción especiales (Continuación)</a:t>
            </a:r>
          </a:p>
        </p:txBody>
      </p:sp>
      <p:graphicFrame>
        <p:nvGraphicFramePr>
          <p:cNvPr id="10" name="Table 9" descr="Esta tabla está a continuación de la tabla de la diapositiva anterior que muestra información sobre el inicio, el final del SEP y la cobertura">
            <a:extLst>
              <a:ext uri="{FF2B5EF4-FFF2-40B4-BE49-F238E27FC236}">
                <a16:creationId xmlns:a16="http://schemas.microsoft.com/office/drawing/2014/main" id="{A56E1FFD-7F29-4428-9EF6-2F3F8DB67143}"/>
              </a:ext>
            </a:extLst>
          </p:cNvPr>
          <p:cNvGraphicFramePr>
            <a:graphicFrameLocks noGrp="1"/>
          </p:cNvGraphicFramePr>
          <p:nvPr>
            <p:extLst>
              <p:ext uri="{D42A27DB-BD31-4B8C-83A1-F6EECF244321}">
                <p14:modId xmlns:p14="http://schemas.microsoft.com/office/powerpoint/2010/main" val="2937468071"/>
              </p:ext>
            </p:extLst>
          </p:nvPr>
        </p:nvGraphicFramePr>
        <p:xfrm>
          <a:off x="128337" y="952107"/>
          <a:ext cx="11935326" cy="5335940"/>
        </p:xfrm>
        <a:graphic>
          <a:graphicData uri="http://schemas.openxmlformats.org/drawingml/2006/table">
            <a:tbl>
              <a:tblPr firstRow="1" bandRow="1">
                <a:tableStyleId>{5FD0F851-EC5A-4D38-B0AD-8093EC10F338}</a:tableStyleId>
              </a:tblPr>
              <a:tblGrid>
                <a:gridCol w="2486526">
                  <a:extLst>
                    <a:ext uri="{9D8B030D-6E8A-4147-A177-3AD203B41FA5}">
                      <a16:colId xmlns:a16="http://schemas.microsoft.com/office/drawing/2014/main" val="2721722093"/>
                    </a:ext>
                  </a:extLst>
                </a:gridCol>
                <a:gridCol w="3291348">
                  <a:extLst>
                    <a:ext uri="{9D8B030D-6E8A-4147-A177-3AD203B41FA5}">
                      <a16:colId xmlns:a16="http://schemas.microsoft.com/office/drawing/2014/main" val="2369361420"/>
                    </a:ext>
                  </a:extLst>
                </a:gridCol>
                <a:gridCol w="2724442">
                  <a:extLst>
                    <a:ext uri="{9D8B030D-6E8A-4147-A177-3AD203B41FA5}">
                      <a16:colId xmlns:a16="http://schemas.microsoft.com/office/drawing/2014/main" val="873342806"/>
                    </a:ext>
                  </a:extLst>
                </a:gridCol>
                <a:gridCol w="3433010">
                  <a:extLst>
                    <a:ext uri="{9D8B030D-6E8A-4147-A177-3AD203B41FA5}">
                      <a16:colId xmlns:a16="http://schemas.microsoft.com/office/drawing/2014/main" val="473026071"/>
                    </a:ext>
                  </a:extLst>
                </a:gridCol>
              </a:tblGrid>
              <a:tr h="71997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US" sz="2000" dirty="0">
                          <a:solidFill>
                            <a:srgbClr val="00529B"/>
                          </a:solidFill>
                        </a:rPr>
                        <a:t>Período de </a:t>
                      </a:r>
                      <a:br>
                        <a:rPr lang="es-US" sz="2000" dirty="0">
                          <a:solidFill>
                            <a:srgbClr val="00529B"/>
                          </a:solidFill>
                        </a:rPr>
                      </a:br>
                      <a:r>
                        <a:rPr lang="es-US" sz="2000" dirty="0">
                          <a:solidFill>
                            <a:srgbClr val="00529B"/>
                          </a:solidFill>
                        </a:rPr>
                        <a:t>Inscripción Especial</a:t>
                      </a:r>
                    </a:p>
                  </a:txBody>
                  <a:tcPr marL="55915" marR="55915" marT="25718" marB="25718" anchor="ctr">
                    <a:lnR w="12700" cap="flat" cmpd="sng" algn="ctr">
                      <a:solidFill>
                        <a:schemeClr val="accent5">
                          <a:lumMod val="60000"/>
                          <a:lumOff val="4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US" sz="2000">
                          <a:solidFill>
                            <a:srgbClr val="00529B"/>
                          </a:solidFill>
                        </a:rPr>
                        <a:t>Comienza</a:t>
                      </a:r>
                    </a:p>
                  </a:txBody>
                  <a:tcPr marL="55915" marR="55915" marT="25718" marB="25718"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US" sz="2000">
                          <a:solidFill>
                            <a:srgbClr val="00529B"/>
                          </a:solidFill>
                        </a:rPr>
                        <a:t>Finaliza</a:t>
                      </a:r>
                    </a:p>
                  </a:txBody>
                  <a:tcPr marL="55915" marR="55915" marT="25718" marB="25718"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US" sz="2000">
                          <a:solidFill>
                            <a:srgbClr val="00529B"/>
                          </a:solidFill>
                        </a:rPr>
                        <a:t>Cobertura Empieza</a:t>
                      </a:r>
                    </a:p>
                  </a:txBody>
                  <a:tcPr marL="55915" marR="55915" marT="25718" marB="25718" anchor="ctr">
                    <a:lnL w="12700" cap="flat" cmpd="sng" algn="ctr">
                      <a:solidFill>
                        <a:schemeClr val="accent5">
                          <a:lumMod val="60000"/>
                          <a:lumOff val="40000"/>
                        </a:schemeClr>
                      </a:solidFill>
                      <a:prstDash val="solid"/>
                      <a:round/>
                      <a:headEnd type="none" w="med" len="med"/>
                      <a:tailEnd type="none" w="med" len="med"/>
                    </a:lnL>
                  </a:tcPr>
                </a:tc>
                <a:extLst>
                  <a:ext uri="{0D108BD9-81ED-4DB2-BD59-A6C34878D82A}">
                    <a16:rowId xmlns:a16="http://schemas.microsoft.com/office/drawing/2014/main" val="1979198304"/>
                  </a:ext>
                </a:extLst>
              </a:tr>
              <a:tr h="110137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1600" dirty="0">
                          <a:solidFill>
                            <a:srgbClr val="00529B"/>
                          </a:solidFill>
                          <a:effectLst/>
                          <a:latin typeface="+mn-lt"/>
                        </a:rPr>
                        <a:t>Error del plan de salud o </a:t>
                      </a:r>
                      <a:br>
                        <a:rPr lang="es-US" sz="1600" dirty="0">
                          <a:solidFill>
                            <a:srgbClr val="00529B"/>
                          </a:solidFill>
                          <a:effectLst/>
                          <a:latin typeface="+mn-lt"/>
                        </a:rPr>
                      </a:br>
                      <a:r>
                        <a:rPr lang="es-US" sz="1600" dirty="0">
                          <a:solidFill>
                            <a:srgbClr val="00529B"/>
                          </a:solidFill>
                          <a:effectLst/>
                          <a:latin typeface="+mn-lt"/>
                        </a:rPr>
                        <a:t>del empleador</a:t>
                      </a:r>
                    </a:p>
                  </a:txBody>
                  <a:tcPr marL="55915" marR="55915" marT="25718" marB="25718">
                    <a:lnR w="12700" cap="flat" cmpd="sng" algn="ctr">
                      <a:solidFill>
                        <a:schemeClr val="accent5">
                          <a:lumMod val="60000"/>
                          <a:lumOff val="4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1600" dirty="0">
                          <a:solidFill>
                            <a:srgbClr val="00529B"/>
                          </a:solidFill>
                          <a:effectLst/>
                          <a:latin typeface="+mn-lt"/>
                        </a:rPr>
                        <a:t>El día que la persona notifica al</a:t>
                      </a:r>
                      <a:br>
                        <a:rPr lang="es-US" sz="1600" dirty="0">
                          <a:solidFill>
                            <a:srgbClr val="00529B"/>
                          </a:solidFill>
                          <a:latin typeface="+mn-lt"/>
                        </a:rPr>
                      </a:br>
                      <a:r>
                        <a:rPr lang="es-US" sz="1600" dirty="0">
                          <a:solidFill>
                            <a:srgbClr val="00529B"/>
                          </a:solidFill>
                          <a:effectLst/>
                          <a:latin typeface="+mn-lt"/>
                        </a:rPr>
                        <a:t>Seguro Social que su plan de </a:t>
                      </a:r>
                      <a:br>
                        <a:rPr lang="es-US" sz="1600" dirty="0">
                          <a:solidFill>
                            <a:srgbClr val="00529B"/>
                          </a:solidFill>
                          <a:effectLst/>
                          <a:latin typeface="+mn-lt"/>
                        </a:rPr>
                      </a:br>
                      <a:r>
                        <a:rPr lang="es-US" sz="1600" dirty="0">
                          <a:solidFill>
                            <a:srgbClr val="00529B"/>
                          </a:solidFill>
                          <a:effectLst/>
                          <a:latin typeface="+mn-lt"/>
                        </a:rPr>
                        <a:t>salud o su empleador tergiversó información o proporcionó información incorrecta</a:t>
                      </a:r>
                    </a:p>
                  </a:txBody>
                  <a:tcPr marL="55915" marR="55915" marT="25718" marB="25718">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1600" dirty="0">
                          <a:solidFill>
                            <a:srgbClr val="00529B"/>
                          </a:solidFill>
                          <a:effectLst/>
                          <a:latin typeface="+mn-lt"/>
                        </a:rPr>
                        <a:t>6 meses después de que la persona notifique al Seguro Social</a:t>
                      </a:r>
                    </a:p>
                  </a:txBody>
                  <a:tcPr marL="55915" marR="55915" marT="25718" marB="25718">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1600" dirty="0">
                          <a:solidFill>
                            <a:srgbClr val="00529B"/>
                          </a:solidFill>
                          <a:effectLst/>
                          <a:latin typeface="+mn-lt"/>
                        </a:rPr>
                        <a:t>El mes después de que la persona </a:t>
                      </a:r>
                      <a:br>
                        <a:rPr lang="es-US" sz="1600" dirty="0">
                          <a:solidFill>
                            <a:srgbClr val="00529B"/>
                          </a:solidFill>
                          <a:effectLst/>
                          <a:latin typeface="+mn-lt"/>
                        </a:rPr>
                      </a:br>
                      <a:r>
                        <a:rPr lang="es-US" sz="1600" dirty="0">
                          <a:solidFill>
                            <a:srgbClr val="00529B"/>
                          </a:solidFill>
                          <a:effectLst/>
                          <a:latin typeface="+mn-lt"/>
                        </a:rPr>
                        <a:t>haga la solicitud</a:t>
                      </a:r>
                    </a:p>
                  </a:txBody>
                  <a:tcPr marL="55915" marR="55915" marT="25718" marB="25718">
                    <a:lnL w="12700" cap="flat" cmpd="sng" algn="ctr">
                      <a:solidFill>
                        <a:schemeClr val="accent5">
                          <a:lumMod val="60000"/>
                          <a:lumOff val="40000"/>
                        </a:schemeClr>
                      </a:solidFill>
                      <a:prstDash val="solid"/>
                      <a:round/>
                      <a:headEnd type="none" w="med" len="med"/>
                      <a:tailEnd type="none" w="med" len="med"/>
                    </a:lnL>
                  </a:tcPr>
                </a:tc>
                <a:extLst>
                  <a:ext uri="{0D108BD9-81ED-4DB2-BD59-A6C34878D82A}">
                    <a16:rowId xmlns:a16="http://schemas.microsoft.com/office/drawing/2014/main" val="812301323"/>
                  </a:ext>
                </a:extLst>
              </a:tr>
              <a:tr h="804058">
                <a:tc>
                  <a:txBody>
                    <a:bodyPr/>
                    <a:lstStyle/>
                    <a:p>
                      <a:pPr>
                        <a:spcBef>
                          <a:spcPts val="600"/>
                        </a:spcBef>
                      </a:pPr>
                      <a:r>
                        <a:rPr lang="es-US" sz="1600">
                          <a:solidFill>
                            <a:srgbClr val="00529B"/>
                          </a:solidFill>
                          <a:latin typeface="+mn-lt"/>
                        </a:rPr>
                        <a:t>Previamente encarcelada</a:t>
                      </a:r>
                    </a:p>
                  </a:txBody>
                  <a:tcPr marL="55915" marR="55915" marT="25718" marB="25718">
                    <a:lnR w="12700" cap="flat" cmpd="sng" algn="ctr">
                      <a:solidFill>
                        <a:schemeClr val="accent5">
                          <a:lumMod val="60000"/>
                          <a:lumOff val="40000"/>
                        </a:schemeClr>
                      </a:solidFill>
                      <a:prstDash val="solid"/>
                      <a:round/>
                      <a:headEnd type="none" w="med" len="med"/>
                      <a:tailEnd type="none" w="med" len="med"/>
                    </a:lnR>
                  </a:tcPr>
                </a:tc>
                <a:tc>
                  <a:txBody>
                    <a:bodyPr/>
                    <a:lstStyle/>
                    <a:p>
                      <a:pPr>
                        <a:spcBef>
                          <a:spcPts val="600"/>
                        </a:spcBef>
                      </a:pPr>
                      <a:r>
                        <a:rPr lang="es-US" sz="1600" dirty="0">
                          <a:solidFill>
                            <a:srgbClr val="00529B"/>
                          </a:solidFill>
                          <a:effectLst/>
                          <a:latin typeface="+mn-lt"/>
                        </a:rPr>
                        <a:t>El día en que la persona es </a:t>
                      </a:r>
                      <a:br>
                        <a:rPr lang="es-US" sz="1600" dirty="0">
                          <a:solidFill>
                            <a:srgbClr val="00529B"/>
                          </a:solidFill>
                          <a:latin typeface="+mn-lt"/>
                        </a:rPr>
                      </a:br>
                      <a:r>
                        <a:rPr lang="es-US" sz="1600" dirty="0">
                          <a:solidFill>
                            <a:srgbClr val="00529B"/>
                          </a:solidFill>
                          <a:effectLst/>
                          <a:latin typeface="+mn-lt"/>
                        </a:rPr>
                        <a:t>liberada de custodia</a:t>
                      </a:r>
                    </a:p>
                  </a:txBody>
                  <a:tcPr marL="55915" marR="55915" marT="25718" marB="25718">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tcPr>
                </a:tc>
                <a:tc>
                  <a:txBody>
                    <a:bodyPr/>
                    <a:lstStyle/>
                    <a:p>
                      <a:pPr>
                        <a:spcBef>
                          <a:spcPts val="600"/>
                        </a:spcBef>
                      </a:pPr>
                      <a:r>
                        <a:rPr lang="es-US" sz="1600" dirty="0">
                          <a:solidFill>
                            <a:srgbClr val="00529B"/>
                          </a:solidFill>
                          <a:effectLst/>
                          <a:latin typeface="+mn-lt"/>
                        </a:rPr>
                        <a:t>El último día del</a:t>
                      </a:r>
                      <a:br>
                        <a:rPr lang="es-US" sz="1600" dirty="0">
                          <a:solidFill>
                            <a:srgbClr val="00529B"/>
                          </a:solidFill>
                          <a:latin typeface="+mn-lt"/>
                        </a:rPr>
                      </a:br>
                      <a:r>
                        <a:rPr lang="es-US" sz="1600" dirty="0">
                          <a:solidFill>
                            <a:srgbClr val="00529B"/>
                          </a:solidFill>
                          <a:effectLst/>
                          <a:latin typeface="+mn-lt"/>
                        </a:rPr>
                        <a:t>12</a:t>
                      </a:r>
                      <a:r>
                        <a:rPr lang="es-US" sz="1600" baseline="30000" dirty="0">
                          <a:solidFill>
                            <a:srgbClr val="00529B"/>
                          </a:solidFill>
                          <a:effectLst/>
                          <a:latin typeface="+mn-lt"/>
                        </a:rPr>
                        <a:t>o</a:t>
                      </a:r>
                      <a:r>
                        <a:rPr lang="es-US" sz="1600" dirty="0">
                          <a:solidFill>
                            <a:srgbClr val="00529B"/>
                          </a:solidFill>
                          <a:effectLst/>
                          <a:latin typeface="+mn-lt"/>
                        </a:rPr>
                        <a:t> mes después del mes</a:t>
                      </a:r>
                      <a:br>
                        <a:rPr lang="es-US" sz="1600" dirty="0">
                          <a:solidFill>
                            <a:srgbClr val="00529B"/>
                          </a:solidFill>
                          <a:latin typeface="+mn-lt"/>
                        </a:rPr>
                      </a:br>
                      <a:r>
                        <a:rPr lang="es-US" sz="1600" dirty="0">
                          <a:solidFill>
                            <a:srgbClr val="00529B"/>
                          </a:solidFill>
                          <a:latin typeface="+mn-lt"/>
                        </a:rPr>
                        <a:t>en que la persona es </a:t>
                      </a:r>
                      <a:r>
                        <a:rPr lang="es-US" sz="1600" dirty="0">
                          <a:solidFill>
                            <a:srgbClr val="00529B"/>
                          </a:solidFill>
                          <a:effectLst/>
                          <a:latin typeface="+mn-lt"/>
                        </a:rPr>
                        <a:t>liberada</a:t>
                      </a:r>
                    </a:p>
                  </a:txBody>
                  <a:tcPr marL="55915" marR="55915" marT="25718" marB="25718">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s-US" sz="1600" dirty="0">
                          <a:solidFill>
                            <a:srgbClr val="00529B"/>
                          </a:solidFill>
                          <a:effectLst/>
                          <a:latin typeface="+mn-lt"/>
                        </a:rPr>
                        <a:t>El mes después de que la persona </a:t>
                      </a:r>
                      <a:br>
                        <a:rPr lang="es-US" sz="1600" dirty="0">
                          <a:solidFill>
                            <a:srgbClr val="00529B"/>
                          </a:solidFill>
                          <a:effectLst/>
                          <a:latin typeface="+mn-lt"/>
                        </a:rPr>
                      </a:br>
                      <a:r>
                        <a:rPr lang="es-US" sz="1600" dirty="0">
                          <a:solidFill>
                            <a:srgbClr val="00529B"/>
                          </a:solidFill>
                          <a:effectLst/>
                          <a:latin typeface="+mn-lt"/>
                        </a:rPr>
                        <a:t>haga la solicitud, o la persona puede elegir </a:t>
                      </a:r>
                      <a:r>
                        <a:rPr lang="es-US" sz="1600" dirty="0" err="1">
                          <a:solidFill>
                            <a:srgbClr val="00529B"/>
                          </a:solidFill>
                          <a:effectLst/>
                          <a:latin typeface="+mn-lt"/>
                        </a:rPr>
                        <a:t>retroacticamente</a:t>
                      </a:r>
                      <a:r>
                        <a:rPr lang="es-US" sz="1600" dirty="0">
                          <a:solidFill>
                            <a:srgbClr val="00529B"/>
                          </a:solidFill>
                          <a:effectLst/>
                          <a:latin typeface="+mn-lt"/>
                        </a:rPr>
                        <a:t> a la fecha de su liberación (que no debe exceder 6 meses)</a:t>
                      </a:r>
                    </a:p>
                  </a:txBody>
                  <a:tcPr marL="55915" marR="55915" marT="25718" marB="25718">
                    <a:lnL w="12700" cap="flat" cmpd="sng" algn="ctr">
                      <a:solidFill>
                        <a:schemeClr val="accent5">
                          <a:lumMod val="60000"/>
                          <a:lumOff val="40000"/>
                        </a:schemeClr>
                      </a:solidFill>
                      <a:prstDash val="solid"/>
                      <a:round/>
                      <a:headEnd type="none" w="med" len="med"/>
                      <a:tailEnd type="none" w="med" len="med"/>
                    </a:lnL>
                  </a:tcPr>
                </a:tc>
                <a:extLst>
                  <a:ext uri="{0D108BD9-81ED-4DB2-BD59-A6C34878D82A}">
                    <a16:rowId xmlns:a16="http://schemas.microsoft.com/office/drawing/2014/main" val="309223428"/>
                  </a:ext>
                </a:extLst>
              </a:tr>
              <a:tr h="798613">
                <a:tc>
                  <a:txBody>
                    <a:bodyPr/>
                    <a:lstStyle/>
                    <a:p>
                      <a:pPr>
                        <a:spcBef>
                          <a:spcPts val="600"/>
                        </a:spcBef>
                      </a:pPr>
                      <a:r>
                        <a:rPr lang="es-US" sz="1600">
                          <a:solidFill>
                            <a:srgbClr val="00529B"/>
                          </a:solidFill>
                          <a:effectLst/>
                          <a:latin typeface="+mn-lt"/>
                        </a:rPr>
                        <a:t>Terminación de la cobertura de Medicaid</a:t>
                      </a:r>
                    </a:p>
                  </a:txBody>
                  <a:tcPr marL="55915" marR="55915" marT="25718" marB="25718">
                    <a:lnR w="12700" cap="flat" cmpd="sng" algn="ctr">
                      <a:solidFill>
                        <a:schemeClr val="accent5">
                          <a:lumMod val="60000"/>
                          <a:lumOff val="40000"/>
                        </a:schemeClr>
                      </a:solidFill>
                      <a:prstDash val="solid"/>
                      <a:round/>
                      <a:headEnd type="none" w="med" len="med"/>
                      <a:tailEnd type="none" w="med" len="med"/>
                    </a:lnR>
                  </a:tcPr>
                </a:tc>
                <a:tc>
                  <a:txBody>
                    <a:bodyPr/>
                    <a:lstStyle/>
                    <a:p>
                      <a:pPr>
                        <a:spcBef>
                          <a:spcPts val="600"/>
                        </a:spcBef>
                      </a:pPr>
                      <a:r>
                        <a:rPr lang="es-US" sz="1600">
                          <a:solidFill>
                            <a:srgbClr val="00529B"/>
                          </a:solidFill>
                          <a:effectLst/>
                          <a:latin typeface="+mn-lt"/>
                        </a:rPr>
                        <a:t>El día en que la persona es </a:t>
                      </a:r>
                      <a:br>
                        <a:rPr lang="es-US" sz="1600">
                          <a:solidFill>
                            <a:srgbClr val="00529B"/>
                          </a:solidFill>
                          <a:latin typeface="+mn-lt"/>
                        </a:rPr>
                      </a:br>
                      <a:r>
                        <a:rPr lang="es-US" sz="1600">
                          <a:solidFill>
                            <a:srgbClr val="00529B"/>
                          </a:solidFill>
                          <a:effectLst/>
                          <a:latin typeface="+mn-lt"/>
                        </a:rPr>
                        <a:t>notificada de que la cobertura</a:t>
                      </a:r>
                      <a:br>
                        <a:rPr lang="es-US" sz="1600">
                          <a:solidFill>
                            <a:srgbClr val="00529B"/>
                          </a:solidFill>
                          <a:latin typeface="+mn-lt"/>
                        </a:rPr>
                      </a:br>
                      <a:r>
                        <a:rPr lang="es-US" sz="1600">
                          <a:solidFill>
                            <a:srgbClr val="00529B"/>
                          </a:solidFill>
                          <a:effectLst/>
                          <a:latin typeface="+mn-lt"/>
                        </a:rPr>
                        <a:t>de Medicaid finalizará</a:t>
                      </a:r>
                    </a:p>
                  </a:txBody>
                  <a:tcPr marL="55915" marR="55915" marT="25718" marB="25718">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tcPr>
                </a:tc>
                <a:tc>
                  <a:txBody>
                    <a:bodyPr/>
                    <a:lstStyle/>
                    <a:p>
                      <a:pPr>
                        <a:spcBef>
                          <a:spcPts val="600"/>
                        </a:spcBef>
                      </a:pPr>
                      <a:r>
                        <a:rPr lang="es-US" sz="1600" dirty="0">
                          <a:solidFill>
                            <a:srgbClr val="00529B"/>
                          </a:solidFill>
                          <a:effectLst/>
                          <a:latin typeface="+mn-lt"/>
                        </a:rPr>
                        <a:t>6 meses después de </a:t>
                      </a:r>
                      <a:br>
                        <a:rPr lang="es-US" sz="1600" dirty="0">
                          <a:solidFill>
                            <a:srgbClr val="00529B"/>
                          </a:solidFill>
                          <a:effectLst/>
                          <a:latin typeface="+mn-lt"/>
                        </a:rPr>
                      </a:br>
                      <a:r>
                        <a:rPr lang="es-US" sz="1600" dirty="0">
                          <a:solidFill>
                            <a:srgbClr val="00529B"/>
                          </a:solidFill>
                          <a:effectLst/>
                          <a:latin typeface="+mn-lt"/>
                        </a:rPr>
                        <a:t>que finalice la cobertura </a:t>
                      </a:r>
                      <a:br>
                        <a:rPr lang="es-US" sz="1600" dirty="0">
                          <a:solidFill>
                            <a:srgbClr val="00529B"/>
                          </a:solidFill>
                          <a:effectLst/>
                          <a:latin typeface="+mn-lt"/>
                        </a:rPr>
                      </a:br>
                      <a:r>
                        <a:rPr lang="es-US" sz="1600" dirty="0">
                          <a:solidFill>
                            <a:srgbClr val="00529B"/>
                          </a:solidFill>
                          <a:effectLst/>
                          <a:latin typeface="+mn-lt"/>
                        </a:rPr>
                        <a:t>de Medicaid</a:t>
                      </a:r>
                    </a:p>
                  </a:txBody>
                  <a:tcPr marL="55915" marR="55915" marT="25718" marB="25718">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s-US" sz="1600" dirty="0">
                          <a:solidFill>
                            <a:srgbClr val="00529B"/>
                          </a:solidFill>
                          <a:effectLst/>
                          <a:latin typeface="+mn-lt"/>
                        </a:rPr>
                        <a:t>El mes después de que la persona solicita, a menos que la persona elija una fecha de inicio del primer día del mes en que perdió Medicaid y acepte pagar todas las primas previas</a:t>
                      </a:r>
                    </a:p>
                  </a:txBody>
                  <a:tcPr marL="55915" marR="55915" marT="25718" marB="25718">
                    <a:lnL w="12700" cap="flat" cmpd="sng" algn="ctr">
                      <a:solidFill>
                        <a:schemeClr val="accent5">
                          <a:lumMod val="60000"/>
                          <a:lumOff val="40000"/>
                        </a:schemeClr>
                      </a:solidFill>
                      <a:prstDash val="solid"/>
                      <a:round/>
                      <a:headEnd type="none" w="med" len="med"/>
                      <a:tailEnd type="none" w="med" len="med"/>
                    </a:lnL>
                  </a:tcPr>
                </a:tc>
                <a:extLst>
                  <a:ext uri="{0D108BD9-81ED-4DB2-BD59-A6C34878D82A}">
                    <a16:rowId xmlns:a16="http://schemas.microsoft.com/office/drawing/2014/main" val="3165418343"/>
                  </a:ext>
                </a:extLst>
              </a:tr>
              <a:tr h="804058">
                <a:tc>
                  <a:txBody>
                    <a:bodyPr/>
                    <a:lstStyle/>
                    <a:p>
                      <a:pPr>
                        <a:spcBef>
                          <a:spcPts val="600"/>
                        </a:spcBef>
                      </a:pPr>
                      <a:r>
                        <a:rPr lang="es-US" sz="1600">
                          <a:solidFill>
                            <a:srgbClr val="00529B"/>
                          </a:solidFill>
                          <a:effectLst/>
                          <a:latin typeface="+mn-lt"/>
                        </a:rPr>
                        <a:t>Otras condiciones</a:t>
                      </a:r>
                      <a:br>
                        <a:rPr lang="es-US" sz="1600">
                          <a:solidFill>
                            <a:srgbClr val="00529B"/>
                          </a:solidFill>
                          <a:latin typeface="+mn-lt"/>
                        </a:rPr>
                      </a:br>
                      <a:r>
                        <a:rPr lang="es-US" sz="1600">
                          <a:solidFill>
                            <a:srgbClr val="00529B"/>
                          </a:solidFill>
                          <a:effectLst/>
                          <a:latin typeface="+mn-lt"/>
                        </a:rPr>
                        <a:t>excepcionales</a:t>
                      </a:r>
                    </a:p>
                  </a:txBody>
                  <a:tcPr marL="55915" marR="55915" marT="25718" marB="25718">
                    <a:lnR w="12700" cap="flat" cmpd="sng" algn="ctr">
                      <a:solidFill>
                        <a:schemeClr val="accent5">
                          <a:lumMod val="60000"/>
                          <a:lumOff val="40000"/>
                        </a:schemeClr>
                      </a:solidFill>
                      <a:prstDash val="solid"/>
                      <a:round/>
                      <a:headEnd type="none" w="med" len="med"/>
                      <a:tailEnd type="none" w="med" len="med"/>
                    </a:lnR>
                  </a:tcPr>
                </a:tc>
                <a:tc>
                  <a:txBody>
                    <a:bodyPr/>
                    <a:lstStyle/>
                    <a:p>
                      <a:pPr>
                        <a:spcBef>
                          <a:spcPts val="600"/>
                        </a:spcBef>
                      </a:pPr>
                      <a:r>
                        <a:rPr lang="es-US" sz="1600" dirty="0">
                          <a:solidFill>
                            <a:srgbClr val="00529B"/>
                          </a:solidFill>
                          <a:effectLst/>
                          <a:latin typeface="+mn-lt"/>
                        </a:rPr>
                        <a:t>Una vez que el Seguro Social</a:t>
                      </a:r>
                      <a:br>
                        <a:rPr lang="es-US" sz="1600" dirty="0">
                          <a:solidFill>
                            <a:srgbClr val="00529B"/>
                          </a:solidFill>
                          <a:latin typeface="+mn-lt"/>
                        </a:rPr>
                      </a:br>
                      <a:r>
                        <a:rPr lang="es-US" sz="1600" dirty="0">
                          <a:solidFill>
                            <a:srgbClr val="00529B"/>
                          </a:solidFill>
                          <a:effectLst/>
                          <a:latin typeface="+mn-lt"/>
                        </a:rPr>
                        <a:t>determine si la persona califica para </a:t>
                      </a:r>
                      <a:br>
                        <a:rPr lang="es-US" sz="1600" dirty="0">
                          <a:solidFill>
                            <a:srgbClr val="00529B"/>
                          </a:solidFill>
                          <a:effectLst/>
                          <a:latin typeface="+mn-lt"/>
                        </a:rPr>
                      </a:br>
                      <a:r>
                        <a:rPr lang="es-US" sz="1600" dirty="0">
                          <a:solidFill>
                            <a:srgbClr val="00529B"/>
                          </a:solidFill>
                          <a:effectLst/>
                          <a:latin typeface="+mn-lt"/>
                        </a:rPr>
                        <a:t>un SEP</a:t>
                      </a:r>
                    </a:p>
                  </a:txBody>
                  <a:tcPr marL="55915" marR="55915" marT="25718" marB="25718">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tcPr>
                </a:tc>
                <a:tc>
                  <a:txBody>
                    <a:bodyPr/>
                    <a:lstStyle/>
                    <a:p>
                      <a:pPr>
                        <a:spcBef>
                          <a:spcPts val="600"/>
                        </a:spcBef>
                      </a:pPr>
                      <a:r>
                        <a:rPr lang="es-US" sz="1600" dirty="0">
                          <a:solidFill>
                            <a:srgbClr val="00529B"/>
                          </a:solidFill>
                          <a:effectLst/>
                          <a:latin typeface="+mn-lt"/>
                        </a:rPr>
                        <a:t>Duración mínima de 6 meses</a:t>
                      </a:r>
                    </a:p>
                  </a:txBody>
                  <a:tcPr marL="55915" marR="55915" marT="25718" marB="25718">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s-US" sz="1600" dirty="0">
                          <a:solidFill>
                            <a:srgbClr val="00529B"/>
                          </a:solidFill>
                          <a:effectLst/>
                          <a:latin typeface="+mn-lt"/>
                        </a:rPr>
                        <a:t>El mes después de que la persona </a:t>
                      </a:r>
                      <a:br>
                        <a:rPr lang="es-US" sz="1600" dirty="0">
                          <a:solidFill>
                            <a:srgbClr val="00529B"/>
                          </a:solidFill>
                          <a:effectLst/>
                          <a:latin typeface="+mn-lt"/>
                        </a:rPr>
                      </a:br>
                      <a:r>
                        <a:rPr lang="es-US" sz="1600" dirty="0">
                          <a:solidFill>
                            <a:srgbClr val="00529B"/>
                          </a:solidFill>
                          <a:effectLst/>
                          <a:latin typeface="+mn-lt"/>
                        </a:rPr>
                        <a:t>haga la solicitud</a:t>
                      </a:r>
                    </a:p>
                  </a:txBody>
                  <a:tcPr marL="55915" marR="55915" marT="25718" marB="25718">
                    <a:lnL w="12700" cap="flat" cmpd="sng" algn="ctr">
                      <a:solidFill>
                        <a:schemeClr val="accent5">
                          <a:lumMod val="60000"/>
                          <a:lumOff val="40000"/>
                        </a:schemeClr>
                      </a:solidFill>
                      <a:prstDash val="solid"/>
                      <a:round/>
                      <a:headEnd type="none" w="med" len="med"/>
                      <a:tailEnd type="none" w="med" len="med"/>
                    </a:lnL>
                  </a:tcPr>
                </a:tc>
                <a:extLst>
                  <a:ext uri="{0D108BD9-81ED-4DB2-BD59-A6C34878D82A}">
                    <a16:rowId xmlns:a16="http://schemas.microsoft.com/office/drawing/2014/main" val="989196633"/>
                  </a:ext>
                </a:extLst>
              </a:tr>
            </a:tbl>
          </a:graphicData>
        </a:graphic>
      </p:graphicFrame>
      <p:sp>
        <p:nvSpPr>
          <p:cNvPr id="6" name="Slide Number Placeholder 5">
            <a:extLst>
              <a:ext uri="{FF2B5EF4-FFF2-40B4-BE49-F238E27FC236}">
                <a16:creationId xmlns:a16="http://schemas.microsoft.com/office/drawing/2014/main" id="{F71BE217-6A78-4726-8FBB-6DE61302B961}"/>
              </a:ext>
            </a:extLst>
          </p:cNvPr>
          <p:cNvSpPr>
            <a:spLocks noGrp="1"/>
          </p:cNvSpPr>
          <p:nvPr>
            <p:ph type="sldNum" sz="quarter" idx="12"/>
          </p:nvPr>
        </p:nvSpPr>
        <p:spPr/>
        <p:txBody>
          <a:bodyPr/>
          <a:lstStyle/>
          <a:p>
            <a:fld id="{48F63A3B-78C7-47BE-AE5E-E10140E04643}" type="slidenum">
              <a:rPr lang="en-US" smtClean="0"/>
              <a:pPr/>
              <a:t>23</a:t>
            </a:fld>
            <a:endParaRPr lang="en-US"/>
          </a:p>
        </p:txBody>
      </p:sp>
      <p:sp>
        <p:nvSpPr>
          <p:cNvPr id="4" name="Footer Placeholder 3">
            <a:extLst>
              <a:ext uri="{FF2B5EF4-FFF2-40B4-BE49-F238E27FC236}">
                <a16:creationId xmlns:a16="http://schemas.microsoft.com/office/drawing/2014/main" id="{6264F0CC-9FAC-4898-B01E-8F1E089D6FF1}"/>
              </a:ext>
            </a:extLst>
          </p:cNvPr>
          <p:cNvSpPr>
            <a:spLocks noGrp="1"/>
          </p:cNvSpPr>
          <p:nvPr>
            <p:ph type="ftr" sz="quarter" idx="11"/>
          </p:nvPr>
        </p:nvSpPr>
        <p:spPr/>
        <p:txBody>
          <a:bodyPr/>
          <a:lstStyle/>
          <a:p>
            <a:r>
              <a:rPr lang="es-US"/>
              <a:t>Comenzando con Medicare</a:t>
            </a:r>
          </a:p>
        </p:txBody>
      </p:sp>
      <p:sp>
        <p:nvSpPr>
          <p:cNvPr id="3" name="Date Placeholder 2">
            <a:extLst>
              <a:ext uri="{FF2B5EF4-FFF2-40B4-BE49-F238E27FC236}">
                <a16:creationId xmlns:a16="http://schemas.microsoft.com/office/drawing/2014/main" id="{DD02ED3E-B249-4E01-9C23-42694F3B7A78}"/>
              </a:ext>
            </a:extLst>
          </p:cNvPr>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12804296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0B1F9-B409-465A-8A65-15D4DFC2650A}"/>
              </a:ext>
            </a:extLst>
          </p:cNvPr>
          <p:cNvSpPr>
            <a:spLocks noGrp="1"/>
          </p:cNvSpPr>
          <p:nvPr>
            <p:ph type="title"/>
          </p:nvPr>
        </p:nvSpPr>
        <p:spPr/>
        <p:txBody>
          <a:bodyPr>
            <a:noAutofit/>
          </a:bodyPr>
          <a:lstStyle/>
          <a:p>
            <a:r>
              <a:rPr lang="es-US" sz="2800" dirty="0">
                <a:solidFill>
                  <a:srgbClr val="FFD966"/>
                </a:solidFill>
              </a:rPr>
              <a:t>NUEVO </a:t>
            </a:r>
            <a:r>
              <a:rPr lang="es-US" sz="2800" dirty="0"/>
              <a:t>Extensión de cobertura de medicamentos inmunosupresores para pacientes con trasplante de riñón </a:t>
            </a:r>
          </a:p>
        </p:txBody>
      </p:sp>
      <p:sp>
        <p:nvSpPr>
          <p:cNvPr id="3" name="Text Placeholder 2">
            <a:extLst>
              <a:ext uri="{FF2B5EF4-FFF2-40B4-BE49-F238E27FC236}">
                <a16:creationId xmlns:a16="http://schemas.microsoft.com/office/drawing/2014/main" id="{9FB31D70-B529-478C-966C-39BC15CA9870}"/>
              </a:ext>
            </a:extLst>
          </p:cNvPr>
          <p:cNvSpPr>
            <a:spLocks noGrp="1"/>
          </p:cNvSpPr>
          <p:nvPr>
            <p:ph idx="1"/>
          </p:nvPr>
        </p:nvSpPr>
        <p:spPr/>
        <p:txBody>
          <a:bodyPr>
            <a:normAutofit/>
          </a:bodyPr>
          <a:lstStyle/>
          <a:p>
            <a:pPr marL="0" indent="0">
              <a:lnSpc>
                <a:spcPct val="100000"/>
              </a:lnSpc>
              <a:spcBef>
                <a:spcPts val="0"/>
              </a:spcBef>
              <a:spcAft>
                <a:spcPts val="1200"/>
              </a:spcAft>
              <a:buNone/>
            </a:pPr>
            <a:r>
              <a:rPr lang="es-US" sz="2400" b="1" dirty="0">
                <a:solidFill>
                  <a:srgbClr val="00529B"/>
                </a:solidFill>
              </a:rPr>
              <a:t>La CAA extiende la cobertura de medicamentos inmunosupresores para recipientes de trasplantes de riñón con Medicare más allá del límite de ley actual de 36 meses</a:t>
            </a:r>
          </a:p>
          <a:p>
            <a:pPr marL="548640" indent="-274320">
              <a:lnSpc>
                <a:spcPct val="100000"/>
              </a:lnSpc>
              <a:spcBef>
                <a:spcPts val="0"/>
              </a:spcBef>
              <a:spcAft>
                <a:spcPts val="1200"/>
              </a:spcAft>
            </a:pPr>
            <a:r>
              <a:rPr lang="es-US" sz="2000" dirty="0">
                <a:solidFill>
                  <a:srgbClr val="00529B"/>
                </a:solidFill>
              </a:rPr>
              <a:t>Provee cobertura bajo Medicare Parte B (seguro médico) solamente para medicamentos inmunosupresores. Las personas no recibirán cobertura de Medicare para ningún otro artículo o servicio.</a:t>
            </a:r>
          </a:p>
          <a:p>
            <a:pPr marL="548640" indent="-274320">
              <a:lnSpc>
                <a:spcPct val="100000"/>
              </a:lnSpc>
              <a:spcBef>
                <a:spcPts val="0"/>
              </a:spcBef>
              <a:spcAft>
                <a:spcPts val="1200"/>
              </a:spcAft>
            </a:pPr>
            <a:r>
              <a:rPr lang="es-US" sz="2000" dirty="0">
                <a:solidFill>
                  <a:srgbClr val="00529B"/>
                </a:solidFill>
              </a:rPr>
              <a:t>Disponible para individuos cuya cobertura Medicare finaliza, o finalizará, 36 meses después del mes en que recibieron un trasplante de riñón.</a:t>
            </a:r>
          </a:p>
          <a:p>
            <a:pPr marL="548640" indent="-274320">
              <a:lnSpc>
                <a:spcPct val="100000"/>
              </a:lnSpc>
              <a:spcBef>
                <a:spcPts val="0"/>
              </a:spcBef>
              <a:spcAft>
                <a:spcPts val="1200"/>
              </a:spcAft>
            </a:pPr>
            <a:r>
              <a:rPr lang="es-US" sz="2000" dirty="0">
                <a:solidFill>
                  <a:srgbClr val="00529B"/>
                </a:solidFill>
              </a:rPr>
              <a:t>Los individuos no pueden </a:t>
            </a:r>
            <a:r>
              <a:rPr lang="es-US" sz="2000" dirty="0"/>
              <a:t>tener otros </a:t>
            </a:r>
            <a:r>
              <a:rPr lang="es-US" sz="2000" dirty="0">
                <a:solidFill>
                  <a:srgbClr val="00529B"/>
                </a:solidFill>
              </a:rPr>
              <a:t>ciertos tipos de cobertura de salud.</a:t>
            </a:r>
          </a:p>
          <a:p>
            <a:pPr marL="548640" indent="-274320">
              <a:lnSpc>
                <a:spcPct val="100000"/>
              </a:lnSpc>
              <a:spcBef>
                <a:spcPts val="0"/>
              </a:spcBef>
              <a:spcAft>
                <a:spcPts val="1200"/>
              </a:spcAft>
            </a:pPr>
            <a:r>
              <a:rPr lang="es-US" sz="2000" dirty="0">
                <a:solidFill>
                  <a:srgbClr val="00529B"/>
                </a:solidFill>
              </a:rPr>
              <a:t>La cobertura comienza no antes del 1 de enero de 2023.</a:t>
            </a:r>
          </a:p>
          <a:p>
            <a:endParaRPr lang="en-US" dirty="0"/>
          </a:p>
        </p:txBody>
      </p:sp>
      <p:sp>
        <p:nvSpPr>
          <p:cNvPr id="6" name="Slide Number Placeholder 5">
            <a:extLst>
              <a:ext uri="{FF2B5EF4-FFF2-40B4-BE49-F238E27FC236}">
                <a16:creationId xmlns:a16="http://schemas.microsoft.com/office/drawing/2014/main" id="{8C4D4028-E4AC-40A9-95D9-2B1F66C24629}"/>
              </a:ext>
            </a:extLst>
          </p:cNvPr>
          <p:cNvSpPr>
            <a:spLocks noGrp="1"/>
          </p:cNvSpPr>
          <p:nvPr>
            <p:ph type="sldNum" sz="quarter" idx="12"/>
          </p:nvPr>
        </p:nvSpPr>
        <p:spPr/>
        <p:txBody>
          <a:bodyPr/>
          <a:lstStyle/>
          <a:p>
            <a:fld id="{0B2D781D-8844-5940-92D1-06EF0A7F581E}" type="slidenum">
              <a:rPr lang="en-US" smtClean="0"/>
              <a:t>24</a:t>
            </a:fld>
            <a:endParaRPr lang="en-US"/>
          </a:p>
        </p:txBody>
      </p:sp>
      <p:sp>
        <p:nvSpPr>
          <p:cNvPr id="5" name="Footer Placeholder 4">
            <a:extLst>
              <a:ext uri="{FF2B5EF4-FFF2-40B4-BE49-F238E27FC236}">
                <a16:creationId xmlns:a16="http://schemas.microsoft.com/office/drawing/2014/main" id="{788F3A6B-6627-4495-84BC-56F5DC041EFF}"/>
              </a:ext>
            </a:extLst>
          </p:cNvPr>
          <p:cNvSpPr>
            <a:spLocks noGrp="1"/>
          </p:cNvSpPr>
          <p:nvPr>
            <p:ph type="ftr" sz="quarter" idx="11"/>
          </p:nvPr>
        </p:nvSpPr>
        <p:spPr/>
        <p:txBody>
          <a:bodyPr/>
          <a:lstStyle/>
          <a:p>
            <a:r>
              <a:rPr lang="es-US"/>
              <a:t>Comenzando con Medicare</a:t>
            </a:r>
          </a:p>
        </p:txBody>
      </p:sp>
      <p:sp>
        <p:nvSpPr>
          <p:cNvPr id="4" name="Date Placeholder 3">
            <a:extLst>
              <a:ext uri="{FF2B5EF4-FFF2-40B4-BE49-F238E27FC236}">
                <a16:creationId xmlns:a16="http://schemas.microsoft.com/office/drawing/2014/main" id="{CFC0BF81-25BA-41F3-BB8C-2AE6DC735DAB}"/>
              </a:ext>
            </a:extLst>
          </p:cNvPr>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3841193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FA59E-22D4-7C5A-FDA1-A8458B8BA28F}"/>
              </a:ext>
            </a:extLst>
          </p:cNvPr>
          <p:cNvSpPr>
            <a:spLocks noGrp="1"/>
          </p:cNvSpPr>
          <p:nvPr>
            <p:ph type="title"/>
          </p:nvPr>
        </p:nvSpPr>
        <p:spPr/>
        <p:txBody>
          <a:bodyPr>
            <a:noAutofit/>
          </a:bodyPr>
          <a:lstStyle/>
          <a:p>
            <a:r>
              <a:rPr lang="es-US" sz="2400" dirty="0">
                <a:solidFill>
                  <a:srgbClr val="FFD966"/>
                </a:solidFill>
              </a:rPr>
              <a:t>NUEVO </a:t>
            </a:r>
            <a:r>
              <a:rPr lang="es-US" sz="2400" dirty="0"/>
              <a:t>Extensión de cobertura de medicamentos inmunosupresores para pacientes con trasplante de riñón (continuación)</a:t>
            </a:r>
            <a:endParaRPr lang="en-US" sz="2000" dirty="0"/>
          </a:p>
        </p:txBody>
      </p:sp>
      <p:sp>
        <p:nvSpPr>
          <p:cNvPr id="3" name="Date Placeholder 2">
            <a:extLst>
              <a:ext uri="{FF2B5EF4-FFF2-40B4-BE49-F238E27FC236}">
                <a16:creationId xmlns:a16="http://schemas.microsoft.com/office/drawing/2014/main" id="{3976613A-1FB0-71DB-308E-EC50AB229208}"/>
              </a:ext>
            </a:extLst>
          </p:cNvPr>
          <p:cNvSpPr>
            <a:spLocks noGrp="1"/>
          </p:cNvSpPr>
          <p:nvPr>
            <p:ph type="dt" sz="half" idx="10"/>
          </p:nvPr>
        </p:nvSpPr>
        <p:spPr/>
        <p:txBody>
          <a:bodyPr/>
          <a:lstStyle/>
          <a:p>
            <a:r>
              <a:rPr lang="es-US" dirty="0"/>
              <a:t>Mayo de 2023</a:t>
            </a:r>
          </a:p>
        </p:txBody>
      </p:sp>
      <p:sp>
        <p:nvSpPr>
          <p:cNvPr id="4" name="Footer Placeholder 3">
            <a:extLst>
              <a:ext uri="{FF2B5EF4-FFF2-40B4-BE49-F238E27FC236}">
                <a16:creationId xmlns:a16="http://schemas.microsoft.com/office/drawing/2014/main" id="{3F296486-688F-6A76-78C2-17496BC4D5B1}"/>
              </a:ext>
            </a:extLst>
          </p:cNvPr>
          <p:cNvSpPr>
            <a:spLocks noGrp="1"/>
          </p:cNvSpPr>
          <p:nvPr>
            <p:ph type="ftr" sz="quarter" idx="11"/>
          </p:nvPr>
        </p:nvSpPr>
        <p:spPr/>
        <p:txBody>
          <a:bodyPr/>
          <a:lstStyle/>
          <a:p>
            <a:r>
              <a:rPr lang="es-US" dirty="0"/>
              <a:t>Comenzando con Medicare</a:t>
            </a:r>
          </a:p>
        </p:txBody>
      </p:sp>
      <p:sp>
        <p:nvSpPr>
          <p:cNvPr id="5" name="Slide Number Placeholder 4">
            <a:extLst>
              <a:ext uri="{FF2B5EF4-FFF2-40B4-BE49-F238E27FC236}">
                <a16:creationId xmlns:a16="http://schemas.microsoft.com/office/drawing/2014/main" id="{4AA41BC9-70DA-1BF4-F61C-64C38990676E}"/>
              </a:ext>
            </a:extLst>
          </p:cNvPr>
          <p:cNvSpPr>
            <a:spLocks noGrp="1"/>
          </p:cNvSpPr>
          <p:nvPr>
            <p:ph type="sldNum" sz="quarter" idx="12"/>
          </p:nvPr>
        </p:nvSpPr>
        <p:spPr/>
        <p:txBody>
          <a:bodyPr/>
          <a:lstStyle/>
          <a:p>
            <a:fld id="{0B2D781D-8844-5940-92D1-06EF0A7F581E}" type="slidenum">
              <a:rPr lang="en-US" smtClean="0"/>
              <a:t>25</a:t>
            </a:fld>
            <a:endParaRPr lang="en-US"/>
          </a:p>
        </p:txBody>
      </p:sp>
      <p:sp>
        <p:nvSpPr>
          <p:cNvPr id="6" name="Content Placeholder 5">
            <a:extLst>
              <a:ext uri="{FF2B5EF4-FFF2-40B4-BE49-F238E27FC236}">
                <a16:creationId xmlns:a16="http://schemas.microsoft.com/office/drawing/2014/main" id="{5949472F-FF0E-1D82-770B-3F6A9BF8318B}"/>
              </a:ext>
            </a:extLst>
          </p:cNvPr>
          <p:cNvSpPr>
            <a:spLocks noGrp="1"/>
          </p:cNvSpPr>
          <p:nvPr>
            <p:ph idx="1"/>
          </p:nvPr>
        </p:nvSpPr>
        <p:spPr/>
        <p:txBody>
          <a:bodyPr>
            <a:normAutofit fontScale="70000" lnSpcReduction="20000"/>
          </a:bodyPr>
          <a:lstStyle/>
          <a:p>
            <a:pPr marL="0" indent="0">
              <a:lnSpc>
                <a:spcPct val="110000"/>
              </a:lnSpc>
              <a:spcAft>
                <a:spcPts val="1200"/>
              </a:spcAft>
              <a:buNone/>
            </a:pPr>
            <a:r>
              <a:rPr lang="es-US" sz="3400" b="1" dirty="0">
                <a:solidFill>
                  <a:srgbClr val="00529B"/>
                </a:solidFill>
              </a:rPr>
              <a:t>El nuevo beneficio de medicamentos inmunosupresores:</a:t>
            </a:r>
          </a:p>
          <a:p>
            <a:pPr marL="548640" indent="-274320">
              <a:lnSpc>
                <a:spcPct val="110000"/>
              </a:lnSpc>
              <a:spcBef>
                <a:spcPts val="0"/>
              </a:spcBef>
              <a:spcAft>
                <a:spcPts val="1200"/>
              </a:spcAft>
            </a:pPr>
            <a:r>
              <a:rPr lang="es-US" sz="2800" dirty="0">
                <a:solidFill>
                  <a:srgbClr val="00529B"/>
                </a:solidFill>
              </a:rPr>
              <a:t>No tiene períodos de inscripción específicos. Si un individuo califica, puede inscribirse, cancelar la inscripción o volver a inscribirse en cualquier momento mensualmente.</a:t>
            </a:r>
          </a:p>
          <a:p>
            <a:pPr marL="548640" indent="-274320">
              <a:lnSpc>
                <a:spcPct val="110000"/>
              </a:lnSpc>
              <a:spcBef>
                <a:spcPts val="0"/>
              </a:spcBef>
              <a:spcAft>
                <a:spcPts val="1200"/>
              </a:spcAft>
            </a:pPr>
            <a:r>
              <a:rPr lang="es-US" sz="2800" dirty="0">
                <a:solidFill>
                  <a:srgbClr val="00529B"/>
                </a:solidFill>
              </a:rPr>
              <a:t>Solo cubre medicamentos inmunosupresores y no incluye cobertura para ningún otro beneficio o servicio de la Parte B.</a:t>
            </a:r>
          </a:p>
          <a:p>
            <a:pPr marL="548640" indent="-274320">
              <a:lnSpc>
                <a:spcPct val="110000"/>
              </a:lnSpc>
              <a:spcBef>
                <a:spcPts val="0"/>
              </a:spcBef>
              <a:spcAft>
                <a:spcPts val="1200"/>
              </a:spcAft>
            </a:pPr>
            <a:r>
              <a:rPr lang="es-US" sz="2800" dirty="0">
                <a:solidFill>
                  <a:srgbClr val="00529B"/>
                </a:solidFill>
              </a:rPr>
              <a:t>Requiere que una persona certifique que no tiene y no </a:t>
            </a:r>
            <a:r>
              <a:rPr lang="es-US" sz="2800" dirty="0"/>
              <a:t>planea </a:t>
            </a:r>
            <a:r>
              <a:rPr lang="es-US" sz="2800" dirty="0">
                <a:solidFill>
                  <a:srgbClr val="00529B"/>
                </a:solidFill>
              </a:rPr>
              <a:t>obtener ciertos otros tipos de cobertura de salud.</a:t>
            </a:r>
          </a:p>
          <a:p>
            <a:pPr marL="548640" indent="-274320">
              <a:lnSpc>
                <a:spcPct val="110000"/>
              </a:lnSpc>
              <a:spcBef>
                <a:spcPts val="0"/>
              </a:spcBef>
              <a:spcAft>
                <a:spcPts val="1200"/>
              </a:spcAft>
            </a:pPr>
            <a:r>
              <a:rPr lang="es-US" sz="2800" dirty="0">
                <a:solidFill>
                  <a:srgbClr val="00529B"/>
                </a:solidFill>
              </a:rPr>
              <a:t>Tiene una prima más baja que la prima estándar de la Parte B y no tiene multas por inscripción tardía.</a:t>
            </a:r>
          </a:p>
          <a:p>
            <a:pPr marL="548640">
              <a:lnSpc>
                <a:spcPct val="110000"/>
              </a:lnSpc>
            </a:pPr>
            <a:r>
              <a:rPr lang="es-US" sz="2800" dirty="0"/>
              <a:t>Una persona puede ser elegible para uno de los programas de MSP, que puede ayudar a pagar parte o la totalidad de sus primas y costos compartidos de beneficios de la Parte B- ID. </a:t>
            </a:r>
          </a:p>
        </p:txBody>
      </p:sp>
    </p:spTree>
    <p:extLst>
      <p:ext uri="{BB962C8B-B14F-4D97-AF65-F5344CB8AC3E}">
        <p14:creationId xmlns:p14="http://schemas.microsoft.com/office/powerpoint/2010/main" val="3031511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dirty="0"/>
              <a:t>Período de Inscripción Abierta Anual (OEP, por sus siglas en inglés) para personas con Medicare</a:t>
            </a:r>
          </a:p>
        </p:txBody>
      </p:sp>
      <p:sp>
        <p:nvSpPr>
          <p:cNvPr id="37" name="TextBox 36">
            <a:extLst>
              <a:ext uri="{FF2B5EF4-FFF2-40B4-BE49-F238E27FC236}">
                <a16:creationId xmlns:a16="http://schemas.microsoft.com/office/drawing/2014/main" id="{59173CD3-7F2A-482E-80B4-9D5112920C3D}"/>
              </a:ext>
            </a:extLst>
          </p:cNvPr>
          <p:cNvSpPr txBox="1"/>
          <p:nvPr/>
        </p:nvSpPr>
        <p:spPr>
          <a:xfrm>
            <a:off x="0" y="1021224"/>
            <a:ext cx="12192000" cy="523220"/>
          </a:xfrm>
          <a:prstGeom prst="rect">
            <a:avLst/>
          </a:prstGeom>
          <a:noFill/>
        </p:spPr>
        <p:txBody>
          <a:bodyPr wrap="square" rtlCol="0">
            <a:spAutoFit/>
          </a:bodyPr>
          <a:lstStyle/>
          <a:p>
            <a:pPr algn="ctr"/>
            <a:r>
              <a:rPr lang="es-US" sz="2800" b="1">
                <a:solidFill>
                  <a:srgbClr val="00529B"/>
                </a:solidFill>
                <a:latin typeface="Arial" panose="020B0604020202020204" pitchFamily="34" charset="0"/>
                <a:cs typeface="Arial" panose="020B0604020202020204" pitchFamily="34" charset="0"/>
              </a:rPr>
              <a:t>Período de 7 semanas</a:t>
            </a:r>
          </a:p>
        </p:txBody>
      </p:sp>
      <p:grpSp>
        <p:nvGrpSpPr>
          <p:cNvPr id="10" name="Group 9" descr="Iconos con tres calendarios indicando el OEP de 7 semanas que comienza el 15 de octubre, continúa hasta noviembre y finaliza el 7 de diciembre.">
            <a:extLst>
              <a:ext uri="{FF2B5EF4-FFF2-40B4-BE49-F238E27FC236}">
                <a16:creationId xmlns:a16="http://schemas.microsoft.com/office/drawing/2014/main" id="{720744E5-1A77-4260-8834-17C47B18723F}"/>
              </a:ext>
            </a:extLst>
          </p:cNvPr>
          <p:cNvGrpSpPr/>
          <p:nvPr/>
        </p:nvGrpSpPr>
        <p:grpSpPr>
          <a:xfrm>
            <a:off x="2626512" y="2078607"/>
            <a:ext cx="4484134" cy="1481722"/>
            <a:chOff x="2626512" y="2078607"/>
            <a:chExt cx="4484134" cy="1481722"/>
          </a:xfrm>
        </p:grpSpPr>
        <p:sp>
          <p:nvSpPr>
            <p:cNvPr id="58" name="Isosceles Triangle 57">
              <a:extLst>
                <a:ext uri="{FF2B5EF4-FFF2-40B4-BE49-F238E27FC236}">
                  <a16:creationId xmlns:a16="http://schemas.microsoft.com/office/drawing/2014/main" id="{45975E1C-E437-4360-9806-365C852953A7}"/>
                </a:ext>
              </a:extLst>
            </p:cNvPr>
            <p:cNvSpPr/>
            <p:nvPr/>
          </p:nvSpPr>
          <p:spPr>
            <a:xfrm rot="5400000">
              <a:off x="3781332" y="2893821"/>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Isosceles Triangle 61">
              <a:extLst>
                <a:ext uri="{FF2B5EF4-FFF2-40B4-BE49-F238E27FC236}">
                  <a16:creationId xmlns:a16="http://schemas.microsoft.com/office/drawing/2014/main" id="{0F208169-92E2-4D06-9096-5DF479DC63D9}"/>
                </a:ext>
              </a:extLst>
            </p:cNvPr>
            <p:cNvSpPr/>
            <p:nvPr/>
          </p:nvSpPr>
          <p:spPr>
            <a:xfrm rot="5400000">
              <a:off x="5397086" y="2893821"/>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236F7BC-7476-4EA0-A5D3-70D02169B3C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626512" y="2078607"/>
              <a:ext cx="1268078" cy="1481456"/>
            </a:xfrm>
            <a:prstGeom prst="rect">
              <a:avLst/>
            </a:prstGeom>
          </p:spPr>
        </p:pic>
        <p:pic>
          <p:nvPicPr>
            <p:cNvPr id="81" name="Picture 80">
              <a:extLst>
                <a:ext uri="{FF2B5EF4-FFF2-40B4-BE49-F238E27FC236}">
                  <a16:creationId xmlns:a16="http://schemas.microsoft.com/office/drawing/2014/main" id="{73238DE4-8133-4F6B-993A-F8F7E09956D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234540" y="2078873"/>
              <a:ext cx="1268078" cy="1481456"/>
            </a:xfrm>
            <a:prstGeom prst="rect">
              <a:avLst/>
            </a:prstGeom>
          </p:spPr>
        </p:pic>
        <p:pic>
          <p:nvPicPr>
            <p:cNvPr id="82" name="Picture 81">
              <a:extLst>
                <a:ext uri="{FF2B5EF4-FFF2-40B4-BE49-F238E27FC236}">
                  <a16:creationId xmlns:a16="http://schemas.microsoft.com/office/drawing/2014/main" id="{C6BB16DE-8F6D-42DF-BF81-8D63382EDBA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42568" y="2078607"/>
              <a:ext cx="1268078" cy="1481456"/>
            </a:xfrm>
            <a:prstGeom prst="rect">
              <a:avLst/>
            </a:prstGeom>
          </p:spPr>
        </p:pic>
        <p:sp>
          <p:nvSpPr>
            <p:cNvPr id="107" name="TextBox 106">
              <a:extLst>
                <a:ext uri="{FF2B5EF4-FFF2-40B4-BE49-F238E27FC236}">
                  <a16:creationId xmlns:a16="http://schemas.microsoft.com/office/drawing/2014/main" id="{AD3F8005-687F-4ECB-8811-E568D1900BF9}"/>
                </a:ext>
              </a:extLst>
            </p:cNvPr>
            <p:cNvSpPr txBox="1"/>
            <p:nvPr/>
          </p:nvSpPr>
          <p:spPr>
            <a:xfrm>
              <a:off x="5946780" y="2572725"/>
              <a:ext cx="1055908" cy="861774"/>
            </a:xfrm>
            <a:prstGeom prst="rect">
              <a:avLst/>
            </a:prstGeom>
            <a:solidFill>
              <a:srgbClr val="0070C0"/>
            </a:solidFill>
            <a:ln>
              <a:solidFill>
                <a:schemeClr val="bg1"/>
              </a:solidFill>
            </a:ln>
          </p:spPr>
          <p:txBody>
            <a:bodyPr wrap="square" lIns="0" tIns="0" rIns="0" bIns="0" rtlCol="0" anchor="ctr">
              <a:spAutoFit/>
            </a:bodyPr>
            <a:lstStyle/>
            <a:p>
              <a:pPr algn="ctr"/>
              <a:r>
                <a:rPr lang="es-US" sz="1600" b="1" dirty="0">
                  <a:solidFill>
                    <a:schemeClr val="bg1"/>
                  </a:solidFill>
                </a:rPr>
                <a:t>FINALIZA</a:t>
              </a:r>
            </a:p>
            <a:p>
              <a:pPr algn="ctr"/>
              <a:r>
                <a:rPr lang="es-US" sz="2000" b="1" dirty="0">
                  <a:solidFill>
                    <a:schemeClr val="bg1"/>
                  </a:solidFill>
                </a:rPr>
                <a:t>7 de diciembre</a:t>
              </a:r>
            </a:p>
          </p:txBody>
        </p:sp>
        <p:sp>
          <p:nvSpPr>
            <p:cNvPr id="74" name="TextBox 73">
              <a:extLst>
                <a:ext uri="{FF2B5EF4-FFF2-40B4-BE49-F238E27FC236}">
                  <a16:creationId xmlns:a16="http://schemas.microsoft.com/office/drawing/2014/main" id="{A57B9325-74D7-4E60-AED5-7F0AC1031450}"/>
                </a:ext>
              </a:extLst>
            </p:cNvPr>
            <p:cNvSpPr txBox="1"/>
            <p:nvPr/>
          </p:nvSpPr>
          <p:spPr>
            <a:xfrm>
              <a:off x="4323808" y="2748467"/>
              <a:ext cx="1055908" cy="523220"/>
            </a:xfrm>
            <a:prstGeom prst="rect">
              <a:avLst/>
            </a:prstGeom>
            <a:solidFill>
              <a:srgbClr val="0070C0"/>
            </a:solidFill>
            <a:ln>
              <a:solidFill>
                <a:schemeClr val="bg1"/>
              </a:solidFill>
            </a:ln>
          </p:spPr>
          <p:txBody>
            <a:bodyPr wrap="square" lIns="0" tIns="0" rIns="0" bIns="0" rtlCol="0" anchor="ctr">
              <a:spAutoFit/>
            </a:bodyPr>
            <a:lstStyle/>
            <a:p>
              <a:pPr algn="ctr"/>
              <a:r>
                <a:rPr lang="es-US" sz="1600" b="1" dirty="0">
                  <a:solidFill>
                    <a:schemeClr val="bg1"/>
                  </a:solidFill>
                </a:rPr>
                <a:t>CONTINÚA</a:t>
              </a:r>
            </a:p>
            <a:p>
              <a:pPr algn="ctr"/>
              <a:r>
                <a:rPr lang="es-US" b="1" dirty="0">
                  <a:solidFill>
                    <a:schemeClr val="bg1"/>
                  </a:solidFill>
                </a:rPr>
                <a:t>Noviembre</a:t>
              </a:r>
              <a:endParaRPr lang="es-US" sz="2800" b="1" dirty="0">
                <a:solidFill>
                  <a:schemeClr val="bg1"/>
                </a:solidFill>
              </a:endParaRPr>
            </a:p>
          </p:txBody>
        </p:sp>
        <p:sp>
          <p:nvSpPr>
            <p:cNvPr id="66" name="TextBox 65">
              <a:extLst>
                <a:ext uri="{FF2B5EF4-FFF2-40B4-BE49-F238E27FC236}">
                  <a16:creationId xmlns:a16="http://schemas.microsoft.com/office/drawing/2014/main" id="{3F2D08E3-3E19-452C-BCE5-08AABC9A2E89}"/>
                </a:ext>
              </a:extLst>
            </p:cNvPr>
            <p:cNvSpPr txBox="1"/>
            <p:nvPr/>
          </p:nvSpPr>
          <p:spPr>
            <a:xfrm>
              <a:off x="2723838" y="2514053"/>
              <a:ext cx="1055908" cy="984885"/>
            </a:xfrm>
            <a:prstGeom prst="rect">
              <a:avLst/>
            </a:prstGeom>
            <a:solidFill>
              <a:srgbClr val="0070C0"/>
            </a:solidFill>
            <a:ln>
              <a:solidFill>
                <a:schemeClr val="bg1"/>
              </a:solidFill>
            </a:ln>
          </p:spPr>
          <p:txBody>
            <a:bodyPr wrap="square" lIns="0" tIns="0" rIns="0" bIns="0" rtlCol="0" anchor="ctr">
              <a:spAutoFit/>
            </a:bodyPr>
            <a:lstStyle/>
            <a:p>
              <a:pPr algn="ctr"/>
              <a:r>
                <a:rPr lang="es-US" sz="1600" b="1" dirty="0">
                  <a:solidFill>
                    <a:schemeClr val="bg1"/>
                  </a:solidFill>
                </a:rPr>
                <a:t>COMIENZA</a:t>
              </a:r>
            </a:p>
            <a:p>
              <a:pPr algn="ctr"/>
              <a:r>
                <a:rPr lang="es-US" sz="2400" b="1" dirty="0">
                  <a:solidFill>
                    <a:schemeClr val="bg1"/>
                  </a:solidFill>
                </a:rPr>
                <a:t>15 de octubre</a:t>
              </a:r>
            </a:p>
          </p:txBody>
        </p:sp>
      </p:grpSp>
      <p:grpSp>
        <p:nvGrpSpPr>
          <p:cNvPr id="41" name="Group 40" descr="Cuadro con el texto: La cobertura comienza el 1 de julio">
            <a:extLst>
              <a:ext uri="{FF2B5EF4-FFF2-40B4-BE49-F238E27FC236}">
                <a16:creationId xmlns:a16="http://schemas.microsoft.com/office/drawing/2014/main" id="{2F627286-D2DB-402F-A0B0-D925036BC6CE}"/>
              </a:ext>
            </a:extLst>
          </p:cNvPr>
          <p:cNvGrpSpPr/>
          <p:nvPr/>
        </p:nvGrpSpPr>
        <p:grpSpPr>
          <a:xfrm>
            <a:off x="7509412" y="1682575"/>
            <a:ext cx="1890319" cy="1917582"/>
            <a:chOff x="7664742" y="718797"/>
            <a:chExt cx="1890319" cy="1917582"/>
          </a:xfrm>
        </p:grpSpPr>
        <p:sp>
          <p:nvSpPr>
            <p:cNvPr id="42" name="Freeform: Shape 41">
              <a:extLst>
                <a:ext uri="{FF2B5EF4-FFF2-40B4-BE49-F238E27FC236}">
                  <a16:creationId xmlns:a16="http://schemas.microsoft.com/office/drawing/2014/main" id="{26381B04-3572-4151-9E29-67A355462B7D}"/>
                </a:ext>
              </a:extLst>
            </p:cNvPr>
            <p:cNvSpPr/>
            <p:nvPr/>
          </p:nvSpPr>
          <p:spPr>
            <a:xfrm>
              <a:off x="7664742" y="1001468"/>
              <a:ext cx="1890319" cy="1634911"/>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45" name="Freeform: Shape 44">
              <a:extLst>
                <a:ext uri="{FF2B5EF4-FFF2-40B4-BE49-F238E27FC236}">
                  <a16:creationId xmlns:a16="http://schemas.microsoft.com/office/drawing/2014/main" id="{4052B140-4C2E-4D76-8B9E-E251767D4CC9}"/>
                </a:ext>
              </a:extLst>
            </p:cNvPr>
            <p:cNvSpPr/>
            <p:nvPr/>
          </p:nvSpPr>
          <p:spPr>
            <a:xfrm>
              <a:off x="7664742" y="718797"/>
              <a:ext cx="1890319" cy="463737"/>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59F98261-625D-4D66-9F92-312B6C7C2083}"/>
                </a:ext>
              </a:extLst>
            </p:cNvPr>
            <p:cNvSpPr txBox="1"/>
            <p:nvPr/>
          </p:nvSpPr>
          <p:spPr>
            <a:xfrm>
              <a:off x="7734650" y="1283515"/>
              <a:ext cx="1772872" cy="1200329"/>
            </a:xfrm>
            <a:prstGeom prst="rect">
              <a:avLst/>
            </a:prstGeom>
            <a:noFill/>
          </p:spPr>
          <p:txBody>
            <a:bodyPr wrap="square" rtlCol="0">
              <a:spAutoFit/>
            </a:bodyPr>
            <a:lstStyle/>
            <a:p>
              <a:pPr algn="ctr"/>
              <a:r>
                <a:rPr lang="es-US" sz="2400" b="1">
                  <a:solidFill>
                    <a:srgbClr val="2F5597"/>
                  </a:solidFill>
                </a:rPr>
                <a:t>Cobertura</a:t>
              </a:r>
            </a:p>
            <a:p>
              <a:pPr algn="ctr"/>
              <a:r>
                <a:rPr lang="es-US" sz="2400" b="1">
                  <a:solidFill>
                    <a:srgbClr val="2F5597"/>
                  </a:solidFill>
                </a:rPr>
                <a:t>Inicia</a:t>
              </a:r>
            </a:p>
            <a:p>
              <a:pPr algn="ctr"/>
              <a:r>
                <a:rPr lang="es-US" sz="2400" b="1">
                  <a:solidFill>
                    <a:srgbClr val="2F5597"/>
                  </a:solidFill>
                </a:rPr>
                <a:t>1 de enero</a:t>
              </a:r>
            </a:p>
          </p:txBody>
        </p:sp>
      </p:grpSp>
      <p:sp>
        <p:nvSpPr>
          <p:cNvPr id="9" name="Content Placeholder 7">
            <a:extLst>
              <a:ext uri="{FF2B5EF4-FFF2-40B4-BE49-F238E27FC236}">
                <a16:creationId xmlns:a16="http://schemas.microsoft.com/office/drawing/2014/main" id="{36FE5BF0-A50E-47FC-AD61-CD0C6A1FC68F}"/>
              </a:ext>
            </a:extLst>
          </p:cNvPr>
          <p:cNvSpPr txBox="1">
            <a:spLocks/>
          </p:cNvSpPr>
          <p:nvPr/>
        </p:nvSpPr>
        <p:spPr>
          <a:xfrm>
            <a:off x="914400" y="3857328"/>
            <a:ext cx="10106526" cy="16414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marR="0" lvl="1" indent="-27432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s-US" sz="2000" dirty="0">
                <a:solidFill>
                  <a:srgbClr val="00529B"/>
                </a:solidFill>
                <a:latin typeface="Arial" panose="020B0604020202020204" pitchFamily="34" charset="0"/>
                <a:cs typeface="Arial" panose="020B0604020202020204" pitchFamily="34" charset="0"/>
              </a:rPr>
              <a:t>Período de </a:t>
            </a:r>
            <a:r>
              <a:rPr kumimoji="0" lang="es-US" sz="20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7 semanas cada año en el que puede inscribirse, cancelar la inscripción o cambiar de planes Medicare </a:t>
            </a:r>
            <a:r>
              <a:rPr kumimoji="0" lang="es-US" sz="2000" b="0" i="0" u="none" strike="noStrike" cap="none" normalizeH="0" baseline="0" noProof="0" dirty="0" err="1">
                <a:ln>
                  <a:noFill/>
                </a:ln>
                <a:solidFill>
                  <a:srgbClr val="00529B"/>
                </a:solidFill>
                <a:effectLst/>
                <a:uLnTx/>
                <a:uFillTx/>
                <a:latin typeface="Arial" panose="020B0604020202020204" pitchFamily="34" charset="0"/>
                <a:cs typeface="Arial" panose="020B0604020202020204" pitchFamily="34" charset="0"/>
              </a:rPr>
              <a:t>Advantage</a:t>
            </a:r>
            <a:r>
              <a:rPr kumimoji="0" lang="es-US" sz="20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 o planes de medicamentos de Medicare</a:t>
            </a:r>
            <a:r>
              <a:rPr kumimoji="0" lang="es-US" sz="2000" b="0" i="0" u="none" strike="noStrike" cap="none" normalizeH="0" noProof="0" dirty="0">
                <a:ln>
                  <a:noFill/>
                </a:ln>
                <a:solidFill>
                  <a:srgbClr val="00529B"/>
                </a:solidFill>
                <a:effectLst/>
                <a:uLnTx/>
                <a:uFillTx/>
                <a:latin typeface="Arial" panose="020B0604020202020204" pitchFamily="34" charset="0"/>
                <a:cs typeface="Arial" panose="020B0604020202020204" pitchFamily="34" charset="0"/>
              </a:rPr>
              <a:t> </a:t>
            </a:r>
          </a:p>
          <a:p>
            <a:pPr marL="274320" marR="0" lvl="0" indent="-274320" algn="l" defTabSz="914400" rtl="0" eaLnBrk="1" fontAlgn="auto" latinLnBrk="0" hangingPunct="1">
              <a:lnSpc>
                <a:spcPct val="100000"/>
              </a:lnSpc>
              <a:spcBef>
                <a:spcPts val="0"/>
              </a:spcBef>
              <a:spcAft>
                <a:spcPts val="1200"/>
              </a:spcAft>
              <a:buClrTx/>
              <a:buSzTx/>
              <a:tabLst/>
              <a:defRPr/>
            </a:pPr>
            <a:r>
              <a:rPr kumimoji="0" lang="es-US" sz="20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Ese es el momento para revisar las opciones de su plan de salud y medicamentos</a:t>
            </a:r>
          </a:p>
        </p:txBody>
      </p:sp>
      <p:sp>
        <p:nvSpPr>
          <p:cNvPr id="6" name="Slide Number Placeholder 5">
            <a:extLst>
              <a:ext uri="{FF2B5EF4-FFF2-40B4-BE49-F238E27FC236}">
                <a16:creationId xmlns:a16="http://schemas.microsoft.com/office/drawing/2014/main" id="{60973FA0-77D9-419F-B3F2-E8479E542D6D}"/>
              </a:ext>
            </a:extLst>
          </p:cNvPr>
          <p:cNvSpPr>
            <a:spLocks noGrp="1"/>
          </p:cNvSpPr>
          <p:nvPr>
            <p:ph type="sldNum" sz="quarter" idx="12"/>
          </p:nvPr>
        </p:nvSpPr>
        <p:spPr/>
        <p:txBody>
          <a:bodyPr/>
          <a:lstStyle/>
          <a:p>
            <a:fld id="{0B2D781D-8844-5940-92D1-06EF0A7F581E}" type="slidenum">
              <a:rPr lang="en-US" smtClean="0"/>
              <a:t>26</a:t>
            </a:fld>
            <a:endParaRPr lang="en-US"/>
          </a:p>
        </p:txBody>
      </p:sp>
      <p:sp>
        <p:nvSpPr>
          <p:cNvPr id="5" name="Footer Placeholder 4">
            <a:extLst>
              <a:ext uri="{FF2B5EF4-FFF2-40B4-BE49-F238E27FC236}">
                <a16:creationId xmlns:a16="http://schemas.microsoft.com/office/drawing/2014/main" id="{04EDDDE9-3A0F-4AD9-AFFD-3A7EC6815310}"/>
              </a:ext>
            </a:extLst>
          </p:cNvPr>
          <p:cNvSpPr>
            <a:spLocks noGrp="1"/>
          </p:cNvSpPr>
          <p:nvPr>
            <p:ph type="ftr" sz="quarter" idx="11"/>
          </p:nvPr>
        </p:nvSpPr>
        <p:spPr/>
        <p:txBody>
          <a:bodyPr/>
          <a:lstStyle/>
          <a:p>
            <a:r>
              <a:rPr lang="es-US"/>
              <a:t>Comenzando con Medicare</a:t>
            </a:r>
          </a:p>
        </p:txBody>
      </p:sp>
      <p:sp>
        <p:nvSpPr>
          <p:cNvPr id="3" name="Date Placeholder 2">
            <a:extLst>
              <a:ext uri="{FF2B5EF4-FFF2-40B4-BE49-F238E27FC236}">
                <a16:creationId xmlns:a16="http://schemas.microsoft.com/office/drawing/2014/main" id="{24E25F05-0356-4AD2-9335-A0EA6AE790C4}"/>
              </a:ext>
            </a:extLst>
          </p:cNvPr>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426944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3000"/>
              <a:t>Período de inscripción abierta de Medicare Advantage </a:t>
            </a:r>
          </a:p>
        </p:txBody>
      </p:sp>
      <p:grpSp>
        <p:nvGrpSpPr>
          <p:cNvPr id="12" name="Group 11" descr="Grupo de tres iconos con calendarios indicando el inicio del OEP que comienza el 1 de enero, continúa hasta febrero y finaliza el 31 de marzo.">
            <a:extLst>
              <a:ext uri="{FF2B5EF4-FFF2-40B4-BE49-F238E27FC236}">
                <a16:creationId xmlns:a16="http://schemas.microsoft.com/office/drawing/2014/main" id="{A1EA7BA8-FDDA-4931-A1B2-EB7DD7D7F598}"/>
              </a:ext>
            </a:extLst>
          </p:cNvPr>
          <p:cNvGrpSpPr/>
          <p:nvPr/>
        </p:nvGrpSpPr>
        <p:grpSpPr>
          <a:xfrm>
            <a:off x="275095" y="1981233"/>
            <a:ext cx="3493003" cy="1241731"/>
            <a:chOff x="275095" y="1981233"/>
            <a:chExt cx="3493003" cy="1241731"/>
          </a:xfrm>
        </p:grpSpPr>
        <p:pic>
          <p:nvPicPr>
            <p:cNvPr id="7" name="Picture 6">
              <a:extLst>
                <a:ext uri="{FF2B5EF4-FFF2-40B4-BE49-F238E27FC236}">
                  <a16:creationId xmlns:a16="http://schemas.microsoft.com/office/drawing/2014/main" id="{02F48587-80A4-4429-A661-CD243385EDB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5095" y="1984282"/>
              <a:ext cx="1054699" cy="1237595"/>
            </a:xfrm>
            <a:prstGeom prst="rect">
              <a:avLst/>
            </a:prstGeom>
          </p:spPr>
        </p:pic>
        <p:pic>
          <p:nvPicPr>
            <p:cNvPr id="89" name="Picture 88">
              <a:extLst>
                <a:ext uri="{FF2B5EF4-FFF2-40B4-BE49-F238E27FC236}">
                  <a16:creationId xmlns:a16="http://schemas.microsoft.com/office/drawing/2014/main" id="{56048F12-8918-4308-8461-BFFDC627D5B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500558" y="1981233"/>
              <a:ext cx="1054699" cy="1237595"/>
            </a:xfrm>
            <a:prstGeom prst="rect">
              <a:avLst/>
            </a:prstGeom>
          </p:spPr>
        </p:pic>
        <p:pic>
          <p:nvPicPr>
            <p:cNvPr id="90" name="Picture 89">
              <a:extLst>
                <a:ext uri="{FF2B5EF4-FFF2-40B4-BE49-F238E27FC236}">
                  <a16:creationId xmlns:a16="http://schemas.microsoft.com/office/drawing/2014/main" id="{F863D2C6-2031-4815-B409-BD94FED673C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13399" y="1985369"/>
              <a:ext cx="1054699" cy="1237595"/>
            </a:xfrm>
            <a:prstGeom prst="rect">
              <a:avLst/>
            </a:prstGeom>
          </p:spPr>
        </p:pic>
        <p:sp>
          <p:nvSpPr>
            <p:cNvPr id="147" name="TextBox 146">
              <a:extLst>
                <a:ext uri="{FF2B5EF4-FFF2-40B4-BE49-F238E27FC236}">
                  <a16:creationId xmlns:a16="http://schemas.microsoft.com/office/drawing/2014/main" id="{A523D675-C92C-4FA5-9759-6820419400A8}"/>
                </a:ext>
              </a:extLst>
            </p:cNvPr>
            <p:cNvSpPr txBox="1"/>
            <p:nvPr/>
          </p:nvSpPr>
          <p:spPr>
            <a:xfrm>
              <a:off x="2797111" y="2364278"/>
              <a:ext cx="877824" cy="830997"/>
            </a:xfrm>
            <a:prstGeom prst="rect">
              <a:avLst/>
            </a:prstGeom>
            <a:solidFill>
              <a:srgbClr val="0070C0"/>
            </a:solidFill>
            <a:ln>
              <a:solidFill>
                <a:schemeClr val="bg1"/>
              </a:solidFill>
            </a:ln>
          </p:spPr>
          <p:txBody>
            <a:bodyPr wrap="square" lIns="0" tIns="0" rIns="0" bIns="0" rtlCol="0" anchor="ctr">
              <a:spAutoFit/>
            </a:bodyPr>
            <a:lstStyle/>
            <a:p>
              <a:pPr algn="ctr"/>
              <a:r>
                <a:rPr lang="es-US" sz="1400" b="1" dirty="0">
                  <a:solidFill>
                    <a:schemeClr val="bg1"/>
                  </a:solidFill>
                </a:rPr>
                <a:t>FINALIZA</a:t>
              </a:r>
            </a:p>
            <a:p>
              <a:pPr algn="ctr"/>
              <a:r>
                <a:rPr lang="es-US" sz="2000" b="1" dirty="0">
                  <a:solidFill>
                    <a:schemeClr val="bg1"/>
                  </a:solidFill>
                </a:rPr>
                <a:t>31 de marzo</a:t>
              </a:r>
            </a:p>
          </p:txBody>
        </p:sp>
        <p:sp>
          <p:nvSpPr>
            <p:cNvPr id="156" name="TextBox 155">
              <a:extLst>
                <a:ext uri="{FF2B5EF4-FFF2-40B4-BE49-F238E27FC236}">
                  <a16:creationId xmlns:a16="http://schemas.microsoft.com/office/drawing/2014/main" id="{773806ED-14B8-4806-870C-CFB40802139D}"/>
                </a:ext>
              </a:extLst>
            </p:cNvPr>
            <p:cNvSpPr txBox="1"/>
            <p:nvPr/>
          </p:nvSpPr>
          <p:spPr>
            <a:xfrm>
              <a:off x="1580647" y="2522013"/>
              <a:ext cx="877824" cy="515526"/>
            </a:xfrm>
            <a:prstGeom prst="rect">
              <a:avLst/>
            </a:prstGeom>
            <a:solidFill>
              <a:srgbClr val="0070C0"/>
            </a:solidFill>
            <a:ln>
              <a:solidFill>
                <a:schemeClr val="bg1"/>
              </a:solidFill>
            </a:ln>
          </p:spPr>
          <p:txBody>
            <a:bodyPr wrap="square" lIns="0" tIns="0" rIns="0" bIns="0" rtlCol="0" anchor="ctr">
              <a:spAutoFit/>
            </a:bodyPr>
            <a:lstStyle/>
            <a:p>
              <a:pPr algn="ctr"/>
              <a:r>
                <a:rPr lang="es-US" sz="1350" b="1" dirty="0">
                  <a:solidFill>
                    <a:schemeClr val="bg1"/>
                  </a:solidFill>
                </a:rPr>
                <a:t>CONTINÚA</a:t>
              </a:r>
            </a:p>
            <a:p>
              <a:pPr algn="ctr"/>
              <a:r>
                <a:rPr lang="es-US" sz="2000" b="1" dirty="0">
                  <a:solidFill>
                    <a:schemeClr val="bg1"/>
                  </a:solidFill>
                </a:rPr>
                <a:t>Febrero</a:t>
              </a:r>
            </a:p>
          </p:txBody>
        </p:sp>
        <p:sp>
          <p:nvSpPr>
            <p:cNvPr id="165" name="TextBox 164">
              <a:extLst>
                <a:ext uri="{FF2B5EF4-FFF2-40B4-BE49-F238E27FC236}">
                  <a16:creationId xmlns:a16="http://schemas.microsoft.com/office/drawing/2014/main" id="{75FC6833-9AB7-4D60-BB59-1F63DE68BFD1}"/>
                </a:ext>
              </a:extLst>
            </p:cNvPr>
            <p:cNvSpPr txBox="1"/>
            <p:nvPr/>
          </p:nvSpPr>
          <p:spPr>
            <a:xfrm>
              <a:off x="355973" y="2364278"/>
              <a:ext cx="877824" cy="830997"/>
            </a:xfrm>
            <a:prstGeom prst="rect">
              <a:avLst/>
            </a:prstGeom>
            <a:solidFill>
              <a:srgbClr val="0070C0"/>
            </a:solidFill>
            <a:ln>
              <a:solidFill>
                <a:schemeClr val="bg1"/>
              </a:solidFill>
            </a:ln>
          </p:spPr>
          <p:txBody>
            <a:bodyPr wrap="square" lIns="0" tIns="0" rIns="0" bIns="0" rtlCol="0" anchor="ctr">
              <a:spAutoFit/>
            </a:bodyPr>
            <a:lstStyle/>
            <a:p>
              <a:pPr algn="ctr"/>
              <a:r>
                <a:rPr lang="es-US" sz="1400" b="1" dirty="0">
                  <a:solidFill>
                    <a:schemeClr val="bg1"/>
                  </a:solidFill>
                </a:rPr>
                <a:t>COMIENZA</a:t>
              </a:r>
            </a:p>
            <a:p>
              <a:pPr algn="ctr"/>
              <a:r>
                <a:rPr lang="es-US" sz="2000" b="1" dirty="0">
                  <a:solidFill>
                    <a:schemeClr val="bg1"/>
                  </a:solidFill>
                </a:rPr>
                <a:t>1 de enero</a:t>
              </a:r>
            </a:p>
          </p:txBody>
        </p:sp>
      </p:grpSp>
      <p:pic>
        <p:nvPicPr>
          <p:cNvPr id="5" name="Picture 4">
            <a:extLst>
              <a:ext uri="{FF2B5EF4-FFF2-40B4-BE49-F238E27FC236}">
                <a16:creationId xmlns:a16="http://schemas.microsoft.com/office/drawing/2014/main" id="{0C50699C-96B1-48BA-9CCB-37D82CC2F7C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30149" y="3250175"/>
            <a:ext cx="3212870" cy="554784"/>
          </a:xfrm>
          <a:prstGeom prst="rect">
            <a:avLst/>
          </a:prstGeom>
        </p:spPr>
      </p:pic>
      <p:sp>
        <p:nvSpPr>
          <p:cNvPr id="42" name="TextBox 41">
            <a:extLst>
              <a:ext uri="{FF2B5EF4-FFF2-40B4-BE49-F238E27FC236}">
                <a16:creationId xmlns:a16="http://schemas.microsoft.com/office/drawing/2014/main" id="{B6D4504D-D0A9-4F78-B066-C88BD0C21553}"/>
              </a:ext>
            </a:extLst>
          </p:cNvPr>
          <p:cNvSpPr txBox="1"/>
          <p:nvPr/>
        </p:nvSpPr>
        <p:spPr>
          <a:xfrm>
            <a:off x="414500" y="3765573"/>
            <a:ext cx="3396343" cy="830997"/>
          </a:xfrm>
          <a:prstGeom prst="rect">
            <a:avLst/>
          </a:prstGeom>
          <a:noFill/>
        </p:spPr>
        <p:txBody>
          <a:bodyPr wrap="square" rtlCol="0">
            <a:spAutoFit/>
          </a:bodyPr>
          <a:lstStyle/>
          <a:p>
            <a:pPr algn="ctr"/>
            <a:r>
              <a:rPr lang="es-US" sz="1600" b="1" dirty="0">
                <a:solidFill>
                  <a:srgbClr val="00529B"/>
                </a:solidFill>
                <a:latin typeface="Arial" panose="020B0604020202020204" pitchFamily="34" charset="0"/>
                <a:cs typeface="Arial" panose="020B0604020202020204" pitchFamily="34" charset="0"/>
              </a:rPr>
              <a:t>OEP anual de </a:t>
            </a:r>
            <a:br>
              <a:rPr lang="es-US" sz="1600" b="1" dirty="0">
                <a:solidFill>
                  <a:srgbClr val="00529B"/>
                </a:solidFill>
                <a:latin typeface="Arial" panose="020B0604020202020204" pitchFamily="34" charset="0"/>
                <a:cs typeface="Arial" panose="020B0604020202020204" pitchFamily="34" charset="0"/>
              </a:rPr>
            </a:br>
            <a:r>
              <a:rPr lang="es-US" sz="1600" b="1" dirty="0">
                <a:solidFill>
                  <a:srgbClr val="00529B"/>
                </a:solidFill>
                <a:latin typeface="Arial" panose="020B0604020202020204" pitchFamily="34" charset="0"/>
                <a:cs typeface="Arial" panose="020B0604020202020204" pitchFamily="34" charset="0"/>
              </a:rPr>
              <a:t>Medicare </a:t>
            </a:r>
            <a:r>
              <a:rPr lang="es-US" sz="1600" b="1" dirty="0" err="1">
                <a:solidFill>
                  <a:srgbClr val="00529B"/>
                </a:solidFill>
                <a:latin typeface="Arial" panose="020B0604020202020204" pitchFamily="34" charset="0"/>
                <a:cs typeface="Arial" panose="020B0604020202020204" pitchFamily="34" charset="0"/>
              </a:rPr>
              <a:t>Advantage</a:t>
            </a:r>
            <a:endParaRPr lang="es-US" sz="1600" b="1" dirty="0">
              <a:solidFill>
                <a:srgbClr val="00529B"/>
              </a:solidFill>
              <a:latin typeface="Arial" panose="020B0604020202020204" pitchFamily="34" charset="0"/>
              <a:cs typeface="Arial" panose="020B0604020202020204" pitchFamily="34" charset="0"/>
            </a:endParaRPr>
          </a:p>
          <a:p>
            <a:pPr algn="ctr"/>
            <a:r>
              <a:rPr lang="es-US" sz="1600" dirty="0">
                <a:solidFill>
                  <a:srgbClr val="00529B"/>
                </a:solidFill>
                <a:latin typeface="Arial" panose="020B0604020202020204" pitchFamily="34" charset="0"/>
                <a:cs typeface="Arial" panose="020B0604020202020204" pitchFamily="34" charset="0"/>
              </a:rPr>
              <a:t>1 de enero a 31 de marzo</a:t>
            </a:r>
          </a:p>
        </p:txBody>
      </p:sp>
      <p:sp>
        <p:nvSpPr>
          <p:cNvPr id="39" name="OR" descr="Forma circular con O bien, en el interior">
            <a:extLst>
              <a:ext uri="{FF2B5EF4-FFF2-40B4-BE49-F238E27FC236}">
                <a16:creationId xmlns:a16="http://schemas.microsoft.com/office/drawing/2014/main" id="{8ABB8F00-4726-46D2-B219-4CAF160E79C1}"/>
              </a:ext>
            </a:extLst>
          </p:cNvPr>
          <p:cNvSpPr>
            <a:spLocks noChangeAspect="1"/>
          </p:cNvSpPr>
          <p:nvPr/>
        </p:nvSpPr>
        <p:spPr>
          <a:xfrm>
            <a:off x="3587799" y="1144729"/>
            <a:ext cx="877824" cy="877824"/>
          </a:xfrm>
          <a:prstGeom prst="ellipse">
            <a:avLst/>
          </a:prstGeom>
          <a:solidFill>
            <a:srgbClr val="FFC000"/>
          </a:solidFill>
          <a:ln>
            <a:solidFill>
              <a:schemeClr val="bg1">
                <a:lumMod val="6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600" b="1" dirty="0">
                <a:solidFill>
                  <a:srgbClr val="00529B"/>
                </a:solidFill>
              </a:rPr>
              <a:t>O bien,</a:t>
            </a:r>
          </a:p>
        </p:txBody>
      </p:sp>
      <p:grpSp>
        <p:nvGrpSpPr>
          <p:cNvPr id="14" name="Group 13" descr="Grupo de tres iconos con calendarios indicando un período de tres meses">
            <a:extLst>
              <a:ext uri="{FF2B5EF4-FFF2-40B4-BE49-F238E27FC236}">
                <a16:creationId xmlns:a16="http://schemas.microsoft.com/office/drawing/2014/main" id="{EDD4DE0D-CA47-4075-B0AA-734DC608F5FB}"/>
              </a:ext>
            </a:extLst>
          </p:cNvPr>
          <p:cNvGrpSpPr/>
          <p:nvPr/>
        </p:nvGrpSpPr>
        <p:grpSpPr>
          <a:xfrm>
            <a:off x="4159614" y="1983614"/>
            <a:ext cx="3493003" cy="1241731"/>
            <a:chOff x="4159614" y="1983614"/>
            <a:chExt cx="3493003" cy="1241731"/>
          </a:xfrm>
        </p:grpSpPr>
        <p:pic>
          <p:nvPicPr>
            <p:cNvPr id="91" name="Picture 90">
              <a:extLst>
                <a:ext uri="{FF2B5EF4-FFF2-40B4-BE49-F238E27FC236}">
                  <a16:creationId xmlns:a16="http://schemas.microsoft.com/office/drawing/2014/main" id="{02C561E6-B7B2-4B57-AE7E-759755E258B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159614" y="1986663"/>
              <a:ext cx="1054699" cy="1237595"/>
            </a:xfrm>
            <a:prstGeom prst="rect">
              <a:avLst/>
            </a:prstGeom>
          </p:spPr>
        </p:pic>
        <p:pic>
          <p:nvPicPr>
            <p:cNvPr id="92" name="Picture 91">
              <a:extLst>
                <a:ext uri="{FF2B5EF4-FFF2-40B4-BE49-F238E27FC236}">
                  <a16:creationId xmlns:a16="http://schemas.microsoft.com/office/drawing/2014/main" id="{ADAAD12C-1CB6-464B-A163-E57AC58FF31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385077" y="1983614"/>
              <a:ext cx="1054699" cy="1237595"/>
            </a:xfrm>
            <a:prstGeom prst="rect">
              <a:avLst/>
            </a:prstGeom>
          </p:spPr>
        </p:pic>
        <p:pic>
          <p:nvPicPr>
            <p:cNvPr id="93" name="Picture 92">
              <a:extLst>
                <a:ext uri="{FF2B5EF4-FFF2-40B4-BE49-F238E27FC236}">
                  <a16:creationId xmlns:a16="http://schemas.microsoft.com/office/drawing/2014/main" id="{D39327A0-6D7D-475D-A8DA-1A653A7CEDA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97918" y="1987750"/>
              <a:ext cx="1054699" cy="1237595"/>
            </a:xfrm>
            <a:prstGeom prst="rect">
              <a:avLst/>
            </a:prstGeom>
          </p:spPr>
        </p:pic>
        <p:sp>
          <p:nvSpPr>
            <p:cNvPr id="193" name="TextBox 192">
              <a:extLst>
                <a:ext uri="{FF2B5EF4-FFF2-40B4-BE49-F238E27FC236}">
                  <a16:creationId xmlns:a16="http://schemas.microsoft.com/office/drawing/2014/main" id="{0C960FED-36C1-4C8A-9F65-28E102E8F391}"/>
                </a:ext>
              </a:extLst>
            </p:cNvPr>
            <p:cNvSpPr txBox="1"/>
            <p:nvPr/>
          </p:nvSpPr>
          <p:spPr>
            <a:xfrm>
              <a:off x="6681612" y="2416288"/>
              <a:ext cx="877824" cy="707886"/>
            </a:xfrm>
            <a:prstGeom prst="rect">
              <a:avLst/>
            </a:prstGeom>
            <a:solidFill>
              <a:srgbClr val="0070C0"/>
            </a:solidFill>
            <a:ln>
              <a:solidFill>
                <a:schemeClr val="bg1"/>
              </a:solidFill>
            </a:ln>
          </p:spPr>
          <p:txBody>
            <a:bodyPr wrap="square" lIns="0" tIns="0" rIns="0" bIns="0" rtlCol="0" anchor="ctr">
              <a:spAutoFit/>
            </a:bodyPr>
            <a:lstStyle/>
            <a:p>
              <a:pPr algn="ctr"/>
              <a:r>
                <a:rPr lang="es-US" sz="1400" b="1">
                  <a:solidFill>
                    <a:schemeClr val="bg1"/>
                  </a:solidFill>
                </a:rPr>
                <a:t>MES</a:t>
              </a:r>
            </a:p>
            <a:p>
              <a:pPr algn="ctr"/>
              <a:r>
                <a:rPr lang="es-US" sz="3200" b="1">
                  <a:solidFill>
                    <a:schemeClr val="bg1"/>
                  </a:solidFill>
                </a:rPr>
                <a:t>3</a:t>
              </a:r>
            </a:p>
          </p:txBody>
        </p:sp>
        <p:sp>
          <p:nvSpPr>
            <p:cNvPr id="185" name="TextBox 184">
              <a:extLst>
                <a:ext uri="{FF2B5EF4-FFF2-40B4-BE49-F238E27FC236}">
                  <a16:creationId xmlns:a16="http://schemas.microsoft.com/office/drawing/2014/main" id="{BFD04590-9D2B-4DE2-837B-1F1913E54D91}"/>
                </a:ext>
              </a:extLst>
            </p:cNvPr>
            <p:cNvSpPr txBox="1"/>
            <p:nvPr/>
          </p:nvSpPr>
          <p:spPr>
            <a:xfrm>
              <a:off x="5465148" y="2424649"/>
              <a:ext cx="877824" cy="700192"/>
            </a:xfrm>
            <a:prstGeom prst="rect">
              <a:avLst/>
            </a:prstGeom>
            <a:solidFill>
              <a:srgbClr val="0070C0"/>
            </a:solidFill>
            <a:ln>
              <a:solidFill>
                <a:schemeClr val="bg1"/>
              </a:solidFill>
            </a:ln>
          </p:spPr>
          <p:txBody>
            <a:bodyPr wrap="square" lIns="0" tIns="0" rIns="0" bIns="0" rtlCol="0" anchor="ctr">
              <a:spAutoFit/>
            </a:bodyPr>
            <a:lstStyle/>
            <a:p>
              <a:pPr algn="ctr"/>
              <a:r>
                <a:rPr lang="es-US" sz="1350" b="1">
                  <a:solidFill>
                    <a:schemeClr val="bg1"/>
                  </a:solidFill>
                </a:rPr>
                <a:t>MES</a:t>
              </a:r>
            </a:p>
            <a:p>
              <a:pPr algn="ctr"/>
              <a:r>
                <a:rPr lang="es-US" sz="3200" b="1">
                  <a:solidFill>
                    <a:schemeClr val="bg1"/>
                  </a:solidFill>
                </a:rPr>
                <a:t>2</a:t>
              </a:r>
            </a:p>
          </p:txBody>
        </p:sp>
        <p:sp>
          <p:nvSpPr>
            <p:cNvPr id="177" name="TextBox 176">
              <a:extLst>
                <a:ext uri="{FF2B5EF4-FFF2-40B4-BE49-F238E27FC236}">
                  <a16:creationId xmlns:a16="http://schemas.microsoft.com/office/drawing/2014/main" id="{6C8953FF-0A24-438A-B531-2479C67E4D0E}"/>
                </a:ext>
              </a:extLst>
            </p:cNvPr>
            <p:cNvSpPr txBox="1"/>
            <p:nvPr/>
          </p:nvSpPr>
          <p:spPr>
            <a:xfrm>
              <a:off x="4240474" y="2417115"/>
              <a:ext cx="877824" cy="707886"/>
            </a:xfrm>
            <a:prstGeom prst="rect">
              <a:avLst/>
            </a:prstGeom>
            <a:solidFill>
              <a:srgbClr val="0070C0"/>
            </a:solidFill>
            <a:ln>
              <a:solidFill>
                <a:schemeClr val="bg1"/>
              </a:solidFill>
            </a:ln>
          </p:spPr>
          <p:txBody>
            <a:bodyPr wrap="square" lIns="0" tIns="0" rIns="0" bIns="0" rtlCol="0" anchor="ctr">
              <a:spAutoFit/>
            </a:bodyPr>
            <a:lstStyle/>
            <a:p>
              <a:pPr algn="ctr"/>
              <a:r>
                <a:rPr lang="es-US" sz="1400" b="1">
                  <a:solidFill>
                    <a:schemeClr val="bg1"/>
                  </a:solidFill>
                </a:rPr>
                <a:t>MES</a:t>
              </a:r>
            </a:p>
            <a:p>
              <a:pPr algn="ctr"/>
              <a:r>
                <a:rPr lang="es-US" sz="3200" b="1">
                  <a:solidFill>
                    <a:schemeClr val="bg1"/>
                  </a:solidFill>
                </a:rPr>
                <a:t>1</a:t>
              </a:r>
            </a:p>
          </p:txBody>
        </p:sp>
      </p:grpSp>
      <p:pic>
        <p:nvPicPr>
          <p:cNvPr id="8" name="Picture 7">
            <a:extLst>
              <a:ext uri="{FF2B5EF4-FFF2-40B4-BE49-F238E27FC236}">
                <a16:creationId xmlns:a16="http://schemas.microsoft.com/office/drawing/2014/main" id="{609F2DDA-3D48-449E-8F12-A8568C1BD75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278578" y="3250175"/>
            <a:ext cx="3212870" cy="554784"/>
          </a:xfrm>
          <a:prstGeom prst="rect">
            <a:avLst/>
          </a:prstGeom>
        </p:spPr>
      </p:pic>
      <p:sp>
        <p:nvSpPr>
          <p:cNvPr id="43" name="TextBox 42">
            <a:extLst>
              <a:ext uri="{FF2B5EF4-FFF2-40B4-BE49-F238E27FC236}">
                <a16:creationId xmlns:a16="http://schemas.microsoft.com/office/drawing/2014/main" id="{23D92D3E-FAB6-4572-9672-CCD9738424D9}"/>
              </a:ext>
            </a:extLst>
          </p:cNvPr>
          <p:cNvSpPr txBox="1"/>
          <p:nvPr/>
        </p:nvSpPr>
        <p:spPr>
          <a:xfrm>
            <a:off x="4176040" y="3807706"/>
            <a:ext cx="3571013" cy="1077218"/>
          </a:xfrm>
          <a:prstGeom prst="rect">
            <a:avLst/>
          </a:prstGeom>
          <a:noFill/>
        </p:spPr>
        <p:txBody>
          <a:bodyPr wrap="square" rtlCol="0">
            <a:spAutoFit/>
          </a:bodyPr>
          <a:lstStyle/>
          <a:p>
            <a:pPr algn="ctr"/>
            <a:r>
              <a:rPr lang="es-US" sz="1600" b="1" dirty="0">
                <a:solidFill>
                  <a:srgbClr val="00529B"/>
                </a:solidFill>
                <a:latin typeface="Arial" panose="020B0604020202020204" pitchFamily="34" charset="0"/>
                <a:cs typeface="Arial" panose="020B0604020202020204" pitchFamily="34" charset="0"/>
              </a:rPr>
              <a:t>Recientemente elegible para OEP de Medicare </a:t>
            </a:r>
            <a:r>
              <a:rPr lang="es-US" sz="1600" b="1" dirty="0" err="1">
                <a:solidFill>
                  <a:srgbClr val="00529B"/>
                </a:solidFill>
                <a:latin typeface="Arial" panose="020B0604020202020204" pitchFamily="34" charset="0"/>
                <a:cs typeface="Arial" panose="020B0604020202020204" pitchFamily="34" charset="0"/>
              </a:rPr>
              <a:t>Advantage</a:t>
            </a:r>
            <a:endParaRPr lang="es-US" sz="1600" b="1" dirty="0">
              <a:solidFill>
                <a:srgbClr val="00529B"/>
              </a:solidFill>
              <a:latin typeface="Arial" panose="020B0604020202020204" pitchFamily="34" charset="0"/>
              <a:cs typeface="Arial" panose="020B0604020202020204" pitchFamily="34" charset="0"/>
            </a:endParaRPr>
          </a:p>
          <a:p>
            <a:pPr algn="ctr"/>
            <a:r>
              <a:rPr lang="es-US" sz="1600" dirty="0">
                <a:solidFill>
                  <a:srgbClr val="00529B"/>
                </a:solidFill>
                <a:latin typeface="Arial" panose="020B0604020202020204" pitchFamily="34" charset="0"/>
                <a:cs typeface="Arial" panose="020B0604020202020204" pitchFamily="34" charset="0"/>
              </a:rPr>
              <a:t>Primeros 3 meses de tener la Parte A y Parte B de Medicare</a:t>
            </a:r>
          </a:p>
        </p:txBody>
      </p:sp>
      <p:cxnSp>
        <p:nvCxnSpPr>
          <p:cNvPr id="11" name="Straight Connector 10">
            <a:extLst>
              <a:ext uri="{FF2B5EF4-FFF2-40B4-BE49-F238E27FC236}">
                <a16:creationId xmlns:a16="http://schemas.microsoft.com/office/drawing/2014/main" id="{5DBC0882-979D-437A-A723-F8573CF24387}"/>
              </a:ext>
              <a:ext uri="{C183D7F6-B498-43B3-948B-1728B52AA6E4}">
                <adec:decorative xmlns:adec="http://schemas.microsoft.com/office/drawing/2017/decorative" val="1"/>
              </a:ext>
            </a:extLst>
          </p:cNvPr>
          <p:cNvCxnSpPr>
            <a:cxnSpLocks/>
          </p:cNvCxnSpPr>
          <p:nvPr/>
        </p:nvCxnSpPr>
        <p:spPr>
          <a:xfrm>
            <a:off x="7791359" y="1994716"/>
            <a:ext cx="18887" cy="3472203"/>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987C90F-5A5F-4494-8284-0F5B1E8F06B5}"/>
              </a:ext>
            </a:extLst>
          </p:cNvPr>
          <p:cNvSpPr txBox="1"/>
          <p:nvPr/>
        </p:nvSpPr>
        <p:spPr>
          <a:xfrm>
            <a:off x="7779560" y="1256016"/>
            <a:ext cx="4130882" cy="4666919"/>
          </a:xfrm>
          <a:prstGeom prst="rect">
            <a:avLst/>
          </a:prstGeom>
          <a:noFill/>
        </p:spPr>
        <p:txBody>
          <a:bodyPr wrap="square" rtlCol="0">
            <a:spAutoFit/>
          </a:bodyPr>
          <a:lstStyle/>
          <a:p>
            <a:pPr marL="0" lvl="1">
              <a:spcAft>
                <a:spcPts val="1200"/>
              </a:spcAft>
              <a:defRPr/>
            </a:pPr>
            <a:r>
              <a:rPr lang="es-US" sz="2400" b="1" dirty="0">
                <a:solidFill>
                  <a:srgbClr val="00529B"/>
                </a:solidFill>
                <a:latin typeface="Arial" panose="020B0604020202020204" pitchFamily="34" charset="0"/>
                <a:cs typeface="Arial" panose="020B0604020202020204" pitchFamily="34" charset="0"/>
              </a:rPr>
              <a:t>Usted puede:</a:t>
            </a:r>
          </a:p>
          <a:p>
            <a:pPr lvl="1" indent="-274320">
              <a:spcAft>
                <a:spcPts val="1200"/>
              </a:spcAft>
              <a:buFont typeface="Wingdings" panose="05000000000000000000" pitchFamily="2" charset="2"/>
              <a:buChar char="§"/>
              <a:defRPr/>
            </a:pPr>
            <a:r>
              <a:rPr lang="es-US" sz="2000" dirty="0">
                <a:solidFill>
                  <a:srgbClr val="00529B"/>
                </a:solidFill>
                <a:latin typeface="Arial" panose="020B0604020202020204" pitchFamily="34" charset="0"/>
                <a:cs typeface="Arial" panose="020B0604020202020204" pitchFamily="34" charset="0"/>
              </a:rPr>
              <a:t>Cambiarse a otro plan de Medicare </a:t>
            </a:r>
            <a:r>
              <a:rPr lang="es-US" sz="2000" dirty="0" err="1">
                <a:solidFill>
                  <a:srgbClr val="00529B"/>
                </a:solidFill>
                <a:latin typeface="Arial" panose="020B0604020202020204" pitchFamily="34" charset="0"/>
                <a:cs typeface="Arial" panose="020B0604020202020204" pitchFamily="34" charset="0"/>
              </a:rPr>
              <a:t>Advantage</a:t>
            </a:r>
            <a:r>
              <a:rPr lang="es-US" sz="2000" dirty="0">
                <a:solidFill>
                  <a:srgbClr val="00529B"/>
                </a:solidFill>
                <a:latin typeface="Arial" panose="020B0604020202020204" pitchFamily="34" charset="0"/>
                <a:cs typeface="Arial" panose="020B0604020202020204" pitchFamily="34" charset="0"/>
              </a:rPr>
              <a:t>, con o sin cobertura de medicamentos </a:t>
            </a:r>
          </a:p>
          <a:p>
            <a:pPr lvl="1" indent="-274320">
              <a:spcAft>
                <a:spcPts val="1200"/>
              </a:spcAft>
              <a:buFont typeface="Wingdings" panose="05000000000000000000" pitchFamily="2" charset="2"/>
              <a:buChar char="§"/>
              <a:defRPr/>
            </a:pPr>
            <a:r>
              <a:rPr lang="es-US" sz="2000" dirty="0">
                <a:solidFill>
                  <a:srgbClr val="00529B"/>
                </a:solidFill>
                <a:latin typeface="Arial" panose="020B0604020202020204" pitchFamily="34" charset="0"/>
                <a:cs typeface="Arial" panose="020B0604020202020204" pitchFamily="34" charset="0"/>
              </a:rPr>
              <a:t>Terminar su plan de Medicare </a:t>
            </a:r>
            <a:r>
              <a:rPr lang="es-US" sz="2000" dirty="0" err="1">
                <a:solidFill>
                  <a:srgbClr val="00529B"/>
                </a:solidFill>
                <a:latin typeface="Arial" panose="020B0604020202020204" pitchFamily="34" charset="0"/>
                <a:cs typeface="Arial" panose="020B0604020202020204" pitchFamily="34" charset="0"/>
              </a:rPr>
              <a:t>Advantage</a:t>
            </a:r>
            <a:r>
              <a:rPr lang="es-US" sz="2000" dirty="0">
                <a:solidFill>
                  <a:srgbClr val="00529B"/>
                </a:solidFill>
                <a:latin typeface="Arial" panose="020B0604020202020204" pitchFamily="34" charset="0"/>
                <a:cs typeface="Arial" panose="020B0604020202020204" pitchFamily="34" charset="0"/>
              </a:rPr>
              <a:t> y volver a Medicare Original. Si lo hace: </a:t>
            </a:r>
          </a:p>
          <a:p>
            <a:pPr marL="822960" lvl="2" indent="-274320">
              <a:spcAft>
                <a:spcPts val="1200"/>
              </a:spcAft>
              <a:buSzPct val="100000"/>
              <a:buFont typeface="Arial" panose="020B0604020202020204" pitchFamily="34" charset="0"/>
              <a:buChar char="•"/>
              <a:defRPr/>
            </a:pPr>
            <a:r>
              <a:rPr lang="es-US" sz="1600" dirty="0">
                <a:solidFill>
                  <a:srgbClr val="00529B"/>
                </a:solidFill>
                <a:latin typeface="Arial" panose="020B0604020202020204" pitchFamily="34" charset="0"/>
                <a:cs typeface="Arial" panose="020B0604020202020204" pitchFamily="34" charset="0"/>
              </a:rPr>
              <a:t>Se puede inscribir en un plan de medicamentos de Medicare</a:t>
            </a:r>
          </a:p>
          <a:p>
            <a:pPr marL="822960" lvl="2" indent="-274320">
              <a:spcAft>
                <a:spcPts val="1200"/>
              </a:spcAft>
              <a:buSzPct val="100000"/>
              <a:buFont typeface="Arial" panose="020B0604020202020204" pitchFamily="34" charset="0"/>
              <a:buChar char="•"/>
              <a:defRPr/>
            </a:pPr>
            <a:r>
              <a:rPr lang="es-US" sz="1600" dirty="0">
                <a:solidFill>
                  <a:srgbClr val="00529B"/>
                </a:solidFill>
                <a:latin typeface="Arial" panose="020B0604020202020204" pitchFamily="34" charset="0"/>
                <a:cs typeface="Arial" panose="020B0604020202020204" pitchFamily="34" charset="0"/>
              </a:rPr>
              <a:t>La cobertura comienza el primer día del mes siguiente a que se inscriba en el plan</a:t>
            </a:r>
          </a:p>
          <a:p>
            <a:pPr marL="233362" lvl="2">
              <a:lnSpc>
                <a:spcPct val="110000"/>
              </a:lnSpc>
              <a:spcBef>
                <a:spcPts val="600"/>
              </a:spcBef>
              <a:buSzPct val="100000"/>
              <a:defRPr/>
            </a:pPr>
            <a:endParaRPr lang="en-US" dirty="0">
              <a:solidFill>
                <a:srgbClr val="00529B"/>
              </a:solidFill>
              <a:latin typeface="Arial" panose="020B0604020202020204" pitchFamily="34" charset="0"/>
              <a:cs typeface="Arial" panose="020B0604020202020204" pitchFamily="34" charset="0"/>
            </a:endParaRPr>
          </a:p>
        </p:txBody>
      </p:sp>
      <p:sp>
        <p:nvSpPr>
          <p:cNvPr id="198" name="Freeform: Shape 197">
            <a:extLst>
              <a:ext uri="{FF2B5EF4-FFF2-40B4-BE49-F238E27FC236}">
                <a16:creationId xmlns:a16="http://schemas.microsoft.com/office/drawing/2014/main" id="{5685C998-CAEC-4A5B-B9D0-B4B2EBB5F512}"/>
              </a:ext>
              <a:ext uri="{C183D7F6-B498-43B3-948B-1728B52AA6E4}">
                <adec:decorative xmlns:adec="http://schemas.microsoft.com/office/drawing/2017/decorative" val="1"/>
              </a:ext>
            </a:extLst>
          </p:cNvPr>
          <p:cNvSpPr>
            <a:spLocks noChangeAspect="1"/>
          </p:cNvSpPr>
          <p:nvPr/>
        </p:nvSpPr>
        <p:spPr>
          <a:xfrm>
            <a:off x="725476" y="5494562"/>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descr="NOTA: Para usar este período de inscripción, deberá estar inscrito en un plan de Medicare Advantage. ">
            <a:extLst>
              <a:ext uri="{FF2B5EF4-FFF2-40B4-BE49-F238E27FC236}">
                <a16:creationId xmlns:a16="http://schemas.microsoft.com/office/drawing/2014/main" id="{433F662D-78F9-4E98-B0EF-B44468018D67}"/>
              </a:ext>
            </a:extLst>
          </p:cNvPr>
          <p:cNvSpPr/>
          <p:nvPr/>
        </p:nvSpPr>
        <p:spPr>
          <a:xfrm>
            <a:off x="914056" y="5466919"/>
            <a:ext cx="9129264" cy="307777"/>
          </a:xfrm>
          <a:prstGeom prst="rect">
            <a:avLst/>
          </a:prstGeom>
        </p:spPr>
        <p:txBody>
          <a:bodyPr wrap="square">
            <a:spAutoFit/>
          </a:bodyPr>
          <a:lstStyle/>
          <a:p>
            <a:pPr marL="0" marR="0" lvl="1" indent="0" defTabSz="685750" eaLnBrk="1" fontAlgn="auto" latinLnBrk="0" hangingPunct="1">
              <a:lnSpc>
                <a:spcPct val="100000"/>
              </a:lnSpc>
              <a:spcBef>
                <a:spcPts val="600"/>
              </a:spcBef>
              <a:spcAft>
                <a:spcPts val="0"/>
              </a:spcAft>
              <a:buClrTx/>
              <a:buSzTx/>
              <a:buFontTx/>
              <a:buNone/>
              <a:tabLst/>
              <a:defRPr/>
            </a:pPr>
            <a:r>
              <a:rPr kumimoji="0" lang="es-US" sz="1400" b="1" i="0" u="none" strike="noStrike" cap="none" normalizeH="0" baseline="0" noProof="0">
                <a:ln>
                  <a:noFill/>
                </a:ln>
                <a:solidFill>
                  <a:srgbClr val="00529B"/>
                </a:solidFill>
                <a:effectLst/>
                <a:uLnTx/>
                <a:uFillTx/>
                <a:latin typeface="Arial" panose="020B0604020202020204" pitchFamily="34" charset="0"/>
                <a:cs typeface="Arial" panose="020B0604020202020204" pitchFamily="34" charset="0"/>
              </a:rPr>
              <a:t>NOTA</a:t>
            </a:r>
            <a:r>
              <a:rPr kumimoji="0" lang="es-US" sz="1400" b="0" i="0" u="none" strike="noStrike" cap="none" normalizeH="0" baseline="0" noProof="0">
                <a:ln>
                  <a:noFill/>
                </a:ln>
                <a:solidFill>
                  <a:srgbClr val="00529B"/>
                </a:solidFill>
                <a:effectLst/>
                <a:uLnTx/>
                <a:uFillTx/>
                <a:latin typeface="Arial" panose="020B0604020202020204" pitchFamily="34" charset="0"/>
                <a:cs typeface="Arial" panose="020B0604020202020204" pitchFamily="34" charset="0"/>
              </a:rPr>
              <a:t>: Para usar este período de inscripción, deberá estar inscrito en un plan de Medicare Advantage.</a:t>
            </a:r>
          </a:p>
        </p:txBody>
      </p:sp>
      <p:sp>
        <p:nvSpPr>
          <p:cNvPr id="9" name="Slide Number Placeholder 8">
            <a:extLst>
              <a:ext uri="{FF2B5EF4-FFF2-40B4-BE49-F238E27FC236}">
                <a16:creationId xmlns:a16="http://schemas.microsoft.com/office/drawing/2014/main" id="{A40CD3B7-FFDA-452A-8B6E-FC28CA478832}"/>
              </a:ext>
            </a:extLst>
          </p:cNvPr>
          <p:cNvSpPr>
            <a:spLocks noGrp="1"/>
          </p:cNvSpPr>
          <p:nvPr>
            <p:ph type="sldNum" sz="quarter" idx="12"/>
          </p:nvPr>
        </p:nvSpPr>
        <p:spPr/>
        <p:txBody>
          <a:bodyPr/>
          <a:lstStyle/>
          <a:p>
            <a:fld id="{0B2D781D-8844-5940-92D1-06EF0A7F581E}" type="slidenum">
              <a:rPr lang="en-US" smtClean="0"/>
              <a:t>27</a:t>
            </a:fld>
            <a:endParaRPr lang="en-US"/>
          </a:p>
        </p:txBody>
      </p:sp>
      <p:sp>
        <p:nvSpPr>
          <p:cNvPr id="6" name="Footer Placeholder 5">
            <a:extLst>
              <a:ext uri="{FF2B5EF4-FFF2-40B4-BE49-F238E27FC236}">
                <a16:creationId xmlns:a16="http://schemas.microsoft.com/office/drawing/2014/main" id="{90616B98-450F-4699-9F5E-C4C4C62856A7}"/>
              </a:ext>
            </a:extLst>
          </p:cNvPr>
          <p:cNvSpPr>
            <a:spLocks noGrp="1"/>
          </p:cNvSpPr>
          <p:nvPr>
            <p:ph type="ftr" sz="quarter" idx="11"/>
          </p:nvPr>
        </p:nvSpPr>
        <p:spPr/>
        <p:txBody>
          <a:bodyPr/>
          <a:lstStyle/>
          <a:p>
            <a:r>
              <a:rPr lang="es-US"/>
              <a:t>Comenzando con Medicare</a:t>
            </a:r>
          </a:p>
        </p:txBody>
      </p:sp>
      <p:sp>
        <p:nvSpPr>
          <p:cNvPr id="3" name="Date Placeholder 2">
            <a:extLst>
              <a:ext uri="{FF2B5EF4-FFF2-40B4-BE49-F238E27FC236}">
                <a16:creationId xmlns:a16="http://schemas.microsoft.com/office/drawing/2014/main" id="{34BED0D7-C3FD-45AC-BC92-0345BC6A5F7B}"/>
              </a:ext>
            </a:extLst>
          </p:cNvPr>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255663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500"/>
                            </p:stCondLst>
                            <p:childTnLst>
                              <p:par>
                                <p:cTn id="12" presetID="1" presetClass="entr" presetSubtype="0" fill="hold" grpId="0" nodeType="afterEffect">
                                  <p:stCondLst>
                                    <p:cond delay="250"/>
                                  </p:stCondLst>
                                  <p:childTnLst>
                                    <p:set>
                                      <p:cBhvr>
                                        <p:cTn id="13" dur="1" fill="hold">
                                          <p:stCondLst>
                                            <p:cond delay="0"/>
                                          </p:stCondLst>
                                        </p:cTn>
                                        <p:tgtEl>
                                          <p:spTgt spid="4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0"/>
                            </p:stCondLst>
                            <p:childTnLst>
                              <p:par>
                                <p:cTn id="23" presetID="22" presetClass="entr" presetSubtype="1"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cTn>
                              </p:par>
                            </p:childTnLst>
                          </p:cTn>
                        </p:par>
                        <p:par>
                          <p:cTn id="26" fill="hold">
                            <p:stCondLst>
                              <p:cond delay="500"/>
                            </p:stCondLst>
                            <p:childTnLst>
                              <p:par>
                                <p:cTn id="27" presetID="1" presetClass="entr" presetSubtype="0" fill="hold" grpId="0" nodeType="afterEffect">
                                  <p:stCondLst>
                                    <p:cond delay="250"/>
                                  </p:stCondLst>
                                  <p:childTnLst>
                                    <p:set>
                                      <p:cBhvr>
                                        <p:cTn id="28" dur="1" fill="hold">
                                          <p:stCondLst>
                                            <p:cond delay="0"/>
                                          </p:stCondLst>
                                        </p:cTn>
                                        <p:tgtEl>
                                          <p:spTgt spid="43"/>
                                        </p:tgtEl>
                                        <p:attrNameLst>
                                          <p:attrName>style.visibility</p:attrName>
                                        </p:attrNameLst>
                                      </p:cBhvr>
                                      <p:to>
                                        <p:strVal val="visible"/>
                                      </p:to>
                                    </p:set>
                                  </p:childTnLst>
                                </p:cTn>
                              </p:par>
                            </p:childTnLst>
                          </p:cTn>
                        </p:par>
                        <p:par>
                          <p:cTn id="29" fill="hold">
                            <p:stCondLst>
                              <p:cond delay="750"/>
                            </p:stCondLst>
                            <p:childTnLst>
                              <p:par>
                                <p:cTn id="30" presetID="22" presetClass="entr" presetSubtype="1" fill="hold" nodeType="afterEffect">
                                  <p:stCondLst>
                                    <p:cond delay="50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39" grpId="0" animBg="1"/>
      <p:bldP spid="43" grpId="0"/>
      <p:bldP spid="35" grpId="0"/>
      <p:bldP spid="198" grpId="0" animBg="1"/>
      <p:bldP spid="3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5078D-8051-4D95-B20B-C407163127E2}"/>
              </a:ext>
            </a:extLst>
          </p:cNvPr>
          <p:cNvSpPr>
            <a:spLocks noGrp="1"/>
          </p:cNvSpPr>
          <p:nvPr>
            <p:ph type="title"/>
          </p:nvPr>
        </p:nvSpPr>
        <p:spPr/>
        <p:txBody>
          <a:bodyPr anchor="ctr">
            <a:normAutofit/>
          </a:bodyPr>
          <a:lstStyle/>
          <a:p>
            <a:r>
              <a:rPr lang="es-US" sz="2800" dirty="0"/>
              <a:t>Período de Inscripción Abierta de Medicare </a:t>
            </a:r>
            <a:r>
              <a:rPr lang="es-US" sz="2800" dirty="0" err="1"/>
              <a:t>Advantage</a:t>
            </a:r>
            <a:r>
              <a:rPr lang="es-US" sz="2800" dirty="0"/>
              <a:t> </a:t>
            </a:r>
            <a:br>
              <a:rPr lang="es-US" sz="2800" dirty="0"/>
            </a:br>
            <a:r>
              <a:rPr lang="es-US" sz="2800" dirty="0"/>
              <a:t>para Individuos Institucionalizados (OEPI)</a:t>
            </a:r>
          </a:p>
        </p:txBody>
      </p:sp>
      <p:sp>
        <p:nvSpPr>
          <p:cNvPr id="9" name="Text Placeholder 5">
            <a:extLst>
              <a:ext uri="{FF2B5EF4-FFF2-40B4-BE49-F238E27FC236}">
                <a16:creationId xmlns:a16="http://schemas.microsoft.com/office/drawing/2014/main" id="{8E914EB1-07DF-4A2E-AE67-4C35F78CF1AD}"/>
              </a:ext>
            </a:extLst>
          </p:cNvPr>
          <p:cNvSpPr>
            <a:spLocks noGrp="1"/>
          </p:cNvSpPr>
          <p:nvPr>
            <p:ph idx="1"/>
          </p:nvPr>
        </p:nvSpPr>
        <p:spPr>
          <a:xfrm>
            <a:off x="914400" y="1371600"/>
            <a:ext cx="10515600" cy="5015948"/>
          </a:xfrm>
        </p:spPr>
        <p:txBody>
          <a:bodyPr>
            <a:normAutofit fontScale="77500" lnSpcReduction="20000"/>
          </a:bodyPr>
          <a:lstStyle/>
          <a:p>
            <a:pPr indent="-274320">
              <a:lnSpc>
                <a:spcPct val="120000"/>
              </a:lnSpc>
              <a:spcAft>
                <a:spcPts val="1200"/>
              </a:spcAft>
            </a:pPr>
            <a:r>
              <a:rPr lang="es-US" dirty="0">
                <a:solidFill>
                  <a:srgbClr val="00529B"/>
                </a:solidFill>
              </a:rPr>
              <a:t>El OEPI de Medicare </a:t>
            </a:r>
            <a:r>
              <a:rPr lang="es-US" dirty="0" err="1">
                <a:solidFill>
                  <a:srgbClr val="00529B"/>
                </a:solidFill>
              </a:rPr>
              <a:t>Advantage</a:t>
            </a:r>
            <a:r>
              <a:rPr lang="es-US" dirty="0">
                <a:solidFill>
                  <a:srgbClr val="00529B"/>
                </a:solidFill>
              </a:rPr>
              <a:t> es permanente para individuos que sean admitidos en una institución medica, residan en ella o salgan de ella.</a:t>
            </a:r>
          </a:p>
          <a:p>
            <a:pPr indent="-274320">
              <a:lnSpc>
                <a:spcPct val="120000"/>
              </a:lnSpc>
              <a:spcAft>
                <a:spcPts val="1200"/>
              </a:spcAft>
            </a:pPr>
            <a:r>
              <a:rPr lang="es-US" dirty="0">
                <a:solidFill>
                  <a:srgbClr val="00529B"/>
                </a:solidFill>
              </a:rPr>
              <a:t>El OEPI de Medicare </a:t>
            </a:r>
            <a:r>
              <a:rPr lang="es-US" dirty="0" err="1">
                <a:solidFill>
                  <a:srgbClr val="00529B"/>
                </a:solidFill>
              </a:rPr>
              <a:t>Advantage</a:t>
            </a:r>
            <a:r>
              <a:rPr lang="es-US" dirty="0">
                <a:solidFill>
                  <a:srgbClr val="00529B"/>
                </a:solidFill>
              </a:rPr>
              <a:t> finaliza 2 meses después del mes en que la persona sale de la institución. </a:t>
            </a:r>
          </a:p>
          <a:p>
            <a:pPr indent="-274320">
              <a:lnSpc>
                <a:spcPct val="120000"/>
              </a:lnSpc>
              <a:spcAft>
                <a:spcPts val="1200"/>
              </a:spcAft>
            </a:pPr>
            <a:r>
              <a:rPr lang="es-US" dirty="0">
                <a:solidFill>
                  <a:srgbClr val="00529B"/>
                </a:solidFill>
              </a:rPr>
              <a:t>Un individuo que usa el OEPI de Medicare </a:t>
            </a:r>
            <a:r>
              <a:rPr lang="es-US" dirty="0" err="1">
                <a:solidFill>
                  <a:srgbClr val="00529B"/>
                </a:solidFill>
              </a:rPr>
              <a:t>Advantage</a:t>
            </a:r>
            <a:r>
              <a:rPr lang="es-US" dirty="0">
                <a:solidFill>
                  <a:srgbClr val="00529B"/>
                </a:solidFill>
              </a:rPr>
              <a:t> para cancelar la inscripción de un plan Medicare </a:t>
            </a:r>
            <a:r>
              <a:rPr lang="es-US" dirty="0" err="1">
                <a:solidFill>
                  <a:srgbClr val="00529B"/>
                </a:solidFill>
              </a:rPr>
              <a:t>Advantage</a:t>
            </a:r>
            <a:r>
              <a:rPr lang="es-US" dirty="0">
                <a:solidFill>
                  <a:srgbClr val="00529B"/>
                </a:solidFill>
              </a:rPr>
              <a:t> que incluye beneficios de la Parte D es elegible para un SEP </a:t>
            </a:r>
            <a:r>
              <a:rPr lang="es-US" dirty="0"/>
              <a:t>para </a:t>
            </a:r>
            <a:r>
              <a:rPr lang="es-US" dirty="0" err="1">
                <a:solidFill>
                  <a:srgbClr val="00529B"/>
                </a:solidFill>
              </a:rPr>
              <a:t>inscrivirse</a:t>
            </a:r>
            <a:r>
              <a:rPr lang="es-US" dirty="0">
                <a:solidFill>
                  <a:srgbClr val="00529B"/>
                </a:solidFill>
              </a:rPr>
              <a:t> en un plan Parte D. </a:t>
            </a:r>
          </a:p>
          <a:p>
            <a:pPr lvl="1" indent="-274320">
              <a:lnSpc>
                <a:spcPct val="120000"/>
              </a:lnSpc>
              <a:spcAft>
                <a:spcPts val="1200"/>
              </a:spcAft>
            </a:pPr>
            <a:r>
              <a:rPr lang="es-US" dirty="0">
                <a:solidFill>
                  <a:srgbClr val="00529B"/>
                </a:solidFill>
              </a:rPr>
              <a:t>El SEP comienza el mes en que el individuo solicita cancelar la inscripción del plan Medicare </a:t>
            </a:r>
            <a:r>
              <a:rPr lang="es-US" dirty="0" err="1">
                <a:solidFill>
                  <a:srgbClr val="00529B"/>
                </a:solidFill>
              </a:rPr>
              <a:t>Advantage</a:t>
            </a:r>
            <a:r>
              <a:rPr lang="es-US" dirty="0">
                <a:solidFill>
                  <a:srgbClr val="00529B"/>
                </a:solidFill>
              </a:rPr>
              <a:t> y finaliza el último día del segundo mes después que la inscripción termino. </a:t>
            </a:r>
          </a:p>
          <a:p>
            <a:pPr>
              <a:lnSpc>
                <a:spcPct val="120000"/>
              </a:lnSpc>
            </a:pPr>
            <a:r>
              <a:rPr lang="es-US" dirty="0">
                <a:solidFill>
                  <a:srgbClr val="00529B"/>
                </a:solidFill>
              </a:rPr>
              <a:t>Se le proporcionará un SEP de la Parte D a un individuo que sea admitido en una institución medica, resida en ella o salga de ella. </a:t>
            </a:r>
          </a:p>
          <a:p>
            <a:pPr lvl="1" indent="-274320">
              <a:lnSpc>
                <a:spcPct val="120000"/>
              </a:lnSpc>
              <a:spcAft>
                <a:spcPts val="1200"/>
              </a:spcAft>
            </a:pPr>
            <a:r>
              <a:rPr lang="es-US" dirty="0">
                <a:solidFill>
                  <a:srgbClr val="00529B"/>
                </a:solidFill>
              </a:rPr>
              <a:t>El individuo tendrá un SEP durante un máximo de 2 meses después de salir de cuya institución.</a:t>
            </a:r>
          </a:p>
        </p:txBody>
      </p:sp>
      <p:sp>
        <p:nvSpPr>
          <p:cNvPr id="5" name="Slide Number Placeholder 4">
            <a:extLst>
              <a:ext uri="{FF2B5EF4-FFF2-40B4-BE49-F238E27FC236}">
                <a16:creationId xmlns:a16="http://schemas.microsoft.com/office/drawing/2014/main" id="{6F6D0D93-241F-4A82-8030-4C71CA8B9A43}"/>
              </a:ext>
            </a:extLst>
          </p:cNvPr>
          <p:cNvSpPr>
            <a:spLocks noGrp="1"/>
          </p:cNvSpPr>
          <p:nvPr>
            <p:ph type="sldNum" sz="quarter" idx="12"/>
          </p:nvPr>
        </p:nvSpPr>
        <p:spPr/>
        <p:txBody>
          <a:bodyPr/>
          <a:lstStyle/>
          <a:p>
            <a:fld id="{0B2D781D-8844-5940-92D1-06EF0A7F581E}" type="slidenum">
              <a:rPr lang="en-US" smtClean="0"/>
              <a:t>28</a:t>
            </a:fld>
            <a:endParaRPr lang="en-US"/>
          </a:p>
        </p:txBody>
      </p:sp>
      <p:sp>
        <p:nvSpPr>
          <p:cNvPr id="4" name="Footer Placeholder 3">
            <a:extLst>
              <a:ext uri="{FF2B5EF4-FFF2-40B4-BE49-F238E27FC236}">
                <a16:creationId xmlns:a16="http://schemas.microsoft.com/office/drawing/2014/main" id="{7FFA723C-D9E1-4A70-8EDE-10C748E17FFA}"/>
              </a:ext>
            </a:extLst>
          </p:cNvPr>
          <p:cNvSpPr>
            <a:spLocks noGrp="1"/>
          </p:cNvSpPr>
          <p:nvPr>
            <p:ph type="ftr" sz="quarter" idx="11"/>
          </p:nvPr>
        </p:nvSpPr>
        <p:spPr/>
        <p:txBody>
          <a:bodyPr/>
          <a:lstStyle/>
          <a:p>
            <a:r>
              <a:rPr lang="es-US"/>
              <a:t>Comenzando con Medicare</a:t>
            </a:r>
          </a:p>
        </p:txBody>
      </p:sp>
      <p:sp>
        <p:nvSpPr>
          <p:cNvPr id="3" name="Date Placeholder 2">
            <a:extLst>
              <a:ext uri="{FF2B5EF4-FFF2-40B4-BE49-F238E27FC236}">
                <a16:creationId xmlns:a16="http://schemas.microsoft.com/office/drawing/2014/main" id="{196C7197-4D6D-4A72-B9ED-56984614CEA0}"/>
              </a:ext>
            </a:extLst>
          </p:cNvPr>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1730524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Otros Períodos de Inscripción Especial (SEP) de Medicare Advantage y la Parte D</a:t>
            </a:r>
          </a:p>
        </p:txBody>
      </p:sp>
      <p:sp>
        <p:nvSpPr>
          <p:cNvPr id="49" name="Content Placeholder 4">
            <a:extLst>
              <a:ext uri="{FF2B5EF4-FFF2-40B4-BE49-F238E27FC236}">
                <a16:creationId xmlns:a16="http://schemas.microsoft.com/office/drawing/2014/main" id="{AF399BC4-BD0C-428A-9091-84CADE6AA649}"/>
              </a:ext>
            </a:extLst>
          </p:cNvPr>
          <p:cNvSpPr txBox="1">
            <a:spLocks/>
          </p:cNvSpPr>
          <p:nvPr/>
        </p:nvSpPr>
        <p:spPr>
          <a:xfrm>
            <a:off x="711452" y="999648"/>
            <a:ext cx="10473406" cy="5857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600"/>
              </a:spcBef>
              <a:buFont typeface="Wingdings" pitchFamily="2" charset="2"/>
              <a:buNone/>
            </a:pPr>
            <a:r>
              <a:rPr lang="es-US" sz="2400" b="1">
                <a:solidFill>
                  <a:srgbClr val="00529B"/>
                </a:solidFill>
              </a:rPr>
              <a:t>Usted puede tener un SEP si:</a:t>
            </a:r>
          </a:p>
          <a:p>
            <a:pPr marL="0" indent="0" algn="ctr" defTabSz="685800">
              <a:lnSpc>
                <a:spcPct val="100000"/>
              </a:lnSpc>
              <a:spcBef>
                <a:spcPts val="600"/>
              </a:spcBef>
              <a:buFont typeface="Wingdings" pitchFamily="2" charset="2"/>
              <a:buNone/>
            </a:pPr>
            <a:endParaRPr lang="en-US" sz="2800" dirty="0"/>
          </a:p>
        </p:txBody>
      </p:sp>
      <p:grpSp>
        <p:nvGrpSpPr>
          <p:cNvPr id="115" name="Group 1" descr="Si se muda permanentemente fuera del área de servicio del plan. ">
            <a:extLst>
              <a:ext uri="{FF2B5EF4-FFF2-40B4-BE49-F238E27FC236}">
                <a16:creationId xmlns:a16="http://schemas.microsoft.com/office/drawing/2014/main" id="{04C6D329-53CC-4B40-92DE-EC7A0F560059}"/>
              </a:ext>
            </a:extLst>
          </p:cNvPr>
          <p:cNvGrpSpPr/>
          <p:nvPr/>
        </p:nvGrpSpPr>
        <p:grpSpPr>
          <a:xfrm>
            <a:off x="1289948" y="1816801"/>
            <a:ext cx="4292495" cy="1211492"/>
            <a:chOff x="6400917" y="1572766"/>
            <a:chExt cx="4292495" cy="1211492"/>
          </a:xfrm>
        </p:grpSpPr>
        <p:sp>
          <p:nvSpPr>
            <p:cNvPr id="116" name="Rectangle: Single Corner Rounded 115">
              <a:extLst>
                <a:ext uri="{FF2B5EF4-FFF2-40B4-BE49-F238E27FC236}">
                  <a16:creationId xmlns:a16="http://schemas.microsoft.com/office/drawing/2014/main" id="{838A2B53-96FD-4148-8CD5-029D889FF8D1}"/>
                </a:ext>
                <a:ext uri="{C183D7F6-B498-43B3-948B-1728B52AA6E4}">
                  <adec:decorative xmlns:adec="http://schemas.microsoft.com/office/drawing/2017/decorative" val="1"/>
                </a:ext>
              </a:extLst>
            </p:cNvPr>
            <p:cNvSpPr/>
            <p:nvPr/>
          </p:nvSpPr>
          <p:spPr bwMode="auto">
            <a:xfrm flipV="1">
              <a:off x="7014359" y="1656437"/>
              <a:ext cx="3524500" cy="1044151"/>
            </a:xfrm>
            <a:prstGeom prst="round1Rect">
              <a:avLst>
                <a:gd name="adj" fmla="val 50000"/>
              </a:avLst>
            </a:prstGeom>
            <a:noFill/>
            <a:ln w="76200">
              <a:solidFill>
                <a:srgbClr val="203864"/>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17" name="Freeform: Shape 116">
              <a:extLst>
                <a:ext uri="{FF2B5EF4-FFF2-40B4-BE49-F238E27FC236}">
                  <a16:creationId xmlns:a16="http://schemas.microsoft.com/office/drawing/2014/main" id="{9E0F6931-A222-4788-AEBC-AB333AFC0D06}"/>
                </a:ext>
                <a:ext uri="{C183D7F6-B498-43B3-948B-1728B52AA6E4}">
                  <adec:decorative xmlns:adec="http://schemas.microsoft.com/office/drawing/2017/decorative" val="1"/>
                </a:ext>
              </a:extLst>
            </p:cNvPr>
            <p:cNvSpPr/>
            <p:nvPr/>
          </p:nvSpPr>
          <p:spPr bwMode="auto">
            <a:xfrm>
              <a:off x="6400917" y="1572766"/>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rgbClr val="002D4D"/>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sp>
          <p:nvSpPr>
            <p:cNvPr id="118" name="Freeform: Shape 117">
              <a:extLst>
                <a:ext uri="{FF2B5EF4-FFF2-40B4-BE49-F238E27FC236}">
                  <a16:creationId xmlns:a16="http://schemas.microsoft.com/office/drawing/2014/main" id="{CA54539C-8AF9-420A-83CB-E8649616ADD7}"/>
                </a:ext>
                <a:ext uri="{C183D7F6-B498-43B3-948B-1728B52AA6E4}">
                  <adec:decorative xmlns:adec="http://schemas.microsoft.com/office/drawing/2017/decorative" val="1"/>
                </a:ext>
              </a:extLst>
            </p:cNvPr>
            <p:cNvSpPr/>
            <p:nvPr/>
          </p:nvSpPr>
          <p:spPr bwMode="auto">
            <a:xfrm>
              <a:off x="6543355" y="1715209"/>
              <a:ext cx="926584" cy="926606"/>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1">
                <a:lumMod val="50000"/>
              </a:schemeClr>
            </a:solidFill>
            <a:ln>
              <a:noFill/>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sp>
          <p:nvSpPr>
            <p:cNvPr id="119" name="TextBox 118">
              <a:extLst>
                <a:ext uri="{FF2B5EF4-FFF2-40B4-BE49-F238E27FC236}">
                  <a16:creationId xmlns:a16="http://schemas.microsoft.com/office/drawing/2014/main" id="{BC5D95A0-FDC2-4E0C-9F4D-9C0579FF558E}"/>
                </a:ext>
              </a:extLst>
            </p:cNvPr>
            <p:cNvSpPr txBox="1"/>
            <p:nvPr/>
          </p:nvSpPr>
          <p:spPr>
            <a:xfrm>
              <a:off x="7691073" y="1721344"/>
              <a:ext cx="3002339" cy="923330"/>
            </a:xfrm>
            <a:prstGeom prst="rect">
              <a:avLst/>
            </a:prstGeom>
            <a:noFill/>
          </p:spPr>
          <p:txBody>
            <a:bodyPr wrap="square">
              <a:spAutoFit/>
            </a:bodyPr>
            <a:lstStyle/>
            <a:p>
              <a:pPr fontAlgn="base"/>
              <a:r>
                <a:rPr lang="es-US" spc="-50" dirty="0">
                  <a:solidFill>
                    <a:srgbClr val="00529B"/>
                  </a:solidFill>
                </a:rPr>
                <a:t>Si se muda permanentemente fuera del área de servicio </a:t>
              </a:r>
              <a:br>
                <a:rPr lang="es-US" spc="-50" dirty="0">
                  <a:solidFill>
                    <a:srgbClr val="00529B"/>
                  </a:solidFill>
                </a:rPr>
              </a:br>
              <a:r>
                <a:rPr lang="es-US" spc="-50" dirty="0">
                  <a:solidFill>
                    <a:srgbClr val="00529B"/>
                  </a:solidFill>
                </a:rPr>
                <a:t>del plan.</a:t>
              </a:r>
            </a:p>
          </p:txBody>
        </p:sp>
        <p:pic>
          <p:nvPicPr>
            <p:cNvPr id="120" name="Picture 119">
              <a:extLst>
                <a:ext uri="{FF2B5EF4-FFF2-40B4-BE49-F238E27FC236}">
                  <a16:creationId xmlns:a16="http://schemas.microsoft.com/office/drawing/2014/main" id="{5C5C33E3-B3B4-432B-A662-7D3D76A44A7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671405" y="1779102"/>
              <a:ext cx="676715" cy="646232"/>
            </a:xfrm>
            <a:prstGeom prst="rect">
              <a:avLst/>
            </a:prstGeom>
          </p:spPr>
        </p:pic>
      </p:grpSp>
      <p:grpSp>
        <p:nvGrpSpPr>
          <p:cNvPr id="102" name="Group 2" descr="Tiene Medicaid y Medicare o califica para un subsidio por bajos ingresos (LIS) ">
            <a:extLst>
              <a:ext uri="{FF2B5EF4-FFF2-40B4-BE49-F238E27FC236}">
                <a16:creationId xmlns:a16="http://schemas.microsoft.com/office/drawing/2014/main" id="{139744EF-0C4D-4082-8BB4-94740B8CC251}"/>
              </a:ext>
            </a:extLst>
          </p:cNvPr>
          <p:cNvGrpSpPr/>
          <p:nvPr/>
        </p:nvGrpSpPr>
        <p:grpSpPr>
          <a:xfrm>
            <a:off x="1268330" y="3307632"/>
            <a:ext cx="4137942" cy="1211492"/>
            <a:chOff x="7046915" y="2688162"/>
            <a:chExt cx="4137942" cy="1211492"/>
          </a:xfrm>
        </p:grpSpPr>
        <p:sp>
          <p:nvSpPr>
            <p:cNvPr id="103" name="Rectangle: Single Corner Rounded 102">
              <a:extLst>
                <a:ext uri="{FF2B5EF4-FFF2-40B4-BE49-F238E27FC236}">
                  <a16:creationId xmlns:a16="http://schemas.microsoft.com/office/drawing/2014/main" id="{FB0957CC-E381-4A47-895C-B456986651DC}"/>
                </a:ext>
                <a:ext uri="{C183D7F6-B498-43B3-948B-1728B52AA6E4}">
                  <adec:decorative xmlns:adec="http://schemas.microsoft.com/office/drawing/2017/decorative" val="1"/>
                </a:ext>
              </a:extLst>
            </p:cNvPr>
            <p:cNvSpPr/>
            <p:nvPr/>
          </p:nvSpPr>
          <p:spPr bwMode="auto">
            <a:xfrm flipV="1">
              <a:off x="7660357" y="2783811"/>
              <a:ext cx="3524500" cy="1044151"/>
            </a:xfrm>
            <a:prstGeom prst="round1Rect">
              <a:avLst>
                <a:gd name="adj" fmla="val 50000"/>
              </a:avLst>
            </a:prstGeom>
            <a:no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04" name="Freeform: Shape 103">
              <a:extLst>
                <a:ext uri="{FF2B5EF4-FFF2-40B4-BE49-F238E27FC236}">
                  <a16:creationId xmlns:a16="http://schemas.microsoft.com/office/drawing/2014/main" id="{348FF893-14A0-491D-8780-9779173E290C}"/>
                </a:ext>
                <a:ext uri="{C183D7F6-B498-43B3-948B-1728B52AA6E4}">
                  <adec:decorative xmlns:adec="http://schemas.microsoft.com/office/drawing/2017/decorative" val="1"/>
                </a:ext>
              </a:extLst>
            </p:cNvPr>
            <p:cNvSpPr/>
            <p:nvPr/>
          </p:nvSpPr>
          <p:spPr bwMode="auto">
            <a:xfrm>
              <a:off x="7046915" y="2688162"/>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rgbClr val="022C57"/>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sp>
          <p:nvSpPr>
            <p:cNvPr id="105" name="Freeform: Shape 104">
              <a:extLst>
                <a:ext uri="{FF2B5EF4-FFF2-40B4-BE49-F238E27FC236}">
                  <a16:creationId xmlns:a16="http://schemas.microsoft.com/office/drawing/2014/main" id="{F734432C-1401-4F01-ADBA-9F7C71ACEEAB}"/>
                </a:ext>
                <a:ext uri="{C183D7F6-B498-43B3-948B-1728B52AA6E4}">
                  <adec:decorative xmlns:adec="http://schemas.microsoft.com/office/drawing/2017/decorative" val="1"/>
                </a:ext>
              </a:extLst>
            </p:cNvPr>
            <p:cNvSpPr/>
            <p:nvPr/>
          </p:nvSpPr>
          <p:spPr bwMode="auto">
            <a:xfrm>
              <a:off x="7189353" y="2830605"/>
              <a:ext cx="926584" cy="926606"/>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rgbClr val="4472C4"/>
            </a:solidFill>
            <a:ln>
              <a:noFill/>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sp>
          <p:nvSpPr>
            <p:cNvPr id="106" name="TextBox 105">
              <a:extLst>
                <a:ext uri="{FF2B5EF4-FFF2-40B4-BE49-F238E27FC236}">
                  <a16:creationId xmlns:a16="http://schemas.microsoft.com/office/drawing/2014/main" id="{77A5F0B0-0656-4259-8EC8-B6C96ADB742B}"/>
                </a:ext>
              </a:extLst>
            </p:cNvPr>
            <p:cNvSpPr txBox="1"/>
            <p:nvPr/>
          </p:nvSpPr>
          <p:spPr>
            <a:xfrm>
              <a:off x="8293067" y="2833881"/>
              <a:ext cx="2857098" cy="923330"/>
            </a:xfrm>
            <a:prstGeom prst="rect">
              <a:avLst/>
            </a:prstGeom>
            <a:noFill/>
          </p:spPr>
          <p:txBody>
            <a:bodyPr wrap="square">
              <a:spAutoFit/>
            </a:bodyPr>
            <a:lstStyle/>
            <a:p>
              <a:pPr rtl="0" fontAlgn="base">
                <a:spcBef>
                  <a:spcPts val="0"/>
                </a:spcBef>
                <a:spcAft>
                  <a:spcPts val="0"/>
                </a:spcAft>
              </a:pPr>
              <a:r>
                <a:rPr lang="es-US" b="0" i="0" u="none" strike="noStrike" dirty="0">
                  <a:solidFill>
                    <a:srgbClr val="00529B"/>
                  </a:solidFill>
                  <a:effectLst/>
                </a:rPr>
                <a:t>Tiene Medicaid y Medicare o califica para un subsidio por bajos ingresos (LIS)</a:t>
              </a:r>
            </a:p>
          </p:txBody>
        </p:sp>
        <p:pic>
          <p:nvPicPr>
            <p:cNvPr id="107" name="Graphic 106">
              <a:extLst>
                <a:ext uri="{FF2B5EF4-FFF2-40B4-BE49-F238E27FC236}">
                  <a16:creationId xmlns:a16="http://schemas.microsoft.com/office/drawing/2014/main" id="{9AA95379-BE33-4A22-AD8B-B2066C961D9E}"/>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311596" y="2939809"/>
              <a:ext cx="667402" cy="667402"/>
            </a:xfrm>
            <a:prstGeom prst="rect">
              <a:avLst/>
            </a:prstGeom>
          </p:spPr>
        </p:pic>
      </p:grpSp>
      <p:grpSp>
        <p:nvGrpSpPr>
          <p:cNvPr id="50" name="Group 3" descr="Su plan abandona Medicare o reduce su área de servicios  ">
            <a:extLst>
              <a:ext uri="{FF2B5EF4-FFF2-40B4-BE49-F238E27FC236}">
                <a16:creationId xmlns:a16="http://schemas.microsoft.com/office/drawing/2014/main" id="{85A76044-19D5-4741-BFBA-9A5056917427}"/>
              </a:ext>
            </a:extLst>
          </p:cNvPr>
          <p:cNvGrpSpPr/>
          <p:nvPr/>
        </p:nvGrpSpPr>
        <p:grpSpPr>
          <a:xfrm>
            <a:off x="1268330" y="4953984"/>
            <a:ext cx="4137942" cy="1211492"/>
            <a:chOff x="711451" y="2710506"/>
            <a:chExt cx="4137942" cy="1211492"/>
          </a:xfrm>
        </p:grpSpPr>
        <p:sp>
          <p:nvSpPr>
            <p:cNvPr id="51" name="Rectangle: Single Corner Rounded 50">
              <a:extLst>
                <a:ext uri="{FF2B5EF4-FFF2-40B4-BE49-F238E27FC236}">
                  <a16:creationId xmlns:a16="http://schemas.microsoft.com/office/drawing/2014/main" id="{5A3FB43E-CB6C-4BEC-A0DE-B5254F852386}"/>
                </a:ext>
                <a:ext uri="{C183D7F6-B498-43B3-948B-1728B52AA6E4}">
                  <adec:decorative xmlns:adec="http://schemas.microsoft.com/office/drawing/2017/decorative" val="1"/>
                </a:ext>
              </a:extLst>
            </p:cNvPr>
            <p:cNvSpPr/>
            <p:nvPr/>
          </p:nvSpPr>
          <p:spPr bwMode="auto">
            <a:xfrm flipV="1">
              <a:off x="1324893" y="2787715"/>
              <a:ext cx="3524500" cy="1044151"/>
            </a:xfrm>
            <a:prstGeom prst="round1Rect">
              <a:avLst>
                <a:gd name="adj" fmla="val 50000"/>
              </a:avLst>
            </a:prstGeom>
            <a:noFill/>
            <a:ln w="76200">
              <a:solidFill>
                <a:srgbClr val="FEC73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52" name="Freeform: Shape 51">
              <a:extLst>
                <a:ext uri="{FF2B5EF4-FFF2-40B4-BE49-F238E27FC236}">
                  <a16:creationId xmlns:a16="http://schemas.microsoft.com/office/drawing/2014/main" id="{1B94A966-AFFE-46DA-9358-3A5B33C430F5}"/>
                </a:ext>
                <a:ext uri="{C183D7F6-B498-43B3-948B-1728B52AA6E4}">
                  <adec:decorative xmlns:adec="http://schemas.microsoft.com/office/drawing/2017/decorative" val="1"/>
                </a:ext>
              </a:extLst>
            </p:cNvPr>
            <p:cNvSpPr/>
            <p:nvPr/>
          </p:nvSpPr>
          <p:spPr bwMode="auto">
            <a:xfrm>
              <a:off x="711451" y="2710506"/>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rgbClr val="4472C4"/>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sp>
          <p:nvSpPr>
            <p:cNvPr id="53" name="Freeform: Shape 52">
              <a:extLst>
                <a:ext uri="{FF2B5EF4-FFF2-40B4-BE49-F238E27FC236}">
                  <a16:creationId xmlns:a16="http://schemas.microsoft.com/office/drawing/2014/main" id="{63AEF655-6C18-42CA-A65D-DE307CC2E059}"/>
                </a:ext>
                <a:ext uri="{C183D7F6-B498-43B3-948B-1728B52AA6E4}">
                  <adec:decorative xmlns:adec="http://schemas.microsoft.com/office/drawing/2017/decorative" val="1"/>
                </a:ext>
              </a:extLst>
            </p:cNvPr>
            <p:cNvSpPr/>
            <p:nvPr/>
          </p:nvSpPr>
          <p:spPr bwMode="auto">
            <a:xfrm>
              <a:off x="853889" y="2852949"/>
              <a:ext cx="926584" cy="926606"/>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rgbClr val="FEC736"/>
            </a:solidFill>
            <a:ln>
              <a:solidFill>
                <a:srgbClr val="FEC736"/>
              </a:solidFill>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sp>
          <p:nvSpPr>
            <p:cNvPr id="54" name="TextBox 53">
              <a:extLst>
                <a:ext uri="{FF2B5EF4-FFF2-40B4-BE49-F238E27FC236}">
                  <a16:creationId xmlns:a16="http://schemas.microsoft.com/office/drawing/2014/main" id="{633BA8C3-7E32-4793-9634-5609CE887ADE}"/>
                </a:ext>
              </a:extLst>
            </p:cNvPr>
            <p:cNvSpPr txBox="1"/>
            <p:nvPr/>
          </p:nvSpPr>
          <p:spPr>
            <a:xfrm>
              <a:off x="1964040" y="2843050"/>
              <a:ext cx="2696748" cy="923330"/>
            </a:xfrm>
            <a:prstGeom prst="rect">
              <a:avLst/>
            </a:prstGeom>
            <a:noFill/>
          </p:spPr>
          <p:txBody>
            <a:bodyPr wrap="square">
              <a:spAutoFit/>
            </a:bodyPr>
            <a:lstStyle/>
            <a:p>
              <a:pPr rtl="0" fontAlgn="base">
                <a:spcBef>
                  <a:spcPts val="0"/>
                </a:spcBef>
                <a:spcAft>
                  <a:spcPts val="0"/>
                </a:spcAft>
              </a:pPr>
              <a:r>
                <a:rPr lang="es-US" b="0" i="0" u="none" strike="noStrike" dirty="0">
                  <a:solidFill>
                    <a:srgbClr val="00529B"/>
                  </a:solidFill>
                  <a:effectLst/>
                </a:rPr>
                <a:t>Su plan abandona Medicare o reduce su </a:t>
              </a:r>
              <a:br>
                <a:rPr lang="es-US" b="0" i="0" u="none" strike="noStrike" dirty="0">
                  <a:solidFill>
                    <a:srgbClr val="00529B"/>
                  </a:solidFill>
                  <a:effectLst/>
                </a:rPr>
              </a:br>
              <a:r>
                <a:rPr lang="es-US" b="0" i="0" u="none" strike="noStrike" dirty="0">
                  <a:solidFill>
                    <a:srgbClr val="00529B"/>
                  </a:solidFill>
                  <a:effectLst/>
                </a:rPr>
                <a:t>área de servicios</a:t>
              </a:r>
            </a:p>
          </p:txBody>
        </p:sp>
        <p:pic>
          <p:nvPicPr>
            <p:cNvPr id="76" name="Graphic 75">
              <a:extLst>
                <a:ext uri="{FF2B5EF4-FFF2-40B4-BE49-F238E27FC236}">
                  <a16:creationId xmlns:a16="http://schemas.microsoft.com/office/drawing/2014/main" id="{3D767BDD-0881-431D-863E-0A94A4F721A2}"/>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9073" y="2956607"/>
              <a:ext cx="696217" cy="696217"/>
            </a:xfrm>
            <a:prstGeom prst="rect">
              <a:avLst/>
            </a:prstGeom>
          </p:spPr>
        </p:pic>
      </p:grpSp>
      <p:grpSp>
        <p:nvGrpSpPr>
          <p:cNvPr id="95" name="Group 4" descr="Deja o pierde la cobertura del empleador o del sindicato ">
            <a:extLst>
              <a:ext uri="{FF2B5EF4-FFF2-40B4-BE49-F238E27FC236}">
                <a16:creationId xmlns:a16="http://schemas.microsoft.com/office/drawing/2014/main" id="{912F6E64-6B42-4FDA-A49C-11B830934CA9}"/>
              </a:ext>
            </a:extLst>
          </p:cNvPr>
          <p:cNvGrpSpPr/>
          <p:nvPr/>
        </p:nvGrpSpPr>
        <p:grpSpPr>
          <a:xfrm>
            <a:off x="6493622" y="1811798"/>
            <a:ext cx="4137942" cy="1211492"/>
            <a:chOff x="6400917" y="3959867"/>
            <a:chExt cx="4137942" cy="1211492"/>
          </a:xfrm>
        </p:grpSpPr>
        <p:sp>
          <p:nvSpPr>
            <p:cNvPr id="97" name="Rectangle: Single Corner Rounded 96">
              <a:extLst>
                <a:ext uri="{FF2B5EF4-FFF2-40B4-BE49-F238E27FC236}">
                  <a16:creationId xmlns:a16="http://schemas.microsoft.com/office/drawing/2014/main" id="{BC2866AF-9F78-45F0-83EE-E83E5BEBB8A0}"/>
                </a:ext>
                <a:ext uri="{C183D7F6-B498-43B3-948B-1728B52AA6E4}">
                  <adec:decorative xmlns:adec="http://schemas.microsoft.com/office/drawing/2017/decorative" val="1"/>
                </a:ext>
              </a:extLst>
            </p:cNvPr>
            <p:cNvSpPr/>
            <p:nvPr/>
          </p:nvSpPr>
          <p:spPr bwMode="auto">
            <a:xfrm flipV="1">
              <a:off x="7014359" y="4043538"/>
              <a:ext cx="3524500" cy="1044151"/>
            </a:xfrm>
            <a:prstGeom prst="round1Rect">
              <a:avLst>
                <a:gd name="adj" fmla="val 50000"/>
              </a:avLst>
            </a:prstGeom>
            <a:noFill/>
            <a:ln w="76200">
              <a:solidFill>
                <a:srgbClr val="FEC73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98" name="Freeform: Shape 97">
              <a:extLst>
                <a:ext uri="{FF2B5EF4-FFF2-40B4-BE49-F238E27FC236}">
                  <a16:creationId xmlns:a16="http://schemas.microsoft.com/office/drawing/2014/main" id="{3C3502C4-7223-4A1F-B9A0-B7BED55EA681}"/>
                </a:ext>
                <a:ext uri="{C183D7F6-B498-43B3-948B-1728B52AA6E4}">
                  <adec:decorative xmlns:adec="http://schemas.microsoft.com/office/drawing/2017/decorative" val="1"/>
                </a:ext>
              </a:extLst>
            </p:cNvPr>
            <p:cNvSpPr/>
            <p:nvPr/>
          </p:nvSpPr>
          <p:spPr bwMode="auto">
            <a:xfrm>
              <a:off x="6400917" y="3959867"/>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rgbClr val="023B74"/>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sp>
          <p:nvSpPr>
            <p:cNvPr id="99" name="Freeform: Shape 98">
              <a:extLst>
                <a:ext uri="{FF2B5EF4-FFF2-40B4-BE49-F238E27FC236}">
                  <a16:creationId xmlns:a16="http://schemas.microsoft.com/office/drawing/2014/main" id="{DDE55950-BE37-4120-9457-1054B9ED9CDD}"/>
                </a:ext>
                <a:ext uri="{C183D7F6-B498-43B3-948B-1728B52AA6E4}">
                  <adec:decorative xmlns:adec="http://schemas.microsoft.com/office/drawing/2017/decorative" val="1"/>
                </a:ext>
              </a:extLst>
            </p:cNvPr>
            <p:cNvSpPr/>
            <p:nvPr/>
          </p:nvSpPr>
          <p:spPr bwMode="auto">
            <a:xfrm>
              <a:off x="6543355" y="4102310"/>
              <a:ext cx="926584" cy="926606"/>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rgbClr val="FEC736"/>
            </a:solidFill>
            <a:ln>
              <a:noFill/>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sp>
          <p:nvSpPr>
            <p:cNvPr id="100" name="TextBox 99">
              <a:extLst>
                <a:ext uri="{FF2B5EF4-FFF2-40B4-BE49-F238E27FC236}">
                  <a16:creationId xmlns:a16="http://schemas.microsoft.com/office/drawing/2014/main" id="{A4C03BA9-4878-4587-A01C-95B7D599183C}"/>
                </a:ext>
              </a:extLst>
            </p:cNvPr>
            <p:cNvSpPr txBox="1"/>
            <p:nvPr/>
          </p:nvSpPr>
          <p:spPr>
            <a:xfrm>
              <a:off x="7652445" y="4111989"/>
              <a:ext cx="2509598" cy="923330"/>
            </a:xfrm>
            <a:prstGeom prst="rect">
              <a:avLst/>
            </a:prstGeom>
            <a:noFill/>
          </p:spPr>
          <p:txBody>
            <a:bodyPr wrap="square">
              <a:spAutoFit/>
            </a:bodyPr>
            <a:lstStyle/>
            <a:p>
              <a:pPr rtl="0" fontAlgn="base">
                <a:spcBef>
                  <a:spcPts val="0"/>
                </a:spcBef>
                <a:spcAft>
                  <a:spcPts val="0"/>
                </a:spcAft>
              </a:pPr>
              <a:r>
                <a:rPr lang="es-US" b="0" i="0" u="none" strike="noStrike" dirty="0">
                  <a:solidFill>
                    <a:srgbClr val="00529B"/>
                  </a:solidFill>
                  <a:effectLst/>
                </a:rPr>
                <a:t>Deja o pierde la cobertura del empleador o del sindicato</a:t>
              </a:r>
            </a:p>
          </p:txBody>
        </p:sp>
        <p:pic>
          <p:nvPicPr>
            <p:cNvPr id="101" name="Graphic 100">
              <a:extLst>
                <a:ext uri="{FF2B5EF4-FFF2-40B4-BE49-F238E27FC236}">
                  <a16:creationId xmlns:a16="http://schemas.microsoft.com/office/drawing/2014/main" id="{65086DE9-E06A-41A7-8B6F-CF960B728479}"/>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97909" y="4194529"/>
              <a:ext cx="742167" cy="742167"/>
            </a:xfrm>
            <a:prstGeom prst="rect">
              <a:avLst/>
            </a:prstGeom>
          </p:spPr>
        </p:pic>
      </p:grpSp>
      <p:grpSp>
        <p:nvGrpSpPr>
          <p:cNvPr id="108" name="Group 5" descr="Período de Inscripción de 5 estrellas ">
            <a:extLst>
              <a:ext uri="{FF2B5EF4-FFF2-40B4-BE49-F238E27FC236}">
                <a16:creationId xmlns:a16="http://schemas.microsoft.com/office/drawing/2014/main" id="{54002B6B-7995-45C4-9E19-DD11A91C44BE}"/>
              </a:ext>
            </a:extLst>
          </p:cNvPr>
          <p:cNvGrpSpPr/>
          <p:nvPr/>
        </p:nvGrpSpPr>
        <p:grpSpPr>
          <a:xfrm>
            <a:off x="6488398" y="3341085"/>
            <a:ext cx="4137942" cy="1211492"/>
            <a:chOff x="-4054268" y="2466415"/>
            <a:chExt cx="4137942" cy="1211492"/>
          </a:xfrm>
        </p:grpSpPr>
        <p:grpSp>
          <p:nvGrpSpPr>
            <p:cNvPr id="109" name="Group 1" descr="Si se muda fuera del área de servicio del plan ">
              <a:extLst>
                <a:ext uri="{FF2B5EF4-FFF2-40B4-BE49-F238E27FC236}">
                  <a16:creationId xmlns:a16="http://schemas.microsoft.com/office/drawing/2014/main" id="{B5844336-1FCF-404D-B4CC-E72F2F70AEA1}"/>
                </a:ext>
              </a:extLst>
            </p:cNvPr>
            <p:cNvGrpSpPr/>
            <p:nvPr/>
          </p:nvGrpSpPr>
          <p:grpSpPr>
            <a:xfrm>
              <a:off x="-4054268" y="2466415"/>
              <a:ext cx="4137942" cy="1211492"/>
              <a:chOff x="1616579" y="1572766"/>
              <a:chExt cx="4137942" cy="1211492"/>
            </a:xfrm>
          </p:grpSpPr>
          <p:sp>
            <p:nvSpPr>
              <p:cNvPr id="111" name="TextBox 110">
                <a:extLst>
                  <a:ext uri="{FF2B5EF4-FFF2-40B4-BE49-F238E27FC236}">
                    <a16:creationId xmlns:a16="http://schemas.microsoft.com/office/drawing/2014/main" id="{27FFD970-C2E3-4F19-9828-EFB652468B06}"/>
                  </a:ext>
                </a:extLst>
              </p:cNvPr>
              <p:cNvSpPr txBox="1"/>
              <p:nvPr/>
            </p:nvSpPr>
            <p:spPr>
              <a:xfrm>
                <a:off x="2828039" y="1810679"/>
                <a:ext cx="2696748" cy="646331"/>
              </a:xfrm>
              <a:prstGeom prst="rect">
                <a:avLst/>
              </a:prstGeom>
              <a:noFill/>
            </p:spPr>
            <p:txBody>
              <a:bodyPr wrap="square">
                <a:spAutoFit/>
              </a:bodyPr>
              <a:lstStyle/>
              <a:p>
                <a:pPr rtl="0" fontAlgn="base">
                  <a:spcBef>
                    <a:spcPts val="0"/>
                  </a:spcBef>
                  <a:spcAft>
                    <a:spcPts val="0"/>
                  </a:spcAft>
                </a:pPr>
                <a:r>
                  <a:rPr lang="es-US" b="0" i="0" u="none" strike="noStrike" dirty="0">
                    <a:solidFill>
                      <a:srgbClr val="00529B"/>
                    </a:solidFill>
                    <a:effectLst/>
                  </a:rPr>
                  <a:t>Período de inscripción </a:t>
                </a:r>
                <a:br>
                  <a:rPr lang="es-US" b="0" i="0" u="none" strike="noStrike" dirty="0">
                    <a:solidFill>
                      <a:srgbClr val="00529B"/>
                    </a:solidFill>
                    <a:effectLst/>
                  </a:rPr>
                </a:br>
                <a:r>
                  <a:rPr lang="es-US" b="0" i="0" u="none" strike="noStrike" dirty="0">
                    <a:solidFill>
                      <a:srgbClr val="00529B"/>
                    </a:solidFill>
                    <a:effectLst/>
                  </a:rPr>
                  <a:t>de 5 estrellas</a:t>
                </a:r>
              </a:p>
            </p:txBody>
          </p:sp>
          <p:sp>
            <p:nvSpPr>
              <p:cNvPr id="112" name="Rectangle: Single Corner Rounded 111">
                <a:extLst>
                  <a:ext uri="{FF2B5EF4-FFF2-40B4-BE49-F238E27FC236}">
                    <a16:creationId xmlns:a16="http://schemas.microsoft.com/office/drawing/2014/main" id="{E162B362-CBA2-48D9-9312-E491F67C092C}"/>
                  </a:ext>
                  <a:ext uri="{C183D7F6-B498-43B3-948B-1728B52AA6E4}">
                    <adec:decorative xmlns:adec="http://schemas.microsoft.com/office/drawing/2017/decorative" val="1"/>
                  </a:ext>
                </a:extLst>
              </p:cNvPr>
              <p:cNvSpPr/>
              <p:nvPr/>
            </p:nvSpPr>
            <p:spPr bwMode="auto">
              <a:xfrm flipV="1">
                <a:off x="2230021" y="1656437"/>
                <a:ext cx="3524500" cy="1044151"/>
              </a:xfrm>
              <a:prstGeom prst="round1Rect">
                <a:avLst>
                  <a:gd name="adj" fmla="val 50000"/>
                </a:avLst>
              </a:prstGeom>
              <a:noFill/>
              <a:ln w="762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13" name="Freeform: Shape 112">
                <a:extLst>
                  <a:ext uri="{FF2B5EF4-FFF2-40B4-BE49-F238E27FC236}">
                    <a16:creationId xmlns:a16="http://schemas.microsoft.com/office/drawing/2014/main" id="{F3ADA736-4430-4E59-BFC5-BC1E901917FD}"/>
                  </a:ext>
                  <a:ext uri="{C183D7F6-B498-43B3-948B-1728B52AA6E4}">
                    <adec:decorative xmlns:adec="http://schemas.microsoft.com/office/drawing/2017/decorative" val="1"/>
                  </a:ext>
                </a:extLst>
              </p:cNvPr>
              <p:cNvSpPr/>
              <p:nvPr/>
            </p:nvSpPr>
            <p:spPr bwMode="auto">
              <a:xfrm>
                <a:off x="1616579" y="1572766"/>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rgbClr val="4472C4"/>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sp>
            <p:nvSpPr>
              <p:cNvPr id="114" name="Freeform: Shape 113">
                <a:extLst>
                  <a:ext uri="{FF2B5EF4-FFF2-40B4-BE49-F238E27FC236}">
                    <a16:creationId xmlns:a16="http://schemas.microsoft.com/office/drawing/2014/main" id="{6165332A-A6E5-485B-8746-4269146AABBA}"/>
                  </a:ext>
                  <a:ext uri="{C183D7F6-B498-43B3-948B-1728B52AA6E4}">
                    <adec:decorative xmlns:adec="http://schemas.microsoft.com/office/drawing/2017/decorative" val="1"/>
                  </a:ext>
                </a:extLst>
              </p:cNvPr>
              <p:cNvSpPr/>
              <p:nvPr/>
            </p:nvSpPr>
            <p:spPr bwMode="auto">
              <a:xfrm>
                <a:off x="1759017" y="1715209"/>
                <a:ext cx="926584" cy="926606"/>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1">
                  <a:lumMod val="60000"/>
                  <a:lumOff val="40000"/>
                </a:schemeClr>
              </a:solidFill>
              <a:ln>
                <a:noFill/>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grpSp>
        <p:pic>
          <p:nvPicPr>
            <p:cNvPr id="110" name="Picture 19" descr="Icono de 5 estrellas">
              <a:extLst>
                <a:ext uri="{FF2B5EF4-FFF2-40B4-BE49-F238E27FC236}">
                  <a16:creationId xmlns:a16="http://schemas.microsoft.com/office/drawing/2014/main" id="{51D41713-E9FD-4212-BE85-3E1B8E270A0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59366" y="2674984"/>
              <a:ext cx="617549" cy="737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3" name="Group 6" descr="Le envían una notificación retroactiva de derecho a Medicare  ">
            <a:extLst>
              <a:ext uri="{FF2B5EF4-FFF2-40B4-BE49-F238E27FC236}">
                <a16:creationId xmlns:a16="http://schemas.microsoft.com/office/drawing/2014/main" id="{B88656D9-43EB-47EE-9B4D-0A9380BE7C27}"/>
              </a:ext>
            </a:extLst>
          </p:cNvPr>
          <p:cNvGrpSpPr/>
          <p:nvPr/>
        </p:nvGrpSpPr>
        <p:grpSpPr>
          <a:xfrm>
            <a:off x="6488398" y="4870372"/>
            <a:ext cx="4137942" cy="1211492"/>
            <a:chOff x="3931351" y="5248805"/>
            <a:chExt cx="4137942" cy="1211492"/>
          </a:xfrm>
        </p:grpSpPr>
        <p:sp>
          <p:nvSpPr>
            <p:cNvPr id="85" name="Rectangle: Single Corner Rounded 84">
              <a:extLst>
                <a:ext uri="{FF2B5EF4-FFF2-40B4-BE49-F238E27FC236}">
                  <a16:creationId xmlns:a16="http://schemas.microsoft.com/office/drawing/2014/main" id="{FA5F2362-25EF-4B77-AD28-03D6874DCB3C}"/>
                </a:ext>
                <a:ext uri="{C183D7F6-B498-43B3-948B-1728B52AA6E4}">
                  <adec:decorative xmlns:adec="http://schemas.microsoft.com/office/drawing/2017/decorative" val="1"/>
                </a:ext>
              </a:extLst>
            </p:cNvPr>
            <p:cNvSpPr/>
            <p:nvPr/>
          </p:nvSpPr>
          <p:spPr bwMode="auto">
            <a:xfrm flipV="1">
              <a:off x="4544793" y="5332476"/>
              <a:ext cx="3524500" cy="1044151"/>
            </a:xfrm>
            <a:prstGeom prst="round1Rect">
              <a:avLst>
                <a:gd name="adj" fmla="val 50000"/>
              </a:avLst>
            </a:prstGeom>
            <a:noFill/>
            <a:ln w="76200">
              <a:solidFill>
                <a:srgbClr val="2F5597"/>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87" name="Freeform: Shape 86">
              <a:extLst>
                <a:ext uri="{FF2B5EF4-FFF2-40B4-BE49-F238E27FC236}">
                  <a16:creationId xmlns:a16="http://schemas.microsoft.com/office/drawing/2014/main" id="{14D13618-45C6-4EDD-A13F-5874301B6014}"/>
                </a:ext>
                <a:ext uri="{C183D7F6-B498-43B3-948B-1728B52AA6E4}">
                  <adec:decorative xmlns:adec="http://schemas.microsoft.com/office/drawing/2017/decorative" val="1"/>
                </a:ext>
              </a:extLst>
            </p:cNvPr>
            <p:cNvSpPr/>
            <p:nvPr/>
          </p:nvSpPr>
          <p:spPr bwMode="auto">
            <a:xfrm>
              <a:off x="3931351" y="5248805"/>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rgbClr val="004474"/>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sp>
          <p:nvSpPr>
            <p:cNvPr id="89" name="Freeform: Shape 88">
              <a:extLst>
                <a:ext uri="{FF2B5EF4-FFF2-40B4-BE49-F238E27FC236}">
                  <a16:creationId xmlns:a16="http://schemas.microsoft.com/office/drawing/2014/main" id="{881F54A7-89E8-4090-9B06-3304D4596FDF}"/>
                </a:ext>
                <a:ext uri="{C183D7F6-B498-43B3-948B-1728B52AA6E4}">
                  <adec:decorative xmlns:adec="http://schemas.microsoft.com/office/drawing/2017/decorative" val="1"/>
                </a:ext>
              </a:extLst>
            </p:cNvPr>
            <p:cNvSpPr/>
            <p:nvPr/>
          </p:nvSpPr>
          <p:spPr bwMode="auto">
            <a:xfrm>
              <a:off x="4073789" y="5391248"/>
              <a:ext cx="926584" cy="926606"/>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1">
                <a:lumMod val="75000"/>
              </a:schemeClr>
            </a:solidFill>
            <a:ln>
              <a:noFill/>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sp>
          <p:nvSpPr>
            <p:cNvPr id="91" name="TextBox 90">
              <a:extLst>
                <a:ext uri="{FF2B5EF4-FFF2-40B4-BE49-F238E27FC236}">
                  <a16:creationId xmlns:a16="http://schemas.microsoft.com/office/drawing/2014/main" id="{ECA86BAF-357B-4475-A859-F70A824F04BF}"/>
                </a:ext>
              </a:extLst>
            </p:cNvPr>
            <p:cNvSpPr txBox="1"/>
            <p:nvPr/>
          </p:nvSpPr>
          <p:spPr>
            <a:xfrm>
              <a:off x="5188103" y="5365127"/>
              <a:ext cx="2452227" cy="923330"/>
            </a:xfrm>
            <a:prstGeom prst="rect">
              <a:avLst/>
            </a:prstGeom>
            <a:noFill/>
          </p:spPr>
          <p:txBody>
            <a:bodyPr wrap="square">
              <a:spAutoFit/>
            </a:bodyPr>
            <a:lstStyle/>
            <a:p>
              <a:pPr rtl="0" fontAlgn="base">
                <a:spcBef>
                  <a:spcPts val="0"/>
                </a:spcBef>
                <a:spcAft>
                  <a:spcPts val="0"/>
                </a:spcAft>
              </a:pPr>
              <a:r>
                <a:rPr lang="es-US" b="0" i="0" u="none" strike="noStrike" dirty="0">
                  <a:solidFill>
                    <a:srgbClr val="00529B"/>
                  </a:solidFill>
                  <a:effectLst/>
                </a:rPr>
                <a:t>Le envían una notificación retroactiva de derecho a Medicare </a:t>
              </a:r>
            </a:p>
          </p:txBody>
        </p:sp>
        <p:pic>
          <p:nvPicPr>
            <p:cNvPr id="93" name="Graphic 92">
              <a:extLst>
                <a:ext uri="{FF2B5EF4-FFF2-40B4-BE49-F238E27FC236}">
                  <a16:creationId xmlns:a16="http://schemas.microsoft.com/office/drawing/2014/main" id="{B85C07A9-869E-4C74-B4B3-BAD933C5E544}"/>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203380" y="5519676"/>
              <a:ext cx="667402" cy="667402"/>
            </a:xfrm>
            <a:prstGeom prst="rect">
              <a:avLst/>
            </a:prstGeom>
          </p:spPr>
        </p:pic>
      </p:grpSp>
      <p:sp>
        <p:nvSpPr>
          <p:cNvPr id="5" name="Slide Number Placeholder 4">
            <a:extLst>
              <a:ext uri="{FF2B5EF4-FFF2-40B4-BE49-F238E27FC236}">
                <a16:creationId xmlns:a16="http://schemas.microsoft.com/office/drawing/2014/main" id="{F8B40452-5A23-4760-A7A5-BCBCE82E4D88}"/>
              </a:ext>
            </a:extLst>
          </p:cNvPr>
          <p:cNvSpPr>
            <a:spLocks noGrp="1"/>
          </p:cNvSpPr>
          <p:nvPr>
            <p:ph type="sldNum" sz="quarter" idx="12"/>
          </p:nvPr>
        </p:nvSpPr>
        <p:spPr/>
        <p:txBody>
          <a:bodyPr/>
          <a:lstStyle/>
          <a:p>
            <a:fld id="{48F63A3B-78C7-47BE-AE5E-E10140E04643}" type="slidenum">
              <a:rPr lang="en-US" smtClean="0"/>
              <a:pPr/>
              <a:t>29</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270425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fade">
                                      <p:cBhvr>
                                        <p:cTn id="11" dur="500"/>
                                        <p:tgtEl>
                                          <p:spTgt spid="10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5"/>
                                        </p:tgtEl>
                                        <p:attrNameLst>
                                          <p:attrName>style.visibility</p:attrName>
                                        </p:attrNameLst>
                                      </p:cBhvr>
                                      <p:to>
                                        <p:strVal val="visible"/>
                                      </p:to>
                                    </p:set>
                                    <p:animEffect transition="in" filter="fade">
                                      <p:cBhvr>
                                        <p:cTn id="21" dur="500"/>
                                        <p:tgtEl>
                                          <p:spTgt spid="9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3"/>
                                        </p:tgtEl>
                                        <p:attrNameLst>
                                          <p:attrName>style.visibility</p:attrName>
                                        </p:attrNameLst>
                                      </p:cBhvr>
                                      <p:to>
                                        <p:strVal val="visible"/>
                                      </p:to>
                                    </p:set>
                                    <p:animEffect transition="in" filter="fade">
                                      <p:cBhvr>
                                        <p:cTn id="30"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chor="ctr">
            <a:normAutofit/>
          </a:bodyPr>
          <a:lstStyle/>
          <a:p>
            <a:r>
              <a:rPr lang="es-US" sz="3000"/>
              <a:t>Objetivos de la Sesión</a:t>
            </a:r>
          </a:p>
        </p:txBody>
      </p:sp>
      <p:sp>
        <p:nvSpPr>
          <p:cNvPr id="13" name="Content Placeholder 12"/>
          <p:cNvSpPr>
            <a:spLocks noGrp="1"/>
          </p:cNvSpPr>
          <p:nvPr>
            <p:ph idx="1"/>
          </p:nvPr>
        </p:nvSpPr>
        <p:spPr/>
        <p:txBody>
          <a:bodyPr vert="horz" lIns="91440" tIns="45720" rIns="91440" bIns="45720" rtlCol="0" anchor="t">
            <a:normAutofit fontScale="85000" lnSpcReduction="20000"/>
          </a:bodyPr>
          <a:lstStyle/>
          <a:p>
            <a:pPr marL="0" lvl="0" indent="0" defTabSz="685800">
              <a:lnSpc>
                <a:spcPct val="120000"/>
              </a:lnSpc>
              <a:spcBef>
                <a:spcPts val="0"/>
              </a:spcBef>
              <a:spcAft>
                <a:spcPts val="1200"/>
              </a:spcAft>
              <a:buFont typeface="Wingdings" pitchFamily="2" charset="2"/>
              <a:buNone/>
            </a:pPr>
            <a:r>
              <a:rPr lang="es-US" sz="3000" b="1">
                <a:solidFill>
                  <a:srgbClr val="00529B"/>
                </a:solidFill>
                <a:latin typeface="Arial"/>
                <a:cs typeface="Arial"/>
              </a:rPr>
              <a:t>Al final de esta lección, usted podrá:</a:t>
            </a:r>
          </a:p>
          <a:p>
            <a:pPr marL="548640" lvl="1" indent="-274320" defTabSz="685800">
              <a:lnSpc>
                <a:spcPct val="120000"/>
              </a:lnSpc>
              <a:spcBef>
                <a:spcPts val="0"/>
              </a:spcBef>
              <a:spcAft>
                <a:spcPts val="1200"/>
              </a:spcAft>
              <a:buClr>
                <a:srgbClr val="00539A"/>
              </a:buClr>
              <a:buFont typeface="Wingdings" pitchFamily="2" charset="2"/>
              <a:buChar char="§"/>
            </a:pPr>
            <a:r>
              <a:rPr lang="es-US" sz="2600">
                <a:solidFill>
                  <a:srgbClr val="00529B"/>
                </a:solidFill>
                <a:latin typeface="Arial"/>
                <a:cs typeface="Arial"/>
              </a:rPr>
              <a:t>Comparar las partes de Medicare y las opciones de cobertura </a:t>
            </a:r>
          </a:p>
          <a:p>
            <a:pPr marL="548640" lvl="1" indent="-274320" defTabSz="685800">
              <a:lnSpc>
                <a:spcPct val="120000"/>
              </a:lnSpc>
              <a:spcBef>
                <a:spcPts val="0"/>
              </a:spcBef>
              <a:spcAft>
                <a:spcPts val="1200"/>
              </a:spcAft>
              <a:buClr>
                <a:srgbClr val="00539A"/>
              </a:buClr>
              <a:buFont typeface="Wingdings" pitchFamily="2" charset="2"/>
              <a:buChar char="§"/>
            </a:pPr>
            <a:r>
              <a:rPr lang="es-US" sz="2600">
                <a:solidFill>
                  <a:srgbClr val="00529B"/>
                </a:solidFill>
                <a:latin typeface="Arial"/>
                <a:cs typeface="Arial"/>
              </a:rPr>
              <a:t>Explicar los beneficios y costos </a:t>
            </a:r>
          </a:p>
          <a:p>
            <a:pPr marL="548640" lvl="1" indent="-274320" defTabSz="685800">
              <a:lnSpc>
                <a:spcPct val="120000"/>
              </a:lnSpc>
              <a:spcBef>
                <a:spcPts val="0"/>
              </a:spcBef>
              <a:spcAft>
                <a:spcPts val="1200"/>
              </a:spcAft>
              <a:buClr>
                <a:srgbClr val="00539A"/>
              </a:buClr>
              <a:buFont typeface="Wingdings" pitchFamily="2" charset="2"/>
              <a:buChar char="§"/>
            </a:pPr>
            <a:r>
              <a:rPr lang="es-US" sz="2600">
                <a:solidFill>
                  <a:srgbClr val="00529B"/>
                </a:solidFill>
                <a:latin typeface="Arial"/>
                <a:cs typeface="Arial"/>
              </a:rPr>
              <a:t>Comparar Medicare Original con Medicare Advantage </a:t>
            </a:r>
          </a:p>
          <a:p>
            <a:pPr marL="548640" lvl="1" indent="-274320" defTabSz="685800">
              <a:lnSpc>
                <a:spcPct val="120000"/>
              </a:lnSpc>
              <a:spcBef>
                <a:spcPts val="0"/>
              </a:spcBef>
              <a:spcAft>
                <a:spcPts val="1200"/>
              </a:spcAft>
              <a:buClr>
                <a:srgbClr val="00539A"/>
              </a:buClr>
              <a:buFont typeface="Wingdings" pitchFamily="2" charset="2"/>
              <a:buChar char="§"/>
            </a:pPr>
            <a:r>
              <a:rPr lang="es-US" sz="2600">
                <a:solidFill>
                  <a:srgbClr val="00529B"/>
                </a:solidFill>
                <a:latin typeface="Arial"/>
                <a:cs typeface="Arial"/>
              </a:rPr>
              <a:t>Discutir en qué se diferencian las pólizas del seguro complementario de Medicare (Medigap) y los planes Medicare Advantage </a:t>
            </a:r>
          </a:p>
          <a:p>
            <a:pPr marL="548640" lvl="1" indent="-274320" defTabSz="685800">
              <a:lnSpc>
                <a:spcPct val="120000"/>
              </a:lnSpc>
              <a:spcBef>
                <a:spcPts val="0"/>
              </a:spcBef>
              <a:spcAft>
                <a:spcPts val="1200"/>
              </a:spcAft>
              <a:buClr>
                <a:srgbClr val="00539A"/>
              </a:buClr>
              <a:buFont typeface="Wingdings" pitchFamily="2" charset="2"/>
              <a:buChar char="§"/>
            </a:pPr>
            <a:r>
              <a:rPr lang="es-US" sz="2600">
                <a:solidFill>
                  <a:srgbClr val="00529B"/>
                </a:solidFill>
                <a:latin typeface="Arial"/>
                <a:cs typeface="Arial"/>
              </a:rPr>
              <a:t>Describir qué es el Health Insurance Marketplace® y qué deben saber las personas próximas a lograr la elegibilidad de Medicare</a:t>
            </a:r>
          </a:p>
          <a:p>
            <a:pPr marL="548640" lvl="1" indent="-274320" defTabSz="685800">
              <a:lnSpc>
                <a:spcPct val="120000"/>
              </a:lnSpc>
              <a:spcBef>
                <a:spcPts val="0"/>
              </a:spcBef>
              <a:spcAft>
                <a:spcPts val="1200"/>
              </a:spcAft>
              <a:buClr>
                <a:srgbClr val="00539A"/>
              </a:buClr>
              <a:buFont typeface="Wingdings" pitchFamily="2" charset="2"/>
              <a:buChar char="§"/>
            </a:pPr>
            <a:r>
              <a:rPr lang="es-US" sz="2600">
                <a:solidFill>
                  <a:srgbClr val="00529B"/>
                </a:solidFill>
                <a:latin typeface="Arial"/>
                <a:cs typeface="Arial"/>
              </a:rPr>
              <a:t>Describir los programas para personas con ingresos y recursos limitados </a:t>
            </a:r>
          </a:p>
        </p:txBody>
      </p:sp>
      <p:sp>
        <p:nvSpPr>
          <p:cNvPr id="7" name="Footer Placeholder 6">
            <a:extLst>
              <a:ext uri="{FF2B5EF4-FFF2-40B4-BE49-F238E27FC236}">
                <a16:creationId xmlns:a16="http://schemas.microsoft.com/office/drawing/2014/main" id="{BECBB2DB-8A20-44DB-A200-D5403B39F58C}"/>
              </a:ext>
            </a:extLst>
          </p:cNvPr>
          <p:cNvSpPr>
            <a:spLocks noGrp="1"/>
          </p:cNvSpPr>
          <p:nvPr>
            <p:ph type="ftr" sz="quarter" idx="11"/>
          </p:nvPr>
        </p:nvSpPr>
        <p:spPr/>
        <p:txBody>
          <a:bodyPr/>
          <a:lstStyle/>
          <a:p>
            <a:r>
              <a:rPr lang="es-US"/>
              <a:t>Comenzando con Medicare</a:t>
            </a:r>
          </a:p>
        </p:txBody>
      </p:sp>
      <p:sp>
        <p:nvSpPr>
          <p:cNvPr id="6" name="Date Placeholder 5">
            <a:extLst>
              <a:ext uri="{FF2B5EF4-FFF2-40B4-BE49-F238E27FC236}">
                <a16:creationId xmlns:a16="http://schemas.microsoft.com/office/drawing/2014/main" id="{F9475D10-79AC-43C7-BB42-1727F0FECEC7}"/>
              </a:ext>
            </a:extLst>
          </p:cNvPr>
          <p:cNvSpPr>
            <a:spLocks noGrp="1"/>
          </p:cNvSpPr>
          <p:nvPr>
            <p:ph type="dt" sz="half" idx="10"/>
          </p:nvPr>
        </p:nvSpPr>
        <p:spPr/>
        <p:txBody>
          <a:bodyPr/>
          <a:lstStyle/>
          <a:p>
            <a:r>
              <a:rPr lang="es-US"/>
              <a:t>Mayo de 2023</a:t>
            </a:r>
          </a:p>
        </p:txBody>
      </p:sp>
      <p:sp>
        <p:nvSpPr>
          <p:cNvPr id="8" name="Slide Number Placeholder 7">
            <a:extLst>
              <a:ext uri="{FF2B5EF4-FFF2-40B4-BE49-F238E27FC236}">
                <a16:creationId xmlns:a16="http://schemas.microsoft.com/office/drawing/2014/main" id="{E90B6679-3DBF-4273-BEE9-37A94B052078}"/>
              </a:ext>
            </a:extLst>
          </p:cNvPr>
          <p:cNvSpPr>
            <a:spLocks noGrp="1"/>
          </p:cNvSpPr>
          <p:nvPr>
            <p:ph type="sldNum" sz="quarter" idx="12"/>
          </p:nvPr>
        </p:nvSpPr>
        <p:spPr/>
        <p:txBody>
          <a:bodyPr/>
          <a:lstStyle/>
          <a:p>
            <a:fld id="{0B2D781D-8844-5940-92D1-06EF0A7F581E}" type="slidenum">
              <a:rPr lang="en-US" smtClean="0"/>
              <a:t>3</a:t>
            </a:fld>
            <a:endParaRPr lang="en-US"/>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7360" y="267593"/>
            <a:ext cx="8928209" cy="719643"/>
          </a:xfrm>
        </p:spPr>
        <p:txBody>
          <a:bodyPr>
            <a:normAutofit fontScale="90000"/>
          </a:bodyPr>
          <a:lstStyle/>
          <a:p>
            <a:r>
              <a:rPr lang="es-US" sz="3000"/>
              <a:t>Compruebe sus conocimientos: Pregunta 1</a:t>
            </a:r>
          </a:p>
        </p:txBody>
      </p:sp>
      <p:sp>
        <p:nvSpPr>
          <p:cNvPr id="9" name="Content Placeholder 8"/>
          <p:cNvSpPr>
            <a:spLocks noGrp="1"/>
          </p:cNvSpPr>
          <p:nvPr>
            <p:ph idx="4294967295"/>
          </p:nvPr>
        </p:nvSpPr>
        <p:spPr>
          <a:xfrm>
            <a:off x="1844039" y="1801810"/>
            <a:ext cx="9170035" cy="5021263"/>
          </a:xfrm>
        </p:spPr>
        <p:txBody>
          <a:bodyPr>
            <a:normAutofit/>
          </a:bodyPr>
          <a:lstStyle/>
          <a:p>
            <a:pPr marL="0" lvl="0" indent="0">
              <a:lnSpc>
                <a:spcPct val="100000"/>
              </a:lnSpc>
              <a:spcBef>
                <a:spcPts val="0"/>
              </a:spcBef>
              <a:spcAft>
                <a:spcPts val="1200"/>
              </a:spcAft>
              <a:buNone/>
            </a:pPr>
            <a:r>
              <a:rPr lang="es-US" sz="2000" b="1" dirty="0">
                <a:solidFill>
                  <a:srgbClr val="00529B"/>
                </a:solidFill>
              </a:rPr>
              <a:t>¿Por qué es importante su Período de Inscripción Inicial (IEP, por sus siglas en inglés)?</a:t>
            </a:r>
          </a:p>
          <a:p>
            <a:pPr marL="347663" lvl="0" indent="-347663">
              <a:lnSpc>
                <a:spcPct val="100000"/>
              </a:lnSpc>
              <a:spcBef>
                <a:spcPts val="0"/>
              </a:spcBef>
              <a:spcAft>
                <a:spcPts val="1200"/>
              </a:spcAft>
              <a:buFont typeface="Wingdings" panose="05000000000000000000" pitchFamily="2" charset="2"/>
              <a:buAutoNum type="alphaLcPeriod"/>
            </a:pPr>
            <a:r>
              <a:rPr lang="es-US" sz="2000" dirty="0">
                <a:solidFill>
                  <a:srgbClr val="00529B"/>
                </a:solidFill>
              </a:rPr>
              <a:t>Si no cumple con las fechas límite para la inscripción, podrían </a:t>
            </a:r>
            <a:br>
              <a:rPr lang="es-US" sz="2000" dirty="0">
                <a:solidFill>
                  <a:srgbClr val="00529B"/>
                </a:solidFill>
              </a:rPr>
            </a:br>
            <a:r>
              <a:rPr lang="es-US" sz="2000" dirty="0">
                <a:solidFill>
                  <a:srgbClr val="00529B"/>
                </a:solidFill>
              </a:rPr>
              <a:t>aplicarle multas</a:t>
            </a:r>
          </a:p>
          <a:p>
            <a:pPr marL="347663" lvl="0" indent="-347663">
              <a:lnSpc>
                <a:spcPct val="100000"/>
              </a:lnSpc>
              <a:spcBef>
                <a:spcPts val="0"/>
              </a:spcBef>
              <a:spcAft>
                <a:spcPts val="1200"/>
              </a:spcAft>
              <a:buFont typeface="Wingdings" panose="05000000000000000000" pitchFamily="2" charset="2"/>
              <a:buAutoNum type="alphaLcPeriod"/>
            </a:pPr>
            <a:r>
              <a:rPr lang="es-US" sz="2000" dirty="0">
                <a:solidFill>
                  <a:srgbClr val="00529B"/>
                </a:solidFill>
              </a:rPr>
              <a:t>Es su primera oportunidad para solicitar Medicare </a:t>
            </a:r>
          </a:p>
          <a:p>
            <a:pPr marL="347663" lvl="0" indent="-347663">
              <a:lnSpc>
                <a:spcPct val="100000"/>
              </a:lnSpc>
              <a:spcBef>
                <a:spcPts val="0"/>
              </a:spcBef>
              <a:spcAft>
                <a:spcPts val="1200"/>
              </a:spcAft>
              <a:buFont typeface="Wingdings" panose="05000000000000000000" pitchFamily="2" charset="2"/>
              <a:buAutoNum type="alphaLcPeriod"/>
            </a:pPr>
            <a:r>
              <a:rPr lang="es-US" sz="2000" dirty="0">
                <a:solidFill>
                  <a:srgbClr val="00529B"/>
                </a:solidFill>
              </a:rPr>
              <a:t>El momento en que solicita determina cuándo comienza su cobertura</a:t>
            </a:r>
          </a:p>
          <a:p>
            <a:pPr marL="347663" lvl="0" indent="-347663">
              <a:lnSpc>
                <a:spcPct val="100000"/>
              </a:lnSpc>
              <a:spcBef>
                <a:spcPts val="0"/>
              </a:spcBef>
              <a:spcAft>
                <a:spcPts val="1200"/>
              </a:spcAft>
              <a:buFont typeface="Wingdings" panose="05000000000000000000" pitchFamily="2" charset="2"/>
              <a:buAutoNum type="alphaLcPeriod"/>
            </a:pPr>
            <a:r>
              <a:rPr lang="es-US" sz="2000" dirty="0">
                <a:solidFill>
                  <a:srgbClr val="00529B"/>
                </a:solidFill>
              </a:rPr>
              <a:t>Todas las anteriores</a:t>
            </a:r>
          </a:p>
          <a:p>
            <a:pPr marL="0" indent="0">
              <a:buNone/>
            </a:pPr>
            <a:endParaRPr lang="en-US" dirty="0"/>
          </a:p>
        </p:txBody>
      </p:sp>
      <p:sp>
        <p:nvSpPr>
          <p:cNvPr id="6" name="Rounded Rectangle 5" descr="Cuadro verde que resalta &quot;D&quot; como la respuesta correcta "/>
          <p:cNvSpPr/>
          <p:nvPr/>
        </p:nvSpPr>
        <p:spPr>
          <a:xfrm>
            <a:off x="1863725" y="4218414"/>
            <a:ext cx="2860675" cy="48649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8" name="Title 1">
            <a:extLst>
              <a:ext uri="{FF2B5EF4-FFF2-40B4-BE49-F238E27FC236}">
                <a16:creationId xmlns:a16="http://schemas.microsoft.com/office/drawing/2014/main" id="{92FBE773-17E4-5226-D1AC-5CA7FC076DF4}"/>
              </a:ext>
            </a:extLst>
          </p:cNvPr>
          <p:cNvSpPr txBox="1">
            <a:spLocks/>
          </p:cNvSpPr>
          <p:nvPr/>
        </p:nvSpPr>
        <p:spPr>
          <a:xfrm>
            <a:off x="1772285" y="4841380"/>
            <a:ext cx="8590915" cy="359822"/>
          </a:xfrm>
          <a:prstGeom prst="rect">
            <a:avLst/>
          </a:prstGeom>
          <a:solidFill>
            <a:schemeClr val="bg1"/>
          </a:solidFill>
        </p:spPr>
        <p:txBody>
          <a:bodyPr vert="horz" lIns="91440" tIns="45720" rIns="91440" bIns="45720" rtlCol="0" anchor="t">
            <a:normAutofit/>
          </a:bodyPr>
          <a:lstStyle>
            <a:lvl1pPr algn="l" defTabSz="914400" rtl="0" eaLnBrk="1" latinLnBrk="0" hangingPunct="1">
              <a:lnSpc>
                <a:spcPct val="90000"/>
              </a:lnSpc>
              <a:spcBef>
                <a:spcPct val="0"/>
              </a:spcBef>
              <a:buNone/>
              <a:defRPr sz="34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s-US" sz="1800" dirty="0"/>
              <a:t>Cuenta regresiva: </a:t>
            </a:r>
            <a:r>
              <a:rPr lang="es-US" sz="1800" b="0" dirty="0">
                <a:latin typeface="Arial Unicode MS" pitchFamily="34" charset="-128"/>
                <a:ea typeface="Arial Unicode MS" pitchFamily="34" charset="-128"/>
                <a:cs typeface="Arial Unicode MS" pitchFamily="34" charset="-128"/>
              </a:rPr>
              <a:t>Responde la pregunta antes de que la barra desaparezca</a:t>
            </a:r>
          </a:p>
        </p:txBody>
      </p:sp>
      <p:sp>
        <p:nvSpPr>
          <p:cNvPr id="5" name="Slide Number Placeholder 4">
            <a:extLst>
              <a:ext uri="{FF2B5EF4-FFF2-40B4-BE49-F238E27FC236}">
                <a16:creationId xmlns:a16="http://schemas.microsoft.com/office/drawing/2014/main" id="{4F521D89-1CCF-4792-81B2-CE763754E9F6}"/>
              </a:ext>
            </a:extLst>
          </p:cNvPr>
          <p:cNvSpPr>
            <a:spLocks noGrp="1"/>
          </p:cNvSpPr>
          <p:nvPr>
            <p:ph type="sldNum" sz="quarter" idx="12"/>
          </p:nvPr>
        </p:nvSpPr>
        <p:spPr/>
        <p:txBody>
          <a:bodyPr/>
          <a:lstStyle/>
          <a:p>
            <a:fld id="{48F63A3B-78C7-47BE-AE5E-E10140E04643}" type="slidenum">
              <a:rPr lang="en-US" smtClean="0"/>
              <a:t>30</a:t>
            </a:fld>
            <a:endParaRPr lang="en-US"/>
          </a:p>
        </p:txBody>
      </p:sp>
      <p:sp>
        <p:nvSpPr>
          <p:cNvPr id="4" name="Footer Placeholder 3">
            <a:extLst>
              <a:ext uri="{FF2B5EF4-FFF2-40B4-BE49-F238E27FC236}">
                <a16:creationId xmlns:a16="http://schemas.microsoft.com/office/drawing/2014/main" id="{5E31AE2E-7ECD-1E45-B025-327FAE160BDD}"/>
              </a:ext>
            </a:extLst>
          </p:cNvPr>
          <p:cNvSpPr>
            <a:spLocks noGrp="1"/>
          </p:cNvSpPr>
          <p:nvPr>
            <p:ph type="ftr" sz="quarter" idx="11"/>
          </p:nvPr>
        </p:nvSpPr>
        <p:spPr/>
        <p:txBody>
          <a:bodyPr/>
          <a:lstStyle/>
          <a:p>
            <a:r>
              <a:rPr lang="es-US"/>
              <a:t>Comenzando con Medicare</a:t>
            </a:r>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186496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2</a:t>
            </a:r>
          </a:p>
        </p:txBody>
      </p:sp>
      <p:sp>
        <p:nvSpPr>
          <p:cNvPr id="5" name="Text Placeholder 4"/>
          <p:cNvSpPr>
            <a:spLocks noGrp="1"/>
          </p:cNvSpPr>
          <p:nvPr>
            <p:ph type="body" idx="1"/>
          </p:nvPr>
        </p:nvSpPr>
        <p:spPr>
          <a:xfrm>
            <a:off x="3993063" y="2050868"/>
            <a:ext cx="8371215" cy="2756265"/>
          </a:xfrm>
        </p:spPr>
        <p:txBody>
          <a:bodyPr>
            <a:noAutofit/>
          </a:bodyPr>
          <a:lstStyle/>
          <a:p>
            <a:pPr>
              <a:lnSpc>
                <a:spcPct val="100000"/>
              </a:lnSpc>
              <a:spcBef>
                <a:spcPts val="600"/>
              </a:spcBef>
            </a:pPr>
            <a:r>
              <a:rPr lang="es-US"/>
              <a:t>Medicare Original Parte A (seguro de hospital) y Parte B (seguro médico)</a:t>
            </a:r>
          </a:p>
        </p:txBody>
      </p:sp>
    </p:spTree>
    <p:custDataLst>
      <p:tags r:id="rId1"/>
    </p:custDataLst>
    <p:extLst>
      <p:ext uri="{BB962C8B-B14F-4D97-AF65-F5344CB8AC3E}">
        <p14:creationId xmlns:p14="http://schemas.microsoft.com/office/powerpoint/2010/main" val="36574896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s-US" sz="3000"/>
              <a:t>Objetivos de la Lección 2:</a:t>
            </a:r>
          </a:p>
        </p:txBody>
      </p:sp>
      <p:sp>
        <p:nvSpPr>
          <p:cNvPr id="13" name="Content Placeholder 12"/>
          <p:cNvSpPr>
            <a:spLocks noGrp="1"/>
          </p:cNvSpPr>
          <p:nvPr>
            <p:ph idx="4294967295"/>
          </p:nvPr>
        </p:nvSpPr>
        <p:spPr>
          <a:xfrm>
            <a:off x="1371600" y="1371600"/>
            <a:ext cx="9464040" cy="4312302"/>
          </a:xfrm>
        </p:spPr>
        <p:txBody>
          <a:bodyPr vert="horz" lIns="91440" tIns="45720" rIns="91440" bIns="45720" rtlCol="0" anchor="t">
            <a:normAutofit lnSpcReduction="10000"/>
          </a:bodyPr>
          <a:lstStyle/>
          <a:p>
            <a:pPr marL="0" lvl="0" indent="0">
              <a:lnSpc>
                <a:spcPct val="100000"/>
              </a:lnSpc>
              <a:spcBef>
                <a:spcPts val="0"/>
              </a:spcBef>
              <a:spcAft>
                <a:spcPts val="1200"/>
              </a:spcAft>
              <a:buNone/>
            </a:pPr>
            <a:r>
              <a:rPr lang="es-US" sz="2800" b="1" dirty="0">
                <a:solidFill>
                  <a:srgbClr val="00529B"/>
                </a:solidFill>
                <a:latin typeface="Arial"/>
                <a:cs typeface="Arial"/>
              </a:rPr>
              <a:t>Al final de esta lección, usted podrá:</a:t>
            </a:r>
          </a:p>
          <a:p>
            <a:pPr marL="548640" lvl="1" indent="-274320">
              <a:lnSpc>
                <a:spcPct val="100000"/>
              </a:lnSpc>
              <a:spcBef>
                <a:spcPts val="0"/>
              </a:spcBef>
              <a:spcAft>
                <a:spcPts val="1200"/>
              </a:spcAft>
              <a:buFont typeface="Wingdings" panose="05000000000000000000" pitchFamily="2" charset="2"/>
              <a:buChar char="§"/>
            </a:pPr>
            <a:r>
              <a:rPr lang="es-US" sz="2400" dirty="0">
                <a:solidFill>
                  <a:srgbClr val="00529B"/>
                </a:solidFill>
                <a:latin typeface="Arial"/>
                <a:cs typeface="Arial"/>
              </a:rPr>
              <a:t>Describir la cobertura y costos de la Parte A de Medicare (Seguro de hospital)</a:t>
            </a:r>
          </a:p>
          <a:p>
            <a:pPr marL="548640" lvl="1" indent="-274320">
              <a:lnSpc>
                <a:spcPct val="100000"/>
              </a:lnSpc>
              <a:spcBef>
                <a:spcPts val="0"/>
              </a:spcBef>
              <a:spcAft>
                <a:spcPts val="1200"/>
              </a:spcAft>
              <a:buFont typeface="Wingdings" panose="05000000000000000000" pitchFamily="2" charset="2"/>
              <a:buChar char="§"/>
            </a:pPr>
            <a:r>
              <a:rPr lang="es-US" sz="2400" dirty="0">
                <a:solidFill>
                  <a:srgbClr val="00529B"/>
                </a:solidFill>
                <a:latin typeface="Arial"/>
                <a:cs typeface="Arial"/>
              </a:rPr>
              <a:t>Describir la cobertura y costos de la Parte B de Medicare (Seguro de médico)</a:t>
            </a:r>
          </a:p>
          <a:p>
            <a:pPr marL="548640" lvl="1" indent="-274320">
              <a:lnSpc>
                <a:spcPct val="100000"/>
              </a:lnSpc>
              <a:spcBef>
                <a:spcPts val="0"/>
              </a:spcBef>
              <a:spcAft>
                <a:spcPts val="1200"/>
              </a:spcAft>
              <a:buFont typeface="Wingdings" panose="05000000000000000000" pitchFamily="2" charset="2"/>
              <a:buChar char="§"/>
            </a:pPr>
            <a:r>
              <a:rPr lang="es-US" sz="2400" dirty="0">
                <a:solidFill>
                  <a:srgbClr val="00529B"/>
                </a:solidFill>
                <a:latin typeface="Arial"/>
                <a:cs typeface="Arial"/>
              </a:rPr>
              <a:t>Explicar quién obtiene la Parte A de manera automáticamente</a:t>
            </a:r>
          </a:p>
          <a:p>
            <a:pPr marL="548640" lvl="1" indent="-274320">
              <a:lnSpc>
                <a:spcPct val="100000"/>
              </a:lnSpc>
              <a:spcBef>
                <a:spcPts val="0"/>
              </a:spcBef>
              <a:spcAft>
                <a:spcPts val="1200"/>
              </a:spcAft>
              <a:buFont typeface="Wingdings" panose="05000000000000000000" pitchFamily="2" charset="2"/>
              <a:buChar char="§"/>
            </a:pPr>
            <a:r>
              <a:rPr lang="es-US" sz="2400" dirty="0">
                <a:solidFill>
                  <a:srgbClr val="00529B"/>
                </a:solidFill>
              </a:rPr>
              <a:t>Analizar qué se debe tener en cuenta al decidir inscribirse para la Parte A</a:t>
            </a:r>
          </a:p>
          <a:p>
            <a:pPr marL="548640" lvl="1" indent="-274320">
              <a:lnSpc>
                <a:spcPct val="100000"/>
              </a:lnSpc>
              <a:spcBef>
                <a:spcPts val="0"/>
              </a:spcBef>
              <a:spcAft>
                <a:spcPts val="1200"/>
              </a:spcAft>
              <a:buFont typeface="Wingdings" panose="05000000000000000000" pitchFamily="2" charset="2"/>
              <a:buChar char="§"/>
            </a:pPr>
            <a:r>
              <a:rPr lang="es-US" sz="2400" dirty="0">
                <a:solidFill>
                  <a:srgbClr val="00529B"/>
                </a:solidFill>
                <a:latin typeface="Arial"/>
                <a:cs typeface="Arial"/>
              </a:rPr>
              <a:t>Analizar qué se debe tener en cuenta al decidir mantener o inscribirse para la Parte B</a:t>
            </a:r>
            <a:r>
              <a:rPr lang="es-US" sz="2800" dirty="0">
                <a:solidFill>
                  <a:srgbClr val="00529B"/>
                </a:solidFill>
                <a:latin typeface="Arial"/>
                <a:cs typeface="Arial"/>
              </a:rPr>
              <a:t>  </a:t>
            </a:r>
          </a:p>
        </p:txBody>
      </p:sp>
      <p:sp>
        <p:nvSpPr>
          <p:cNvPr id="3" name="Slide Number Placeholder 2">
            <a:extLst>
              <a:ext uri="{FF2B5EF4-FFF2-40B4-BE49-F238E27FC236}">
                <a16:creationId xmlns:a16="http://schemas.microsoft.com/office/drawing/2014/main" id="{3F9EBBDF-A411-49EE-ABCD-486E24DEAFC6}"/>
              </a:ext>
            </a:extLst>
          </p:cNvPr>
          <p:cNvSpPr>
            <a:spLocks noGrp="1"/>
          </p:cNvSpPr>
          <p:nvPr>
            <p:ph type="sldNum" sz="quarter" idx="12"/>
          </p:nvPr>
        </p:nvSpPr>
        <p:spPr/>
        <p:txBody>
          <a:bodyPr/>
          <a:lstStyle/>
          <a:p>
            <a:fld id="{48F63A3B-78C7-47BE-AE5E-E10140E04643}" type="slidenum">
              <a:rPr lang="en-US" smtClean="0"/>
              <a:pPr/>
              <a:t>32</a:t>
            </a:fld>
            <a:endParaRPr lang="en-US"/>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s-US"/>
              <a:t>Comenzando con Medicare</a:t>
            </a:r>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19610619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p:txBody>
          <a:bodyPr>
            <a:normAutofit/>
          </a:bodyPr>
          <a:lstStyle/>
          <a:p>
            <a:r>
              <a:rPr lang="es-US" sz="3000"/>
              <a:t>Cobertura de la Parte A (Seguro de hospital)</a:t>
            </a:r>
          </a:p>
        </p:txBody>
      </p:sp>
      <p:grpSp>
        <p:nvGrpSpPr>
          <p:cNvPr id="14" name="Group 13" descr="Infografía del seguro hospitalario de la Parte A">
            <a:extLst>
              <a:ext uri="{FF2B5EF4-FFF2-40B4-BE49-F238E27FC236}">
                <a16:creationId xmlns:a16="http://schemas.microsoft.com/office/drawing/2014/main" id="{8E9E2A25-17DE-4C2B-A0BD-FC6E70FBAE9A}"/>
              </a:ext>
            </a:extLst>
          </p:cNvPr>
          <p:cNvGrpSpPr/>
          <p:nvPr/>
        </p:nvGrpSpPr>
        <p:grpSpPr>
          <a:xfrm>
            <a:off x="8229600" y="1371600"/>
            <a:ext cx="3840480" cy="2357276"/>
            <a:chOff x="159794" y="1180618"/>
            <a:chExt cx="2174452" cy="1347601"/>
          </a:xfrm>
        </p:grpSpPr>
        <p:pic>
          <p:nvPicPr>
            <p:cNvPr id="15" name="Picture 14" descr="Icono de Medicare Parte A">
              <a:extLst>
                <a:ext uri="{FF2B5EF4-FFF2-40B4-BE49-F238E27FC236}">
                  <a16:creationId xmlns:a16="http://schemas.microsoft.com/office/drawing/2014/main" id="{97395153-EE35-4A3C-9721-26130D0284CA}"/>
                </a:ext>
              </a:extLst>
            </p:cNvPr>
            <p:cNvPicPr>
              <a:picLocks noChangeAspect="1"/>
            </p:cNvPicPr>
            <p:nvPr/>
          </p:nvPicPr>
          <p:blipFill>
            <a:blip r:embed="rId4"/>
            <a:srcRect/>
            <a:stretch/>
          </p:blipFill>
          <p:spPr>
            <a:xfrm>
              <a:off x="439092" y="1180618"/>
              <a:ext cx="1615857" cy="914400"/>
            </a:xfrm>
            <a:prstGeom prst="rect">
              <a:avLst/>
            </a:prstGeom>
          </p:spPr>
        </p:pic>
        <p:sp>
          <p:nvSpPr>
            <p:cNvPr id="17" name="TextBox 16">
              <a:extLst>
                <a:ext uri="{FF2B5EF4-FFF2-40B4-BE49-F238E27FC236}">
                  <a16:creationId xmlns:a16="http://schemas.microsoft.com/office/drawing/2014/main" id="{EA0D51BB-FC93-426B-99B1-15B4A8523FAE}"/>
                </a:ext>
              </a:extLst>
            </p:cNvPr>
            <p:cNvSpPr txBox="1"/>
            <p:nvPr/>
          </p:nvSpPr>
          <p:spPr>
            <a:xfrm>
              <a:off x="159794" y="2158726"/>
              <a:ext cx="2174452" cy="36949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US" b="1" i="0" u="none" strike="noStrike" cap="none" normalizeH="0" baseline="0" noProof="0">
                  <a:ln>
                    <a:noFill/>
                  </a:ln>
                  <a:solidFill>
                    <a:srgbClr val="44546A"/>
                  </a:solidFill>
                  <a:effectLst/>
                  <a:uLnTx/>
                  <a:uFillTx/>
                </a:rPr>
                <a:t>Parte 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US" b="0" i="0" u="none" strike="noStrike" cap="none" normalizeH="0" baseline="0" noProof="0">
                  <a:ln>
                    <a:noFill/>
                  </a:ln>
                  <a:solidFill>
                    <a:srgbClr val="44546A"/>
                  </a:solidFill>
                  <a:effectLst/>
                  <a:uLnTx/>
                  <a:uFillTx/>
                </a:rPr>
                <a:t>Seguro de hospital</a:t>
              </a:r>
            </a:p>
          </p:txBody>
        </p:sp>
      </p:grpSp>
      <p:sp>
        <p:nvSpPr>
          <p:cNvPr id="16" name="Content Placeholder 15">
            <a:extLst>
              <a:ext uri="{FF2B5EF4-FFF2-40B4-BE49-F238E27FC236}">
                <a16:creationId xmlns:a16="http://schemas.microsoft.com/office/drawing/2014/main" id="{1F41FAD0-8EA9-4E44-9056-31319BA3676C}"/>
              </a:ext>
            </a:extLst>
          </p:cNvPr>
          <p:cNvSpPr>
            <a:spLocks noGrp="1"/>
          </p:cNvSpPr>
          <p:nvPr>
            <p:ph idx="4294967295"/>
          </p:nvPr>
        </p:nvSpPr>
        <p:spPr>
          <a:xfrm>
            <a:off x="1348354" y="1095505"/>
            <a:ext cx="7374537" cy="4788976"/>
          </a:xfrm>
        </p:spPr>
        <p:txBody>
          <a:bodyPr vert="horz" lIns="91440" tIns="45720" rIns="91440" bIns="45720" rtlCol="0" anchor="t">
            <a:noAutofit/>
          </a:bodyPr>
          <a:lstStyle/>
          <a:p>
            <a:pPr marL="274320" indent="-274320" defTabSz="685800">
              <a:lnSpc>
                <a:spcPct val="110000"/>
              </a:lnSpc>
              <a:spcBef>
                <a:spcPts val="0"/>
              </a:spcBef>
              <a:spcAft>
                <a:spcPts val="1200"/>
              </a:spcAft>
              <a:defRPr/>
            </a:pPr>
            <a:r>
              <a:rPr lang="es-US" sz="2300" b="1" dirty="0">
                <a:solidFill>
                  <a:srgbClr val="00529B"/>
                </a:solidFill>
              </a:rPr>
              <a:t>Atención para pacientes hospitalizados, incluyendo:</a:t>
            </a:r>
          </a:p>
          <a:p>
            <a:pPr marL="914400" lvl="1" indent="-641350" defTabSz="685800">
              <a:lnSpc>
                <a:spcPct val="110000"/>
              </a:lnSpc>
              <a:spcBef>
                <a:spcPts val="0"/>
              </a:spcBef>
              <a:spcAft>
                <a:spcPts val="1200"/>
              </a:spcAft>
              <a:buNone/>
              <a:defRPr/>
            </a:pPr>
            <a:r>
              <a:rPr lang="es-US" sz="1800" dirty="0">
                <a:solidFill>
                  <a:srgbClr val="00529B"/>
                </a:solidFill>
              </a:rPr>
              <a:t>	Habitación semiprivada</a:t>
            </a:r>
          </a:p>
          <a:p>
            <a:pPr marL="914400" lvl="1" indent="-641350" defTabSz="685800">
              <a:lnSpc>
                <a:spcPct val="110000"/>
              </a:lnSpc>
              <a:spcBef>
                <a:spcPts val="0"/>
              </a:spcBef>
              <a:spcAft>
                <a:spcPts val="1200"/>
              </a:spcAft>
              <a:buNone/>
              <a:defRPr/>
            </a:pPr>
            <a:r>
              <a:rPr lang="es-US" sz="1800" dirty="0">
                <a:solidFill>
                  <a:srgbClr val="00529B"/>
                </a:solidFill>
              </a:rPr>
              <a:t>	Comidas</a:t>
            </a:r>
          </a:p>
          <a:p>
            <a:pPr marL="914400" lvl="1" indent="-641350" defTabSz="685800">
              <a:lnSpc>
                <a:spcPct val="110000"/>
              </a:lnSpc>
              <a:spcBef>
                <a:spcPts val="0"/>
              </a:spcBef>
              <a:spcAft>
                <a:spcPts val="1200"/>
              </a:spcAft>
              <a:buNone/>
              <a:defRPr/>
            </a:pPr>
            <a:r>
              <a:rPr lang="es-US" sz="1800" dirty="0">
                <a:solidFill>
                  <a:srgbClr val="00529B"/>
                </a:solidFill>
              </a:rPr>
              <a:t>	Enfermería general</a:t>
            </a:r>
          </a:p>
          <a:p>
            <a:pPr marL="914400" lvl="1" indent="-641350" defTabSz="685800">
              <a:lnSpc>
                <a:spcPct val="110000"/>
              </a:lnSpc>
              <a:spcBef>
                <a:spcPts val="0"/>
              </a:spcBef>
              <a:spcAft>
                <a:spcPts val="1200"/>
              </a:spcAft>
              <a:buNone/>
              <a:defRPr/>
            </a:pPr>
            <a:r>
              <a:rPr lang="es-US" sz="1800" dirty="0">
                <a:solidFill>
                  <a:srgbClr val="00529B"/>
                </a:solidFill>
              </a:rPr>
              <a:t>	Medicamentos (incluyendo la metadona para tratar un trastorno por uso de opioides) </a:t>
            </a:r>
          </a:p>
          <a:p>
            <a:pPr marL="914400" lvl="1" indent="-641350" defTabSz="685800">
              <a:lnSpc>
                <a:spcPct val="110000"/>
              </a:lnSpc>
              <a:spcBef>
                <a:spcPts val="0"/>
              </a:spcBef>
              <a:spcAft>
                <a:spcPts val="1200"/>
              </a:spcAft>
              <a:buNone/>
              <a:defRPr/>
            </a:pPr>
            <a:r>
              <a:rPr lang="es-US" sz="1800" dirty="0">
                <a:solidFill>
                  <a:srgbClr val="00529B"/>
                </a:solidFill>
              </a:rPr>
              <a:t>	Otros servicios y suministros hospitalarios </a:t>
            </a:r>
          </a:p>
          <a:p>
            <a:pPr marL="274320" indent="-274320" defTabSz="685800">
              <a:lnSpc>
                <a:spcPct val="110000"/>
              </a:lnSpc>
              <a:spcBef>
                <a:spcPts val="0"/>
              </a:spcBef>
              <a:spcAft>
                <a:spcPts val="1200"/>
              </a:spcAft>
              <a:defRPr/>
            </a:pPr>
            <a:r>
              <a:rPr lang="es-US" sz="2300" b="1" dirty="0">
                <a:solidFill>
                  <a:srgbClr val="00529B"/>
                </a:solidFill>
                <a:latin typeface="Arial"/>
                <a:cs typeface="Arial"/>
              </a:rPr>
              <a:t>Cuidados para pacientes en un Centro de Enfermería Especializada</a:t>
            </a:r>
            <a:r>
              <a:rPr lang="es-US" sz="2300" dirty="0">
                <a:solidFill>
                  <a:srgbClr val="00529B"/>
                </a:solidFill>
                <a:latin typeface="Arial"/>
                <a:cs typeface="Arial"/>
              </a:rPr>
              <a:t> (</a:t>
            </a:r>
            <a:r>
              <a:rPr lang="es-US" sz="2300" b="1" dirty="0">
                <a:solidFill>
                  <a:srgbClr val="00529B"/>
                </a:solidFill>
                <a:latin typeface="Arial"/>
                <a:cs typeface="Arial"/>
              </a:rPr>
              <a:t>SNF</a:t>
            </a:r>
            <a:r>
              <a:rPr lang="es-US" sz="2300" dirty="0">
                <a:solidFill>
                  <a:srgbClr val="00529B"/>
                </a:solidFill>
                <a:latin typeface="Arial"/>
                <a:cs typeface="Arial"/>
              </a:rPr>
              <a:t>, por sus siglas en inglés) después de una estadía de 3 días ingresados en el hospital</a:t>
            </a:r>
          </a:p>
          <a:p>
            <a:pPr marL="0" indent="0">
              <a:lnSpc>
                <a:spcPct val="110000"/>
              </a:lnSpc>
              <a:buNone/>
            </a:pPr>
            <a:endParaRPr lang="en-US" dirty="0"/>
          </a:p>
        </p:txBody>
      </p:sp>
      <p:sp>
        <p:nvSpPr>
          <p:cNvPr id="18" name="Freeform: Shape 17">
            <a:extLst>
              <a:ext uri="{FF2B5EF4-FFF2-40B4-BE49-F238E27FC236}">
                <a16:creationId xmlns:a16="http://schemas.microsoft.com/office/drawing/2014/main" id="{2085C2BA-F488-4C46-858C-280F12DC5358}"/>
              </a:ext>
              <a:ext uri="{C183D7F6-B498-43B3-948B-1728B52AA6E4}">
                <adec:decorative xmlns:adec="http://schemas.microsoft.com/office/drawing/2017/decorative" val="1"/>
              </a:ext>
            </a:extLst>
          </p:cNvPr>
          <p:cNvSpPr>
            <a:spLocks noChangeAspect="1"/>
          </p:cNvSpPr>
          <p:nvPr/>
        </p:nvSpPr>
        <p:spPr>
          <a:xfrm>
            <a:off x="1889761" y="1996465"/>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0B54A5EF-6FAF-4B0E-935B-A88A69C0F0C8}"/>
              </a:ext>
              <a:ext uri="{C183D7F6-B498-43B3-948B-1728B52AA6E4}">
                <adec:decorative xmlns:adec="http://schemas.microsoft.com/office/drawing/2017/decorative" val="1"/>
              </a:ext>
            </a:extLst>
          </p:cNvPr>
          <p:cNvSpPr>
            <a:spLocks noChangeAspect="1"/>
          </p:cNvSpPr>
          <p:nvPr/>
        </p:nvSpPr>
        <p:spPr>
          <a:xfrm>
            <a:off x="1889761" y="2456166"/>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F1304347-F3FA-440B-BBD7-5DEC40FA6023}"/>
              </a:ext>
              <a:ext uri="{C183D7F6-B498-43B3-948B-1728B52AA6E4}">
                <adec:decorative xmlns:adec="http://schemas.microsoft.com/office/drawing/2017/decorative" val="1"/>
              </a:ext>
            </a:extLst>
          </p:cNvPr>
          <p:cNvSpPr>
            <a:spLocks noChangeAspect="1"/>
          </p:cNvSpPr>
          <p:nvPr/>
        </p:nvSpPr>
        <p:spPr>
          <a:xfrm>
            <a:off x="1889761" y="2922759"/>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C3C4E5B-111D-4E3B-A10A-66B6BF783AB3}"/>
              </a:ext>
              <a:ext uri="{C183D7F6-B498-43B3-948B-1728B52AA6E4}">
                <adec:decorative xmlns:adec="http://schemas.microsoft.com/office/drawing/2017/decorative" val="1"/>
              </a:ext>
            </a:extLst>
          </p:cNvPr>
          <p:cNvSpPr>
            <a:spLocks noChangeAspect="1"/>
          </p:cNvSpPr>
          <p:nvPr/>
        </p:nvSpPr>
        <p:spPr>
          <a:xfrm>
            <a:off x="1905001" y="3387485"/>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57ECCE93-F0D9-48D7-AE91-FFF2F845862D}"/>
              </a:ext>
              <a:ext uri="{C183D7F6-B498-43B3-948B-1728B52AA6E4}">
                <adec:decorative xmlns:adec="http://schemas.microsoft.com/office/drawing/2017/decorative" val="1"/>
              </a:ext>
            </a:extLst>
          </p:cNvPr>
          <p:cNvSpPr>
            <a:spLocks noChangeAspect="1"/>
          </p:cNvSpPr>
          <p:nvPr/>
        </p:nvSpPr>
        <p:spPr>
          <a:xfrm>
            <a:off x="1889760" y="4125001"/>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99BDE81D-C007-463B-AAFB-77C3E3A92C6D}"/>
              </a:ext>
            </a:extLst>
          </p:cNvPr>
          <p:cNvSpPr>
            <a:spLocks noGrp="1"/>
          </p:cNvSpPr>
          <p:nvPr>
            <p:ph type="sldNum" sz="quarter" idx="12"/>
          </p:nvPr>
        </p:nvSpPr>
        <p:spPr/>
        <p:txBody>
          <a:bodyPr/>
          <a:lstStyle/>
          <a:p>
            <a:fld id="{48F63A3B-78C7-47BE-AE5E-E10140E04643}" type="slidenum">
              <a:rPr lang="en-US" smtClean="0"/>
              <a:pPr/>
              <a:t>33</a:t>
            </a:fld>
            <a:endParaRPr lang="en-US"/>
          </a:p>
        </p:txBody>
      </p:sp>
      <p:sp>
        <p:nvSpPr>
          <p:cNvPr id="4" name="Footer Placeholder 3">
            <a:extLst>
              <a:ext uri="{FF2B5EF4-FFF2-40B4-BE49-F238E27FC236}">
                <a16:creationId xmlns:a16="http://schemas.microsoft.com/office/drawing/2014/main" id="{2D7F6FC0-AD57-384B-94B4-E6D99D6D8CB1}"/>
              </a:ext>
            </a:extLst>
          </p:cNvPr>
          <p:cNvSpPr>
            <a:spLocks noGrp="1"/>
          </p:cNvSpPr>
          <p:nvPr>
            <p:ph type="ftr" sz="quarter" idx="11"/>
          </p:nvPr>
        </p:nvSpPr>
        <p:spPr/>
        <p:txBody>
          <a:bodyPr/>
          <a:lstStyle/>
          <a:p>
            <a:r>
              <a:rPr lang="es-US"/>
              <a:t>Comenzando con Medicare</a:t>
            </a:r>
          </a:p>
        </p:txBody>
      </p:sp>
      <p:sp>
        <p:nvSpPr>
          <p:cNvPr id="3" name="Date Placeholder 2">
            <a:extLst>
              <a:ext uri="{FF2B5EF4-FFF2-40B4-BE49-F238E27FC236}">
                <a16:creationId xmlns:a16="http://schemas.microsoft.com/office/drawing/2014/main" id="{FB56857D-FC6E-5D4B-B42E-6C8087DDC92E}"/>
              </a:ext>
            </a:extLst>
          </p:cNvPr>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30528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Cobertura de la Parte A (seguro de hospital) (continuación)</a:t>
            </a:r>
          </a:p>
        </p:txBody>
      </p:sp>
      <p:grpSp>
        <p:nvGrpSpPr>
          <p:cNvPr id="14" name="Group 13" descr="Infografía del seguro hospitalario de la Parte A">
            <a:extLst>
              <a:ext uri="{FF2B5EF4-FFF2-40B4-BE49-F238E27FC236}">
                <a16:creationId xmlns:a16="http://schemas.microsoft.com/office/drawing/2014/main" id="{E27C4FE0-8C65-45BC-926E-BFBE2CE5730A}"/>
              </a:ext>
            </a:extLst>
          </p:cNvPr>
          <p:cNvGrpSpPr/>
          <p:nvPr/>
        </p:nvGrpSpPr>
        <p:grpSpPr>
          <a:xfrm>
            <a:off x="8229600" y="1371600"/>
            <a:ext cx="3840480" cy="2357276"/>
            <a:chOff x="159794" y="1180618"/>
            <a:chExt cx="2174452" cy="1347601"/>
          </a:xfrm>
        </p:grpSpPr>
        <p:pic>
          <p:nvPicPr>
            <p:cNvPr id="22" name="Picture 21" descr="Icono de Medicare Parte A">
              <a:extLst>
                <a:ext uri="{FF2B5EF4-FFF2-40B4-BE49-F238E27FC236}">
                  <a16:creationId xmlns:a16="http://schemas.microsoft.com/office/drawing/2014/main" id="{C79949E0-4F4E-4DE2-8A64-6378CB2ABDB0}"/>
                </a:ext>
              </a:extLst>
            </p:cNvPr>
            <p:cNvPicPr>
              <a:picLocks noChangeAspect="1"/>
            </p:cNvPicPr>
            <p:nvPr/>
          </p:nvPicPr>
          <p:blipFill>
            <a:blip r:embed="rId4"/>
            <a:srcRect/>
            <a:stretch/>
          </p:blipFill>
          <p:spPr>
            <a:xfrm>
              <a:off x="439092" y="1180618"/>
              <a:ext cx="1615857" cy="914400"/>
            </a:xfrm>
            <a:prstGeom prst="rect">
              <a:avLst/>
            </a:prstGeom>
          </p:spPr>
        </p:pic>
        <p:sp>
          <p:nvSpPr>
            <p:cNvPr id="23" name="TextBox 22">
              <a:extLst>
                <a:ext uri="{FF2B5EF4-FFF2-40B4-BE49-F238E27FC236}">
                  <a16:creationId xmlns:a16="http://schemas.microsoft.com/office/drawing/2014/main" id="{CF4953DE-62DF-4D66-A426-9013B18D3920}"/>
                </a:ext>
              </a:extLst>
            </p:cNvPr>
            <p:cNvSpPr txBox="1"/>
            <p:nvPr/>
          </p:nvSpPr>
          <p:spPr>
            <a:xfrm>
              <a:off x="159794" y="2158726"/>
              <a:ext cx="2174452" cy="36949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US" b="1" i="0" u="none" strike="noStrike" cap="none" normalizeH="0" baseline="0" noProof="0">
                  <a:ln>
                    <a:noFill/>
                  </a:ln>
                  <a:solidFill>
                    <a:srgbClr val="44546A"/>
                  </a:solidFill>
                  <a:effectLst/>
                  <a:uLnTx/>
                  <a:uFillTx/>
                </a:rPr>
                <a:t>Parte 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US" b="0" i="0" u="none" strike="noStrike" cap="none" normalizeH="0" baseline="0" noProof="0">
                  <a:ln>
                    <a:noFill/>
                  </a:ln>
                  <a:solidFill>
                    <a:srgbClr val="44546A"/>
                  </a:solidFill>
                  <a:effectLst/>
                  <a:uLnTx/>
                  <a:uFillTx/>
                </a:rPr>
                <a:t>Seguro de hospital</a:t>
              </a:r>
            </a:p>
          </p:txBody>
        </p:sp>
      </p:grpSp>
      <p:sp>
        <p:nvSpPr>
          <p:cNvPr id="6" name="Content Placeholder 7"/>
          <p:cNvSpPr txBox="1">
            <a:spLocks/>
          </p:cNvSpPr>
          <p:nvPr/>
        </p:nvSpPr>
        <p:spPr>
          <a:xfrm>
            <a:off x="1371600" y="1371600"/>
            <a:ext cx="8381403" cy="37273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None/>
              <a:defRPr/>
            </a:pPr>
            <a:r>
              <a:rPr kumimoji="0" lang="es-US" sz="2400" b="1"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La Parte A también ayuda a cubrir lo siguiente:</a:t>
            </a:r>
          </a:p>
          <a:p>
            <a:pPr marL="548640" indent="-274320" defTabSz="685800">
              <a:lnSpc>
                <a:spcPct val="100000"/>
              </a:lnSpc>
              <a:spcBef>
                <a:spcPts val="0"/>
              </a:spcBef>
              <a:spcAft>
                <a:spcPts val="1200"/>
              </a:spcAft>
              <a:defRPr/>
            </a:pPr>
            <a:r>
              <a:rPr kumimoji="0" lang="es-US" sz="22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Sangre (paciente internado).</a:t>
            </a:r>
          </a:p>
          <a:p>
            <a:pPr marL="548640" indent="-274320" defTabSz="685800">
              <a:lnSpc>
                <a:spcPct val="100000"/>
              </a:lnSpc>
              <a:spcBef>
                <a:spcPts val="0"/>
              </a:spcBef>
              <a:spcAft>
                <a:spcPts val="1200"/>
              </a:spcAft>
              <a:defRPr/>
            </a:pPr>
            <a:r>
              <a:rPr kumimoji="0" lang="es-US" sz="22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Cuidados paliativos</a:t>
            </a:r>
          </a:p>
          <a:p>
            <a:pPr marL="548640" indent="-274320" defTabSz="685800">
              <a:lnSpc>
                <a:spcPct val="100000"/>
              </a:lnSpc>
              <a:spcBef>
                <a:spcPts val="0"/>
              </a:spcBef>
              <a:spcAft>
                <a:spcPts val="1200"/>
              </a:spcAft>
              <a:defRPr/>
            </a:pPr>
            <a:r>
              <a:rPr kumimoji="0" lang="es-US" sz="22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Atención médica en el hogar</a:t>
            </a:r>
          </a:p>
          <a:p>
            <a:pPr marL="548640" indent="-274320" defTabSz="685800">
              <a:lnSpc>
                <a:spcPct val="100000"/>
              </a:lnSpc>
              <a:spcBef>
                <a:spcPts val="0"/>
              </a:spcBef>
              <a:spcAft>
                <a:spcPts val="1200"/>
              </a:spcAft>
              <a:defRPr/>
            </a:pPr>
            <a:r>
              <a:rPr kumimoji="0" lang="es-US" sz="22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Cuidado al paciente ingresado en una institución religiosa </a:t>
            </a:r>
            <a:r>
              <a:rPr lang="es-US" sz="2200" dirty="0">
                <a:solidFill>
                  <a:srgbClr val="00529B"/>
                </a:solidFill>
                <a:latin typeface="Arial" panose="020B0604020202020204" pitchFamily="34" charset="0"/>
                <a:cs typeface="Arial" panose="020B0604020202020204" pitchFamily="34" charset="0"/>
              </a:rPr>
              <a:t>para cuidados de salud </a:t>
            </a:r>
            <a:r>
              <a:rPr kumimoji="0" lang="es-US" sz="22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no médica (RNHCI, por sus siglas en inglés).</a:t>
            </a:r>
          </a:p>
        </p:txBody>
      </p:sp>
      <p:sp>
        <p:nvSpPr>
          <p:cNvPr id="5" name="Slide Number Placeholder 4">
            <a:extLst>
              <a:ext uri="{FF2B5EF4-FFF2-40B4-BE49-F238E27FC236}">
                <a16:creationId xmlns:a16="http://schemas.microsoft.com/office/drawing/2014/main" id="{AC9D66EF-31C2-4CEC-A274-048EA75B8C03}"/>
              </a:ext>
            </a:extLst>
          </p:cNvPr>
          <p:cNvSpPr>
            <a:spLocks noGrp="1"/>
          </p:cNvSpPr>
          <p:nvPr>
            <p:ph type="sldNum" sz="quarter" idx="12"/>
          </p:nvPr>
        </p:nvSpPr>
        <p:spPr/>
        <p:txBody>
          <a:bodyPr/>
          <a:lstStyle/>
          <a:p>
            <a:fld id="{48F63A3B-78C7-47BE-AE5E-E10140E04643}" type="slidenum">
              <a:rPr lang="en-US" smtClean="0"/>
              <a:pPr/>
              <a:t>34</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25520591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Cómo pagar la Parte A en 2023</a:t>
            </a:r>
          </a:p>
        </p:txBody>
      </p:sp>
      <p:sp>
        <p:nvSpPr>
          <p:cNvPr id="6" name="Content Placeholder 7"/>
          <p:cNvSpPr txBox="1">
            <a:spLocks/>
          </p:cNvSpPr>
          <p:nvPr/>
        </p:nvSpPr>
        <p:spPr>
          <a:xfrm>
            <a:off x="327259" y="1371600"/>
            <a:ext cx="7826141" cy="47571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None/>
              <a:tabLst/>
              <a:defRPr/>
            </a:pPr>
            <a:r>
              <a:rPr kumimoji="0" lang="es-US" sz="2400" b="1"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La mayoría de las personas no pagan una prima por la Parte A</a:t>
            </a:r>
          </a:p>
          <a:p>
            <a:pPr marL="548640" lvl="0" indent="-274320" defTabSz="685800">
              <a:lnSpc>
                <a:spcPct val="100000"/>
              </a:lnSpc>
              <a:spcBef>
                <a:spcPts val="0"/>
              </a:spcBef>
              <a:spcAft>
                <a:spcPts val="1200"/>
              </a:spcAft>
              <a:defRPr/>
            </a:pPr>
            <a:r>
              <a:rPr lang="es-US" sz="2000" dirty="0">
                <a:solidFill>
                  <a:srgbClr val="00529B"/>
                </a:solidFill>
                <a:latin typeface="Arial" panose="020B0604020202020204" pitchFamily="34" charset="0"/>
                <a:cs typeface="Arial" panose="020B0604020202020204" pitchFamily="34" charset="0"/>
              </a:rPr>
              <a:t>Obtiene la Parte A sin pagar una </a:t>
            </a:r>
            <a:r>
              <a:rPr lang="es-US" sz="2000" b="1" dirty="0">
                <a:solidFill>
                  <a:srgbClr val="00529B"/>
                </a:solidFill>
                <a:latin typeface="Arial" panose="020B0604020202020204" pitchFamily="34" charset="0"/>
                <a:cs typeface="Arial" panose="020B0604020202020204" pitchFamily="34" charset="0"/>
              </a:rPr>
              <a:t>prima </a:t>
            </a:r>
            <a:r>
              <a:rPr lang="es-US" sz="2000" dirty="0">
                <a:solidFill>
                  <a:srgbClr val="00529B"/>
                </a:solidFill>
                <a:latin typeface="Arial" panose="020B0604020202020204" pitchFamily="34" charset="0"/>
                <a:cs typeface="Arial" panose="020B0604020202020204" pitchFamily="34" charset="0"/>
              </a:rPr>
              <a:t>s</a:t>
            </a:r>
            <a:r>
              <a:rPr kumimoji="0" lang="es-US" sz="20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i usted o su cónyuge pagaron los impuestos FICA por</a:t>
            </a:r>
            <a:r>
              <a:rPr kumimoji="0" lang="es-US" sz="2000" b="0" i="0" u="none" strike="noStrike" cap="none" normalizeH="0" noProof="0" dirty="0">
                <a:ln>
                  <a:noFill/>
                </a:ln>
                <a:solidFill>
                  <a:srgbClr val="00529B"/>
                </a:solidFill>
                <a:effectLst/>
                <a:uLnTx/>
                <a:uFillTx/>
                <a:latin typeface="Arial" panose="020B0604020202020204" pitchFamily="34" charset="0"/>
                <a:cs typeface="Arial" panose="020B0604020202020204" pitchFamily="34" charset="0"/>
              </a:rPr>
              <a:t> </a:t>
            </a:r>
            <a:r>
              <a:rPr kumimoji="0" lang="es-US" sz="20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al menos 10 años</a:t>
            </a:r>
            <a:endParaRPr kumimoji="0" lang="es-US" sz="2000" b="1"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548640" marR="0" lvl="0" indent="-274320"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s-US" sz="20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Es posible que tenga que pagar una </a:t>
            </a:r>
            <a:r>
              <a:rPr kumimoji="0" lang="es-US" sz="2000" b="1"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multa</a:t>
            </a:r>
            <a:r>
              <a:rPr kumimoji="0" lang="es-US" sz="20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 si no solicita cuando es elegible por primera vez para la Parte A (si tiene que comprarla)</a:t>
            </a:r>
          </a:p>
          <a:p>
            <a:pPr marL="1097280" marR="0" lvl="1" indent="-274320" algn="l" defTabSz="685800" rtl="0" eaLnBrk="1" fontAlgn="auto" latinLnBrk="0" hangingPunct="1">
              <a:spcBef>
                <a:spcPts val="0"/>
              </a:spcBef>
              <a:spcAft>
                <a:spcPts val="1200"/>
              </a:spcAft>
              <a:buClrTx/>
              <a:buSzTx/>
              <a:buFont typeface="Arial" panose="020B0604020202020204" pitchFamily="34" charset="0"/>
              <a:buChar char="•"/>
              <a:tabLst/>
              <a:defRPr/>
            </a:pPr>
            <a:r>
              <a:rPr kumimoji="0" lang="es-US" sz="18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Su prima mensual puede aumentar un 10 %</a:t>
            </a:r>
          </a:p>
          <a:p>
            <a:pPr marL="1097280" marR="0" lvl="1" indent="-274320" algn="l" defTabSz="685800" rtl="0" eaLnBrk="1" fontAlgn="auto" latinLnBrk="0" hangingPunct="1">
              <a:spcBef>
                <a:spcPts val="0"/>
              </a:spcBef>
              <a:spcAft>
                <a:spcPts val="1200"/>
              </a:spcAft>
              <a:buClrTx/>
              <a:buSzTx/>
              <a:buFont typeface="Arial" panose="020B0604020202020204" pitchFamily="34" charset="0"/>
              <a:buChar char="•"/>
              <a:tabLst/>
              <a:defRPr/>
            </a:pPr>
            <a:r>
              <a:rPr kumimoji="0" lang="es-US" sz="18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Deberá pagar la prima más alta por el doble de la cantidad de años que podría haber tenido la Parte A, pero no se inscribió</a:t>
            </a:r>
          </a:p>
        </p:txBody>
      </p:sp>
      <p:pic>
        <p:nvPicPr>
          <p:cNvPr id="7" name="Picture 6" descr="Imagen de una pareja que mira una computadora portátil">
            <a:extLst>
              <a:ext uri="{FF2B5EF4-FFF2-40B4-BE49-F238E27FC236}">
                <a16:creationId xmlns:a16="http://schemas.microsoft.com/office/drawing/2014/main" id="{120440C6-752E-4660-B72E-EF553EED21C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153400" y="1861473"/>
            <a:ext cx="3200401" cy="4267322"/>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3B503390-E524-4008-87AD-8D27A8B6F417}"/>
              </a:ext>
            </a:extLst>
          </p:cNvPr>
          <p:cNvSpPr>
            <a:spLocks noGrp="1"/>
          </p:cNvSpPr>
          <p:nvPr>
            <p:ph type="sldNum" sz="quarter" idx="12"/>
          </p:nvPr>
        </p:nvSpPr>
        <p:spPr/>
        <p:txBody>
          <a:bodyPr/>
          <a:lstStyle/>
          <a:p>
            <a:fld id="{48F63A3B-78C7-47BE-AE5E-E10140E04643}" type="slidenum">
              <a:rPr lang="en-US" smtClean="0"/>
              <a:pPr/>
              <a:t>35</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114426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6">
                                            <p:txEl>
                                              <p:pRg st="3" end="3"/>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a:t>Lo que paga en Medicare Original en 2023: Parte A</a:t>
            </a:r>
          </a:p>
        </p:txBody>
      </p:sp>
      <p:graphicFrame>
        <p:nvGraphicFramePr>
          <p:cNvPr id="6" name="Table 5" descr="Tabla: Internación $1,184 de deducible y ningún coseguro por los días 1 a 60 de cada período de beneficios  $296 por día para los días 61 a 90 de cada período de beneficios  $592 por &quot;días de reserva de por vida&quot; después del día 90 de cada período de beneficios (y hasta 60 días en toda su vida)  Servicios de salud mental para pacientes internados en hospital psiquiátrico limitado a 190 días de reserva   Estadía en Centro de Enfermería Especializada $0 por los primeros 20 días de cada período de beneficios  $148 por día para los días 21 a 100 de cada período de beneficios  Todos los costos por cada día después del día 100 en un período de beneficios   Cuidado de la Salud en el Hogar $0 por servicios de cuidado de la salud en el hogar  20 % del monto aprobado por Medicare para equipos médicos duraderos. "/>
          <p:cNvGraphicFramePr>
            <a:graphicFrameLocks noGrp="1"/>
          </p:cNvGraphicFramePr>
          <p:nvPr>
            <p:extLst>
              <p:ext uri="{D42A27DB-BD31-4B8C-83A1-F6EECF244321}">
                <p14:modId xmlns:p14="http://schemas.microsoft.com/office/powerpoint/2010/main" val="1279185557"/>
              </p:ext>
            </p:extLst>
          </p:nvPr>
        </p:nvGraphicFramePr>
        <p:xfrm>
          <a:off x="559983" y="1120776"/>
          <a:ext cx="11072034" cy="5359398"/>
        </p:xfrm>
        <a:graphic>
          <a:graphicData uri="http://schemas.openxmlformats.org/drawingml/2006/table">
            <a:tbl>
              <a:tblPr firstRow="1" bandRow="1">
                <a:tableStyleId>{5FD0F851-EC5A-4D38-B0AD-8093EC10F338}</a:tableStyleId>
              </a:tblPr>
              <a:tblGrid>
                <a:gridCol w="1501292">
                  <a:extLst>
                    <a:ext uri="{9D8B030D-6E8A-4147-A177-3AD203B41FA5}">
                      <a16:colId xmlns:a16="http://schemas.microsoft.com/office/drawing/2014/main" val="20000"/>
                    </a:ext>
                  </a:extLst>
                </a:gridCol>
                <a:gridCol w="9570742">
                  <a:extLst>
                    <a:ext uri="{9D8B030D-6E8A-4147-A177-3AD203B41FA5}">
                      <a16:colId xmlns:a16="http://schemas.microsoft.com/office/drawing/2014/main" val="20001"/>
                    </a:ext>
                  </a:extLst>
                </a:gridCol>
              </a:tblGrid>
              <a:tr h="2058754">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spcBef>
                          <a:spcPts val="0"/>
                        </a:spcBef>
                      </a:pPr>
                      <a:r>
                        <a:rPr lang="es-US" sz="1600" b="1" baseline="0" dirty="0">
                          <a:solidFill>
                            <a:srgbClr val="00529B"/>
                          </a:solidFill>
                        </a:rPr>
                        <a:t>Hospitalización</a:t>
                      </a:r>
                    </a:p>
                  </a:txBody>
                  <a:tcPr marL="68580" marR="68580" marT="34288" marB="34288">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28600" indent="-228600">
                        <a:spcBef>
                          <a:spcPts val="0"/>
                        </a:spcBef>
                        <a:spcAft>
                          <a:spcPts val="300"/>
                        </a:spcAft>
                        <a:buFont typeface="Wingdings" pitchFamily="2" charset="2"/>
                        <a:buChar char="§"/>
                      </a:pPr>
                      <a:r>
                        <a:rPr lang="es-US" sz="1600" b="0" baseline="0">
                          <a:solidFill>
                            <a:srgbClr val="00529B"/>
                          </a:solidFill>
                        </a:rPr>
                        <a:t>Deducible de $1600 por cada período de beneficios.</a:t>
                      </a:r>
                    </a:p>
                    <a:p>
                      <a:pPr marL="228600" indent="-228600">
                        <a:spcBef>
                          <a:spcPts val="0"/>
                        </a:spcBef>
                        <a:spcAft>
                          <a:spcPts val="300"/>
                        </a:spcAft>
                        <a:buFont typeface="Wingdings" pitchFamily="2" charset="2"/>
                        <a:buChar char="§"/>
                      </a:pPr>
                      <a:r>
                        <a:rPr lang="es-US" sz="1600" b="0" baseline="0">
                          <a:solidFill>
                            <a:srgbClr val="00529B"/>
                          </a:solidFill>
                        </a:rPr>
                        <a:t>Días 1-60: $0 de coseguro por cada período de beneficios.</a:t>
                      </a:r>
                    </a:p>
                    <a:p>
                      <a:pPr marL="228600" indent="-228600">
                        <a:spcBef>
                          <a:spcPts val="0"/>
                        </a:spcBef>
                        <a:spcAft>
                          <a:spcPts val="300"/>
                        </a:spcAft>
                        <a:buFont typeface="Wingdings" pitchFamily="2" charset="2"/>
                        <a:buChar char="§"/>
                      </a:pPr>
                      <a:r>
                        <a:rPr lang="es-US" sz="1600" b="0" baseline="0">
                          <a:solidFill>
                            <a:srgbClr val="00529B"/>
                          </a:solidFill>
                        </a:rPr>
                        <a:t>Días 61-90: $400 de coseguro por día de cada período de beneficios.</a:t>
                      </a:r>
                    </a:p>
                    <a:p>
                      <a:pPr marL="228600" indent="-228600">
                        <a:spcBef>
                          <a:spcPts val="0"/>
                        </a:spcBef>
                        <a:spcAft>
                          <a:spcPts val="300"/>
                        </a:spcAft>
                        <a:buFont typeface="Wingdings" pitchFamily="2" charset="2"/>
                        <a:buChar char="§"/>
                      </a:pPr>
                      <a:r>
                        <a:rPr lang="es-US" sz="1600" b="0" baseline="0">
                          <a:solidFill>
                            <a:srgbClr val="00529B"/>
                          </a:solidFill>
                        </a:rPr>
                        <a:t>Día 91 y posteriores: $800 de coseguro por cada "día de reserva de por vida" después del día 90 por cada período de beneficios (hasta 60 días durante toda su vida).</a:t>
                      </a:r>
                    </a:p>
                    <a:p>
                      <a:pPr marL="228600" indent="-228600">
                        <a:spcBef>
                          <a:spcPts val="0"/>
                        </a:spcBef>
                        <a:spcAft>
                          <a:spcPts val="300"/>
                        </a:spcAft>
                        <a:buFont typeface="Wingdings" pitchFamily="2" charset="2"/>
                        <a:buChar char="§"/>
                      </a:pPr>
                      <a:r>
                        <a:rPr lang="es-US" sz="1600" b="0" baseline="0">
                          <a:solidFill>
                            <a:srgbClr val="00529B"/>
                          </a:solidFill>
                        </a:rPr>
                        <a:t>Después de los días de reserva de por vida: todos los costos.</a:t>
                      </a:r>
                    </a:p>
                    <a:p>
                      <a:pPr marL="0" indent="0">
                        <a:spcBef>
                          <a:spcPts val="0"/>
                        </a:spcBef>
                        <a:spcAft>
                          <a:spcPts val="300"/>
                        </a:spcAft>
                        <a:buFont typeface="Wingdings" pitchFamily="2" charset="2"/>
                        <a:buNone/>
                      </a:pPr>
                      <a:r>
                        <a:rPr lang="es-US" sz="1600" b="1" baseline="0">
                          <a:solidFill>
                            <a:srgbClr val="00529B"/>
                          </a:solidFill>
                        </a:rPr>
                        <a:t>NOTA: </a:t>
                      </a:r>
                      <a:r>
                        <a:rPr lang="es-US" sz="1600" b="0" baseline="0">
                          <a:solidFill>
                            <a:srgbClr val="00529B"/>
                          </a:solidFill>
                        </a:rPr>
                        <a:t>Paga por servicios de enfermería privados, un televisor o un teléfono en su habitación. Paga por una habitación privada, salvo cuando sea necesario por razones médicas.</a:t>
                      </a:r>
                    </a:p>
                  </a:txBody>
                  <a:tcPr marL="68580" marR="68580" marT="34288" marB="34288">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3149602">
                <a:tc>
                  <a:txBody>
                    <a:bodyPr/>
                    <a:lstStyle/>
                    <a:p>
                      <a:pPr>
                        <a:spcBef>
                          <a:spcPts val="0"/>
                        </a:spcBef>
                      </a:pPr>
                      <a:r>
                        <a:rPr lang="es-US" sz="1600" b="1" dirty="0">
                          <a:solidFill>
                            <a:srgbClr val="00529B"/>
                          </a:solidFill>
                        </a:rPr>
                        <a:t>Ingreso por Salud Mental</a:t>
                      </a:r>
                    </a:p>
                  </a:txBody>
                  <a:tcPr marL="68580" marR="68580" marT="34288" marB="34288">
                    <a:lnR w="12700" cap="flat" cmpd="sng" algn="ctr">
                      <a:solidFill>
                        <a:schemeClr val="accent5">
                          <a:lumMod val="40000"/>
                          <a:lumOff val="60000"/>
                        </a:schemeClr>
                      </a:solidFill>
                      <a:prstDash val="solid"/>
                      <a:round/>
                      <a:headEnd type="none" w="med" len="med"/>
                      <a:tailEnd type="none" w="med" len="med"/>
                    </a:lnR>
                  </a:tcPr>
                </a:tc>
                <a:tc>
                  <a:txBody>
                    <a:bodyPr/>
                    <a:lstStyle/>
                    <a:p>
                      <a:pPr marL="228600" indent="-228600">
                        <a:spcBef>
                          <a:spcPts val="0"/>
                        </a:spcBef>
                        <a:spcAft>
                          <a:spcPts val="300"/>
                        </a:spcAft>
                        <a:buFont typeface="Wingdings" pitchFamily="2" charset="2"/>
                        <a:buChar char="§"/>
                      </a:pPr>
                      <a:r>
                        <a:rPr lang="es-US" sz="1600" b="0" dirty="0">
                          <a:solidFill>
                            <a:srgbClr val="00529B"/>
                          </a:solidFill>
                        </a:rPr>
                        <a:t>Deducible de $1600 por cada período de beneficios.</a:t>
                      </a:r>
                    </a:p>
                    <a:p>
                      <a:pPr marL="228600" indent="-228600">
                        <a:spcBef>
                          <a:spcPts val="0"/>
                        </a:spcBef>
                        <a:spcAft>
                          <a:spcPts val="300"/>
                        </a:spcAft>
                        <a:buFont typeface="Wingdings" pitchFamily="2" charset="2"/>
                        <a:buChar char="§"/>
                      </a:pPr>
                      <a:r>
                        <a:rPr lang="es-US" sz="1600" b="0" dirty="0">
                          <a:solidFill>
                            <a:srgbClr val="00529B"/>
                          </a:solidFill>
                        </a:rPr>
                        <a:t>Días 1-60: $0 de </a:t>
                      </a:r>
                      <a:r>
                        <a:rPr lang="es-US" sz="1600" b="0" dirty="0" err="1">
                          <a:solidFill>
                            <a:srgbClr val="00529B"/>
                          </a:solidFill>
                        </a:rPr>
                        <a:t>coseguro</a:t>
                      </a:r>
                      <a:r>
                        <a:rPr lang="es-US" sz="1600" b="0" dirty="0">
                          <a:solidFill>
                            <a:srgbClr val="00529B"/>
                          </a:solidFill>
                        </a:rPr>
                        <a:t> por día de cada período de beneficios.</a:t>
                      </a:r>
                    </a:p>
                    <a:p>
                      <a:pPr marL="228600" indent="-228600">
                        <a:spcBef>
                          <a:spcPts val="0"/>
                        </a:spcBef>
                        <a:spcAft>
                          <a:spcPts val="300"/>
                        </a:spcAft>
                        <a:buFont typeface="Wingdings" pitchFamily="2" charset="2"/>
                        <a:buChar char="§"/>
                      </a:pPr>
                      <a:r>
                        <a:rPr lang="es-US" sz="1600" b="0" dirty="0">
                          <a:solidFill>
                            <a:srgbClr val="00529B"/>
                          </a:solidFill>
                        </a:rPr>
                        <a:t>Días 61-90: </a:t>
                      </a:r>
                      <a:r>
                        <a:rPr lang="es-US" sz="1600" b="0" dirty="0" err="1">
                          <a:solidFill>
                            <a:srgbClr val="00529B"/>
                          </a:solidFill>
                        </a:rPr>
                        <a:t>Coseguro</a:t>
                      </a:r>
                      <a:r>
                        <a:rPr lang="es-US" sz="1600" b="0" dirty="0">
                          <a:solidFill>
                            <a:srgbClr val="00529B"/>
                          </a:solidFill>
                        </a:rPr>
                        <a:t> de $400 por día para cada período de beneficios.</a:t>
                      </a:r>
                    </a:p>
                    <a:p>
                      <a:pPr marL="228600" indent="-228600">
                        <a:spcBef>
                          <a:spcPts val="0"/>
                        </a:spcBef>
                        <a:spcAft>
                          <a:spcPts val="300"/>
                        </a:spcAft>
                        <a:buFont typeface="Wingdings" pitchFamily="2" charset="2"/>
                        <a:buChar char="§"/>
                      </a:pPr>
                      <a:r>
                        <a:rPr lang="es-US" sz="1600" b="0" dirty="0">
                          <a:solidFill>
                            <a:srgbClr val="00529B"/>
                          </a:solidFill>
                        </a:rPr>
                        <a:t>Día 91 y posteriores: </a:t>
                      </a:r>
                      <a:r>
                        <a:rPr lang="es-US" sz="1600" b="0" dirty="0" err="1">
                          <a:solidFill>
                            <a:srgbClr val="00529B"/>
                          </a:solidFill>
                        </a:rPr>
                        <a:t>Coseguro</a:t>
                      </a:r>
                      <a:r>
                        <a:rPr lang="es-US" sz="1600" b="0" dirty="0">
                          <a:solidFill>
                            <a:srgbClr val="00529B"/>
                          </a:solidFill>
                        </a:rPr>
                        <a:t> de $800 por cada "día de reserva de por vida" después del día 90 de cada período de beneficios (hasta 60 días durante toda la vida).</a:t>
                      </a:r>
                    </a:p>
                    <a:p>
                      <a:pPr marL="228600" indent="-228600">
                        <a:spcBef>
                          <a:spcPts val="0"/>
                        </a:spcBef>
                        <a:spcAft>
                          <a:spcPts val="300"/>
                        </a:spcAft>
                        <a:buFont typeface="Wingdings" pitchFamily="2" charset="2"/>
                        <a:buChar char="§"/>
                      </a:pPr>
                      <a:r>
                        <a:rPr lang="es-US" sz="1600" b="0" dirty="0">
                          <a:solidFill>
                            <a:srgbClr val="00529B"/>
                          </a:solidFill>
                        </a:rPr>
                        <a:t>Después de los días de reserva de por vida: todos los costos. </a:t>
                      </a:r>
                    </a:p>
                    <a:p>
                      <a:pPr marL="228600" indent="-228600">
                        <a:spcBef>
                          <a:spcPts val="0"/>
                        </a:spcBef>
                        <a:spcAft>
                          <a:spcPts val="1200"/>
                        </a:spcAft>
                        <a:buFont typeface="Wingdings" pitchFamily="2" charset="2"/>
                        <a:buChar char="§"/>
                      </a:pPr>
                      <a:r>
                        <a:rPr lang="es-US" sz="1600" b="0" strike="noStrike" dirty="0">
                          <a:solidFill>
                            <a:srgbClr val="00529B"/>
                          </a:solidFill>
                        </a:rPr>
                        <a:t>20 %</a:t>
                      </a:r>
                      <a:r>
                        <a:rPr lang="es-US" sz="1600" b="0" dirty="0">
                          <a:solidFill>
                            <a:srgbClr val="00529B"/>
                          </a:solidFill>
                        </a:rPr>
                        <a:t> del importe aprobado por Medicare para los servicios de salud mental que recibe de médicos y otros proveedores mientras esté internado en el hospital.</a:t>
                      </a:r>
                    </a:p>
                    <a:p>
                      <a:pPr marL="0" indent="0">
                        <a:spcBef>
                          <a:spcPts val="0"/>
                        </a:spcBef>
                        <a:spcAft>
                          <a:spcPts val="300"/>
                        </a:spcAft>
                        <a:buFont typeface="Wingdings" pitchFamily="2" charset="2"/>
                        <a:buNone/>
                      </a:pPr>
                      <a:r>
                        <a:rPr lang="es-US" sz="1600" b="1" dirty="0">
                          <a:solidFill>
                            <a:srgbClr val="00529B"/>
                          </a:solidFill>
                        </a:rPr>
                        <a:t>NOTA: </a:t>
                      </a:r>
                      <a:r>
                        <a:rPr lang="es-US" sz="1600" b="0" dirty="0">
                          <a:solidFill>
                            <a:srgbClr val="00529B"/>
                          </a:solidFill>
                        </a:rPr>
                        <a:t>No hay límite para la cantidad de períodos de beneficios que se le permite cuando recibe atención de salud mental en un hospital general. También puede tener varios períodos de beneficios en que recibe atención en un hospital psiquiátrico. Recuerde, hay un límite de por vida de 190 días.</a:t>
                      </a:r>
                    </a:p>
                  </a:txBody>
                  <a:tcPr marL="68580" marR="68580" marT="34288" marB="34288">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502645474"/>
                  </a:ext>
                </a:extLst>
              </a:tr>
            </a:tbl>
          </a:graphicData>
        </a:graphic>
      </p:graphicFrame>
      <p:sp>
        <p:nvSpPr>
          <p:cNvPr id="5" name="Slide Number Placeholder 4">
            <a:extLst>
              <a:ext uri="{FF2B5EF4-FFF2-40B4-BE49-F238E27FC236}">
                <a16:creationId xmlns:a16="http://schemas.microsoft.com/office/drawing/2014/main" id="{6E02CD9A-60A6-4F72-B786-77EC7DB424CB}"/>
              </a:ext>
            </a:extLst>
          </p:cNvPr>
          <p:cNvSpPr>
            <a:spLocks noGrp="1"/>
          </p:cNvSpPr>
          <p:nvPr>
            <p:ph type="sldNum" sz="quarter" idx="12"/>
          </p:nvPr>
        </p:nvSpPr>
        <p:spPr/>
        <p:txBody>
          <a:bodyPr/>
          <a:lstStyle/>
          <a:p>
            <a:fld id="{48F63A3B-78C7-47BE-AE5E-E10140E04643}" type="slidenum">
              <a:rPr lang="en-US" smtClean="0"/>
              <a:pPr/>
              <a:t>36</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3049196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8"/>
            <a:ext cx="12192000" cy="950592"/>
          </a:xfrm>
        </p:spPr>
        <p:txBody>
          <a:bodyPr>
            <a:normAutofit/>
          </a:bodyPr>
          <a:lstStyle/>
          <a:p>
            <a:r>
              <a:rPr lang="es-US" sz="2800"/>
              <a:t>Lo que paga en Medicare Original en 2023: Parte A </a:t>
            </a:r>
            <a:br>
              <a:rPr lang="es-US" sz="2800"/>
            </a:br>
            <a:r>
              <a:rPr lang="es-US" sz="2800"/>
              <a:t>(continuación)</a:t>
            </a:r>
          </a:p>
        </p:txBody>
      </p:sp>
      <p:graphicFrame>
        <p:nvGraphicFramePr>
          <p:cNvPr id="8" name="Table 7" descr="Tabla de lo que paga en Medicare Original (continuación)"/>
          <p:cNvGraphicFramePr>
            <a:graphicFrameLocks noGrp="1"/>
          </p:cNvGraphicFramePr>
          <p:nvPr>
            <p:extLst>
              <p:ext uri="{D42A27DB-BD31-4B8C-83A1-F6EECF244321}">
                <p14:modId xmlns:p14="http://schemas.microsoft.com/office/powerpoint/2010/main" val="755435584"/>
              </p:ext>
            </p:extLst>
          </p:nvPr>
        </p:nvGraphicFramePr>
        <p:xfrm>
          <a:off x="440151" y="985521"/>
          <a:ext cx="11311698" cy="5561519"/>
        </p:xfrm>
        <a:graphic>
          <a:graphicData uri="http://schemas.openxmlformats.org/drawingml/2006/table">
            <a:tbl>
              <a:tblPr firstRow="1" bandRow="1">
                <a:tableStyleId>{5FD0F851-EC5A-4D38-B0AD-8093EC10F338}</a:tableStyleId>
              </a:tblPr>
              <a:tblGrid>
                <a:gridCol w="2194561">
                  <a:extLst>
                    <a:ext uri="{9D8B030D-6E8A-4147-A177-3AD203B41FA5}">
                      <a16:colId xmlns:a16="http://schemas.microsoft.com/office/drawing/2014/main" val="2709976093"/>
                    </a:ext>
                  </a:extLst>
                </a:gridCol>
                <a:gridCol w="9117137">
                  <a:extLst>
                    <a:ext uri="{9D8B030D-6E8A-4147-A177-3AD203B41FA5}">
                      <a16:colId xmlns:a16="http://schemas.microsoft.com/office/drawing/2014/main" val="1580185984"/>
                    </a:ext>
                  </a:extLst>
                </a:gridCol>
              </a:tblGrid>
              <a:tr h="101473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spcAft>
                          <a:spcPts val="1200"/>
                        </a:spcAft>
                      </a:pPr>
                      <a:r>
                        <a:rPr lang="es-US" sz="1600" b="1" dirty="0" err="1">
                          <a:solidFill>
                            <a:srgbClr val="00529B"/>
                          </a:solidFill>
                        </a:rPr>
                        <a:t>Estadia</a:t>
                      </a:r>
                      <a:r>
                        <a:rPr lang="es-US" sz="1600" b="1" dirty="0">
                          <a:solidFill>
                            <a:srgbClr val="00529B"/>
                          </a:solidFill>
                        </a:rPr>
                        <a:t> en un Centro de enfermería especializada (SNF, por sus siglas en inglés)</a:t>
                      </a:r>
                    </a:p>
                  </a:txBody>
                  <a:tcPr marL="68580" marR="68580" marT="34288" marB="34288">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spcBef>
                          <a:spcPts val="0"/>
                        </a:spcBef>
                        <a:spcAft>
                          <a:spcPts val="600"/>
                        </a:spcAft>
                        <a:buFont typeface="Wingdings" pitchFamily="2" charset="2"/>
                        <a:buChar char="§"/>
                      </a:pPr>
                      <a:r>
                        <a:rPr lang="es-US" sz="1600" b="0" dirty="0">
                          <a:solidFill>
                            <a:srgbClr val="00529B"/>
                          </a:solidFill>
                        </a:rPr>
                        <a:t>Días 1-20: $0 por cada período de beneficios.</a:t>
                      </a:r>
                    </a:p>
                    <a:p>
                      <a:pPr marL="228600" indent="-228600">
                        <a:spcBef>
                          <a:spcPts val="0"/>
                        </a:spcBef>
                        <a:spcAft>
                          <a:spcPts val="600"/>
                        </a:spcAft>
                        <a:buFont typeface="Wingdings" pitchFamily="2" charset="2"/>
                        <a:buChar char="§"/>
                      </a:pPr>
                      <a:r>
                        <a:rPr lang="es-US" sz="1600" b="0" dirty="0">
                          <a:solidFill>
                            <a:srgbClr val="00529B"/>
                          </a:solidFill>
                        </a:rPr>
                        <a:t>Días 21-100: $200 de </a:t>
                      </a:r>
                      <a:r>
                        <a:rPr lang="es-US" sz="1600" b="0" dirty="0" err="1">
                          <a:solidFill>
                            <a:srgbClr val="00529B"/>
                          </a:solidFill>
                        </a:rPr>
                        <a:t>coseguro</a:t>
                      </a:r>
                      <a:r>
                        <a:rPr lang="es-US" sz="1600" b="0" dirty="0">
                          <a:solidFill>
                            <a:srgbClr val="00529B"/>
                          </a:solidFill>
                        </a:rPr>
                        <a:t> por día por cada período de beneficios.</a:t>
                      </a:r>
                    </a:p>
                    <a:p>
                      <a:pPr marL="228600" indent="-228600">
                        <a:spcBef>
                          <a:spcPts val="0"/>
                        </a:spcBef>
                        <a:spcAft>
                          <a:spcPts val="600"/>
                        </a:spcAft>
                        <a:buFont typeface="Wingdings" pitchFamily="2" charset="2"/>
                        <a:buChar char="§"/>
                      </a:pPr>
                      <a:r>
                        <a:rPr lang="es-US" sz="1600" b="0" dirty="0">
                          <a:solidFill>
                            <a:srgbClr val="00529B"/>
                          </a:solidFill>
                        </a:rPr>
                        <a:t>Días 101 y después: todos los costos.</a:t>
                      </a:r>
                    </a:p>
                  </a:txBody>
                  <a:tcPr marL="68580" marR="68580" marT="34288" marB="34288">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2542352796"/>
                  </a:ext>
                </a:extLst>
              </a:tr>
              <a:tr h="68714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spcAft>
                          <a:spcPts val="1200"/>
                        </a:spcAft>
                      </a:pPr>
                      <a:r>
                        <a:rPr lang="es-US" sz="1600" b="1" dirty="0">
                          <a:solidFill>
                            <a:srgbClr val="00529B"/>
                          </a:solidFill>
                        </a:rPr>
                        <a:t>Atención Médica </a:t>
                      </a:r>
                      <a:br>
                        <a:rPr lang="es-US" sz="1600" b="1" dirty="0">
                          <a:solidFill>
                            <a:srgbClr val="00529B"/>
                          </a:solidFill>
                        </a:rPr>
                      </a:br>
                      <a:r>
                        <a:rPr lang="es-US" sz="1600" b="1" dirty="0">
                          <a:solidFill>
                            <a:srgbClr val="00529B"/>
                          </a:solidFill>
                        </a:rPr>
                        <a:t>en el Hogar</a:t>
                      </a:r>
                    </a:p>
                  </a:txBody>
                  <a:tcPr marL="68580" marR="68580" marT="34288" marB="34288">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spcBef>
                          <a:spcPts val="0"/>
                        </a:spcBef>
                        <a:spcAft>
                          <a:spcPts val="600"/>
                        </a:spcAft>
                        <a:buFont typeface="Wingdings" pitchFamily="2" charset="2"/>
                        <a:buChar char="§"/>
                        <a:tabLst>
                          <a:tab pos="288925" algn="l"/>
                        </a:tabLst>
                      </a:pPr>
                      <a:r>
                        <a:rPr lang="es-US" sz="1600" b="0" dirty="0">
                          <a:solidFill>
                            <a:srgbClr val="00529B"/>
                          </a:solidFill>
                        </a:rPr>
                        <a:t>$0 por servicios de atención médica en el hogar.</a:t>
                      </a:r>
                    </a:p>
                    <a:p>
                      <a:pPr marL="228600" indent="-228600">
                        <a:spcBef>
                          <a:spcPts val="0"/>
                        </a:spcBef>
                        <a:spcAft>
                          <a:spcPts val="600"/>
                        </a:spcAft>
                        <a:buFont typeface="Wingdings" pitchFamily="2" charset="2"/>
                        <a:buChar char="§"/>
                        <a:tabLst>
                          <a:tab pos="288925" algn="l"/>
                        </a:tabLst>
                      </a:pPr>
                      <a:r>
                        <a:rPr lang="es-US" sz="1600" b="0" dirty="0">
                          <a:solidFill>
                            <a:srgbClr val="00529B"/>
                          </a:solidFill>
                        </a:rPr>
                        <a:t>20 % del monto aprobado por Medicare para equipos médicos duraderos (DME, por sus siglas en inglés).</a:t>
                      </a:r>
                    </a:p>
                  </a:txBody>
                  <a:tcPr marL="68580" marR="68580" marT="34288" marB="34288">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830274200"/>
                  </a:ext>
                </a:extLst>
              </a:tr>
              <a:tr h="270998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spcAft>
                          <a:spcPts val="1200"/>
                        </a:spcAft>
                      </a:pPr>
                      <a:r>
                        <a:rPr lang="es-US" sz="1600" b="1" dirty="0">
                          <a:solidFill>
                            <a:srgbClr val="00529B"/>
                          </a:solidFill>
                        </a:rPr>
                        <a:t>Cuidados de hospicio</a:t>
                      </a:r>
                    </a:p>
                  </a:txBody>
                  <a:tcPr marL="68580" marR="68580" marT="34288" marB="34288">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5425" marR="0" lvl="0" indent="-225425" algn="l" defTabSz="514338"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s-US" sz="1600" b="0" dirty="0">
                          <a:solidFill>
                            <a:srgbClr val="00529B"/>
                          </a:solidFill>
                        </a:rPr>
                        <a:t>$0 por cuidados de hospicio</a:t>
                      </a:r>
                    </a:p>
                    <a:p>
                      <a:pPr marL="225425" marR="0" lvl="0" indent="-225425" algn="l" defTabSz="514338"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s-US" sz="1600" b="0" dirty="0">
                          <a:solidFill>
                            <a:srgbClr val="00529B"/>
                          </a:solidFill>
                        </a:rPr>
                        <a:t>Podría tener que pagar un copago de un máximo de $5 por cada medicamento recetado y otros productos similares para alivio de dolores y control de síntomas mientras esté en casa. En el caso poco común de que su medicamento no esté cubierto por el beneficio de cuidados paliativos, su proveedor de cuidados paliativos debe comunicarse con su plan de medicamentos de Medicare para ver si está cubierto por la cobertura de medicamentos de Medicare (Parte D). </a:t>
                      </a:r>
                    </a:p>
                    <a:p>
                      <a:pPr marL="225425" marR="0" lvl="0" indent="-225425" algn="l" defTabSz="514338"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s-US" sz="1600" b="0" dirty="0">
                          <a:solidFill>
                            <a:srgbClr val="00529B"/>
                          </a:solidFill>
                        </a:rPr>
                        <a:t>Es posible que deba pagar un 5% del costo aprobado por Medicare para cuidado de relevo de </a:t>
                      </a:r>
                      <a:br>
                        <a:rPr lang="es-US" sz="1600" b="0" dirty="0">
                          <a:solidFill>
                            <a:srgbClr val="00529B"/>
                          </a:solidFill>
                        </a:rPr>
                      </a:br>
                      <a:r>
                        <a:rPr lang="es-US" sz="1600" b="0" dirty="0">
                          <a:solidFill>
                            <a:srgbClr val="00529B"/>
                          </a:solidFill>
                        </a:rPr>
                        <a:t>paciente ingresado.</a:t>
                      </a:r>
                    </a:p>
                    <a:p>
                      <a:pPr marL="225425" marR="0" lvl="0" indent="-225425" algn="l" defTabSz="514338"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s-US" sz="1600" b="0" dirty="0">
                          <a:solidFill>
                            <a:srgbClr val="00529B"/>
                          </a:solidFill>
                        </a:rPr>
                        <a:t>Medicare no cubre los gastos de habitación y comida cuando recibe cuidados de hospicio en el hogar o en otra institución en la que resida (como un asilo de ancianos).</a:t>
                      </a:r>
                    </a:p>
                  </a:txBody>
                  <a:tcPr marL="68580" marR="68580" marT="34288" marB="34288">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532046859"/>
                  </a:ext>
                </a:extLst>
              </a:tr>
              <a:tr h="109486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spcAft>
                          <a:spcPts val="1200"/>
                        </a:spcAft>
                      </a:pPr>
                      <a:r>
                        <a:rPr lang="es-US" sz="1600" b="1" dirty="0">
                          <a:solidFill>
                            <a:srgbClr val="00529B"/>
                          </a:solidFill>
                        </a:rPr>
                        <a:t>Sangre</a:t>
                      </a:r>
                    </a:p>
                  </a:txBody>
                  <a:tcPr marL="68580" marR="68580" marT="34288" marB="34288">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spcBef>
                          <a:spcPts val="0"/>
                        </a:spcBef>
                        <a:spcAft>
                          <a:spcPts val="600"/>
                        </a:spcAft>
                        <a:buFont typeface="Wingdings" panose="05000000000000000000" pitchFamily="2" charset="2"/>
                        <a:buChar char="§"/>
                      </a:pPr>
                      <a:r>
                        <a:rPr lang="es-US" sz="1600" b="0" u="none" strike="noStrike" baseline="0" dirty="0">
                          <a:solidFill>
                            <a:srgbClr val="00529B"/>
                          </a:solidFill>
                        </a:rPr>
                        <a:t>Si el hospital la obtiene de un banco de sangre sin cargo, no deberá pagar.</a:t>
                      </a:r>
                    </a:p>
                    <a:p>
                      <a:pPr marL="228600" indent="-228600">
                        <a:spcBef>
                          <a:spcPts val="0"/>
                        </a:spcBef>
                        <a:spcAft>
                          <a:spcPts val="600"/>
                        </a:spcAft>
                        <a:buFont typeface="Wingdings" panose="05000000000000000000" pitchFamily="2" charset="2"/>
                        <a:buChar char="§"/>
                      </a:pPr>
                      <a:r>
                        <a:rPr lang="es-US" sz="1600" b="0" dirty="0">
                          <a:solidFill>
                            <a:srgbClr val="00529B"/>
                          </a:solidFill>
                        </a:rPr>
                        <a:t>Si el hospital tiene que comprar sangre para usted, debe pagar los costos del hospital por las primeras 3 unidades de sangre que reciba en un año calendario o que usted u otra persona donen la sangre.</a:t>
                      </a:r>
                    </a:p>
                  </a:txBody>
                  <a:tcPr marL="68580" marR="68580" marT="34288" marB="34288">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287757664"/>
                  </a:ext>
                </a:extLst>
              </a:tr>
            </a:tbl>
          </a:graphicData>
        </a:graphic>
      </p:graphicFrame>
      <p:sp>
        <p:nvSpPr>
          <p:cNvPr id="5" name="Slide Number Placeholder 4">
            <a:extLst>
              <a:ext uri="{FF2B5EF4-FFF2-40B4-BE49-F238E27FC236}">
                <a16:creationId xmlns:a16="http://schemas.microsoft.com/office/drawing/2014/main" id="{46B41C74-7A7C-430B-B094-482D00F3F007}"/>
              </a:ext>
            </a:extLst>
          </p:cNvPr>
          <p:cNvSpPr>
            <a:spLocks noGrp="1"/>
          </p:cNvSpPr>
          <p:nvPr>
            <p:ph type="sldNum" sz="quarter" idx="12"/>
          </p:nvPr>
        </p:nvSpPr>
        <p:spPr/>
        <p:txBody>
          <a:bodyPr/>
          <a:lstStyle/>
          <a:p>
            <a:fld id="{48F63A3B-78C7-47BE-AE5E-E10140E04643}" type="slidenum">
              <a:rPr lang="en-US" smtClean="0"/>
              <a:pPr/>
              <a:t>37</a:t>
            </a:fld>
            <a:endParaRPr lang="en-US"/>
          </a:p>
        </p:txBody>
      </p:sp>
      <p:sp>
        <p:nvSpPr>
          <p:cNvPr id="3" name="Footer Placeholder 2"/>
          <p:cNvSpPr>
            <a:spLocks noGrp="1"/>
          </p:cNvSpPr>
          <p:nvPr>
            <p:ph type="ftr" sz="quarter" idx="11"/>
          </p:nvPr>
        </p:nvSpPr>
        <p:spPr>
          <a:xfrm>
            <a:off x="4038600" y="6597959"/>
            <a:ext cx="5025452" cy="260041"/>
          </a:xfrm>
        </p:spPr>
        <p:txBody>
          <a:bodyPr/>
          <a:lstStyle/>
          <a:p>
            <a:r>
              <a:rPr lang="es-US" dirty="0"/>
              <a:t>Comenzando con Medicare</a:t>
            </a:r>
          </a:p>
        </p:txBody>
      </p:sp>
      <p:sp>
        <p:nvSpPr>
          <p:cNvPr id="2" name="Date Placeholder 1"/>
          <p:cNvSpPr>
            <a:spLocks noGrp="1"/>
          </p:cNvSpPr>
          <p:nvPr>
            <p:ph type="dt" sz="half" idx="10"/>
          </p:nvPr>
        </p:nvSpPr>
        <p:spPr>
          <a:xfrm>
            <a:off x="665921" y="6597959"/>
            <a:ext cx="2743200" cy="260041"/>
          </a:xfrm>
        </p:spPr>
        <p:txBody>
          <a:bodyPr/>
          <a:lstStyle/>
          <a:p>
            <a:r>
              <a:rPr lang="es-US" dirty="0"/>
              <a:t>Mayo de 2023</a:t>
            </a:r>
          </a:p>
        </p:txBody>
      </p:sp>
    </p:spTree>
    <p:custDataLst>
      <p:tags r:id="rId1"/>
    </p:custDataLst>
    <p:extLst>
      <p:ext uri="{BB962C8B-B14F-4D97-AF65-F5344CB8AC3E}">
        <p14:creationId xmlns:p14="http://schemas.microsoft.com/office/powerpoint/2010/main" val="28514616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Períodos de beneficios en Medicare Original</a:t>
            </a:r>
          </a:p>
        </p:txBody>
      </p:sp>
      <p:grpSp>
        <p:nvGrpSpPr>
          <p:cNvPr id="5" name="Group 4" descr="Banner informativo con el texto: Los períodos de beneficios pueden extenderse a través de años calendario ">
            <a:extLst>
              <a:ext uri="{FF2B5EF4-FFF2-40B4-BE49-F238E27FC236}">
                <a16:creationId xmlns:a16="http://schemas.microsoft.com/office/drawing/2014/main" id="{81BD48C1-B6D1-44E2-B8B9-4E5A72C33771}"/>
              </a:ext>
            </a:extLst>
          </p:cNvPr>
          <p:cNvGrpSpPr/>
          <p:nvPr/>
        </p:nvGrpSpPr>
        <p:grpSpPr>
          <a:xfrm>
            <a:off x="8153399" y="1096281"/>
            <a:ext cx="4050003" cy="957129"/>
            <a:chOff x="8153399" y="1096281"/>
            <a:chExt cx="4050003" cy="957129"/>
          </a:xfrm>
        </p:grpSpPr>
        <p:sp>
          <p:nvSpPr>
            <p:cNvPr id="14" name="Arrow: Pentagon 13">
              <a:extLst>
                <a:ext uri="{FF2B5EF4-FFF2-40B4-BE49-F238E27FC236}">
                  <a16:creationId xmlns:a16="http://schemas.microsoft.com/office/drawing/2014/main" id="{EECE2E99-7398-4A98-A070-E45FB071833D}"/>
                </a:ext>
              </a:extLst>
            </p:cNvPr>
            <p:cNvSpPr/>
            <p:nvPr/>
          </p:nvSpPr>
          <p:spPr>
            <a:xfrm rot="10800000">
              <a:off x="8153399" y="1318273"/>
              <a:ext cx="4038599" cy="708032"/>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BA357CA8-11C2-4C8D-91F0-DABB735FE893}"/>
                </a:ext>
              </a:extLst>
            </p:cNvPr>
            <p:cNvSpPr txBox="1"/>
            <p:nvPr/>
          </p:nvSpPr>
          <p:spPr>
            <a:xfrm>
              <a:off x="9601941" y="1314746"/>
              <a:ext cx="2601461" cy="738664"/>
            </a:xfrm>
            <a:prstGeom prst="rect">
              <a:avLst/>
            </a:prstGeom>
            <a:noFill/>
          </p:spPr>
          <p:txBody>
            <a:bodyPr wrap="square" rtlCol="0">
              <a:spAutoFit/>
            </a:bodyPr>
            <a:lstStyle/>
            <a:p>
              <a:pPr lvl="0" defTabSz="685800">
                <a:lnSpc>
                  <a:spcPct val="100000"/>
                </a:lnSpc>
                <a:spcBef>
                  <a:spcPts val="600"/>
                </a:spcBef>
              </a:pPr>
              <a:r>
                <a:rPr lang="es-US" sz="1400" dirty="0">
                  <a:solidFill>
                    <a:srgbClr val="00529B"/>
                  </a:solidFill>
                  <a:cs typeface="Arial" panose="020B0604020202020204" pitchFamily="34" charset="0"/>
                </a:rPr>
                <a:t>Los períodos de beneficios pueden extenderse a través de años calendario</a:t>
              </a:r>
            </a:p>
          </p:txBody>
        </p:sp>
        <p:pic>
          <p:nvPicPr>
            <p:cNvPr id="9" name="Graphic 8" descr="Calendario diario">
              <a:extLst>
                <a:ext uri="{FF2B5EF4-FFF2-40B4-BE49-F238E27FC236}">
                  <a16:creationId xmlns:a16="http://schemas.microsoft.com/office/drawing/2014/main" id="{3CF75C01-66FC-4361-B0A2-BC170CEC48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10600" y="1096281"/>
              <a:ext cx="957129" cy="957129"/>
            </a:xfrm>
            <a:prstGeom prst="rect">
              <a:avLst/>
            </a:prstGeom>
          </p:spPr>
        </p:pic>
      </p:grpSp>
      <p:sp>
        <p:nvSpPr>
          <p:cNvPr id="6" name="Content Placeholder 7"/>
          <p:cNvSpPr txBox="1">
            <a:spLocks/>
          </p:cNvSpPr>
          <p:nvPr/>
        </p:nvSpPr>
        <p:spPr>
          <a:xfrm>
            <a:off x="914400" y="1645920"/>
            <a:ext cx="8889498" cy="39247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marR="0" lvl="0" indent="-274320"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s-US" sz="2800" b="1"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Cada período de beneficios:</a:t>
            </a:r>
          </a:p>
          <a:p>
            <a:pPr marL="548640" marR="0" lvl="1" indent="-274320" algn="l" defTabSz="6858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s-US" sz="24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Comienza el día en que se ingrese en un hospital o SNF.</a:t>
            </a:r>
          </a:p>
          <a:p>
            <a:pPr marL="548640" lvl="1" indent="-274320">
              <a:spcBef>
                <a:spcPts val="0"/>
              </a:spcBef>
              <a:spcAft>
                <a:spcPts val="1200"/>
              </a:spcAft>
              <a:defRPr/>
            </a:pPr>
            <a:r>
              <a:rPr kumimoji="0" lang="es-US" sz="24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Finaliza 60 días después de</a:t>
            </a:r>
            <a:r>
              <a:rPr kumimoji="0" lang="es-US" sz="2400" b="0" i="0" u="none" strike="noStrike" cap="none" normalizeH="0" noProof="0" dirty="0">
                <a:ln>
                  <a:noFill/>
                </a:ln>
                <a:solidFill>
                  <a:srgbClr val="00529B"/>
                </a:solidFill>
                <a:effectLst/>
                <a:uLnTx/>
                <a:uFillTx/>
                <a:latin typeface="Arial" panose="020B0604020202020204" pitchFamily="34" charset="0"/>
                <a:cs typeface="Arial" panose="020B0604020202020204" pitchFamily="34" charset="0"/>
              </a:rPr>
              <a:t> estar fuera del hospital o SNF</a:t>
            </a:r>
            <a:endParaRPr kumimoji="0" lang="es-US" sz="24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274320" marR="0" lvl="0" indent="-274320"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s-US" sz="28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Usted paga un deducible por la Parte A por cada período de beneficios</a:t>
            </a:r>
          </a:p>
          <a:p>
            <a:pPr marL="274320" marR="0" lvl="0" indent="-274320"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s-US" sz="28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No hay límite de períodos de beneficios que puede tener.</a:t>
            </a:r>
          </a:p>
        </p:txBody>
      </p:sp>
      <p:sp>
        <p:nvSpPr>
          <p:cNvPr id="7" name="Slide Number Placeholder 6">
            <a:extLst>
              <a:ext uri="{FF2B5EF4-FFF2-40B4-BE49-F238E27FC236}">
                <a16:creationId xmlns:a16="http://schemas.microsoft.com/office/drawing/2014/main" id="{5FBC308F-E7DA-452A-8596-776EA4823F0C}"/>
              </a:ext>
            </a:extLst>
          </p:cNvPr>
          <p:cNvSpPr>
            <a:spLocks noGrp="1"/>
          </p:cNvSpPr>
          <p:nvPr>
            <p:ph type="sldNum" sz="quarter" idx="12"/>
          </p:nvPr>
        </p:nvSpPr>
        <p:spPr/>
        <p:txBody>
          <a:bodyPr/>
          <a:lstStyle/>
          <a:p>
            <a:fld id="{48F63A3B-78C7-47BE-AE5E-E10140E04643}" type="slidenum">
              <a:rPr lang="en-US" smtClean="0"/>
              <a:pPr/>
              <a:t>38</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198768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par>
                          <p:cTn id="11" fill="hold">
                            <p:stCondLst>
                              <p:cond delay="0"/>
                            </p:stCondLst>
                            <p:childTnLst>
                              <p:par>
                                <p:cTn id="12" presetID="2" presetClass="entr" presetSubtype="2" fill="hold" nodeType="afterEffect">
                                  <p:stCondLst>
                                    <p:cond delay="50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1+#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40763"/>
          </a:xfrm>
        </p:spPr>
        <p:txBody>
          <a:bodyPr>
            <a:normAutofit/>
          </a:bodyPr>
          <a:lstStyle/>
          <a:p>
            <a:r>
              <a:rPr lang="es-US" sz="3000"/>
              <a:t>Decisión: ¿debo inscribirme para la Parte A?</a:t>
            </a:r>
          </a:p>
        </p:txBody>
      </p:sp>
      <p:sp>
        <p:nvSpPr>
          <p:cNvPr id="19" name="Content Placeholder 4">
            <a:extLst>
              <a:ext uri="{FF2B5EF4-FFF2-40B4-BE49-F238E27FC236}">
                <a16:creationId xmlns:a16="http://schemas.microsoft.com/office/drawing/2014/main" id="{25316508-AFB2-42CA-9A7D-A1D923348111}"/>
              </a:ext>
            </a:extLst>
          </p:cNvPr>
          <p:cNvSpPr txBox="1">
            <a:spLocks/>
          </p:cNvSpPr>
          <p:nvPr/>
        </p:nvSpPr>
        <p:spPr>
          <a:xfrm>
            <a:off x="976994" y="1134376"/>
            <a:ext cx="10238013" cy="5203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10000"/>
              </a:lnSpc>
              <a:spcBef>
                <a:spcPts val="0"/>
              </a:spcBef>
              <a:buFont typeface="Wingdings" pitchFamily="2" charset="2"/>
              <a:buNone/>
            </a:pPr>
            <a:r>
              <a:rPr lang="es-US" b="1">
                <a:solidFill>
                  <a:srgbClr val="00529B"/>
                </a:solidFill>
              </a:rPr>
              <a:t>Tenga en cuenta lo siguiente:</a:t>
            </a:r>
          </a:p>
        </p:txBody>
      </p:sp>
      <p:sp>
        <p:nvSpPr>
          <p:cNvPr id="5" name="Rectangle: Rounded Corners 4">
            <a:extLst>
              <a:ext uri="{FF2B5EF4-FFF2-40B4-BE49-F238E27FC236}">
                <a16:creationId xmlns:a16="http://schemas.microsoft.com/office/drawing/2014/main" id="{D3CC5B1B-D8A1-4D95-9515-39C735188009}"/>
              </a:ext>
              <a:ext uri="{C183D7F6-B498-43B3-948B-1728B52AA6E4}">
                <adec:decorative xmlns:adec="http://schemas.microsoft.com/office/drawing/2017/decorative" val="1"/>
              </a:ext>
            </a:extLst>
          </p:cNvPr>
          <p:cNvSpPr/>
          <p:nvPr/>
        </p:nvSpPr>
        <p:spPr>
          <a:xfrm>
            <a:off x="1336674" y="1699369"/>
            <a:ext cx="3108960" cy="355843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2476E8A0-F4F4-4DE8-BE15-B2F44CC88917}"/>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55149" y="1785257"/>
            <a:ext cx="1918238" cy="1918238"/>
          </a:xfrm>
          <a:prstGeom prst="rect">
            <a:avLst/>
          </a:prstGeom>
        </p:spPr>
      </p:pic>
      <p:sp>
        <p:nvSpPr>
          <p:cNvPr id="6" name="TextBox 5">
            <a:extLst>
              <a:ext uri="{FF2B5EF4-FFF2-40B4-BE49-F238E27FC236}">
                <a16:creationId xmlns:a16="http://schemas.microsoft.com/office/drawing/2014/main" id="{8ADB1123-91EA-4345-8554-CFA64FDF0BA1}"/>
              </a:ext>
            </a:extLst>
          </p:cNvPr>
          <p:cNvSpPr txBox="1"/>
          <p:nvPr/>
        </p:nvSpPr>
        <p:spPr>
          <a:xfrm>
            <a:off x="1336674" y="3550651"/>
            <a:ext cx="3108960" cy="861774"/>
          </a:xfrm>
          <a:prstGeom prst="rect">
            <a:avLst/>
          </a:prstGeom>
          <a:noFill/>
        </p:spPr>
        <p:txBody>
          <a:bodyPr wrap="square" rtlCol="0">
            <a:spAutoFit/>
          </a:bodyPr>
          <a:lstStyle/>
          <a:p>
            <a:pPr marL="182880"/>
            <a:r>
              <a:rPr lang="es-US" sz="1600" dirty="0">
                <a:solidFill>
                  <a:srgbClr val="00529B"/>
                </a:solidFill>
                <a:latin typeface="Arial" panose="020B0604020202020204" pitchFamily="34" charset="0"/>
                <a:cs typeface="Arial" panose="020B0604020202020204" pitchFamily="34" charset="0"/>
              </a:rPr>
              <a:t>Es gratis para la mayoría de las personas.</a:t>
            </a:r>
          </a:p>
          <a:p>
            <a:endParaRPr lang="en-US"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D510D9B2-437E-468F-8FCB-6BB5C28D146F}"/>
              </a:ext>
              <a:ext uri="{C183D7F6-B498-43B3-948B-1728B52AA6E4}">
                <adec:decorative xmlns:adec="http://schemas.microsoft.com/office/drawing/2017/decorative" val="1"/>
              </a:ext>
            </a:extLst>
          </p:cNvPr>
          <p:cNvSpPr/>
          <p:nvPr/>
        </p:nvSpPr>
        <p:spPr>
          <a:xfrm>
            <a:off x="4598034" y="1713642"/>
            <a:ext cx="3108960" cy="355843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Graphic 22">
            <a:extLst>
              <a:ext uri="{FF2B5EF4-FFF2-40B4-BE49-F238E27FC236}">
                <a16:creationId xmlns:a16="http://schemas.microsoft.com/office/drawing/2014/main" id="{E19C0FDF-07EE-4C6C-BE8C-F7FA01E3FCC3}"/>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66979" y="1925876"/>
            <a:ext cx="1616523" cy="1616523"/>
          </a:xfrm>
          <a:prstGeom prst="rect">
            <a:avLst/>
          </a:prstGeom>
        </p:spPr>
      </p:pic>
      <p:sp>
        <p:nvSpPr>
          <p:cNvPr id="7" name="TextBox 6">
            <a:extLst>
              <a:ext uri="{FF2B5EF4-FFF2-40B4-BE49-F238E27FC236}">
                <a16:creationId xmlns:a16="http://schemas.microsoft.com/office/drawing/2014/main" id="{719F6DC9-12A5-4DF4-83A6-5CE0E2A48C96}"/>
              </a:ext>
            </a:extLst>
          </p:cNvPr>
          <p:cNvSpPr txBox="1"/>
          <p:nvPr/>
        </p:nvSpPr>
        <p:spPr>
          <a:xfrm>
            <a:off x="4651374" y="3497899"/>
            <a:ext cx="3002280" cy="1077218"/>
          </a:xfrm>
          <a:prstGeom prst="rect">
            <a:avLst/>
          </a:prstGeom>
          <a:noFill/>
        </p:spPr>
        <p:txBody>
          <a:bodyPr wrap="square" rtlCol="0">
            <a:spAutoFit/>
          </a:bodyPr>
          <a:lstStyle/>
          <a:p>
            <a:pPr marL="182880"/>
            <a:r>
              <a:rPr lang="es-US" sz="1600" dirty="0">
                <a:solidFill>
                  <a:srgbClr val="00529B"/>
                </a:solidFill>
                <a:latin typeface="Arial" panose="020B0604020202020204" pitchFamily="34" charset="0"/>
                <a:cs typeface="Arial" panose="020B0604020202020204" pitchFamily="34" charset="0"/>
              </a:rPr>
              <a:t>Puede pagarla si su historial de trabajo no es suficiente (puede recibir una multa si se demora en inscribirse)</a:t>
            </a:r>
          </a:p>
        </p:txBody>
      </p:sp>
      <p:sp>
        <p:nvSpPr>
          <p:cNvPr id="17" name="Rectangle: Rounded Corners 16">
            <a:extLst>
              <a:ext uri="{FF2B5EF4-FFF2-40B4-BE49-F238E27FC236}">
                <a16:creationId xmlns:a16="http://schemas.microsoft.com/office/drawing/2014/main" id="{1CF691B9-6D59-42A5-B522-A78FA55B89EE}"/>
              </a:ext>
              <a:ext uri="{C183D7F6-B498-43B3-948B-1728B52AA6E4}">
                <adec:decorative xmlns:adec="http://schemas.microsoft.com/office/drawing/2017/decorative" val="1"/>
              </a:ext>
            </a:extLst>
          </p:cNvPr>
          <p:cNvSpPr/>
          <p:nvPr/>
        </p:nvSpPr>
        <p:spPr>
          <a:xfrm>
            <a:off x="7886834" y="1696380"/>
            <a:ext cx="3108960" cy="355843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en-US" dirty="0"/>
          </a:p>
        </p:txBody>
      </p:sp>
      <p:pic>
        <p:nvPicPr>
          <p:cNvPr id="13" name="Graphic 12">
            <a:extLst>
              <a:ext uri="{FF2B5EF4-FFF2-40B4-BE49-F238E27FC236}">
                <a16:creationId xmlns:a16="http://schemas.microsoft.com/office/drawing/2014/main" id="{C1CECC27-0A4B-422F-BE3D-E9530386F909}"/>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68228" y="1921011"/>
            <a:ext cx="1626251" cy="1626251"/>
          </a:xfrm>
          <a:prstGeom prst="rect">
            <a:avLst/>
          </a:prstGeom>
        </p:spPr>
      </p:pic>
      <p:sp>
        <p:nvSpPr>
          <p:cNvPr id="8" name="TextBox 7">
            <a:extLst>
              <a:ext uri="{FF2B5EF4-FFF2-40B4-BE49-F238E27FC236}">
                <a16:creationId xmlns:a16="http://schemas.microsoft.com/office/drawing/2014/main" id="{806A9AD0-5341-4EC0-ABB1-4DCA061C4F30}"/>
              </a:ext>
            </a:extLst>
          </p:cNvPr>
          <p:cNvSpPr txBox="1"/>
          <p:nvPr/>
        </p:nvSpPr>
        <p:spPr>
          <a:xfrm>
            <a:off x="7886834" y="3475595"/>
            <a:ext cx="3108960" cy="1323439"/>
          </a:xfrm>
          <a:prstGeom prst="rect">
            <a:avLst/>
          </a:prstGeom>
          <a:noFill/>
        </p:spPr>
        <p:txBody>
          <a:bodyPr wrap="square" rtlCol="0">
            <a:spAutoFit/>
          </a:bodyPr>
          <a:lstStyle/>
          <a:p>
            <a:pPr marL="182880"/>
            <a:r>
              <a:rPr lang="es-US" sz="1600" dirty="0">
                <a:solidFill>
                  <a:srgbClr val="00529B"/>
                </a:solidFill>
                <a:latin typeface="Arial" panose="020B0604020202020204" pitchFamily="34" charset="0"/>
                <a:cs typeface="Arial" panose="020B0604020202020204" pitchFamily="34" charset="0"/>
              </a:rPr>
              <a:t>Hable con su administrador de beneficios si usted </a:t>
            </a:r>
            <a:br>
              <a:rPr lang="es-US" sz="1600" dirty="0">
                <a:solidFill>
                  <a:srgbClr val="00529B"/>
                </a:solidFill>
                <a:latin typeface="Arial" panose="020B0604020202020204" pitchFamily="34" charset="0"/>
                <a:cs typeface="Arial" panose="020B0604020202020204" pitchFamily="34" charset="0"/>
              </a:rPr>
            </a:br>
            <a:r>
              <a:rPr lang="es-US" sz="1600" dirty="0">
                <a:solidFill>
                  <a:srgbClr val="00529B"/>
                </a:solidFill>
                <a:latin typeface="Arial" panose="020B0604020202020204" pitchFamily="34" charset="0"/>
                <a:cs typeface="Arial" panose="020B0604020202020204" pitchFamily="34" charset="0"/>
              </a:rPr>
              <a:t>(o su cónyuge) trabajan y tienen cobertura a través de un plan del empleador.</a:t>
            </a:r>
          </a:p>
        </p:txBody>
      </p:sp>
      <p:sp>
        <p:nvSpPr>
          <p:cNvPr id="24" name="Freeform: Shape 23">
            <a:extLst>
              <a:ext uri="{FF2B5EF4-FFF2-40B4-BE49-F238E27FC236}">
                <a16:creationId xmlns:a16="http://schemas.microsoft.com/office/drawing/2014/main" id="{2ACE748E-5401-400A-BF0A-EAE574256BFF}"/>
              </a:ext>
              <a:ext uri="{C183D7F6-B498-43B3-948B-1728B52AA6E4}">
                <adec:decorative xmlns:adec="http://schemas.microsoft.com/office/drawing/2017/decorative" val="1"/>
              </a:ext>
            </a:extLst>
          </p:cNvPr>
          <p:cNvSpPr>
            <a:spLocks noChangeAspect="1"/>
          </p:cNvSpPr>
          <p:nvPr/>
        </p:nvSpPr>
        <p:spPr>
          <a:xfrm>
            <a:off x="1156429" y="5403706"/>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4">
            <a:extLst>
              <a:ext uri="{FF2B5EF4-FFF2-40B4-BE49-F238E27FC236}">
                <a16:creationId xmlns:a16="http://schemas.microsoft.com/office/drawing/2014/main" id="{426CD60B-3152-4FBB-9B1E-62D7566CD5E2}"/>
              </a:ext>
            </a:extLst>
          </p:cNvPr>
          <p:cNvSpPr txBox="1">
            <a:spLocks/>
          </p:cNvSpPr>
          <p:nvPr/>
        </p:nvSpPr>
        <p:spPr>
          <a:xfrm>
            <a:off x="1336675" y="5367875"/>
            <a:ext cx="9518650" cy="6513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Font typeface="Wingdings" pitchFamily="2" charset="2"/>
              <a:buNone/>
            </a:pPr>
            <a:r>
              <a:rPr lang="es-US" sz="1400" b="1" dirty="0">
                <a:solidFill>
                  <a:srgbClr val="00529B"/>
                </a:solidFill>
              </a:rPr>
              <a:t>NOTA</a:t>
            </a:r>
            <a:r>
              <a:rPr lang="es-US" sz="1400" dirty="0">
                <a:solidFill>
                  <a:srgbClr val="00529B"/>
                </a:solidFill>
              </a:rPr>
              <a:t>: Para evitar multas de impuestos del Servicio de Impuestos Internos (IRS, por sus siglas en inglés), suspenda los aportes a su Cuenta de Ahorros de Salud (HSA, por sus siglas en inglés) antes de que comience Medicare.</a:t>
            </a:r>
          </a:p>
        </p:txBody>
      </p:sp>
      <p:sp>
        <p:nvSpPr>
          <p:cNvPr id="9" name="Slide Number Placeholder 8">
            <a:extLst>
              <a:ext uri="{FF2B5EF4-FFF2-40B4-BE49-F238E27FC236}">
                <a16:creationId xmlns:a16="http://schemas.microsoft.com/office/drawing/2014/main" id="{43A6BCD8-946C-48C5-BB19-CBACF402BDBC}"/>
              </a:ext>
            </a:extLst>
          </p:cNvPr>
          <p:cNvSpPr>
            <a:spLocks noGrp="1"/>
          </p:cNvSpPr>
          <p:nvPr>
            <p:ph type="sldNum" sz="quarter" idx="12"/>
          </p:nvPr>
        </p:nvSpPr>
        <p:spPr/>
        <p:txBody>
          <a:bodyPr/>
          <a:lstStyle/>
          <a:p>
            <a:fld id="{48F63A3B-78C7-47BE-AE5E-E10140E04643}" type="slidenum">
              <a:rPr lang="en-US" smtClean="0"/>
              <a:pPr/>
              <a:t>39</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10610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500"/>
                                  </p:stCondLst>
                                  <p:childTnLst>
                                    <p:set>
                                      <p:cBhvr>
                                        <p:cTn id="29" dur="1" fill="hold">
                                          <p:stCondLst>
                                            <p:cond delay="0"/>
                                          </p:stCondLst>
                                        </p:cTn>
                                        <p:tgtEl>
                                          <p:spTgt spid="11"/>
                                        </p:tgtEl>
                                        <p:attrNameLst>
                                          <p:attrName>style.visibility</p:attrName>
                                        </p:attrNameLst>
                                      </p:cBhvr>
                                      <p:to>
                                        <p:strVal val="visible"/>
                                      </p:to>
                                    </p:set>
                                  </p:childTnLst>
                                </p:cTn>
                              </p:par>
                              <p:par>
                                <p:cTn id="30" presetID="1" presetClass="entr" presetSubtype="0" fill="hold" grpId="0" nodeType="withEffect">
                                  <p:stCondLst>
                                    <p:cond delay="500"/>
                                  </p:stCondLst>
                                  <p:childTnLst>
                                    <p:set>
                                      <p:cBhvr>
                                        <p:cTn id="3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5" grpId="0" animBg="1"/>
      <p:bldP spid="7" grpId="0"/>
      <p:bldP spid="17" grpId="0" animBg="1"/>
      <p:bldP spid="8" grpId="0"/>
      <p:bldP spid="24"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1</a:t>
            </a:r>
          </a:p>
        </p:txBody>
      </p:sp>
      <p:sp>
        <p:nvSpPr>
          <p:cNvPr id="5" name="Text Placeholder 4"/>
          <p:cNvSpPr>
            <a:spLocks noGrp="1"/>
          </p:cNvSpPr>
          <p:nvPr>
            <p:ph type="body" idx="1"/>
          </p:nvPr>
        </p:nvSpPr>
        <p:spPr/>
        <p:txBody>
          <a:bodyPr/>
          <a:lstStyle/>
          <a:p>
            <a:r>
              <a:rPr lang="es-US"/>
              <a:t>¿Qué es Medicare?</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872BEE-4052-48FB-AB30-AB9F47C39A00}"/>
              </a:ext>
            </a:extLst>
          </p:cNvPr>
          <p:cNvSpPr>
            <a:spLocks noGrp="1"/>
          </p:cNvSpPr>
          <p:nvPr>
            <p:ph type="title"/>
          </p:nvPr>
        </p:nvSpPr>
        <p:spPr/>
        <p:txBody>
          <a:bodyPr/>
          <a:lstStyle/>
          <a:p>
            <a:r>
              <a:rPr lang="es-US"/>
              <a:t>Cobertura de la </a:t>
            </a:r>
            <a:r>
              <a:rPr lang="es-US" b="1"/>
              <a:t>Parte B</a:t>
            </a:r>
            <a:r>
              <a:rPr lang="es-US"/>
              <a:t> de Medicare (Seguro médico)</a:t>
            </a:r>
          </a:p>
        </p:txBody>
      </p:sp>
      <p:sp>
        <p:nvSpPr>
          <p:cNvPr id="9" name="Text Placeholder 6">
            <a:extLst>
              <a:ext uri="{FF2B5EF4-FFF2-40B4-BE49-F238E27FC236}">
                <a16:creationId xmlns:a16="http://schemas.microsoft.com/office/drawing/2014/main" id="{2F507A93-34E3-4A9D-99D2-E55418FD2F3D}"/>
              </a:ext>
            </a:extLst>
          </p:cNvPr>
          <p:cNvSpPr>
            <a:spLocks noGrp="1"/>
          </p:cNvSpPr>
          <p:nvPr>
            <p:ph sz="quarter" idx="13"/>
          </p:nvPr>
        </p:nvSpPr>
        <p:spPr>
          <a:xfrm>
            <a:off x="738699" y="1100378"/>
            <a:ext cx="7599390" cy="4989443"/>
          </a:xfrm>
        </p:spPr>
        <p:txBody>
          <a:bodyPr>
            <a:normAutofit lnSpcReduction="10000"/>
          </a:bodyPr>
          <a:lstStyle/>
          <a:p>
            <a:pPr marL="274320" indent="-274320">
              <a:lnSpc>
                <a:spcPct val="110000"/>
              </a:lnSpc>
              <a:spcBef>
                <a:spcPts val="0"/>
              </a:spcBef>
              <a:spcAft>
                <a:spcPts val="800"/>
              </a:spcAft>
            </a:pPr>
            <a:r>
              <a:rPr lang="es-US" sz="1800" dirty="0">
                <a:solidFill>
                  <a:srgbClr val="00529B"/>
                </a:solidFill>
              </a:rPr>
              <a:t>Servicios médicos</a:t>
            </a:r>
          </a:p>
          <a:p>
            <a:pPr marL="274320" indent="-274320">
              <a:lnSpc>
                <a:spcPct val="110000"/>
              </a:lnSpc>
              <a:spcBef>
                <a:spcPts val="0"/>
              </a:spcBef>
              <a:spcAft>
                <a:spcPts val="800"/>
              </a:spcAft>
            </a:pPr>
            <a:r>
              <a:rPr lang="es-US" sz="1800" dirty="0">
                <a:solidFill>
                  <a:srgbClr val="00529B"/>
                </a:solidFill>
              </a:rPr>
              <a:t>servicios y suministros médicos y quirúrgicos ambulatorios</a:t>
            </a:r>
          </a:p>
          <a:p>
            <a:pPr marL="274320" indent="-274320">
              <a:lnSpc>
                <a:spcPct val="110000"/>
              </a:lnSpc>
              <a:spcBef>
                <a:spcPts val="0"/>
              </a:spcBef>
              <a:spcAft>
                <a:spcPts val="800"/>
              </a:spcAft>
            </a:pPr>
            <a:r>
              <a:rPr lang="es-US" sz="1800" dirty="0">
                <a:solidFill>
                  <a:srgbClr val="00529B"/>
                </a:solidFill>
              </a:rPr>
              <a:t>análisis de laboratorio clínicos</a:t>
            </a:r>
          </a:p>
          <a:p>
            <a:pPr marL="274320" indent="-274320">
              <a:lnSpc>
                <a:spcPct val="110000"/>
              </a:lnSpc>
              <a:spcBef>
                <a:spcPts val="0"/>
              </a:spcBef>
              <a:spcAft>
                <a:spcPts val="800"/>
              </a:spcAft>
            </a:pPr>
            <a:r>
              <a:rPr lang="es-US" sz="1800" dirty="0">
                <a:solidFill>
                  <a:srgbClr val="00529B"/>
                </a:solidFill>
              </a:rPr>
              <a:t>equipo médico duradero (DME, por sus siglas en inglés) (como andadores y sillas de ruedas)</a:t>
            </a:r>
          </a:p>
          <a:p>
            <a:pPr marL="274320" indent="-274320">
              <a:lnSpc>
                <a:spcPct val="110000"/>
              </a:lnSpc>
              <a:spcBef>
                <a:spcPts val="0"/>
              </a:spcBef>
              <a:spcAft>
                <a:spcPts val="800"/>
              </a:spcAft>
            </a:pPr>
            <a:r>
              <a:rPr lang="es-US" sz="1800" dirty="0">
                <a:solidFill>
                  <a:srgbClr val="00529B"/>
                </a:solidFill>
              </a:rPr>
              <a:t>equipos y suministros para análisis para diabéticos</a:t>
            </a:r>
          </a:p>
          <a:p>
            <a:pPr marL="274320" indent="-274320">
              <a:lnSpc>
                <a:spcPct val="110000"/>
              </a:lnSpc>
              <a:spcBef>
                <a:spcPts val="0"/>
              </a:spcBef>
              <a:spcAft>
                <a:spcPts val="800"/>
              </a:spcAft>
            </a:pPr>
            <a:r>
              <a:rPr lang="es-US" sz="1800" dirty="0">
                <a:solidFill>
                  <a:srgbClr val="00529B"/>
                </a:solidFill>
              </a:rPr>
              <a:t>servicios preventivos (como vacunas contra la gripe y una consulta anual de bienestar)</a:t>
            </a:r>
          </a:p>
          <a:p>
            <a:pPr marL="274320" indent="-274320">
              <a:lnSpc>
                <a:spcPct val="110000"/>
              </a:lnSpc>
              <a:spcBef>
                <a:spcPts val="0"/>
              </a:spcBef>
              <a:spcAft>
                <a:spcPts val="800"/>
              </a:spcAft>
            </a:pPr>
            <a:r>
              <a:rPr lang="es-US" sz="1800" dirty="0">
                <a:solidFill>
                  <a:srgbClr val="00529B"/>
                </a:solidFill>
              </a:rPr>
              <a:t>atención médica en el hogar</a:t>
            </a:r>
          </a:p>
          <a:p>
            <a:pPr marL="274320" indent="-274320">
              <a:lnSpc>
                <a:spcPct val="110000"/>
              </a:lnSpc>
              <a:spcBef>
                <a:spcPts val="0"/>
              </a:spcBef>
              <a:spcAft>
                <a:spcPts val="800"/>
              </a:spcAft>
            </a:pPr>
            <a:r>
              <a:rPr lang="es-US" sz="1800" dirty="0">
                <a:solidFill>
                  <a:srgbClr val="00529B"/>
                </a:solidFill>
              </a:rPr>
              <a:t>servicios de fisioterapia, terapia ocupacional y patología del habla y el lenguaje necesarios por razones médicas</a:t>
            </a:r>
          </a:p>
          <a:p>
            <a:pPr marL="274320" indent="-274320">
              <a:lnSpc>
                <a:spcPct val="110000"/>
              </a:lnSpc>
              <a:spcBef>
                <a:spcPts val="0"/>
              </a:spcBef>
              <a:spcAft>
                <a:spcPts val="800"/>
              </a:spcAft>
            </a:pPr>
            <a:r>
              <a:rPr lang="es-US" sz="1800" dirty="0">
                <a:solidFill>
                  <a:srgbClr val="00529B"/>
                </a:solidFill>
              </a:rPr>
              <a:t>servicios ambulatorios de cuidado de salud mental</a:t>
            </a:r>
          </a:p>
          <a:p>
            <a:pPr marL="274320" indent="-274320">
              <a:lnSpc>
                <a:spcPct val="110000"/>
              </a:lnSpc>
              <a:spcBef>
                <a:spcPts val="0"/>
              </a:spcBef>
              <a:spcAft>
                <a:spcPts val="600"/>
              </a:spcAft>
            </a:pPr>
            <a:r>
              <a:rPr lang="es-US" sz="1800" dirty="0">
                <a:solidFill>
                  <a:srgbClr val="00529B"/>
                </a:solidFill>
              </a:rPr>
              <a:t>un número limitado de medicamentos recetados para pacientes ambulatorios en determinadas condiciones</a:t>
            </a:r>
          </a:p>
          <a:p>
            <a:pPr>
              <a:lnSpc>
                <a:spcPct val="120000"/>
              </a:lnSpc>
              <a:spcBef>
                <a:spcPts val="0"/>
              </a:spcBef>
              <a:spcAft>
                <a:spcPts val="1200"/>
              </a:spcAft>
            </a:pPr>
            <a:endParaRPr lang="en-US" sz="1800" dirty="0"/>
          </a:p>
        </p:txBody>
      </p:sp>
      <p:grpSp>
        <p:nvGrpSpPr>
          <p:cNvPr id="6" name="Group 5" descr="Ícono de la Parte B">
            <a:extLst>
              <a:ext uri="{FF2B5EF4-FFF2-40B4-BE49-F238E27FC236}">
                <a16:creationId xmlns:a16="http://schemas.microsoft.com/office/drawing/2014/main" id="{5E2A29C5-13DD-4A64-BCF7-825267463DDC}"/>
              </a:ext>
            </a:extLst>
          </p:cNvPr>
          <p:cNvGrpSpPr/>
          <p:nvPr/>
        </p:nvGrpSpPr>
        <p:grpSpPr>
          <a:xfrm>
            <a:off x="8465947" y="2091108"/>
            <a:ext cx="2644706" cy="3124198"/>
            <a:chOff x="8465947" y="2091108"/>
            <a:chExt cx="2644706" cy="3124198"/>
          </a:xfrm>
        </p:grpSpPr>
        <p:pic>
          <p:nvPicPr>
            <p:cNvPr id="3" name="Picture 2">
              <a:extLst>
                <a:ext uri="{FF2B5EF4-FFF2-40B4-BE49-F238E27FC236}">
                  <a16:creationId xmlns:a16="http://schemas.microsoft.com/office/drawing/2014/main" id="{CCECD6A3-90CF-4527-9042-42DA4D9E05C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465947" y="2091108"/>
              <a:ext cx="2604950" cy="2346669"/>
            </a:xfrm>
            <a:prstGeom prst="rect">
              <a:avLst/>
            </a:prstGeom>
          </p:spPr>
        </p:pic>
        <p:sp>
          <p:nvSpPr>
            <p:cNvPr id="10" name="TextBox 9">
              <a:extLst>
                <a:ext uri="{FF2B5EF4-FFF2-40B4-BE49-F238E27FC236}">
                  <a16:creationId xmlns:a16="http://schemas.microsoft.com/office/drawing/2014/main" id="{0E219625-175B-4B32-BEC2-C6672B3768D0}"/>
                </a:ext>
              </a:extLst>
            </p:cNvPr>
            <p:cNvSpPr txBox="1"/>
            <p:nvPr/>
          </p:nvSpPr>
          <p:spPr>
            <a:xfrm>
              <a:off x="9122827" y="4568975"/>
              <a:ext cx="1987826" cy="646331"/>
            </a:xfrm>
            <a:prstGeom prst="rect">
              <a:avLst/>
            </a:prstGeom>
            <a:noFill/>
          </p:spPr>
          <p:txBody>
            <a:bodyPr wrap="square" rtlCol="0">
              <a:spAutoFit/>
            </a:bodyPr>
            <a:lstStyle/>
            <a:p>
              <a:pPr algn="ctr"/>
              <a:r>
                <a:rPr lang="es-US" b="1" dirty="0">
                  <a:solidFill>
                    <a:srgbClr val="00529B"/>
                  </a:solidFill>
                </a:rPr>
                <a:t>Parte B</a:t>
              </a:r>
            </a:p>
            <a:p>
              <a:pPr algn="ctr"/>
              <a:r>
                <a:rPr lang="es-US" dirty="0">
                  <a:solidFill>
                    <a:srgbClr val="00529B"/>
                  </a:solidFill>
                </a:rPr>
                <a:t>Seguro médico</a:t>
              </a:r>
            </a:p>
          </p:txBody>
        </p:sp>
      </p:grpSp>
      <p:sp>
        <p:nvSpPr>
          <p:cNvPr id="2" name="Slide Number Placeholder 1">
            <a:extLst>
              <a:ext uri="{FF2B5EF4-FFF2-40B4-BE49-F238E27FC236}">
                <a16:creationId xmlns:a16="http://schemas.microsoft.com/office/drawing/2014/main" id="{4577C446-09BF-4E49-9A7A-6765CD7036C1}"/>
              </a:ext>
            </a:extLst>
          </p:cNvPr>
          <p:cNvSpPr>
            <a:spLocks noGrp="1"/>
          </p:cNvSpPr>
          <p:nvPr>
            <p:ph type="sldNum" sz="quarter" idx="12"/>
          </p:nvPr>
        </p:nvSpPr>
        <p:spPr/>
        <p:txBody>
          <a:bodyPr/>
          <a:lstStyle/>
          <a:p>
            <a:fld id="{0B2D781D-8844-5940-92D1-06EF0A7F581E}" type="slidenum">
              <a:rPr lang="en-US" smtClean="0"/>
              <a:pPr/>
              <a:t>40</a:t>
            </a:fld>
            <a:endParaRPr lang="en-US"/>
          </a:p>
        </p:txBody>
      </p:sp>
      <p:sp>
        <p:nvSpPr>
          <p:cNvPr id="5" name="Footer Placeholder 4">
            <a:extLst>
              <a:ext uri="{FF2B5EF4-FFF2-40B4-BE49-F238E27FC236}">
                <a16:creationId xmlns:a16="http://schemas.microsoft.com/office/drawing/2014/main" id="{52B43579-6543-4CCF-B418-F9778C20F2A2}"/>
              </a:ext>
            </a:extLst>
          </p:cNvPr>
          <p:cNvSpPr>
            <a:spLocks noGrp="1"/>
          </p:cNvSpPr>
          <p:nvPr>
            <p:ph type="ftr" sz="quarter" idx="11"/>
          </p:nvPr>
        </p:nvSpPr>
        <p:spPr/>
        <p:txBody>
          <a:bodyPr/>
          <a:lstStyle/>
          <a:p>
            <a:r>
              <a:rPr lang="es-US"/>
              <a:t>Comenzando con Medicare</a:t>
            </a:r>
          </a:p>
        </p:txBody>
      </p:sp>
      <p:sp>
        <p:nvSpPr>
          <p:cNvPr id="4" name="Date Placeholder 3">
            <a:extLst>
              <a:ext uri="{FF2B5EF4-FFF2-40B4-BE49-F238E27FC236}">
                <a16:creationId xmlns:a16="http://schemas.microsoft.com/office/drawing/2014/main" id="{18A48276-096D-4074-A91A-033D39C256B5}"/>
              </a:ext>
            </a:extLst>
          </p:cNvPr>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18580197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Parte B: Servicios Preventivos</a:t>
            </a:r>
          </a:p>
        </p:txBody>
      </p:sp>
      <p:sp>
        <p:nvSpPr>
          <p:cNvPr id="5" name="Content Placeholder 4"/>
          <p:cNvSpPr>
            <a:spLocks noGrp="1"/>
          </p:cNvSpPr>
          <p:nvPr>
            <p:ph idx="4294967295"/>
          </p:nvPr>
        </p:nvSpPr>
        <p:spPr>
          <a:xfrm>
            <a:off x="182880" y="1138648"/>
            <a:ext cx="12009120" cy="5125751"/>
          </a:xfrm>
        </p:spPr>
        <p:txBody>
          <a:bodyPr numCol="2">
            <a:noAutofit/>
          </a:bodyPr>
          <a:lstStyle/>
          <a:p>
            <a:pPr lvl="0">
              <a:lnSpc>
                <a:spcPct val="100000"/>
              </a:lnSpc>
              <a:spcBef>
                <a:spcPts val="0"/>
              </a:spcBef>
              <a:spcAft>
                <a:spcPts val="800"/>
              </a:spcAft>
            </a:pPr>
            <a:r>
              <a:rPr lang="es-US" sz="1500" dirty="0">
                <a:solidFill>
                  <a:srgbClr val="00529B"/>
                </a:solidFill>
              </a:rPr>
              <a:t>Exámenes de detección del aneurisma aórtico abdominal</a:t>
            </a:r>
          </a:p>
          <a:p>
            <a:pPr lvl="0">
              <a:lnSpc>
                <a:spcPct val="100000"/>
              </a:lnSpc>
              <a:spcBef>
                <a:spcPts val="0"/>
              </a:spcBef>
              <a:spcAft>
                <a:spcPts val="800"/>
              </a:spcAft>
            </a:pPr>
            <a:r>
              <a:rPr lang="es-US" sz="1500" dirty="0">
                <a:solidFill>
                  <a:srgbClr val="00529B"/>
                </a:solidFill>
              </a:rPr>
              <a:t>Exámenes y orientación sobre el abuso de alcohol</a:t>
            </a:r>
          </a:p>
          <a:p>
            <a:pPr lvl="0">
              <a:lnSpc>
                <a:spcPct val="100000"/>
              </a:lnSpc>
              <a:spcBef>
                <a:spcPts val="0"/>
              </a:spcBef>
              <a:spcAft>
                <a:spcPts val="800"/>
              </a:spcAft>
            </a:pPr>
            <a:r>
              <a:rPr lang="es-US" sz="1500" dirty="0">
                <a:solidFill>
                  <a:srgbClr val="00529B"/>
                </a:solidFill>
              </a:rPr>
              <a:t>Medición de la masa ósea</a:t>
            </a:r>
          </a:p>
          <a:p>
            <a:pPr lvl="0">
              <a:lnSpc>
                <a:spcPct val="100000"/>
              </a:lnSpc>
              <a:spcBef>
                <a:spcPts val="0"/>
              </a:spcBef>
              <a:spcAft>
                <a:spcPts val="800"/>
              </a:spcAft>
            </a:pPr>
            <a:r>
              <a:rPr lang="es-US" sz="1500" dirty="0">
                <a:solidFill>
                  <a:srgbClr val="00529B"/>
                </a:solidFill>
              </a:rPr>
              <a:t>Terapia conductual cardiovascular</a:t>
            </a:r>
          </a:p>
          <a:p>
            <a:pPr lvl="0">
              <a:lnSpc>
                <a:spcPct val="100000"/>
              </a:lnSpc>
              <a:spcBef>
                <a:spcPts val="0"/>
              </a:spcBef>
              <a:spcAft>
                <a:spcPts val="800"/>
              </a:spcAft>
            </a:pPr>
            <a:r>
              <a:rPr lang="es-US" sz="1500" dirty="0">
                <a:solidFill>
                  <a:srgbClr val="00529B"/>
                </a:solidFill>
              </a:rPr>
              <a:t>Exámenes de detección de enfermedad cardiovascular</a:t>
            </a:r>
          </a:p>
          <a:p>
            <a:pPr lvl="0">
              <a:lnSpc>
                <a:spcPct val="100000"/>
              </a:lnSpc>
              <a:spcBef>
                <a:spcPts val="0"/>
              </a:spcBef>
              <a:spcAft>
                <a:spcPts val="800"/>
              </a:spcAft>
            </a:pPr>
            <a:r>
              <a:rPr lang="es-US" sz="1500" dirty="0">
                <a:solidFill>
                  <a:srgbClr val="00529B"/>
                </a:solidFill>
              </a:rPr>
              <a:t>Controles de los cánceres cervical y vaginal</a:t>
            </a:r>
          </a:p>
          <a:p>
            <a:pPr lvl="0">
              <a:lnSpc>
                <a:spcPct val="100000"/>
              </a:lnSpc>
              <a:spcBef>
                <a:spcPts val="0"/>
              </a:spcBef>
              <a:spcAft>
                <a:spcPts val="800"/>
              </a:spcAft>
            </a:pPr>
            <a:r>
              <a:rPr lang="es-US" sz="1500" dirty="0">
                <a:solidFill>
                  <a:srgbClr val="00529B"/>
                </a:solidFill>
              </a:rPr>
              <a:t>Exámenes para diagnóstico de cáncer colorrectal</a:t>
            </a:r>
          </a:p>
          <a:p>
            <a:pPr lvl="0">
              <a:lnSpc>
                <a:spcPct val="100000"/>
              </a:lnSpc>
              <a:spcBef>
                <a:spcPts val="0"/>
              </a:spcBef>
              <a:spcAft>
                <a:spcPts val="800"/>
              </a:spcAft>
            </a:pPr>
            <a:r>
              <a:rPr lang="es-US" sz="1500" dirty="0">
                <a:solidFill>
                  <a:srgbClr val="00529B"/>
                </a:solidFill>
              </a:rPr>
              <a:t>Orientación para prevenir el consumo de tabaco y     enfermedades causadas por el tabaco</a:t>
            </a:r>
          </a:p>
          <a:p>
            <a:pPr lvl="0">
              <a:lnSpc>
                <a:spcPct val="100000"/>
              </a:lnSpc>
              <a:spcBef>
                <a:spcPts val="0"/>
              </a:spcBef>
              <a:spcAft>
                <a:spcPts val="800"/>
              </a:spcAft>
            </a:pPr>
            <a:r>
              <a:rPr lang="es-US" sz="1500" dirty="0">
                <a:solidFill>
                  <a:srgbClr val="00529B"/>
                </a:solidFill>
              </a:rPr>
              <a:t>Vacuna contra COVID-19</a:t>
            </a:r>
          </a:p>
          <a:p>
            <a:pPr lvl="0">
              <a:lnSpc>
                <a:spcPct val="100000"/>
              </a:lnSpc>
              <a:spcBef>
                <a:spcPts val="0"/>
              </a:spcBef>
              <a:spcAft>
                <a:spcPts val="800"/>
              </a:spcAft>
            </a:pPr>
            <a:r>
              <a:rPr lang="es-US" sz="1500" dirty="0">
                <a:solidFill>
                  <a:srgbClr val="00529B"/>
                </a:solidFill>
              </a:rPr>
              <a:t>Exámenes de detección de depresión</a:t>
            </a:r>
          </a:p>
          <a:p>
            <a:pPr lvl="0">
              <a:lnSpc>
                <a:spcPct val="100000"/>
              </a:lnSpc>
              <a:spcBef>
                <a:spcPts val="0"/>
              </a:spcBef>
              <a:spcAft>
                <a:spcPts val="800"/>
              </a:spcAft>
            </a:pPr>
            <a:r>
              <a:rPr lang="es-US" sz="1500" dirty="0">
                <a:solidFill>
                  <a:srgbClr val="00529B"/>
                </a:solidFill>
              </a:rPr>
              <a:t>Exámenes de detección de diabetes</a:t>
            </a:r>
          </a:p>
          <a:p>
            <a:pPr lvl="0">
              <a:lnSpc>
                <a:spcPct val="100000"/>
              </a:lnSpc>
              <a:spcBef>
                <a:spcPts val="0"/>
              </a:spcBef>
              <a:spcAft>
                <a:spcPts val="800"/>
              </a:spcAft>
            </a:pPr>
            <a:r>
              <a:rPr lang="es-US" sz="1500" dirty="0">
                <a:solidFill>
                  <a:srgbClr val="00529B"/>
                </a:solidFill>
              </a:rPr>
              <a:t>Capacitación para el control de la diabetes</a:t>
            </a:r>
          </a:p>
          <a:p>
            <a:pPr lvl="0">
              <a:lnSpc>
                <a:spcPct val="100000"/>
              </a:lnSpc>
              <a:spcBef>
                <a:spcPts val="0"/>
              </a:spcBef>
              <a:spcAft>
                <a:spcPts val="800"/>
              </a:spcAft>
            </a:pPr>
            <a:r>
              <a:rPr lang="es-US" sz="1500" dirty="0">
                <a:solidFill>
                  <a:srgbClr val="00529B"/>
                </a:solidFill>
              </a:rPr>
              <a:t>Vacunas contra la gripe</a:t>
            </a:r>
          </a:p>
          <a:p>
            <a:pPr lvl="0">
              <a:lnSpc>
                <a:spcPct val="100000"/>
              </a:lnSpc>
              <a:spcBef>
                <a:spcPts val="0"/>
              </a:spcBef>
              <a:spcAft>
                <a:spcPts val="800"/>
              </a:spcAft>
            </a:pPr>
            <a:r>
              <a:rPr lang="es-US" sz="1500" dirty="0">
                <a:solidFill>
                  <a:srgbClr val="00529B"/>
                </a:solidFill>
              </a:rPr>
              <a:t>Pruebas de glaucoma</a:t>
            </a:r>
          </a:p>
          <a:p>
            <a:pPr lvl="0">
              <a:lnSpc>
                <a:spcPct val="100000"/>
              </a:lnSpc>
              <a:spcBef>
                <a:spcPts val="0"/>
              </a:spcBef>
              <a:spcAft>
                <a:spcPts val="800"/>
              </a:spcAft>
            </a:pPr>
            <a:r>
              <a:rPr lang="es-US" sz="1500" dirty="0">
                <a:solidFill>
                  <a:srgbClr val="00529B"/>
                </a:solidFill>
              </a:rPr>
              <a:t>Controles para detección de infección por el virus de la hepatitis B</a:t>
            </a:r>
          </a:p>
          <a:p>
            <a:pPr lvl="0">
              <a:lnSpc>
                <a:spcPct val="100000"/>
              </a:lnSpc>
              <a:spcBef>
                <a:spcPts val="0"/>
              </a:spcBef>
              <a:spcAft>
                <a:spcPts val="800"/>
              </a:spcAft>
            </a:pPr>
            <a:r>
              <a:rPr lang="es-US" sz="1500" dirty="0">
                <a:solidFill>
                  <a:srgbClr val="00529B"/>
                </a:solidFill>
              </a:rPr>
              <a:t>Pruebas de detección de la Hepatitis C</a:t>
            </a:r>
          </a:p>
          <a:p>
            <a:pPr lvl="0">
              <a:lnSpc>
                <a:spcPct val="100000"/>
              </a:lnSpc>
              <a:spcBef>
                <a:spcPts val="0"/>
              </a:spcBef>
              <a:spcAft>
                <a:spcPts val="800"/>
              </a:spcAft>
            </a:pPr>
            <a:r>
              <a:rPr lang="es-US" sz="1500" dirty="0">
                <a:solidFill>
                  <a:srgbClr val="00529B"/>
                </a:solidFill>
              </a:rPr>
              <a:t>Detecciones del VIH (Virus de Inmunodeficiencia Humana)</a:t>
            </a:r>
          </a:p>
          <a:p>
            <a:pPr lvl="0">
              <a:lnSpc>
                <a:spcPct val="100000"/>
              </a:lnSpc>
              <a:spcBef>
                <a:spcPts val="0"/>
              </a:spcBef>
              <a:spcAft>
                <a:spcPts val="800"/>
              </a:spcAft>
            </a:pPr>
            <a:r>
              <a:rPr lang="es-US" sz="1500" dirty="0">
                <a:solidFill>
                  <a:srgbClr val="00529B"/>
                </a:solidFill>
              </a:rPr>
              <a:t>Controles del cáncer de pulmón</a:t>
            </a:r>
          </a:p>
          <a:p>
            <a:pPr lvl="0">
              <a:lnSpc>
                <a:spcPct val="100000"/>
              </a:lnSpc>
              <a:spcBef>
                <a:spcPts val="0"/>
              </a:spcBef>
              <a:spcAft>
                <a:spcPts val="800"/>
              </a:spcAft>
            </a:pPr>
            <a:r>
              <a:rPr lang="es-US" sz="1500" dirty="0">
                <a:solidFill>
                  <a:srgbClr val="00529B"/>
                </a:solidFill>
              </a:rPr>
              <a:t>Mamografías</a:t>
            </a:r>
          </a:p>
          <a:p>
            <a:pPr lvl="0">
              <a:lnSpc>
                <a:spcPct val="100000"/>
              </a:lnSpc>
              <a:spcBef>
                <a:spcPts val="0"/>
              </a:spcBef>
              <a:spcAft>
                <a:spcPts val="800"/>
              </a:spcAft>
            </a:pPr>
            <a:r>
              <a:rPr lang="es-US" sz="1500" dirty="0">
                <a:solidFill>
                  <a:srgbClr val="00529B"/>
                </a:solidFill>
              </a:rPr>
              <a:t>Programa de Medicare para la Prevención de Diabetes</a:t>
            </a:r>
          </a:p>
          <a:p>
            <a:pPr lvl="0">
              <a:lnSpc>
                <a:spcPct val="100000"/>
              </a:lnSpc>
              <a:spcBef>
                <a:spcPts val="0"/>
              </a:spcBef>
              <a:spcAft>
                <a:spcPts val="800"/>
              </a:spcAft>
            </a:pPr>
            <a:r>
              <a:rPr lang="es-US" sz="1500" dirty="0">
                <a:solidFill>
                  <a:srgbClr val="00529B"/>
                </a:solidFill>
              </a:rPr>
              <a:t>Servicios de terapia de nutrición</a:t>
            </a:r>
          </a:p>
          <a:p>
            <a:pPr lvl="0">
              <a:lnSpc>
                <a:spcPct val="100000"/>
              </a:lnSpc>
              <a:spcBef>
                <a:spcPts val="0"/>
              </a:spcBef>
              <a:spcAft>
                <a:spcPts val="800"/>
              </a:spcAft>
            </a:pPr>
            <a:r>
              <a:rPr lang="es-US" sz="1500" dirty="0">
                <a:solidFill>
                  <a:srgbClr val="00529B"/>
                </a:solidFill>
              </a:rPr>
              <a:t>Terapia conductual para la obesidad</a:t>
            </a:r>
          </a:p>
          <a:p>
            <a:pPr lvl="0">
              <a:lnSpc>
                <a:spcPct val="100000"/>
              </a:lnSpc>
              <a:spcBef>
                <a:spcPts val="0"/>
              </a:spcBef>
              <a:spcAft>
                <a:spcPts val="800"/>
              </a:spcAft>
            </a:pPr>
            <a:r>
              <a:rPr lang="es-US" sz="1500" dirty="0">
                <a:solidFill>
                  <a:srgbClr val="00529B"/>
                </a:solidFill>
              </a:rPr>
              <a:t>Vacunas antineumocócicas</a:t>
            </a:r>
          </a:p>
          <a:p>
            <a:pPr lvl="0">
              <a:lnSpc>
                <a:spcPct val="100000"/>
              </a:lnSpc>
              <a:spcBef>
                <a:spcPts val="0"/>
              </a:spcBef>
              <a:spcAft>
                <a:spcPts val="800"/>
              </a:spcAft>
            </a:pPr>
            <a:r>
              <a:rPr lang="es-US" sz="1500" dirty="0">
                <a:solidFill>
                  <a:srgbClr val="00529B"/>
                </a:solidFill>
              </a:rPr>
              <a:t>Controles del cáncer de próstata</a:t>
            </a:r>
          </a:p>
          <a:p>
            <a:pPr lvl="0">
              <a:lnSpc>
                <a:spcPct val="100000"/>
              </a:lnSpc>
              <a:spcBef>
                <a:spcPts val="0"/>
              </a:spcBef>
              <a:spcAft>
                <a:spcPts val="800"/>
              </a:spcAft>
            </a:pPr>
            <a:r>
              <a:rPr lang="es-US" sz="1500" dirty="0">
                <a:solidFill>
                  <a:srgbClr val="00529B"/>
                </a:solidFill>
              </a:rPr>
              <a:t>Evaluación y orientación sobre infecciones de transmisión sexual (ITS)</a:t>
            </a:r>
          </a:p>
          <a:p>
            <a:pPr lvl="0">
              <a:lnSpc>
                <a:spcPct val="100000"/>
              </a:lnSpc>
              <a:spcBef>
                <a:spcPts val="0"/>
              </a:spcBef>
              <a:spcAft>
                <a:spcPts val="800"/>
              </a:spcAft>
            </a:pPr>
            <a:r>
              <a:rPr lang="es-US" sz="1500" dirty="0">
                <a:solidFill>
                  <a:srgbClr val="00529B"/>
                </a:solidFill>
              </a:rPr>
              <a:t>Consulta preventiva "Bienvenido a Medicare"</a:t>
            </a:r>
          </a:p>
          <a:p>
            <a:pPr lvl="0">
              <a:lnSpc>
                <a:spcPct val="100000"/>
              </a:lnSpc>
              <a:spcBef>
                <a:spcPts val="0"/>
              </a:spcBef>
              <a:spcAft>
                <a:spcPts val="800"/>
              </a:spcAft>
            </a:pPr>
            <a:r>
              <a:rPr lang="es-US" sz="1500" dirty="0">
                <a:solidFill>
                  <a:srgbClr val="00529B"/>
                </a:solidFill>
              </a:rPr>
              <a:t>Cobertura Completa</a:t>
            </a:r>
          </a:p>
        </p:txBody>
      </p:sp>
      <p:cxnSp>
        <p:nvCxnSpPr>
          <p:cNvPr id="9" name="Straight Connector 8">
            <a:extLst>
              <a:ext uri="{FF2B5EF4-FFF2-40B4-BE49-F238E27FC236}">
                <a16:creationId xmlns:a16="http://schemas.microsoft.com/office/drawing/2014/main" id="{A3D6E951-A9FB-4CB1-96D5-D75D4C866D7D}"/>
              </a:ext>
              <a:ext uri="{C183D7F6-B498-43B3-948B-1728B52AA6E4}">
                <adec:decorative xmlns:adec="http://schemas.microsoft.com/office/drawing/2017/decorative" val="1"/>
              </a:ext>
            </a:extLst>
          </p:cNvPr>
          <p:cNvCxnSpPr/>
          <p:nvPr/>
        </p:nvCxnSpPr>
        <p:spPr>
          <a:xfrm>
            <a:off x="5593080" y="1251287"/>
            <a:ext cx="0" cy="472440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CD880C46-51CE-422A-BC03-3412C92B0C2B}"/>
              </a:ext>
            </a:extLst>
          </p:cNvPr>
          <p:cNvSpPr>
            <a:spLocks noGrp="1"/>
          </p:cNvSpPr>
          <p:nvPr>
            <p:ph type="sldNum" sz="quarter" idx="12"/>
          </p:nvPr>
        </p:nvSpPr>
        <p:spPr/>
        <p:txBody>
          <a:bodyPr/>
          <a:lstStyle/>
          <a:p>
            <a:fld id="{48F63A3B-78C7-47BE-AE5E-E10140E04643}" type="slidenum">
              <a:rPr lang="en-US" smtClean="0"/>
              <a:pPr/>
              <a:t>41</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3373592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¿Qué no está cubierto por la Parte A y la Parte B?</a:t>
            </a:r>
          </a:p>
        </p:txBody>
      </p:sp>
      <p:sp>
        <p:nvSpPr>
          <p:cNvPr id="5" name="Content Placeholder 4"/>
          <p:cNvSpPr>
            <a:spLocks noGrp="1"/>
          </p:cNvSpPr>
          <p:nvPr>
            <p:ph idx="1"/>
          </p:nvPr>
        </p:nvSpPr>
        <p:spPr>
          <a:xfrm>
            <a:off x="1694814" y="1035906"/>
            <a:ext cx="10515600" cy="972269"/>
          </a:xfrm>
        </p:spPr>
        <p:txBody>
          <a:bodyPr>
            <a:noAutofit/>
          </a:bodyPr>
          <a:lstStyle/>
          <a:p>
            <a:pPr marL="0" lvl="0" indent="0" defTabSz="685800">
              <a:lnSpc>
                <a:spcPct val="100000"/>
              </a:lnSpc>
              <a:spcBef>
                <a:spcPts val="0"/>
              </a:spcBef>
              <a:spcAft>
                <a:spcPts val="600"/>
              </a:spcAft>
              <a:buNone/>
            </a:pPr>
            <a:r>
              <a:rPr lang="es-US" sz="2400" b="1" dirty="0">
                <a:solidFill>
                  <a:srgbClr val="00529B"/>
                </a:solidFill>
              </a:rPr>
              <a:t>Algunos de los artículos y servicios que la Parte A y la Parte B no cubren incluyen:</a:t>
            </a:r>
          </a:p>
        </p:txBody>
      </p:sp>
      <p:grpSp>
        <p:nvGrpSpPr>
          <p:cNvPr id="47" name="Group 46">
            <a:extLst>
              <a:ext uri="{FF2B5EF4-FFF2-40B4-BE49-F238E27FC236}">
                <a16:creationId xmlns:a16="http://schemas.microsoft.com/office/drawing/2014/main" id="{3A3AD9EF-0D19-48BE-8BE5-4BEF0054D474}"/>
              </a:ext>
              <a:ext uri="{C183D7F6-B498-43B3-948B-1728B52AA6E4}">
                <adec:decorative xmlns:adec="http://schemas.microsoft.com/office/drawing/2017/decorative" val="1"/>
              </a:ext>
            </a:extLst>
          </p:cNvPr>
          <p:cNvGrpSpPr>
            <a:grpSpLocks noChangeAspect="1"/>
          </p:cNvGrpSpPr>
          <p:nvPr/>
        </p:nvGrpSpPr>
        <p:grpSpPr>
          <a:xfrm>
            <a:off x="725551" y="1583007"/>
            <a:ext cx="1005840" cy="1005840"/>
            <a:chOff x="-585073" y="2331534"/>
            <a:chExt cx="972058" cy="1005840"/>
          </a:xfrm>
        </p:grpSpPr>
        <p:sp>
          <p:nvSpPr>
            <p:cNvPr id="43" name="Oval 42">
              <a:extLst>
                <a:ext uri="{FF2B5EF4-FFF2-40B4-BE49-F238E27FC236}">
                  <a16:creationId xmlns:a16="http://schemas.microsoft.com/office/drawing/2014/main" id="{F436D998-9B45-477E-8F0C-A3B778B77B06}"/>
                </a:ext>
              </a:extLst>
            </p:cNvPr>
            <p:cNvSpPr/>
            <p:nvPr/>
          </p:nvSpPr>
          <p:spPr>
            <a:xfrm>
              <a:off x="-582279" y="2331534"/>
              <a:ext cx="969264" cy="10058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7FB8A82B-C87B-4B63-9CE3-73A3BEF6A190}"/>
                </a:ext>
              </a:extLst>
            </p:cNvPr>
            <p:cNvSpPr>
              <a:spLocks noChangeAspect="1"/>
            </p:cNvSpPr>
            <p:nvPr/>
          </p:nvSpPr>
          <p:spPr>
            <a:xfrm>
              <a:off x="-585073" y="2353056"/>
              <a:ext cx="969264" cy="969264"/>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Rectangle: Rounded Corners 5">
            <a:extLst>
              <a:ext uri="{FF2B5EF4-FFF2-40B4-BE49-F238E27FC236}">
                <a16:creationId xmlns:a16="http://schemas.microsoft.com/office/drawing/2014/main" id="{6DF90BE9-DDAB-4761-91F0-C9E817468461}"/>
              </a:ext>
              <a:ext uri="{C183D7F6-B498-43B3-948B-1728B52AA6E4}">
                <adec:decorative xmlns:adec="http://schemas.microsoft.com/office/drawing/2017/decorative" val="1"/>
              </a:ext>
            </a:extLst>
          </p:cNvPr>
          <p:cNvSpPr/>
          <p:nvPr/>
        </p:nvSpPr>
        <p:spPr>
          <a:xfrm>
            <a:off x="1222218" y="2046068"/>
            <a:ext cx="9967865" cy="3228925"/>
          </a:xfrm>
          <a:prstGeom prst="roundRect">
            <a:avLst>
              <a:gd name="adj" fmla="val 11930"/>
            </a:avLst>
          </a:prstGeom>
          <a:solidFill>
            <a:srgbClr val="FF0000">
              <a:alpha val="10196"/>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4">
            <a:extLst>
              <a:ext uri="{FF2B5EF4-FFF2-40B4-BE49-F238E27FC236}">
                <a16:creationId xmlns:a16="http://schemas.microsoft.com/office/drawing/2014/main" id="{63F646AB-B165-46C6-BAC0-B8C700850A9B}"/>
              </a:ext>
            </a:extLst>
          </p:cNvPr>
          <p:cNvSpPr txBox="1">
            <a:spLocks/>
          </p:cNvSpPr>
          <p:nvPr/>
        </p:nvSpPr>
        <p:spPr>
          <a:xfrm>
            <a:off x="1796497" y="2228770"/>
            <a:ext cx="9287091" cy="2939915"/>
          </a:xfrm>
          <a:prstGeom prst="rect">
            <a:avLst/>
          </a:prstGeom>
        </p:spPr>
        <p:txBody>
          <a:bodyPr vert="horz" lIns="91440" tIns="45720" rIns="91440" bIns="45720" numCol="2" rtlCol="0">
            <a:no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12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12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12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s-US" sz="1800" dirty="0"/>
              <a:t>La mayor parte de la atención odontológica</a:t>
            </a:r>
          </a:p>
          <a:p>
            <a:pPr marL="342900" indent="-342900"/>
            <a:r>
              <a:rPr lang="es-US" sz="1800" dirty="0"/>
              <a:t>Exámenes de la vista relacionados </a:t>
            </a:r>
            <a:br>
              <a:rPr lang="es-US" sz="1800" dirty="0"/>
            </a:br>
            <a:r>
              <a:rPr lang="es-US" sz="1800" dirty="0"/>
              <a:t>con espejuelos recetados</a:t>
            </a:r>
          </a:p>
          <a:p>
            <a:pPr marL="342900" indent="-342900"/>
            <a:r>
              <a:rPr lang="es-US" sz="1800" dirty="0"/>
              <a:t>Dentaduras postizas</a:t>
            </a:r>
          </a:p>
          <a:p>
            <a:pPr marL="342900" indent="-342900"/>
            <a:r>
              <a:rPr lang="es-US" sz="1800" dirty="0"/>
              <a:t>Cirugía cosmética</a:t>
            </a:r>
          </a:p>
          <a:p>
            <a:pPr marL="342900" indent="-342900"/>
            <a:r>
              <a:rPr lang="es-US" sz="1800" dirty="0"/>
              <a:t>Terapia de masaje</a:t>
            </a:r>
          </a:p>
          <a:p>
            <a:pPr marL="342900" indent="-342900"/>
            <a:r>
              <a:rPr lang="es-US" sz="1800" dirty="0"/>
              <a:t>Exámenes físicos de rutina</a:t>
            </a:r>
          </a:p>
          <a:p>
            <a:pPr marL="342900" indent="-342900"/>
            <a:r>
              <a:rPr lang="es-US" sz="1800" dirty="0"/>
              <a:t>Audífonos y exámenes para ajustarlos</a:t>
            </a:r>
          </a:p>
          <a:p>
            <a:pPr marL="342900" indent="-342900"/>
            <a:r>
              <a:rPr lang="es-US" sz="1800" dirty="0"/>
              <a:t>Cuidado a largo plazo</a:t>
            </a:r>
          </a:p>
          <a:p>
            <a:pPr marL="342900" indent="-342900"/>
            <a:r>
              <a:rPr lang="es-US" sz="1800" dirty="0"/>
              <a:t>Servicios de conserjería</a:t>
            </a:r>
          </a:p>
          <a:p>
            <a:pPr marL="342900" indent="-342900"/>
            <a:r>
              <a:rPr lang="es-US" sz="1800" dirty="0"/>
              <a:t>Artículos o servicios que usted reciba de un doctor u otro proveedor que optó no participar</a:t>
            </a:r>
          </a:p>
        </p:txBody>
      </p:sp>
      <p:sp>
        <p:nvSpPr>
          <p:cNvPr id="20" name="Content Placeholder 4">
            <a:extLst>
              <a:ext uri="{FF2B5EF4-FFF2-40B4-BE49-F238E27FC236}">
                <a16:creationId xmlns:a16="http://schemas.microsoft.com/office/drawing/2014/main" id="{06748B4A-E0FD-47C0-BFB0-7A76BB013C14}"/>
              </a:ext>
            </a:extLst>
          </p:cNvPr>
          <p:cNvSpPr txBox="1">
            <a:spLocks/>
          </p:cNvSpPr>
          <p:nvPr/>
        </p:nvSpPr>
        <p:spPr>
          <a:xfrm>
            <a:off x="1694814" y="5350778"/>
            <a:ext cx="9495269" cy="7153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600"/>
              </a:spcAft>
              <a:buFont typeface="Wingdings" pitchFamily="2" charset="2"/>
              <a:buNone/>
            </a:pPr>
            <a:r>
              <a:rPr lang="es-US" sz="2000" dirty="0">
                <a:solidFill>
                  <a:srgbClr val="00529B"/>
                </a:solidFill>
              </a:rPr>
              <a:t>Es posible que estén cubiertos si tiene otra cobertura, como Medicaid o un plan Medicare </a:t>
            </a:r>
            <a:r>
              <a:rPr lang="es-US" sz="2000" dirty="0" err="1">
                <a:solidFill>
                  <a:srgbClr val="00529B"/>
                </a:solidFill>
              </a:rPr>
              <a:t>Advantage</a:t>
            </a:r>
            <a:r>
              <a:rPr lang="es-US" sz="2000" dirty="0">
                <a:solidFill>
                  <a:srgbClr val="00529B"/>
                </a:solidFill>
              </a:rPr>
              <a:t> cubran estos servicios.</a:t>
            </a:r>
          </a:p>
        </p:txBody>
      </p:sp>
      <p:sp>
        <p:nvSpPr>
          <p:cNvPr id="7" name="Slide Number Placeholder 6">
            <a:extLst>
              <a:ext uri="{FF2B5EF4-FFF2-40B4-BE49-F238E27FC236}">
                <a16:creationId xmlns:a16="http://schemas.microsoft.com/office/drawing/2014/main" id="{68944BDB-888C-45BE-8E0F-0CEFF5A12602}"/>
              </a:ext>
            </a:extLst>
          </p:cNvPr>
          <p:cNvSpPr>
            <a:spLocks noGrp="1"/>
          </p:cNvSpPr>
          <p:nvPr>
            <p:ph type="sldNum" sz="quarter" idx="12"/>
          </p:nvPr>
        </p:nvSpPr>
        <p:spPr/>
        <p:txBody>
          <a:bodyPr/>
          <a:lstStyle/>
          <a:p>
            <a:fld id="{48F63A3B-78C7-47BE-AE5E-E10140E04643}" type="slidenum">
              <a:rPr lang="en-US" smtClean="0"/>
              <a:pPr/>
              <a:t>42</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362433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dirty="0"/>
              <a:t>Lo que usted paga en 2023: </a:t>
            </a:r>
            <a:br>
              <a:rPr lang="es-US" sz="3000" dirty="0"/>
            </a:br>
            <a:r>
              <a:rPr lang="es-US" sz="3000" dirty="0"/>
              <a:t>Primas mensuales de la Parte B</a:t>
            </a:r>
          </a:p>
        </p:txBody>
      </p:sp>
      <p:sp>
        <p:nvSpPr>
          <p:cNvPr id="6" name="Content Placeholder 7"/>
          <p:cNvSpPr txBox="1">
            <a:spLocks/>
          </p:cNvSpPr>
          <p:nvPr/>
        </p:nvSpPr>
        <p:spPr>
          <a:xfrm>
            <a:off x="1693846" y="1158163"/>
            <a:ext cx="8480440" cy="5687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1775" marR="0" lvl="2" indent="0" algn="ctr" defTabSz="685800" rtl="0" eaLnBrk="1" fontAlgn="auto" latinLnBrk="0" hangingPunct="1">
              <a:lnSpc>
                <a:spcPct val="100000"/>
              </a:lnSpc>
              <a:spcBef>
                <a:spcPts val="600"/>
              </a:spcBef>
              <a:spcAft>
                <a:spcPts val="0"/>
              </a:spcAft>
              <a:buClrTx/>
              <a:buSzPct val="100000"/>
              <a:buNone/>
              <a:tabLst/>
              <a:defRPr/>
            </a:pPr>
            <a:r>
              <a:rPr kumimoji="0" lang="es-US" b="1" i="0" u="none" strike="noStrike" cap="none" normalizeH="0" baseline="0" noProof="0">
                <a:ln>
                  <a:noFill/>
                </a:ln>
                <a:solidFill>
                  <a:srgbClr val="00529B"/>
                </a:solidFill>
                <a:effectLst/>
                <a:uLnTx/>
                <a:uFillTx/>
                <a:latin typeface="Arial" panose="020B0604020202020204" pitchFamily="34" charset="0"/>
                <a:cs typeface="Arial" panose="020B0604020202020204" pitchFamily="34" charset="0"/>
              </a:rPr>
              <a:t>La prima estándar es de $164.90  </a:t>
            </a:r>
          </a:p>
        </p:txBody>
      </p:sp>
      <p:sp>
        <p:nvSpPr>
          <p:cNvPr id="14" name="Rectangle: Rounded Corners 13">
            <a:extLst>
              <a:ext uri="{FF2B5EF4-FFF2-40B4-BE49-F238E27FC236}">
                <a16:creationId xmlns:a16="http://schemas.microsoft.com/office/drawing/2014/main" id="{15BAA27A-F668-42ED-827C-F98FCBB11F65}"/>
              </a:ext>
              <a:ext uri="{C183D7F6-B498-43B3-948B-1728B52AA6E4}">
                <adec:decorative xmlns:adec="http://schemas.microsoft.com/office/drawing/2017/decorative" val="1"/>
              </a:ext>
            </a:extLst>
          </p:cNvPr>
          <p:cNvSpPr/>
          <p:nvPr/>
        </p:nvSpPr>
        <p:spPr>
          <a:xfrm>
            <a:off x="2454585" y="1792959"/>
            <a:ext cx="3355682" cy="4017686"/>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E93D639F-2AD1-4608-8DF0-20A17EA71BBC}"/>
              </a:ext>
              <a:ext uri="{C183D7F6-B498-43B3-948B-1728B52AA6E4}">
                <adec:decorative xmlns:adec="http://schemas.microsoft.com/office/drawing/2017/decorative" val="1"/>
              </a:ext>
            </a:extLst>
          </p:cNvPr>
          <p:cNvGrpSpPr/>
          <p:nvPr/>
        </p:nvGrpSpPr>
        <p:grpSpPr>
          <a:xfrm>
            <a:off x="3309466" y="1927917"/>
            <a:ext cx="1645920" cy="1669670"/>
            <a:chOff x="3309466" y="2038279"/>
            <a:chExt cx="1645920" cy="1669670"/>
          </a:xfrm>
        </p:grpSpPr>
        <p:sp>
          <p:nvSpPr>
            <p:cNvPr id="5" name="Oval 4">
              <a:extLst>
                <a:ext uri="{FF2B5EF4-FFF2-40B4-BE49-F238E27FC236}">
                  <a16:creationId xmlns:a16="http://schemas.microsoft.com/office/drawing/2014/main" id="{3903B81F-A925-4BC9-BD81-BA937536CD33}"/>
                </a:ext>
              </a:extLst>
            </p:cNvPr>
            <p:cNvSpPr/>
            <p:nvPr/>
          </p:nvSpPr>
          <p:spPr>
            <a:xfrm>
              <a:off x="3309466" y="2062029"/>
              <a:ext cx="1645920" cy="164592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Down 6">
              <a:extLst>
                <a:ext uri="{FF2B5EF4-FFF2-40B4-BE49-F238E27FC236}">
                  <a16:creationId xmlns:a16="http://schemas.microsoft.com/office/drawing/2014/main" id="{4EE3F0C5-A7F3-461E-BFB7-EBB4643EFAA7}"/>
                </a:ext>
              </a:extLst>
            </p:cNvPr>
            <p:cNvSpPr/>
            <p:nvPr/>
          </p:nvSpPr>
          <p:spPr>
            <a:xfrm>
              <a:off x="3355109" y="2038279"/>
              <a:ext cx="1554634" cy="1624688"/>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DD487E7-8298-4C1C-A8DE-76E0AD8386B4}"/>
                </a:ext>
              </a:extLst>
            </p:cNvPr>
            <p:cNvSpPr/>
            <p:nvPr/>
          </p:nvSpPr>
          <p:spPr>
            <a:xfrm>
              <a:off x="3765979" y="2284824"/>
              <a:ext cx="732893" cy="1200329"/>
            </a:xfrm>
            <a:prstGeom prst="rect">
              <a:avLst/>
            </a:prstGeom>
            <a:noFill/>
          </p:spPr>
          <p:txBody>
            <a:bodyPr wrap="none" lIns="91440" tIns="45720" rIns="91440" bIns="45720">
              <a:spAutoFit/>
            </a:bodyPr>
            <a:lstStyle/>
            <a:p>
              <a:pPr algn="ctr"/>
              <a:r>
                <a:rPr lang="es-US" sz="7200" dirty="0">
                  <a:ln w="0"/>
                  <a:solidFill>
                    <a:schemeClr val="accent1">
                      <a:lumMod val="75000"/>
                    </a:schemeClr>
                  </a:solidFill>
                  <a:effectLst>
                    <a:outerShdw blurRad="38100" dist="19050" dir="2700000" algn="tl" rotWithShape="0">
                      <a:schemeClr val="dk1">
                        <a:alpha val="40000"/>
                      </a:schemeClr>
                    </a:outerShdw>
                  </a:effectLst>
                  <a:latin typeface="Arial Rounded MT Bold" panose="020F0704030504030204" pitchFamily="34" charset="0"/>
                </a:rPr>
                <a:t>$</a:t>
              </a:r>
            </a:p>
          </p:txBody>
        </p:sp>
      </p:grpSp>
      <p:sp>
        <p:nvSpPr>
          <p:cNvPr id="16" name="Content Placeholder 4">
            <a:extLst>
              <a:ext uri="{FF2B5EF4-FFF2-40B4-BE49-F238E27FC236}">
                <a16:creationId xmlns:a16="http://schemas.microsoft.com/office/drawing/2014/main" id="{33C80790-403D-4B28-8F50-CEA9E474E6C4}"/>
              </a:ext>
            </a:extLst>
          </p:cNvPr>
          <p:cNvSpPr txBox="1">
            <a:spLocks/>
          </p:cNvSpPr>
          <p:nvPr/>
        </p:nvSpPr>
        <p:spPr>
          <a:xfrm>
            <a:off x="2458263" y="3599274"/>
            <a:ext cx="3355682" cy="202252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defTabSz="685800">
              <a:lnSpc>
                <a:spcPct val="100000"/>
              </a:lnSpc>
              <a:spcBef>
                <a:spcPts val="0"/>
              </a:spcBef>
              <a:spcAft>
                <a:spcPts val="1200"/>
              </a:spcAft>
              <a:buNone/>
            </a:pPr>
            <a:r>
              <a:rPr lang="es-US" sz="2000" dirty="0">
                <a:solidFill>
                  <a:srgbClr val="00529B"/>
                </a:solidFill>
                <a:latin typeface="+mn-lt"/>
                <a:cs typeface="Arial"/>
              </a:rPr>
              <a:t>Algunas personas que reciben beneficios de Seguridad Social pagan menos debido a la disposición legal de exención de responsabilidad</a:t>
            </a:r>
          </a:p>
        </p:txBody>
      </p:sp>
      <p:sp>
        <p:nvSpPr>
          <p:cNvPr id="15" name="Rectangle: Rounded Corners 14">
            <a:extLst>
              <a:ext uri="{FF2B5EF4-FFF2-40B4-BE49-F238E27FC236}">
                <a16:creationId xmlns:a16="http://schemas.microsoft.com/office/drawing/2014/main" id="{F9EFFCF0-FA7C-4A36-8E44-181D2EBB3E0D}"/>
              </a:ext>
              <a:ext uri="{C183D7F6-B498-43B3-948B-1728B52AA6E4}">
                <adec:decorative xmlns:adec="http://schemas.microsoft.com/office/drawing/2017/decorative" val="1"/>
              </a:ext>
            </a:extLst>
          </p:cNvPr>
          <p:cNvSpPr/>
          <p:nvPr/>
        </p:nvSpPr>
        <p:spPr>
          <a:xfrm>
            <a:off x="6420604" y="1788649"/>
            <a:ext cx="3355682" cy="4017686"/>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377A5305-2665-4A8D-82D6-30D2DD6AC256}"/>
              </a:ext>
              <a:ext uri="{C183D7F6-B498-43B3-948B-1728B52AA6E4}">
                <adec:decorative xmlns:adec="http://schemas.microsoft.com/office/drawing/2017/decorative" val="1"/>
              </a:ext>
            </a:extLst>
          </p:cNvPr>
          <p:cNvGrpSpPr/>
          <p:nvPr/>
        </p:nvGrpSpPr>
        <p:grpSpPr>
          <a:xfrm rot="10800000">
            <a:off x="7265991" y="1993912"/>
            <a:ext cx="1645920" cy="1658620"/>
            <a:chOff x="3309466" y="2049329"/>
            <a:chExt cx="1645920" cy="1658620"/>
          </a:xfrm>
        </p:grpSpPr>
        <p:sp>
          <p:nvSpPr>
            <p:cNvPr id="20" name="Oval 19">
              <a:extLst>
                <a:ext uri="{FF2B5EF4-FFF2-40B4-BE49-F238E27FC236}">
                  <a16:creationId xmlns:a16="http://schemas.microsoft.com/office/drawing/2014/main" id="{24F6D3D8-F569-4076-8016-44B2DDD67FE6}"/>
                </a:ext>
              </a:extLst>
            </p:cNvPr>
            <p:cNvSpPr/>
            <p:nvPr/>
          </p:nvSpPr>
          <p:spPr>
            <a:xfrm>
              <a:off x="3309466" y="2062029"/>
              <a:ext cx="1645920" cy="164592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rrow: Down 20">
              <a:extLst>
                <a:ext uri="{FF2B5EF4-FFF2-40B4-BE49-F238E27FC236}">
                  <a16:creationId xmlns:a16="http://schemas.microsoft.com/office/drawing/2014/main" id="{104AED60-E80A-4795-AB56-51E37CAFDFD2}"/>
                </a:ext>
              </a:extLst>
            </p:cNvPr>
            <p:cNvSpPr/>
            <p:nvPr/>
          </p:nvSpPr>
          <p:spPr>
            <a:xfrm>
              <a:off x="3355109" y="2049329"/>
              <a:ext cx="1554634" cy="1600937"/>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2196658-4A64-4335-A35C-47EDF68AA8B0}"/>
                </a:ext>
              </a:extLst>
            </p:cNvPr>
            <p:cNvSpPr/>
            <p:nvPr/>
          </p:nvSpPr>
          <p:spPr>
            <a:xfrm rot="10800000">
              <a:off x="3765979" y="2284824"/>
              <a:ext cx="732893" cy="1200329"/>
            </a:xfrm>
            <a:prstGeom prst="rect">
              <a:avLst/>
            </a:prstGeom>
            <a:noFill/>
          </p:spPr>
          <p:txBody>
            <a:bodyPr wrap="none" lIns="91440" tIns="45720" rIns="91440" bIns="45720">
              <a:spAutoFit/>
            </a:bodyPr>
            <a:lstStyle/>
            <a:p>
              <a:pPr algn="ctr"/>
              <a:r>
                <a:rPr lang="es-US" sz="7200" dirty="0">
                  <a:ln w="0"/>
                  <a:solidFill>
                    <a:schemeClr val="accent1">
                      <a:lumMod val="75000"/>
                    </a:schemeClr>
                  </a:solidFill>
                  <a:effectLst>
                    <a:outerShdw blurRad="38100" dist="19050" dir="2700000" algn="tl" rotWithShape="0">
                      <a:schemeClr val="dk1">
                        <a:alpha val="40000"/>
                      </a:schemeClr>
                    </a:outerShdw>
                  </a:effectLst>
                  <a:latin typeface="Arial Rounded MT Bold" panose="020F0704030504030204" pitchFamily="34" charset="0"/>
                </a:rPr>
                <a:t>$</a:t>
              </a:r>
            </a:p>
          </p:txBody>
        </p:sp>
      </p:grpSp>
      <p:sp>
        <p:nvSpPr>
          <p:cNvPr id="17" name="Content Placeholder 4">
            <a:extLst>
              <a:ext uri="{FF2B5EF4-FFF2-40B4-BE49-F238E27FC236}">
                <a16:creationId xmlns:a16="http://schemas.microsoft.com/office/drawing/2014/main" id="{433C5D6F-F189-4012-9301-4F04FD0BCA9A}"/>
              </a:ext>
            </a:extLst>
          </p:cNvPr>
          <p:cNvSpPr txBox="1">
            <a:spLocks/>
          </p:cNvSpPr>
          <p:nvPr/>
        </p:nvSpPr>
        <p:spPr>
          <a:xfrm>
            <a:off x="6541163" y="3549601"/>
            <a:ext cx="3072269" cy="281048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defTabSz="685800">
              <a:lnSpc>
                <a:spcPct val="100000"/>
              </a:lnSpc>
              <a:spcBef>
                <a:spcPts val="0"/>
              </a:spcBef>
              <a:spcAft>
                <a:spcPts val="1200"/>
              </a:spcAft>
              <a:buNone/>
            </a:pPr>
            <a:r>
              <a:rPr lang="es-US" sz="2000" dirty="0">
                <a:solidFill>
                  <a:srgbClr val="00529B"/>
                </a:solidFill>
                <a:latin typeface="+mn-lt"/>
                <a:cs typeface="Arial"/>
              </a:rPr>
              <a:t>Esta prima puede ser mayor si no eligió la Parte B cuando fue elegible por primera vez o si sus ingresos exceden </a:t>
            </a:r>
            <a:br>
              <a:rPr lang="es-US" sz="2000" dirty="0">
                <a:solidFill>
                  <a:srgbClr val="00529B"/>
                </a:solidFill>
                <a:latin typeface="+mn-lt"/>
                <a:cs typeface="Arial"/>
              </a:rPr>
            </a:br>
            <a:r>
              <a:rPr lang="es-US" sz="2000" dirty="0">
                <a:solidFill>
                  <a:srgbClr val="00529B"/>
                </a:solidFill>
                <a:latin typeface="+mn-lt"/>
                <a:cs typeface="Arial"/>
              </a:rPr>
              <a:t>cierto límite</a:t>
            </a:r>
          </a:p>
        </p:txBody>
      </p:sp>
      <p:sp>
        <p:nvSpPr>
          <p:cNvPr id="10" name="Slide Number Placeholder 9">
            <a:extLst>
              <a:ext uri="{FF2B5EF4-FFF2-40B4-BE49-F238E27FC236}">
                <a16:creationId xmlns:a16="http://schemas.microsoft.com/office/drawing/2014/main" id="{9C9954F6-B5D4-412C-9456-41EAEF53C75E}"/>
              </a:ext>
            </a:extLst>
          </p:cNvPr>
          <p:cNvSpPr>
            <a:spLocks noGrp="1"/>
          </p:cNvSpPr>
          <p:nvPr>
            <p:ph type="sldNum" sz="quarter" idx="12"/>
          </p:nvPr>
        </p:nvSpPr>
        <p:spPr/>
        <p:txBody>
          <a:bodyPr/>
          <a:lstStyle/>
          <a:p>
            <a:fld id="{48F63A3B-78C7-47BE-AE5E-E10140E04643}" type="slidenum">
              <a:rPr lang="en-US" smtClean="0"/>
              <a:pPr/>
              <a:t>43</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7645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s-US" sz="2400" b="0" dirty="0">
                <a:solidFill>
                  <a:prstClr val="white"/>
                </a:solidFill>
              </a:rPr>
              <a:t>Prima Estándar Mensual de la Parte B: </a:t>
            </a:r>
            <a:r>
              <a:rPr lang="es-US" sz="2300" b="0" dirty="0">
                <a:solidFill>
                  <a:prstClr val="white"/>
                </a:solidFill>
              </a:rPr>
              <a:t>Cantidad de Ajuste Mensual Relacionado con el Ingreso (IRMAA, por sus siglas en inglés) para 2023</a:t>
            </a:r>
          </a:p>
        </p:txBody>
      </p:sp>
      <p:sp>
        <p:nvSpPr>
          <p:cNvPr id="7" name="Rectangle 6" descr="Si sus ingresos anuales en 2021 (por lo que paga en 2023) fueron:"/>
          <p:cNvSpPr/>
          <p:nvPr/>
        </p:nvSpPr>
        <p:spPr>
          <a:xfrm>
            <a:off x="258793" y="1034416"/>
            <a:ext cx="8918190" cy="400110"/>
          </a:xfrm>
          <a:prstGeom prst="rect">
            <a:avLst/>
          </a:prstGeom>
        </p:spPr>
        <p:txBody>
          <a:bodyPr wrap="square">
            <a:spAutoFit/>
          </a:bodyPr>
          <a:lstStyle/>
          <a:p>
            <a:pPr marL="215265">
              <a:spcAft>
                <a:spcPts val="50"/>
              </a:spcAft>
            </a:pPr>
            <a:r>
              <a:rPr lang="es-US" sz="2000" b="1">
                <a:solidFill>
                  <a:srgbClr val="00529B"/>
                </a:solidFill>
                <a:latin typeface="Arial" panose="020B0604020202020204" pitchFamily="34" charset="0"/>
                <a:ea typeface="Calibri" panose="020F0502020204030204" pitchFamily="34" charset="0"/>
                <a:cs typeface="Arial" panose="020B0604020202020204" pitchFamily="34" charset="0"/>
              </a:rPr>
              <a:t>Si sus ingresos anuales en 2021 (por lo que paga en 2023) fueron:</a:t>
            </a:r>
          </a:p>
        </p:txBody>
      </p:sp>
      <p:graphicFrame>
        <p:nvGraphicFramePr>
          <p:cNvPr id="6" name="Table 5" descr="Tabla de IRMAA del 2020"/>
          <p:cNvGraphicFramePr>
            <a:graphicFrameLocks noGrp="1"/>
          </p:cNvGraphicFramePr>
          <p:nvPr>
            <p:extLst>
              <p:ext uri="{D42A27DB-BD31-4B8C-83A1-F6EECF244321}">
                <p14:modId xmlns:p14="http://schemas.microsoft.com/office/powerpoint/2010/main" val="1456792974"/>
              </p:ext>
            </p:extLst>
          </p:nvPr>
        </p:nvGraphicFramePr>
        <p:xfrm>
          <a:off x="625506" y="1516835"/>
          <a:ext cx="10940987" cy="4964313"/>
        </p:xfrm>
        <a:graphic>
          <a:graphicData uri="http://schemas.openxmlformats.org/drawingml/2006/table">
            <a:tbl>
              <a:tblPr firstRow="1" bandRow="1">
                <a:tableStyleId>{5FD0F851-EC5A-4D38-B0AD-8093EC10F338}</a:tableStyleId>
              </a:tblPr>
              <a:tblGrid>
                <a:gridCol w="2760026">
                  <a:extLst>
                    <a:ext uri="{9D8B030D-6E8A-4147-A177-3AD203B41FA5}">
                      <a16:colId xmlns:a16="http://schemas.microsoft.com/office/drawing/2014/main" val="2082559654"/>
                    </a:ext>
                  </a:extLst>
                </a:gridCol>
                <a:gridCol w="3178822">
                  <a:extLst>
                    <a:ext uri="{9D8B030D-6E8A-4147-A177-3AD203B41FA5}">
                      <a16:colId xmlns:a16="http://schemas.microsoft.com/office/drawing/2014/main" val="743780762"/>
                    </a:ext>
                  </a:extLst>
                </a:gridCol>
                <a:gridCol w="2959593">
                  <a:extLst>
                    <a:ext uri="{9D8B030D-6E8A-4147-A177-3AD203B41FA5}">
                      <a16:colId xmlns:a16="http://schemas.microsoft.com/office/drawing/2014/main" val="790104051"/>
                    </a:ext>
                  </a:extLst>
                </a:gridCol>
                <a:gridCol w="2042546">
                  <a:extLst>
                    <a:ext uri="{9D8B030D-6E8A-4147-A177-3AD203B41FA5}">
                      <a16:colId xmlns:a16="http://schemas.microsoft.com/office/drawing/2014/main" val="3805910634"/>
                    </a:ext>
                  </a:extLst>
                </a:gridCol>
              </a:tblGrid>
              <a:tr h="82830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461645" indent="0" algn="ctr">
                        <a:lnSpc>
                          <a:spcPts val="2000"/>
                        </a:lnSpc>
                        <a:spcBef>
                          <a:spcPts val="0"/>
                        </a:spcBef>
                        <a:spcAft>
                          <a:spcPts val="600"/>
                        </a:spcAft>
                      </a:pPr>
                      <a:r>
                        <a:rPr lang="es-US" sz="2000" dirty="0">
                          <a:solidFill>
                            <a:srgbClr val="00529B"/>
                          </a:solidFill>
                          <a:effectLst/>
                        </a:rPr>
                        <a:t>Presentar una declaración de impuestos individual</a:t>
                      </a:r>
                    </a:p>
                  </a:txBody>
                  <a:tcPr marL="0" marR="0"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indent="0" algn="ctr">
                        <a:lnSpc>
                          <a:spcPts val="2000"/>
                        </a:lnSpc>
                        <a:spcBef>
                          <a:spcPts val="0"/>
                        </a:spcBef>
                        <a:spcAft>
                          <a:spcPts val="600"/>
                        </a:spcAft>
                      </a:pPr>
                      <a:r>
                        <a:rPr lang="es-US" sz="2000" dirty="0">
                          <a:solidFill>
                            <a:srgbClr val="00529B"/>
                          </a:solidFill>
                          <a:effectLst/>
                        </a:rPr>
                        <a:t>Presentar una declaración </a:t>
                      </a:r>
                      <a:br>
                        <a:rPr lang="es-US" sz="2000" dirty="0">
                          <a:solidFill>
                            <a:srgbClr val="00529B"/>
                          </a:solidFill>
                          <a:effectLst/>
                        </a:rPr>
                      </a:br>
                      <a:r>
                        <a:rPr lang="es-US" sz="2000" dirty="0">
                          <a:solidFill>
                            <a:srgbClr val="00529B"/>
                          </a:solidFill>
                          <a:effectLst/>
                        </a:rPr>
                        <a:t>de impuestos conjunta</a:t>
                      </a: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90170" indent="0" algn="ctr">
                        <a:lnSpc>
                          <a:spcPts val="2000"/>
                        </a:lnSpc>
                        <a:spcBef>
                          <a:spcPts val="0"/>
                        </a:spcBef>
                        <a:spcAft>
                          <a:spcPts val="600"/>
                        </a:spcAft>
                      </a:pPr>
                      <a:r>
                        <a:rPr lang="es-US" sz="2000" dirty="0">
                          <a:solidFill>
                            <a:srgbClr val="00529B"/>
                          </a:solidFill>
                          <a:effectLst/>
                        </a:rPr>
                        <a:t>Presentar una declaración de impuestos conyugal </a:t>
                      </a:r>
                      <a:br>
                        <a:rPr lang="es-US" sz="2000" dirty="0">
                          <a:solidFill>
                            <a:srgbClr val="00529B"/>
                          </a:solidFill>
                          <a:effectLst/>
                        </a:rPr>
                      </a:br>
                      <a:r>
                        <a:rPr lang="es-US" sz="2000" dirty="0">
                          <a:solidFill>
                            <a:srgbClr val="00529B"/>
                          </a:solidFill>
                          <a:effectLst/>
                        </a:rPr>
                        <a:t>y separada</a:t>
                      </a: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316230" indent="0" algn="ctr">
                        <a:lnSpc>
                          <a:spcPts val="2000"/>
                        </a:lnSpc>
                        <a:spcBef>
                          <a:spcPts val="0"/>
                        </a:spcBef>
                        <a:spcAft>
                          <a:spcPts val="600"/>
                        </a:spcAft>
                      </a:pPr>
                      <a:r>
                        <a:rPr lang="es-US" sz="2000" dirty="0">
                          <a:solidFill>
                            <a:srgbClr val="00529B"/>
                          </a:solidFill>
                          <a:effectLst/>
                        </a:rPr>
                        <a:t>Usted paga cada mes (en 2023)</a:t>
                      </a:r>
                    </a:p>
                  </a:txBody>
                  <a:tcPr marL="0" marR="0"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3122269565"/>
                  </a:ext>
                </a:extLst>
              </a:tr>
              <a:tr h="41277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1200"/>
                        </a:spcAft>
                      </a:pPr>
                      <a:r>
                        <a:rPr lang="es-US" sz="1800" dirty="0">
                          <a:solidFill>
                            <a:srgbClr val="00529B"/>
                          </a:solidFill>
                          <a:effectLst/>
                        </a:rPr>
                        <a:t>$97,000 o menos</a:t>
                      </a:r>
                    </a:p>
                  </a:txBody>
                  <a:tcPr marL="0" marR="0"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1200"/>
                        </a:spcAft>
                      </a:pPr>
                      <a:r>
                        <a:rPr lang="es-US" sz="1800">
                          <a:solidFill>
                            <a:srgbClr val="00529B"/>
                          </a:solidFill>
                          <a:effectLst/>
                        </a:rPr>
                        <a:t>$194,000 o menos</a:t>
                      </a: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1200"/>
                        </a:spcAft>
                      </a:pPr>
                      <a:r>
                        <a:rPr lang="es-US" sz="1800" dirty="0">
                          <a:solidFill>
                            <a:srgbClr val="00529B"/>
                          </a:solidFill>
                          <a:effectLst/>
                        </a:rPr>
                        <a:t>$97,000 o menos</a:t>
                      </a: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1200"/>
                        </a:spcAft>
                      </a:pPr>
                      <a:r>
                        <a:rPr lang="es-US" sz="1800">
                          <a:solidFill>
                            <a:srgbClr val="00529B"/>
                          </a:solidFill>
                          <a:effectLst/>
                        </a:rPr>
                        <a:t>$164.90</a:t>
                      </a:r>
                    </a:p>
                  </a:txBody>
                  <a:tcPr marL="0" marR="0"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4169736248"/>
                  </a:ext>
                </a:extLst>
              </a:tr>
              <a:tr h="82415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ts val="2100"/>
                        </a:lnSpc>
                        <a:spcBef>
                          <a:spcPts val="0"/>
                        </a:spcBef>
                        <a:spcAft>
                          <a:spcPts val="1200"/>
                        </a:spcAft>
                      </a:pPr>
                      <a:r>
                        <a:rPr lang="es-US" sz="1800" dirty="0">
                          <a:solidFill>
                            <a:srgbClr val="00529B"/>
                          </a:solidFill>
                          <a:effectLst/>
                        </a:rPr>
                        <a:t>Más de $97,000 hasta $123,000</a:t>
                      </a:r>
                    </a:p>
                  </a:txBody>
                  <a:tcPr marL="0" marR="0"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ts val="2100"/>
                        </a:lnSpc>
                        <a:spcBef>
                          <a:spcPts val="0"/>
                        </a:spcBef>
                        <a:spcAft>
                          <a:spcPts val="1200"/>
                        </a:spcAft>
                      </a:pPr>
                      <a:r>
                        <a:rPr lang="es-US" sz="1800" dirty="0">
                          <a:solidFill>
                            <a:srgbClr val="00529B"/>
                          </a:solidFill>
                          <a:effectLst/>
                        </a:rPr>
                        <a:t>Más de $194,000 hasta $246,000</a:t>
                      </a: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1200"/>
                        </a:spcAft>
                      </a:pPr>
                      <a:r>
                        <a:rPr lang="es-US" sz="1800" dirty="0">
                          <a:solidFill>
                            <a:srgbClr val="00529B"/>
                          </a:solidFill>
                          <a:effectLst/>
                        </a:rPr>
                        <a:t>No corresponde</a:t>
                      </a: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1200"/>
                        </a:spcAft>
                      </a:pPr>
                      <a:r>
                        <a:rPr lang="es-US" sz="1800" dirty="0">
                          <a:solidFill>
                            <a:srgbClr val="00529B"/>
                          </a:solidFill>
                          <a:effectLst/>
                        </a:rPr>
                        <a:t>$230.80</a:t>
                      </a:r>
                    </a:p>
                  </a:txBody>
                  <a:tcPr marL="0" marR="0"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126242931"/>
                  </a:ext>
                </a:extLst>
              </a:tr>
              <a:tr h="82415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1200"/>
                        </a:spcAft>
                      </a:pPr>
                      <a:r>
                        <a:rPr lang="es-US" sz="1800" dirty="0">
                          <a:solidFill>
                            <a:srgbClr val="00529B"/>
                          </a:solidFill>
                          <a:effectLst/>
                        </a:rPr>
                        <a:t>Más de $123,000 hasta $153,000</a:t>
                      </a:r>
                    </a:p>
                  </a:txBody>
                  <a:tcPr marL="0" marR="0"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1200"/>
                        </a:spcAft>
                      </a:pPr>
                      <a:r>
                        <a:rPr lang="es-US" sz="1800" dirty="0">
                          <a:solidFill>
                            <a:srgbClr val="00529B"/>
                          </a:solidFill>
                          <a:effectLst/>
                        </a:rPr>
                        <a:t>Más de $246,000 hasta $306,000</a:t>
                      </a: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1200"/>
                        </a:spcAft>
                      </a:pPr>
                      <a:r>
                        <a:rPr lang="es-US" sz="1800">
                          <a:solidFill>
                            <a:srgbClr val="00529B"/>
                          </a:solidFill>
                          <a:effectLst/>
                        </a:rPr>
                        <a:t>No corresponde</a:t>
                      </a: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1200"/>
                        </a:spcAft>
                      </a:pPr>
                      <a:r>
                        <a:rPr lang="es-US" sz="1800" dirty="0">
                          <a:solidFill>
                            <a:srgbClr val="00529B"/>
                          </a:solidFill>
                          <a:effectLst/>
                        </a:rPr>
                        <a:t>$329.70</a:t>
                      </a:r>
                    </a:p>
                  </a:txBody>
                  <a:tcPr marL="0" marR="0"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2367883046"/>
                  </a:ext>
                </a:extLst>
              </a:tr>
              <a:tr h="8283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1200"/>
                        </a:spcAft>
                      </a:pPr>
                      <a:r>
                        <a:rPr lang="es-US" sz="1800" dirty="0">
                          <a:solidFill>
                            <a:srgbClr val="00529B"/>
                          </a:solidFill>
                          <a:effectLst/>
                        </a:rPr>
                        <a:t>Más de $153,000 hasta $183,000</a:t>
                      </a:r>
                    </a:p>
                  </a:txBody>
                  <a:tcPr marL="0" marR="0"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1200"/>
                        </a:spcAft>
                      </a:pPr>
                      <a:r>
                        <a:rPr lang="es-US" sz="1800" dirty="0">
                          <a:solidFill>
                            <a:srgbClr val="00529B"/>
                          </a:solidFill>
                          <a:effectLst/>
                        </a:rPr>
                        <a:t>Más de $306,000 hasta $366,000</a:t>
                      </a: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1200"/>
                        </a:spcAft>
                      </a:pPr>
                      <a:r>
                        <a:rPr lang="es-US" sz="1800">
                          <a:solidFill>
                            <a:srgbClr val="00529B"/>
                          </a:solidFill>
                          <a:effectLst/>
                        </a:rPr>
                        <a:t>No corresponde</a:t>
                      </a: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1200"/>
                        </a:spcAft>
                      </a:pPr>
                      <a:r>
                        <a:rPr lang="es-US" sz="1800" dirty="0">
                          <a:solidFill>
                            <a:srgbClr val="00529B"/>
                          </a:solidFill>
                          <a:effectLst/>
                        </a:rPr>
                        <a:t>$428.60</a:t>
                      </a:r>
                    </a:p>
                  </a:txBody>
                  <a:tcPr marL="0" marR="0"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2794139933"/>
                  </a:ext>
                </a:extLst>
              </a:tr>
              <a:tr h="82415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58420">
                        <a:lnSpc>
                          <a:spcPct val="100000"/>
                        </a:lnSpc>
                        <a:spcBef>
                          <a:spcPts val="0"/>
                        </a:spcBef>
                        <a:spcAft>
                          <a:spcPts val="1200"/>
                        </a:spcAft>
                      </a:pPr>
                      <a:r>
                        <a:rPr lang="es-US" sz="1800" dirty="0">
                          <a:solidFill>
                            <a:srgbClr val="00529B"/>
                          </a:solidFill>
                          <a:effectLst/>
                        </a:rPr>
                        <a:t>Más de $183,000 y menos de $500,000</a:t>
                      </a:r>
                    </a:p>
                  </a:txBody>
                  <a:tcPr marL="0" marR="0"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58420">
                        <a:lnSpc>
                          <a:spcPct val="100000"/>
                        </a:lnSpc>
                        <a:spcBef>
                          <a:spcPts val="0"/>
                        </a:spcBef>
                        <a:spcAft>
                          <a:spcPts val="1200"/>
                        </a:spcAft>
                      </a:pPr>
                      <a:r>
                        <a:rPr lang="es-US" sz="1800">
                          <a:solidFill>
                            <a:srgbClr val="00529B"/>
                          </a:solidFill>
                          <a:effectLst/>
                        </a:rPr>
                        <a:t>Más de $366,000 y menos de $750,000</a:t>
                      </a: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135890">
                        <a:lnSpc>
                          <a:spcPct val="100000"/>
                        </a:lnSpc>
                        <a:spcBef>
                          <a:spcPts val="0"/>
                        </a:spcBef>
                        <a:spcAft>
                          <a:spcPts val="1200"/>
                        </a:spcAft>
                      </a:pPr>
                      <a:r>
                        <a:rPr lang="es-US" sz="1800">
                          <a:solidFill>
                            <a:srgbClr val="00529B"/>
                          </a:solidFill>
                          <a:effectLst/>
                        </a:rPr>
                        <a:t>Más de $97,000 y menos de $403,000 </a:t>
                      </a: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1200"/>
                        </a:spcAft>
                      </a:pPr>
                      <a:r>
                        <a:rPr lang="es-US" sz="1800" dirty="0">
                          <a:solidFill>
                            <a:srgbClr val="00529B"/>
                          </a:solidFill>
                          <a:effectLst/>
                        </a:rPr>
                        <a:t>$527.50</a:t>
                      </a:r>
                    </a:p>
                  </a:txBody>
                  <a:tcPr marL="0" marR="0"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765530644"/>
                  </a:ext>
                </a:extLst>
              </a:tr>
              <a:tr h="4224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1200"/>
                        </a:spcAft>
                      </a:pPr>
                      <a:r>
                        <a:rPr lang="es-US" sz="1800">
                          <a:solidFill>
                            <a:srgbClr val="00529B"/>
                          </a:solidFill>
                          <a:effectLst/>
                        </a:rPr>
                        <a:t>$500,000 o más</a:t>
                      </a:r>
                    </a:p>
                  </a:txBody>
                  <a:tcPr marL="0" marR="0"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1200"/>
                        </a:spcAft>
                      </a:pPr>
                      <a:r>
                        <a:rPr lang="es-US" sz="1800">
                          <a:solidFill>
                            <a:srgbClr val="00529B"/>
                          </a:solidFill>
                          <a:effectLst/>
                        </a:rPr>
                        <a:t>$750,000 o más</a:t>
                      </a: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1200"/>
                        </a:spcAft>
                      </a:pPr>
                      <a:r>
                        <a:rPr lang="es-US" sz="1800">
                          <a:solidFill>
                            <a:srgbClr val="00529B"/>
                          </a:solidFill>
                          <a:effectLst/>
                        </a:rPr>
                        <a:t>$403,000 o más</a:t>
                      </a: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1200"/>
                        </a:spcAft>
                      </a:pPr>
                      <a:r>
                        <a:rPr lang="es-US" sz="1800" dirty="0">
                          <a:solidFill>
                            <a:srgbClr val="00529B"/>
                          </a:solidFill>
                          <a:effectLst/>
                        </a:rPr>
                        <a:t>$560.50</a:t>
                      </a:r>
                    </a:p>
                  </a:txBody>
                  <a:tcPr marL="0" marR="0"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3605046744"/>
                  </a:ext>
                </a:extLst>
              </a:tr>
            </a:tbl>
          </a:graphicData>
        </a:graphic>
      </p:graphicFrame>
      <p:sp>
        <p:nvSpPr>
          <p:cNvPr id="5" name="Slide Number Placeholder 4">
            <a:extLst>
              <a:ext uri="{FF2B5EF4-FFF2-40B4-BE49-F238E27FC236}">
                <a16:creationId xmlns:a16="http://schemas.microsoft.com/office/drawing/2014/main" id="{76E9A9F9-F986-42E3-B861-2C776854A270}"/>
              </a:ext>
            </a:extLst>
          </p:cNvPr>
          <p:cNvSpPr>
            <a:spLocks noGrp="1"/>
          </p:cNvSpPr>
          <p:nvPr>
            <p:ph type="sldNum" sz="quarter" idx="12"/>
          </p:nvPr>
        </p:nvSpPr>
        <p:spPr/>
        <p:txBody>
          <a:bodyPr/>
          <a:lstStyle/>
          <a:p>
            <a:fld id="{48F63A3B-78C7-47BE-AE5E-E10140E04643}" type="slidenum">
              <a:rPr lang="en-US" smtClean="0"/>
              <a:pPr/>
              <a:t>44</a:t>
            </a:fld>
            <a:endParaRPr lang="en-US"/>
          </a:p>
        </p:txBody>
      </p:sp>
      <p:sp>
        <p:nvSpPr>
          <p:cNvPr id="2" name="Date Placeholder 1"/>
          <p:cNvSpPr>
            <a:spLocks noGrp="1"/>
          </p:cNvSpPr>
          <p:nvPr>
            <p:ph type="dt" sz="half" idx="10"/>
          </p:nvPr>
        </p:nvSpPr>
        <p:spPr/>
        <p:txBody>
          <a:bodyPr/>
          <a:lstStyle/>
          <a:p>
            <a:r>
              <a:rPr lang="es-US"/>
              <a:t>Mayo de 2023</a:t>
            </a:r>
          </a:p>
        </p:txBody>
      </p:sp>
      <p:sp>
        <p:nvSpPr>
          <p:cNvPr id="3" name="Footer Placeholder 2"/>
          <p:cNvSpPr>
            <a:spLocks noGrp="1"/>
          </p:cNvSpPr>
          <p:nvPr>
            <p:ph type="ftr" sz="quarter" idx="11"/>
          </p:nvPr>
        </p:nvSpPr>
        <p:spPr/>
        <p:txBody>
          <a:bodyPr/>
          <a:lstStyle/>
          <a:p>
            <a:r>
              <a:rPr lang="es-US"/>
              <a:t>Comenzando con Medicare</a:t>
            </a:r>
          </a:p>
        </p:txBody>
      </p:sp>
    </p:spTree>
    <p:custDataLst>
      <p:tags r:id="rId1"/>
    </p:custDataLst>
    <p:extLst>
      <p:ext uri="{BB962C8B-B14F-4D97-AF65-F5344CB8AC3E}">
        <p14:creationId xmlns:p14="http://schemas.microsoft.com/office/powerpoint/2010/main" val="33394041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Lo que paga en Medicare Original en 2023: Parte B</a:t>
            </a:r>
          </a:p>
        </p:txBody>
      </p:sp>
      <p:graphicFrame>
        <p:nvGraphicFramePr>
          <p:cNvPr id="6" name="Table 5" descr="Toda la información en la tabla también se incluye en las notas del orador."/>
          <p:cNvGraphicFramePr>
            <a:graphicFrameLocks noGrp="1"/>
          </p:cNvGraphicFramePr>
          <p:nvPr>
            <p:extLst>
              <p:ext uri="{D42A27DB-BD31-4B8C-83A1-F6EECF244321}">
                <p14:modId xmlns:p14="http://schemas.microsoft.com/office/powerpoint/2010/main" val="1142319454"/>
              </p:ext>
            </p:extLst>
          </p:nvPr>
        </p:nvGraphicFramePr>
        <p:xfrm>
          <a:off x="1051142" y="1635269"/>
          <a:ext cx="9646085" cy="3057431"/>
        </p:xfrm>
        <a:graphic>
          <a:graphicData uri="http://schemas.openxmlformats.org/drawingml/2006/table">
            <a:tbl>
              <a:tblPr firstRow="1" bandRow="1">
                <a:tableStyleId>{5FD0F851-EC5A-4D38-B0AD-8093EC10F338}</a:tableStyleId>
              </a:tblPr>
              <a:tblGrid>
                <a:gridCol w="2624140">
                  <a:extLst>
                    <a:ext uri="{9D8B030D-6E8A-4147-A177-3AD203B41FA5}">
                      <a16:colId xmlns:a16="http://schemas.microsoft.com/office/drawing/2014/main" val="20000"/>
                    </a:ext>
                  </a:extLst>
                </a:gridCol>
                <a:gridCol w="7021945">
                  <a:extLst>
                    <a:ext uri="{9D8B030D-6E8A-4147-A177-3AD203B41FA5}">
                      <a16:colId xmlns:a16="http://schemas.microsoft.com/office/drawing/2014/main" val="20001"/>
                    </a:ext>
                  </a:extLst>
                </a:gridCol>
              </a:tblGrid>
              <a:tr h="550457">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spcAft>
                          <a:spcPts val="1200"/>
                        </a:spcAft>
                      </a:pPr>
                      <a:r>
                        <a:rPr lang="es-US" sz="2000" b="0" baseline="0">
                          <a:solidFill>
                            <a:srgbClr val="00529B"/>
                          </a:solidFill>
                        </a:rPr>
                        <a:t>Deducible anual</a:t>
                      </a:r>
                    </a:p>
                  </a:txBody>
                  <a:tcPr marL="68580" marR="68580" marT="34287" marB="34287">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indent="0">
                        <a:spcAft>
                          <a:spcPts val="1200"/>
                        </a:spcAft>
                        <a:buFont typeface="Arial" pitchFamily="34" charset="0"/>
                        <a:buNone/>
                      </a:pPr>
                      <a:r>
                        <a:rPr lang="es-US" sz="2000" b="0" baseline="0">
                          <a:solidFill>
                            <a:srgbClr val="00529B"/>
                          </a:solidFill>
                        </a:rPr>
                        <a:t>$226</a:t>
                      </a:r>
                    </a:p>
                  </a:txBody>
                  <a:tcPr marL="68580" marR="68580" marT="34287" marB="34287">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180752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1200"/>
                        </a:spcAft>
                        <a:buClrTx/>
                        <a:buSzTx/>
                        <a:buFontTx/>
                        <a:buNone/>
                        <a:tabLst/>
                        <a:defRPr/>
                      </a:pPr>
                      <a:r>
                        <a:rPr lang="es-US" sz="2000">
                          <a:solidFill>
                            <a:srgbClr val="00529B"/>
                          </a:solidFill>
                        </a:rPr>
                        <a:t>Coseguro para servicios de la Parte B</a:t>
                      </a:r>
                    </a:p>
                    <a:p>
                      <a:pPr algn="l" rtl="0">
                        <a:spcAft>
                          <a:spcPts val="1200"/>
                        </a:spcAft>
                      </a:pPr>
                      <a:endParaRPr lang="en-US" sz="2000" b="1" baseline="0" dirty="0">
                        <a:solidFill>
                          <a:srgbClr val="00529B"/>
                        </a:solidFill>
                        <a:latin typeface="Arial" panose="020B0604020202020204" pitchFamily="34" charset="0"/>
                        <a:cs typeface="Arial" panose="020B0604020202020204" pitchFamily="34" charset="0"/>
                      </a:endParaRPr>
                    </a:p>
                  </a:txBody>
                  <a:tcPr marL="68580" marR="68580" marT="34287" marB="34287">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87338" indent="-287338" eaLnBrk="1" hangingPunct="1">
                        <a:spcAft>
                          <a:spcPts val="1200"/>
                        </a:spcAft>
                        <a:buClr>
                          <a:schemeClr val="accent5">
                            <a:lumMod val="50000"/>
                          </a:schemeClr>
                        </a:buClr>
                        <a:buFont typeface="Wingdings" pitchFamily="2" charset="2"/>
                        <a:buChar char="§"/>
                      </a:pPr>
                      <a:r>
                        <a:rPr lang="es-US" sz="2000" dirty="0">
                          <a:solidFill>
                            <a:srgbClr val="00529B"/>
                          </a:solidFill>
                        </a:rPr>
                        <a:t>20% para la mayoría de los servicios cubiertos, por ejemplo, servicios de los médicos y ciertos servicios preventivos, si el proveedor acepta la asignación </a:t>
                      </a:r>
                    </a:p>
                    <a:p>
                      <a:pPr marL="287338" indent="-287338" eaLnBrk="1" hangingPunct="1">
                        <a:spcAft>
                          <a:spcPts val="1200"/>
                        </a:spcAft>
                        <a:buClr>
                          <a:schemeClr val="accent5">
                            <a:lumMod val="50000"/>
                          </a:schemeClr>
                        </a:buClr>
                        <a:buFont typeface="Wingdings" pitchFamily="2" charset="2"/>
                        <a:buChar char="§"/>
                      </a:pPr>
                      <a:r>
                        <a:rPr lang="es-US" sz="2000" dirty="0">
                          <a:solidFill>
                            <a:srgbClr val="00529B"/>
                          </a:solidFill>
                        </a:rPr>
                        <a:t>$0 por la mayoría de los servicios preventivos</a:t>
                      </a:r>
                    </a:p>
                    <a:p>
                      <a:pPr marL="287338" lvl="1" indent="-287338" eaLnBrk="1" hangingPunct="1">
                        <a:spcAft>
                          <a:spcPts val="1200"/>
                        </a:spcAft>
                        <a:buClr>
                          <a:schemeClr val="accent5">
                            <a:lumMod val="50000"/>
                          </a:schemeClr>
                        </a:buClr>
                        <a:buFont typeface="Wingdings" pitchFamily="2" charset="2"/>
                        <a:buChar char="§"/>
                      </a:pPr>
                      <a:r>
                        <a:rPr lang="es-US" sz="2000" dirty="0">
                          <a:solidFill>
                            <a:srgbClr val="00529B"/>
                          </a:solidFill>
                        </a:rPr>
                        <a:t>20% para servicios de salud mental para pacientes ambulatorios, y copagos para servicios ambulatorios en hospitales</a:t>
                      </a:r>
                    </a:p>
                  </a:txBody>
                  <a:tcPr marL="68580" marR="68580" marT="34287" marB="34287">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9" name="Freeform: Shape 8">
            <a:extLst>
              <a:ext uri="{FF2B5EF4-FFF2-40B4-BE49-F238E27FC236}">
                <a16:creationId xmlns:a16="http://schemas.microsoft.com/office/drawing/2014/main" id="{8AC620CE-CD60-4226-806E-F3F313FDEF5E}"/>
              </a:ext>
              <a:ext uri="{C183D7F6-B498-43B3-948B-1728B52AA6E4}">
                <adec:decorative xmlns:adec="http://schemas.microsoft.com/office/drawing/2017/decorative" val="1"/>
              </a:ext>
            </a:extLst>
          </p:cNvPr>
          <p:cNvSpPr>
            <a:spLocks noChangeAspect="1"/>
          </p:cNvSpPr>
          <p:nvPr/>
        </p:nvSpPr>
        <p:spPr>
          <a:xfrm>
            <a:off x="1154667" y="5499100"/>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3FEB6CB-42DB-4C30-91CE-7D9E52936819}"/>
              </a:ext>
            </a:extLst>
          </p:cNvPr>
          <p:cNvSpPr txBox="1"/>
          <p:nvPr/>
        </p:nvSpPr>
        <p:spPr>
          <a:xfrm>
            <a:off x="1435100" y="5435600"/>
            <a:ext cx="10058400" cy="923330"/>
          </a:xfrm>
          <a:prstGeom prst="rect">
            <a:avLst/>
          </a:prstGeom>
          <a:noFill/>
        </p:spPr>
        <p:txBody>
          <a:bodyPr wrap="square" rtlCol="0">
            <a:spAutoFit/>
          </a:bodyPr>
          <a:lstStyle/>
          <a:p>
            <a:r>
              <a:rPr lang="es-US" b="1" dirty="0">
                <a:solidFill>
                  <a:srgbClr val="00529B"/>
                </a:solidFill>
                <a:latin typeface="Arial" panose="020B0604020202020204" pitchFamily="34" charset="0"/>
                <a:cs typeface="Arial" panose="020B0604020202020204" pitchFamily="34" charset="0"/>
              </a:rPr>
              <a:t>NOTA: </a:t>
            </a:r>
            <a:r>
              <a:rPr lang="es-US" dirty="0">
                <a:solidFill>
                  <a:srgbClr val="00529B"/>
                </a:solidFill>
                <a:latin typeface="Arial" panose="020B0604020202020204" pitchFamily="34" charset="0"/>
                <a:cs typeface="Arial" panose="020B0604020202020204" pitchFamily="34" charset="0"/>
              </a:rPr>
              <a:t>Si no puede afrontar estos costos, existen programas que pueden ayudarlo. Estos programas se analizan más adelante en la Lección 7.</a:t>
            </a:r>
          </a:p>
          <a:p>
            <a:endParaRPr lang="en-US" dirty="0">
              <a:solidFill>
                <a:srgbClr val="00529B"/>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7C8F078B-FF15-4A55-BAAF-AD014D1EA7B3}"/>
              </a:ext>
            </a:extLst>
          </p:cNvPr>
          <p:cNvSpPr>
            <a:spLocks noGrp="1"/>
          </p:cNvSpPr>
          <p:nvPr>
            <p:ph type="sldNum" sz="quarter" idx="12"/>
          </p:nvPr>
        </p:nvSpPr>
        <p:spPr/>
        <p:txBody>
          <a:bodyPr/>
          <a:lstStyle/>
          <a:p>
            <a:fld id="{48F63A3B-78C7-47BE-AE5E-E10140E04643}" type="slidenum">
              <a:rPr lang="en-US" smtClean="0"/>
              <a:pPr/>
              <a:t>45</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2031020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Decisión: ¿debo conservar o inscribirme en la Parte B?</a:t>
            </a:r>
          </a:p>
        </p:txBody>
      </p:sp>
      <p:sp>
        <p:nvSpPr>
          <p:cNvPr id="5" name="Content Placeholder 4">
            <a:extLst>
              <a:ext uri="{FF2B5EF4-FFF2-40B4-BE49-F238E27FC236}">
                <a16:creationId xmlns:a16="http://schemas.microsoft.com/office/drawing/2014/main" id="{4F209BAB-0EB6-40BA-A871-CBBEB7CFC82C}"/>
              </a:ext>
            </a:extLst>
          </p:cNvPr>
          <p:cNvSpPr>
            <a:spLocks noGrp="1"/>
          </p:cNvSpPr>
          <p:nvPr>
            <p:ph sz="quarter" idx="13"/>
          </p:nvPr>
        </p:nvSpPr>
        <p:spPr>
          <a:xfrm>
            <a:off x="1124919" y="1162373"/>
            <a:ext cx="10228881" cy="4667250"/>
          </a:xfrm>
        </p:spPr>
        <p:txBody>
          <a:bodyPr>
            <a:noAutofit/>
          </a:bodyPr>
          <a:lstStyle/>
          <a:p>
            <a:pPr marL="0" lvl="0" indent="0" defTabSz="685800">
              <a:buClrTx/>
              <a:buNone/>
              <a:defRPr/>
            </a:pPr>
            <a:r>
              <a:rPr lang="es-US" b="1" dirty="0"/>
              <a:t>Tenga en cuenta lo siguiente:</a:t>
            </a:r>
          </a:p>
          <a:p>
            <a:pPr lvl="1" defTabSz="685800">
              <a:spcAft>
                <a:spcPts val="1200"/>
              </a:spcAft>
              <a:buFont typeface="Wingdings" panose="05000000000000000000" pitchFamily="2" charset="2"/>
              <a:buChar char="§"/>
              <a:defRPr/>
            </a:pPr>
            <a:r>
              <a:rPr lang="es-US" dirty="0"/>
              <a:t>La mayoría paga una prima mensual</a:t>
            </a:r>
          </a:p>
          <a:p>
            <a:pPr marL="1097280" lvl="2" defTabSz="685800">
              <a:spcAft>
                <a:spcPts val="1200"/>
              </a:spcAft>
              <a:buSzPct val="100000"/>
              <a:buFont typeface="Arial" panose="020B0604020202020204" pitchFamily="34" charset="0"/>
              <a:buChar char="•"/>
              <a:defRPr/>
            </a:pPr>
            <a:r>
              <a:rPr lang="es-US" dirty="0"/>
              <a:t>Generalmente, se deduce de los beneficios de Seguridad Social o de la RRB</a:t>
            </a:r>
          </a:p>
          <a:p>
            <a:pPr marL="1097280" lvl="2" defTabSz="685800">
              <a:spcAft>
                <a:spcPts val="1200"/>
              </a:spcAft>
              <a:buSzPct val="100000"/>
              <a:buFont typeface="Arial" panose="020B0604020202020204" pitchFamily="34" charset="0"/>
              <a:buChar char="•"/>
              <a:defRPr/>
            </a:pPr>
            <a:r>
              <a:rPr lang="es-US" dirty="0"/>
              <a:t>La cantidad depende del ingreso.</a:t>
            </a:r>
          </a:p>
          <a:p>
            <a:pPr lvl="1" defTabSz="685800">
              <a:spcAft>
                <a:spcPts val="1200"/>
              </a:spcAft>
              <a:buFont typeface="Wingdings" panose="05000000000000000000" pitchFamily="2" charset="2"/>
              <a:buChar char="§"/>
              <a:defRPr/>
            </a:pPr>
            <a:r>
              <a:rPr lang="es-US" sz="2300" dirty="0"/>
              <a:t>Si está cubierto por un GHP debido a su empleo actual o el empleo actual de su cónyuge o un familiar (si está discapacitado), puede retrasar la inscripción.</a:t>
            </a:r>
          </a:p>
          <a:p>
            <a:pPr marL="548640" defTabSz="685800">
              <a:buSzPct val="100000"/>
              <a:defRPr/>
            </a:pPr>
            <a:r>
              <a:rPr lang="es-US" sz="2300" dirty="0"/>
              <a:t>Puede solicitar la Parte B en cualquier momento mientras esté trabajando y continuar durante 8 meses después de que termine el empleo o el GHP, lo que suceda primero</a:t>
            </a:r>
          </a:p>
          <a:p>
            <a:pPr lvl="1" defTabSz="685800">
              <a:spcAft>
                <a:spcPts val="1200"/>
              </a:spcAft>
              <a:buFont typeface="Wingdings" panose="05000000000000000000" pitchFamily="2" charset="2"/>
              <a:buChar char="§"/>
              <a:defRPr/>
            </a:pPr>
            <a:r>
              <a:rPr lang="es-US" sz="2300" dirty="0"/>
              <a:t>A veces, debe tener la Parte B </a:t>
            </a:r>
          </a:p>
          <a:p>
            <a:pPr marL="0" indent="0">
              <a:buNone/>
            </a:pPr>
            <a:endParaRPr lang="en-US" dirty="0"/>
          </a:p>
        </p:txBody>
      </p:sp>
      <p:sp>
        <p:nvSpPr>
          <p:cNvPr id="6" name="Slide Number Placeholder 5">
            <a:extLst>
              <a:ext uri="{FF2B5EF4-FFF2-40B4-BE49-F238E27FC236}">
                <a16:creationId xmlns:a16="http://schemas.microsoft.com/office/drawing/2014/main" id="{81600FAB-05DD-41CB-943D-50644CC0D352}"/>
              </a:ext>
            </a:extLst>
          </p:cNvPr>
          <p:cNvSpPr>
            <a:spLocks noGrp="1"/>
          </p:cNvSpPr>
          <p:nvPr>
            <p:ph type="sldNum" sz="quarter" idx="12"/>
          </p:nvPr>
        </p:nvSpPr>
        <p:spPr/>
        <p:txBody>
          <a:bodyPr/>
          <a:lstStyle/>
          <a:p>
            <a:fld id="{0B2D781D-8844-5940-92D1-06EF0A7F581E}" type="slidenum">
              <a:rPr lang="en-US" smtClean="0"/>
              <a:pPr/>
              <a:t>46</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6529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Cuándo debe tener la Parte A y la Parte B</a:t>
            </a:r>
          </a:p>
        </p:txBody>
      </p:sp>
      <p:grpSp>
        <p:nvGrpSpPr>
          <p:cNvPr id="26" name="Group 1" descr="Cuadro con el texto: Si desea adquirir una póliza del Seguro Suplementario de Medicare (Medigap).">
            <a:extLst>
              <a:ext uri="{FF2B5EF4-FFF2-40B4-BE49-F238E27FC236}">
                <a16:creationId xmlns:a16="http://schemas.microsoft.com/office/drawing/2014/main" id="{8123E59C-7C33-4D7F-853B-0BEB2225FDD2}"/>
              </a:ext>
            </a:extLst>
          </p:cNvPr>
          <p:cNvGrpSpPr/>
          <p:nvPr/>
        </p:nvGrpSpPr>
        <p:grpSpPr>
          <a:xfrm>
            <a:off x="1318223" y="1293590"/>
            <a:ext cx="4294269" cy="1371600"/>
            <a:chOff x="1318223" y="1293590"/>
            <a:chExt cx="4294269" cy="1371600"/>
          </a:xfrm>
        </p:grpSpPr>
        <p:sp>
          <p:nvSpPr>
            <p:cNvPr id="16" name="Rectangle: Top Corners Rounded 15">
              <a:extLst>
                <a:ext uri="{FF2B5EF4-FFF2-40B4-BE49-F238E27FC236}">
                  <a16:creationId xmlns:a16="http://schemas.microsoft.com/office/drawing/2014/main" id="{73A2F447-387B-496D-8887-F753C4B99375}"/>
                </a:ext>
                <a:ext uri="{C183D7F6-B498-43B3-948B-1728B52AA6E4}">
                  <adec:decorative xmlns:adec="http://schemas.microsoft.com/office/drawing/2017/decorative" val="1"/>
                </a:ext>
              </a:extLst>
            </p:cNvPr>
            <p:cNvSpPr/>
            <p:nvPr/>
          </p:nvSpPr>
          <p:spPr bwMode="auto">
            <a:xfrm rot="16200000" flipV="1">
              <a:off x="3097892" y="150590"/>
              <a:ext cx="1371600" cy="3657600"/>
            </a:xfrm>
            <a:prstGeom prst="round2SameRect">
              <a:avLst/>
            </a:prstGeom>
            <a:noFill/>
            <a:ln w="762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7" name="TextBox 16" descr=" ">
              <a:extLst>
                <a:ext uri="{FF2B5EF4-FFF2-40B4-BE49-F238E27FC236}">
                  <a16:creationId xmlns:a16="http://schemas.microsoft.com/office/drawing/2014/main" id="{2A8F4198-552F-480C-8C0F-750AE31194C8}"/>
                </a:ext>
              </a:extLst>
            </p:cNvPr>
            <p:cNvSpPr txBox="1"/>
            <p:nvPr/>
          </p:nvSpPr>
          <p:spPr>
            <a:xfrm>
              <a:off x="2632659" y="1509499"/>
              <a:ext cx="2805921" cy="923330"/>
            </a:xfrm>
            <a:prstGeom prst="rect">
              <a:avLst/>
            </a:prstGeom>
            <a:noFill/>
          </p:spPr>
          <p:txBody>
            <a:bodyPr wrap="square">
              <a:spAutoFit/>
            </a:bodyPr>
            <a:lstStyle/>
            <a:p>
              <a:pPr marL="0" lvl="0" indent="0" algn="ctr" defTabSz="685800">
                <a:spcBef>
                  <a:spcPts val="0"/>
                </a:spcBef>
              </a:pPr>
              <a:r>
                <a:rPr lang="es-US" dirty="0">
                  <a:solidFill>
                    <a:srgbClr val="00529B"/>
                  </a:solidFill>
                  <a:cs typeface="Arial"/>
                </a:rPr>
                <a:t>Si desea adquirir una póliza del Seguro Suplementario de Medicare (</a:t>
              </a:r>
              <a:r>
                <a:rPr lang="es-US" dirty="0" err="1">
                  <a:solidFill>
                    <a:srgbClr val="00529B"/>
                  </a:solidFill>
                  <a:cs typeface="Arial"/>
                </a:rPr>
                <a:t>Medigap</a:t>
              </a:r>
              <a:r>
                <a:rPr lang="es-US" dirty="0">
                  <a:solidFill>
                    <a:srgbClr val="00529B"/>
                  </a:solidFill>
                  <a:cs typeface="Arial"/>
                </a:rPr>
                <a:t>).</a:t>
              </a:r>
            </a:p>
          </p:txBody>
        </p:sp>
        <p:sp>
          <p:nvSpPr>
            <p:cNvPr id="47" name="Oval 46">
              <a:extLst>
                <a:ext uri="{FF2B5EF4-FFF2-40B4-BE49-F238E27FC236}">
                  <a16:creationId xmlns:a16="http://schemas.microsoft.com/office/drawing/2014/main" id="{CD2A35B8-A8CA-468A-A8C0-DDCE54B45E2B}"/>
                </a:ext>
                <a:ext uri="{C183D7F6-B498-43B3-948B-1728B52AA6E4}">
                  <adec:decorative xmlns:adec="http://schemas.microsoft.com/office/drawing/2017/decorative" val="1"/>
                </a:ext>
              </a:extLst>
            </p:cNvPr>
            <p:cNvSpPr/>
            <p:nvPr/>
          </p:nvSpPr>
          <p:spPr bwMode="auto">
            <a:xfrm>
              <a:off x="1318223" y="1343708"/>
              <a:ext cx="1269741" cy="1269741"/>
            </a:xfrm>
            <a:prstGeom prst="ellipse">
              <a:avLst/>
            </a:prstGeom>
            <a:solidFill>
              <a:srgbClr val="8FAADC"/>
            </a:solidFill>
            <a:ln>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8" name="Oval 47">
              <a:extLst>
                <a:ext uri="{FF2B5EF4-FFF2-40B4-BE49-F238E27FC236}">
                  <a16:creationId xmlns:a16="http://schemas.microsoft.com/office/drawing/2014/main" id="{002CECE7-E8AD-4375-AA8E-FCDB556490B0}"/>
                </a:ext>
                <a:ext uri="{C183D7F6-B498-43B3-948B-1728B52AA6E4}">
                  <adec:decorative xmlns:adec="http://schemas.microsoft.com/office/drawing/2017/decorative" val="1"/>
                </a:ext>
              </a:extLst>
            </p:cNvPr>
            <p:cNvSpPr/>
            <p:nvPr/>
          </p:nvSpPr>
          <p:spPr bwMode="auto">
            <a:xfrm>
              <a:off x="1428406" y="1449628"/>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9" name="Graphic 18">
              <a:extLst>
                <a:ext uri="{FF2B5EF4-FFF2-40B4-BE49-F238E27FC236}">
                  <a16:creationId xmlns:a16="http://schemas.microsoft.com/office/drawing/2014/main" id="{B311E1D5-3734-4825-ADFD-3EC98E08835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42578" y="1504805"/>
              <a:ext cx="822960" cy="822960"/>
            </a:xfrm>
            <a:prstGeom prst="rect">
              <a:avLst/>
            </a:prstGeom>
          </p:spPr>
        </p:pic>
      </p:grpSp>
      <p:grpSp>
        <p:nvGrpSpPr>
          <p:cNvPr id="36" name="Group 2" descr="Cuadro con el texto: Si desea inscribirse en un Plan de Medicare Advantage">
            <a:extLst>
              <a:ext uri="{FF2B5EF4-FFF2-40B4-BE49-F238E27FC236}">
                <a16:creationId xmlns:a16="http://schemas.microsoft.com/office/drawing/2014/main" id="{B2B4B5BD-DC5E-4081-AF71-4C24568BA218}"/>
              </a:ext>
            </a:extLst>
          </p:cNvPr>
          <p:cNvGrpSpPr/>
          <p:nvPr/>
        </p:nvGrpSpPr>
        <p:grpSpPr>
          <a:xfrm>
            <a:off x="1366958" y="2953073"/>
            <a:ext cx="4261733" cy="1371600"/>
            <a:chOff x="1366958" y="2953073"/>
            <a:chExt cx="4261733" cy="1371600"/>
          </a:xfrm>
        </p:grpSpPr>
        <p:sp>
          <p:nvSpPr>
            <p:cNvPr id="13" name="Rectangle: Top Corners Rounded 12">
              <a:extLst>
                <a:ext uri="{FF2B5EF4-FFF2-40B4-BE49-F238E27FC236}">
                  <a16:creationId xmlns:a16="http://schemas.microsoft.com/office/drawing/2014/main" id="{0BFE1D9C-6C12-4B6A-9804-7BB2220093AC}"/>
                </a:ext>
                <a:ext uri="{C183D7F6-B498-43B3-948B-1728B52AA6E4}">
                  <adec:decorative xmlns:adec="http://schemas.microsoft.com/office/drawing/2017/decorative" val="1"/>
                </a:ext>
              </a:extLst>
            </p:cNvPr>
            <p:cNvSpPr/>
            <p:nvPr/>
          </p:nvSpPr>
          <p:spPr bwMode="auto">
            <a:xfrm rot="16200000" flipV="1">
              <a:off x="3114091" y="1810073"/>
              <a:ext cx="1371600" cy="3657600"/>
            </a:xfrm>
            <a:prstGeom prst="round2SameRect">
              <a:avLst/>
            </a:prstGeom>
            <a:noFill/>
            <a:ln w="76200">
              <a:solidFill>
                <a:srgbClr val="FEC73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3" name="TextBox 22" descr=" ">
              <a:extLst>
                <a:ext uri="{FF2B5EF4-FFF2-40B4-BE49-F238E27FC236}">
                  <a16:creationId xmlns:a16="http://schemas.microsoft.com/office/drawing/2014/main" id="{4A6DDF8D-66BF-43E3-8B88-538FEF859D47}"/>
                </a:ext>
              </a:extLst>
            </p:cNvPr>
            <p:cNvSpPr txBox="1"/>
            <p:nvPr/>
          </p:nvSpPr>
          <p:spPr>
            <a:xfrm>
              <a:off x="2778121" y="3168262"/>
              <a:ext cx="2403963" cy="923330"/>
            </a:xfrm>
            <a:prstGeom prst="rect">
              <a:avLst/>
            </a:prstGeom>
            <a:noFill/>
          </p:spPr>
          <p:txBody>
            <a:bodyPr wrap="square">
              <a:spAutoFit/>
            </a:bodyPr>
            <a:lstStyle/>
            <a:p>
              <a:pPr marL="0" lvl="0" indent="0" algn="ctr" defTabSz="685800">
                <a:spcBef>
                  <a:spcPts val="0"/>
                </a:spcBef>
              </a:pPr>
              <a:r>
                <a:rPr lang="es-US" dirty="0">
                  <a:solidFill>
                    <a:srgbClr val="00529B"/>
                  </a:solidFill>
                  <a:cs typeface="Arial"/>
                </a:rPr>
                <a:t>Si desea inscribirse </a:t>
              </a:r>
              <a:br>
                <a:rPr lang="es-US" dirty="0">
                  <a:solidFill>
                    <a:srgbClr val="00529B"/>
                  </a:solidFill>
                  <a:cs typeface="Arial"/>
                </a:rPr>
              </a:br>
              <a:r>
                <a:rPr lang="es-US" dirty="0">
                  <a:solidFill>
                    <a:srgbClr val="00529B"/>
                  </a:solidFill>
                  <a:cs typeface="Arial"/>
                </a:rPr>
                <a:t>en un Plan de </a:t>
              </a:r>
              <a:br>
                <a:rPr lang="es-US" dirty="0">
                  <a:solidFill>
                    <a:srgbClr val="00529B"/>
                  </a:solidFill>
                  <a:cs typeface="Arial"/>
                </a:rPr>
              </a:br>
              <a:r>
                <a:rPr lang="es-US" dirty="0">
                  <a:solidFill>
                    <a:srgbClr val="00529B"/>
                  </a:solidFill>
                  <a:cs typeface="Arial"/>
                </a:rPr>
                <a:t>Medicare </a:t>
              </a:r>
              <a:r>
                <a:rPr lang="es-US" dirty="0" err="1">
                  <a:solidFill>
                    <a:srgbClr val="00529B"/>
                  </a:solidFill>
                  <a:cs typeface="Arial"/>
                </a:rPr>
                <a:t>Advantage</a:t>
              </a:r>
              <a:endParaRPr lang="es-US" dirty="0">
                <a:solidFill>
                  <a:srgbClr val="00529B"/>
                </a:solidFill>
                <a:cs typeface="Arial"/>
              </a:endParaRPr>
            </a:p>
          </p:txBody>
        </p:sp>
        <p:sp>
          <p:nvSpPr>
            <p:cNvPr id="21" name="Oval 20">
              <a:extLst>
                <a:ext uri="{FF2B5EF4-FFF2-40B4-BE49-F238E27FC236}">
                  <a16:creationId xmlns:a16="http://schemas.microsoft.com/office/drawing/2014/main" id="{A52E0460-2391-4644-B26B-3EBF6A912A9C}"/>
                </a:ext>
                <a:ext uri="{C183D7F6-B498-43B3-948B-1728B52AA6E4}">
                  <adec:decorative xmlns:adec="http://schemas.microsoft.com/office/drawing/2017/decorative" val="1"/>
                </a:ext>
              </a:extLst>
            </p:cNvPr>
            <p:cNvSpPr/>
            <p:nvPr/>
          </p:nvSpPr>
          <p:spPr bwMode="auto">
            <a:xfrm>
              <a:off x="1366958" y="3003670"/>
              <a:ext cx="1269741" cy="1269741"/>
            </a:xfrm>
            <a:prstGeom prst="ellipse">
              <a:avLst/>
            </a:prstGeom>
            <a:solidFill>
              <a:srgbClr val="FEC73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2" name="Oval 21">
              <a:extLst>
                <a:ext uri="{FF2B5EF4-FFF2-40B4-BE49-F238E27FC236}">
                  <a16:creationId xmlns:a16="http://schemas.microsoft.com/office/drawing/2014/main" id="{03DBD954-B44F-4FBA-BB9B-B8280F49F98A}"/>
                </a:ext>
                <a:ext uri="{C183D7F6-B498-43B3-948B-1728B52AA6E4}">
                  <adec:decorative xmlns:adec="http://schemas.microsoft.com/office/drawing/2017/decorative" val="1"/>
                </a:ext>
              </a:extLst>
            </p:cNvPr>
            <p:cNvSpPr/>
            <p:nvPr/>
          </p:nvSpPr>
          <p:spPr bwMode="auto">
            <a:xfrm>
              <a:off x="1477142" y="3113853"/>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46" name="Graphic 45">
              <a:extLst>
                <a:ext uri="{FF2B5EF4-FFF2-40B4-BE49-F238E27FC236}">
                  <a16:creationId xmlns:a16="http://schemas.microsoft.com/office/drawing/2014/main" id="{5C889776-49BE-4D53-8132-E752A2A297B1}"/>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42578" y="3227068"/>
              <a:ext cx="914400" cy="914400"/>
            </a:xfrm>
            <a:prstGeom prst="rect">
              <a:avLst/>
            </a:prstGeom>
          </p:spPr>
        </p:pic>
      </p:grpSp>
      <p:grpSp>
        <p:nvGrpSpPr>
          <p:cNvPr id="32" name="Group 3" descr="Cuadro con el texto: Si es elegible para TRICARE for Life (TFL, por sus siglas en inglés) ">
            <a:extLst>
              <a:ext uri="{FF2B5EF4-FFF2-40B4-BE49-F238E27FC236}">
                <a16:creationId xmlns:a16="http://schemas.microsoft.com/office/drawing/2014/main" id="{06173AF8-F0C2-4BA8-84CA-438D0076C86F}"/>
              </a:ext>
            </a:extLst>
          </p:cNvPr>
          <p:cNvGrpSpPr/>
          <p:nvPr/>
        </p:nvGrpSpPr>
        <p:grpSpPr>
          <a:xfrm>
            <a:off x="1318221" y="4613189"/>
            <a:ext cx="4287981" cy="1371600"/>
            <a:chOff x="1318221" y="4613189"/>
            <a:chExt cx="4287981" cy="1371600"/>
          </a:xfrm>
        </p:grpSpPr>
        <p:sp>
          <p:nvSpPr>
            <p:cNvPr id="12" name="Rectangle: Top Corners Rounded 11">
              <a:extLst>
                <a:ext uri="{FF2B5EF4-FFF2-40B4-BE49-F238E27FC236}">
                  <a16:creationId xmlns:a16="http://schemas.microsoft.com/office/drawing/2014/main" id="{4F98F498-30CD-42BE-B573-7DF4B7CE223B}"/>
                </a:ext>
                <a:ext uri="{C183D7F6-B498-43B3-948B-1728B52AA6E4}">
                  <adec:decorative xmlns:adec="http://schemas.microsoft.com/office/drawing/2017/decorative" val="1"/>
                </a:ext>
              </a:extLst>
            </p:cNvPr>
            <p:cNvSpPr/>
            <p:nvPr/>
          </p:nvSpPr>
          <p:spPr bwMode="auto">
            <a:xfrm rot="16200000" flipV="1">
              <a:off x="3091602" y="3470189"/>
              <a:ext cx="1371600" cy="3657600"/>
            </a:xfrm>
            <a:prstGeom prst="round2SameRect">
              <a:avLst/>
            </a:prstGeom>
            <a:noFill/>
            <a:ln w="762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9" name="TextBox 28">
              <a:extLst>
                <a:ext uri="{FF2B5EF4-FFF2-40B4-BE49-F238E27FC236}">
                  <a16:creationId xmlns:a16="http://schemas.microsoft.com/office/drawing/2014/main" id="{5E1EEBA6-2B52-412F-9A86-A479CD3D1B38}"/>
                </a:ext>
              </a:extLst>
            </p:cNvPr>
            <p:cNvSpPr txBox="1"/>
            <p:nvPr/>
          </p:nvSpPr>
          <p:spPr>
            <a:xfrm>
              <a:off x="2683015" y="4831130"/>
              <a:ext cx="2583797" cy="923330"/>
            </a:xfrm>
            <a:prstGeom prst="rect">
              <a:avLst/>
            </a:prstGeom>
            <a:noFill/>
          </p:spPr>
          <p:txBody>
            <a:bodyPr wrap="square">
              <a:spAutoFit/>
            </a:bodyPr>
            <a:lstStyle/>
            <a:p>
              <a:pPr marL="0" lvl="0" indent="0" algn="ctr" defTabSz="685800">
                <a:spcBef>
                  <a:spcPts val="0"/>
                </a:spcBef>
              </a:pPr>
              <a:r>
                <a:rPr lang="es-US" dirty="0">
                  <a:solidFill>
                    <a:srgbClr val="00529B"/>
                  </a:solidFill>
                  <a:cs typeface="Arial"/>
                </a:rPr>
                <a:t>Si es elegible para TRICARE </a:t>
              </a:r>
              <a:r>
                <a:rPr lang="es-US" dirty="0" err="1">
                  <a:solidFill>
                    <a:srgbClr val="00529B"/>
                  </a:solidFill>
                  <a:cs typeface="Arial"/>
                </a:rPr>
                <a:t>for</a:t>
              </a:r>
              <a:r>
                <a:rPr lang="es-US" dirty="0">
                  <a:solidFill>
                    <a:srgbClr val="00529B"/>
                  </a:solidFill>
                  <a:cs typeface="Arial"/>
                </a:rPr>
                <a:t> </a:t>
              </a:r>
              <a:r>
                <a:rPr lang="es-US" dirty="0" err="1">
                  <a:solidFill>
                    <a:srgbClr val="00529B"/>
                  </a:solidFill>
                  <a:cs typeface="Arial"/>
                </a:rPr>
                <a:t>Life</a:t>
              </a:r>
              <a:r>
                <a:rPr lang="es-US" dirty="0">
                  <a:solidFill>
                    <a:srgbClr val="00529B"/>
                  </a:solidFill>
                  <a:cs typeface="Arial"/>
                </a:rPr>
                <a:t> (TFL, por sus siglas en inglés)</a:t>
              </a:r>
            </a:p>
          </p:txBody>
        </p:sp>
        <p:sp>
          <p:nvSpPr>
            <p:cNvPr id="27" name="Oval 26">
              <a:extLst>
                <a:ext uri="{FF2B5EF4-FFF2-40B4-BE49-F238E27FC236}">
                  <a16:creationId xmlns:a16="http://schemas.microsoft.com/office/drawing/2014/main" id="{3676FA34-2728-4BD5-A979-716C1599A136}"/>
                </a:ext>
                <a:ext uri="{C183D7F6-B498-43B3-948B-1728B52AA6E4}">
                  <adec:decorative xmlns:adec="http://schemas.microsoft.com/office/drawing/2017/decorative" val="1"/>
                </a:ext>
              </a:extLst>
            </p:cNvPr>
            <p:cNvSpPr/>
            <p:nvPr/>
          </p:nvSpPr>
          <p:spPr bwMode="auto">
            <a:xfrm>
              <a:off x="1318221" y="4657926"/>
              <a:ext cx="1269741" cy="1269741"/>
            </a:xfrm>
            <a:prstGeom prst="ellipse">
              <a:avLst/>
            </a:prstGeom>
            <a:solidFill>
              <a:srgbClr val="00529B"/>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8" name="Oval 27">
              <a:extLst>
                <a:ext uri="{FF2B5EF4-FFF2-40B4-BE49-F238E27FC236}">
                  <a16:creationId xmlns:a16="http://schemas.microsoft.com/office/drawing/2014/main" id="{6CB0BE79-A88F-433C-B231-60E91AA774F4}"/>
                </a:ext>
                <a:ext uri="{C183D7F6-B498-43B3-948B-1728B52AA6E4}">
                  <adec:decorative xmlns:adec="http://schemas.microsoft.com/office/drawing/2017/decorative" val="1"/>
                </a:ext>
              </a:extLst>
            </p:cNvPr>
            <p:cNvSpPr/>
            <p:nvPr/>
          </p:nvSpPr>
          <p:spPr bwMode="auto">
            <a:xfrm>
              <a:off x="1428404" y="4768109"/>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55" name="Graphic 54">
              <a:extLst>
                <a:ext uri="{FF2B5EF4-FFF2-40B4-BE49-F238E27FC236}">
                  <a16:creationId xmlns:a16="http://schemas.microsoft.com/office/drawing/2014/main" id="{180CB75E-91A4-4904-8B75-5393B990A0CE}"/>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16561" y="4697003"/>
              <a:ext cx="1064082" cy="1064082"/>
            </a:xfrm>
            <a:prstGeom prst="rect">
              <a:avLst/>
            </a:prstGeom>
          </p:spPr>
        </p:pic>
        <p:pic>
          <p:nvPicPr>
            <p:cNvPr id="51" name="Graphic 50">
              <a:extLst>
                <a:ext uri="{FF2B5EF4-FFF2-40B4-BE49-F238E27FC236}">
                  <a16:creationId xmlns:a16="http://schemas.microsoft.com/office/drawing/2014/main" id="{D985FDC7-6093-4AEC-A794-D30E53B7F95C}"/>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822016" y="5296960"/>
              <a:ext cx="457200" cy="457200"/>
            </a:xfrm>
            <a:prstGeom prst="rect">
              <a:avLst/>
            </a:prstGeom>
          </p:spPr>
        </p:pic>
      </p:grpSp>
      <p:grpSp>
        <p:nvGrpSpPr>
          <p:cNvPr id="30" name="Group 4" descr="Cuadro con el texto: Si es elegible para el Programa de Salud Civil y Médico del Departamento de Asuntos de Veteranos (CHAMPVA, por sus siglas en inglés)">
            <a:extLst>
              <a:ext uri="{FF2B5EF4-FFF2-40B4-BE49-F238E27FC236}">
                <a16:creationId xmlns:a16="http://schemas.microsoft.com/office/drawing/2014/main" id="{A1B5C12A-8BE7-4EBB-992B-FF13D6031C5E}"/>
              </a:ext>
            </a:extLst>
          </p:cNvPr>
          <p:cNvGrpSpPr/>
          <p:nvPr/>
        </p:nvGrpSpPr>
        <p:grpSpPr>
          <a:xfrm>
            <a:off x="6628659" y="2054766"/>
            <a:ext cx="4930341" cy="1371600"/>
            <a:chOff x="6628659" y="2054766"/>
            <a:chExt cx="4930341" cy="1371600"/>
          </a:xfrm>
        </p:grpSpPr>
        <p:sp>
          <p:nvSpPr>
            <p:cNvPr id="11" name="Rectangle: Top Corners Rounded 10">
              <a:extLst>
                <a:ext uri="{FF2B5EF4-FFF2-40B4-BE49-F238E27FC236}">
                  <a16:creationId xmlns:a16="http://schemas.microsoft.com/office/drawing/2014/main" id="{BED945BB-6571-4DB7-864E-F6DC4181DE92}"/>
                </a:ext>
                <a:ext uri="{C183D7F6-B498-43B3-948B-1728B52AA6E4}">
                  <adec:decorative xmlns:adec="http://schemas.microsoft.com/office/drawing/2017/decorative" val="1"/>
                </a:ext>
              </a:extLst>
            </p:cNvPr>
            <p:cNvSpPr/>
            <p:nvPr/>
          </p:nvSpPr>
          <p:spPr bwMode="auto">
            <a:xfrm rot="16200000" flipV="1">
              <a:off x="8724360" y="591726"/>
              <a:ext cx="1371600" cy="4297680"/>
            </a:xfrm>
            <a:prstGeom prst="round2SameRect">
              <a:avLst/>
            </a:prstGeom>
            <a:no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5" name="TextBox 34" descr=" ">
              <a:extLst>
                <a:ext uri="{FF2B5EF4-FFF2-40B4-BE49-F238E27FC236}">
                  <a16:creationId xmlns:a16="http://schemas.microsoft.com/office/drawing/2014/main" id="{6D76B040-5302-4D03-A091-7EDD6282B076}"/>
                </a:ext>
              </a:extLst>
            </p:cNvPr>
            <p:cNvSpPr txBox="1"/>
            <p:nvPr/>
          </p:nvSpPr>
          <p:spPr>
            <a:xfrm>
              <a:off x="7853494" y="2204575"/>
              <a:ext cx="3616858" cy="1077218"/>
            </a:xfrm>
            <a:prstGeom prst="rect">
              <a:avLst/>
            </a:prstGeom>
            <a:noFill/>
          </p:spPr>
          <p:txBody>
            <a:bodyPr wrap="square">
              <a:noAutofit/>
            </a:bodyPr>
            <a:lstStyle/>
            <a:p>
              <a:pPr marL="0" lvl="0" indent="0" algn="ctr" defTabSz="685800">
                <a:spcBef>
                  <a:spcPts val="0"/>
                </a:spcBef>
              </a:pPr>
              <a:r>
                <a:rPr lang="es-US" sz="1700" dirty="0">
                  <a:solidFill>
                    <a:srgbClr val="00529B"/>
                  </a:solidFill>
                  <a:cs typeface="Arial"/>
                </a:rPr>
                <a:t>Si es elegible para el Programa de Salud Civil y Médico del Departamento de Asuntos de Veteranos (CHAMPVA, por sus siglas en inglés)</a:t>
              </a:r>
            </a:p>
          </p:txBody>
        </p:sp>
        <p:sp>
          <p:nvSpPr>
            <p:cNvPr id="33" name="Oval 32">
              <a:extLst>
                <a:ext uri="{FF2B5EF4-FFF2-40B4-BE49-F238E27FC236}">
                  <a16:creationId xmlns:a16="http://schemas.microsoft.com/office/drawing/2014/main" id="{48AD1209-F3FD-4624-A36D-F401EAA3064A}"/>
                </a:ext>
              </a:extLst>
            </p:cNvPr>
            <p:cNvSpPr/>
            <p:nvPr/>
          </p:nvSpPr>
          <p:spPr bwMode="auto">
            <a:xfrm>
              <a:off x="6628659" y="2111517"/>
              <a:ext cx="1269741" cy="1269741"/>
            </a:xfrm>
            <a:prstGeom prst="ellipse">
              <a:avLst/>
            </a:prstGeom>
            <a:solidFill>
              <a:srgbClr val="4472C4"/>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4" name="Oval 33">
              <a:extLst>
                <a:ext uri="{FF2B5EF4-FFF2-40B4-BE49-F238E27FC236}">
                  <a16:creationId xmlns:a16="http://schemas.microsoft.com/office/drawing/2014/main" id="{260C5097-98D0-439E-92E0-BFE91DF5BABF}"/>
                </a:ext>
                <a:ext uri="{C183D7F6-B498-43B3-948B-1728B52AA6E4}">
                  <adec:decorative xmlns:adec="http://schemas.microsoft.com/office/drawing/2017/decorative" val="1"/>
                </a:ext>
              </a:extLst>
            </p:cNvPr>
            <p:cNvSpPr/>
            <p:nvPr/>
          </p:nvSpPr>
          <p:spPr bwMode="auto">
            <a:xfrm>
              <a:off x="6738843" y="2221700"/>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57" name="Graphic 56">
              <a:extLst>
                <a:ext uri="{FF2B5EF4-FFF2-40B4-BE49-F238E27FC236}">
                  <a16:creationId xmlns:a16="http://schemas.microsoft.com/office/drawing/2014/main" id="{BEAB5D3C-411E-4CE1-83E5-6DF0CA1BBC17}"/>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804121" y="2304920"/>
              <a:ext cx="914400" cy="914400"/>
            </a:xfrm>
            <a:prstGeom prst="rect">
              <a:avLst/>
            </a:prstGeom>
          </p:spPr>
        </p:pic>
        <p:pic>
          <p:nvPicPr>
            <p:cNvPr id="58" name="Graphic 57">
              <a:extLst>
                <a:ext uri="{FF2B5EF4-FFF2-40B4-BE49-F238E27FC236}">
                  <a16:creationId xmlns:a16="http://schemas.microsoft.com/office/drawing/2014/main" id="{AB46EF59-74E5-442F-A415-BCB616CF5850}"/>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32721" y="2522171"/>
              <a:ext cx="457200" cy="457200"/>
            </a:xfrm>
            <a:prstGeom prst="rect">
              <a:avLst/>
            </a:prstGeom>
          </p:spPr>
        </p:pic>
      </p:grpSp>
      <p:grpSp>
        <p:nvGrpSpPr>
          <p:cNvPr id="37" name="Group 5" descr="Cuadro con el texto: Si su cobertura por empleador así lo exige (menos de 20 empleados) ">
            <a:extLst>
              <a:ext uri="{FF2B5EF4-FFF2-40B4-BE49-F238E27FC236}">
                <a16:creationId xmlns:a16="http://schemas.microsoft.com/office/drawing/2014/main" id="{982C7FC8-CB99-4525-B116-A6B900C2F28B}"/>
              </a:ext>
            </a:extLst>
          </p:cNvPr>
          <p:cNvGrpSpPr/>
          <p:nvPr/>
        </p:nvGrpSpPr>
        <p:grpSpPr>
          <a:xfrm>
            <a:off x="6626450" y="3820803"/>
            <a:ext cx="4922557" cy="1371600"/>
            <a:chOff x="6626450" y="3820803"/>
            <a:chExt cx="4922557" cy="1371600"/>
          </a:xfrm>
        </p:grpSpPr>
        <p:sp>
          <p:nvSpPr>
            <p:cNvPr id="10" name="Rectangle: Top Corners Rounded 9">
              <a:extLst>
                <a:ext uri="{FF2B5EF4-FFF2-40B4-BE49-F238E27FC236}">
                  <a16:creationId xmlns:a16="http://schemas.microsoft.com/office/drawing/2014/main" id="{E7EEB0CA-EE32-4FDC-BB81-7B036558F51E}"/>
                </a:ext>
                <a:ext uri="{C183D7F6-B498-43B3-948B-1728B52AA6E4}">
                  <adec:decorative xmlns:adec="http://schemas.microsoft.com/office/drawing/2017/decorative" val="1"/>
                </a:ext>
              </a:extLst>
            </p:cNvPr>
            <p:cNvSpPr/>
            <p:nvPr/>
          </p:nvSpPr>
          <p:spPr bwMode="auto">
            <a:xfrm rot="16200000" flipV="1">
              <a:off x="8714367" y="2357763"/>
              <a:ext cx="1371600" cy="4297680"/>
            </a:xfrm>
            <a:prstGeom prst="round2SameRect">
              <a:avLst/>
            </a:prstGeom>
            <a:no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1" name="TextBox 40">
              <a:extLst>
                <a:ext uri="{FF2B5EF4-FFF2-40B4-BE49-F238E27FC236}">
                  <a16:creationId xmlns:a16="http://schemas.microsoft.com/office/drawing/2014/main" id="{82C98DDD-C45A-4A82-8928-EDBA3A022160}"/>
                </a:ext>
              </a:extLst>
            </p:cNvPr>
            <p:cNvSpPr txBox="1"/>
            <p:nvPr/>
          </p:nvSpPr>
          <p:spPr>
            <a:xfrm>
              <a:off x="8162072" y="4091592"/>
              <a:ext cx="3010529" cy="877163"/>
            </a:xfrm>
            <a:prstGeom prst="rect">
              <a:avLst/>
            </a:prstGeom>
            <a:noFill/>
          </p:spPr>
          <p:txBody>
            <a:bodyPr wrap="square">
              <a:spAutoFit/>
            </a:bodyPr>
            <a:lstStyle/>
            <a:p>
              <a:pPr marL="0" indent="0" algn="ctr" defTabSz="685800">
                <a:spcBef>
                  <a:spcPts val="0"/>
                </a:spcBef>
              </a:pPr>
              <a:r>
                <a:rPr lang="es-US" sz="1700" dirty="0">
                  <a:solidFill>
                    <a:srgbClr val="00529B"/>
                  </a:solidFill>
                  <a:cs typeface="Arial"/>
                </a:rPr>
                <a:t>Si su cobertura por </a:t>
              </a:r>
              <a:br>
                <a:rPr lang="es-US" sz="1700" dirty="0">
                  <a:solidFill>
                    <a:srgbClr val="00529B"/>
                  </a:solidFill>
                  <a:cs typeface="Arial"/>
                </a:rPr>
              </a:br>
              <a:r>
                <a:rPr lang="es-US" sz="1700" dirty="0">
                  <a:solidFill>
                    <a:srgbClr val="00529B"/>
                  </a:solidFill>
                  <a:cs typeface="Arial"/>
                </a:rPr>
                <a:t>empleador así lo exige </a:t>
              </a:r>
              <a:br>
                <a:rPr lang="es-US" sz="1700" dirty="0">
                  <a:solidFill>
                    <a:srgbClr val="00529B"/>
                  </a:solidFill>
                  <a:cs typeface="Arial"/>
                </a:rPr>
              </a:br>
              <a:r>
                <a:rPr lang="es-US" sz="1700" dirty="0">
                  <a:solidFill>
                    <a:srgbClr val="00529B"/>
                  </a:solidFill>
                  <a:cs typeface="Arial"/>
                </a:rPr>
                <a:t>(menos de 20 empleados)</a:t>
              </a:r>
            </a:p>
          </p:txBody>
        </p:sp>
        <p:sp>
          <p:nvSpPr>
            <p:cNvPr id="39" name="Oval 38">
              <a:extLst>
                <a:ext uri="{FF2B5EF4-FFF2-40B4-BE49-F238E27FC236}">
                  <a16:creationId xmlns:a16="http://schemas.microsoft.com/office/drawing/2014/main" id="{6A58ABE7-82B8-40E8-B909-93DD14832DF2}"/>
                </a:ext>
                <a:ext uri="{C183D7F6-B498-43B3-948B-1728B52AA6E4}">
                  <adec:decorative xmlns:adec="http://schemas.microsoft.com/office/drawing/2017/decorative" val="1"/>
                </a:ext>
              </a:extLst>
            </p:cNvPr>
            <p:cNvSpPr/>
            <p:nvPr/>
          </p:nvSpPr>
          <p:spPr bwMode="auto">
            <a:xfrm>
              <a:off x="6626450" y="3877087"/>
              <a:ext cx="1269741" cy="1269741"/>
            </a:xfrm>
            <a:prstGeom prst="ellipse">
              <a:avLst/>
            </a:prstGeom>
            <a:solidFill>
              <a:srgbClr val="0A5EC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0" name="Oval 39">
              <a:extLst>
                <a:ext uri="{FF2B5EF4-FFF2-40B4-BE49-F238E27FC236}">
                  <a16:creationId xmlns:a16="http://schemas.microsoft.com/office/drawing/2014/main" id="{0ECD8343-E8BB-42C7-A9F9-FD7C954B7C0B}"/>
                </a:ext>
                <a:ext uri="{C183D7F6-B498-43B3-948B-1728B52AA6E4}">
                  <adec:decorative xmlns:adec="http://schemas.microsoft.com/office/drawing/2017/decorative" val="1"/>
                </a:ext>
              </a:extLst>
            </p:cNvPr>
            <p:cNvSpPr/>
            <p:nvPr/>
          </p:nvSpPr>
          <p:spPr bwMode="auto">
            <a:xfrm>
              <a:off x="6737200" y="3987270"/>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53" name="Graphic 52">
              <a:extLst>
                <a:ext uri="{FF2B5EF4-FFF2-40B4-BE49-F238E27FC236}">
                  <a16:creationId xmlns:a16="http://schemas.microsoft.com/office/drawing/2014/main" id="{AB25DD1E-F913-4249-B223-C42CFAB40117}"/>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872679" y="4134526"/>
              <a:ext cx="775266" cy="775266"/>
            </a:xfrm>
            <a:prstGeom prst="rect">
              <a:avLst/>
            </a:prstGeom>
          </p:spPr>
        </p:pic>
      </p:gr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
        <p:nvSpPr>
          <p:cNvPr id="5" name="Slide Number Placeholder 4">
            <a:extLst>
              <a:ext uri="{FF2B5EF4-FFF2-40B4-BE49-F238E27FC236}">
                <a16:creationId xmlns:a16="http://schemas.microsoft.com/office/drawing/2014/main" id="{C63F30D8-03D2-469C-BEA3-124FA0E31906}"/>
              </a:ext>
            </a:extLst>
          </p:cNvPr>
          <p:cNvSpPr>
            <a:spLocks noGrp="1"/>
          </p:cNvSpPr>
          <p:nvPr>
            <p:ph type="sldNum" sz="quarter" idx="12"/>
          </p:nvPr>
        </p:nvSpPr>
        <p:spPr/>
        <p:txBody>
          <a:bodyPr/>
          <a:lstStyle/>
          <a:p>
            <a:fld id="{48F63A3B-78C7-47BE-AE5E-E10140E04643}" type="slidenum">
              <a:rPr lang="en-US" smtClean="0"/>
              <a:pPr/>
              <a:t>47</a:t>
            </a:fld>
            <a:endParaRPr lang="en-US"/>
          </a:p>
        </p:txBody>
      </p:sp>
    </p:spTree>
    <p:custDataLst>
      <p:tags r:id="rId1"/>
    </p:custDataLst>
    <p:extLst>
      <p:ext uri="{BB962C8B-B14F-4D97-AF65-F5344CB8AC3E}">
        <p14:creationId xmlns:p14="http://schemas.microsoft.com/office/powerpoint/2010/main" val="410706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left)">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65760"/>
            <a:ext cx="8444115" cy="719643"/>
          </a:xfrm>
        </p:spPr>
        <p:txBody>
          <a:bodyPr>
            <a:normAutofit fontScale="90000"/>
          </a:bodyPr>
          <a:lstStyle/>
          <a:p>
            <a:r>
              <a:rPr lang="es-US" sz="3000"/>
              <a:t>Compruebe sus conocimientos: </a:t>
            </a:r>
            <a:r>
              <a:rPr lang="es-US"/>
              <a:t>Pregunta 2</a:t>
            </a:r>
          </a:p>
        </p:txBody>
      </p:sp>
      <p:sp>
        <p:nvSpPr>
          <p:cNvPr id="9" name="Content Placeholder 8"/>
          <p:cNvSpPr>
            <a:spLocks noGrp="1"/>
          </p:cNvSpPr>
          <p:nvPr>
            <p:ph idx="4294967295"/>
          </p:nvPr>
        </p:nvSpPr>
        <p:spPr>
          <a:xfrm>
            <a:off x="1919793" y="1576048"/>
            <a:ext cx="9140133" cy="5021263"/>
          </a:xfrm>
        </p:spPr>
        <p:txBody>
          <a:bodyPr/>
          <a:lstStyle/>
          <a:p>
            <a:pPr marL="0" lvl="0" indent="0" defTabSz="685800">
              <a:lnSpc>
                <a:spcPct val="100000"/>
              </a:lnSpc>
              <a:spcBef>
                <a:spcPts val="0"/>
              </a:spcBef>
              <a:spcAft>
                <a:spcPts val="1200"/>
              </a:spcAft>
              <a:buNone/>
            </a:pPr>
            <a:r>
              <a:rPr lang="es-US" sz="2400" b="1" dirty="0">
                <a:solidFill>
                  <a:srgbClr val="00529B"/>
                </a:solidFill>
              </a:rPr>
              <a:t>Cuando son necesarios por motivos médicos, la Parte A generalmente ayuda a pagar todos los siguientes, EXCEPTO:</a:t>
            </a:r>
          </a:p>
          <a:p>
            <a:pPr marL="347472" lvl="0" indent="-347472" defTabSz="685800">
              <a:lnSpc>
                <a:spcPct val="100000"/>
              </a:lnSpc>
              <a:spcBef>
                <a:spcPts val="0"/>
              </a:spcBef>
              <a:spcAft>
                <a:spcPts val="1000"/>
              </a:spcAft>
              <a:buFont typeface="Wingdings" panose="05000000000000000000" pitchFamily="2" charset="2"/>
              <a:buAutoNum type="alphaLcPeriod"/>
            </a:pPr>
            <a:r>
              <a:rPr lang="es-US" sz="2400" dirty="0">
                <a:solidFill>
                  <a:srgbClr val="00529B"/>
                </a:solidFill>
              </a:rPr>
              <a:t>suministros para análisis para diabéticos</a:t>
            </a:r>
          </a:p>
          <a:p>
            <a:pPr marL="347472" lvl="0" indent="-347472" defTabSz="685800">
              <a:lnSpc>
                <a:spcPct val="100000"/>
              </a:lnSpc>
              <a:spcBef>
                <a:spcPts val="0"/>
              </a:spcBef>
              <a:spcAft>
                <a:spcPts val="1000"/>
              </a:spcAft>
              <a:buFont typeface="Wingdings" panose="05000000000000000000" pitchFamily="2" charset="2"/>
              <a:buAutoNum type="alphaLcPeriod"/>
            </a:pPr>
            <a:r>
              <a:rPr lang="es-US" sz="2400" dirty="0">
                <a:solidFill>
                  <a:srgbClr val="00529B"/>
                </a:solidFill>
              </a:rPr>
              <a:t>internación en un hospital</a:t>
            </a:r>
          </a:p>
          <a:p>
            <a:pPr marL="347472" lvl="0" indent="-347472" defTabSz="685800">
              <a:lnSpc>
                <a:spcPct val="100000"/>
              </a:lnSpc>
              <a:spcBef>
                <a:spcPts val="0"/>
              </a:spcBef>
              <a:spcAft>
                <a:spcPts val="1000"/>
              </a:spcAft>
              <a:buFont typeface="Wingdings" panose="05000000000000000000" pitchFamily="2" charset="2"/>
              <a:buAutoNum type="alphaLcPeriod"/>
            </a:pPr>
            <a:r>
              <a:rPr lang="es-US" sz="2400" dirty="0">
                <a:solidFill>
                  <a:srgbClr val="00529B"/>
                </a:solidFill>
              </a:rPr>
              <a:t>internación en un centro de enfermería especializada </a:t>
            </a:r>
            <a:br>
              <a:rPr lang="es-US" sz="2400" dirty="0">
                <a:solidFill>
                  <a:srgbClr val="00529B"/>
                </a:solidFill>
              </a:rPr>
            </a:br>
            <a:r>
              <a:rPr lang="es-US" sz="2400" dirty="0">
                <a:solidFill>
                  <a:srgbClr val="00529B"/>
                </a:solidFill>
              </a:rPr>
              <a:t>(SNF, por sus siglas en inglés)</a:t>
            </a:r>
          </a:p>
          <a:p>
            <a:pPr marL="347472" lvl="0" indent="-347472" defTabSz="685800">
              <a:lnSpc>
                <a:spcPct val="100000"/>
              </a:lnSpc>
              <a:spcBef>
                <a:spcPts val="0"/>
              </a:spcBef>
              <a:spcAft>
                <a:spcPts val="1200"/>
              </a:spcAft>
              <a:buFont typeface="Wingdings" panose="05000000000000000000" pitchFamily="2" charset="2"/>
              <a:buAutoNum type="alphaLcPeriod"/>
            </a:pPr>
            <a:r>
              <a:rPr lang="es-US" sz="2400" dirty="0">
                <a:solidFill>
                  <a:srgbClr val="00529B"/>
                </a:solidFill>
              </a:rPr>
              <a:t>Cuidados paliativos</a:t>
            </a:r>
          </a:p>
          <a:p>
            <a:pPr marL="0" indent="0">
              <a:spcAft>
                <a:spcPts val="1200"/>
              </a:spcAft>
              <a:buNone/>
            </a:pPr>
            <a:endParaRPr lang="en-US" dirty="0"/>
          </a:p>
        </p:txBody>
      </p:sp>
      <p:sp>
        <p:nvSpPr>
          <p:cNvPr id="6" name="Rounded Rectangle 5" descr="El cuadro verde resalta &quot;A&quot; como la respuesta correcta"/>
          <p:cNvSpPr/>
          <p:nvPr/>
        </p:nvSpPr>
        <p:spPr>
          <a:xfrm>
            <a:off x="1919793" y="2466893"/>
            <a:ext cx="6030837" cy="481843"/>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AEFB7DEF-5BD9-4939-83AE-9030F1D85A95}"/>
              </a:ext>
            </a:extLst>
          </p:cNvPr>
          <p:cNvSpPr txBox="1">
            <a:spLocks/>
          </p:cNvSpPr>
          <p:nvPr/>
        </p:nvSpPr>
        <p:spPr>
          <a:xfrm>
            <a:off x="1772285" y="4841380"/>
            <a:ext cx="8590915" cy="359822"/>
          </a:xfrm>
          <a:prstGeom prst="rect">
            <a:avLst/>
          </a:prstGeom>
          <a:solidFill>
            <a:schemeClr val="bg1"/>
          </a:solidFill>
        </p:spPr>
        <p:txBody>
          <a:bodyPr vert="horz" lIns="91440" tIns="45720" rIns="91440" bIns="45720" rtlCol="0" anchor="t">
            <a:normAutofit/>
          </a:bodyPr>
          <a:lstStyle>
            <a:lvl1pPr algn="l" defTabSz="914400" rtl="0" eaLnBrk="1" latinLnBrk="0" hangingPunct="1">
              <a:lnSpc>
                <a:spcPct val="90000"/>
              </a:lnSpc>
              <a:spcBef>
                <a:spcPct val="0"/>
              </a:spcBef>
              <a:buNone/>
              <a:defRPr sz="34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s-US" sz="1800" dirty="0"/>
              <a:t>Cuenta regresiva: </a:t>
            </a:r>
            <a:r>
              <a:rPr lang="es-US" sz="1800" b="0" dirty="0">
                <a:latin typeface="Arial Unicode MS" pitchFamily="34" charset="-128"/>
                <a:ea typeface="Arial Unicode MS" pitchFamily="34" charset="-128"/>
                <a:cs typeface="Arial Unicode MS" pitchFamily="34" charset="-128"/>
              </a:rPr>
              <a:t>Responde la pregunta antes de que la barra desaparezca</a:t>
            </a:r>
          </a:p>
        </p:txBody>
      </p:sp>
      <p:sp>
        <p:nvSpPr>
          <p:cNvPr id="5" name="Slide Number Placeholder 4">
            <a:extLst>
              <a:ext uri="{FF2B5EF4-FFF2-40B4-BE49-F238E27FC236}">
                <a16:creationId xmlns:a16="http://schemas.microsoft.com/office/drawing/2014/main" id="{86A99C13-97C4-4657-8BC9-184105B58FAD}"/>
              </a:ext>
            </a:extLst>
          </p:cNvPr>
          <p:cNvSpPr>
            <a:spLocks noGrp="1"/>
          </p:cNvSpPr>
          <p:nvPr>
            <p:ph type="sldNum" sz="quarter" idx="12"/>
          </p:nvPr>
        </p:nvSpPr>
        <p:spPr/>
        <p:txBody>
          <a:bodyPr/>
          <a:lstStyle/>
          <a:p>
            <a:fld id="{48F63A3B-78C7-47BE-AE5E-E10140E04643}" type="slidenum">
              <a:rPr lang="en-US" smtClean="0"/>
              <a:t>48</a:t>
            </a:fld>
            <a:endParaRPr lang="en-US"/>
          </a:p>
        </p:txBody>
      </p:sp>
      <p:sp>
        <p:nvSpPr>
          <p:cNvPr id="4" name="Footer Placeholder 3">
            <a:extLst>
              <a:ext uri="{FF2B5EF4-FFF2-40B4-BE49-F238E27FC236}">
                <a16:creationId xmlns:a16="http://schemas.microsoft.com/office/drawing/2014/main" id="{1CBAF6EE-A535-D943-B272-41C3739A3EED}"/>
              </a:ext>
            </a:extLst>
          </p:cNvPr>
          <p:cNvSpPr>
            <a:spLocks noGrp="1"/>
          </p:cNvSpPr>
          <p:nvPr>
            <p:ph type="ftr" sz="quarter" idx="11"/>
          </p:nvPr>
        </p:nvSpPr>
        <p:spPr/>
        <p:txBody>
          <a:bodyPr/>
          <a:lstStyle/>
          <a:p>
            <a:r>
              <a:rPr lang="es-US"/>
              <a:t>Comenzando con Medicare</a:t>
            </a:r>
          </a:p>
        </p:txBody>
      </p:sp>
      <p:sp>
        <p:nvSpPr>
          <p:cNvPr id="3" name="Date Placeholder 2">
            <a:extLst>
              <a:ext uri="{FF2B5EF4-FFF2-40B4-BE49-F238E27FC236}">
                <a16:creationId xmlns:a16="http://schemas.microsoft.com/office/drawing/2014/main" id="{0FDD92F1-9739-834A-85A2-E4D2EEE86F73}"/>
              </a:ext>
            </a:extLst>
          </p:cNvPr>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221820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28800" y="365760"/>
            <a:ext cx="9130849" cy="719643"/>
          </a:xfrm>
        </p:spPr>
        <p:txBody>
          <a:bodyPr>
            <a:normAutofit fontScale="90000"/>
          </a:bodyPr>
          <a:lstStyle/>
          <a:p>
            <a:r>
              <a:rPr lang="es-US" sz="3000"/>
              <a:t>Compruebe sus conocimientos: Pregunta 3</a:t>
            </a:r>
          </a:p>
        </p:txBody>
      </p:sp>
      <p:sp>
        <p:nvSpPr>
          <p:cNvPr id="5" name="Content Placeholder 4"/>
          <p:cNvSpPr>
            <a:spLocks noGrp="1"/>
          </p:cNvSpPr>
          <p:nvPr>
            <p:ph idx="4294967295"/>
          </p:nvPr>
        </p:nvSpPr>
        <p:spPr>
          <a:xfrm>
            <a:off x="1855390" y="1766992"/>
            <a:ext cx="9522158" cy="5021263"/>
          </a:xfrm>
        </p:spPr>
        <p:txBody>
          <a:bodyPr>
            <a:normAutofit/>
          </a:bodyPr>
          <a:lstStyle/>
          <a:p>
            <a:pPr marL="0" lvl="0" indent="0" defTabSz="685800">
              <a:lnSpc>
                <a:spcPct val="100000"/>
              </a:lnSpc>
              <a:spcBef>
                <a:spcPts val="0"/>
              </a:spcBef>
              <a:spcAft>
                <a:spcPts val="1200"/>
              </a:spcAft>
              <a:buNone/>
            </a:pPr>
            <a:r>
              <a:rPr lang="es-US" sz="2400" b="1" dirty="0">
                <a:solidFill>
                  <a:srgbClr val="00529B"/>
                </a:solidFill>
              </a:rPr>
              <a:t>Por la Parte B, en la mayoría de los casos, usted paga ____________.</a:t>
            </a:r>
          </a:p>
          <a:p>
            <a:pPr marL="347472" lvl="0" indent="-347472" defTabSz="685800">
              <a:lnSpc>
                <a:spcPct val="100000"/>
              </a:lnSpc>
              <a:spcBef>
                <a:spcPts val="0"/>
              </a:spcBef>
              <a:spcAft>
                <a:spcPts val="1200"/>
              </a:spcAft>
              <a:buFont typeface="Wingdings" panose="05000000000000000000" pitchFamily="2" charset="2"/>
              <a:buAutoNum type="alphaLcPeriod"/>
            </a:pPr>
            <a:r>
              <a:rPr lang="es-US" sz="2400" dirty="0">
                <a:solidFill>
                  <a:srgbClr val="00529B"/>
                </a:solidFill>
              </a:rPr>
              <a:t>una prima mensual</a:t>
            </a:r>
          </a:p>
          <a:p>
            <a:pPr marL="347472" lvl="0" indent="-347472" defTabSz="685800">
              <a:lnSpc>
                <a:spcPct val="100000"/>
              </a:lnSpc>
              <a:spcBef>
                <a:spcPts val="0"/>
              </a:spcBef>
              <a:spcAft>
                <a:spcPts val="1200"/>
              </a:spcAft>
              <a:buFont typeface="Wingdings" panose="05000000000000000000" pitchFamily="2" charset="2"/>
              <a:buAutoNum type="alphaLcPeriod"/>
            </a:pPr>
            <a:r>
              <a:rPr lang="es-US" sz="2400" dirty="0">
                <a:solidFill>
                  <a:srgbClr val="00529B"/>
                </a:solidFill>
              </a:rPr>
              <a:t>un deducible anual</a:t>
            </a:r>
          </a:p>
          <a:p>
            <a:pPr marL="347472" lvl="0" indent="-347472" defTabSz="685800">
              <a:lnSpc>
                <a:spcPct val="100000"/>
              </a:lnSpc>
              <a:spcBef>
                <a:spcPts val="0"/>
              </a:spcBef>
              <a:spcAft>
                <a:spcPts val="1200"/>
              </a:spcAft>
              <a:buFont typeface="Wingdings" panose="05000000000000000000" pitchFamily="2" charset="2"/>
              <a:buAutoNum type="alphaLcPeriod"/>
            </a:pPr>
            <a:r>
              <a:rPr lang="es-US" sz="2400" dirty="0">
                <a:solidFill>
                  <a:srgbClr val="00529B"/>
                </a:solidFill>
              </a:rPr>
              <a:t>20% de </a:t>
            </a:r>
            <a:r>
              <a:rPr lang="es-US" sz="2400" dirty="0" err="1">
                <a:solidFill>
                  <a:srgbClr val="00529B"/>
                </a:solidFill>
              </a:rPr>
              <a:t>coseguro</a:t>
            </a:r>
            <a:r>
              <a:rPr lang="es-US" sz="2400" dirty="0">
                <a:solidFill>
                  <a:srgbClr val="00529B"/>
                </a:solidFill>
              </a:rPr>
              <a:t> para la mayoría de los servicios cubiertos</a:t>
            </a:r>
          </a:p>
          <a:p>
            <a:pPr marL="347472" lvl="0" indent="-347472" defTabSz="685800">
              <a:lnSpc>
                <a:spcPct val="100000"/>
              </a:lnSpc>
              <a:spcBef>
                <a:spcPts val="0"/>
              </a:spcBef>
              <a:spcAft>
                <a:spcPts val="1200"/>
              </a:spcAft>
              <a:buFont typeface="Wingdings" panose="05000000000000000000" pitchFamily="2" charset="2"/>
              <a:buAutoNum type="alphaLcPeriod"/>
            </a:pPr>
            <a:r>
              <a:rPr lang="es-US" sz="2400" dirty="0">
                <a:solidFill>
                  <a:srgbClr val="00529B"/>
                </a:solidFill>
              </a:rPr>
              <a:t>Todas las anteriores</a:t>
            </a:r>
          </a:p>
          <a:p>
            <a:pPr marL="0" indent="0">
              <a:buNone/>
            </a:pPr>
            <a:endParaRPr lang="en-US" dirty="0"/>
          </a:p>
        </p:txBody>
      </p:sp>
      <p:sp>
        <p:nvSpPr>
          <p:cNvPr id="6" name="Rounded Rectangle 5" descr="Cuadro verde que resalta &quot;D&quot; como la respuesta correcta"/>
          <p:cNvSpPr/>
          <p:nvPr/>
        </p:nvSpPr>
        <p:spPr>
          <a:xfrm>
            <a:off x="1855390" y="4207882"/>
            <a:ext cx="3288552" cy="485193"/>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5386BCA0-920D-465E-AD1B-8B00A9FF8A23}"/>
              </a:ext>
            </a:extLst>
          </p:cNvPr>
          <p:cNvSpPr txBox="1">
            <a:spLocks/>
          </p:cNvSpPr>
          <p:nvPr/>
        </p:nvSpPr>
        <p:spPr>
          <a:xfrm>
            <a:off x="1772285" y="4841380"/>
            <a:ext cx="8590915" cy="359822"/>
          </a:xfrm>
          <a:prstGeom prst="rect">
            <a:avLst/>
          </a:prstGeom>
          <a:solidFill>
            <a:schemeClr val="bg1"/>
          </a:solidFill>
        </p:spPr>
        <p:txBody>
          <a:bodyPr vert="horz" lIns="91440" tIns="45720" rIns="91440" bIns="45720" rtlCol="0" anchor="t">
            <a:normAutofit/>
          </a:bodyPr>
          <a:lstStyle>
            <a:lvl1pPr algn="l" defTabSz="914400" rtl="0" eaLnBrk="1" latinLnBrk="0" hangingPunct="1">
              <a:lnSpc>
                <a:spcPct val="90000"/>
              </a:lnSpc>
              <a:spcBef>
                <a:spcPct val="0"/>
              </a:spcBef>
              <a:buNone/>
              <a:defRPr sz="34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s-US" sz="1800" dirty="0"/>
              <a:t>Cuenta regresiva: </a:t>
            </a:r>
            <a:r>
              <a:rPr lang="es-US" sz="1800" b="0" dirty="0">
                <a:latin typeface="Arial Unicode MS" pitchFamily="34" charset="-128"/>
                <a:ea typeface="Arial Unicode MS" pitchFamily="34" charset="-128"/>
                <a:cs typeface="Arial Unicode MS" pitchFamily="34" charset="-128"/>
              </a:rPr>
              <a:t>Responde la pregunta antes de que la barra desaparezca</a:t>
            </a:r>
          </a:p>
        </p:txBody>
      </p:sp>
      <p:sp>
        <p:nvSpPr>
          <p:cNvPr id="8" name="Slide Number Placeholder 7">
            <a:extLst>
              <a:ext uri="{FF2B5EF4-FFF2-40B4-BE49-F238E27FC236}">
                <a16:creationId xmlns:a16="http://schemas.microsoft.com/office/drawing/2014/main" id="{2710D3E6-93E4-453C-8053-01D82A3C759D}"/>
              </a:ext>
            </a:extLst>
          </p:cNvPr>
          <p:cNvSpPr>
            <a:spLocks noGrp="1"/>
          </p:cNvSpPr>
          <p:nvPr>
            <p:ph type="sldNum" sz="quarter" idx="12"/>
          </p:nvPr>
        </p:nvSpPr>
        <p:spPr/>
        <p:txBody>
          <a:bodyPr/>
          <a:lstStyle/>
          <a:p>
            <a:fld id="{48F63A3B-78C7-47BE-AE5E-E10140E04643}" type="slidenum">
              <a:rPr lang="en-US" smtClean="0"/>
              <a:t>49</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365938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s-US" sz="3000"/>
              <a:t>Objetivos de la Lección 1:</a:t>
            </a:r>
          </a:p>
        </p:txBody>
      </p:sp>
      <p:sp>
        <p:nvSpPr>
          <p:cNvPr id="13" name="Content Placeholder 12"/>
          <p:cNvSpPr>
            <a:spLocks noGrp="1"/>
          </p:cNvSpPr>
          <p:nvPr>
            <p:ph sz="quarter" idx="13"/>
          </p:nvPr>
        </p:nvSpPr>
        <p:spPr/>
        <p:txBody>
          <a:bodyPr vert="horz" lIns="91440" tIns="45720" rIns="91440" bIns="45720" rtlCol="0" anchor="t">
            <a:normAutofit/>
          </a:bodyPr>
          <a:lstStyle/>
          <a:p>
            <a:pPr marL="0" lvl="0" indent="0" defTabSz="685800">
              <a:lnSpc>
                <a:spcPct val="100000"/>
              </a:lnSpc>
              <a:spcBef>
                <a:spcPts val="0"/>
              </a:spcBef>
              <a:spcAft>
                <a:spcPts val="1200"/>
              </a:spcAft>
              <a:buFont typeface="Wingdings" pitchFamily="2" charset="2"/>
              <a:buNone/>
            </a:pPr>
            <a:r>
              <a:rPr lang="es-US" b="1" dirty="0">
                <a:solidFill>
                  <a:srgbClr val="00529B"/>
                </a:solidFill>
                <a:latin typeface="Arial"/>
                <a:cs typeface="Arial"/>
              </a:rPr>
              <a:t>Al final de esta lección, usted podrá:</a:t>
            </a:r>
          </a:p>
          <a:p>
            <a:pPr lvl="1" defTabSz="685800">
              <a:lnSpc>
                <a:spcPct val="100000"/>
              </a:lnSpc>
              <a:spcBef>
                <a:spcPts val="0"/>
              </a:spcBef>
              <a:spcAft>
                <a:spcPts val="1200"/>
              </a:spcAft>
              <a:buClr>
                <a:srgbClr val="00539A"/>
              </a:buClr>
              <a:buFont typeface="Wingdings" pitchFamily="2" charset="2"/>
              <a:buChar char="§"/>
            </a:pPr>
            <a:r>
              <a:rPr lang="es-US" dirty="0">
                <a:solidFill>
                  <a:srgbClr val="00529B"/>
                </a:solidFill>
                <a:latin typeface="Arial"/>
                <a:cs typeface="Arial"/>
              </a:rPr>
              <a:t>Describir Medicare y para quién es</a:t>
            </a:r>
          </a:p>
          <a:p>
            <a:pPr lvl="1" defTabSz="685800">
              <a:lnSpc>
                <a:spcPct val="100000"/>
              </a:lnSpc>
              <a:spcBef>
                <a:spcPts val="0"/>
              </a:spcBef>
              <a:spcAft>
                <a:spcPts val="1200"/>
              </a:spcAft>
              <a:buClr>
                <a:srgbClr val="00539A"/>
              </a:buClr>
              <a:buFont typeface="Wingdings" pitchFamily="2" charset="2"/>
              <a:buChar char="§"/>
            </a:pPr>
            <a:r>
              <a:rPr lang="es-US" dirty="0">
                <a:solidFill>
                  <a:srgbClr val="00529B"/>
                </a:solidFill>
                <a:latin typeface="Arial"/>
                <a:cs typeface="Arial"/>
              </a:rPr>
              <a:t>Identificar las partes de Medicare y explicar las opciones </a:t>
            </a:r>
            <a:br>
              <a:rPr lang="es-US" dirty="0">
                <a:solidFill>
                  <a:srgbClr val="00529B"/>
                </a:solidFill>
                <a:latin typeface="Arial"/>
                <a:cs typeface="Arial"/>
              </a:rPr>
            </a:br>
            <a:r>
              <a:rPr lang="es-US" dirty="0">
                <a:solidFill>
                  <a:srgbClr val="00529B"/>
                </a:solidFill>
                <a:latin typeface="Arial"/>
                <a:cs typeface="Arial"/>
              </a:rPr>
              <a:t>de cobertura</a:t>
            </a:r>
          </a:p>
          <a:p>
            <a:pPr lvl="1" defTabSz="685800">
              <a:lnSpc>
                <a:spcPct val="100000"/>
              </a:lnSpc>
              <a:spcBef>
                <a:spcPts val="0"/>
              </a:spcBef>
              <a:spcAft>
                <a:spcPts val="1200"/>
              </a:spcAft>
              <a:buClr>
                <a:srgbClr val="00539A"/>
              </a:buClr>
              <a:buFont typeface="Wingdings" pitchFamily="2" charset="2"/>
              <a:buChar char="§"/>
            </a:pPr>
            <a:r>
              <a:rPr lang="es-US" dirty="0">
                <a:solidFill>
                  <a:srgbClr val="00529B"/>
                </a:solidFill>
                <a:latin typeface="Arial"/>
                <a:cs typeface="Arial"/>
              </a:rPr>
              <a:t>Explicar la inscripción automática y cómo funciona</a:t>
            </a:r>
          </a:p>
          <a:p>
            <a:pPr lvl="1" defTabSz="685800">
              <a:lnSpc>
                <a:spcPct val="100000"/>
              </a:lnSpc>
              <a:spcBef>
                <a:spcPts val="0"/>
              </a:spcBef>
              <a:spcAft>
                <a:spcPts val="1200"/>
              </a:spcAft>
              <a:buClr>
                <a:srgbClr val="00539A"/>
              </a:buClr>
              <a:buFont typeface="Wingdings" pitchFamily="2" charset="2"/>
              <a:buChar char="§"/>
            </a:pPr>
            <a:r>
              <a:rPr lang="es-US" dirty="0">
                <a:solidFill>
                  <a:srgbClr val="00529B"/>
                </a:solidFill>
                <a:latin typeface="Arial"/>
                <a:cs typeface="Arial"/>
              </a:rPr>
              <a:t>Describir los varios períodos de inscripción que puede usar para inscribirse o cambiar de plan</a:t>
            </a:r>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s-US"/>
              <a:t>Mayo de 2023</a:t>
            </a:r>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s-US"/>
              <a:t>Comenzando con Medicare</a:t>
            </a:r>
          </a:p>
        </p:txBody>
      </p:sp>
      <p:sp>
        <p:nvSpPr>
          <p:cNvPr id="3" name="Slide Number Placeholder 2">
            <a:extLst>
              <a:ext uri="{FF2B5EF4-FFF2-40B4-BE49-F238E27FC236}">
                <a16:creationId xmlns:a16="http://schemas.microsoft.com/office/drawing/2014/main" id="{25000D79-06CB-4F9C-BE0A-28C3B2535922}"/>
              </a:ext>
            </a:extLst>
          </p:cNvPr>
          <p:cNvSpPr>
            <a:spLocks noGrp="1"/>
          </p:cNvSpPr>
          <p:nvPr>
            <p:ph type="sldNum" sz="quarter" idx="12"/>
          </p:nvPr>
        </p:nvSpPr>
        <p:spPr/>
        <p:txBody>
          <a:bodyPr/>
          <a:lstStyle/>
          <a:p>
            <a:fld id="{0B2D781D-8844-5940-92D1-06EF0A7F581E}" type="slidenum">
              <a:rPr lang="en-US" smtClean="0"/>
              <a:pPr/>
              <a:t>5</a:t>
            </a:fld>
            <a:endParaRPr lang="en-US"/>
          </a:p>
        </p:txBody>
      </p:sp>
    </p:spTree>
    <p:custDataLst>
      <p:tags r:id="rId1"/>
    </p:custDataLst>
    <p:extLst>
      <p:ext uri="{BB962C8B-B14F-4D97-AF65-F5344CB8AC3E}">
        <p14:creationId xmlns:p14="http://schemas.microsoft.com/office/powerpoint/2010/main" val="24411947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3</a:t>
            </a:r>
          </a:p>
        </p:txBody>
      </p:sp>
      <p:sp>
        <p:nvSpPr>
          <p:cNvPr id="5" name="Text Placeholder 4"/>
          <p:cNvSpPr>
            <a:spLocks noGrp="1"/>
          </p:cNvSpPr>
          <p:nvPr>
            <p:ph type="body" idx="1"/>
          </p:nvPr>
        </p:nvSpPr>
        <p:spPr/>
        <p:txBody>
          <a:bodyPr>
            <a:normAutofit/>
          </a:bodyPr>
          <a:lstStyle/>
          <a:p>
            <a:pPr>
              <a:lnSpc>
                <a:spcPct val="100000"/>
              </a:lnSpc>
              <a:spcBef>
                <a:spcPts val="0"/>
              </a:spcBef>
              <a:spcAft>
                <a:spcPts val="1200"/>
              </a:spcAft>
            </a:pPr>
            <a:r>
              <a:rPr lang="es-US"/>
              <a:t>Pólizas del Seguro Suplementario de Medicare (Medigap)</a:t>
            </a:r>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s-US" sz="3000"/>
              <a:t>Objetivos de la Lección 3:</a:t>
            </a:r>
          </a:p>
        </p:txBody>
      </p:sp>
      <p:sp>
        <p:nvSpPr>
          <p:cNvPr id="13" name="Content Placeholder 12"/>
          <p:cNvSpPr>
            <a:spLocks noGrp="1"/>
          </p:cNvSpPr>
          <p:nvPr>
            <p:ph sz="quarter" idx="13"/>
          </p:nvPr>
        </p:nvSpPr>
        <p:spPr/>
        <p:txBody>
          <a:bodyPr vert="horz" lIns="91440" tIns="45720" rIns="91440" bIns="45720" rtlCol="0" anchor="t">
            <a:normAutofit/>
          </a:bodyPr>
          <a:lstStyle/>
          <a:p>
            <a:pPr marL="0" lvl="0" indent="0">
              <a:lnSpc>
                <a:spcPct val="100000"/>
              </a:lnSpc>
              <a:spcBef>
                <a:spcPts val="0"/>
              </a:spcBef>
              <a:buNone/>
            </a:pPr>
            <a:r>
              <a:rPr lang="es-US" sz="2800" b="1">
                <a:solidFill>
                  <a:srgbClr val="00529B"/>
                </a:solidFill>
                <a:latin typeface="Arial"/>
                <a:cs typeface="Arial"/>
              </a:rPr>
              <a:t>Al final de esta lección, usted podrá:</a:t>
            </a:r>
          </a:p>
          <a:p>
            <a:pPr marL="804672" lvl="1" indent="-347472">
              <a:lnSpc>
                <a:spcPct val="100000"/>
              </a:lnSpc>
              <a:spcBef>
                <a:spcPts val="0"/>
              </a:spcBef>
              <a:spcAft>
                <a:spcPts val="1200"/>
              </a:spcAft>
              <a:buFont typeface="Wingdings" panose="05000000000000000000" pitchFamily="2" charset="2"/>
              <a:buChar char="§"/>
            </a:pPr>
            <a:r>
              <a:rPr lang="es-US" sz="2400">
                <a:solidFill>
                  <a:srgbClr val="00529B"/>
                </a:solidFill>
                <a:latin typeface="Arial"/>
                <a:cs typeface="Arial"/>
              </a:rPr>
              <a:t>Explicar las pólizas Medigap y quiénes pueden comprarlas</a:t>
            </a:r>
          </a:p>
          <a:p>
            <a:pPr marL="804672" lvl="1" indent="-347472">
              <a:lnSpc>
                <a:spcPct val="100000"/>
              </a:lnSpc>
              <a:spcBef>
                <a:spcPts val="0"/>
              </a:spcBef>
              <a:spcAft>
                <a:spcPts val="1200"/>
              </a:spcAft>
              <a:buFont typeface="Wingdings" panose="05000000000000000000" pitchFamily="2" charset="2"/>
              <a:buChar char="§"/>
            </a:pPr>
            <a:r>
              <a:rPr lang="es-US" sz="2400">
                <a:solidFill>
                  <a:srgbClr val="00529B"/>
                </a:solidFill>
                <a:latin typeface="Arial"/>
                <a:cs typeface="Arial"/>
              </a:rPr>
              <a:t>Describir qué es similar y qué es diferente en diversos tipos de pólizas Medigap  </a:t>
            </a:r>
          </a:p>
          <a:p>
            <a:pPr marL="804672" lvl="1" indent="-347472">
              <a:lnSpc>
                <a:spcPct val="100000"/>
              </a:lnSpc>
              <a:spcBef>
                <a:spcPts val="0"/>
              </a:spcBef>
              <a:spcAft>
                <a:spcPts val="1200"/>
              </a:spcAft>
              <a:buFont typeface="Wingdings" panose="05000000000000000000" pitchFamily="2" charset="2"/>
              <a:buChar char="§"/>
            </a:pPr>
            <a:r>
              <a:rPr lang="es-US" sz="2400">
                <a:solidFill>
                  <a:srgbClr val="00529B"/>
                </a:solidFill>
                <a:latin typeface="Arial"/>
                <a:cs typeface="Arial"/>
              </a:rPr>
              <a:t>Explicar qué se debe tener en cuenta al decidir si se compra una póliza de Medigap</a:t>
            </a:r>
          </a:p>
          <a:p>
            <a:pPr marL="804672" lvl="1" indent="-347472">
              <a:lnSpc>
                <a:spcPct val="100000"/>
              </a:lnSpc>
              <a:spcBef>
                <a:spcPts val="0"/>
              </a:spcBef>
              <a:spcAft>
                <a:spcPts val="1200"/>
              </a:spcAft>
              <a:buFont typeface="Wingdings" panose="05000000000000000000" pitchFamily="2" charset="2"/>
              <a:buChar char="§"/>
            </a:pPr>
            <a:r>
              <a:rPr lang="es-US" sz="2400">
                <a:solidFill>
                  <a:srgbClr val="00529B"/>
                </a:solidFill>
                <a:latin typeface="Arial"/>
                <a:cs typeface="Arial"/>
              </a:rPr>
              <a:t>Explicar cuándo y cómo comprar una póliza de Medigap</a:t>
            </a:r>
          </a:p>
          <a:p>
            <a:pPr marL="460375" lvl="1" indent="-233045">
              <a:lnSpc>
                <a:spcPct val="100000"/>
              </a:lnSpc>
              <a:spcBef>
                <a:spcPts val="600"/>
              </a:spcBef>
              <a:spcAft>
                <a:spcPts val="1200"/>
              </a:spcAft>
              <a:buFont typeface="Wingdings" panose="05000000000000000000" pitchFamily="2" charset="2"/>
              <a:buChar char="§"/>
            </a:pPr>
            <a:endParaRPr lang="en-US" sz="2800" dirty="0">
              <a:solidFill>
                <a:srgbClr val="00529B"/>
              </a:solidFill>
              <a:latin typeface="Arial"/>
              <a:cs typeface="Arial"/>
            </a:endParaRPr>
          </a:p>
        </p:txBody>
      </p:sp>
      <p:sp>
        <p:nvSpPr>
          <p:cNvPr id="3" name="Slide Number Placeholder 2">
            <a:extLst>
              <a:ext uri="{FF2B5EF4-FFF2-40B4-BE49-F238E27FC236}">
                <a16:creationId xmlns:a16="http://schemas.microsoft.com/office/drawing/2014/main" id="{FF7E52D8-1EC7-4E11-A1FA-6EDD3012EEE4}"/>
              </a:ext>
            </a:extLst>
          </p:cNvPr>
          <p:cNvSpPr>
            <a:spLocks noGrp="1"/>
          </p:cNvSpPr>
          <p:nvPr>
            <p:ph type="sldNum" sz="quarter" idx="12"/>
          </p:nvPr>
        </p:nvSpPr>
        <p:spPr/>
        <p:txBody>
          <a:bodyPr/>
          <a:lstStyle/>
          <a:p>
            <a:fld id="{0B2D781D-8844-5940-92D1-06EF0A7F581E}" type="slidenum">
              <a:rPr lang="en-US" smtClean="0"/>
              <a:pPr/>
              <a:t>51</a:t>
            </a:fld>
            <a:endParaRPr lang="en-US"/>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s-US"/>
              <a:t>Comenzando con Medicare</a:t>
            </a:r>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13997819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p:txBody>
          <a:bodyPr>
            <a:normAutofit/>
          </a:bodyPr>
          <a:lstStyle/>
          <a:p>
            <a:r>
              <a:rPr lang="es-US" sz="3000"/>
              <a:t>Pólizas Medigap</a:t>
            </a:r>
          </a:p>
        </p:txBody>
      </p:sp>
      <p:sp>
        <p:nvSpPr>
          <p:cNvPr id="7" name="Content Placeholder 6"/>
          <p:cNvSpPr>
            <a:spLocks noGrp="1"/>
          </p:cNvSpPr>
          <p:nvPr>
            <p:ph sz="quarter" idx="13"/>
          </p:nvPr>
        </p:nvSpPr>
        <p:spPr>
          <a:xfrm>
            <a:off x="1371600" y="1371600"/>
            <a:ext cx="6781800" cy="4667250"/>
          </a:xfrm>
        </p:spPr>
        <p:txBody>
          <a:bodyPr>
            <a:normAutofit fontScale="92500" lnSpcReduction="20000"/>
          </a:bodyPr>
          <a:lstStyle/>
          <a:p>
            <a:pPr marL="274320" lvl="0" indent="-274320" defTabSz="685800">
              <a:lnSpc>
                <a:spcPct val="110000"/>
              </a:lnSpc>
              <a:spcBef>
                <a:spcPts val="0"/>
              </a:spcBef>
              <a:defRPr/>
            </a:pPr>
            <a:r>
              <a:rPr lang="es-US" sz="2400">
                <a:solidFill>
                  <a:srgbClr val="00529B"/>
                </a:solidFill>
              </a:rPr>
              <a:t>Las venden </a:t>
            </a:r>
            <a:r>
              <a:rPr lang="es-US" sz="2400" b="1">
                <a:solidFill>
                  <a:srgbClr val="00529B"/>
                </a:solidFill>
              </a:rPr>
              <a:t>compañías de seguros privadas</a:t>
            </a:r>
          </a:p>
          <a:p>
            <a:pPr marL="274320" lvl="0" indent="-274320" defTabSz="685800">
              <a:lnSpc>
                <a:spcPct val="110000"/>
              </a:lnSpc>
              <a:spcBef>
                <a:spcPts val="0"/>
              </a:spcBef>
              <a:defRPr/>
            </a:pPr>
            <a:r>
              <a:rPr lang="es-US" sz="2400">
                <a:solidFill>
                  <a:srgbClr val="00529B"/>
                </a:solidFill>
              </a:rPr>
              <a:t>Cubren </a:t>
            </a:r>
            <a:r>
              <a:rPr lang="es-US" sz="2400" b="1">
                <a:solidFill>
                  <a:srgbClr val="00529B"/>
                </a:solidFill>
              </a:rPr>
              <a:t>faltas en la cobertura de Medicare</a:t>
            </a:r>
            <a:r>
              <a:rPr lang="es-US" sz="2400">
                <a:solidFill>
                  <a:srgbClr val="00529B"/>
                </a:solidFill>
              </a:rPr>
              <a:t>, como copagos, coseguros y deducibles.</a:t>
            </a:r>
          </a:p>
          <a:p>
            <a:pPr marL="274320" lvl="0" indent="-274320" defTabSz="685800">
              <a:lnSpc>
                <a:spcPct val="110000"/>
              </a:lnSpc>
              <a:spcBef>
                <a:spcPts val="0"/>
              </a:spcBef>
              <a:defRPr/>
            </a:pPr>
            <a:r>
              <a:rPr lang="es-US" sz="2400">
                <a:solidFill>
                  <a:srgbClr val="00529B"/>
                </a:solidFill>
              </a:rPr>
              <a:t>Cada póliza Medigap </a:t>
            </a:r>
            <a:r>
              <a:rPr lang="es-US" sz="2400" b="1">
                <a:solidFill>
                  <a:srgbClr val="00529B"/>
                </a:solidFill>
              </a:rPr>
              <a:t>estandarizada</a:t>
            </a:r>
            <a:r>
              <a:rPr lang="es-US" sz="2400">
                <a:solidFill>
                  <a:srgbClr val="00529B"/>
                </a:solidFill>
              </a:rPr>
              <a:t> bajo la misma carta del plan:</a:t>
            </a:r>
          </a:p>
          <a:p>
            <a:pPr marL="822960" lvl="1" indent="-274320">
              <a:lnSpc>
                <a:spcPct val="110000"/>
              </a:lnSpc>
              <a:spcBef>
                <a:spcPts val="0"/>
              </a:spcBef>
              <a:spcAft>
                <a:spcPts val="1200"/>
              </a:spcAft>
              <a:defRPr/>
            </a:pPr>
            <a:r>
              <a:rPr lang="es-US" sz="2000">
                <a:solidFill>
                  <a:srgbClr val="00529B"/>
                </a:solidFill>
              </a:rPr>
              <a:t>Debe ofrecer los mismos beneficios básicos, sin importar quién lo venda.</a:t>
            </a:r>
          </a:p>
          <a:p>
            <a:pPr marL="822960" lvl="1" indent="-274320">
              <a:lnSpc>
                <a:spcPct val="110000"/>
              </a:lnSpc>
              <a:spcBef>
                <a:spcPts val="0"/>
              </a:spcBef>
              <a:spcAft>
                <a:spcPts val="1200"/>
              </a:spcAft>
              <a:defRPr/>
            </a:pPr>
            <a:r>
              <a:rPr lang="es-US" sz="2000">
                <a:solidFill>
                  <a:srgbClr val="00529B"/>
                </a:solidFill>
              </a:rPr>
              <a:t>Puede variar en costos </a:t>
            </a:r>
          </a:p>
          <a:p>
            <a:pPr marL="274320" lvl="0" indent="-274320" defTabSz="685800">
              <a:lnSpc>
                <a:spcPct val="110000"/>
              </a:lnSpc>
              <a:spcBef>
                <a:spcPts val="0"/>
              </a:spcBef>
              <a:defRPr/>
            </a:pPr>
            <a:r>
              <a:rPr lang="es-US" sz="2400"/>
              <a:t>Hay otro tipo de póliza Medigap llamado Medicare SELECT disponible en algunos estados</a:t>
            </a:r>
          </a:p>
          <a:p>
            <a:pPr marL="274320" lvl="0" indent="-274320" defTabSz="685800">
              <a:lnSpc>
                <a:spcPct val="110000"/>
              </a:lnSpc>
              <a:spcBef>
                <a:spcPts val="0"/>
              </a:spcBef>
              <a:defRPr/>
            </a:pPr>
            <a:r>
              <a:rPr lang="es-US" sz="2400">
                <a:solidFill>
                  <a:srgbClr val="00529B"/>
                </a:solidFill>
              </a:rPr>
              <a:t>Los planes son diferentes en Minnesota, Massachusetts y Wisconsin.</a:t>
            </a:r>
          </a:p>
        </p:txBody>
      </p:sp>
      <p:grpSp>
        <p:nvGrpSpPr>
          <p:cNvPr id="4" name="Group 3" descr="Icono de Medigap">
            <a:extLst>
              <a:ext uri="{FF2B5EF4-FFF2-40B4-BE49-F238E27FC236}">
                <a16:creationId xmlns:a16="http://schemas.microsoft.com/office/drawing/2014/main" id="{C2EF73C9-E2BA-4AFE-B527-05FB75AFE09B}"/>
              </a:ext>
              <a:ext uri="{C183D7F6-B498-43B3-948B-1728B52AA6E4}">
                <adec:decorative xmlns:adec="http://schemas.microsoft.com/office/drawing/2017/decorative" val="0"/>
              </a:ext>
            </a:extLst>
          </p:cNvPr>
          <p:cNvGrpSpPr/>
          <p:nvPr/>
        </p:nvGrpSpPr>
        <p:grpSpPr>
          <a:xfrm>
            <a:off x="8478799" y="2310062"/>
            <a:ext cx="2227556" cy="2468132"/>
            <a:chOff x="8478799" y="2310062"/>
            <a:chExt cx="2227556" cy="2468132"/>
          </a:xfrm>
        </p:grpSpPr>
        <p:pic>
          <p:nvPicPr>
            <p:cNvPr id="6" name="Picture 5" descr="Icono de Seguro Médico Complementario">
              <a:extLst>
                <a:ext uri="{FF2B5EF4-FFF2-40B4-BE49-F238E27FC236}">
                  <a16:creationId xmlns:a16="http://schemas.microsoft.com/office/drawing/2014/main" id="{D5E374B7-F4FA-4725-819B-072B4D3A82A8}"/>
                </a:ext>
              </a:extLst>
            </p:cNvPr>
            <p:cNvPicPr>
              <a:picLocks noChangeAspect="1"/>
            </p:cNvPicPr>
            <p:nvPr/>
          </p:nvPicPr>
          <p:blipFill>
            <a:blip r:embed="rId4"/>
            <a:stretch>
              <a:fillRect/>
            </a:stretch>
          </p:blipFill>
          <p:spPr>
            <a:xfrm>
              <a:off x="8478799" y="2310062"/>
              <a:ext cx="2227556" cy="1883357"/>
            </a:xfrm>
            <a:prstGeom prst="rect">
              <a:avLst/>
            </a:prstGeom>
          </p:spPr>
        </p:pic>
        <p:sp>
          <p:nvSpPr>
            <p:cNvPr id="10" name="TextBox 9">
              <a:extLst>
                <a:ext uri="{FF2B5EF4-FFF2-40B4-BE49-F238E27FC236}">
                  <a16:creationId xmlns:a16="http://schemas.microsoft.com/office/drawing/2014/main" id="{0D7B2F54-4CB1-48C8-BF4E-990F06AF3336}"/>
                </a:ext>
              </a:extLst>
            </p:cNvPr>
            <p:cNvSpPr txBox="1"/>
            <p:nvPr/>
          </p:nvSpPr>
          <p:spPr>
            <a:xfrm>
              <a:off x="8531903" y="4193419"/>
              <a:ext cx="2174452"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1600" b="1" i="0" u="none" strike="noStrike" cap="none" normalizeH="0" baseline="0" noProof="0">
                  <a:ln>
                    <a:noFill/>
                  </a:ln>
                  <a:solidFill>
                    <a:schemeClr val="accent1">
                      <a:lumMod val="50000"/>
                    </a:schemeClr>
                  </a:solidFill>
                  <a:effectLst/>
                  <a:uLnTx/>
                  <a:uFillTx/>
                </a:rPr>
                <a:t>Seguro Suplementario de Medicare (Medigap) </a:t>
              </a:r>
            </a:p>
          </p:txBody>
        </p:sp>
      </p:grpSp>
      <p:sp>
        <p:nvSpPr>
          <p:cNvPr id="5" name="Slide Number Placeholder 4">
            <a:extLst>
              <a:ext uri="{FF2B5EF4-FFF2-40B4-BE49-F238E27FC236}">
                <a16:creationId xmlns:a16="http://schemas.microsoft.com/office/drawing/2014/main" id="{1DEA6303-085E-442E-BAE4-63F926EB1A44}"/>
              </a:ext>
            </a:extLst>
          </p:cNvPr>
          <p:cNvSpPr>
            <a:spLocks noGrp="1"/>
          </p:cNvSpPr>
          <p:nvPr>
            <p:ph type="sldNum" sz="quarter" idx="12"/>
          </p:nvPr>
        </p:nvSpPr>
        <p:spPr/>
        <p:txBody>
          <a:bodyPr/>
          <a:lstStyle/>
          <a:p>
            <a:fld id="{0B2D781D-8844-5940-92D1-06EF0A7F581E}" type="slidenum">
              <a:rPr lang="en-US" smtClean="0"/>
              <a:pPr/>
              <a:t>52</a:t>
            </a:fld>
            <a:endParaRPr lang="en-US"/>
          </a:p>
        </p:txBody>
      </p:sp>
      <p:sp>
        <p:nvSpPr>
          <p:cNvPr id="3" name="Footer Placeholder 2">
            <a:extLst>
              <a:ext uri="{FF2B5EF4-FFF2-40B4-BE49-F238E27FC236}">
                <a16:creationId xmlns:a16="http://schemas.microsoft.com/office/drawing/2014/main" id="{47C837F3-E991-8C4E-8A79-70566DDE0971}"/>
              </a:ext>
            </a:extLst>
          </p:cNvPr>
          <p:cNvSpPr>
            <a:spLocks noGrp="1"/>
          </p:cNvSpPr>
          <p:nvPr>
            <p:ph type="ftr" sz="quarter" idx="11"/>
          </p:nvPr>
        </p:nvSpPr>
        <p:spPr/>
        <p:txBody>
          <a:bodyPr/>
          <a:lstStyle/>
          <a:p>
            <a:r>
              <a:rPr lang="es-US"/>
              <a:t>Comenzando con Medicare</a:t>
            </a:r>
          </a:p>
        </p:txBody>
      </p:sp>
      <p:sp>
        <p:nvSpPr>
          <p:cNvPr id="2" name="Date Placeholder 1">
            <a:extLst>
              <a:ext uri="{FF2B5EF4-FFF2-40B4-BE49-F238E27FC236}">
                <a16:creationId xmlns:a16="http://schemas.microsoft.com/office/drawing/2014/main" id="{D40AA308-170A-754E-B46F-1322630245DF}"/>
              </a:ext>
            </a:extLst>
          </p:cNvPr>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36701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25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500"/>
                                        <p:tgtEl>
                                          <p:spTgt spid="7">
                                            <p:txEl>
                                              <p:pRg st="3" end="3"/>
                                            </p:txEl>
                                          </p:spTgt>
                                        </p:tgtEl>
                                      </p:cBhvr>
                                    </p:animEffect>
                                  </p:childTnLst>
                                </p:cTn>
                              </p:par>
                            </p:childTnLst>
                          </p:cTn>
                        </p:par>
                        <p:par>
                          <p:cTn id="22" fill="hold">
                            <p:stCondLst>
                              <p:cond delay="1250"/>
                            </p:stCondLst>
                            <p:childTnLst>
                              <p:par>
                                <p:cTn id="23" presetID="10" presetClass="entr" presetSubtype="0" fill="hold" nodeType="afterEffect">
                                  <p:stCondLst>
                                    <p:cond delay="25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fade">
                                      <p:cBhvr>
                                        <p:cTn id="25" dur="500"/>
                                        <p:tgtEl>
                                          <p:spTgt spid="7">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5" end="5"/>
                                            </p:txEl>
                                          </p:spTgt>
                                        </p:tgtEl>
                                        <p:attrNameLst>
                                          <p:attrName>style.visibility</p:attrName>
                                        </p:attrNameLst>
                                      </p:cBhvr>
                                      <p:to>
                                        <p:strVal val="visible"/>
                                      </p:to>
                                    </p:set>
                                    <p:animEffect transition="in" filter="fade">
                                      <p:cBhvr>
                                        <p:cTn id="30" dur="500"/>
                                        <p:tgtEl>
                                          <p:spTgt spid="7">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animEffect transition="in" filter="fade">
                                      <p:cBhvr>
                                        <p:cTn id="35"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3000" dirty="0"/>
              <a:t>Cobertura de Plan </a:t>
            </a:r>
            <a:r>
              <a:rPr lang="es-US" sz="3000" dirty="0" err="1"/>
              <a:t>Medigap</a:t>
            </a:r>
            <a:endParaRPr lang="es-US" sz="3000" dirty="0"/>
          </a:p>
        </p:txBody>
      </p:sp>
      <p:sp>
        <p:nvSpPr>
          <p:cNvPr id="5" name="TextBox 4">
            <a:extLst>
              <a:ext uri="{FF2B5EF4-FFF2-40B4-BE49-F238E27FC236}">
                <a16:creationId xmlns:a16="http://schemas.microsoft.com/office/drawing/2014/main" id="{47A8566C-F432-4D58-9A6F-E1959189B03A}"/>
              </a:ext>
            </a:extLst>
          </p:cNvPr>
          <p:cNvSpPr txBox="1"/>
          <p:nvPr/>
        </p:nvSpPr>
        <p:spPr>
          <a:xfrm>
            <a:off x="4577617" y="968031"/>
            <a:ext cx="7081667" cy="276999"/>
          </a:xfrm>
          <a:prstGeom prst="rect">
            <a:avLst/>
          </a:prstGeom>
          <a:solidFill>
            <a:schemeClr val="accent5">
              <a:lumMod val="20000"/>
              <a:lumOff val="80000"/>
            </a:schemeClr>
          </a:solidFill>
        </p:spPr>
        <p:txBody>
          <a:bodyPr wrap="square" rtlCol="0">
            <a:spAutoFit/>
          </a:bodyPr>
          <a:lstStyle/>
          <a:p>
            <a:r>
              <a:rPr lang="es-US" sz="1200">
                <a:solidFill>
                  <a:schemeClr val="accent5">
                    <a:lumMod val="50000"/>
                  </a:schemeClr>
                </a:solidFill>
                <a:latin typeface="Arial" panose="020B0604020202020204" pitchFamily="34" charset="0"/>
                <a:cs typeface="Arial" panose="020B0604020202020204" pitchFamily="34" charset="0"/>
              </a:rPr>
              <a:t>Planes del Seguro Suplementario de Medicare (Medigap) </a:t>
            </a:r>
          </a:p>
        </p:txBody>
      </p:sp>
      <p:graphicFrame>
        <p:nvGraphicFramePr>
          <p:cNvPr id="10" name="Table 9" descr="Tabla de porcentajes de beneficios de los planes del seguro suplementario de Medicare (Medigap) ">
            <a:extLst>
              <a:ext uri="{FF2B5EF4-FFF2-40B4-BE49-F238E27FC236}">
                <a16:creationId xmlns:a16="http://schemas.microsoft.com/office/drawing/2014/main" id="{296B46C0-DE9B-4165-B3AB-8F660A3E30D1}"/>
              </a:ext>
            </a:extLst>
          </p:cNvPr>
          <p:cNvGraphicFramePr>
            <a:graphicFrameLocks noGrp="1"/>
          </p:cNvGraphicFramePr>
          <p:nvPr>
            <p:extLst>
              <p:ext uri="{D42A27DB-BD31-4B8C-83A1-F6EECF244321}">
                <p14:modId xmlns:p14="http://schemas.microsoft.com/office/powerpoint/2010/main" val="984919469"/>
              </p:ext>
            </p:extLst>
          </p:nvPr>
        </p:nvGraphicFramePr>
        <p:xfrm>
          <a:off x="416409" y="1245030"/>
          <a:ext cx="11242876" cy="3577048"/>
        </p:xfrm>
        <a:graphic>
          <a:graphicData uri="http://schemas.openxmlformats.org/drawingml/2006/table">
            <a:tbl>
              <a:tblPr firstRow="1"/>
              <a:tblGrid>
                <a:gridCol w="4189335">
                  <a:extLst>
                    <a:ext uri="{9D8B030D-6E8A-4147-A177-3AD203B41FA5}">
                      <a16:colId xmlns:a16="http://schemas.microsoft.com/office/drawing/2014/main" val="3130994718"/>
                    </a:ext>
                  </a:extLst>
                </a:gridCol>
                <a:gridCol w="636989">
                  <a:extLst>
                    <a:ext uri="{9D8B030D-6E8A-4147-A177-3AD203B41FA5}">
                      <a16:colId xmlns:a16="http://schemas.microsoft.com/office/drawing/2014/main" val="3280422692"/>
                    </a:ext>
                  </a:extLst>
                </a:gridCol>
                <a:gridCol w="636989">
                  <a:extLst>
                    <a:ext uri="{9D8B030D-6E8A-4147-A177-3AD203B41FA5}">
                      <a16:colId xmlns:a16="http://schemas.microsoft.com/office/drawing/2014/main" val="2329030423"/>
                    </a:ext>
                  </a:extLst>
                </a:gridCol>
                <a:gridCol w="636989">
                  <a:extLst>
                    <a:ext uri="{9D8B030D-6E8A-4147-A177-3AD203B41FA5}">
                      <a16:colId xmlns:a16="http://schemas.microsoft.com/office/drawing/2014/main" val="4007677874"/>
                    </a:ext>
                  </a:extLst>
                </a:gridCol>
                <a:gridCol w="636989">
                  <a:extLst>
                    <a:ext uri="{9D8B030D-6E8A-4147-A177-3AD203B41FA5}">
                      <a16:colId xmlns:a16="http://schemas.microsoft.com/office/drawing/2014/main" val="2961580991"/>
                    </a:ext>
                  </a:extLst>
                </a:gridCol>
                <a:gridCol w="636989">
                  <a:extLst>
                    <a:ext uri="{9D8B030D-6E8A-4147-A177-3AD203B41FA5}">
                      <a16:colId xmlns:a16="http://schemas.microsoft.com/office/drawing/2014/main" val="2492110190"/>
                    </a:ext>
                  </a:extLst>
                </a:gridCol>
                <a:gridCol w="636989">
                  <a:extLst>
                    <a:ext uri="{9D8B030D-6E8A-4147-A177-3AD203B41FA5}">
                      <a16:colId xmlns:a16="http://schemas.microsoft.com/office/drawing/2014/main" val="3250895483"/>
                    </a:ext>
                  </a:extLst>
                </a:gridCol>
                <a:gridCol w="914400">
                  <a:extLst>
                    <a:ext uri="{9D8B030D-6E8A-4147-A177-3AD203B41FA5}">
                      <a16:colId xmlns:a16="http://schemas.microsoft.com/office/drawing/2014/main" val="4062724447"/>
                    </a:ext>
                  </a:extLst>
                </a:gridCol>
                <a:gridCol w="914400">
                  <a:extLst>
                    <a:ext uri="{9D8B030D-6E8A-4147-A177-3AD203B41FA5}">
                      <a16:colId xmlns:a16="http://schemas.microsoft.com/office/drawing/2014/main" val="4232621865"/>
                    </a:ext>
                  </a:extLst>
                </a:gridCol>
                <a:gridCol w="636989">
                  <a:extLst>
                    <a:ext uri="{9D8B030D-6E8A-4147-A177-3AD203B41FA5}">
                      <a16:colId xmlns:a16="http://schemas.microsoft.com/office/drawing/2014/main" val="2937596607"/>
                    </a:ext>
                  </a:extLst>
                </a:gridCol>
                <a:gridCol w="765818">
                  <a:extLst>
                    <a:ext uri="{9D8B030D-6E8A-4147-A177-3AD203B41FA5}">
                      <a16:colId xmlns:a16="http://schemas.microsoft.com/office/drawing/2014/main" val="1506121151"/>
                    </a:ext>
                  </a:extLst>
                </a:gridCol>
              </a:tblGrid>
              <a:tr h="234379">
                <a:tc>
                  <a:txBody>
                    <a:bodyPr/>
                    <a:lstStyle/>
                    <a:p>
                      <a:pPr algn="l" fontAlgn="t">
                        <a:spcAft>
                          <a:spcPts val="1200"/>
                        </a:spcAft>
                      </a:pPr>
                      <a:r>
                        <a:rPr lang="es-US" sz="1200" b="1" i="0" u="none" strike="noStrike" dirty="0">
                          <a:solidFill>
                            <a:srgbClr val="000000"/>
                          </a:solidFill>
                          <a:effectLst/>
                          <a:latin typeface="Calibri" panose="020F0502020204030204" pitchFamily="34" charset="0"/>
                        </a:rPr>
                        <a:t>Beneficios de </a:t>
                      </a:r>
                      <a:r>
                        <a:rPr lang="es-US" sz="1200" b="1" i="0" u="none" strike="noStrike" dirty="0" err="1">
                          <a:solidFill>
                            <a:srgbClr val="000000"/>
                          </a:solidFill>
                          <a:effectLst/>
                          <a:latin typeface="Calibri" panose="020F0502020204030204" pitchFamily="34" charset="0"/>
                        </a:rPr>
                        <a:t>Medigap</a:t>
                      </a:r>
                      <a:endParaRPr lang="es-US" sz="1200" b="1" i="0" u="none" strike="noStrike" dirty="0">
                        <a:solidFill>
                          <a:srgbClr val="000000"/>
                        </a:solidFill>
                        <a:effectLst/>
                        <a:latin typeface="Calibri" panose="020F0502020204030204" pitchFamily="34" charset="0"/>
                      </a:endParaRP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spcAft>
                          <a:spcPts val="1200"/>
                        </a:spcAft>
                      </a:pPr>
                      <a:r>
                        <a:rPr lang="es-US" sz="1200" b="1" i="0" u="none" strike="noStrike">
                          <a:solidFill>
                            <a:srgbClr val="000000"/>
                          </a:solidFill>
                          <a:effectLst/>
                          <a:latin typeface="Calibri" panose="020F0502020204030204" pitchFamily="34" charset="0"/>
                        </a:rPr>
                        <a:t>A</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spcAft>
                          <a:spcPts val="1200"/>
                        </a:spcAft>
                      </a:pPr>
                      <a:r>
                        <a:rPr lang="es-US" sz="1200" b="1" i="0" u="none" strike="noStrike">
                          <a:solidFill>
                            <a:srgbClr val="000000"/>
                          </a:solidFill>
                          <a:effectLst/>
                          <a:latin typeface="Calibri" panose="020F0502020204030204" pitchFamily="34" charset="0"/>
                        </a:rPr>
                        <a:t>B</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spcAft>
                          <a:spcPts val="1200"/>
                        </a:spcAft>
                      </a:pPr>
                      <a:r>
                        <a:rPr lang="es-US" sz="1200" b="1" i="0" u="none" strike="noStrike">
                          <a:solidFill>
                            <a:srgbClr val="000000"/>
                          </a:solidFill>
                          <a:effectLst/>
                          <a:latin typeface="Calibri" panose="020F0502020204030204" pitchFamily="34" charset="0"/>
                        </a:rPr>
                        <a:t>C</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spcAft>
                          <a:spcPts val="1200"/>
                        </a:spcAft>
                      </a:pPr>
                      <a:r>
                        <a:rPr lang="es-US" sz="1200" b="1" i="0" u="none" strike="noStrike">
                          <a:solidFill>
                            <a:srgbClr val="000000"/>
                          </a:solidFill>
                          <a:effectLst/>
                          <a:latin typeface="Calibri" panose="020F0502020204030204" pitchFamily="34" charset="0"/>
                        </a:rPr>
                        <a:t>D</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spcAft>
                          <a:spcPts val="1200"/>
                        </a:spcAft>
                      </a:pPr>
                      <a:r>
                        <a:rPr lang="es-US" sz="1200" b="1" i="0" u="none" strike="noStrike">
                          <a:solidFill>
                            <a:srgbClr val="000000"/>
                          </a:solidFill>
                          <a:effectLst/>
                          <a:latin typeface="Calibri" panose="020F0502020204030204" pitchFamily="34" charset="0"/>
                        </a:rPr>
                        <a:t>F*</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spcAft>
                          <a:spcPts val="1200"/>
                        </a:spcAft>
                      </a:pPr>
                      <a:r>
                        <a:rPr lang="es-US" sz="1200" b="1" i="0" u="none" strike="noStrike">
                          <a:solidFill>
                            <a:srgbClr val="000000"/>
                          </a:solidFill>
                          <a:effectLst/>
                          <a:latin typeface="Calibri" panose="020F0502020204030204" pitchFamily="34" charset="0"/>
                        </a:rPr>
                        <a:t>G*</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spcAft>
                          <a:spcPts val="1200"/>
                        </a:spcAft>
                      </a:pPr>
                      <a:r>
                        <a:rPr lang="es-US" sz="1200" b="1" i="0" u="none" strike="noStrike">
                          <a:solidFill>
                            <a:srgbClr val="000000"/>
                          </a:solidFill>
                          <a:effectLst/>
                          <a:latin typeface="Calibri" panose="020F0502020204030204" pitchFamily="34" charset="0"/>
                        </a:rPr>
                        <a:t>K</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spcAft>
                          <a:spcPts val="1200"/>
                        </a:spcAft>
                      </a:pPr>
                      <a:r>
                        <a:rPr lang="es-US" sz="1200" b="1" i="0" u="none" strike="noStrike">
                          <a:solidFill>
                            <a:srgbClr val="000000"/>
                          </a:solidFill>
                          <a:effectLst/>
                          <a:latin typeface="Calibri" panose="020F0502020204030204" pitchFamily="34" charset="0"/>
                        </a:rPr>
                        <a:t>L</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spcAft>
                          <a:spcPts val="1200"/>
                        </a:spcAft>
                      </a:pPr>
                      <a:r>
                        <a:rPr lang="es-US" sz="1200" b="1" i="0" u="none" strike="noStrike">
                          <a:solidFill>
                            <a:srgbClr val="000000"/>
                          </a:solidFill>
                          <a:effectLst/>
                          <a:latin typeface="Calibri" panose="020F0502020204030204" pitchFamily="34" charset="0"/>
                        </a:rPr>
                        <a:t>M</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spcAft>
                          <a:spcPts val="1200"/>
                        </a:spcAft>
                      </a:pPr>
                      <a:r>
                        <a:rPr lang="es-US" sz="1200" b="1" i="0" u="none" strike="noStrike">
                          <a:solidFill>
                            <a:srgbClr val="000000"/>
                          </a:solidFill>
                          <a:effectLst/>
                          <a:latin typeface="Calibri" panose="020F0502020204030204" pitchFamily="34" charset="0"/>
                        </a:rPr>
                        <a:t>N</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extLst>
                  <a:ext uri="{0D108BD9-81ED-4DB2-BD59-A6C34878D82A}">
                    <a16:rowId xmlns:a16="http://schemas.microsoft.com/office/drawing/2014/main" val="3215339582"/>
                  </a:ext>
                </a:extLst>
              </a:tr>
              <a:tr h="461432">
                <a:tc>
                  <a:txBody>
                    <a:bodyPr/>
                    <a:lstStyle/>
                    <a:p>
                      <a:pPr algn="l" fontAlgn="t">
                        <a:spcAft>
                          <a:spcPts val="1200"/>
                        </a:spcAft>
                      </a:pPr>
                      <a:r>
                        <a:rPr lang="es-US" sz="1200" b="0" i="0" u="none" strike="noStrike" dirty="0">
                          <a:solidFill>
                            <a:srgbClr val="203764"/>
                          </a:solidFill>
                          <a:effectLst/>
                          <a:latin typeface="Calibri" panose="020F0502020204030204" pitchFamily="34" charset="0"/>
                        </a:rPr>
                        <a:t>Costos de </a:t>
                      </a:r>
                      <a:r>
                        <a:rPr lang="es-US" sz="1200" b="1" i="0" u="none" strike="noStrike" dirty="0" err="1">
                          <a:solidFill>
                            <a:srgbClr val="203764"/>
                          </a:solidFill>
                          <a:effectLst/>
                          <a:latin typeface="Calibri" panose="020F0502020204030204" pitchFamily="34" charset="0"/>
                        </a:rPr>
                        <a:t>coseguro</a:t>
                      </a:r>
                      <a:r>
                        <a:rPr lang="es-US" sz="1200" b="0" i="0" u="none" strike="noStrike" dirty="0">
                          <a:solidFill>
                            <a:srgbClr val="203764"/>
                          </a:solidFill>
                          <a:effectLst/>
                          <a:latin typeface="Calibri" panose="020F0502020204030204" pitchFamily="34" charset="0"/>
                        </a:rPr>
                        <a:t> de la parte A y de hospital hasta 365 días adicionales después de haber usado todos los beneficios de Medicare</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1252637787"/>
                  </a:ext>
                </a:extLst>
              </a:tr>
              <a:tr h="234379">
                <a:tc>
                  <a:txBody>
                    <a:bodyPr/>
                    <a:lstStyle/>
                    <a:p>
                      <a:pPr algn="l" fontAlgn="t">
                        <a:spcAft>
                          <a:spcPts val="1200"/>
                        </a:spcAft>
                      </a:pPr>
                      <a:r>
                        <a:rPr lang="es-US" sz="1200" b="0" i="0" u="none" strike="noStrike" dirty="0" err="1">
                          <a:solidFill>
                            <a:srgbClr val="203764"/>
                          </a:solidFill>
                          <a:effectLst/>
                          <a:latin typeface="Calibri" panose="020F0502020204030204" pitchFamily="34" charset="0"/>
                        </a:rPr>
                        <a:t>Coseguro</a:t>
                      </a:r>
                      <a:r>
                        <a:rPr lang="es-US" sz="1200" b="0" i="0" u="none" strike="noStrike" dirty="0">
                          <a:solidFill>
                            <a:srgbClr val="203764"/>
                          </a:solidFill>
                          <a:effectLst/>
                          <a:latin typeface="Calibri" panose="020F0502020204030204" pitchFamily="34" charset="0"/>
                        </a:rPr>
                        <a:t> </a:t>
                      </a:r>
                      <a:r>
                        <a:rPr lang="es-US" sz="1200" i="0" u="none" strike="noStrike" dirty="0">
                          <a:solidFill>
                            <a:srgbClr val="203764"/>
                          </a:solidFill>
                          <a:effectLst/>
                          <a:latin typeface="Calibri" panose="020F0502020204030204" pitchFamily="34" charset="0"/>
                        </a:rPr>
                        <a:t>o </a:t>
                      </a:r>
                      <a:r>
                        <a:rPr lang="es-US" sz="1200" b="1" i="0" u="none" strike="noStrike" dirty="0">
                          <a:solidFill>
                            <a:srgbClr val="203764"/>
                          </a:solidFill>
                          <a:effectLst/>
                          <a:latin typeface="Calibri" panose="020F0502020204030204" pitchFamily="34" charset="0"/>
                        </a:rPr>
                        <a:t>copago</a:t>
                      </a:r>
                      <a:r>
                        <a:rPr lang="es-US" sz="1200" i="0" u="none" strike="noStrike" dirty="0">
                          <a:solidFill>
                            <a:srgbClr val="203764"/>
                          </a:solidFill>
                          <a:effectLst/>
                          <a:latin typeface="Calibri" panose="020F0502020204030204" pitchFamily="34" charset="0"/>
                        </a:rPr>
                        <a:t> de la Parte B</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50 %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75 %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460072357"/>
                  </a:ext>
                </a:extLst>
              </a:tr>
              <a:tr h="234379">
                <a:tc>
                  <a:txBody>
                    <a:bodyPr/>
                    <a:lstStyle/>
                    <a:p>
                      <a:pPr algn="l" fontAlgn="t">
                        <a:spcAft>
                          <a:spcPts val="1200"/>
                        </a:spcAft>
                      </a:pPr>
                      <a:r>
                        <a:rPr lang="es-US" sz="1200" b="0" i="0" u="none" strike="noStrike" dirty="0">
                          <a:solidFill>
                            <a:srgbClr val="203764"/>
                          </a:solidFill>
                          <a:effectLst/>
                          <a:latin typeface="Calibri" panose="020F0502020204030204" pitchFamily="34" charset="0"/>
                        </a:rPr>
                        <a:t>Sangre (primeras 3 pintas)</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50 %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75 %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3060697991"/>
                  </a:ext>
                </a:extLst>
              </a:tr>
              <a:tr h="234379">
                <a:tc>
                  <a:txBody>
                    <a:bodyPr/>
                    <a:lstStyle/>
                    <a:p>
                      <a:pPr algn="l" fontAlgn="t">
                        <a:spcAft>
                          <a:spcPts val="1200"/>
                        </a:spcAft>
                      </a:pPr>
                      <a:r>
                        <a:rPr lang="es-US" sz="1200" b="0" i="0" u="none" strike="noStrike" dirty="0">
                          <a:solidFill>
                            <a:srgbClr val="203764"/>
                          </a:solidFill>
                          <a:effectLst/>
                          <a:latin typeface="Calibri" panose="020F0502020204030204" pitchFamily="34" charset="0"/>
                        </a:rPr>
                        <a:t>Copago o </a:t>
                      </a:r>
                      <a:r>
                        <a:rPr lang="es-US" sz="1200" b="0" i="0" u="none" strike="noStrike" dirty="0" err="1">
                          <a:solidFill>
                            <a:srgbClr val="203764"/>
                          </a:solidFill>
                          <a:effectLst/>
                          <a:latin typeface="Calibri" panose="020F0502020204030204" pitchFamily="34" charset="0"/>
                        </a:rPr>
                        <a:t>coseguro</a:t>
                      </a:r>
                      <a:r>
                        <a:rPr lang="es-US" sz="1200" b="0" i="0" u="none" strike="noStrike" dirty="0">
                          <a:solidFill>
                            <a:srgbClr val="203764"/>
                          </a:solidFill>
                          <a:effectLst/>
                          <a:latin typeface="Calibri" panose="020F0502020204030204" pitchFamily="34" charset="0"/>
                        </a:rPr>
                        <a:t> por cuidados paliativos de la Parte A</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50 %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75 %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502771740"/>
                  </a:ext>
                </a:extLst>
              </a:tr>
              <a:tr h="234379">
                <a:tc>
                  <a:txBody>
                    <a:bodyPr/>
                    <a:lstStyle/>
                    <a:p>
                      <a:pPr algn="l" fontAlgn="t">
                        <a:spcAft>
                          <a:spcPts val="1200"/>
                        </a:spcAft>
                      </a:pPr>
                      <a:r>
                        <a:rPr lang="es-US" sz="1200" b="0" i="0" u="none" strike="noStrike" dirty="0" err="1">
                          <a:solidFill>
                            <a:srgbClr val="203764"/>
                          </a:solidFill>
                          <a:effectLst/>
                          <a:latin typeface="Calibri" panose="020F0502020204030204" pitchFamily="34" charset="0"/>
                        </a:rPr>
                        <a:t>Coseguro</a:t>
                      </a:r>
                      <a:r>
                        <a:rPr lang="es-US" sz="1200" b="0" i="0" u="none" strike="noStrike" dirty="0">
                          <a:solidFill>
                            <a:srgbClr val="203764"/>
                          </a:solidFill>
                          <a:effectLst/>
                          <a:latin typeface="Calibri" panose="020F0502020204030204" pitchFamily="34" charset="0"/>
                        </a:rPr>
                        <a:t> por cuidados en un centro de enfermería especializada</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50 %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75 %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551362421"/>
                  </a:ext>
                </a:extLst>
              </a:tr>
              <a:tr h="234379">
                <a:tc>
                  <a:txBody>
                    <a:bodyPr/>
                    <a:lstStyle/>
                    <a:p>
                      <a:pPr algn="l" fontAlgn="t">
                        <a:spcAft>
                          <a:spcPts val="1200"/>
                        </a:spcAft>
                      </a:pPr>
                      <a:r>
                        <a:rPr lang="es-US" sz="1200" b="1" i="0" u="none" strike="noStrike">
                          <a:solidFill>
                            <a:srgbClr val="203764"/>
                          </a:solidFill>
                          <a:effectLst/>
                          <a:latin typeface="Calibri" panose="020F0502020204030204" pitchFamily="34" charset="0"/>
                        </a:rPr>
                        <a:t>Deducible</a:t>
                      </a:r>
                      <a:r>
                        <a:rPr lang="es-US" sz="1200" i="0" u="none" strike="noStrike">
                          <a:solidFill>
                            <a:srgbClr val="203764"/>
                          </a:solidFill>
                          <a:effectLst/>
                          <a:latin typeface="Calibri" panose="020F0502020204030204" pitchFamily="34" charset="0"/>
                        </a:rPr>
                        <a:t> de la Parte A</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s-US" sz="1200" b="0" i="0" u="none" strike="noStrike" dirty="0">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50 %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75 %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50 %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3401531930"/>
                  </a:ext>
                </a:extLst>
              </a:tr>
              <a:tr h="234379">
                <a:tc>
                  <a:txBody>
                    <a:bodyPr/>
                    <a:lstStyle/>
                    <a:p>
                      <a:pPr algn="l" fontAlgn="t">
                        <a:spcAft>
                          <a:spcPts val="1200"/>
                        </a:spcAft>
                      </a:pPr>
                      <a:r>
                        <a:rPr lang="es-US" sz="1200" b="0" i="0" u="none" strike="noStrike">
                          <a:solidFill>
                            <a:srgbClr val="203764"/>
                          </a:solidFill>
                          <a:effectLst/>
                          <a:latin typeface="Calibri" panose="020F0502020204030204" pitchFamily="34" charset="0"/>
                        </a:rPr>
                        <a:t>Deducible de la Parte B</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dirty="0">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3730263135"/>
                  </a:ext>
                </a:extLst>
              </a:tr>
              <a:tr h="234379">
                <a:tc>
                  <a:txBody>
                    <a:bodyPr/>
                    <a:lstStyle/>
                    <a:p>
                      <a:pPr algn="l" fontAlgn="t">
                        <a:spcAft>
                          <a:spcPts val="1200"/>
                        </a:spcAft>
                      </a:pPr>
                      <a:r>
                        <a:rPr lang="es-US" sz="1200" b="1" i="0" u="none" strike="noStrike">
                          <a:solidFill>
                            <a:srgbClr val="203764"/>
                          </a:solidFill>
                          <a:effectLst/>
                          <a:latin typeface="Calibri" panose="020F0502020204030204" pitchFamily="34" charset="0"/>
                        </a:rPr>
                        <a:t>Cargos en exceso</a:t>
                      </a:r>
                      <a:r>
                        <a:rPr lang="es-US" sz="1200" i="0" u="none" strike="noStrike">
                          <a:solidFill>
                            <a:srgbClr val="203764"/>
                          </a:solidFill>
                          <a:effectLst/>
                          <a:latin typeface="Calibri" panose="020F0502020204030204" pitchFamily="34" charset="0"/>
                        </a:rPr>
                        <a:t> de la Parte B</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s-US" sz="12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s-US" sz="1200" b="0" i="0" u="none" strike="noStrike" dirty="0">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1146044585"/>
                  </a:ext>
                </a:extLst>
              </a:tr>
              <a:tr h="234379">
                <a:tc>
                  <a:txBody>
                    <a:bodyPr/>
                    <a:lstStyle/>
                    <a:p>
                      <a:pPr algn="l" fontAlgn="t">
                        <a:spcAft>
                          <a:spcPts val="1200"/>
                        </a:spcAft>
                      </a:pPr>
                      <a:r>
                        <a:rPr lang="es-US" sz="1200" b="0" i="0" u="none" strike="noStrike">
                          <a:solidFill>
                            <a:srgbClr val="203764"/>
                          </a:solidFill>
                          <a:effectLst/>
                          <a:latin typeface="Calibri" panose="020F0502020204030204" pitchFamily="34" charset="0"/>
                        </a:rPr>
                        <a:t>Emergencia en viaje al extranjero (hasta los límites del plan)</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80 %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80 %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dirty="0">
                          <a:solidFill>
                            <a:srgbClr val="203764"/>
                          </a:solidFill>
                          <a:effectLst/>
                          <a:latin typeface="Calibri" panose="020F0502020204030204" pitchFamily="34" charset="0"/>
                        </a:rPr>
                        <a:t>80 %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80 %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80 %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s-US" sz="1200" b="0" i="0" u="none" strike="noStrike">
                          <a:solidFill>
                            <a:srgbClr val="203764"/>
                          </a:solidFill>
                          <a:effectLst/>
                          <a:latin typeface="Calibri" panose="020F0502020204030204" pitchFamily="34" charset="0"/>
                        </a:rPr>
                        <a:t>80 %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2616064770"/>
                  </a:ext>
                </a:extLst>
              </a:tr>
              <a:tr h="432134">
                <a:tc>
                  <a:txBody>
                    <a:bodyPr/>
                    <a:lstStyle/>
                    <a:p>
                      <a:pPr algn="l" rtl="0" fontAlgn="t">
                        <a:spcAft>
                          <a:spcPts val="1200"/>
                        </a:spcAft>
                      </a:pPr>
                      <a:endParaRPr lang="en-US" sz="1200" b="0" i="0" u="none" strike="noStrike" dirty="0">
                        <a:solidFill>
                          <a:srgbClr val="000000"/>
                        </a:solidFill>
                        <a:effectLst/>
                        <a:latin typeface="Calibri" panose="020F0502020204030204" pitchFamily="34" charset="0"/>
                      </a:endParaRPr>
                    </a:p>
                  </a:txBody>
                  <a:tcPr marL="7029" marR="7029" marT="7029" marB="0">
                    <a:lnL>
                      <a:noFill/>
                    </a:lnL>
                    <a:lnR>
                      <a:noFill/>
                    </a:lnR>
                    <a:lnT w="12700" cap="flat" cmpd="sng" algn="ctr">
                      <a:solidFill>
                        <a:srgbClr val="2F75B5"/>
                      </a:solidFill>
                      <a:prstDash val="solid"/>
                      <a:round/>
                      <a:headEnd type="none" w="med" len="med"/>
                      <a:tailEnd type="none" w="med" len="med"/>
                    </a:lnT>
                    <a:lnB>
                      <a:noFill/>
                    </a:lnB>
                  </a:tcPr>
                </a:tc>
                <a:tc>
                  <a:txBody>
                    <a:bodyPr/>
                    <a:lstStyle/>
                    <a:p>
                      <a:pPr algn="l" rtl="0" fontAlgn="b">
                        <a:spcAft>
                          <a:spcPts val="1200"/>
                        </a:spcAft>
                      </a:pPr>
                      <a:endParaRPr lang="en-US" sz="12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tc>
                  <a:txBody>
                    <a:bodyPr/>
                    <a:lstStyle/>
                    <a:p>
                      <a:pPr algn="l" rtl="0" fontAlgn="b">
                        <a:spcAft>
                          <a:spcPts val="1200"/>
                        </a:spcAft>
                      </a:pPr>
                      <a:endParaRPr lang="en-US" sz="12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tc>
                  <a:txBody>
                    <a:bodyPr/>
                    <a:lstStyle/>
                    <a:p>
                      <a:pPr algn="l" rtl="0" fontAlgn="b">
                        <a:spcAft>
                          <a:spcPts val="1200"/>
                        </a:spcAft>
                      </a:pPr>
                      <a:endParaRPr lang="en-US" sz="12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tc>
                  <a:txBody>
                    <a:bodyPr/>
                    <a:lstStyle/>
                    <a:p>
                      <a:pPr algn="l" rtl="0" fontAlgn="b">
                        <a:spcAft>
                          <a:spcPts val="1200"/>
                        </a:spcAft>
                      </a:pPr>
                      <a:endParaRPr lang="en-US" sz="12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tc>
                  <a:txBody>
                    <a:bodyPr/>
                    <a:lstStyle/>
                    <a:p>
                      <a:pPr algn="l" rtl="0" fontAlgn="b">
                        <a:spcAft>
                          <a:spcPts val="1200"/>
                        </a:spcAft>
                      </a:pPr>
                      <a:endParaRPr lang="en-US" sz="12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tc>
                  <a:txBody>
                    <a:bodyPr/>
                    <a:lstStyle/>
                    <a:p>
                      <a:pPr algn="l" rtl="0" fontAlgn="b">
                        <a:spcAft>
                          <a:spcPts val="1200"/>
                        </a:spcAft>
                      </a:pPr>
                      <a:endParaRPr lang="en-US" sz="1200" b="0" i="0" u="none" strike="noStrike" dirty="0">
                        <a:solidFill>
                          <a:srgbClr val="203764"/>
                        </a:solidFill>
                        <a:effectLst/>
                        <a:latin typeface="Calibri" panose="020F0502020204030204" pitchFamily="34" charset="0"/>
                      </a:endParaRPr>
                    </a:p>
                  </a:txBody>
                  <a:tcPr marL="7029" marR="7029" marT="7029" marB="0" anchor="b">
                    <a:lnL>
                      <a:noFill/>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a:noFill/>
                    </a:lnB>
                  </a:tcPr>
                </a:tc>
                <a:tc>
                  <a:txBody>
                    <a:bodyPr/>
                    <a:lstStyle/>
                    <a:p>
                      <a:pPr algn="ctr" fontAlgn="b">
                        <a:spcAft>
                          <a:spcPts val="1200"/>
                        </a:spcAft>
                      </a:pPr>
                      <a:r>
                        <a:rPr lang="es-US" sz="1100" b="0" i="0" u="none" strike="noStrike" dirty="0">
                          <a:solidFill>
                            <a:srgbClr val="203764"/>
                          </a:solidFill>
                          <a:effectLst/>
                          <a:latin typeface="Calibri" panose="020F0502020204030204" pitchFamily="34" charset="0"/>
                        </a:rPr>
                        <a:t>Límite de gastos de bolsillo en 2023**</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lvl="0" indent="0" algn="ctr" defTabSz="914400" rtl="0" eaLnBrk="1" fontAlgn="b" latinLnBrk="0" hangingPunct="1">
                        <a:lnSpc>
                          <a:spcPct val="100000"/>
                        </a:lnSpc>
                        <a:spcBef>
                          <a:spcPts val="0"/>
                        </a:spcBef>
                        <a:spcAft>
                          <a:spcPts val="1200"/>
                        </a:spcAft>
                        <a:buClrTx/>
                        <a:buSzTx/>
                        <a:buFontTx/>
                        <a:buNone/>
                        <a:tabLst/>
                        <a:defRPr/>
                      </a:pPr>
                      <a:r>
                        <a:rPr lang="es-US" sz="1100" b="0" i="0" u="none" strike="noStrike" dirty="0">
                          <a:solidFill>
                            <a:srgbClr val="203764"/>
                          </a:solidFill>
                          <a:effectLst/>
                          <a:latin typeface="Calibri" panose="020F0502020204030204" pitchFamily="34" charset="0"/>
                        </a:rPr>
                        <a:t>Límite de gastos de bolsillo en 2023**</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l" rtl="0" fontAlgn="b">
                        <a:spcAft>
                          <a:spcPts val="1200"/>
                        </a:spcAft>
                      </a:pPr>
                      <a:endParaRPr lang="en-US" sz="1200" b="0" i="0" u="none" strike="noStrike" dirty="0">
                        <a:solidFill>
                          <a:srgbClr val="203764"/>
                        </a:solidFill>
                        <a:effectLst/>
                        <a:latin typeface="Calibri" panose="020F0502020204030204" pitchFamily="34" charset="0"/>
                      </a:endParaRPr>
                    </a:p>
                  </a:txBody>
                  <a:tcPr marL="7029" marR="7029" marT="7029" marB="0" anchor="b">
                    <a:lnL w="12700" cap="flat" cmpd="sng" algn="ctr">
                      <a:solidFill>
                        <a:srgbClr val="2F75B5"/>
                      </a:solidFill>
                      <a:prstDash val="solid"/>
                      <a:round/>
                      <a:headEnd type="none" w="med" len="med"/>
                      <a:tailEnd type="none" w="med" len="med"/>
                    </a:lnL>
                    <a:lnR>
                      <a:noFill/>
                    </a:lnR>
                    <a:lnT w="12700" cap="flat" cmpd="sng" algn="ctr">
                      <a:solidFill>
                        <a:srgbClr val="2F75B5"/>
                      </a:solidFill>
                      <a:prstDash val="solid"/>
                      <a:round/>
                      <a:headEnd type="none" w="med" len="med"/>
                      <a:tailEnd type="none" w="med" len="med"/>
                    </a:lnT>
                    <a:lnB>
                      <a:noFill/>
                    </a:lnB>
                  </a:tcPr>
                </a:tc>
                <a:tc>
                  <a:txBody>
                    <a:bodyPr/>
                    <a:lstStyle/>
                    <a:p>
                      <a:pPr algn="l" rtl="0" fontAlgn="b">
                        <a:spcAft>
                          <a:spcPts val="1200"/>
                        </a:spcAft>
                      </a:pPr>
                      <a:endParaRPr lang="en-US" sz="12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extLst>
                  <a:ext uri="{0D108BD9-81ED-4DB2-BD59-A6C34878D82A}">
                    <a16:rowId xmlns:a16="http://schemas.microsoft.com/office/drawing/2014/main" val="1263501015"/>
                  </a:ext>
                </a:extLst>
              </a:tr>
              <a:tr h="234379">
                <a:tc>
                  <a:txBody>
                    <a:bodyPr/>
                    <a:lstStyle/>
                    <a:p>
                      <a:pPr algn="l" rtl="0" fontAlgn="t">
                        <a:spcAft>
                          <a:spcPts val="1200"/>
                        </a:spcAft>
                      </a:pPr>
                      <a:endParaRPr lang="en-US" sz="1200" b="0" i="0" u="none" strike="noStrike" dirty="0">
                        <a:solidFill>
                          <a:srgbClr val="000000"/>
                        </a:solidFill>
                        <a:effectLst/>
                        <a:latin typeface="Calibri" panose="020F0502020204030204" pitchFamily="34" charset="0"/>
                      </a:endParaRPr>
                    </a:p>
                  </a:txBody>
                  <a:tcPr marL="7029" marR="7029" marT="7029" marB="0">
                    <a:lnL>
                      <a:noFill/>
                    </a:lnL>
                    <a:lnR>
                      <a:noFill/>
                    </a:lnR>
                    <a:lnT>
                      <a:noFill/>
                    </a:lnT>
                    <a:lnB>
                      <a:noFill/>
                    </a:lnB>
                  </a:tcPr>
                </a:tc>
                <a:tc>
                  <a:txBody>
                    <a:bodyPr/>
                    <a:lstStyle/>
                    <a:p>
                      <a:pPr algn="l" rtl="0" fontAlgn="b">
                        <a:spcAft>
                          <a:spcPts val="1200"/>
                        </a:spcAft>
                      </a:pPr>
                      <a:endParaRPr lang="en-US" sz="12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tc>
                  <a:txBody>
                    <a:bodyPr/>
                    <a:lstStyle/>
                    <a:p>
                      <a:pPr algn="l" rtl="0" fontAlgn="b">
                        <a:spcAft>
                          <a:spcPts val="1200"/>
                        </a:spcAft>
                      </a:pPr>
                      <a:endParaRPr lang="en-US" sz="12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tc>
                  <a:txBody>
                    <a:bodyPr/>
                    <a:lstStyle/>
                    <a:p>
                      <a:pPr algn="l" rtl="0" fontAlgn="b">
                        <a:spcAft>
                          <a:spcPts val="1200"/>
                        </a:spcAft>
                      </a:pPr>
                      <a:endParaRPr lang="en-US" sz="12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tc>
                  <a:txBody>
                    <a:bodyPr/>
                    <a:lstStyle/>
                    <a:p>
                      <a:pPr algn="l" rtl="0" fontAlgn="b">
                        <a:spcAft>
                          <a:spcPts val="1200"/>
                        </a:spcAft>
                      </a:pPr>
                      <a:endParaRPr lang="en-US" sz="12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tc>
                  <a:txBody>
                    <a:bodyPr/>
                    <a:lstStyle/>
                    <a:p>
                      <a:pPr algn="l" rtl="0" fontAlgn="b">
                        <a:spcAft>
                          <a:spcPts val="1200"/>
                        </a:spcAft>
                      </a:pPr>
                      <a:endParaRPr lang="en-US" sz="12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tc>
                  <a:txBody>
                    <a:bodyPr/>
                    <a:lstStyle/>
                    <a:p>
                      <a:pPr algn="l" rtl="0" fontAlgn="b">
                        <a:spcAft>
                          <a:spcPts val="1200"/>
                        </a:spcAft>
                      </a:pPr>
                      <a:endParaRPr lang="en-US" sz="1200" b="0" i="0" u="none" strike="noStrike" dirty="0">
                        <a:solidFill>
                          <a:srgbClr val="203764"/>
                        </a:solidFill>
                        <a:effectLst/>
                        <a:latin typeface="Calibri" panose="020F0502020204030204" pitchFamily="34" charset="0"/>
                      </a:endParaRPr>
                    </a:p>
                  </a:txBody>
                  <a:tcPr marL="7029" marR="7029" marT="7029" marB="0" anchor="b">
                    <a:lnL>
                      <a:noFill/>
                    </a:lnL>
                    <a:lnR w="12700" cap="flat" cmpd="sng" algn="ctr">
                      <a:solidFill>
                        <a:srgbClr val="2F75B5"/>
                      </a:solidFill>
                      <a:prstDash val="solid"/>
                      <a:round/>
                      <a:headEnd type="none" w="med" len="med"/>
                      <a:tailEnd type="none" w="med" len="med"/>
                    </a:lnR>
                    <a:lnT>
                      <a:noFill/>
                    </a:lnT>
                    <a:lnB>
                      <a:noFill/>
                    </a:lnB>
                  </a:tcPr>
                </a:tc>
                <a:tc>
                  <a:txBody>
                    <a:bodyPr/>
                    <a:lstStyle/>
                    <a:p>
                      <a:pPr algn="ctr" fontAlgn="b">
                        <a:spcAft>
                          <a:spcPts val="1200"/>
                        </a:spcAft>
                      </a:pPr>
                      <a:r>
                        <a:rPr lang="es-US" sz="1200" b="0" i="0" u="none" strike="noStrike">
                          <a:solidFill>
                            <a:srgbClr val="203764"/>
                          </a:solidFill>
                          <a:effectLst/>
                          <a:latin typeface="Calibri" panose="020F0502020204030204" pitchFamily="34" charset="0"/>
                        </a:rPr>
                        <a:t>$6,940</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b">
                        <a:spcAft>
                          <a:spcPts val="1200"/>
                        </a:spcAft>
                      </a:pPr>
                      <a:r>
                        <a:rPr lang="es-US" sz="1200" b="0" i="0" u="none" strike="noStrike" dirty="0">
                          <a:solidFill>
                            <a:srgbClr val="203764"/>
                          </a:solidFill>
                          <a:effectLst/>
                          <a:latin typeface="Calibri" panose="020F0502020204030204" pitchFamily="34" charset="0"/>
                        </a:rPr>
                        <a:t>$3,470</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l" rtl="0" fontAlgn="b">
                        <a:spcAft>
                          <a:spcPts val="1200"/>
                        </a:spcAft>
                      </a:pPr>
                      <a:endParaRPr lang="en-US" sz="1200" b="0" i="0" u="none" strike="noStrike" dirty="0">
                        <a:solidFill>
                          <a:srgbClr val="203764"/>
                        </a:solidFill>
                        <a:effectLst/>
                        <a:latin typeface="Calibri" panose="020F0502020204030204" pitchFamily="34" charset="0"/>
                      </a:endParaRPr>
                    </a:p>
                  </a:txBody>
                  <a:tcPr marL="7029" marR="7029" marT="7029" marB="0" anchor="b">
                    <a:lnL w="12700" cap="flat" cmpd="sng" algn="ctr">
                      <a:solidFill>
                        <a:srgbClr val="2F75B5"/>
                      </a:solidFill>
                      <a:prstDash val="solid"/>
                      <a:round/>
                      <a:headEnd type="none" w="med" len="med"/>
                      <a:tailEnd type="none" w="med" len="med"/>
                    </a:lnL>
                    <a:lnR>
                      <a:noFill/>
                    </a:lnR>
                    <a:lnT>
                      <a:noFill/>
                    </a:lnT>
                    <a:lnB>
                      <a:noFill/>
                    </a:lnB>
                  </a:tcPr>
                </a:tc>
                <a:tc>
                  <a:txBody>
                    <a:bodyPr/>
                    <a:lstStyle/>
                    <a:p>
                      <a:pPr algn="l" rtl="0" fontAlgn="b">
                        <a:spcAft>
                          <a:spcPts val="1200"/>
                        </a:spcAft>
                      </a:pPr>
                      <a:endParaRPr lang="en-US" sz="12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extLst>
                  <a:ext uri="{0D108BD9-81ED-4DB2-BD59-A6C34878D82A}">
                    <a16:rowId xmlns:a16="http://schemas.microsoft.com/office/drawing/2014/main" val="2286520977"/>
                  </a:ext>
                </a:extLst>
              </a:tr>
            </a:tbl>
          </a:graphicData>
        </a:graphic>
      </p:graphicFrame>
      <p:sp>
        <p:nvSpPr>
          <p:cNvPr id="9" name="TextBox 8">
            <a:extLst>
              <a:ext uri="{FF2B5EF4-FFF2-40B4-BE49-F238E27FC236}">
                <a16:creationId xmlns:a16="http://schemas.microsoft.com/office/drawing/2014/main" id="{AB538BD5-7D01-4C96-A2E5-0CCF73C1A690}"/>
              </a:ext>
            </a:extLst>
          </p:cNvPr>
          <p:cNvSpPr txBox="1"/>
          <p:nvPr/>
        </p:nvSpPr>
        <p:spPr>
          <a:xfrm>
            <a:off x="298383" y="4860585"/>
            <a:ext cx="11704319" cy="1223412"/>
          </a:xfrm>
          <a:prstGeom prst="rect">
            <a:avLst/>
          </a:prstGeom>
          <a:solidFill>
            <a:schemeClr val="accent5">
              <a:lumMod val="20000"/>
              <a:lumOff val="80000"/>
              <a:alpha val="58000"/>
            </a:schemeClr>
          </a:solidFill>
        </p:spPr>
        <p:txBody>
          <a:bodyPr wrap="square" rtlCol="0">
            <a:spAutoFit/>
          </a:bodyPr>
          <a:lstStyle/>
          <a:p>
            <a:r>
              <a:rPr lang="es-US" sz="1050" dirty="0">
                <a:solidFill>
                  <a:srgbClr val="323A45"/>
                </a:solidFill>
                <a:latin typeface="Rubik"/>
              </a:rPr>
              <a:t>* Los Planes F y G también ofrecen un plan de deducible alto en algunos estados. Con esta opción, deberá pagar los costos cubiertos por Medicare (</a:t>
            </a:r>
            <a:r>
              <a:rPr lang="es-US" sz="1050" dirty="0" err="1">
                <a:solidFill>
                  <a:srgbClr val="323A45"/>
                </a:solidFill>
                <a:latin typeface="Rubik"/>
              </a:rPr>
              <a:t>coseguro</a:t>
            </a:r>
            <a:r>
              <a:rPr lang="es-US" sz="1050" dirty="0">
                <a:solidFill>
                  <a:srgbClr val="323A45"/>
                </a:solidFill>
                <a:latin typeface="Rubik"/>
              </a:rPr>
              <a:t>, copagos y deducibles) hasta el monto deducible de $2700 en 2023 antes de que la póliza pague algo. (Los planes C y F no están disponibles para las personas que fueron elegibles para Medicare por primera vez después del 1 de enero de 2020).</a:t>
            </a:r>
          </a:p>
          <a:p>
            <a:r>
              <a:rPr lang="es-US" sz="1050" dirty="0">
                <a:solidFill>
                  <a:srgbClr val="323A45"/>
                </a:solidFill>
                <a:latin typeface="Rubik"/>
              </a:rPr>
              <a:t>** Para los Planes K y L, después de que haya alcanzado su límite anual de gastos de bolsillo y el deducible anual de la Parte B, el plan </a:t>
            </a:r>
            <a:r>
              <a:rPr lang="es-US" sz="1050" dirty="0" err="1">
                <a:solidFill>
                  <a:srgbClr val="323A45"/>
                </a:solidFill>
                <a:latin typeface="Rubik"/>
              </a:rPr>
              <a:t>Medigap</a:t>
            </a:r>
            <a:r>
              <a:rPr lang="es-US" sz="1050" dirty="0">
                <a:solidFill>
                  <a:srgbClr val="323A45"/>
                </a:solidFill>
                <a:latin typeface="Rubik"/>
              </a:rPr>
              <a:t> pagará el 100 % de los servicios cubiertos durante el resto del año calendario.</a:t>
            </a:r>
          </a:p>
          <a:p>
            <a:r>
              <a:rPr lang="es-US" sz="1050" dirty="0">
                <a:solidFill>
                  <a:srgbClr val="323A45"/>
                </a:solidFill>
                <a:latin typeface="Rubik"/>
              </a:rPr>
              <a:t>*** El Plan N paga el 100 % del </a:t>
            </a:r>
            <a:r>
              <a:rPr lang="es-US" sz="1050" dirty="0" err="1">
                <a:solidFill>
                  <a:srgbClr val="323A45"/>
                </a:solidFill>
                <a:latin typeface="Rubik"/>
              </a:rPr>
              <a:t>coseguro</a:t>
            </a:r>
            <a:r>
              <a:rPr lang="es-US" sz="1050" dirty="0">
                <a:solidFill>
                  <a:srgbClr val="323A45"/>
                </a:solidFill>
                <a:latin typeface="Rubik"/>
              </a:rPr>
              <a:t> de la Parte B, excepto un copago de hasta $20 por algunas visitas a consultorio y un copago de hasta $50 por visitas a la sala de emergencias que no conlleven a una internación.</a:t>
            </a:r>
          </a:p>
        </p:txBody>
      </p:sp>
      <p:sp>
        <p:nvSpPr>
          <p:cNvPr id="7" name="Slide Number Placeholder 6">
            <a:extLst>
              <a:ext uri="{FF2B5EF4-FFF2-40B4-BE49-F238E27FC236}">
                <a16:creationId xmlns:a16="http://schemas.microsoft.com/office/drawing/2014/main" id="{FC0DEA57-7BB6-4ACA-8811-DE6049C336C2}"/>
              </a:ext>
            </a:extLst>
          </p:cNvPr>
          <p:cNvSpPr>
            <a:spLocks noGrp="1"/>
          </p:cNvSpPr>
          <p:nvPr>
            <p:ph type="sldNum" sz="quarter" idx="12"/>
          </p:nvPr>
        </p:nvSpPr>
        <p:spPr/>
        <p:txBody>
          <a:bodyPr/>
          <a:lstStyle/>
          <a:p>
            <a:fld id="{0B2D781D-8844-5940-92D1-06EF0A7F581E}" type="slidenum">
              <a:rPr lang="en-US" smtClean="0"/>
              <a:t>53</a:t>
            </a:fld>
            <a:endParaRPr lang="en-US"/>
          </a:p>
        </p:txBody>
      </p:sp>
      <p:sp>
        <p:nvSpPr>
          <p:cNvPr id="6" name="Footer Placeholder 5">
            <a:extLst>
              <a:ext uri="{FF2B5EF4-FFF2-40B4-BE49-F238E27FC236}">
                <a16:creationId xmlns:a16="http://schemas.microsoft.com/office/drawing/2014/main" id="{D4AE9CCE-A3BD-4A41-B9BE-E3CB87685D6F}"/>
              </a:ext>
            </a:extLst>
          </p:cNvPr>
          <p:cNvSpPr>
            <a:spLocks noGrp="1"/>
          </p:cNvSpPr>
          <p:nvPr>
            <p:ph type="ftr" sz="quarter" idx="11"/>
          </p:nvPr>
        </p:nvSpPr>
        <p:spPr/>
        <p:txBody>
          <a:bodyPr/>
          <a:lstStyle/>
          <a:p>
            <a:r>
              <a:rPr lang="es-US"/>
              <a:t>Comenzando con Medicare</a:t>
            </a:r>
          </a:p>
        </p:txBody>
      </p:sp>
      <p:sp>
        <p:nvSpPr>
          <p:cNvPr id="3" name="Date Placeholder 2">
            <a:extLst>
              <a:ext uri="{FF2B5EF4-FFF2-40B4-BE49-F238E27FC236}">
                <a16:creationId xmlns:a16="http://schemas.microsoft.com/office/drawing/2014/main" id="{B46D39E9-77E1-44C6-8EEE-5DFBC716B636}"/>
              </a:ext>
            </a:extLst>
          </p:cNvPr>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8088300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Decisión: ¿necesito una póliza Medigap?</a:t>
            </a:r>
          </a:p>
        </p:txBody>
      </p:sp>
      <p:grpSp>
        <p:nvGrpSpPr>
          <p:cNvPr id="48" name="Q 1" descr="Pregunta 1: Solo es compatible con Medicare Original, ¿correcto? ">
            <a:extLst>
              <a:ext uri="{FF2B5EF4-FFF2-40B4-BE49-F238E27FC236}">
                <a16:creationId xmlns:a16="http://schemas.microsoft.com/office/drawing/2014/main" id="{CDFC41AE-83C2-4AF2-8E04-816BD9CD1215}"/>
              </a:ext>
            </a:extLst>
          </p:cNvPr>
          <p:cNvGrpSpPr/>
          <p:nvPr/>
        </p:nvGrpSpPr>
        <p:grpSpPr>
          <a:xfrm>
            <a:off x="1030705" y="1446826"/>
            <a:ext cx="5211414" cy="914400"/>
            <a:chOff x="1030705" y="1446826"/>
            <a:chExt cx="5211414" cy="914400"/>
          </a:xfrm>
        </p:grpSpPr>
        <p:sp>
          <p:nvSpPr>
            <p:cNvPr id="22" name="Rectangle: Rounded Corners 21">
              <a:extLst>
                <a:ext uri="{FF2B5EF4-FFF2-40B4-BE49-F238E27FC236}">
                  <a16:creationId xmlns:a16="http://schemas.microsoft.com/office/drawing/2014/main" id="{E56517FB-5908-47F3-9743-3D8CE394CF04}"/>
                </a:ext>
                <a:ext uri="{C183D7F6-B498-43B3-948B-1728B52AA6E4}">
                  <adec:decorative xmlns:adec="http://schemas.microsoft.com/office/drawing/2017/decorative" val="1"/>
                </a:ext>
              </a:extLst>
            </p:cNvPr>
            <p:cNvSpPr/>
            <p:nvPr/>
          </p:nvSpPr>
          <p:spPr>
            <a:xfrm>
              <a:off x="1030705" y="1446826"/>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b="1" dirty="0">
                <a:ln>
                  <a:noFill/>
                </a:ln>
                <a:solidFill>
                  <a:srgbClr val="2F5597"/>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8527450A-1879-49C2-A22F-B900388CE1BD}"/>
                </a:ext>
              </a:extLst>
            </p:cNvPr>
            <p:cNvSpPr/>
            <p:nvPr/>
          </p:nvSpPr>
          <p:spPr>
            <a:xfrm>
              <a:off x="1130077" y="1582942"/>
              <a:ext cx="4683304" cy="646331"/>
            </a:xfrm>
            <a:prstGeom prst="rect">
              <a:avLst/>
            </a:prstGeom>
          </p:spPr>
          <p:txBody>
            <a:bodyPr wrap="square">
              <a:spAutoFit/>
            </a:bodyPr>
            <a:lstStyle/>
            <a:p>
              <a:r>
                <a:rPr lang="es-US" b="1" dirty="0">
                  <a:solidFill>
                    <a:srgbClr val="00529B"/>
                  </a:solidFill>
                  <a:latin typeface="Arial" panose="020B0604020202020204" pitchFamily="34" charset="0"/>
                  <a:cs typeface="Arial" panose="020B0604020202020204" pitchFamily="34" charset="0"/>
                </a:rPr>
                <a:t>Solo es compatible con Medicare Original, ¿correcto?</a:t>
              </a:r>
            </a:p>
          </p:txBody>
        </p:sp>
        <p:pic>
          <p:nvPicPr>
            <p:cNvPr id="47" name="Picture 46">
              <a:extLst>
                <a:ext uri="{FF2B5EF4-FFF2-40B4-BE49-F238E27FC236}">
                  <a16:creationId xmlns:a16="http://schemas.microsoft.com/office/drawing/2014/main" id="{6FD0D61F-0DD8-4DFE-993F-4257C07C407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31196" y="1589270"/>
              <a:ext cx="310923" cy="676715"/>
            </a:xfrm>
            <a:prstGeom prst="rect">
              <a:avLst/>
            </a:prstGeom>
          </p:spPr>
        </p:pic>
      </p:grpSp>
      <p:grpSp>
        <p:nvGrpSpPr>
          <p:cNvPr id="18" name="Answer 1" descr="Cuadro con bordes amarillos con el texto: Sí">
            <a:extLst>
              <a:ext uri="{FF2B5EF4-FFF2-40B4-BE49-F238E27FC236}">
                <a16:creationId xmlns:a16="http://schemas.microsoft.com/office/drawing/2014/main" id="{BF9DFCFC-27B1-41FD-97A9-68D8AD0E051D}"/>
              </a:ext>
            </a:extLst>
          </p:cNvPr>
          <p:cNvGrpSpPr/>
          <p:nvPr/>
        </p:nvGrpSpPr>
        <p:grpSpPr>
          <a:xfrm>
            <a:off x="6349555" y="1446459"/>
            <a:ext cx="4846320" cy="914400"/>
            <a:chOff x="6349555" y="1446459"/>
            <a:chExt cx="4846320" cy="914400"/>
          </a:xfrm>
        </p:grpSpPr>
        <p:sp>
          <p:nvSpPr>
            <p:cNvPr id="26" name="Item 1 - A" descr="Rectángulo amarillo justo junto a la flecha azul desde el rectángulo de la pregunta ">
              <a:extLst>
                <a:ext uri="{FF2B5EF4-FFF2-40B4-BE49-F238E27FC236}">
                  <a16:creationId xmlns:a16="http://schemas.microsoft.com/office/drawing/2014/main" id="{E51F959B-DE80-43CA-A045-B5A8A61B65C9}"/>
                </a:ext>
              </a:extLst>
            </p:cNvPr>
            <p:cNvSpPr/>
            <p:nvPr/>
          </p:nvSpPr>
          <p:spPr>
            <a:xfrm>
              <a:off x="6349555" y="1446459"/>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45" name="Rectangle 44">
              <a:extLst>
                <a:ext uri="{FF2B5EF4-FFF2-40B4-BE49-F238E27FC236}">
                  <a16:creationId xmlns:a16="http://schemas.microsoft.com/office/drawing/2014/main" id="{BD4890F2-FFC0-41FF-B518-233DDF3E8DD4}"/>
                </a:ext>
              </a:extLst>
            </p:cNvPr>
            <p:cNvSpPr/>
            <p:nvPr/>
          </p:nvSpPr>
          <p:spPr>
            <a:xfrm>
              <a:off x="6512571" y="1691332"/>
              <a:ext cx="4683304" cy="369332"/>
            </a:xfrm>
            <a:prstGeom prst="rect">
              <a:avLst/>
            </a:prstGeom>
          </p:spPr>
          <p:txBody>
            <a:bodyPr wrap="square">
              <a:spAutoFit/>
            </a:bodyPr>
            <a:lstStyle/>
            <a:p>
              <a:r>
                <a:rPr lang="es-US">
                  <a:solidFill>
                    <a:srgbClr val="00529B"/>
                  </a:solidFill>
                  <a:latin typeface="Arial" panose="020B0604020202020204" pitchFamily="34" charset="0"/>
                  <a:cs typeface="Arial" panose="020B0604020202020204" pitchFamily="34" charset="0"/>
                </a:rPr>
                <a:t>Sí.</a:t>
              </a:r>
            </a:p>
          </p:txBody>
        </p:sp>
      </p:grpSp>
      <p:grpSp>
        <p:nvGrpSpPr>
          <p:cNvPr id="55" name="Q 2" descr="Pregunta 2: ¿Qué sucede si tengo alguna otra cobertura suplementaria, por ejemplo a través de un empleador? ">
            <a:extLst>
              <a:ext uri="{FF2B5EF4-FFF2-40B4-BE49-F238E27FC236}">
                <a16:creationId xmlns:a16="http://schemas.microsoft.com/office/drawing/2014/main" id="{31CF8F19-F375-4E86-8C08-E8E472B00EB0}"/>
              </a:ext>
            </a:extLst>
          </p:cNvPr>
          <p:cNvGrpSpPr/>
          <p:nvPr/>
        </p:nvGrpSpPr>
        <p:grpSpPr>
          <a:xfrm>
            <a:off x="1030706" y="2521764"/>
            <a:ext cx="5209884" cy="914400"/>
            <a:chOff x="1030706" y="2521764"/>
            <a:chExt cx="5209884" cy="914400"/>
          </a:xfrm>
        </p:grpSpPr>
        <p:sp>
          <p:nvSpPr>
            <p:cNvPr id="28" name="Rectangle: Rounded Corners 27">
              <a:extLst>
                <a:ext uri="{FF2B5EF4-FFF2-40B4-BE49-F238E27FC236}">
                  <a16:creationId xmlns:a16="http://schemas.microsoft.com/office/drawing/2014/main" id="{23BA92D8-67AD-41C3-88B9-FB864FB3BF89}"/>
                </a:ext>
                <a:ext uri="{C183D7F6-B498-43B3-948B-1728B52AA6E4}">
                  <adec:decorative xmlns:adec="http://schemas.microsoft.com/office/drawing/2017/decorative" val="1"/>
                </a:ext>
              </a:extLst>
            </p:cNvPr>
            <p:cNvSpPr/>
            <p:nvPr/>
          </p:nvSpPr>
          <p:spPr>
            <a:xfrm>
              <a:off x="1030706" y="2521764"/>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371EF44-29D1-40B2-BF4D-D6343616C61A}"/>
                </a:ext>
              </a:extLst>
            </p:cNvPr>
            <p:cNvSpPr/>
            <p:nvPr/>
          </p:nvSpPr>
          <p:spPr>
            <a:xfrm>
              <a:off x="1161637" y="2569434"/>
              <a:ext cx="4627854" cy="830997"/>
            </a:xfrm>
            <a:prstGeom prst="rect">
              <a:avLst/>
            </a:prstGeom>
          </p:spPr>
          <p:txBody>
            <a:bodyPr wrap="square">
              <a:spAutoFit/>
            </a:bodyPr>
            <a:lstStyle/>
            <a:p>
              <a:r>
                <a:rPr lang="es-US" sz="1600" b="1" dirty="0">
                  <a:solidFill>
                    <a:srgbClr val="00529B"/>
                  </a:solidFill>
                  <a:latin typeface="Arial" panose="020B0604020202020204" pitchFamily="34" charset="0"/>
                  <a:cs typeface="Arial" panose="020B0604020202020204" pitchFamily="34" charset="0"/>
                </a:rPr>
                <a:t>¿Qué sucede si tengo alguna otra cobertura suplementaria, por ejemplo a través de un empleador?</a:t>
              </a:r>
            </a:p>
          </p:txBody>
        </p:sp>
        <p:pic>
          <p:nvPicPr>
            <p:cNvPr id="49" name="Picture 48">
              <a:extLst>
                <a:ext uri="{FF2B5EF4-FFF2-40B4-BE49-F238E27FC236}">
                  <a16:creationId xmlns:a16="http://schemas.microsoft.com/office/drawing/2014/main" id="{F68D3AD1-9636-433C-B255-768A6F69128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9667" y="2632700"/>
              <a:ext cx="310923" cy="676715"/>
            </a:xfrm>
            <a:prstGeom prst="rect">
              <a:avLst/>
            </a:prstGeom>
          </p:spPr>
        </p:pic>
      </p:grpSp>
      <p:grpSp>
        <p:nvGrpSpPr>
          <p:cNvPr id="19" name="Answer  2" descr="Cuadro con bordes amarillos con el texto: Quizá no necesite Medigap">
            <a:extLst>
              <a:ext uri="{FF2B5EF4-FFF2-40B4-BE49-F238E27FC236}">
                <a16:creationId xmlns:a16="http://schemas.microsoft.com/office/drawing/2014/main" id="{8A5CDFB9-E75B-4EB1-B420-D7C2216FDCD4}"/>
              </a:ext>
            </a:extLst>
          </p:cNvPr>
          <p:cNvGrpSpPr/>
          <p:nvPr/>
        </p:nvGrpSpPr>
        <p:grpSpPr>
          <a:xfrm>
            <a:off x="6349555" y="2521695"/>
            <a:ext cx="4846320" cy="914400"/>
            <a:chOff x="6349555" y="2521695"/>
            <a:chExt cx="4846320" cy="914400"/>
          </a:xfrm>
        </p:grpSpPr>
        <p:sp>
          <p:nvSpPr>
            <p:cNvPr id="32" name="Item 2 - A">
              <a:extLst>
                <a:ext uri="{FF2B5EF4-FFF2-40B4-BE49-F238E27FC236}">
                  <a16:creationId xmlns:a16="http://schemas.microsoft.com/office/drawing/2014/main" id="{2853B1D5-6994-47DA-8FC4-CF23F1E77410}"/>
                </a:ext>
              </a:extLst>
            </p:cNvPr>
            <p:cNvSpPr/>
            <p:nvPr/>
          </p:nvSpPr>
          <p:spPr>
            <a:xfrm>
              <a:off x="6349555" y="2521695"/>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E2221774-3512-4473-BF14-F1CA83E40985}"/>
                </a:ext>
              </a:extLst>
            </p:cNvPr>
            <p:cNvSpPr/>
            <p:nvPr/>
          </p:nvSpPr>
          <p:spPr>
            <a:xfrm>
              <a:off x="6512571" y="2765625"/>
              <a:ext cx="3177152" cy="369332"/>
            </a:xfrm>
            <a:prstGeom prst="rect">
              <a:avLst/>
            </a:prstGeom>
          </p:spPr>
          <p:txBody>
            <a:bodyPr wrap="none">
              <a:spAutoFit/>
            </a:bodyPr>
            <a:lstStyle/>
            <a:p>
              <a:r>
                <a:rPr lang="es-US" dirty="0">
                  <a:solidFill>
                    <a:srgbClr val="00529B"/>
                  </a:solidFill>
                  <a:latin typeface="Arial" panose="020B0604020202020204" pitchFamily="34" charset="0"/>
                  <a:cs typeface="Arial" panose="020B0604020202020204" pitchFamily="34" charset="0"/>
                </a:rPr>
                <a:t>Quizá no necesite </a:t>
              </a:r>
              <a:r>
                <a:rPr lang="es-US" dirty="0" err="1">
                  <a:solidFill>
                    <a:srgbClr val="00529B"/>
                  </a:solidFill>
                  <a:latin typeface="Arial" panose="020B0604020202020204" pitchFamily="34" charset="0"/>
                  <a:cs typeface="Arial" panose="020B0604020202020204" pitchFamily="34" charset="0"/>
                </a:rPr>
                <a:t>Medigap</a:t>
              </a:r>
              <a:r>
                <a:rPr lang="es-US" dirty="0">
                  <a:solidFill>
                    <a:srgbClr val="00529B"/>
                  </a:solidFill>
                  <a:latin typeface="Arial" panose="020B0604020202020204" pitchFamily="34" charset="0"/>
                  <a:cs typeface="Arial" panose="020B0604020202020204" pitchFamily="34" charset="0"/>
                </a:rPr>
                <a:t>.</a:t>
              </a:r>
            </a:p>
          </p:txBody>
        </p:sp>
      </p:grpSp>
      <p:grpSp>
        <p:nvGrpSpPr>
          <p:cNvPr id="54" name="Q 3" descr="Pregunta 3: ¿Puedo afrontar los copagos y deducibles de Medicare?  ">
            <a:extLst>
              <a:ext uri="{FF2B5EF4-FFF2-40B4-BE49-F238E27FC236}">
                <a16:creationId xmlns:a16="http://schemas.microsoft.com/office/drawing/2014/main" id="{3D348B0C-E65A-44F4-B57E-EB3297A933AD}"/>
              </a:ext>
            </a:extLst>
          </p:cNvPr>
          <p:cNvGrpSpPr/>
          <p:nvPr/>
        </p:nvGrpSpPr>
        <p:grpSpPr>
          <a:xfrm>
            <a:off x="1030706" y="3596702"/>
            <a:ext cx="5202808" cy="914400"/>
            <a:chOff x="1030706" y="3596702"/>
            <a:chExt cx="5202808" cy="914400"/>
          </a:xfrm>
        </p:grpSpPr>
        <p:sp>
          <p:nvSpPr>
            <p:cNvPr id="34" name="Rectangle: Rounded Corners 33">
              <a:extLst>
                <a:ext uri="{FF2B5EF4-FFF2-40B4-BE49-F238E27FC236}">
                  <a16:creationId xmlns:a16="http://schemas.microsoft.com/office/drawing/2014/main" id="{FE718303-908B-483D-AA40-6E0A9FD0DF81}"/>
                </a:ext>
                <a:ext uri="{C183D7F6-B498-43B3-948B-1728B52AA6E4}">
                  <adec:decorative xmlns:adec="http://schemas.microsoft.com/office/drawing/2017/decorative" val="1"/>
                </a:ext>
              </a:extLst>
            </p:cNvPr>
            <p:cNvSpPr/>
            <p:nvPr/>
          </p:nvSpPr>
          <p:spPr>
            <a:xfrm>
              <a:off x="1030706" y="359670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FF7C442-095E-4F87-AFC2-7B23C58E4508}"/>
                </a:ext>
              </a:extLst>
            </p:cNvPr>
            <p:cNvSpPr/>
            <p:nvPr/>
          </p:nvSpPr>
          <p:spPr>
            <a:xfrm>
              <a:off x="1161637" y="3729775"/>
              <a:ext cx="4474440" cy="646331"/>
            </a:xfrm>
            <a:prstGeom prst="rect">
              <a:avLst/>
            </a:prstGeom>
          </p:spPr>
          <p:txBody>
            <a:bodyPr wrap="square">
              <a:spAutoFit/>
            </a:bodyPr>
            <a:lstStyle/>
            <a:p>
              <a:r>
                <a:rPr lang="es-US" b="1" dirty="0">
                  <a:solidFill>
                    <a:srgbClr val="00529B"/>
                  </a:solidFill>
                  <a:latin typeface="Arial" panose="020B0604020202020204" pitchFamily="34" charset="0"/>
                  <a:cs typeface="Arial" panose="020B0604020202020204" pitchFamily="34" charset="0"/>
                </a:rPr>
                <a:t>¿Puedo afrontar los copagos y deducibles de Medicare?</a:t>
              </a:r>
              <a:r>
                <a:rPr lang="es-US" dirty="0">
                  <a:solidFill>
                    <a:srgbClr val="00529B"/>
                  </a:solidFill>
                  <a:latin typeface="Arial" panose="020B0604020202020204" pitchFamily="34" charset="0"/>
                  <a:cs typeface="Arial" panose="020B0604020202020204" pitchFamily="34" charset="0"/>
                </a:rPr>
                <a:t> </a:t>
              </a:r>
            </a:p>
          </p:txBody>
        </p:sp>
        <p:pic>
          <p:nvPicPr>
            <p:cNvPr id="51" name="Picture 50">
              <a:extLst>
                <a:ext uri="{FF2B5EF4-FFF2-40B4-BE49-F238E27FC236}">
                  <a16:creationId xmlns:a16="http://schemas.microsoft.com/office/drawing/2014/main" id="{E80A65A2-E061-49FD-B24C-6D8335C7CDD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2591" y="3712939"/>
              <a:ext cx="310923" cy="676715"/>
            </a:xfrm>
            <a:prstGeom prst="rect">
              <a:avLst/>
            </a:prstGeom>
          </p:spPr>
        </p:pic>
      </p:grpSp>
      <p:grpSp>
        <p:nvGrpSpPr>
          <p:cNvPr id="20" name="Answer 3" descr="Cuadro con bordes amarillos con el texto: Sopese esto frente a cuánto cuesta la prima mensual de Medigap ">
            <a:extLst>
              <a:ext uri="{FF2B5EF4-FFF2-40B4-BE49-F238E27FC236}">
                <a16:creationId xmlns:a16="http://schemas.microsoft.com/office/drawing/2014/main" id="{A7716043-A66D-4E14-9712-486326DB4DF6}"/>
              </a:ext>
            </a:extLst>
          </p:cNvPr>
          <p:cNvGrpSpPr/>
          <p:nvPr/>
        </p:nvGrpSpPr>
        <p:grpSpPr>
          <a:xfrm>
            <a:off x="6349555" y="3584444"/>
            <a:ext cx="4846320" cy="914400"/>
            <a:chOff x="6349555" y="3584444"/>
            <a:chExt cx="4846320" cy="914400"/>
          </a:xfrm>
        </p:grpSpPr>
        <p:sp>
          <p:nvSpPr>
            <p:cNvPr id="38" name="Item 3 - A">
              <a:extLst>
                <a:ext uri="{FF2B5EF4-FFF2-40B4-BE49-F238E27FC236}">
                  <a16:creationId xmlns:a16="http://schemas.microsoft.com/office/drawing/2014/main" id="{7FB65F1F-59AE-4ACA-AB44-3AA58D700D72}"/>
                </a:ext>
              </a:extLst>
            </p:cNvPr>
            <p:cNvSpPr/>
            <p:nvPr/>
          </p:nvSpPr>
          <p:spPr>
            <a:xfrm>
              <a:off x="6349555" y="3584444"/>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EB40D3C7-44B5-49E6-84A9-A043B4952FCE}"/>
                </a:ext>
              </a:extLst>
            </p:cNvPr>
            <p:cNvSpPr/>
            <p:nvPr/>
          </p:nvSpPr>
          <p:spPr>
            <a:xfrm>
              <a:off x="6512571" y="3704611"/>
              <a:ext cx="4517792" cy="646331"/>
            </a:xfrm>
            <a:prstGeom prst="rect">
              <a:avLst/>
            </a:prstGeom>
          </p:spPr>
          <p:txBody>
            <a:bodyPr wrap="square">
              <a:spAutoFit/>
            </a:bodyPr>
            <a:lstStyle/>
            <a:p>
              <a:r>
                <a:rPr lang="es-US">
                  <a:solidFill>
                    <a:srgbClr val="00529B"/>
                  </a:solidFill>
                  <a:latin typeface="Arial" panose="020B0604020202020204" pitchFamily="34" charset="0"/>
                  <a:cs typeface="Arial" panose="020B0604020202020204" pitchFamily="34" charset="0"/>
                </a:rPr>
                <a:t>Sopese esto frente a cuánto cuesta la prima mensual de Medigap</a:t>
              </a:r>
            </a:p>
          </p:txBody>
        </p:sp>
      </p:grpSp>
      <p:grpSp>
        <p:nvGrpSpPr>
          <p:cNvPr id="53" name="Q 4" descr="Pregunta 4: ¿Cuánto cuesta la prima mensual de Medigap?  ">
            <a:extLst>
              <a:ext uri="{FF2B5EF4-FFF2-40B4-BE49-F238E27FC236}">
                <a16:creationId xmlns:a16="http://schemas.microsoft.com/office/drawing/2014/main" id="{25142F5D-B2B1-4310-AEEE-390D4CBA00F2}"/>
              </a:ext>
            </a:extLst>
          </p:cNvPr>
          <p:cNvGrpSpPr/>
          <p:nvPr/>
        </p:nvGrpSpPr>
        <p:grpSpPr>
          <a:xfrm>
            <a:off x="1030705" y="4678866"/>
            <a:ext cx="5202808" cy="914400"/>
            <a:chOff x="1030705" y="4678866"/>
            <a:chExt cx="5202808" cy="914400"/>
          </a:xfrm>
        </p:grpSpPr>
        <p:sp>
          <p:nvSpPr>
            <p:cNvPr id="40" name="Rectangle: Rounded Corners 39">
              <a:extLst>
                <a:ext uri="{FF2B5EF4-FFF2-40B4-BE49-F238E27FC236}">
                  <a16:creationId xmlns:a16="http://schemas.microsoft.com/office/drawing/2014/main" id="{A13EFDAE-3FEF-4460-A0DB-5F5AB215C75E}"/>
                </a:ext>
                <a:ext uri="{C183D7F6-B498-43B3-948B-1728B52AA6E4}">
                  <adec:decorative xmlns:adec="http://schemas.microsoft.com/office/drawing/2017/decorative" val="1"/>
                </a:ext>
              </a:extLst>
            </p:cNvPr>
            <p:cNvSpPr/>
            <p:nvPr/>
          </p:nvSpPr>
          <p:spPr>
            <a:xfrm>
              <a:off x="1030705" y="4678866"/>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4AD6277-BBC3-4259-BF21-300E5973B4C4}"/>
                </a:ext>
              </a:extLst>
            </p:cNvPr>
            <p:cNvSpPr/>
            <p:nvPr/>
          </p:nvSpPr>
          <p:spPr>
            <a:xfrm>
              <a:off x="1167756" y="4760009"/>
              <a:ext cx="4650527" cy="646331"/>
            </a:xfrm>
            <a:prstGeom prst="rect">
              <a:avLst/>
            </a:prstGeom>
          </p:spPr>
          <p:txBody>
            <a:bodyPr wrap="square">
              <a:spAutoFit/>
            </a:bodyPr>
            <a:lstStyle/>
            <a:p>
              <a:r>
                <a:rPr lang="es-US" b="1">
                  <a:solidFill>
                    <a:srgbClr val="00529B"/>
                  </a:solidFill>
                  <a:latin typeface="Arial" panose="020B0604020202020204" pitchFamily="34" charset="0"/>
                  <a:cs typeface="Arial" panose="020B0604020202020204" pitchFamily="34" charset="0"/>
                </a:rPr>
                <a:t>¿Cuánto cuesta la prima mensual de Medigap? </a:t>
              </a:r>
            </a:p>
          </p:txBody>
        </p:sp>
        <p:pic>
          <p:nvPicPr>
            <p:cNvPr id="52" name="Picture 51">
              <a:extLst>
                <a:ext uri="{FF2B5EF4-FFF2-40B4-BE49-F238E27FC236}">
                  <a16:creationId xmlns:a16="http://schemas.microsoft.com/office/drawing/2014/main" id="{87F4CF79-DB3C-4BA7-99C5-6AE770CE70E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2590" y="4797708"/>
              <a:ext cx="310923" cy="676715"/>
            </a:xfrm>
            <a:prstGeom prst="rect">
              <a:avLst/>
            </a:prstGeom>
          </p:spPr>
        </p:pic>
      </p:grpSp>
      <p:grpSp>
        <p:nvGrpSpPr>
          <p:cNvPr id="46" name="Answer 4" descr="Cuadro con bordes amarillos con el texto: Puede variar.  ">
            <a:extLst>
              <a:ext uri="{FF2B5EF4-FFF2-40B4-BE49-F238E27FC236}">
                <a16:creationId xmlns:a16="http://schemas.microsoft.com/office/drawing/2014/main" id="{71198D89-3C4C-4FB8-AF64-31FC8A0220DD}"/>
              </a:ext>
            </a:extLst>
          </p:cNvPr>
          <p:cNvGrpSpPr/>
          <p:nvPr/>
        </p:nvGrpSpPr>
        <p:grpSpPr>
          <a:xfrm>
            <a:off x="6349555" y="4681999"/>
            <a:ext cx="4846320" cy="914400"/>
            <a:chOff x="6349555" y="4681999"/>
            <a:chExt cx="4846320" cy="914400"/>
          </a:xfrm>
        </p:grpSpPr>
        <p:sp>
          <p:nvSpPr>
            <p:cNvPr id="44" name="Item 4 - A">
              <a:extLst>
                <a:ext uri="{FF2B5EF4-FFF2-40B4-BE49-F238E27FC236}">
                  <a16:creationId xmlns:a16="http://schemas.microsoft.com/office/drawing/2014/main" id="{3E079D87-209F-424D-8E4A-D6B8C7957D63}"/>
                </a:ext>
              </a:extLst>
            </p:cNvPr>
            <p:cNvSpPr/>
            <p:nvPr/>
          </p:nvSpPr>
          <p:spPr>
            <a:xfrm>
              <a:off x="6349555" y="4681999"/>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9ADE7FD5-6EEE-408A-BEAE-2EAE910FF715}"/>
                </a:ext>
              </a:extLst>
            </p:cNvPr>
            <p:cNvSpPr/>
            <p:nvPr/>
          </p:nvSpPr>
          <p:spPr>
            <a:xfrm>
              <a:off x="6512571" y="4874157"/>
              <a:ext cx="4683304" cy="369332"/>
            </a:xfrm>
            <a:prstGeom prst="rect">
              <a:avLst/>
            </a:prstGeom>
          </p:spPr>
          <p:txBody>
            <a:bodyPr wrap="square">
              <a:spAutoFit/>
            </a:bodyPr>
            <a:lstStyle/>
            <a:p>
              <a:r>
                <a:rPr lang="es-US" dirty="0">
                  <a:solidFill>
                    <a:srgbClr val="00529B"/>
                  </a:solidFill>
                  <a:latin typeface="Arial" panose="020B0604020202020204" pitchFamily="34" charset="0"/>
                  <a:cs typeface="Arial" panose="020B0604020202020204" pitchFamily="34" charset="0"/>
                </a:rPr>
                <a:t>Puede variar. </a:t>
              </a:r>
            </a:p>
          </p:txBody>
        </p:sp>
      </p:grpSp>
      <p:sp>
        <p:nvSpPr>
          <p:cNvPr id="6" name="Slide Number Placeholder 5">
            <a:extLst>
              <a:ext uri="{FF2B5EF4-FFF2-40B4-BE49-F238E27FC236}">
                <a16:creationId xmlns:a16="http://schemas.microsoft.com/office/drawing/2014/main" id="{9957990A-E9E6-4839-B32B-E44B0E1AADD8}"/>
              </a:ext>
            </a:extLst>
          </p:cNvPr>
          <p:cNvSpPr>
            <a:spLocks noGrp="1"/>
          </p:cNvSpPr>
          <p:nvPr>
            <p:ph type="sldNum" sz="quarter" idx="12"/>
          </p:nvPr>
        </p:nvSpPr>
        <p:spPr/>
        <p:txBody>
          <a:bodyPr/>
          <a:lstStyle/>
          <a:p>
            <a:fld id="{0B2D781D-8844-5940-92D1-06EF0A7F581E}" type="slidenum">
              <a:rPr lang="en-US" smtClean="0"/>
              <a:pPr/>
              <a:t>54</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334888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left)">
                                      <p:cBhvr>
                                        <p:cTn id="3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70541"/>
          </a:xfrm>
        </p:spPr>
        <p:txBody>
          <a:bodyPr>
            <a:normAutofit/>
          </a:bodyPr>
          <a:lstStyle/>
          <a:p>
            <a:r>
              <a:rPr lang="es-US" sz="3000" dirty="0"/>
              <a:t>¿Cuándo es el mejor momento para </a:t>
            </a:r>
            <a:br>
              <a:rPr lang="es-US" sz="3000" dirty="0"/>
            </a:br>
            <a:r>
              <a:rPr lang="es-US" sz="3000" dirty="0"/>
              <a:t>comprar una póliza </a:t>
            </a:r>
            <a:r>
              <a:rPr lang="es-US" sz="3000" dirty="0" err="1"/>
              <a:t>Medigap</a:t>
            </a:r>
            <a:r>
              <a:rPr lang="es-US" sz="3000" dirty="0"/>
              <a:t>?</a:t>
            </a:r>
          </a:p>
        </p:txBody>
      </p:sp>
      <p:sp>
        <p:nvSpPr>
          <p:cNvPr id="17" name="Content Placeholder 2">
            <a:extLst>
              <a:ext uri="{FF2B5EF4-FFF2-40B4-BE49-F238E27FC236}">
                <a16:creationId xmlns:a16="http://schemas.microsoft.com/office/drawing/2014/main" id="{9BBFBC14-9A89-4B60-AA9A-F3737ED6380D}"/>
              </a:ext>
            </a:extLst>
          </p:cNvPr>
          <p:cNvSpPr txBox="1">
            <a:spLocks/>
          </p:cNvSpPr>
          <p:nvPr/>
        </p:nvSpPr>
        <p:spPr>
          <a:xfrm>
            <a:off x="484540" y="1266690"/>
            <a:ext cx="7162263" cy="462076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lnSpc>
                <a:spcPct val="100000"/>
              </a:lnSpc>
              <a:spcBef>
                <a:spcPts val="0"/>
              </a:spcBef>
              <a:spcAft>
                <a:spcPts val="1200"/>
              </a:spcAft>
              <a:defRPr/>
            </a:pPr>
            <a:r>
              <a:rPr kumimoji="0" lang="es-US" sz="2000" b="1"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Período de Inscripción Abierta (OEP) de </a:t>
            </a:r>
            <a:r>
              <a:rPr kumimoji="0" lang="es-US" sz="2000" b="1" i="0" u="none" strike="noStrike" cap="none" normalizeH="0" baseline="0" noProof="0" dirty="0" err="1">
                <a:ln>
                  <a:noFill/>
                </a:ln>
                <a:solidFill>
                  <a:srgbClr val="00529B"/>
                </a:solidFill>
                <a:effectLst/>
                <a:uLnTx/>
                <a:uFillTx/>
                <a:latin typeface="Arial" panose="020B0604020202020204" pitchFamily="34" charset="0"/>
                <a:cs typeface="Arial" panose="020B0604020202020204" pitchFamily="34" charset="0"/>
              </a:rPr>
              <a:t>Medigap</a:t>
            </a:r>
            <a:r>
              <a:rPr kumimoji="0" lang="es-US" sz="2000" b="1"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a:t>
            </a:r>
          </a:p>
          <a:p>
            <a:pPr marL="860425" marR="0" lvl="0" indent="-2730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s-US" sz="19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Comienza el mes que usted cumple 65 o más </a:t>
            </a:r>
            <a:r>
              <a:rPr kumimoji="0" lang="es-US" sz="1900" b="1"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y</a:t>
            </a:r>
            <a:r>
              <a:rPr kumimoji="0" lang="es-US" sz="19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 </a:t>
            </a:r>
            <a:br>
              <a:rPr kumimoji="0" lang="es-US" sz="19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br>
            <a:r>
              <a:rPr kumimoji="0" lang="es-US" sz="19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está inscrito en la Parte B (también debe tener la </a:t>
            </a:r>
            <a:br>
              <a:rPr kumimoji="0" lang="es-US" sz="19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br>
            <a:r>
              <a:rPr kumimoji="0" lang="es-US" sz="19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Parte A)</a:t>
            </a:r>
          </a:p>
          <a:p>
            <a:pPr marL="860425" marR="0" lvl="1" indent="-273050" algn="l" defTabSz="685800" rtl="0" eaLnBrk="1" fontAlgn="auto" latinLnBrk="0" hangingPunct="1">
              <a:lnSpc>
                <a:spcPct val="100000"/>
              </a:lnSpc>
              <a:spcBef>
                <a:spcPts val="0"/>
              </a:spcBef>
              <a:spcAft>
                <a:spcPts val="1200"/>
              </a:spcAft>
              <a:buClrTx/>
              <a:buSzTx/>
              <a:tabLst/>
              <a:defRPr/>
            </a:pPr>
            <a:r>
              <a:rPr kumimoji="0" lang="es-US" sz="19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Dura 6 meses como mínimo (puede ser más tiempo </a:t>
            </a:r>
            <a:br>
              <a:rPr kumimoji="0" lang="es-US" sz="19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br>
            <a:r>
              <a:rPr kumimoji="0" lang="es-US" sz="19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en su estado)</a:t>
            </a:r>
          </a:p>
          <a:p>
            <a:pPr marL="274320" indent="-274320">
              <a:spcBef>
                <a:spcPts val="0"/>
              </a:spcBef>
              <a:spcAft>
                <a:spcPts val="1200"/>
              </a:spcAft>
              <a:defRPr/>
            </a:pPr>
            <a:r>
              <a:rPr kumimoji="0" lang="es-US" sz="2000" b="1"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Durante su OEP de </a:t>
            </a:r>
            <a:r>
              <a:rPr kumimoji="0" lang="es-US" sz="2000" b="1" i="0" u="none" strike="noStrike" cap="none" normalizeH="0" baseline="0" noProof="0" dirty="0" err="1">
                <a:ln>
                  <a:noFill/>
                </a:ln>
                <a:solidFill>
                  <a:srgbClr val="00529B"/>
                </a:solidFill>
                <a:effectLst/>
                <a:uLnTx/>
                <a:uFillTx/>
                <a:latin typeface="Arial" panose="020B0604020202020204" pitchFamily="34" charset="0"/>
                <a:cs typeface="Arial" panose="020B0604020202020204" pitchFamily="34" charset="0"/>
              </a:rPr>
              <a:t>Medigap</a:t>
            </a:r>
            <a:r>
              <a:rPr kumimoji="0" lang="es-US" sz="2000" b="1"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 las compañías no pueden:</a:t>
            </a:r>
          </a:p>
          <a:p>
            <a:pPr marL="822960" lvl="2" indent="-274320">
              <a:spcBef>
                <a:spcPts val="0"/>
              </a:spcBef>
              <a:spcAft>
                <a:spcPts val="1200"/>
              </a:spcAft>
              <a:buSzPct val="100000"/>
              <a:buFont typeface="Arial" panose="020B0604020202020204" pitchFamily="34" charset="0"/>
              <a:buChar char="•"/>
              <a:defRPr/>
            </a:pPr>
            <a:r>
              <a:rPr kumimoji="0" lang="es-US" sz="19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Rehusarse a venderle una póliza </a:t>
            </a:r>
            <a:r>
              <a:rPr kumimoji="0" lang="es-US" sz="1900" b="0" i="0" u="none" strike="noStrike" cap="none" normalizeH="0" baseline="0" noProof="0" dirty="0" err="1">
                <a:ln>
                  <a:noFill/>
                </a:ln>
                <a:solidFill>
                  <a:srgbClr val="00529B"/>
                </a:solidFill>
                <a:effectLst/>
                <a:uLnTx/>
                <a:uFillTx/>
                <a:latin typeface="Arial" panose="020B0604020202020204" pitchFamily="34" charset="0"/>
                <a:cs typeface="Arial" panose="020B0604020202020204" pitchFamily="34" charset="0"/>
              </a:rPr>
              <a:t>Medigap</a:t>
            </a:r>
            <a:r>
              <a:rPr kumimoji="0" lang="es-US" sz="19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 que ofrezcan.</a:t>
            </a:r>
          </a:p>
          <a:p>
            <a:pPr marL="822960" lvl="2" indent="-274320">
              <a:spcBef>
                <a:spcPts val="0"/>
              </a:spcBef>
              <a:spcAft>
                <a:spcPts val="1200"/>
              </a:spcAft>
              <a:buSzPct val="100000"/>
              <a:buFont typeface="Arial" panose="020B0604020202020204" pitchFamily="34" charset="0"/>
              <a:buChar char="•"/>
              <a:defRPr/>
            </a:pPr>
            <a:r>
              <a:rPr kumimoji="0" lang="es-US" sz="19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Hacerle esperar para recibir cobertura.</a:t>
            </a:r>
          </a:p>
          <a:p>
            <a:pPr marL="822960" lvl="2" indent="-274320">
              <a:spcBef>
                <a:spcPts val="0"/>
              </a:spcBef>
              <a:spcAft>
                <a:spcPts val="1200"/>
              </a:spcAft>
              <a:buSzPct val="100000"/>
              <a:buFont typeface="Arial" panose="020B0604020202020204" pitchFamily="34" charset="0"/>
              <a:buChar char="•"/>
              <a:defRPr/>
            </a:pPr>
            <a:r>
              <a:rPr kumimoji="0" lang="es-US" sz="19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Cobrarle más por un problema de salud presente </a:t>
            </a:r>
            <a:br>
              <a:rPr kumimoji="0" lang="es-US" sz="19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br>
            <a:r>
              <a:rPr kumimoji="0" lang="es-US" sz="19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o anterior</a:t>
            </a:r>
          </a:p>
          <a:p>
            <a:pPr marL="274320" marR="0" lvl="0" indent="-274320" algn="l" defTabSz="914400" rtl="0" eaLnBrk="1" fontAlgn="auto" latinLnBrk="0" hangingPunct="1">
              <a:lnSpc>
                <a:spcPct val="100000"/>
              </a:lnSpc>
              <a:spcBef>
                <a:spcPts val="600"/>
              </a:spcBef>
              <a:spcAft>
                <a:spcPts val="1200"/>
              </a:spcAft>
              <a:buClrTx/>
              <a:buSz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7648B755-1E60-45EF-BCE3-90C118158AD8}"/>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646803" y="1794551"/>
            <a:ext cx="4177767" cy="2779852"/>
          </a:xfrm>
          <a:prstGeom prst="rect">
            <a:avLst/>
          </a:prstGeom>
          <a:ln>
            <a:noFill/>
          </a:ln>
          <a:effectLst>
            <a:softEdge rad="112500"/>
          </a:effectLst>
        </p:spPr>
      </p:pic>
      <p:sp>
        <p:nvSpPr>
          <p:cNvPr id="11" name="Freeform: Shape 10">
            <a:extLst>
              <a:ext uri="{FF2B5EF4-FFF2-40B4-BE49-F238E27FC236}">
                <a16:creationId xmlns:a16="http://schemas.microsoft.com/office/drawing/2014/main" id="{B4FC72B5-B10C-4606-96E4-7B20E28B4D35}"/>
              </a:ext>
              <a:ext uri="{C183D7F6-B498-43B3-948B-1728B52AA6E4}">
                <adec:decorative xmlns:adec="http://schemas.microsoft.com/office/drawing/2017/decorative" val="1"/>
              </a:ext>
            </a:extLst>
          </p:cNvPr>
          <p:cNvSpPr>
            <a:spLocks noChangeAspect="1"/>
          </p:cNvSpPr>
          <p:nvPr/>
        </p:nvSpPr>
        <p:spPr>
          <a:xfrm>
            <a:off x="2498035" y="5851826"/>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9BC4880-5F9E-4464-A33A-A25E210F3A34}"/>
              </a:ext>
            </a:extLst>
          </p:cNvPr>
          <p:cNvSpPr txBox="1"/>
          <p:nvPr/>
        </p:nvSpPr>
        <p:spPr>
          <a:xfrm>
            <a:off x="2801230" y="5819709"/>
            <a:ext cx="8775002" cy="307777"/>
          </a:xfrm>
          <a:prstGeom prst="rect">
            <a:avLst/>
          </a:prstGeom>
          <a:noFill/>
        </p:spPr>
        <p:txBody>
          <a:bodyPr wrap="square" rtlCol="0">
            <a:spAutoFit/>
          </a:bodyPr>
          <a:lstStyle/>
          <a:p>
            <a:r>
              <a:rPr lang="es-US" sz="1400" dirty="0">
                <a:solidFill>
                  <a:srgbClr val="00529B"/>
                </a:solidFill>
                <a:latin typeface="Arial" panose="020B0604020202020204" pitchFamily="34" charset="0"/>
                <a:cs typeface="Arial" panose="020B0604020202020204" pitchFamily="34" charset="0"/>
              </a:rPr>
              <a:t>También puede comprar una póliza de </a:t>
            </a:r>
            <a:r>
              <a:rPr lang="es-US" sz="1400" dirty="0" err="1">
                <a:solidFill>
                  <a:srgbClr val="00529B"/>
                </a:solidFill>
                <a:latin typeface="Arial" panose="020B0604020202020204" pitchFamily="34" charset="0"/>
                <a:cs typeface="Arial" panose="020B0604020202020204" pitchFamily="34" charset="0"/>
              </a:rPr>
              <a:t>Medigap</a:t>
            </a:r>
            <a:r>
              <a:rPr lang="es-US" sz="1400" dirty="0">
                <a:solidFill>
                  <a:srgbClr val="00529B"/>
                </a:solidFill>
                <a:latin typeface="Arial" panose="020B0604020202020204" pitchFamily="34" charset="0"/>
                <a:cs typeface="Arial" panose="020B0604020202020204" pitchFamily="34" charset="0"/>
              </a:rPr>
              <a:t> cuando sea que una compañía acceda a venderle una.</a:t>
            </a:r>
          </a:p>
        </p:txBody>
      </p:sp>
      <p:sp>
        <p:nvSpPr>
          <p:cNvPr id="6" name="Slide Number Placeholder 5">
            <a:extLst>
              <a:ext uri="{FF2B5EF4-FFF2-40B4-BE49-F238E27FC236}">
                <a16:creationId xmlns:a16="http://schemas.microsoft.com/office/drawing/2014/main" id="{3CEFB882-0A1C-4447-A71C-0032C77F9E41}"/>
              </a:ext>
            </a:extLst>
          </p:cNvPr>
          <p:cNvSpPr>
            <a:spLocks noGrp="1"/>
          </p:cNvSpPr>
          <p:nvPr>
            <p:ph type="sldNum" sz="quarter" idx="12"/>
          </p:nvPr>
        </p:nvSpPr>
        <p:spPr/>
        <p:txBody>
          <a:bodyPr/>
          <a:lstStyle/>
          <a:p>
            <a:fld id="{48F63A3B-78C7-47BE-AE5E-E10140E04643}" type="slidenum">
              <a:rPr lang="en-US" smtClean="0"/>
              <a:pPr/>
              <a:t>55</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105472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3" end="3"/>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17">
                                            <p:txEl>
                                              <p:pRg st="4" end="4"/>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17">
                                            <p:txEl>
                                              <p:pRg st="5" end="5"/>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17">
                                            <p:txEl>
                                              <p:pRg st="6" end="6"/>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50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50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Cómo comprar una póliza Medigap</a:t>
            </a:r>
          </a:p>
        </p:txBody>
      </p:sp>
      <p:grpSp>
        <p:nvGrpSpPr>
          <p:cNvPr id="33" name="Group 1" descr="Cuadro con el texto: Decídase por un plan de Medigap (A-N) ">
            <a:extLst>
              <a:ext uri="{FF2B5EF4-FFF2-40B4-BE49-F238E27FC236}">
                <a16:creationId xmlns:a16="http://schemas.microsoft.com/office/drawing/2014/main" id="{349EBBE7-4C65-4744-A30B-2CCF7F1FF65F}"/>
              </a:ext>
            </a:extLst>
          </p:cNvPr>
          <p:cNvGrpSpPr/>
          <p:nvPr/>
        </p:nvGrpSpPr>
        <p:grpSpPr>
          <a:xfrm>
            <a:off x="924731" y="1214039"/>
            <a:ext cx="4483865" cy="1463040"/>
            <a:chOff x="924731" y="1214039"/>
            <a:chExt cx="4483865" cy="1463040"/>
          </a:xfrm>
        </p:grpSpPr>
        <p:sp>
          <p:nvSpPr>
            <p:cNvPr id="92" name="TextBox 91" descr=" ">
              <a:extLst>
                <a:ext uri="{FF2B5EF4-FFF2-40B4-BE49-F238E27FC236}">
                  <a16:creationId xmlns:a16="http://schemas.microsoft.com/office/drawing/2014/main" id="{E85C22BA-5ECA-483E-93B0-F51D944FEBD0}"/>
                </a:ext>
              </a:extLst>
            </p:cNvPr>
            <p:cNvSpPr txBox="1"/>
            <p:nvPr/>
          </p:nvSpPr>
          <p:spPr>
            <a:xfrm>
              <a:off x="2185968" y="1608410"/>
              <a:ext cx="3211454" cy="707886"/>
            </a:xfrm>
            <a:prstGeom prst="rect">
              <a:avLst/>
            </a:prstGeom>
            <a:noFill/>
          </p:spPr>
          <p:txBody>
            <a:bodyPr wrap="square">
              <a:spAutoFit/>
            </a:bodyPr>
            <a:lstStyle/>
            <a:p>
              <a:pPr marL="0" lvl="0" indent="0" algn="ctr" defTabSz="685800">
                <a:spcBef>
                  <a:spcPts val="0"/>
                </a:spcBef>
              </a:pPr>
              <a:r>
                <a:rPr lang="es-US" sz="2000" dirty="0">
                  <a:solidFill>
                    <a:srgbClr val="00529B"/>
                  </a:solidFill>
                  <a:latin typeface="Arial"/>
                  <a:cs typeface="Arial"/>
                </a:rPr>
                <a:t>Decídase por un</a:t>
              </a:r>
              <a:br>
                <a:rPr lang="es-US" sz="2000" dirty="0">
                  <a:solidFill>
                    <a:srgbClr val="00529B"/>
                  </a:solidFill>
                  <a:latin typeface="Arial"/>
                  <a:cs typeface="Arial"/>
                </a:rPr>
              </a:br>
              <a:r>
                <a:rPr lang="es-US" sz="2000" b="1" dirty="0">
                  <a:solidFill>
                    <a:srgbClr val="00529B"/>
                  </a:solidFill>
                  <a:latin typeface="Arial"/>
                  <a:cs typeface="Arial"/>
                </a:rPr>
                <a:t>plan de </a:t>
              </a:r>
              <a:r>
                <a:rPr lang="es-US" sz="2000" b="1" dirty="0" err="1">
                  <a:solidFill>
                    <a:srgbClr val="00529B"/>
                  </a:solidFill>
                  <a:latin typeface="Arial"/>
                  <a:cs typeface="Arial"/>
                </a:rPr>
                <a:t>Medigap</a:t>
              </a:r>
              <a:r>
                <a:rPr lang="es-US" sz="2000" b="1" dirty="0">
                  <a:solidFill>
                    <a:srgbClr val="00529B"/>
                  </a:solidFill>
                  <a:latin typeface="Arial"/>
                  <a:cs typeface="Arial"/>
                </a:rPr>
                <a:t> (A-N)</a:t>
              </a:r>
            </a:p>
          </p:txBody>
        </p:sp>
        <p:sp>
          <p:nvSpPr>
            <p:cNvPr id="91" name="Rectangle: Top Corners Rounded 90">
              <a:extLst>
                <a:ext uri="{FF2B5EF4-FFF2-40B4-BE49-F238E27FC236}">
                  <a16:creationId xmlns:a16="http://schemas.microsoft.com/office/drawing/2014/main" id="{FBB93404-04E3-4070-8A9E-24E2CA0F9E39}"/>
                </a:ext>
              </a:extLst>
            </p:cNvPr>
            <p:cNvSpPr/>
            <p:nvPr/>
          </p:nvSpPr>
          <p:spPr bwMode="auto">
            <a:xfrm rot="16200000" flipV="1">
              <a:off x="2756836" y="25319"/>
              <a:ext cx="1463040" cy="3840480"/>
            </a:xfrm>
            <a:prstGeom prst="round2SameRect">
              <a:avLst/>
            </a:prstGeom>
            <a:noFill/>
            <a:ln w="762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22" name="Oval 121">
              <a:extLst>
                <a:ext uri="{FF2B5EF4-FFF2-40B4-BE49-F238E27FC236}">
                  <a16:creationId xmlns:a16="http://schemas.microsoft.com/office/drawing/2014/main" id="{B83A30AB-E58B-4260-9EB0-6DA7BAF2543B}"/>
                </a:ext>
              </a:extLst>
            </p:cNvPr>
            <p:cNvSpPr/>
            <p:nvPr/>
          </p:nvSpPr>
          <p:spPr bwMode="auto">
            <a:xfrm>
              <a:off x="924731" y="1331747"/>
              <a:ext cx="1269741" cy="1269741"/>
            </a:xfrm>
            <a:prstGeom prst="ellipse">
              <a:avLst/>
            </a:prstGeom>
            <a:solidFill>
              <a:srgbClr val="8FAADC"/>
            </a:solidFill>
            <a:ln>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23" name="Oval 122">
              <a:extLst>
                <a:ext uri="{FF2B5EF4-FFF2-40B4-BE49-F238E27FC236}">
                  <a16:creationId xmlns:a16="http://schemas.microsoft.com/office/drawing/2014/main" id="{15B79E57-52B9-4B6C-86D4-E0A43DB67A8C}"/>
                </a:ext>
              </a:extLst>
            </p:cNvPr>
            <p:cNvSpPr/>
            <p:nvPr/>
          </p:nvSpPr>
          <p:spPr bwMode="auto">
            <a:xfrm>
              <a:off x="1034914" y="1437667"/>
              <a:ext cx="1049373" cy="1049373"/>
            </a:xfrm>
            <a:prstGeom prst="ellipse">
              <a:avLst/>
            </a:prstGeom>
            <a:solidFill>
              <a:srgbClr val="A5BBE3"/>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58" name="Oval 57">
              <a:extLst>
                <a:ext uri="{FF2B5EF4-FFF2-40B4-BE49-F238E27FC236}">
                  <a16:creationId xmlns:a16="http://schemas.microsoft.com/office/drawing/2014/main" id="{43D7BE10-DE7D-46A7-BF0F-88A74C0B9F86}"/>
                </a:ext>
              </a:extLst>
            </p:cNvPr>
            <p:cNvSpPr/>
            <p:nvPr/>
          </p:nvSpPr>
          <p:spPr bwMode="auto">
            <a:xfrm>
              <a:off x="1031024" y="1444338"/>
              <a:ext cx="1057151" cy="1057151"/>
            </a:xfrm>
            <a:prstGeom prst="ellipse">
              <a:avLst/>
            </a:prstGeom>
            <a:solidFill>
              <a:srgbClr val="A5BBE3"/>
            </a:solidFill>
            <a:ln>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32" name="Picture 31">
              <a:extLst>
                <a:ext uri="{FF2B5EF4-FFF2-40B4-BE49-F238E27FC236}">
                  <a16:creationId xmlns:a16="http://schemas.microsoft.com/office/drawing/2014/main" id="{7514DDF9-4D7D-4EED-939B-7A5ACBE7510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72536" y="1402122"/>
              <a:ext cx="1158340" cy="1042506"/>
            </a:xfrm>
            <a:prstGeom prst="rect">
              <a:avLst/>
            </a:prstGeom>
          </p:spPr>
        </p:pic>
      </p:grpSp>
      <p:grpSp>
        <p:nvGrpSpPr>
          <p:cNvPr id="34" name="Group 2" descr="Cuadro con el texto: Busque compañías de seguros que vendan pólizas Medigap en su estado  ">
            <a:extLst>
              <a:ext uri="{FF2B5EF4-FFF2-40B4-BE49-F238E27FC236}">
                <a16:creationId xmlns:a16="http://schemas.microsoft.com/office/drawing/2014/main" id="{A2393353-2F02-472B-B945-14FC4892188A}"/>
              </a:ext>
            </a:extLst>
          </p:cNvPr>
          <p:cNvGrpSpPr/>
          <p:nvPr/>
        </p:nvGrpSpPr>
        <p:grpSpPr>
          <a:xfrm>
            <a:off x="951315" y="2844098"/>
            <a:ext cx="4446107" cy="1463040"/>
            <a:chOff x="951315" y="2844098"/>
            <a:chExt cx="4446107" cy="1463040"/>
          </a:xfrm>
        </p:grpSpPr>
        <p:sp>
          <p:nvSpPr>
            <p:cNvPr id="98" name="TextBox 97" descr=" ">
              <a:extLst>
                <a:ext uri="{FF2B5EF4-FFF2-40B4-BE49-F238E27FC236}">
                  <a16:creationId xmlns:a16="http://schemas.microsoft.com/office/drawing/2014/main" id="{74A39C6B-A1ED-4652-9868-EA49C042B84A}"/>
                </a:ext>
              </a:extLst>
            </p:cNvPr>
            <p:cNvSpPr txBox="1"/>
            <p:nvPr/>
          </p:nvSpPr>
          <p:spPr>
            <a:xfrm>
              <a:off x="2187031" y="2909725"/>
              <a:ext cx="3145232" cy="1323439"/>
            </a:xfrm>
            <a:prstGeom prst="rect">
              <a:avLst/>
            </a:prstGeom>
            <a:noFill/>
          </p:spPr>
          <p:txBody>
            <a:bodyPr wrap="square">
              <a:spAutoFit/>
            </a:bodyPr>
            <a:lstStyle/>
            <a:p>
              <a:pPr marL="0" lvl="0" indent="0" algn="ctr" defTabSz="685800">
                <a:spcBef>
                  <a:spcPts val="0"/>
                </a:spcBef>
              </a:pPr>
              <a:r>
                <a:rPr lang="es-US" sz="2000" dirty="0">
                  <a:solidFill>
                    <a:srgbClr val="00529B"/>
                  </a:solidFill>
                  <a:latin typeface="Arial"/>
                  <a:cs typeface="Arial"/>
                </a:rPr>
                <a:t>Busque </a:t>
              </a:r>
              <a:r>
                <a:rPr lang="es-US" sz="2000" b="1" dirty="0">
                  <a:solidFill>
                    <a:srgbClr val="00529B"/>
                  </a:solidFill>
                  <a:latin typeface="Arial"/>
                  <a:cs typeface="Arial"/>
                </a:rPr>
                <a:t>compañías de seguros</a:t>
              </a:r>
              <a:r>
                <a:rPr lang="es-US" sz="2000" dirty="0">
                  <a:solidFill>
                    <a:srgbClr val="00529B"/>
                  </a:solidFill>
                  <a:latin typeface="Arial"/>
                  <a:cs typeface="Arial"/>
                </a:rPr>
                <a:t> que vendan pólizas </a:t>
              </a:r>
              <a:r>
                <a:rPr lang="es-US" sz="2000" dirty="0" err="1">
                  <a:solidFill>
                    <a:srgbClr val="00529B"/>
                  </a:solidFill>
                  <a:latin typeface="Arial"/>
                  <a:cs typeface="Arial"/>
                </a:rPr>
                <a:t>Medigap</a:t>
              </a:r>
              <a:r>
                <a:rPr lang="es-US" sz="2000" dirty="0">
                  <a:solidFill>
                    <a:srgbClr val="00529B"/>
                  </a:solidFill>
                  <a:latin typeface="Arial"/>
                  <a:cs typeface="Arial"/>
                </a:rPr>
                <a:t> en </a:t>
              </a:r>
              <a:br>
                <a:rPr lang="es-US" sz="2000" dirty="0">
                  <a:solidFill>
                    <a:srgbClr val="00529B"/>
                  </a:solidFill>
                  <a:latin typeface="Arial"/>
                  <a:cs typeface="Arial"/>
                </a:rPr>
              </a:br>
              <a:r>
                <a:rPr lang="es-US" sz="2000" dirty="0">
                  <a:solidFill>
                    <a:srgbClr val="00529B"/>
                  </a:solidFill>
                  <a:latin typeface="Arial"/>
                  <a:cs typeface="Arial"/>
                </a:rPr>
                <a:t>su estado </a:t>
              </a:r>
            </a:p>
          </p:txBody>
        </p:sp>
        <p:sp>
          <p:nvSpPr>
            <p:cNvPr id="88" name="Rectangle: Top Corners Rounded 87">
              <a:extLst>
                <a:ext uri="{FF2B5EF4-FFF2-40B4-BE49-F238E27FC236}">
                  <a16:creationId xmlns:a16="http://schemas.microsoft.com/office/drawing/2014/main" id="{446BBF83-DDAB-4783-950D-749B3730F0DF}"/>
                </a:ext>
              </a:extLst>
            </p:cNvPr>
            <p:cNvSpPr/>
            <p:nvPr/>
          </p:nvSpPr>
          <p:spPr bwMode="auto">
            <a:xfrm rot="16200000" flipV="1">
              <a:off x="2745662" y="1655378"/>
              <a:ext cx="1463040" cy="3840480"/>
            </a:xfrm>
            <a:prstGeom prst="round2SameRect">
              <a:avLst/>
            </a:prstGeom>
            <a:noFill/>
            <a:ln w="76200">
              <a:solidFill>
                <a:srgbClr val="FEC73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96" name="Oval 95">
              <a:extLst>
                <a:ext uri="{FF2B5EF4-FFF2-40B4-BE49-F238E27FC236}">
                  <a16:creationId xmlns:a16="http://schemas.microsoft.com/office/drawing/2014/main" id="{7BACCAFE-381C-468C-AC4D-2AB26CF6A7F2}"/>
                </a:ext>
              </a:extLst>
            </p:cNvPr>
            <p:cNvSpPr/>
            <p:nvPr/>
          </p:nvSpPr>
          <p:spPr bwMode="auto">
            <a:xfrm>
              <a:off x="951315" y="2941580"/>
              <a:ext cx="1269741" cy="1269741"/>
            </a:xfrm>
            <a:prstGeom prst="ellipse">
              <a:avLst/>
            </a:prstGeom>
            <a:solidFill>
              <a:srgbClr val="FEC73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97" name="Oval 96">
              <a:extLst>
                <a:ext uri="{FF2B5EF4-FFF2-40B4-BE49-F238E27FC236}">
                  <a16:creationId xmlns:a16="http://schemas.microsoft.com/office/drawing/2014/main" id="{9DDC07F8-3299-4449-8C24-941878FD361E}"/>
                </a:ext>
              </a:extLst>
            </p:cNvPr>
            <p:cNvSpPr/>
            <p:nvPr/>
          </p:nvSpPr>
          <p:spPr bwMode="auto">
            <a:xfrm>
              <a:off x="1061499" y="3051763"/>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0" name="Graphic 9" descr="Bosquejo de ciudad">
              <a:extLst>
                <a:ext uri="{FF2B5EF4-FFF2-40B4-BE49-F238E27FC236}">
                  <a16:creationId xmlns:a16="http://schemas.microsoft.com/office/drawing/2014/main" id="{05427FFF-4023-4910-A4CA-A8DD6FDEE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473" y="3141587"/>
              <a:ext cx="914400" cy="914400"/>
            </a:xfrm>
            <a:prstGeom prst="rect">
              <a:avLst/>
            </a:prstGeom>
          </p:spPr>
        </p:pic>
      </p:grpSp>
      <p:grpSp>
        <p:nvGrpSpPr>
          <p:cNvPr id="36" name="Group 3" descr="Cuadro con el texto: Consulte las protecciones de Medigap en su estado ">
            <a:extLst>
              <a:ext uri="{FF2B5EF4-FFF2-40B4-BE49-F238E27FC236}">
                <a16:creationId xmlns:a16="http://schemas.microsoft.com/office/drawing/2014/main" id="{47655DDF-4514-433A-A11F-880DE1F091A9}"/>
              </a:ext>
            </a:extLst>
          </p:cNvPr>
          <p:cNvGrpSpPr/>
          <p:nvPr/>
        </p:nvGrpSpPr>
        <p:grpSpPr>
          <a:xfrm>
            <a:off x="932420" y="4451596"/>
            <a:ext cx="4461696" cy="1463040"/>
            <a:chOff x="932420" y="4451596"/>
            <a:chExt cx="4461696" cy="1463040"/>
          </a:xfrm>
        </p:grpSpPr>
        <p:sp>
          <p:nvSpPr>
            <p:cNvPr id="104" name="TextBox 103">
              <a:extLst>
                <a:ext uri="{FF2B5EF4-FFF2-40B4-BE49-F238E27FC236}">
                  <a16:creationId xmlns:a16="http://schemas.microsoft.com/office/drawing/2014/main" id="{87443C8B-3355-4D43-BAC0-F34603EAB7DD}"/>
                </a:ext>
              </a:extLst>
            </p:cNvPr>
            <p:cNvSpPr txBox="1"/>
            <p:nvPr/>
          </p:nvSpPr>
          <p:spPr>
            <a:xfrm>
              <a:off x="2034873" y="4632474"/>
              <a:ext cx="3192513" cy="707886"/>
            </a:xfrm>
            <a:prstGeom prst="rect">
              <a:avLst/>
            </a:prstGeom>
            <a:noFill/>
          </p:spPr>
          <p:txBody>
            <a:bodyPr wrap="square">
              <a:spAutoFit/>
            </a:bodyPr>
            <a:lstStyle/>
            <a:p>
              <a:pPr marL="0" lvl="0" indent="0" algn="ctr" defTabSz="685800">
                <a:spcBef>
                  <a:spcPts val="0"/>
                </a:spcBef>
              </a:pPr>
              <a:r>
                <a:rPr lang="es-US" sz="2000" dirty="0">
                  <a:solidFill>
                    <a:srgbClr val="00529B"/>
                  </a:solidFill>
                  <a:latin typeface="Arial"/>
                  <a:cs typeface="Arial"/>
                </a:rPr>
                <a:t>Consulte las </a:t>
              </a:r>
              <a:r>
                <a:rPr lang="es-US" sz="2000" b="1" dirty="0">
                  <a:solidFill>
                    <a:srgbClr val="00529B"/>
                  </a:solidFill>
                  <a:latin typeface="Arial"/>
                  <a:cs typeface="Arial"/>
                </a:rPr>
                <a:t>protecciones de </a:t>
              </a:r>
              <a:r>
                <a:rPr lang="es-US" sz="2000" b="1" dirty="0" err="1">
                  <a:solidFill>
                    <a:srgbClr val="00529B"/>
                  </a:solidFill>
                  <a:latin typeface="Arial"/>
                  <a:cs typeface="Arial"/>
                </a:rPr>
                <a:t>Medigap</a:t>
              </a:r>
              <a:r>
                <a:rPr lang="es-US" sz="2000" b="1" dirty="0">
                  <a:solidFill>
                    <a:srgbClr val="00529B"/>
                  </a:solidFill>
                  <a:latin typeface="Arial"/>
                  <a:cs typeface="Arial"/>
                </a:rPr>
                <a:t> </a:t>
              </a:r>
              <a:r>
                <a:rPr lang="es-US" sz="2000" dirty="0">
                  <a:solidFill>
                    <a:srgbClr val="00529B"/>
                  </a:solidFill>
                  <a:latin typeface="Arial"/>
                  <a:cs typeface="Arial"/>
                </a:rPr>
                <a:t>en su estado</a:t>
              </a:r>
            </a:p>
          </p:txBody>
        </p:sp>
        <p:sp>
          <p:nvSpPr>
            <p:cNvPr id="87" name="Rectangle: Top Corners Rounded 86">
              <a:extLst>
                <a:ext uri="{FF2B5EF4-FFF2-40B4-BE49-F238E27FC236}">
                  <a16:creationId xmlns:a16="http://schemas.microsoft.com/office/drawing/2014/main" id="{32D32949-F3F7-4EFE-A260-D563AC9BA05C}"/>
                </a:ext>
              </a:extLst>
            </p:cNvPr>
            <p:cNvSpPr/>
            <p:nvPr/>
          </p:nvSpPr>
          <p:spPr bwMode="auto">
            <a:xfrm rot="16200000" flipV="1">
              <a:off x="2742356" y="3262876"/>
              <a:ext cx="1463040" cy="3840480"/>
            </a:xfrm>
            <a:prstGeom prst="round2SameRect">
              <a:avLst/>
            </a:prstGeom>
            <a:noFill/>
            <a:ln w="762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02" name="Oval 101">
              <a:extLst>
                <a:ext uri="{FF2B5EF4-FFF2-40B4-BE49-F238E27FC236}">
                  <a16:creationId xmlns:a16="http://schemas.microsoft.com/office/drawing/2014/main" id="{D8775657-EA93-4BF4-B0F1-734994F14CC4}"/>
                </a:ext>
              </a:extLst>
            </p:cNvPr>
            <p:cNvSpPr/>
            <p:nvPr/>
          </p:nvSpPr>
          <p:spPr bwMode="auto">
            <a:xfrm>
              <a:off x="932420" y="4548244"/>
              <a:ext cx="1269741" cy="1269741"/>
            </a:xfrm>
            <a:prstGeom prst="ellipse">
              <a:avLst/>
            </a:prstGeom>
            <a:solidFill>
              <a:srgbClr val="00529B"/>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03" name="Oval 102">
              <a:extLst>
                <a:ext uri="{FF2B5EF4-FFF2-40B4-BE49-F238E27FC236}">
                  <a16:creationId xmlns:a16="http://schemas.microsoft.com/office/drawing/2014/main" id="{76742381-D905-4224-AC61-7170BF74289C}"/>
                </a:ext>
              </a:extLst>
            </p:cNvPr>
            <p:cNvSpPr/>
            <p:nvPr/>
          </p:nvSpPr>
          <p:spPr bwMode="auto">
            <a:xfrm>
              <a:off x="1042325" y="4661555"/>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35" name="Picture 34">
              <a:extLst>
                <a:ext uri="{FF2B5EF4-FFF2-40B4-BE49-F238E27FC236}">
                  <a16:creationId xmlns:a16="http://schemas.microsoft.com/office/drawing/2014/main" id="{FBFB9929-B8BF-49A2-BC1B-03F0E9E44A9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105798" y="4775391"/>
              <a:ext cx="902286" cy="902286"/>
            </a:xfrm>
            <a:prstGeom prst="rect">
              <a:avLst/>
            </a:prstGeom>
          </p:spPr>
        </p:pic>
      </p:grpSp>
      <p:grpSp>
        <p:nvGrpSpPr>
          <p:cNvPr id="37" name="Group 4" descr="Cuadro con el texto: Compare (considere el plan y los precios)  ">
            <a:extLst>
              <a:ext uri="{FF2B5EF4-FFF2-40B4-BE49-F238E27FC236}">
                <a16:creationId xmlns:a16="http://schemas.microsoft.com/office/drawing/2014/main" id="{AAFD5FCB-7086-4344-B8B7-9A81321C0636}"/>
              </a:ext>
            </a:extLst>
          </p:cNvPr>
          <p:cNvGrpSpPr/>
          <p:nvPr/>
        </p:nvGrpSpPr>
        <p:grpSpPr>
          <a:xfrm>
            <a:off x="6290746" y="1214039"/>
            <a:ext cx="4475351" cy="1463040"/>
            <a:chOff x="6290746" y="1214039"/>
            <a:chExt cx="4475351" cy="1463040"/>
          </a:xfrm>
        </p:grpSpPr>
        <p:sp>
          <p:nvSpPr>
            <p:cNvPr id="110" name="TextBox 109">
              <a:extLst>
                <a:ext uri="{FF2B5EF4-FFF2-40B4-BE49-F238E27FC236}">
                  <a16:creationId xmlns:a16="http://schemas.microsoft.com/office/drawing/2014/main" id="{3F139688-73A5-4DEA-AF3A-B057D2472339}"/>
                </a:ext>
              </a:extLst>
            </p:cNvPr>
            <p:cNvSpPr txBox="1"/>
            <p:nvPr/>
          </p:nvSpPr>
          <p:spPr>
            <a:xfrm>
              <a:off x="7450302" y="1353124"/>
              <a:ext cx="3178452" cy="1015663"/>
            </a:xfrm>
            <a:prstGeom prst="rect">
              <a:avLst/>
            </a:prstGeom>
            <a:noFill/>
          </p:spPr>
          <p:txBody>
            <a:bodyPr wrap="square">
              <a:spAutoFit/>
            </a:bodyPr>
            <a:lstStyle/>
            <a:p>
              <a:pPr marL="0" lvl="0" indent="0" algn="ctr" defTabSz="685800">
                <a:spcBef>
                  <a:spcPts val="0"/>
                </a:spcBef>
              </a:pPr>
              <a:r>
                <a:rPr lang="es-US" sz="2000" b="1" dirty="0">
                  <a:solidFill>
                    <a:srgbClr val="00529B"/>
                  </a:solidFill>
                  <a:latin typeface="Arial"/>
                  <a:cs typeface="Arial"/>
                </a:rPr>
                <a:t>Compare</a:t>
              </a:r>
              <a:br>
                <a:rPr lang="es-US" sz="2000" dirty="0">
                  <a:solidFill>
                    <a:srgbClr val="00529B"/>
                  </a:solidFill>
                  <a:latin typeface="Arial"/>
                  <a:cs typeface="Arial"/>
                </a:rPr>
              </a:br>
              <a:r>
                <a:rPr lang="es-US" sz="2000" dirty="0">
                  <a:solidFill>
                    <a:srgbClr val="00529B"/>
                  </a:solidFill>
                  <a:latin typeface="Arial"/>
                  <a:cs typeface="Arial"/>
                </a:rPr>
                <a:t>(considere el plan </a:t>
              </a:r>
              <a:br>
                <a:rPr lang="es-US" sz="2000" dirty="0">
                  <a:solidFill>
                    <a:srgbClr val="00529B"/>
                  </a:solidFill>
                  <a:latin typeface="Arial"/>
                  <a:cs typeface="Arial"/>
                </a:rPr>
              </a:br>
              <a:r>
                <a:rPr lang="es-US" sz="2000" dirty="0">
                  <a:solidFill>
                    <a:srgbClr val="00529B"/>
                  </a:solidFill>
                  <a:latin typeface="Arial"/>
                  <a:cs typeface="Arial"/>
                </a:rPr>
                <a:t>y los precios) </a:t>
              </a:r>
            </a:p>
          </p:txBody>
        </p:sp>
        <p:sp>
          <p:nvSpPr>
            <p:cNvPr id="86" name="Rectangle: Top Corners Rounded 85">
              <a:extLst>
                <a:ext uri="{FF2B5EF4-FFF2-40B4-BE49-F238E27FC236}">
                  <a16:creationId xmlns:a16="http://schemas.microsoft.com/office/drawing/2014/main" id="{783DF6B1-8F08-449F-90CE-60FF1E66BE1B}"/>
                </a:ext>
              </a:extLst>
            </p:cNvPr>
            <p:cNvSpPr/>
            <p:nvPr/>
          </p:nvSpPr>
          <p:spPr bwMode="auto">
            <a:xfrm rot="16200000" flipV="1">
              <a:off x="8114337" y="25319"/>
              <a:ext cx="1463040" cy="3840480"/>
            </a:xfrm>
            <a:prstGeom prst="round2SameRect">
              <a:avLst/>
            </a:prstGeom>
            <a:no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08" name="Oval 107">
              <a:extLst>
                <a:ext uri="{FF2B5EF4-FFF2-40B4-BE49-F238E27FC236}">
                  <a16:creationId xmlns:a16="http://schemas.microsoft.com/office/drawing/2014/main" id="{6B4E9626-A7FB-47CB-8AEA-AAF556061329}"/>
                </a:ext>
              </a:extLst>
            </p:cNvPr>
            <p:cNvSpPr/>
            <p:nvPr/>
          </p:nvSpPr>
          <p:spPr bwMode="auto">
            <a:xfrm>
              <a:off x="6290746" y="1333618"/>
              <a:ext cx="1269741" cy="1269741"/>
            </a:xfrm>
            <a:prstGeom prst="ellipse">
              <a:avLst/>
            </a:prstGeom>
            <a:solidFill>
              <a:srgbClr val="4472C4"/>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09" name="Oval 108">
              <a:extLst>
                <a:ext uri="{FF2B5EF4-FFF2-40B4-BE49-F238E27FC236}">
                  <a16:creationId xmlns:a16="http://schemas.microsoft.com/office/drawing/2014/main" id="{3D086187-1AAD-4A13-B6E4-CD4C5F1F2114}"/>
                </a:ext>
              </a:extLst>
            </p:cNvPr>
            <p:cNvSpPr/>
            <p:nvPr/>
          </p:nvSpPr>
          <p:spPr bwMode="auto">
            <a:xfrm>
              <a:off x="6400930" y="1443801"/>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24" name="Graphic 23" descr="Lupa con relleno liso">
              <a:extLst>
                <a:ext uri="{FF2B5EF4-FFF2-40B4-BE49-F238E27FC236}">
                  <a16:creationId xmlns:a16="http://schemas.microsoft.com/office/drawing/2014/main" id="{38DE2E0C-FBCE-4559-AEE7-2A860A5D709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03703" y="1533625"/>
              <a:ext cx="843826" cy="843826"/>
            </a:xfrm>
            <a:prstGeom prst="rect">
              <a:avLst/>
            </a:prstGeom>
          </p:spPr>
        </p:pic>
      </p:grpSp>
      <p:grpSp>
        <p:nvGrpSpPr>
          <p:cNvPr id="38" name="Group 5" descr="Cuadro con el texto: Seleccione la compañía de seguros y la póliza Medigap ">
            <a:extLst>
              <a:ext uri="{FF2B5EF4-FFF2-40B4-BE49-F238E27FC236}">
                <a16:creationId xmlns:a16="http://schemas.microsoft.com/office/drawing/2014/main" id="{9AB544BB-3592-421B-8BEB-8FB2AB261D9D}"/>
              </a:ext>
            </a:extLst>
          </p:cNvPr>
          <p:cNvGrpSpPr/>
          <p:nvPr/>
        </p:nvGrpSpPr>
        <p:grpSpPr>
          <a:xfrm>
            <a:off x="6290746" y="2852622"/>
            <a:ext cx="4466298" cy="1463040"/>
            <a:chOff x="6290746" y="2852622"/>
            <a:chExt cx="4466298" cy="1463040"/>
          </a:xfrm>
        </p:grpSpPr>
        <p:sp>
          <p:nvSpPr>
            <p:cNvPr id="116" name="TextBox 115">
              <a:extLst>
                <a:ext uri="{FF2B5EF4-FFF2-40B4-BE49-F238E27FC236}">
                  <a16:creationId xmlns:a16="http://schemas.microsoft.com/office/drawing/2014/main" id="{AA4772E5-801C-43E4-AAE3-517B62A8C2C2}"/>
                </a:ext>
              </a:extLst>
            </p:cNvPr>
            <p:cNvSpPr txBox="1"/>
            <p:nvPr/>
          </p:nvSpPr>
          <p:spPr>
            <a:xfrm>
              <a:off x="7549726" y="3061165"/>
              <a:ext cx="3196427" cy="1015663"/>
            </a:xfrm>
            <a:prstGeom prst="rect">
              <a:avLst/>
            </a:prstGeom>
            <a:noFill/>
          </p:spPr>
          <p:txBody>
            <a:bodyPr wrap="square">
              <a:spAutoFit/>
            </a:bodyPr>
            <a:lstStyle/>
            <a:p>
              <a:pPr marL="0" indent="0" algn="ctr" defTabSz="685800">
                <a:spcBef>
                  <a:spcPts val="0"/>
                </a:spcBef>
              </a:pPr>
              <a:r>
                <a:rPr lang="es-US" sz="2000" b="1" dirty="0">
                  <a:solidFill>
                    <a:srgbClr val="00529B"/>
                  </a:solidFill>
                  <a:latin typeface="Arial"/>
                  <a:cs typeface="Arial"/>
                </a:rPr>
                <a:t>Seleccione</a:t>
              </a:r>
              <a:r>
                <a:rPr lang="es-US" sz="2000" dirty="0">
                  <a:solidFill>
                    <a:srgbClr val="00529B"/>
                  </a:solidFill>
                  <a:latin typeface="Arial"/>
                  <a:cs typeface="Arial"/>
                </a:rPr>
                <a:t> la compañía de seguros y la </a:t>
              </a:r>
              <a:br>
                <a:rPr lang="es-US" sz="2000" dirty="0">
                  <a:solidFill>
                    <a:srgbClr val="00529B"/>
                  </a:solidFill>
                  <a:latin typeface="Arial"/>
                  <a:cs typeface="Arial"/>
                </a:rPr>
              </a:br>
              <a:r>
                <a:rPr lang="es-US" sz="2000" dirty="0">
                  <a:solidFill>
                    <a:srgbClr val="00529B"/>
                  </a:solidFill>
                  <a:latin typeface="Arial"/>
                  <a:cs typeface="Arial"/>
                </a:rPr>
                <a:t>póliza </a:t>
              </a:r>
              <a:r>
                <a:rPr lang="es-US" sz="2000" dirty="0" err="1">
                  <a:solidFill>
                    <a:srgbClr val="00529B"/>
                  </a:solidFill>
                  <a:latin typeface="Arial"/>
                  <a:cs typeface="Arial"/>
                </a:rPr>
                <a:t>Medigap</a:t>
              </a:r>
              <a:endParaRPr lang="es-US" sz="2000" dirty="0">
                <a:solidFill>
                  <a:srgbClr val="00529B"/>
                </a:solidFill>
                <a:latin typeface="Arial"/>
                <a:cs typeface="Arial"/>
              </a:endParaRPr>
            </a:p>
          </p:txBody>
        </p:sp>
        <p:sp>
          <p:nvSpPr>
            <p:cNvPr id="85" name="Rectangle: Top Corners Rounded 84">
              <a:extLst>
                <a:ext uri="{FF2B5EF4-FFF2-40B4-BE49-F238E27FC236}">
                  <a16:creationId xmlns:a16="http://schemas.microsoft.com/office/drawing/2014/main" id="{D043C09C-69F5-40DB-B897-0D802EDFBDB9}"/>
                </a:ext>
              </a:extLst>
            </p:cNvPr>
            <p:cNvSpPr/>
            <p:nvPr/>
          </p:nvSpPr>
          <p:spPr bwMode="auto">
            <a:xfrm rot="16200000" flipV="1">
              <a:off x="8105284" y="1663902"/>
              <a:ext cx="1463040" cy="3840480"/>
            </a:xfrm>
            <a:prstGeom prst="round2SameRect">
              <a:avLst/>
            </a:prstGeom>
            <a:no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14" name="Oval 113">
              <a:extLst>
                <a:ext uri="{FF2B5EF4-FFF2-40B4-BE49-F238E27FC236}">
                  <a16:creationId xmlns:a16="http://schemas.microsoft.com/office/drawing/2014/main" id="{F0A347A0-9DAE-49E8-B0B5-3D853FA8304B}"/>
                </a:ext>
              </a:extLst>
            </p:cNvPr>
            <p:cNvSpPr/>
            <p:nvPr/>
          </p:nvSpPr>
          <p:spPr bwMode="auto">
            <a:xfrm>
              <a:off x="6290746" y="2962725"/>
              <a:ext cx="1269741" cy="1269741"/>
            </a:xfrm>
            <a:prstGeom prst="ellipse">
              <a:avLst/>
            </a:prstGeom>
            <a:solidFill>
              <a:srgbClr val="0A5EC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15" name="Oval 114">
              <a:extLst>
                <a:ext uri="{FF2B5EF4-FFF2-40B4-BE49-F238E27FC236}">
                  <a16:creationId xmlns:a16="http://schemas.microsoft.com/office/drawing/2014/main" id="{CF4100E3-60D9-494E-8744-E6E715F5CCEB}"/>
                </a:ext>
              </a:extLst>
            </p:cNvPr>
            <p:cNvSpPr/>
            <p:nvPr/>
          </p:nvSpPr>
          <p:spPr bwMode="auto">
            <a:xfrm>
              <a:off x="6401496" y="3072908"/>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6" name="Graphic 15" descr="Índice del revés señalando a la derecha con relleno liso">
              <a:extLst>
                <a:ext uri="{FF2B5EF4-FFF2-40B4-BE49-F238E27FC236}">
                  <a16:creationId xmlns:a16="http://schemas.microsoft.com/office/drawing/2014/main" id="{3207F27B-6BA0-439A-B152-BC6F4302DC7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6200000">
              <a:off x="6500353" y="3165913"/>
              <a:ext cx="830539" cy="830539"/>
            </a:xfrm>
            <a:prstGeom prst="rect">
              <a:avLst/>
            </a:prstGeom>
          </p:spPr>
        </p:pic>
      </p:grpSp>
      <p:grpSp>
        <p:nvGrpSpPr>
          <p:cNvPr id="39" name="Group 6" descr="Cuadro con el texto: Solicite la póliza  ">
            <a:extLst>
              <a:ext uri="{FF2B5EF4-FFF2-40B4-BE49-F238E27FC236}">
                <a16:creationId xmlns:a16="http://schemas.microsoft.com/office/drawing/2014/main" id="{B74B6727-A9F8-41B6-BE42-398BE29E0D44}"/>
              </a:ext>
            </a:extLst>
          </p:cNvPr>
          <p:cNvGrpSpPr/>
          <p:nvPr/>
        </p:nvGrpSpPr>
        <p:grpSpPr>
          <a:xfrm>
            <a:off x="6290746" y="4491204"/>
            <a:ext cx="4466168" cy="1463040"/>
            <a:chOff x="6290746" y="4491204"/>
            <a:chExt cx="4466168" cy="1463040"/>
          </a:xfrm>
        </p:grpSpPr>
        <p:sp>
          <p:nvSpPr>
            <p:cNvPr id="121" name="TextBox 120">
              <a:extLst>
                <a:ext uri="{FF2B5EF4-FFF2-40B4-BE49-F238E27FC236}">
                  <a16:creationId xmlns:a16="http://schemas.microsoft.com/office/drawing/2014/main" id="{F976184A-7C83-489E-A799-79933FEE89E4}"/>
                </a:ext>
              </a:extLst>
            </p:cNvPr>
            <p:cNvSpPr txBox="1"/>
            <p:nvPr/>
          </p:nvSpPr>
          <p:spPr>
            <a:xfrm>
              <a:off x="7560484" y="4985768"/>
              <a:ext cx="3171043" cy="473912"/>
            </a:xfrm>
            <a:prstGeom prst="rect">
              <a:avLst/>
            </a:prstGeom>
            <a:noFill/>
          </p:spPr>
          <p:txBody>
            <a:bodyPr wrap="square">
              <a:spAutoFit/>
            </a:bodyPr>
            <a:lstStyle/>
            <a:p>
              <a:pPr marL="0" indent="0" algn="ctr" defTabSz="685800">
                <a:lnSpc>
                  <a:spcPct val="140000"/>
                </a:lnSpc>
                <a:spcBef>
                  <a:spcPts val="0"/>
                </a:spcBef>
              </a:pPr>
              <a:r>
                <a:rPr lang="es-US" sz="2000" b="1">
                  <a:solidFill>
                    <a:srgbClr val="00529B"/>
                  </a:solidFill>
                  <a:latin typeface="Arial"/>
                  <a:cs typeface="Arial"/>
                </a:rPr>
                <a:t>Solicite</a:t>
              </a:r>
              <a:r>
                <a:rPr lang="es-US" sz="2000">
                  <a:solidFill>
                    <a:srgbClr val="00529B"/>
                  </a:solidFill>
                  <a:latin typeface="Arial"/>
                  <a:cs typeface="Arial"/>
                </a:rPr>
                <a:t> la póliza </a:t>
              </a:r>
            </a:p>
          </p:txBody>
        </p:sp>
        <p:sp>
          <p:nvSpPr>
            <p:cNvPr id="84" name="Rectangle: Top Corners Rounded 83">
              <a:extLst>
                <a:ext uri="{FF2B5EF4-FFF2-40B4-BE49-F238E27FC236}">
                  <a16:creationId xmlns:a16="http://schemas.microsoft.com/office/drawing/2014/main" id="{60B18726-55C0-4F27-8D86-18A8F7C3C770}"/>
                </a:ext>
              </a:extLst>
            </p:cNvPr>
            <p:cNvSpPr/>
            <p:nvPr/>
          </p:nvSpPr>
          <p:spPr bwMode="auto">
            <a:xfrm rot="16200000" flipV="1">
              <a:off x="8105154" y="3302484"/>
              <a:ext cx="1463040" cy="3840480"/>
            </a:xfrm>
            <a:prstGeom prst="round2SameRect">
              <a:avLst/>
            </a:prstGeom>
            <a:noFill/>
            <a:ln w="76200">
              <a:solidFill>
                <a:srgbClr val="203864"/>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19" name="Oval 118">
              <a:extLst>
                <a:ext uri="{FF2B5EF4-FFF2-40B4-BE49-F238E27FC236}">
                  <a16:creationId xmlns:a16="http://schemas.microsoft.com/office/drawing/2014/main" id="{1AAAC3B6-C327-427F-B7C6-344149047F94}"/>
                </a:ext>
              </a:extLst>
            </p:cNvPr>
            <p:cNvSpPr/>
            <p:nvPr/>
          </p:nvSpPr>
          <p:spPr bwMode="auto">
            <a:xfrm>
              <a:off x="6290746" y="4604142"/>
              <a:ext cx="1269741" cy="1269741"/>
            </a:xfrm>
            <a:prstGeom prst="ellipse">
              <a:avLst/>
            </a:prstGeom>
            <a:solidFill>
              <a:srgbClr val="203864"/>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20" name="Oval 119">
              <a:extLst>
                <a:ext uri="{FF2B5EF4-FFF2-40B4-BE49-F238E27FC236}">
                  <a16:creationId xmlns:a16="http://schemas.microsoft.com/office/drawing/2014/main" id="{210DAD62-35CD-455A-B9BB-5695FB67A5CA}"/>
                </a:ext>
              </a:extLst>
            </p:cNvPr>
            <p:cNvSpPr/>
            <p:nvPr/>
          </p:nvSpPr>
          <p:spPr bwMode="auto">
            <a:xfrm>
              <a:off x="6400929" y="4714325"/>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57" name="Graphic 56" descr="Icono con contrato">
              <a:extLst>
                <a:ext uri="{FF2B5EF4-FFF2-40B4-BE49-F238E27FC236}">
                  <a16:creationId xmlns:a16="http://schemas.microsoft.com/office/drawing/2014/main" id="{496B918A-1A5D-4289-989E-5CA28D6AF77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13754" y="4820545"/>
              <a:ext cx="819760" cy="819760"/>
            </a:xfrm>
            <a:prstGeom prst="rect">
              <a:avLst/>
            </a:prstGeom>
          </p:spPr>
        </p:pic>
      </p:grpSp>
      <p:sp>
        <p:nvSpPr>
          <p:cNvPr id="5" name="Slide Number Placeholder 4">
            <a:extLst>
              <a:ext uri="{FF2B5EF4-FFF2-40B4-BE49-F238E27FC236}">
                <a16:creationId xmlns:a16="http://schemas.microsoft.com/office/drawing/2014/main" id="{F3639CCA-DEBC-4821-B305-1DBF061DCE01}"/>
              </a:ext>
            </a:extLst>
          </p:cNvPr>
          <p:cNvSpPr>
            <a:spLocks noGrp="1"/>
          </p:cNvSpPr>
          <p:nvPr>
            <p:ph type="sldNum" sz="quarter" idx="12"/>
          </p:nvPr>
        </p:nvSpPr>
        <p:spPr/>
        <p:txBody>
          <a:bodyPr/>
          <a:lstStyle/>
          <a:p>
            <a:fld id="{48F63A3B-78C7-47BE-AE5E-E10140E04643}" type="slidenum">
              <a:rPr lang="en-US" smtClean="0"/>
              <a:pPr/>
              <a:t>56</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56115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left)">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left)">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left)">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0530" y="271580"/>
            <a:ext cx="9250939" cy="719643"/>
          </a:xfrm>
        </p:spPr>
        <p:txBody>
          <a:bodyPr>
            <a:normAutofit/>
          </a:bodyPr>
          <a:lstStyle/>
          <a:p>
            <a:r>
              <a:rPr lang="es-US" sz="3000"/>
              <a:t>Compruebe sus conocimientos: Pregunta 4</a:t>
            </a:r>
          </a:p>
        </p:txBody>
      </p:sp>
      <p:sp>
        <p:nvSpPr>
          <p:cNvPr id="9" name="Content Placeholder 8"/>
          <p:cNvSpPr>
            <a:spLocks noGrp="1"/>
          </p:cNvSpPr>
          <p:nvPr>
            <p:ph idx="4294967295"/>
          </p:nvPr>
        </p:nvSpPr>
        <p:spPr>
          <a:xfrm>
            <a:off x="1766648" y="1734117"/>
            <a:ext cx="9836150" cy="2802646"/>
          </a:xfrm>
        </p:spPr>
        <p:txBody>
          <a:bodyPr>
            <a:normAutofit fontScale="92500" lnSpcReduction="10000"/>
          </a:bodyPr>
          <a:lstStyle/>
          <a:p>
            <a:pPr marL="1587" lvl="0" indent="0">
              <a:lnSpc>
                <a:spcPct val="100000"/>
              </a:lnSpc>
              <a:spcBef>
                <a:spcPts val="0"/>
              </a:spcBef>
              <a:spcAft>
                <a:spcPts val="1200"/>
              </a:spcAft>
              <a:buNone/>
              <a:defRPr/>
            </a:pPr>
            <a:r>
              <a:rPr lang="es-US" b="1" dirty="0">
                <a:solidFill>
                  <a:srgbClr val="00529B"/>
                </a:solidFill>
              </a:rPr>
              <a:t>Durante su OEP para </a:t>
            </a:r>
            <a:r>
              <a:rPr lang="es-US" b="1" dirty="0" err="1">
                <a:solidFill>
                  <a:srgbClr val="00529B"/>
                </a:solidFill>
              </a:rPr>
              <a:t>Medigap</a:t>
            </a:r>
            <a:r>
              <a:rPr lang="es-US" b="1" dirty="0">
                <a:solidFill>
                  <a:srgbClr val="00529B"/>
                </a:solidFill>
              </a:rPr>
              <a:t>, las compañías de seguros </a:t>
            </a:r>
            <a:br>
              <a:rPr lang="es-US" b="1" dirty="0">
                <a:solidFill>
                  <a:srgbClr val="00529B"/>
                </a:solidFill>
              </a:rPr>
            </a:br>
            <a:r>
              <a:rPr lang="es-US" b="1" dirty="0">
                <a:solidFill>
                  <a:srgbClr val="00529B"/>
                </a:solidFill>
              </a:rPr>
              <a:t>no pueden:</a:t>
            </a:r>
          </a:p>
          <a:p>
            <a:pPr marL="457200" lvl="1" indent="-457200" defTabSz="685800">
              <a:lnSpc>
                <a:spcPct val="100000"/>
              </a:lnSpc>
              <a:spcBef>
                <a:spcPts val="0"/>
              </a:spcBef>
              <a:spcAft>
                <a:spcPts val="1200"/>
              </a:spcAft>
              <a:buFont typeface="+mj-lt"/>
              <a:buAutoNum type="alphaLcPeriod"/>
              <a:defRPr/>
            </a:pPr>
            <a:r>
              <a:rPr lang="es-US" sz="2600" dirty="0">
                <a:solidFill>
                  <a:srgbClr val="00529B"/>
                </a:solidFill>
              </a:rPr>
              <a:t>Rehusarse a venderle una póliza </a:t>
            </a:r>
            <a:r>
              <a:rPr lang="es-US" sz="2600" dirty="0" err="1">
                <a:solidFill>
                  <a:srgbClr val="00529B"/>
                </a:solidFill>
              </a:rPr>
              <a:t>Medigap</a:t>
            </a:r>
            <a:r>
              <a:rPr lang="es-US" sz="2600" dirty="0">
                <a:solidFill>
                  <a:srgbClr val="00529B"/>
                </a:solidFill>
              </a:rPr>
              <a:t> que ofrezcan.</a:t>
            </a:r>
          </a:p>
          <a:p>
            <a:pPr marL="457200" lvl="1" indent="-457200" defTabSz="685800">
              <a:lnSpc>
                <a:spcPct val="100000"/>
              </a:lnSpc>
              <a:spcBef>
                <a:spcPts val="0"/>
              </a:spcBef>
              <a:spcAft>
                <a:spcPts val="1200"/>
              </a:spcAft>
              <a:buFont typeface="+mj-lt"/>
              <a:buAutoNum type="alphaLcPeriod"/>
              <a:defRPr/>
            </a:pPr>
            <a:r>
              <a:rPr lang="es-US" sz="2600" dirty="0">
                <a:solidFill>
                  <a:srgbClr val="00529B"/>
                </a:solidFill>
              </a:rPr>
              <a:t>Hacerle esperar para recibir cobertura.</a:t>
            </a:r>
          </a:p>
          <a:p>
            <a:pPr marL="457200" lvl="1" indent="-457200" defTabSz="685800">
              <a:lnSpc>
                <a:spcPct val="100000"/>
              </a:lnSpc>
              <a:spcBef>
                <a:spcPts val="0"/>
              </a:spcBef>
              <a:spcAft>
                <a:spcPts val="1200"/>
              </a:spcAft>
              <a:buFont typeface="+mj-lt"/>
              <a:buAutoNum type="alphaLcPeriod"/>
              <a:defRPr/>
            </a:pPr>
            <a:r>
              <a:rPr lang="es-US" sz="2600" dirty="0">
                <a:solidFill>
                  <a:srgbClr val="00529B"/>
                </a:solidFill>
              </a:rPr>
              <a:t>Cobrar más debido a un problema de salud pasado/presente.</a:t>
            </a:r>
          </a:p>
          <a:p>
            <a:pPr marL="457200" lvl="1" indent="-457200" defTabSz="685800">
              <a:lnSpc>
                <a:spcPct val="100000"/>
              </a:lnSpc>
              <a:spcBef>
                <a:spcPts val="0"/>
              </a:spcBef>
              <a:spcAft>
                <a:spcPts val="1200"/>
              </a:spcAft>
              <a:buFont typeface="+mj-lt"/>
              <a:buAutoNum type="alphaLcPeriod"/>
              <a:defRPr/>
            </a:pPr>
            <a:r>
              <a:rPr lang="es-US" sz="2600" dirty="0">
                <a:solidFill>
                  <a:srgbClr val="00529B"/>
                </a:solidFill>
              </a:rPr>
              <a:t>Todas las anteriores</a:t>
            </a:r>
          </a:p>
        </p:txBody>
      </p:sp>
      <p:sp>
        <p:nvSpPr>
          <p:cNvPr id="6" name="Rounded Rectangle 5" descr="Cuadro verde que resalta &quot;D&quot; como la respuesta correcta"/>
          <p:cNvSpPr/>
          <p:nvPr/>
        </p:nvSpPr>
        <p:spPr>
          <a:xfrm>
            <a:off x="1746581" y="3929432"/>
            <a:ext cx="3422104" cy="558614"/>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4FE4AA42-27EC-A6AD-53F0-7A9736DD42D6}"/>
              </a:ext>
            </a:extLst>
          </p:cNvPr>
          <p:cNvSpPr txBox="1">
            <a:spLocks/>
          </p:cNvSpPr>
          <p:nvPr/>
        </p:nvSpPr>
        <p:spPr>
          <a:xfrm>
            <a:off x="1772285" y="4841380"/>
            <a:ext cx="8590915" cy="359822"/>
          </a:xfrm>
          <a:prstGeom prst="rect">
            <a:avLst/>
          </a:prstGeom>
          <a:solidFill>
            <a:schemeClr val="bg1"/>
          </a:solidFill>
        </p:spPr>
        <p:txBody>
          <a:bodyPr vert="horz" lIns="91440" tIns="45720" rIns="91440" bIns="45720" rtlCol="0" anchor="t">
            <a:normAutofit/>
          </a:bodyPr>
          <a:lstStyle>
            <a:lvl1pPr algn="l" defTabSz="914400" rtl="0" eaLnBrk="1" latinLnBrk="0" hangingPunct="1">
              <a:lnSpc>
                <a:spcPct val="90000"/>
              </a:lnSpc>
              <a:spcBef>
                <a:spcPct val="0"/>
              </a:spcBef>
              <a:buNone/>
              <a:defRPr sz="34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s-US" sz="1800" dirty="0"/>
              <a:t>Cuenta regresiva: </a:t>
            </a:r>
            <a:r>
              <a:rPr lang="es-US" sz="1800" b="0" dirty="0">
                <a:latin typeface="Arial Unicode MS" pitchFamily="34" charset="-128"/>
                <a:ea typeface="Arial Unicode MS" pitchFamily="34" charset="-128"/>
                <a:cs typeface="Arial Unicode MS" pitchFamily="34" charset="-128"/>
              </a:rPr>
              <a:t>Responde la pregunta antes de que la barra desaparezca</a:t>
            </a:r>
          </a:p>
        </p:txBody>
      </p:sp>
      <p:sp>
        <p:nvSpPr>
          <p:cNvPr id="5" name="Slide Number Placeholder 4">
            <a:extLst>
              <a:ext uri="{FF2B5EF4-FFF2-40B4-BE49-F238E27FC236}">
                <a16:creationId xmlns:a16="http://schemas.microsoft.com/office/drawing/2014/main" id="{D47DEBF4-B1C8-4110-ACE8-D959D52D0B2F}"/>
              </a:ext>
            </a:extLst>
          </p:cNvPr>
          <p:cNvSpPr>
            <a:spLocks noGrp="1"/>
          </p:cNvSpPr>
          <p:nvPr>
            <p:ph type="sldNum" sz="quarter" idx="12"/>
          </p:nvPr>
        </p:nvSpPr>
        <p:spPr/>
        <p:txBody>
          <a:bodyPr/>
          <a:lstStyle/>
          <a:p>
            <a:fld id="{48F63A3B-78C7-47BE-AE5E-E10140E04643}" type="slidenum">
              <a:rPr lang="en-US" smtClean="0"/>
              <a:t>57</a:t>
            </a:fld>
            <a:endParaRPr lang="en-US"/>
          </a:p>
        </p:txBody>
      </p:sp>
      <p:sp>
        <p:nvSpPr>
          <p:cNvPr id="4" name="Footer Placeholder 3">
            <a:extLst>
              <a:ext uri="{FF2B5EF4-FFF2-40B4-BE49-F238E27FC236}">
                <a16:creationId xmlns:a16="http://schemas.microsoft.com/office/drawing/2014/main" id="{82B29E6F-AF77-4147-91F2-07FB0DA3477B}"/>
              </a:ext>
            </a:extLst>
          </p:cNvPr>
          <p:cNvSpPr>
            <a:spLocks noGrp="1"/>
          </p:cNvSpPr>
          <p:nvPr>
            <p:ph type="ftr" sz="quarter" idx="11"/>
          </p:nvPr>
        </p:nvSpPr>
        <p:spPr/>
        <p:txBody>
          <a:bodyPr/>
          <a:lstStyle/>
          <a:p>
            <a:r>
              <a:rPr lang="es-US"/>
              <a:t>Comenzando con Medicare</a:t>
            </a:r>
          </a:p>
        </p:txBody>
      </p:sp>
      <p:sp>
        <p:nvSpPr>
          <p:cNvPr id="3" name="Date Placeholder 2">
            <a:extLst>
              <a:ext uri="{FF2B5EF4-FFF2-40B4-BE49-F238E27FC236}">
                <a16:creationId xmlns:a16="http://schemas.microsoft.com/office/drawing/2014/main" id="{AB42723D-EC3A-9142-A465-64C40B44D82B}"/>
              </a:ext>
            </a:extLst>
          </p:cNvPr>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391559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4</a:t>
            </a:r>
          </a:p>
        </p:txBody>
      </p:sp>
      <p:sp>
        <p:nvSpPr>
          <p:cNvPr id="5" name="Text Placeholder 4"/>
          <p:cNvSpPr>
            <a:spLocks noGrp="1"/>
          </p:cNvSpPr>
          <p:nvPr>
            <p:ph type="body" idx="1"/>
          </p:nvPr>
        </p:nvSpPr>
        <p:spPr/>
        <p:txBody>
          <a:bodyPr>
            <a:normAutofit/>
          </a:bodyPr>
          <a:lstStyle/>
          <a:p>
            <a:pPr>
              <a:lnSpc>
                <a:spcPct val="100000"/>
              </a:lnSpc>
              <a:spcBef>
                <a:spcPts val="0"/>
              </a:spcBef>
              <a:spcAft>
                <a:spcPts val="1200"/>
              </a:spcAft>
            </a:pPr>
            <a:r>
              <a:rPr lang="es-US"/>
              <a:t>Cobertura de Medicamentos de Medicare (Parte D)</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s-US" sz="3000"/>
              <a:t>Objetivos de la Lección 4:</a:t>
            </a:r>
          </a:p>
        </p:txBody>
      </p:sp>
      <p:sp>
        <p:nvSpPr>
          <p:cNvPr id="13" name="Content Placeholder 12"/>
          <p:cNvSpPr>
            <a:spLocks noGrp="1"/>
          </p:cNvSpPr>
          <p:nvPr>
            <p:ph idx="4294967295"/>
          </p:nvPr>
        </p:nvSpPr>
        <p:spPr>
          <a:xfrm>
            <a:off x="667512" y="1211826"/>
            <a:ext cx="10969317" cy="4481404"/>
          </a:xfrm>
        </p:spPr>
        <p:txBody>
          <a:bodyPr vert="horz" lIns="91440" tIns="45720" rIns="91440" bIns="45720" rtlCol="0" anchor="t">
            <a:normAutofit/>
          </a:bodyPr>
          <a:lstStyle/>
          <a:p>
            <a:pPr marL="0" lvl="0" indent="0">
              <a:lnSpc>
                <a:spcPct val="100000"/>
              </a:lnSpc>
              <a:spcBef>
                <a:spcPts val="0"/>
              </a:spcBef>
              <a:spcAft>
                <a:spcPts val="1200"/>
              </a:spcAft>
              <a:buNone/>
            </a:pPr>
            <a:r>
              <a:rPr lang="es-US" sz="2800" b="1" dirty="0">
                <a:solidFill>
                  <a:srgbClr val="00529B"/>
                </a:solidFill>
                <a:latin typeface="Arial"/>
                <a:cs typeface="Arial"/>
              </a:rPr>
              <a:t>Al final de esta lección, usted podrá:</a:t>
            </a:r>
          </a:p>
          <a:p>
            <a:pPr marL="804672" lvl="1" indent="-347472">
              <a:lnSpc>
                <a:spcPct val="100000"/>
              </a:lnSpc>
              <a:spcBef>
                <a:spcPts val="0"/>
              </a:spcBef>
              <a:spcAft>
                <a:spcPts val="1200"/>
              </a:spcAft>
              <a:buFont typeface="Wingdings" panose="05000000000000000000" pitchFamily="2" charset="2"/>
              <a:buChar char="§"/>
            </a:pPr>
            <a:r>
              <a:rPr lang="es-US" sz="2400" dirty="0">
                <a:solidFill>
                  <a:srgbClr val="00529B"/>
                </a:solidFill>
                <a:latin typeface="Arial"/>
                <a:cs typeface="Arial"/>
              </a:rPr>
              <a:t>Explicar la cobertura de medicamentos de Medicare (Parte D) y </a:t>
            </a:r>
            <a:br>
              <a:rPr lang="es-US" sz="2400" dirty="0">
                <a:solidFill>
                  <a:srgbClr val="00529B"/>
                </a:solidFill>
                <a:latin typeface="Arial"/>
                <a:cs typeface="Arial"/>
              </a:rPr>
            </a:br>
            <a:r>
              <a:rPr lang="es-US" sz="2400" dirty="0">
                <a:solidFill>
                  <a:srgbClr val="00529B"/>
                </a:solidFill>
                <a:latin typeface="Arial"/>
                <a:cs typeface="Arial"/>
              </a:rPr>
              <a:t>cómo funciona</a:t>
            </a:r>
          </a:p>
          <a:p>
            <a:pPr marL="804672" lvl="1" indent="-347472">
              <a:lnSpc>
                <a:spcPct val="100000"/>
              </a:lnSpc>
              <a:spcBef>
                <a:spcPts val="0"/>
              </a:spcBef>
              <a:spcAft>
                <a:spcPts val="1200"/>
              </a:spcAft>
              <a:buFont typeface="Wingdings" panose="05000000000000000000" pitchFamily="2" charset="2"/>
              <a:buChar char="§"/>
            </a:pPr>
            <a:r>
              <a:rPr lang="es-US" sz="2400" dirty="0">
                <a:solidFill>
                  <a:srgbClr val="00529B"/>
                </a:solidFill>
                <a:latin typeface="Arial"/>
                <a:cs typeface="Arial"/>
              </a:rPr>
              <a:t>Describir los costos asociados</a:t>
            </a:r>
          </a:p>
          <a:p>
            <a:pPr marL="804672" lvl="1" indent="-347472">
              <a:lnSpc>
                <a:spcPct val="100000"/>
              </a:lnSpc>
              <a:spcBef>
                <a:spcPts val="0"/>
              </a:spcBef>
              <a:spcAft>
                <a:spcPts val="1200"/>
              </a:spcAft>
              <a:buFont typeface="Wingdings" panose="05000000000000000000" pitchFamily="2" charset="2"/>
              <a:buChar char="§"/>
            </a:pPr>
            <a:r>
              <a:rPr lang="es-US" sz="2400" dirty="0">
                <a:solidFill>
                  <a:srgbClr val="00529B"/>
                </a:solidFill>
                <a:latin typeface="Arial"/>
                <a:cs typeface="Arial"/>
              </a:rPr>
              <a:t>Analizar consideraciones cuando se decide cómo obtener su cobertura de medicamentos</a:t>
            </a:r>
          </a:p>
          <a:p>
            <a:pPr marL="804672" lvl="1" indent="-347472">
              <a:lnSpc>
                <a:spcPct val="100000"/>
              </a:lnSpc>
              <a:spcBef>
                <a:spcPts val="0"/>
              </a:spcBef>
              <a:spcAft>
                <a:spcPts val="1200"/>
              </a:spcAft>
              <a:buFont typeface="Wingdings" panose="05000000000000000000" pitchFamily="2" charset="2"/>
              <a:buChar char="§"/>
            </a:pPr>
            <a:r>
              <a:rPr lang="es-US" sz="2400" dirty="0">
                <a:solidFill>
                  <a:srgbClr val="00529B"/>
                </a:solidFill>
                <a:latin typeface="Arial"/>
                <a:cs typeface="Arial"/>
              </a:rPr>
              <a:t>Explicar la multa por inscripción tardía de la Parte D y cómo evitarla</a:t>
            </a:r>
          </a:p>
          <a:p>
            <a:pPr marL="804672" lvl="1" indent="-347472">
              <a:lnSpc>
                <a:spcPct val="100000"/>
              </a:lnSpc>
              <a:spcBef>
                <a:spcPts val="0"/>
              </a:spcBef>
              <a:spcAft>
                <a:spcPts val="1200"/>
              </a:spcAft>
              <a:buFont typeface="Wingdings" panose="05000000000000000000" pitchFamily="2" charset="2"/>
              <a:buChar char="§"/>
            </a:pPr>
            <a:r>
              <a:rPr lang="es-US" sz="2400" dirty="0">
                <a:solidFill>
                  <a:srgbClr val="00529B"/>
                </a:solidFill>
                <a:latin typeface="Arial"/>
                <a:cs typeface="Arial"/>
              </a:rPr>
              <a:t>Explicar cómo y cuándo inscribirse en un plan</a:t>
            </a:r>
          </a:p>
        </p:txBody>
      </p:sp>
      <p:sp>
        <p:nvSpPr>
          <p:cNvPr id="3" name="Slide Number Placeholder 2">
            <a:extLst>
              <a:ext uri="{FF2B5EF4-FFF2-40B4-BE49-F238E27FC236}">
                <a16:creationId xmlns:a16="http://schemas.microsoft.com/office/drawing/2014/main" id="{3ADD520B-B652-4CC3-B095-05A605C05E7C}"/>
              </a:ext>
            </a:extLst>
          </p:cNvPr>
          <p:cNvSpPr>
            <a:spLocks noGrp="1"/>
          </p:cNvSpPr>
          <p:nvPr>
            <p:ph type="sldNum" sz="quarter" idx="12"/>
          </p:nvPr>
        </p:nvSpPr>
        <p:spPr/>
        <p:txBody>
          <a:bodyPr/>
          <a:lstStyle/>
          <a:p>
            <a:fld id="{48F63A3B-78C7-47BE-AE5E-E10140E04643}" type="slidenum">
              <a:rPr lang="en-US" smtClean="0"/>
              <a:pPr/>
              <a:t>59</a:t>
            </a:fld>
            <a:endParaRPr lang="en-US"/>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s-US"/>
              <a:t>Comenzando con Medicare</a:t>
            </a:r>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2184799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ormAutofit/>
          </a:bodyPr>
          <a:lstStyle/>
          <a:p>
            <a:r>
              <a:rPr lang="es-US" sz="3000"/>
              <a:t>Medicare</a:t>
            </a:r>
          </a:p>
        </p:txBody>
      </p:sp>
      <p:sp>
        <p:nvSpPr>
          <p:cNvPr id="8" name="Content Placeholder 9"/>
          <p:cNvSpPr txBox="1">
            <a:spLocks/>
          </p:cNvSpPr>
          <p:nvPr/>
        </p:nvSpPr>
        <p:spPr>
          <a:xfrm>
            <a:off x="583026" y="1372612"/>
            <a:ext cx="7318548" cy="329657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685800" fontAlgn="auto">
              <a:lnSpc>
                <a:spcPct val="100000"/>
              </a:lnSpc>
              <a:spcBef>
                <a:spcPts val="0"/>
              </a:spcBef>
              <a:spcAft>
                <a:spcPts val="1200"/>
              </a:spcAft>
              <a:buClr>
                <a:srgbClr val="00539A"/>
              </a:buClr>
              <a:buSzTx/>
              <a:buFont typeface="Wingdings" pitchFamily="2" charset="2"/>
              <a:buNone/>
              <a:tabLst/>
              <a:defRPr/>
            </a:pPr>
            <a:r>
              <a:rPr lang="es-US" sz="2800" b="1" dirty="0">
                <a:solidFill>
                  <a:srgbClr val="00529B"/>
                </a:solidFill>
                <a:latin typeface="Arial" panose="020B0604020202020204" pitchFamily="34" charset="0"/>
                <a:cs typeface="Arial" panose="020B0604020202020204" pitchFamily="34" charset="0"/>
              </a:rPr>
              <a:t>Seguro médico para:</a:t>
            </a:r>
          </a:p>
          <a:p>
            <a:pPr marL="548640" lvl="1" indent="-274320">
              <a:spcBef>
                <a:spcPts val="0"/>
              </a:spcBef>
              <a:spcAft>
                <a:spcPts val="1200"/>
              </a:spcAft>
              <a:buClr>
                <a:srgbClr val="00539A"/>
              </a:buClr>
              <a:buFont typeface="Wingdings" pitchFamily="2" charset="2"/>
              <a:buChar char="§"/>
              <a:defRPr/>
            </a:pPr>
            <a:r>
              <a:rPr lang="es-US" sz="2400" dirty="0">
                <a:solidFill>
                  <a:srgbClr val="00529B"/>
                </a:solidFill>
                <a:latin typeface="Arial" panose="020B0604020202020204" pitchFamily="34" charset="0"/>
                <a:cs typeface="Arial" panose="020B0604020202020204" pitchFamily="34" charset="0"/>
              </a:rPr>
              <a:t>Personas de 65 años o mayores</a:t>
            </a:r>
          </a:p>
          <a:p>
            <a:pPr marL="548640" lvl="1" indent="-274320">
              <a:spcBef>
                <a:spcPts val="0"/>
              </a:spcBef>
              <a:spcAft>
                <a:spcPts val="1200"/>
              </a:spcAft>
              <a:buClr>
                <a:srgbClr val="00539A"/>
              </a:buClr>
              <a:buFont typeface="Wingdings" pitchFamily="2" charset="2"/>
              <a:buChar char="§"/>
              <a:defRPr/>
            </a:pPr>
            <a:r>
              <a:rPr lang="es-US" sz="2400" dirty="0">
                <a:solidFill>
                  <a:srgbClr val="00529B"/>
                </a:solidFill>
                <a:latin typeface="Arial" panose="020B0604020202020204" pitchFamily="34" charset="0"/>
                <a:cs typeface="Arial" panose="020B0604020202020204" pitchFamily="34" charset="0"/>
              </a:rPr>
              <a:t>Ciertas personas menores de 65 años con discapacidades </a:t>
            </a:r>
          </a:p>
          <a:p>
            <a:pPr marL="548640" lvl="1" indent="-274320">
              <a:spcBef>
                <a:spcPts val="0"/>
              </a:spcBef>
              <a:spcAft>
                <a:spcPts val="1200"/>
              </a:spcAft>
              <a:buClr>
                <a:srgbClr val="00539A"/>
              </a:buClr>
              <a:buFont typeface="Wingdings" pitchFamily="2" charset="2"/>
              <a:buChar char="§"/>
              <a:defRPr/>
            </a:pPr>
            <a:r>
              <a:rPr lang="es-US" sz="2400" dirty="0">
                <a:solidFill>
                  <a:srgbClr val="00529B"/>
                </a:solidFill>
                <a:latin typeface="Arial" panose="020B0604020202020204" pitchFamily="34" charset="0"/>
                <a:cs typeface="Arial" panose="020B0604020202020204" pitchFamily="34" charset="0"/>
              </a:rPr>
              <a:t>Personas de cualquier edad con enfermedad renal en etapa terminal (ESRD) (insuficiencia renal permanente que requiere diálisis o trasplante </a:t>
            </a:r>
            <a:br>
              <a:rPr lang="es-US" sz="2400" dirty="0">
                <a:solidFill>
                  <a:srgbClr val="00529B"/>
                </a:solidFill>
                <a:latin typeface="Arial" panose="020B0604020202020204" pitchFamily="34" charset="0"/>
                <a:cs typeface="Arial" panose="020B0604020202020204" pitchFamily="34" charset="0"/>
              </a:rPr>
            </a:br>
            <a:r>
              <a:rPr lang="es-US" sz="2400" dirty="0">
                <a:solidFill>
                  <a:srgbClr val="00529B"/>
                </a:solidFill>
                <a:latin typeface="Arial" panose="020B0604020202020204" pitchFamily="34" charset="0"/>
                <a:cs typeface="Arial" panose="020B0604020202020204" pitchFamily="34" charset="0"/>
              </a:rPr>
              <a:t>de riñón).</a:t>
            </a:r>
          </a:p>
        </p:txBody>
      </p:sp>
      <p:sp>
        <p:nvSpPr>
          <p:cNvPr id="13" name="Freeform: Shape 12">
            <a:extLst>
              <a:ext uri="{FF2B5EF4-FFF2-40B4-BE49-F238E27FC236}">
                <a16:creationId xmlns:a16="http://schemas.microsoft.com/office/drawing/2014/main" id="{59FE1B04-7F48-47EE-A1F5-D21A44F5D0D7}"/>
              </a:ext>
              <a:ext uri="{C183D7F6-B498-43B3-948B-1728B52AA6E4}">
                <adec:decorative xmlns:adec="http://schemas.microsoft.com/office/drawing/2017/decorative" val="1"/>
              </a:ext>
            </a:extLst>
          </p:cNvPr>
          <p:cNvSpPr>
            <a:spLocks noChangeAspect="1"/>
          </p:cNvSpPr>
          <p:nvPr/>
        </p:nvSpPr>
        <p:spPr>
          <a:xfrm>
            <a:off x="970724" y="4987354"/>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9">
            <a:extLst>
              <a:ext uri="{FF2B5EF4-FFF2-40B4-BE49-F238E27FC236}">
                <a16:creationId xmlns:a16="http://schemas.microsoft.com/office/drawing/2014/main" id="{DEBD44EB-512A-4D16-AEA0-0AC4B9272BF9}"/>
              </a:ext>
            </a:extLst>
          </p:cNvPr>
          <p:cNvSpPr txBox="1">
            <a:spLocks/>
          </p:cNvSpPr>
          <p:nvPr/>
        </p:nvSpPr>
        <p:spPr>
          <a:xfrm>
            <a:off x="1162050" y="4928266"/>
            <a:ext cx="6579870" cy="167549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975" marR="0" lvl="1" indent="0" fontAlgn="auto">
              <a:lnSpc>
                <a:spcPct val="120000"/>
              </a:lnSpc>
              <a:spcAft>
                <a:spcPts val="0"/>
              </a:spcAft>
              <a:buClr>
                <a:srgbClr val="00539A"/>
              </a:buClr>
              <a:buSzTx/>
              <a:buFont typeface="Wingdings" pitchFamily="2" charset="2"/>
              <a:buNone/>
              <a:tabLst/>
              <a:defRPr/>
            </a:pPr>
            <a:r>
              <a:rPr lang="es-US" sz="1800" b="1" dirty="0">
                <a:solidFill>
                  <a:srgbClr val="00529B"/>
                </a:solidFill>
                <a:latin typeface="Arial"/>
                <a:cs typeface="Arial"/>
              </a:rPr>
              <a:t>NOTA: </a:t>
            </a:r>
            <a:r>
              <a:rPr lang="es-US" sz="1800" dirty="0">
                <a:solidFill>
                  <a:srgbClr val="00529B"/>
                </a:solidFill>
                <a:latin typeface="Arial"/>
                <a:cs typeface="Arial"/>
              </a:rPr>
              <a:t>Para obtener Medicare, debe ser ciudadano de los EE. UU. o estar legalmente presente. Debe residir en los EE. UU. durante 5 años consecutivos.</a:t>
            </a:r>
          </a:p>
        </p:txBody>
      </p:sp>
      <p:pic>
        <p:nvPicPr>
          <p:cNvPr id="3" name="Picture 2" descr="Imagen de la cubierta del manual “Medicare y usted” de 2023">
            <a:extLst>
              <a:ext uri="{FF2B5EF4-FFF2-40B4-BE49-F238E27FC236}">
                <a16:creationId xmlns:a16="http://schemas.microsoft.com/office/drawing/2014/main" id="{3A77F1BE-0664-4DE8-A883-C1065A22BC62}"/>
              </a:ext>
            </a:extLst>
          </p:cNvPr>
          <p:cNvPicPr>
            <a:picLocks noChangeAspect="1"/>
          </p:cNvPicPr>
          <p:nvPr/>
        </p:nvPicPr>
        <p:blipFill>
          <a:blip r:embed="rId4"/>
          <a:stretch>
            <a:fillRect/>
          </a:stretch>
        </p:blipFill>
        <p:spPr>
          <a:xfrm>
            <a:off x="8210223" y="1292451"/>
            <a:ext cx="3342787" cy="4389120"/>
          </a:xfrm>
          <a:prstGeom prst="rect">
            <a:avLst/>
          </a:prstGeom>
          <a:effectLst>
            <a:outerShdw blurRad="292100" dist="139700" dir="2700000" algn="ctr" rotWithShape="0">
              <a:srgbClr val="000000">
                <a:alpha val="65000"/>
              </a:srgbClr>
            </a:outerShdw>
          </a:effectLst>
        </p:spPr>
      </p:pic>
      <p:sp>
        <p:nvSpPr>
          <p:cNvPr id="9" name="TextBox 8"/>
          <p:cNvSpPr txBox="1"/>
          <p:nvPr/>
        </p:nvSpPr>
        <p:spPr>
          <a:xfrm>
            <a:off x="8803785" y="5746492"/>
            <a:ext cx="2173993" cy="338554"/>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s-US" sz="1600" b="0" i="0" u="none" strike="noStrike" cap="none" normalizeH="0" baseline="0" noProof="0">
                <a:ln>
                  <a:noFill/>
                </a:ln>
                <a:solidFill>
                  <a:srgbClr val="00529B"/>
                </a:solidFill>
                <a:effectLst/>
                <a:uLnTx/>
                <a:uFillTx/>
              </a:rPr>
              <a:t>Producto CMS No. 10050</a:t>
            </a:r>
          </a:p>
        </p:txBody>
      </p:sp>
      <p:sp>
        <p:nvSpPr>
          <p:cNvPr id="2" name="Slide Number Placeholder 1">
            <a:extLst>
              <a:ext uri="{FF2B5EF4-FFF2-40B4-BE49-F238E27FC236}">
                <a16:creationId xmlns:a16="http://schemas.microsoft.com/office/drawing/2014/main" id="{C722984B-904C-4365-B6A8-88AC9E051977}"/>
              </a:ext>
            </a:extLst>
          </p:cNvPr>
          <p:cNvSpPr>
            <a:spLocks noGrp="1"/>
          </p:cNvSpPr>
          <p:nvPr>
            <p:ph type="sldNum" sz="quarter" idx="12"/>
          </p:nvPr>
        </p:nvSpPr>
        <p:spPr/>
        <p:txBody>
          <a:bodyPr/>
          <a:lstStyle/>
          <a:p>
            <a:fld id="{0B2D781D-8844-5940-92D1-06EF0A7F581E}" type="slidenum">
              <a:rPr lang="en-US" smtClean="0"/>
              <a:pPr/>
              <a:t>6</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s-US"/>
              <a:t>Comenzando con Medicare</a:t>
            </a:r>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36194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250"/>
                                  </p:stCondLst>
                                  <p:childTnLst>
                                    <p:set>
                                      <p:cBhvr>
                                        <p:cTn id="21" dur="1" fill="hold">
                                          <p:stCondLst>
                                            <p:cond delay="0"/>
                                          </p:stCondLst>
                                        </p:cTn>
                                        <p:tgtEl>
                                          <p:spTgt spid="12"/>
                                        </p:tgtEl>
                                        <p:attrNameLst>
                                          <p:attrName>style.visibility</p:attrName>
                                        </p:attrNameLst>
                                      </p:cBhvr>
                                      <p:to>
                                        <p:strVal val="visible"/>
                                      </p:to>
                                    </p:set>
                                  </p:childTnLst>
                                </p:cTn>
                              </p:par>
                              <p:par>
                                <p:cTn id="22" presetID="1" presetClass="entr" presetSubtype="0" fill="hold" grpId="0" nodeType="withEffect">
                                  <p:stCondLst>
                                    <p:cond delay="25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p:txBody>
          <a:bodyPr>
            <a:normAutofit/>
          </a:bodyPr>
          <a:lstStyle/>
          <a:p>
            <a:r>
              <a:rPr lang="es-US" sz="3000"/>
              <a:t>Cobertura de Medicamentos de Medicare (Parte D)</a:t>
            </a:r>
          </a:p>
        </p:txBody>
      </p:sp>
      <p:sp>
        <p:nvSpPr>
          <p:cNvPr id="17" name="Content Placeholder 16">
            <a:extLst>
              <a:ext uri="{FF2B5EF4-FFF2-40B4-BE49-F238E27FC236}">
                <a16:creationId xmlns:a16="http://schemas.microsoft.com/office/drawing/2014/main" id="{7B06FD33-60FC-4807-9CB2-486692E4085A}"/>
              </a:ext>
            </a:extLst>
          </p:cNvPr>
          <p:cNvSpPr>
            <a:spLocks noGrp="1"/>
          </p:cNvSpPr>
          <p:nvPr>
            <p:ph sz="quarter" idx="13"/>
          </p:nvPr>
        </p:nvSpPr>
        <p:spPr>
          <a:xfrm>
            <a:off x="1200149" y="1249399"/>
            <a:ext cx="10574755" cy="4667250"/>
          </a:xfrm>
        </p:spPr>
        <p:txBody>
          <a:bodyPr>
            <a:normAutofit lnSpcReduction="10000"/>
          </a:bodyPr>
          <a:lstStyle/>
          <a:p>
            <a:r>
              <a:rPr lang="es-US" dirty="0"/>
              <a:t>Un beneficio opcional disponible para todas las personas que tienen Medicare. </a:t>
            </a:r>
          </a:p>
          <a:p>
            <a:r>
              <a:rPr lang="es-US" dirty="0"/>
              <a:t>Administrada por compañías privadas que tienen contrato </a:t>
            </a:r>
            <a:br>
              <a:rPr lang="es-US" dirty="0"/>
            </a:br>
            <a:r>
              <a:rPr lang="es-US" dirty="0"/>
              <a:t>con Medicare.</a:t>
            </a:r>
          </a:p>
          <a:p>
            <a:r>
              <a:rPr lang="es-US" dirty="0"/>
              <a:t>Se proporciona a través de:</a:t>
            </a:r>
          </a:p>
          <a:p>
            <a:pPr marL="822960" lvl="1">
              <a:spcAft>
                <a:spcPts val="1200"/>
              </a:spcAft>
            </a:pPr>
            <a:r>
              <a:rPr lang="es-US" dirty="0"/>
              <a:t>Planes de Medicamentos (también conocido como PDP) de Medicare (compatibles con Medicare Original);</a:t>
            </a:r>
          </a:p>
          <a:p>
            <a:pPr marL="822960" lvl="1">
              <a:spcAft>
                <a:spcPts val="1200"/>
              </a:spcAft>
            </a:pPr>
            <a:r>
              <a:rPr lang="es-US" dirty="0"/>
              <a:t>Planes Medicare </a:t>
            </a:r>
            <a:r>
              <a:rPr lang="es-US" dirty="0" err="1"/>
              <a:t>Advantage</a:t>
            </a:r>
            <a:r>
              <a:rPr lang="es-US" dirty="0"/>
              <a:t> con cobertura de medicamentos recetados (conocidos como “MA-PD”)</a:t>
            </a:r>
          </a:p>
          <a:p>
            <a:pPr marL="822960" lvl="1">
              <a:spcAft>
                <a:spcPts val="1200"/>
              </a:spcAft>
            </a:pPr>
            <a:r>
              <a:rPr lang="es-US" dirty="0"/>
              <a:t>Algunos otros planes de salud de Medicare</a:t>
            </a:r>
          </a:p>
          <a:p>
            <a:endParaRPr lang="en-US" dirty="0"/>
          </a:p>
        </p:txBody>
      </p:sp>
      <p:sp>
        <p:nvSpPr>
          <p:cNvPr id="4" name="Slide Number Placeholder 3">
            <a:extLst>
              <a:ext uri="{FF2B5EF4-FFF2-40B4-BE49-F238E27FC236}">
                <a16:creationId xmlns:a16="http://schemas.microsoft.com/office/drawing/2014/main" id="{96DD67B9-B6D3-4FA6-A4B1-9977F506BF81}"/>
              </a:ext>
            </a:extLst>
          </p:cNvPr>
          <p:cNvSpPr>
            <a:spLocks noGrp="1"/>
          </p:cNvSpPr>
          <p:nvPr>
            <p:ph type="sldNum" sz="quarter" idx="12"/>
          </p:nvPr>
        </p:nvSpPr>
        <p:spPr/>
        <p:txBody>
          <a:bodyPr/>
          <a:lstStyle/>
          <a:p>
            <a:fld id="{0B2D781D-8844-5940-92D1-06EF0A7F581E}" type="slidenum">
              <a:rPr lang="en-US" smtClean="0"/>
              <a:pPr/>
              <a:t>60</a:t>
            </a:fld>
            <a:endParaRPr lang="en-US"/>
          </a:p>
        </p:txBody>
      </p:sp>
      <p:sp>
        <p:nvSpPr>
          <p:cNvPr id="3" name="Footer Placeholder 2">
            <a:extLst>
              <a:ext uri="{FF2B5EF4-FFF2-40B4-BE49-F238E27FC236}">
                <a16:creationId xmlns:a16="http://schemas.microsoft.com/office/drawing/2014/main" id="{555F0308-7417-554E-B824-12D76BE3CB94}"/>
              </a:ext>
            </a:extLst>
          </p:cNvPr>
          <p:cNvSpPr>
            <a:spLocks noGrp="1"/>
          </p:cNvSpPr>
          <p:nvPr>
            <p:ph type="ftr" sz="quarter" idx="11"/>
          </p:nvPr>
        </p:nvSpPr>
        <p:spPr/>
        <p:txBody>
          <a:bodyPr/>
          <a:lstStyle/>
          <a:p>
            <a:r>
              <a:rPr lang="es-US"/>
              <a:t>Comenzando con Medicare</a:t>
            </a:r>
          </a:p>
        </p:txBody>
      </p:sp>
      <p:sp>
        <p:nvSpPr>
          <p:cNvPr id="2" name="Date Placeholder 1">
            <a:extLst>
              <a:ext uri="{FF2B5EF4-FFF2-40B4-BE49-F238E27FC236}">
                <a16:creationId xmlns:a16="http://schemas.microsoft.com/office/drawing/2014/main" id="{AF5DDDB5-2251-D94E-99EC-DD7FE1A954D6}"/>
              </a:ext>
            </a:extLst>
          </p:cNvPr>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28803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Cómo funciona la Parte D</a:t>
            </a:r>
          </a:p>
        </p:txBody>
      </p:sp>
      <p:sp>
        <p:nvSpPr>
          <p:cNvPr id="5" name="Content Placeholder 4">
            <a:extLst>
              <a:ext uri="{FF2B5EF4-FFF2-40B4-BE49-F238E27FC236}">
                <a16:creationId xmlns:a16="http://schemas.microsoft.com/office/drawing/2014/main" id="{6BBECB95-037A-4084-9410-B5BE21D906C1}"/>
              </a:ext>
            </a:extLst>
          </p:cNvPr>
          <p:cNvSpPr>
            <a:spLocks noGrp="1"/>
          </p:cNvSpPr>
          <p:nvPr>
            <p:ph sz="quarter" idx="13"/>
          </p:nvPr>
        </p:nvSpPr>
        <p:spPr>
          <a:xfrm>
            <a:off x="1278835" y="1148611"/>
            <a:ext cx="10630667" cy="4667250"/>
          </a:xfrm>
        </p:spPr>
        <p:txBody>
          <a:bodyPr>
            <a:noAutofit/>
          </a:bodyPr>
          <a:lstStyle/>
          <a:p>
            <a:r>
              <a:rPr lang="es-US" sz="2600" dirty="0"/>
              <a:t>Es opcional. </a:t>
            </a:r>
          </a:p>
          <a:p>
            <a:pPr lvl="1">
              <a:spcAft>
                <a:spcPts val="1200"/>
              </a:spcAft>
            </a:pPr>
            <a:r>
              <a:rPr lang="es-US" sz="2200" dirty="0"/>
              <a:t>Puede elegir un plan e inscribirse.</a:t>
            </a:r>
          </a:p>
          <a:p>
            <a:pPr lvl="1">
              <a:spcAft>
                <a:spcPts val="1200"/>
              </a:spcAft>
            </a:pPr>
            <a:r>
              <a:rPr lang="es-US" sz="2200" dirty="0"/>
              <a:t>Puede tener que pagar una multa de por vida por inscribirse tarde.</a:t>
            </a:r>
          </a:p>
          <a:p>
            <a:r>
              <a:rPr lang="es-US" sz="2600" dirty="0"/>
              <a:t>Los planes tienen formularios (listas de medicamentos cubiertos), que:</a:t>
            </a:r>
          </a:p>
          <a:p>
            <a:pPr lvl="1">
              <a:spcAft>
                <a:spcPts val="1200"/>
              </a:spcAft>
            </a:pPr>
            <a:r>
              <a:rPr lang="es-US" sz="2200" dirty="0"/>
              <a:t>Deben incluir una variedad de medicamentos en cada categoría</a:t>
            </a:r>
          </a:p>
          <a:p>
            <a:pPr lvl="1">
              <a:spcAft>
                <a:spcPts val="1200"/>
              </a:spcAft>
            </a:pPr>
            <a:r>
              <a:rPr lang="es-US" sz="2200" dirty="0"/>
              <a:t>Están sujetos a cambios, que se le notificarán.</a:t>
            </a:r>
          </a:p>
          <a:p>
            <a:r>
              <a:rPr lang="es-US" sz="2600" dirty="0"/>
              <a:t>Sus gastos directos de bolsillo pueden ser menores si usa </a:t>
            </a:r>
            <a:br>
              <a:rPr lang="es-US" sz="2600" dirty="0"/>
            </a:br>
            <a:r>
              <a:rPr lang="es-US" sz="2600" dirty="0"/>
              <a:t>una farmacia</a:t>
            </a:r>
          </a:p>
          <a:p>
            <a:r>
              <a:rPr lang="es-US" sz="2600" dirty="0"/>
              <a:t>Si tiene ingresos y recursos limitados, podría recibir Ayuda Adicional</a:t>
            </a:r>
          </a:p>
          <a:p>
            <a:endParaRPr lang="en-US" dirty="0"/>
          </a:p>
        </p:txBody>
      </p:sp>
      <p:sp>
        <p:nvSpPr>
          <p:cNvPr id="6" name="Slide Number Placeholder 5">
            <a:extLst>
              <a:ext uri="{FF2B5EF4-FFF2-40B4-BE49-F238E27FC236}">
                <a16:creationId xmlns:a16="http://schemas.microsoft.com/office/drawing/2014/main" id="{565AB764-DFC3-466A-A5AC-5E0FB32E1A39}"/>
              </a:ext>
            </a:extLst>
          </p:cNvPr>
          <p:cNvSpPr>
            <a:spLocks noGrp="1"/>
          </p:cNvSpPr>
          <p:nvPr>
            <p:ph type="sldNum" sz="quarter" idx="12"/>
          </p:nvPr>
        </p:nvSpPr>
        <p:spPr/>
        <p:txBody>
          <a:bodyPr/>
          <a:lstStyle/>
          <a:p>
            <a:fld id="{0B2D781D-8844-5940-92D1-06EF0A7F581E}" type="slidenum">
              <a:rPr lang="en-US" smtClean="0"/>
              <a:pPr/>
              <a:t>61</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257179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dirty="0"/>
              <a:t>Costos de los planes de medicamentos de Medicare: </a:t>
            </a:r>
            <a:br>
              <a:rPr lang="es-US" sz="3000" dirty="0"/>
            </a:br>
            <a:r>
              <a:rPr lang="es-US" sz="3000" dirty="0"/>
              <a:t>Lo que usted paga en 2023</a:t>
            </a:r>
          </a:p>
        </p:txBody>
      </p:sp>
      <p:sp>
        <p:nvSpPr>
          <p:cNvPr id="11" name="Content Placeholder 7"/>
          <p:cNvSpPr txBox="1">
            <a:spLocks/>
          </p:cNvSpPr>
          <p:nvPr/>
        </p:nvSpPr>
        <p:spPr>
          <a:xfrm>
            <a:off x="667512" y="1269031"/>
            <a:ext cx="6742174" cy="475719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None/>
              <a:tabLst/>
              <a:defRPr/>
            </a:pPr>
            <a:r>
              <a:rPr kumimoji="0" lang="es-US" sz="2400" b="1"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La mayoría de la gente pagará:</a:t>
            </a:r>
          </a:p>
          <a:p>
            <a:pPr marL="548640" marR="0" lvl="1" indent="-274320"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s-US" sz="200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Una </a:t>
            </a:r>
            <a:r>
              <a:rPr kumimoji="0" lang="es-US" sz="2000" b="1"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prima</a:t>
            </a:r>
            <a:r>
              <a:rPr kumimoji="0" lang="es-US" sz="200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 mensual (varía por plan e ingreso)</a:t>
            </a:r>
          </a:p>
          <a:p>
            <a:pPr marL="548640" marR="0" lvl="1" indent="-274320"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s-US" sz="200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Un </a:t>
            </a:r>
            <a:r>
              <a:rPr kumimoji="0" lang="es-US" sz="2000" b="1"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deducible</a:t>
            </a:r>
            <a:r>
              <a:rPr kumimoji="0" lang="es-US" sz="200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 anual (si corresponde)</a:t>
            </a:r>
          </a:p>
          <a:p>
            <a:pPr marL="548640" marR="0" lvl="1" indent="-274320"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s-US" sz="2000" b="1"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Copagos o </a:t>
            </a:r>
            <a:r>
              <a:rPr kumimoji="0" lang="es-US" sz="2000" b="1" i="0" u="none" strike="noStrike" cap="none" normalizeH="0" baseline="0" noProof="0" dirty="0" err="1">
                <a:ln>
                  <a:noFill/>
                </a:ln>
                <a:solidFill>
                  <a:srgbClr val="00529B"/>
                </a:solidFill>
                <a:effectLst/>
                <a:uLnTx/>
                <a:uFillTx/>
                <a:latin typeface="Arial" panose="020B0604020202020204" pitchFamily="34" charset="0"/>
                <a:cs typeface="Arial" panose="020B0604020202020204" pitchFamily="34" charset="0"/>
              </a:rPr>
              <a:t>coseguro</a:t>
            </a:r>
            <a:r>
              <a:rPr kumimoji="0" lang="es-US" sz="2000" b="1"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a:t>
            </a:r>
          </a:p>
          <a:p>
            <a:pPr marL="548640" marR="0" lvl="1" indent="-274320"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s-US" sz="200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Gastos</a:t>
            </a:r>
            <a:r>
              <a:rPr kumimoji="0" lang="es-US" sz="2000" b="1"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 de bolsillo </a:t>
            </a:r>
          </a:p>
          <a:p>
            <a:pPr marL="1097280" lvl="2" indent="-274320">
              <a:spcBef>
                <a:spcPts val="0"/>
              </a:spcBef>
              <a:spcAft>
                <a:spcPts val="1200"/>
              </a:spcAft>
              <a:buSzTx/>
              <a:buFont typeface="Arial" panose="05000000000000000000" pitchFamily="2" charset="2"/>
              <a:buChar char="•"/>
              <a:defRPr/>
            </a:pPr>
            <a:r>
              <a:rPr kumimoji="0" lang="es-US" sz="160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Un </a:t>
            </a:r>
            <a:r>
              <a:rPr kumimoji="0" lang="es-US" sz="1600" b="1"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porcentaje </a:t>
            </a:r>
            <a:r>
              <a:rPr kumimoji="0" lang="es-US" sz="160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del costo mientras está en la brecha de cobertura, que comienza en $4,660 para los gastos</a:t>
            </a:r>
            <a:r>
              <a:rPr lang="es-US" sz="1600" dirty="0">
                <a:solidFill>
                  <a:srgbClr val="00529B"/>
                </a:solidFill>
                <a:latin typeface="Arial" panose="020B0604020202020204" pitchFamily="34" charset="0"/>
                <a:cs typeface="Arial" panose="020B0604020202020204" pitchFamily="34" charset="0"/>
              </a:rPr>
              <a:t> de bolsillo en </a:t>
            </a:r>
            <a:r>
              <a:rPr kumimoji="0" lang="es-US" sz="160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2023.</a:t>
            </a:r>
          </a:p>
          <a:p>
            <a:pPr marL="1097280" lvl="2" indent="-274320">
              <a:spcBef>
                <a:spcPts val="0"/>
              </a:spcBef>
              <a:spcAft>
                <a:spcPts val="1200"/>
              </a:spcAft>
              <a:buSzTx/>
              <a:buFont typeface="Arial" panose="05000000000000000000" pitchFamily="2" charset="2"/>
              <a:buChar char="•"/>
              <a:defRPr/>
            </a:pPr>
            <a:r>
              <a:rPr kumimoji="0" lang="es-US" sz="1600" b="1"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Muy poco</a:t>
            </a:r>
            <a:r>
              <a:rPr kumimoji="0" lang="es-US" sz="160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 después de gastar $7,400 de su bolsillo en 2023, </a:t>
            </a:r>
            <a:r>
              <a:rPr kumimoji="0" lang="es-US" sz="16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automáticamente obtendrá cobertura catastrófica.</a:t>
            </a:r>
          </a:p>
        </p:txBody>
      </p:sp>
      <p:pic>
        <p:nvPicPr>
          <p:cNvPr id="6" name="Picture 5" descr="Foto de una persona sosteniendo una tarjeta de crédito y trabajando en una computadora portátil">
            <a:extLst>
              <a:ext uri="{FF2B5EF4-FFF2-40B4-BE49-F238E27FC236}">
                <a16:creationId xmlns:a16="http://schemas.microsoft.com/office/drawing/2014/main" id="{01C59D5E-A151-43CC-93F0-BC7A1D399A4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409686" y="2057399"/>
            <a:ext cx="4114800" cy="2953011"/>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3CF7365C-4341-4F6D-832E-D20CA390F580}"/>
              </a:ext>
            </a:extLst>
          </p:cNvPr>
          <p:cNvSpPr>
            <a:spLocks noGrp="1"/>
          </p:cNvSpPr>
          <p:nvPr>
            <p:ph type="sldNum" sz="quarter" idx="12"/>
          </p:nvPr>
        </p:nvSpPr>
        <p:spPr/>
        <p:txBody>
          <a:bodyPr/>
          <a:lstStyle/>
          <a:p>
            <a:fld id="{48F63A3B-78C7-47BE-AE5E-E10140E04643}" type="slidenum">
              <a:rPr lang="en-US" smtClean="0"/>
              <a:pPr/>
              <a:t>62</a:t>
            </a:fld>
            <a:endParaRPr lang="en-US"/>
          </a:p>
        </p:txBody>
      </p:sp>
      <p:sp>
        <p:nvSpPr>
          <p:cNvPr id="3" name="Footer Placeholder 2">
            <a:extLst>
              <a:ext uri="{FF2B5EF4-FFF2-40B4-BE49-F238E27FC236}">
                <a16:creationId xmlns:a16="http://schemas.microsoft.com/office/drawing/2014/main" id="{06DE2F4C-04DF-364C-AEF2-DC82794718C5}"/>
              </a:ext>
            </a:extLst>
          </p:cNvPr>
          <p:cNvSpPr>
            <a:spLocks noGrp="1"/>
          </p:cNvSpPr>
          <p:nvPr>
            <p:ph type="ftr" sz="quarter" idx="11"/>
          </p:nvPr>
        </p:nvSpPr>
        <p:spPr/>
        <p:txBody>
          <a:bodyPr/>
          <a:lstStyle/>
          <a:p>
            <a:r>
              <a:rPr lang="es-US"/>
              <a:t>Comenzando con Medicare</a:t>
            </a:r>
          </a:p>
        </p:txBody>
      </p:sp>
      <p:sp>
        <p:nvSpPr>
          <p:cNvPr id="2" name="Date Placeholder 1">
            <a:extLst>
              <a:ext uri="{FF2B5EF4-FFF2-40B4-BE49-F238E27FC236}">
                <a16:creationId xmlns:a16="http://schemas.microsoft.com/office/drawing/2014/main" id="{C6E7F8D9-CED2-CD4D-A286-87F1F7D1E672}"/>
              </a:ext>
            </a:extLst>
          </p:cNvPr>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218670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12192000" cy="967723"/>
          </a:xfrm>
        </p:spPr>
        <p:txBody>
          <a:bodyPr>
            <a:noAutofit/>
          </a:bodyPr>
          <a:lstStyle/>
          <a:p>
            <a:pPr>
              <a:lnSpc>
                <a:spcPct val="100000"/>
              </a:lnSpc>
            </a:pPr>
            <a:r>
              <a:rPr lang="es-US" sz="2600" dirty="0">
                <a:solidFill>
                  <a:prstClr val="white"/>
                </a:solidFill>
              </a:rPr>
              <a:t>Importe de Ajuste Mensual Relacionado con el Ingreso (IRMAA, por sus siglas en inglés): Prima de la Parte D para 2023</a:t>
            </a:r>
          </a:p>
        </p:txBody>
      </p:sp>
      <p:sp>
        <p:nvSpPr>
          <p:cNvPr id="12" name="Rectangle 11">
            <a:extLst>
              <a:ext uri="{FF2B5EF4-FFF2-40B4-BE49-F238E27FC236}">
                <a16:creationId xmlns:a16="http://schemas.microsoft.com/office/drawing/2014/main" id="{EF0CBF38-3180-4098-8E3B-999492770A31}"/>
              </a:ext>
            </a:extLst>
          </p:cNvPr>
          <p:cNvSpPr/>
          <p:nvPr/>
        </p:nvSpPr>
        <p:spPr>
          <a:xfrm>
            <a:off x="153472" y="1034416"/>
            <a:ext cx="11916607" cy="400110"/>
          </a:xfrm>
          <a:prstGeom prst="rect">
            <a:avLst/>
          </a:prstGeom>
        </p:spPr>
        <p:txBody>
          <a:bodyPr wrap="square">
            <a:spAutoFit/>
          </a:bodyPr>
          <a:lstStyle/>
          <a:p>
            <a:pPr marL="215265">
              <a:spcAft>
                <a:spcPts val="50"/>
              </a:spcAft>
            </a:pPr>
            <a:r>
              <a:rPr lang="es-US" sz="2000" b="1" dirty="0">
                <a:solidFill>
                  <a:srgbClr val="00529B"/>
                </a:solidFill>
                <a:latin typeface="Arial" panose="020B0604020202020204" pitchFamily="34" charset="0"/>
                <a:ea typeface="Calibri" panose="020F0502020204030204" pitchFamily="34" charset="0"/>
                <a:cs typeface="Arial" panose="020B0604020202020204" pitchFamily="34" charset="0"/>
              </a:rPr>
              <a:t>Si su situación de declaración impositiva y sus ingresos anuales en 2021 fueron como sigue:</a:t>
            </a:r>
          </a:p>
        </p:txBody>
      </p:sp>
      <p:graphicFrame>
        <p:nvGraphicFramePr>
          <p:cNvPr id="10" name="Content Placeholder 8" descr="Tabla que muestra la prima mensual de la Parte D IRMAA según tarifas y estados de declaración de impuestos individuales y conjuntos. Los detalles se incluyen en las notas del orador."/>
          <p:cNvGraphicFramePr>
            <a:graphicFrameLocks/>
          </p:cNvGraphicFramePr>
          <p:nvPr>
            <p:extLst>
              <p:ext uri="{D42A27DB-BD31-4B8C-83A1-F6EECF244321}">
                <p14:modId xmlns:p14="http://schemas.microsoft.com/office/powerpoint/2010/main" val="2061251865"/>
              </p:ext>
            </p:extLst>
          </p:nvPr>
        </p:nvGraphicFramePr>
        <p:xfrm>
          <a:off x="261809" y="1615801"/>
          <a:ext cx="11618224" cy="4799042"/>
        </p:xfrm>
        <a:graphic>
          <a:graphicData uri="http://schemas.openxmlformats.org/drawingml/2006/table">
            <a:tbl>
              <a:tblPr firstRow="1" bandRow="1">
                <a:tableStyleId>{5FD0F851-EC5A-4D38-B0AD-8093EC10F338}</a:tableStyleId>
              </a:tblPr>
              <a:tblGrid>
                <a:gridCol w="3287308">
                  <a:extLst>
                    <a:ext uri="{9D8B030D-6E8A-4147-A177-3AD203B41FA5}">
                      <a16:colId xmlns:a16="http://schemas.microsoft.com/office/drawing/2014/main" val="20000"/>
                    </a:ext>
                  </a:extLst>
                </a:gridCol>
                <a:gridCol w="2960170">
                  <a:extLst>
                    <a:ext uri="{9D8B030D-6E8A-4147-A177-3AD203B41FA5}">
                      <a16:colId xmlns:a16="http://schemas.microsoft.com/office/drawing/2014/main" val="20001"/>
                    </a:ext>
                  </a:extLst>
                </a:gridCol>
                <a:gridCol w="2971520">
                  <a:extLst>
                    <a:ext uri="{9D8B030D-6E8A-4147-A177-3AD203B41FA5}">
                      <a16:colId xmlns:a16="http://schemas.microsoft.com/office/drawing/2014/main" val="20002"/>
                    </a:ext>
                  </a:extLst>
                </a:gridCol>
                <a:gridCol w="2399226">
                  <a:extLst>
                    <a:ext uri="{9D8B030D-6E8A-4147-A177-3AD203B41FA5}">
                      <a16:colId xmlns:a16="http://schemas.microsoft.com/office/drawing/2014/main" val="20003"/>
                    </a:ext>
                  </a:extLst>
                </a:gridCol>
              </a:tblGrid>
              <a:tr h="103114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ts val="2000"/>
                        </a:lnSpc>
                        <a:spcBef>
                          <a:spcPts val="0"/>
                        </a:spcBef>
                        <a:spcAft>
                          <a:spcPts val="1200"/>
                        </a:spcAft>
                      </a:pPr>
                      <a:r>
                        <a:rPr lang="es-US" sz="1800" dirty="0">
                          <a:solidFill>
                            <a:srgbClr val="00529B"/>
                          </a:solidFill>
                        </a:rPr>
                        <a:t>Presentar una declaración de impuestos individual</a:t>
                      </a:r>
                    </a:p>
                  </a:txBody>
                  <a:tcPr marL="51435" marR="51435"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ts val="2000"/>
                        </a:lnSpc>
                        <a:spcBef>
                          <a:spcPts val="0"/>
                        </a:spcBef>
                        <a:spcAft>
                          <a:spcPts val="1200"/>
                        </a:spcAft>
                      </a:pPr>
                      <a:r>
                        <a:rPr lang="es-US" sz="1800" dirty="0">
                          <a:solidFill>
                            <a:srgbClr val="00529B"/>
                          </a:solidFill>
                        </a:rPr>
                        <a:t>Presentar una declaración de impuestos conjunta</a:t>
                      </a:r>
                    </a:p>
                  </a:txBody>
                  <a:tcPr marL="51435" marR="5143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ts val="2000"/>
                        </a:lnSpc>
                        <a:spcBef>
                          <a:spcPts val="0"/>
                        </a:spcBef>
                        <a:spcAft>
                          <a:spcPts val="1200"/>
                        </a:spcAft>
                      </a:pPr>
                      <a:r>
                        <a:rPr lang="es-US" sz="1800" dirty="0">
                          <a:solidFill>
                            <a:srgbClr val="00529B"/>
                          </a:solidFill>
                        </a:rPr>
                        <a:t>Presentar una declaración de impuestos conyugal y separada</a:t>
                      </a:r>
                    </a:p>
                  </a:txBody>
                  <a:tcPr marL="51435" marR="5143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ts val="2000"/>
                        </a:lnSpc>
                        <a:spcBef>
                          <a:spcPts val="0"/>
                        </a:spcBef>
                        <a:spcAft>
                          <a:spcPts val="1200"/>
                        </a:spcAft>
                      </a:pPr>
                      <a:r>
                        <a:rPr lang="es-US" sz="1800" dirty="0">
                          <a:solidFill>
                            <a:srgbClr val="00529B"/>
                          </a:solidFill>
                        </a:rPr>
                        <a:t>Usted paga cada mes (en 2023)</a:t>
                      </a:r>
                    </a:p>
                  </a:txBody>
                  <a:tcPr marL="51435" marR="51435"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4500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dirty="0">
                          <a:solidFill>
                            <a:srgbClr val="00529B"/>
                          </a:solidFill>
                        </a:rPr>
                        <a:t>$97,000 o menos</a:t>
                      </a: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dirty="0">
                          <a:solidFill>
                            <a:srgbClr val="00529B"/>
                          </a:solidFill>
                        </a:rPr>
                        <a:t>$194,000 o menos</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a:solidFill>
                            <a:srgbClr val="00529B"/>
                          </a:solidFill>
                        </a:rPr>
                        <a:t>$97,000 o menos</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s-US" sz="1800">
                          <a:solidFill>
                            <a:srgbClr val="00529B"/>
                          </a:solidFill>
                        </a:rPr>
                        <a:t>La prima de su plan (YPP, por sus siglas en inglés)</a:t>
                      </a: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a:solidFill>
                            <a:srgbClr val="00529B"/>
                          </a:solidFill>
                        </a:rPr>
                        <a:t>Más de $97,000 hasta $123,000 </a:t>
                      </a: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baseline="0" dirty="0">
                          <a:solidFill>
                            <a:srgbClr val="00529B"/>
                          </a:solidFill>
                        </a:rPr>
                        <a:t>Más de $194,000 hasta $246,000</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baseline="0" dirty="0">
                          <a:solidFill>
                            <a:srgbClr val="00529B"/>
                          </a:solidFill>
                        </a:rPr>
                        <a:t>No corresponde</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s-US" sz="1800">
                          <a:solidFill>
                            <a:srgbClr val="00529B"/>
                          </a:solidFill>
                        </a:rPr>
                        <a:t>$12.20 + YPP </a:t>
                      </a: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2"/>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a:solidFill>
                            <a:srgbClr val="00529B"/>
                          </a:solidFill>
                        </a:rPr>
                        <a:t>Más de $123,000 hasta $153,000 </a:t>
                      </a: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dirty="0">
                          <a:solidFill>
                            <a:srgbClr val="00529B"/>
                          </a:solidFill>
                        </a:rPr>
                        <a:t>Más de $246,000 hasta $306,000</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dirty="0">
                          <a:solidFill>
                            <a:srgbClr val="00529B"/>
                          </a:solidFill>
                        </a:rPr>
                        <a:t>No corresponde</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s-US" sz="1800">
                          <a:solidFill>
                            <a:srgbClr val="00529B"/>
                          </a:solidFill>
                        </a:rPr>
                        <a:t>$31.50 + YPP</a:t>
                      </a: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3"/>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baseline="0">
                          <a:solidFill>
                            <a:srgbClr val="00529B"/>
                          </a:solidFill>
                        </a:rPr>
                        <a:t>Más de $153,000 hasta $183,000 </a:t>
                      </a: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a:solidFill>
                            <a:srgbClr val="00529B"/>
                          </a:solidFill>
                        </a:rPr>
                        <a:t>Más de $306,000 hasta $366,000</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dirty="0">
                          <a:solidFill>
                            <a:srgbClr val="00529B"/>
                          </a:solidFill>
                        </a:rPr>
                        <a:t>No corresponde</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s-US" sz="1800" dirty="0">
                          <a:solidFill>
                            <a:srgbClr val="00529B"/>
                          </a:solidFill>
                        </a:rPr>
                        <a:t>$50.70 + YPP</a:t>
                      </a: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4"/>
                  </a:ext>
                </a:extLst>
              </a:tr>
              <a:tr h="6809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baseline="0">
                          <a:solidFill>
                            <a:srgbClr val="00529B"/>
                          </a:solidFill>
                        </a:rPr>
                        <a:t>Más de $183,000 y menos de $500,000</a:t>
                      </a: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a:solidFill>
                            <a:srgbClr val="00529B"/>
                          </a:solidFill>
                        </a:rPr>
                        <a:t>Más de $366,000 y menos de $750,000</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dirty="0">
                          <a:solidFill>
                            <a:srgbClr val="00529B"/>
                          </a:solidFill>
                        </a:rPr>
                        <a:t>Más de $97,000 y menos de $403,000</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s-US" sz="1800" dirty="0">
                          <a:solidFill>
                            <a:srgbClr val="00529B"/>
                          </a:solidFill>
                        </a:rPr>
                        <a:t>$70.00 + YPP</a:t>
                      </a:r>
                    </a:p>
                    <a:p>
                      <a:pPr marL="0" marR="0" indent="0" algn="l" defTabSz="914400" rtl="0" eaLnBrk="1" fontAlgn="auto" latinLnBrk="0" hangingPunct="1">
                        <a:lnSpc>
                          <a:spcPct val="100000"/>
                        </a:lnSpc>
                        <a:spcBef>
                          <a:spcPts val="0"/>
                        </a:spcBef>
                        <a:spcAft>
                          <a:spcPts val="1200"/>
                        </a:spcAft>
                        <a:buClrTx/>
                        <a:buSzTx/>
                        <a:buFontTx/>
                        <a:buNone/>
                        <a:tabLst/>
                        <a:defRPr/>
                      </a:pP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6"/>
                  </a:ext>
                </a:extLst>
              </a:tr>
              <a:tr h="41835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a:solidFill>
                            <a:srgbClr val="00529B"/>
                          </a:solidFill>
                        </a:rPr>
                        <a:t>$500,000 o más</a:t>
                      </a: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a:solidFill>
                            <a:srgbClr val="00529B"/>
                          </a:solidFill>
                        </a:rPr>
                        <a:t>$750,000 o más</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dirty="0">
                          <a:solidFill>
                            <a:srgbClr val="00529B"/>
                          </a:solidFill>
                        </a:rPr>
                        <a:t>$403,000 o más</a:t>
                      </a: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s-US" sz="1800" dirty="0">
                          <a:solidFill>
                            <a:srgbClr val="00529B"/>
                          </a:solidFill>
                        </a:rPr>
                        <a:t>$76.40 + YPP </a:t>
                      </a: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5"/>
                  </a:ext>
                </a:extLst>
              </a:tr>
            </a:tbl>
          </a:graphicData>
        </a:graphic>
      </p:graphicFrame>
      <p:sp>
        <p:nvSpPr>
          <p:cNvPr id="4" name="Slide Number Placeholder 3">
            <a:extLst>
              <a:ext uri="{FF2B5EF4-FFF2-40B4-BE49-F238E27FC236}">
                <a16:creationId xmlns:a16="http://schemas.microsoft.com/office/drawing/2014/main" id="{DD70DDB6-2CE7-4D2E-8C13-867590F5C118}"/>
              </a:ext>
            </a:extLst>
          </p:cNvPr>
          <p:cNvSpPr>
            <a:spLocks noGrp="1"/>
          </p:cNvSpPr>
          <p:nvPr>
            <p:ph type="sldNum" sz="quarter" idx="12"/>
          </p:nvPr>
        </p:nvSpPr>
        <p:spPr/>
        <p:txBody>
          <a:bodyPr/>
          <a:lstStyle/>
          <a:p>
            <a:fld id="{48F63A3B-78C7-47BE-AE5E-E10140E04643}" type="slidenum">
              <a:rPr lang="en-US" smtClean="0"/>
              <a:pPr/>
              <a:t>63</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29848567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Multa por inscripción tardía en la Parte D de 2023</a:t>
            </a:r>
          </a:p>
        </p:txBody>
      </p:sp>
      <p:sp>
        <p:nvSpPr>
          <p:cNvPr id="20" name="Rectangle 19">
            <a:extLst>
              <a:ext uri="{FF2B5EF4-FFF2-40B4-BE49-F238E27FC236}">
                <a16:creationId xmlns:a16="http://schemas.microsoft.com/office/drawing/2014/main" id="{DF74E4F5-431E-46D1-8E11-440434E9CA13}"/>
              </a:ext>
            </a:extLst>
          </p:cNvPr>
          <p:cNvSpPr/>
          <p:nvPr/>
        </p:nvSpPr>
        <p:spPr>
          <a:xfrm>
            <a:off x="385011" y="1354805"/>
            <a:ext cx="11232682" cy="5109091"/>
          </a:xfrm>
          <a:prstGeom prst="rect">
            <a:avLst/>
          </a:prstGeom>
        </p:spPr>
        <p:txBody>
          <a:bodyPr wrap="square">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indent="-274320">
              <a:spcAft>
                <a:spcPts val="1200"/>
              </a:spcAft>
              <a:buFont typeface="Wingdings" panose="05000000000000000000" pitchFamily="2" charset="2"/>
              <a:buChar char="§"/>
            </a:pPr>
            <a:r>
              <a:rPr lang="es-US" sz="2800" dirty="0">
                <a:solidFill>
                  <a:srgbClr val="00529B"/>
                </a:solidFill>
                <a:latin typeface="Arial" panose="020B0604020202020204" pitchFamily="34" charset="0"/>
                <a:cs typeface="Arial" panose="020B0604020202020204" pitchFamily="34" charset="0"/>
              </a:rPr>
              <a:t>Es posible que deba pagar más si espera para inscribirse, a menos que tenga:</a:t>
            </a:r>
          </a:p>
          <a:p>
            <a:pPr marL="548640" indent="-274320">
              <a:spcAft>
                <a:spcPts val="1200"/>
              </a:spcAft>
              <a:buFont typeface="Arial" panose="020B0604020202020204" pitchFamily="34" charset="0"/>
              <a:buChar char="•"/>
            </a:pPr>
            <a:r>
              <a:rPr lang="es-US" sz="2400" dirty="0">
                <a:solidFill>
                  <a:srgbClr val="00529B"/>
                </a:solidFill>
                <a:latin typeface="Arial" panose="020B0604020202020204" pitchFamily="34" charset="0"/>
                <a:cs typeface="Arial" panose="020B0604020202020204" pitchFamily="34" charset="0"/>
              </a:rPr>
              <a:t>Cobertura acreditable para medicamentos.</a:t>
            </a:r>
          </a:p>
          <a:p>
            <a:pPr marL="548640" indent="-274320">
              <a:spcAft>
                <a:spcPts val="1200"/>
              </a:spcAft>
              <a:buFont typeface="Arial" panose="020B0604020202020204" pitchFamily="34" charset="0"/>
              <a:buChar char="•"/>
            </a:pPr>
            <a:r>
              <a:rPr lang="es-US" sz="2400" dirty="0">
                <a:solidFill>
                  <a:srgbClr val="00529B"/>
                </a:solidFill>
                <a:latin typeface="Arial" panose="020B0604020202020204" pitchFamily="34" charset="0"/>
                <a:cs typeface="Arial" panose="020B0604020202020204" pitchFamily="34" charset="0"/>
              </a:rPr>
              <a:t>Ayuda Adicional.</a:t>
            </a:r>
          </a:p>
          <a:p>
            <a:pPr marL="274320" indent="-274320">
              <a:spcAft>
                <a:spcPts val="1200"/>
              </a:spcAft>
              <a:buFont typeface="Wingdings" panose="05000000000000000000" pitchFamily="2" charset="2"/>
              <a:buChar char="§"/>
            </a:pPr>
            <a:r>
              <a:rPr lang="es-US" sz="2800" dirty="0">
                <a:solidFill>
                  <a:srgbClr val="00529B"/>
                </a:solidFill>
                <a:latin typeface="Arial" panose="020B0604020202020204" pitchFamily="34" charset="0"/>
                <a:cs typeface="Arial" panose="020B0604020202020204" pitchFamily="34" charset="0"/>
              </a:rPr>
              <a:t>Pagará la multa mientras tenga cobertura.</a:t>
            </a:r>
          </a:p>
          <a:p>
            <a:pPr marL="548640" indent="-274320">
              <a:spcAft>
                <a:spcPts val="1200"/>
              </a:spcAft>
              <a:buFont typeface="Arial" panose="020B0604020202020204" pitchFamily="34" charset="0"/>
              <a:buChar char="•"/>
            </a:pPr>
            <a:r>
              <a:rPr lang="es-US" sz="2400" dirty="0">
                <a:solidFill>
                  <a:srgbClr val="00529B"/>
                </a:solidFill>
                <a:latin typeface="Arial" panose="020B0604020202020204" pitchFamily="34" charset="0"/>
                <a:cs typeface="Arial" panose="020B0604020202020204" pitchFamily="34" charset="0"/>
              </a:rPr>
              <a:t>1 % por cada mes completo elegible y sin cobertura de medicamentos acreditable.</a:t>
            </a:r>
          </a:p>
          <a:p>
            <a:pPr marL="548640" indent="-274320">
              <a:spcAft>
                <a:spcPts val="1200"/>
              </a:spcAft>
              <a:buFont typeface="Arial" panose="020B0604020202020204" pitchFamily="34" charset="0"/>
              <a:buChar char="•"/>
            </a:pPr>
            <a:r>
              <a:rPr lang="es-US" sz="2400" dirty="0">
                <a:solidFill>
                  <a:srgbClr val="00529B"/>
                </a:solidFill>
                <a:latin typeface="Arial" panose="020B0604020202020204" pitchFamily="34" charset="0"/>
                <a:cs typeface="Arial" panose="020B0604020202020204" pitchFamily="34" charset="0"/>
              </a:rPr>
              <a:t>Multiplique el porcentaje por la prima base del beneficiario ($32.74 en 2023).</a:t>
            </a:r>
          </a:p>
          <a:p>
            <a:pPr marL="548640" indent="-274320">
              <a:spcAft>
                <a:spcPts val="1200"/>
              </a:spcAft>
              <a:buFont typeface="Arial" panose="020B0604020202020204" pitchFamily="34" charset="0"/>
              <a:buChar char="•"/>
            </a:pPr>
            <a:r>
              <a:rPr lang="es-US" sz="2400" dirty="0">
                <a:solidFill>
                  <a:srgbClr val="00529B"/>
                </a:solidFill>
                <a:latin typeface="Arial" panose="020B0604020202020204" pitchFamily="34" charset="0"/>
                <a:cs typeface="Arial" panose="020B0604020202020204" pitchFamily="34" charset="0"/>
              </a:rPr>
              <a:t>El monto cambia cada año.</a:t>
            </a:r>
          </a:p>
          <a:p>
            <a:endParaRPr lang="en-US" sz="2800" b="1" dirty="0">
              <a:solidFill>
                <a:srgbClr val="00529B"/>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3A61CD86-B1A1-40BF-B1D5-26A605258F5C}"/>
              </a:ext>
            </a:extLst>
          </p:cNvPr>
          <p:cNvSpPr>
            <a:spLocks noGrp="1"/>
          </p:cNvSpPr>
          <p:nvPr>
            <p:ph type="sldNum" sz="quarter" idx="12"/>
          </p:nvPr>
        </p:nvSpPr>
        <p:spPr/>
        <p:txBody>
          <a:bodyPr/>
          <a:lstStyle/>
          <a:p>
            <a:fld id="{48F63A3B-78C7-47BE-AE5E-E10140E04643}" type="slidenum">
              <a:rPr lang="en-US" smtClean="0"/>
              <a:pPr/>
              <a:t>64</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96400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¿Quiénes pueden inscribirse para la Parte D?</a:t>
            </a:r>
          </a:p>
        </p:txBody>
      </p:sp>
      <p:graphicFrame>
        <p:nvGraphicFramePr>
          <p:cNvPr id="11" name="Table 5" descr="Tabla que muestra el requisito para unirse a un plan de medicamentos de Medicare y el del plan Medicare Advantage con cobertura de medicamentos.">
            <a:extLst>
              <a:ext uri="{FF2B5EF4-FFF2-40B4-BE49-F238E27FC236}">
                <a16:creationId xmlns:a16="http://schemas.microsoft.com/office/drawing/2014/main" id="{B953D5E7-21F1-480D-9A30-84314EF65E76}"/>
              </a:ext>
            </a:extLst>
          </p:cNvPr>
          <p:cNvGraphicFramePr>
            <a:graphicFrameLocks noGrp="1"/>
          </p:cNvGraphicFramePr>
          <p:nvPr>
            <p:extLst>
              <p:ext uri="{D42A27DB-BD31-4B8C-83A1-F6EECF244321}">
                <p14:modId xmlns:p14="http://schemas.microsoft.com/office/powerpoint/2010/main" val="700547762"/>
              </p:ext>
            </p:extLst>
          </p:nvPr>
        </p:nvGraphicFramePr>
        <p:xfrm>
          <a:off x="737519" y="1675949"/>
          <a:ext cx="10443026" cy="3271520"/>
        </p:xfrm>
        <a:graphic>
          <a:graphicData uri="http://schemas.openxmlformats.org/drawingml/2006/table">
            <a:tbl>
              <a:tblPr firstRow="1" bandRow="1">
                <a:tableStyleId>{5FD0F851-EC5A-4D38-B0AD-8093EC10F338}</a:tableStyleId>
              </a:tblPr>
              <a:tblGrid>
                <a:gridCol w="1368360">
                  <a:extLst>
                    <a:ext uri="{9D8B030D-6E8A-4147-A177-3AD203B41FA5}">
                      <a16:colId xmlns:a16="http://schemas.microsoft.com/office/drawing/2014/main" val="12145258"/>
                    </a:ext>
                  </a:extLst>
                </a:gridCol>
                <a:gridCol w="4794766">
                  <a:extLst>
                    <a:ext uri="{9D8B030D-6E8A-4147-A177-3AD203B41FA5}">
                      <a16:colId xmlns:a16="http://schemas.microsoft.com/office/drawing/2014/main" val="3786121425"/>
                    </a:ext>
                  </a:extLst>
                </a:gridCol>
                <a:gridCol w="4279900">
                  <a:extLst>
                    <a:ext uri="{9D8B030D-6E8A-4147-A177-3AD203B41FA5}">
                      <a16:colId xmlns:a16="http://schemas.microsoft.com/office/drawing/2014/main" val="2983801956"/>
                    </a:ext>
                  </a:extLst>
                </a:gridCol>
              </a:tblGrid>
              <a:tr h="844374">
                <a:tc>
                  <a:txBody>
                    <a:bodyPr/>
                    <a:lstStyle/>
                    <a:p>
                      <a:pPr marL="457200" algn="l" rtl="0">
                        <a:spcAft>
                          <a:spcPts val="1200"/>
                        </a:spcAft>
                      </a:pPr>
                      <a:endParaRPr lang="en-US" sz="2600" dirty="0">
                        <a:solidFill>
                          <a:srgbClr val="00529B"/>
                        </a:solidFill>
                        <a:latin typeface="+mn-lt"/>
                      </a:endParaRPr>
                    </a:p>
                  </a:txBody>
                  <a:tcPr anchor="ctr">
                    <a:lnR w="12700" cap="flat" cmpd="sng" algn="ctr">
                      <a:solidFill>
                        <a:schemeClr val="accent5">
                          <a:lumMod val="40000"/>
                          <a:lumOff val="60000"/>
                        </a:schemeClr>
                      </a:solidFill>
                      <a:prstDash val="solid"/>
                      <a:round/>
                      <a:headEnd type="none" w="med" len="med"/>
                      <a:tailEnd type="none" w="med" len="med"/>
                    </a:lnR>
                  </a:tcPr>
                </a:tc>
                <a:tc>
                  <a:txBody>
                    <a:bodyPr/>
                    <a:lstStyle/>
                    <a:p>
                      <a:pPr algn="ctr">
                        <a:lnSpc>
                          <a:spcPts val="2900"/>
                        </a:lnSpc>
                        <a:spcAft>
                          <a:spcPts val="600"/>
                        </a:spcAft>
                      </a:pPr>
                      <a:r>
                        <a:rPr lang="es-US" sz="2600" dirty="0">
                          <a:solidFill>
                            <a:srgbClr val="00529B"/>
                          </a:solidFill>
                          <a:latin typeface="+mn-lt"/>
                        </a:rPr>
                        <a:t>Si desea inscribirse en un Plan de Medicamentos Medicare </a:t>
                      </a:r>
                    </a:p>
                  </a:txBody>
                  <a:tcPr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algn="ctr">
                        <a:lnSpc>
                          <a:spcPts val="2900"/>
                        </a:lnSpc>
                        <a:spcAft>
                          <a:spcPts val="600"/>
                        </a:spcAft>
                      </a:pPr>
                      <a:r>
                        <a:rPr lang="es-US" sz="2600" dirty="0">
                          <a:solidFill>
                            <a:srgbClr val="00529B"/>
                          </a:solidFill>
                          <a:latin typeface="+mn-lt"/>
                        </a:rPr>
                        <a:t>Si desea inscribirse en un Plan de Medicare </a:t>
                      </a:r>
                      <a:r>
                        <a:rPr lang="es-US" sz="2600" dirty="0" err="1">
                          <a:solidFill>
                            <a:srgbClr val="00529B"/>
                          </a:solidFill>
                          <a:latin typeface="+mn-lt"/>
                        </a:rPr>
                        <a:t>Advantage</a:t>
                      </a:r>
                      <a:r>
                        <a:rPr lang="es-US" sz="2600" dirty="0">
                          <a:solidFill>
                            <a:srgbClr val="00529B"/>
                          </a:solidFill>
                          <a:latin typeface="+mn-lt"/>
                        </a:rPr>
                        <a:t> con cobertura de medicamentos</a:t>
                      </a:r>
                    </a:p>
                  </a:txBody>
                  <a:tcPr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798851774"/>
                  </a:ext>
                </a:extLst>
              </a:tr>
              <a:tr h="1134285">
                <a:tc>
                  <a:txBody>
                    <a:bodyPr/>
                    <a:lstStyle/>
                    <a:p>
                      <a:pPr marL="0" marR="0" lvl="0" indent="0" algn="ctr" defTabSz="914400" rtl="0" eaLnBrk="1" fontAlgn="auto" latinLnBrk="0" hangingPunct="1">
                        <a:lnSpc>
                          <a:spcPct val="100000"/>
                        </a:lnSpc>
                        <a:spcBef>
                          <a:spcPts val="0"/>
                        </a:spcBef>
                        <a:spcAft>
                          <a:spcPts val="1200"/>
                        </a:spcAft>
                        <a:buClrTx/>
                        <a:buSzTx/>
                        <a:buFont typeface="Wingdings" panose="020B0604020202020204" pitchFamily="34" charset="0"/>
                        <a:buNone/>
                        <a:tabLst/>
                        <a:defRPr/>
                      </a:pPr>
                      <a:r>
                        <a:rPr lang="es-US" sz="2400" b="1">
                          <a:solidFill>
                            <a:srgbClr val="00529B"/>
                          </a:solidFill>
                          <a:latin typeface="+mn-lt"/>
                        </a:rPr>
                        <a:t>Usted debe tener</a:t>
                      </a:r>
                    </a:p>
                  </a:txBody>
                  <a:tcPr anchor="ctr">
                    <a:lnR w="12700" cap="flat" cmpd="sng" algn="ctr">
                      <a:solidFill>
                        <a:schemeClr val="accent5">
                          <a:lumMod val="40000"/>
                          <a:lumOff val="60000"/>
                        </a:schemeClr>
                      </a:solidFill>
                      <a:prstDash val="solid"/>
                      <a:round/>
                      <a:headEnd type="none" w="med" len="med"/>
                      <a:tailEnd type="none" w="med" len="med"/>
                    </a:lnR>
                  </a:tcPr>
                </a:tc>
                <a:tc>
                  <a:txBody>
                    <a:bodyPr/>
                    <a:lstStyle/>
                    <a:p>
                      <a:pPr algn="ctr">
                        <a:spcAft>
                          <a:spcPts val="600"/>
                        </a:spcAft>
                      </a:pPr>
                      <a:r>
                        <a:rPr lang="es-US" sz="2400" dirty="0">
                          <a:solidFill>
                            <a:srgbClr val="00529B"/>
                          </a:solidFill>
                          <a:latin typeface="+mn-lt"/>
                          <a:cs typeface="Arial" panose="020B0604020202020204" pitchFamily="34" charset="0"/>
                        </a:rPr>
                        <a:t>Medicare Parte A </a:t>
                      </a:r>
                      <a:br>
                        <a:rPr lang="es-US" sz="2400" dirty="0">
                          <a:solidFill>
                            <a:srgbClr val="00529B"/>
                          </a:solidFill>
                          <a:latin typeface="+mn-lt"/>
                          <a:cs typeface="Arial" panose="020B0604020202020204" pitchFamily="34" charset="0"/>
                        </a:rPr>
                      </a:br>
                      <a:r>
                        <a:rPr lang="es-US" sz="2400" dirty="0">
                          <a:solidFill>
                            <a:srgbClr val="00529B"/>
                          </a:solidFill>
                          <a:latin typeface="+mn-lt"/>
                          <a:cs typeface="Arial" panose="020B0604020202020204" pitchFamily="34" charset="0"/>
                        </a:rPr>
                        <a:t>(Seguro de Hospital) </a:t>
                      </a:r>
                    </a:p>
                    <a:p>
                      <a:pPr algn="ctr">
                        <a:spcAft>
                          <a:spcPts val="600"/>
                        </a:spcAft>
                      </a:pPr>
                      <a:r>
                        <a:rPr lang="es-US" sz="2400" b="1" dirty="0">
                          <a:solidFill>
                            <a:srgbClr val="00529B"/>
                          </a:solidFill>
                          <a:latin typeface="+mn-lt"/>
                          <a:cs typeface="Arial" panose="020B0604020202020204" pitchFamily="34" charset="0"/>
                        </a:rPr>
                        <a:t>y/o</a:t>
                      </a:r>
                    </a:p>
                    <a:p>
                      <a:pPr algn="ctr">
                        <a:spcAft>
                          <a:spcPts val="1200"/>
                        </a:spcAft>
                      </a:pPr>
                      <a:r>
                        <a:rPr lang="es-US" sz="2400" dirty="0">
                          <a:solidFill>
                            <a:srgbClr val="00529B"/>
                          </a:solidFill>
                          <a:latin typeface="+mn-lt"/>
                          <a:cs typeface="Arial" panose="020B0604020202020204" pitchFamily="34" charset="0"/>
                        </a:rPr>
                        <a:t>Medicare Parte B (Seguro Médico)</a:t>
                      </a: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algn="ctr">
                        <a:spcAft>
                          <a:spcPts val="600"/>
                        </a:spcAft>
                      </a:pPr>
                      <a:r>
                        <a:rPr lang="es-US" sz="2400" dirty="0">
                          <a:solidFill>
                            <a:srgbClr val="00529B"/>
                          </a:solidFill>
                          <a:latin typeface="+mn-lt"/>
                          <a:cs typeface="Arial" panose="020B0604020202020204" pitchFamily="34" charset="0"/>
                        </a:rPr>
                        <a:t>Parte A</a:t>
                      </a:r>
                      <a:br>
                        <a:rPr lang="es-US" sz="2400" dirty="0">
                          <a:solidFill>
                            <a:srgbClr val="00529B"/>
                          </a:solidFill>
                          <a:latin typeface="+mn-lt"/>
                          <a:cs typeface="Arial" panose="020B0604020202020204" pitchFamily="34" charset="0"/>
                        </a:rPr>
                      </a:br>
                      <a:r>
                        <a:rPr lang="es-US" sz="2400" b="1" dirty="0">
                          <a:solidFill>
                            <a:srgbClr val="00529B"/>
                          </a:solidFill>
                          <a:latin typeface="+mn-lt"/>
                          <a:cs typeface="Arial" panose="020B0604020202020204" pitchFamily="34" charset="0"/>
                        </a:rPr>
                        <a:t>y</a:t>
                      </a:r>
                      <a:br>
                        <a:rPr lang="es-US" sz="2400" dirty="0">
                          <a:solidFill>
                            <a:srgbClr val="00529B"/>
                          </a:solidFill>
                          <a:latin typeface="+mn-lt"/>
                          <a:cs typeface="Arial" panose="020B0604020202020204" pitchFamily="34" charset="0"/>
                        </a:rPr>
                      </a:br>
                      <a:r>
                        <a:rPr lang="es-US" sz="2400" dirty="0">
                          <a:solidFill>
                            <a:srgbClr val="00529B"/>
                          </a:solidFill>
                          <a:latin typeface="+mn-lt"/>
                          <a:cs typeface="Arial" panose="020B0604020202020204" pitchFamily="34" charset="0"/>
                        </a:rPr>
                        <a:t>Parte B</a:t>
                      </a: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481986822"/>
                  </a:ext>
                </a:extLst>
              </a:tr>
            </a:tbl>
          </a:graphicData>
        </a:graphic>
      </p:graphicFrame>
      <p:sp>
        <p:nvSpPr>
          <p:cNvPr id="8" name="Freeform: Shape 7">
            <a:extLst>
              <a:ext uri="{FF2B5EF4-FFF2-40B4-BE49-F238E27FC236}">
                <a16:creationId xmlns:a16="http://schemas.microsoft.com/office/drawing/2014/main" id="{F93354BB-79AA-4471-ABD3-F9627715E968}"/>
              </a:ext>
              <a:ext uri="{C183D7F6-B498-43B3-948B-1728B52AA6E4}">
                <adec:decorative xmlns:adec="http://schemas.microsoft.com/office/drawing/2017/decorative" val="1"/>
              </a:ext>
            </a:extLst>
          </p:cNvPr>
          <p:cNvSpPr>
            <a:spLocks noChangeAspect="1"/>
          </p:cNvSpPr>
          <p:nvPr/>
        </p:nvSpPr>
        <p:spPr>
          <a:xfrm>
            <a:off x="1154667" y="5499100"/>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2C19D93-C968-4D93-998E-BE4F21E03F94}"/>
              </a:ext>
            </a:extLst>
          </p:cNvPr>
          <p:cNvSpPr txBox="1"/>
          <p:nvPr/>
        </p:nvSpPr>
        <p:spPr>
          <a:xfrm>
            <a:off x="1435100" y="5435600"/>
            <a:ext cx="10058400" cy="646331"/>
          </a:xfrm>
          <a:prstGeom prst="rect">
            <a:avLst/>
          </a:prstGeom>
          <a:noFill/>
        </p:spPr>
        <p:txBody>
          <a:bodyPr wrap="square" rtlCol="0">
            <a:spAutoFit/>
          </a:bodyPr>
          <a:lstStyle/>
          <a:p>
            <a:r>
              <a:rPr lang="es-US" b="1">
                <a:solidFill>
                  <a:srgbClr val="00529B"/>
                </a:solidFill>
                <a:latin typeface="Arial" panose="020B0604020202020204" pitchFamily="34" charset="0"/>
                <a:cs typeface="Arial" panose="020B0604020202020204" pitchFamily="34" charset="0"/>
              </a:rPr>
              <a:t>NOTA: </a:t>
            </a:r>
            <a:r>
              <a:rPr lang="es-US">
                <a:solidFill>
                  <a:srgbClr val="00529B"/>
                </a:solidFill>
                <a:latin typeface="Arial" panose="020B0604020202020204" pitchFamily="34" charset="0"/>
                <a:cs typeface="Arial" panose="020B0604020202020204" pitchFamily="34" charset="0"/>
              </a:rPr>
              <a:t>Para inscribirse en cualquier plan de medicamentos o de salud de Medicare, debe ser ciudadano de EE. UU. o estar legalmente presente en los EE. UU.</a:t>
            </a:r>
          </a:p>
        </p:txBody>
      </p:sp>
      <p:sp>
        <p:nvSpPr>
          <p:cNvPr id="6" name="Slide Number Placeholder 5">
            <a:extLst>
              <a:ext uri="{FF2B5EF4-FFF2-40B4-BE49-F238E27FC236}">
                <a16:creationId xmlns:a16="http://schemas.microsoft.com/office/drawing/2014/main" id="{5D80C724-A9F8-411D-8DA2-3DB6F340CCF4}"/>
              </a:ext>
            </a:extLst>
          </p:cNvPr>
          <p:cNvSpPr>
            <a:spLocks noGrp="1"/>
          </p:cNvSpPr>
          <p:nvPr>
            <p:ph type="sldNum" sz="quarter" idx="12"/>
          </p:nvPr>
        </p:nvSpPr>
        <p:spPr/>
        <p:txBody>
          <a:bodyPr/>
          <a:lstStyle/>
          <a:p>
            <a:fld id="{48F63A3B-78C7-47BE-AE5E-E10140E04643}" type="slidenum">
              <a:rPr lang="en-US" smtClean="0"/>
              <a:pPr/>
              <a:t>65</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15053047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¿Cuándo puedo inscribirme en un plan de la Parte D?</a:t>
            </a:r>
          </a:p>
        </p:txBody>
      </p:sp>
      <p:grpSp>
        <p:nvGrpSpPr>
          <p:cNvPr id="37" name="Question 1" descr="Cuadro con bordes azules con el texto: ¿Puedo unirme durante mi Período de Inscripción Inicial (IEP, por sus siglas en inglés) de 7 meses? ">
            <a:extLst>
              <a:ext uri="{FF2B5EF4-FFF2-40B4-BE49-F238E27FC236}">
                <a16:creationId xmlns:a16="http://schemas.microsoft.com/office/drawing/2014/main" id="{EA4B4AB4-54C9-49ED-AA20-C5E65861F32C}"/>
              </a:ext>
            </a:extLst>
          </p:cNvPr>
          <p:cNvGrpSpPr/>
          <p:nvPr/>
        </p:nvGrpSpPr>
        <p:grpSpPr>
          <a:xfrm>
            <a:off x="924025" y="1737992"/>
            <a:ext cx="5196752" cy="1097280"/>
            <a:chOff x="924025" y="1981832"/>
            <a:chExt cx="5196752" cy="914400"/>
          </a:xfrm>
        </p:grpSpPr>
        <p:grpSp>
          <p:nvGrpSpPr>
            <p:cNvPr id="13" name="Item 1 - Q">
              <a:extLst>
                <a:ext uri="{FF2B5EF4-FFF2-40B4-BE49-F238E27FC236}">
                  <a16:creationId xmlns:a16="http://schemas.microsoft.com/office/drawing/2014/main" id="{6BA94AF5-47EB-40BD-A588-6178D0AF5F76}"/>
                </a:ext>
              </a:extLst>
            </p:cNvPr>
            <p:cNvGrpSpPr/>
            <p:nvPr/>
          </p:nvGrpSpPr>
          <p:grpSpPr>
            <a:xfrm>
              <a:off x="924025" y="1981832"/>
              <a:ext cx="5196752" cy="914400"/>
              <a:chOff x="1030705" y="1174112"/>
              <a:chExt cx="5196752" cy="914400"/>
            </a:xfrm>
          </p:grpSpPr>
          <p:sp>
            <p:nvSpPr>
              <p:cNvPr id="14" name="Rectangle: Rounded Corners 13">
                <a:extLst>
                  <a:ext uri="{FF2B5EF4-FFF2-40B4-BE49-F238E27FC236}">
                    <a16:creationId xmlns:a16="http://schemas.microsoft.com/office/drawing/2014/main" id="{B523EDAF-9510-4B3F-B9F1-5E61549EF2DC}"/>
                  </a:ext>
                </a:extLst>
              </p:cNvPr>
              <p:cNvSpPr/>
              <p:nvPr/>
            </p:nvSpPr>
            <p:spPr>
              <a:xfrm>
                <a:off x="1030705" y="117411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b="1" dirty="0">
                  <a:ln>
                    <a:noFill/>
                  </a:ln>
                  <a:solidFill>
                    <a:srgbClr val="2F5597"/>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FC2B7DD3-5EC6-4799-8384-89EF7F28F387}"/>
                  </a:ext>
                </a:extLst>
              </p:cNvPr>
              <p:cNvGrpSpPr/>
              <p:nvPr/>
            </p:nvGrpSpPr>
            <p:grpSpPr>
              <a:xfrm>
                <a:off x="5935479" y="1305979"/>
                <a:ext cx="291978" cy="640080"/>
                <a:chOff x="5732904" y="1273307"/>
                <a:chExt cx="291978" cy="701186"/>
              </a:xfrm>
            </p:grpSpPr>
            <p:sp>
              <p:nvSpPr>
                <p:cNvPr id="17" name="Isosceles Triangle 16">
                  <a:extLst>
                    <a:ext uri="{FF2B5EF4-FFF2-40B4-BE49-F238E27FC236}">
                      <a16:creationId xmlns:a16="http://schemas.microsoft.com/office/drawing/2014/main" id="{85163F2A-E893-4C3F-B428-26901921E876}"/>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1A3E9967-C6DC-49A9-A28A-411924E1BF8D}"/>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 name="Rectangle 4">
              <a:extLst>
                <a:ext uri="{FF2B5EF4-FFF2-40B4-BE49-F238E27FC236}">
                  <a16:creationId xmlns:a16="http://schemas.microsoft.com/office/drawing/2014/main" id="{172C4B03-5DBA-4B93-96F1-7164AEAE245C}"/>
                </a:ext>
              </a:extLst>
            </p:cNvPr>
            <p:cNvSpPr/>
            <p:nvPr/>
          </p:nvSpPr>
          <p:spPr>
            <a:xfrm>
              <a:off x="958543" y="2073784"/>
              <a:ext cx="4705122" cy="769442"/>
            </a:xfrm>
            <a:prstGeom prst="rect">
              <a:avLst/>
            </a:prstGeom>
          </p:spPr>
          <p:txBody>
            <a:bodyPr wrap="square" lIns="182880" tIns="45720" anchor="ctr" anchorCtr="0">
              <a:spAutoFit/>
            </a:bodyPr>
            <a:lstStyle/>
            <a:p>
              <a:r>
                <a:rPr lang="es-US" b="1" dirty="0">
                  <a:solidFill>
                    <a:srgbClr val="00529B"/>
                  </a:solidFill>
                  <a:latin typeface="Arial" panose="020B0604020202020204" pitchFamily="34" charset="0"/>
                  <a:cs typeface="Arial" panose="020B0604020202020204" pitchFamily="34" charset="0"/>
                </a:rPr>
                <a:t>¿Puedo inscribirme durante mi</a:t>
              </a:r>
            </a:p>
            <a:p>
              <a:r>
                <a:rPr lang="es-US" b="1" dirty="0">
                  <a:solidFill>
                    <a:srgbClr val="00529B"/>
                  </a:solidFill>
                  <a:latin typeface="Arial" panose="020B0604020202020204" pitchFamily="34" charset="0"/>
                  <a:cs typeface="Arial" panose="020B0604020202020204" pitchFamily="34" charset="0"/>
                </a:rPr>
                <a:t>Período de Inscripción Inicial (IEP) </a:t>
              </a:r>
              <a:br>
                <a:rPr lang="es-US" b="1" dirty="0">
                  <a:solidFill>
                    <a:srgbClr val="00529B"/>
                  </a:solidFill>
                  <a:latin typeface="Arial" panose="020B0604020202020204" pitchFamily="34" charset="0"/>
                  <a:cs typeface="Arial" panose="020B0604020202020204" pitchFamily="34" charset="0"/>
                </a:rPr>
              </a:br>
              <a:r>
                <a:rPr lang="es-US" b="1" dirty="0">
                  <a:solidFill>
                    <a:srgbClr val="00529B"/>
                  </a:solidFill>
                  <a:latin typeface="Arial" panose="020B0604020202020204" pitchFamily="34" charset="0"/>
                  <a:cs typeface="Arial" panose="020B0604020202020204" pitchFamily="34" charset="0"/>
                </a:rPr>
                <a:t>de 7 meses?</a:t>
              </a:r>
            </a:p>
          </p:txBody>
        </p:sp>
      </p:grpSp>
      <p:grpSp>
        <p:nvGrpSpPr>
          <p:cNvPr id="38" name="Answer 1" descr="Cuadro con bordes amarillos con el texto: Sí. Comienza 3 meses antes del mes que cumple 65 años. ">
            <a:extLst>
              <a:ext uri="{FF2B5EF4-FFF2-40B4-BE49-F238E27FC236}">
                <a16:creationId xmlns:a16="http://schemas.microsoft.com/office/drawing/2014/main" id="{FE74C5ED-4DE1-42A1-93B6-A20A5C158A95}"/>
              </a:ext>
            </a:extLst>
          </p:cNvPr>
          <p:cNvGrpSpPr/>
          <p:nvPr/>
        </p:nvGrpSpPr>
        <p:grpSpPr>
          <a:xfrm>
            <a:off x="6242875" y="1737625"/>
            <a:ext cx="4846320" cy="1097280"/>
            <a:chOff x="6242875" y="1981465"/>
            <a:chExt cx="4846320" cy="914400"/>
          </a:xfrm>
        </p:grpSpPr>
        <p:sp>
          <p:nvSpPr>
            <p:cNvPr id="19" name="Item 1 - A">
              <a:extLst>
                <a:ext uri="{FF2B5EF4-FFF2-40B4-BE49-F238E27FC236}">
                  <a16:creationId xmlns:a16="http://schemas.microsoft.com/office/drawing/2014/main" id="{352B4396-8EDF-4E51-908C-CBCA7712034E}"/>
                </a:ext>
              </a:extLst>
            </p:cNvPr>
            <p:cNvSpPr/>
            <p:nvPr/>
          </p:nvSpPr>
          <p:spPr>
            <a:xfrm>
              <a:off x="6242875" y="1981465"/>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7" name="Rectangle 6">
              <a:extLst>
                <a:ext uri="{FF2B5EF4-FFF2-40B4-BE49-F238E27FC236}">
                  <a16:creationId xmlns:a16="http://schemas.microsoft.com/office/drawing/2014/main" id="{D7FC60D1-A0B0-49FA-A256-6A922F3F7BB2}"/>
                </a:ext>
              </a:extLst>
            </p:cNvPr>
            <p:cNvSpPr/>
            <p:nvPr/>
          </p:nvSpPr>
          <p:spPr>
            <a:xfrm>
              <a:off x="6481372" y="2184859"/>
              <a:ext cx="4573243" cy="646331"/>
            </a:xfrm>
            <a:prstGeom prst="rect">
              <a:avLst/>
            </a:prstGeom>
          </p:spPr>
          <p:txBody>
            <a:bodyPr wrap="square">
              <a:spAutoFit/>
            </a:bodyPr>
            <a:lstStyle/>
            <a:p>
              <a:r>
                <a:rPr lang="es-US" dirty="0">
                  <a:solidFill>
                    <a:srgbClr val="00529B"/>
                  </a:solidFill>
                  <a:latin typeface="Arial" panose="020B0604020202020204" pitchFamily="34" charset="0"/>
                  <a:cs typeface="Arial" panose="020B0604020202020204" pitchFamily="34" charset="0"/>
                </a:rPr>
                <a:t>Sí. Comienza 3 meses antes del mes que cumple 65 años.</a:t>
              </a:r>
            </a:p>
          </p:txBody>
        </p:sp>
      </p:grpSp>
      <p:grpSp>
        <p:nvGrpSpPr>
          <p:cNvPr id="39" name="Question 2" descr="Cuadro con bordes azules con el texto: ¿Puedo inscribirme, cambiar o incorporarme durante el Período de Inscripción Abierta (OEP, por sus siglas en inglés) anual?  ">
            <a:extLst>
              <a:ext uri="{FF2B5EF4-FFF2-40B4-BE49-F238E27FC236}">
                <a16:creationId xmlns:a16="http://schemas.microsoft.com/office/drawing/2014/main" id="{998181DC-DBEA-42A7-AA91-B2DC15A20E0E}"/>
              </a:ext>
            </a:extLst>
          </p:cNvPr>
          <p:cNvGrpSpPr/>
          <p:nvPr/>
        </p:nvGrpSpPr>
        <p:grpSpPr>
          <a:xfrm>
            <a:off x="924026" y="2934850"/>
            <a:ext cx="5196751" cy="1097280"/>
            <a:chOff x="924026" y="3056770"/>
            <a:chExt cx="5196751" cy="914400"/>
          </a:xfrm>
        </p:grpSpPr>
        <p:grpSp>
          <p:nvGrpSpPr>
            <p:cNvPr id="23" name="Item 2 - Q">
              <a:extLst>
                <a:ext uri="{FF2B5EF4-FFF2-40B4-BE49-F238E27FC236}">
                  <a16:creationId xmlns:a16="http://schemas.microsoft.com/office/drawing/2014/main" id="{B9C9C57F-DC30-4E65-86B2-A8C5665F00AE}"/>
                </a:ext>
              </a:extLst>
            </p:cNvPr>
            <p:cNvGrpSpPr/>
            <p:nvPr/>
          </p:nvGrpSpPr>
          <p:grpSpPr>
            <a:xfrm>
              <a:off x="924026" y="3056770"/>
              <a:ext cx="5196751" cy="914400"/>
              <a:chOff x="1030706" y="2249050"/>
              <a:chExt cx="5196751" cy="914400"/>
            </a:xfrm>
          </p:grpSpPr>
          <p:sp>
            <p:nvSpPr>
              <p:cNvPr id="24" name="Rectangle: Rounded Corners 23">
                <a:extLst>
                  <a:ext uri="{FF2B5EF4-FFF2-40B4-BE49-F238E27FC236}">
                    <a16:creationId xmlns:a16="http://schemas.microsoft.com/office/drawing/2014/main" id="{284CC7A9-A1C8-48F8-8CC5-4D273E49022F}"/>
                  </a:ext>
                </a:extLst>
              </p:cNvPr>
              <p:cNvSpPr/>
              <p:nvPr/>
            </p:nvSpPr>
            <p:spPr>
              <a:xfrm>
                <a:off x="1030706" y="2249050"/>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3860D223-7971-4C6F-A9FE-E70D84911344}"/>
                  </a:ext>
                </a:extLst>
              </p:cNvPr>
              <p:cNvGrpSpPr/>
              <p:nvPr/>
            </p:nvGrpSpPr>
            <p:grpSpPr>
              <a:xfrm>
                <a:off x="5935479" y="2371165"/>
                <a:ext cx="291978" cy="640080"/>
                <a:chOff x="5732904" y="1273307"/>
                <a:chExt cx="291978" cy="701186"/>
              </a:xfrm>
            </p:grpSpPr>
            <p:sp>
              <p:nvSpPr>
                <p:cNvPr id="26" name="Isosceles Triangle 25">
                  <a:extLst>
                    <a:ext uri="{FF2B5EF4-FFF2-40B4-BE49-F238E27FC236}">
                      <a16:creationId xmlns:a16="http://schemas.microsoft.com/office/drawing/2014/main" id="{3ADBB137-BCE2-4C1F-B704-73ED0AFBA110}"/>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BC4CE41F-C65D-420E-9880-573406C40FF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8" name="Rectangle 7">
              <a:extLst>
                <a:ext uri="{FF2B5EF4-FFF2-40B4-BE49-F238E27FC236}">
                  <a16:creationId xmlns:a16="http://schemas.microsoft.com/office/drawing/2014/main" id="{85415979-2EAC-41E7-AF2C-EBCF7C00D67E}"/>
                </a:ext>
              </a:extLst>
            </p:cNvPr>
            <p:cNvSpPr/>
            <p:nvPr/>
          </p:nvSpPr>
          <p:spPr>
            <a:xfrm>
              <a:off x="958543" y="3154840"/>
              <a:ext cx="4705122" cy="718145"/>
            </a:xfrm>
            <a:prstGeom prst="rect">
              <a:avLst/>
            </a:prstGeom>
          </p:spPr>
          <p:txBody>
            <a:bodyPr wrap="square" lIns="182880" tIns="45720" anchor="ctr" anchorCtr="0">
              <a:spAutoFit/>
            </a:bodyPr>
            <a:lstStyle/>
            <a:p>
              <a:pPr>
                <a:lnSpc>
                  <a:spcPts val="2000"/>
                </a:lnSpc>
              </a:pPr>
              <a:r>
                <a:rPr lang="es-US" b="1" dirty="0">
                  <a:solidFill>
                    <a:srgbClr val="00529B"/>
                  </a:solidFill>
                  <a:latin typeface="Arial" panose="020B0604020202020204" pitchFamily="34" charset="0"/>
                  <a:cs typeface="Arial" panose="020B0604020202020204" pitchFamily="34" charset="0"/>
                </a:rPr>
                <a:t>¿Puedo inscribirme, o cambiar durante el Período de Inscripción Abierta (OEP, por sus siglas en inglés) anual?</a:t>
              </a:r>
              <a:r>
                <a:rPr lang="es-US" dirty="0">
                  <a:solidFill>
                    <a:srgbClr val="00529B"/>
                  </a:solidFill>
                  <a:latin typeface="Arial" panose="020B0604020202020204" pitchFamily="34" charset="0"/>
                  <a:cs typeface="Arial" panose="020B0604020202020204" pitchFamily="34" charset="0"/>
                </a:rPr>
                <a:t> </a:t>
              </a:r>
            </a:p>
          </p:txBody>
        </p:sp>
      </p:grpSp>
      <p:grpSp>
        <p:nvGrpSpPr>
          <p:cNvPr id="40" name="Answer 2" descr="Cuadro con bordes amarillos con el texto: Sí. Abarca del 15 de octubre al 7 de diciembre. La cobertura empieza el 1 de enero. ">
            <a:extLst>
              <a:ext uri="{FF2B5EF4-FFF2-40B4-BE49-F238E27FC236}">
                <a16:creationId xmlns:a16="http://schemas.microsoft.com/office/drawing/2014/main" id="{30810B42-A5C3-45FD-BCAC-2E8634173F39}"/>
              </a:ext>
            </a:extLst>
          </p:cNvPr>
          <p:cNvGrpSpPr/>
          <p:nvPr/>
        </p:nvGrpSpPr>
        <p:grpSpPr>
          <a:xfrm>
            <a:off x="6242875" y="2934781"/>
            <a:ext cx="4846320" cy="1097280"/>
            <a:chOff x="6242875" y="3056701"/>
            <a:chExt cx="4846320" cy="914400"/>
          </a:xfrm>
        </p:grpSpPr>
        <p:sp>
          <p:nvSpPr>
            <p:cNvPr id="28" name="Item 2 - A">
              <a:extLst>
                <a:ext uri="{FF2B5EF4-FFF2-40B4-BE49-F238E27FC236}">
                  <a16:creationId xmlns:a16="http://schemas.microsoft.com/office/drawing/2014/main" id="{A4D01CB2-2497-4E03-8121-7979A57C1780}"/>
                </a:ext>
              </a:extLst>
            </p:cNvPr>
            <p:cNvSpPr/>
            <p:nvPr/>
          </p:nvSpPr>
          <p:spPr>
            <a:xfrm>
              <a:off x="6242875" y="3056701"/>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BB138BC-5C69-498E-9CDD-CF737CCB556D}"/>
                </a:ext>
              </a:extLst>
            </p:cNvPr>
            <p:cNvSpPr/>
            <p:nvPr/>
          </p:nvSpPr>
          <p:spPr>
            <a:xfrm>
              <a:off x="6394306" y="3153963"/>
              <a:ext cx="4660309" cy="769442"/>
            </a:xfrm>
            <a:prstGeom prst="rect">
              <a:avLst/>
            </a:prstGeom>
          </p:spPr>
          <p:txBody>
            <a:bodyPr wrap="square">
              <a:spAutoFit/>
            </a:bodyPr>
            <a:lstStyle/>
            <a:p>
              <a:r>
                <a:rPr lang="es-US" dirty="0">
                  <a:solidFill>
                    <a:srgbClr val="00529B"/>
                  </a:solidFill>
                  <a:latin typeface="Arial" panose="020B0604020202020204" pitchFamily="34" charset="0"/>
                  <a:cs typeface="Arial" panose="020B0604020202020204" pitchFamily="34" charset="0"/>
                </a:rPr>
                <a:t>Sí. El mismo es desde el 15 de octubre al 7 de diciembre. La cobertura empieza el 1 </a:t>
              </a:r>
              <a:br>
                <a:rPr lang="es-US" dirty="0">
                  <a:solidFill>
                    <a:srgbClr val="00529B"/>
                  </a:solidFill>
                  <a:latin typeface="Arial" panose="020B0604020202020204" pitchFamily="34" charset="0"/>
                  <a:cs typeface="Arial" panose="020B0604020202020204" pitchFamily="34" charset="0"/>
                </a:rPr>
              </a:br>
              <a:r>
                <a:rPr lang="es-US" dirty="0">
                  <a:solidFill>
                    <a:srgbClr val="00529B"/>
                  </a:solidFill>
                  <a:latin typeface="Arial" panose="020B0604020202020204" pitchFamily="34" charset="0"/>
                  <a:cs typeface="Arial" panose="020B0604020202020204" pitchFamily="34" charset="0"/>
                </a:rPr>
                <a:t>de enero.</a:t>
              </a:r>
            </a:p>
          </p:txBody>
        </p:sp>
      </p:grpSp>
      <p:grpSp>
        <p:nvGrpSpPr>
          <p:cNvPr id="41" name="Question 3" descr="Cuadro con bordes azules con el texto: ¿Qué sucede si obtengo la Parte B por primera vez durante un Período de Inscripción General (GEP)? ">
            <a:extLst>
              <a:ext uri="{FF2B5EF4-FFF2-40B4-BE49-F238E27FC236}">
                <a16:creationId xmlns:a16="http://schemas.microsoft.com/office/drawing/2014/main" id="{F045B241-D075-45FF-A36C-0E0B7A7C9CA4}"/>
              </a:ext>
            </a:extLst>
          </p:cNvPr>
          <p:cNvGrpSpPr/>
          <p:nvPr/>
        </p:nvGrpSpPr>
        <p:grpSpPr>
          <a:xfrm>
            <a:off x="924026" y="4177428"/>
            <a:ext cx="5196751" cy="1097280"/>
            <a:chOff x="924026" y="4131708"/>
            <a:chExt cx="5196751" cy="914400"/>
          </a:xfrm>
        </p:grpSpPr>
        <p:grpSp>
          <p:nvGrpSpPr>
            <p:cNvPr id="29" name="Item 3 - Q">
              <a:extLst>
                <a:ext uri="{FF2B5EF4-FFF2-40B4-BE49-F238E27FC236}">
                  <a16:creationId xmlns:a16="http://schemas.microsoft.com/office/drawing/2014/main" id="{06BDC9B1-BDBF-4B8F-A04E-1228B23B505C}"/>
                </a:ext>
              </a:extLst>
            </p:cNvPr>
            <p:cNvGrpSpPr/>
            <p:nvPr/>
          </p:nvGrpSpPr>
          <p:grpSpPr>
            <a:xfrm>
              <a:off x="924026" y="4131708"/>
              <a:ext cx="5196751" cy="914400"/>
              <a:chOff x="1030706" y="3323988"/>
              <a:chExt cx="5196751" cy="914400"/>
            </a:xfrm>
          </p:grpSpPr>
          <p:sp>
            <p:nvSpPr>
              <p:cNvPr id="30" name="Rectangle: Rounded Corners 29">
                <a:extLst>
                  <a:ext uri="{FF2B5EF4-FFF2-40B4-BE49-F238E27FC236}">
                    <a16:creationId xmlns:a16="http://schemas.microsoft.com/office/drawing/2014/main" id="{7FC67891-9381-450B-B0F2-4F6A085A812A}"/>
                  </a:ext>
                </a:extLst>
              </p:cNvPr>
              <p:cNvSpPr/>
              <p:nvPr/>
            </p:nvSpPr>
            <p:spPr>
              <a:xfrm>
                <a:off x="1030706" y="3323988"/>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3A1B32C5-DC44-4BE1-86AA-4D56E5DE1D99}"/>
                  </a:ext>
                </a:extLst>
              </p:cNvPr>
              <p:cNvGrpSpPr/>
              <p:nvPr/>
            </p:nvGrpSpPr>
            <p:grpSpPr>
              <a:xfrm>
                <a:off x="5935479" y="3461079"/>
                <a:ext cx="291978" cy="640080"/>
                <a:chOff x="5732904" y="1273307"/>
                <a:chExt cx="291978" cy="701186"/>
              </a:xfrm>
            </p:grpSpPr>
            <p:sp>
              <p:nvSpPr>
                <p:cNvPr id="32" name="Isosceles Triangle 31">
                  <a:extLst>
                    <a:ext uri="{FF2B5EF4-FFF2-40B4-BE49-F238E27FC236}">
                      <a16:creationId xmlns:a16="http://schemas.microsoft.com/office/drawing/2014/main" id="{40020D40-DBC4-4459-9A47-595079C9908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C19D7354-925C-4C22-94D2-6A0DB4376007}"/>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5" name="Rectangle 34">
              <a:extLst>
                <a:ext uri="{FF2B5EF4-FFF2-40B4-BE49-F238E27FC236}">
                  <a16:creationId xmlns:a16="http://schemas.microsoft.com/office/drawing/2014/main" id="{D55DB3BF-7B38-4F10-8F75-7AB3E8863474}"/>
                </a:ext>
              </a:extLst>
            </p:cNvPr>
            <p:cNvSpPr/>
            <p:nvPr/>
          </p:nvSpPr>
          <p:spPr>
            <a:xfrm>
              <a:off x="957934" y="4151373"/>
              <a:ext cx="4806001" cy="807913"/>
            </a:xfrm>
            <a:prstGeom prst="rect">
              <a:avLst/>
            </a:prstGeom>
          </p:spPr>
          <p:txBody>
            <a:bodyPr wrap="square" lIns="182880" tIns="91440">
              <a:spAutoFit/>
            </a:bodyPr>
            <a:lstStyle/>
            <a:p>
              <a:r>
                <a:rPr lang="es-US" b="1" dirty="0">
                  <a:solidFill>
                    <a:srgbClr val="00529B"/>
                  </a:solidFill>
                  <a:latin typeface="Arial" panose="020B0604020202020204" pitchFamily="34" charset="0"/>
                  <a:cs typeface="Arial" panose="020B0604020202020204" pitchFamily="34" charset="0"/>
                </a:rPr>
                <a:t>¿Qué sucede si obtengo la Parte B por primera vez durante un Período de Inscripción General (GEP)?</a:t>
              </a:r>
            </a:p>
          </p:txBody>
        </p:sp>
      </p:grpSp>
      <p:grpSp>
        <p:nvGrpSpPr>
          <p:cNvPr id="42" name="Answer 3" descr="Cuadro con bordes amarillos con el texto: Puede solicitar un plan de medicamentos de Medicare del 1 de abril al 30 de junio. La cobertura empieza el 1 de julio. ">
            <a:extLst>
              <a:ext uri="{FF2B5EF4-FFF2-40B4-BE49-F238E27FC236}">
                <a16:creationId xmlns:a16="http://schemas.microsoft.com/office/drawing/2014/main" id="{2EA1B95E-2A97-44DF-B0F6-1129B1992E1F}"/>
              </a:ext>
            </a:extLst>
          </p:cNvPr>
          <p:cNvGrpSpPr/>
          <p:nvPr/>
        </p:nvGrpSpPr>
        <p:grpSpPr>
          <a:xfrm>
            <a:off x="6242875" y="4165170"/>
            <a:ext cx="4846320" cy="1097280"/>
            <a:chOff x="6242875" y="4119450"/>
            <a:chExt cx="4846320" cy="914400"/>
          </a:xfrm>
        </p:grpSpPr>
        <p:sp>
          <p:nvSpPr>
            <p:cNvPr id="34" name="Item 3 - A">
              <a:extLst>
                <a:ext uri="{FF2B5EF4-FFF2-40B4-BE49-F238E27FC236}">
                  <a16:creationId xmlns:a16="http://schemas.microsoft.com/office/drawing/2014/main" id="{BE918811-BD79-4F69-AEA6-AAE1DCD3B566}"/>
                </a:ext>
              </a:extLst>
            </p:cNvPr>
            <p:cNvSpPr/>
            <p:nvPr/>
          </p:nvSpPr>
          <p:spPr>
            <a:xfrm>
              <a:off x="6242875" y="4119450"/>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defRPr/>
              </a:pPr>
              <a:endParaRPr lang="en-US" dirty="0">
                <a:solidFill>
                  <a:srgbClr val="2F5597"/>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D35E6B73-08D8-4C75-B0AC-6E3184AA6547}"/>
                </a:ext>
              </a:extLst>
            </p:cNvPr>
            <p:cNvSpPr/>
            <p:nvPr/>
          </p:nvSpPr>
          <p:spPr>
            <a:xfrm>
              <a:off x="6287626" y="4190273"/>
              <a:ext cx="4766990" cy="730969"/>
            </a:xfrm>
            <a:prstGeom prst="rect">
              <a:avLst/>
            </a:prstGeom>
          </p:spPr>
          <p:txBody>
            <a:bodyPr wrap="square">
              <a:spAutoFit/>
            </a:bodyPr>
            <a:lstStyle/>
            <a:p>
              <a:r>
                <a:rPr lang="es-US" sz="1700" dirty="0">
                  <a:solidFill>
                    <a:srgbClr val="00529B"/>
                  </a:solidFill>
                  <a:latin typeface="Arial" panose="020B0604020202020204" pitchFamily="34" charset="0"/>
                  <a:cs typeface="Arial" panose="020B0604020202020204" pitchFamily="34" charset="0"/>
                </a:rPr>
                <a:t>Puede inscribirse para cobertura de medicamentos de Medicare del 1 de abril al 30 de junio. La cobertura empieza el 1 de julio.</a:t>
              </a:r>
            </a:p>
          </p:txBody>
        </p:sp>
      </p:grpSp>
      <p:sp>
        <p:nvSpPr>
          <p:cNvPr id="6" name="Slide Number Placeholder 5">
            <a:extLst>
              <a:ext uri="{FF2B5EF4-FFF2-40B4-BE49-F238E27FC236}">
                <a16:creationId xmlns:a16="http://schemas.microsoft.com/office/drawing/2014/main" id="{E2588E20-9328-4561-AAE0-DC13D2D42BF4}"/>
              </a:ext>
            </a:extLst>
          </p:cNvPr>
          <p:cNvSpPr>
            <a:spLocks noGrp="1"/>
          </p:cNvSpPr>
          <p:nvPr>
            <p:ph type="sldNum" sz="quarter" idx="12"/>
          </p:nvPr>
        </p:nvSpPr>
        <p:spPr/>
        <p:txBody>
          <a:bodyPr/>
          <a:lstStyle/>
          <a:p>
            <a:fld id="{0B2D781D-8844-5940-92D1-06EF0A7F581E}" type="slidenum">
              <a:rPr lang="en-US" smtClean="0"/>
              <a:pPr/>
              <a:t>66</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75835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left)">
                                      <p:cBhvr>
                                        <p:cTn id="11" dur="5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wipe(left)">
                                      <p:cBhvr>
                                        <p:cTn id="2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D32656-C9DB-40AB-9E9D-565C7D30A88A}"/>
              </a:ext>
            </a:extLst>
          </p:cNvPr>
          <p:cNvSpPr>
            <a:spLocks noGrp="1"/>
          </p:cNvSpPr>
          <p:nvPr>
            <p:ph type="title"/>
          </p:nvPr>
        </p:nvSpPr>
        <p:spPr>
          <a:xfrm>
            <a:off x="0" y="0"/>
            <a:ext cx="12192000" cy="957129"/>
          </a:xfrm>
        </p:spPr>
        <p:txBody>
          <a:bodyPr>
            <a:normAutofit/>
          </a:bodyPr>
          <a:lstStyle/>
          <a:p>
            <a:r>
              <a:rPr lang="es-US" sz="3000"/>
              <a:t>¿Cuándo puedo inscribirme en un plan de la Parte D? (continuación)</a:t>
            </a:r>
          </a:p>
        </p:txBody>
      </p:sp>
      <p:grpSp>
        <p:nvGrpSpPr>
          <p:cNvPr id="9" name="Question 1" descr="Cuadro con bordes azules con el texto: ¿Qué sucede si tengo un plan Medicare Advantage el 1 de enero pero quiero cambiarme a Medicare Original? ">
            <a:extLst>
              <a:ext uri="{FF2B5EF4-FFF2-40B4-BE49-F238E27FC236}">
                <a16:creationId xmlns:a16="http://schemas.microsoft.com/office/drawing/2014/main" id="{80BFF778-099B-4D25-8F51-4AC6C5F7224A}"/>
              </a:ext>
            </a:extLst>
          </p:cNvPr>
          <p:cNvGrpSpPr/>
          <p:nvPr/>
        </p:nvGrpSpPr>
        <p:grpSpPr>
          <a:xfrm>
            <a:off x="1030705" y="1174112"/>
            <a:ext cx="5196752" cy="1097280"/>
            <a:chOff x="1030705" y="1174112"/>
            <a:chExt cx="5196752" cy="1097280"/>
          </a:xfrm>
        </p:grpSpPr>
        <p:grpSp>
          <p:nvGrpSpPr>
            <p:cNvPr id="17" name="Question 1" descr="Cuadro con bordes azules con el texto: ¿Qué sucede si tengo un plan de Medicare Advantage el 1 de enero pero me cambio a Medicare Original? ">
              <a:extLst>
                <a:ext uri="{FF2B5EF4-FFF2-40B4-BE49-F238E27FC236}">
                  <a16:creationId xmlns:a16="http://schemas.microsoft.com/office/drawing/2014/main" id="{CD80A3BB-9EFE-4A19-9C12-5922415FD8BA}"/>
                </a:ext>
              </a:extLst>
            </p:cNvPr>
            <p:cNvGrpSpPr/>
            <p:nvPr/>
          </p:nvGrpSpPr>
          <p:grpSpPr>
            <a:xfrm>
              <a:off x="1030705" y="1174112"/>
              <a:ext cx="5196752" cy="1097280"/>
              <a:chOff x="1030705" y="1174112"/>
              <a:chExt cx="5196752" cy="914400"/>
            </a:xfrm>
          </p:grpSpPr>
          <p:sp>
            <p:nvSpPr>
              <p:cNvPr id="18" name="Rectangle: Rounded Corners 17">
                <a:extLst>
                  <a:ext uri="{FF2B5EF4-FFF2-40B4-BE49-F238E27FC236}">
                    <a16:creationId xmlns:a16="http://schemas.microsoft.com/office/drawing/2014/main" id="{440F9270-C7B4-4C30-AEB9-AE23FFB589FB}"/>
                  </a:ext>
                </a:extLst>
              </p:cNvPr>
              <p:cNvSpPr/>
              <p:nvPr/>
            </p:nvSpPr>
            <p:spPr>
              <a:xfrm>
                <a:off x="1030705" y="117411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b="1" dirty="0">
                  <a:ln>
                    <a:noFill/>
                  </a:ln>
                  <a:solidFill>
                    <a:srgbClr val="2F5597"/>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034573A3-0EBC-4351-AA56-8BD303F383C7}"/>
                  </a:ext>
                </a:extLst>
              </p:cNvPr>
              <p:cNvGrpSpPr/>
              <p:nvPr/>
            </p:nvGrpSpPr>
            <p:grpSpPr>
              <a:xfrm>
                <a:off x="5935479" y="1305979"/>
                <a:ext cx="291978" cy="640080"/>
                <a:chOff x="5732904" y="1273307"/>
                <a:chExt cx="291978" cy="701186"/>
              </a:xfrm>
            </p:grpSpPr>
            <p:sp>
              <p:nvSpPr>
                <p:cNvPr id="20" name="Isosceles Triangle 19">
                  <a:extLst>
                    <a:ext uri="{FF2B5EF4-FFF2-40B4-BE49-F238E27FC236}">
                      <a16:creationId xmlns:a16="http://schemas.microsoft.com/office/drawing/2014/main" id="{D5015F54-4B28-4E23-8C41-E52FBC7D35D7}"/>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5FB02A6B-D29E-462B-A688-434A1E8C02B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 name="Rectangle 4">
              <a:extLst>
                <a:ext uri="{FF2B5EF4-FFF2-40B4-BE49-F238E27FC236}">
                  <a16:creationId xmlns:a16="http://schemas.microsoft.com/office/drawing/2014/main" id="{0514E243-3763-4CD8-82A0-F8D4FB910787}"/>
                </a:ext>
              </a:extLst>
            </p:cNvPr>
            <p:cNvSpPr/>
            <p:nvPr/>
          </p:nvSpPr>
          <p:spPr>
            <a:xfrm>
              <a:off x="1030705" y="1276496"/>
              <a:ext cx="4846320" cy="923330"/>
            </a:xfrm>
            <a:prstGeom prst="rect">
              <a:avLst/>
            </a:prstGeom>
          </p:spPr>
          <p:txBody>
            <a:bodyPr wrap="square" lIns="182880">
              <a:spAutoFit/>
            </a:bodyPr>
            <a:lstStyle/>
            <a:p>
              <a:r>
                <a:rPr lang="es-US" b="1">
                  <a:solidFill>
                    <a:srgbClr val="00529B"/>
                  </a:solidFill>
                  <a:latin typeface="Arial" panose="020B0604020202020204" pitchFamily="34" charset="0"/>
                  <a:cs typeface="Arial" panose="020B0604020202020204" pitchFamily="34" charset="0"/>
                </a:rPr>
                <a:t>¿Qué sucede si tengo un plan Medicare Advantage el 1 de enero pero quiero cambiarme a Medicare Original?</a:t>
              </a:r>
            </a:p>
          </p:txBody>
        </p:sp>
      </p:grpSp>
      <p:grpSp>
        <p:nvGrpSpPr>
          <p:cNvPr id="13" name="Answer 1" descr="Cuadro con bordes amarillos con el texto: Puede agregar la cobertura de la Parte D si realiza el cambio durante el OEP de Medicare Advantage (del 1 de enero al 31 de marzo). ">
            <a:extLst>
              <a:ext uri="{FF2B5EF4-FFF2-40B4-BE49-F238E27FC236}">
                <a16:creationId xmlns:a16="http://schemas.microsoft.com/office/drawing/2014/main" id="{4CEFCD75-EB22-4254-9ABC-8727251A78B8}"/>
              </a:ext>
            </a:extLst>
          </p:cNvPr>
          <p:cNvGrpSpPr/>
          <p:nvPr/>
        </p:nvGrpSpPr>
        <p:grpSpPr>
          <a:xfrm>
            <a:off x="6349555" y="1173745"/>
            <a:ext cx="4846320" cy="1097280"/>
            <a:chOff x="6349555" y="1173745"/>
            <a:chExt cx="4846320" cy="1097280"/>
          </a:xfrm>
        </p:grpSpPr>
        <p:sp>
          <p:nvSpPr>
            <p:cNvPr id="22" name="Answer 1" descr="Cuadro con bordes amarillos con el texto: Puede agregar la cobertura de la Parte D si realiza el cambio durante el OEP de Medicare Advantage (del 1 de enero al 31 de marzo). ">
              <a:extLst>
                <a:ext uri="{FF2B5EF4-FFF2-40B4-BE49-F238E27FC236}">
                  <a16:creationId xmlns:a16="http://schemas.microsoft.com/office/drawing/2014/main" id="{A8C94278-B484-4E06-8E98-9C1B3857D033}"/>
                </a:ext>
              </a:extLst>
            </p:cNvPr>
            <p:cNvSpPr/>
            <p:nvPr/>
          </p:nvSpPr>
          <p:spPr>
            <a:xfrm>
              <a:off x="6349555" y="1173745"/>
              <a:ext cx="4846320" cy="109728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6" name="Rectangle 5">
              <a:extLst>
                <a:ext uri="{FF2B5EF4-FFF2-40B4-BE49-F238E27FC236}">
                  <a16:creationId xmlns:a16="http://schemas.microsoft.com/office/drawing/2014/main" id="{420F32E7-3F45-4875-9165-EDCC3EB57CD4}"/>
                </a:ext>
              </a:extLst>
            </p:cNvPr>
            <p:cNvSpPr/>
            <p:nvPr/>
          </p:nvSpPr>
          <p:spPr>
            <a:xfrm>
              <a:off x="6382542" y="1321469"/>
              <a:ext cx="4733033" cy="830997"/>
            </a:xfrm>
            <a:prstGeom prst="rect">
              <a:avLst/>
            </a:prstGeom>
          </p:spPr>
          <p:txBody>
            <a:bodyPr wrap="square" lIns="182880">
              <a:spAutoFit/>
            </a:bodyPr>
            <a:lstStyle/>
            <a:p>
              <a:r>
                <a:rPr lang="es-US" sz="1600" dirty="0">
                  <a:solidFill>
                    <a:srgbClr val="00529B"/>
                  </a:solidFill>
                  <a:latin typeface="Arial" panose="020B0604020202020204" pitchFamily="34" charset="0"/>
                  <a:cs typeface="Arial" panose="020B0604020202020204" pitchFamily="34" charset="0"/>
                </a:rPr>
                <a:t>Puede agregar la cobertura de medicamentos de Medicare si realiza el cambio durante el OEP de Medicare </a:t>
              </a:r>
              <a:r>
                <a:rPr lang="es-US" sz="1600" dirty="0" err="1">
                  <a:solidFill>
                    <a:srgbClr val="00529B"/>
                  </a:solidFill>
                  <a:latin typeface="Arial" panose="020B0604020202020204" pitchFamily="34" charset="0"/>
                  <a:cs typeface="Arial" panose="020B0604020202020204" pitchFamily="34" charset="0"/>
                </a:rPr>
                <a:t>Advantage</a:t>
              </a:r>
              <a:r>
                <a:rPr lang="es-US" sz="1600" dirty="0">
                  <a:solidFill>
                    <a:srgbClr val="00529B"/>
                  </a:solidFill>
                  <a:latin typeface="Arial" panose="020B0604020202020204" pitchFamily="34" charset="0"/>
                  <a:cs typeface="Arial" panose="020B0604020202020204" pitchFamily="34" charset="0"/>
                </a:rPr>
                <a:t> (1 de enero a 31 de marzo).</a:t>
              </a:r>
            </a:p>
          </p:txBody>
        </p:sp>
      </p:grpSp>
      <p:grpSp>
        <p:nvGrpSpPr>
          <p:cNvPr id="10" name="Question 2" descr="Cuadro con bordes azules con el texto: ¿Puedo inscribirme, cambiar, o cancelar mi plan de medicamentos si califico para un Período de Inscripción Especial (SEP)?  ">
            <a:extLst>
              <a:ext uri="{FF2B5EF4-FFF2-40B4-BE49-F238E27FC236}">
                <a16:creationId xmlns:a16="http://schemas.microsoft.com/office/drawing/2014/main" id="{0C81BAB7-0E2D-47A2-9944-AB9AEDECBE35}"/>
              </a:ext>
            </a:extLst>
          </p:cNvPr>
          <p:cNvGrpSpPr/>
          <p:nvPr/>
        </p:nvGrpSpPr>
        <p:grpSpPr>
          <a:xfrm>
            <a:off x="1030705" y="2375178"/>
            <a:ext cx="5196752" cy="1097280"/>
            <a:chOff x="1030705" y="2375178"/>
            <a:chExt cx="5196752" cy="1097280"/>
          </a:xfrm>
        </p:grpSpPr>
        <p:grpSp>
          <p:nvGrpSpPr>
            <p:cNvPr id="23" name="Question 2" descr="Cuadro con bordes azules con el texto: ¿Puedo inscribirme, cambiar, o cancelar mi plan de medicamentos si califico para un Período de Inscripción Especial?  ">
              <a:extLst>
                <a:ext uri="{FF2B5EF4-FFF2-40B4-BE49-F238E27FC236}">
                  <a16:creationId xmlns:a16="http://schemas.microsoft.com/office/drawing/2014/main" id="{BA1DFCA6-43F0-45C1-B00D-98FEB7F70816}"/>
                </a:ext>
              </a:extLst>
            </p:cNvPr>
            <p:cNvGrpSpPr/>
            <p:nvPr/>
          </p:nvGrpSpPr>
          <p:grpSpPr>
            <a:xfrm>
              <a:off x="1030706" y="2375178"/>
              <a:ext cx="5196751" cy="1097280"/>
              <a:chOff x="1030706" y="2249050"/>
              <a:chExt cx="5196751" cy="914400"/>
            </a:xfrm>
          </p:grpSpPr>
          <p:sp>
            <p:nvSpPr>
              <p:cNvPr id="24" name="Rectangle: Rounded Corners 23">
                <a:extLst>
                  <a:ext uri="{FF2B5EF4-FFF2-40B4-BE49-F238E27FC236}">
                    <a16:creationId xmlns:a16="http://schemas.microsoft.com/office/drawing/2014/main" id="{0F42638C-1FDB-4AB0-9A79-B5BE03F5F23B}"/>
                  </a:ext>
                </a:extLst>
              </p:cNvPr>
              <p:cNvSpPr/>
              <p:nvPr/>
            </p:nvSpPr>
            <p:spPr>
              <a:xfrm>
                <a:off x="1030706" y="2249050"/>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9F84430E-962F-42B7-A5FA-4C21C4EE5F53}"/>
                  </a:ext>
                </a:extLst>
              </p:cNvPr>
              <p:cNvGrpSpPr/>
              <p:nvPr/>
            </p:nvGrpSpPr>
            <p:grpSpPr>
              <a:xfrm>
                <a:off x="5935479" y="2371165"/>
                <a:ext cx="291978" cy="640080"/>
                <a:chOff x="5732904" y="1273307"/>
                <a:chExt cx="291978" cy="701186"/>
              </a:xfrm>
            </p:grpSpPr>
            <p:sp>
              <p:nvSpPr>
                <p:cNvPr id="26" name="Isosceles Triangle 25">
                  <a:extLst>
                    <a:ext uri="{FF2B5EF4-FFF2-40B4-BE49-F238E27FC236}">
                      <a16:creationId xmlns:a16="http://schemas.microsoft.com/office/drawing/2014/main" id="{3F929E0B-2380-4573-ABA6-C4B6EA046C8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3C53F1B8-D7AB-4015-AC0B-D7EBE1AD06ED}"/>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7" name="Rectangle 6">
              <a:extLst>
                <a:ext uri="{FF2B5EF4-FFF2-40B4-BE49-F238E27FC236}">
                  <a16:creationId xmlns:a16="http://schemas.microsoft.com/office/drawing/2014/main" id="{137E7543-2335-44A5-9DDE-AA90E0E4D042}"/>
                </a:ext>
              </a:extLst>
            </p:cNvPr>
            <p:cNvSpPr/>
            <p:nvPr/>
          </p:nvSpPr>
          <p:spPr>
            <a:xfrm>
              <a:off x="1030705" y="2475240"/>
              <a:ext cx="4928665" cy="923330"/>
            </a:xfrm>
            <a:prstGeom prst="rect">
              <a:avLst/>
            </a:prstGeom>
          </p:spPr>
          <p:txBody>
            <a:bodyPr wrap="square" lIns="182880">
              <a:spAutoFit/>
            </a:bodyPr>
            <a:lstStyle/>
            <a:p>
              <a:r>
                <a:rPr lang="es-US" b="1">
                  <a:solidFill>
                    <a:srgbClr val="00529B"/>
                  </a:solidFill>
                  <a:latin typeface="Arial" panose="020B0604020202020204" pitchFamily="34" charset="0"/>
                  <a:cs typeface="Arial" panose="020B0604020202020204" pitchFamily="34" charset="0"/>
                </a:rPr>
                <a:t>¿Puedo inscribirme, cambiar, o cancelar mi plan de medicamentos si califico para un Período de Inscripción Especial (SEP)? </a:t>
              </a:r>
            </a:p>
          </p:txBody>
        </p:sp>
      </p:grpSp>
      <p:grpSp>
        <p:nvGrpSpPr>
          <p:cNvPr id="14" name="Answer 2" descr="Cuadro con bordes amarillos con el texto: Sí">
            <a:extLst>
              <a:ext uri="{FF2B5EF4-FFF2-40B4-BE49-F238E27FC236}">
                <a16:creationId xmlns:a16="http://schemas.microsoft.com/office/drawing/2014/main" id="{40DAC7A3-DC9E-4931-8CD2-706129F691BD}"/>
              </a:ext>
            </a:extLst>
          </p:cNvPr>
          <p:cNvGrpSpPr/>
          <p:nvPr/>
        </p:nvGrpSpPr>
        <p:grpSpPr>
          <a:xfrm>
            <a:off x="6349555" y="2375109"/>
            <a:ext cx="4846320" cy="1097280"/>
            <a:chOff x="6349555" y="2375109"/>
            <a:chExt cx="4846320" cy="1097280"/>
          </a:xfrm>
        </p:grpSpPr>
        <p:sp>
          <p:nvSpPr>
            <p:cNvPr id="28" name="Answer 2" descr="Cuadro con bordes amarillos con el texto: Sí">
              <a:extLst>
                <a:ext uri="{FF2B5EF4-FFF2-40B4-BE49-F238E27FC236}">
                  <a16:creationId xmlns:a16="http://schemas.microsoft.com/office/drawing/2014/main" id="{59AD0B43-91EC-4725-95E6-AFFEB71931E6}"/>
                </a:ext>
              </a:extLst>
            </p:cNvPr>
            <p:cNvSpPr/>
            <p:nvPr/>
          </p:nvSpPr>
          <p:spPr>
            <a:xfrm>
              <a:off x="6349555" y="2375109"/>
              <a:ext cx="4846320" cy="109728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9021CD7-2031-4CAB-A9B4-CA27CC2AC3C9}"/>
                </a:ext>
              </a:extLst>
            </p:cNvPr>
            <p:cNvSpPr/>
            <p:nvPr/>
          </p:nvSpPr>
          <p:spPr>
            <a:xfrm>
              <a:off x="6398786" y="2740271"/>
              <a:ext cx="717504" cy="369332"/>
            </a:xfrm>
            <a:prstGeom prst="rect">
              <a:avLst/>
            </a:prstGeom>
          </p:spPr>
          <p:txBody>
            <a:bodyPr wrap="none" lIns="182880">
              <a:spAutoFit/>
            </a:bodyPr>
            <a:lstStyle/>
            <a:p>
              <a:r>
                <a:rPr lang="es-US">
                  <a:solidFill>
                    <a:srgbClr val="00529B"/>
                  </a:solidFill>
                  <a:latin typeface="Arial" panose="020B0604020202020204" pitchFamily="34" charset="0"/>
                  <a:cs typeface="Arial" panose="020B0604020202020204" pitchFamily="34" charset="0"/>
                </a:rPr>
                <a:t>Sí.</a:t>
              </a:r>
            </a:p>
          </p:txBody>
        </p:sp>
      </p:grpSp>
      <p:grpSp>
        <p:nvGrpSpPr>
          <p:cNvPr id="11" name="Question 3" descr="Cuadro con bordes azules con el texto: ¿Qué sucede si soy nuevo en Medicare y me inscribí en un plan de Medicare Advantage durante mi IEP? ">
            <a:extLst>
              <a:ext uri="{FF2B5EF4-FFF2-40B4-BE49-F238E27FC236}">
                <a16:creationId xmlns:a16="http://schemas.microsoft.com/office/drawing/2014/main" id="{28968EAB-0070-48A9-BFD8-1DC4C0679D7D}"/>
              </a:ext>
            </a:extLst>
          </p:cNvPr>
          <p:cNvGrpSpPr/>
          <p:nvPr/>
        </p:nvGrpSpPr>
        <p:grpSpPr>
          <a:xfrm>
            <a:off x="1030705" y="3607776"/>
            <a:ext cx="5196752" cy="1097280"/>
            <a:chOff x="1030705" y="3607776"/>
            <a:chExt cx="5196752" cy="1097280"/>
          </a:xfrm>
        </p:grpSpPr>
        <p:grpSp>
          <p:nvGrpSpPr>
            <p:cNvPr id="29" name="Question 3" descr="Cuadro con bordes azules con el texto: ¿Qué sucede si soy nuevo en Medicare y me inscribí en un plan de Medicare Advantage durante mi IEP? ">
              <a:extLst>
                <a:ext uri="{FF2B5EF4-FFF2-40B4-BE49-F238E27FC236}">
                  <a16:creationId xmlns:a16="http://schemas.microsoft.com/office/drawing/2014/main" id="{96D40917-69C2-467B-804D-1CF172415D62}"/>
                </a:ext>
              </a:extLst>
            </p:cNvPr>
            <p:cNvGrpSpPr/>
            <p:nvPr/>
          </p:nvGrpSpPr>
          <p:grpSpPr>
            <a:xfrm>
              <a:off x="1030706" y="3607776"/>
              <a:ext cx="5196751" cy="1097280"/>
              <a:chOff x="1030706" y="3323988"/>
              <a:chExt cx="5196751" cy="914400"/>
            </a:xfrm>
          </p:grpSpPr>
          <p:sp>
            <p:nvSpPr>
              <p:cNvPr id="30" name="Rectangle: Rounded Corners 29">
                <a:extLst>
                  <a:ext uri="{FF2B5EF4-FFF2-40B4-BE49-F238E27FC236}">
                    <a16:creationId xmlns:a16="http://schemas.microsoft.com/office/drawing/2014/main" id="{A7CDC0F1-4AA0-4CA9-81A0-75F20A46F9CA}"/>
                  </a:ext>
                </a:extLst>
              </p:cNvPr>
              <p:cNvSpPr/>
              <p:nvPr/>
            </p:nvSpPr>
            <p:spPr>
              <a:xfrm>
                <a:off x="1030706" y="3323988"/>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CAFCEA8A-BE06-4BD1-8657-31228C0D2CB1}"/>
                  </a:ext>
                </a:extLst>
              </p:cNvPr>
              <p:cNvGrpSpPr/>
              <p:nvPr/>
            </p:nvGrpSpPr>
            <p:grpSpPr>
              <a:xfrm>
                <a:off x="5935479" y="3461079"/>
                <a:ext cx="291978" cy="640080"/>
                <a:chOff x="5732904" y="1273307"/>
                <a:chExt cx="291978" cy="701186"/>
              </a:xfrm>
            </p:grpSpPr>
            <p:sp>
              <p:nvSpPr>
                <p:cNvPr id="32" name="Isosceles Triangle 31">
                  <a:extLst>
                    <a:ext uri="{FF2B5EF4-FFF2-40B4-BE49-F238E27FC236}">
                      <a16:creationId xmlns:a16="http://schemas.microsoft.com/office/drawing/2014/main" id="{227D6C12-73FB-4DA6-BA9B-F98BCE433822}"/>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01F4E75E-8085-45AB-9233-ECA5442F916E}"/>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41" name="Rectangle 40">
              <a:extLst>
                <a:ext uri="{FF2B5EF4-FFF2-40B4-BE49-F238E27FC236}">
                  <a16:creationId xmlns:a16="http://schemas.microsoft.com/office/drawing/2014/main" id="{C31B578C-E615-424C-A5B6-556BE9AD0A66}"/>
                </a:ext>
              </a:extLst>
            </p:cNvPr>
            <p:cNvSpPr/>
            <p:nvPr/>
          </p:nvSpPr>
          <p:spPr>
            <a:xfrm>
              <a:off x="1030705" y="3721336"/>
              <a:ext cx="4782676" cy="923330"/>
            </a:xfrm>
            <a:prstGeom prst="rect">
              <a:avLst/>
            </a:prstGeom>
          </p:spPr>
          <p:txBody>
            <a:bodyPr wrap="square" lIns="182880">
              <a:spAutoFit/>
            </a:bodyPr>
            <a:lstStyle/>
            <a:p>
              <a:r>
                <a:rPr lang="es-US" b="1" dirty="0">
                  <a:solidFill>
                    <a:srgbClr val="00529B"/>
                  </a:solidFill>
                  <a:latin typeface="Arial" panose="020B0604020202020204" pitchFamily="34" charset="0"/>
                  <a:cs typeface="Arial" panose="020B0604020202020204" pitchFamily="34" charset="0"/>
                </a:rPr>
                <a:t>¿Qué sucede si soy nuevo en Medicare y me inscribí en un plan de Medicare </a:t>
              </a:r>
              <a:r>
                <a:rPr lang="es-US" b="1" dirty="0" err="1">
                  <a:solidFill>
                    <a:srgbClr val="00529B"/>
                  </a:solidFill>
                  <a:latin typeface="Arial" panose="020B0604020202020204" pitchFamily="34" charset="0"/>
                  <a:cs typeface="Arial" panose="020B0604020202020204" pitchFamily="34" charset="0"/>
                </a:rPr>
                <a:t>Advantage</a:t>
              </a:r>
              <a:r>
                <a:rPr lang="es-US" b="1" dirty="0">
                  <a:solidFill>
                    <a:srgbClr val="00529B"/>
                  </a:solidFill>
                  <a:latin typeface="Arial" panose="020B0604020202020204" pitchFamily="34" charset="0"/>
                  <a:cs typeface="Arial" panose="020B0604020202020204" pitchFamily="34" charset="0"/>
                </a:rPr>
                <a:t> durante mi IEP?</a:t>
              </a:r>
            </a:p>
          </p:txBody>
        </p:sp>
      </p:grpSp>
      <p:grpSp>
        <p:nvGrpSpPr>
          <p:cNvPr id="15" name="Answer 3" descr="Cuadro con bordes amarillos con el texto: Puede hacer un cambio dentro de los primeros 3 meses que tenga Medicare. ">
            <a:extLst>
              <a:ext uri="{FF2B5EF4-FFF2-40B4-BE49-F238E27FC236}">
                <a16:creationId xmlns:a16="http://schemas.microsoft.com/office/drawing/2014/main" id="{E8A3F6AD-4672-4A70-BAA0-AB6BA0CAFF64}"/>
              </a:ext>
            </a:extLst>
          </p:cNvPr>
          <p:cNvGrpSpPr/>
          <p:nvPr/>
        </p:nvGrpSpPr>
        <p:grpSpPr>
          <a:xfrm>
            <a:off x="6349555" y="3595518"/>
            <a:ext cx="4846320" cy="1097280"/>
            <a:chOff x="6349555" y="3595518"/>
            <a:chExt cx="4846320" cy="1097280"/>
          </a:xfrm>
        </p:grpSpPr>
        <p:sp>
          <p:nvSpPr>
            <p:cNvPr id="34" name="Answer 3" descr="Cuadro con bordes amarillos con el texto: Puede hacer un cambio dentro de los primeros 3 meses que tenga Medicare. ">
              <a:extLst>
                <a:ext uri="{FF2B5EF4-FFF2-40B4-BE49-F238E27FC236}">
                  <a16:creationId xmlns:a16="http://schemas.microsoft.com/office/drawing/2014/main" id="{AF78F583-2E90-4275-80A0-EF9F0B926B37}"/>
                </a:ext>
              </a:extLst>
            </p:cNvPr>
            <p:cNvSpPr/>
            <p:nvPr/>
          </p:nvSpPr>
          <p:spPr>
            <a:xfrm>
              <a:off x="6349555" y="3595518"/>
              <a:ext cx="4846320" cy="109728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891773BB-7B11-4A74-9782-B4EB1D59D04D}"/>
                </a:ext>
              </a:extLst>
            </p:cNvPr>
            <p:cNvSpPr/>
            <p:nvPr/>
          </p:nvSpPr>
          <p:spPr>
            <a:xfrm>
              <a:off x="6398786" y="3871120"/>
              <a:ext cx="4733032" cy="646331"/>
            </a:xfrm>
            <a:prstGeom prst="rect">
              <a:avLst/>
            </a:prstGeom>
          </p:spPr>
          <p:txBody>
            <a:bodyPr wrap="square" lIns="182880">
              <a:spAutoFit/>
            </a:bodyPr>
            <a:lstStyle/>
            <a:p>
              <a:r>
                <a:rPr lang="es-US" dirty="0">
                  <a:solidFill>
                    <a:srgbClr val="00529B"/>
                  </a:solidFill>
                  <a:latin typeface="Arial" panose="020B0604020202020204" pitchFamily="34" charset="0"/>
                  <a:cs typeface="Arial" panose="020B0604020202020204" pitchFamily="34" charset="0"/>
                </a:rPr>
                <a:t>Puede hacer un cambio dentro de los primeros 3 meses que tenga Medicare.</a:t>
              </a:r>
            </a:p>
          </p:txBody>
        </p:sp>
      </p:grpSp>
      <p:grpSp>
        <p:nvGrpSpPr>
          <p:cNvPr id="12" name="Question 4" descr="Cuadro con bordes azules con el texto: ¿Cuándo es el SEP de 5 estrellas?  ">
            <a:extLst>
              <a:ext uri="{FF2B5EF4-FFF2-40B4-BE49-F238E27FC236}">
                <a16:creationId xmlns:a16="http://schemas.microsoft.com/office/drawing/2014/main" id="{109511FA-A980-4E28-ACFE-98D9D1320513}"/>
              </a:ext>
            </a:extLst>
          </p:cNvPr>
          <p:cNvGrpSpPr/>
          <p:nvPr/>
        </p:nvGrpSpPr>
        <p:grpSpPr>
          <a:xfrm>
            <a:off x="1030705" y="4816068"/>
            <a:ext cx="5193337" cy="1097280"/>
            <a:chOff x="1030705" y="4816068"/>
            <a:chExt cx="5193337" cy="1097280"/>
          </a:xfrm>
        </p:grpSpPr>
        <p:grpSp>
          <p:nvGrpSpPr>
            <p:cNvPr id="35" name="Question 4" descr="Cuadro con bordes azules con el texto: ¿Cuándo es el SEP de 5 estrellas?  ">
              <a:extLst>
                <a:ext uri="{FF2B5EF4-FFF2-40B4-BE49-F238E27FC236}">
                  <a16:creationId xmlns:a16="http://schemas.microsoft.com/office/drawing/2014/main" id="{19A2E53C-5654-4F84-B99F-E7D8A209C6C8}"/>
                </a:ext>
              </a:extLst>
            </p:cNvPr>
            <p:cNvGrpSpPr/>
            <p:nvPr/>
          </p:nvGrpSpPr>
          <p:grpSpPr>
            <a:xfrm>
              <a:off x="1030705" y="4816068"/>
              <a:ext cx="5193337" cy="1097280"/>
              <a:chOff x="1030705" y="4406152"/>
              <a:chExt cx="5193337" cy="914400"/>
            </a:xfrm>
          </p:grpSpPr>
          <p:sp>
            <p:nvSpPr>
              <p:cNvPr id="36" name="Rectangle: Rounded Corners 35">
                <a:extLst>
                  <a:ext uri="{FF2B5EF4-FFF2-40B4-BE49-F238E27FC236}">
                    <a16:creationId xmlns:a16="http://schemas.microsoft.com/office/drawing/2014/main" id="{E2E67A91-34B5-4C36-BC0E-750C1ABBA739}"/>
                  </a:ext>
                </a:extLst>
              </p:cNvPr>
              <p:cNvSpPr/>
              <p:nvPr/>
            </p:nvSpPr>
            <p:spPr>
              <a:xfrm>
                <a:off x="1030705" y="440615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F19752E1-159E-48E7-AF3E-26EFFADC8C53}"/>
                  </a:ext>
                </a:extLst>
              </p:cNvPr>
              <p:cNvGrpSpPr/>
              <p:nvPr/>
            </p:nvGrpSpPr>
            <p:grpSpPr>
              <a:xfrm>
                <a:off x="5932064" y="4536016"/>
                <a:ext cx="291978" cy="640080"/>
                <a:chOff x="5732904" y="1273307"/>
                <a:chExt cx="291978" cy="701186"/>
              </a:xfrm>
            </p:grpSpPr>
            <p:sp>
              <p:nvSpPr>
                <p:cNvPr id="38" name="Isosceles Triangle 37">
                  <a:extLst>
                    <a:ext uri="{FF2B5EF4-FFF2-40B4-BE49-F238E27FC236}">
                      <a16:creationId xmlns:a16="http://schemas.microsoft.com/office/drawing/2014/main" id="{B33230E7-1D83-44D3-B89F-6CC5EC84C084}"/>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9" name="Straight Connector 38">
                  <a:extLst>
                    <a:ext uri="{FF2B5EF4-FFF2-40B4-BE49-F238E27FC236}">
                      <a16:creationId xmlns:a16="http://schemas.microsoft.com/office/drawing/2014/main" id="{24E301C0-2925-49A3-91BB-F63C9FC6DE68}"/>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43" name="Rectangle 42">
              <a:extLst>
                <a:ext uri="{FF2B5EF4-FFF2-40B4-BE49-F238E27FC236}">
                  <a16:creationId xmlns:a16="http://schemas.microsoft.com/office/drawing/2014/main" id="{B1651A7E-ECEB-4332-9FA8-D0B6F0011786}"/>
                </a:ext>
              </a:extLst>
            </p:cNvPr>
            <p:cNvSpPr/>
            <p:nvPr/>
          </p:nvSpPr>
          <p:spPr>
            <a:xfrm>
              <a:off x="1067330" y="5162372"/>
              <a:ext cx="2922980" cy="369332"/>
            </a:xfrm>
            <a:prstGeom prst="rect">
              <a:avLst/>
            </a:prstGeom>
          </p:spPr>
          <p:txBody>
            <a:bodyPr wrap="none" lIns="182880">
              <a:spAutoFit/>
            </a:bodyPr>
            <a:lstStyle/>
            <a:p>
              <a:r>
                <a:rPr lang="es-US" b="1" dirty="0">
                  <a:solidFill>
                    <a:srgbClr val="00529B"/>
                  </a:solidFill>
                  <a:latin typeface="Arial" panose="020B0604020202020204" pitchFamily="34" charset="0"/>
                  <a:cs typeface="Arial" panose="020B0604020202020204" pitchFamily="34" charset="0"/>
                </a:rPr>
                <a:t>¿Cuándo es el SEP de 5 estrellas? </a:t>
              </a:r>
            </a:p>
          </p:txBody>
        </p:sp>
      </p:grpSp>
      <p:grpSp>
        <p:nvGrpSpPr>
          <p:cNvPr id="45" name="Answer 4" descr="Cuadro con bordes amarillos con el texto: Entre el 8 de diciembre y el 30 de noviembre de cada año, puede cambiarse a un plan de medicamentos de Medicare que tenga 5 estrellas de calificación general. ">
            <a:extLst>
              <a:ext uri="{FF2B5EF4-FFF2-40B4-BE49-F238E27FC236}">
                <a16:creationId xmlns:a16="http://schemas.microsoft.com/office/drawing/2014/main" id="{2BCDCF0D-4D1E-4911-83CB-B1FBA3AA8529}"/>
              </a:ext>
            </a:extLst>
          </p:cNvPr>
          <p:cNvGrpSpPr/>
          <p:nvPr/>
        </p:nvGrpSpPr>
        <p:grpSpPr>
          <a:xfrm>
            <a:off x="6349555" y="4819201"/>
            <a:ext cx="4846320" cy="1101219"/>
            <a:chOff x="6349555" y="4819201"/>
            <a:chExt cx="4846320" cy="1101219"/>
          </a:xfrm>
        </p:grpSpPr>
        <p:sp>
          <p:nvSpPr>
            <p:cNvPr id="40" name="Answer 4" descr="Cuadro con bordes amarillos con el texto: Entre el 8 de diciembre y el 30 de noviembre de cada año, puede cambiarse a un plan de medicamentos de Medicare que tenga 5 estrellas de calificación general. ">
              <a:extLst>
                <a:ext uri="{FF2B5EF4-FFF2-40B4-BE49-F238E27FC236}">
                  <a16:creationId xmlns:a16="http://schemas.microsoft.com/office/drawing/2014/main" id="{D208A867-B88D-4E60-A44B-C370C554CCE8}"/>
                </a:ext>
              </a:extLst>
            </p:cNvPr>
            <p:cNvSpPr/>
            <p:nvPr/>
          </p:nvSpPr>
          <p:spPr>
            <a:xfrm>
              <a:off x="6349555" y="4819201"/>
              <a:ext cx="4846320" cy="109728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9FB27390-F93D-4E1B-8210-7C53EC2B7F2B}"/>
                </a:ext>
              </a:extLst>
            </p:cNvPr>
            <p:cNvSpPr/>
            <p:nvPr/>
          </p:nvSpPr>
          <p:spPr>
            <a:xfrm>
              <a:off x="6370031" y="4843202"/>
              <a:ext cx="4733032" cy="1077218"/>
            </a:xfrm>
            <a:prstGeom prst="rect">
              <a:avLst/>
            </a:prstGeom>
          </p:spPr>
          <p:txBody>
            <a:bodyPr wrap="square" lIns="182880">
              <a:spAutoFit/>
            </a:bodyPr>
            <a:lstStyle/>
            <a:p>
              <a:r>
                <a:rPr lang="es-US" sz="1600" dirty="0">
                  <a:solidFill>
                    <a:srgbClr val="00529B"/>
                  </a:solidFill>
                  <a:latin typeface="Arial" panose="020B0604020202020204" pitchFamily="34" charset="0"/>
                  <a:cs typeface="Arial" panose="020B0604020202020204" pitchFamily="34" charset="0"/>
                </a:rPr>
                <a:t>Entre el 8 de diciembre y el 30 de noviembre de cada año, puede cambiarse a una cobertura de medicamentos de Medicare que tenga 5 estrellas de calificación general.</a:t>
              </a:r>
            </a:p>
          </p:txBody>
        </p:sp>
      </p:grpSp>
      <p:sp>
        <p:nvSpPr>
          <p:cNvPr id="46" name="Slide Number Placeholder 45">
            <a:extLst>
              <a:ext uri="{FF2B5EF4-FFF2-40B4-BE49-F238E27FC236}">
                <a16:creationId xmlns:a16="http://schemas.microsoft.com/office/drawing/2014/main" id="{97A52F21-6685-41D6-A3FA-E3C1EFF5D00A}"/>
              </a:ext>
            </a:extLst>
          </p:cNvPr>
          <p:cNvSpPr>
            <a:spLocks noGrp="1"/>
          </p:cNvSpPr>
          <p:nvPr>
            <p:ph type="sldNum" sz="quarter" idx="12"/>
          </p:nvPr>
        </p:nvSpPr>
        <p:spPr/>
        <p:txBody>
          <a:bodyPr/>
          <a:lstStyle/>
          <a:p>
            <a:fld id="{0B2D781D-8844-5940-92D1-06EF0A7F581E}" type="slidenum">
              <a:rPr lang="en-US" smtClean="0"/>
              <a:pPr/>
              <a:t>67</a:t>
            </a:fld>
            <a:endParaRPr lang="en-US"/>
          </a:p>
        </p:txBody>
      </p:sp>
      <p:sp>
        <p:nvSpPr>
          <p:cNvPr id="3" name="Footer Placeholder 2">
            <a:extLst>
              <a:ext uri="{FF2B5EF4-FFF2-40B4-BE49-F238E27FC236}">
                <a16:creationId xmlns:a16="http://schemas.microsoft.com/office/drawing/2014/main" id="{5324A515-A3BC-419F-866B-B72736275B17}"/>
              </a:ext>
            </a:extLst>
          </p:cNvPr>
          <p:cNvSpPr>
            <a:spLocks noGrp="1"/>
          </p:cNvSpPr>
          <p:nvPr>
            <p:ph type="ftr" sz="quarter" idx="11"/>
          </p:nvPr>
        </p:nvSpPr>
        <p:spPr/>
        <p:txBody>
          <a:bodyPr/>
          <a:lstStyle/>
          <a:p>
            <a:r>
              <a:rPr lang="es-US"/>
              <a:t>Comenzando con Medicare</a:t>
            </a:r>
          </a:p>
        </p:txBody>
      </p:sp>
      <p:sp>
        <p:nvSpPr>
          <p:cNvPr id="2" name="Date Placeholder 1">
            <a:extLst>
              <a:ext uri="{FF2B5EF4-FFF2-40B4-BE49-F238E27FC236}">
                <a16:creationId xmlns:a16="http://schemas.microsoft.com/office/drawing/2014/main" id="{6B18BA4D-A320-40A2-993F-42122BBE8B00}"/>
              </a:ext>
            </a:extLst>
          </p:cNvPr>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62559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wipe(left)">
                                      <p:cBhvr>
                                        <p:cTn id="3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MX" sz="3000" dirty="0"/>
              <a:t>Cómo elegir un plan de la Parte D</a:t>
            </a:r>
            <a:endParaRPr lang="en-US" sz="3000" dirty="0"/>
          </a:p>
        </p:txBody>
      </p:sp>
      <p:grpSp>
        <p:nvGrpSpPr>
          <p:cNvPr id="7" name="Group 6" descr="Banner informativo amarillo con el texto: Llame a Medicare al 1-800-MEDICARE (1-800-633-4227; TTY: 1-877-486-2048)&#10;&#10;">
            <a:extLst>
              <a:ext uri="{FF2B5EF4-FFF2-40B4-BE49-F238E27FC236}">
                <a16:creationId xmlns:a16="http://schemas.microsoft.com/office/drawing/2014/main" id="{483ADF31-D839-4F0F-B65B-9D73D2C2885E}"/>
              </a:ext>
            </a:extLst>
          </p:cNvPr>
          <p:cNvGrpSpPr/>
          <p:nvPr/>
        </p:nvGrpSpPr>
        <p:grpSpPr>
          <a:xfrm>
            <a:off x="7174522" y="984434"/>
            <a:ext cx="5032716" cy="958794"/>
            <a:chOff x="7174522" y="1069673"/>
            <a:chExt cx="5032716" cy="958794"/>
          </a:xfrm>
        </p:grpSpPr>
        <p:grpSp>
          <p:nvGrpSpPr>
            <p:cNvPr id="5" name="Group 4" descr="Yellow information banner with a phone icon providing Medicare contact info">
              <a:extLst>
                <a:ext uri="{FF2B5EF4-FFF2-40B4-BE49-F238E27FC236}">
                  <a16:creationId xmlns:a16="http://schemas.microsoft.com/office/drawing/2014/main" id="{453DEF0B-2DA1-44D9-931C-823E270A5282}"/>
                </a:ext>
              </a:extLst>
            </p:cNvPr>
            <p:cNvGrpSpPr/>
            <p:nvPr/>
          </p:nvGrpSpPr>
          <p:grpSpPr>
            <a:xfrm>
              <a:off x="7174522" y="1105137"/>
              <a:ext cx="5032716" cy="923330"/>
              <a:chOff x="12401842" y="1139971"/>
              <a:chExt cx="5032716" cy="923330"/>
            </a:xfrm>
          </p:grpSpPr>
          <p:sp>
            <p:nvSpPr>
              <p:cNvPr id="14" name="Arrow: Pentagon 13">
                <a:extLst>
                  <a:ext uri="{FF2B5EF4-FFF2-40B4-BE49-F238E27FC236}">
                    <a16:creationId xmlns:a16="http://schemas.microsoft.com/office/drawing/2014/main" id="{687B38D9-3272-4690-91C3-3293B7E7C8C5}"/>
                  </a:ext>
                </a:extLst>
              </p:cNvPr>
              <p:cNvSpPr/>
              <p:nvPr/>
            </p:nvSpPr>
            <p:spPr>
              <a:xfrm rot="10800000">
                <a:off x="12401842" y="1139971"/>
                <a:ext cx="5032716" cy="707887"/>
              </a:xfrm>
              <a:prstGeom prst="homePlate">
                <a:avLst/>
              </a:prstGeom>
              <a:solidFill>
                <a:srgbClr val="FEC73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57338FF6-82B3-4383-8818-9ECB74930FBC}"/>
                  </a:ext>
                </a:extLst>
              </p:cNvPr>
              <p:cNvSpPr txBox="1"/>
              <p:nvPr/>
            </p:nvSpPr>
            <p:spPr>
              <a:xfrm>
                <a:off x="13471709" y="1139971"/>
                <a:ext cx="3960966" cy="923330"/>
              </a:xfrm>
              <a:prstGeom prst="rect">
                <a:avLst/>
              </a:prstGeom>
              <a:noFill/>
            </p:spPr>
            <p:txBody>
              <a:bodyPr wrap="square" rtlCol="0">
                <a:spAutoFit/>
              </a:bodyPr>
              <a:lstStyle/>
              <a:p>
                <a:r>
                  <a:rPr lang="en-US" dirty="0" err="1">
                    <a:solidFill>
                      <a:srgbClr val="00529B"/>
                    </a:solidFill>
                  </a:rPr>
                  <a:t>Llame</a:t>
                </a:r>
                <a:r>
                  <a:rPr lang="en-US" dirty="0">
                    <a:solidFill>
                      <a:srgbClr val="00529B"/>
                    </a:solidFill>
                  </a:rPr>
                  <a:t> a Medicare al 1-800-MEDICARE </a:t>
                </a:r>
              </a:p>
              <a:p>
                <a:r>
                  <a:rPr lang="en-US" dirty="0">
                    <a:solidFill>
                      <a:srgbClr val="00529B"/>
                    </a:solidFill>
                  </a:rPr>
                  <a:t>(1-800-633-4227; TTY: 1-877-486-2048)</a:t>
                </a:r>
                <a:endParaRPr lang="en-US" dirty="0">
                  <a:solidFill>
                    <a:srgbClr val="00529B"/>
                  </a:solidFill>
                  <a:cs typeface="Calibri"/>
                </a:endParaRPr>
              </a:p>
              <a:p>
                <a:endParaRPr lang="en-US" dirty="0"/>
              </a:p>
            </p:txBody>
          </p:sp>
        </p:grpSp>
        <p:sp>
          <p:nvSpPr>
            <p:cNvPr id="16" name="Freeform: Shape 15">
              <a:extLst>
                <a:ext uri="{FF2B5EF4-FFF2-40B4-BE49-F238E27FC236}">
                  <a16:creationId xmlns:a16="http://schemas.microsoft.com/office/drawing/2014/main" id="{D395EEE7-C0EC-4A53-A9AF-EC566C57D1EA}"/>
                </a:ext>
              </a:extLst>
            </p:cNvPr>
            <p:cNvSpPr>
              <a:spLocks noChangeAspect="1"/>
            </p:cNvSpPr>
            <p:nvPr/>
          </p:nvSpPr>
          <p:spPr>
            <a:xfrm>
              <a:off x="7819343" y="1069673"/>
              <a:ext cx="348578" cy="731520"/>
            </a:xfrm>
            <a:custGeom>
              <a:avLst/>
              <a:gdLst>
                <a:gd name="connsiteX0" fmla="*/ 210017 w 2710595"/>
                <a:gd name="connsiteY0" fmla="*/ 0 h 5572664"/>
                <a:gd name="connsiteX1" fmla="*/ 2500578 w 2710595"/>
                <a:gd name="connsiteY1" fmla="*/ 0 h 5572664"/>
                <a:gd name="connsiteX2" fmla="*/ 2710595 w 2710595"/>
                <a:gd name="connsiteY2" fmla="*/ 210017 h 5572664"/>
                <a:gd name="connsiteX3" fmla="*/ 2710595 w 2710595"/>
                <a:gd name="connsiteY3" fmla="*/ 5362647 h 5572664"/>
                <a:gd name="connsiteX4" fmla="*/ 2500578 w 2710595"/>
                <a:gd name="connsiteY4" fmla="*/ 5572664 h 5572664"/>
                <a:gd name="connsiteX5" fmla="*/ 210017 w 2710595"/>
                <a:gd name="connsiteY5" fmla="*/ 5572664 h 5572664"/>
                <a:gd name="connsiteX6" fmla="*/ 0 w 2710595"/>
                <a:gd name="connsiteY6" fmla="*/ 5362647 h 5572664"/>
                <a:gd name="connsiteX7" fmla="*/ 0 w 2710595"/>
                <a:gd name="connsiteY7" fmla="*/ 210017 h 5572664"/>
                <a:gd name="connsiteX8" fmla="*/ 210017 w 2710595"/>
                <a:gd name="connsiteY8" fmla="*/ 0 h 5572664"/>
                <a:gd name="connsiteX9" fmla="*/ 1085372 w 2710595"/>
                <a:gd name="connsiteY9" fmla="*/ 374564 h 5572664"/>
                <a:gd name="connsiteX10" fmla="*/ 957319 w 2710595"/>
                <a:gd name="connsiteY10" fmla="*/ 426665 h 5572664"/>
                <a:gd name="connsiteX11" fmla="*/ 1085372 w 2710595"/>
                <a:gd name="connsiteY11" fmla="*/ 478765 h 5572664"/>
                <a:gd name="connsiteX12" fmla="*/ 1625219 w 2710595"/>
                <a:gd name="connsiteY12" fmla="*/ 478765 h 5572664"/>
                <a:gd name="connsiteX13" fmla="*/ 1753271 w 2710595"/>
                <a:gd name="connsiteY13" fmla="*/ 426665 h 5572664"/>
                <a:gd name="connsiteX14" fmla="*/ 1625219 w 2710595"/>
                <a:gd name="connsiteY14" fmla="*/ 374564 h 5572664"/>
                <a:gd name="connsiteX15" fmla="*/ 1085372 w 2710595"/>
                <a:gd name="connsiteY15" fmla="*/ 374564 h 5572664"/>
                <a:gd name="connsiteX16" fmla="*/ 175557 w 2710595"/>
                <a:gd name="connsiteY16" fmla="*/ 699773 h 5572664"/>
                <a:gd name="connsiteX17" fmla="*/ 175557 w 2710595"/>
                <a:gd name="connsiteY17" fmla="*/ 4872889 h 5572664"/>
                <a:gd name="connsiteX18" fmla="*/ 2535032 w 2710595"/>
                <a:gd name="connsiteY18" fmla="*/ 4872889 h 5572664"/>
                <a:gd name="connsiteX19" fmla="*/ 2535032 w 2710595"/>
                <a:gd name="connsiteY19" fmla="*/ 699773 h 5572664"/>
                <a:gd name="connsiteX20" fmla="*/ 175557 w 2710595"/>
                <a:gd name="connsiteY20" fmla="*/ 699773 h 5572664"/>
                <a:gd name="connsiteX21" fmla="*/ 1355296 w 2710595"/>
                <a:gd name="connsiteY21" fmla="*/ 4985030 h 5572664"/>
                <a:gd name="connsiteX22" fmla="*/ 1126777 w 2710595"/>
                <a:gd name="connsiteY22" fmla="*/ 5222777 h 5572664"/>
                <a:gd name="connsiteX23" fmla="*/ 1355296 w 2710595"/>
                <a:gd name="connsiteY23" fmla="*/ 5460524 h 5572664"/>
                <a:gd name="connsiteX24" fmla="*/ 1583815 w 2710595"/>
                <a:gd name="connsiteY24" fmla="*/ 5222777 h 5572664"/>
                <a:gd name="connsiteX25" fmla="*/ 1355296 w 2710595"/>
                <a:gd name="connsiteY25" fmla="*/ 4985030 h 5572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10595" h="5572664">
                  <a:moveTo>
                    <a:pt x="210017" y="0"/>
                  </a:moveTo>
                  <a:lnTo>
                    <a:pt x="2500578" y="0"/>
                  </a:lnTo>
                  <a:cubicBezTo>
                    <a:pt x="2616567" y="0"/>
                    <a:pt x="2710595" y="94028"/>
                    <a:pt x="2710595" y="210017"/>
                  </a:cubicBezTo>
                  <a:lnTo>
                    <a:pt x="2710595" y="5362647"/>
                  </a:lnTo>
                  <a:cubicBezTo>
                    <a:pt x="2710595" y="5478636"/>
                    <a:pt x="2616567" y="5572664"/>
                    <a:pt x="2500578" y="5572664"/>
                  </a:cubicBezTo>
                  <a:lnTo>
                    <a:pt x="210017" y="5572664"/>
                  </a:lnTo>
                  <a:cubicBezTo>
                    <a:pt x="94028" y="5572664"/>
                    <a:pt x="0" y="5478636"/>
                    <a:pt x="0" y="5362647"/>
                  </a:cubicBezTo>
                  <a:lnTo>
                    <a:pt x="0" y="210017"/>
                  </a:lnTo>
                  <a:cubicBezTo>
                    <a:pt x="0" y="94028"/>
                    <a:pt x="94028" y="0"/>
                    <a:pt x="210017" y="0"/>
                  </a:cubicBezTo>
                  <a:close/>
                  <a:moveTo>
                    <a:pt x="1085372" y="374564"/>
                  </a:moveTo>
                  <a:cubicBezTo>
                    <a:pt x="1014657" y="374564"/>
                    <a:pt x="957319" y="397889"/>
                    <a:pt x="957319" y="426665"/>
                  </a:cubicBezTo>
                  <a:cubicBezTo>
                    <a:pt x="957319" y="455440"/>
                    <a:pt x="1014657" y="478765"/>
                    <a:pt x="1085372" y="478765"/>
                  </a:cubicBezTo>
                  <a:lnTo>
                    <a:pt x="1625219" y="478765"/>
                  </a:lnTo>
                  <a:cubicBezTo>
                    <a:pt x="1695933" y="478765"/>
                    <a:pt x="1753271" y="455440"/>
                    <a:pt x="1753271" y="426665"/>
                  </a:cubicBezTo>
                  <a:cubicBezTo>
                    <a:pt x="1753271" y="397889"/>
                    <a:pt x="1695933" y="374564"/>
                    <a:pt x="1625219" y="374564"/>
                  </a:cubicBezTo>
                  <a:lnTo>
                    <a:pt x="1085372" y="374564"/>
                  </a:lnTo>
                  <a:close/>
                  <a:moveTo>
                    <a:pt x="175557" y="699773"/>
                  </a:moveTo>
                  <a:lnTo>
                    <a:pt x="175557" y="4872889"/>
                  </a:lnTo>
                  <a:lnTo>
                    <a:pt x="2535032" y="4872889"/>
                  </a:lnTo>
                  <a:lnTo>
                    <a:pt x="2535032" y="699773"/>
                  </a:lnTo>
                  <a:lnTo>
                    <a:pt x="175557" y="699773"/>
                  </a:lnTo>
                  <a:close/>
                  <a:moveTo>
                    <a:pt x="1355296" y="4985030"/>
                  </a:moveTo>
                  <a:cubicBezTo>
                    <a:pt x="1229088" y="4985030"/>
                    <a:pt x="1126777" y="5091473"/>
                    <a:pt x="1126777" y="5222777"/>
                  </a:cubicBezTo>
                  <a:cubicBezTo>
                    <a:pt x="1126777" y="5354081"/>
                    <a:pt x="1229088" y="5460524"/>
                    <a:pt x="1355296" y="5460524"/>
                  </a:cubicBezTo>
                  <a:cubicBezTo>
                    <a:pt x="1481504" y="5460524"/>
                    <a:pt x="1583815" y="5354081"/>
                    <a:pt x="1583815" y="5222777"/>
                  </a:cubicBezTo>
                  <a:cubicBezTo>
                    <a:pt x="1583815" y="5091473"/>
                    <a:pt x="1481504" y="4985030"/>
                    <a:pt x="1355296" y="4985030"/>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Content Placeholder 7"/>
          <p:cNvSpPr txBox="1">
            <a:spLocks/>
          </p:cNvSpPr>
          <p:nvPr/>
        </p:nvSpPr>
        <p:spPr>
          <a:xfrm>
            <a:off x="838200" y="1774665"/>
            <a:ext cx="10140504" cy="453133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472" lvl="0" indent="-347472" defTabSz="685800">
              <a:lnSpc>
                <a:spcPct val="110000"/>
              </a:lnSpc>
              <a:spcBef>
                <a:spcPts val="0"/>
              </a:spcBef>
              <a:spcAft>
                <a:spcPts val="1200"/>
              </a:spcAft>
              <a:defRPr/>
            </a:pPr>
            <a:r>
              <a:rPr lang="en-US" sz="2400" b="1" dirty="0">
                <a:solidFill>
                  <a:srgbClr val="00529B"/>
                </a:solidFill>
                <a:latin typeface="Arial" panose="020B0604020202020204" pitchFamily="34" charset="0"/>
                <a:cs typeface="Arial" panose="020B0604020202020204" pitchFamily="34" charset="0"/>
              </a:rPr>
              <a:t>Compare </a:t>
            </a:r>
            <a:r>
              <a:rPr lang="en-US" sz="2400" b="1" dirty="0" err="1">
                <a:solidFill>
                  <a:srgbClr val="00529B"/>
                </a:solidFill>
                <a:latin typeface="Arial" panose="020B0604020202020204" pitchFamily="34" charset="0"/>
                <a:cs typeface="Arial" panose="020B0604020202020204" pitchFamily="34" charset="0"/>
              </a:rPr>
              <a:t>los</a:t>
            </a:r>
            <a:r>
              <a:rPr lang="en-US" sz="2400" b="1" dirty="0">
                <a:solidFill>
                  <a:srgbClr val="00529B"/>
                </a:solidFill>
                <a:latin typeface="Arial" panose="020B0604020202020204" pitchFamily="34" charset="0"/>
                <a:cs typeface="Arial" panose="020B0604020202020204" pitchFamily="34" charset="0"/>
              </a:rPr>
              <a:t> planes </a:t>
            </a:r>
            <a:r>
              <a:rPr lang="en-US" sz="2400" b="1" dirty="0" err="1">
                <a:solidFill>
                  <a:srgbClr val="00529B"/>
                </a:solidFill>
                <a:latin typeface="Arial" panose="020B0604020202020204" pitchFamily="34" charset="0"/>
                <a:cs typeface="Arial" panose="020B0604020202020204" pitchFamily="34" charset="0"/>
              </a:rPr>
              <a:t>por</a:t>
            </a:r>
            <a:r>
              <a:rPr lang="en-US" sz="2400" b="1" dirty="0">
                <a:solidFill>
                  <a:srgbClr val="00529B"/>
                </a:solidFill>
                <a:latin typeface="Arial" panose="020B0604020202020204" pitchFamily="34" charset="0"/>
                <a:cs typeface="Arial" panose="020B0604020202020204" pitchFamily="34" charset="0"/>
              </a:rPr>
              <a:t> </a:t>
            </a:r>
            <a:r>
              <a:rPr lang="en-US" sz="2400" b="1" dirty="0" err="1">
                <a:solidFill>
                  <a:srgbClr val="00529B"/>
                </a:solidFill>
                <a:latin typeface="Arial" panose="020B0604020202020204" pitchFamily="34" charset="0"/>
                <a:cs typeface="Arial" panose="020B0604020202020204" pitchFamily="34" charset="0"/>
              </a:rPr>
              <a:t>computadora</a:t>
            </a:r>
            <a:r>
              <a:rPr lang="en-US" sz="2400" b="1" dirty="0">
                <a:solidFill>
                  <a:srgbClr val="00529B"/>
                </a:solidFill>
                <a:latin typeface="Arial" panose="020B0604020202020204" pitchFamily="34" charset="0"/>
                <a:cs typeface="Arial" panose="020B0604020202020204" pitchFamily="34" charset="0"/>
              </a:rPr>
              <a:t> o </a:t>
            </a:r>
            <a:r>
              <a:rPr lang="en-US" sz="2400" b="1" dirty="0" err="1">
                <a:solidFill>
                  <a:srgbClr val="00529B"/>
                </a:solidFill>
                <a:latin typeface="Arial" panose="020B0604020202020204" pitchFamily="34" charset="0"/>
                <a:cs typeface="Arial" panose="020B0604020202020204" pitchFamily="34" charset="0"/>
              </a:rPr>
              <a:t>por</a:t>
            </a:r>
            <a:r>
              <a:rPr lang="en-US" sz="2400" b="1" dirty="0">
                <a:solidFill>
                  <a:srgbClr val="00529B"/>
                </a:solidFill>
                <a:latin typeface="Arial" panose="020B0604020202020204" pitchFamily="34" charset="0"/>
                <a:cs typeface="Arial" panose="020B0604020202020204" pitchFamily="34" charset="0"/>
              </a:rPr>
              <a:t> </a:t>
            </a:r>
            <a:r>
              <a:rPr lang="en-US" sz="2400" b="1" dirty="0" err="1">
                <a:solidFill>
                  <a:srgbClr val="00529B"/>
                </a:solidFill>
                <a:latin typeface="Arial" panose="020B0604020202020204" pitchFamily="34" charset="0"/>
                <a:cs typeface="Arial" panose="020B0604020202020204" pitchFamily="34" charset="0"/>
              </a:rPr>
              <a:t>teléfono</a:t>
            </a:r>
            <a:r>
              <a:rPr lang="en-US" sz="2400" b="1" dirty="0">
                <a:solidFill>
                  <a:srgbClr val="00529B"/>
                </a:solidFill>
                <a:latin typeface="Arial" panose="020B0604020202020204" pitchFamily="34" charset="0"/>
                <a:cs typeface="Arial" panose="020B0604020202020204" pitchFamily="34" charset="0"/>
              </a:rPr>
              <a:t>:</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804672" lvl="1" indent="-347472">
              <a:lnSpc>
                <a:spcPct val="110000"/>
              </a:lnSpc>
              <a:spcBef>
                <a:spcPts val="0"/>
              </a:spcBef>
              <a:spcAft>
                <a:spcPts val="600"/>
              </a:spcAft>
            </a:pPr>
            <a:r>
              <a:rPr lang="es-MX" sz="2000" dirty="0">
                <a:solidFill>
                  <a:srgbClr val="00529B"/>
                </a:solidFill>
                <a:latin typeface="Arial" panose="020B0604020202020204" pitchFamily="34" charset="0"/>
                <a:cs typeface="Arial" panose="020B0604020202020204" pitchFamily="34" charset="0"/>
              </a:rPr>
              <a:t>Busque los planes de salud y para medicamentos en </a:t>
            </a:r>
            <a:r>
              <a:rPr lang="en-US" sz="2000" dirty="0">
                <a:solidFill>
                  <a:srgbClr val="00529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Medicare.gov/plan-compare</a:t>
            </a: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a:t>
            </a:r>
          </a:p>
          <a:p>
            <a:pPr marL="804672" lvl="1" indent="-347472">
              <a:lnSpc>
                <a:spcPct val="110000"/>
              </a:lnSpc>
              <a:spcBef>
                <a:spcPts val="0"/>
              </a:spcBef>
              <a:spcAft>
                <a:spcPts val="600"/>
              </a:spcAft>
              <a:defRPr/>
            </a:pPr>
            <a:r>
              <a:rPr lang="en-US" sz="2000" dirty="0" err="1">
                <a:solidFill>
                  <a:srgbClr val="00529B"/>
                </a:solidFill>
                <a:latin typeface="Arial" panose="020B0604020202020204" pitchFamily="34" charset="0"/>
                <a:cs typeface="Arial" panose="020B0604020202020204" pitchFamily="34" charset="0"/>
              </a:rPr>
              <a:t>Llamar</a:t>
            </a:r>
            <a:r>
              <a:rPr lang="en-US" sz="2000" dirty="0">
                <a:solidFill>
                  <a:srgbClr val="00529B"/>
                </a:solidFill>
                <a:latin typeface="Arial" panose="020B0604020202020204" pitchFamily="34" charset="0"/>
                <a:cs typeface="Arial" panose="020B0604020202020204" pitchFamily="34" charset="0"/>
              </a:rPr>
              <a:t> a Medicare</a:t>
            </a:r>
          </a:p>
          <a:p>
            <a:pPr marL="804672" lvl="1" indent="-347472">
              <a:lnSpc>
                <a:spcPct val="110000"/>
              </a:lnSpc>
              <a:spcBef>
                <a:spcPts val="0"/>
              </a:spcBef>
              <a:spcAft>
                <a:spcPts val="1200"/>
              </a:spcAft>
              <a:defRPr/>
            </a:pPr>
            <a:r>
              <a:rPr lang="es-MX" sz="2000" dirty="0">
                <a:solidFill>
                  <a:srgbClr val="00529B"/>
                </a:solidFill>
                <a:latin typeface="Arial" panose="020B0604020202020204" pitchFamily="34" charset="0"/>
                <a:cs typeface="Arial" panose="020B0604020202020204" pitchFamily="34" charset="0"/>
              </a:rPr>
              <a:t>Comuníquese con su SHIP para obtener ayuda para comparar planes en </a:t>
            </a:r>
            <a:r>
              <a:rPr lang="en-US" sz="2000" dirty="0">
                <a:solidFill>
                  <a:srgbClr val="00529B"/>
                </a:solidFill>
                <a:latin typeface="Arial" panose="020B0604020202020204" pitchFamily="34" charset="0"/>
                <a:cs typeface="Arial" panose="020B0604020202020204" pitchFamily="34" charset="0"/>
                <a:hlinkClick r:id="rId5"/>
              </a:rPr>
              <a:t>shiphelp.org</a:t>
            </a:r>
            <a:endPar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347472" lvl="0" indent="-347472" defTabSz="685800">
              <a:lnSpc>
                <a:spcPct val="110000"/>
              </a:lnSpc>
              <a:spcBef>
                <a:spcPts val="0"/>
              </a:spcBef>
              <a:spcAft>
                <a:spcPts val="1200"/>
              </a:spcAft>
              <a:defRPr/>
            </a:pPr>
            <a:r>
              <a:rPr lang="es-MX" sz="2400" b="1" dirty="0">
                <a:solidFill>
                  <a:srgbClr val="00529B"/>
                </a:solidFill>
                <a:latin typeface="Arial" panose="020B0604020202020204" pitchFamily="34" charset="0"/>
                <a:cs typeface="Arial" panose="020B0604020202020204" pitchFamily="34" charset="0"/>
              </a:rPr>
              <a:t>Si desea inscribirse en un Plan de Medicamentos Medicare, </a:t>
            </a:r>
            <a:br>
              <a:rPr lang="es-MX" sz="2400" b="1" dirty="0">
                <a:solidFill>
                  <a:srgbClr val="00529B"/>
                </a:solidFill>
                <a:latin typeface="Arial" panose="020B0604020202020204" pitchFamily="34" charset="0"/>
                <a:cs typeface="Arial" panose="020B0604020202020204" pitchFamily="34" charset="0"/>
              </a:rPr>
            </a:br>
            <a:r>
              <a:rPr lang="es-MX" sz="2400" b="1" dirty="0">
                <a:solidFill>
                  <a:srgbClr val="00529B"/>
                </a:solidFill>
                <a:latin typeface="Arial" panose="020B0604020202020204" pitchFamily="34" charset="0"/>
                <a:cs typeface="Arial" panose="020B0604020202020204" pitchFamily="34" charset="0"/>
              </a:rPr>
              <a:t>usted puede</a:t>
            </a:r>
            <a:r>
              <a:rPr kumimoji="0" lang="en-US" sz="24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a:t>
            </a:r>
          </a:p>
          <a:p>
            <a:pPr marL="804672" lvl="1" indent="-347472">
              <a:lnSpc>
                <a:spcPct val="110000"/>
              </a:lnSpc>
              <a:spcBef>
                <a:spcPts val="0"/>
              </a:spcBef>
              <a:spcAft>
                <a:spcPts val="600"/>
              </a:spcAft>
            </a:pPr>
            <a:r>
              <a:rPr lang="en-US" sz="2000" dirty="0" err="1">
                <a:solidFill>
                  <a:srgbClr val="00529B"/>
                </a:solidFill>
                <a:latin typeface="Arial" panose="020B0604020202020204" pitchFamily="34" charset="0"/>
                <a:cs typeface="Arial" panose="020B0604020202020204" pitchFamily="34" charset="0"/>
              </a:rPr>
              <a:t>Unirse</a:t>
            </a:r>
            <a:r>
              <a:rPr lang="en-US" sz="2000" dirty="0">
                <a:solidFill>
                  <a:srgbClr val="00529B"/>
                </a:solidFill>
                <a:latin typeface="Arial" panose="020B0604020202020204" pitchFamily="34" charset="0"/>
                <a:cs typeface="Arial" panose="020B0604020202020204" pitchFamily="34" charset="0"/>
              </a:rPr>
              <a:t> </a:t>
            </a:r>
            <a:r>
              <a:rPr lang="en-US" sz="2000" dirty="0" err="1">
                <a:solidFill>
                  <a:srgbClr val="00529B"/>
                </a:solidFill>
                <a:latin typeface="Arial" panose="020B0604020202020204" pitchFamily="34" charset="0"/>
                <a:cs typeface="Arial" panose="020B0604020202020204" pitchFamily="34" charset="0"/>
              </a:rPr>
              <a:t>en</a:t>
            </a:r>
            <a:r>
              <a:rPr lang="en-US" sz="2000" dirty="0">
                <a:solidFill>
                  <a:srgbClr val="00529B"/>
                </a:solidFill>
                <a:latin typeface="Arial" panose="020B0604020202020204" pitchFamily="34" charset="0"/>
                <a:cs typeface="Arial" panose="020B0604020202020204" pitchFamily="34" charset="0"/>
              </a:rPr>
              <a:t> </a:t>
            </a:r>
            <a:r>
              <a:rPr lang="en-US" sz="2000" dirty="0">
                <a:solidFill>
                  <a:srgbClr val="00529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Medicare.gov/plan-compare</a:t>
            </a:r>
            <a:r>
              <a:rPr lang="en-US" sz="2000" dirty="0">
                <a:solidFill>
                  <a:srgbClr val="00529B"/>
                </a:solidFill>
                <a:latin typeface="Arial" panose="020B0604020202020204" pitchFamily="34" charset="0"/>
                <a:cs typeface="Arial" panose="020B0604020202020204" pitchFamily="34" charset="0"/>
              </a:rPr>
              <a:t> </a:t>
            </a:r>
            <a:r>
              <a:rPr lang="es-MX" sz="2000" dirty="0">
                <a:solidFill>
                  <a:srgbClr val="00529B"/>
                </a:solidFill>
                <a:latin typeface="Arial" panose="020B0604020202020204" pitchFamily="34" charset="0"/>
                <a:cs typeface="Arial" panose="020B0604020202020204" pitchFamily="34" charset="0"/>
              </a:rPr>
              <a:t>o en el sitio web del plan</a:t>
            </a:r>
            <a:endPar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804672" lvl="1" indent="-347472">
              <a:lnSpc>
                <a:spcPct val="110000"/>
              </a:lnSpc>
              <a:spcBef>
                <a:spcPts val="0"/>
              </a:spcBef>
              <a:spcAft>
                <a:spcPts val="600"/>
              </a:spcAft>
              <a:defRPr/>
            </a:pPr>
            <a:r>
              <a:rPr lang="en-US" sz="2000" dirty="0" err="1">
                <a:solidFill>
                  <a:srgbClr val="00529B"/>
                </a:solidFill>
                <a:latin typeface="Arial" panose="020B0604020202020204" pitchFamily="34" charset="0"/>
                <a:cs typeface="Arial" panose="020B0604020202020204" pitchFamily="34" charset="0"/>
              </a:rPr>
              <a:t>Llamar</a:t>
            </a:r>
            <a:r>
              <a:rPr lang="en-US" sz="2000" dirty="0">
                <a:solidFill>
                  <a:srgbClr val="00529B"/>
                </a:solidFill>
                <a:latin typeface="Arial" panose="020B0604020202020204" pitchFamily="34" charset="0"/>
                <a:cs typeface="Arial" panose="020B0604020202020204" pitchFamily="34" charset="0"/>
              </a:rPr>
              <a:t> a Medicare</a:t>
            </a:r>
            <a:endPar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804672" lvl="1" indent="-347472">
              <a:lnSpc>
                <a:spcPct val="110000"/>
              </a:lnSpc>
              <a:spcBef>
                <a:spcPts val="0"/>
              </a:spcBef>
              <a:spcAft>
                <a:spcPts val="600"/>
              </a:spcAft>
              <a:defRPr/>
            </a:pPr>
            <a:r>
              <a:rPr lang="es-MX" sz="2000" dirty="0">
                <a:solidFill>
                  <a:srgbClr val="00529B"/>
                </a:solidFill>
                <a:latin typeface="Arial" panose="020B0604020202020204" pitchFamily="34" charset="0"/>
                <a:cs typeface="Arial" panose="020B0604020202020204" pitchFamily="34" charset="0"/>
              </a:rPr>
              <a:t>Unirse en el sitio web del plan o llamar al </a:t>
            </a:r>
            <a:r>
              <a:rPr lang="es-MX" sz="2000" dirty="0" err="1">
                <a:solidFill>
                  <a:srgbClr val="00529B"/>
                </a:solidFill>
                <a:latin typeface="Arial" panose="020B0604020202020204" pitchFamily="34" charset="0"/>
                <a:cs typeface="Arial" panose="020B0604020202020204" pitchFamily="34" charset="0"/>
              </a:rPr>
              <a:t>pla</a:t>
            </a: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n</a:t>
            </a:r>
          </a:p>
          <a:p>
            <a:pPr marL="804672" lvl="1" indent="-347472">
              <a:lnSpc>
                <a:spcPct val="110000"/>
              </a:lnSpc>
              <a:spcBef>
                <a:spcPts val="0"/>
              </a:spcBef>
              <a:spcAft>
                <a:spcPts val="1200"/>
              </a:spcAft>
              <a:defRPr/>
            </a:pPr>
            <a:r>
              <a:rPr lang="es-MX" sz="2000" dirty="0">
                <a:solidFill>
                  <a:srgbClr val="00529B"/>
                </a:solidFill>
                <a:latin typeface="Arial" panose="020B0604020202020204" pitchFamily="34" charset="0"/>
                <a:cs typeface="Arial" panose="020B0604020202020204" pitchFamily="34" charset="0"/>
              </a:rPr>
              <a:t>Completar el formulario de inscripción en papel</a:t>
            </a:r>
            <a:endPar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571309" indent="-347472">
              <a:lnSpc>
                <a:spcPct val="110000"/>
              </a:lnSpc>
              <a:spcBef>
                <a:spcPts val="0"/>
              </a:spcBef>
              <a:spcAft>
                <a:spcPts val="1200"/>
              </a:spcAft>
              <a:defRPr/>
            </a:pPr>
            <a:r>
              <a:rPr lang="es-MX" sz="2400" dirty="0">
                <a:solidFill>
                  <a:srgbClr val="00529B"/>
                </a:solidFill>
                <a:latin typeface="Arial" panose="020B0604020202020204" pitchFamily="34" charset="0"/>
                <a:cs typeface="Arial" panose="020B0604020202020204" pitchFamily="34" charset="0"/>
              </a:rPr>
              <a:t>El plan le notificará si su solicitud ha sido aceptada o rechazada</a:t>
            </a:r>
            <a:endParaRPr lang="en-US" sz="2400" dirty="0">
              <a:solidFill>
                <a:srgbClr val="00529B"/>
              </a:solidFill>
              <a:latin typeface="Arial" panose="020B0604020202020204" pitchFamily="34" charset="0"/>
              <a:cs typeface="Arial" panose="020B0604020202020204" pitchFamily="34" charset="0"/>
            </a:endParaRPr>
          </a:p>
          <a:p>
            <a:pPr marL="457200" marR="0" lvl="1" indent="0" algn="l" defTabSz="685800" rtl="0" eaLnBrk="1" fontAlgn="auto" latinLnBrk="0" hangingPunct="1">
              <a:lnSpc>
                <a:spcPct val="110000"/>
              </a:lnSpc>
              <a:spcBef>
                <a:spcPts val="0"/>
              </a:spcBef>
              <a:spcAft>
                <a:spcPts val="1200"/>
              </a:spcAft>
              <a:buClrTx/>
              <a:buSzTx/>
              <a:buNone/>
              <a:tabLst/>
              <a:defRPr/>
            </a:pPr>
            <a:endPar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p:txBody>
      </p:sp>
      <p:sp>
        <p:nvSpPr>
          <p:cNvPr id="9" name="Slide Number Placeholder 8">
            <a:extLst>
              <a:ext uri="{FF2B5EF4-FFF2-40B4-BE49-F238E27FC236}">
                <a16:creationId xmlns:a16="http://schemas.microsoft.com/office/drawing/2014/main" id="{06E81764-979C-4BD0-BA47-1B2CA9133928}"/>
              </a:ext>
            </a:extLst>
          </p:cNvPr>
          <p:cNvSpPr>
            <a:spLocks noGrp="1"/>
          </p:cNvSpPr>
          <p:nvPr>
            <p:ph type="sldNum" sz="quarter" idx="12"/>
          </p:nvPr>
        </p:nvSpPr>
        <p:spPr/>
        <p:txBody>
          <a:bodyPr/>
          <a:lstStyle/>
          <a:p>
            <a:fld id="{48F63A3B-78C7-47BE-AE5E-E10140E04643}" type="slidenum">
              <a:rPr lang="en-US" smtClean="0"/>
              <a:pPr/>
              <a:t>68</a:t>
            </a:fld>
            <a:endParaRPr lang="en-US" dirty="0"/>
          </a:p>
        </p:txBody>
      </p:sp>
      <p:sp>
        <p:nvSpPr>
          <p:cNvPr id="3" name="Footer Placeholder 2"/>
          <p:cNvSpPr>
            <a:spLocks noGrp="1"/>
          </p:cNvSpPr>
          <p:nvPr>
            <p:ph type="ftr" sz="quarter" idx="11"/>
          </p:nvPr>
        </p:nvSpPr>
        <p:spPr/>
        <p:txBody>
          <a:bodyPr/>
          <a:lstStyle/>
          <a:p>
            <a:r>
              <a:rPr lang="en-US" dirty="0" err="1"/>
              <a:t>Comenzando</a:t>
            </a:r>
            <a:r>
              <a:rPr lang="en-US" dirty="0"/>
              <a:t> con Medicare</a:t>
            </a:r>
          </a:p>
        </p:txBody>
      </p:sp>
      <p:sp>
        <p:nvSpPr>
          <p:cNvPr id="2" name="Date Placeholder 1"/>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149156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Decisión: ¿Debo inscribirme en un plan de la Parte D?</a:t>
            </a:r>
          </a:p>
        </p:txBody>
      </p:sp>
      <p:grpSp>
        <p:nvGrpSpPr>
          <p:cNvPr id="5" name="Group 4">
            <a:extLst>
              <a:ext uri="{FF2B5EF4-FFF2-40B4-BE49-F238E27FC236}">
                <a16:creationId xmlns:a16="http://schemas.microsoft.com/office/drawing/2014/main" id="{4F3B846C-1993-479B-969E-1B8EB0BA58F1}"/>
              </a:ext>
              <a:ext uri="{C183D7F6-B498-43B3-948B-1728B52AA6E4}">
                <adec:decorative xmlns:adec="http://schemas.microsoft.com/office/drawing/2017/decorative" val="1"/>
              </a:ext>
            </a:extLst>
          </p:cNvPr>
          <p:cNvGrpSpPr/>
          <p:nvPr/>
        </p:nvGrpSpPr>
        <p:grpSpPr>
          <a:xfrm>
            <a:off x="432123" y="1100869"/>
            <a:ext cx="5480056" cy="5078313"/>
            <a:chOff x="497169" y="1453209"/>
            <a:chExt cx="5480056" cy="4711069"/>
          </a:xfrm>
        </p:grpSpPr>
        <p:sp>
          <p:nvSpPr>
            <p:cNvPr id="15" name="Freeform: Shape 14">
              <a:extLst>
                <a:ext uri="{FF2B5EF4-FFF2-40B4-BE49-F238E27FC236}">
                  <a16:creationId xmlns:a16="http://schemas.microsoft.com/office/drawing/2014/main" id="{7B58F28A-67AC-4A45-B571-9B3312FE5D37}"/>
                </a:ext>
              </a:extLst>
            </p:cNvPr>
            <p:cNvSpPr/>
            <p:nvPr/>
          </p:nvSpPr>
          <p:spPr>
            <a:xfrm>
              <a:off x="497169" y="1453210"/>
              <a:ext cx="5480056" cy="1030910"/>
            </a:xfrm>
            <a:custGeom>
              <a:avLst/>
              <a:gdLst>
                <a:gd name="connsiteX0" fmla="*/ 752788 w 5480056"/>
                <a:gd name="connsiteY0" fmla="*/ 0 h 1030910"/>
                <a:gd name="connsiteX1" fmla="*/ 4727268 w 5480056"/>
                <a:gd name="connsiteY1" fmla="*/ 0 h 1030910"/>
                <a:gd name="connsiteX2" fmla="*/ 5480056 w 5480056"/>
                <a:gd name="connsiteY2" fmla="*/ 752788 h 1030910"/>
                <a:gd name="connsiteX3" fmla="*/ 5480056 w 5480056"/>
                <a:gd name="connsiteY3" fmla="*/ 1030910 h 1030910"/>
                <a:gd name="connsiteX4" fmla="*/ 0 w 5480056"/>
                <a:gd name="connsiteY4" fmla="*/ 1030910 h 1030910"/>
                <a:gd name="connsiteX5" fmla="*/ 0 w 5480056"/>
                <a:gd name="connsiteY5" fmla="*/ 752788 h 1030910"/>
                <a:gd name="connsiteX6" fmla="*/ 752788 w 5480056"/>
                <a:gd name="connsiteY6" fmla="*/ 0 h 1030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0056" h="1030910">
                  <a:moveTo>
                    <a:pt x="752788" y="0"/>
                  </a:moveTo>
                  <a:lnTo>
                    <a:pt x="4727268" y="0"/>
                  </a:lnTo>
                  <a:cubicBezTo>
                    <a:pt x="5143021" y="0"/>
                    <a:pt x="5480056" y="337035"/>
                    <a:pt x="5480056" y="752788"/>
                  </a:cubicBezTo>
                  <a:lnTo>
                    <a:pt x="5480056" y="1030910"/>
                  </a:lnTo>
                  <a:lnTo>
                    <a:pt x="0" y="1030910"/>
                  </a:lnTo>
                  <a:lnTo>
                    <a:pt x="0" y="752788"/>
                  </a:lnTo>
                  <a:cubicBezTo>
                    <a:pt x="0" y="337035"/>
                    <a:pt x="337035" y="0"/>
                    <a:pt x="752788" y="0"/>
                  </a:cubicBezTo>
                  <a:close/>
                </a:path>
              </a:pathLst>
            </a:custGeom>
            <a:solidFill>
              <a:srgbClr val="0052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9B0BEE07-4554-491E-846B-46BA0E26926C}"/>
                </a:ext>
              </a:extLst>
            </p:cNvPr>
            <p:cNvSpPr/>
            <p:nvPr/>
          </p:nvSpPr>
          <p:spPr>
            <a:xfrm>
              <a:off x="497169" y="1453209"/>
              <a:ext cx="5480056" cy="4711069"/>
            </a:xfrm>
            <a:prstGeom prst="roundRect">
              <a:avLst/>
            </a:prstGeom>
            <a:noFill/>
            <a:ln w="38100" cap="flat">
              <a:solidFill>
                <a:srgbClr val="FFC000"/>
              </a:solidFill>
              <a:prstDash val="solid"/>
              <a:miter/>
            </a:ln>
            <a:effectLst/>
          </p:spPr>
          <p:txBody>
            <a:bodyPr rtlCol="0" anchor="ct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7" name="Text Placeholder 6">
            <a:extLst>
              <a:ext uri="{FF2B5EF4-FFF2-40B4-BE49-F238E27FC236}">
                <a16:creationId xmlns:a16="http://schemas.microsoft.com/office/drawing/2014/main" id="{61031029-4FDF-47C4-B7B2-71948DFF8CCB}"/>
              </a:ext>
            </a:extLst>
          </p:cNvPr>
          <p:cNvSpPr>
            <a:spLocks noGrp="1"/>
          </p:cNvSpPr>
          <p:nvPr>
            <p:ph type="body" sz="quarter" idx="13"/>
          </p:nvPr>
        </p:nvSpPr>
        <p:spPr>
          <a:xfrm>
            <a:off x="567307" y="1481328"/>
            <a:ext cx="5292725" cy="4592637"/>
          </a:xfrm>
        </p:spPr>
        <p:txBody>
          <a:bodyPr>
            <a:normAutofit/>
          </a:bodyPr>
          <a:lstStyle/>
          <a:p>
            <a:pPr marL="0" lvl="0" indent="0" algn="ctr">
              <a:buClrTx/>
              <a:buNone/>
            </a:pPr>
            <a:r>
              <a:rPr lang="es-US" sz="1900" b="1" dirty="0">
                <a:solidFill>
                  <a:prstClr val="white"/>
                </a:solidFill>
                <a:latin typeface="Calibri" panose="020F0502020204030204"/>
              </a:rPr>
              <a:t>Si </a:t>
            </a:r>
            <a:r>
              <a:rPr lang="es-US" sz="1900" b="1" u="sng" dirty="0">
                <a:solidFill>
                  <a:prstClr val="white"/>
                </a:solidFill>
                <a:latin typeface="Calibri" panose="020F0502020204030204"/>
              </a:rPr>
              <a:t>tiene</a:t>
            </a:r>
            <a:r>
              <a:rPr lang="es-US" sz="1900" b="1" dirty="0">
                <a:solidFill>
                  <a:prstClr val="white"/>
                </a:solidFill>
                <a:latin typeface="Calibri" panose="020F0502020204030204"/>
              </a:rPr>
              <a:t> un plan acreditable para medicamentos, tenga en cuenta los costos y coberturas: </a:t>
            </a:r>
          </a:p>
          <a:p>
            <a:pPr lvl="0">
              <a:spcAft>
                <a:spcPts val="600"/>
              </a:spcAft>
              <a:buClrTx/>
            </a:pPr>
            <a:r>
              <a:rPr lang="es-US" sz="1800" dirty="0">
                <a:latin typeface="Calibri" panose="020F0502020204030204"/>
              </a:rPr>
              <a:t>¿Pagará al menos tanto como la cobertura estándar de medicamentos de Medicare?</a:t>
            </a:r>
          </a:p>
          <a:p>
            <a:pPr lvl="0">
              <a:spcAft>
                <a:spcPts val="600"/>
              </a:spcAft>
              <a:buClrTx/>
            </a:pPr>
            <a:r>
              <a:rPr lang="es-US" sz="1800" dirty="0">
                <a:latin typeface="Calibri" panose="020F0502020204030204"/>
              </a:rPr>
              <a:t>¿Perderán usted, su cónyuge o sus dependientes la cobertura médica si se inscribe en un plan de medicamentos de Medicare?</a:t>
            </a:r>
          </a:p>
          <a:p>
            <a:pPr lvl="0">
              <a:spcAft>
                <a:spcPts val="600"/>
              </a:spcAft>
              <a:buClrTx/>
            </a:pPr>
            <a:r>
              <a:rPr lang="es-US" sz="1800" dirty="0">
                <a:latin typeface="Calibri" panose="020F0502020204030204"/>
              </a:rPr>
              <a:t>¿Cómo se comparan los gastos directos de su bolsillo con los del plan de Medicare de recetas médicas?</a:t>
            </a:r>
          </a:p>
          <a:p>
            <a:pPr lvl="0">
              <a:spcAft>
                <a:spcPts val="600"/>
              </a:spcAft>
              <a:buClrTx/>
            </a:pPr>
            <a:r>
              <a:rPr lang="es-US" sz="1800" dirty="0">
                <a:latin typeface="Calibri" panose="020F0502020204030204"/>
              </a:rPr>
              <a:t>¿Cómo cambiarán mis gastos si recibo la Ayuda Adicional para pagar por la cobertura del plan Medicare de medicamentos recetados?</a:t>
            </a:r>
          </a:p>
          <a:p>
            <a:pPr lvl="0">
              <a:buClrTx/>
            </a:pPr>
            <a:r>
              <a:rPr lang="es-US" sz="1800" dirty="0">
                <a:latin typeface="Calibri" panose="020F0502020204030204"/>
              </a:rPr>
              <a:t>¿Su cobertura de medicamentos actual es integral?</a:t>
            </a:r>
          </a:p>
          <a:p>
            <a:pPr marL="0" lvl="0" indent="0" algn="ctr">
              <a:buClrTx/>
              <a:buNone/>
            </a:pPr>
            <a:endParaRPr lang="en-US" sz="1900" b="1" dirty="0">
              <a:latin typeface="Calibri" panose="020F0502020204030204"/>
            </a:endParaRPr>
          </a:p>
          <a:p>
            <a:endParaRPr lang="en-US" dirty="0"/>
          </a:p>
        </p:txBody>
      </p:sp>
      <p:grpSp>
        <p:nvGrpSpPr>
          <p:cNvPr id="18" name="Group 17">
            <a:extLst>
              <a:ext uri="{FF2B5EF4-FFF2-40B4-BE49-F238E27FC236}">
                <a16:creationId xmlns:a16="http://schemas.microsoft.com/office/drawing/2014/main" id="{FEB6BFE8-07F3-4E30-B20E-DF77896FCD81}"/>
              </a:ext>
              <a:ext uri="{C183D7F6-B498-43B3-948B-1728B52AA6E4}">
                <adec:decorative xmlns:adec="http://schemas.microsoft.com/office/drawing/2017/decorative" val="1"/>
              </a:ext>
            </a:extLst>
          </p:cNvPr>
          <p:cNvGrpSpPr/>
          <p:nvPr/>
        </p:nvGrpSpPr>
        <p:grpSpPr>
          <a:xfrm>
            <a:off x="6144637" y="1100869"/>
            <a:ext cx="5480056" cy="5078313"/>
            <a:chOff x="497169" y="1453209"/>
            <a:chExt cx="5480056" cy="4711069"/>
          </a:xfrm>
        </p:grpSpPr>
        <p:sp>
          <p:nvSpPr>
            <p:cNvPr id="19" name="Freeform: Shape 18">
              <a:extLst>
                <a:ext uri="{FF2B5EF4-FFF2-40B4-BE49-F238E27FC236}">
                  <a16:creationId xmlns:a16="http://schemas.microsoft.com/office/drawing/2014/main" id="{AB0CF89B-8216-4242-8F3B-A066DD5A1113}"/>
                </a:ext>
              </a:extLst>
            </p:cNvPr>
            <p:cNvSpPr/>
            <p:nvPr/>
          </p:nvSpPr>
          <p:spPr>
            <a:xfrm>
              <a:off x="497169" y="1453210"/>
              <a:ext cx="5480056" cy="1030910"/>
            </a:xfrm>
            <a:custGeom>
              <a:avLst/>
              <a:gdLst>
                <a:gd name="connsiteX0" fmla="*/ 752788 w 5480056"/>
                <a:gd name="connsiteY0" fmla="*/ 0 h 1030910"/>
                <a:gd name="connsiteX1" fmla="*/ 4727268 w 5480056"/>
                <a:gd name="connsiteY1" fmla="*/ 0 h 1030910"/>
                <a:gd name="connsiteX2" fmla="*/ 5480056 w 5480056"/>
                <a:gd name="connsiteY2" fmla="*/ 752788 h 1030910"/>
                <a:gd name="connsiteX3" fmla="*/ 5480056 w 5480056"/>
                <a:gd name="connsiteY3" fmla="*/ 1030910 h 1030910"/>
                <a:gd name="connsiteX4" fmla="*/ 0 w 5480056"/>
                <a:gd name="connsiteY4" fmla="*/ 1030910 h 1030910"/>
                <a:gd name="connsiteX5" fmla="*/ 0 w 5480056"/>
                <a:gd name="connsiteY5" fmla="*/ 752788 h 1030910"/>
                <a:gd name="connsiteX6" fmla="*/ 752788 w 5480056"/>
                <a:gd name="connsiteY6" fmla="*/ 0 h 1030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0056" h="1030910">
                  <a:moveTo>
                    <a:pt x="752788" y="0"/>
                  </a:moveTo>
                  <a:lnTo>
                    <a:pt x="4727268" y="0"/>
                  </a:lnTo>
                  <a:cubicBezTo>
                    <a:pt x="5143021" y="0"/>
                    <a:pt x="5480056" y="337035"/>
                    <a:pt x="5480056" y="752788"/>
                  </a:cubicBezTo>
                  <a:lnTo>
                    <a:pt x="5480056" y="1030910"/>
                  </a:lnTo>
                  <a:lnTo>
                    <a:pt x="0" y="1030910"/>
                  </a:lnTo>
                  <a:lnTo>
                    <a:pt x="0" y="752788"/>
                  </a:lnTo>
                  <a:cubicBezTo>
                    <a:pt x="0" y="337035"/>
                    <a:pt x="337035" y="0"/>
                    <a:pt x="752788" y="0"/>
                  </a:cubicBezTo>
                  <a:close/>
                </a:path>
              </a:pathLst>
            </a:custGeom>
            <a:solidFill>
              <a:srgbClr val="0052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4CC9870E-6668-4490-98A5-6E19A65A3416}"/>
                </a:ext>
              </a:extLst>
            </p:cNvPr>
            <p:cNvSpPr/>
            <p:nvPr/>
          </p:nvSpPr>
          <p:spPr>
            <a:xfrm>
              <a:off x="497169" y="1453209"/>
              <a:ext cx="5480056" cy="4711069"/>
            </a:xfrm>
            <a:prstGeom prst="roundRect">
              <a:avLst/>
            </a:prstGeom>
            <a:noFill/>
            <a:ln w="38100" cap="flat">
              <a:solidFill>
                <a:srgbClr val="FFC000"/>
              </a:solidFill>
              <a:prstDash val="solid"/>
              <a:miter/>
            </a:ln>
            <a:effectLst/>
          </p:spPr>
          <p:txBody>
            <a:bodyPr rtlCol="0" anchor="ct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8" name="Text Placeholder 7">
            <a:extLst>
              <a:ext uri="{FF2B5EF4-FFF2-40B4-BE49-F238E27FC236}">
                <a16:creationId xmlns:a16="http://schemas.microsoft.com/office/drawing/2014/main" id="{B20A3A36-F770-4421-9CB4-7167314C6A16}"/>
              </a:ext>
            </a:extLst>
          </p:cNvPr>
          <p:cNvSpPr>
            <a:spLocks noGrp="1"/>
          </p:cNvSpPr>
          <p:nvPr>
            <p:ph type="body" sz="quarter" idx="14"/>
          </p:nvPr>
        </p:nvSpPr>
        <p:spPr>
          <a:xfrm>
            <a:off x="6238302" y="1481327"/>
            <a:ext cx="5292725" cy="4592637"/>
          </a:xfrm>
        </p:spPr>
        <p:txBody>
          <a:bodyPr/>
          <a:lstStyle/>
          <a:p>
            <a:pPr marL="0" lvl="0" indent="0" algn="ctr">
              <a:buClrTx/>
              <a:buNone/>
            </a:pPr>
            <a:r>
              <a:rPr lang="es-US" sz="1800" b="1" dirty="0">
                <a:solidFill>
                  <a:prstClr val="white"/>
                </a:solidFill>
                <a:latin typeface="Calibri" panose="020F0502020204030204"/>
              </a:rPr>
              <a:t>Si </a:t>
            </a:r>
            <a:r>
              <a:rPr lang="es-US" sz="1800" b="1" u="sng" dirty="0">
                <a:solidFill>
                  <a:prstClr val="white"/>
                </a:solidFill>
                <a:latin typeface="Calibri" panose="020F0502020204030204"/>
              </a:rPr>
              <a:t>no tiene</a:t>
            </a:r>
            <a:r>
              <a:rPr lang="es-US" sz="1800" b="1" dirty="0">
                <a:solidFill>
                  <a:prstClr val="white"/>
                </a:solidFill>
                <a:latin typeface="Calibri" panose="020F0502020204030204"/>
              </a:rPr>
              <a:t> un plan acreditable para medicamentos, tenga en cuenta las posibles multas:</a:t>
            </a:r>
          </a:p>
          <a:p>
            <a:pPr lvl="0">
              <a:buClrTx/>
            </a:pPr>
            <a:r>
              <a:rPr lang="es-US" sz="2000" dirty="0">
                <a:latin typeface="Calibri" panose="020F0502020204030204"/>
              </a:rPr>
              <a:t>¿Inscribirse cuando es elegible por primera vez probablemente le ayudará a evitar una multa de por vida por inscripción tardía si se inscribe en un plan después?</a:t>
            </a:r>
          </a:p>
          <a:p>
            <a:pPr lvl="0">
              <a:buClrTx/>
            </a:pPr>
            <a:r>
              <a:rPr lang="es-US" sz="2000" dirty="0">
                <a:latin typeface="Calibri" panose="020F0502020204030204"/>
              </a:rPr>
              <a:t>¿Califica para recibir Ayuda Adicional? De ser así, puede inscribirse en un plan sin pagar </a:t>
            </a:r>
            <a:br>
              <a:rPr lang="es-US" sz="2000" dirty="0">
                <a:latin typeface="Calibri" panose="020F0502020204030204"/>
              </a:rPr>
            </a:br>
            <a:r>
              <a:rPr lang="es-US" sz="2000" dirty="0">
                <a:latin typeface="Calibri" panose="020F0502020204030204"/>
              </a:rPr>
              <a:t>una multa.</a:t>
            </a:r>
          </a:p>
          <a:p>
            <a:pPr marL="0" lvl="0" indent="0" algn="ctr">
              <a:buClrTx/>
              <a:buNone/>
            </a:pPr>
            <a:endParaRPr lang="en-US" sz="2400" b="1" dirty="0">
              <a:latin typeface="Calibri" panose="020F0502020204030204"/>
            </a:endParaRPr>
          </a:p>
          <a:p>
            <a:endParaRPr lang="en-US" dirty="0"/>
          </a:p>
        </p:txBody>
      </p:sp>
      <p:sp>
        <p:nvSpPr>
          <p:cNvPr id="3" name="Footer Placeholder 2"/>
          <p:cNvSpPr>
            <a:spLocks noGrp="1"/>
          </p:cNvSpPr>
          <p:nvPr>
            <p:ph type="ftr" sz="quarter" idx="11"/>
          </p:nvPr>
        </p:nvSpPr>
        <p:spPr/>
        <p:txBody>
          <a:bodyPr/>
          <a:lstStyle/>
          <a:p>
            <a:r>
              <a:rPr lang="es-US"/>
              <a:t>Comenzando con Medicare</a:t>
            </a:r>
          </a:p>
        </p:txBody>
      </p:sp>
      <p:sp>
        <p:nvSpPr>
          <p:cNvPr id="6" name="Slide Number Placeholder 5">
            <a:extLst>
              <a:ext uri="{FF2B5EF4-FFF2-40B4-BE49-F238E27FC236}">
                <a16:creationId xmlns:a16="http://schemas.microsoft.com/office/drawing/2014/main" id="{FF6CF010-8535-4971-93AC-DE04CC118FCD}"/>
              </a:ext>
            </a:extLst>
          </p:cNvPr>
          <p:cNvSpPr>
            <a:spLocks noGrp="1"/>
          </p:cNvSpPr>
          <p:nvPr>
            <p:ph type="sldNum" sz="quarter" idx="12"/>
          </p:nvPr>
        </p:nvSpPr>
        <p:spPr/>
        <p:txBody>
          <a:bodyPr/>
          <a:lstStyle/>
          <a:p>
            <a:fld id="{48F63A3B-78C7-47BE-AE5E-E10140E04643}" type="slidenum">
              <a:rPr lang="en-US" smtClean="0"/>
              <a:pPr/>
              <a:t>69</a:t>
            </a:fld>
            <a:endParaRPr lang="en-US"/>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288454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A54A8B-8833-4258-8C43-1343E59328CA}"/>
              </a:ext>
            </a:extLst>
          </p:cNvPr>
          <p:cNvSpPr>
            <a:spLocks noGrp="1"/>
          </p:cNvSpPr>
          <p:nvPr>
            <p:ph type="title"/>
          </p:nvPr>
        </p:nvSpPr>
        <p:spPr/>
        <p:txBody>
          <a:bodyPr>
            <a:normAutofit/>
          </a:bodyPr>
          <a:lstStyle/>
          <a:p>
            <a:r>
              <a:rPr lang="es-US" sz="3000"/>
              <a:t>¿Cuáles son las agencias responsables de Medicare?</a:t>
            </a:r>
          </a:p>
        </p:txBody>
      </p:sp>
      <p:pic>
        <p:nvPicPr>
          <p:cNvPr id="21" name="SSA" descr="Logotipo del SSA">
            <a:extLst>
              <a:ext uri="{FF2B5EF4-FFF2-40B4-BE49-F238E27FC236}">
                <a16:creationId xmlns:a16="http://schemas.microsoft.com/office/drawing/2014/main" id="{EA54A674-58B1-4922-9EA2-AC4B8ED642D9}"/>
              </a:ext>
            </a:extLst>
          </p:cNvPr>
          <p:cNvPicPr>
            <a:picLocks noChangeAspect="1"/>
          </p:cNvPicPr>
          <p:nvPr/>
        </p:nvPicPr>
        <p:blipFill>
          <a:blip r:embed="rId4"/>
          <a:stretch>
            <a:fillRect/>
          </a:stretch>
        </p:blipFill>
        <p:spPr>
          <a:xfrm>
            <a:off x="2540445" y="1204488"/>
            <a:ext cx="1371600" cy="1371600"/>
          </a:xfrm>
          <a:prstGeom prst="rect">
            <a:avLst/>
          </a:prstGeom>
        </p:spPr>
      </p:pic>
      <p:sp>
        <p:nvSpPr>
          <p:cNvPr id="17" name="Rectangle: Rounded Corners 16" descr="Seguridad Social  Inscribe a la mayoría de las personas en Medicare ">
            <a:extLst>
              <a:ext uri="{FF2B5EF4-FFF2-40B4-BE49-F238E27FC236}">
                <a16:creationId xmlns:a16="http://schemas.microsoft.com/office/drawing/2014/main" id="{71C33607-003A-4CA2-894B-EDEBF92BBDD4}"/>
              </a:ext>
            </a:extLst>
          </p:cNvPr>
          <p:cNvSpPr/>
          <p:nvPr/>
        </p:nvSpPr>
        <p:spPr>
          <a:xfrm>
            <a:off x="1238982" y="2469426"/>
            <a:ext cx="4114800" cy="1006576"/>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000" b="1" dirty="0">
                <a:solidFill>
                  <a:srgbClr val="00529B"/>
                </a:solidFill>
              </a:rPr>
              <a:t>Seguro Social </a:t>
            </a:r>
          </a:p>
          <a:p>
            <a:pPr algn="ctr"/>
            <a:r>
              <a:rPr lang="es-US" sz="2000" dirty="0">
                <a:solidFill>
                  <a:srgbClr val="00529B"/>
                </a:solidFill>
              </a:rPr>
              <a:t>Inscribe a la mayoría de </a:t>
            </a:r>
            <a:br>
              <a:rPr lang="es-US" sz="2000" dirty="0">
                <a:solidFill>
                  <a:srgbClr val="00529B"/>
                </a:solidFill>
              </a:rPr>
            </a:br>
            <a:r>
              <a:rPr lang="es-US" sz="2000" dirty="0">
                <a:solidFill>
                  <a:srgbClr val="00529B"/>
                </a:solidFill>
              </a:rPr>
              <a:t>las personas en Medicare</a:t>
            </a:r>
          </a:p>
        </p:txBody>
      </p:sp>
      <p:cxnSp>
        <p:nvCxnSpPr>
          <p:cNvPr id="22" name="Straight Connector 21">
            <a:extLst>
              <a:ext uri="{FF2B5EF4-FFF2-40B4-BE49-F238E27FC236}">
                <a16:creationId xmlns:a16="http://schemas.microsoft.com/office/drawing/2014/main" id="{2FDE15D6-F6FD-4A5C-B16C-CEA7EE479CF0}"/>
              </a:ext>
              <a:ext uri="{C183D7F6-B498-43B3-948B-1728B52AA6E4}">
                <adec:decorative xmlns:adec="http://schemas.microsoft.com/office/drawing/2017/decorative" val="1"/>
              </a:ext>
            </a:extLst>
          </p:cNvPr>
          <p:cNvCxnSpPr>
            <a:cxnSpLocks/>
          </p:cNvCxnSpPr>
          <p:nvPr/>
        </p:nvCxnSpPr>
        <p:spPr>
          <a:xfrm>
            <a:off x="1470274" y="3671866"/>
            <a:ext cx="3652216"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9" name="RRB" title="Logotipo del RRB">
            <a:extLst>
              <a:ext uri="{FF2B5EF4-FFF2-40B4-BE49-F238E27FC236}">
                <a16:creationId xmlns:a16="http://schemas.microsoft.com/office/drawing/2014/main" id="{99DFC6D2-2E9C-47D9-851C-4F737791E309}"/>
              </a:ext>
            </a:extLst>
          </p:cNvPr>
          <p:cNvPicPr/>
          <p:nvPr/>
        </p:nvPicPr>
        <p:blipFill rotWithShape="1">
          <a:blip r:embed="rId5" cstate="email">
            <a:extLst>
              <a:ext uri="{28A0092B-C50C-407E-A947-70E740481C1C}">
                <a14:useLocalDpi xmlns:a14="http://schemas.microsoft.com/office/drawing/2010/main"/>
              </a:ext>
            </a:extLst>
          </a:blip>
          <a:srcRect t="8125" b="8516"/>
          <a:stretch/>
        </p:blipFill>
        <p:spPr>
          <a:xfrm>
            <a:off x="2413891" y="3714546"/>
            <a:ext cx="1624709" cy="1362313"/>
          </a:xfrm>
          <a:prstGeom prst="rect">
            <a:avLst/>
          </a:prstGeom>
        </p:spPr>
      </p:pic>
      <p:sp>
        <p:nvSpPr>
          <p:cNvPr id="19" name="Rectangle: Rounded Corners 18" descr="Junta de Jubilación de Empleados Ferroviarios (RRB, por sus siglas en inglés)  Inscribe a los empleados ferroviarios jubilados y activos en Medicare. ">
            <a:extLst>
              <a:ext uri="{FF2B5EF4-FFF2-40B4-BE49-F238E27FC236}">
                <a16:creationId xmlns:a16="http://schemas.microsoft.com/office/drawing/2014/main" id="{AC18C0F2-AFF4-447D-ADC5-E581A558B0BE}"/>
              </a:ext>
            </a:extLst>
          </p:cNvPr>
          <p:cNvSpPr/>
          <p:nvPr/>
        </p:nvSpPr>
        <p:spPr>
          <a:xfrm>
            <a:off x="510139" y="5125131"/>
            <a:ext cx="5494421" cy="1006577"/>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es-US" b="1" dirty="0">
                <a:solidFill>
                  <a:srgbClr val="00529B"/>
                </a:solidFill>
              </a:rPr>
              <a:t>Junta de Jubilación de Empleados Ferroviarios </a:t>
            </a:r>
            <a:br>
              <a:rPr lang="es-US" b="1" dirty="0">
                <a:solidFill>
                  <a:srgbClr val="00529B"/>
                </a:solidFill>
              </a:rPr>
            </a:br>
            <a:r>
              <a:rPr lang="es-US" dirty="0">
                <a:solidFill>
                  <a:srgbClr val="00529B"/>
                </a:solidFill>
              </a:rPr>
              <a:t>(</a:t>
            </a:r>
            <a:r>
              <a:rPr lang="es-US" b="1" dirty="0">
                <a:solidFill>
                  <a:srgbClr val="00529B"/>
                </a:solidFill>
              </a:rPr>
              <a:t>RRB</a:t>
            </a:r>
            <a:r>
              <a:rPr lang="es-US" dirty="0">
                <a:solidFill>
                  <a:srgbClr val="00529B"/>
                </a:solidFill>
              </a:rPr>
              <a:t>, por sus siglas en inglés) </a:t>
            </a:r>
            <a:br>
              <a:rPr lang="es-US" dirty="0">
                <a:solidFill>
                  <a:srgbClr val="00529B"/>
                </a:solidFill>
              </a:rPr>
            </a:br>
            <a:r>
              <a:rPr lang="es-US" dirty="0">
                <a:solidFill>
                  <a:srgbClr val="00529B"/>
                </a:solidFill>
              </a:rPr>
              <a:t>Inscribe a los jubilados ferroviarios </a:t>
            </a:r>
            <a:br>
              <a:rPr lang="es-US" dirty="0">
                <a:solidFill>
                  <a:srgbClr val="00529B"/>
                </a:solidFill>
              </a:rPr>
            </a:br>
            <a:r>
              <a:rPr lang="es-US" dirty="0">
                <a:solidFill>
                  <a:srgbClr val="00529B"/>
                </a:solidFill>
              </a:rPr>
              <a:t>y empleados activos en Medicare.</a:t>
            </a:r>
          </a:p>
        </p:txBody>
      </p:sp>
      <p:cxnSp>
        <p:nvCxnSpPr>
          <p:cNvPr id="3" name="Straight Connector 2">
            <a:extLst>
              <a:ext uri="{FF2B5EF4-FFF2-40B4-BE49-F238E27FC236}">
                <a16:creationId xmlns:a16="http://schemas.microsoft.com/office/drawing/2014/main" id="{765FE1A3-3648-4BBD-9497-678C3915C6D4}"/>
              </a:ext>
              <a:ext uri="{C183D7F6-B498-43B3-948B-1728B52AA6E4}">
                <adec:decorative xmlns:adec="http://schemas.microsoft.com/office/drawing/2017/decorative" val="1"/>
              </a:ext>
            </a:extLst>
          </p:cNvPr>
          <p:cNvCxnSpPr>
            <a:cxnSpLocks/>
          </p:cNvCxnSpPr>
          <p:nvPr/>
        </p:nvCxnSpPr>
        <p:spPr>
          <a:xfrm>
            <a:off x="6050280" y="1324523"/>
            <a:ext cx="0" cy="452619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1" name="OPM" title="Logotipo de la Oficina de Administración de Personal">
            <a:extLst>
              <a:ext uri="{FF2B5EF4-FFF2-40B4-BE49-F238E27FC236}">
                <a16:creationId xmlns:a16="http://schemas.microsoft.com/office/drawing/2014/main" id="{D993EFD1-3C6F-46DF-BE74-66B412D10E76}"/>
              </a:ext>
            </a:extLst>
          </p:cNvPr>
          <p:cNvPicPr>
            <a:picLocks noChangeAspect="1"/>
          </p:cNvPicPr>
          <p:nvPr/>
        </p:nvPicPr>
        <p:blipFill rotWithShape="1">
          <a:blip r:embed="rId6"/>
          <a:srcRect l="15017" r="17051"/>
          <a:stretch/>
        </p:blipFill>
        <p:spPr>
          <a:xfrm>
            <a:off x="8333672" y="1275787"/>
            <a:ext cx="1344647" cy="1323721"/>
          </a:xfrm>
          <a:prstGeom prst="rect">
            <a:avLst/>
          </a:prstGeom>
        </p:spPr>
      </p:pic>
      <p:sp>
        <p:nvSpPr>
          <p:cNvPr id="18" name="Rectangle: Rounded Corners 17" descr="Oficina de Administración de Personal OPM, por sus siglas en inglés) Administra las primas de los jubilados de servicios federales ">
            <a:extLst>
              <a:ext uri="{FF2B5EF4-FFF2-40B4-BE49-F238E27FC236}">
                <a16:creationId xmlns:a16="http://schemas.microsoft.com/office/drawing/2014/main" id="{693A2F74-6680-42C0-ADC7-555B241EAE96}"/>
              </a:ext>
            </a:extLst>
          </p:cNvPr>
          <p:cNvSpPr/>
          <p:nvPr/>
        </p:nvSpPr>
        <p:spPr>
          <a:xfrm>
            <a:off x="5948943" y="2575683"/>
            <a:ext cx="6182095" cy="923331"/>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b="1" dirty="0">
                <a:solidFill>
                  <a:srgbClr val="00529B"/>
                </a:solidFill>
              </a:rPr>
              <a:t>Oficina de Administración de Personal </a:t>
            </a:r>
            <a:br>
              <a:rPr lang="es-US" b="1" dirty="0">
                <a:solidFill>
                  <a:srgbClr val="00529B"/>
                </a:solidFill>
              </a:rPr>
            </a:br>
            <a:r>
              <a:rPr lang="es-US" dirty="0">
                <a:solidFill>
                  <a:srgbClr val="00529B"/>
                </a:solidFill>
              </a:rPr>
              <a:t>(</a:t>
            </a:r>
            <a:r>
              <a:rPr lang="es-US" b="1" dirty="0">
                <a:solidFill>
                  <a:srgbClr val="00529B"/>
                </a:solidFill>
              </a:rPr>
              <a:t>OPM</a:t>
            </a:r>
            <a:r>
              <a:rPr lang="es-US" dirty="0">
                <a:solidFill>
                  <a:srgbClr val="00529B"/>
                </a:solidFill>
              </a:rPr>
              <a:t>, por sus siglas en inglés)</a:t>
            </a:r>
            <a:br>
              <a:rPr lang="es-US" dirty="0">
                <a:solidFill>
                  <a:srgbClr val="00529B"/>
                </a:solidFill>
              </a:rPr>
            </a:br>
            <a:r>
              <a:rPr lang="es-US" dirty="0">
                <a:solidFill>
                  <a:srgbClr val="00529B"/>
                </a:solidFill>
              </a:rPr>
              <a:t>Administra las primas de los jubilados de servicios federales</a:t>
            </a:r>
          </a:p>
        </p:txBody>
      </p:sp>
      <p:cxnSp>
        <p:nvCxnSpPr>
          <p:cNvPr id="12" name="Straight Connector 11">
            <a:extLst>
              <a:ext uri="{FF2B5EF4-FFF2-40B4-BE49-F238E27FC236}">
                <a16:creationId xmlns:a16="http://schemas.microsoft.com/office/drawing/2014/main" id="{F05C75DE-ADEC-4568-97F0-E699D9736F34}"/>
              </a:ext>
              <a:ext uri="{C183D7F6-B498-43B3-948B-1728B52AA6E4}">
                <adec:decorative xmlns:adec="http://schemas.microsoft.com/office/drawing/2017/decorative" val="1"/>
              </a:ext>
            </a:extLst>
          </p:cNvPr>
          <p:cNvCxnSpPr>
            <a:cxnSpLocks/>
          </p:cNvCxnSpPr>
          <p:nvPr/>
        </p:nvCxnSpPr>
        <p:spPr>
          <a:xfrm>
            <a:off x="7223802" y="3690712"/>
            <a:ext cx="3652216"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4" name="CMS" title="Logotipo de CMS">
            <a:extLst>
              <a:ext uri="{FF2B5EF4-FFF2-40B4-BE49-F238E27FC236}">
                <a16:creationId xmlns:a16="http://schemas.microsoft.com/office/drawing/2014/main" id="{A8D22947-3AC8-4F03-BE4C-9766482FF2C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27763" y="3891655"/>
            <a:ext cx="2644294" cy="910953"/>
          </a:xfrm>
          <a:prstGeom prst="rect">
            <a:avLst/>
          </a:prstGeom>
        </p:spPr>
      </p:pic>
      <p:sp>
        <p:nvSpPr>
          <p:cNvPr id="16" name="Rectangle 15" descr="Centros de Servicios de Medicare y Medicaid (CMS, por sus siglas en inglés) Crean las políticas de Medicare y administran la cobertura, beneficios y pagos de Medicare. ">
            <a:extLst>
              <a:ext uri="{FF2B5EF4-FFF2-40B4-BE49-F238E27FC236}">
                <a16:creationId xmlns:a16="http://schemas.microsoft.com/office/drawing/2014/main" id="{8C1921EC-242B-442F-B0BE-2DC91F4804DB}"/>
              </a:ext>
            </a:extLst>
          </p:cNvPr>
          <p:cNvSpPr/>
          <p:nvPr/>
        </p:nvSpPr>
        <p:spPr>
          <a:xfrm>
            <a:off x="6096000" y="4946206"/>
            <a:ext cx="5799726" cy="1077218"/>
          </a:xfrm>
          <a:prstGeom prst="rect">
            <a:avLst/>
          </a:prstGeom>
        </p:spPr>
        <p:txBody>
          <a:bodyPr wrap="square">
            <a:spAutoFit/>
          </a:bodyPr>
          <a:lstStyle/>
          <a:p>
            <a:pPr algn="ctr">
              <a:spcBef>
                <a:spcPts val="451"/>
              </a:spcBef>
              <a:spcAft>
                <a:spcPts val="1351"/>
              </a:spcAft>
            </a:pPr>
            <a:r>
              <a:rPr lang="es-US" sz="1600" b="1" dirty="0">
                <a:solidFill>
                  <a:srgbClr val="00529B"/>
                </a:solidFill>
                <a:latin typeface="Arial" panose="020B0604020202020204" pitchFamily="34" charset="0"/>
                <a:ea typeface="Calibri"/>
                <a:cs typeface="Arial" panose="020B0604020202020204" pitchFamily="34" charset="0"/>
              </a:rPr>
              <a:t>Centros de Servicios de Medicare y Medicaid</a:t>
            </a:r>
            <a:r>
              <a:rPr lang="es-US" sz="1600" dirty="0">
                <a:solidFill>
                  <a:srgbClr val="00529B"/>
                </a:solidFill>
                <a:latin typeface="Arial" panose="020B0604020202020204" pitchFamily="34" charset="0"/>
                <a:ea typeface="Calibri"/>
                <a:cs typeface="Arial" panose="020B0604020202020204" pitchFamily="34" charset="0"/>
              </a:rPr>
              <a:t> </a:t>
            </a:r>
            <a:br>
              <a:rPr lang="es-US" sz="1600" dirty="0">
                <a:solidFill>
                  <a:srgbClr val="00529B"/>
                </a:solidFill>
                <a:latin typeface="Arial" panose="020B0604020202020204" pitchFamily="34" charset="0"/>
                <a:ea typeface="Calibri"/>
                <a:cs typeface="Arial" panose="020B0604020202020204" pitchFamily="34" charset="0"/>
              </a:rPr>
            </a:br>
            <a:r>
              <a:rPr lang="es-US" sz="1600" dirty="0">
                <a:solidFill>
                  <a:srgbClr val="00529B"/>
                </a:solidFill>
                <a:latin typeface="Arial" panose="020B0604020202020204" pitchFamily="34" charset="0"/>
                <a:ea typeface="Calibri"/>
                <a:cs typeface="Arial" panose="020B0604020202020204" pitchFamily="34" charset="0"/>
              </a:rPr>
              <a:t>(</a:t>
            </a:r>
            <a:r>
              <a:rPr lang="es-US" sz="1600" b="1" dirty="0">
                <a:solidFill>
                  <a:srgbClr val="00529B"/>
                </a:solidFill>
                <a:latin typeface="Arial" panose="020B0604020202020204" pitchFamily="34" charset="0"/>
                <a:ea typeface="Calibri"/>
                <a:cs typeface="Arial" panose="020B0604020202020204" pitchFamily="34" charset="0"/>
              </a:rPr>
              <a:t>CMS</a:t>
            </a:r>
            <a:r>
              <a:rPr lang="es-US" sz="1600" dirty="0">
                <a:solidFill>
                  <a:srgbClr val="00529B"/>
                </a:solidFill>
                <a:latin typeface="Arial" panose="020B0604020202020204" pitchFamily="34" charset="0"/>
                <a:ea typeface="Calibri"/>
                <a:cs typeface="Arial" panose="020B0604020202020204" pitchFamily="34" charset="0"/>
              </a:rPr>
              <a:t>, por sus siglas en inglés)</a:t>
            </a:r>
            <a:br>
              <a:rPr lang="es-US" sz="1600" dirty="0">
                <a:solidFill>
                  <a:srgbClr val="00529B"/>
                </a:solidFill>
                <a:latin typeface="Arial" panose="020B0604020202020204" pitchFamily="34" charset="0"/>
                <a:ea typeface="Calibri"/>
                <a:cs typeface="Arial" panose="020B0604020202020204" pitchFamily="34" charset="0"/>
              </a:rPr>
            </a:br>
            <a:r>
              <a:rPr lang="es-US" sz="1600" dirty="0">
                <a:solidFill>
                  <a:srgbClr val="00529B"/>
                </a:solidFill>
                <a:latin typeface="Arial" panose="020B0604020202020204" pitchFamily="34" charset="0"/>
                <a:ea typeface="Calibri"/>
                <a:cs typeface="Arial" panose="020B0604020202020204" pitchFamily="34" charset="0"/>
              </a:rPr>
              <a:t>Crean las políticas de Medicare y administran </a:t>
            </a:r>
            <a:br>
              <a:rPr lang="es-US" sz="1600" dirty="0">
                <a:solidFill>
                  <a:srgbClr val="00529B"/>
                </a:solidFill>
                <a:latin typeface="Arial" panose="020B0604020202020204" pitchFamily="34" charset="0"/>
                <a:ea typeface="Calibri"/>
                <a:cs typeface="Arial" panose="020B0604020202020204" pitchFamily="34" charset="0"/>
              </a:rPr>
            </a:br>
            <a:r>
              <a:rPr lang="es-US" sz="1600" dirty="0">
                <a:solidFill>
                  <a:srgbClr val="00529B"/>
                </a:solidFill>
                <a:latin typeface="Arial" panose="020B0604020202020204" pitchFamily="34" charset="0"/>
                <a:ea typeface="Calibri"/>
                <a:cs typeface="Arial" panose="020B0604020202020204" pitchFamily="34" charset="0"/>
              </a:rPr>
              <a:t>la cobertura, beneficios y pagos de Medicare.</a:t>
            </a:r>
          </a:p>
        </p:txBody>
      </p:sp>
      <p:sp>
        <p:nvSpPr>
          <p:cNvPr id="2" name="Slide Number Placeholder 1">
            <a:extLst>
              <a:ext uri="{FF2B5EF4-FFF2-40B4-BE49-F238E27FC236}">
                <a16:creationId xmlns:a16="http://schemas.microsoft.com/office/drawing/2014/main" id="{FFB29267-3E25-4FB0-A1C9-EFD667583703}"/>
              </a:ext>
            </a:extLst>
          </p:cNvPr>
          <p:cNvSpPr>
            <a:spLocks noGrp="1"/>
          </p:cNvSpPr>
          <p:nvPr>
            <p:ph type="sldNum" sz="quarter" idx="12"/>
          </p:nvPr>
        </p:nvSpPr>
        <p:spPr/>
        <p:txBody>
          <a:bodyPr/>
          <a:lstStyle/>
          <a:p>
            <a:fld id="{48F63A3B-78C7-47BE-AE5E-E10140E04643}" type="slidenum">
              <a:rPr lang="en-US" smtClean="0"/>
              <a:pPr/>
              <a:t>7</a:t>
            </a:fld>
            <a:endParaRPr lang="en-US"/>
          </a:p>
        </p:txBody>
      </p:sp>
      <p:sp>
        <p:nvSpPr>
          <p:cNvPr id="6" name="Footer Placeholder 2">
            <a:extLst>
              <a:ext uri="{FF2B5EF4-FFF2-40B4-BE49-F238E27FC236}">
                <a16:creationId xmlns:a16="http://schemas.microsoft.com/office/drawing/2014/main" id="{69ACDA58-5C66-4D79-8D73-D3137A08887F}"/>
              </a:ext>
            </a:extLst>
          </p:cNvPr>
          <p:cNvSpPr>
            <a:spLocks noGrp="1"/>
          </p:cNvSpPr>
          <p:nvPr>
            <p:ph type="ftr" sz="quarter" idx="11"/>
          </p:nvPr>
        </p:nvSpPr>
        <p:spPr/>
        <p:txBody>
          <a:bodyPr/>
          <a:lstStyle/>
          <a:p>
            <a:r>
              <a:rPr lang="es-US"/>
              <a:t>Comenzando con Medicare</a:t>
            </a:r>
          </a:p>
        </p:txBody>
      </p:sp>
      <p:sp>
        <p:nvSpPr>
          <p:cNvPr id="5" name="Date Placeholder 1">
            <a:extLst>
              <a:ext uri="{FF2B5EF4-FFF2-40B4-BE49-F238E27FC236}">
                <a16:creationId xmlns:a16="http://schemas.microsoft.com/office/drawing/2014/main" id="{A8E4AC94-D30D-4968-A941-11293FF25D2B}"/>
              </a:ext>
            </a:extLst>
          </p:cNvPr>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53382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par>
                          <p:cTn id="9" fill="hold">
                            <p:stCondLst>
                              <p:cond delay="0"/>
                            </p:stCondLst>
                            <p:childTnLst>
                              <p:par>
                                <p:cTn id="10" presetID="22" presetClass="entr" presetSubtype="8"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par>
                          <p:cTn id="19" fill="hold">
                            <p:stCondLst>
                              <p:cond delay="0"/>
                            </p:stCondLst>
                            <p:childTnLst>
                              <p:par>
                                <p:cTn id="20" presetID="22" presetClass="entr" presetSubtype="1"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22" presetClass="entr" presetSubtype="8"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18" grpId="0"/>
      <p:bldP spid="1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560" y="280336"/>
            <a:ext cx="8376880" cy="719643"/>
          </a:xfrm>
        </p:spPr>
        <p:txBody>
          <a:bodyPr>
            <a:normAutofit fontScale="90000"/>
          </a:bodyPr>
          <a:lstStyle/>
          <a:p>
            <a:pPr algn="ctr"/>
            <a:r>
              <a:rPr lang="es-US"/>
              <a:t>Compruebe sus conocimientos: Pregunta 5</a:t>
            </a:r>
          </a:p>
        </p:txBody>
      </p:sp>
      <p:sp>
        <p:nvSpPr>
          <p:cNvPr id="8" name="Content Placeholder 7"/>
          <p:cNvSpPr>
            <a:spLocks noGrp="1"/>
          </p:cNvSpPr>
          <p:nvPr>
            <p:ph idx="4294967295"/>
          </p:nvPr>
        </p:nvSpPr>
        <p:spPr>
          <a:xfrm>
            <a:off x="838201" y="1801810"/>
            <a:ext cx="10221594" cy="5021263"/>
          </a:xfrm>
        </p:spPr>
        <p:txBody>
          <a:bodyPr>
            <a:normAutofit/>
          </a:bodyPr>
          <a:lstStyle/>
          <a:p>
            <a:pPr marL="0" lvl="0" indent="0" defTabSz="685800">
              <a:lnSpc>
                <a:spcPct val="100000"/>
              </a:lnSpc>
              <a:spcBef>
                <a:spcPts val="0"/>
              </a:spcBef>
              <a:spcAft>
                <a:spcPts val="1200"/>
              </a:spcAft>
              <a:buNone/>
            </a:pPr>
            <a:r>
              <a:rPr lang="es-US" sz="2400" b="1" dirty="0">
                <a:solidFill>
                  <a:srgbClr val="00529B"/>
                </a:solidFill>
              </a:rPr>
              <a:t>La cobertura de medicamentos de Medicare también se llama _____.</a:t>
            </a:r>
          </a:p>
          <a:p>
            <a:pPr marL="804672" lvl="0" indent="-356616" defTabSz="685800">
              <a:lnSpc>
                <a:spcPct val="100000"/>
              </a:lnSpc>
              <a:spcBef>
                <a:spcPts val="0"/>
              </a:spcBef>
              <a:spcAft>
                <a:spcPts val="1200"/>
              </a:spcAft>
              <a:buFont typeface="+mj-lt"/>
              <a:buAutoNum type="alphaLcPeriod"/>
            </a:pPr>
            <a:r>
              <a:rPr lang="es-US" sz="2400" dirty="0">
                <a:solidFill>
                  <a:srgbClr val="00529B"/>
                </a:solidFill>
              </a:rPr>
              <a:t>Parte A </a:t>
            </a:r>
          </a:p>
          <a:p>
            <a:pPr marL="804672" lvl="0" indent="-356616" defTabSz="685800">
              <a:lnSpc>
                <a:spcPct val="100000"/>
              </a:lnSpc>
              <a:spcBef>
                <a:spcPts val="0"/>
              </a:spcBef>
              <a:spcAft>
                <a:spcPts val="1200"/>
              </a:spcAft>
              <a:buFont typeface="+mj-lt"/>
              <a:buAutoNum type="alphaLcPeriod"/>
            </a:pPr>
            <a:r>
              <a:rPr lang="es-US" sz="2400" dirty="0">
                <a:solidFill>
                  <a:srgbClr val="00529B"/>
                </a:solidFill>
              </a:rPr>
              <a:t>Parte B </a:t>
            </a:r>
          </a:p>
          <a:p>
            <a:pPr marL="804672" lvl="0" indent="-356616" defTabSz="685800">
              <a:lnSpc>
                <a:spcPct val="100000"/>
              </a:lnSpc>
              <a:spcBef>
                <a:spcPts val="0"/>
              </a:spcBef>
              <a:spcAft>
                <a:spcPts val="1200"/>
              </a:spcAft>
              <a:buFont typeface="+mj-lt"/>
              <a:buAutoNum type="alphaLcPeriod"/>
            </a:pPr>
            <a:r>
              <a:rPr lang="es-US" sz="2400" dirty="0">
                <a:solidFill>
                  <a:srgbClr val="00529B"/>
                </a:solidFill>
              </a:rPr>
              <a:t>Parte D </a:t>
            </a:r>
          </a:p>
          <a:p>
            <a:pPr marL="804672" lvl="0" indent="-356616" defTabSz="685800">
              <a:lnSpc>
                <a:spcPct val="100000"/>
              </a:lnSpc>
              <a:spcBef>
                <a:spcPts val="0"/>
              </a:spcBef>
              <a:spcAft>
                <a:spcPts val="1200"/>
              </a:spcAft>
              <a:buFont typeface="+mj-lt"/>
              <a:buAutoNum type="alphaLcPeriod"/>
            </a:pPr>
            <a:r>
              <a:rPr lang="es-US" sz="2400" dirty="0">
                <a:solidFill>
                  <a:srgbClr val="00529B"/>
                </a:solidFill>
              </a:rPr>
              <a:t>Todas las anteriores</a:t>
            </a:r>
            <a:endParaRPr lang="es-US" dirty="0">
              <a:solidFill>
                <a:srgbClr val="00529B"/>
              </a:solidFill>
            </a:endParaRPr>
          </a:p>
        </p:txBody>
      </p:sp>
      <p:sp>
        <p:nvSpPr>
          <p:cNvPr id="6" name="Rounded Rectangle 5" descr="El cuadro verde resalta &quot;C&quot; como la respuesta correcta"/>
          <p:cNvSpPr/>
          <p:nvPr/>
        </p:nvSpPr>
        <p:spPr>
          <a:xfrm>
            <a:off x="1273629" y="3314158"/>
            <a:ext cx="1655552" cy="555245"/>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A20B9601-6A57-CC53-490D-F0BDE4DAB974}"/>
              </a:ext>
            </a:extLst>
          </p:cNvPr>
          <p:cNvSpPr txBox="1">
            <a:spLocks/>
          </p:cNvSpPr>
          <p:nvPr/>
        </p:nvSpPr>
        <p:spPr>
          <a:xfrm>
            <a:off x="1772285" y="4841380"/>
            <a:ext cx="8590915" cy="359822"/>
          </a:xfrm>
          <a:prstGeom prst="rect">
            <a:avLst/>
          </a:prstGeom>
          <a:solidFill>
            <a:schemeClr val="bg1"/>
          </a:solidFill>
        </p:spPr>
        <p:txBody>
          <a:bodyPr vert="horz" lIns="91440" tIns="45720" rIns="91440" bIns="45720" rtlCol="0" anchor="t">
            <a:normAutofit/>
          </a:bodyPr>
          <a:lstStyle>
            <a:lvl1pPr algn="l" defTabSz="914400" rtl="0" eaLnBrk="1" latinLnBrk="0" hangingPunct="1">
              <a:lnSpc>
                <a:spcPct val="90000"/>
              </a:lnSpc>
              <a:spcBef>
                <a:spcPct val="0"/>
              </a:spcBef>
              <a:buNone/>
              <a:defRPr sz="34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s-US" sz="1800" dirty="0"/>
              <a:t>Cuenta regresiva: </a:t>
            </a:r>
            <a:r>
              <a:rPr lang="es-US" sz="1800" b="0" dirty="0">
                <a:latin typeface="Arial Unicode MS" pitchFamily="34" charset="-128"/>
                <a:ea typeface="Arial Unicode MS" pitchFamily="34" charset="-128"/>
                <a:cs typeface="Arial Unicode MS" pitchFamily="34" charset="-128"/>
              </a:rPr>
              <a:t>Responde la pregunta antes de que la barra desaparezca</a:t>
            </a:r>
          </a:p>
        </p:txBody>
      </p:sp>
      <p:sp>
        <p:nvSpPr>
          <p:cNvPr id="5" name="Slide Number Placeholder 4">
            <a:extLst>
              <a:ext uri="{FF2B5EF4-FFF2-40B4-BE49-F238E27FC236}">
                <a16:creationId xmlns:a16="http://schemas.microsoft.com/office/drawing/2014/main" id="{5B995F5F-C2B5-4CC9-928A-ADF128B2F81A}"/>
              </a:ext>
            </a:extLst>
          </p:cNvPr>
          <p:cNvSpPr>
            <a:spLocks noGrp="1"/>
          </p:cNvSpPr>
          <p:nvPr>
            <p:ph type="sldNum" sz="quarter" idx="12"/>
          </p:nvPr>
        </p:nvSpPr>
        <p:spPr/>
        <p:txBody>
          <a:bodyPr/>
          <a:lstStyle/>
          <a:p>
            <a:fld id="{48F63A3B-78C7-47BE-AE5E-E10140E04643}" type="slidenum">
              <a:rPr lang="en-US" smtClean="0"/>
              <a:t>70</a:t>
            </a:fld>
            <a:endParaRPr lang="en-US"/>
          </a:p>
        </p:txBody>
      </p:sp>
      <p:sp>
        <p:nvSpPr>
          <p:cNvPr id="4" name="Footer Placeholder 3">
            <a:extLst>
              <a:ext uri="{FF2B5EF4-FFF2-40B4-BE49-F238E27FC236}">
                <a16:creationId xmlns:a16="http://schemas.microsoft.com/office/drawing/2014/main" id="{1254BAF3-E078-E647-880B-8F6E84E8DFF5}"/>
              </a:ext>
            </a:extLst>
          </p:cNvPr>
          <p:cNvSpPr>
            <a:spLocks noGrp="1"/>
          </p:cNvSpPr>
          <p:nvPr>
            <p:ph type="ftr" sz="quarter" idx="11"/>
          </p:nvPr>
        </p:nvSpPr>
        <p:spPr/>
        <p:txBody>
          <a:bodyPr/>
          <a:lstStyle/>
          <a:p>
            <a:r>
              <a:rPr lang="es-US"/>
              <a:t>Comenzando con Medicare</a:t>
            </a:r>
          </a:p>
        </p:txBody>
      </p:sp>
      <p:sp>
        <p:nvSpPr>
          <p:cNvPr id="3" name="Date Placeholder 2">
            <a:extLst>
              <a:ext uri="{FF2B5EF4-FFF2-40B4-BE49-F238E27FC236}">
                <a16:creationId xmlns:a16="http://schemas.microsoft.com/office/drawing/2014/main" id="{86CE6B55-698C-A64E-8BEF-10148667FE28}"/>
              </a:ext>
            </a:extLst>
          </p:cNvPr>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179075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14283" y="282738"/>
            <a:ext cx="8363433" cy="719643"/>
          </a:xfrm>
        </p:spPr>
        <p:txBody>
          <a:bodyPr>
            <a:normAutofit fontScale="90000"/>
          </a:bodyPr>
          <a:lstStyle/>
          <a:p>
            <a:pPr algn="ctr"/>
            <a:r>
              <a:rPr lang="es-US"/>
              <a:t>Compruebe sus conocimientos: Pregunta 6</a:t>
            </a:r>
          </a:p>
        </p:txBody>
      </p:sp>
      <p:sp>
        <p:nvSpPr>
          <p:cNvPr id="5" name="Content Placeholder 4"/>
          <p:cNvSpPr>
            <a:spLocks noGrp="1"/>
          </p:cNvSpPr>
          <p:nvPr>
            <p:ph idx="4294967295"/>
          </p:nvPr>
        </p:nvSpPr>
        <p:spPr>
          <a:xfrm>
            <a:off x="1828800" y="1515951"/>
            <a:ext cx="9099791" cy="5021263"/>
          </a:xfrm>
        </p:spPr>
        <p:txBody>
          <a:bodyPr/>
          <a:lstStyle/>
          <a:p>
            <a:pPr marL="0" lvl="0" indent="0" defTabSz="685800">
              <a:lnSpc>
                <a:spcPct val="100000"/>
              </a:lnSpc>
              <a:spcBef>
                <a:spcPts val="0"/>
              </a:spcBef>
              <a:spcAft>
                <a:spcPts val="1200"/>
              </a:spcAft>
              <a:buNone/>
            </a:pPr>
            <a:r>
              <a:rPr lang="es-US" sz="2400" b="1" dirty="0">
                <a:solidFill>
                  <a:srgbClr val="00529B"/>
                </a:solidFill>
              </a:rPr>
              <a:t>Es julio. El año pasado solicitó Medicare, pero no se unió a un plan de medicamentos de Medicare. En general, ¿cuándo será su próxima oportunidad para obtener la Parte D?</a:t>
            </a:r>
          </a:p>
          <a:p>
            <a:pPr marL="514350" lvl="0" indent="-514350" defTabSz="685800">
              <a:lnSpc>
                <a:spcPct val="100000"/>
              </a:lnSpc>
              <a:spcBef>
                <a:spcPts val="0"/>
              </a:spcBef>
              <a:spcAft>
                <a:spcPts val="1200"/>
              </a:spcAft>
              <a:buFont typeface="+mj-lt"/>
              <a:buAutoNum type="alphaLcPeriod"/>
            </a:pPr>
            <a:r>
              <a:rPr lang="es-US" sz="2400" dirty="0">
                <a:solidFill>
                  <a:srgbClr val="00529B"/>
                </a:solidFill>
              </a:rPr>
              <a:t>Período de Inscripción Abierta (OEP, por sus siglas en inglés)</a:t>
            </a:r>
          </a:p>
          <a:p>
            <a:pPr marL="514350" lvl="0" indent="-514350" defTabSz="685800">
              <a:lnSpc>
                <a:spcPct val="100000"/>
              </a:lnSpc>
              <a:spcBef>
                <a:spcPts val="0"/>
              </a:spcBef>
              <a:spcAft>
                <a:spcPts val="1200"/>
              </a:spcAft>
              <a:buFont typeface="+mj-lt"/>
              <a:buAutoNum type="alphaLcPeriod"/>
            </a:pPr>
            <a:r>
              <a:rPr lang="es-US" sz="2400" dirty="0">
                <a:solidFill>
                  <a:srgbClr val="00529B"/>
                </a:solidFill>
              </a:rPr>
              <a:t>Período de Inscripción Inicial (IEP, por sus siglas en inglés)</a:t>
            </a:r>
          </a:p>
          <a:p>
            <a:pPr marL="514350" lvl="0" indent="-514350" defTabSz="685800">
              <a:lnSpc>
                <a:spcPct val="100000"/>
              </a:lnSpc>
              <a:spcBef>
                <a:spcPts val="0"/>
              </a:spcBef>
              <a:spcAft>
                <a:spcPts val="1200"/>
              </a:spcAft>
              <a:buFont typeface="+mj-lt"/>
              <a:buAutoNum type="alphaLcPeriod"/>
            </a:pPr>
            <a:r>
              <a:rPr lang="es-US" sz="2400" dirty="0">
                <a:solidFill>
                  <a:srgbClr val="00529B"/>
                </a:solidFill>
              </a:rPr>
              <a:t>Su próximo cumpleaños</a:t>
            </a:r>
          </a:p>
          <a:p>
            <a:pPr marL="514350" lvl="0" indent="-514350" defTabSz="685800">
              <a:lnSpc>
                <a:spcPct val="100000"/>
              </a:lnSpc>
              <a:spcBef>
                <a:spcPts val="0"/>
              </a:spcBef>
              <a:spcAft>
                <a:spcPts val="1200"/>
              </a:spcAft>
              <a:buFont typeface="+mj-lt"/>
              <a:buAutoNum type="alphaLcPeriod"/>
            </a:pPr>
            <a:r>
              <a:rPr lang="es-US" sz="2400" dirty="0">
                <a:solidFill>
                  <a:srgbClr val="00529B"/>
                </a:solidFill>
              </a:rPr>
              <a:t>12 meses después del IEP</a:t>
            </a:r>
          </a:p>
          <a:p>
            <a:pPr marL="230188" lvl="0" indent="-230188" defTabSz="685800">
              <a:lnSpc>
                <a:spcPct val="100000"/>
              </a:lnSpc>
              <a:spcBef>
                <a:spcPts val="0"/>
              </a:spcBef>
              <a:spcAft>
                <a:spcPts val="1200"/>
              </a:spcAft>
            </a:pPr>
            <a:endParaRPr lang="en-US" dirty="0"/>
          </a:p>
          <a:p>
            <a:pPr marL="0" lvl="0" indent="0">
              <a:spcBef>
                <a:spcPts val="0"/>
              </a:spcBef>
              <a:spcAft>
                <a:spcPts val="1200"/>
              </a:spcAft>
              <a:buNone/>
            </a:pPr>
            <a:endParaRPr lang="en-US" dirty="0"/>
          </a:p>
        </p:txBody>
      </p:sp>
      <p:sp>
        <p:nvSpPr>
          <p:cNvPr id="6" name="Rounded Rectangle 5" descr="El cuadro verde resalta &quot;A&quot; como la respuesta correcta"/>
          <p:cNvSpPr/>
          <p:nvPr/>
        </p:nvSpPr>
        <p:spPr>
          <a:xfrm>
            <a:off x="1834359" y="2764924"/>
            <a:ext cx="9089389" cy="511433"/>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70FB3F2C-7D80-B958-A5F3-9FA72239D0C4}"/>
              </a:ext>
            </a:extLst>
          </p:cNvPr>
          <p:cNvSpPr txBox="1">
            <a:spLocks/>
          </p:cNvSpPr>
          <p:nvPr/>
        </p:nvSpPr>
        <p:spPr>
          <a:xfrm>
            <a:off x="1772285" y="4841380"/>
            <a:ext cx="8590915" cy="359822"/>
          </a:xfrm>
          <a:prstGeom prst="rect">
            <a:avLst/>
          </a:prstGeom>
          <a:solidFill>
            <a:schemeClr val="bg1"/>
          </a:solidFill>
        </p:spPr>
        <p:txBody>
          <a:bodyPr vert="horz" lIns="91440" tIns="45720" rIns="91440" bIns="45720" rtlCol="0" anchor="t">
            <a:normAutofit/>
          </a:bodyPr>
          <a:lstStyle>
            <a:lvl1pPr algn="l" defTabSz="914400" rtl="0" eaLnBrk="1" latinLnBrk="0" hangingPunct="1">
              <a:lnSpc>
                <a:spcPct val="90000"/>
              </a:lnSpc>
              <a:spcBef>
                <a:spcPct val="0"/>
              </a:spcBef>
              <a:buNone/>
              <a:defRPr sz="34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s-US" sz="1800" dirty="0"/>
              <a:t>Cuenta regresiva: </a:t>
            </a:r>
            <a:r>
              <a:rPr lang="es-US" sz="1800" b="0" dirty="0">
                <a:latin typeface="Arial Unicode MS" pitchFamily="34" charset="-128"/>
                <a:ea typeface="Arial Unicode MS" pitchFamily="34" charset="-128"/>
                <a:cs typeface="Arial Unicode MS" pitchFamily="34" charset="-128"/>
              </a:rPr>
              <a:t>Responde la pregunta antes de que la barra desaparezca</a:t>
            </a:r>
          </a:p>
        </p:txBody>
      </p:sp>
      <p:sp>
        <p:nvSpPr>
          <p:cNvPr id="8" name="Slide Number Placeholder 7">
            <a:extLst>
              <a:ext uri="{FF2B5EF4-FFF2-40B4-BE49-F238E27FC236}">
                <a16:creationId xmlns:a16="http://schemas.microsoft.com/office/drawing/2014/main" id="{416988C3-1D0F-429A-82D1-7856EDD104A3}"/>
              </a:ext>
            </a:extLst>
          </p:cNvPr>
          <p:cNvSpPr>
            <a:spLocks noGrp="1"/>
          </p:cNvSpPr>
          <p:nvPr>
            <p:ph type="sldNum" sz="quarter" idx="12"/>
          </p:nvPr>
        </p:nvSpPr>
        <p:spPr/>
        <p:txBody>
          <a:bodyPr/>
          <a:lstStyle/>
          <a:p>
            <a:fld id="{48F63A3B-78C7-47BE-AE5E-E10140E04643}" type="slidenum">
              <a:rPr lang="en-US" smtClean="0"/>
              <a:t>71</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209941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5</a:t>
            </a:r>
          </a:p>
        </p:txBody>
      </p:sp>
      <p:sp>
        <p:nvSpPr>
          <p:cNvPr id="5" name="Text Placeholder 4"/>
          <p:cNvSpPr>
            <a:spLocks noGrp="1"/>
          </p:cNvSpPr>
          <p:nvPr>
            <p:ph type="body" idx="1"/>
          </p:nvPr>
        </p:nvSpPr>
        <p:spPr/>
        <p:txBody>
          <a:bodyPr/>
          <a:lstStyle/>
          <a:p>
            <a:pPr>
              <a:lnSpc>
                <a:spcPct val="100000"/>
              </a:lnSpc>
              <a:spcBef>
                <a:spcPts val="0"/>
              </a:spcBef>
            </a:pPr>
            <a:r>
              <a:rPr lang="es-US" dirty="0"/>
              <a:t>Medicare </a:t>
            </a:r>
            <a:r>
              <a:rPr lang="es-US" dirty="0" err="1"/>
              <a:t>Advantage</a:t>
            </a:r>
            <a:r>
              <a:rPr lang="es-US" dirty="0"/>
              <a:t> y otros planes de salud </a:t>
            </a:r>
            <a:br>
              <a:rPr lang="es-US" dirty="0"/>
            </a:br>
            <a:r>
              <a:rPr lang="es-US" dirty="0"/>
              <a:t>de Medicare</a:t>
            </a:r>
          </a:p>
        </p:txBody>
      </p:sp>
    </p:spTree>
    <p:custDataLst>
      <p:tags r:id="rId1"/>
    </p:custDataLst>
    <p:extLst>
      <p:ext uri="{BB962C8B-B14F-4D97-AF65-F5344CB8AC3E}">
        <p14:creationId xmlns:p14="http://schemas.microsoft.com/office/powerpoint/2010/main" val="4302460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s-US" sz="3000"/>
              <a:t>Objetivos de la Lección 5:</a:t>
            </a:r>
          </a:p>
        </p:txBody>
      </p:sp>
      <p:sp>
        <p:nvSpPr>
          <p:cNvPr id="13" name="Content Placeholder 12"/>
          <p:cNvSpPr>
            <a:spLocks noGrp="1"/>
          </p:cNvSpPr>
          <p:nvPr>
            <p:ph idx="4294967295"/>
          </p:nvPr>
        </p:nvSpPr>
        <p:spPr>
          <a:xfrm>
            <a:off x="667512" y="1253359"/>
            <a:ext cx="10936224" cy="5021263"/>
          </a:xfrm>
        </p:spPr>
        <p:txBody>
          <a:bodyPr vert="horz" lIns="91440" tIns="45720" rIns="91440" bIns="45720" rtlCol="0" anchor="t">
            <a:normAutofit/>
          </a:bodyPr>
          <a:lstStyle/>
          <a:p>
            <a:pPr marL="0" lvl="0" indent="0">
              <a:lnSpc>
                <a:spcPct val="100000"/>
              </a:lnSpc>
              <a:spcBef>
                <a:spcPts val="0"/>
              </a:spcBef>
              <a:spcAft>
                <a:spcPts val="1200"/>
              </a:spcAft>
              <a:buNone/>
            </a:pPr>
            <a:r>
              <a:rPr lang="es-US" sz="2800" b="1" dirty="0">
                <a:solidFill>
                  <a:srgbClr val="00529B"/>
                </a:solidFill>
                <a:latin typeface="Arial"/>
                <a:cs typeface="Arial"/>
              </a:rPr>
              <a:t>Al final de esta lección, usted podrá:</a:t>
            </a:r>
          </a:p>
          <a:p>
            <a:pPr marL="548640" lvl="1" indent="-347472">
              <a:lnSpc>
                <a:spcPct val="100000"/>
              </a:lnSpc>
              <a:spcBef>
                <a:spcPts val="0"/>
              </a:spcBef>
              <a:spcAft>
                <a:spcPts val="1200"/>
              </a:spcAft>
              <a:buFont typeface="Wingdings" panose="05000000000000000000" pitchFamily="2" charset="2"/>
              <a:buChar char="§"/>
            </a:pPr>
            <a:r>
              <a:rPr lang="es-US" sz="2400" dirty="0">
                <a:solidFill>
                  <a:srgbClr val="00529B"/>
                </a:solidFill>
                <a:latin typeface="Arial"/>
                <a:cs typeface="Arial"/>
              </a:rPr>
              <a:t>Explicar los Planes de Medicare </a:t>
            </a:r>
            <a:r>
              <a:rPr lang="es-US" sz="2400" dirty="0" err="1">
                <a:solidFill>
                  <a:srgbClr val="00529B"/>
                </a:solidFill>
                <a:latin typeface="Arial"/>
                <a:cs typeface="Arial"/>
              </a:rPr>
              <a:t>Advantage</a:t>
            </a:r>
            <a:r>
              <a:rPr lang="es-US" sz="2400" dirty="0">
                <a:solidFill>
                  <a:srgbClr val="00529B"/>
                </a:solidFill>
                <a:latin typeface="Arial"/>
                <a:cs typeface="Arial"/>
              </a:rPr>
              <a:t> y cómo funcionan</a:t>
            </a:r>
          </a:p>
          <a:p>
            <a:pPr marL="548640" lvl="1" indent="-347472">
              <a:lnSpc>
                <a:spcPct val="100000"/>
              </a:lnSpc>
              <a:spcBef>
                <a:spcPts val="0"/>
              </a:spcBef>
              <a:spcAft>
                <a:spcPts val="1200"/>
              </a:spcAft>
              <a:buFont typeface="Wingdings" panose="05000000000000000000" pitchFamily="2" charset="2"/>
              <a:buChar char="§"/>
            </a:pPr>
            <a:r>
              <a:rPr lang="es-US" sz="2400" dirty="0">
                <a:solidFill>
                  <a:srgbClr val="00529B"/>
                </a:solidFill>
                <a:latin typeface="Arial"/>
                <a:cs typeface="Arial"/>
              </a:rPr>
              <a:t>Analizar qué se debe tener en cuenta al decidir si se inscribe en un plan Medicare </a:t>
            </a:r>
            <a:r>
              <a:rPr lang="es-US" sz="2400" dirty="0" err="1">
                <a:solidFill>
                  <a:srgbClr val="00529B"/>
                </a:solidFill>
                <a:latin typeface="Arial"/>
                <a:cs typeface="Arial"/>
              </a:rPr>
              <a:t>Advantage</a:t>
            </a:r>
            <a:r>
              <a:rPr lang="es-US" sz="2400" dirty="0">
                <a:solidFill>
                  <a:srgbClr val="00529B"/>
                </a:solidFill>
                <a:latin typeface="Arial"/>
                <a:cs typeface="Arial"/>
              </a:rPr>
              <a:t>, como cobertura y costos</a:t>
            </a:r>
          </a:p>
          <a:p>
            <a:pPr marL="548640" lvl="1" indent="-347472">
              <a:lnSpc>
                <a:spcPct val="100000"/>
              </a:lnSpc>
              <a:spcBef>
                <a:spcPts val="0"/>
              </a:spcBef>
              <a:spcAft>
                <a:spcPts val="1200"/>
              </a:spcAft>
              <a:buFont typeface="Wingdings" panose="05000000000000000000" pitchFamily="2" charset="2"/>
              <a:buChar char="§"/>
            </a:pPr>
            <a:r>
              <a:rPr lang="es-US" sz="2400" dirty="0">
                <a:solidFill>
                  <a:srgbClr val="00529B"/>
                </a:solidFill>
                <a:latin typeface="Arial"/>
                <a:cs typeface="Arial"/>
              </a:rPr>
              <a:t>Explicar quién puede inscribirse en un plan y cuándo y cómo inscribirse</a:t>
            </a:r>
          </a:p>
          <a:p>
            <a:pPr marL="548640" lvl="1" indent="-347472">
              <a:lnSpc>
                <a:spcPct val="100000"/>
              </a:lnSpc>
              <a:spcBef>
                <a:spcPts val="0"/>
              </a:spcBef>
              <a:spcAft>
                <a:spcPts val="1200"/>
              </a:spcAft>
              <a:buFont typeface="Wingdings" panose="05000000000000000000" pitchFamily="2" charset="2"/>
              <a:buChar char="§"/>
            </a:pPr>
            <a:r>
              <a:rPr lang="es-US" sz="2400" dirty="0">
                <a:solidFill>
                  <a:srgbClr val="00529B"/>
                </a:solidFill>
                <a:latin typeface="Arial"/>
                <a:cs typeface="Arial"/>
              </a:rPr>
              <a:t>Explicar la diferencia entre los planes de Medicare </a:t>
            </a:r>
            <a:r>
              <a:rPr lang="es-US" sz="2400" dirty="0" err="1">
                <a:solidFill>
                  <a:srgbClr val="00529B"/>
                </a:solidFill>
                <a:latin typeface="Arial"/>
                <a:cs typeface="Arial"/>
              </a:rPr>
              <a:t>Advantage</a:t>
            </a:r>
            <a:r>
              <a:rPr lang="es-US" sz="2400" dirty="0">
                <a:solidFill>
                  <a:srgbClr val="00529B"/>
                </a:solidFill>
                <a:latin typeface="Arial"/>
                <a:cs typeface="Arial"/>
              </a:rPr>
              <a:t> y las pólizas del Seguro Suplementario de Medicare (</a:t>
            </a:r>
            <a:r>
              <a:rPr lang="es-US" sz="2400" dirty="0" err="1">
                <a:solidFill>
                  <a:srgbClr val="00529B"/>
                </a:solidFill>
                <a:latin typeface="Arial"/>
                <a:cs typeface="Arial"/>
              </a:rPr>
              <a:t>Medigap</a:t>
            </a:r>
            <a:r>
              <a:rPr lang="es-US" sz="2400" dirty="0">
                <a:solidFill>
                  <a:srgbClr val="00529B"/>
                </a:solidFill>
                <a:latin typeface="Arial"/>
                <a:cs typeface="Arial"/>
              </a:rPr>
              <a:t>)</a:t>
            </a:r>
          </a:p>
          <a:p>
            <a:pPr marL="548640" lvl="1" indent="-347472">
              <a:lnSpc>
                <a:spcPct val="100000"/>
              </a:lnSpc>
              <a:spcBef>
                <a:spcPts val="0"/>
              </a:spcBef>
              <a:spcAft>
                <a:spcPts val="1200"/>
              </a:spcAft>
              <a:buFont typeface="Wingdings" panose="05000000000000000000" pitchFamily="2" charset="2"/>
              <a:buChar char="§"/>
            </a:pPr>
            <a:r>
              <a:rPr lang="es-US" sz="2400" dirty="0">
                <a:solidFill>
                  <a:srgbClr val="00529B"/>
                </a:solidFill>
                <a:latin typeface="Arial"/>
                <a:cs typeface="Arial"/>
              </a:rPr>
              <a:t>Describir otros tipos de planes de salud de Medicare que pueden </a:t>
            </a:r>
            <a:br>
              <a:rPr lang="es-US" sz="2400" dirty="0">
                <a:solidFill>
                  <a:srgbClr val="00529B"/>
                </a:solidFill>
                <a:latin typeface="Arial"/>
                <a:cs typeface="Arial"/>
              </a:rPr>
            </a:br>
            <a:r>
              <a:rPr lang="es-US" sz="2400" dirty="0">
                <a:solidFill>
                  <a:srgbClr val="00529B"/>
                </a:solidFill>
                <a:latin typeface="Arial"/>
                <a:cs typeface="Arial"/>
              </a:rPr>
              <a:t>estar disponibles</a:t>
            </a:r>
          </a:p>
          <a:p>
            <a:pPr marL="460375" lvl="1" indent="-233045">
              <a:lnSpc>
                <a:spcPct val="100000"/>
              </a:lnSpc>
              <a:spcBef>
                <a:spcPts val="600"/>
              </a:spcBef>
              <a:buFont typeface="Wingdings" panose="05000000000000000000" pitchFamily="2" charset="2"/>
              <a:buChar char="§"/>
            </a:pPr>
            <a:endParaRPr lang="en-US" sz="2800" dirty="0">
              <a:solidFill>
                <a:srgbClr val="00529B"/>
              </a:solidFill>
              <a:latin typeface="Arial"/>
              <a:cs typeface="Arial"/>
            </a:endParaRPr>
          </a:p>
        </p:txBody>
      </p:sp>
      <p:sp>
        <p:nvSpPr>
          <p:cNvPr id="3" name="Slide Number Placeholder 2">
            <a:extLst>
              <a:ext uri="{FF2B5EF4-FFF2-40B4-BE49-F238E27FC236}">
                <a16:creationId xmlns:a16="http://schemas.microsoft.com/office/drawing/2014/main" id="{46B8B11D-7CD2-410C-8A85-D2D5308E230B}"/>
              </a:ext>
            </a:extLst>
          </p:cNvPr>
          <p:cNvSpPr>
            <a:spLocks noGrp="1"/>
          </p:cNvSpPr>
          <p:nvPr>
            <p:ph type="sldNum" sz="quarter" idx="12"/>
          </p:nvPr>
        </p:nvSpPr>
        <p:spPr/>
        <p:txBody>
          <a:bodyPr/>
          <a:lstStyle/>
          <a:p>
            <a:fld id="{48F63A3B-78C7-47BE-AE5E-E10140E04643}" type="slidenum">
              <a:rPr lang="en-US" smtClean="0"/>
              <a:pPr/>
              <a:t>73</a:t>
            </a:fld>
            <a:endParaRPr lang="en-US"/>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s-US"/>
              <a:t>Comenzando con Medicare</a:t>
            </a:r>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38502602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Planes Medicare Advantage (Parte C)</a:t>
            </a:r>
          </a:p>
        </p:txBody>
      </p:sp>
      <p:pic>
        <p:nvPicPr>
          <p:cNvPr id="5" name="Picture 4" descr="Gráfico que muestra opciones de planes Medicare Advantage (Parte C)"/>
          <p:cNvPicPr>
            <a:picLocks noChangeAspect="1"/>
          </p:cNvPicPr>
          <p:nvPr/>
        </p:nvPicPr>
        <p:blipFill>
          <a:blip r:embed="rId4"/>
          <a:stretch>
            <a:fillRect/>
          </a:stretch>
        </p:blipFill>
        <p:spPr>
          <a:xfrm>
            <a:off x="356477" y="1281430"/>
            <a:ext cx="3706646" cy="4599974"/>
          </a:xfrm>
          <a:prstGeom prst="rect">
            <a:avLst/>
          </a:prstGeom>
        </p:spPr>
      </p:pic>
      <p:sp>
        <p:nvSpPr>
          <p:cNvPr id="8" name="CuadroTexto 7">
            <a:extLst>
              <a:ext uri="{FF2B5EF4-FFF2-40B4-BE49-F238E27FC236}">
                <a16:creationId xmlns:a16="http://schemas.microsoft.com/office/drawing/2014/main" id="{D68252C3-60D9-A446-8B1B-AB0818ED07AE}"/>
              </a:ext>
            </a:extLst>
          </p:cNvPr>
          <p:cNvSpPr txBox="1"/>
          <p:nvPr/>
        </p:nvSpPr>
        <p:spPr>
          <a:xfrm>
            <a:off x="838200" y="1567965"/>
            <a:ext cx="1068404" cy="369332"/>
          </a:xfrm>
          <a:prstGeom prst="rect">
            <a:avLst/>
          </a:prstGeom>
          <a:solidFill>
            <a:schemeClr val="bg1"/>
          </a:solidFill>
        </p:spPr>
        <p:txBody>
          <a:bodyPr wrap="square" rtlCol="0">
            <a:spAutoFit/>
          </a:bodyPr>
          <a:lstStyle/>
          <a:p>
            <a:r>
              <a:rPr lang="es-MX" b="1" dirty="0">
                <a:solidFill>
                  <a:schemeClr val="accent1"/>
                </a:solidFill>
                <a:latin typeface="Arial" panose="020B0604020202020204" pitchFamily="34" charset="0"/>
                <a:cs typeface="Arial" panose="020B0604020202020204" pitchFamily="34" charset="0"/>
              </a:rPr>
              <a:t>Parte A</a:t>
            </a:r>
            <a:endParaRPr lang="en-US" b="1" dirty="0">
              <a:solidFill>
                <a:schemeClr val="accent1"/>
              </a:solidFill>
              <a:latin typeface="Arial" panose="020B0604020202020204" pitchFamily="34" charset="0"/>
              <a:cs typeface="Arial" panose="020B0604020202020204" pitchFamily="34" charset="0"/>
            </a:endParaRPr>
          </a:p>
        </p:txBody>
      </p:sp>
      <p:sp>
        <p:nvSpPr>
          <p:cNvPr id="14" name="CuadroTexto 13">
            <a:extLst>
              <a:ext uri="{FF2B5EF4-FFF2-40B4-BE49-F238E27FC236}">
                <a16:creationId xmlns:a16="http://schemas.microsoft.com/office/drawing/2014/main" id="{6A0BA029-0649-F446-971D-7B9295004475}"/>
              </a:ext>
            </a:extLst>
          </p:cNvPr>
          <p:cNvSpPr txBox="1"/>
          <p:nvPr/>
        </p:nvSpPr>
        <p:spPr>
          <a:xfrm>
            <a:off x="838200" y="2296246"/>
            <a:ext cx="1068404" cy="369332"/>
          </a:xfrm>
          <a:prstGeom prst="rect">
            <a:avLst/>
          </a:prstGeom>
          <a:solidFill>
            <a:schemeClr val="bg1"/>
          </a:solidFill>
        </p:spPr>
        <p:txBody>
          <a:bodyPr wrap="square" rtlCol="0">
            <a:spAutoFit/>
          </a:bodyPr>
          <a:lstStyle/>
          <a:p>
            <a:r>
              <a:rPr lang="es-MX" b="1" dirty="0">
                <a:solidFill>
                  <a:schemeClr val="accent1"/>
                </a:solidFill>
                <a:latin typeface="Arial" panose="020B0604020202020204" pitchFamily="34" charset="0"/>
                <a:cs typeface="Arial" panose="020B0604020202020204" pitchFamily="34" charset="0"/>
              </a:rPr>
              <a:t>Parte B</a:t>
            </a:r>
            <a:endParaRPr lang="en-US" b="1" dirty="0">
              <a:solidFill>
                <a:schemeClr val="accent1"/>
              </a:solidFill>
              <a:latin typeface="Arial" panose="020B0604020202020204" pitchFamily="34" charset="0"/>
              <a:cs typeface="Arial" panose="020B0604020202020204" pitchFamily="34" charset="0"/>
            </a:endParaRPr>
          </a:p>
        </p:txBody>
      </p:sp>
      <p:sp>
        <p:nvSpPr>
          <p:cNvPr id="10" name="CuadroTexto 9">
            <a:extLst>
              <a:ext uri="{FF2B5EF4-FFF2-40B4-BE49-F238E27FC236}">
                <a16:creationId xmlns:a16="http://schemas.microsoft.com/office/drawing/2014/main" id="{5952465B-3377-B646-085D-64FB7390FA44}"/>
              </a:ext>
            </a:extLst>
          </p:cNvPr>
          <p:cNvSpPr txBox="1"/>
          <p:nvPr/>
        </p:nvSpPr>
        <p:spPr>
          <a:xfrm>
            <a:off x="484810" y="2881589"/>
            <a:ext cx="2219896" cy="523220"/>
          </a:xfrm>
          <a:prstGeom prst="rect">
            <a:avLst/>
          </a:prstGeom>
          <a:solidFill>
            <a:schemeClr val="bg1"/>
          </a:solidFill>
        </p:spPr>
        <p:txBody>
          <a:bodyPr wrap="square" rtlCol="0">
            <a:spAutoFit/>
          </a:bodyPr>
          <a:lstStyle/>
          <a:p>
            <a:r>
              <a:rPr lang="es-MX" sz="1400" b="1" dirty="0">
                <a:latin typeface="Arial" panose="020B0604020202020204" pitchFamily="34" charset="0"/>
                <a:cs typeface="Arial" panose="020B0604020202020204" pitchFamily="34" charset="0"/>
              </a:rPr>
              <a:t>La mayoría de </a:t>
            </a:r>
            <a:br>
              <a:rPr lang="es-MX" sz="1400" b="1" dirty="0">
                <a:latin typeface="Arial" panose="020B0604020202020204" pitchFamily="34" charset="0"/>
                <a:cs typeface="Arial" panose="020B0604020202020204" pitchFamily="34" charset="0"/>
              </a:rPr>
            </a:br>
            <a:r>
              <a:rPr lang="es-MX" sz="1400" b="1" dirty="0">
                <a:latin typeface="Arial" panose="020B0604020202020204" pitchFamily="34" charset="0"/>
                <a:cs typeface="Arial" panose="020B0604020202020204" pitchFamily="34" charset="0"/>
              </a:rPr>
              <a:t>planes incluyen:</a:t>
            </a:r>
            <a:endParaRPr lang="en-US" sz="1400" b="1" dirty="0">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D3EE6943-9171-52EA-2434-455D6AD4CB74}"/>
              </a:ext>
            </a:extLst>
          </p:cNvPr>
          <p:cNvSpPr txBox="1"/>
          <p:nvPr/>
        </p:nvSpPr>
        <p:spPr>
          <a:xfrm>
            <a:off x="867073" y="3467500"/>
            <a:ext cx="1068404" cy="369332"/>
          </a:xfrm>
          <a:prstGeom prst="rect">
            <a:avLst/>
          </a:prstGeom>
          <a:solidFill>
            <a:schemeClr val="bg1"/>
          </a:solidFill>
        </p:spPr>
        <p:txBody>
          <a:bodyPr wrap="square" rtlCol="0">
            <a:spAutoFit/>
          </a:bodyPr>
          <a:lstStyle/>
          <a:p>
            <a:r>
              <a:rPr lang="es-MX" b="1" dirty="0">
                <a:solidFill>
                  <a:schemeClr val="accent1"/>
                </a:solidFill>
                <a:latin typeface="Arial" panose="020B0604020202020204" pitchFamily="34" charset="0"/>
                <a:cs typeface="Arial" panose="020B0604020202020204" pitchFamily="34" charset="0"/>
              </a:rPr>
              <a:t>Parte D</a:t>
            </a:r>
            <a:endParaRPr lang="en-US" b="1" dirty="0">
              <a:solidFill>
                <a:schemeClr val="accent1"/>
              </a:solidFill>
              <a:latin typeface="Arial" panose="020B0604020202020204" pitchFamily="34" charset="0"/>
              <a:cs typeface="Arial" panose="020B0604020202020204" pitchFamily="34" charset="0"/>
            </a:endParaRPr>
          </a:p>
        </p:txBody>
      </p:sp>
      <p:sp>
        <p:nvSpPr>
          <p:cNvPr id="12" name="CuadroTexto 11">
            <a:extLst>
              <a:ext uri="{FF2B5EF4-FFF2-40B4-BE49-F238E27FC236}">
                <a16:creationId xmlns:a16="http://schemas.microsoft.com/office/drawing/2014/main" id="{65126B01-3E7E-FD49-2400-B02C465761B7}"/>
              </a:ext>
            </a:extLst>
          </p:cNvPr>
          <p:cNvSpPr txBox="1"/>
          <p:nvPr/>
        </p:nvSpPr>
        <p:spPr>
          <a:xfrm>
            <a:off x="838200" y="4119247"/>
            <a:ext cx="3397027" cy="338554"/>
          </a:xfrm>
          <a:prstGeom prst="rect">
            <a:avLst/>
          </a:prstGeom>
          <a:solidFill>
            <a:schemeClr val="bg1"/>
          </a:solidFill>
        </p:spPr>
        <p:txBody>
          <a:bodyPr wrap="square" rtlCol="0">
            <a:spAutoFit/>
          </a:bodyPr>
          <a:lstStyle/>
          <a:p>
            <a:r>
              <a:rPr lang="es-MX" sz="1600" b="1" dirty="0">
                <a:solidFill>
                  <a:schemeClr val="accent1"/>
                </a:solidFill>
                <a:latin typeface="Arial" panose="020B0604020202020204" pitchFamily="34" charset="0"/>
                <a:cs typeface="Arial" panose="020B0604020202020204" pitchFamily="34" charset="0"/>
              </a:rPr>
              <a:t>Algunos beneficios adicionales</a:t>
            </a:r>
            <a:endParaRPr lang="en-US" sz="1600" b="1" dirty="0">
              <a:solidFill>
                <a:schemeClr val="accent1"/>
              </a:solidFill>
              <a:latin typeface="Arial" panose="020B060402020202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id="{9C56EE55-C8F3-FBCF-97CD-34D511628192}"/>
              </a:ext>
            </a:extLst>
          </p:cNvPr>
          <p:cNvSpPr txBox="1"/>
          <p:nvPr/>
        </p:nvSpPr>
        <p:spPr>
          <a:xfrm>
            <a:off x="484810" y="4705229"/>
            <a:ext cx="3265840" cy="307777"/>
          </a:xfrm>
          <a:prstGeom prst="rect">
            <a:avLst/>
          </a:prstGeom>
          <a:solidFill>
            <a:schemeClr val="bg1"/>
          </a:solidFill>
        </p:spPr>
        <p:txBody>
          <a:bodyPr wrap="square" rtlCol="0">
            <a:spAutoFit/>
          </a:bodyPr>
          <a:lstStyle/>
          <a:p>
            <a:r>
              <a:rPr lang="es-MX" sz="1400" b="1" dirty="0">
                <a:latin typeface="Arial" panose="020B0604020202020204" pitchFamily="34" charset="0"/>
                <a:cs typeface="Arial" panose="020B0604020202020204" pitchFamily="34" charset="0"/>
              </a:rPr>
              <a:t>Algunos planes también incluyen:</a:t>
            </a:r>
            <a:endParaRPr lang="en-US" sz="1400" b="1" dirty="0">
              <a:latin typeface="Arial" panose="020B0604020202020204" pitchFamily="34" charset="0"/>
              <a:cs typeface="Arial" panose="020B0604020202020204" pitchFamily="34" charset="0"/>
            </a:endParaRPr>
          </a:p>
        </p:txBody>
      </p:sp>
      <p:sp>
        <p:nvSpPr>
          <p:cNvPr id="13" name="CuadroTexto 12">
            <a:extLst>
              <a:ext uri="{FF2B5EF4-FFF2-40B4-BE49-F238E27FC236}">
                <a16:creationId xmlns:a16="http://schemas.microsoft.com/office/drawing/2014/main" id="{4C1DA1AB-FF95-C2D4-924A-14436C31651F}"/>
              </a:ext>
            </a:extLst>
          </p:cNvPr>
          <p:cNvSpPr txBox="1"/>
          <p:nvPr/>
        </p:nvSpPr>
        <p:spPr>
          <a:xfrm>
            <a:off x="838200" y="5108651"/>
            <a:ext cx="3397027" cy="707886"/>
          </a:xfrm>
          <a:prstGeom prst="rect">
            <a:avLst/>
          </a:prstGeom>
          <a:solidFill>
            <a:schemeClr val="bg1"/>
          </a:solidFill>
        </p:spPr>
        <p:txBody>
          <a:bodyPr wrap="square" rtlCol="0">
            <a:spAutoFit/>
          </a:bodyPr>
          <a:lstStyle/>
          <a:p>
            <a:r>
              <a:rPr lang="es-MX" sz="2000" b="1" dirty="0">
                <a:solidFill>
                  <a:schemeClr val="accent1"/>
                </a:solidFill>
                <a:latin typeface="Arial" panose="020B0604020202020204" pitchFamily="34" charset="0"/>
                <a:cs typeface="Arial" panose="020B0604020202020204" pitchFamily="34" charset="0"/>
              </a:rPr>
              <a:t>Gastos de bolsillo </a:t>
            </a:r>
            <a:br>
              <a:rPr lang="es-MX" sz="2000" b="1" dirty="0">
                <a:solidFill>
                  <a:schemeClr val="accent1"/>
                </a:solidFill>
                <a:latin typeface="Arial" panose="020B0604020202020204" pitchFamily="34" charset="0"/>
                <a:cs typeface="Arial" panose="020B0604020202020204" pitchFamily="34" charset="0"/>
              </a:rPr>
            </a:br>
            <a:r>
              <a:rPr lang="es-MX" sz="2000" b="1" dirty="0">
                <a:solidFill>
                  <a:schemeClr val="accent1"/>
                </a:solidFill>
                <a:latin typeface="Arial" panose="020B0604020202020204" pitchFamily="34" charset="0"/>
                <a:cs typeface="Arial" panose="020B0604020202020204" pitchFamily="34" charset="0"/>
              </a:rPr>
              <a:t>más bajos</a:t>
            </a:r>
            <a:endParaRPr lang="en-US" sz="2000" b="1" dirty="0">
              <a:solidFill>
                <a:schemeClr val="accent1"/>
              </a:solidFill>
              <a:latin typeface="Arial" panose="020B0604020202020204" pitchFamily="34" charset="0"/>
              <a:cs typeface="Arial" panose="020B0604020202020204" pitchFamily="34" charset="0"/>
            </a:endParaRPr>
          </a:p>
        </p:txBody>
      </p:sp>
      <p:sp>
        <p:nvSpPr>
          <p:cNvPr id="7" name="Content Placeholder 3"/>
          <p:cNvSpPr txBox="1">
            <a:spLocks/>
          </p:cNvSpPr>
          <p:nvPr/>
        </p:nvSpPr>
        <p:spPr>
          <a:xfrm>
            <a:off x="4186989" y="1144270"/>
            <a:ext cx="7749907" cy="5212080"/>
          </a:xfrm>
          <a:prstGeom prst="rect">
            <a:avLst/>
          </a:prstGeom>
        </p:spPr>
        <p:txBody>
          <a:bodyPr vert="horz" lIns="91440" tIns="45720" rIns="91440" bIns="45720" rtlCol="0">
            <a:normAutofit lnSpcReduction="10000"/>
          </a:bodyPr>
          <a:lstStyle>
            <a:lvl1pPr marL="230188" indent="-230188"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461963" indent="-23177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684213" indent="-222250" algn="l" defTabSz="685800" rtl="0" eaLnBrk="1" latinLnBrk="0" hangingPunct="1">
              <a:lnSpc>
                <a:spcPct val="100000"/>
              </a:lnSpc>
              <a:spcBef>
                <a:spcPts val="600"/>
              </a:spcBef>
              <a:buSzPct val="50000"/>
              <a:buFont typeface="Wingdings" panose="05000000000000000000" pitchFamily="2" charset="2"/>
              <a:buChar char="q"/>
              <a:defRPr sz="2800" kern="1200">
                <a:solidFill>
                  <a:schemeClr val="tx1"/>
                </a:solidFill>
                <a:latin typeface="+mn-lt"/>
                <a:ea typeface="+mn-ea"/>
                <a:cs typeface="+mn-cs"/>
              </a:defRPr>
            </a:lvl3pPr>
            <a:lvl4pPr marL="914400" indent="-230188" algn="l" defTabSz="685800" rtl="0" eaLnBrk="1" latinLnBrk="0" hangingPunct="1">
              <a:lnSpc>
                <a:spcPct val="100000"/>
              </a:lnSpc>
              <a:spcBef>
                <a:spcPts val="600"/>
              </a:spcBef>
              <a:buFont typeface="Calibri" panose="020F0502020204030204" pitchFamily="34" charset="0"/>
              <a:buChar char="–"/>
              <a:defRPr sz="2400" kern="1200">
                <a:solidFill>
                  <a:schemeClr val="tx1"/>
                </a:solidFill>
                <a:latin typeface="+mn-lt"/>
                <a:ea typeface="+mn-ea"/>
                <a:cs typeface="+mn-cs"/>
              </a:defRPr>
            </a:lvl4pPr>
            <a:lvl5pPr marL="1144588" indent="-230188" algn="l" defTabSz="6858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3363" marR="0" lvl="0" indent="-233363"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s-US" sz="240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Es otra forma de obtener la </a:t>
            </a:r>
            <a:r>
              <a:rPr kumimoji="0" lang="es-US" sz="2400" b="1"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cobertura</a:t>
            </a:r>
            <a:r>
              <a:rPr kumimoji="0" lang="es-US" sz="240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 de la Parte A (seguro hospitalario) y la Parte B (seguro médico) </a:t>
            </a:r>
            <a:br>
              <a:rPr kumimoji="0" lang="es-US" sz="240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br>
            <a:r>
              <a:rPr kumimoji="0" lang="es-US" sz="240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de Medicare</a:t>
            </a:r>
          </a:p>
          <a:p>
            <a:pPr marL="233363" marR="0" lvl="0" indent="-233363"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s-US" sz="240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Es ofrecida por </a:t>
            </a:r>
            <a:r>
              <a:rPr kumimoji="0" lang="es-US" sz="2400" b="1"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empresas privadas</a:t>
            </a:r>
            <a:r>
              <a:rPr kumimoji="0" lang="es-US" sz="240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 aprobadas por Medicare que deben seguir las normas impuestas </a:t>
            </a:r>
            <a:br>
              <a:rPr kumimoji="0" lang="es-US" sz="240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br>
            <a:r>
              <a:rPr kumimoji="0" lang="es-US" sz="240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por Medicare.</a:t>
            </a:r>
            <a:r>
              <a:rPr kumimoji="0" lang="es-US" sz="24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 </a:t>
            </a:r>
          </a:p>
          <a:p>
            <a:pPr marL="233363" lvl="0" indent="-233363">
              <a:spcBef>
                <a:spcPts val="0"/>
              </a:spcBef>
              <a:spcAft>
                <a:spcPts val="1200"/>
              </a:spcAft>
              <a:defRPr/>
            </a:pPr>
            <a:r>
              <a:rPr lang="es-US" sz="2400" dirty="0">
                <a:solidFill>
                  <a:srgbClr val="00529B"/>
                </a:solidFill>
                <a:latin typeface="Arial" panose="020B0604020202020204" pitchFamily="34" charset="0"/>
                <a:cs typeface="Arial" panose="020B0604020202020204" pitchFamily="34" charset="0"/>
              </a:rPr>
              <a:t>La mayoría de los Planes de Medicare </a:t>
            </a:r>
            <a:r>
              <a:rPr lang="es-US" sz="2400" dirty="0" err="1">
                <a:solidFill>
                  <a:srgbClr val="00529B"/>
                </a:solidFill>
                <a:latin typeface="Arial" panose="020B0604020202020204" pitchFamily="34" charset="0"/>
                <a:cs typeface="Arial" panose="020B0604020202020204" pitchFamily="34" charset="0"/>
              </a:rPr>
              <a:t>Advantage</a:t>
            </a:r>
            <a:r>
              <a:rPr lang="es-US" sz="2400" dirty="0">
                <a:solidFill>
                  <a:srgbClr val="00529B"/>
                </a:solidFill>
                <a:latin typeface="Arial" panose="020B0604020202020204" pitchFamily="34" charset="0"/>
                <a:cs typeface="Arial" panose="020B0604020202020204" pitchFamily="34" charset="0"/>
              </a:rPr>
              <a:t> incluyen cobertura de medicamentos (Parte D)</a:t>
            </a:r>
          </a:p>
          <a:p>
            <a:pPr marL="233363" lvl="0" indent="-233363">
              <a:spcBef>
                <a:spcPts val="0"/>
              </a:spcBef>
              <a:spcAft>
                <a:spcPts val="1200"/>
              </a:spcAft>
              <a:defRPr/>
            </a:pPr>
            <a:r>
              <a:rPr lang="es-US" sz="2400" dirty="0">
                <a:solidFill>
                  <a:srgbClr val="00529B"/>
                </a:solidFill>
                <a:latin typeface="Arial" panose="020B0604020202020204" pitchFamily="34" charset="0"/>
                <a:cs typeface="Arial" panose="020B0604020202020204" pitchFamily="34" charset="0"/>
              </a:rPr>
              <a:t>En </a:t>
            </a:r>
            <a:r>
              <a:rPr kumimoji="0" lang="es-US" sz="24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la mayoría de los casos, deberá utilizar proveedores de atención médica que participen en la </a:t>
            </a:r>
            <a:r>
              <a:rPr kumimoji="0" lang="es-US" sz="2400" b="1"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red del plan </a:t>
            </a:r>
            <a:r>
              <a:rPr kumimoji="0" lang="es-US" sz="24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(algunos planes ofrecen cobertura</a:t>
            </a:r>
            <a:r>
              <a:rPr kumimoji="0" lang="es-US" sz="2400" b="0" i="0" u="none" strike="noStrike" cap="none" normalizeH="0" noProof="0" dirty="0">
                <a:ln>
                  <a:noFill/>
                </a:ln>
                <a:solidFill>
                  <a:srgbClr val="00529B"/>
                </a:solidFill>
                <a:effectLst/>
                <a:uLnTx/>
                <a:uFillTx/>
                <a:latin typeface="Arial" panose="020B0604020202020204" pitchFamily="34" charset="0"/>
                <a:cs typeface="Arial" panose="020B0604020202020204" pitchFamily="34" charset="0"/>
              </a:rPr>
              <a:t> no de emergencia</a:t>
            </a:r>
            <a:r>
              <a:rPr kumimoji="0" lang="es-US" sz="24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 fuera de la red, pero habitualmente con un costo más alto)</a:t>
            </a:r>
          </a:p>
        </p:txBody>
      </p:sp>
      <p:sp>
        <p:nvSpPr>
          <p:cNvPr id="6" name="Slide Number Placeholder 5">
            <a:extLst>
              <a:ext uri="{FF2B5EF4-FFF2-40B4-BE49-F238E27FC236}">
                <a16:creationId xmlns:a16="http://schemas.microsoft.com/office/drawing/2014/main" id="{9F015345-0B12-4007-8ADA-5FEDE84466F1}"/>
              </a:ext>
            </a:extLst>
          </p:cNvPr>
          <p:cNvSpPr>
            <a:spLocks noGrp="1"/>
          </p:cNvSpPr>
          <p:nvPr>
            <p:ph type="sldNum" sz="quarter" idx="12"/>
          </p:nvPr>
        </p:nvSpPr>
        <p:spPr/>
        <p:txBody>
          <a:bodyPr/>
          <a:lstStyle/>
          <a:p>
            <a:fld id="{48F63A3B-78C7-47BE-AE5E-E10140E04643}" type="slidenum">
              <a:rPr lang="en-US" smtClean="0"/>
              <a:pPr/>
              <a:t>74</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392302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Cómo funcionan los planes Medicare Advantage</a:t>
            </a:r>
          </a:p>
        </p:txBody>
      </p:sp>
      <p:sp>
        <p:nvSpPr>
          <p:cNvPr id="50" name="Content Placeholder 1">
            <a:extLst>
              <a:ext uri="{FF2B5EF4-FFF2-40B4-BE49-F238E27FC236}">
                <a16:creationId xmlns:a16="http://schemas.microsoft.com/office/drawing/2014/main" id="{0FF40102-66B8-4005-83C3-F5A37FDCCEA6}"/>
              </a:ext>
            </a:extLst>
          </p:cNvPr>
          <p:cNvSpPr txBox="1">
            <a:spLocks/>
          </p:cNvSpPr>
          <p:nvPr/>
        </p:nvSpPr>
        <p:spPr>
          <a:xfrm>
            <a:off x="627365" y="1128091"/>
            <a:ext cx="10362994" cy="594249"/>
          </a:xfrm>
          <a:prstGeom prst="rect">
            <a:avLst/>
          </a:prstGeom>
        </p:spPr>
        <p:txBody>
          <a:bodyPr vert="horz" lIns="91440" tIns="45720" rIns="91440" bIns="45720" rtlCol="0" anchor="t">
            <a:normAutofit fontScale="92500" lnSpcReduction="20000"/>
          </a:bodyPr>
          <a:lstStyle>
            <a:lvl1pPr marL="230188" indent="-230188"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461963" indent="-23177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1146175" indent="-338138" algn="l" defTabSz="685800" rtl="0" eaLnBrk="1" latinLnBrk="0" hangingPunct="1">
              <a:lnSpc>
                <a:spcPct val="100000"/>
              </a:lnSpc>
              <a:spcBef>
                <a:spcPts val="600"/>
              </a:spcBef>
              <a:buSzPct val="50000"/>
              <a:buFont typeface="Wingdings" panose="05000000000000000000" pitchFamily="2" charset="2"/>
              <a:buChar char="q"/>
              <a:defRPr sz="2800" i="0" kern="1200">
                <a:solidFill>
                  <a:schemeClr val="tx1"/>
                </a:solidFill>
                <a:latin typeface="+mn-lt"/>
                <a:ea typeface="+mn-ea"/>
                <a:cs typeface="+mn-cs"/>
              </a:defRPr>
            </a:lvl3pPr>
            <a:lvl4pPr marL="1204913" indent="346075" algn="l" defTabSz="685800" rtl="0" eaLnBrk="1" latinLnBrk="0" hangingPunct="1">
              <a:lnSpc>
                <a:spcPct val="100000"/>
              </a:lnSpc>
              <a:spcBef>
                <a:spcPts val="600"/>
              </a:spcBef>
              <a:buFont typeface="Calibri" panose="020F0502020204030204" pitchFamily="34" charset="0"/>
              <a:buChar char="–"/>
              <a:defRPr sz="2400" i="0" kern="1200">
                <a:solidFill>
                  <a:schemeClr val="tx1"/>
                </a:solidFill>
                <a:latin typeface="+mn-lt"/>
                <a:ea typeface="+mn-ea"/>
                <a:cs typeface="+mn-cs"/>
              </a:defRPr>
            </a:lvl4pPr>
            <a:lvl5pPr marL="1887538" indent="-315913" algn="l" defTabSz="685800" rtl="0" eaLnBrk="1" latinLnBrk="0" hangingPunct="1">
              <a:lnSpc>
                <a:spcPct val="100000"/>
              </a:lnSpc>
              <a:spcBef>
                <a:spcPts val="600"/>
              </a:spcBef>
              <a:buFont typeface="Arial" panose="020B0604020202020204" pitchFamily="34" charset="0"/>
              <a:buChar char="•"/>
              <a:defRPr sz="240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10000"/>
              </a:lnSpc>
              <a:spcBef>
                <a:spcPts val="0"/>
              </a:spcBef>
              <a:spcAft>
                <a:spcPts val="1200"/>
              </a:spcAft>
              <a:buClrTx/>
              <a:buSzTx/>
              <a:buFont typeface="Wingdings" panose="05000000000000000000" pitchFamily="2" charset="2"/>
              <a:buNone/>
              <a:tabLst/>
              <a:defRPr/>
            </a:pPr>
            <a:r>
              <a:rPr kumimoji="0" lang="es-US" sz="2600" b="1" i="0" u="none" strike="noStrike" cap="none" normalizeH="0" baseline="0" noProof="0">
                <a:ln>
                  <a:noFill/>
                </a:ln>
                <a:solidFill>
                  <a:srgbClr val="00529B"/>
                </a:solidFill>
                <a:effectLst/>
                <a:uLnTx/>
                <a:uFillTx/>
                <a:latin typeface="Arial" panose="020B0604020202020204" pitchFamily="34" charset="0"/>
                <a:cs typeface="Arial" panose="020B0604020202020204" pitchFamily="34" charset="0"/>
              </a:rPr>
              <a:t>En un plan Medicare Advantage, usted:</a:t>
            </a:r>
          </a:p>
          <a:p>
            <a:pPr marL="460375" marR="0" lvl="0" indent="-233045" algn="ctr" defTabSz="685800" rtl="0" eaLnBrk="1" fontAlgn="auto" latinLnBrk="0" hangingPunct="1">
              <a:lnSpc>
                <a:spcPct val="110000"/>
              </a:lnSpc>
              <a:spcBef>
                <a:spcPts val="0"/>
              </a:spcBef>
              <a:spcAft>
                <a:spcPts val="600"/>
              </a:spcAft>
              <a:buClrTx/>
              <a:buSzTx/>
              <a:buFont typeface="Wingdings" panose="05000000000000000000" pitchFamily="2" charset="2"/>
              <a:buChar char="§"/>
              <a:tabLst/>
              <a:defRPr/>
            </a:pPr>
            <a:endParaRPr lang="en-US" sz="28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pSp>
        <p:nvGrpSpPr>
          <p:cNvPr id="10" name="Group 9" descr="Cuadro 1: Seguirá inscrito en Medicare con todos los derechos y las protecciones.">
            <a:extLst>
              <a:ext uri="{FF2B5EF4-FFF2-40B4-BE49-F238E27FC236}">
                <a16:creationId xmlns:a16="http://schemas.microsoft.com/office/drawing/2014/main" id="{CA79B4AA-ED12-4C16-AE12-2C9D78748ACC}"/>
              </a:ext>
            </a:extLst>
          </p:cNvPr>
          <p:cNvGrpSpPr/>
          <p:nvPr/>
        </p:nvGrpSpPr>
        <p:grpSpPr>
          <a:xfrm>
            <a:off x="460948" y="1972540"/>
            <a:ext cx="2080725" cy="3610435"/>
            <a:chOff x="460948" y="1972540"/>
            <a:chExt cx="2080725" cy="3610435"/>
          </a:xfrm>
        </p:grpSpPr>
        <p:sp>
          <p:nvSpPr>
            <p:cNvPr id="58" name="Rectangle: Top Corners Rounded 57">
              <a:extLst>
                <a:ext uri="{FF2B5EF4-FFF2-40B4-BE49-F238E27FC236}">
                  <a16:creationId xmlns:a16="http://schemas.microsoft.com/office/drawing/2014/main" id="{37305FF6-3AB1-4BB1-9F83-69AD60DA0728}"/>
                </a:ext>
              </a:extLst>
            </p:cNvPr>
            <p:cNvSpPr/>
            <p:nvPr/>
          </p:nvSpPr>
          <p:spPr bwMode="auto">
            <a:xfrm flipV="1">
              <a:off x="460948" y="2517343"/>
              <a:ext cx="2080725" cy="3065632"/>
            </a:xfrm>
            <a:prstGeom prst="round2SameRect">
              <a:avLst/>
            </a:prstGeom>
            <a:noFill/>
            <a:ln w="76200">
              <a:solidFill>
                <a:srgbClr val="8FAADC"/>
              </a:solidFill>
            </a:ln>
          </p:spPr>
          <p:txBody>
            <a:bodyPr vert="horz" wrap="square" lIns="91440" tIns="45720" rIns="91440" bIns="45720" numCol="1" rtlCol="0" anchor="t" anchorCtr="0" compatLnSpc="1">
              <a:prstTxWarp prst="textNoShape">
                <a:avLst/>
              </a:prstTxWarp>
            </a:bodyPr>
            <a:lstStyle/>
            <a:p>
              <a:pPr algn="ctr">
                <a:lnSpc>
                  <a:spcPts val="1700"/>
                </a:lnSpc>
              </a:pPr>
              <a:endParaRPr lang="en-IN" dirty="0"/>
            </a:p>
          </p:txBody>
        </p:sp>
        <p:sp>
          <p:nvSpPr>
            <p:cNvPr id="59" name="TextBox 58">
              <a:extLst>
                <a:ext uri="{FF2B5EF4-FFF2-40B4-BE49-F238E27FC236}">
                  <a16:creationId xmlns:a16="http://schemas.microsoft.com/office/drawing/2014/main" id="{883A4ABE-0F13-43AC-9B2E-FDC970832B5F}"/>
                </a:ext>
              </a:extLst>
            </p:cNvPr>
            <p:cNvSpPr txBox="1"/>
            <p:nvPr/>
          </p:nvSpPr>
          <p:spPr>
            <a:xfrm>
              <a:off x="707218" y="3507311"/>
              <a:ext cx="1536388" cy="1168718"/>
            </a:xfrm>
            <a:prstGeom prst="rect">
              <a:avLst/>
            </a:prstGeom>
            <a:noFill/>
          </p:spPr>
          <p:txBody>
            <a:bodyPr wrap="square">
              <a:spAutoFit/>
            </a:bodyPr>
            <a:lstStyle/>
            <a:p>
              <a:pPr marL="0" lvl="0" indent="0" algn="ctr" defTabSz="685800">
                <a:lnSpc>
                  <a:spcPts val="1700"/>
                </a:lnSpc>
                <a:spcBef>
                  <a:spcPts val="0"/>
                </a:spcBef>
              </a:pPr>
              <a:r>
                <a:rPr lang="es-US" sz="1400" dirty="0">
                  <a:solidFill>
                    <a:srgbClr val="00529B"/>
                  </a:solidFill>
                  <a:latin typeface="Arial"/>
                  <a:cs typeface="Arial"/>
                </a:rPr>
                <a:t>Seguirá inscrito en Medicare con todos </a:t>
              </a:r>
              <a:r>
                <a:rPr lang="es-US" sz="1400" b="1" dirty="0">
                  <a:solidFill>
                    <a:srgbClr val="00529B"/>
                  </a:solidFill>
                  <a:latin typeface="Arial"/>
                  <a:cs typeface="Arial"/>
                </a:rPr>
                <a:t>los derechos y las protecciones</a:t>
              </a:r>
            </a:p>
          </p:txBody>
        </p:sp>
        <p:sp>
          <p:nvSpPr>
            <p:cNvPr id="84" name="Oval 83">
              <a:extLst>
                <a:ext uri="{FF2B5EF4-FFF2-40B4-BE49-F238E27FC236}">
                  <a16:creationId xmlns:a16="http://schemas.microsoft.com/office/drawing/2014/main" id="{EFF210D5-A467-4CE8-9861-10715DE502C0}"/>
                </a:ext>
              </a:extLst>
            </p:cNvPr>
            <p:cNvSpPr/>
            <p:nvPr/>
          </p:nvSpPr>
          <p:spPr bwMode="auto">
            <a:xfrm>
              <a:off x="814952" y="1972540"/>
              <a:ext cx="1269741" cy="1269741"/>
            </a:xfrm>
            <a:prstGeom prst="ellipse">
              <a:avLst/>
            </a:prstGeom>
            <a:solidFill>
              <a:srgbClr val="8FAADC"/>
            </a:solidFill>
            <a:ln>
              <a:solidFill>
                <a:srgbClr val="8FAADC"/>
              </a:solidFill>
            </a:ln>
          </p:spPr>
          <p:txBody>
            <a:bodyPr vert="horz" wrap="square" lIns="91440" tIns="45720" rIns="91440" bIns="45720" numCol="1" rtlCol="0" anchor="t" anchorCtr="0" compatLnSpc="1">
              <a:prstTxWarp prst="textNoShape">
                <a:avLst/>
              </a:prstTxWarp>
            </a:bodyPr>
            <a:lstStyle/>
            <a:p>
              <a:pPr algn="ctr">
                <a:lnSpc>
                  <a:spcPts val="1700"/>
                </a:lnSpc>
              </a:pPr>
              <a:endParaRPr lang="en-IN" dirty="0"/>
            </a:p>
          </p:txBody>
        </p:sp>
        <p:sp>
          <p:nvSpPr>
            <p:cNvPr id="85" name="Oval 84">
              <a:extLst>
                <a:ext uri="{FF2B5EF4-FFF2-40B4-BE49-F238E27FC236}">
                  <a16:creationId xmlns:a16="http://schemas.microsoft.com/office/drawing/2014/main" id="{26294A5A-F1C1-42CB-BF1C-40FE83342550}"/>
                </a:ext>
              </a:extLst>
            </p:cNvPr>
            <p:cNvSpPr/>
            <p:nvPr/>
          </p:nvSpPr>
          <p:spPr bwMode="auto">
            <a:xfrm>
              <a:off x="925135" y="2078460"/>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lnSpc>
                  <a:spcPts val="1700"/>
                </a:lnSpc>
              </a:pPr>
              <a:endParaRPr lang="en-IN" dirty="0"/>
            </a:p>
          </p:txBody>
        </p:sp>
      </p:grpSp>
      <p:pic>
        <p:nvPicPr>
          <p:cNvPr id="40" name="Graphic 39">
            <a:extLst>
              <a:ext uri="{FF2B5EF4-FFF2-40B4-BE49-F238E27FC236}">
                <a16:creationId xmlns:a16="http://schemas.microsoft.com/office/drawing/2014/main" id="{60DF4B52-B3B2-4CB8-9671-C149A32FB3D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8253" y="2179979"/>
            <a:ext cx="851113" cy="851113"/>
          </a:xfrm>
          <a:prstGeom prst="rect">
            <a:avLst/>
          </a:prstGeom>
        </p:spPr>
      </p:pic>
      <p:grpSp>
        <p:nvGrpSpPr>
          <p:cNvPr id="9" name="Group 8" descr="Cuadro 2: Seguirá recibiendo servicios cubiertos por las Partes A y B ">
            <a:extLst>
              <a:ext uri="{FF2B5EF4-FFF2-40B4-BE49-F238E27FC236}">
                <a16:creationId xmlns:a16="http://schemas.microsoft.com/office/drawing/2014/main" id="{E04002B3-FD8B-4BC5-B111-0A516BE78418}"/>
              </a:ext>
            </a:extLst>
          </p:cNvPr>
          <p:cNvGrpSpPr/>
          <p:nvPr/>
        </p:nvGrpSpPr>
        <p:grpSpPr>
          <a:xfrm>
            <a:off x="2762114" y="1976450"/>
            <a:ext cx="2080724" cy="3617609"/>
            <a:chOff x="2762114" y="1976450"/>
            <a:chExt cx="2080724" cy="3617609"/>
          </a:xfrm>
        </p:grpSpPr>
        <p:sp>
          <p:nvSpPr>
            <p:cNvPr id="55" name="Rectangle: Top Corners Rounded 54">
              <a:extLst>
                <a:ext uri="{FF2B5EF4-FFF2-40B4-BE49-F238E27FC236}">
                  <a16:creationId xmlns:a16="http://schemas.microsoft.com/office/drawing/2014/main" id="{604E9EFD-0AF3-473C-9EC7-12C48BC46798}"/>
                </a:ext>
              </a:extLst>
            </p:cNvPr>
            <p:cNvSpPr/>
            <p:nvPr/>
          </p:nvSpPr>
          <p:spPr bwMode="auto">
            <a:xfrm flipV="1">
              <a:off x="2762114" y="2528427"/>
              <a:ext cx="2080724" cy="3065632"/>
            </a:xfrm>
            <a:prstGeom prst="round2SameRect">
              <a:avLst/>
            </a:prstGeom>
            <a:noFill/>
            <a:ln w="76200">
              <a:solidFill>
                <a:srgbClr val="FEC736"/>
              </a:solidFill>
            </a:ln>
          </p:spPr>
          <p:txBody>
            <a:bodyPr vert="horz" wrap="square" lIns="91440" tIns="45720" rIns="91440" bIns="45720" numCol="1" rtlCol="0" anchor="t" anchorCtr="0" compatLnSpc="1">
              <a:prstTxWarp prst="textNoShape">
                <a:avLst/>
              </a:prstTxWarp>
            </a:bodyPr>
            <a:lstStyle/>
            <a:p>
              <a:pPr algn="ctr">
                <a:lnSpc>
                  <a:spcPts val="1700"/>
                </a:lnSpc>
              </a:pPr>
              <a:endParaRPr lang="en-IN" dirty="0"/>
            </a:p>
          </p:txBody>
        </p:sp>
        <p:sp>
          <p:nvSpPr>
            <p:cNvPr id="63" name="Oval 62">
              <a:extLst>
                <a:ext uri="{FF2B5EF4-FFF2-40B4-BE49-F238E27FC236}">
                  <a16:creationId xmlns:a16="http://schemas.microsoft.com/office/drawing/2014/main" id="{88E433F3-121D-4487-9E03-96AE58534DC8}"/>
                </a:ext>
              </a:extLst>
            </p:cNvPr>
            <p:cNvSpPr/>
            <p:nvPr/>
          </p:nvSpPr>
          <p:spPr bwMode="auto">
            <a:xfrm>
              <a:off x="3110877" y="1976450"/>
              <a:ext cx="1269741" cy="1269741"/>
            </a:xfrm>
            <a:prstGeom prst="ellipse">
              <a:avLst/>
            </a:prstGeom>
            <a:solidFill>
              <a:srgbClr val="FEC736"/>
            </a:solidFill>
            <a:ln>
              <a:noFill/>
            </a:ln>
          </p:spPr>
          <p:txBody>
            <a:bodyPr vert="horz" wrap="square" lIns="91440" tIns="45720" rIns="91440" bIns="45720" numCol="1" rtlCol="0" anchor="t" anchorCtr="0" compatLnSpc="1">
              <a:prstTxWarp prst="textNoShape">
                <a:avLst/>
              </a:prstTxWarp>
            </a:bodyPr>
            <a:lstStyle/>
            <a:p>
              <a:pPr algn="ctr">
                <a:lnSpc>
                  <a:spcPts val="1700"/>
                </a:lnSpc>
              </a:pPr>
              <a:endParaRPr lang="en-IN" dirty="0"/>
            </a:p>
          </p:txBody>
        </p:sp>
        <p:sp>
          <p:nvSpPr>
            <p:cNvPr id="64" name="Oval 63">
              <a:extLst>
                <a:ext uri="{FF2B5EF4-FFF2-40B4-BE49-F238E27FC236}">
                  <a16:creationId xmlns:a16="http://schemas.microsoft.com/office/drawing/2014/main" id="{A61F8A07-7950-4C44-AFF5-41A5B964ED31}"/>
                </a:ext>
              </a:extLst>
            </p:cNvPr>
            <p:cNvSpPr/>
            <p:nvPr/>
          </p:nvSpPr>
          <p:spPr bwMode="auto">
            <a:xfrm>
              <a:off x="3221061" y="2086633"/>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lnSpc>
                  <a:spcPts val="1700"/>
                </a:lnSpc>
              </a:pPr>
              <a:endParaRPr lang="en-IN" dirty="0"/>
            </a:p>
          </p:txBody>
        </p:sp>
        <p:sp>
          <p:nvSpPr>
            <p:cNvPr id="65" name="TextBox 64">
              <a:extLst>
                <a:ext uri="{FF2B5EF4-FFF2-40B4-BE49-F238E27FC236}">
                  <a16:creationId xmlns:a16="http://schemas.microsoft.com/office/drawing/2014/main" id="{75A7E116-2DDE-4082-B223-001EFF937A7E}"/>
                </a:ext>
              </a:extLst>
            </p:cNvPr>
            <p:cNvSpPr txBox="1"/>
            <p:nvPr/>
          </p:nvSpPr>
          <p:spPr>
            <a:xfrm>
              <a:off x="2863663" y="3725319"/>
              <a:ext cx="1855280" cy="732701"/>
            </a:xfrm>
            <a:prstGeom prst="rect">
              <a:avLst/>
            </a:prstGeom>
            <a:noFill/>
          </p:spPr>
          <p:txBody>
            <a:bodyPr wrap="square">
              <a:spAutoFit/>
            </a:bodyPr>
            <a:lstStyle/>
            <a:p>
              <a:pPr marL="0" lvl="0" indent="0" algn="ctr" defTabSz="685800">
                <a:lnSpc>
                  <a:spcPts val="1700"/>
                </a:lnSpc>
                <a:spcBef>
                  <a:spcPts val="0"/>
                </a:spcBef>
              </a:pPr>
              <a:r>
                <a:rPr lang="es-US" sz="1400" dirty="0">
                  <a:solidFill>
                    <a:srgbClr val="00529B"/>
                  </a:solidFill>
                  <a:latin typeface="Arial"/>
                  <a:cs typeface="Arial"/>
                </a:rPr>
                <a:t>Seguirá recibiendo </a:t>
              </a:r>
              <a:r>
                <a:rPr lang="es-US" sz="1400" b="1" dirty="0">
                  <a:solidFill>
                    <a:srgbClr val="00529B"/>
                  </a:solidFill>
                  <a:latin typeface="Arial"/>
                  <a:cs typeface="Arial"/>
                </a:rPr>
                <a:t>servicios</a:t>
              </a:r>
              <a:r>
                <a:rPr lang="es-US" sz="1400" dirty="0">
                  <a:solidFill>
                    <a:srgbClr val="00529B"/>
                  </a:solidFill>
                  <a:latin typeface="Arial"/>
                  <a:cs typeface="Arial"/>
                </a:rPr>
                <a:t> cubiertos por las Partes A y B</a:t>
              </a:r>
            </a:p>
          </p:txBody>
        </p:sp>
        <p:pic>
          <p:nvPicPr>
            <p:cNvPr id="90" name="Graphic 89" descr="Mano abierta con relleno liso">
              <a:extLst>
                <a:ext uri="{FF2B5EF4-FFF2-40B4-BE49-F238E27FC236}">
                  <a16:creationId xmlns:a16="http://schemas.microsoft.com/office/drawing/2014/main" id="{6B4B3D74-66F1-4290-B9DA-BC709C3882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14635" y="2340772"/>
              <a:ext cx="914400" cy="914400"/>
            </a:xfrm>
            <a:prstGeom prst="rect">
              <a:avLst/>
            </a:prstGeom>
          </p:spPr>
        </p:pic>
        <p:pic>
          <p:nvPicPr>
            <p:cNvPr id="92" name="Graphic 91" descr="Engranaje con relleno liso">
              <a:extLst>
                <a:ext uri="{FF2B5EF4-FFF2-40B4-BE49-F238E27FC236}">
                  <a16:creationId xmlns:a16="http://schemas.microsoft.com/office/drawing/2014/main" id="{4BD893D1-EC2A-4340-982E-ADF3250BD65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42021" y="2119824"/>
              <a:ext cx="614141" cy="614141"/>
            </a:xfrm>
            <a:prstGeom prst="rect">
              <a:avLst/>
            </a:prstGeom>
          </p:spPr>
        </p:pic>
      </p:grpSp>
      <p:grpSp>
        <p:nvGrpSpPr>
          <p:cNvPr id="8" name="Group 7" descr="Cuadro 3: No le pueden cobrar más que Medicare Original por determinados servicios, como quimioterapia, diálisis y cuidado en un centro de enfermería especializada (SNF) ">
            <a:extLst>
              <a:ext uri="{FF2B5EF4-FFF2-40B4-BE49-F238E27FC236}">
                <a16:creationId xmlns:a16="http://schemas.microsoft.com/office/drawing/2014/main" id="{F85B4EE7-573F-4B0C-A820-379302963E8E}"/>
              </a:ext>
            </a:extLst>
          </p:cNvPr>
          <p:cNvGrpSpPr/>
          <p:nvPr/>
        </p:nvGrpSpPr>
        <p:grpSpPr>
          <a:xfrm>
            <a:off x="5063278" y="1990535"/>
            <a:ext cx="2084832" cy="3603528"/>
            <a:chOff x="5063278" y="1990535"/>
            <a:chExt cx="2084832" cy="3603528"/>
          </a:xfrm>
        </p:grpSpPr>
        <p:sp>
          <p:nvSpPr>
            <p:cNvPr id="54" name="Rectangle: Top Corners Rounded 53">
              <a:extLst>
                <a:ext uri="{FF2B5EF4-FFF2-40B4-BE49-F238E27FC236}">
                  <a16:creationId xmlns:a16="http://schemas.microsoft.com/office/drawing/2014/main" id="{8828450F-61B3-4C5F-B685-01DA787151DB}"/>
                </a:ext>
              </a:extLst>
            </p:cNvPr>
            <p:cNvSpPr/>
            <p:nvPr/>
          </p:nvSpPr>
          <p:spPr bwMode="auto">
            <a:xfrm flipV="1">
              <a:off x="5063278" y="2528427"/>
              <a:ext cx="2084832" cy="3065636"/>
            </a:xfrm>
            <a:prstGeom prst="round2SameRect">
              <a:avLst/>
            </a:prstGeom>
            <a:noFill/>
            <a:ln w="76200">
              <a:solidFill>
                <a:srgbClr val="00529B"/>
              </a:solidFill>
            </a:ln>
          </p:spPr>
          <p:txBody>
            <a:bodyPr vert="horz" wrap="square" lIns="91440" tIns="45720" rIns="91440" bIns="45720" numCol="1" rtlCol="0" anchor="t" anchorCtr="0" compatLnSpc="1">
              <a:prstTxWarp prst="textNoShape">
                <a:avLst/>
              </a:prstTxWarp>
            </a:bodyPr>
            <a:lstStyle/>
            <a:p>
              <a:pPr algn="ctr">
                <a:lnSpc>
                  <a:spcPts val="1700"/>
                </a:lnSpc>
              </a:pPr>
              <a:endParaRPr lang="en-IN" dirty="0"/>
            </a:p>
          </p:txBody>
        </p:sp>
        <p:sp>
          <p:nvSpPr>
            <p:cNvPr id="69" name="Oval 68">
              <a:extLst>
                <a:ext uri="{FF2B5EF4-FFF2-40B4-BE49-F238E27FC236}">
                  <a16:creationId xmlns:a16="http://schemas.microsoft.com/office/drawing/2014/main" id="{66557D7C-D1A8-48E1-BE11-330346A0B9A1}"/>
                </a:ext>
              </a:extLst>
            </p:cNvPr>
            <p:cNvSpPr/>
            <p:nvPr/>
          </p:nvSpPr>
          <p:spPr bwMode="auto">
            <a:xfrm>
              <a:off x="5477879" y="1990535"/>
              <a:ext cx="1269741" cy="1269741"/>
            </a:xfrm>
            <a:prstGeom prst="ellipse">
              <a:avLst/>
            </a:prstGeom>
            <a:solidFill>
              <a:srgbClr val="00529B"/>
            </a:solidFill>
            <a:ln>
              <a:noFill/>
            </a:ln>
          </p:spPr>
          <p:txBody>
            <a:bodyPr vert="horz" wrap="square" lIns="91440" tIns="45720" rIns="91440" bIns="45720" numCol="1" rtlCol="0" anchor="t" anchorCtr="0" compatLnSpc="1">
              <a:prstTxWarp prst="textNoShape">
                <a:avLst/>
              </a:prstTxWarp>
            </a:bodyPr>
            <a:lstStyle/>
            <a:p>
              <a:pPr algn="ctr">
                <a:lnSpc>
                  <a:spcPts val="1700"/>
                </a:lnSpc>
              </a:pPr>
              <a:endParaRPr lang="en-IN" dirty="0"/>
            </a:p>
          </p:txBody>
        </p:sp>
        <p:sp>
          <p:nvSpPr>
            <p:cNvPr id="70" name="Oval 69">
              <a:extLst>
                <a:ext uri="{FF2B5EF4-FFF2-40B4-BE49-F238E27FC236}">
                  <a16:creationId xmlns:a16="http://schemas.microsoft.com/office/drawing/2014/main" id="{54D7A3A3-B5F1-4D16-B17D-7C725B66726B}"/>
                </a:ext>
              </a:extLst>
            </p:cNvPr>
            <p:cNvSpPr/>
            <p:nvPr/>
          </p:nvSpPr>
          <p:spPr bwMode="auto">
            <a:xfrm>
              <a:off x="5588062" y="2100718"/>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lnSpc>
                  <a:spcPts val="1700"/>
                </a:lnSpc>
              </a:pPr>
              <a:endParaRPr lang="en-IN" dirty="0"/>
            </a:p>
          </p:txBody>
        </p:sp>
        <p:sp>
          <p:nvSpPr>
            <p:cNvPr id="71" name="TextBox 70">
              <a:extLst>
                <a:ext uri="{FF2B5EF4-FFF2-40B4-BE49-F238E27FC236}">
                  <a16:creationId xmlns:a16="http://schemas.microsoft.com/office/drawing/2014/main" id="{44CE92D9-6A82-4863-9A2B-D1B655C6C298}"/>
                </a:ext>
              </a:extLst>
            </p:cNvPr>
            <p:cNvSpPr txBox="1"/>
            <p:nvPr/>
          </p:nvSpPr>
          <p:spPr>
            <a:xfrm>
              <a:off x="5090275" y="3380869"/>
              <a:ext cx="2044946" cy="2040751"/>
            </a:xfrm>
            <a:prstGeom prst="rect">
              <a:avLst/>
            </a:prstGeom>
            <a:noFill/>
          </p:spPr>
          <p:txBody>
            <a:bodyPr wrap="square">
              <a:spAutoFit/>
            </a:bodyPr>
            <a:lstStyle/>
            <a:p>
              <a:pPr marL="0" lvl="0" indent="0" algn="ctr" defTabSz="685800">
                <a:lnSpc>
                  <a:spcPts val="1700"/>
                </a:lnSpc>
                <a:spcBef>
                  <a:spcPts val="0"/>
                </a:spcBef>
              </a:pPr>
              <a:r>
                <a:rPr lang="es-US" sz="1400" dirty="0">
                  <a:solidFill>
                    <a:srgbClr val="00529B"/>
                  </a:solidFill>
                  <a:latin typeface="Arial"/>
                  <a:cs typeface="Arial"/>
                </a:rPr>
                <a:t>No le pueden </a:t>
              </a:r>
              <a:r>
                <a:rPr lang="es-US" sz="1400" b="1" dirty="0">
                  <a:solidFill>
                    <a:srgbClr val="00529B"/>
                  </a:solidFill>
                  <a:latin typeface="Arial"/>
                  <a:cs typeface="Arial"/>
                </a:rPr>
                <a:t>cobrar</a:t>
              </a:r>
              <a:r>
                <a:rPr lang="es-US" sz="1400" dirty="0">
                  <a:solidFill>
                    <a:srgbClr val="00529B"/>
                  </a:solidFill>
                  <a:latin typeface="Arial"/>
                  <a:cs typeface="Arial"/>
                </a:rPr>
                <a:t> más que Medicare Original por determinados servicios, como quimioterapia, diálisis y cuidado en un centro de enfermería especializada (SNF)</a:t>
              </a:r>
            </a:p>
          </p:txBody>
        </p:sp>
        <p:pic>
          <p:nvPicPr>
            <p:cNvPr id="94" name="Graphic 93" descr="Transferencia con relleno liso">
              <a:extLst>
                <a:ext uri="{FF2B5EF4-FFF2-40B4-BE49-F238E27FC236}">
                  <a16:creationId xmlns:a16="http://schemas.microsoft.com/office/drawing/2014/main" id="{EC5494D4-31C9-4FD5-9BFD-9977C4CD29F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06138" y="2202672"/>
              <a:ext cx="793236" cy="793236"/>
            </a:xfrm>
            <a:prstGeom prst="rect">
              <a:avLst/>
            </a:prstGeom>
          </p:spPr>
        </p:pic>
      </p:grpSp>
      <p:grpSp>
        <p:nvGrpSpPr>
          <p:cNvPr id="7" name="Group 6" descr="Cuadro 4: Puede elegir un plan que incluya cobertura de medicamentos y/o beneficios adicionales, como beneficios de visión, dentales o de estado físico y bienestar ">
            <a:extLst>
              <a:ext uri="{FF2B5EF4-FFF2-40B4-BE49-F238E27FC236}">
                <a16:creationId xmlns:a16="http://schemas.microsoft.com/office/drawing/2014/main" id="{5D95DA76-FFB8-44E2-9E3A-AD61271C809E}"/>
              </a:ext>
            </a:extLst>
          </p:cNvPr>
          <p:cNvGrpSpPr/>
          <p:nvPr/>
        </p:nvGrpSpPr>
        <p:grpSpPr>
          <a:xfrm>
            <a:off x="7358853" y="1987185"/>
            <a:ext cx="2080724" cy="3606878"/>
            <a:chOff x="7358853" y="1987185"/>
            <a:chExt cx="2080724" cy="3606878"/>
          </a:xfrm>
        </p:grpSpPr>
        <p:sp>
          <p:nvSpPr>
            <p:cNvPr id="53" name="Rectangle: Top Corners Rounded 52">
              <a:extLst>
                <a:ext uri="{FF2B5EF4-FFF2-40B4-BE49-F238E27FC236}">
                  <a16:creationId xmlns:a16="http://schemas.microsoft.com/office/drawing/2014/main" id="{BC421D29-CCFC-4788-8856-BA6FCAAA4B68}"/>
                </a:ext>
              </a:extLst>
            </p:cNvPr>
            <p:cNvSpPr/>
            <p:nvPr/>
          </p:nvSpPr>
          <p:spPr bwMode="auto">
            <a:xfrm flipV="1">
              <a:off x="7358853" y="2528427"/>
              <a:ext cx="2080724" cy="3065636"/>
            </a:xfrm>
            <a:prstGeom prst="round2SameRect">
              <a:avLst/>
            </a:prstGeom>
            <a:noFill/>
            <a:ln w="76200">
              <a:solidFill>
                <a:srgbClr val="4472C4"/>
              </a:solidFill>
            </a:ln>
          </p:spPr>
          <p:txBody>
            <a:bodyPr vert="horz" wrap="square" lIns="91440" tIns="45720" rIns="91440" bIns="45720" numCol="1" rtlCol="0" anchor="t" anchorCtr="0" compatLnSpc="1">
              <a:prstTxWarp prst="textNoShape">
                <a:avLst/>
              </a:prstTxWarp>
            </a:bodyPr>
            <a:lstStyle/>
            <a:p>
              <a:pPr algn="ctr">
                <a:lnSpc>
                  <a:spcPts val="1700"/>
                </a:lnSpc>
              </a:pPr>
              <a:endParaRPr lang="en-IN" dirty="0"/>
            </a:p>
          </p:txBody>
        </p:sp>
        <p:sp>
          <p:nvSpPr>
            <p:cNvPr id="75" name="Oval 74">
              <a:extLst>
                <a:ext uri="{FF2B5EF4-FFF2-40B4-BE49-F238E27FC236}">
                  <a16:creationId xmlns:a16="http://schemas.microsoft.com/office/drawing/2014/main" id="{F8806695-E91D-47E1-A397-2C22C6D9069C}"/>
                </a:ext>
              </a:extLst>
            </p:cNvPr>
            <p:cNvSpPr/>
            <p:nvPr/>
          </p:nvSpPr>
          <p:spPr bwMode="auto">
            <a:xfrm>
              <a:off x="7741207" y="1987185"/>
              <a:ext cx="1269741" cy="1269741"/>
            </a:xfrm>
            <a:prstGeom prst="ellipse">
              <a:avLst/>
            </a:prstGeom>
            <a:solidFill>
              <a:srgbClr val="4472C4"/>
            </a:solidFill>
            <a:ln>
              <a:noFill/>
            </a:ln>
          </p:spPr>
          <p:txBody>
            <a:bodyPr vert="horz" wrap="square" lIns="91440" tIns="45720" rIns="91440" bIns="45720" numCol="1" rtlCol="0" anchor="t" anchorCtr="0" compatLnSpc="1">
              <a:prstTxWarp prst="textNoShape">
                <a:avLst/>
              </a:prstTxWarp>
            </a:bodyPr>
            <a:lstStyle/>
            <a:p>
              <a:pPr algn="ctr">
                <a:lnSpc>
                  <a:spcPts val="1700"/>
                </a:lnSpc>
              </a:pPr>
              <a:endParaRPr lang="en-IN" dirty="0"/>
            </a:p>
          </p:txBody>
        </p:sp>
        <p:sp>
          <p:nvSpPr>
            <p:cNvPr id="76" name="Oval 75">
              <a:extLst>
                <a:ext uri="{FF2B5EF4-FFF2-40B4-BE49-F238E27FC236}">
                  <a16:creationId xmlns:a16="http://schemas.microsoft.com/office/drawing/2014/main" id="{A1700697-47AA-42DC-B013-EE017FAC0D02}"/>
                </a:ext>
              </a:extLst>
            </p:cNvPr>
            <p:cNvSpPr/>
            <p:nvPr/>
          </p:nvSpPr>
          <p:spPr bwMode="auto">
            <a:xfrm>
              <a:off x="7851391" y="2097368"/>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lnSpc>
                  <a:spcPts val="1700"/>
                </a:lnSpc>
              </a:pPr>
              <a:endParaRPr lang="en-IN" dirty="0"/>
            </a:p>
          </p:txBody>
        </p:sp>
        <p:sp>
          <p:nvSpPr>
            <p:cNvPr id="77" name="TextBox 76">
              <a:extLst>
                <a:ext uri="{FF2B5EF4-FFF2-40B4-BE49-F238E27FC236}">
                  <a16:creationId xmlns:a16="http://schemas.microsoft.com/office/drawing/2014/main" id="{B2793196-79FB-425B-92AB-AFB9197266AC}"/>
                </a:ext>
              </a:extLst>
            </p:cNvPr>
            <p:cNvSpPr txBox="1"/>
            <p:nvPr/>
          </p:nvSpPr>
          <p:spPr>
            <a:xfrm>
              <a:off x="7470092" y="3380869"/>
              <a:ext cx="1858245" cy="2040751"/>
            </a:xfrm>
            <a:prstGeom prst="rect">
              <a:avLst/>
            </a:prstGeom>
            <a:noFill/>
          </p:spPr>
          <p:txBody>
            <a:bodyPr wrap="square">
              <a:spAutoFit/>
            </a:bodyPr>
            <a:lstStyle/>
            <a:p>
              <a:pPr marL="0" lvl="0" indent="0" algn="ctr" defTabSz="685800">
                <a:lnSpc>
                  <a:spcPts val="1700"/>
                </a:lnSpc>
                <a:spcBef>
                  <a:spcPts val="0"/>
                </a:spcBef>
              </a:pPr>
              <a:r>
                <a:rPr lang="es-US" sz="1400" dirty="0">
                  <a:solidFill>
                    <a:srgbClr val="00529B"/>
                  </a:solidFill>
                  <a:latin typeface="Arial"/>
                  <a:cs typeface="Arial"/>
                </a:rPr>
                <a:t>Puede elegir un plan que incluya </a:t>
              </a:r>
              <a:r>
                <a:rPr lang="es-US" sz="1400" b="1" dirty="0">
                  <a:solidFill>
                    <a:srgbClr val="00529B"/>
                  </a:solidFill>
                  <a:latin typeface="Arial"/>
                  <a:cs typeface="Arial"/>
                </a:rPr>
                <a:t>cobertura de medicamentos</a:t>
              </a:r>
              <a:r>
                <a:rPr lang="es-US" sz="1400" dirty="0">
                  <a:solidFill>
                    <a:srgbClr val="00529B"/>
                  </a:solidFill>
                  <a:latin typeface="Arial"/>
                  <a:cs typeface="Arial"/>
                </a:rPr>
                <a:t> y/o </a:t>
              </a:r>
              <a:r>
                <a:rPr lang="es-US" sz="1400" b="1" dirty="0">
                  <a:solidFill>
                    <a:srgbClr val="00529B"/>
                  </a:solidFill>
                  <a:latin typeface="Arial"/>
                  <a:cs typeface="Arial"/>
                </a:rPr>
                <a:t>beneficios adicionales</a:t>
              </a:r>
              <a:r>
                <a:rPr lang="es-US" sz="1400" dirty="0">
                  <a:solidFill>
                    <a:srgbClr val="00529B"/>
                  </a:solidFill>
                  <a:latin typeface="Arial"/>
                  <a:cs typeface="Arial"/>
                </a:rPr>
                <a:t>, como beneficios de visión, dentales o de estado físico y bienestar</a:t>
              </a:r>
            </a:p>
          </p:txBody>
        </p:sp>
        <p:pic>
          <p:nvPicPr>
            <p:cNvPr id="98" name="Graphic 97" descr="Medicina con relleno liso">
              <a:extLst>
                <a:ext uri="{FF2B5EF4-FFF2-40B4-BE49-F238E27FC236}">
                  <a16:creationId xmlns:a16="http://schemas.microsoft.com/office/drawing/2014/main" id="{F5334F05-2174-49D0-AAA3-C7B34716DC8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908885" y="2150210"/>
              <a:ext cx="914400" cy="914400"/>
            </a:xfrm>
            <a:prstGeom prst="rect">
              <a:avLst/>
            </a:prstGeom>
          </p:spPr>
        </p:pic>
      </p:grpSp>
      <p:grpSp>
        <p:nvGrpSpPr>
          <p:cNvPr id="5" name="Group 4" descr="Cuadro 5: Pueden cobrar gastos de bolsillo diferentes ">
            <a:extLst>
              <a:ext uri="{FF2B5EF4-FFF2-40B4-BE49-F238E27FC236}">
                <a16:creationId xmlns:a16="http://schemas.microsoft.com/office/drawing/2014/main" id="{1A6DED05-0E69-4210-B600-8BCA3FCAF8E5}"/>
              </a:ext>
            </a:extLst>
          </p:cNvPr>
          <p:cNvGrpSpPr/>
          <p:nvPr/>
        </p:nvGrpSpPr>
        <p:grpSpPr>
          <a:xfrm>
            <a:off x="9660017" y="1985535"/>
            <a:ext cx="2084832" cy="3608524"/>
            <a:chOff x="9660017" y="1985535"/>
            <a:chExt cx="2084832" cy="3608524"/>
          </a:xfrm>
        </p:grpSpPr>
        <p:sp>
          <p:nvSpPr>
            <p:cNvPr id="52" name="Rectangle: Top Corners Rounded 51">
              <a:extLst>
                <a:ext uri="{FF2B5EF4-FFF2-40B4-BE49-F238E27FC236}">
                  <a16:creationId xmlns:a16="http://schemas.microsoft.com/office/drawing/2014/main" id="{A8931152-11EB-454D-88CA-44338BC06D7B}"/>
                </a:ext>
              </a:extLst>
            </p:cNvPr>
            <p:cNvSpPr/>
            <p:nvPr/>
          </p:nvSpPr>
          <p:spPr bwMode="auto">
            <a:xfrm flipV="1">
              <a:off x="9660017" y="2528423"/>
              <a:ext cx="2084832" cy="3065636"/>
            </a:xfrm>
            <a:prstGeom prst="round2SameRect">
              <a:avLst/>
            </a:prstGeom>
            <a:noFill/>
            <a:ln w="76200">
              <a:solidFill>
                <a:srgbClr val="0A5EC6"/>
              </a:solidFill>
            </a:ln>
          </p:spPr>
          <p:txBody>
            <a:bodyPr vert="horz" wrap="square" lIns="91440" tIns="45720" rIns="91440" bIns="45720" numCol="1" rtlCol="0" anchor="t" anchorCtr="0" compatLnSpc="1">
              <a:prstTxWarp prst="textNoShape">
                <a:avLst/>
              </a:prstTxWarp>
            </a:bodyPr>
            <a:lstStyle/>
            <a:p>
              <a:pPr algn="ctr">
                <a:lnSpc>
                  <a:spcPts val="1700"/>
                </a:lnSpc>
              </a:pPr>
              <a:endParaRPr lang="en-IN" dirty="0"/>
            </a:p>
          </p:txBody>
        </p:sp>
        <p:sp>
          <p:nvSpPr>
            <p:cNvPr id="81" name="Oval 80">
              <a:extLst>
                <a:ext uri="{FF2B5EF4-FFF2-40B4-BE49-F238E27FC236}">
                  <a16:creationId xmlns:a16="http://schemas.microsoft.com/office/drawing/2014/main" id="{C35066E3-8D9F-48F2-A904-D31C1492813A}"/>
                </a:ext>
              </a:extLst>
            </p:cNvPr>
            <p:cNvSpPr/>
            <p:nvPr/>
          </p:nvSpPr>
          <p:spPr bwMode="auto">
            <a:xfrm>
              <a:off x="10013624" y="1985535"/>
              <a:ext cx="1269741" cy="1269741"/>
            </a:xfrm>
            <a:prstGeom prst="ellipse">
              <a:avLst/>
            </a:prstGeom>
            <a:solidFill>
              <a:srgbClr val="0A5EC6"/>
            </a:solidFill>
            <a:ln>
              <a:noFill/>
            </a:ln>
          </p:spPr>
          <p:txBody>
            <a:bodyPr vert="horz" wrap="square" lIns="91440" tIns="45720" rIns="91440" bIns="45720" numCol="1" rtlCol="0" anchor="t" anchorCtr="0" compatLnSpc="1">
              <a:prstTxWarp prst="textNoShape">
                <a:avLst/>
              </a:prstTxWarp>
            </a:bodyPr>
            <a:lstStyle/>
            <a:p>
              <a:pPr algn="ctr">
                <a:lnSpc>
                  <a:spcPts val="1700"/>
                </a:lnSpc>
              </a:pPr>
              <a:endParaRPr lang="en-IN" dirty="0"/>
            </a:p>
          </p:txBody>
        </p:sp>
        <p:sp>
          <p:nvSpPr>
            <p:cNvPr id="82" name="Oval 81">
              <a:extLst>
                <a:ext uri="{FF2B5EF4-FFF2-40B4-BE49-F238E27FC236}">
                  <a16:creationId xmlns:a16="http://schemas.microsoft.com/office/drawing/2014/main" id="{9981EAFF-BEB9-4448-9FC7-2C884A1D4C9F}"/>
                </a:ext>
              </a:extLst>
            </p:cNvPr>
            <p:cNvSpPr/>
            <p:nvPr/>
          </p:nvSpPr>
          <p:spPr bwMode="auto">
            <a:xfrm>
              <a:off x="10124374" y="2095718"/>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lnSpc>
                  <a:spcPts val="1700"/>
                </a:lnSpc>
              </a:pPr>
              <a:endParaRPr lang="en-IN" dirty="0"/>
            </a:p>
          </p:txBody>
        </p:sp>
        <p:sp>
          <p:nvSpPr>
            <p:cNvPr id="83" name="TextBox 82">
              <a:extLst>
                <a:ext uri="{FF2B5EF4-FFF2-40B4-BE49-F238E27FC236}">
                  <a16:creationId xmlns:a16="http://schemas.microsoft.com/office/drawing/2014/main" id="{B92CAF4F-8380-4AC4-AD1B-460557D29DCE}"/>
                </a:ext>
              </a:extLst>
            </p:cNvPr>
            <p:cNvSpPr txBox="1"/>
            <p:nvPr/>
          </p:nvSpPr>
          <p:spPr>
            <a:xfrm>
              <a:off x="9927342" y="3764152"/>
              <a:ext cx="1536384" cy="950709"/>
            </a:xfrm>
            <a:prstGeom prst="rect">
              <a:avLst/>
            </a:prstGeom>
            <a:noFill/>
          </p:spPr>
          <p:txBody>
            <a:bodyPr wrap="square">
              <a:spAutoFit/>
            </a:bodyPr>
            <a:lstStyle/>
            <a:p>
              <a:pPr marL="0" indent="0" algn="ctr" defTabSz="685800">
                <a:lnSpc>
                  <a:spcPts val="1700"/>
                </a:lnSpc>
                <a:spcBef>
                  <a:spcPts val="0"/>
                </a:spcBef>
              </a:pPr>
              <a:r>
                <a:rPr lang="es-US" sz="1400" dirty="0">
                  <a:solidFill>
                    <a:srgbClr val="00529B"/>
                  </a:solidFill>
                  <a:latin typeface="Arial"/>
                  <a:cs typeface="Arial"/>
                </a:rPr>
                <a:t>Pueden cobrar </a:t>
              </a:r>
              <a:r>
                <a:rPr lang="es-US" sz="1400" b="1" dirty="0">
                  <a:solidFill>
                    <a:srgbClr val="00529B"/>
                  </a:solidFill>
                  <a:latin typeface="Arial"/>
                  <a:cs typeface="Arial"/>
                </a:rPr>
                <a:t>gastos de bolsillo</a:t>
              </a:r>
              <a:r>
                <a:rPr lang="es-US" sz="1400" dirty="0">
                  <a:solidFill>
                    <a:srgbClr val="00529B"/>
                  </a:solidFill>
                  <a:latin typeface="Arial"/>
                  <a:cs typeface="Arial"/>
                </a:rPr>
                <a:t> diferentes</a:t>
              </a:r>
            </a:p>
          </p:txBody>
        </p:sp>
        <p:pic>
          <p:nvPicPr>
            <p:cNvPr id="6" name="Graphic 5" descr="Dinero">
              <a:extLst>
                <a:ext uri="{FF2B5EF4-FFF2-40B4-BE49-F238E27FC236}">
                  <a16:creationId xmlns:a16="http://schemas.microsoft.com/office/drawing/2014/main" id="{5039FFFA-0491-4386-B3EA-9EC12974491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191294" y="2116692"/>
              <a:ext cx="914400" cy="914400"/>
            </a:xfrm>
            <a:prstGeom prst="rect">
              <a:avLst/>
            </a:prstGeom>
          </p:spPr>
        </p:pic>
      </p:grpSp>
      <p:sp>
        <p:nvSpPr>
          <p:cNvPr id="11" name="Slide Number Placeholder 10">
            <a:extLst>
              <a:ext uri="{FF2B5EF4-FFF2-40B4-BE49-F238E27FC236}">
                <a16:creationId xmlns:a16="http://schemas.microsoft.com/office/drawing/2014/main" id="{77F531D6-122F-4531-A766-5BCECF10E7CE}"/>
              </a:ext>
            </a:extLst>
          </p:cNvPr>
          <p:cNvSpPr>
            <a:spLocks noGrp="1"/>
          </p:cNvSpPr>
          <p:nvPr>
            <p:ph type="sldNum" sz="quarter" idx="12"/>
          </p:nvPr>
        </p:nvSpPr>
        <p:spPr/>
        <p:txBody>
          <a:bodyPr/>
          <a:lstStyle/>
          <a:p>
            <a:fld id="{0B2D781D-8844-5940-92D1-06EF0A7F581E}" type="slidenum">
              <a:rPr lang="en-US" smtClean="0"/>
              <a:pPr/>
              <a:t>75</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241586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Cómo funcionan los planes Medicare Advantage (continuación)</a:t>
            </a:r>
          </a:p>
        </p:txBody>
      </p:sp>
      <p:sp>
        <p:nvSpPr>
          <p:cNvPr id="49" name="Content Placeholder 1">
            <a:extLst>
              <a:ext uri="{FF2B5EF4-FFF2-40B4-BE49-F238E27FC236}">
                <a16:creationId xmlns:a16="http://schemas.microsoft.com/office/drawing/2014/main" id="{67AD4E93-BCC4-400F-88A4-5ABB1000A56B}"/>
              </a:ext>
            </a:extLst>
          </p:cNvPr>
          <p:cNvSpPr txBox="1">
            <a:spLocks/>
          </p:cNvSpPr>
          <p:nvPr/>
        </p:nvSpPr>
        <p:spPr>
          <a:xfrm>
            <a:off x="627365" y="1080479"/>
            <a:ext cx="10362994" cy="709114"/>
          </a:xfrm>
          <a:prstGeom prst="rect">
            <a:avLst/>
          </a:prstGeom>
        </p:spPr>
        <p:txBody>
          <a:bodyPr vert="horz" lIns="91440" tIns="45720" rIns="91440" bIns="45720" rtlCol="0" anchor="t">
            <a:normAutofit/>
          </a:bodyPr>
          <a:lstStyle>
            <a:lvl1pPr marL="230188" indent="-230188"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461963" indent="-23177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1146175" indent="-338138" algn="l" defTabSz="685800" rtl="0" eaLnBrk="1" latinLnBrk="0" hangingPunct="1">
              <a:lnSpc>
                <a:spcPct val="100000"/>
              </a:lnSpc>
              <a:spcBef>
                <a:spcPts val="600"/>
              </a:spcBef>
              <a:buSzPct val="50000"/>
              <a:buFont typeface="Wingdings" panose="05000000000000000000" pitchFamily="2" charset="2"/>
              <a:buChar char="q"/>
              <a:defRPr sz="2800" i="0" kern="1200">
                <a:solidFill>
                  <a:schemeClr val="tx1"/>
                </a:solidFill>
                <a:latin typeface="+mn-lt"/>
                <a:ea typeface="+mn-ea"/>
                <a:cs typeface="+mn-cs"/>
              </a:defRPr>
            </a:lvl3pPr>
            <a:lvl4pPr marL="1204913" indent="346075" algn="l" defTabSz="685800" rtl="0" eaLnBrk="1" latinLnBrk="0" hangingPunct="1">
              <a:lnSpc>
                <a:spcPct val="100000"/>
              </a:lnSpc>
              <a:spcBef>
                <a:spcPts val="600"/>
              </a:spcBef>
              <a:buFont typeface="Calibri" panose="020F0502020204030204" pitchFamily="34" charset="0"/>
              <a:buChar char="–"/>
              <a:defRPr sz="2400" i="0" kern="1200">
                <a:solidFill>
                  <a:schemeClr val="tx1"/>
                </a:solidFill>
                <a:latin typeface="+mn-lt"/>
                <a:ea typeface="+mn-ea"/>
                <a:cs typeface="+mn-cs"/>
              </a:defRPr>
            </a:lvl4pPr>
            <a:lvl5pPr marL="1887538" indent="-315913" algn="l" defTabSz="685800" rtl="0" eaLnBrk="1" latinLnBrk="0" hangingPunct="1">
              <a:lnSpc>
                <a:spcPct val="100000"/>
              </a:lnSpc>
              <a:spcBef>
                <a:spcPts val="600"/>
              </a:spcBef>
              <a:buFont typeface="Arial" panose="020B0604020202020204" pitchFamily="34" charset="0"/>
              <a:buChar char="•"/>
              <a:defRPr sz="240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defRPr/>
            </a:pPr>
            <a:r>
              <a:rPr lang="es-US" sz="2400" b="1">
                <a:solidFill>
                  <a:srgbClr val="00529B"/>
                </a:solidFill>
                <a:latin typeface="Arial" panose="020B0604020202020204" pitchFamily="34" charset="0"/>
                <a:cs typeface="Arial" panose="020B0604020202020204" pitchFamily="34" charset="0"/>
              </a:rPr>
              <a:t>En un plan de Medicare Advantage:</a:t>
            </a:r>
          </a:p>
          <a:p>
            <a:pPr marL="460375" marR="0" lvl="0" indent="-233045" algn="ctr" defTabSz="685800" rtl="0" eaLnBrk="1" fontAlgn="auto" latinLnBrk="0" hangingPunct="1">
              <a:lnSpc>
                <a:spcPct val="110000"/>
              </a:lnSpc>
              <a:spcBef>
                <a:spcPts val="0"/>
              </a:spcBef>
              <a:spcAft>
                <a:spcPts val="600"/>
              </a:spcAft>
              <a:buClrTx/>
              <a:buSzTx/>
              <a:buFont typeface="Wingdings" panose="05000000000000000000" pitchFamily="2" charset="2"/>
              <a:buChar char="§"/>
              <a:tabLst/>
              <a:defRPr/>
            </a:pPr>
            <a:endParaRPr lang="en-US" sz="28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pSp>
        <p:nvGrpSpPr>
          <p:cNvPr id="10" name="Group 9" descr="Cuadro 1: Cada plan tiene un área de servicios en la que deben vivir los afiliados ">
            <a:extLst>
              <a:ext uri="{FF2B5EF4-FFF2-40B4-BE49-F238E27FC236}">
                <a16:creationId xmlns:a16="http://schemas.microsoft.com/office/drawing/2014/main" id="{738F5EDC-6729-4090-814D-A22536F52B47}"/>
              </a:ext>
            </a:extLst>
          </p:cNvPr>
          <p:cNvGrpSpPr/>
          <p:nvPr/>
        </p:nvGrpSpPr>
        <p:grpSpPr>
          <a:xfrm>
            <a:off x="460948" y="1970208"/>
            <a:ext cx="2080725" cy="3610435"/>
            <a:chOff x="460948" y="1970208"/>
            <a:chExt cx="2080725" cy="3610435"/>
          </a:xfrm>
        </p:grpSpPr>
        <p:sp>
          <p:nvSpPr>
            <p:cNvPr id="21" name="Rectangle: Top Corners Rounded 20">
              <a:extLst>
                <a:ext uri="{FF2B5EF4-FFF2-40B4-BE49-F238E27FC236}">
                  <a16:creationId xmlns:a16="http://schemas.microsoft.com/office/drawing/2014/main" id="{7A023799-B06D-425B-AD68-D6D82DD4BDF0}"/>
                </a:ext>
                <a:ext uri="{C183D7F6-B498-43B3-948B-1728B52AA6E4}">
                  <adec:decorative xmlns:adec="http://schemas.microsoft.com/office/drawing/2017/decorative" val="1"/>
                </a:ext>
              </a:extLst>
            </p:cNvPr>
            <p:cNvSpPr/>
            <p:nvPr/>
          </p:nvSpPr>
          <p:spPr bwMode="auto">
            <a:xfrm flipV="1">
              <a:off x="460948" y="2515011"/>
              <a:ext cx="2080725" cy="3065632"/>
            </a:xfrm>
            <a:prstGeom prst="round2SameRect">
              <a:avLst/>
            </a:prstGeom>
            <a:noFill/>
            <a:ln w="76200">
              <a:solidFill>
                <a:srgbClr val="8FAADC"/>
              </a:solidFill>
            </a:ln>
          </p:spPr>
          <p:txBody>
            <a:bodyPr vert="horz" wrap="square" lIns="91440" tIns="45720" rIns="91440" bIns="45720" numCol="1" rtlCol="0" anchor="t" anchorCtr="0" compatLnSpc="1">
              <a:prstTxWarp prst="textNoShape">
                <a:avLst/>
              </a:prstTxWarp>
            </a:bodyPr>
            <a:lstStyle/>
            <a:p>
              <a:pPr algn="ctr">
                <a:lnSpc>
                  <a:spcPts val="1700"/>
                </a:lnSpc>
              </a:pPr>
              <a:endParaRPr lang="en-IN" dirty="0"/>
            </a:p>
          </p:txBody>
        </p:sp>
        <p:sp>
          <p:nvSpPr>
            <p:cNvPr id="22" name="TextBox 21">
              <a:extLst>
                <a:ext uri="{FF2B5EF4-FFF2-40B4-BE49-F238E27FC236}">
                  <a16:creationId xmlns:a16="http://schemas.microsoft.com/office/drawing/2014/main" id="{9E321D1F-9813-4F80-8CD0-1598B2BE0A8D}"/>
                </a:ext>
              </a:extLst>
            </p:cNvPr>
            <p:cNvSpPr txBox="1"/>
            <p:nvPr/>
          </p:nvSpPr>
          <p:spPr>
            <a:xfrm>
              <a:off x="681627" y="3638466"/>
              <a:ext cx="1536388" cy="1168718"/>
            </a:xfrm>
            <a:prstGeom prst="rect">
              <a:avLst/>
            </a:prstGeom>
            <a:noFill/>
          </p:spPr>
          <p:txBody>
            <a:bodyPr wrap="square">
              <a:spAutoFit/>
            </a:bodyPr>
            <a:lstStyle/>
            <a:p>
              <a:pPr marL="0" lvl="0" indent="0" algn="ctr" defTabSz="685800">
                <a:lnSpc>
                  <a:spcPts val="1700"/>
                </a:lnSpc>
                <a:spcBef>
                  <a:spcPts val="0"/>
                </a:spcBef>
              </a:pPr>
              <a:r>
                <a:rPr lang="es-US" sz="1300" dirty="0">
                  <a:solidFill>
                    <a:srgbClr val="00529B"/>
                  </a:solidFill>
                  <a:latin typeface="Arial"/>
                  <a:cs typeface="Arial"/>
                </a:rPr>
                <a:t>Cada plan tiene un </a:t>
              </a:r>
              <a:r>
                <a:rPr lang="es-US" sz="1300" b="1" dirty="0">
                  <a:solidFill>
                    <a:srgbClr val="00529B"/>
                  </a:solidFill>
                  <a:latin typeface="Arial"/>
                  <a:cs typeface="Arial"/>
                </a:rPr>
                <a:t>área de servicios </a:t>
              </a:r>
              <a:r>
                <a:rPr lang="es-US" sz="1300" dirty="0">
                  <a:solidFill>
                    <a:srgbClr val="00529B"/>
                  </a:solidFill>
                  <a:latin typeface="Arial"/>
                  <a:cs typeface="Arial"/>
                </a:rPr>
                <a:t>en la que deben vivir los afiliados</a:t>
              </a:r>
            </a:p>
          </p:txBody>
        </p:sp>
        <p:sp>
          <p:nvSpPr>
            <p:cNvPr id="47" name="Oval 46">
              <a:extLst>
                <a:ext uri="{FF2B5EF4-FFF2-40B4-BE49-F238E27FC236}">
                  <a16:creationId xmlns:a16="http://schemas.microsoft.com/office/drawing/2014/main" id="{835B6E22-C41A-4C6D-990B-9CFB43A17B74}"/>
                </a:ext>
                <a:ext uri="{C183D7F6-B498-43B3-948B-1728B52AA6E4}">
                  <adec:decorative xmlns:adec="http://schemas.microsoft.com/office/drawing/2017/decorative" val="1"/>
                </a:ext>
              </a:extLst>
            </p:cNvPr>
            <p:cNvSpPr/>
            <p:nvPr/>
          </p:nvSpPr>
          <p:spPr bwMode="auto">
            <a:xfrm>
              <a:off x="814952" y="1970208"/>
              <a:ext cx="1269741" cy="1269741"/>
            </a:xfrm>
            <a:prstGeom prst="ellipse">
              <a:avLst/>
            </a:prstGeom>
            <a:solidFill>
              <a:srgbClr val="8FAADC"/>
            </a:solidFill>
            <a:ln>
              <a:solidFill>
                <a:srgbClr val="8FAADC"/>
              </a:solidFill>
            </a:ln>
          </p:spPr>
          <p:txBody>
            <a:bodyPr vert="horz" wrap="square" lIns="91440" tIns="45720" rIns="91440" bIns="45720" numCol="1" rtlCol="0" anchor="t" anchorCtr="0" compatLnSpc="1">
              <a:prstTxWarp prst="textNoShape">
                <a:avLst/>
              </a:prstTxWarp>
            </a:bodyPr>
            <a:lstStyle/>
            <a:p>
              <a:pPr algn="ctr">
                <a:lnSpc>
                  <a:spcPts val="1700"/>
                </a:lnSpc>
              </a:pPr>
              <a:endParaRPr lang="en-IN" dirty="0"/>
            </a:p>
          </p:txBody>
        </p:sp>
        <p:sp>
          <p:nvSpPr>
            <p:cNvPr id="48" name="Oval 47">
              <a:extLst>
                <a:ext uri="{FF2B5EF4-FFF2-40B4-BE49-F238E27FC236}">
                  <a16:creationId xmlns:a16="http://schemas.microsoft.com/office/drawing/2014/main" id="{F775E552-9EA8-4F94-B765-D7D84B2B554F}"/>
                </a:ext>
                <a:ext uri="{C183D7F6-B498-43B3-948B-1728B52AA6E4}">
                  <adec:decorative xmlns:adec="http://schemas.microsoft.com/office/drawing/2017/decorative" val="1"/>
                </a:ext>
              </a:extLst>
            </p:cNvPr>
            <p:cNvSpPr/>
            <p:nvPr/>
          </p:nvSpPr>
          <p:spPr bwMode="auto">
            <a:xfrm>
              <a:off x="925135" y="2076128"/>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lnSpc>
                  <a:spcPts val="1700"/>
                </a:lnSpc>
              </a:pPr>
              <a:endParaRPr lang="en-IN" dirty="0"/>
            </a:p>
          </p:txBody>
        </p:sp>
        <p:grpSp>
          <p:nvGrpSpPr>
            <p:cNvPr id="51" name="Group 50">
              <a:extLst>
                <a:ext uri="{FF2B5EF4-FFF2-40B4-BE49-F238E27FC236}">
                  <a16:creationId xmlns:a16="http://schemas.microsoft.com/office/drawing/2014/main" id="{F3305B0A-5B9E-4B24-84D9-DDFD1FB7B75D}"/>
                </a:ext>
              </a:extLst>
            </p:cNvPr>
            <p:cNvGrpSpPr/>
            <p:nvPr/>
          </p:nvGrpSpPr>
          <p:grpSpPr>
            <a:xfrm>
              <a:off x="1078794" y="2127823"/>
              <a:ext cx="750804" cy="768282"/>
              <a:chOff x="1008368" y="2142728"/>
              <a:chExt cx="847838" cy="856265"/>
            </a:xfrm>
          </p:grpSpPr>
          <p:pic>
            <p:nvPicPr>
              <p:cNvPr id="11" name="Graphic 10">
                <a:extLst>
                  <a:ext uri="{FF2B5EF4-FFF2-40B4-BE49-F238E27FC236}">
                    <a16:creationId xmlns:a16="http://schemas.microsoft.com/office/drawing/2014/main" id="{230F2C3F-E5CD-4D0A-950F-1ABBED819B8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9625" y="2142728"/>
                <a:ext cx="775906" cy="775906"/>
              </a:xfrm>
              <a:prstGeom prst="rect">
                <a:avLst/>
              </a:prstGeom>
            </p:spPr>
          </p:pic>
          <p:sp>
            <p:nvSpPr>
              <p:cNvPr id="50" name="Block Arc 49">
                <a:extLst>
                  <a:ext uri="{FF2B5EF4-FFF2-40B4-BE49-F238E27FC236}">
                    <a16:creationId xmlns:a16="http://schemas.microsoft.com/office/drawing/2014/main" id="{4855CC77-1454-4DBB-8409-B63B475433BA}"/>
                  </a:ext>
                  <a:ext uri="{C183D7F6-B498-43B3-948B-1728B52AA6E4}">
                    <adec:decorative xmlns:adec="http://schemas.microsoft.com/office/drawing/2017/decorative" val="1"/>
                  </a:ext>
                </a:extLst>
              </p:cNvPr>
              <p:cNvSpPr/>
              <p:nvPr/>
            </p:nvSpPr>
            <p:spPr>
              <a:xfrm flipV="1">
                <a:off x="1008368" y="2609839"/>
                <a:ext cx="847838" cy="389154"/>
              </a:xfrm>
              <a:prstGeom prst="blockArc">
                <a:avLst>
                  <a:gd name="adj1" fmla="val 8885259"/>
                  <a:gd name="adj2" fmla="val 1743030"/>
                  <a:gd name="adj3" fmla="val 524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endParaRPr lang="en-US" dirty="0">
                  <a:solidFill>
                    <a:schemeClr val="tx1"/>
                  </a:solidFill>
                </a:endParaRPr>
              </a:p>
            </p:txBody>
          </p:sp>
        </p:grpSp>
      </p:grpSp>
      <p:grpSp>
        <p:nvGrpSpPr>
          <p:cNvPr id="9" name="Group 8" descr="Cuadro 2: Usted (o un proveedor que actúa en su nombre) puede solicitar que le informen si el plan cubrirá un artículo o un servicio con anticipación (esto se conoce como determinación de la organización).  ">
            <a:extLst>
              <a:ext uri="{FF2B5EF4-FFF2-40B4-BE49-F238E27FC236}">
                <a16:creationId xmlns:a16="http://schemas.microsoft.com/office/drawing/2014/main" id="{AC5ECC1E-330C-4683-84FC-C5A1EEC84F00}"/>
              </a:ext>
            </a:extLst>
          </p:cNvPr>
          <p:cNvGrpSpPr/>
          <p:nvPr/>
        </p:nvGrpSpPr>
        <p:grpSpPr>
          <a:xfrm>
            <a:off x="2762114" y="1974118"/>
            <a:ext cx="2080724" cy="3617609"/>
            <a:chOff x="2762114" y="1974118"/>
            <a:chExt cx="2080724" cy="3617609"/>
          </a:xfrm>
        </p:grpSpPr>
        <p:sp>
          <p:nvSpPr>
            <p:cNvPr id="18" name="Rectangle: Top Corners Rounded 17">
              <a:extLst>
                <a:ext uri="{FF2B5EF4-FFF2-40B4-BE49-F238E27FC236}">
                  <a16:creationId xmlns:a16="http://schemas.microsoft.com/office/drawing/2014/main" id="{4ED5EBAD-C6B4-4DB9-B7E0-341E1B94871E}"/>
                </a:ext>
                <a:ext uri="{C183D7F6-B498-43B3-948B-1728B52AA6E4}">
                  <adec:decorative xmlns:adec="http://schemas.microsoft.com/office/drawing/2017/decorative" val="1"/>
                </a:ext>
              </a:extLst>
            </p:cNvPr>
            <p:cNvSpPr/>
            <p:nvPr/>
          </p:nvSpPr>
          <p:spPr bwMode="auto">
            <a:xfrm flipV="1">
              <a:off x="2762114" y="2526095"/>
              <a:ext cx="2080724" cy="3065632"/>
            </a:xfrm>
            <a:prstGeom prst="round2SameRect">
              <a:avLst/>
            </a:prstGeom>
            <a:noFill/>
            <a:ln w="76200">
              <a:solidFill>
                <a:srgbClr val="FEC736"/>
              </a:solidFill>
            </a:ln>
          </p:spPr>
          <p:txBody>
            <a:bodyPr vert="horz" wrap="square" lIns="91440" tIns="45720" rIns="91440" bIns="45720" numCol="1" rtlCol="0" anchor="t" anchorCtr="0" compatLnSpc="1">
              <a:prstTxWarp prst="textNoShape">
                <a:avLst/>
              </a:prstTxWarp>
            </a:bodyPr>
            <a:lstStyle/>
            <a:p>
              <a:pPr algn="ctr">
                <a:lnSpc>
                  <a:spcPts val="1700"/>
                </a:lnSpc>
              </a:pPr>
              <a:endParaRPr lang="en-IN" dirty="0"/>
            </a:p>
          </p:txBody>
        </p:sp>
        <p:sp>
          <p:nvSpPr>
            <p:cNvPr id="26" name="Oval 25">
              <a:extLst>
                <a:ext uri="{FF2B5EF4-FFF2-40B4-BE49-F238E27FC236}">
                  <a16:creationId xmlns:a16="http://schemas.microsoft.com/office/drawing/2014/main" id="{2BA2A2F6-616C-4D6C-A96E-6A902BA646D1}"/>
                </a:ext>
                <a:ext uri="{C183D7F6-B498-43B3-948B-1728B52AA6E4}">
                  <adec:decorative xmlns:adec="http://schemas.microsoft.com/office/drawing/2017/decorative" val="1"/>
                </a:ext>
              </a:extLst>
            </p:cNvPr>
            <p:cNvSpPr/>
            <p:nvPr/>
          </p:nvSpPr>
          <p:spPr bwMode="auto">
            <a:xfrm>
              <a:off x="3110877" y="1974118"/>
              <a:ext cx="1269741" cy="1269741"/>
            </a:xfrm>
            <a:prstGeom prst="ellipse">
              <a:avLst/>
            </a:prstGeom>
            <a:solidFill>
              <a:srgbClr val="FEC736"/>
            </a:solidFill>
            <a:ln>
              <a:noFill/>
            </a:ln>
          </p:spPr>
          <p:txBody>
            <a:bodyPr vert="horz" wrap="square" lIns="91440" tIns="45720" rIns="91440" bIns="45720" numCol="1" rtlCol="0" anchor="t" anchorCtr="0" compatLnSpc="1">
              <a:prstTxWarp prst="textNoShape">
                <a:avLst/>
              </a:prstTxWarp>
            </a:bodyPr>
            <a:lstStyle/>
            <a:p>
              <a:pPr algn="ctr">
                <a:lnSpc>
                  <a:spcPts val="1700"/>
                </a:lnSpc>
              </a:pPr>
              <a:endParaRPr lang="en-IN" dirty="0"/>
            </a:p>
          </p:txBody>
        </p:sp>
        <p:sp>
          <p:nvSpPr>
            <p:cNvPr id="27" name="Oval 26">
              <a:extLst>
                <a:ext uri="{FF2B5EF4-FFF2-40B4-BE49-F238E27FC236}">
                  <a16:creationId xmlns:a16="http://schemas.microsoft.com/office/drawing/2014/main" id="{40F7CBC3-5A3F-426D-975E-61755CD88AF1}"/>
                </a:ext>
                <a:ext uri="{C183D7F6-B498-43B3-948B-1728B52AA6E4}">
                  <adec:decorative xmlns:adec="http://schemas.microsoft.com/office/drawing/2017/decorative" val="1"/>
                </a:ext>
              </a:extLst>
            </p:cNvPr>
            <p:cNvSpPr/>
            <p:nvPr/>
          </p:nvSpPr>
          <p:spPr bwMode="auto">
            <a:xfrm>
              <a:off x="3221061" y="2084301"/>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lnSpc>
                  <a:spcPts val="1700"/>
                </a:lnSpc>
              </a:pPr>
              <a:endParaRPr lang="en-IN" dirty="0"/>
            </a:p>
          </p:txBody>
        </p:sp>
        <p:sp>
          <p:nvSpPr>
            <p:cNvPr id="28" name="TextBox 27">
              <a:extLst>
                <a:ext uri="{FF2B5EF4-FFF2-40B4-BE49-F238E27FC236}">
                  <a16:creationId xmlns:a16="http://schemas.microsoft.com/office/drawing/2014/main" id="{9DF4A576-831E-4515-BF57-6D19A4D30DD3}"/>
                </a:ext>
              </a:extLst>
            </p:cNvPr>
            <p:cNvSpPr txBox="1"/>
            <p:nvPr/>
          </p:nvSpPr>
          <p:spPr>
            <a:xfrm>
              <a:off x="2775055" y="3300280"/>
              <a:ext cx="2047333" cy="2037866"/>
            </a:xfrm>
            <a:prstGeom prst="rect">
              <a:avLst/>
            </a:prstGeom>
            <a:noFill/>
          </p:spPr>
          <p:txBody>
            <a:bodyPr wrap="square">
              <a:spAutoFit/>
            </a:bodyPr>
            <a:lstStyle/>
            <a:p>
              <a:pPr marL="0" lvl="0" indent="0" algn="ctr" defTabSz="685800">
                <a:lnSpc>
                  <a:spcPts val="1700"/>
                </a:lnSpc>
                <a:spcBef>
                  <a:spcPts val="0"/>
                </a:spcBef>
              </a:pPr>
              <a:r>
                <a:rPr lang="es-US" sz="1300" dirty="0">
                  <a:solidFill>
                    <a:srgbClr val="00529B"/>
                  </a:solidFill>
                  <a:latin typeface="Arial"/>
                  <a:cs typeface="Arial"/>
                </a:rPr>
                <a:t>Usted (o un proveedor que actúa en su nombre) puede solicitar que le informen si el plan cubrirá un artículo o un servicio con anticipación (esto se conoce como </a:t>
              </a:r>
              <a:r>
                <a:rPr lang="es-US" sz="1300" b="1" dirty="0">
                  <a:solidFill>
                    <a:srgbClr val="00529B"/>
                  </a:solidFill>
                  <a:latin typeface="Arial"/>
                  <a:cs typeface="Arial"/>
                </a:rPr>
                <a:t>determinación de la organización</a:t>
              </a:r>
              <a:r>
                <a:rPr lang="es-US" sz="1300" dirty="0">
                  <a:solidFill>
                    <a:srgbClr val="00529B"/>
                  </a:solidFill>
                  <a:latin typeface="Arial"/>
                  <a:cs typeface="Arial"/>
                </a:rPr>
                <a:t>) </a:t>
              </a:r>
            </a:p>
          </p:txBody>
        </p:sp>
        <p:pic>
          <p:nvPicPr>
            <p:cNvPr id="6" name="Graphic 5">
              <a:extLst>
                <a:ext uri="{FF2B5EF4-FFF2-40B4-BE49-F238E27FC236}">
                  <a16:creationId xmlns:a16="http://schemas.microsoft.com/office/drawing/2014/main" id="{40E07473-36F6-43BC-8C35-F40D0E338FA3}"/>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88547" y="2160872"/>
              <a:ext cx="914400" cy="914400"/>
            </a:xfrm>
            <a:prstGeom prst="rect">
              <a:avLst/>
            </a:prstGeom>
          </p:spPr>
        </p:pic>
      </p:grpSp>
      <p:grpSp>
        <p:nvGrpSpPr>
          <p:cNvPr id="8" name="Group 7" descr="Cuadro 3: Medicare paga un monto fijo por su cobertura a las compañías que ofrecen planes Medicare Advantage todos los meses. ">
            <a:extLst>
              <a:ext uri="{FF2B5EF4-FFF2-40B4-BE49-F238E27FC236}">
                <a16:creationId xmlns:a16="http://schemas.microsoft.com/office/drawing/2014/main" id="{3C274633-615C-4073-960F-A02BFA774CE7}"/>
              </a:ext>
            </a:extLst>
          </p:cNvPr>
          <p:cNvGrpSpPr/>
          <p:nvPr/>
        </p:nvGrpSpPr>
        <p:grpSpPr>
          <a:xfrm>
            <a:off x="5063278" y="1988203"/>
            <a:ext cx="2084832" cy="3603528"/>
            <a:chOff x="5063278" y="1988203"/>
            <a:chExt cx="2084832" cy="3603528"/>
          </a:xfrm>
        </p:grpSpPr>
        <p:sp>
          <p:nvSpPr>
            <p:cNvPr id="17" name="Rectangle: Top Corners Rounded 16">
              <a:extLst>
                <a:ext uri="{FF2B5EF4-FFF2-40B4-BE49-F238E27FC236}">
                  <a16:creationId xmlns:a16="http://schemas.microsoft.com/office/drawing/2014/main" id="{3E9E5C08-AB4C-4F84-83BC-C391A6332211}"/>
                </a:ext>
                <a:ext uri="{C183D7F6-B498-43B3-948B-1728B52AA6E4}">
                  <adec:decorative xmlns:adec="http://schemas.microsoft.com/office/drawing/2017/decorative" val="1"/>
                </a:ext>
              </a:extLst>
            </p:cNvPr>
            <p:cNvSpPr/>
            <p:nvPr/>
          </p:nvSpPr>
          <p:spPr bwMode="auto">
            <a:xfrm flipV="1">
              <a:off x="5063278" y="2526095"/>
              <a:ext cx="2084832" cy="3065636"/>
            </a:xfrm>
            <a:prstGeom prst="round2SameRect">
              <a:avLst/>
            </a:prstGeom>
            <a:noFill/>
            <a:ln w="76200">
              <a:solidFill>
                <a:srgbClr val="00529B"/>
              </a:solidFill>
            </a:ln>
          </p:spPr>
          <p:txBody>
            <a:bodyPr vert="horz" wrap="square" lIns="91440" tIns="45720" rIns="91440" bIns="45720" numCol="1" rtlCol="0" anchor="t" anchorCtr="0" compatLnSpc="1">
              <a:prstTxWarp prst="textNoShape">
                <a:avLst/>
              </a:prstTxWarp>
            </a:bodyPr>
            <a:lstStyle/>
            <a:p>
              <a:pPr algn="ctr">
                <a:lnSpc>
                  <a:spcPts val="1700"/>
                </a:lnSpc>
              </a:pPr>
              <a:endParaRPr lang="en-IN" dirty="0"/>
            </a:p>
          </p:txBody>
        </p:sp>
        <p:sp>
          <p:nvSpPr>
            <p:cNvPr id="32" name="Oval 31">
              <a:extLst>
                <a:ext uri="{FF2B5EF4-FFF2-40B4-BE49-F238E27FC236}">
                  <a16:creationId xmlns:a16="http://schemas.microsoft.com/office/drawing/2014/main" id="{25DFC007-55DD-4D70-BA1F-1C9E3EB8203D}"/>
                </a:ext>
                <a:ext uri="{C183D7F6-B498-43B3-948B-1728B52AA6E4}">
                  <adec:decorative xmlns:adec="http://schemas.microsoft.com/office/drawing/2017/decorative" val="1"/>
                </a:ext>
              </a:extLst>
            </p:cNvPr>
            <p:cNvSpPr/>
            <p:nvPr/>
          </p:nvSpPr>
          <p:spPr bwMode="auto">
            <a:xfrm>
              <a:off x="5477879" y="1988203"/>
              <a:ext cx="1269741" cy="1269741"/>
            </a:xfrm>
            <a:prstGeom prst="ellipse">
              <a:avLst/>
            </a:prstGeom>
            <a:solidFill>
              <a:srgbClr val="00529B"/>
            </a:solidFill>
            <a:ln>
              <a:noFill/>
            </a:ln>
          </p:spPr>
          <p:txBody>
            <a:bodyPr vert="horz" wrap="square" lIns="91440" tIns="45720" rIns="91440" bIns="45720" numCol="1" rtlCol="0" anchor="t" anchorCtr="0" compatLnSpc="1">
              <a:prstTxWarp prst="textNoShape">
                <a:avLst/>
              </a:prstTxWarp>
            </a:bodyPr>
            <a:lstStyle/>
            <a:p>
              <a:pPr algn="ctr">
                <a:lnSpc>
                  <a:spcPts val="1700"/>
                </a:lnSpc>
              </a:pPr>
              <a:endParaRPr lang="en-IN" dirty="0"/>
            </a:p>
          </p:txBody>
        </p:sp>
        <p:sp>
          <p:nvSpPr>
            <p:cNvPr id="33" name="Oval 32">
              <a:extLst>
                <a:ext uri="{FF2B5EF4-FFF2-40B4-BE49-F238E27FC236}">
                  <a16:creationId xmlns:a16="http://schemas.microsoft.com/office/drawing/2014/main" id="{1E79BB7B-ADFD-430B-98F0-B8F0D8CAE501}"/>
                </a:ext>
                <a:ext uri="{C183D7F6-B498-43B3-948B-1728B52AA6E4}">
                  <adec:decorative xmlns:adec="http://schemas.microsoft.com/office/drawing/2017/decorative" val="1"/>
                </a:ext>
              </a:extLst>
            </p:cNvPr>
            <p:cNvSpPr/>
            <p:nvPr/>
          </p:nvSpPr>
          <p:spPr bwMode="auto">
            <a:xfrm>
              <a:off x="5588062" y="2098386"/>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lnSpc>
                  <a:spcPts val="1700"/>
                </a:lnSpc>
              </a:pPr>
              <a:endParaRPr lang="en-IN" dirty="0"/>
            </a:p>
          </p:txBody>
        </p:sp>
        <p:sp>
          <p:nvSpPr>
            <p:cNvPr id="34" name="TextBox 33">
              <a:extLst>
                <a:ext uri="{FF2B5EF4-FFF2-40B4-BE49-F238E27FC236}">
                  <a16:creationId xmlns:a16="http://schemas.microsoft.com/office/drawing/2014/main" id="{CAFDEBFD-4354-4823-AFD8-4CB8546BAB90}"/>
                </a:ext>
              </a:extLst>
            </p:cNvPr>
            <p:cNvSpPr txBox="1"/>
            <p:nvPr/>
          </p:nvSpPr>
          <p:spPr>
            <a:xfrm>
              <a:off x="5196255" y="3492577"/>
              <a:ext cx="1799490" cy="1601849"/>
            </a:xfrm>
            <a:prstGeom prst="rect">
              <a:avLst/>
            </a:prstGeom>
            <a:noFill/>
          </p:spPr>
          <p:txBody>
            <a:bodyPr wrap="square">
              <a:spAutoFit/>
            </a:bodyPr>
            <a:lstStyle/>
            <a:p>
              <a:pPr marL="0" lvl="0" indent="0" algn="ctr" defTabSz="685800">
                <a:lnSpc>
                  <a:spcPts val="1700"/>
                </a:lnSpc>
                <a:spcBef>
                  <a:spcPts val="0"/>
                </a:spcBef>
              </a:pPr>
              <a:r>
                <a:rPr lang="es-US" sz="1300" dirty="0">
                  <a:solidFill>
                    <a:srgbClr val="00529B"/>
                  </a:solidFill>
                  <a:latin typeface="Arial"/>
                  <a:cs typeface="Arial"/>
                </a:rPr>
                <a:t>Medicare paga un importe fijo por su cobertura a las </a:t>
              </a:r>
              <a:r>
                <a:rPr lang="es-US" sz="1300" b="1" dirty="0">
                  <a:solidFill>
                    <a:srgbClr val="00529B"/>
                  </a:solidFill>
                  <a:latin typeface="Arial"/>
                  <a:cs typeface="Arial"/>
                </a:rPr>
                <a:t>compañías</a:t>
              </a:r>
              <a:r>
                <a:rPr lang="es-US" sz="1300" dirty="0">
                  <a:solidFill>
                    <a:srgbClr val="00529B"/>
                  </a:solidFill>
                  <a:latin typeface="Arial"/>
                  <a:cs typeface="Arial"/>
                </a:rPr>
                <a:t> que ofrecen planes Medicare </a:t>
              </a:r>
              <a:r>
                <a:rPr lang="es-US" sz="1300" dirty="0" err="1">
                  <a:solidFill>
                    <a:srgbClr val="00529B"/>
                  </a:solidFill>
                  <a:latin typeface="Arial"/>
                  <a:cs typeface="Arial"/>
                </a:rPr>
                <a:t>Advantage</a:t>
              </a:r>
              <a:r>
                <a:rPr lang="es-US" sz="1300" dirty="0">
                  <a:solidFill>
                    <a:srgbClr val="00529B"/>
                  </a:solidFill>
                  <a:latin typeface="Arial"/>
                  <a:cs typeface="Arial"/>
                </a:rPr>
                <a:t> todos los meses</a:t>
              </a:r>
            </a:p>
          </p:txBody>
        </p:sp>
        <p:pic>
          <p:nvPicPr>
            <p:cNvPr id="57" name="Graphic 56">
              <a:extLst>
                <a:ext uri="{FF2B5EF4-FFF2-40B4-BE49-F238E27FC236}">
                  <a16:creationId xmlns:a16="http://schemas.microsoft.com/office/drawing/2014/main" id="{0F91CD14-0C74-407A-8B43-953FA905756E}"/>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31539" y="2118222"/>
              <a:ext cx="966482" cy="966482"/>
            </a:xfrm>
            <a:prstGeom prst="rect">
              <a:avLst/>
            </a:prstGeom>
          </p:spPr>
        </p:pic>
      </p:grpSp>
      <p:grpSp>
        <p:nvGrpSpPr>
          <p:cNvPr id="7" name="Group 6" descr="Cuadro 4: Cada plan puede cobrar distintos gastos de bolsillo y tener diferentes normas sobre cómo recibir los servicios (que pueden cambiar cada año) ">
            <a:extLst>
              <a:ext uri="{FF2B5EF4-FFF2-40B4-BE49-F238E27FC236}">
                <a16:creationId xmlns:a16="http://schemas.microsoft.com/office/drawing/2014/main" id="{2EC65D49-25CB-4B05-AA40-2134677D4CE5}"/>
              </a:ext>
            </a:extLst>
          </p:cNvPr>
          <p:cNvGrpSpPr/>
          <p:nvPr/>
        </p:nvGrpSpPr>
        <p:grpSpPr>
          <a:xfrm>
            <a:off x="7358853" y="1984853"/>
            <a:ext cx="2080724" cy="3606878"/>
            <a:chOff x="7358853" y="1984853"/>
            <a:chExt cx="2080724" cy="3606878"/>
          </a:xfrm>
        </p:grpSpPr>
        <p:sp>
          <p:nvSpPr>
            <p:cNvPr id="16" name="Rectangle: Top Corners Rounded 15">
              <a:extLst>
                <a:ext uri="{FF2B5EF4-FFF2-40B4-BE49-F238E27FC236}">
                  <a16:creationId xmlns:a16="http://schemas.microsoft.com/office/drawing/2014/main" id="{494633D8-4CBD-47B7-A1F3-806782A1F786}"/>
                </a:ext>
                <a:ext uri="{C183D7F6-B498-43B3-948B-1728B52AA6E4}">
                  <adec:decorative xmlns:adec="http://schemas.microsoft.com/office/drawing/2017/decorative" val="1"/>
                </a:ext>
              </a:extLst>
            </p:cNvPr>
            <p:cNvSpPr/>
            <p:nvPr/>
          </p:nvSpPr>
          <p:spPr bwMode="auto">
            <a:xfrm flipV="1">
              <a:off x="7358853" y="2526095"/>
              <a:ext cx="2080724" cy="3065636"/>
            </a:xfrm>
            <a:prstGeom prst="round2SameRect">
              <a:avLst/>
            </a:prstGeom>
            <a:noFill/>
            <a:ln w="76200">
              <a:solidFill>
                <a:srgbClr val="4472C4"/>
              </a:solidFill>
            </a:ln>
          </p:spPr>
          <p:txBody>
            <a:bodyPr vert="horz" wrap="square" lIns="91440" tIns="45720" rIns="91440" bIns="45720" numCol="1" rtlCol="0" anchor="t" anchorCtr="0" compatLnSpc="1">
              <a:prstTxWarp prst="textNoShape">
                <a:avLst/>
              </a:prstTxWarp>
            </a:bodyPr>
            <a:lstStyle/>
            <a:p>
              <a:pPr algn="ctr">
                <a:lnSpc>
                  <a:spcPts val="1700"/>
                </a:lnSpc>
              </a:pPr>
              <a:endParaRPr lang="en-IN" dirty="0"/>
            </a:p>
          </p:txBody>
        </p:sp>
        <p:sp>
          <p:nvSpPr>
            <p:cNvPr id="38" name="Oval 37">
              <a:extLst>
                <a:ext uri="{FF2B5EF4-FFF2-40B4-BE49-F238E27FC236}">
                  <a16:creationId xmlns:a16="http://schemas.microsoft.com/office/drawing/2014/main" id="{3498A92C-6147-422F-9155-C0DC9AC081DF}"/>
                </a:ext>
                <a:ext uri="{C183D7F6-B498-43B3-948B-1728B52AA6E4}">
                  <adec:decorative xmlns:adec="http://schemas.microsoft.com/office/drawing/2017/decorative" val="1"/>
                </a:ext>
              </a:extLst>
            </p:cNvPr>
            <p:cNvSpPr/>
            <p:nvPr/>
          </p:nvSpPr>
          <p:spPr bwMode="auto">
            <a:xfrm>
              <a:off x="7741207" y="1984853"/>
              <a:ext cx="1269741" cy="1269741"/>
            </a:xfrm>
            <a:prstGeom prst="ellipse">
              <a:avLst/>
            </a:prstGeom>
            <a:solidFill>
              <a:srgbClr val="4472C4"/>
            </a:solidFill>
            <a:ln>
              <a:noFill/>
            </a:ln>
          </p:spPr>
          <p:txBody>
            <a:bodyPr vert="horz" wrap="square" lIns="91440" tIns="45720" rIns="91440" bIns="45720" numCol="1" rtlCol="0" anchor="t" anchorCtr="0" compatLnSpc="1">
              <a:prstTxWarp prst="textNoShape">
                <a:avLst/>
              </a:prstTxWarp>
            </a:bodyPr>
            <a:lstStyle/>
            <a:p>
              <a:pPr algn="ctr">
                <a:lnSpc>
                  <a:spcPts val="1700"/>
                </a:lnSpc>
              </a:pPr>
              <a:endParaRPr lang="en-IN" dirty="0"/>
            </a:p>
          </p:txBody>
        </p:sp>
        <p:sp>
          <p:nvSpPr>
            <p:cNvPr id="39" name="Oval 38">
              <a:extLst>
                <a:ext uri="{FF2B5EF4-FFF2-40B4-BE49-F238E27FC236}">
                  <a16:creationId xmlns:a16="http://schemas.microsoft.com/office/drawing/2014/main" id="{D3B7BB4C-4EBC-43B8-8B82-179E9B36EDC6}"/>
                </a:ext>
                <a:ext uri="{C183D7F6-B498-43B3-948B-1728B52AA6E4}">
                  <adec:decorative xmlns:adec="http://schemas.microsoft.com/office/drawing/2017/decorative" val="1"/>
                </a:ext>
              </a:extLst>
            </p:cNvPr>
            <p:cNvSpPr/>
            <p:nvPr/>
          </p:nvSpPr>
          <p:spPr bwMode="auto">
            <a:xfrm>
              <a:off x="7851391" y="2095036"/>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lnSpc>
                  <a:spcPts val="1700"/>
                </a:lnSpc>
              </a:pPr>
              <a:endParaRPr lang="en-IN" dirty="0"/>
            </a:p>
          </p:txBody>
        </p:sp>
        <p:sp>
          <p:nvSpPr>
            <p:cNvPr id="40" name="TextBox 39">
              <a:extLst>
                <a:ext uri="{FF2B5EF4-FFF2-40B4-BE49-F238E27FC236}">
                  <a16:creationId xmlns:a16="http://schemas.microsoft.com/office/drawing/2014/main" id="{DC14626C-BC53-4152-A612-EC31F4DAD738}"/>
                </a:ext>
              </a:extLst>
            </p:cNvPr>
            <p:cNvSpPr txBox="1"/>
            <p:nvPr/>
          </p:nvSpPr>
          <p:spPr>
            <a:xfrm>
              <a:off x="7465096" y="3495399"/>
              <a:ext cx="1868237" cy="1601849"/>
            </a:xfrm>
            <a:prstGeom prst="rect">
              <a:avLst/>
            </a:prstGeom>
            <a:noFill/>
          </p:spPr>
          <p:txBody>
            <a:bodyPr wrap="square">
              <a:spAutoFit/>
            </a:bodyPr>
            <a:lstStyle/>
            <a:p>
              <a:pPr marL="0" lvl="0" indent="0" algn="ctr" defTabSz="685800">
                <a:lnSpc>
                  <a:spcPts val="1700"/>
                </a:lnSpc>
                <a:spcBef>
                  <a:spcPts val="0"/>
                </a:spcBef>
              </a:pPr>
              <a:r>
                <a:rPr lang="es-US" sz="1300" dirty="0">
                  <a:solidFill>
                    <a:srgbClr val="00529B"/>
                  </a:solidFill>
                  <a:latin typeface="Arial"/>
                  <a:cs typeface="Arial"/>
                </a:rPr>
                <a:t>Cada plan puede tener diferentes gastos de bolsillo y tener diferentes </a:t>
              </a:r>
              <a:r>
                <a:rPr lang="es-US" sz="1300" b="1" dirty="0">
                  <a:solidFill>
                    <a:srgbClr val="00529B"/>
                  </a:solidFill>
                  <a:latin typeface="Arial"/>
                  <a:cs typeface="Arial"/>
                </a:rPr>
                <a:t>normas</a:t>
              </a:r>
              <a:r>
                <a:rPr lang="es-US" sz="1300" dirty="0">
                  <a:solidFill>
                    <a:srgbClr val="00529B"/>
                  </a:solidFill>
                  <a:latin typeface="Arial"/>
                  <a:cs typeface="Arial"/>
                </a:rPr>
                <a:t> sobre cómo recibir los servicios (que pueden cambiar cada año)</a:t>
              </a:r>
            </a:p>
          </p:txBody>
        </p:sp>
        <p:pic>
          <p:nvPicPr>
            <p:cNvPr id="59" name="Graphic 58">
              <a:extLst>
                <a:ext uri="{FF2B5EF4-FFF2-40B4-BE49-F238E27FC236}">
                  <a16:creationId xmlns:a16="http://schemas.microsoft.com/office/drawing/2014/main" id="{CEDB2E1B-4907-4A54-B0BF-69570F8225B0}"/>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08885" y="2149859"/>
              <a:ext cx="914400" cy="914400"/>
            </a:xfrm>
            <a:prstGeom prst="rect">
              <a:avLst/>
            </a:prstGeom>
          </p:spPr>
        </p:pic>
      </p:grpSp>
      <p:grpSp>
        <p:nvGrpSpPr>
          <p:cNvPr id="13" name="Group 12" descr="Cuadro 5: Los cuidados paliativos están cubiertos, pero por Medicare Original.">
            <a:extLst>
              <a:ext uri="{FF2B5EF4-FFF2-40B4-BE49-F238E27FC236}">
                <a16:creationId xmlns:a16="http://schemas.microsoft.com/office/drawing/2014/main" id="{20357B3D-1C13-4F0C-8A64-98618F4EEFCA}"/>
              </a:ext>
            </a:extLst>
          </p:cNvPr>
          <p:cNvGrpSpPr/>
          <p:nvPr/>
        </p:nvGrpSpPr>
        <p:grpSpPr>
          <a:xfrm>
            <a:off x="9660017" y="1983203"/>
            <a:ext cx="2084832" cy="3608524"/>
            <a:chOff x="9660017" y="1983203"/>
            <a:chExt cx="2084832" cy="3608524"/>
          </a:xfrm>
        </p:grpSpPr>
        <p:sp>
          <p:nvSpPr>
            <p:cNvPr id="15" name="Rectangle: Top Corners Rounded 14">
              <a:extLst>
                <a:ext uri="{FF2B5EF4-FFF2-40B4-BE49-F238E27FC236}">
                  <a16:creationId xmlns:a16="http://schemas.microsoft.com/office/drawing/2014/main" id="{61AEF7F6-28E3-423A-8D61-187AF854D1B8}"/>
                </a:ext>
                <a:ext uri="{C183D7F6-B498-43B3-948B-1728B52AA6E4}">
                  <adec:decorative xmlns:adec="http://schemas.microsoft.com/office/drawing/2017/decorative" val="1"/>
                </a:ext>
              </a:extLst>
            </p:cNvPr>
            <p:cNvSpPr/>
            <p:nvPr/>
          </p:nvSpPr>
          <p:spPr bwMode="auto">
            <a:xfrm flipV="1">
              <a:off x="9660017" y="2526091"/>
              <a:ext cx="2084832" cy="3065636"/>
            </a:xfrm>
            <a:prstGeom prst="round2SameRect">
              <a:avLst/>
            </a:prstGeom>
            <a:noFill/>
            <a:ln w="76200">
              <a:solidFill>
                <a:srgbClr val="0A5EC6"/>
              </a:solidFill>
            </a:ln>
          </p:spPr>
          <p:txBody>
            <a:bodyPr vert="horz" wrap="square" lIns="91440" tIns="45720" rIns="91440" bIns="45720" numCol="1" rtlCol="0" anchor="t" anchorCtr="0" compatLnSpc="1">
              <a:prstTxWarp prst="textNoShape">
                <a:avLst/>
              </a:prstTxWarp>
            </a:bodyPr>
            <a:lstStyle/>
            <a:p>
              <a:pPr algn="ctr">
                <a:lnSpc>
                  <a:spcPts val="1700"/>
                </a:lnSpc>
              </a:pPr>
              <a:endParaRPr lang="en-IN" dirty="0"/>
            </a:p>
          </p:txBody>
        </p:sp>
        <p:sp>
          <p:nvSpPr>
            <p:cNvPr id="44" name="Oval 43">
              <a:extLst>
                <a:ext uri="{FF2B5EF4-FFF2-40B4-BE49-F238E27FC236}">
                  <a16:creationId xmlns:a16="http://schemas.microsoft.com/office/drawing/2014/main" id="{895ED483-F845-41F0-8AC7-EA45D0D95974}"/>
                </a:ext>
                <a:ext uri="{C183D7F6-B498-43B3-948B-1728B52AA6E4}">
                  <adec:decorative xmlns:adec="http://schemas.microsoft.com/office/drawing/2017/decorative" val="1"/>
                </a:ext>
              </a:extLst>
            </p:cNvPr>
            <p:cNvSpPr/>
            <p:nvPr/>
          </p:nvSpPr>
          <p:spPr bwMode="auto">
            <a:xfrm>
              <a:off x="10013624" y="1983203"/>
              <a:ext cx="1269741" cy="1269741"/>
            </a:xfrm>
            <a:prstGeom prst="ellipse">
              <a:avLst/>
            </a:prstGeom>
            <a:solidFill>
              <a:srgbClr val="0A5EC6"/>
            </a:solidFill>
            <a:ln>
              <a:noFill/>
            </a:ln>
          </p:spPr>
          <p:txBody>
            <a:bodyPr vert="horz" wrap="square" lIns="91440" tIns="45720" rIns="91440" bIns="45720" numCol="1" rtlCol="0" anchor="t" anchorCtr="0" compatLnSpc="1">
              <a:prstTxWarp prst="textNoShape">
                <a:avLst/>
              </a:prstTxWarp>
            </a:bodyPr>
            <a:lstStyle/>
            <a:p>
              <a:pPr algn="ctr">
                <a:lnSpc>
                  <a:spcPts val="1700"/>
                </a:lnSpc>
              </a:pPr>
              <a:endParaRPr lang="en-IN" dirty="0"/>
            </a:p>
          </p:txBody>
        </p:sp>
        <p:sp>
          <p:nvSpPr>
            <p:cNvPr id="45" name="Oval 44">
              <a:extLst>
                <a:ext uri="{FF2B5EF4-FFF2-40B4-BE49-F238E27FC236}">
                  <a16:creationId xmlns:a16="http://schemas.microsoft.com/office/drawing/2014/main" id="{4ADA8A60-B2A6-489F-A056-CA5607EB9390}"/>
                </a:ext>
                <a:ext uri="{C183D7F6-B498-43B3-948B-1728B52AA6E4}">
                  <adec:decorative xmlns:adec="http://schemas.microsoft.com/office/drawing/2017/decorative" val="1"/>
                </a:ext>
              </a:extLst>
            </p:cNvPr>
            <p:cNvSpPr/>
            <p:nvPr/>
          </p:nvSpPr>
          <p:spPr bwMode="auto">
            <a:xfrm>
              <a:off x="10124374" y="2093386"/>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lnSpc>
                  <a:spcPts val="1700"/>
                </a:lnSpc>
              </a:pPr>
              <a:endParaRPr lang="en-IN" dirty="0"/>
            </a:p>
          </p:txBody>
        </p:sp>
        <p:sp>
          <p:nvSpPr>
            <p:cNvPr id="46" name="TextBox 45">
              <a:extLst>
                <a:ext uri="{FF2B5EF4-FFF2-40B4-BE49-F238E27FC236}">
                  <a16:creationId xmlns:a16="http://schemas.microsoft.com/office/drawing/2014/main" id="{01344193-8807-4CA2-85B9-243D37CBF4F2}"/>
                </a:ext>
              </a:extLst>
            </p:cNvPr>
            <p:cNvSpPr txBox="1"/>
            <p:nvPr/>
          </p:nvSpPr>
          <p:spPr>
            <a:xfrm>
              <a:off x="9901725" y="3629176"/>
              <a:ext cx="1608648" cy="947824"/>
            </a:xfrm>
            <a:prstGeom prst="rect">
              <a:avLst/>
            </a:prstGeom>
            <a:noFill/>
          </p:spPr>
          <p:txBody>
            <a:bodyPr wrap="square">
              <a:spAutoFit/>
            </a:bodyPr>
            <a:lstStyle/>
            <a:p>
              <a:pPr marL="0" indent="0" algn="ctr" defTabSz="685800">
                <a:lnSpc>
                  <a:spcPts val="1700"/>
                </a:lnSpc>
                <a:spcBef>
                  <a:spcPts val="0"/>
                </a:spcBef>
              </a:pPr>
              <a:r>
                <a:rPr lang="es-US" sz="1300" b="1" dirty="0">
                  <a:solidFill>
                    <a:srgbClr val="00529B"/>
                  </a:solidFill>
                  <a:latin typeface="Arial"/>
                  <a:cs typeface="Arial"/>
                </a:rPr>
                <a:t>Los cuidados paliativos</a:t>
              </a:r>
              <a:r>
                <a:rPr lang="es-US" sz="1300" dirty="0">
                  <a:solidFill>
                    <a:srgbClr val="00529B"/>
                  </a:solidFill>
                  <a:latin typeface="Arial"/>
                  <a:cs typeface="Arial"/>
                </a:rPr>
                <a:t> están cubiertos, pero por Medicare Original</a:t>
              </a:r>
            </a:p>
          </p:txBody>
        </p:sp>
        <p:pic>
          <p:nvPicPr>
            <p:cNvPr id="14" name="Picture 13">
              <a:extLst>
                <a:ext uri="{FF2B5EF4-FFF2-40B4-BE49-F238E27FC236}">
                  <a16:creationId xmlns:a16="http://schemas.microsoft.com/office/drawing/2014/main" id="{35B1DC24-7683-4418-9B6B-4611DE38B649}"/>
                </a:ext>
                <a:ext uri="{C183D7F6-B498-43B3-948B-1728B52AA6E4}">
                  <adec:decorative xmlns:adec="http://schemas.microsoft.com/office/drawing/2017/decorative" val="1"/>
                </a:ext>
              </a:extLst>
            </p:cNvPr>
            <p:cNvPicPr>
              <a:picLocks noChangeAspect="1"/>
            </p:cNvPicPr>
            <p:nvPr/>
          </p:nvPicPr>
          <p:blipFill>
            <a:blip r:embed="rId12">
              <a:duotone>
                <a:schemeClr val="bg2">
                  <a:shade val="45000"/>
                  <a:satMod val="135000"/>
                </a:schemeClr>
                <a:prstClr val="white"/>
              </a:duotone>
              <a:extLst>
                <a:ext uri="{BEBA8EAE-BF5A-486C-A8C5-ECC9F3942E4B}">
                  <a14:imgProps xmlns:a14="http://schemas.microsoft.com/office/drawing/2010/main">
                    <a14:imgLayer r:embed="rId13">
                      <a14:imgEffect>
                        <a14:brightnessContrast bright="100000"/>
                      </a14:imgEffect>
                    </a14:imgLayer>
                  </a14:imgProps>
                </a:ext>
              </a:extLst>
            </a:blip>
            <a:stretch>
              <a:fillRect/>
            </a:stretch>
          </p:blipFill>
          <p:spPr>
            <a:xfrm>
              <a:off x="10263013" y="2149859"/>
              <a:ext cx="727346" cy="872815"/>
            </a:xfrm>
            <a:prstGeom prst="rect">
              <a:avLst/>
            </a:prstGeom>
            <a:noFill/>
          </p:spPr>
        </p:pic>
      </p:grpSp>
      <p:sp>
        <p:nvSpPr>
          <p:cNvPr id="5" name="Slide Number Placeholder 4">
            <a:extLst>
              <a:ext uri="{FF2B5EF4-FFF2-40B4-BE49-F238E27FC236}">
                <a16:creationId xmlns:a16="http://schemas.microsoft.com/office/drawing/2014/main" id="{1D1504A0-3A0F-4299-92C2-8F967D5008BF}"/>
              </a:ext>
            </a:extLst>
          </p:cNvPr>
          <p:cNvSpPr>
            <a:spLocks noGrp="1"/>
          </p:cNvSpPr>
          <p:nvPr>
            <p:ph type="sldNum" sz="quarter" idx="12"/>
          </p:nvPr>
        </p:nvSpPr>
        <p:spPr/>
        <p:txBody>
          <a:bodyPr/>
          <a:lstStyle/>
          <a:p>
            <a:fld id="{0B2D781D-8844-5940-92D1-06EF0A7F581E}" type="slidenum">
              <a:rPr lang="en-US" smtClean="0"/>
              <a:pPr/>
              <a:t>76</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152853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FA849-9CFE-4E17-86DD-47B9274D8D52}"/>
              </a:ext>
            </a:extLst>
          </p:cNvPr>
          <p:cNvSpPr>
            <a:spLocks noGrp="1"/>
          </p:cNvSpPr>
          <p:nvPr>
            <p:ph type="title"/>
          </p:nvPr>
        </p:nvSpPr>
        <p:spPr/>
        <p:txBody>
          <a:bodyPr/>
          <a:lstStyle/>
          <a:p>
            <a:r>
              <a:rPr lang="es-US" dirty="0"/>
              <a:t>¿Cuándo puedo inscribirme en </a:t>
            </a:r>
            <a:br>
              <a:rPr lang="es-US" dirty="0"/>
            </a:br>
            <a:r>
              <a:rPr lang="es-US" dirty="0"/>
              <a:t>un plan Medicare </a:t>
            </a:r>
            <a:r>
              <a:rPr lang="es-US" dirty="0" err="1"/>
              <a:t>Advantage</a:t>
            </a:r>
            <a:r>
              <a:rPr lang="es-US" dirty="0"/>
              <a:t>?</a:t>
            </a:r>
          </a:p>
        </p:txBody>
      </p:sp>
      <p:grpSp>
        <p:nvGrpSpPr>
          <p:cNvPr id="6" name="Question 1" descr="Pregunta 1: ¿Cuándo puedo inscribirme en un plan Medicare Advantage?  ">
            <a:extLst>
              <a:ext uri="{FF2B5EF4-FFF2-40B4-BE49-F238E27FC236}">
                <a16:creationId xmlns:a16="http://schemas.microsoft.com/office/drawing/2014/main" id="{3AB9B469-0B82-425E-85A6-0D41C5E4FE72}"/>
              </a:ext>
            </a:extLst>
          </p:cNvPr>
          <p:cNvGrpSpPr/>
          <p:nvPr/>
        </p:nvGrpSpPr>
        <p:grpSpPr>
          <a:xfrm>
            <a:off x="1030705" y="1359975"/>
            <a:ext cx="5201371" cy="1447536"/>
            <a:chOff x="1030705" y="1379068"/>
            <a:chExt cx="5201371" cy="1280160"/>
          </a:xfrm>
        </p:grpSpPr>
        <p:sp>
          <p:nvSpPr>
            <p:cNvPr id="7" name="Rectangle: Rounded Corners 6">
              <a:extLst>
                <a:ext uri="{FF2B5EF4-FFF2-40B4-BE49-F238E27FC236}">
                  <a16:creationId xmlns:a16="http://schemas.microsoft.com/office/drawing/2014/main" id="{B69EEA53-ABF4-4EEC-871D-2470BFEE4CA0}"/>
                </a:ext>
                <a:ext uri="{C183D7F6-B498-43B3-948B-1728B52AA6E4}">
                  <adec:decorative xmlns:adec="http://schemas.microsoft.com/office/drawing/2017/decorative" val="1"/>
                </a:ext>
              </a:extLst>
            </p:cNvPr>
            <p:cNvSpPr/>
            <p:nvPr/>
          </p:nvSpPr>
          <p:spPr>
            <a:xfrm>
              <a:off x="1030705" y="1379068"/>
              <a:ext cx="4846320" cy="128016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b="1" dirty="0">
                <a:ln>
                  <a:noFill/>
                </a:ln>
                <a:solidFill>
                  <a:srgbClr val="2F5597"/>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CC54E8A-0BAB-48AF-8B42-A00B750C47F4}"/>
                </a:ext>
              </a:extLst>
            </p:cNvPr>
            <p:cNvSpPr/>
            <p:nvPr/>
          </p:nvSpPr>
          <p:spPr>
            <a:xfrm>
              <a:off x="1030705" y="1677277"/>
              <a:ext cx="4846320" cy="646331"/>
            </a:xfrm>
            <a:prstGeom prst="rect">
              <a:avLst/>
            </a:prstGeom>
          </p:spPr>
          <p:txBody>
            <a:bodyPr wrap="square" lIns="182880">
              <a:spAutoFit/>
            </a:bodyPr>
            <a:lstStyle/>
            <a:p>
              <a:r>
                <a:rPr lang="es-US" b="1">
                  <a:solidFill>
                    <a:srgbClr val="00529B"/>
                  </a:solidFill>
                  <a:latin typeface="Arial"/>
                  <a:cs typeface="Arial"/>
                </a:rPr>
                <a:t>¿Cuándo puedo inscribirme en un plan Medicare Advantage?</a:t>
              </a:r>
            </a:p>
          </p:txBody>
        </p:sp>
        <p:pic>
          <p:nvPicPr>
            <p:cNvPr id="9" name="Picture 8">
              <a:extLst>
                <a:ext uri="{FF2B5EF4-FFF2-40B4-BE49-F238E27FC236}">
                  <a16:creationId xmlns:a16="http://schemas.microsoft.com/office/drawing/2014/main" id="{CFF358BC-FCDF-4A00-AF2E-81D398FB9C8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1153" y="1570167"/>
              <a:ext cx="310923" cy="944962"/>
            </a:xfrm>
            <a:prstGeom prst="rect">
              <a:avLst/>
            </a:prstGeom>
          </p:spPr>
        </p:pic>
      </p:grpSp>
      <p:grpSp>
        <p:nvGrpSpPr>
          <p:cNvPr id="10" name="Answer 1" descr="Respuesta 1: Puede inscribirse cuando es elegible por primera vez para Medicare, por lo general durante su Período de Inscripción Inicial (IEP), que comienza 3 meses antes de que califique inicialmente tanto para la Parte A como para la Parte B.  ">
            <a:extLst>
              <a:ext uri="{FF2B5EF4-FFF2-40B4-BE49-F238E27FC236}">
                <a16:creationId xmlns:a16="http://schemas.microsoft.com/office/drawing/2014/main" id="{7B9898E5-DAAC-4A34-9AAA-BBF6F825BD73}"/>
              </a:ext>
            </a:extLst>
          </p:cNvPr>
          <p:cNvGrpSpPr/>
          <p:nvPr/>
        </p:nvGrpSpPr>
        <p:grpSpPr>
          <a:xfrm>
            <a:off x="6349555" y="1361504"/>
            <a:ext cx="4856035" cy="1447536"/>
            <a:chOff x="6349555" y="1378701"/>
            <a:chExt cx="4856035" cy="1280160"/>
          </a:xfrm>
        </p:grpSpPr>
        <p:sp>
          <p:nvSpPr>
            <p:cNvPr id="11" name="Item 1 - A">
              <a:extLst>
                <a:ext uri="{FF2B5EF4-FFF2-40B4-BE49-F238E27FC236}">
                  <a16:creationId xmlns:a16="http://schemas.microsoft.com/office/drawing/2014/main" id="{A736A376-2CA9-4F37-B308-8C4A0CA7222F}"/>
                </a:ext>
              </a:extLst>
            </p:cNvPr>
            <p:cNvSpPr/>
            <p:nvPr/>
          </p:nvSpPr>
          <p:spPr>
            <a:xfrm>
              <a:off x="6349555" y="1378701"/>
              <a:ext cx="4846320" cy="128016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12" name="Rectangle 11">
              <a:extLst>
                <a:ext uri="{FF2B5EF4-FFF2-40B4-BE49-F238E27FC236}">
                  <a16:creationId xmlns:a16="http://schemas.microsoft.com/office/drawing/2014/main" id="{CA8A7B8A-AA52-4B9C-B7BD-1A9FE6BBFDC0}"/>
                </a:ext>
              </a:extLst>
            </p:cNvPr>
            <p:cNvSpPr/>
            <p:nvPr/>
          </p:nvSpPr>
          <p:spPr>
            <a:xfrm>
              <a:off x="6383161" y="1432222"/>
              <a:ext cx="4822429" cy="1170412"/>
            </a:xfrm>
            <a:prstGeom prst="rect">
              <a:avLst/>
            </a:prstGeom>
          </p:spPr>
          <p:txBody>
            <a:bodyPr wrap="square" lIns="182880">
              <a:spAutoFit/>
            </a:bodyPr>
            <a:lstStyle/>
            <a:p>
              <a:r>
                <a:rPr lang="es-US" sz="1600" dirty="0">
                  <a:solidFill>
                    <a:srgbClr val="00529B"/>
                  </a:solidFill>
                  <a:latin typeface="Arial"/>
                  <a:cs typeface="Arial"/>
                </a:rPr>
                <a:t>Puede inscribirse cuando es elegible por primera vez para Medicare, por lo general durante su Período de Inscripción Inicial (IEP), que comienza 3 meses antes de que califique inicialmente tanto para la Parte A como para la Parte B.</a:t>
              </a:r>
            </a:p>
          </p:txBody>
        </p:sp>
      </p:grpSp>
      <p:grpSp>
        <p:nvGrpSpPr>
          <p:cNvPr id="13" name="Question 2" descr="Pregunta 2: ¿Qué sucede si tengo la Parte A y solicito la Parte B durante un Período de Inscripción General (GEP)?  ">
            <a:extLst>
              <a:ext uri="{FF2B5EF4-FFF2-40B4-BE49-F238E27FC236}">
                <a16:creationId xmlns:a16="http://schemas.microsoft.com/office/drawing/2014/main" id="{B1A84932-31FF-4395-966E-EA41EFB2EE9C}"/>
              </a:ext>
            </a:extLst>
          </p:cNvPr>
          <p:cNvGrpSpPr/>
          <p:nvPr/>
        </p:nvGrpSpPr>
        <p:grpSpPr>
          <a:xfrm>
            <a:off x="1020991" y="3006935"/>
            <a:ext cx="5191114" cy="1280160"/>
            <a:chOff x="1020991" y="2853752"/>
            <a:chExt cx="5191114" cy="1280160"/>
          </a:xfrm>
        </p:grpSpPr>
        <p:sp>
          <p:nvSpPr>
            <p:cNvPr id="14" name="Rectangle: Rounded Corners 13">
              <a:extLst>
                <a:ext uri="{FF2B5EF4-FFF2-40B4-BE49-F238E27FC236}">
                  <a16:creationId xmlns:a16="http://schemas.microsoft.com/office/drawing/2014/main" id="{B3DC22B1-ADB4-4239-93E4-8403E8D5AD2F}"/>
                </a:ext>
                <a:ext uri="{C183D7F6-B498-43B3-948B-1728B52AA6E4}">
                  <adec:decorative xmlns:adec="http://schemas.microsoft.com/office/drawing/2017/decorative" val="1"/>
                </a:ext>
              </a:extLst>
            </p:cNvPr>
            <p:cNvSpPr/>
            <p:nvPr/>
          </p:nvSpPr>
          <p:spPr>
            <a:xfrm>
              <a:off x="1020991" y="2853752"/>
              <a:ext cx="4846320" cy="128016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71F4BBBD-2996-4FC0-85DF-FA280599098D}"/>
                </a:ext>
              </a:extLst>
            </p:cNvPr>
            <p:cNvSpPr/>
            <p:nvPr/>
          </p:nvSpPr>
          <p:spPr>
            <a:xfrm>
              <a:off x="1041884" y="3054608"/>
              <a:ext cx="4761782" cy="923330"/>
            </a:xfrm>
            <a:prstGeom prst="rect">
              <a:avLst/>
            </a:prstGeom>
          </p:spPr>
          <p:txBody>
            <a:bodyPr wrap="square" lIns="182880">
              <a:spAutoFit/>
            </a:bodyPr>
            <a:lstStyle/>
            <a:p>
              <a:r>
                <a:rPr lang="es-US" b="1">
                  <a:solidFill>
                    <a:srgbClr val="00529B"/>
                  </a:solidFill>
                  <a:latin typeface="Arial"/>
                  <a:cs typeface="Arial"/>
                </a:rPr>
                <a:t>¿Qué sucede si tengo la Parte A y solicito la Parte B durante un Período de Inscripción General (GEP)?</a:t>
              </a:r>
            </a:p>
          </p:txBody>
        </p:sp>
        <p:pic>
          <p:nvPicPr>
            <p:cNvPr id="16" name="Picture 15">
              <a:extLst>
                <a:ext uri="{FF2B5EF4-FFF2-40B4-BE49-F238E27FC236}">
                  <a16:creationId xmlns:a16="http://schemas.microsoft.com/office/drawing/2014/main" id="{164971DA-0F3A-4737-A961-F60E525D0F6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01182" y="3034671"/>
              <a:ext cx="310923" cy="944962"/>
            </a:xfrm>
            <a:prstGeom prst="rect">
              <a:avLst/>
            </a:prstGeom>
          </p:spPr>
        </p:pic>
      </p:grpSp>
      <p:grpSp>
        <p:nvGrpSpPr>
          <p:cNvPr id="17" name="Answer 2" descr="Respuesta 2: Puede unirse a un plan Medicare Advantage con o sin cobertura de medicamentos.  ">
            <a:extLst>
              <a:ext uri="{FF2B5EF4-FFF2-40B4-BE49-F238E27FC236}">
                <a16:creationId xmlns:a16="http://schemas.microsoft.com/office/drawing/2014/main" id="{F6AB4B32-655D-44C4-A53E-D973CBB29143}"/>
              </a:ext>
            </a:extLst>
          </p:cNvPr>
          <p:cNvGrpSpPr/>
          <p:nvPr/>
        </p:nvGrpSpPr>
        <p:grpSpPr>
          <a:xfrm>
            <a:off x="6339840" y="2994677"/>
            <a:ext cx="4856035" cy="1280160"/>
            <a:chOff x="6349555" y="4393258"/>
            <a:chExt cx="4856035" cy="1280160"/>
          </a:xfrm>
        </p:grpSpPr>
        <p:sp>
          <p:nvSpPr>
            <p:cNvPr id="18" name="Item 3 - A">
              <a:extLst>
                <a:ext uri="{FF2B5EF4-FFF2-40B4-BE49-F238E27FC236}">
                  <a16:creationId xmlns:a16="http://schemas.microsoft.com/office/drawing/2014/main" id="{75615667-4AC1-4E82-8444-915BE06E9621}"/>
                </a:ext>
              </a:extLst>
            </p:cNvPr>
            <p:cNvSpPr/>
            <p:nvPr/>
          </p:nvSpPr>
          <p:spPr>
            <a:xfrm>
              <a:off x="6349555" y="4393258"/>
              <a:ext cx="4846320" cy="128016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811E3967-B38C-4BA9-9A8C-BFCA1737EF18}"/>
                </a:ext>
              </a:extLst>
            </p:cNvPr>
            <p:cNvSpPr/>
            <p:nvPr/>
          </p:nvSpPr>
          <p:spPr>
            <a:xfrm>
              <a:off x="6383161" y="4689648"/>
              <a:ext cx="4822429" cy="646331"/>
            </a:xfrm>
            <a:prstGeom prst="rect">
              <a:avLst/>
            </a:prstGeom>
          </p:spPr>
          <p:txBody>
            <a:bodyPr wrap="square" lIns="182880">
              <a:spAutoFit/>
            </a:bodyPr>
            <a:lstStyle/>
            <a:p>
              <a:r>
                <a:rPr lang="es-US" dirty="0">
                  <a:solidFill>
                    <a:srgbClr val="00529B"/>
                  </a:solidFill>
                  <a:latin typeface="Arial"/>
                  <a:cs typeface="Arial"/>
                </a:rPr>
                <a:t>Puede unirse a un plan Medicare </a:t>
              </a:r>
              <a:r>
                <a:rPr lang="es-US" dirty="0" err="1">
                  <a:solidFill>
                    <a:srgbClr val="00529B"/>
                  </a:solidFill>
                  <a:latin typeface="Arial"/>
                  <a:cs typeface="Arial"/>
                </a:rPr>
                <a:t>Advantage</a:t>
              </a:r>
              <a:r>
                <a:rPr lang="es-US" dirty="0">
                  <a:solidFill>
                    <a:srgbClr val="00529B"/>
                  </a:solidFill>
                  <a:latin typeface="Arial"/>
                  <a:cs typeface="Arial"/>
                </a:rPr>
                <a:t> con o sin cobertura de medicamentos.</a:t>
              </a:r>
            </a:p>
          </p:txBody>
        </p:sp>
      </p:grpSp>
      <p:grpSp>
        <p:nvGrpSpPr>
          <p:cNvPr id="20" name="Question 3" descr="Pregunta 3: Si soy nuevo en Medicare y me inscribo en un plan Medicare Advantage, ¿cuándo puedo hacer un cambio?    ">
            <a:extLst>
              <a:ext uri="{FF2B5EF4-FFF2-40B4-BE49-F238E27FC236}">
                <a16:creationId xmlns:a16="http://schemas.microsoft.com/office/drawing/2014/main" id="{E3AAC541-E20C-45E1-B72D-BD326757A1D5}"/>
              </a:ext>
            </a:extLst>
          </p:cNvPr>
          <p:cNvGrpSpPr/>
          <p:nvPr/>
        </p:nvGrpSpPr>
        <p:grpSpPr>
          <a:xfrm>
            <a:off x="1030706" y="4497781"/>
            <a:ext cx="5187760" cy="1463040"/>
            <a:chOff x="1030706" y="4367846"/>
            <a:chExt cx="5187760" cy="1463040"/>
          </a:xfrm>
        </p:grpSpPr>
        <p:sp>
          <p:nvSpPr>
            <p:cNvPr id="21" name="Rectangle: Rounded Corners 20">
              <a:extLst>
                <a:ext uri="{FF2B5EF4-FFF2-40B4-BE49-F238E27FC236}">
                  <a16:creationId xmlns:a16="http://schemas.microsoft.com/office/drawing/2014/main" id="{A56A89B2-12F8-4131-BDD0-594ECB6212A0}"/>
                </a:ext>
                <a:ext uri="{C183D7F6-B498-43B3-948B-1728B52AA6E4}">
                  <adec:decorative xmlns:adec="http://schemas.microsoft.com/office/drawing/2017/decorative" val="1"/>
                </a:ext>
              </a:extLst>
            </p:cNvPr>
            <p:cNvSpPr/>
            <p:nvPr/>
          </p:nvSpPr>
          <p:spPr>
            <a:xfrm>
              <a:off x="1030706" y="4367846"/>
              <a:ext cx="4846320" cy="146304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BE333481-734C-40B9-A8E7-C728751F37AA}"/>
                </a:ext>
              </a:extLst>
            </p:cNvPr>
            <p:cNvSpPr/>
            <p:nvPr/>
          </p:nvSpPr>
          <p:spPr>
            <a:xfrm>
              <a:off x="1075398" y="4548028"/>
              <a:ext cx="4728268" cy="1200329"/>
            </a:xfrm>
            <a:prstGeom prst="rect">
              <a:avLst/>
            </a:prstGeom>
          </p:spPr>
          <p:txBody>
            <a:bodyPr wrap="square" lIns="182880">
              <a:spAutoFit/>
            </a:bodyPr>
            <a:lstStyle/>
            <a:p>
              <a:r>
                <a:rPr lang="es-US" b="1">
                  <a:solidFill>
                    <a:srgbClr val="00529B"/>
                  </a:solidFill>
                  <a:latin typeface="Arial"/>
                  <a:cs typeface="Arial"/>
                </a:rPr>
                <a:t>Si soy nuevo en Medicare y me inscribo en un plan Medicare Advantage, ¿cuándo puedo hacer un cambio? </a:t>
              </a:r>
            </a:p>
            <a:p>
              <a:endParaRPr lang="en-US" b="1" dirty="0">
                <a:solidFill>
                  <a:srgbClr val="00529B"/>
                </a:solidFill>
                <a:latin typeface="Arial"/>
                <a:cs typeface="Arial"/>
              </a:endParaRPr>
            </a:p>
          </p:txBody>
        </p:sp>
        <p:pic>
          <p:nvPicPr>
            <p:cNvPr id="23" name="Picture 22">
              <a:extLst>
                <a:ext uri="{FF2B5EF4-FFF2-40B4-BE49-F238E27FC236}">
                  <a16:creationId xmlns:a16="http://schemas.microsoft.com/office/drawing/2014/main" id="{10C4F949-CF63-4EA2-A604-104541212C7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07543" y="4645901"/>
              <a:ext cx="310923" cy="944962"/>
            </a:xfrm>
            <a:prstGeom prst="rect">
              <a:avLst/>
            </a:prstGeom>
          </p:spPr>
        </p:pic>
      </p:grpSp>
      <p:grpSp>
        <p:nvGrpSpPr>
          <p:cNvPr id="24" name="Answer 3" descr="Respuesta 3: Puede hacer cambios durante el Período de Inscripción Abierta anual, un OEP de Medicare Advantage o un SEP.  ">
            <a:extLst>
              <a:ext uri="{FF2B5EF4-FFF2-40B4-BE49-F238E27FC236}">
                <a16:creationId xmlns:a16="http://schemas.microsoft.com/office/drawing/2014/main" id="{8E226155-683E-4ED6-AAC5-4D3EE853C6C1}"/>
              </a:ext>
            </a:extLst>
          </p:cNvPr>
          <p:cNvGrpSpPr/>
          <p:nvPr/>
        </p:nvGrpSpPr>
        <p:grpSpPr>
          <a:xfrm>
            <a:off x="6349555" y="4497712"/>
            <a:ext cx="4846320" cy="1463040"/>
            <a:chOff x="6349555" y="2785021"/>
            <a:chExt cx="4846320" cy="1463040"/>
          </a:xfrm>
        </p:grpSpPr>
        <p:sp>
          <p:nvSpPr>
            <p:cNvPr id="25" name="Item 2 - A">
              <a:extLst>
                <a:ext uri="{FF2B5EF4-FFF2-40B4-BE49-F238E27FC236}">
                  <a16:creationId xmlns:a16="http://schemas.microsoft.com/office/drawing/2014/main" id="{72E6AA66-0D35-4F3E-B511-C806D5D76BC3}"/>
                </a:ext>
              </a:extLst>
            </p:cNvPr>
            <p:cNvSpPr/>
            <p:nvPr/>
          </p:nvSpPr>
          <p:spPr>
            <a:xfrm>
              <a:off x="6349555" y="2785021"/>
              <a:ext cx="4846320" cy="146304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E6668401-968D-40AA-A1B9-9F8523668757}"/>
                </a:ext>
              </a:extLst>
            </p:cNvPr>
            <p:cNvSpPr/>
            <p:nvPr/>
          </p:nvSpPr>
          <p:spPr>
            <a:xfrm>
              <a:off x="6383161" y="3005541"/>
              <a:ext cx="4812714" cy="923330"/>
            </a:xfrm>
            <a:prstGeom prst="rect">
              <a:avLst/>
            </a:prstGeom>
          </p:spPr>
          <p:txBody>
            <a:bodyPr wrap="square" lIns="182880">
              <a:spAutoFit/>
            </a:bodyPr>
            <a:lstStyle/>
            <a:p>
              <a:r>
                <a:rPr lang="es-US" dirty="0">
                  <a:solidFill>
                    <a:srgbClr val="00529B"/>
                  </a:solidFill>
                  <a:latin typeface="Arial"/>
                  <a:cs typeface="Arial"/>
                </a:rPr>
                <a:t>Puede hacer cambios durante el Período </a:t>
              </a:r>
              <a:br>
                <a:rPr lang="es-US" dirty="0">
                  <a:solidFill>
                    <a:srgbClr val="00529B"/>
                  </a:solidFill>
                  <a:latin typeface="Arial"/>
                  <a:cs typeface="Arial"/>
                </a:rPr>
              </a:br>
              <a:r>
                <a:rPr lang="es-US" dirty="0">
                  <a:solidFill>
                    <a:srgbClr val="00529B"/>
                  </a:solidFill>
                  <a:latin typeface="Arial"/>
                  <a:cs typeface="Arial"/>
                </a:rPr>
                <a:t>de Inscripción Abierta anual, un OEP de Medicare </a:t>
              </a:r>
              <a:r>
                <a:rPr lang="es-US" dirty="0" err="1">
                  <a:solidFill>
                    <a:srgbClr val="00529B"/>
                  </a:solidFill>
                  <a:latin typeface="Arial"/>
                  <a:cs typeface="Arial"/>
                </a:rPr>
                <a:t>Advantage</a:t>
              </a:r>
              <a:r>
                <a:rPr lang="es-US" dirty="0">
                  <a:solidFill>
                    <a:srgbClr val="00529B"/>
                  </a:solidFill>
                  <a:latin typeface="Arial"/>
                  <a:cs typeface="Arial"/>
                </a:rPr>
                <a:t> o un SEP.</a:t>
              </a:r>
            </a:p>
          </p:txBody>
        </p:sp>
      </p:grpSp>
      <p:sp>
        <p:nvSpPr>
          <p:cNvPr id="29" name="Slide Number Placeholder 28">
            <a:extLst>
              <a:ext uri="{FF2B5EF4-FFF2-40B4-BE49-F238E27FC236}">
                <a16:creationId xmlns:a16="http://schemas.microsoft.com/office/drawing/2014/main" id="{3B43B98F-D0B8-4A45-AAA8-84996C4C2317}"/>
              </a:ext>
            </a:extLst>
          </p:cNvPr>
          <p:cNvSpPr>
            <a:spLocks noGrp="1"/>
          </p:cNvSpPr>
          <p:nvPr>
            <p:ph type="sldNum" sz="quarter" idx="12"/>
          </p:nvPr>
        </p:nvSpPr>
        <p:spPr/>
        <p:txBody>
          <a:bodyPr/>
          <a:lstStyle/>
          <a:p>
            <a:fld id="{48F63A3B-78C7-47BE-AE5E-E10140E04643}" type="slidenum">
              <a:rPr lang="en-US" smtClean="0"/>
              <a:pPr/>
              <a:t>77</a:t>
            </a:fld>
            <a:endParaRPr lang="en-US"/>
          </a:p>
        </p:txBody>
      </p:sp>
      <p:sp>
        <p:nvSpPr>
          <p:cNvPr id="5" name="Footer Placeholder 4">
            <a:extLst>
              <a:ext uri="{FF2B5EF4-FFF2-40B4-BE49-F238E27FC236}">
                <a16:creationId xmlns:a16="http://schemas.microsoft.com/office/drawing/2014/main" id="{7386F845-E2AA-4660-AA04-226FB6A3BF79}"/>
              </a:ext>
            </a:extLst>
          </p:cNvPr>
          <p:cNvSpPr>
            <a:spLocks noGrp="1"/>
          </p:cNvSpPr>
          <p:nvPr>
            <p:ph type="ftr" sz="quarter" idx="11"/>
          </p:nvPr>
        </p:nvSpPr>
        <p:spPr/>
        <p:txBody>
          <a:bodyPr/>
          <a:lstStyle/>
          <a:p>
            <a:r>
              <a:rPr lang="es-US"/>
              <a:t>Comenzando con Medicare</a:t>
            </a:r>
          </a:p>
        </p:txBody>
      </p:sp>
      <p:sp>
        <p:nvSpPr>
          <p:cNvPr id="4" name="Date Placeholder 3">
            <a:extLst>
              <a:ext uri="{FF2B5EF4-FFF2-40B4-BE49-F238E27FC236}">
                <a16:creationId xmlns:a16="http://schemas.microsoft.com/office/drawing/2014/main" id="{864FDFE8-0CF0-425B-B3C2-E4D4886AAC9C}"/>
              </a:ext>
            </a:extLst>
          </p:cNvPr>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391593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US" sz="2800" dirty="0"/>
              <a:t>¿Cuándo puedo inscribirme en un plan Medicare </a:t>
            </a:r>
            <a:r>
              <a:rPr lang="es-US" sz="2800" dirty="0" err="1"/>
              <a:t>Advantage</a:t>
            </a:r>
            <a:r>
              <a:rPr lang="es-US" sz="2800" dirty="0"/>
              <a:t>? </a:t>
            </a:r>
            <a:br>
              <a:rPr lang="es-US" sz="2800" dirty="0"/>
            </a:br>
            <a:r>
              <a:rPr lang="es-US" sz="2800" dirty="0"/>
              <a:t>(continuación)</a:t>
            </a:r>
          </a:p>
        </p:txBody>
      </p:sp>
      <p:grpSp>
        <p:nvGrpSpPr>
          <p:cNvPr id="29" name="Question 1" descr="Pregunta 1: ¿Puedo inscribirme durante el Período de Inscripción Abierta (OEP, por sus siglas en inglés) anual de Medicare?">
            <a:extLst>
              <a:ext uri="{FF2B5EF4-FFF2-40B4-BE49-F238E27FC236}">
                <a16:creationId xmlns:a16="http://schemas.microsoft.com/office/drawing/2014/main" id="{E1161436-0A1B-4C31-AE5D-258E41C4B94B}"/>
              </a:ext>
            </a:extLst>
          </p:cNvPr>
          <p:cNvGrpSpPr/>
          <p:nvPr/>
        </p:nvGrpSpPr>
        <p:grpSpPr>
          <a:xfrm>
            <a:off x="1178915" y="1480043"/>
            <a:ext cx="5196752" cy="1280160"/>
            <a:chOff x="1178915" y="1480043"/>
            <a:chExt cx="5196752" cy="1280160"/>
          </a:xfrm>
        </p:grpSpPr>
        <p:sp>
          <p:nvSpPr>
            <p:cNvPr id="30" name="Rectangle: Rounded Corners 29">
              <a:extLst>
                <a:ext uri="{FF2B5EF4-FFF2-40B4-BE49-F238E27FC236}">
                  <a16:creationId xmlns:a16="http://schemas.microsoft.com/office/drawing/2014/main" id="{830B7EF5-EA1A-433C-821D-6E8D5E760B51}"/>
                </a:ext>
                <a:ext uri="{C183D7F6-B498-43B3-948B-1728B52AA6E4}">
                  <adec:decorative xmlns:adec="http://schemas.microsoft.com/office/drawing/2017/decorative" val="1"/>
                </a:ext>
              </a:extLst>
            </p:cNvPr>
            <p:cNvSpPr/>
            <p:nvPr/>
          </p:nvSpPr>
          <p:spPr>
            <a:xfrm>
              <a:off x="1178915" y="1480043"/>
              <a:ext cx="4846320" cy="128016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b="1" dirty="0">
                <a:ln>
                  <a:noFill/>
                </a:ln>
                <a:solidFill>
                  <a:srgbClr val="2F5597"/>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B7D84E5B-D752-4CBA-81E7-7B4DF2698A4B}"/>
                </a:ext>
              </a:extLst>
            </p:cNvPr>
            <p:cNvSpPr/>
            <p:nvPr/>
          </p:nvSpPr>
          <p:spPr>
            <a:xfrm>
              <a:off x="1178915" y="1661057"/>
              <a:ext cx="4846320" cy="646331"/>
            </a:xfrm>
            <a:prstGeom prst="rect">
              <a:avLst/>
            </a:prstGeom>
          </p:spPr>
          <p:txBody>
            <a:bodyPr wrap="square" lIns="182880">
              <a:spAutoFit/>
            </a:bodyPr>
            <a:lstStyle/>
            <a:p>
              <a:r>
                <a:rPr lang="es-US" b="1">
                  <a:solidFill>
                    <a:srgbClr val="00529B"/>
                  </a:solidFill>
                  <a:latin typeface="Arial"/>
                  <a:cs typeface="Arial"/>
                </a:rPr>
                <a:t>¿Puedo inscribirme durante el Período de Inscripción Abierta (OEP, por sus siglas en inglés) anual de Medicare? </a:t>
              </a:r>
            </a:p>
          </p:txBody>
        </p:sp>
        <p:pic>
          <p:nvPicPr>
            <p:cNvPr id="32" name="Picture 31">
              <a:extLst>
                <a:ext uri="{FF2B5EF4-FFF2-40B4-BE49-F238E27FC236}">
                  <a16:creationId xmlns:a16="http://schemas.microsoft.com/office/drawing/2014/main" id="{9D1C6477-6871-4ABD-8737-5AB51AF41F0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64744" y="1670104"/>
              <a:ext cx="310923" cy="944962"/>
            </a:xfrm>
            <a:prstGeom prst="rect">
              <a:avLst/>
            </a:prstGeom>
          </p:spPr>
        </p:pic>
      </p:grpSp>
      <p:grpSp>
        <p:nvGrpSpPr>
          <p:cNvPr id="33" name="Answer 1" descr="Respuesta 1: Sí. Puede inscribirse, cambiar o cancelar su plan durante el OEP, del 15 de octubre al 7 de diciembre. La cobertura comienza el 1 de enero.  ">
            <a:extLst>
              <a:ext uri="{FF2B5EF4-FFF2-40B4-BE49-F238E27FC236}">
                <a16:creationId xmlns:a16="http://schemas.microsoft.com/office/drawing/2014/main" id="{3FF7D406-6752-4598-A650-1D12BE2AB355}"/>
              </a:ext>
            </a:extLst>
          </p:cNvPr>
          <p:cNvGrpSpPr/>
          <p:nvPr/>
        </p:nvGrpSpPr>
        <p:grpSpPr>
          <a:xfrm>
            <a:off x="6497765" y="1479676"/>
            <a:ext cx="4846320" cy="1280160"/>
            <a:chOff x="6349555" y="1378701"/>
            <a:chExt cx="4846320" cy="1280160"/>
          </a:xfrm>
        </p:grpSpPr>
        <p:sp>
          <p:nvSpPr>
            <p:cNvPr id="34" name="Item 1 - A">
              <a:extLst>
                <a:ext uri="{FF2B5EF4-FFF2-40B4-BE49-F238E27FC236}">
                  <a16:creationId xmlns:a16="http://schemas.microsoft.com/office/drawing/2014/main" id="{3E5EC93A-E186-41F4-AAD5-B5A7E6DC5400}"/>
                </a:ext>
              </a:extLst>
            </p:cNvPr>
            <p:cNvSpPr/>
            <p:nvPr/>
          </p:nvSpPr>
          <p:spPr>
            <a:xfrm>
              <a:off x="6349555" y="1378701"/>
              <a:ext cx="4846320" cy="128016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35" name="Rectangle 34">
              <a:extLst>
                <a:ext uri="{FF2B5EF4-FFF2-40B4-BE49-F238E27FC236}">
                  <a16:creationId xmlns:a16="http://schemas.microsoft.com/office/drawing/2014/main" id="{8570BDD5-7EB5-4CCA-9187-EDF2FFA921EE}"/>
                </a:ext>
              </a:extLst>
            </p:cNvPr>
            <p:cNvSpPr/>
            <p:nvPr/>
          </p:nvSpPr>
          <p:spPr>
            <a:xfrm>
              <a:off x="6373446" y="1430586"/>
              <a:ext cx="4822429" cy="923330"/>
            </a:xfrm>
            <a:prstGeom prst="rect">
              <a:avLst/>
            </a:prstGeom>
          </p:spPr>
          <p:txBody>
            <a:bodyPr wrap="square" lIns="182880">
              <a:spAutoFit/>
            </a:bodyPr>
            <a:lstStyle/>
            <a:p>
              <a:r>
                <a:rPr lang="es-US" dirty="0">
                  <a:solidFill>
                    <a:srgbClr val="00529B"/>
                  </a:solidFill>
                  <a:latin typeface="Arial"/>
                  <a:cs typeface="Arial"/>
                </a:rPr>
                <a:t>Sí. Puede inscribirse, cambiar o cancelar su plan durante el OEP, del 15 de octubre al 7 de diciembre. La cobertura comienza el 1 de enero.</a:t>
              </a:r>
            </a:p>
          </p:txBody>
        </p:sp>
      </p:grpSp>
      <p:grpSp>
        <p:nvGrpSpPr>
          <p:cNvPr id="36" name="Question 2" descr="Pregunta 2: ¿Tendré un Período de Inscripción Especial (SEP)?   ">
            <a:extLst>
              <a:ext uri="{FF2B5EF4-FFF2-40B4-BE49-F238E27FC236}">
                <a16:creationId xmlns:a16="http://schemas.microsoft.com/office/drawing/2014/main" id="{8B474078-01C2-496C-BE94-37A917560E22}"/>
              </a:ext>
            </a:extLst>
          </p:cNvPr>
          <p:cNvGrpSpPr/>
          <p:nvPr/>
        </p:nvGrpSpPr>
        <p:grpSpPr>
          <a:xfrm>
            <a:off x="1178916" y="2918613"/>
            <a:ext cx="5196751" cy="1280160"/>
            <a:chOff x="1178916" y="2918613"/>
            <a:chExt cx="5196751" cy="1280160"/>
          </a:xfrm>
        </p:grpSpPr>
        <p:sp>
          <p:nvSpPr>
            <p:cNvPr id="37" name="Rectangle: Rounded Corners 36">
              <a:extLst>
                <a:ext uri="{FF2B5EF4-FFF2-40B4-BE49-F238E27FC236}">
                  <a16:creationId xmlns:a16="http://schemas.microsoft.com/office/drawing/2014/main" id="{0D4A1BB9-CFD7-4472-AEF3-5158527927ED}"/>
                </a:ext>
                <a:ext uri="{C183D7F6-B498-43B3-948B-1728B52AA6E4}">
                  <adec:decorative xmlns:adec="http://schemas.microsoft.com/office/drawing/2017/decorative" val="1"/>
                </a:ext>
              </a:extLst>
            </p:cNvPr>
            <p:cNvSpPr/>
            <p:nvPr/>
          </p:nvSpPr>
          <p:spPr>
            <a:xfrm>
              <a:off x="1178916" y="2918613"/>
              <a:ext cx="4846320" cy="128016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17D94DCF-4566-4240-A7FC-84191358E684}"/>
                </a:ext>
              </a:extLst>
            </p:cNvPr>
            <p:cNvSpPr/>
            <p:nvPr/>
          </p:nvSpPr>
          <p:spPr>
            <a:xfrm>
              <a:off x="1209433" y="3194476"/>
              <a:ext cx="4728268" cy="646331"/>
            </a:xfrm>
            <a:prstGeom prst="rect">
              <a:avLst/>
            </a:prstGeom>
          </p:spPr>
          <p:txBody>
            <a:bodyPr wrap="square" lIns="182880">
              <a:spAutoFit/>
            </a:bodyPr>
            <a:lstStyle/>
            <a:p>
              <a:r>
                <a:rPr lang="es-US" b="1">
                  <a:solidFill>
                    <a:srgbClr val="00529B"/>
                  </a:solidFill>
                  <a:latin typeface="Arial"/>
                  <a:cs typeface="Arial"/>
                </a:rPr>
                <a:t>¿Tendré un Período de Inscripción Especial (SEP)? </a:t>
              </a:r>
            </a:p>
          </p:txBody>
        </p:sp>
        <p:pic>
          <p:nvPicPr>
            <p:cNvPr id="39" name="Picture 38">
              <a:extLst>
                <a:ext uri="{FF2B5EF4-FFF2-40B4-BE49-F238E27FC236}">
                  <a16:creationId xmlns:a16="http://schemas.microsoft.com/office/drawing/2014/main" id="{273F16BE-668A-40C4-9A3A-F88F8A7FFC7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64744" y="3085915"/>
              <a:ext cx="310923" cy="944962"/>
            </a:xfrm>
            <a:prstGeom prst="rect">
              <a:avLst/>
            </a:prstGeom>
          </p:spPr>
        </p:pic>
      </p:grpSp>
      <p:grpSp>
        <p:nvGrpSpPr>
          <p:cNvPr id="40" name="Answer 2" descr="Respuesta 2: Podría tenerlo si se muda fuera del área de servicio del plan, tiene o pierde Medicaid o Ayuda Adicional, o si ingresa o egresa de una institución.  ">
            <a:extLst>
              <a:ext uri="{FF2B5EF4-FFF2-40B4-BE49-F238E27FC236}">
                <a16:creationId xmlns:a16="http://schemas.microsoft.com/office/drawing/2014/main" id="{B7A01F17-072A-4CF3-87D7-F29E32B98AA4}"/>
              </a:ext>
            </a:extLst>
          </p:cNvPr>
          <p:cNvGrpSpPr/>
          <p:nvPr/>
        </p:nvGrpSpPr>
        <p:grpSpPr>
          <a:xfrm>
            <a:off x="6497765" y="2918544"/>
            <a:ext cx="4846320" cy="1280160"/>
            <a:chOff x="6349555" y="2785021"/>
            <a:chExt cx="4846320" cy="1280160"/>
          </a:xfrm>
        </p:grpSpPr>
        <p:sp>
          <p:nvSpPr>
            <p:cNvPr id="41" name="Item 2 - A">
              <a:extLst>
                <a:ext uri="{FF2B5EF4-FFF2-40B4-BE49-F238E27FC236}">
                  <a16:creationId xmlns:a16="http://schemas.microsoft.com/office/drawing/2014/main" id="{4D9F6F49-32D0-4962-9A87-A6C1F26C372F}"/>
                </a:ext>
              </a:extLst>
            </p:cNvPr>
            <p:cNvSpPr/>
            <p:nvPr/>
          </p:nvSpPr>
          <p:spPr>
            <a:xfrm>
              <a:off x="6349555" y="2785021"/>
              <a:ext cx="4846320" cy="128016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defRPr/>
              </a:pPr>
              <a:endParaRPr lang="en-US" dirty="0">
                <a:solidFill>
                  <a:srgbClr val="2F5597"/>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9478C80B-D3C6-4075-8C64-B74CADD21F39}"/>
                </a:ext>
              </a:extLst>
            </p:cNvPr>
            <p:cNvSpPr/>
            <p:nvPr/>
          </p:nvSpPr>
          <p:spPr>
            <a:xfrm>
              <a:off x="6383161" y="2829438"/>
              <a:ext cx="4812714" cy="923330"/>
            </a:xfrm>
            <a:prstGeom prst="rect">
              <a:avLst/>
            </a:prstGeom>
          </p:spPr>
          <p:txBody>
            <a:bodyPr wrap="square" lIns="182880">
              <a:spAutoFit/>
            </a:bodyPr>
            <a:lstStyle/>
            <a:p>
              <a:pPr>
                <a:spcAft>
                  <a:spcPts val="1200"/>
                </a:spcAft>
              </a:pPr>
              <a:r>
                <a:rPr lang="es-US" dirty="0">
                  <a:solidFill>
                    <a:srgbClr val="00529B"/>
                  </a:solidFill>
                  <a:latin typeface="Arial"/>
                  <a:cs typeface="Arial"/>
                </a:rPr>
                <a:t>Podría tenerlo si se muda fuera del área de servicio del plan, tiene o pierde Medicaid o Ayuda Adicional, o si ingresa o egresa de una institución.</a:t>
              </a:r>
            </a:p>
          </p:txBody>
        </p:sp>
      </p:grpSp>
      <p:grpSp>
        <p:nvGrpSpPr>
          <p:cNvPr id="43" name="Question 3" descr="Pregunta 3: ¿Cuándo es el SEP de 5 estrellas?  ">
            <a:extLst>
              <a:ext uri="{FF2B5EF4-FFF2-40B4-BE49-F238E27FC236}">
                <a16:creationId xmlns:a16="http://schemas.microsoft.com/office/drawing/2014/main" id="{383B0CF0-755D-4724-B3AA-02660E87E1F3}"/>
              </a:ext>
            </a:extLst>
          </p:cNvPr>
          <p:cNvGrpSpPr/>
          <p:nvPr/>
        </p:nvGrpSpPr>
        <p:grpSpPr>
          <a:xfrm>
            <a:off x="1178916" y="4356159"/>
            <a:ext cx="5198727" cy="1280160"/>
            <a:chOff x="1178916" y="4356159"/>
            <a:chExt cx="5198727" cy="1280160"/>
          </a:xfrm>
        </p:grpSpPr>
        <p:sp>
          <p:nvSpPr>
            <p:cNvPr id="44" name="Rectangle: Rounded Corners 43">
              <a:extLst>
                <a:ext uri="{FF2B5EF4-FFF2-40B4-BE49-F238E27FC236}">
                  <a16:creationId xmlns:a16="http://schemas.microsoft.com/office/drawing/2014/main" id="{CDDF487F-5460-449A-8D47-BCF5744FE7B8}"/>
                </a:ext>
                <a:ext uri="{C183D7F6-B498-43B3-948B-1728B52AA6E4}">
                  <adec:decorative xmlns:adec="http://schemas.microsoft.com/office/drawing/2017/decorative" val="1"/>
                </a:ext>
              </a:extLst>
            </p:cNvPr>
            <p:cNvSpPr/>
            <p:nvPr/>
          </p:nvSpPr>
          <p:spPr>
            <a:xfrm>
              <a:off x="1178916" y="4356159"/>
              <a:ext cx="4846320" cy="128016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BED4D91D-3EA8-401E-BDEE-954AEAF99668}"/>
                </a:ext>
              </a:extLst>
            </p:cNvPr>
            <p:cNvSpPr/>
            <p:nvPr/>
          </p:nvSpPr>
          <p:spPr>
            <a:xfrm>
              <a:off x="1199809" y="4830251"/>
              <a:ext cx="2922980" cy="369332"/>
            </a:xfrm>
            <a:prstGeom prst="rect">
              <a:avLst/>
            </a:prstGeom>
          </p:spPr>
          <p:txBody>
            <a:bodyPr wrap="none" lIns="182880">
              <a:spAutoFit/>
            </a:bodyPr>
            <a:lstStyle/>
            <a:p>
              <a:r>
                <a:rPr lang="es-US" b="1">
                  <a:solidFill>
                    <a:srgbClr val="00529B"/>
                  </a:solidFill>
                  <a:latin typeface="Arial"/>
                  <a:cs typeface="Arial"/>
                </a:rPr>
                <a:t>¿Cuándo es el SEP de 5 estrellas? </a:t>
              </a:r>
            </a:p>
          </p:txBody>
        </p:sp>
        <p:pic>
          <p:nvPicPr>
            <p:cNvPr id="46" name="Picture 45">
              <a:extLst>
                <a:ext uri="{FF2B5EF4-FFF2-40B4-BE49-F238E27FC236}">
                  <a16:creationId xmlns:a16="http://schemas.microsoft.com/office/drawing/2014/main" id="{D960A3C8-1E66-48E5-AFB5-2CA8936E36D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66720" y="4523758"/>
              <a:ext cx="310923" cy="944962"/>
            </a:xfrm>
            <a:prstGeom prst="rect">
              <a:avLst/>
            </a:prstGeom>
          </p:spPr>
        </p:pic>
      </p:grpSp>
      <p:grpSp>
        <p:nvGrpSpPr>
          <p:cNvPr id="47" name="Answer  3" descr="Respuesta 3: Entre el 8 de diciembre y el 30 de noviembre de cada año, puede cambiarse a un plan Medicare Advantage o un Plan de Costos de Medicare que tenga 5 estrellas de calificación general. ">
            <a:extLst>
              <a:ext uri="{FF2B5EF4-FFF2-40B4-BE49-F238E27FC236}">
                <a16:creationId xmlns:a16="http://schemas.microsoft.com/office/drawing/2014/main" id="{7D400B98-4950-4634-B0DE-78DBA8043FB0}"/>
              </a:ext>
            </a:extLst>
          </p:cNvPr>
          <p:cNvGrpSpPr/>
          <p:nvPr/>
        </p:nvGrpSpPr>
        <p:grpSpPr>
          <a:xfrm>
            <a:off x="6497765" y="4343901"/>
            <a:ext cx="4856035" cy="1280160"/>
            <a:chOff x="6349555" y="4210378"/>
            <a:chExt cx="4856035" cy="1280160"/>
          </a:xfrm>
        </p:grpSpPr>
        <p:sp>
          <p:nvSpPr>
            <p:cNvPr id="48" name="Item 3 - A">
              <a:extLst>
                <a:ext uri="{FF2B5EF4-FFF2-40B4-BE49-F238E27FC236}">
                  <a16:creationId xmlns:a16="http://schemas.microsoft.com/office/drawing/2014/main" id="{3343C0A7-7FA3-4C6C-AA0C-19B8ED053D2B}"/>
                </a:ext>
              </a:extLst>
            </p:cNvPr>
            <p:cNvSpPr/>
            <p:nvPr/>
          </p:nvSpPr>
          <p:spPr>
            <a:xfrm>
              <a:off x="6349555" y="4210378"/>
              <a:ext cx="4846320" cy="128016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CAB487CE-42E1-4178-B62E-CF51F8EE25B5}"/>
                </a:ext>
              </a:extLst>
            </p:cNvPr>
            <p:cNvSpPr/>
            <p:nvPr/>
          </p:nvSpPr>
          <p:spPr>
            <a:xfrm>
              <a:off x="6383161" y="4247216"/>
              <a:ext cx="4822429" cy="1077218"/>
            </a:xfrm>
            <a:prstGeom prst="rect">
              <a:avLst/>
            </a:prstGeom>
          </p:spPr>
          <p:txBody>
            <a:bodyPr wrap="square" lIns="182880">
              <a:spAutoFit/>
            </a:bodyPr>
            <a:lstStyle/>
            <a:p>
              <a:r>
                <a:rPr lang="es-US" sz="1600" dirty="0">
                  <a:solidFill>
                    <a:srgbClr val="00529B"/>
                  </a:solidFill>
                  <a:latin typeface="Arial"/>
                  <a:cs typeface="Arial"/>
                </a:rPr>
                <a:t>Entre el 8 de diciembre y el 30 de noviembre de cada año, puede cambiarse a un plan Medicare </a:t>
              </a:r>
              <a:r>
                <a:rPr lang="es-US" sz="1600" dirty="0" err="1">
                  <a:solidFill>
                    <a:srgbClr val="00529B"/>
                  </a:solidFill>
                  <a:latin typeface="Arial"/>
                  <a:cs typeface="Arial"/>
                </a:rPr>
                <a:t>Advantage</a:t>
              </a:r>
              <a:r>
                <a:rPr lang="es-US" sz="1600" dirty="0">
                  <a:solidFill>
                    <a:srgbClr val="00529B"/>
                  </a:solidFill>
                  <a:latin typeface="Arial"/>
                  <a:cs typeface="Arial"/>
                </a:rPr>
                <a:t> o un Plan de Costos de Medicare que tenga 5 estrellas de calificación general.</a:t>
              </a:r>
            </a:p>
          </p:txBody>
        </p:sp>
      </p:grpSp>
      <p:sp>
        <p:nvSpPr>
          <p:cNvPr id="5" name="Slide Number Placeholder 4">
            <a:extLst>
              <a:ext uri="{FF2B5EF4-FFF2-40B4-BE49-F238E27FC236}">
                <a16:creationId xmlns:a16="http://schemas.microsoft.com/office/drawing/2014/main" id="{0C5D43B8-2541-4291-B365-631EAA89B372}"/>
              </a:ext>
            </a:extLst>
          </p:cNvPr>
          <p:cNvSpPr>
            <a:spLocks noGrp="1"/>
          </p:cNvSpPr>
          <p:nvPr>
            <p:ph type="sldNum" sz="quarter" idx="12"/>
          </p:nvPr>
        </p:nvSpPr>
        <p:spPr/>
        <p:txBody>
          <a:bodyPr/>
          <a:lstStyle/>
          <a:p>
            <a:fld id="{0B2D781D-8844-5940-92D1-06EF0A7F581E}" type="slidenum">
              <a:rPr lang="en-US" smtClean="0"/>
              <a:pPr/>
              <a:t>78</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403296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wipe(left)">
                                      <p:cBhvr>
                                        <p:cTn id="2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MX" sz="3000" dirty="0"/>
              <a:t>¿Cómo puedo inscribirme en </a:t>
            </a:r>
            <a:br>
              <a:rPr lang="es-MX" sz="3000" dirty="0"/>
            </a:br>
            <a:r>
              <a:rPr lang="es-MX" sz="3000" dirty="0"/>
              <a:t>un plan Medicare </a:t>
            </a:r>
            <a:r>
              <a:rPr lang="es-MX" sz="3000" dirty="0" err="1"/>
              <a:t>Advantage</a:t>
            </a:r>
            <a:r>
              <a:rPr lang="es-MX" sz="3000" dirty="0"/>
              <a:t>?</a:t>
            </a:r>
            <a:endParaRPr lang="en-US" sz="3000" dirty="0"/>
          </a:p>
        </p:txBody>
      </p:sp>
      <p:grpSp>
        <p:nvGrpSpPr>
          <p:cNvPr id="5" name="Group 4" descr="Banner informativo amarillo con el texto: Llame a Medicare al 1-800-MEDICARE &#10;(1-800-633-4227; TTY: 1-877-486-2048)&#10;&#10;">
            <a:extLst>
              <a:ext uri="{FF2B5EF4-FFF2-40B4-BE49-F238E27FC236}">
                <a16:creationId xmlns:a16="http://schemas.microsoft.com/office/drawing/2014/main" id="{BC3B88E9-7A8C-4BE2-801D-F1E24964BB14}"/>
              </a:ext>
            </a:extLst>
          </p:cNvPr>
          <p:cNvGrpSpPr/>
          <p:nvPr/>
        </p:nvGrpSpPr>
        <p:grpSpPr>
          <a:xfrm>
            <a:off x="7134725" y="1054016"/>
            <a:ext cx="5094694" cy="974451"/>
            <a:chOff x="7134725" y="1054016"/>
            <a:chExt cx="5094694" cy="974451"/>
          </a:xfrm>
        </p:grpSpPr>
        <p:grpSp>
          <p:nvGrpSpPr>
            <p:cNvPr id="9" name="Group 8">
              <a:extLst>
                <a:ext uri="{FF2B5EF4-FFF2-40B4-BE49-F238E27FC236}">
                  <a16:creationId xmlns:a16="http://schemas.microsoft.com/office/drawing/2014/main" id="{CC16F97F-1F07-42E1-9838-F30C6ED92DD6}"/>
                </a:ext>
              </a:extLst>
            </p:cNvPr>
            <p:cNvGrpSpPr/>
            <p:nvPr/>
          </p:nvGrpSpPr>
          <p:grpSpPr>
            <a:xfrm>
              <a:off x="7134725" y="1105137"/>
              <a:ext cx="5094694" cy="923330"/>
              <a:chOff x="12362045" y="1139971"/>
              <a:chExt cx="5094694" cy="923330"/>
            </a:xfrm>
          </p:grpSpPr>
          <p:sp>
            <p:nvSpPr>
              <p:cNvPr id="10" name="Arrow: Pentagon 9">
                <a:extLst>
                  <a:ext uri="{FF2B5EF4-FFF2-40B4-BE49-F238E27FC236}">
                    <a16:creationId xmlns:a16="http://schemas.microsoft.com/office/drawing/2014/main" id="{9840B983-3FA8-4F1D-ACC7-FB696E2C5C0F}"/>
                  </a:ext>
                </a:extLst>
              </p:cNvPr>
              <p:cNvSpPr/>
              <p:nvPr/>
            </p:nvSpPr>
            <p:spPr>
              <a:xfrm rot="10800000">
                <a:off x="12362045" y="1139971"/>
                <a:ext cx="5072513" cy="707887"/>
              </a:xfrm>
              <a:prstGeom prst="homePlate">
                <a:avLst/>
              </a:prstGeom>
              <a:solidFill>
                <a:srgbClr val="FEC73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1199921-A828-45CD-833D-45485800E54E}"/>
                  </a:ext>
                </a:extLst>
              </p:cNvPr>
              <p:cNvSpPr txBox="1"/>
              <p:nvPr/>
            </p:nvSpPr>
            <p:spPr>
              <a:xfrm>
                <a:off x="13495773" y="1139971"/>
                <a:ext cx="3960966" cy="923330"/>
              </a:xfrm>
              <a:prstGeom prst="rect">
                <a:avLst/>
              </a:prstGeom>
              <a:noFill/>
            </p:spPr>
            <p:txBody>
              <a:bodyPr wrap="square" rtlCol="0">
                <a:spAutoFit/>
              </a:bodyPr>
              <a:lstStyle/>
              <a:p>
                <a:r>
                  <a:rPr lang="en-US" dirty="0" err="1">
                    <a:solidFill>
                      <a:srgbClr val="00529B"/>
                    </a:solidFill>
                  </a:rPr>
                  <a:t>Llame</a:t>
                </a:r>
                <a:r>
                  <a:rPr lang="en-US" dirty="0">
                    <a:solidFill>
                      <a:srgbClr val="00529B"/>
                    </a:solidFill>
                  </a:rPr>
                  <a:t> a Medicare al 1-800-MEDICARE </a:t>
                </a:r>
              </a:p>
              <a:p>
                <a:r>
                  <a:rPr lang="en-US" dirty="0">
                    <a:solidFill>
                      <a:srgbClr val="00529B"/>
                    </a:solidFill>
                  </a:rPr>
                  <a:t>(1-800-633-4227; TTY: 1-877-486-2048)</a:t>
                </a:r>
                <a:endParaRPr lang="en-US" dirty="0">
                  <a:solidFill>
                    <a:srgbClr val="00529B"/>
                  </a:solidFill>
                  <a:cs typeface="Calibri"/>
                </a:endParaRPr>
              </a:p>
              <a:p>
                <a:endParaRPr lang="en-US" dirty="0"/>
              </a:p>
            </p:txBody>
          </p:sp>
        </p:grpSp>
        <p:sp>
          <p:nvSpPr>
            <p:cNvPr id="14" name="Freeform: Shape 13">
              <a:extLst>
                <a:ext uri="{FF2B5EF4-FFF2-40B4-BE49-F238E27FC236}">
                  <a16:creationId xmlns:a16="http://schemas.microsoft.com/office/drawing/2014/main" id="{5330C4EF-128C-4D7B-A90C-83681743CE47}"/>
                </a:ext>
              </a:extLst>
            </p:cNvPr>
            <p:cNvSpPr>
              <a:spLocks noChangeAspect="1"/>
            </p:cNvSpPr>
            <p:nvPr/>
          </p:nvSpPr>
          <p:spPr>
            <a:xfrm>
              <a:off x="7703342" y="1054016"/>
              <a:ext cx="356229" cy="710755"/>
            </a:xfrm>
            <a:custGeom>
              <a:avLst/>
              <a:gdLst>
                <a:gd name="connsiteX0" fmla="*/ 268143 w 2268748"/>
                <a:gd name="connsiteY0" fmla="*/ 0 h 4526644"/>
                <a:gd name="connsiteX1" fmla="*/ 2000605 w 2268748"/>
                <a:gd name="connsiteY1" fmla="*/ 0 h 4526644"/>
                <a:gd name="connsiteX2" fmla="*/ 2268748 w 2268748"/>
                <a:gd name="connsiteY2" fmla="*/ 268143 h 4526644"/>
                <a:gd name="connsiteX3" fmla="*/ 2268748 w 2268748"/>
                <a:gd name="connsiteY3" fmla="*/ 4258501 h 4526644"/>
                <a:gd name="connsiteX4" fmla="*/ 2000605 w 2268748"/>
                <a:gd name="connsiteY4" fmla="*/ 4526644 h 4526644"/>
                <a:gd name="connsiteX5" fmla="*/ 268143 w 2268748"/>
                <a:gd name="connsiteY5" fmla="*/ 4526644 h 4526644"/>
                <a:gd name="connsiteX6" fmla="*/ 0 w 2268748"/>
                <a:gd name="connsiteY6" fmla="*/ 4258501 h 4526644"/>
                <a:gd name="connsiteX7" fmla="*/ 0 w 2268748"/>
                <a:gd name="connsiteY7" fmla="*/ 268143 h 4526644"/>
                <a:gd name="connsiteX8" fmla="*/ 268143 w 2268748"/>
                <a:gd name="connsiteY8" fmla="*/ 0 h 4526644"/>
                <a:gd name="connsiteX9" fmla="*/ 979331 w 2268748"/>
                <a:gd name="connsiteY9" fmla="*/ 240290 h 4526644"/>
                <a:gd name="connsiteX10" fmla="*/ 905777 w 2268748"/>
                <a:gd name="connsiteY10" fmla="*/ 274796 h 4526644"/>
                <a:gd name="connsiteX11" fmla="*/ 979331 w 2268748"/>
                <a:gd name="connsiteY11" fmla="*/ 309301 h 4526644"/>
                <a:gd name="connsiteX12" fmla="*/ 1289423 w 2268748"/>
                <a:gd name="connsiteY12" fmla="*/ 309301 h 4526644"/>
                <a:gd name="connsiteX13" fmla="*/ 1362977 w 2268748"/>
                <a:gd name="connsiteY13" fmla="*/ 274796 h 4526644"/>
                <a:gd name="connsiteX14" fmla="*/ 1289423 w 2268748"/>
                <a:gd name="connsiteY14" fmla="*/ 240290 h 4526644"/>
                <a:gd name="connsiteX15" fmla="*/ 979331 w 2268748"/>
                <a:gd name="connsiteY15" fmla="*/ 240290 h 4526644"/>
                <a:gd name="connsiteX16" fmla="*/ 86265 w 2268748"/>
                <a:gd name="connsiteY16" fmla="*/ 542489 h 4526644"/>
                <a:gd name="connsiteX17" fmla="*/ 86265 w 2268748"/>
                <a:gd name="connsiteY17" fmla="*/ 3984155 h 4526644"/>
                <a:gd name="connsiteX18" fmla="*/ 2182484 w 2268748"/>
                <a:gd name="connsiteY18" fmla="*/ 3984155 h 4526644"/>
                <a:gd name="connsiteX19" fmla="*/ 2182484 w 2268748"/>
                <a:gd name="connsiteY19" fmla="*/ 542489 h 4526644"/>
                <a:gd name="connsiteX20" fmla="*/ 86265 w 2268748"/>
                <a:gd name="connsiteY20" fmla="*/ 542489 h 4526644"/>
                <a:gd name="connsiteX21" fmla="*/ 1134374 w 2268748"/>
                <a:gd name="connsiteY21" fmla="*/ 4095379 h 4526644"/>
                <a:gd name="connsiteX22" fmla="*/ 974354 w 2268748"/>
                <a:gd name="connsiteY22" fmla="*/ 4255399 h 4526644"/>
                <a:gd name="connsiteX23" fmla="*/ 1134374 w 2268748"/>
                <a:gd name="connsiteY23" fmla="*/ 4415419 h 4526644"/>
                <a:gd name="connsiteX24" fmla="*/ 1294394 w 2268748"/>
                <a:gd name="connsiteY24" fmla="*/ 4255399 h 4526644"/>
                <a:gd name="connsiteX25" fmla="*/ 1134374 w 2268748"/>
                <a:gd name="connsiteY25" fmla="*/ 4095379 h 452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68748" h="4526644">
                  <a:moveTo>
                    <a:pt x="268143" y="0"/>
                  </a:moveTo>
                  <a:lnTo>
                    <a:pt x="2000605" y="0"/>
                  </a:lnTo>
                  <a:cubicBezTo>
                    <a:pt x="2148696" y="0"/>
                    <a:pt x="2268748" y="120052"/>
                    <a:pt x="2268748" y="268143"/>
                  </a:cubicBezTo>
                  <a:lnTo>
                    <a:pt x="2268748" y="4258501"/>
                  </a:lnTo>
                  <a:cubicBezTo>
                    <a:pt x="2268748" y="4406592"/>
                    <a:pt x="2148696" y="4526644"/>
                    <a:pt x="2000605" y="4526644"/>
                  </a:cubicBezTo>
                  <a:lnTo>
                    <a:pt x="268143" y="4526644"/>
                  </a:lnTo>
                  <a:cubicBezTo>
                    <a:pt x="120052" y="4526644"/>
                    <a:pt x="0" y="4406592"/>
                    <a:pt x="0" y="4258501"/>
                  </a:cubicBezTo>
                  <a:lnTo>
                    <a:pt x="0" y="268143"/>
                  </a:lnTo>
                  <a:cubicBezTo>
                    <a:pt x="0" y="120052"/>
                    <a:pt x="120052" y="0"/>
                    <a:pt x="268143" y="0"/>
                  </a:cubicBezTo>
                  <a:close/>
                  <a:moveTo>
                    <a:pt x="979331" y="240290"/>
                  </a:moveTo>
                  <a:cubicBezTo>
                    <a:pt x="938713" y="240290"/>
                    <a:pt x="905777" y="255738"/>
                    <a:pt x="905777" y="274796"/>
                  </a:cubicBezTo>
                  <a:cubicBezTo>
                    <a:pt x="905777" y="293853"/>
                    <a:pt x="938713" y="309301"/>
                    <a:pt x="979331" y="309301"/>
                  </a:cubicBezTo>
                  <a:lnTo>
                    <a:pt x="1289423" y="309301"/>
                  </a:lnTo>
                  <a:cubicBezTo>
                    <a:pt x="1330042" y="309301"/>
                    <a:pt x="1362977" y="293853"/>
                    <a:pt x="1362977" y="274796"/>
                  </a:cubicBezTo>
                  <a:cubicBezTo>
                    <a:pt x="1362977" y="255738"/>
                    <a:pt x="1330042" y="240290"/>
                    <a:pt x="1289423" y="240290"/>
                  </a:cubicBezTo>
                  <a:lnTo>
                    <a:pt x="979331" y="240290"/>
                  </a:lnTo>
                  <a:close/>
                  <a:moveTo>
                    <a:pt x="86265" y="542489"/>
                  </a:moveTo>
                  <a:lnTo>
                    <a:pt x="86265" y="3984155"/>
                  </a:lnTo>
                  <a:lnTo>
                    <a:pt x="2182484" y="3984155"/>
                  </a:lnTo>
                  <a:lnTo>
                    <a:pt x="2182484" y="542489"/>
                  </a:lnTo>
                  <a:lnTo>
                    <a:pt x="86265" y="542489"/>
                  </a:lnTo>
                  <a:close/>
                  <a:moveTo>
                    <a:pt x="1134374" y="4095379"/>
                  </a:moveTo>
                  <a:cubicBezTo>
                    <a:pt x="1045997" y="4095379"/>
                    <a:pt x="974354" y="4167022"/>
                    <a:pt x="974354" y="4255399"/>
                  </a:cubicBezTo>
                  <a:cubicBezTo>
                    <a:pt x="974354" y="4343776"/>
                    <a:pt x="1045997" y="4415419"/>
                    <a:pt x="1134374" y="4415419"/>
                  </a:cubicBezTo>
                  <a:cubicBezTo>
                    <a:pt x="1222751" y="4415419"/>
                    <a:pt x="1294394" y="4343776"/>
                    <a:pt x="1294394" y="4255399"/>
                  </a:cubicBezTo>
                  <a:cubicBezTo>
                    <a:pt x="1294394" y="4167022"/>
                    <a:pt x="1222751" y="4095379"/>
                    <a:pt x="1134374" y="4095379"/>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Content Placeholder 9"/>
          <p:cNvSpPr txBox="1">
            <a:spLocks/>
          </p:cNvSpPr>
          <p:nvPr/>
        </p:nvSpPr>
        <p:spPr>
          <a:xfrm>
            <a:off x="721217" y="2039316"/>
            <a:ext cx="10845944" cy="4000659"/>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100000"/>
              </a:lnSpc>
              <a:spcBef>
                <a:spcPts val="0"/>
              </a:spcBef>
              <a:spcAft>
                <a:spcPts val="1200"/>
              </a:spcAft>
            </a:pPr>
            <a:r>
              <a:rPr lang="es-MX" sz="2800" dirty="0">
                <a:solidFill>
                  <a:srgbClr val="00529B"/>
                </a:solidFill>
                <a:latin typeface="Arial" panose="020B0604020202020204" pitchFamily="34" charset="0"/>
                <a:cs typeface="Arial" panose="020B0604020202020204" pitchFamily="34" charset="0"/>
              </a:rPr>
              <a:t>Busque e inscríbase en planes de salud y de medicamentos en </a:t>
            </a:r>
            <a:r>
              <a:rPr lang="en-US" sz="2800" dirty="0">
                <a:solidFill>
                  <a:srgbClr val="00529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Medicare.gov/plan-compare</a:t>
            </a:r>
            <a:endParaRPr lang="en-US" sz="2800" dirty="0">
              <a:solidFill>
                <a:srgbClr val="00529B"/>
              </a:solidFill>
              <a:latin typeface="Arial" panose="020B0604020202020204" pitchFamily="34" charset="0"/>
              <a:cs typeface="Arial" panose="020B0604020202020204" pitchFamily="34" charset="0"/>
            </a:endParaRPr>
          </a:p>
          <a:p>
            <a:pPr defTabSz="685800">
              <a:lnSpc>
                <a:spcPct val="100000"/>
              </a:lnSpc>
              <a:spcBef>
                <a:spcPts val="0"/>
              </a:spcBef>
              <a:spcAft>
                <a:spcPts val="1200"/>
              </a:spcAft>
            </a:pPr>
            <a:r>
              <a:rPr lang="es-MX" sz="2800" dirty="0">
                <a:solidFill>
                  <a:srgbClr val="00529B"/>
                </a:solidFill>
                <a:latin typeface="Arial" panose="020B0604020202020204" pitchFamily="34" charset="0"/>
                <a:cs typeface="Arial" panose="020B0604020202020204" pitchFamily="34" charset="0"/>
              </a:rPr>
              <a:t>Una vez que entienda las normas y costos del plan, puede inscribirse de la siguiente forma</a:t>
            </a:r>
            <a:r>
              <a:rPr lang="en-US" sz="2800" dirty="0">
                <a:solidFill>
                  <a:srgbClr val="00529B"/>
                </a:solidFill>
                <a:latin typeface="Arial" panose="020B0604020202020204" pitchFamily="34" charset="0"/>
                <a:cs typeface="Arial" panose="020B0604020202020204" pitchFamily="34" charset="0"/>
              </a:rPr>
              <a:t>:</a:t>
            </a:r>
          </a:p>
          <a:p>
            <a:pPr marL="548640" lvl="2">
              <a:spcBef>
                <a:spcPts val="0"/>
              </a:spcBef>
              <a:spcAft>
                <a:spcPts val="1200"/>
              </a:spcAft>
              <a:buSzPct val="100000"/>
              <a:buFont typeface="Arial" panose="020B0604020202020204" pitchFamily="34" charset="0"/>
              <a:buChar char="•"/>
            </a:pPr>
            <a:r>
              <a:rPr lang="es-MX" dirty="0">
                <a:solidFill>
                  <a:srgbClr val="00529B"/>
                </a:solidFill>
                <a:latin typeface="Arial" panose="020B0604020202020204" pitchFamily="34" charset="0"/>
                <a:cs typeface="Arial" panose="020B0604020202020204" pitchFamily="34" charset="0"/>
              </a:rPr>
              <a:t>Visite el sitio web del plan para ver si puede inscribirse en línea</a:t>
            </a:r>
            <a:endParaRPr lang="en-US" dirty="0">
              <a:solidFill>
                <a:srgbClr val="00529B"/>
              </a:solidFill>
              <a:latin typeface="Arial" panose="020B0604020202020204" pitchFamily="34" charset="0"/>
              <a:cs typeface="Arial" panose="020B0604020202020204" pitchFamily="34" charset="0"/>
            </a:endParaRPr>
          </a:p>
          <a:p>
            <a:pPr marL="548640" lvl="2">
              <a:spcBef>
                <a:spcPts val="0"/>
              </a:spcBef>
              <a:spcAft>
                <a:spcPts val="1200"/>
              </a:spcAft>
              <a:buSzPct val="100000"/>
              <a:buFont typeface="Arial" panose="020B0604020202020204" pitchFamily="34" charset="0"/>
              <a:buChar char="•"/>
              <a:defRPr/>
            </a:pPr>
            <a:r>
              <a:rPr lang="es-MX" dirty="0">
                <a:solidFill>
                  <a:srgbClr val="00529B"/>
                </a:solidFill>
                <a:latin typeface="Arial" panose="020B0604020202020204" pitchFamily="34" charset="0"/>
                <a:cs typeface="Arial" panose="020B0604020202020204" pitchFamily="34" charset="0"/>
              </a:rPr>
              <a:t>Complete un formulario de inscripción en papel</a:t>
            </a:r>
            <a:endParaRPr kumimoji="0" lang="en-US"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548640" lvl="2">
              <a:spcBef>
                <a:spcPts val="0"/>
              </a:spcBef>
              <a:spcAft>
                <a:spcPts val="1200"/>
              </a:spcAft>
              <a:buSzPct val="100000"/>
              <a:buFont typeface="Arial" panose="020B0604020202020204" pitchFamily="34" charset="0"/>
              <a:buChar char="•"/>
              <a:defRPr/>
            </a:pPr>
            <a:r>
              <a:rPr lang="es-MX" dirty="0">
                <a:solidFill>
                  <a:srgbClr val="00529B"/>
                </a:solidFill>
                <a:latin typeface="Arial" panose="020B0604020202020204" pitchFamily="34" charset="0"/>
                <a:cs typeface="Arial" panose="020B0604020202020204" pitchFamily="34" charset="0"/>
              </a:rPr>
              <a:t>Llame al plan en el que desea inscribirse </a:t>
            </a:r>
            <a:r>
              <a:rPr kumimoji="0" lang="en-US"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a:t>
            </a:r>
            <a:r>
              <a:rPr kumimoji="0" lang="en-US" b="0" i="0" u="none" strike="noStrike" kern="1200" cap="none" spc="0" normalizeH="0" baseline="0" noProof="0" dirty="0" err="1">
                <a:ln>
                  <a:noFill/>
                </a:ln>
                <a:solidFill>
                  <a:srgbClr val="00529B"/>
                </a:solidFill>
                <a:effectLst/>
                <a:uLnTx/>
                <a:uFillTx/>
                <a:latin typeface="Arial" panose="020B0604020202020204" pitchFamily="34" charset="0"/>
                <a:cs typeface="Arial" panose="020B0604020202020204" pitchFamily="34" charset="0"/>
              </a:rPr>
              <a:t>visite</a:t>
            </a:r>
            <a:r>
              <a:rPr kumimoji="0" lang="en-US"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a:t>
            </a:r>
            <a:r>
              <a:rPr lang="en-US" dirty="0">
                <a:solidFill>
                  <a:srgbClr val="00529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Medicare.gov/plan-compare</a:t>
            </a:r>
            <a:r>
              <a:rPr lang="en-US" dirty="0">
                <a:solidFill>
                  <a:srgbClr val="00529B"/>
                </a:solidFill>
                <a:latin typeface="Arial" panose="020B0604020202020204" pitchFamily="34" charset="0"/>
                <a:cs typeface="Arial" panose="020B0604020202020204" pitchFamily="34" charset="0"/>
              </a:rPr>
              <a:t> </a:t>
            </a:r>
            <a:r>
              <a:rPr lang="es-MX" dirty="0">
                <a:solidFill>
                  <a:srgbClr val="00529B"/>
                </a:solidFill>
                <a:latin typeface="Arial" panose="020B0604020202020204" pitchFamily="34" charset="0"/>
                <a:cs typeface="Arial" panose="020B0604020202020204" pitchFamily="34" charset="0"/>
              </a:rPr>
              <a:t>para obtener la información de contacto de su plan</a:t>
            </a:r>
            <a:r>
              <a:rPr lang="en-US" dirty="0">
                <a:solidFill>
                  <a:srgbClr val="00529B"/>
                </a:solidFill>
                <a:latin typeface="Arial" panose="020B0604020202020204" pitchFamily="34" charset="0"/>
                <a:cs typeface="Arial" panose="020B0604020202020204" pitchFamily="34" charset="0"/>
              </a:rPr>
              <a:t>)</a:t>
            </a:r>
            <a:endParaRPr kumimoji="0" lang="en-US"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548640" lvl="2">
              <a:spcBef>
                <a:spcPts val="0"/>
              </a:spcBef>
              <a:spcAft>
                <a:spcPts val="1200"/>
              </a:spcAft>
              <a:buSzPct val="100000"/>
              <a:buFont typeface="Arial" panose="020B0604020202020204" pitchFamily="34" charset="0"/>
              <a:buChar char="•"/>
              <a:defRPr/>
            </a:pPr>
            <a:r>
              <a:rPr lang="en-US" dirty="0" err="1">
                <a:solidFill>
                  <a:srgbClr val="00529B"/>
                </a:solidFill>
                <a:latin typeface="Arial" panose="020B0604020202020204" pitchFamily="34" charset="0"/>
                <a:cs typeface="Arial" panose="020B0604020202020204" pitchFamily="34" charset="0"/>
              </a:rPr>
              <a:t>Llamar</a:t>
            </a:r>
            <a:r>
              <a:rPr lang="en-US" dirty="0">
                <a:solidFill>
                  <a:srgbClr val="00529B"/>
                </a:solidFill>
                <a:latin typeface="Arial" panose="020B0604020202020204" pitchFamily="34" charset="0"/>
                <a:cs typeface="Arial" panose="020B0604020202020204" pitchFamily="34" charset="0"/>
              </a:rPr>
              <a:t> a Medicare</a:t>
            </a:r>
            <a:endParaRPr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EF060CD5-65C9-457F-88C1-39EFD048FB5D}"/>
              </a:ext>
            </a:extLst>
          </p:cNvPr>
          <p:cNvSpPr>
            <a:spLocks noGrp="1"/>
          </p:cNvSpPr>
          <p:nvPr>
            <p:ph type="sldNum" sz="quarter" idx="12"/>
          </p:nvPr>
        </p:nvSpPr>
        <p:spPr/>
        <p:txBody>
          <a:bodyPr/>
          <a:lstStyle/>
          <a:p>
            <a:fld id="{48F63A3B-78C7-47BE-AE5E-E10140E04643}" type="slidenum">
              <a:rPr lang="en-US" smtClean="0"/>
              <a:pPr/>
              <a:t>79</a:t>
            </a:fld>
            <a:endParaRPr lang="en-US" dirty="0"/>
          </a:p>
        </p:txBody>
      </p:sp>
      <p:sp>
        <p:nvSpPr>
          <p:cNvPr id="3" name="Footer Placeholder 2"/>
          <p:cNvSpPr>
            <a:spLocks noGrp="1"/>
          </p:cNvSpPr>
          <p:nvPr>
            <p:ph type="ftr" sz="quarter" idx="11"/>
          </p:nvPr>
        </p:nvSpPr>
        <p:spPr/>
        <p:txBody>
          <a:bodyPr/>
          <a:lstStyle/>
          <a:p>
            <a:r>
              <a:rPr lang="en-US" dirty="0" err="1"/>
              <a:t>Comenzando</a:t>
            </a:r>
            <a:r>
              <a:rPr lang="en-US" dirty="0"/>
              <a:t> con Medicare</a:t>
            </a:r>
          </a:p>
        </p:txBody>
      </p:sp>
      <p:sp>
        <p:nvSpPr>
          <p:cNvPr id="2" name="Date Placeholder 1"/>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77175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fade">
                                      <p:cBhvr>
                                        <p:cTn id="18" dur="500"/>
                                        <p:tgtEl>
                                          <p:spTgt spid="6">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500"/>
                                        <p:tgtEl>
                                          <p:spTgt spid="6">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fade">
                                      <p:cBhvr>
                                        <p:cTn id="24"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chorCtr="0">
            <a:normAutofit/>
          </a:bodyPr>
          <a:lstStyle/>
          <a:p>
            <a:r>
              <a:rPr lang="es-US" sz="3000"/>
              <a:t>¿Cuáles son las partes de Medicare?</a:t>
            </a:r>
          </a:p>
        </p:txBody>
      </p:sp>
      <p:grpSp>
        <p:nvGrpSpPr>
          <p:cNvPr id="5" name="Group 4" descr="Icono de Medicare Parte A (seguro de hospital) ">
            <a:extLst>
              <a:ext uri="{FF2B5EF4-FFF2-40B4-BE49-F238E27FC236}">
                <a16:creationId xmlns:a16="http://schemas.microsoft.com/office/drawing/2014/main" id="{8E63A0BA-A467-4912-8678-6584CCD33A97}"/>
              </a:ext>
            </a:extLst>
          </p:cNvPr>
          <p:cNvGrpSpPr/>
          <p:nvPr/>
        </p:nvGrpSpPr>
        <p:grpSpPr>
          <a:xfrm>
            <a:off x="1587881" y="1701761"/>
            <a:ext cx="2926080" cy="3756252"/>
            <a:chOff x="1587881" y="1701761"/>
            <a:chExt cx="2926080" cy="3756252"/>
          </a:xfrm>
        </p:grpSpPr>
        <p:sp>
          <p:nvSpPr>
            <p:cNvPr id="13" name="Rectangle: Rounded Corners 12">
              <a:extLst>
                <a:ext uri="{FF2B5EF4-FFF2-40B4-BE49-F238E27FC236}">
                  <a16:creationId xmlns:a16="http://schemas.microsoft.com/office/drawing/2014/main" id="{B5A00B28-145F-4FD2-9555-098E4CD6750C}"/>
                </a:ext>
              </a:extLst>
            </p:cNvPr>
            <p:cNvSpPr/>
            <p:nvPr/>
          </p:nvSpPr>
          <p:spPr>
            <a:xfrm>
              <a:off x="1587881" y="1701761"/>
              <a:ext cx="2926080" cy="3756252"/>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sz="2400" b="1" dirty="0">
                <a:solidFill>
                  <a:srgbClr val="00529B"/>
                </a:solidFill>
              </a:endParaRPr>
            </a:p>
            <a:p>
              <a:pPr algn="ctr"/>
              <a:r>
                <a:rPr lang="es-US" sz="2400" b="1">
                  <a:solidFill>
                    <a:srgbClr val="00529B"/>
                  </a:solidFill>
                </a:rPr>
                <a:t>Parte A</a:t>
              </a:r>
              <a:br>
                <a:rPr lang="es-US" sz="2400">
                  <a:solidFill>
                    <a:srgbClr val="00529B"/>
                  </a:solidFill>
                </a:rPr>
              </a:br>
              <a:r>
                <a:rPr lang="es-US" sz="2400">
                  <a:solidFill>
                    <a:srgbClr val="00529B"/>
                  </a:solidFill>
                </a:rPr>
                <a:t>(seguro de hospital) </a:t>
              </a:r>
            </a:p>
          </p:txBody>
        </p:sp>
        <p:pic>
          <p:nvPicPr>
            <p:cNvPr id="7" name="Picture 6" descr="Icono de la Parte A"/>
            <p:cNvPicPr>
              <a:picLocks noChangeAspect="1"/>
            </p:cNvPicPr>
            <p:nvPr/>
          </p:nvPicPr>
          <p:blipFill>
            <a:blip r:embed="rId4"/>
            <a:srcRect/>
            <a:stretch/>
          </p:blipFill>
          <p:spPr>
            <a:xfrm>
              <a:off x="1981535" y="2329474"/>
              <a:ext cx="2133141" cy="1207125"/>
            </a:xfrm>
            <a:prstGeom prst="rect">
              <a:avLst/>
            </a:prstGeom>
          </p:spPr>
        </p:pic>
      </p:grpSp>
      <p:grpSp>
        <p:nvGrpSpPr>
          <p:cNvPr id="6" name="Group 5" descr="Icono de Medicare Parte B (seguro médico)">
            <a:extLst>
              <a:ext uri="{FF2B5EF4-FFF2-40B4-BE49-F238E27FC236}">
                <a16:creationId xmlns:a16="http://schemas.microsoft.com/office/drawing/2014/main" id="{5893EF6D-F663-4E97-8A8D-99599A858281}"/>
              </a:ext>
            </a:extLst>
          </p:cNvPr>
          <p:cNvGrpSpPr/>
          <p:nvPr/>
        </p:nvGrpSpPr>
        <p:grpSpPr>
          <a:xfrm>
            <a:off x="4768320" y="1705349"/>
            <a:ext cx="2926080" cy="3803651"/>
            <a:chOff x="4768320" y="1705349"/>
            <a:chExt cx="2926080" cy="3803651"/>
          </a:xfrm>
        </p:grpSpPr>
        <p:sp>
          <p:nvSpPr>
            <p:cNvPr id="15" name="Rectangle: Rounded Corners 14">
              <a:extLst>
                <a:ext uri="{FF2B5EF4-FFF2-40B4-BE49-F238E27FC236}">
                  <a16:creationId xmlns:a16="http://schemas.microsoft.com/office/drawing/2014/main" id="{22E2CC2C-6414-444D-9AAD-810814ADAD87}"/>
                </a:ext>
              </a:extLst>
            </p:cNvPr>
            <p:cNvSpPr/>
            <p:nvPr/>
          </p:nvSpPr>
          <p:spPr>
            <a:xfrm>
              <a:off x="4768320" y="1705349"/>
              <a:ext cx="2926080" cy="3803651"/>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sz="2400" b="1" dirty="0">
                <a:solidFill>
                  <a:srgbClr val="00529B"/>
                </a:solidFill>
              </a:endParaRPr>
            </a:p>
            <a:p>
              <a:pPr algn="ctr"/>
              <a:endParaRPr lang="en-US" sz="2400" b="1" dirty="0">
                <a:solidFill>
                  <a:srgbClr val="00529B"/>
                </a:solidFill>
              </a:endParaRPr>
            </a:p>
            <a:p>
              <a:pPr algn="ctr"/>
              <a:r>
                <a:rPr lang="es-US" sz="2400" b="1">
                  <a:solidFill>
                    <a:srgbClr val="00529B"/>
                  </a:solidFill>
                </a:rPr>
                <a:t>Parte B</a:t>
              </a:r>
              <a:br>
                <a:rPr lang="es-US" sz="2400">
                  <a:solidFill>
                    <a:srgbClr val="00529B"/>
                  </a:solidFill>
                </a:rPr>
              </a:br>
              <a:r>
                <a:rPr lang="es-US" sz="2400">
                  <a:solidFill>
                    <a:srgbClr val="00529B"/>
                  </a:solidFill>
                </a:rPr>
                <a:t>(seguro médico)</a:t>
              </a:r>
            </a:p>
          </p:txBody>
        </p:sp>
        <p:pic>
          <p:nvPicPr>
            <p:cNvPr id="8" name="Picture 7" descr="Icono de la Parte B"/>
            <p:cNvPicPr>
              <a:picLocks noChangeAspect="1"/>
            </p:cNvPicPr>
            <p:nvPr/>
          </p:nvPicPr>
          <p:blipFill>
            <a:blip r:embed="rId5"/>
            <a:srcRect/>
            <a:stretch/>
          </p:blipFill>
          <p:spPr>
            <a:xfrm>
              <a:off x="5394193" y="2234444"/>
              <a:ext cx="1674334" cy="1508324"/>
            </a:xfrm>
            <a:prstGeom prst="rect">
              <a:avLst/>
            </a:prstGeom>
          </p:spPr>
        </p:pic>
      </p:grpSp>
      <p:grpSp>
        <p:nvGrpSpPr>
          <p:cNvPr id="9" name="Group 8" descr="Icono de Medicare Parte D (cobertura de medicamentos)">
            <a:extLst>
              <a:ext uri="{FF2B5EF4-FFF2-40B4-BE49-F238E27FC236}">
                <a16:creationId xmlns:a16="http://schemas.microsoft.com/office/drawing/2014/main" id="{2F85C4C1-60F6-4017-BBE8-E6265B9F74D7}"/>
              </a:ext>
            </a:extLst>
          </p:cNvPr>
          <p:cNvGrpSpPr/>
          <p:nvPr/>
        </p:nvGrpSpPr>
        <p:grpSpPr>
          <a:xfrm>
            <a:off x="7948759" y="1705349"/>
            <a:ext cx="2926080" cy="3803651"/>
            <a:chOff x="7948759" y="1705349"/>
            <a:chExt cx="2926080" cy="3803651"/>
          </a:xfrm>
        </p:grpSpPr>
        <p:sp>
          <p:nvSpPr>
            <p:cNvPr id="14" name="Rectangle: Rounded Corners 13">
              <a:extLst>
                <a:ext uri="{FF2B5EF4-FFF2-40B4-BE49-F238E27FC236}">
                  <a16:creationId xmlns:a16="http://schemas.microsoft.com/office/drawing/2014/main" id="{EF82B71E-543F-4288-87B1-403AD820C53E}"/>
                </a:ext>
              </a:extLst>
            </p:cNvPr>
            <p:cNvSpPr/>
            <p:nvPr/>
          </p:nvSpPr>
          <p:spPr>
            <a:xfrm>
              <a:off x="7948759" y="1705349"/>
              <a:ext cx="2926080" cy="3803651"/>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sz="1600" dirty="0">
                <a:solidFill>
                  <a:srgbClr val="00529B"/>
                </a:solidFill>
              </a:endParaRPr>
            </a:p>
            <a:p>
              <a:pPr algn="ctr"/>
              <a:endParaRPr lang="en-US" sz="1600" dirty="0">
                <a:solidFill>
                  <a:srgbClr val="00529B"/>
                </a:solidFill>
              </a:endParaRPr>
            </a:p>
            <a:p>
              <a:pPr algn="ctr"/>
              <a:r>
                <a:rPr lang="es-US" sz="2400" b="1">
                  <a:solidFill>
                    <a:srgbClr val="00529B"/>
                  </a:solidFill>
                </a:rPr>
                <a:t>Parte D</a:t>
              </a:r>
              <a:br>
                <a:rPr lang="es-US" sz="2400">
                  <a:solidFill>
                    <a:srgbClr val="00529B"/>
                  </a:solidFill>
                </a:rPr>
              </a:br>
              <a:r>
                <a:rPr lang="es-US" sz="2400">
                  <a:solidFill>
                    <a:srgbClr val="00529B"/>
                  </a:solidFill>
                </a:rPr>
                <a:t>(cobertura de medicamentos)</a:t>
              </a:r>
            </a:p>
          </p:txBody>
        </p:sp>
        <p:pic>
          <p:nvPicPr>
            <p:cNvPr id="10" name="Picture 9" descr="Icono de la Parte D"/>
            <p:cNvPicPr>
              <a:picLocks noChangeAspect="1"/>
            </p:cNvPicPr>
            <p:nvPr/>
          </p:nvPicPr>
          <p:blipFill>
            <a:blip r:embed="rId6"/>
            <a:srcRect/>
            <a:stretch/>
          </p:blipFill>
          <p:spPr>
            <a:xfrm>
              <a:off x="8442161" y="2234444"/>
              <a:ext cx="1939276" cy="1379870"/>
            </a:xfrm>
            <a:prstGeom prst="rect">
              <a:avLst/>
            </a:prstGeom>
          </p:spPr>
        </p:pic>
      </p:grpSp>
      <p:sp>
        <p:nvSpPr>
          <p:cNvPr id="11" name="Slide Number Placeholder 10">
            <a:extLst>
              <a:ext uri="{FF2B5EF4-FFF2-40B4-BE49-F238E27FC236}">
                <a16:creationId xmlns:a16="http://schemas.microsoft.com/office/drawing/2014/main" id="{3F8CB9F3-BF24-42B9-8981-7039D56D3548}"/>
              </a:ext>
            </a:extLst>
          </p:cNvPr>
          <p:cNvSpPr>
            <a:spLocks noGrp="1"/>
          </p:cNvSpPr>
          <p:nvPr>
            <p:ph type="sldNum" sz="quarter" idx="12"/>
          </p:nvPr>
        </p:nvSpPr>
        <p:spPr/>
        <p:txBody>
          <a:bodyPr/>
          <a:lstStyle/>
          <a:p>
            <a:fld id="{48F63A3B-78C7-47BE-AE5E-E10140E04643}" type="slidenum">
              <a:rPr lang="en-US" smtClean="0"/>
              <a:pPr/>
              <a:t>8</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27038978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dirty="0"/>
              <a:t>Decisión: ¿Debo inscribirme en </a:t>
            </a:r>
            <a:br>
              <a:rPr lang="es-US" sz="3000" dirty="0"/>
            </a:br>
            <a:r>
              <a:rPr lang="es-US" sz="3000" dirty="0"/>
              <a:t>un plan Medicare </a:t>
            </a:r>
            <a:r>
              <a:rPr lang="es-US" sz="3000" dirty="0" err="1"/>
              <a:t>Advantage</a:t>
            </a:r>
            <a:r>
              <a:rPr lang="es-US" sz="3000" dirty="0"/>
              <a:t>?</a:t>
            </a:r>
          </a:p>
        </p:txBody>
      </p:sp>
      <p:sp>
        <p:nvSpPr>
          <p:cNvPr id="50" name="Content Placeholder 4">
            <a:extLst>
              <a:ext uri="{FF2B5EF4-FFF2-40B4-BE49-F238E27FC236}">
                <a16:creationId xmlns:a16="http://schemas.microsoft.com/office/drawing/2014/main" id="{D40ACEA4-F568-497C-AB84-C9E393BE69F6}"/>
              </a:ext>
            </a:extLst>
          </p:cNvPr>
          <p:cNvSpPr txBox="1">
            <a:spLocks/>
          </p:cNvSpPr>
          <p:nvPr/>
        </p:nvSpPr>
        <p:spPr>
          <a:xfrm>
            <a:off x="2434985" y="1165031"/>
            <a:ext cx="7218133" cy="433262"/>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600"/>
              </a:spcBef>
              <a:spcAft>
                <a:spcPts val="0"/>
              </a:spcAft>
              <a:buClrTx/>
              <a:buSzTx/>
              <a:buNone/>
              <a:tabLst/>
              <a:defRPr/>
            </a:pPr>
            <a:r>
              <a:rPr kumimoji="0" lang="es-US" sz="2400" b="1" i="0" u="none" strike="noStrike" cap="none" normalizeH="0" baseline="0" noProof="0">
                <a:ln>
                  <a:noFill/>
                </a:ln>
                <a:solidFill>
                  <a:srgbClr val="00529B"/>
                </a:solidFill>
                <a:effectLst/>
                <a:uLnTx/>
                <a:uFillTx/>
                <a:latin typeface="Arial" panose="020B0604020202020204" pitchFamily="34" charset="0"/>
                <a:cs typeface="Arial" panose="020B0604020202020204" pitchFamily="34" charset="0"/>
              </a:rPr>
              <a:t>Tenga en cuenta lo siguiente:</a:t>
            </a:r>
          </a:p>
          <a:p>
            <a:pPr marL="460375" lvl="1" indent="-228600">
              <a:buFont typeface="Wingdings" panose="05000000000000000000" pitchFamily="2" charset="2"/>
              <a:buChar char="§"/>
              <a:defRPr/>
            </a:pPr>
            <a:endParaRPr lang="en-US" dirty="0">
              <a:latin typeface="Calibri" panose="020F0502020204030204"/>
              <a:cs typeface="Calibri"/>
            </a:endParaRPr>
          </a:p>
        </p:txBody>
      </p:sp>
      <p:grpSp>
        <p:nvGrpSpPr>
          <p:cNvPr id="5" name="Group 4" descr="Cuadro 1: Si el plan ofrece beneficios adicionales (además de los beneficios de Medicare Original) y si necesita pagar más para obtenerlos ">
            <a:extLst>
              <a:ext uri="{FF2B5EF4-FFF2-40B4-BE49-F238E27FC236}">
                <a16:creationId xmlns:a16="http://schemas.microsoft.com/office/drawing/2014/main" id="{51CE6C1A-67D7-4FA3-95F8-D7F77FBA64E1}"/>
              </a:ext>
            </a:extLst>
          </p:cNvPr>
          <p:cNvGrpSpPr/>
          <p:nvPr/>
        </p:nvGrpSpPr>
        <p:grpSpPr>
          <a:xfrm>
            <a:off x="454049" y="1673241"/>
            <a:ext cx="2080725" cy="3610435"/>
            <a:chOff x="454049" y="1673241"/>
            <a:chExt cx="2080725" cy="3610435"/>
          </a:xfrm>
        </p:grpSpPr>
        <p:sp>
          <p:nvSpPr>
            <p:cNvPr id="22" name="Rectangle: Top Corners Rounded 21">
              <a:extLst>
                <a:ext uri="{FF2B5EF4-FFF2-40B4-BE49-F238E27FC236}">
                  <a16:creationId xmlns:a16="http://schemas.microsoft.com/office/drawing/2014/main" id="{321FA1F2-FFE4-4BAE-828E-45CB71EC41E9}"/>
                </a:ext>
                <a:ext uri="{C183D7F6-B498-43B3-948B-1728B52AA6E4}">
                  <adec:decorative xmlns:adec="http://schemas.microsoft.com/office/drawing/2017/decorative" val="1"/>
                </a:ext>
              </a:extLst>
            </p:cNvPr>
            <p:cNvSpPr/>
            <p:nvPr/>
          </p:nvSpPr>
          <p:spPr bwMode="auto">
            <a:xfrm flipV="1">
              <a:off x="454049" y="2218044"/>
              <a:ext cx="2080725" cy="3065632"/>
            </a:xfrm>
            <a:prstGeom prst="round2SameRect">
              <a:avLst/>
            </a:prstGeom>
            <a:noFill/>
            <a:ln w="76200">
              <a:solidFill>
                <a:srgbClr val="8FAADC"/>
              </a:solidFill>
            </a:ln>
          </p:spPr>
          <p:txBody>
            <a:bodyPr vert="horz" wrap="square" lIns="91440" tIns="45720" rIns="91440" bIns="45720" numCol="1" rtlCol="0" anchor="t" anchorCtr="0" compatLnSpc="1">
              <a:prstTxWarp prst="textNoShape">
                <a:avLst/>
              </a:prstTxWarp>
            </a:bodyPr>
            <a:lstStyle/>
            <a:p>
              <a:pPr algn="ctr">
                <a:lnSpc>
                  <a:spcPts val="1800"/>
                </a:lnSpc>
              </a:pPr>
              <a:endParaRPr lang="en-IN" dirty="0"/>
            </a:p>
          </p:txBody>
        </p:sp>
        <p:sp>
          <p:nvSpPr>
            <p:cNvPr id="23" name="TextBox 22">
              <a:extLst>
                <a:ext uri="{FF2B5EF4-FFF2-40B4-BE49-F238E27FC236}">
                  <a16:creationId xmlns:a16="http://schemas.microsoft.com/office/drawing/2014/main" id="{88A99618-0B8D-4A15-8B21-47F8628FF705}"/>
                </a:ext>
              </a:extLst>
            </p:cNvPr>
            <p:cNvSpPr txBox="1"/>
            <p:nvPr/>
          </p:nvSpPr>
          <p:spPr>
            <a:xfrm>
              <a:off x="470744" y="3058174"/>
              <a:ext cx="2047333" cy="1691297"/>
            </a:xfrm>
            <a:prstGeom prst="rect">
              <a:avLst/>
            </a:prstGeom>
            <a:noFill/>
          </p:spPr>
          <p:txBody>
            <a:bodyPr wrap="square">
              <a:spAutoFit/>
            </a:bodyPr>
            <a:lstStyle/>
            <a:p>
              <a:pPr marL="0" lvl="0" indent="0" algn="ctr" defTabSz="685800">
                <a:lnSpc>
                  <a:spcPts val="1800"/>
                </a:lnSpc>
                <a:spcBef>
                  <a:spcPts val="0"/>
                </a:spcBef>
              </a:pPr>
              <a:r>
                <a:rPr lang="es-US" sz="1400" dirty="0">
                  <a:solidFill>
                    <a:srgbClr val="00529B"/>
                  </a:solidFill>
                  <a:latin typeface="Arial"/>
                  <a:cs typeface="Arial"/>
                </a:rPr>
                <a:t>Si el plan ofrece </a:t>
              </a:r>
              <a:r>
                <a:rPr lang="es-US" sz="1400" b="1" dirty="0">
                  <a:solidFill>
                    <a:srgbClr val="00529B"/>
                  </a:solidFill>
                  <a:latin typeface="Arial"/>
                  <a:cs typeface="Arial"/>
                </a:rPr>
                <a:t>beneficios adicionales</a:t>
              </a:r>
              <a:r>
                <a:rPr lang="es-US" sz="1400" dirty="0">
                  <a:solidFill>
                    <a:srgbClr val="00529B"/>
                  </a:solidFill>
                  <a:latin typeface="Arial"/>
                  <a:cs typeface="Arial"/>
                </a:rPr>
                <a:t> (además de los beneficios de Medicare Original) y si necesita pagar más para obtenerlos</a:t>
              </a:r>
            </a:p>
          </p:txBody>
        </p:sp>
        <p:sp>
          <p:nvSpPr>
            <p:cNvPr id="48" name="Oval 47">
              <a:extLst>
                <a:ext uri="{FF2B5EF4-FFF2-40B4-BE49-F238E27FC236}">
                  <a16:creationId xmlns:a16="http://schemas.microsoft.com/office/drawing/2014/main" id="{7E72724F-E15B-4C1B-8115-7D8B45ADF3D3}"/>
                </a:ext>
                <a:ext uri="{C183D7F6-B498-43B3-948B-1728B52AA6E4}">
                  <adec:decorative xmlns:adec="http://schemas.microsoft.com/office/drawing/2017/decorative" val="1"/>
                </a:ext>
              </a:extLst>
            </p:cNvPr>
            <p:cNvSpPr/>
            <p:nvPr/>
          </p:nvSpPr>
          <p:spPr bwMode="auto">
            <a:xfrm>
              <a:off x="808053" y="1673241"/>
              <a:ext cx="1269741" cy="1269741"/>
            </a:xfrm>
            <a:prstGeom prst="ellipse">
              <a:avLst/>
            </a:prstGeom>
            <a:solidFill>
              <a:srgbClr val="8FAADC"/>
            </a:solidFill>
            <a:ln>
              <a:solidFill>
                <a:srgbClr val="8FAADC"/>
              </a:solidFill>
            </a:ln>
          </p:spPr>
          <p:txBody>
            <a:bodyPr vert="horz" wrap="square" lIns="91440" tIns="45720" rIns="91440" bIns="45720" numCol="1" rtlCol="0" anchor="t" anchorCtr="0" compatLnSpc="1">
              <a:prstTxWarp prst="textNoShape">
                <a:avLst/>
              </a:prstTxWarp>
            </a:bodyPr>
            <a:lstStyle/>
            <a:p>
              <a:pPr algn="ctr">
                <a:lnSpc>
                  <a:spcPts val="1800"/>
                </a:lnSpc>
              </a:pPr>
              <a:endParaRPr lang="en-IN" dirty="0"/>
            </a:p>
          </p:txBody>
        </p:sp>
        <p:sp>
          <p:nvSpPr>
            <p:cNvPr id="49" name="Oval 48">
              <a:extLst>
                <a:ext uri="{FF2B5EF4-FFF2-40B4-BE49-F238E27FC236}">
                  <a16:creationId xmlns:a16="http://schemas.microsoft.com/office/drawing/2014/main" id="{8CEA9B06-766B-4D94-BB13-CAC54324BA2F}"/>
                </a:ext>
                <a:ext uri="{C183D7F6-B498-43B3-948B-1728B52AA6E4}">
                  <adec:decorative xmlns:adec="http://schemas.microsoft.com/office/drawing/2017/decorative" val="1"/>
                </a:ext>
              </a:extLst>
            </p:cNvPr>
            <p:cNvSpPr/>
            <p:nvPr/>
          </p:nvSpPr>
          <p:spPr bwMode="auto">
            <a:xfrm>
              <a:off x="918236" y="1779161"/>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lnSpc>
                  <a:spcPts val="1800"/>
                </a:lnSpc>
              </a:pPr>
              <a:endParaRPr lang="en-IN" dirty="0"/>
            </a:p>
          </p:txBody>
        </p:sp>
        <p:pic>
          <p:nvPicPr>
            <p:cNvPr id="6" name="Graphic 5">
              <a:extLst>
                <a:ext uri="{FF2B5EF4-FFF2-40B4-BE49-F238E27FC236}">
                  <a16:creationId xmlns:a16="http://schemas.microsoft.com/office/drawing/2014/main" id="{959DAB56-103D-4034-996C-213289574E6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3776" y="1869213"/>
              <a:ext cx="914400" cy="914400"/>
            </a:xfrm>
            <a:prstGeom prst="rect">
              <a:avLst/>
            </a:prstGeom>
          </p:spPr>
        </p:pic>
      </p:grpSp>
      <p:grpSp>
        <p:nvGrpSpPr>
          <p:cNvPr id="9" name="Group 8" descr="Cuadro 2: Algunos planes pueden exigirle que use una red.">
            <a:extLst>
              <a:ext uri="{FF2B5EF4-FFF2-40B4-BE49-F238E27FC236}">
                <a16:creationId xmlns:a16="http://schemas.microsoft.com/office/drawing/2014/main" id="{FA8BD209-0164-416F-8B7C-82AB94BF1B73}"/>
              </a:ext>
            </a:extLst>
          </p:cNvPr>
          <p:cNvGrpSpPr/>
          <p:nvPr/>
        </p:nvGrpSpPr>
        <p:grpSpPr>
          <a:xfrm>
            <a:off x="2755215" y="1677151"/>
            <a:ext cx="2080724" cy="3617609"/>
            <a:chOff x="2755215" y="1677151"/>
            <a:chExt cx="2080724" cy="3617609"/>
          </a:xfrm>
        </p:grpSpPr>
        <p:sp>
          <p:nvSpPr>
            <p:cNvPr id="19" name="Rectangle: Top Corners Rounded 18">
              <a:extLst>
                <a:ext uri="{FF2B5EF4-FFF2-40B4-BE49-F238E27FC236}">
                  <a16:creationId xmlns:a16="http://schemas.microsoft.com/office/drawing/2014/main" id="{CEBB0D6F-4A4C-4CE8-9044-684658702574}"/>
                </a:ext>
                <a:ext uri="{C183D7F6-B498-43B3-948B-1728B52AA6E4}">
                  <adec:decorative xmlns:adec="http://schemas.microsoft.com/office/drawing/2017/decorative" val="1"/>
                </a:ext>
              </a:extLst>
            </p:cNvPr>
            <p:cNvSpPr/>
            <p:nvPr/>
          </p:nvSpPr>
          <p:spPr bwMode="auto">
            <a:xfrm flipV="1">
              <a:off x="2755215" y="2229128"/>
              <a:ext cx="2080724" cy="3065632"/>
            </a:xfrm>
            <a:prstGeom prst="round2SameRect">
              <a:avLst/>
            </a:prstGeom>
            <a:noFill/>
            <a:ln w="76200">
              <a:solidFill>
                <a:srgbClr val="FEC736"/>
              </a:solidFill>
            </a:ln>
          </p:spPr>
          <p:txBody>
            <a:bodyPr vert="horz" wrap="square" lIns="91440" tIns="45720" rIns="91440" bIns="45720" numCol="1" rtlCol="0" anchor="t" anchorCtr="0" compatLnSpc="1">
              <a:prstTxWarp prst="textNoShape">
                <a:avLst/>
              </a:prstTxWarp>
            </a:bodyPr>
            <a:lstStyle/>
            <a:p>
              <a:pPr algn="ctr">
                <a:lnSpc>
                  <a:spcPts val="1800"/>
                </a:lnSpc>
              </a:pPr>
              <a:endParaRPr lang="en-IN" dirty="0"/>
            </a:p>
          </p:txBody>
        </p:sp>
        <p:sp>
          <p:nvSpPr>
            <p:cNvPr id="27" name="Oval 26">
              <a:extLst>
                <a:ext uri="{FF2B5EF4-FFF2-40B4-BE49-F238E27FC236}">
                  <a16:creationId xmlns:a16="http://schemas.microsoft.com/office/drawing/2014/main" id="{6859CDF6-9C4E-4447-934B-E2F92C17C2BE}"/>
                </a:ext>
                <a:ext uri="{C183D7F6-B498-43B3-948B-1728B52AA6E4}">
                  <adec:decorative xmlns:adec="http://schemas.microsoft.com/office/drawing/2017/decorative" val="1"/>
                </a:ext>
              </a:extLst>
            </p:cNvPr>
            <p:cNvSpPr/>
            <p:nvPr/>
          </p:nvSpPr>
          <p:spPr bwMode="auto">
            <a:xfrm>
              <a:off x="3103978" y="1677151"/>
              <a:ext cx="1269741" cy="1269741"/>
            </a:xfrm>
            <a:prstGeom prst="ellipse">
              <a:avLst/>
            </a:prstGeom>
            <a:solidFill>
              <a:srgbClr val="FEC736"/>
            </a:solidFill>
            <a:ln>
              <a:noFill/>
            </a:ln>
          </p:spPr>
          <p:txBody>
            <a:bodyPr vert="horz" wrap="square" lIns="91440" tIns="45720" rIns="91440" bIns="45720" numCol="1" rtlCol="0" anchor="t" anchorCtr="0" compatLnSpc="1">
              <a:prstTxWarp prst="textNoShape">
                <a:avLst/>
              </a:prstTxWarp>
            </a:bodyPr>
            <a:lstStyle/>
            <a:p>
              <a:pPr algn="ctr">
                <a:lnSpc>
                  <a:spcPts val="1800"/>
                </a:lnSpc>
              </a:pPr>
              <a:endParaRPr lang="en-IN" dirty="0"/>
            </a:p>
          </p:txBody>
        </p:sp>
        <p:sp>
          <p:nvSpPr>
            <p:cNvPr id="28" name="Oval 27">
              <a:extLst>
                <a:ext uri="{FF2B5EF4-FFF2-40B4-BE49-F238E27FC236}">
                  <a16:creationId xmlns:a16="http://schemas.microsoft.com/office/drawing/2014/main" id="{1B917146-7341-45BC-B995-781EBE2438A8}"/>
                </a:ext>
                <a:ext uri="{C183D7F6-B498-43B3-948B-1728B52AA6E4}">
                  <adec:decorative xmlns:adec="http://schemas.microsoft.com/office/drawing/2017/decorative" val="1"/>
                </a:ext>
              </a:extLst>
            </p:cNvPr>
            <p:cNvSpPr/>
            <p:nvPr/>
          </p:nvSpPr>
          <p:spPr bwMode="auto">
            <a:xfrm>
              <a:off x="3214162" y="1787334"/>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lnSpc>
                  <a:spcPts val="1800"/>
                </a:lnSpc>
              </a:pPr>
              <a:endParaRPr lang="en-IN" dirty="0"/>
            </a:p>
          </p:txBody>
        </p:sp>
        <p:sp>
          <p:nvSpPr>
            <p:cNvPr id="29" name="TextBox 28">
              <a:extLst>
                <a:ext uri="{FF2B5EF4-FFF2-40B4-BE49-F238E27FC236}">
                  <a16:creationId xmlns:a16="http://schemas.microsoft.com/office/drawing/2014/main" id="{B9846BA3-3FF1-464C-949A-EFDEE52D1B18}"/>
                </a:ext>
              </a:extLst>
            </p:cNvPr>
            <p:cNvSpPr txBox="1"/>
            <p:nvPr/>
          </p:nvSpPr>
          <p:spPr>
            <a:xfrm>
              <a:off x="2771910" y="3510607"/>
              <a:ext cx="2047333" cy="767967"/>
            </a:xfrm>
            <a:prstGeom prst="rect">
              <a:avLst/>
            </a:prstGeom>
            <a:noFill/>
          </p:spPr>
          <p:txBody>
            <a:bodyPr wrap="square">
              <a:spAutoFit/>
            </a:bodyPr>
            <a:lstStyle/>
            <a:p>
              <a:pPr marL="0" lvl="0" indent="0" algn="ctr" defTabSz="685800">
                <a:lnSpc>
                  <a:spcPts val="1800"/>
                </a:lnSpc>
                <a:spcBef>
                  <a:spcPts val="0"/>
                </a:spcBef>
              </a:pPr>
              <a:r>
                <a:rPr lang="es-US" sz="1400" dirty="0">
                  <a:solidFill>
                    <a:srgbClr val="00529B"/>
                  </a:solidFill>
                  <a:latin typeface="Arial"/>
                  <a:cs typeface="Arial"/>
                </a:rPr>
                <a:t>Algunos planes pueden exigirle que use una </a:t>
              </a:r>
              <a:r>
                <a:rPr lang="es-US" sz="1400" b="1" dirty="0">
                  <a:solidFill>
                    <a:srgbClr val="00529B"/>
                  </a:solidFill>
                  <a:latin typeface="Arial"/>
                  <a:cs typeface="Arial"/>
                </a:rPr>
                <a:t>red</a:t>
              </a:r>
              <a:r>
                <a:rPr lang="es-US" sz="1400" dirty="0">
                  <a:solidFill>
                    <a:srgbClr val="00529B"/>
                  </a:solidFill>
                  <a:latin typeface="Arial"/>
                  <a:cs typeface="Arial"/>
                </a:rPr>
                <a:t> </a:t>
              </a:r>
            </a:p>
          </p:txBody>
        </p:sp>
        <p:pic>
          <p:nvPicPr>
            <p:cNvPr id="7" name="Picture 6">
              <a:extLst>
                <a:ext uri="{FF2B5EF4-FFF2-40B4-BE49-F238E27FC236}">
                  <a16:creationId xmlns:a16="http://schemas.microsoft.com/office/drawing/2014/main" id="{9272AA61-60FA-40C4-87D6-3740730C75A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278897" y="1839520"/>
              <a:ext cx="896910" cy="776941"/>
            </a:xfrm>
            <a:prstGeom prst="rect">
              <a:avLst/>
            </a:prstGeom>
          </p:spPr>
        </p:pic>
      </p:grpSp>
      <p:grpSp>
        <p:nvGrpSpPr>
          <p:cNvPr id="14" name="Group 13" descr="Cuadro 3: Es posible que necesite una derivación para ver a un médico especialista ">
            <a:extLst>
              <a:ext uri="{FF2B5EF4-FFF2-40B4-BE49-F238E27FC236}">
                <a16:creationId xmlns:a16="http://schemas.microsoft.com/office/drawing/2014/main" id="{24E04753-9568-427B-81CB-09C9F0B6E0D7}"/>
              </a:ext>
            </a:extLst>
          </p:cNvPr>
          <p:cNvGrpSpPr/>
          <p:nvPr/>
        </p:nvGrpSpPr>
        <p:grpSpPr>
          <a:xfrm>
            <a:off x="5056379" y="1691236"/>
            <a:ext cx="2084832" cy="3603528"/>
            <a:chOff x="5056379" y="1691236"/>
            <a:chExt cx="2084832" cy="3603528"/>
          </a:xfrm>
        </p:grpSpPr>
        <p:sp>
          <p:nvSpPr>
            <p:cNvPr id="33" name="Oval 32">
              <a:extLst>
                <a:ext uri="{FF2B5EF4-FFF2-40B4-BE49-F238E27FC236}">
                  <a16:creationId xmlns:a16="http://schemas.microsoft.com/office/drawing/2014/main" id="{82E1AAEC-226D-44B3-A75C-CC8A081C2936}"/>
                </a:ext>
                <a:ext uri="{C183D7F6-B498-43B3-948B-1728B52AA6E4}">
                  <adec:decorative xmlns:adec="http://schemas.microsoft.com/office/drawing/2017/decorative" val="1"/>
                </a:ext>
              </a:extLst>
            </p:cNvPr>
            <p:cNvSpPr/>
            <p:nvPr/>
          </p:nvSpPr>
          <p:spPr bwMode="auto">
            <a:xfrm>
              <a:off x="5470980" y="1691236"/>
              <a:ext cx="1269741" cy="1269741"/>
            </a:xfrm>
            <a:prstGeom prst="ellipse">
              <a:avLst/>
            </a:prstGeom>
            <a:solidFill>
              <a:srgbClr val="00529B"/>
            </a:solidFill>
            <a:ln>
              <a:noFill/>
            </a:ln>
          </p:spPr>
          <p:txBody>
            <a:bodyPr vert="horz" wrap="square" lIns="91440" tIns="45720" rIns="91440" bIns="45720" numCol="1" rtlCol="0" anchor="t" anchorCtr="0" compatLnSpc="1">
              <a:prstTxWarp prst="textNoShape">
                <a:avLst/>
              </a:prstTxWarp>
            </a:bodyPr>
            <a:lstStyle/>
            <a:p>
              <a:pPr algn="ctr">
                <a:lnSpc>
                  <a:spcPts val="1800"/>
                </a:lnSpc>
              </a:pPr>
              <a:endParaRPr lang="en-IN" dirty="0"/>
            </a:p>
          </p:txBody>
        </p:sp>
        <p:grpSp>
          <p:nvGrpSpPr>
            <p:cNvPr id="10" name="Group 9">
              <a:extLst>
                <a:ext uri="{FF2B5EF4-FFF2-40B4-BE49-F238E27FC236}">
                  <a16:creationId xmlns:a16="http://schemas.microsoft.com/office/drawing/2014/main" id="{832BF135-E13F-419D-A8DC-75B62E6BC611}"/>
                </a:ext>
              </a:extLst>
            </p:cNvPr>
            <p:cNvGrpSpPr/>
            <p:nvPr/>
          </p:nvGrpSpPr>
          <p:grpSpPr>
            <a:xfrm>
              <a:off x="5056379" y="1801419"/>
              <a:ext cx="2084832" cy="3493345"/>
              <a:chOff x="5056379" y="1801419"/>
              <a:chExt cx="2084832" cy="3493345"/>
            </a:xfrm>
          </p:grpSpPr>
          <p:sp>
            <p:nvSpPr>
              <p:cNvPr id="18" name="Rectangle: Top Corners Rounded 17">
                <a:extLst>
                  <a:ext uri="{FF2B5EF4-FFF2-40B4-BE49-F238E27FC236}">
                    <a16:creationId xmlns:a16="http://schemas.microsoft.com/office/drawing/2014/main" id="{6F74725E-B1CC-4655-9E10-E30E732C0457}"/>
                  </a:ext>
                  <a:ext uri="{C183D7F6-B498-43B3-948B-1728B52AA6E4}">
                    <adec:decorative xmlns:adec="http://schemas.microsoft.com/office/drawing/2017/decorative" val="1"/>
                  </a:ext>
                </a:extLst>
              </p:cNvPr>
              <p:cNvSpPr/>
              <p:nvPr/>
            </p:nvSpPr>
            <p:spPr bwMode="auto">
              <a:xfrm flipV="1">
                <a:off x="5056379" y="2229128"/>
                <a:ext cx="2084832" cy="3065636"/>
              </a:xfrm>
              <a:prstGeom prst="round2SameRect">
                <a:avLst/>
              </a:prstGeom>
              <a:noFill/>
              <a:ln w="76200">
                <a:solidFill>
                  <a:srgbClr val="00529B"/>
                </a:solidFill>
              </a:ln>
            </p:spPr>
            <p:txBody>
              <a:bodyPr vert="horz" wrap="square" lIns="91440" tIns="45720" rIns="91440" bIns="45720" numCol="1" rtlCol="0" anchor="t" anchorCtr="0" compatLnSpc="1">
                <a:prstTxWarp prst="textNoShape">
                  <a:avLst/>
                </a:prstTxWarp>
              </a:bodyPr>
              <a:lstStyle/>
              <a:p>
                <a:pPr algn="ctr">
                  <a:lnSpc>
                    <a:spcPts val="1800"/>
                  </a:lnSpc>
                </a:pPr>
                <a:endParaRPr lang="en-IN" dirty="0"/>
              </a:p>
            </p:txBody>
          </p:sp>
          <p:sp>
            <p:nvSpPr>
              <p:cNvPr id="34" name="Oval 33">
                <a:extLst>
                  <a:ext uri="{FF2B5EF4-FFF2-40B4-BE49-F238E27FC236}">
                    <a16:creationId xmlns:a16="http://schemas.microsoft.com/office/drawing/2014/main" id="{0EB40E1F-F723-4D3E-85C6-453A5CBEEFC2}"/>
                  </a:ext>
                  <a:ext uri="{C183D7F6-B498-43B3-948B-1728B52AA6E4}">
                    <adec:decorative xmlns:adec="http://schemas.microsoft.com/office/drawing/2017/decorative" val="1"/>
                  </a:ext>
                </a:extLst>
              </p:cNvPr>
              <p:cNvSpPr/>
              <p:nvPr/>
            </p:nvSpPr>
            <p:spPr bwMode="auto">
              <a:xfrm>
                <a:off x="5581163" y="1801419"/>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lnSpc>
                    <a:spcPts val="1800"/>
                  </a:lnSpc>
                </a:pPr>
                <a:endParaRPr lang="en-IN" dirty="0"/>
              </a:p>
            </p:txBody>
          </p:sp>
          <p:sp>
            <p:nvSpPr>
              <p:cNvPr id="35" name="TextBox 34">
                <a:extLst>
                  <a:ext uri="{FF2B5EF4-FFF2-40B4-BE49-F238E27FC236}">
                    <a16:creationId xmlns:a16="http://schemas.microsoft.com/office/drawing/2014/main" id="{908A68DC-EB30-4838-A38B-B1AD27E109F2}"/>
                  </a:ext>
                </a:extLst>
              </p:cNvPr>
              <p:cNvSpPr txBox="1"/>
              <p:nvPr/>
            </p:nvSpPr>
            <p:spPr>
              <a:xfrm>
                <a:off x="5087232" y="3514754"/>
                <a:ext cx="2028250" cy="998800"/>
              </a:xfrm>
              <a:prstGeom prst="rect">
                <a:avLst/>
              </a:prstGeom>
              <a:noFill/>
            </p:spPr>
            <p:txBody>
              <a:bodyPr wrap="square">
                <a:spAutoFit/>
              </a:bodyPr>
              <a:lstStyle/>
              <a:p>
                <a:pPr marL="0" lvl="0" indent="0" algn="ctr" defTabSz="685800">
                  <a:lnSpc>
                    <a:spcPts val="1800"/>
                  </a:lnSpc>
                  <a:spcBef>
                    <a:spcPts val="0"/>
                  </a:spcBef>
                </a:pPr>
                <a:r>
                  <a:rPr lang="es-US" sz="1400" dirty="0">
                    <a:solidFill>
                      <a:srgbClr val="00529B"/>
                    </a:solidFill>
                    <a:latin typeface="Arial"/>
                    <a:cs typeface="Arial"/>
                  </a:rPr>
                  <a:t>Es posible que necesite ser </a:t>
                </a:r>
                <a:r>
                  <a:rPr lang="es-US" sz="1400" b="1" dirty="0">
                    <a:solidFill>
                      <a:srgbClr val="00529B"/>
                    </a:solidFill>
                    <a:latin typeface="Arial"/>
                    <a:cs typeface="Arial"/>
                  </a:rPr>
                  <a:t>remitido</a:t>
                </a:r>
                <a:r>
                  <a:rPr lang="es-US" sz="1400" dirty="0">
                    <a:solidFill>
                      <a:srgbClr val="00529B"/>
                    </a:solidFill>
                    <a:latin typeface="Arial"/>
                    <a:cs typeface="Arial"/>
                  </a:rPr>
                  <a:t> para poder ver a un médico especialista</a:t>
                </a:r>
              </a:p>
            </p:txBody>
          </p:sp>
          <p:pic>
            <p:nvPicPr>
              <p:cNvPr id="56" name="Graphic 55">
                <a:extLst>
                  <a:ext uri="{FF2B5EF4-FFF2-40B4-BE49-F238E27FC236}">
                    <a16:creationId xmlns:a16="http://schemas.microsoft.com/office/drawing/2014/main" id="{9FB955CE-8531-4337-B538-D34C5380D8DF}"/>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38656" y="1869213"/>
                <a:ext cx="914400" cy="914400"/>
              </a:xfrm>
              <a:prstGeom prst="rect">
                <a:avLst/>
              </a:prstGeom>
            </p:spPr>
          </p:pic>
        </p:grpSp>
      </p:grpSp>
      <p:grpSp>
        <p:nvGrpSpPr>
          <p:cNvPr id="11" name="Group 10" descr="Cuadro 4: Puede inscribirse o abandonar el plan durante períodos específicos. ">
            <a:extLst>
              <a:ext uri="{FF2B5EF4-FFF2-40B4-BE49-F238E27FC236}">
                <a16:creationId xmlns:a16="http://schemas.microsoft.com/office/drawing/2014/main" id="{A5F35275-1889-4F0F-A45E-9AD005538508}"/>
              </a:ext>
            </a:extLst>
          </p:cNvPr>
          <p:cNvGrpSpPr/>
          <p:nvPr/>
        </p:nvGrpSpPr>
        <p:grpSpPr>
          <a:xfrm>
            <a:off x="7351954" y="1687886"/>
            <a:ext cx="2080724" cy="3606878"/>
            <a:chOff x="7351954" y="1687886"/>
            <a:chExt cx="2080724" cy="3606878"/>
          </a:xfrm>
        </p:grpSpPr>
        <p:sp>
          <p:nvSpPr>
            <p:cNvPr id="17" name="Rectangle: Top Corners Rounded 16">
              <a:extLst>
                <a:ext uri="{FF2B5EF4-FFF2-40B4-BE49-F238E27FC236}">
                  <a16:creationId xmlns:a16="http://schemas.microsoft.com/office/drawing/2014/main" id="{E555205B-7EDD-4D89-90B5-E54CB8E8561F}"/>
                </a:ext>
                <a:ext uri="{C183D7F6-B498-43B3-948B-1728B52AA6E4}">
                  <adec:decorative xmlns:adec="http://schemas.microsoft.com/office/drawing/2017/decorative" val="1"/>
                </a:ext>
              </a:extLst>
            </p:cNvPr>
            <p:cNvSpPr/>
            <p:nvPr/>
          </p:nvSpPr>
          <p:spPr bwMode="auto">
            <a:xfrm flipV="1">
              <a:off x="7351954" y="2229128"/>
              <a:ext cx="2080724" cy="3065636"/>
            </a:xfrm>
            <a:prstGeom prst="round2SameRect">
              <a:avLst/>
            </a:prstGeom>
            <a:noFill/>
            <a:ln w="76200">
              <a:solidFill>
                <a:srgbClr val="4472C4"/>
              </a:solidFill>
            </a:ln>
          </p:spPr>
          <p:txBody>
            <a:bodyPr vert="horz" wrap="square" lIns="91440" tIns="45720" rIns="91440" bIns="45720" numCol="1" rtlCol="0" anchor="t" anchorCtr="0" compatLnSpc="1">
              <a:prstTxWarp prst="textNoShape">
                <a:avLst/>
              </a:prstTxWarp>
            </a:bodyPr>
            <a:lstStyle/>
            <a:p>
              <a:pPr algn="ctr">
                <a:lnSpc>
                  <a:spcPts val="1800"/>
                </a:lnSpc>
              </a:pPr>
              <a:endParaRPr lang="en-IN" dirty="0"/>
            </a:p>
          </p:txBody>
        </p:sp>
        <p:sp>
          <p:nvSpPr>
            <p:cNvPr id="39" name="Oval 38">
              <a:extLst>
                <a:ext uri="{FF2B5EF4-FFF2-40B4-BE49-F238E27FC236}">
                  <a16:creationId xmlns:a16="http://schemas.microsoft.com/office/drawing/2014/main" id="{96EC5972-6243-4ED9-AD84-F1BF0BE71B8A}"/>
                </a:ext>
                <a:ext uri="{C183D7F6-B498-43B3-948B-1728B52AA6E4}">
                  <adec:decorative xmlns:adec="http://schemas.microsoft.com/office/drawing/2017/decorative" val="1"/>
                </a:ext>
              </a:extLst>
            </p:cNvPr>
            <p:cNvSpPr/>
            <p:nvPr/>
          </p:nvSpPr>
          <p:spPr bwMode="auto">
            <a:xfrm>
              <a:off x="7734308" y="1687886"/>
              <a:ext cx="1269741" cy="1269741"/>
            </a:xfrm>
            <a:prstGeom prst="ellipse">
              <a:avLst/>
            </a:prstGeom>
            <a:solidFill>
              <a:srgbClr val="4472C4"/>
            </a:solidFill>
            <a:ln>
              <a:noFill/>
            </a:ln>
          </p:spPr>
          <p:txBody>
            <a:bodyPr vert="horz" wrap="square" lIns="91440" tIns="45720" rIns="91440" bIns="45720" numCol="1" rtlCol="0" anchor="t" anchorCtr="0" compatLnSpc="1">
              <a:prstTxWarp prst="textNoShape">
                <a:avLst/>
              </a:prstTxWarp>
            </a:bodyPr>
            <a:lstStyle/>
            <a:p>
              <a:pPr algn="ctr">
                <a:lnSpc>
                  <a:spcPts val="1800"/>
                </a:lnSpc>
              </a:pPr>
              <a:endParaRPr lang="en-IN" dirty="0"/>
            </a:p>
          </p:txBody>
        </p:sp>
        <p:sp>
          <p:nvSpPr>
            <p:cNvPr id="40" name="Oval 39">
              <a:extLst>
                <a:ext uri="{FF2B5EF4-FFF2-40B4-BE49-F238E27FC236}">
                  <a16:creationId xmlns:a16="http://schemas.microsoft.com/office/drawing/2014/main" id="{EB38D70F-A7AD-4FE4-A112-83B33BF0AD49}"/>
                </a:ext>
                <a:ext uri="{C183D7F6-B498-43B3-948B-1728B52AA6E4}">
                  <adec:decorative xmlns:adec="http://schemas.microsoft.com/office/drawing/2017/decorative" val="1"/>
                </a:ext>
              </a:extLst>
            </p:cNvPr>
            <p:cNvSpPr/>
            <p:nvPr/>
          </p:nvSpPr>
          <p:spPr bwMode="auto">
            <a:xfrm>
              <a:off x="7844492" y="1798069"/>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lnSpc>
                  <a:spcPts val="1800"/>
                </a:lnSpc>
              </a:pPr>
              <a:endParaRPr lang="en-IN" dirty="0"/>
            </a:p>
          </p:txBody>
        </p:sp>
        <p:sp>
          <p:nvSpPr>
            <p:cNvPr id="41" name="TextBox 40">
              <a:extLst>
                <a:ext uri="{FF2B5EF4-FFF2-40B4-BE49-F238E27FC236}">
                  <a16:creationId xmlns:a16="http://schemas.microsoft.com/office/drawing/2014/main" id="{49E993B6-A202-404C-889C-357062D021D9}"/>
                </a:ext>
              </a:extLst>
            </p:cNvPr>
            <p:cNvSpPr txBox="1"/>
            <p:nvPr/>
          </p:nvSpPr>
          <p:spPr>
            <a:xfrm>
              <a:off x="7536888" y="3359796"/>
              <a:ext cx="1710856" cy="1229632"/>
            </a:xfrm>
            <a:prstGeom prst="rect">
              <a:avLst/>
            </a:prstGeom>
            <a:noFill/>
          </p:spPr>
          <p:txBody>
            <a:bodyPr wrap="square">
              <a:spAutoFit/>
            </a:bodyPr>
            <a:lstStyle/>
            <a:p>
              <a:pPr marL="0" lvl="0" indent="0" algn="ctr" defTabSz="685800">
                <a:lnSpc>
                  <a:spcPts val="1800"/>
                </a:lnSpc>
                <a:spcBef>
                  <a:spcPts val="0"/>
                </a:spcBef>
              </a:pPr>
              <a:r>
                <a:rPr lang="es-US" sz="1400" dirty="0">
                  <a:solidFill>
                    <a:srgbClr val="00529B"/>
                  </a:solidFill>
                  <a:latin typeface="Arial"/>
                  <a:cs typeface="Arial"/>
                </a:rPr>
                <a:t>Solo puede </a:t>
              </a:r>
              <a:r>
                <a:rPr lang="es-US" sz="1400" b="1" dirty="0">
                  <a:solidFill>
                    <a:srgbClr val="00529B"/>
                  </a:solidFill>
                  <a:latin typeface="Arial"/>
                  <a:cs typeface="Arial"/>
                </a:rPr>
                <a:t>inscribirse o abandonar el plan</a:t>
              </a:r>
              <a:r>
                <a:rPr lang="es-US" sz="1400" dirty="0">
                  <a:solidFill>
                    <a:srgbClr val="00529B"/>
                  </a:solidFill>
                  <a:latin typeface="Arial"/>
                  <a:cs typeface="Arial"/>
                </a:rPr>
                <a:t> durante períodos específicos</a:t>
              </a:r>
            </a:p>
          </p:txBody>
        </p:sp>
        <p:grpSp>
          <p:nvGrpSpPr>
            <p:cNvPr id="60" name="Group 59">
              <a:extLst>
                <a:ext uri="{FF2B5EF4-FFF2-40B4-BE49-F238E27FC236}">
                  <a16:creationId xmlns:a16="http://schemas.microsoft.com/office/drawing/2014/main" id="{1E196501-1F67-4D89-9CAF-9DC4782BF181}"/>
                </a:ext>
              </a:extLst>
            </p:cNvPr>
            <p:cNvGrpSpPr/>
            <p:nvPr/>
          </p:nvGrpSpPr>
          <p:grpSpPr>
            <a:xfrm>
              <a:off x="7894434" y="1965070"/>
              <a:ext cx="949487" cy="681584"/>
              <a:chOff x="7926298" y="2087711"/>
              <a:chExt cx="949487" cy="681584"/>
            </a:xfrm>
          </p:grpSpPr>
          <p:pic>
            <p:nvPicPr>
              <p:cNvPr id="58" name="Graphic 57">
                <a:extLst>
                  <a:ext uri="{FF2B5EF4-FFF2-40B4-BE49-F238E27FC236}">
                    <a16:creationId xmlns:a16="http://schemas.microsoft.com/office/drawing/2014/main" id="{B18A0923-A00B-4842-9D8B-71B9AE9E42D2}"/>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26298" y="2087711"/>
                <a:ext cx="681584" cy="681584"/>
              </a:xfrm>
              <a:prstGeom prst="rect">
                <a:avLst/>
              </a:prstGeom>
            </p:spPr>
          </p:pic>
          <p:sp>
            <p:nvSpPr>
              <p:cNvPr id="59" name="Arrow: Right 58">
                <a:extLst>
                  <a:ext uri="{FF2B5EF4-FFF2-40B4-BE49-F238E27FC236}">
                    <a16:creationId xmlns:a16="http://schemas.microsoft.com/office/drawing/2014/main" id="{DAA10C97-6E0E-411B-BD29-6E28402A1441}"/>
                  </a:ext>
                  <a:ext uri="{C183D7F6-B498-43B3-948B-1728B52AA6E4}">
                    <adec:decorative xmlns:adec="http://schemas.microsoft.com/office/drawing/2017/decorative" val="1"/>
                  </a:ext>
                </a:extLst>
              </p:cNvPr>
              <p:cNvSpPr/>
              <p:nvPr/>
            </p:nvSpPr>
            <p:spPr>
              <a:xfrm>
                <a:off x="8560347" y="2295919"/>
                <a:ext cx="315438" cy="228600"/>
              </a:xfrm>
              <a:prstGeom prst="rightArrow">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endParaRPr lang="en-US" dirty="0"/>
              </a:p>
            </p:txBody>
          </p:sp>
        </p:grpSp>
      </p:grpSp>
      <p:grpSp>
        <p:nvGrpSpPr>
          <p:cNvPr id="13" name="Group 12" descr="Cuadro 5: No es compatible con pólizas Medigap. ">
            <a:extLst>
              <a:ext uri="{FF2B5EF4-FFF2-40B4-BE49-F238E27FC236}">
                <a16:creationId xmlns:a16="http://schemas.microsoft.com/office/drawing/2014/main" id="{62E26D24-D4AA-4157-95AF-C99C43865043}"/>
              </a:ext>
            </a:extLst>
          </p:cNvPr>
          <p:cNvGrpSpPr/>
          <p:nvPr/>
        </p:nvGrpSpPr>
        <p:grpSpPr>
          <a:xfrm>
            <a:off x="9653118" y="1686236"/>
            <a:ext cx="2084832" cy="3608524"/>
            <a:chOff x="9653118" y="1686236"/>
            <a:chExt cx="2084832" cy="3608524"/>
          </a:xfrm>
        </p:grpSpPr>
        <p:sp>
          <p:nvSpPr>
            <p:cNvPr id="16" name="Rectangle: Top Corners Rounded 15">
              <a:extLst>
                <a:ext uri="{FF2B5EF4-FFF2-40B4-BE49-F238E27FC236}">
                  <a16:creationId xmlns:a16="http://schemas.microsoft.com/office/drawing/2014/main" id="{11D8A08F-35C9-4EF1-BC14-022ACD3924DB}"/>
                </a:ext>
                <a:ext uri="{C183D7F6-B498-43B3-948B-1728B52AA6E4}">
                  <adec:decorative xmlns:adec="http://schemas.microsoft.com/office/drawing/2017/decorative" val="1"/>
                </a:ext>
              </a:extLst>
            </p:cNvPr>
            <p:cNvSpPr/>
            <p:nvPr/>
          </p:nvSpPr>
          <p:spPr bwMode="auto">
            <a:xfrm flipV="1">
              <a:off x="9653118" y="2229124"/>
              <a:ext cx="2084832" cy="3065636"/>
            </a:xfrm>
            <a:prstGeom prst="round2SameRect">
              <a:avLst/>
            </a:prstGeom>
            <a:noFill/>
            <a:ln w="76200">
              <a:solidFill>
                <a:srgbClr val="0A5EC6"/>
              </a:solidFill>
            </a:ln>
          </p:spPr>
          <p:txBody>
            <a:bodyPr vert="horz" wrap="square" lIns="91440" tIns="45720" rIns="91440" bIns="45720" numCol="1" rtlCol="0" anchor="t" anchorCtr="0" compatLnSpc="1">
              <a:prstTxWarp prst="textNoShape">
                <a:avLst/>
              </a:prstTxWarp>
            </a:bodyPr>
            <a:lstStyle/>
            <a:p>
              <a:pPr algn="ctr">
                <a:lnSpc>
                  <a:spcPts val="1800"/>
                </a:lnSpc>
              </a:pPr>
              <a:endParaRPr lang="en-IN" dirty="0"/>
            </a:p>
          </p:txBody>
        </p:sp>
        <p:sp>
          <p:nvSpPr>
            <p:cNvPr id="45" name="Oval 44">
              <a:extLst>
                <a:ext uri="{FF2B5EF4-FFF2-40B4-BE49-F238E27FC236}">
                  <a16:creationId xmlns:a16="http://schemas.microsoft.com/office/drawing/2014/main" id="{E0680A05-A87D-43D9-A7D5-59C0503D4BD5}"/>
                </a:ext>
                <a:ext uri="{C183D7F6-B498-43B3-948B-1728B52AA6E4}">
                  <adec:decorative xmlns:adec="http://schemas.microsoft.com/office/drawing/2017/decorative" val="1"/>
                </a:ext>
              </a:extLst>
            </p:cNvPr>
            <p:cNvSpPr/>
            <p:nvPr/>
          </p:nvSpPr>
          <p:spPr bwMode="auto">
            <a:xfrm>
              <a:off x="10006725" y="1686236"/>
              <a:ext cx="1269741" cy="1269741"/>
            </a:xfrm>
            <a:prstGeom prst="ellipse">
              <a:avLst/>
            </a:prstGeom>
            <a:solidFill>
              <a:srgbClr val="0A5EC6"/>
            </a:solidFill>
            <a:ln>
              <a:noFill/>
            </a:ln>
          </p:spPr>
          <p:txBody>
            <a:bodyPr vert="horz" wrap="square" lIns="91440" tIns="45720" rIns="91440" bIns="45720" numCol="1" rtlCol="0" anchor="t" anchorCtr="0" compatLnSpc="1">
              <a:prstTxWarp prst="textNoShape">
                <a:avLst/>
              </a:prstTxWarp>
            </a:bodyPr>
            <a:lstStyle/>
            <a:p>
              <a:pPr algn="ctr">
                <a:lnSpc>
                  <a:spcPts val="1800"/>
                </a:lnSpc>
              </a:pPr>
              <a:endParaRPr lang="en-IN" dirty="0"/>
            </a:p>
          </p:txBody>
        </p:sp>
        <p:sp>
          <p:nvSpPr>
            <p:cNvPr id="46" name="Oval 45">
              <a:extLst>
                <a:ext uri="{FF2B5EF4-FFF2-40B4-BE49-F238E27FC236}">
                  <a16:creationId xmlns:a16="http://schemas.microsoft.com/office/drawing/2014/main" id="{8B466D20-35F7-4C9C-BC23-80837E154BC3}"/>
                </a:ext>
                <a:ext uri="{C183D7F6-B498-43B3-948B-1728B52AA6E4}">
                  <adec:decorative xmlns:adec="http://schemas.microsoft.com/office/drawing/2017/decorative" val="1"/>
                </a:ext>
              </a:extLst>
            </p:cNvPr>
            <p:cNvSpPr/>
            <p:nvPr/>
          </p:nvSpPr>
          <p:spPr bwMode="auto">
            <a:xfrm>
              <a:off x="10117475" y="1796419"/>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lnSpc>
                  <a:spcPts val="1800"/>
                </a:lnSpc>
              </a:pPr>
              <a:endParaRPr lang="en-IN" dirty="0"/>
            </a:p>
          </p:txBody>
        </p:sp>
        <p:sp>
          <p:nvSpPr>
            <p:cNvPr id="47" name="TextBox 46">
              <a:extLst>
                <a:ext uri="{FF2B5EF4-FFF2-40B4-BE49-F238E27FC236}">
                  <a16:creationId xmlns:a16="http://schemas.microsoft.com/office/drawing/2014/main" id="{64DD4559-E3A2-4D99-BCF7-57D85E1933C3}"/>
                </a:ext>
              </a:extLst>
            </p:cNvPr>
            <p:cNvSpPr txBox="1"/>
            <p:nvPr/>
          </p:nvSpPr>
          <p:spPr>
            <a:xfrm>
              <a:off x="9871095" y="3510607"/>
              <a:ext cx="1648877" cy="767967"/>
            </a:xfrm>
            <a:prstGeom prst="rect">
              <a:avLst/>
            </a:prstGeom>
            <a:noFill/>
          </p:spPr>
          <p:txBody>
            <a:bodyPr wrap="square">
              <a:spAutoFit/>
            </a:bodyPr>
            <a:lstStyle/>
            <a:p>
              <a:pPr marL="0" indent="0" algn="ctr" defTabSz="685800">
                <a:lnSpc>
                  <a:spcPts val="1800"/>
                </a:lnSpc>
                <a:spcBef>
                  <a:spcPts val="0"/>
                </a:spcBef>
              </a:pPr>
              <a:r>
                <a:rPr lang="es-US" sz="1400" dirty="0">
                  <a:solidFill>
                    <a:srgbClr val="00529B"/>
                  </a:solidFill>
                  <a:latin typeface="Arial"/>
                  <a:cs typeface="Arial"/>
                </a:rPr>
                <a:t>No es compatible con pólizas </a:t>
              </a:r>
              <a:r>
                <a:rPr lang="es-US" sz="1400" b="1" dirty="0" err="1">
                  <a:solidFill>
                    <a:srgbClr val="00529B"/>
                  </a:solidFill>
                  <a:latin typeface="Arial"/>
                  <a:cs typeface="Arial"/>
                </a:rPr>
                <a:t>Medigap</a:t>
              </a:r>
              <a:endParaRPr lang="es-US" sz="1400" b="1" dirty="0">
                <a:solidFill>
                  <a:srgbClr val="00529B"/>
                </a:solidFill>
                <a:latin typeface="Arial"/>
                <a:cs typeface="Arial"/>
              </a:endParaRPr>
            </a:p>
          </p:txBody>
        </p:sp>
        <p:pic>
          <p:nvPicPr>
            <p:cNvPr id="62" name="Graphic 61">
              <a:extLst>
                <a:ext uri="{FF2B5EF4-FFF2-40B4-BE49-F238E27FC236}">
                  <a16:creationId xmlns:a16="http://schemas.microsoft.com/office/drawing/2014/main" id="{287DC174-234D-4098-A69C-A8E9BF344998}"/>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84395" y="1839521"/>
              <a:ext cx="914400" cy="914400"/>
            </a:xfrm>
            <a:prstGeom prst="rect">
              <a:avLst/>
            </a:prstGeom>
          </p:spPr>
        </p:pic>
        <p:pic>
          <p:nvPicPr>
            <p:cNvPr id="69" name="Graphic 68">
              <a:extLst>
                <a:ext uri="{FF2B5EF4-FFF2-40B4-BE49-F238E27FC236}">
                  <a16:creationId xmlns:a16="http://schemas.microsoft.com/office/drawing/2014/main" id="{D780F0F4-90FC-4D95-92F5-9FAA9F6A6DEC}"/>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417872" y="2115835"/>
              <a:ext cx="427459" cy="427459"/>
            </a:xfrm>
            <a:prstGeom prst="rect">
              <a:avLst/>
            </a:prstGeom>
          </p:spPr>
        </p:pic>
      </p:grpSp>
      <p:sp>
        <p:nvSpPr>
          <p:cNvPr id="42" name="Freeform: Shape 41" descr="Una estrella blanca en un círculo azul que indica una nota en la diapositiva">
            <a:extLst>
              <a:ext uri="{FF2B5EF4-FFF2-40B4-BE49-F238E27FC236}">
                <a16:creationId xmlns:a16="http://schemas.microsoft.com/office/drawing/2014/main" id="{CA4111BC-3CCF-4B00-987D-C0B6E7CF4F65}"/>
              </a:ext>
            </a:extLst>
          </p:cNvPr>
          <p:cNvSpPr>
            <a:spLocks noChangeAspect="1"/>
          </p:cNvSpPr>
          <p:nvPr/>
        </p:nvSpPr>
        <p:spPr>
          <a:xfrm>
            <a:off x="889935" y="5745749"/>
            <a:ext cx="182880" cy="18288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1B87FA9B-DF82-4DFA-A94F-DE443C14A5F0}"/>
              </a:ext>
            </a:extLst>
          </p:cNvPr>
          <p:cNvSpPr txBox="1"/>
          <p:nvPr/>
        </p:nvSpPr>
        <p:spPr>
          <a:xfrm>
            <a:off x="1055396" y="5690118"/>
            <a:ext cx="9805490" cy="584775"/>
          </a:xfrm>
          <a:prstGeom prst="rect">
            <a:avLst/>
          </a:prstGeom>
          <a:noFill/>
        </p:spPr>
        <p:txBody>
          <a:bodyPr wrap="square" rtlCol="0">
            <a:spAutoFit/>
          </a:bodyPr>
          <a:lstStyle/>
          <a:p>
            <a:r>
              <a:rPr lang="es-US" sz="1400" b="1" dirty="0">
                <a:solidFill>
                  <a:srgbClr val="00529B"/>
                </a:solidFill>
              </a:rPr>
              <a:t>NOTA</a:t>
            </a:r>
            <a:r>
              <a:rPr lang="es-US" sz="1400" dirty="0">
                <a:solidFill>
                  <a:srgbClr val="00529B"/>
                </a:solidFill>
              </a:rPr>
              <a:t>: Debe tener la Parte A y la Parte B de Medicare para inscribirse y debe pagar la prima de la Parte B y, generalmente, una prima mensual del plan.</a:t>
            </a:r>
          </a:p>
          <a:p>
            <a:endParaRPr lang="en-US" dirty="0">
              <a:solidFill>
                <a:srgbClr val="00529B"/>
              </a:solidFill>
            </a:endParaRPr>
          </a:p>
        </p:txBody>
      </p:sp>
      <p:sp>
        <p:nvSpPr>
          <p:cNvPr id="15" name="Slide Number Placeholder 14">
            <a:extLst>
              <a:ext uri="{FF2B5EF4-FFF2-40B4-BE49-F238E27FC236}">
                <a16:creationId xmlns:a16="http://schemas.microsoft.com/office/drawing/2014/main" id="{F80167D9-41AB-44FA-B680-4E3C680ECA0D}"/>
              </a:ext>
            </a:extLst>
          </p:cNvPr>
          <p:cNvSpPr>
            <a:spLocks noGrp="1"/>
          </p:cNvSpPr>
          <p:nvPr>
            <p:ph type="sldNum" sz="quarter" idx="12"/>
          </p:nvPr>
        </p:nvSpPr>
        <p:spPr/>
        <p:txBody>
          <a:bodyPr/>
          <a:lstStyle/>
          <a:p>
            <a:fld id="{48F63A3B-78C7-47BE-AE5E-E10140E04643}" type="slidenum">
              <a:rPr lang="en-US" smtClean="0"/>
              <a:pPr/>
              <a:t>80</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147408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childTnLst>
                          </p:cTn>
                        </p:par>
                        <p:par>
                          <p:cTn id="28" fill="hold">
                            <p:stCondLst>
                              <p:cond delay="500"/>
                            </p:stCondLst>
                            <p:childTnLst>
                              <p:par>
                                <p:cTn id="29" presetID="1" presetClass="entr" presetSubtype="0" fill="hold" grpId="0" nodeType="afterEffect">
                                  <p:stCondLst>
                                    <p:cond delay="25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25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666"/>
            <a:ext cx="12192000" cy="961302"/>
          </a:xfrm>
        </p:spPr>
        <p:txBody>
          <a:bodyPr>
            <a:noAutofit/>
          </a:bodyPr>
          <a:lstStyle/>
          <a:p>
            <a:r>
              <a:rPr lang="es-US" sz="2800"/>
              <a:t>¿Puedo inscribirme en un plan Medicare Advantage si tengo enfermedad renal terminal (ESRD, por sus siglas en inglés)?</a:t>
            </a:r>
          </a:p>
        </p:txBody>
      </p:sp>
      <p:sp>
        <p:nvSpPr>
          <p:cNvPr id="14" name="Content Placeholder 7">
            <a:extLst>
              <a:ext uri="{FF2B5EF4-FFF2-40B4-BE49-F238E27FC236}">
                <a16:creationId xmlns:a16="http://schemas.microsoft.com/office/drawing/2014/main" id="{F4435E7C-33C4-44DD-9DB7-CA6680B7586C}"/>
              </a:ext>
            </a:extLst>
          </p:cNvPr>
          <p:cNvSpPr txBox="1">
            <a:spLocks/>
          </p:cNvSpPr>
          <p:nvPr/>
        </p:nvSpPr>
        <p:spPr>
          <a:xfrm>
            <a:off x="662054" y="1271616"/>
            <a:ext cx="10691745" cy="56871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1775" marR="0" lvl="2" indent="0" algn="ctr" defTabSz="685800" rtl="0" eaLnBrk="1" fontAlgn="auto" latinLnBrk="0" hangingPunct="1">
              <a:lnSpc>
                <a:spcPct val="100000"/>
              </a:lnSpc>
              <a:spcBef>
                <a:spcPts val="600"/>
              </a:spcBef>
              <a:spcAft>
                <a:spcPts val="0"/>
              </a:spcAft>
              <a:buClrTx/>
              <a:buSzPct val="100000"/>
              <a:buNone/>
              <a:tabLst/>
              <a:defRPr/>
            </a:pPr>
            <a:r>
              <a:rPr kumimoji="0" lang="es-US" sz="3200" b="1" i="0" u="none" strike="noStrike" cap="none" normalizeH="0" baseline="0" noProof="0">
                <a:ln>
                  <a:noFill/>
                </a:ln>
                <a:solidFill>
                  <a:srgbClr val="00529B"/>
                </a:solidFill>
                <a:effectLst/>
                <a:uLnTx/>
                <a:uFillTx/>
                <a:latin typeface="Arial" panose="020B0604020202020204" pitchFamily="34" charset="0"/>
                <a:cs typeface="Arial" panose="020B0604020202020204" pitchFamily="34" charset="0"/>
              </a:rPr>
              <a:t>Sí</a:t>
            </a:r>
          </a:p>
        </p:txBody>
      </p:sp>
      <p:grpSp>
        <p:nvGrpSpPr>
          <p:cNvPr id="9" name="Group 8" descr="Cuadro 1: Puede inscribirse en un plan Medicare Advantage con o sin cobertura de medicamentos durante el Período de Inscripción Abierta (del 15 de octubre al 7 de diciembre) para la cobertura que comienza del 1 de enero">
            <a:extLst>
              <a:ext uri="{FF2B5EF4-FFF2-40B4-BE49-F238E27FC236}">
                <a16:creationId xmlns:a16="http://schemas.microsoft.com/office/drawing/2014/main" id="{C689D812-D89D-49AF-BCB7-B8D5374B549D}"/>
              </a:ext>
            </a:extLst>
          </p:cNvPr>
          <p:cNvGrpSpPr/>
          <p:nvPr/>
        </p:nvGrpSpPr>
        <p:grpSpPr>
          <a:xfrm>
            <a:off x="662055" y="1845732"/>
            <a:ext cx="5225007" cy="3252362"/>
            <a:chOff x="662055" y="2033622"/>
            <a:chExt cx="5225007" cy="3252362"/>
          </a:xfrm>
        </p:grpSpPr>
        <p:sp>
          <p:nvSpPr>
            <p:cNvPr id="15" name="Freeform: Shape 14">
              <a:extLst>
                <a:ext uri="{FF2B5EF4-FFF2-40B4-BE49-F238E27FC236}">
                  <a16:creationId xmlns:a16="http://schemas.microsoft.com/office/drawing/2014/main" id="{04B9EE71-AA1C-4625-8057-FC3D002BBB4F}"/>
                </a:ext>
                <a:ext uri="{C183D7F6-B498-43B3-948B-1728B52AA6E4}">
                  <adec:decorative xmlns:adec="http://schemas.microsoft.com/office/drawing/2017/decorative" val="1"/>
                </a:ext>
              </a:extLst>
            </p:cNvPr>
            <p:cNvSpPr/>
            <p:nvPr/>
          </p:nvSpPr>
          <p:spPr>
            <a:xfrm>
              <a:off x="662055" y="2044415"/>
              <a:ext cx="5100675" cy="1079632"/>
            </a:xfrm>
            <a:custGeom>
              <a:avLst/>
              <a:gdLst>
                <a:gd name="connsiteX0" fmla="*/ 628390 w 5100675"/>
                <a:gd name="connsiteY0" fmla="*/ 0 h 1079632"/>
                <a:gd name="connsiteX1" fmla="*/ 4472285 w 5100675"/>
                <a:gd name="connsiteY1" fmla="*/ 0 h 1079632"/>
                <a:gd name="connsiteX2" fmla="*/ 5100675 w 5100675"/>
                <a:gd name="connsiteY2" fmla="*/ 628390 h 1079632"/>
                <a:gd name="connsiteX3" fmla="*/ 5100675 w 5100675"/>
                <a:gd name="connsiteY3" fmla="*/ 1079632 h 1079632"/>
                <a:gd name="connsiteX4" fmla="*/ 0 w 5100675"/>
                <a:gd name="connsiteY4" fmla="*/ 1079632 h 1079632"/>
                <a:gd name="connsiteX5" fmla="*/ 0 w 5100675"/>
                <a:gd name="connsiteY5" fmla="*/ 628390 h 1079632"/>
                <a:gd name="connsiteX6" fmla="*/ 628390 w 5100675"/>
                <a:gd name="connsiteY6" fmla="*/ 0 h 107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75" h="1079632">
                  <a:moveTo>
                    <a:pt x="628390" y="0"/>
                  </a:moveTo>
                  <a:lnTo>
                    <a:pt x="4472285" y="0"/>
                  </a:lnTo>
                  <a:cubicBezTo>
                    <a:pt x="4819335" y="0"/>
                    <a:pt x="5100675" y="281340"/>
                    <a:pt x="5100675" y="628390"/>
                  </a:cubicBezTo>
                  <a:lnTo>
                    <a:pt x="5100675" y="1079632"/>
                  </a:lnTo>
                  <a:lnTo>
                    <a:pt x="0" y="1079632"/>
                  </a:lnTo>
                  <a:lnTo>
                    <a:pt x="0" y="628390"/>
                  </a:lnTo>
                  <a:cubicBezTo>
                    <a:pt x="0" y="281340"/>
                    <a:pt x="281340" y="0"/>
                    <a:pt x="628390" y="0"/>
                  </a:cubicBezTo>
                  <a:close/>
                </a:path>
              </a:pathLst>
            </a:custGeom>
            <a:solidFill>
              <a:schemeClr val="accent1">
                <a:lumMod val="75000"/>
              </a:schemeClr>
            </a:solidFill>
            <a:ln w="38100" cap="flat">
              <a:noFill/>
              <a:prstDash val="solid"/>
              <a:miter/>
            </a:ln>
            <a:effectLst/>
          </p:spPr>
          <p:txBody>
            <a:bodyPr wrap="square" rtlCol="0" anchor="ctr">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0" name="Rectangle: Rounded Corners 19">
              <a:extLst>
                <a:ext uri="{FF2B5EF4-FFF2-40B4-BE49-F238E27FC236}">
                  <a16:creationId xmlns:a16="http://schemas.microsoft.com/office/drawing/2014/main" id="{58473386-A003-4F17-90AB-64E7971BA35D}"/>
                </a:ext>
                <a:ext uri="{C183D7F6-B498-43B3-948B-1728B52AA6E4}">
                  <adec:decorative xmlns:adec="http://schemas.microsoft.com/office/drawing/2017/decorative" val="1"/>
                </a:ext>
              </a:extLst>
            </p:cNvPr>
            <p:cNvSpPr/>
            <p:nvPr/>
          </p:nvSpPr>
          <p:spPr>
            <a:xfrm>
              <a:off x="662056" y="2033622"/>
              <a:ext cx="5100675" cy="3252362"/>
            </a:xfrm>
            <a:prstGeom prst="roundRect">
              <a:avLst>
                <a:gd name="adj" fmla="val 18208"/>
              </a:avLst>
            </a:prstGeom>
            <a:noFill/>
            <a:ln w="38100" cap="flat">
              <a:solidFill>
                <a:srgbClr val="FFC000"/>
              </a:solidFill>
              <a:prstDash val="solid"/>
              <a:miter/>
            </a:ln>
            <a:effectLst/>
          </p:spPr>
          <p:txBody>
            <a:bodyPr rtlCol="0" anchor="ct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endParaRPr lang="en-US" dirty="0"/>
            </a:p>
          </p:txBody>
        </p:sp>
        <p:sp>
          <p:nvSpPr>
            <p:cNvPr id="21" name="Rectangle 20">
              <a:extLst>
                <a:ext uri="{FF2B5EF4-FFF2-40B4-BE49-F238E27FC236}">
                  <a16:creationId xmlns:a16="http://schemas.microsoft.com/office/drawing/2014/main" id="{A3BC4B71-E64C-4702-97EB-6D84D97BDE03}"/>
                </a:ext>
              </a:extLst>
            </p:cNvPr>
            <p:cNvSpPr/>
            <p:nvPr/>
          </p:nvSpPr>
          <p:spPr>
            <a:xfrm>
              <a:off x="662056" y="2063658"/>
              <a:ext cx="5225006" cy="2970044"/>
            </a:xfrm>
            <a:prstGeom prst="rect">
              <a:avLst/>
            </a:prstGeom>
          </p:spPr>
          <p:txBody>
            <a:bodyPr wrap="square" lIns="182880" tIns="91440" rIns="182880">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1200"/>
                </a:spcAft>
              </a:pPr>
              <a:r>
                <a:rPr lang="es-US" sz="2000" b="1" dirty="0">
                  <a:solidFill>
                    <a:schemeClr val="bg1"/>
                  </a:solidFill>
                  <a:latin typeface="Arial" panose="020B0604020202020204" pitchFamily="34" charset="0"/>
                  <a:cs typeface="Arial" panose="020B0604020202020204" pitchFamily="34" charset="0"/>
                </a:rPr>
                <a:t>Se puede inscribir en </a:t>
              </a:r>
              <a:br>
                <a:rPr lang="es-US" sz="2000" b="1" dirty="0">
                  <a:solidFill>
                    <a:schemeClr val="bg1"/>
                  </a:solidFill>
                  <a:latin typeface="Arial" panose="020B0604020202020204" pitchFamily="34" charset="0"/>
                  <a:cs typeface="Arial" panose="020B0604020202020204" pitchFamily="34" charset="0"/>
                </a:rPr>
              </a:br>
              <a:r>
                <a:rPr lang="es-US" sz="2000" b="1" dirty="0">
                  <a:solidFill>
                    <a:schemeClr val="bg1"/>
                  </a:solidFill>
                  <a:latin typeface="Arial" panose="020B0604020202020204" pitchFamily="34" charset="0"/>
                  <a:cs typeface="Arial" panose="020B0604020202020204" pitchFamily="34" charset="0"/>
                </a:rPr>
                <a:t>un plan Medicare </a:t>
              </a:r>
              <a:r>
                <a:rPr lang="es-US" sz="2000" b="1" dirty="0" err="1">
                  <a:solidFill>
                    <a:schemeClr val="bg1"/>
                  </a:solidFill>
                  <a:latin typeface="Arial" panose="020B0604020202020204" pitchFamily="34" charset="0"/>
                  <a:cs typeface="Arial" panose="020B0604020202020204" pitchFamily="34" charset="0"/>
                </a:rPr>
                <a:t>Advantage</a:t>
              </a:r>
              <a:r>
                <a:rPr lang="es-US" sz="2000" b="1" dirty="0">
                  <a:solidFill>
                    <a:schemeClr val="bg1"/>
                  </a:solidFill>
                  <a:latin typeface="Arial" panose="020B0604020202020204" pitchFamily="34" charset="0"/>
                  <a:cs typeface="Arial" panose="020B0604020202020204" pitchFamily="34" charset="0"/>
                </a:rPr>
                <a:t> </a:t>
              </a:r>
              <a:br>
                <a:rPr lang="es-US" sz="2000" b="1" dirty="0">
                  <a:solidFill>
                    <a:srgbClr val="00529B"/>
                  </a:solidFill>
                  <a:latin typeface="Arial" panose="020B0604020202020204" pitchFamily="34" charset="0"/>
                  <a:cs typeface="Arial" panose="020B0604020202020204" pitchFamily="34" charset="0"/>
                </a:rPr>
              </a:br>
              <a:endParaRPr lang="es-US" sz="2000" b="1" dirty="0">
                <a:solidFill>
                  <a:srgbClr val="00529B"/>
                </a:solidFill>
                <a:latin typeface="Arial" panose="020B0604020202020204" pitchFamily="34" charset="0"/>
                <a:cs typeface="Arial" panose="020B0604020202020204" pitchFamily="34" charset="0"/>
              </a:endParaRPr>
            </a:p>
            <a:p>
              <a:pPr>
                <a:spcAft>
                  <a:spcPts val="1200"/>
                </a:spcAft>
              </a:pPr>
              <a:r>
                <a:rPr lang="es-US" sz="2000" dirty="0">
                  <a:solidFill>
                    <a:srgbClr val="00529B"/>
                  </a:solidFill>
                  <a:latin typeface="Arial" panose="020B0604020202020204" pitchFamily="34" charset="0"/>
                  <a:cs typeface="Arial" panose="020B0604020202020204" pitchFamily="34" charset="0"/>
                </a:rPr>
                <a:t>Con o sin cobertura de medicamentos durante el Período de Inscripción Abierta (del 15 de octubre al 7 de diciembre) para la cobertura que comienza del 1 de enero </a:t>
              </a:r>
            </a:p>
            <a:p>
              <a:pPr algn="ctr">
                <a:spcAft>
                  <a:spcPts val="1200"/>
                </a:spcAft>
              </a:pPr>
              <a:endParaRPr lang="en-US" sz="2400" b="1" dirty="0">
                <a:solidFill>
                  <a:srgbClr val="00529B"/>
                </a:solidFill>
                <a:latin typeface="Arial" panose="020B0604020202020204" pitchFamily="34" charset="0"/>
                <a:cs typeface="Arial" panose="020B0604020202020204" pitchFamily="34" charset="0"/>
              </a:endParaRPr>
            </a:p>
          </p:txBody>
        </p:sp>
      </p:grpSp>
      <p:grpSp>
        <p:nvGrpSpPr>
          <p:cNvPr id="7" name="Group 6" descr="Cuadro 2: Si se inscribe en un plan Medicare Advantage durante la inscripción abierta, pero cambia de idea, puede volver a Medicare Original o cambiar a un plan Medicare Advantage diferente durante el Período de Inscripción Abierta (OEP) de Medicare Advantage (del 1 de enero al 31 de marzo) ">
            <a:extLst>
              <a:ext uri="{FF2B5EF4-FFF2-40B4-BE49-F238E27FC236}">
                <a16:creationId xmlns:a16="http://schemas.microsoft.com/office/drawing/2014/main" id="{0948774C-7E53-4DF3-9A3E-C7A9C12F1BB3}"/>
              </a:ext>
            </a:extLst>
          </p:cNvPr>
          <p:cNvGrpSpPr/>
          <p:nvPr/>
        </p:nvGrpSpPr>
        <p:grpSpPr>
          <a:xfrm>
            <a:off x="6304938" y="1845731"/>
            <a:ext cx="5100677" cy="3252363"/>
            <a:chOff x="6304938" y="2033621"/>
            <a:chExt cx="5100677" cy="3252363"/>
          </a:xfrm>
        </p:grpSpPr>
        <p:sp>
          <p:nvSpPr>
            <p:cNvPr id="16" name="Freeform: Shape 15">
              <a:extLst>
                <a:ext uri="{FF2B5EF4-FFF2-40B4-BE49-F238E27FC236}">
                  <a16:creationId xmlns:a16="http://schemas.microsoft.com/office/drawing/2014/main" id="{AC4D2030-B9E8-4900-BE10-D75609C9DC95}"/>
                </a:ext>
                <a:ext uri="{C183D7F6-B498-43B3-948B-1728B52AA6E4}">
                  <adec:decorative xmlns:adec="http://schemas.microsoft.com/office/drawing/2017/decorative" val="1"/>
                </a:ext>
              </a:extLst>
            </p:cNvPr>
            <p:cNvSpPr/>
            <p:nvPr/>
          </p:nvSpPr>
          <p:spPr>
            <a:xfrm>
              <a:off x="6304938" y="2057684"/>
              <a:ext cx="5100675" cy="1079632"/>
            </a:xfrm>
            <a:custGeom>
              <a:avLst/>
              <a:gdLst>
                <a:gd name="connsiteX0" fmla="*/ 628390 w 5100675"/>
                <a:gd name="connsiteY0" fmla="*/ 0 h 1079632"/>
                <a:gd name="connsiteX1" fmla="*/ 4472285 w 5100675"/>
                <a:gd name="connsiteY1" fmla="*/ 0 h 1079632"/>
                <a:gd name="connsiteX2" fmla="*/ 5100675 w 5100675"/>
                <a:gd name="connsiteY2" fmla="*/ 628390 h 1079632"/>
                <a:gd name="connsiteX3" fmla="*/ 5100675 w 5100675"/>
                <a:gd name="connsiteY3" fmla="*/ 1079632 h 1079632"/>
                <a:gd name="connsiteX4" fmla="*/ 0 w 5100675"/>
                <a:gd name="connsiteY4" fmla="*/ 1079632 h 1079632"/>
                <a:gd name="connsiteX5" fmla="*/ 0 w 5100675"/>
                <a:gd name="connsiteY5" fmla="*/ 628390 h 1079632"/>
                <a:gd name="connsiteX6" fmla="*/ 628390 w 5100675"/>
                <a:gd name="connsiteY6" fmla="*/ 0 h 107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75" h="1079632">
                  <a:moveTo>
                    <a:pt x="628390" y="0"/>
                  </a:moveTo>
                  <a:lnTo>
                    <a:pt x="4472285" y="0"/>
                  </a:lnTo>
                  <a:cubicBezTo>
                    <a:pt x="4819335" y="0"/>
                    <a:pt x="5100675" y="281340"/>
                    <a:pt x="5100675" y="628390"/>
                  </a:cubicBezTo>
                  <a:lnTo>
                    <a:pt x="5100675" y="1079632"/>
                  </a:lnTo>
                  <a:lnTo>
                    <a:pt x="0" y="1079632"/>
                  </a:lnTo>
                  <a:lnTo>
                    <a:pt x="0" y="628390"/>
                  </a:lnTo>
                  <a:cubicBezTo>
                    <a:pt x="0" y="281340"/>
                    <a:pt x="281340" y="0"/>
                    <a:pt x="628390" y="0"/>
                  </a:cubicBezTo>
                  <a:close/>
                </a:path>
              </a:pathLst>
            </a:custGeom>
            <a:solidFill>
              <a:schemeClr val="accent1">
                <a:lumMod val="75000"/>
              </a:schemeClr>
            </a:solidFill>
            <a:ln w="38100" cap="flat">
              <a:noFill/>
              <a:prstDash val="solid"/>
              <a:miter/>
            </a:ln>
            <a:effectLst/>
          </p:spPr>
          <p:txBody>
            <a:bodyPr wrap="square" rtlCol="0" anchor="ctr">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9" name="Rectangle: Rounded Corners 18">
              <a:extLst>
                <a:ext uri="{FF2B5EF4-FFF2-40B4-BE49-F238E27FC236}">
                  <a16:creationId xmlns:a16="http://schemas.microsoft.com/office/drawing/2014/main" id="{710CB849-EF0A-45C5-A36D-F0334FDCEEEB}"/>
                </a:ext>
                <a:ext uri="{C183D7F6-B498-43B3-948B-1728B52AA6E4}">
                  <adec:decorative xmlns:adec="http://schemas.microsoft.com/office/drawing/2017/decorative" val="1"/>
                </a:ext>
              </a:extLst>
            </p:cNvPr>
            <p:cNvSpPr/>
            <p:nvPr/>
          </p:nvSpPr>
          <p:spPr>
            <a:xfrm flipH="1">
              <a:off x="6304939" y="2033621"/>
              <a:ext cx="5100676" cy="3252363"/>
            </a:xfrm>
            <a:prstGeom prst="roundRect">
              <a:avLst>
                <a:gd name="adj" fmla="val 18978"/>
              </a:avLst>
            </a:prstGeom>
            <a:noFill/>
            <a:ln w="38100" cap="flat">
              <a:solidFill>
                <a:srgbClr val="FFC000"/>
              </a:solidFill>
              <a:prstDash val="solid"/>
              <a:miter/>
            </a:ln>
            <a:effectLst/>
          </p:spPr>
          <p:txBody>
            <a:bodyPr rtlCol="0" anchor="ct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2" name="Rectangle 21">
              <a:extLst>
                <a:ext uri="{FF2B5EF4-FFF2-40B4-BE49-F238E27FC236}">
                  <a16:creationId xmlns:a16="http://schemas.microsoft.com/office/drawing/2014/main" id="{5F4891B7-DC9F-4636-AAD9-BF8B47383FDC}"/>
                </a:ext>
              </a:extLst>
            </p:cNvPr>
            <p:cNvSpPr/>
            <p:nvPr/>
          </p:nvSpPr>
          <p:spPr>
            <a:xfrm>
              <a:off x="6304939" y="2063658"/>
              <a:ext cx="5100675" cy="3046988"/>
            </a:xfrm>
            <a:prstGeom prst="rect">
              <a:avLst/>
            </a:prstGeom>
          </p:spPr>
          <p:txBody>
            <a:bodyPr wrap="square" lIns="182880" tIns="91440" rIns="182880">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1800"/>
                </a:spcAft>
              </a:pPr>
              <a:r>
                <a:rPr lang="es-US" b="1" dirty="0">
                  <a:solidFill>
                    <a:schemeClr val="bg1"/>
                  </a:solidFill>
                  <a:latin typeface="Arial" panose="020B0604020202020204" pitchFamily="34" charset="0"/>
                  <a:cs typeface="Arial" panose="020B0604020202020204" pitchFamily="34" charset="0"/>
                </a:rPr>
                <a:t>Si se inscribe en un plan Medicare </a:t>
              </a:r>
              <a:r>
                <a:rPr lang="es-US" b="1" dirty="0" err="1">
                  <a:solidFill>
                    <a:schemeClr val="bg1"/>
                  </a:solidFill>
                  <a:latin typeface="Arial" panose="020B0604020202020204" pitchFamily="34" charset="0"/>
                  <a:cs typeface="Arial" panose="020B0604020202020204" pitchFamily="34" charset="0"/>
                </a:rPr>
                <a:t>Advantage</a:t>
              </a:r>
              <a:r>
                <a:rPr lang="es-US" b="1" dirty="0">
                  <a:solidFill>
                    <a:schemeClr val="bg1"/>
                  </a:solidFill>
                  <a:latin typeface="Arial" panose="020B0604020202020204" pitchFamily="34" charset="0"/>
                  <a:cs typeface="Arial" panose="020B0604020202020204" pitchFamily="34" charset="0"/>
                </a:rPr>
                <a:t> durante el Período de Inscripción Abierta, pero cambia de </a:t>
              </a:r>
              <a:r>
                <a:rPr lang="es-US" b="1" dirty="0" err="1">
                  <a:solidFill>
                    <a:schemeClr val="bg1"/>
                  </a:solidFill>
                  <a:latin typeface="Arial" panose="020B0604020202020204" pitchFamily="34" charset="0"/>
                  <a:cs typeface="Arial" panose="020B0604020202020204" pitchFamily="34" charset="0"/>
                </a:rPr>
                <a:t>dea</a:t>
              </a:r>
              <a:r>
                <a:rPr lang="es-US" b="1" dirty="0">
                  <a:solidFill>
                    <a:schemeClr val="bg1"/>
                  </a:solidFill>
                  <a:latin typeface="Arial" panose="020B0604020202020204" pitchFamily="34" charset="0"/>
                  <a:cs typeface="Arial" panose="020B0604020202020204" pitchFamily="34" charset="0"/>
                </a:rPr>
                <a:t>, </a:t>
              </a:r>
            </a:p>
            <a:p>
              <a:pPr>
                <a:spcAft>
                  <a:spcPts val="1200"/>
                </a:spcAft>
              </a:pPr>
              <a:r>
                <a:rPr lang="es-US" sz="2000" dirty="0">
                  <a:solidFill>
                    <a:srgbClr val="00529B"/>
                  </a:solidFill>
                  <a:latin typeface="Arial" panose="020B0604020202020204" pitchFamily="34" charset="0"/>
                  <a:cs typeface="Arial" panose="020B0604020202020204" pitchFamily="34" charset="0"/>
                </a:rPr>
                <a:t>Puede volver a Medicare Original o cambiar a un plan Medicare </a:t>
              </a:r>
              <a:r>
                <a:rPr lang="es-US" sz="2000" dirty="0" err="1">
                  <a:solidFill>
                    <a:srgbClr val="00529B"/>
                  </a:solidFill>
                  <a:latin typeface="Arial" panose="020B0604020202020204" pitchFamily="34" charset="0"/>
                  <a:cs typeface="Arial" panose="020B0604020202020204" pitchFamily="34" charset="0"/>
                </a:rPr>
                <a:t>Advantage</a:t>
              </a:r>
              <a:r>
                <a:rPr lang="es-US" sz="2000" dirty="0">
                  <a:solidFill>
                    <a:srgbClr val="00529B"/>
                  </a:solidFill>
                  <a:latin typeface="Arial" panose="020B0604020202020204" pitchFamily="34" charset="0"/>
                  <a:cs typeface="Arial" panose="020B0604020202020204" pitchFamily="34" charset="0"/>
                </a:rPr>
                <a:t> diferente durante el Período de Inscripción Abierta (OEP) de Medicare </a:t>
              </a:r>
              <a:r>
                <a:rPr lang="es-US" sz="2000" dirty="0" err="1">
                  <a:solidFill>
                    <a:srgbClr val="00529B"/>
                  </a:solidFill>
                  <a:latin typeface="Arial" panose="020B0604020202020204" pitchFamily="34" charset="0"/>
                  <a:cs typeface="Arial" panose="020B0604020202020204" pitchFamily="34" charset="0"/>
                </a:rPr>
                <a:t>Advantage</a:t>
              </a:r>
              <a:r>
                <a:rPr lang="es-US" sz="2000" dirty="0">
                  <a:solidFill>
                    <a:srgbClr val="00529B"/>
                  </a:solidFill>
                  <a:latin typeface="Arial" panose="020B0604020202020204" pitchFamily="34" charset="0"/>
                  <a:cs typeface="Arial" panose="020B0604020202020204" pitchFamily="34" charset="0"/>
                </a:rPr>
                <a:t> (del 1 de enero al 31 </a:t>
              </a:r>
              <a:br>
                <a:rPr lang="es-US" sz="2000" dirty="0">
                  <a:solidFill>
                    <a:srgbClr val="00529B"/>
                  </a:solidFill>
                  <a:latin typeface="Arial" panose="020B0604020202020204" pitchFamily="34" charset="0"/>
                  <a:cs typeface="Arial" panose="020B0604020202020204" pitchFamily="34" charset="0"/>
                </a:rPr>
              </a:br>
              <a:r>
                <a:rPr lang="es-US" sz="2000" dirty="0">
                  <a:solidFill>
                    <a:srgbClr val="00529B"/>
                  </a:solidFill>
                  <a:latin typeface="Arial" panose="020B0604020202020204" pitchFamily="34" charset="0"/>
                  <a:cs typeface="Arial" panose="020B0604020202020204" pitchFamily="34" charset="0"/>
                </a:rPr>
                <a:t>de marzo)</a:t>
              </a:r>
            </a:p>
          </p:txBody>
        </p:sp>
      </p:grpSp>
      <p:sp>
        <p:nvSpPr>
          <p:cNvPr id="5" name="Slide Number Placeholder 4">
            <a:extLst>
              <a:ext uri="{FF2B5EF4-FFF2-40B4-BE49-F238E27FC236}">
                <a16:creationId xmlns:a16="http://schemas.microsoft.com/office/drawing/2014/main" id="{F23DE0C6-FF95-4EB6-AEF4-CCDD7AC7897D}"/>
              </a:ext>
            </a:extLst>
          </p:cNvPr>
          <p:cNvSpPr>
            <a:spLocks noGrp="1"/>
          </p:cNvSpPr>
          <p:nvPr>
            <p:ph type="sldNum" sz="quarter" idx="12"/>
          </p:nvPr>
        </p:nvSpPr>
        <p:spPr/>
        <p:txBody>
          <a:bodyPr/>
          <a:lstStyle/>
          <a:p>
            <a:fld id="{48F63A3B-78C7-47BE-AE5E-E10140E04643}" type="slidenum">
              <a:rPr lang="en-US" smtClean="0"/>
              <a:pPr/>
              <a:t>81</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410432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2800" dirty="0"/>
              <a:t>¿En qué difieren las pólizas </a:t>
            </a:r>
            <a:r>
              <a:rPr lang="es-US" sz="2800" dirty="0" err="1"/>
              <a:t>Medigap</a:t>
            </a:r>
            <a:r>
              <a:rPr lang="es-US" sz="2800" dirty="0"/>
              <a:t> </a:t>
            </a:r>
            <a:br>
              <a:rPr lang="es-US" sz="2800" dirty="0"/>
            </a:br>
            <a:r>
              <a:rPr lang="es-US" sz="2800" dirty="0"/>
              <a:t>de los planes Medicare </a:t>
            </a:r>
            <a:r>
              <a:rPr lang="es-US" sz="2800" dirty="0" err="1"/>
              <a:t>Advantage</a:t>
            </a:r>
            <a:r>
              <a:rPr lang="es-US" sz="2800" dirty="0"/>
              <a:t>?</a:t>
            </a:r>
          </a:p>
        </p:txBody>
      </p:sp>
      <p:graphicFrame>
        <p:nvGraphicFramePr>
          <p:cNvPr id="7" name="Content Placeholder 5" descr="Esta tabla muestra diferencias entre las pólizas Medigap y los planes Medicare Advantage"/>
          <p:cNvGraphicFramePr>
            <a:graphicFrameLocks noGrp="1"/>
          </p:cNvGraphicFramePr>
          <p:nvPr>
            <p:ph idx="4294967295"/>
            <p:extLst>
              <p:ext uri="{D42A27DB-BD31-4B8C-83A1-F6EECF244321}">
                <p14:modId xmlns:p14="http://schemas.microsoft.com/office/powerpoint/2010/main" val="3637591576"/>
              </p:ext>
            </p:extLst>
          </p:nvPr>
        </p:nvGraphicFramePr>
        <p:xfrm>
          <a:off x="348343" y="1165211"/>
          <a:ext cx="11447417" cy="5235589"/>
        </p:xfrm>
        <a:graphic>
          <a:graphicData uri="http://schemas.openxmlformats.org/drawingml/2006/table">
            <a:tbl>
              <a:tblPr firstRow="1" bandRow="1">
                <a:tableStyleId>{5FD0F851-EC5A-4D38-B0AD-8093EC10F338}</a:tableStyleId>
              </a:tblPr>
              <a:tblGrid>
                <a:gridCol w="1872831">
                  <a:extLst>
                    <a:ext uri="{9D8B030D-6E8A-4147-A177-3AD203B41FA5}">
                      <a16:colId xmlns:a16="http://schemas.microsoft.com/office/drawing/2014/main" val="20000"/>
                    </a:ext>
                  </a:extLst>
                </a:gridCol>
                <a:gridCol w="4713836">
                  <a:extLst>
                    <a:ext uri="{9D8B030D-6E8A-4147-A177-3AD203B41FA5}">
                      <a16:colId xmlns:a16="http://schemas.microsoft.com/office/drawing/2014/main" val="20001"/>
                    </a:ext>
                  </a:extLst>
                </a:gridCol>
                <a:gridCol w="4860750">
                  <a:extLst>
                    <a:ext uri="{9D8B030D-6E8A-4147-A177-3AD203B41FA5}">
                      <a16:colId xmlns:a16="http://schemas.microsoft.com/office/drawing/2014/main" val="20002"/>
                    </a:ext>
                  </a:extLst>
                </a:gridCol>
              </a:tblGrid>
              <a:tr h="666245">
                <a:tc>
                  <a:txBody>
                    <a:bodyPr/>
                    <a:lstStyle/>
                    <a:p>
                      <a:pPr marL="0" marR="0" indent="0" algn="l" rtl="0">
                        <a:lnSpc>
                          <a:spcPct val="100000"/>
                        </a:lnSpc>
                        <a:spcBef>
                          <a:spcPts val="600"/>
                        </a:spcBef>
                        <a:spcAft>
                          <a:spcPts val="1200"/>
                        </a:spcAft>
                        <a:buFont typeface="Wingdings" panose="05000000000000000000" pitchFamily="2" charset="2"/>
                        <a:buNone/>
                      </a:pPr>
                      <a:endParaRPr lang="en-US" sz="1800" b="0" dirty="0">
                        <a:solidFill>
                          <a:srgbClr val="00529B"/>
                        </a:solidFill>
                        <a:effectLst/>
                        <a:latin typeface="Calibri"/>
                        <a:ea typeface="Calibri"/>
                        <a:cs typeface="Times New Roman"/>
                      </a:endParaRPr>
                    </a:p>
                  </a:txBody>
                  <a:tcPr marL="0" marR="0" marT="0" marB="0" anchor="ctr"/>
                </a:tc>
                <a:tc>
                  <a:txBody>
                    <a:bodyPr/>
                    <a:lstStyle/>
                    <a:p>
                      <a:pPr marL="44450" marR="0" algn="ctr">
                        <a:lnSpc>
                          <a:spcPct val="100000"/>
                        </a:lnSpc>
                        <a:spcBef>
                          <a:spcPts val="600"/>
                        </a:spcBef>
                        <a:spcAft>
                          <a:spcPts val="1200"/>
                        </a:spcAft>
                      </a:pPr>
                      <a:r>
                        <a:rPr lang="es-US" sz="1800" dirty="0">
                          <a:solidFill>
                            <a:srgbClr val="00529B"/>
                          </a:solidFill>
                          <a:effectLst/>
                        </a:rPr>
                        <a:t>Pólizas </a:t>
                      </a:r>
                      <a:r>
                        <a:rPr lang="es-US" sz="1800" dirty="0" err="1">
                          <a:solidFill>
                            <a:srgbClr val="00529B"/>
                          </a:solidFill>
                          <a:effectLst/>
                        </a:rPr>
                        <a:t>Medigap</a:t>
                      </a:r>
                      <a:endParaRPr lang="es-US" sz="1800" dirty="0">
                        <a:solidFill>
                          <a:srgbClr val="00529B"/>
                        </a:solidFill>
                        <a:effectLst/>
                      </a:endParaRPr>
                    </a:p>
                  </a:txBody>
                  <a:tcPr marL="0" marR="0" marT="0" marB="0" anchor="ctr"/>
                </a:tc>
                <a:tc>
                  <a:txBody>
                    <a:bodyPr/>
                    <a:lstStyle/>
                    <a:p>
                      <a:pPr marL="44450" marR="0" algn="ctr" defTabSz="914400" rtl="0" eaLnBrk="1" latinLnBrk="0" hangingPunct="1">
                        <a:lnSpc>
                          <a:spcPct val="100000"/>
                        </a:lnSpc>
                        <a:spcBef>
                          <a:spcPts val="600"/>
                        </a:spcBef>
                        <a:spcAft>
                          <a:spcPts val="1200"/>
                        </a:spcAft>
                      </a:pPr>
                      <a:r>
                        <a:rPr lang="es-US" sz="1800">
                          <a:solidFill>
                            <a:srgbClr val="00529B"/>
                          </a:solidFill>
                          <a:effectLst/>
                        </a:rPr>
                        <a:t>Planes de Medicare Advantage</a:t>
                      </a:r>
                    </a:p>
                  </a:txBody>
                  <a:tcPr marL="0" marR="0" marT="0" marB="0" anchor="ctr"/>
                </a:tc>
                <a:extLst>
                  <a:ext uri="{0D108BD9-81ED-4DB2-BD59-A6C34878D82A}">
                    <a16:rowId xmlns:a16="http://schemas.microsoft.com/office/drawing/2014/main" val="10000"/>
                  </a:ext>
                </a:extLst>
              </a:tr>
              <a:tr h="413212">
                <a:tc>
                  <a:txBody>
                    <a:bodyPr/>
                    <a:lstStyle/>
                    <a:p>
                      <a:pPr marL="91440" marR="0" indent="0">
                        <a:lnSpc>
                          <a:spcPct val="100000"/>
                        </a:lnSpc>
                        <a:spcBef>
                          <a:spcPts val="600"/>
                        </a:spcBef>
                        <a:spcAft>
                          <a:spcPts val="1200"/>
                        </a:spcAft>
                        <a:buFont typeface="Wingdings" panose="05000000000000000000" pitchFamily="2" charset="2"/>
                        <a:buNone/>
                      </a:pPr>
                      <a:r>
                        <a:rPr lang="es-US" sz="1800" dirty="0">
                          <a:solidFill>
                            <a:srgbClr val="00529B"/>
                          </a:solidFill>
                          <a:effectLst/>
                        </a:rPr>
                        <a:t>Ofrecidos por</a:t>
                      </a:r>
                    </a:p>
                  </a:txBody>
                  <a:tcPr marL="0" marR="0" marT="0" marB="0" anchor="ctr"/>
                </a:tc>
                <a:tc>
                  <a:txBody>
                    <a:bodyPr/>
                    <a:lstStyle/>
                    <a:p>
                      <a:pPr marL="44450" marR="0">
                        <a:lnSpc>
                          <a:spcPct val="100000"/>
                        </a:lnSpc>
                        <a:spcBef>
                          <a:spcPts val="600"/>
                        </a:spcBef>
                        <a:spcAft>
                          <a:spcPts val="1200"/>
                        </a:spcAft>
                      </a:pPr>
                      <a:r>
                        <a:rPr lang="es-US" sz="1800" dirty="0">
                          <a:solidFill>
                            <a:srgbClr val="00529B"/>
                          </a:solidFill>
                          <a:effectLst/>
                        </a:rPr>
                        <a:t>Compañías privadas</a:t>
                      </a:r>
                    </a:p>
                  </a:txBody>
                  <a:tcPr marL="0" marR="0" marT="0" marB="0" anchor="ctr"/>
                </a:tc>
                <a:tc>
                  <a:txBody>
                    <a:bodyPr/>
                    <a:lstStyle/>
                    <a:p>
                      <a:pPr marL="44450" marR="0" algn="l" defTabSz="914400" rtl="0" eaLnBrk="1" latinLnBrk="0" hangingPunct="1">
                        <a:lnSpc>
                          <a:spcPct val="100000"/>
                        </a:lnSpc>
                        <a:spcBef>
                          <a:spcPts val="600"/>
                        </a:spcBef>
                        <a:spcAft>
                          <a:spcPts val="1200"/>
                        </a:spcAft>
                      </a:pPr>
                      <a:r>
                        <a:rPr lang="es-US" sz="1800">
                          <a:solidFill>
                            <a:srgbClr val="00529B"/>
                          </a:solidFill>
                          <a:effectLst/>
                        </a:rPr>
                        <a:t>Compañías privadas</a:t>
                      </a:r>
                    </a:p>
                  </a:txBody>
                  <a:tcPr marL="0" marR="0" marT="0" marB="0" anchor="ctr"/>
                </a:tc>
                <a:extLst>
                  <a:ext uri="{0D108BD9-81ED-4DB2-BD59-A6C34878D82A}">
                    <a16:rowId xmlns:a16="http://schemas.microsoft.com/office/drawing/2014/main" val="10001"/>
                  </a:ext>
                </a:extLst>
              </a:tr>
              <a:tr h="666245">
                <a:tc>
                  <a:txBody>
                    <a:bodyPr/>
                    <a:lstStyle/>
                    <a:p>
                      <a:pPr marL="91440" marR="0" indent="0" algn="l" defTabSz="914400" rtl="0" eaLnBrk="1" latinLnBrk="0" hangingPunct="1">
                        <a:lnSpc>
                          <a:spcPct val="100000"/>
                        </a:lnSpc>
                        <a:spcBef>
                          <a:spcPts val="600"/>
                        </a:spcBef>
                        <a:spcAft>
                          <a:spcPts val="1200"/>
                        </a:spcAft>
                        <a:buFont typeface="Wingdings" panose="05000000000000000000" pitchFamily="2" charset="2"/>
                        <a:buNone/>
                      </a:pPr>
                      <a:r>
                        <a:rPr lang="es-US" sz="1800">
                          <a:solidFill>
                            <a:srgbClr val="00529B"/>
                          </a:solidFill>
                          <a:effectLst/>
                        </a:rPr>
                        <a:t>Supervisión gubernamental </a:t>
                      </a:r>
                    </a:p>
                  </a:txBody>
                  <a:tcPr marL="0" marR="0" marT="0" marB="0" anchor="ctr"/>
                </a:tc>
                <a:tc>
                  <a:txBody>
                    <a:bodyPr/>
                    <a:lstStyle/>
                    <a:p>
                      <a:pPr marL="44450" marR="0" indent="0" algn="l" defTabSz="914400" rtl="0" eaLnBrk="1" fontAlgn="auto" latinLnBrk="0" hangingPunct="1">
                        <a:lnSpc>
                          <a:spcPct val="100000"/>
                        </a:lnSpc>
                        <a:spcBef>
                          <a:spcPts val="600"/>
                        </a:spcBef>
                        <a:spcAft>
                          <a:spcPts val="1200"/>
                        </a:spcAft>
                        <a:buClrTx/>
                        <a:buSzTx/>
                        <a:buFontTx/>
                        <a:buNone/>
                        <a:tabLst/>
                        <a:defRPr/>
                      </a:pPr>
                      <a:r>
                        <a:rPr lang="es-US" sz="1800" u="none" strike="noStrike" baseline="0" dirty="0">
                          <a:solidFill>
                            <a:srgbClr val="00529B"/>
                          </a:solidFill>
                        </a:rPr>
                        <a:t>Estatal pero también debe cumplir con las </a:t>
                      </a:r>
                      <a:br>
                        <a:rPr lang="es-US" sz="1800" u="none" strike="noStrike" baseline="0" dirty="0">
                          <a:solidFill>
                            <a:srgbClr val="00529B"/>
                          </a:solidFill>
                        </a:rPr>
                      </a:br>
                      <a:r>
                        <a:rPr lang="es-US" sz="1800" u="none" strike="noStrike" baseline="0" dirty="0">
                          <a:solidFill>
                            <a:srgbClr val="00529B"/>
                          </a:solidFill>
                        </a:rPr>
                        <a:t>leyes federales.</a:t>
                      </a:r>
                    </a:p>
                  </a:txBody>
                  <a:tcPr marL="0" marR="0" marT="0" marB="0" anchor="ctr"/>
                </a:tc>
                <a:tc>
                  <a:txBody>
                    <a:bodyPr/>
                    <a:lstStyle/>
                    <a:p>
                      <a:pPr marL="44450" marR="0" indent="0" algn="l" defTabSz="914400" rtl="0" eaLnBrk="1" fontAlgn="auto" latinLnBrk="0" hangingPunct="1">
                        <a:lnSpc>
                          <a:spcPct val="100000"/>
                        </a:lnSpc>
                        <a:spcBef>
                          <a:spcPts val="600"/>
                        </a:spcBef>
                        <a:spcAft>
                          <a:spcPts val="1200"/>
                        </a:spcAft>
                        <a:buClrTx/>
                        <a:buSzTx/>
                        <a:buFontTx/>
                        <a:buNone/>
                        <a:tabLst/>
                        <a:defRPr/>
                      </a:pPr>
                      <a:r>
                        <a:rPr lang="es-US" sz="1800">
                          <a:solidFill>
                            <a:srgbClr val="00529B"/>
                          </a:solidFill>
                          <a:effectLst/>
                        </a:rPr>
                        <a:t>Federal (Medicare debe aprobar los planes)</a:t>
                      </a:r>
                    </a:p>
                  </a:txBody>
                  <a:tcPr marL="0" marR="0" marT="0" marB="0" anchor="ctr"/>
                </a:tc>
                <a:extLst>
                  <a:ext uri="{0D108BD9-81ED-4DB2-BD59-A6C34878D82A}">
                    <a16:rowId xmlns:a16="http://schemas.microsoft.com/office/drawing/2014/main" val="10002"/>
                  </a:ext>
                </a:extLst>
              </a:tr>
              <a:tr h="374288">
                <a:tc>
                  <a:txBody>
                    <a:bodyPr/>
                    <a:lstStyle/>
                    <a:p>
                      <a:pPr marL="91440" marR="0" indent="0" algn="l" defTabSz="914400" rtl="0" eaLnBrk="1" latinLnBrk="0" hangingPunct="1">
                        <a:lnSpc>
                          <a:spcPct val="100000"/>
                        </a:lnSpc>
                        <a:spcBef>
                          <a:spcPts val="600"/>
                        </a:spcBef>
                        <a:spcAft>
                          <a:spcPts val="1200"/>
                        </a:spcAft>
                        <a:buFont typeface="Wingdings" panose="05000000000000000000" pitchFamily="2" charset="2"/>
                        <a:buNone/>
                      </a:pPr>
                      <a:r>
                        <a:rPr lang="es-US" sz="1800">
                          <a:solidFill>
                            <a:srgbClr val="00529B"/>
                          </a:solidFill>
                          <a:effectLst/>
                        </a:rPr>
                        <a:t>Compatible con</a:t>
                      </a:r>
                    </a:p>
                  </a:txBody>
                  <a:tcPr marL="0" marR="0" marT="0" marB="0" anchor="ctr"/>
                </a:tc>
                <a:tc>
                  <a:txBody>
                    <a:bodyPr/>
                    <a:lstStyle/>
                    <a:p>
                      <a:pPr marL="44450" marR="0">
                        <a:lnSpc>
                          <a:spcPct val="100000"/>
                        </a:lnSpc>
                        <a:spcBef>
                          <a:spcPts val="600"/>
                        </a:spcBef>
                        <a:spcAft>
                          <a:spcPts val="1200"/>
                        </a:spcAft>
                      </a:pPr>
                      <a:r>
                        <a:rPr lang="es-US" sz="1800" dirty="0">
                          <a:solidFill>
                            <a:srgbClr val="00529B"/>
                          </a:solidFill>
                          <a:effectLst/>
                        </a:rPr>
                        <a:t>Medicare Original</a:t>
                      </a:r>
                    </a:p>
                  </a:txBody>
                  <a:tcPr marL="0" marR="0" marT="0" marB="0" anchor="ctr"/>
                </a:tc>
                <a:tc>
                  <a:txBody>
                    <a:bodyPr/>
                    <a:lstStyle/>
                    <a:p>
                      <a:pPr marL="44450" marR="0">
                        <a:lnSpc>
                          <a:spcPct val="100000"/>
                        </a:lnSpc>
                        <a:spcBef>
                          <a:spcPts val="600"/>
                        </a:spcBef>
                        <a:spcAft>
                          <a:spcPts val="1200"/>
                        </a:spcAft>
                      </a:pPr>
                      <a:r>
                        <a:rPr lang="es-US" sz="1800" dirty="0">
                          <a:solidFill>
                            <a:srgbClr val="00529B"/>
                          </a:solidFill>
                          <a:effectLst/>
                        </a:rPr>
                        <a:t>N/C</a:t>
                      </a:r>
                    </a:p>
                  </a:txBody>
                  <a:tcPr marL="0" marR="0" marT="0" marB="0" anchor="ctr"/>
                </a:tc>
                <a:extLst>
                  <a:ext uri="{0D108BD9-81ED-4DB2-BD59-A6C34878D82A}">
                    <a16:rowId xmlns:a16="http://schemas.microsoft.com/office/drawing/2014/main" val="10003"/>
                  </a:ext>
                </a:extLst>
              </a:tr>
              <a:tr h="1806325">
                <a:tc>
                  <a:txBody>
                    <a:bodyPr/>
                    <a:lstStyle/>
                    <a:p>
                      <a:pPr marL="91440" marR="0" indent="0" algn="l" defTabSz="914400" rtl="0" eaLnBrk="1" latinLnBrk="0" hangingPunct="1">
                        <a:lnSpc>
                          <a:spcPct val="100000"/>
                        </a:lnSpc>
                        <a:spcBef>
                          <a:spcPts val="600"/>
                        </a:spcBef>
                        <a:spcAft>
                          <a:spcPts val="1200"/>
                        </a:spcAft>
                        <a:buFont typeface="Wingdings" panose="05000000000000000000" pitchFamily="2" charset="2"/>
                        <a:buNone/>
                      </a:pPr>
                      <a:r>
                        <a:rPr lang="es-US" sz="1800">
                          <a:solidFill>
                            <a:srgbClr val="00529B"/>
                          </a:solidFill>
                          <a:effectLst/>
                        </a:rPr>
                        <a:t>Cubre</a:t>
                      </a:r>
                    </a:p>
                  </a:txBody>
                  <a:tcPr marL="0" marR="0" marT="0" marB="0" anchor="ctr"/>
                </a:tc>
                <a:tc>
                  <a:txBody>
                    <a:bodyPr/>
                    <a:lstStyle/>
                    <a:p>
                      <a:pPr marL="44450" marR="0">
                        <a:lnSpc>
                          <a:spcPct val="100000"/>
                        </a:lnSpc>
                        <a:spcBef>
                          <a:spcPts val="600"/>
                        </a:spcBef>
                        <a:spcAft>
                          <a:spcPts val="1200"/>
                        </a:spcAft>
                      </a:pPr>
                      <a:r>
                        <a:rPr lang="es-US" sz="1800" dirty="0">
                          <a:solidFill>
                            <a:srgbClr val="00529B"/>
                          </a:solidFill>
                          <a:effectLst/>
                        </a:rPr>
                        <a:t>Faltas de cobertura de Medicare Original, como deducibles, </a:t>
                      </a:r>
                      <a:r>
                        <a:rPr lang="es-US" sz="1800" dirty="0" err="1">
                          <a:solidFill>
                            <a:srgbClr val="00529B"/>
                          </a:solidFill>
                          <a:effectLst/>
                        </a:rPr>
                        <a:t>coseguro</a:t>
                      </a:r>
                      <a:r>
                        <a:rPr lang="es-US" sz="1800" dirty="0">
                          <a:solidFill>
                            <a:srgbClr val="00529B"/>
                          </a:solidFill>
                          <a:effectLst/>
                        </a:rPr>
                        <a:t> y copagos para servicios cubiertos por </a:t>
                      </a:r>
                      <a:r>
                        <a:rPr lang="es-US" sz="1800" baseline="0" dirty="0">
                          <a:solidFill>
                            <a:srgbClr val="00529B"/>
                          </a:solidFill>
                          <a:effectLst/>
                        </a:rPr>
                        <a:t>Medicare.</a:t>
                      </a:r>
                    </a:p>
                  </a:txBody>
                  <a:tcPr marL="0" marR="0" marT="0" marB="0" anchor="ctr"/>
                </a:tc>
                <a:tc>
                  <a:txBody>
                    <a:bodyPr/>
                    <a:lstStyle/>
                    <a:p>
                      <a:pPr marL="44450" marR="0">
                        <a:lnSpc>
                          <a:spcPct val="100000"/>
                        </a:lnSpc>
                        <a:spcBef>
                          <a:spcPts val="600"/>
                        </a:spcBef>
                        <a:spcAft>
                          <a:spcPts val="1200"/>
                        </a:spcAft>
                      </a:pPr>
                      <a:r>
                        <a:rPr lang="es-US" sz="1800" dirty="0">
                          <a:solidFill>
                            <a:srgbClr val="00529B"/>
                          </a:solidFill>
                          <a:effectLst/>
                        </a:rPr>
                        <a:t>Todos los servicios y suministros cubiertos en la Parte A y Parte B. También puede cubrir servicios que no están cubiertos por Medicare Original, como la cobertura dental y de la visión. La mayoría de los Planes Medicare </a:t>
                      </a:r>
                      <a:r>
                        <a:rPr lang="es-US" sz="1800" dirty="0" err="1">
                          <a:solidFill>
                            <a:srgbClr val="00529B"/>
                          </a:solidFill>
                          <a:effectLst/>
                        </a:rPr>
                        <a:t>Advantage</a:t>
                      </a:r>
                      <a:r>
                        <a:rPr lang="es-US" sz="1800" dirty="0">
                          <a:solidFill>
                            <a:srgbClr val="00529B"/>
                          </a:solidFill>
                          <a:effectLst/>
                        </a:rPr>
                        <a:t> ofrece cobertura de medicamentos recetados.</a:t>
                      </a:r>
                    </a:p>
                  </a:txBody>
                  <a:tcPr marL="0" marR="0" marT="0" marB="0" anchor="ctr"/>
                </a:tc>
                <a:extLst>
                  <a:ext uri="{0D108BD9-81ED-4DB2-BD59-A6C34878D82A}">
                    <a16:rowId xmlns:a16="http://schemas.microsoft.com/office/drawing/2014/main" val="10004"/>
                  </a:ext>
                </a:extLst>
              </a:tr>
              <a:tr h="350333">
                <a:tc>
                  <a:txBody>
                    <a:bodyPr/>
                    <a:lstStyle/>
                    <a:p>
                      <a:pPr marL="91440" marR="0" indent="0" algn="l" defTabSz="914400" rtl="0" eaLnBrk="1" latinLnBrk="0" hangingPunct="1">
                        <a:lnSpc>
                          <a:spcPct val="100000"/>
                        </a:lnSpc>
                        <a:spcBef>
                          <a:spcPts val="600"/>
                        </a:spcBef>
                        <a:spcAft>
                          <a:spcPts val="1200"/>
                        </a:spcAft>
                        <a:buFont typeface="Wingdings" panose="05000000000000000000" pitchFamily="2" charset="2"/>
                        <a:buNone/>
                      </a:pPr>
                      <a:r>
                        <a:rPr lang="es-US" sz="1800">
                          <a:solidFill>
                            <a:srgbClr val="00529B"/>
                          </a:solidFill>
                          <a:effectLst/>
                        </a:rPr>
                        <a:t>Usted debe tener</a:t>
                      </a:r>
                    </a:p>
                  </a:txBody>
                  <a:tcPr marL="0" marR="0" marT="0" marB="0" anchor="ctr"/>
                </a:tc>
                <a:tc>
                  <a:txBody>
                    <a:bodyPr/>
                    <a:lstStyle/>
                    <a:p>
                      <a:pPr marL="44450" marR="0">
                        <a:lnSpc>
                          <a:spcPct val="100000"/>
                        </a:lnSpc>
                        <a:spcBef>
                          <a:spcPts val="600"/>
                        </a:spcBef>
                        <a:spcAft>
                          <a:spcPts val="1200"/>
                        </a:spcAft>
                      </a:pPr>
                      <a:r>
                        <a:rPr lang="es-US" sz="1800">
                          <a:solidFill>
                            <a:srgbClr val="00529B"/>
                          </a:solidFill>
                          <a:effectLst/>
                        </a:rPr>
                        <a:t>Parte A y Parte B</a:t>
                      </a:r>
                    </a:p>
                  </a:txBody>
                  <a:tcPr marL="0" marR="0" marT="0" marB="0" anchor="ctr"/>
                </a:tc>
                <a:tc>
                  <a:txBody>
                    <a:bodyPr/>
                    <a:lstStyle/>
                    <a:p>
                      <a:pPr marL="44450" marR="0" algn="l" defTabSz="914400" rtl="0" eaLnBrk="1" latinLnBrk="0" hangingPunct="1">
                        <a:lnSpc>
                          <a:spcPct val="100000"/>
                        </a:lnSpc>
                        <a:spcBef>
                          <a:spcPts val="600"/>
                        </a:spcBef>
                        <a:spcAft>
                          <a:spcPts val="1200"/>
                        </a:spcAft>
                      </a:pPr>
                      <a:r>
                        <a:rPr lang="es-US" sz="1800" dirty="0">
                          <a:solidFill>
                            <a:srgbClr val="00529B"/>
                          </a:solidFill>
                          <a:effectLst/>
                        </a:rPr>
                        <a:t>Parte A y Parte B</a:t>
                      </a:r>
                    </a:p>
                  </a:txBody>
                  <a:tcPr marL="0" marR="0" marT="0" marB="0" anchor="ctr"/>
                </a:tc>
                <a:extLst>
                  <a:ext uri="{0D108BD9-81ED-4DB2-BD59-A6C34878D82A}">
                    <a16:rowId xmlns:a16="http://schemas.microsoft.com/office/drawing/2014/main" val="10005"/>
                  </a:ext>
                </a:extLst>
              </a:tr>
              <a:tr h="958941">
                <a:tc>
                  <a:txBody>
                    <a:bodyPr/>
                    <a:lstStyle/>
                    <a:p>
                      <a:pPr marL="91440" marR="0" indent="0" algn="l" defTabSz="914400" rtl="0" eaLnBrk="1" latinLnBrk="0" hangingPunct="1">
                        <a:lnSpc>
                          <a:spcPct val="100000"/>
                        </a:lnSpc>
                        <a:spcBef>
                          <a:spcPts val="600"/>
                        </a:spcBef>
                        <a:spcAft>
                          <a:spcPts val="1200"/>
                        </a:spcAft>
                        <a:buFont typeface="Wingdings" panose="05000000000000000000" pitchFamily="2" charset="2"/>
                        <a:buNone/>
                      </a:pPr>
                      <a:r>
                        <a:rPr lang="es-US" sz="1800">
                          <a:solidFill>
                            <a:srgbClr val="00529B"/>
                          </a:solidFill>
                          <a:effectLst/>
                        </a:rPr>
                        <a:t>¿Paga una prima?</a:t>
                      </a:r>
                    </a:p>
                  </a:txBody>
                  <a:tcPr marL="0" marR="0" marT="0" marB="0" anchor="ctr"/>
                </a:tc>
                <a:tc>
                  <a:txBody>
                    <a:bodyPr/>
                    <a:lstStyle/>
                    <a:p>
                      <a:pPr marL="44450" marR="0" algn="l" defTabSz="914400" rtl="0" eaLnBrk="1" latinLnBrk="0" hangingPunct="1">
                        <a:lnSpc>
                          <a:spcPct val="100000"/>
                        </a:lnSpc>
                        <a:spcBef>
                          <a:spcPts val="600"/>
                        </a:spcBef>
                        <a:spcAft>
                          <a:spcPts val="1200"/>
                        </a:spcAft>
                      </a:pPr>
                      <a:r>
                        <a:rPr lang="es-US" sz="1800" dirty="0">
                          <a:solidFill>
                            <a:srgbClr val="00529B"/>
                          </a:solidFill>
                          <a:effectLst/>
                        </a:rPr>
                        <a:t>Sí. Paga una prima por la póliza y paga la prima </a:t>
                      </a:r>
                      <a:br>
                        <a:rPr lang="es-US" sz="1800" dirty="0">
                          <a:solidFill>
                            <a:srgbClr val="00529B"/>
                          </a:solidFill>
                          <a:effectLst/>
                        </a:rPr>
                      </a:br>
                      <a:r>
                        <a:rPr lang="es-US" sz="1800" dirty="0">
                          <a:solidFill>
                            <a:srgbClr val="00529B"/>
                          </a:solidFill>
                          <a:effectLst/>
                        </a:rPr>
                        <a:t>de la Parte B.</a:t>
                      </a:r>
                    </a:p>
                  </a:txBody>
                  <a:tcPr marL="0" marR="0" marT="0" marB="0" anchor="ctr"/>
                </a:tc>
                <a:tc>
                  <a:txBody>
                    <a:bodyPr/>
                    <a:lstStyle/>
                    <a:p>
                      <a:pPr marL="44450" marR="0" algn="l" defTabSz="914400" rtl="0" eaLnBrk="1" latinLnBrk="0" hangingPunct="1">
                        <a:lnSpc>
                          <a:spcPct val="100000"/>
                        </a:lnSpc>
                        <a:spcBef>
                          <a:spcPts val="600"/>
                        </a:spcBef>
                        <a:spcAft>
                          <a:spcPts val="1200"/>
                        </a:spcAft>
                      </a:pPr>
                      <a:r>
                        <a:rPr lang="es-US" sz="1800" dirty="0">
                          <a:solidFill>
                            <a:srgbClr val="00529B"/>
                          </a:solidFill>
                          <a:effectLst/>
                        </a:rPr>
                        <a:t>Sí. Además de pagar la prima de la Parte B. es posible que tenga que pagar una prima mensual del plan.</a:t>
                      </a:r>
                    </a:p>
                  </a:txBody>
                  <a:tcPr marL="0" marR="0" marT="0" marB="0" anchor="ctr"/>
                </a:tc>
                <a:extLst>
                  <a:ext uri="{0D108BD9-81ED-4DB2-BD59-A6C34878D82A}">
                    <a16:rowId xmlns:a16="http://schemas.microsoft.com/office/drawing/2014/main" val="10006"/>
                  </a:ext>
                </a:extLst>
              </a:tr>
            </a:tbl>
          </a:graphicData>
        </a:graphic>
      </p:graphicFrame>
      <p:sp>
        <p:nvSpPr>
          <p:cNvPr id="5" name="Slide Number Placeholder 4">
            <a:extLst>
              <a:ext uri="{FF2B5EF4-FFF2-40B4-BE49-F238E27FC236}">
                <a16:creationId xmlns:a16="http://schemas.microsoft.com/office/drawing/2014/main" id="{B3B2CB41-137A-4BC2-84E6-DAD1B6210AE9}"/>
              </a:ext>
            </a:extLst>
          </p:cNvPr>
          <p:cNvSpPr>
            <a:spLocks noGrp="1"/>
          </p:cNvSpPr>
          <p:nvPr>
            <p:ph type="sldNum" sz="quarter" idx="12"/>
          </p:nvPr>
        </p:nvSpPr>
        <p:spPr/>
        <p:txBody>
          <a:bodyPr/>
          <a:lstStyle/>
          <a:p>
            <a:fld id="{48F63A3B-78C7-47BE-AE5E-E10140E04643}" type="slidenum">
              <a:rPr lang="en-US" smtClean="0"/>
              <a:pPr/>
              <a:t>82</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38730767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Otros planes de salud: Planes de Costos de Medicare</a:t>
            </a:r>
          </a:p>
        </p:txBody>
      </p:sp>
      <p:sp>
        <p:nvSpPr>
          <p:cNvPr id="5" name="Content Placeholder 4"/>
          <p:cNvSpPr>
            <a:spLocks noGrp="1"/>
          </p:cNvSpPr>
          <p:nvPr>
            <p:ph sz="quarter" idx="13"/>
          </p:nvPr>
        </p:nvSpPr>
        <p:spPr>
          <a:xfrm>
            <a:off x="327259" y="1249680"/>
            <a:ext cx="11463688" cy="4667250"/>
          </a:xfrm>
        </p:spPr>
        <p:txBody>
          <a:bodyPr vert="horz" lIns="91440" tIns="45720" rIns="91440" bIns="45720" rtlCol="0" anchor="t">
            <a:noAutofit/>
          </a:bodyPr>
          <a:lstStyle/>
          <a:p>
            <a:pPr>
              <a:buFont typeface="Wingdings,Sans-Serif"/>
              <a:buChar char="§"/>
            </a:pPr>
            <a:r>
              <a:rPr lang="es-US" sz="2400" dirty="0"/>
              <a:t>Puede inscribirse incluso si solo tiene la Parte B.</a:t>
            </a:r>
          </a:p>
          <a:p>
            <a:pPr>
              <a:buFont typeface="Wingdings,Sans-Serif"/>
              <a:buChar char="§"/>
            </a:pPr>
            <a:r>
              <a:rPr lang="es-US" sz="2400" dirty="0"/>
              <a:t>Si tiene la Parte A y la Parte B y visita a un proveedor fuera de la red:</a:t>
            </a:r>
          </a:p>
          <a:p>
            <a:pPr lvl="1">
              <a:spcAft>
                <a:spcPts val="1200"/>
              </a:spcAft>
              <a:buFont typeface="Arial,Sans-Serif"/>
              <a:buChar char="•"/>
            </a:pPr>
            <a:r>
              <a:rPr lang="es-US" sz="2000" dirty="0"/>
              <a:t>Los servicios quedan cubiertos por Medicare Original </a:t>
            </a:r>
          </a:p>
          <a:p>
            <a:pPr lvl="1">
              <a:spcAft>
                <a:spcPts val="1200"/>
              </a:spcAft>
              <a:buFont typeface="Arial,Sans-Serif"/>
              <a:buChar char="•"/>
            </a:pPr>
            <a:r>
              <a:rPr lang="es-US" sz="2000" dirty="0"/>
              <a:t>Usted pagará el </a:t>
            </a:r>
            <a:r>
              <a:rPr lang="es-US" sz="2000" dirty="0" err="1"/>
              <a:t>coseguro</a:t>
            </a:r>
            <a:r>
              <a:rPr lang="es-US" sz="2000" dirty="0"/>
              <a:t> y los deducibles de la Parte A y Parte B. </a:t>
            </a:r>
          </a:p>
          <a:p>
            <a:pPr>
              <a:buFont typeface="Wingdings,Sans-Serif"/>
              <a:buChar char="§"/>
            </a:pPr>
            <a:r>
              <a:rPr lang="es-US" sz="2400" dirty="0"/>
              <a:t>Puede inscribirse en cualquier momento en que el plan esté aceptando </a:t>
            </a:r>
            <a:br>
              <a:rPr lang="es-US" sz="2400" dirty="0"/>
            </a:br>
            <a:r>
              <a:rPr lang="es-US" sz="2400" dirty="0"/>
              <a:t>nuevos miembros.</a:t>
            </a:r>
          </a:p>
          <a:p>
            <a:pPr>
              <a:buFont typeface="Wingdings,Sans-Serif"/>
              <a:buChar char="§"/>
            </a:pPr>
            <a:r>
              <a:rPr lang="es-US" sz="2400" dirty="0"/>
              <a:t>Puede abandonar el plan en cualquier momento y volver a Medicare Original. </a:t>
            </a:r>
          </a:p>
          <a:p>
            <a:pPr>
              <a:buFont typeface="Wingdings,Sans-Serif"/>
              <a:buChar char="§"/>
            </a:pPr>
            <a:r>
              <a:rPr lang="es-US" sz="2400" dirty="0"/>
              <a:t>Puede obtener cobertura para medicamentos recetados de Medicare a través del Plan de Costo (si se ofrece) o puede inscribirse en un plan de Medicare para medicamentos recetados</a:t>
            </a:r>
          </a:p>
        </p:txBody>
      </p:sp>
      <p:sp>
        <p:nvSpPr>
          <p:cNvPr id="6" name="Slide Number Placeholder 5">
            <a:extLst>
              <a:ext uri="{FF2B5EF4-FFF2-40B4-BE49-F238E27FC236}">
                <a16:creationId xmlns:a16="http://schemas.microsoft.com/office/drawing/2014/main" id="{330EE3D5-9FDE-4036-8578-4F13E9BF6F9E}"/>
              </a:ext>
            </a:extLst>
          </p:cNvPr>
          <p:cNvSpPr>
            <a:spLocks noGrp="1"/>
          </p:cNvSpPr>
          <p:nvPr>
            <p:ph type="sldNum" sz="quarter" idx="12"/>
          </p:nvPr>
        </p:nvSpPr>
        <p:spPr/>
        <p:txBody>
          <a:bodyPr/>
          <a:lstStyle/>
          <a:p>
            <a:fld id="{0B2D781D-8844-5940-92D1-06EF0A7F581E}" type="slidenum">
              <a:rPr lang="en-US" smtClean="0"/>
              <a:pPr/>
              <a:t>83</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389908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s-US" sz="2800" dirty="0"/>
              <a:t>Otros planes de salud: Planes del Programa de Cuidado Integral </a:t>
            </a:r>
            <a:br>
              <a:rPr lang="es-US" sz="2800" dirty="0"/>
            </a:br>
            <a:r>
              <a:rPr lang="es-US" sz="2800" dirty="0"/>
              <a:t>para Personas Mayores (PACE, por sus siglas en inglés)</a:t>
            </a:r>
          </a:p>
        </p:txBody>
      </p:sp>
      <p:sp>
        <p:nvSpPr>
          <p:cNvPr id="5" name="Content Placeholder 4"/>
          <p:cNvSpPr>
            <a:spLocks noGrp="1"/>
          </p:cNvSpPr>
          <p:nvPr>
            <p:ph sz="quarter" idx="13"/>
          </p:nvPr>
        </p:nvSpPr>
        <p:spPr>
          <a:xfrm>
            <a:off x="1371600" y="1371600"/>
            <a:ext cx="9791700" cy="585031"/>
          </a:xfrm>
        </p:spPr>
        <p:txBody>
          <a:bodyPr>
            <a:normAutofit/>
          </a:bodyPr>
          <a:lstStyle/>
          <a:p>
            <a:pPr marL="0" indent="0" algn="ctr" defTabSz="685800">
              <a:lnSpc>
                <a:spcPct val="100000"/>
              </a:lnSpc>
              <a:spcBef>
                <a:spcPts val="0"/>
              </a:spcBef>
              <a:spcAft>
                <a:spcPts val="600"/>
              </a:spcAft>
              <a:buFont typeface="Wingdings" pitchFamily="2" charset="2"/>
              <a:buNone/>
            </a:pPr>
            <a:r>
              <a:rPr lang="es-US" b="1">
                <a:solidFill>
                  <a:srgbClr val="00529B"/>
                </a:solidFill>
              </a:rPr>
              <a:t>Para calificar, debe:</a:t>
            </a:r>
          </a:p>
        </p:txBody>
      </p:sp>
      <p:grpSp>
        <p:nvGrpSpPr>
          <p:cNvPr id="7" name="Group 6" descr="Cuadro 1: Tener 55 años o más">
            <a:extLst>
              <a:ext uri="{FF2B5EF4-FFF2-40B4-BE49-F238E27FC236}">
                <a16:creationId xmlns:a16="http://schemas.microsoft.com/office/drawing/2014/main" id="{CA30B0B1-D90C-4F1C-BFEA-89322C0B8B6C}"/>
              </a:ext>
            </a:extLst>
          </p:cNvPr>
          <p:cNvGrpSpPr/>
          <p:nvPr/>
        </p:nvGrpSpPr>
        <p:grpSpPr>
          <a:xfrm>
            <a:off x="615810" y="1951130"/>
            <a:ext cx="2554425" cy="3143941"/>
            <a:chOff x="615810" y="1951130"/>
            <a:chExt cx="2554425" cy="3143941"/>
          </a:xfrm>
        </p:grpSpPr>
        <p:sp>
          <p:nvSpPr>
            <p:cNvPr id="8" name="Rectangle: Rounded Corners 7">
              <a:extLst>
                <a:ext uri="{FF2B5EF4-FFF2-40B4-BE49-F238E27FC236}">
                  <a16:creationId xmlns:a16="http://schemas.microsoft.com/office/drawing/2014/main" id="{46C52FB3-D338-4E81-A94C-F84D3CE38F1B}"/>
                </a:ext>
              </a:extLst>
            </p:cNvPr>
            <p:cNvSpPr/>
            <p:nvPr/>
          </p:nvSpPr>
          <p:spPr>
            <a:xfrm>
              <a:off x="615810" y="1951130"/>
              <a:ext cx="2554425" cy="3143941"/>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cap="none" normalizeH="0" baseline="0" noProof="0">
                  <a:ln>
                    <a:noFill/>
                  </a:ln>
                  <a:solidFill>
                    <a:srgbClr val="00529B"/>
                  </a:solidFill>
                  <a:effectLst/>
                  <a:uLnTx/>
                  <a:uFillTx/>
                  <a:latin typeface="Calibri" panose="020F0502020204030204"/>
                  <a:ea typeface="+mn-ea"/>
                  <a:cs typeface="+mn-cs"/>
                </a:rPr>
                <a:t>Tener 55 años o más</a:t>
              </a:r>
            </a:p>
          </p:txBody>
        </p:sp>
        <p:pic>
          <p:nvPicPr>
            <p:cNvPr id="19" name="Graphic 18">
              <a:extLst>
                <a:ext uri="{FF2B5EF4-FFF2-40B4-BE49-F238E27FC236}">
                  <a16:creationId xmlns:a16="http://schemas.microsoft.com/office/drawing/2014/main" id="{03B51BB5-864A-47DC-B100-66F2FB9B78A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7946" y="2081327"/>
              <a:ext cx="1790152" cy="1790152"/>
            </a:xfrm>
            <a:prstGeom prst="rect">
              <a:avLst/>
            </a:prstGeom>
          </p:spPr>
        </p:pic>
      </p:grpSp>
      <p:grpSp>
        <p:nvGrpSpPr>
          <p:cNvPr id="14" name="Group 13" descr="Cuadro 2: Vivir en el área de servicio de una organización PACE.  ">
            <a:extLst>
              <a:ext uri="{FF2B5EF4-FFF2-40B4-BE49-F238E27FC236}">
                <a16:creationId xmlns:a16="http://schemas.microsoft.com/office/drawing/2014/main" id="{740603AA-B1CD-4708-98D7-9D3A948A2670}"/>
              </a:ext>
            </a:extLst>
          </p:cNvPr>
          <p:cNvGrpSpPr/>
          <p:nvPr/>
        </p:nvGrpSpPr>
        <p:grpSpPr>
          <a:xfrm>
            <a:off x="3438715" y="1947074"/>
            <a:ext cx="2554425" cy="3147995"/>
            <a:chOff x="3438715" y="1947074"/>
            <a:chExt cx="2554425" cy="3147995"/>
          </a:xfrm>
        </p:grpSpPr>
        <p:sp>
          <p:nvSpPr>
            <p:cNvPr id="9" name="Rectangle: Rounded Corners 8">
              <a:extLst>
                <a:ext uri="{FF2B5EF4-FFF2-40B4-BE49-F238E27FC236}">
                  <a16:creationId xmlns:a16="http://schemas.microsoft.com/office/drawing/2014/main" id="{8B17575B-58FF-4127-B24E-C115ED536DC7}"/>
                </a:ext>
              </a:extLst>
            </p:cNvPr>
            <p:cNvSpPr/>
            <p:nvPr/>
          </p:nvSpPr>
          <p:spPr>
            <a:xfrm>
              <a:off x="3438715" y="1947074"/>
              <a:ext cx="2554425" cy="3147995"/>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cap="none" normalizeH="0" baseline="0" noProof="0">
                  <a:ln>
                    <a:noFill/>
                  </a:ln>
                  <a:solidFill>
                    <a:srgbClr val="00529B"/>
                  </a:solidFill>
                  <a:effectLst/>
                  <a:uLnTx/>
                  <a:uFillTx/>
                  <a:latin typeface="Calibri" panose="020F0502020204030204"/>
                  <a:ea typeface="+mn-ea"/>
                  <a:cs typeface="+mn-cs"/>
                </a:rPr>
                <a:t>Vivir en el área de servicio de una organización PACE.</a:t>
              </a:r>
            </a:p>
          </p:txBody>
        </p:sp>
        <p:pic>
          <p:nvPicPr>
            <p:cNvPr id="6" name="Picture 5">
              <a:extLst>
                <a:ext uri="{FF2B5EF4-FFF2-40B4-BE49-F238E27FC236}">
                  <a16:creationId xmlns:a16="http://schemas.microsoft.com/office/drawing/2014/main" id="{1A20FDA7-9554-425F-B42D-5BFB40884B6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925631" y="2217485"/>
              <a:ext cx="1517835" cy="1435788"/>
            </a:xfrm>
            <a:prstGeom prst="rect">
              <a:avLst/>
            </a:prstGeom>
          </p:spPr>
        </p:pic>
      </p:grpSp>
      <p:grpSp>
        <p:nvGrpSpPr>
          <p:cNvPr id="12" name="Group 11" descr="Cuadro 3: Necesita un nivel de atención en un hogar de ancianos (según lo certificado por su estado) ">
            <a:extLst>
              <a:ext uri="{FF2B5EF4-FFF2-40B4-BE49-F238E27FC236}">
                <a16:creationId xmlns:a16="http://schemas.microsoft.com/office/drawing/2014/main" id="{77341093-82FE-4EB1-BDB5-D937A885E1A9}"/>
              </a:ext>
            </a:extLst>
          </p:cNvPr>
          <p:cNvGrpSpPr/>
          <p:nvPr/>
        </p:nvGrpSpPr>
        <p:grpSpPr>
          <a:xfrm>
            <a:off x="6261620" y="1956631"/>
            <a:ext cx="2554425" cy="3147995"/>
            <a:chOff x="6261620" y="1956631"/>
            <a:chExt cx="2554425" cy="3147995"/>
          </a:xfrm>
        </p:grpSpPr>
        <p:sp>
          <p:nvSpPr>
            <p:cNvPr id="11" name="Rectangle: Rounded Corners 10">
              <a:extLst>
                <a:ext uri="{FF2B5EF4-FFF2-40B4-BE49-F238E27FC236}">
                  <a16:creationId xmlns:a16="http://schemas.microsoft.com/office/drawing/2014/main" id="{D7DD0D81-963B-4892-A683-28FB75FF6AF8}"/>
                </a:ext>
              </a:extLst>
            </p:cNvPr>
            <p:cNvSpPr/>
            <p:nvPr/>
          </p:nvSpPr>
          <p:spPr>
            <a:xfrm>
              <a:off x="6261620" y="1956631"/>
              <a:ext cx="2554425" cy="3147995"/>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600" b="0" i="0" u="none" strike="noStrike" cap="none" normalizeH="0" baseline="0" noProof="0" dirty="0">
                  <a:ln>
                    <a:noFill/>
                  </a:ln>
                  <a:solidFill>
                    <a:srgbClr val="00529B"/>
                  </a:solidFill>
                  <a:effectLst/>
                  <a:uLnTx/>
                  <a:uFillTx/>
                  <a:latin typeface="Calibri" panose="020F0502020204030204"/>
                  <a:ea typeface="+mn-ea"/>
                  <a:cs typeface="+mn-cs"/>
                </a:rPr>
                <a:t>Necesita un nivel de atención en un hogar de ancianos (según lo certificado por su estado)</a:t>
              </a:r>
            </a:p>
          </p:txBody>
        </p:sp>
        <p:pic>
          <p:nvPicPr>
            <p:cNvPr id="13" name="Picture 12">
              <a:extLst>
                <a:ext uri="{FF2B5EF4-FFF2-40B4-BE49-F238E27FC236}">
                  <a16:creationId xmlns:a16="http://schemas.microsoft.com/office/drawing/2014/main" id="{9BDEE7C4-739C-437A-B6DB-F5920E6A9410}"/>
                </a:ext>
                <a:ext uri="{C183D7F6-B498-43B3-948B-1728B52AA6E4}">
                  <adec:decorative xmlns:adec="http://schemas.microsoft.com/office/drawing/2017/decorative" val="1"/>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6922986" y="2296143"/>
              <a:ext cx="1323928" cy="1357130"/>
            </a:xfrm>
            <a:prstGeom prst="rect">
              <a:avLst/>
            </a:prstGeom>
          </p:spPr>
        </p:pic>
      </p:grpSp>
      <p:grpSp>
        <p:nvGrpSpPr>
          <p:cNvPr id="16" name="Group 15" descr="Cuadro 4: Ser capaz de vivir de manera segura en la comunidad con la ayuda de los servicios de PACE ">
            <a:extLst>
              <a:ext uri="{FF2B5EF4-FFF2-40B4-BE49-F238E27FC236}">
                <a16:creationId xmlns:a16="http://schemas.microsoft.com/office/drawing/2014/main" id="{C1BC09AB-493C-4943-8296-8FD950B2A3E7}"/>
              </a:ext>
            </a:extLst>
          </p:cNvPr>
          <p:cNvGrpSpPr/>
          <p:nvPr/>
        </p:nvGrpSpPr>
        <p:grpSpPr>
          <a:xfrm>
            <a:off x="9021767" y="1951130"/>
            <a:ext cx="2554425" cy="3147995"/>
            <a:chOff x="9021767" y="1951130"/>
            <a:chExt cx="2554425" cy="3147995"/>
          </a:xfrm>
        </p:grpSpPr>
        <p:sp>
          <p:nvSpPr>
            <p:cNvPr id="10" name="Rectangle: Rounded Corners 9" descr="Cuadro 4: Ser capaz de vivir de manera segura en la comunidad con la ayuda de los servicios de PACE ">
              <a:extLst>
                <a:ext uri="{FF2B5EF4-FFF2-40B4-BE49-F238E27FC236}">
                  <a16:creationId xmlns:a16="http://schemas.microsoft.com/office/drawing/2014/main" id="{4087D7F4-55E6-4383-B2F1-7D0B13698559}"/>
                </a:ext>
              </a:extLst>
            </p:cNvPr>
            <p:cNvSpPr/>
            <p:nvPr/>
          </p:nvSpPr>
          <p:spPr>
            <a:xfrm>
              <a:off x="9021767" y="1951130"/>
              <a:ext cx="2554425" cy="3147995"/>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600" b="0" i="0" u="none" strike="noStrike" cap="none" normalizeH="0" baseline="0" noProof="0" dirty="0">
                  <a:ln>
                    <a:noFill/>
                  </a:ln>
                  <a:solidFill>
                    <a:srgbClr val="00529B"/>
                  </a:solidFill>
                  <a:effectLst/>
                  <a:uLnTx/>
                  <a:uFillTx/>
                  <a:latin typeface="Calibri" panose="020F0502020204030204"/>
                  <a:ea typeface="+mn-ea"/>
                  <a:cs typeface="+mn-cs"/>
                </a:rPr>
                <a:t>Ser capaz de vivir de manera segura en la comunidad con la ayuda de los servicios de PACE</a:t>
              </a:r>
            </a:p>
          </p:txBody>
        </p:sp>
        <p:pic>
          <p:nvPicPr>
            <p:cNvPr id="28" name="Graphic 27">
              <a:extLst>
                <a:ext uri="{FF2B5EF4-FFF2-40B4-BE49-F238E27FC236}">
                  <a16:creationId xmlns:a16="http://schemas.microsoft.com/office/drawing/2014/main" id="{3BFD525C-829E-4774-94B9-F5F322DF3C6F}"/>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40061" y="2217485"/>
              <a:ext cx="1517835" cy="1517835"/>
            </a:xfrm>
            <a:prstGeom prst="rect">
              <a:avLst/>
            </a:prstGeom>
          </p:spPr>
        </p:pic>
      </p:grpSp>
      <p:sp>
        <p:nvSpPr>
          <p:cNvPr id="15" name="Slide Number Placeholder 14">
            <a:extLst>
              <a:ext uri="{FF2B5EF4-FFF2-40B4-BE49-F238E27FC236}">
                <a16:creationId xmlns:a16="http://schemas.microsoft.com/office/drawing/2014/main" id="{8DC8C22C-1DEB-4D33-98A1-914B9B16D3C6}"/>
              </a:ext>
            </a:extLst>
          </p:cNvPr>
          <p:cNvSpPr>
            <a:spLocks noGrp="1"/>
          </p:cNvSpPr>
          <p:nvPr>
            <p:ph type="sldNum" sz="quarter" idx="12"/>
          </p:nvPr>
        </p:nvSpPr>
        <p:spPr/>
        <p:txBody>
          <a:bodyPr/>
          <a:lstStyle/>
          <a:p>
            <a:fld id="{0B2D781D-8844-5940-92D1-06EF0A7F581E}" type="slidenum">
              <a:rPr lang="en-US" smtClean="0"/>
              <a:pPr/>
              <a:t>84</a:t>
            </a:fld>
            <a:endParaRPr lang="en-US"/>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rgbClr val="8FAADC"/>
                </a:solidFill>
                <a:effectLst/>
                <a:uLnTx/>
                <a:uFillTx/>
                <a:latin typeface="Arial" panose="020B0604020202020204" pitchFamily="34" charset="0"/>
                <a:ea typeface="+mn-ea"/>
                <a:cs typeface="Arial" panose="020B0604020202020204" pitchFamily="34" charset="0"/>
              </a:rPr>
              <a:t>Comenzando con Medicare</a:t>
            </a: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Mayo de 2023</a:t>
            </a:r>
          </a:p>
        </p:txBody>
      </p:sp>
    </p:spTree>
    <p:custDataLst>
      <p:tags r:id="rId1"/>
    </p:custDataLst>
    <p:extLst>
      <p:ext uri="{BB962C8B-B14F-4D97-AF65-F5344CB8AC3E}">
        <p14:creationId xmlns:p14="http://schemas.microsoft.com/office/powerpoint/2010/main" val="393795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AF1556-3088-4A0C-999B-4379B4BBDF32}"/>
              </a:ext>
            </a:extLst>
          </p:cNvPr>
          <p:cNvSpPr>
            <a:spLocks noGrp="1"/>
          </p:cNvSpPr>
          <p:nvPr>
            <p:ph type="title"/>
          </p:nvPr>
        </p:nvSpPr>
        <p:spPr>
          <a:xfrm>
            <a:off x="0" y="9876"/>
            <a:ext cx="12192000" cy="929626"/>
          </a:xfrm>
        </p:spPr>
        <p:txBody>
          <a:bodyPr>
            <a:noAutofit/>
          </a:bodyPr>
          <a:lstStyle/>
          <a:p>
            <a:r>
              <a:rPr lang="es-US" sz="2400" dirty="0"/>
              <a:t>Otros planes de salud: Programas de Cuidado Integral para Personas Mayores (PACE, por sus siglas en inglés) (continuación)</a:t>
            </a:r>
          </a:p>
        </p:txBody>
      </p:sp>
      <p:sp>
        <p:nvSpPr>
          <p:cNvPr id="7" name="Content Placeholder 4">
            <a:extLst>
              <a:ext uri="{FF2B5EF4-FFF2-40B4-BE49-F238E27FC236}">
                <a16:creationId xmlns:a16="http://schemas.microsoft.com/office/drawing/2014/main" id="{AFDE3863-7941-4AE2-A5ED-54984A888A3F}"/>
              </a:ext>
            </a:extLst>
          </p:cNvPr>
          <p:cNvSpPr txBox="1">
            <a:spLocks/>
          </p:cNvSpPr>
          <p:nvPr/>
        </p:nvSpPr>
        <p:spPr>
          <a:xfrm>
            <a:off x="773112" y="1249782"/>
            <a:ext cx="10645775" cy="4587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None/>
            </a:pPr>
            <a:r>
              <a:rPr lang="es-US" sz="2400" b="1">
                <a:solidFill>
                  <a:srgbClr val="00529B"/>
                </a:solidFill>
                <a:latin typeface="Arial" panose="020B0604020202020204" pitchFamily="34" charset="0"/>
                <a:cs typeface="Arial" panose="020B0604020202020204" pitchFamily="34" charset="0"/>
              </a:rPr>
              <a:t>Acerca de la cobertura y primas PACE:</a:t>
            </a:r>
          </a:p>
        </p:txBody>
      </p:sp>
      <p:grpSp>
        <p:nvGrpSpPr>
          <p:cNvPr id="18" name="Group 1" descr="Cuadro 1: Si tiene Medicare, pero no Medicaid, se le cobrará una prima mensual para cubrir la parte de cuidado a largo plazo del beneficio y una prima para los medicamentos de la Parte D de Medicare. ">
            <a:extLst>
              <a:ext uri="{FF2B5EF4-FFF2-40B4-BE49-F238E27FC236}">
                <a16:creationId xmlns:a16="http://schemas.microsoft.com/office/drawing/2014/main" id="{08C765B1-139D-4A8B-BEE6-931E518375C2}"/>
              </a:ext>
            </a:extLst>
          </p:cNvPr>
          <p:cNvGrpSpPr/>
          <p:nvPr/>
        </p:nvGrpSpPr>
        <p:grpSpPr>
          <a:xfrm>
            <a:off x="1736836" y="2009142"/>
            <a:ext cx="8847083" cy="1798529"/>
            <a:chOff x="1736836" y="2009142"/>
            <a:chExt cx="8847083" cy="1798529"/>
          </a:xfrm>
        </p:grpSpPr>
        <p:sp>
          <p:nvSpPr>
            <p:cNvPr id="8" name="Rectangle: Rounded Corners 7">
              <a:extLst>
                <a:ext uri="{FF2B5EF4-FFF2-40B4-BE49-F238E27FC236}">
                  <a16:creationId xmlns:a16="http://schemas.microsoft.com/office/drawing/2014/main" id="{FAE0C680-91B3-4DA5-944E-215048F4D250}"/>
                </a:ext>
                <a:ext uri="{C183D7F6-B498-43B3-948B-1728B52AA6E4}">
                  <adec:decorative xmlns:adec="http://schemas.microsoft.com/office/drawing/2017/decorative" val="1"/>
                </a:ext>
              </a:extLst>
            </p:cNvPr>
            <p:cNvSpPr/>
            <p:nvPr/>
          </p:nvSpPr>
          <p:spPr>
            <a:xfrm>
              <a:off x="3268719" y="2176887"/>
              <a:ext cx="7315200" cy="1463040"/>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lang="en-US" dirty="0">
                <a:solidFill>
                  <a:srgbClr val="00529B"/>
                </a:solidFill>
              </a:endParaRPr>
            </a:p>
          </p:txBody>
        </p:sp>
        <p:sp>
          <p:nvSpPr>
            <p:cNvPr id="14" name="Rectangle: Rounded Corners 13">
              <a:extLst>
                <a:ext uri="{FF2B5EF4-FFF2-40B4-BE49-F238E27FC236}">
                  <a16:creationId xmlns:a16="http://schemas.microsoft.com/office/drawing/2014/main" id="{AE3FD208-0358-4E2D-A2B6-2970B6E79F23}"/>
                </a:ext>
                <a:ext uri="{C183D7F6-B498-43B3-948B-1728B52AA6E4}">
                  <adec:decorative xmlns:adec="http://schemas.microsoft.com/office/drawing/2017/decorative" val="1"/>
                </a:ext>
              </a:extLst>
            </p:cNvPr>
            <p:cNvSpPr/>
            <p:nvPr/>
          </p:nvSpPr>
          <p:spPr>
            <a:xfrm>
              <a:off x="1736836" y="2009142"/>
              <a:ext cx="1844564" cy="1798529"/>
            </a:xfrm>
            <a:prstGeom prst="round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lang="en-US" dirty="0">
                <a:solidFill>
                  <a:srgbClr val="00529B"/>
                </a:solidFill>
              </a:endParaRPr>
            </a:p>
          </p:txBody>
        </p:sp>
        <p:pic>
          <p:nvPicPr>
            <p:cNvPr id="12" name="Graphic 11">
              <a:extLst>
                <a:ext uri="{FF2B5EF4-FFF2-40B4-BE49-F238E27FC236}">
                  <a16:creationId xmlns:a16="http://schemas.microsoft.com/office/drawing/2014/main" id="{1383729F-3503-439B-A6DC-546C6AD46C1F}"/>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99280" y="2309325"/>
              <a:ext cx="1119675" cy="1119675"/>
            </a:xfrm>
            <a:prstGeom prst="rect">
              <a:avLst/>
            </a:prstGeom>
          </p:spPr>
        </p:pic>
        <p:sp>
          <p:nvSpPr>
            <p:cNvPr id="24" name="Rectangle 23">
              <a:extLst>
                <a:ext uri="{FF2B5EF4-FFF2-40B4-BE49-F238E27FC236}">
                  <a16:creationId xmlns:a16="http://schemas.microsoft.com/office/drawing/2014/main" id="{EA920369-1825-44F5-9A99-121DE11E4A02}"/>
                </a:ext>
                <a:ext uri="{C183D7F6-B498-43B3-948B-1728B52AA6E4}">
                  <adec:decorative xmlns:adec="http://schemas.microsoft.com/office/drawing/2017/decorative" val="1"/>
                </a:ext>
              </a:extLst>
            </p:cNvPr>
            <p:cNvSpPr/>
            <p:nvPr/>
          </p:nvSpPr>
          <p:spPr>
            <a:xfrm>
              <a:off x="3631164" y="2400574"/>
              <a:ext cx="6952755" cy="923330"/>
            </a:xfrm>
            <a:prstGeom prst="rect">
              <a:avLst/>
            </a:prstGeom>
          </p:spPr>
          <p:txBody>
            <a:bodyPr wrap="square">
              <a:spAutoFit/>
            </a:bodyPr>
            <a:lstStyle/>
            <a:p>
              <a:pPr marL="91440">
                <a:lnSpc>
                  <a:spcPct val="100000"/>
                </a:lnSpc>
                <a:spcAft>
                  <a:spcPts val="1200"/>
                </a:spcAft>
              </a:pPr>
              <a:r>
                <a:rPr lang="es-US" dirty="0">
                  <a:solidFill>
                    <a:srgbClr val="00529B"/>
                  </a:solidFill>
                </a:rPr>
                <a:t>Si tiene Medicare, pero no Medicaid, se le cobrará una prima mensual para cubrir la parte de cuidado a largo plazo del beneficio y una prima para los medicamentos de la Parte D de Medicare.</a:t>
              </a:r>
            </a:p>
          </p:txBody>
        </p:sp>
      </p:grpSp>
      <p:grpSp>
        <p:nvGrpSpPr>
          <p:cNvPr id="13" name="Group 2" descr="Cuadro 2: Si tiene Medicaid, no tendrá que pagar una prima mensual por la parte de cuidado a largo plazo del beneficio. ">
            <a:extLst>
              <a:ext uri="{FF2B5EF4-FFF2-40B4-BE49-F238E27FC236}">
                <a16:creationId xmlns:a16="http://schemas.microsoft.com/office/drawing/2014/main" id="{A4BA4D3D-8AD7-4D8E-A090-6C69130C6BBB}"/>
              </a:ext>
            </a:extLst>
          </p:cNvPr>
          <p:cNvGrpSpPr/>
          <p:nvPr/>
        </p:nvGrpSpPr>
        <p:grpSpPr>
          <a:xfrm>
            <a:off x="1736836" y="3966939"/>
            <a:ext cx="8847083" cy="1798529"/>
            <a:chOff x="1736836" y="3966939"/>
            <a:chExt cx="8847083" cy="1798529"/>
          </a:xfrm>
        </p:grpSpPr>
        <p:sp>
          <p:nvSpPr>
            <p:cNvPr id="9" name="Rectangle: Rounded Corners 8">
              <a:extLst>
                <a:ext uri="{FF2B5EF4-FFF2-40B4-BE49-F238E27FC236}">
                  <a16:creationId xmlns:a16="http://schemas.microsoft.com/office/drawing/2014/main" id="{003E7D81-E793-492C-9E11-A64EE179FEEE}"/>
                </a:ext>
                <a:ext uri="{C183D7F6-B498-43B3-948B-1728B52AA6E4}">
                  <adec:decorative xmlns:adec="http://schemas.microsoft.com/office/drawing/2017/decorative" val="1"/>
                </a:ext>
              </a:extLst>
            </p:cNvPr>
            <p:cNvSpPr/>
            <p:nvPr/>
          </p:nvSpPr>
          <p:spPr>
            <a:xfrm>
              <a:off x="3268719" y="4149602"/>
              <a:ext cx="7315200" cy="1463040"/>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F110BA4F-7BC6-4EC3-B6C9-FB6B30020CBD}"/>
                </a:ext>
                <a:ext uri="{C183D7F6-B498-43B3-948B-1728B52AA6E4}">
                  <adec:decorative xmlns:adec="http://schemas.microsoft.com/office/drawing/2017/decorative" val="1"/>
                </a:ext>
              </a:extLst>
            </p:cNvPr>
            <p:cNvSpPr/>
            <p:nvPr/>
          </p:nvSpPr>
          <p:spPr>
            <a:xfrm>
              <a:off x="1736836" y="3966939"/>
              <a:ext cx="1844564" cy="1798529"/>
            </a:xfrm>
            <a:prstGeom prst="round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00529B"/>
                </a:solidFill>
              </a:endParaRPr>
            </a:p>
          </p:txBody>
        </p:sp>
        <p:pic>
          <p:nvPicPr>
            <p:cNvPr id="17" name="Graphic 16">
              <a:extLst>
                <a:ext uri="{FF2B5EF4-FFF2-40B4-BE49-F238E27FC236}">
                  <a16:creationId xmlns:a16="http://schemas.microsoft.com/office/drawing/2014/main" id="{0A179B76-A6BE-4E4F-9258-9D9BE005FB8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02411" y="4259067"/>
              <a:ext cx="1119675" cy="1119675"/>
            </a:xfrm>
            <a:prstGeom prst="rect">
              <a:avLst/>
            </a:prstGeom>
          </p:spPr>
        </p:pic>
        <p:sp>
          <p:nvSpPr>
            <p:cNvPr id="16" name="Oval 15">
              <a:extLst>
                <a:ext uri="{FF2B5EF4-FFF2-40B4-BE49-F238E27FC236}">
                  <a16:creationId xmlns:a16="http://schemas.microsoft.com/office/drawing/2014/main" id="{360BB97E-36B0-4BEE-AC2C-3AD629C9197C}"/>
                </a:ext>
                <a:ext uri="{C183D7F6-B498-43B3-948B-1728B52AA6E4}">
                  <adec:decorative xmlns:adec="http://schemas.microsoft.com/office/drawing/2017/decorative" val="1"/>
                </a:ext>
              </a:extLst>
            </p:cNvPr>
            <p:cNvSpPr>
              <a:spLocks noChangeAspect="1"/>
            </p:cNvSpPr>
            <p:nvPr/>
          </p:nvSpPr>
          <p:spPr>
            <a:xfrm>
              <a:off x="1960707" y="4187036"/>
              <a:ext cx="1371600" cy="1371600"/>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145B8509-79DC-4DDF-BABA-BF689567EB45}"/>
                </a:ext>
                <a:ext uri="{C183D7F6-B498-43B3-948B-1728B52AA6E4}">
                  <adec:decorative xmlns:adec="http://schemas.microsoft.com/office/drawing/2017/decorative" val="1"/>
                </a:ext>
              </a:extLst>
            </p:cNvPr>
            <p:cNvCxnSpPr>
              <a:stCxn id="16" idx="1"/>
              <a:endCxn id="16" idx="5"/>
            </p:cNvCxnSpPr>
            <p:nvPr/>
          </p:nvCxnSpPr>
          <p:spPr>
            <a:xfrm>
              <a:off x="2161573" y="4387902"/>
              <a:ext cx="969868" cy="96986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90B118F4-8940-40CB-8FFC-10FA96037A5E}"/>
                </a:ext>
              </a:extLst>
            </p:cNvPr>
            <p:cNvSpPr/>
            <p:nvPr/>
          </p:nvSpPr>
          <p:spPr>
            <a:xfrm>
              <a:off x="3723104" y="4507459"/>
              <a:ext cx="6508189" cy="707886"/>
            </a:xfrm>
            <a:prstGeom prst="rect">
              <a:avLst/>
            </a:prstGeom>
          </p:spPr>
          <p:txBody>
            <a:bodyPr wrap="square">
              <a:spAutoFit/>
            </a:bodyPr>
            <a:lstStyle/>
            <a:p>
              <a:pPr marL="91440">
                <a:lnSpc>
                  <a:spcPct val="100000"/>
                </a:lnSpc>
                <a:spcAft>
                  <a:spcPts val="1200"/>
                </a:spcAft>
              </a:pPr>
              <a:r>
                <a:rPr lang="es-US" sz="2000">
                  <a:solidFill>
                    <a:srgbClr val="00529B"/>
                  </a:solidFill>
                </a:rPr>
                <a:t>Si tiene Medicaid, no tendrá que pagar una prima mensual por la parte de cuidado a largo plazo del beneficio.</a:t>
              </a:r>
            </a:p>
          </p:txBody>
        </p:sp>
      </p:grpSp>
      <p:sp>
        <p:nvSpPr>
          <p:cNvPr id="5" name="Slide Number Placeholder 4">
            <a:extLst>
              <a:ext uri="{FF2B5EF4-FFF2-40B4-BE49-F238E27FC236}">
                <a16:creationId xmlns:a16="http://schemas.microsoft.com/office/drawing/2014/main" id="{3EA7F97C-A180-42FD-BF91-EE4A4DF69999}"/>
              </a:ext>
            </a:extLst>
          </p:cNvPr>
          <p:cNvSpPr>
            <a:spLocks noGrp="1"/>
          </p:cNvSpPr>
          <p:nvPr>
            <p:ph type="sldNum" sz="quarter" idx="12"/>
          </p:nvPr>
        </p:nvSpPr>
        <p:spPr/>
        <p:txBody>
          <a:bodyPr/>
          <a:lstStyle/>
          <a:p>
            <a:fld id="{48F63A3B-78C7-47BE-AE5E-E10140E04643}" type="slidenum">
              <a:rPr lang="en-US" smtClean="0"/>
              <a:pPr/>
              <a:t>85</a:t>
            </a:fld>
            <a:endParaRPr lang="en-US"/>
          </a:p>
        </p:txBody>
      </p:sp>
      <p:sp>
        <p:nvSpPr>
          <p:cNvPr id="3" name="Footer Placeholder 2">
            <a:extLst>
              <a:ext uri="{FF2B5EF4-FFF2-40B4-BE49-F238E27FC236}">
                <a16:creationId xmlns:a16="http://schemas.microsoft.com/office/drawing/2014/main" id="{2AD60EE7-F126-4A7F-B0D0-CCB5EDD3EF2F}"/>
              </a:ext>
            </a:extLst>
          </p:cNvPr>
          <p:cNvSpPr>
            <a:spLocks noGrp="1"/>
          </p:cNvSpPr>
          <p:nvPr>
            <p:ph type="ftr" sz="quarter" idx="11"/>
          </p:nvPr>
        </p:nvSpPr>
        <p:spPr/>
        <p:txBody>
          <a:bodyPr/>
          <a:lstStyle/>
          <a:p>
            <a:r>
              <a:rPr lang="es-US"/>
              <a:t>Comenzando con Medicare</a:t>
            </a:r>
          </a:p>
        </p:txBody>
      </p:sp>
      <p:sp>
        <p:nvSpPr>
          <p:cNvPr id="2" name="Date Placeholder 1">
            <a:extLst>
              <a:ext uri="{FF2B5EF4-FFF2-40B4-BE49-F238E27FC236}">
                <a16:creationId xmlns:a16="http://schemas.microsoft.com/office/drawing/2014/main" id="{3F844358-607F-43CF-895F-4DCCFD2D8415}"/>
              </a:ext>
            </a:extLst>
          </p:cNvPr>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356625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52066" y="279134"/>
            <a:ext cx="8887868" cy="719643"/>
          </a:xfrm>
        </p:spPr>
        <p:txBody>
          <a:bodyPr>
            <a:normAutofit fontScale="90000"/>
          </a:bodyPr>
          <a:lstStyle/>
          <a:p>
            <a:pPr algn="ctr"/>
            <a:r>
              <a:rPr lang="es-US" sz="3000"/>
              <a:t>Compruebe sus conocimientos: Pregunta 7</a:t>
            </a:r>
          </a:p>
        </p:txBody>
      </p:sp>
      <p:sp>
        <p:nvSpPr>
          <p:cNvPr id="8" name="Content Placeholder 4">
            <a:extLst>
              <a:ext uri="{FF2B5EF4-FFF2-40B4-BE49-F238E27FC236}">
                <a16:creationId xmlns:a16="http://schemas.microsoft.com/office/drawing/2014/main" id="{3A3F0FE8-C8AA-4E7D-9F4F-F0CEECC43EEA}"/>
              </a:ext>
            </a:extLst>
          </p:cNvPr>
          <p:cNvSpPr txBox="1">
            <a:spLocks/>
          </p:cNvSpPr>
          <p:nvPr/>
        </p:nvSpPr>
        <p:spPr>
          <a:xfrm>
            <a:off x="1818005" y="1778922"/>
            <a:ext cx="9836150" cy="285110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Font typeface="Wingdings" pitchFamily="2" charset="2"/>
              <a:buNone/>
            </a:pPr>
            <a:r>
              <a:rPr lang="es-US" b="1" dirty="0">
                <a:solidFill>
                  <a:srgbClr val="00529B"/>
                </a:solidFill>
              </a:rPr>
              <a:t>Los planes Medicare </a:t>
            </a:r>
            <a:r>
              <a:rPr lang="es-US" b="1" dirty="0" err="1">
                <a:solidFill>
                  <a:srgbClr val="00529B"/>
                </a:solidFill>
              </a:rPr>
              <a:t>Advantage</a:t>
            </a:r>
            <a:r>
              <a:rPr lang="es-US" b="1" dirty="0">
                <a:solidFill>
                  <a:srgbClr val="00529B"/>
                </a:solidFill>
              </a:rPr>
              <a:t> ________</a:t>
            </a:r>
          </a:p>
          <a:p>
            <a:pPr marL="804672" indent="-347663" defTabSz="685800">
              <a:lnSpc>
                <a:spcPct val="100000"/>
              </a:lnSpc>
              <a:spcBef>
                <a:spcPts val="0"/>
              </a:spcBef>
              <a:spcAft>
                <a:spcPts val="1200"/>
              </a:spcAft>
              <a:buFont typeface="Wingdings" pitchFamily="2" charset="2"/>
              <a:buAutoNum type="alphaLcPeriod"/>
            </a:pPr>
            <a:r>
              <a:rPr lang="es-US" dirty="0">
                <a:solidFill>
                  <a:srgbClr val="00529B"/>
                </a:solidFill>
              </a:rPr>
              <a:t>Ayudan a pagar las brechas de Medicare Original.</a:t>
            </a:r>
          </a:p>
          <a:p>
            <a:pPr marL="804672" indent="-347663" defTabSz="685800">
              <a:lnSpc>
                <a:spcPct val="100000"/>
              </a:lnSpc>
              <a:spcBef>
                <a:spcPts val="0"/>
              </a:spcBef>
              <a:spcAft>
                <a:spcPts val="1200"/>
              </a:spcAft>
              <a:buFont typeface="Wingdings" pitchFamily="2" charset="2"/>
              <a:buAutoNum type="alphaLcPeriod"/>
            </a:pPr>
            <a:r>
              <a:rPr lang="es-US" dirty="0">
                <a:solidFill>
                  <a:srgbClr val="00529B"/>
                </a:solidFill>
              </a:rPr>
              <a:t>Deben conservar los mismos proveedores durante todo el año.</a:t>
            </a:r>
          </a:p>
          <a:p>
            <a:pPr marL="804672" indent="-347663" defTabSz="685800">
              <a:lnSpc>
                <a:spcPct val="100000"/>
              </a:lnSpc>
              <a:spcBef>
                <a:spcPts val="0"/>
              </a:spcBef>
              <a:spcAft>
                <a:spcPts val="1200"/>
              </a:spcAft>
              <a:buFont typeface="Wingdings" pitchFamily="2" charset="2"/>
              <a:buAutoNum type="alphaLcPeriod"/>
            </a:pPr>
            <a:r>
              <a:rPr lang="es-US" dirty="0">
                <a:solidFill>
                  <a:srgbClr val="00529B"/>
                </a:solidFill>
              </a:rPr>
              <a:t>Son planes privados aprobados por cada estado.</a:t>
            </a:r>
          </a:p>
          <a:p>
            <a:pPr marL="804672" indent="-347663" defTabSz="685800">
              <a:lnSpc>
                <a:spcPct val="100000"/>
              </a:lnSpc>
              <a:spcBef>
                <a:spcPts val="0"/>
              </a:spcBef>
              <a:spcAft>
                <a:spcPts val="1200"/>
              </a:spcAft>
              <a:buFont typeface="Wingdings" pitchFamily="2" charset="2"/>
              <a:buAutoNum type="alphaLcPeriod"/>
            </a:pPr>
            <a:r>
              <a:rPr lang="es-US" dirty="0">
                <a:solidFill>
                  <a:srgbClr val="00529B"/>
                </a:solidFill>
              </a:rPr>
              <a:t>Deben cubrir todos los servicios cubiertos por la Parte A y </a:t>
            </a:r>
            <a:br>
              <a:rPr lang="es-US" dirty="0">
                <a:solidFill>
                  <a:srgbClr val="00529B"/>
                </a:solidFill>
              </a:rPr>
            </a:br>
            <a:r>
              <a:rPr lang="es-US" dirty="0">
                <a:solidFill>
                  <a:srgbClr val="00529B"/>
                </a:solidFill>
              </a:rPr>
              <a:t>la Parte B.</a:t>
            </a:r>
          </a:p>
          <a:p>
            <a:pPr marL="0" indent="0">
              <a:spcAft>
                <a:spcPts val="1200"/>
              </a:spcAft>
              <a:buFont typeface="Wingdings" pitchFamily="2" charset="2"/>
              <a:buNone/>
            </a:pPr>
            <a:endParaRPr lang="en-US" dirty="0"/>
          </a:p>
        </p:txBody>
      </p:sp>
      <p:sp>
        <p:nvSpPr>
          <p:cNvPr id="6" name="Rounded Rectangle 5" descr="Cuadro verde que resalta &quot;D&quot; como la respuesta correcta"/>
          <p:cNvSpPr/>
          <p:nvPr/>
        </p:nvSpPr>
        <p:spPr>
          <a:xfrm>
            <a:off x="2202051" y="3704339"/>
            <a:ext cx="8824993" cy="742534"/>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6555420C-4E9C-47DC-06B4-89D3E7322850}"/>
              </a:ext>
            </a:extLst>
          </p:cNvPr>
          <p:cNvSpPr txBox="1">
            <a:spLocks/>
          </p:cNvSpPr>
          <p:nvPr/>
        </p:nvSpPr>
        <p:spPr>
          <a:xfrm>
            <a:off x="1772285" y="4841380"/>
            <a:ext cx="8590915" cy="359822"/>
          </a:xfrm>
          <a:prstGeom prst="rect">
            <a:avLst/>
          </a:prstGeom>
          <a:solidFill>
            <a:schemeClr val="bg1"/>
          </a:solidFill>
        </p:spPr>
        <p:txBody>
          <a:bodyPr vert="horz" lIns="91440" tIns="45720" rIns="91440" bIns="45720" rtlCol="0" anchor="t">
            <a:normAutofit/>
          </a:bodyPr>
          <a:lstStyle>
            <a:lvl1pPr algn="l" defTabSz="914400" rtl="0" eaLnBrk="1" latinLnBrk="0" hangingPunct="1">
              <a:lnSpc>
                <a:spcPct val="90000"/>
              </a:lnSpc>
              <a:spcBef>
                <a:spcPct val="0"/>
              </a:spcBef>
              <a:buNone/>
              <a:defRPr sz="34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s-US" sz="1800" dirty="0"/>
              <a:t>Cuenta regresiva: </a:t>
            </a:r>
            <a:r>
              <a:rPr lang="es-US" sz="1800" b="0" dirty="0">
                <a:latin typeface="Arial Unicode MS" pitchFamily="34" charset="-128"/>
                <a:ea typeface="Arial Unicode MS" pitchFamily="34" charset="-128"/>
                <a:cs typeface="Arial Unicode MS" pitchFamily="34" charset="-128"/>
              </a:rPr>
              <a:t>Responde la pregunta antes de que la barra desaparezca</a:t>
            </a:r>
          </a:p>
        </p:txBody>
      </p:sp>
      <p:sp>
        <p:nvSpPr>
          <p:cNvPr id="5" name="Slide Number Placeholder 4">
            <a:extLst>
              <a:ext uri="{FF2B5EF4-FFF2-40B4-BE49-F238E27FC236}">
                <a16:creationId xmlns:a16="http://schemas.microsoft.com/office/drawing/2014/main" id="{134ECC72-92DF-483F-AD28-724C620C974C}"/>
              </a:ext>
            </a:extLst>
          </p:cNvPr>
          <p:cNvSpPr>
            <a:spLocks noGrp="1"/>
          </p:cNvSpPr>
          <p:nvPr>
            <p:ph type="sldNum" sz="quarter" idx="12"/>
          </p:nvPr>
        </p:nvSpPr>
        <p:spPr/>
        <p:txBody>
          <a:bodyPr/>
          <a:lstStyle/>
          <a:p>
            <a:fld id="{48F63A3B-78C7-47BE-AE5E-E10140E04643}" type="slidenum">
              <a:rPr lang="en-US" smtClean="0"/>
              <a:t>86</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278516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6</a:t>
            </a:r>
          </a:p>
        </p:txBody>
      </p:sp>
      <p:sp>
        <p:nvSpPr>
          <p:cNvPr id="5" name="Text Placeholder 4"/>
          <p:cNvSpPr>
            <a:spLocks noGrp="1"/>
          </p:cNvSpPr>
          <p:nvPr>
            <p:ph type="body" idx="1"/>
          </p:nvPr>
        </p:nvSpPr>
        <p:spPr/>
        <p:txBody>
          <a:bodyPr/>
          <a:lstStyle/>
          <a:p>
            <a:pPr>
              <a:lnSpc>
                <a:spcPct val="100000"/>
              </a:lnSpc>
              <a:spcBef>
                <a:spcPts val="600"/>
              </a:spcBef>
            </a:pPr>
            <a:r>
              <a:rPr lang="es-US"/>
              <a:t>Medicare y el Mercado de Seguros Médicos (Health Insurance Marketplace</a:t>
            </a:r>
            <a:r>
              <a:rPr lang="es-US" baseline="30000"/>
              <a:t>®</a:t>
            </a:r>
            <a:r>
              <a:rPr lang="es-US"/>
              <a:t>)</a:t>
            </a:r>
          </a:p>
        </p:txBody>
      </p:sp>
    </p:spTree>
    <p:custDataLst>
      <p:tags r:id="rId1"/>
    </p:custDataLst>
    <p:extLst>
      <p:ext uri="{BB962C8B-B14F-4D97-AF65-F5344CB8AC3E}">
        <p14:creationId xmlns:p14="http://schemas.microsoft.com/office/powerpoint/2010/main" val="25698115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s-US" sz="3000"/>
              <a:t>Objetivos de la Lección 6:</a:t>
            </a:r>
          </a:p>
        </p:txBody>
      </p:sp>
      <p:sp>
        <p:nvSpPr>
          <p:cNvPr id="13" name="Content Placeholder 12"/>
          <p:cNvSpPr>
            <a:spLocks noGrp="1"/>
          </p:cNvSpPr>
          <p:nvPr>
            <p:ph idx="4294967295"/>
          </p:nvPr>
        </p:nvSpPr>
        <p:spPr>
          <a:xfrm>
            <a:off x="914400" y="1371600"/>
            <a:ext cx="11000232" cy="5021263"/>
          </a:xfrm>
        </p:spPr>
        <p:txBody>
          <a:bodyPr>
            <a:normAutofit/>
          </a:bodyPr>
          <a:lstStyle/>
          <a:p>
            <a:pPr marL="0" lvl="0" indent="0">
              <a:lnSpc>
                <a:spcPct val="100000"/>
              </a:lnSpc>
              <a:spcBef>
                <a:spcPts val="0"/>
              </a:spcBef>
              <a:spcAft>
                <a:spcPts val="1200"/>
              </a:spcAft>
              <a:buNone/>
            </a:pPr>
            <a:r>
              <a:rPr lang="es-US" sz="2800" b="1">
                <a:solidFill>
                  <a:srgbClr val="00529B"/>
                </a:solidFill>
              </a:rPr>
              <a:t>Al final de esta lección, usted podrá:</a:t>
            </a:r>
          </a:p>
          <a:p>
            <a:pPr marL="548640" lvl="1" indent="-347472">
              <a:lnSpc>
                <a:spcPct val="100000"/>
              </a:lnSpc>
              <a:spcBef>
                <a:spcPts val="0"/>
              </a:spcBef>
              <a:spcAft>
                <a:spcPts val="1200"/>
              </a:spcAft>
              <a:buFont typeface="Wingdings" panose="05000000000000000000" pitchFamily="2" charset="2"/>
              <a:buChar char="§"/>
            </a:pPr>
            <a:r>
              <a:rPr lang="es-US" sz="2400">
                <a:solidFill>
                  <a:srgbClr val="00529B"/>
                </a:solidFill>
              </a:rPr>
              <a:t>Explicar qué hay que hacer si se tiene cobertura del Marketplace y se vuelve elegible para Medicare</a:t>
            </a:r>
          </a:p>
          <a:p>
            <a:pPr marL="548640" lvl="1" indent="-347472">
              <a:lnSpc>
                <a:spcPct val="100000"/>
              </a:lnSpc>
              <a:spcBef>
                <a:spcPts val="0"/>
              </a:spcBef>
              <a:spcAft>
                <a:spcPts val="1200"/>
              </a:spcAft>
              <a:buFont typeface="Wingdings" panose="05000000000000000000" pitchFamily="2" charset="2"/>
              <a:buChar char="§"/>
            </a:pPr>
            <a:r>
              <a:rPr lang="es-US" sz="2400">
                <a:solidFill>
                  <a:srgbClr val="00529B"/>
                </a:solidFill>
              </a:rPr>
              <a:t>Analizar qué se debe tener en cuenta al decidir si se incorpora o mantiene un plan del Marketplace en lugar de Medicare</a:t>
            </a:r>
          </a:p>
          <a:p>
            <a:pPr marL="548640" lvl="1" indent="-347472">
              <a:lnSpc>
                <a:spcPct val="100000"/>
              </a:lnSpc>
              <a:spcBef>
                <a:spcPts val="0"/>
              </a:spcBef>
              <a:spcAft>
                <a:spcPts val="1200"/>
              </a:spcAft>
              <a:buFont typeface="Wingdings" panose="05000000000000000000" pitchFamily="2" charset="2"/>
              <a:buChar char="§"/>
            </a:pPr>
            <a:r>
              <a:rPr lang="es-US" sz="2400">
                <a:solidFill>
                  <a:srgbClr val="00529B"/>
                </a:solidFill>
              </a:rPr>
              <a:t>Analizar Medicare y el Marketplace para personas con discapacidades</a:t>
            </a:r>
          </a:p>
        </p:txBody>
      </p:sp>
      <p:sp>
        <p:nvSpPr>
          <p:cNvPr id="3" name="Slide Number Placeholder 2">
            <a:extLst>
              <a:ext uri="{FF2B5EF4-FFF2-40B4-BE49-F238E27FC236}">
                <a16:creationId xmlns:a16="http://schemas.microsoft.com/office/drawing/2014/main" id="{3099A003-7D3E-4B34-80B9-9029D994A963}"/>
              </a:ext>
            </a:extLst>
          </p:cNvPr>
          <p:cNvSpPr>
            <a:spLocks noGrp="1"/>
          </p:cNvSpPr>
          <p:nvPr>
            <p:ph type="sldNum" sz="quarter" idx="12"/>
          </p:nvPr>
        </p:nvSpPr>
        <p:spPr/>
        <p:txBody>
          <a:bodyPr/>
          <a:lstStyle/>
          <a:p>
            <a:fld id="{48F63A3B-78C7-47BE-AE5E-E10140E04643}" type="slidenum">
              <a:rPr lang="en-US" smtClean="0"/>
              <a:pPr/>
              <a:t>88</a:t>
            </a:fld>
            <a:endParaRPr lang="en-US"/>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s-US"/>
              <a:t>Comenzando con Medicare</a:t>
            </a:r>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35096761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Medicare y </a:t>
            </a:r>
            <a:r>
              <a:rPr lang="en-US" sz="3000" dirty="0" err="1"/>
              <a:t>el</a:t>
            </a:r>
            <a:r>
              <a:rPr lang="en-US" sz="3000" dirty="0"/>
              <a:t> Marketplace</a:t>
            </a:r>
          </a:p>
        </p:txBody>
      </p:sp>
      <p:sp>
        <p:nvSpPr>
          <p:cNvPr id="9" name="Content Placeholder 4">
            <a:extLst>
              <a:ext uri="{FF2B5EF4-FFF2-40B4-BE49-F238E27FC236}">
                <a16:creationId xmlns:a16="http://schemas.microsoft.com/office/drawing/2014/main" id="{FBFF64AE-50D3-46FE-B271-A143959580A7}"/>
              </a:ext>
            </a:extLst>
          </p:cNvPr>
          <p:cNvSpPr txBox="1">
            <a:spLocks/>
          </p:cNvSpPr>
          <p:nvPr/>
        </p:nvSpPr>
        <p:spPr>
          <a:xfrm>
            <a:off x="3314700" y="1158779"/>
            <a:ext cx="5562600" cy="7788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600"/>
              </a:spcBef>
              <a:buFont typeface="Wingdings" pitchFamily="2" charset="2"/>
              <a:buNone/>
            </a:pPr>
            <a:r>
              <a:rPr lang="en-US" sz="2400" b="1" dirty="0">
                <a:solidFill>
                  <a:srgbClr val="00529B"/>
                </a:solidFill>
              </a:rPr>
              <a:t>Si </a:t>
            </a:r>
            <a:r>
              <a:rPr lang="en-US" sz="2400" b="1" dirty="0" err="1">
                <a:solidFill>
                  <a:srgbClr val="00529B"/>
                </a:solidFill>
              </a:rPr>
              <a:t>tiene</a:t>
            </a:r>
            <a:r>
              <a:rPr lang="en-US" sz="2400" b="1" dirty="0">
                <a:solidFill>
                  <a:srgbClr val="00529B"/>
                </a:solidFill>
              </a:rPr>
              <a:t> Medicare:</a:t>
            </a:r>
            <a:endParaRPr lang="en-US" sz="2400" dirty="0">
              <a:solidFill>
                <a:srgbClr val="00529B"/>
              </a:solidFill>
            </a:endParaRPr>
          </a:p>
        </p:txBody>
      </p:sp>
      <p:grpSp>
        <p:nvGrpSpPr>
          <p:cNvPr id="6" name="Group 5">
            <a:extLst>
              <a:ext uri="{FF2B5EF4-FFF2-40B4-BE49-F238E27FC236}">
                <a16:creationId xmlns:a16="http://schemas.microsoft.com/office/drawing/2014/main" id="{B674E7CC-8F98-4A1C-95C6-6D10933C7789}"/>
              </a:ext>
              <a:ext uri="{C183D7F6-B498-43B3-948B-1728B52AA6E4}">
                <adec:decorative xmlns:adec="http://schemas.microsoft.com/office/drawing/2017/decorative" val="1"/>
              </a:ext>
            </a:extLst>
          </p:cNvPr>
          <p:cNvGrpSpPr/>
          <p:nvPr/>
        </p:nvGrpSpPr>
        <p:grpSpPr>
          <a:xfrm>
            <a:off x="1765738" y="1548094"/>
            <a:ext cx="8715176" cy="1828800"/>
            <a:chOff x="1765738" y="1548094"/>
            <a:chExt cx="8715176" cy="1828800"/>
          </a:xfrm>
        </p:grpSpPr>
        <p:sp>
          <p:nvSpPr>
            <p:cNvPr id="16" name="Rectangle: Rounded Corners 15">
              <a:extLst>
                <a:ext uri="{FF2B5EF4-FFF2-40B4-BE49-F238E27FC236}">
                  <a16:creationId xmlns:a16="http://schemas.microsoft.com/office/drawing/2014/main" id="{A108BE79-4E44-4955-96A7-B435029578A0}"/>
                </a:ext>
              </a:extLst>
            </p:cNvPr>
            <p:cNvSpPr/>
            <p:nvPr/>
          </p:nvSpPr>
          <p:spPr>
            <a:xfrm>
              <a:off x="3622914" y="1794613"/>
              <a:ext cx="6858000" cy="1371600"/>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00529B"/>
                </a:solidFill>
              </a:endParaRPr>
            </a:p>
          </p:txBody>
        </p:sp>
        <p:sp>
          <p:nvSpPr>
            <p:cNvPr id="15" name="Rectangle: Rounded Corners 14">
              <a:extLst>
                <a:ext uri="{FF2B5EF4-FFF2-40B4-BE49-F238E27FC236}">
                  <a16:creationId xmlns:a16="http://schemas.microsoft.com/office/drawing/2014/main" id="{18160A1E-3697-49F5-9178-02237CFBE876}"/>
                </a:ext>
              </a:extLst>
            </p:cNvPr>
            <p:cNvSpPr/>
            <p:nvPr/>
          </p:nvSpPr>
          <p:spPr>
            <a:xfrm>
              <a:off x="1765738" y="1548094"/>
              <a:ext cx="2103120" cy="1828800"/>
            </a:xfrm>
            <a:prstGeom prst="round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00529B"/>
                </a:solidFill>
              </a:endParaRPr>
            </a:p>
          </p:txBody>
        </p:sp>
        <p:pic>
          <p:nvPicPr>
            <p:cNvPr id="18" name="Graphic 17" descr="Gavel">
              <a:extLst>
                <a:ext uri="{FF2B5EF4-FFF2-40B4-BE49-F238E27FC236}">
                  <a16:creationId xmlns:a16="http://schemas.microsoft.com/office/drawing/2014/main" id="{5AD27646-1D84-4057-85E7-60DEF818A1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49816" y="1729819"/>
              <a:ext cx="1343390" cy="1455785"/>
            </a:xfrm>
            <a:prstGeom prst="rect">
              <a:avLst/>
            </a:prstGeom>
          </p:spPr>
        </p:pic>
      </p:grpSp>
      <p:sp>
        <p:nvSpPr>
          <p:cNvPr id="5" name="Content Placeholder 4"/>
          <p:cNvSpPr>
            <a:spLocks noGrp="1"/>
          </p:cNvSpPr>
          <p:nvPr>
            <p:ph idx="4294967295"/>
          </p:nvPr>
        </p:nvSpPr>
        <p:spPr>
          <a:xfrm>
            <a:off x="4069703" y="1809649"/>
            <a:ext cx="5996121" cy="1324350"/>
          </a:xfrm>
        </p:spPr>
        <p:txBody>
          <a:bodyPr anchor="ctr">
            <a:normAutofit/>
          </a:bodyPr>
          <a:lstStyle/>
          <a:p>
            <a:pPr marL="0" lvl="0" indent="0" defTabSz="685800">
              <a:lnSpc>
                <a:spcPct val="100000"/>
              </a:lnSpc>
              <a:spcBef>
                <a:spcPts val="600"/>
              </a:spcBef>
              <a:buNone/>
            </a:pPr>
            <a:r>
              <a:rPr lang="es-MX" sz="2200" dirty="0">
                <a:solidFill>
                  <a:srgbClr val="00529B"/>
                </a:solidFill>
                <a:latin typeface="+mn-lt"/>
              </a:rPr>
              <a:t>Es ilegal que alguien le venda un plan </a:t>
            </a:r>
            <a:br>
              <a:rPr lang="es-MX" sz="2200" dirty="0">
                <a:solidFill>
                  <a:srgbClr val="00529B"/>
                </a:solidFill>
                <a:latin typeface="+mn-lt"/>
              </a:rPr>
            </a:br>
            <a:r>
              <a:rPr lang="es-MX" sz="2200" dirty="0">
                <a:solidFill>
                  <a:srgbClr val="00529B"/>
                </a:solidFill>
                <a:latin typeface="+mn-lt"/>
              </a:rPr>
              <a:t>del Marketplace</a:t>
            </a:r>
            <a:endParaRPr lang="en-US" sz="2200" dirty="0">
              <a:solidFill>
                <a:srgbClr val="00529B"/>
              </a:solidFill>
              <a:latin typeface="+mn-lt"/>
            </a:endParaRPr>
          </a:p>
        </p:txBody>
      </p:sp>
      <p:grpSp>
        <p:nvGrpSpPr>
          <p:cNvPr id="10" name="Group 9">
            <a:extLst>
              <a:ext uri="{FF2B5EF4-FFF2-40B4-BE49-F238E27FC236}">
                <a16:creationId xmlns:a16="http://schemas.microsoft.com/office/drawing/2014/main" id="{8AD59BB7-65F9-491E-BAD2-9099AF088B5D}"/>
              </a:ext>
              <a:ext uri="{C183D7F6-B498-43B3-948B-1728B52AA6E4}">
                <adec:decorative xmlns:adec="http://schemas.microsoft.com/office/drawing/2017/decorative" val="1"/>
              </a:ext>
            </a:extLst>
          </p:cNvPr>
          <p:cNvGrpSpPr/>
          <p:nvPr/>
        </p:nvGrpSpPr>
        <p:grpSpPr>
          <a:xfrm>
            <a:off x="1765738" y="3610833"/>
            <a:ext cx="8715176" cy="1828800"/>
            <a:chOff x="1765738" y="3610833"/>
            <a:chExt cx="8715176" cy="1828800"/>
          </a:xfrm>
        </p:grpSpPr>
        <p:sp>
          <p:nvSpPr>
            <p:cNvPr id="23" name="Rectangle: Rounded Corners 22">
              <a:extLst>
                <a:ext uri="{FF2B5EF4-FFF2-40B4-BE49-F238E27FC236}">
                  <a16:creationId xmlns:a16="http://schemas.microsoft.com/office/drawing/2014/main" id="{75F4A66A-72F1-4EB6-BCA4-628106979785}"/>
                </a:ext>
              </a:extLst>
            </p:cNvPr>
            <p:cNvSpPr/>
            <p:nvPr/>
          </p:nvSpPr>
          <p:spPr>
            <a:xfrm>
              <a:off x="3622914" y="3851093"/>
              <a:ext cx="6858000" cy="1371600"/>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00529B"/>
                </a:solidFill>
              </a:endParaRPr>
            </a:p>
          </p:txBody>
        </p:sp>
        <p:sp>
          <p:nvSpPr>
            <p:cNvPr id="19" name="Rectangle: Rounded Corners 18">
              <a:extLst>
                <a:ext uri="{FF2B5EF4-FFF2-40B4-BE49-F238E27FC236}">
                  <a16:creationId xmlns:a16="http://schemas.microsoft.com/office/drawing/2014/main" id="{958C23C6-59D2-4401-972D-589036489068}"/>
                </a:ext>
              </a:extLst>
            </p:cNvPr>
            <p:cNvSpPr/>
            <p:nvPr/>
          </p:nvSpPr>
          <p:spPr>
            <a:xfrm>
              <a:off x="1765738" y="3610833"/>
              <a:ext cx="2103120" cy="1828800"/>
            </a:xfrm>
            <a:prstGeom prst="round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00529B"/>
                </a:solidFill>
              </a:endParaRPr>
            </a:p>
          </p:txBody>
        </p:sp>
        <p:pic>
          <p:nvPicPr>
            <p:cNvPr id="14" name="Graphic 13" descr="Work from home house with solid fill">
              <a:extLst>
                <a:ext uri="{FF2B5EF4-FFF2-40B4-BE49-F238E27FC236}">
                  <a16:creationId xmlns:a16="http://schemas.microsoft.com/office/drawing/2014/main" id="{7CCE14D4-302C-4DBD-A9AC-B06B264081E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05813" y="3728170"/>
              <a:ext cx="1430268" cy="1549932"/>
            </a:xfrm>
            <a:prstGeom prst="rect">
              <a:avLst/>
            </a:prstGeom>
          </p:spPr>
        </p:pic>
      </p:grpSp>
      <p:sp>
        <p:nvSpPr>
          <p:cNvPr id="22" name="Content Placeholder 4">
            <a:extLst>
              <a:ext uri="{FF2B5EF4-FFF2-40B4-BE49-F238E27FC236}">
                <a16:creationId xmlns:a16="http://schemas.microsoft.com/office/drawing/2014/main" id="{5F267A31-EB74-4B67-BF50-1D4998285F16}"/>
              </a:ext>
            </a:extLst>
          </p:cNvPr>
          <p:cNvSpPr txBox="1">
            <a:spLocks/>
          </p:cNvSpPr>
          <p:nvPr/>
        </p:nvSpPr>
        <p:spPr>
          <a:xfrm>
            <a:off x="4069703" y="3898343"/>
            <a:ext cx="6130587" cy="1324350"/>
          </a:xfrm>
          <a:prstGeom prst="rect">
            <a:avLst/>
          </a:prstGeom>
        </p:spPr>
        <p:txBody>
          <a:bodyPr vert="horz" lIns="91440" tIns="45720" rIns="91440" bIns="45720" rtlCol="0" anchor="ctr">
            <a:normAutofit fontScale="85000" lnSpcReduction="20000"/>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None/>
            </a:pPr>
            <a:r>
              <a:rPr lang="es-MX" sz="2400" dirty="0">
                <a:solidFill>
                  <a:srgbClr val="00529B"/>
                </a:solidFill>
                <a:latin typeface="+mn-lt"/>
              </a:rPr>
              <a:t>Es posible que tenga un plan del Marketplace a través </a:t>
            </a:r>
            <a:br>
              <a:rPr lang="es-MX" sz="2400" dirty="0">
                <a:solidFill>
                  <a:srgbClr val="00529B"/>
                </a:solidFill>
                <a:latin typeface="+mn-lt"/>
              </a:rPr>
            </a:br>
            <a:r>
              <a:rPr lang="es-MX" sz="2400" dirty="0">
                <a:solidFill>
                  <a:srgbClr val="00529B"/>
                </a:solidFill>
                <a:latin typeface="+mn-lt"/>
              </a:rPr>
              <a:t>de su empleador, vendido a través del Programa de Opciones de Salud para los Pequeños Negocios (SHOP), </a:t>
            </a:r>
            <a:br>
              <a:rPr lang="es-MX" sz="2400" dirty="0">
                <a:solidFill>
                  <a:srgbClr val="00529B"/>
                </a:solidFill>
                <a:latin typeface="+mn-lt"/>
              </a:rPr>
            </a:br>
            <a:r>
              <a:rPr lang="es-MX" sz="2400" dirty="0">
                <a:solidFill>
                  <a:srgbClr val="00529B"/>
                </a:solidFill>
                <a:latin typeface="+mn-lt"/>
              </a:rPr>
              <a:t>si es un trabajador activo o dependiente de un </a:t>
            </a:r>
            <a:br>
              <a:rPr lang="es-MX" sz="2400" dirty="0">
                <a:solidFill>
                  <a:srgbClr val="00529B"/>
                </a:solidFill>
                <a:latin typeface="+mn-lt"/>
              </a:rPr>
            </a:br>
            <a:r>
              <a:rPr lang="es-MX" sz="2400" dirty="0">
                <a:solidFill>
                  <a:srgbClr val="00529B"/>
                </a:solidFill>
                <a:latin typeface="+mn-lt"/>
              </a:rPr>
              <a:t>trabajador activo</a:t>
            </a:r>
            <a:endParaRPr lang="en-US" sz="2400" dirty="0">
              <a:solidFill>
                <a:srgbClr val="00529B"/>
              </a:solidFill>
              <a:latin typeface="+mn-lt"/>
            </a:endParaRPr>
          </a:p>
        </p:txBody>
      </p:sp>
      <p:sp>
        <p:nvSpPr>
          <p:cNvPr id="24" name="Freeform: Shape 23">
            <a:extLst>
              <a:ext uri="{FF2B5EF4-FFF2-40B4-BE49-F238E27FC236}">
                <a16:creationId xmlns:a16="http://schemas.microsoft.com/office/drawing/2014/main" id="{331B29B6-5BCD-43AD-BA4E-D8DF26AEC159}"/>
              </a:ext>
              <a:ext uri="{C183D7F6-B498-43B3-948B-1728B52AA6E4}">
                <adec:decorative xmlns:adec="http://schemas.microsoft.com/office/drawing/2017/decorative" val="1"/>
              </a:ext>
            </a:extLst>
          </p:cNvPr>
          <p:cNvSpPr>
            <a:spLocks noChangeAspect="1"/>
          </p:cNvSpPr>
          <p:nvPr/>
        </p:nvSpPr>
        <p:spPr>
          <a:xfrm>
            <a:off x="1257405" y="5573507"/>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4">
            <a:extLst>
              <a:ext uri="{FF2B5EF4-FFF2-40B4-BE49-F238E27FC236}">
                <a16:creationId xmlns:a16="http://schemas.microsoft.com/office/drawing/2014/main" id="{B562E6ED-E415-42FA-AD84-F00EF79FAA31}"/>
              </a:ext>
            </a:extLst>
          </p:cNvPr>
          <p:cNvSpPr txBox="1">
            <a:spLocks/>
          </p:cNvSpPr>
          <p:nvPr/>
        </p:nvSpPr>
        <p:spPr>
          <a:xfrm>
            <a:off x="1088480" y="5497544"/>
            <a:ext cx="10542463" cy="8839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3550" lvl="1" indent="0" defTabSz="685800">
              <a:lnSpc>
                <a:spcPct val="100000"/>
              </a:lnSpc>
              <a:spcBef>
                <a:spcPts val="600"/>
              </a:spcBef>
              <a:buNone/>
            </a:pPr>
            <a:r>
              <a:rPr lang="en-US" sz="1800" b="1" dirty="0">
                <a:solidFill>
                  <a:srgbClr val="00529B"/>
                </a:solidFill>
              </a:rPr>
              <a:t>NOTA: </a:t>
            </a:r>
            <a:r>
              <a:rPr lang="es-MX" sz="1800" dirty="0">
                <a:solidFill>
                  <a:srgbClr val="00529B"/>
                </a:solidFill>
              </a:rPr>
              <a:t>Los planes del SHOP están disponibles a través de emisores, agentes e intermediarios, no a través de </a:t>
            </a:r>
            <a:r>
              <a:rPr lang="en-US" sz="1800" dirty="0">
                <a:solidFill>
                  <a:srgbClr val="00529B"/>
                </a:solidFill>
                <a:hlinkClick r:id="rId8">
                  <a:extLst>
                    <a:ext uri="{A12FA001-AC4F-418D-AE19-62706E023703}">
                      <ahyp:hlinkClr xmlns:ahyp="http://schemas.microsoft.com/office/drawing/2018/hyperlinkcolor" val="tx"/>
                    </a:ext>
                  </a:extLst>
                </a:hlinkClick>
              </a:rPr>
              <a:t>HealthCare.gov</a:t>
            </a:r>
            <a:r>
              <a:rPr lang="en-US" sz="1800" dirty="0">
                <a:solidFill>
                  <a:srgbClr val="00529B"/>
                </a:solidFill>
              </a:rPr>
              <a:t>.</a:t>
            </a:r>
          </a:p>
        </p:txBody>
      </p:sp>
      <p:sp>
        <p:nvSpPr>
          <p:cNvPr id="11" name="Slide Number Placeholder 10">
            <a:extLst>
              <a:ext uri="{FF2B5EF4-FFF2-40B4-BE49-F238E27FC236}">
                <a16:creationId xmlns:a16="http://schemas.microsoft.com/office/drawing/2014/main" id="{DCB45B63-C90D-45E4-839C-B51F8EC3D4A9}"/>
              </a:ext>
            </a:extLst>
          </p:cNvPr>
          <p:cNvSpPr>
            <a:spLocks noGrp="1"/>
          </p:cNvSpPr>
          <p:nvPr>
            <p:ph type="sldNum" sz="quarter" idx="12"/>
          </p:nvPr>
        </p:nvSpPr>
        <p:spPr/>
        <p:txBody>
          <a:bodyPr/>
          <a:lstStyle/>
          <a:p>
            <a:fld id="{48F63A3B-78C7-47BE-AE5E-E10140E04643}" type="slidenum">
              <a:rPr lang="en-US" smtClean="0"/>
              <a:pPr/>
              <a:t>89</a:t>
            </a:fld>
            <a:endParaRPr lang="en-US" dirty="0"/>
          </a:p>
        </p:txBody>
      </p:sp>
      <p:sp>
        <p:nvSpPr>
          <p:cNvPr id="3" name="Footer Placeholder 2"/>
          <p:cNvSpPr>
            <a:spLocks noGrp="1"/>
          </p:cNvSpPr>
          <p:nvPr>
            <p:ph type="ftr" sz="quarter" idx="11"/>
          </p:nvPr>
        </p:nvSpPr>
        <p:spPr/>
        <p:txBody>
          <a:bodyPr/>
          <a:lstStyle/>
          <a:p>
            <a:r>
              <a:rPr lang="en-US" dirty="0" err="1"/>
              <a:t>Comenzando</a:t>
            </a:r>
            <a:r>
              <a:rPr lang="en-US" dirty="0"/>
              <a:t> con Medicare</a:t>
            </a:r>
          </a:p>
        </p:txBody>
      </p:sp>
      <p:sp>
        <p:nvSpPr>
          <p:cNvPr id="2" name="Date Placeholder 1"/>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362508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par>
                          <p:cTn id="15" fill="hold">
                            <p:stCondLst>
                              <p:cond delay="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2" grpId="0"/>
      <p:bldP spid="24"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chorCtr="0">
            <a:normAutofit/>
          </a:bodyPr>
          <a:lstStyle/>
          <a:p>
            <a:r>
              <a:rPr lang="es-US" sz="3000"/>
              <a:t>Sus opciones de Medicare</a:t>
            </a:r>
          </a:p>
        </p:txBody>
      </p:sp>
      <p:sp>
        <p:nvSpPr>
          <p:cNvPr id="8" name="TextBox 7"/>
          <p:cNvSpPr txBox="1"/>
          <p:nvPr/>
        </p:nvSpPr>
        <p:spPr>
          <a:xfrm>
            <a:off x="1174409" y="1031184"/>
            <a:ext cx="3923127" cy="400110"/>
          </a:xfrm>
          <a:prstGeom prst="rect">
            <a:avLst/>
          </a:prstGeom>
          <a:solidFill>
            <a:schemeClr val="accent5">
              <a:lumMod val="20000"/>
              <a:lumOff val="80000"/>
            </a:scheme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2000" b="1" i="0" u="none" strike="noStrike" cap="none" normalizeH="0" baseline="0" noProof="0">
                <a:ln>
                  <a:noFill/>
                </a:ln>
                <a:solidFill>
                  <a:srgbClr val="00529B"/>
                </a:solidFill>
                <a:effectLst/>
                <a:uLnTx/>
                <a:uFillTx/>
              </a:rPr>
              <a:t>Medicare Original</a:t>
            </a:r>
          </a:p>
        </p:txBody>
      </p:sp>
      <p:pic>
        <p:nvPicPr>
          <p:cNvPr id="35" name="Picture 34" descr="Medicare Original incluye la Parte A y la Parte B. Usted puede agregar la Parte D y también añadir cobertura Suplementaria">
            <a:extLst>
              <a:ext uri="{FF2B5EF4-FFF2-40B4-BE49-F238E27FC236}">
                <a16:creationId xmlns:a16="http://schemas.microsoft.com/office/drawing/2014/main" id="{71B9AF2C-D102-4C6C-A957-0C53CE3359B0}"/>
              </a:ext>
            </a:extLst>
          </p:cNvPr>
          <p:cNvPicPr>
            <a:picLocks noChangeAspect="1"/>
          </p:cNvPicPr>
          <p:nvPr/>
        </p:nvPicPr>
        <p:blipFill>
          <a:blip r:embed="rId4"/>
          <a:stretch>
            <a:fillRect/>
          </a:stretch>
        </p:blipFill>
        <p:spPr>
          <a:xfrm>
            <a:off x="1401153" y="1508200"/>
            <a:ext cx="3265840" cy="4805090"/>
          </a:xfrm>
          <a:prstGeom prst="rect">
            <a:avLst/>
          </a:prstGeom>
        </p:spPr>
      </p:pic>
      <p:sp>
        <p:nvSpPr>
          <p:cNvPr id="6" name="CuadroTexto 5">
            <a:extLst>
              <a:ext uri="{FF2B5EF4-FFF2-40B4-BE49-F238E27FC236}">
                <a16:creationId xmlns:a16="http://schemas.microsoft.com/office/drawing/2014/main" id="{6E7DD1AA-5D09-4BDA-0AFA-371CF6399CAB}"/>
              </a:ext>
            </a:extLst>
          </p:cNvPr>
          <p:cNvSpPr txBox="1"/>
          <p:nvPr/>
        </p:nvSpPr>
        <p:spPr>
          <a:xfrm>
            <a:off x="1645920" y="1646877"/>
            <a:ext cx="1068404" cy="369332"/>
          </a:xfrm>
          <a:prstGeom prst="rect">
            <a:avLst/>
          </a:prstGeom>
          <a:solidFill>
            <a:schemeClr val="bg1"/>
          </a:solidFill>
        </p:spPr>
        <p:txBody>
          <a:bodyPr wrap="square" rtlCol="0">
            <a:spAutoFit/>
          </a:bodyPr>
          <a:lstStyle/>
          <a:p>
            <a:r>
              <a:rPr lang="es-MX" b="1" dirty="0">
                <a:solidFill>
                  <a:schemeClr val="accent1"/>
                </a:solidFill>
                <a:latin typeface="Arial" panose="020B0604020202020204" pitchFamily="34" charset="0"/>
                <a:cs typeface="Arial" panose="020B0604020202020204" pitchFamily="34" charset="0"/>
              </a:rPr>
              <a:t>Parte A</a:t>
            </a:r>
            <a:endParaRPr lang="en-US" b="1" dirty="0">
              <a:solidFill>
                <a:schemeClr val="accent1"/>
              </a:solidFill>
              <a:latin typeface="Arial" panose="020B060402020202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id="{6AA8D855-0CE0-330C-8AB9-059909ACAB0C}"/>
              </a:ext>
            </a:extLst>
          </p:cNvPr>
          <p:cNvSpPr txBox="1"/>
          <p:nvPr/>
        </p:nvSpPr>
        <p:spPr>
          <a:xfrm>
            <a:off x="1645920" y="2571150"/>
            <a:ext cx="1068404" cy="369332"/>
          </a:xfrm>
          <a:prstGeom prst="rect">
            <a:avLst/>
          </a:prstGeom>
          <a:solidFill>
            <a:schemeClr val="bg1"/>
          </a:solidFill>
        </p:spPr>
        <p:txBody>
          <a:bodyPr wrap="square" rtlCol="0">
            <a:spAutoFit/>
          </a:bodyPr>
          <a:lstStyle/>
          <a:p>
            <a:r>
              <a:rPr lang="es-MX" b="1" dirty="0">
                <a:solidFill>
                  <a:schemeClr val="accent1"/>
                </a:solidFill>
                <a:latin typeface="Arial" panose="020B0604020202020204" pitchFamily="34" charset="0"/>
                <a:cs typeface="Arial" panose="020B0604020202020204" pitchFamily="34" charset="0"/>
              </a:rPr>
              <a:t>Parte B</a:t>
            </a:r>
            <a:endParaRPr lang="en-US" b="1" dirty="0">
              <a:solidFill>
                <a:schemeClr val="accent1"/>
              </a:solidFill>
              <a:latin typeface="Arial" panose="020B0604020202020204" pitchFamily="34" charset="0"/>
              <a:cs typeface="Arial" panose="020B0604020202020204" pitchFamily="34" charset="0"/>
            </a:endParaRPr>
          </a:p>
        </p:txBody>
      </p:sp>
      <p:sp>
        <p:nvSpPr>
          <p:cNvPr id="15" name="CuadroTexto 14">
            <a:extLst>
              <a:ext uri="{FF2B5EF4-FFF2-40B4-BE49-F238E27FC236}">
                <a16:creationId xmlns:a16="http://schemas.microsoft.com/office/drawing/2014/main" id="{240AEA8B-8443-6C1C-50B5-4DE483C57175}"/>
              </a:ext>
            </a:extLst>
          </p:cNvPr>
          <p:cNvSpPr txBox="1"/>
          <p:nvPr/>
        </p:nvSpPr>
        <p:spPr>
          <a:xfrm>
            <a:off x="1434165" y="3361711"/>
            <a:ext cx="1588164" cy="307777"/>
          </a:xfrm>
          <a:prstGeom prst="rect">
            <a:avLst/>
          </a:prstGeom>
          <a:solidFill>
            <a:schemeClr val="bg1"/>
          </a:solidFill>
        </p:spPr>
        <p:txBody>
          <a:bodyPr wrap="square" rtlCol="0">
            <a:spAutoFit/>
          </a:bodyPr>
          <a:lstStyle/>
          <a:p>
            <a:r>
              <a:rPr lang="es-MX" sz="1400" b="1" dirty="0">
                <a:latin typeface="Arial" panose="020B0604020202020204" pitchFamily="34" charset="0"/>
                <a:cs typeface="Arial" panose="020B0604020202020204" pitchFamily="34" charset="0"/>
              </a:rPr>
              <a:t>Puedes agregar:</a:t>
            </a:r>
            <a:endParaRPr lang="en-US" sz="1400" b="1" dirty="0">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3458E3F8-0A2B-17C8-CAFA-4B0174C87031}"/>
              </a:ext>
            </a:extLst>
          </p:cNvPr>
          <p:cNvSpPr txBox="1"/>
          <p:nvPr/>
        </p:nvSpPr>
        <p:spPr>
          <a:xfrm>
            <a:off x="1694045" y="3687579"/>
            <a:ext cx="1068404" cy="369332"/>
          </a:xfrm>
          <a:prstGeom prst="rect">
            <a:avLst/>
          </a:prstGeom>
          <a:solidFill>
            <a:schemeClr val="bg1"/>
          </a:solidFill>
        </p:spPr>
        <p:txBody>
          <a:bodyPr wrap="square" rtlCol="0">
            <a:spAutoFit/>
          </a:bodyPr>
          <a:lstStyle/>
          <a:p>
            <a:r>
              <a:rPr lang="es-MX" b="1" dirty="0">
                <a:solidFill>
                  <a:schemeClr val="accent1"/>
                </a:solidFill>
                <a:latin typeface="Arial" panose="020B0604020202020204" pitchFamily="34" charset="0"/>
                <a:cs typeface="Arial" panose="020B0604020202020204" pitchFamily="34" charset="0"/>
              </a:rPr>
              <a:t>Parte D</a:t>
            </a:r>
            <a:endParaRPr lang="en-US" b="1" dirty="0">
              <a:solidFill>
                <a:schemeClr val="accent1"/>
              </a:solidFill>
              <a:latin typeface="Arial" panose="020B0604020202020204" pitchFamily="34" charset="0"/>
              <a:cs typeface="Arial" panose="020B0604020202020204" pitchFamily="34" charset="0"/>
            </a:endParaRPr>
          </a:p>
        </p:txBody>
      </p:sp>
      <p:sp>
        <p:nvSpPr>
          <p:cNvPr id="18" name="CuadroTexto 17">
            <a:extLst>
              <a:ext uri="{FF2B5EF4-FFF2-40B4-BE49-F238E27FC236}">
                <a16:creationId xmlns:a16="http://schemas.microsoft.com/office/drawing/2014/main" id="{EE28EFC8-BEEE-8590-A20C-911DE680F15D}"/>
              </a:ext>
            </a:extLst>
          </p:cNvPr>
          <p:cNvSpPr txBox="1"/>
          <p:nvPr/>
        </p:nvSpPr>
        <p:spPr>
          <a:xfrm>
            <a:off x="1445909" y="4162756"/>
            <a:ext cx="1588164" cy="523220"/>
          </a:xfrm>
          <a:prstGeom prst="rect">
            <a:avLst/>
          </a:prstGeom>
          <a:solidFill>
            <a:schemeClr val="bg1"/>
          </a:solidFill>
        </p:spPr>
        <p:txBody>
          <a:bodyPr wrap="square" rtlCol="0">
            <a:spAutoFit/>
          </a:bodyPr>
          <a:lstStyle/>
          <a:p>
            <a:r>
              <a:rPr lang="es-MX" sz="1400" b="1" dirty="0">
                <a:latin typeface="Arial" panose="020B0604020202020204" pitchFamily="34" charset="0"/>
                <a:cs typeface="Arial" panose="020B0604020202020204" pitchFamily="34" charset="0"/>
              </a:rPr>
              <a:t>También puedes agregar:</a:t>
            </a:r>
            <a:endParaRPr lang="en-US" sz="1400" b="1" dirty="0">
              <a:latin typeface="Arial" panose="020B0604020202020204" pitchFamily="34" charset="0"/>
              <a:cs typeface="Arial" panose="020B0604020202020204" pitchFamily="34" charset="0"/>
            </a:endParaRPr>
          </a:p>
        </p:txBody>
      </p:sp>
      <p:sp>
        <p:nvSpPr>
          <p:cNvPr id="23" name="CuadroTexto 22">
            <a:extLst>
              <a:ext uri="{FF2B5EF4-FFF2-40B4-BE49-F238E27FC236}">
                <a16:creationId xmlns:a16="http://schemas.microsoft.com/office/drawing/2014/main" id="{E3139B51-0099-CB07-5CC6-4A4DF07EDE6F}"/>
              </a:ext>
            </a:extLst>
          </p:cNvPr>
          <p:cNvSpPr txBox="1"/>
          <p:nvPr/>
        </p:nvSpPr>
        <p:spPr>
          <a:xfrm>
            <a:off x="1694044" y="4685976"/>
            <a:ext cx="1588165" cy="569387"/>
          </a:xfrm>
          <a:prstGeom prst="rect">
            <a:avLst/>
          </a:prstGeom>
          <a:solidFill>
            <a:schemeClr val="bg1"/>
          </a:solidFill>
        </p:spPr>
        <p:txBody>
          <a:bodyPr wrap="square" rtlCol="0">
            <a:spAutoFit/>
          </a:bodyPr>
          <a:lstStyle/>
          <a:p>
            <a:r>
              <a:rPr lang="es-MX" sz="1550" b="1" dirty="0">
                <a:solidFill>
                  <a:schemeClr val="accent1"/>
                </a:solidFill>
                <a:latin typeface="Arial" panose="020B0604020202020204" pitchFamily="34" charset="0"/>
                <a:cs typeface="Arial" panose="020B0604020202020204" pitchFamily="34" charset="0"/>
              </a:rPr>
              <a:t>Seguro Suplementario</a:t>
            </a:r>
            <a:endParaRPr lang="en-US" sz="1550" b="1" dirty="0">
              <a:solidFill>
                <a:schemeClr val="accent1"/>
              </a:solidFill>
              <a:latin typeface="Arial" panose="020B0604020202020204" pitchFamily="34" charset="0"/>
              <a:cs typeface="Arial" panose="020B0604020202020204" pitchFamily="34" charset="0"/>
            </a:endParaRPr>
          </a:p>
        </p:txBody>
      </p:sp>
      <p:sp>
        <p:nvSpPr>
          <p:cNvPr id="21" name="Rectángulo 20">
            <a:extLst>
              <a:ext uri="{FF2B5EF4-FFF2-40B4-BE49-F238E27FC236}">
                <a16:creationId xmlns:a16="http://schemas.microsoft.com/office/drawing/2014/main" id="{DA23BBAC-3FA2-D7B2-9CB9-FBF55A46B280}"/>
              </a:ext>
              <a:ext uri="{C183D7F6-B498-43B3-948B-1728B52AA6E4}">
                <adec:decorative xmlns:adec="http://schemas.microsoft.com/office/drawing/2017/decorative" val="1"/>
              </a:ext>
            </a:extLst>
          </p:cNvPr>
          <p:cNvSpPr/>
          <p:nvPr/>
        </p:nvSpPr>
        <p:spPr>
          <a:xfrm>
            <a:off x="929054" y="5761485"/>
            <a:ext cx="2502136" cy="4163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ángulo 19">
            <a:extLst>
              <a:ext uri="{FF2B5EF4-FFF2-40B4-BE49-F238E27FC236}">
                <a16:creationId xmlns:a16="http://schemas.microsoft.com/office/drawing/2014/main" id="{EEE78B01-F23D-C541-D82A-0D71C55EF2AE}"/>
              </a:ext>
              <a:ext uri="{C183D7F6-B498-43B3-948B-1728B52AA6E4}">
                <adec:decorative xmlns:adec="http://schemas.microsoft.com/office/drawing/2017/decorative" val="1"/>
              </a:ext>
            </a:extLst>
          </p:cNvPr>
          <p:cNvSpPr/>
          <p:nvPr/>
        </p:nvSpPr>
        <p:spPr>
          <a:xfrm>
            <a:off x="1943263" y="5736120"/>
            <a:ext cx="2502136" cy="4163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adroTexto 18">
            <a:extLst>
              <a:ext uri="{FF2B5EF4-FFF2-40B4-BE49-F238E27FC236}">
                <a16:creationId xmlns:a16="http://schemas.microsoft.com/office/drawing/2014/main" id="{38A46FAE-88C6-2E2F-251A-D4B8664ADE7F}"/>
              </a:ext>
            </a:extLst>
          </p:cNvPr>
          <p:cNvSpPr txBox="1"/>
          <p:nvPr/>
        </p:nvSpPr>
        <p:spPr>
          <a:xfrm>
            <a:off x="982582" y="5336935"/>
            <a:ext cx="4032179" cy="738664"/>
          </a:xfrm>
          <a:prstGeom prst="rect">
            <a:avLst/>
          </a:prstGeom>
          <a:solidFill>
            <a:schemeClr val="bg1"/>
          </a:solidFill>
        </p:spPr>
        <p:txBody>
          <a:bodyPr wrap="square" rtlCol="0">
            <a:spAutoFit/>
          </a:bodyPr>
          <a:lstStyle/>
          <a:p>
            <a:r>
              <a:rPr lang="es-US" sz="1400" dirty="0">
                <a:solidFill>
                  <a:prstClr val="black"/>
                </a:solidFill>
                <a:cs typeface="Arial"/>
              </a:rPr>
              <a:t>Esto incluye las pólizas del Seguro Suplementario de Medicare (</a:t>
            </a:r>
            <a:r>
              <a:rPr lang="es-US" sz="1400" dirty="0" err="1">
                <a:solidFill>
                  <a:schemeClr val="accent1"/>
                </a:solidFill>
                <a:cs typeface="Arial"/>
              </a:rPr>
              <a:t>Medigap</a:t>
            </a:r>
            <a:r>
              <a:rPr lang="es-US" sz="1400" dirty="0">
                <a:solidFill>
                  <a:prstClr val="black"/>
                </a:solidFill>
                <a:cs typeface="Arial"/>
              </a:rPr>
              <a:t>). O bien, puede usar la cobertura de un sindicato o un empleador anterior, o </a:t>
            </a:r>
            <a:r>
              <a:rPr lang="es-US" sz="1400" dirty="0">
                <a:solidFill>
                  <a:schemeClr val="accent1"/>
                </a:solidFill>
                <a:cs typeface="Arial"/>
              </a:rPr>
              <a:t>Medicaid</a:t>
            </a:r>
            <a:r>
              <a:rPr lang="es-US" sz="1400" dirty="0">
                <a:solidFill>
                  <a:prstClr val="black"/>
                </a:solidFill>
                <a:cs typeface="Arial"/>
              </a:rPr>
              <a:t>.</a:t>
            </a:r>
            <a:endParaRPr lang="en-US" sz="1400" b="1" dirty="0">
              <a:latin typeface="Arial" panose="020B0604020202020204" pitchFamily="34" charset="0"/>
              <a:cs typeface="Arial" panose="020B0604020202020204" pitchFamily="34" charset="0"/>
            </a:endParaRPr>
          </a:p>
        </p:txBody>
      </p:sp>
      <p:cxnSp>
        <p:nvCxnSpPr>
          <p:cNvPr id="10" name="Straight Connector 9">
            <a:extLst>
              <a:ext uri="{C183D7F6-B498-43B3-948B-1728B52AA6E4}">
                <adec:decorative xmlns:adec="http://schemas.microsoft.com/office/drawing/2017/decorative" val="1"/>
              </a:ext>
            </a:extLst>
          </p:cNvPr>
          <p:cNvCxnSpPr/>
          <p:nvPr/>
        </p:nvCxnSpPr>
        <p:spPr>
          <a:xfrm>
            <a:off x="5742240" y="1415895"/>
            <a:ext cx="0" cy="4278128"/>
          </a:xfrm>
          <a:prstGeom prst="line">
            <a:avLst/>
          </a:prstGeom>
          <a:noFill/>
          <a:ln w="12700" cap="flat" cmpd="sng" algn="ctr">
            <a:solidFill>
              <a:schemeClr val="accent5">
                <a:lumMod val="60000"/>
                <a:lumOff val="40000"/>
              </a:schemeClr>
            </a:solidFill>
            <a:prstDash val="solid"/>
            <a:miter lim="800000"/>
          </a:ln>
          <a:effectLst/>
        </p:spPr>
      </p:cxnSp>
      <p:sp>
        <p:nvSpPr>
          <p:cNvPr id="9" name="TextBox 8"/>
          <p:cNvSpPr txBox="1"/>
          <p:nvPr/>
        </p:nvSpPr>
        <p:spPr>
          <a:xfrm>
            <a:off x="6386945" y="1031184"/>
            <a:ext cx="4966854" cy="307777"/>
          </a:xfrm>
          <a:prstGeom prst="rect">
            <a:avLst/>
          </a:prstGeom>
          <a:solidFill>
            <a:schemeClr val="accent5">
              <a:lumMod val="20000"/>
              <a:lumOff val="80000"/>
            </a:scheme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1400" b="1" i="0" u="none" strike="noStrike" cap="none" normalizeH="0" baseline="0" noProof="0" dirty="0">
                <a:ln>
                  <a:noFill/>
                </a:ln>
                <a:solidFill>
                  <a:srgbClr val="00529B"/>
                </a:solidFill>
                <a:effectLst/>
                <a:uLnTx/>
                <a:uFillTx/>
              </a:rPr>
              <a:t>Medicare </a:t>
            </a:r>
            <a:r>
              <a:rPr kumimoji="0" lang="es-US" sz="1400" b="1" i="0" u="none" strike="noStrike" cap="none" normalizeH="0" baseline="0" noProof="0" dirty="0" err="1">
                <a:ln>
                  <a:noFill/>
                </a:ln>
                <a:solidFill>
                  <a:srgbClr val="00529B"/>
                </a:solidFill>
                <a:effectLst/>
                <a:uLnTx/>
                <a:uFillTx/>
              </a:rPr>
              <a:t>Advantage</a:t>
            </a:r>
            <a:r>
              <a:rPr kumimoji="0" lang="es-US" sz="1400" b="1" i="0" u="none" strike="noStrike" cap="none" normalizeH="0" baseline="0" noProof="0" dirty="0">
                <a:ln>
                  <a:noFill/>
                </a:ln>
                <a:solidFill>
                  <a:srgbClr val="00529B"/>
                </a:solidFill>
                <a:effectLst/>
                <a:uLnTx/>
                <a:uFillTx/>
              </a:rPr>
              <a:t> (también conocido como la Parte C)</a:t>
            </a:r>
          </a:p>
        </p:txBody>
      </p:sp>
      <p:pic>
        <p:nvPicPr>
          <p:cNvPr id="55" name="Picture 54" descr="Medicare Advantage incluye la Parte A y la Parte B. La mayoría de los planes incluye la Parte D y algunos beneficios adicionales. Algunos planes también incluyen gastos de bolsillo más bajos.">
            <a:extLst>
              <a:ext uri="{FF2B5EF4-FFF2-40B4-BE49-F238E27FC236}">
                <a16:creationId xmlns:a16="http://schemas.microsoft.com/office/drawing/2014/main" id="{AB9A03EA-0FAA-45E8-BA23-D43001830DF6}"/>
              </a:ext>
            </a:extLst>
          </p:cNvPr>
          <p:cNvPicPr>
            <a:picLocks noChangeAspect="1"/>
          </p:cNvPicPr>
          <p:nvPr/>
        </p:nvPicPr>
        <p:blipFill>
          <a:blip r:embed="rId5"/>
          <a:stretch>
            <a:fillRect/>
          </a:stretch>
        </p:blipFill>
        <p:spPr>
          <a:xfrm>
            <a:off x="7097359" y="1505349"/>
            <a:ext cx="3265841" cy="4574271"/>
          </a:xfrm>
          <a:prstGeom prst="rect">
            <a:avLst/>
          </a:prstGeom>
        </p:spPr>
      </p:pic>
      <p:sp>
        <p:nvSpPr>
          <p:cNvPr id="12" name="CuadroTexto 11">
            <a:extLst>
              <a:ext uri="{FF2B5EF4-FFF2-40B4-BE49-F238E27FC236}">
                <a16:creationId xmlns:a16="http://schemas.microsoft.com/office/drawing/2014/main" id="{B944BD2A-9698-819B-EEF3-D8C3E2E8920F}"/>
              </a:ext>
            </a:extLst>
          </p:cNvPr>
          <p:cNvSpPr txBox="1"/>
          <p:nvPr/>
        </p:nvSpPr>
        <p:spPr>
          <a:xfrm>
            <a:off x="7417069" y="1654829"/>
            <a:ext cx="1068404" cy="369332"/>
          </a:xfrm>
          <a:prstGeom prst="rect">
            <a:avLst/>
          </a:prstGeom>
          <a:solidFill>
            <a:schemeClr val="bg1"/>
          </a:solidFill>
        </p:spPr>
        <p:txBody>
          <a:bodyPr wrap="square" rtlCol="0">
            <a:spAutoFit/>
          </a:bodyPr>
          <a:lstStyle/>
          <a:p>
            <a:r>
              <a:rPr lang="es-MX" b="1" dirty="0">
                <a:solidFill>
                  <a:schemeClr val="accent1"/>
                </a:solidFill>
                <a:latin typeface="Arial" panose="020B0604020202020204" pitchFamily="34" charset="0"/>
                <a:cs typeface="Arial" panose="020B0604020202020204" pitchFamily="34" charset="0"/>
              </a:rPr>
              <a:t>Parte A</a:t>
            </a:r>
            <a:endParaRPr lang="en-US" b="1" dirty="0">
              <a:solidFill>
                <a:schemeClr val="accent1"/>
              </a:solidFill>
              <a:latin typeface="Arial" panose="020B0604020202020204" pitchFamily="34" charset="0"/>
              <a:cs typeface="Arial" panose="020B0604020202020204" pitchFamily="34" charset="0"/>
            </a:endParaRPr>
          </a:p>
        </p:txBody>
      </p:sp>
      <p:sp>
        <p:nvSpPr>
          <p:cNvPr id="14" name="CuadroTexto 13">
            <a:extLst>
              <a:ext uri="{FF2B5EF4-FFF2-40B4-BE49-F238E27FC236}">
                <a16:creationId xmlns:a16="http://schemas.microsoft.com/office/drawing/2014/main" id="{8C6EDF71-369B-ECFE-5B00-0E2A49EB520B}"/>
              </a:ext>
            </a:extLst>
          </p:cNvPr>
          <p:cNvSpPr txBox="1"/>
          <p:nvPr/>
        </p:nvSpPr>
        <p:spPr>
          <a:xfrm>
            <a:off x="7426694" y="2588727"/>
            <a:ext cx="1068404" cy="369332"/>
          </a:xfrm>
          <a:prstGeom prst="rect">
            <a:avLst/>
          </a:prstGeom>
          <a:solidFill>
            <a:schemeClr val="bg1"/>
          </a:solidFill>
        </p:spPr>
        <p:txBody>
          <a:bodyPr wrap="square" rtlCol="0">
            <a:spAutoFit/>
          </a:bodyPr>
          <a:lstStyle/>
          <a:p>
            <a:r>
              <a:rPr lang="es-MX" b="1" dirty="0">
                <a:solidFill>
                  <a:schemeClr val="accent1"/>
                </a:solidFill>
                <a:latin typeface="Arial" panose="020B0604020202020204" pitchFamily="34" charset="0"/>
                <a:cs typeface="Arial" panose="020B0604020202020204" pitchFamily="34" charset="0"/>
              </a:rPr>
              <a:t>Parte B</a:t>
            </a:r>
            <a:endParaRPr lang="en-US" b="1" dirty="0">
              <a:solidFill>
                <a:schemeClr val="accent1"/>
              </a:solidFill>
              <a:latin typeface="Arial" panose="020B0604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3B147DA9-F68F-8CA1-AAE6-EBB4766F6397}"/>
              </a:ext>
            </a:extLst>
          </p:cNvPr>
          <p:cNvSpPr txBox="1"/>
          <p:nvPr/>
        </p:nvSpPr>
        <p:spPr>
          <a:xfrm>
            <a:off x="6943360" y="3270365"/>
            <a:ext cx="2219896" cy="523220"/>
          </a:xfrm>
          <a:prstGeom prst="rect">
            <a:avLst/>
          </a:prstGeom>
          <a:solidFill>
            <a:schemeClr val="bg1"/>
          </a:solidFill>
        </p:spPr>
        <p:txBody>
          <a:bodyPr wrap="square" rtlCol="0">
            <a:spAutoFit/>
          </a:bodyPr>
          <a:lstStyle/>
          <a:p>
            <a:r>
              <a:rPr lang="es-MX" sz="1400" b="1" dirty="0">
                <a:latin typeface="Arial" panose="020B0604020202020204" pitchFamily="34" charset="0"/>
                <a:cs typeface="Arial" panose="020B0604020202020204" pitchFamily="34" charset="0"/>
              </a:rPr>
              <a:t>La mayoría de </a:t>
            </a:r>
            <a:br>
              <a:rPr lang="es-MX" sz="1400" b="1" dirty="0">
                <a:latin typeface="Arial" panose="020B0604020202020204" pitchFamily="34" charset="0"/>
                <a:cs typeface="Arial" panose="020B0604020202020204" pitchFamily="34" charset="0"/>
              </a:rPr>
            </a:br>
            <a:r>
              <a:rPr lang="es-MX" sz="1400" b="1" dirty="0">
                <a:latin typeface="Arial" panose="020B0604020202020204" pitchFamily="34" charset="0"/>
                <a:cs typeface="Arial" panose="020B0604020202020204" pitchFamily="34" charset="0"/>
              </a:rPr>
              <a:t>planes incluyen:</a:t>
            </a:r>
            <a:endParaRPr lang="en-US" sz="1400" b="1" dirty="0">
              <a:latin typeface="Arial" panose="020B0604020202020204" pitchFamily="34" charset="0"/>
              <a:cs typeface="Arial" panose="020B0604020202020204" pitchFamily="34" charset="0"/>
            </a:endParaRPr>
          </a:p>
        </p:txBody>
      </p:sp>
      <p:sp>
        <p:nvSpPr>
          <p:cNvPr id="13" name="CuadroTexto 12">
            <a:extLst>
              <a:ext uri="{FF2B5EF4-FFF2-40B4-BE49-F238E27FC236}">
                <a16:creationId xmlns:a16="http://schemas.microsoft.com/office/drawing/2014/main" id="{F470628E-97AD-C1CF-3497-0CDAA5B6FB28}"/>
              </a:ext>
            </a:extLst>
          </p:cNvPr>
          <p:cNvSpPr txBox="1"/>
          <p:nvPr/>
        </p:nvSpPr>
        <p:spPr>
          <a:xfrm>
            <a:off x="7445944" y="3801406"/>
            <a:ext cx="1068404" cy="369332"/>
          </a:xfrm>
          <a:prstGeom prst="rect">
            <a:avLst/>
          </a:prstGeom>
          <a:solidFill>
            <a:schemeClr val="bg1"/>
          </a:solidFill>
        </p:spPr>
        <p:txBody>
          <a:bodyPr wrap="square" rtlCol="0">
            <a:spAutoFit/>
          </a:bodyPr>
          <a:lstStyle/>
          <a:p>
            <a:r>
              <a:rPr lang="es-MX" b="1" dirty="0">
                <a:solidFill>
                  <a:schemeClr val="accent1"/>
                </a:solidFill>
                <a:latin typeface="Arial" panose="020B0604020202020204" pitchFamily="34" charset="0"/>
                <a:cs typeface="Arial" panose="020B0604020202020204" pitchFamily="34" charset="0"/>
              </a:rPr>
              <a:t>Parte D</a:t>
            </a:r>
            <a:endParaRPr lang="en-US" b="1" dirty="0">
              <a:solidFill>
                <a:schemeClr val="accent1"/>
              </a:solidFill>
              <a:latin typeface="Arial" panose="020B0604020202020204" pitchFamily="34" charset="0"/>
              <a:cs typeface="Arial" panose="020B0604020202020204" pitchFamily="34" charset="0"/>
            </a:endParaRPr>
          </a:p>
        </p:txBody>
      </p:sp>
      <p:sp>
        <p:nvSpPr>
          <p:cNvPr id="22" name="CuadroTexto 21">
            <a:extLst>
              <a:ext uri="{FF2B5EF4-FFF2-40B4-BE49-F238E27FC236}">
                <a16:creationId xmlns:a16="http://schemas.microsoft.com/office/drawing/2014/main" id="{74133C93-7871-EAB2-6E1E-BEA23E3FC73E}"/>
              </a:ext>
            </a:extLst>
          </p:cNvPr>
          <p:cNvSpPr txBox="1"/>
          <p:nvPr/>
        </p:nvSpPr>
        <p:spPr>
          <a:xfrm>
            <a:off x="7498770" y="4676567"/>
            <a:ext cx="3397027" cy="338554"/>
          </a:xfrm>
          <a:prstGeom prst="rect">
            <a:avLst/>
          </a:prstGeom>
          <a:solidFill>
            <a:schemeClr val="bg1"/>
          </a:solidFill>
        </p:spPr>
        <p:txBody>
          <a:bodyPr wrap="square" rtlCol="0">
            <a:spAutoFit/>
          </a:bodyPr>
          <a:lstStyle/>
          <a:p>
            <a:r>
              <a:rPr lang="es-MX" sz="1600" b="1" dirty="0">
                <a:solidFill>
                  <a:schemeClr val="accent1"/>
                </a:solidFill>
                <a:latin typeface="Arial" panose="020B0604020202020204" pitchFamily="34" charset="0"/>
                <a:cs typeface="Arial" panose="020B0604020202020204" pitchFamily="34" charset="0"/>
              </a:rPr>
              <a:t>Algunos beneficios adicionales</a:t>
            </a:r>
            <a:endParaRPr lang="en-US" sz="1600" b="1" dirty="0">
              <a:solidFill>
                <a:schemeClr val="accent1"/>
              </a:solidFill>
              <a:latin typeface="Arial" panose="020B0604020202020204" pitchFamily="34" charset="0"/>
              <a:cs typeface="Arial" panose="020B0604020202020204" pitchFamily="34" charset="0"/>
            </a:endParaRPr>
          </a:p>
        </p:txBody>
      </p:sp>
      <p:sp>
        <p:nvSpPr>
          <p:cNvPr id="17" name="CuadroTexto 16">
            <a:extLst>
              <a:ext uri="{FF2B5EF4-FFF2-40B4-BE49-F238E27FC236}">
                <a16:creationId xmlns:a16="http://schemas.microsoft.com/office/drawing/2014/main" id="{6EEC2332-2076-03DF-B0A4-1F14B84D2944}"/>
              </a:ext>
            </a:extLst>
          </p:cNvPr>
          <p:cNvSpPr txBox="1"/>
          <p:nvPr/>
        </p:nvSpPr>
        <p:spPr>
          <a:xfrm>
            <a:off x="7097360" y="5296715"/>
            <a:ext cx="3265840" cy="307777"/>
          </a:xfrm>
          <a:prstGeom prst="rect">
            <a:avLst/>
          </a:prstGeom>
          <a:solidFill>
            <a:schemeClr val="bg1"/>
          </a:solidFill>
        </p:spPr>
        <p:txBody>
          <a:bodyPr wrap="square" rtlCol="0">
            <a:spAutoFit/>
          </a:bodyPr>
          <a:lstStyle/>
          <a:p>
            <a:r>
              <a:rPr lang="es-MX" sz="1400" b="1" dirty="0">
                <a:latin typeface="Arial" panose="020B0604020202020204" pitchFamily="34" charset="0"/>
                <a:cs typeface="Arial" panose="020B0604020202020204" pitchFamily="34" charset="0"/>
              </a:rPr>
              <a:t>Algunos planes también incluyen:</a:t>
            </a:r>
            <a:endParaRPr lang="en-US" sz="1400" b="1" dirty="0">
              <a:latin typeface="Arial" panose="020B0604020202020204" pitchFamily="34" charset="0"/>
              <a:cs typeface="Arial" panose="020B0604020202020204" pitchFamily="34" charset="0"/>
            </a:endParaRPr>
          </a:p>
        </p:txBody>
      </p:sp>
      <p:sp>
        <p:nvSpPr>
          <p:cNvPr id="24" name="CuadroTexto 23">
            <a:extLst>
              <a:ext uri="{FF2B5EF4-FFF2-40B4-BE49-F238E27FC236}">
                <a16:creationId xmlns:a16="http://schemas.microsoft.com/office/drawing/2014/main" id="{2A34CCEF-27E9-9CE1-E9F4-7ABE5E06200F}"/>
              </a:ext>
            </a:extLst>
          </p:cNvPr>
          <p:cNvSpPr txBox="1"/>
          <p:nvPr/>
        </p:nvSpPr>
        <p:spPr>
          <a:xfrm>
            <a:off x="7464742" y="5642003"/>
            <a:ext cx="3397027" cy="338554"/>
          </a:xfrm>
          <a:prstGeom prst="rect">
            <a:avLst/>
          </a:prstGeom>
          <a:solidFill>
            <a:schemeClr val="bg1"/>
          </a:solidFill>
        </p:spPr>
        <p:txBody>
          <a:bodyPr wrap="square" rtlCol="0">
            <a:spAutoFit/>
          </a:bodyPr>
          <a:lstStyle/>
          <a:p>
            <a:r>
              <a:rPr lang="es-MX" sz="1600" b="1" dirty="0">
                <a:solidFill>
                  <a:schemeClr val="accent1"/>
                </a:solidFill>
                <a:latin typeface="Arial" panose="020B0604020202020204" pitchFamily="34" charset="0"/>
                <a:cs typeface="Arial" panose="020B0604020202020204" pitchFamily="34" charset="0"/>
              </a:rPr>
              <a:t>Gastos de bolsillo más bajos</a:t>
            </a:r>
            <a:endParaRPr lang="en-US" sz="1600" b="1" dirty="0">
              <a:solidFill>
                <a:schemeClr val="accent1"/>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AF03CA09-D067-4537-B7D3-10E6B44C6539}"/>
              </a:ext>
            </a:extLst>
          </p:cNvPr>
          <p:cNvSpPr>
            <a:spLocks noGrp="1"/>
          </p:cNvSpPr>
          <p:nvPr>
            <p:ph type="sldNum" sz="quarter" idx="12"/>
          </p:nvPr>
        </p:nvSpPr>
        <p:spPr/>
        <p:txBody>
          <a:bodyPr/>
          <a:lstStyle/>
          <a:p>
            <a:fld id="{48F63A3B-78C7-47BE-AE5E-E10140E04643}" type="slidenum">
              <a:rPr lang="en-US" smtClean="0"/>
              <a:pPr/>
              <a:t>9</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113315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El Marketplace y cómo ser elegible para Medicare</a:t>
            </a:r>
          </a:p>
        </p:txBody>
      </p:sp>
      <p:grpSp>
        <p:nvGrpSpPr>
          <p:cNvPr id="5" name="Group 4" descr="Banner informativo amarillo con el texto: Visite HealthCare.gov para conectarse con el Marketplace en su estado. ">
            <a:extLst>
              <a:ext uri="{FF2B5EF4-FFF2-40B4-BE49-F238E27FC236}">
                <a16:creationId xmlns:a16="http://schemas.microsoft.com/office/drawing/2014/main" id="{37830E6D-0117-470B-975A-87FC5137C14A}"/>
              </a:ext>
            </a:extLst>
          </p:cNvPr>
          <p:cNvGrpSpPr/>
          <p:nvPr/>
        </p:nvGrpSpPr>
        <p:grpSpPr>
          <a:xfrm>
            <a:off x="7327726" y="937099"/>
            <a:ext cx="4879512" cy="1089439"/>
            <a:chOff x="7327726" y="937099"/>
            <a:chExt cx="4879512" cy="1089439"/>
          </a:xfrm>
        </p:grpSpPr>
        <p:grpSp>
          <p:nvGrpSpPr>
            <p:cNvPr id="18" name="Group 17">
              <a:extLst>
                <a:ext uri="{FF2B5EF4-FFF2-40B4-BE49-F238E27FC236}">
                  <a16:creationId xmlns:a16="http://schemas.microsoft.com/office/drawing/2014/main" id="{3E7F07EF-4B4A-420B-94A0-B307F849F14D}"/>
                </a:ext>
              </a:extLst>
            </p:cNvPr>
            <p:cNvGrpSpPr/>
            <p:nvPr/>
          </p:nvGrpSpPr>
          <p:grpSpPr>
            <a:xfrm>
              <a:off x="7327726" y="1219435"/>
              <a:ext cx="4879512" cy="707887"/>
              <a:chOff x="12555046" y="1101869"/>
              <a:chExt cx="4879512" cy="707887"/>
            </a:xfrm>
          </p:grpSpPr>
          <p:sp>
            <p:nvSpPr>
              <p:cNvPr id="29" name="Arrow: Pentagon 28">
                <a:extLst>
                  <a:ext uri="{FF2B5EF4-FFF2-40B4-BE49-F238E27FC236}">
                    <a16:creationId xmlns:a16="http://schemas.microsoft.com/office/drawing/2014/main" id="{15BBDAD3-100D-41D3-9F38-EFC24FE8EAEB}"/>
                  </a:ext>
                  <a:ext uri="{C183D7F6-B498-43B3-948B-1728B52AA6E4}">
                    <adec:decorative xmlns:adec="http://schemas.microsoft.com/office/drawing/2017/decorative" val="1"/>
                  </a:ext>
                </a:extLst>
              </p:cNvPr>
              <p:cNvSpPr/>
              <p:nvPr/>
            </p:nvSpPr>
            <p:spPr>
              <a:xfrm rot="10800000">
                <a:off x="12555046" y="1101869"/>
                <a:ext cx="4879512" cy="707887"/>
              </a:xfrm>
              <a:prstGeom prst="homePlate">
                <a:avLst/>
              </a:prstGeom>
              <a:solidFill>
                <a:srgbClr val="FEC73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24CC5FC5-97CF-4077-8D2D-41FCC9BB3E8A}"/>
                  </a:ext>
                </a:extLst>
              </p:cNvPr>
              <p:cNvSpPr txBox="1"/>
              <p:nvPr/>
            </p:nvSpPr>
            <p:spPr>
              <a:xfrm>
                <a:off x="14232054" y="1221424"/>
                <a:ext cx="3147511" cy="523220"/>
              </a:xfrm>
              <a:prstGeom prst="rect">
                <a:avLst/>
              </a:prstGeom>
              <a:noFill/>
            </p:spPr>
            <p:txBody>
              <a:bodyPr wrap="square" rtlCol="0">
                <a:spAutoFit/>
              </a:bodyPr>
              <a:lstStyle/>
              <a:p>
                <a:r>
                  <a:rPr lang="es-US" sz="1400" dirty="0">
                    <a:solidFill>
                      <a:srgbClr val="00529B"/>
                    </a:solidFill>
                  </a:rPr>
                  <a:t>Visite </a:t>
                </a:r>
                <a:r>
                  <a:rPr lang="es-US" sz="1400" dirty="0">
                    <a:solidFill>
                      <a:srgbClr val="00529B"/>
                    </a:solidFill>
                    <a:hlinkClick r:id="rId4"/>
                  </a:rPr>
                  <a:t>HealthCare.gov</a:t>
                </a:r>
                <a:r>
                  <a:rPr lang="es-US" sz="1400" dirty="0">
                    <a:solidFill>
                      <a:srgbClr val="00529B"/>
                    </a:solidFill>
                  </a:rPr>
                  <a:t> para conectarse con el Marketplace en su estado.</a:t>
                </a:r>
              </a:p>
            </p:txBody>
          </p:sp>
        </p:grpSp>
        <p:pic>
          <p:nvPicPr>
            <p:cNvPr id="7" name="Graphic 6">
              <a:extLst>
                <a:ext uri="{FF2B5EF4-FFF2-40B4-BE49-F238E27FC236}">
                  <a16:creationId xmlns:a16="http://schemas.microsoft.com/office/drawing/2014/main" id="{9B281C61-0EFA-4540-AC24-5F76000A2BC1}"/>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15295" y="937099"/>
              <a:ext cx="1089439" cy="1089439"/>
            </a:xfrm>
            <a:prstGeom prst="rect">
              <a:avLst/>
            </a:prstGeom>
          </p:spPr>
        </p:pic>
      </p:grpSp>
      <p:grpSp>
        <p:nvGrpSpPr>
          <p:cNvPr id="6" name="Group 5" descr="Cuadro 1: Una vez que sea elegible para la Parte A de Medicare (seguro de hospital) no será elegible para créditos tributarios por primas ni otros ahorros de costos que pueda estar recibiendo de su plan del Marketplace  ">
            <a:extLst>
              <a:ext uri="{FF2B5EF4-FFF2-40B4-BE49-F238E27FC236}">
                <a16:creationId xmlns:a16="http://schemas.microsoft.com/office/drawing/2014/main" id="{929F05EE-23B6-41F1-9FBC-248F776DE060}"/>
              </a:ext>
            </a:extLst>
          </p:cNvPr>
          <p:cNvGrpSpPr/>
          <p:nvPr/>
        </p:nvGrpSpPr>
        <p:grpSpPr>
          <a:xfrm>
            <a:off x="967442" y="2194477"/>
            <a:ext cx="3317674" cy="3735681"/>
            <a:chOff x="967442" y="2194477"/>
            <a:chExt cx="3317674" cy="3735681"/>
          </a:xfrm>
        </p:grpSpPr>
        <p:sp>
          <p:nvSpPr>
            <p:cNvPr id="20" name="Rectangle: Rounded Corners 19">
              <a:extLst>
                <a:ext uri="{FF2B5EF4-FFF2-40B4-BE49-F238E27FC236}">
                  <a16:creationId xmlns:a16="http://schemas.microsoft.com/office/drawing/2014/main" id="{A5AD6BEA-7DC8-4ABB-839E-FC765208CBC5}"/>
                </a:ext>
                <a:ext uri="{C183D7F6-B498-43B3-948B-1728B52AA6E4}">
                  <adec:decorative xmlns:adec="http://schemas.microsoft.com/office/drawing/2017/decorative" val="1"/>
                </a:ext>
              </a:extLst>
            </p:cNvPr>
            <p:cNvSpPr/>
            <p:nvPr/>
          </p:nvSpPr>
          <p:spPr>
            <a:xfrm>
              <a:off x="967442" y="2194477"/>
              <a:ext cx="3317674" cy="3735681"/>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95C3446F-FAFE-4C07-973A-A796410B2D6D}"/>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005047" y="2373171"/>
              <a:ext cx="1242463" cy="1242463"/>
            </a:xfrm>
            <a:prstGeom prst="rect">
              <a:avLst/>
            </a:prstGeom>
          </p:spPr>
        </p:pic>
      </p:grpSp>
      <p:sp>
        <p:nvSpPr>
          <p:cNvPr id="8" name="Content Placeholder 7">
            <a:extLst>
              <a:ext uri="{FF2B5EF4-FFF2-40B4-BE49-F238E27FC236}">
                <a16:creationId xmlns:a16="http://schemas.microsoft.com/office/drawing/2014/main" id="{B7C891A1-4860-49A8-B457-18F9E51D5F79}"/>
              </a:ext>
            </a:extLst>
          </p:cNvPr>
          <p:cNvSpPr>
            <a:spLocks noGrp="1"/>
          </p:cNvSpPr>
          <p:nvPr>
            <p:ph sz="quarter" idx="13"/>
          </p:nvPr>
        </p:nvSpPr>
        <p:spPr>
          <a:xfrm>
            <a:off x="947569" y="3590785"/>
            <a:ext cx="3260993" cy="2339373"/>
          </a:xfrm>
        </p:spPr>
        <p:txBody>
          <a:bodyPr>
            <a:normAutofit lnSpcReduction="10000"/>
          </a:bodyPr>
          <a:lstStyle/>
          <a:p>
            <a:pPr marL="0" lvl="0" indent="0" algn="ctr" defTabSz="685800">
              <a:spcAft>
                <a:spcPts val="600"/>
              </a:spcAft>
              <a:buClrTx/>
              <a:buNone/>
              <a:defRPr/>
            </a:pPr>
            <a:r>
              <a:rPr lang="es-US" sz="1800" b="1"/>
              <a:t>Una vez que es elegible para la Parte A de Medicare (seguro de hospital)</a:t>
            </a:r>
          </a:p>
          <a:p>
            <a:pPr marL="0" lvl="0" indent="0" algn="ctr" defTabSz="685800">
              <a:buClrTx/>
              <a:buNone/>
              <a:defRPr/>
            </a:pPr>
            <a:r>
              <a:rPr lang="es-US" sz="1800"/>
              <a:t>Ya no es elegible para ningún crédito fiscal por primas ni para otros ahorros de costos que pueda recibir de su plan del Marketplace</a:t>
            </a:r>
          </a:p>
          <a:p>
            <a:pPr marL="0" indent="0">
              <a:buNone/>
            </a:pPr>
            <a:endParaRPr lang="en-US" dirty="0"/>
          </a:p>
        </p:txBody>
      </p:sp>
      <p:grpSp>
        <p:nvGrpSpPr>
          <p:cNvPr id="9" name="Group 8" descr="Cuadro 2: Solicite Medicare durante su Período de Inscripción Inicial (IEP) para evitar una posible multa de por vida por inscripción tardía    ">
            <a:extLst>
              <a:ext uri="{FF2B5EF4-FFF2-40B4-BE49-F238E27FC236}">
                <a16:creationId xmlns:a16="http://schemas.microsoft.com/office/drawing/2014/main" id="{58720F00-01A7-45B4-BEFC-C1D773261DA4}"/>
              </a:ext>
            </a:extLst>
          </p:cNvPr>
          <p:cNvGrpSpPr/>
          <p:nvPr/>
        </p:nvGrpSpPr>
        <p:grpSpPr>
          <a:xfrm>
            <a:off x="4437163" y="2214209"/>
            <a:ext cx="3317674" cy="3703884"/>
            <a:chOff x="4437163" y="2214209"/>
            <a:chExt cx="3317674" cy="3703884"/>
          </a:xfrm>
        </p:grpSpPr>
        <p:sp>
          <p:nvSpPr>
            <p:cNvPr id="21" name="Rectangle: Rounded Corners 20">
              <a:extLst>
                <a:ext uri="{FF2B5EF4-FFF2-40B4-BE49-F238E27FC236}">
                  <a16:creationId xmlns:a16="http://schemas.microsoft.com/office/drawing/2014/main" id="{0E78436D-5994-4A0F-8AF0-18F915084C92}"/>
                </a:ext>
                <a:ext uri="{C183D7F6-B498-43B3-948B-1728B52AA6E4}">
                  <adec:decorative xmlns:adec="http://schemas.microsoft.com/office/drawing/2017/decorative" val="1"/>
                </a:ext>
              </a:extLst>
            </p:cNvPr>
            <p:cNvSpPr/>
            <p:nvPr/>
          </p:nvSpPr>
          <p:spPr>
            <a:xfrm>
              <a:off x="4437163" y="2214209"/>
              <a:ext cx="3317674" cy="3703884"/>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7" name="Graphic 26">
              <a:extLst>
                <a:ext uri="{FF2B5EF4-FFF2-40B4-BE49-F238E27FC236}">
                  <a16:creationId xmlns:a16="http://schemas.microsoft.com/office/drawing/2014/main" id="{F58B16B1-9511-4C94-8504-BF5C01191EE5}"/>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72112" y="2367859"/>
              <a:ext cx="1247775" cy="1247775"/>
            </a:xfrm>
            <a:prstGeom prst="rect">
              <a:avLst/>
            </a:prstGeom>
          </p:spPr>
        </p:pic>
      </p:grpSp>
      <p:sp>
        <p:nvSpPr>
          <p:cNvPr id="12" name="Content Placeholder 11">
            <a:extLst>
              <a:ext uri="{FF2B5EF4-FFF2-40B4-BE49-F238E27FC236}">
                <a16:creationId xmlns:a16="http://schemas.microsoft.com/office/drawing/2014/main" id="{51F59927-B0E9-4727-A637-38E2987F2E72}"/>
              </a:ext>
            </a:extLst>
          </p:cNvPr>
          <p:cNvSpPr>
            <a:spLocks noGrp="1"/>
          </p:cNvSpPr>
          <p:nvPr>
            <p:ph sz="quarter" idx="14"/>
          </p:nvPr>
        </p:nvSpPr>
        <p:spPr>
          <a:xfrm>
            <a:off x="4461578" y="3590785"/>
            <a:ext cx="3293259" cy="1996734"/>
          </a:xfrm>
        </p:spPr>
        <p:txBody>
          <a:bodyPr>
            <a:normAutofit lnSpcReduction="10000"/>
          </a:bodyPr>
          <a:lstStyle/>
          <a:p>
            <a:pPr marL="0" lvl="0" indent="0" algn="ctr" defTabSz="685800">
              <a:lnSpc>
                <a:spcPct val="110000"/>
              </a:lnSpc>
              <a:spcBef>
                <a:spcPts val="600"/>
              </a:spcBef>
              <a:spcAft>
                <a:spcPts val="0"/>
              </a:spcAft>
              <a:buClrTx/>
              <a:buNone/>
              <a:defRPr/>
            </a:pPr>
            <a:r>
              <a:rPr lang="es-US" sz="1800" b="1"/>
              <a:t>Solicite Medicare</a:t>
            </a:r>
            <a:br>
              <a:rPr lang="es-US" sz="1800" b="1"/>
            </a:br>
            <a:r>
              <a:rPr lang="es-US" sz="1800" b="1"/>
              <a:t> </a:t>
            </a:r>
          </a:p>
          <a:p>
            <a:pPr marL="0" lvl="0" indent="0" algn="ctr" defTabSz="685800">
              <a:lnSpc>
                <a:spcPct val="110000"/>
              </a:lnSpc>
              <a:buClrTx/>
              <a:buNone/>
              <a:defRPr/>
            </a:pPr>
            <a:r>
              <a:rPr lang="es-US" sz="1800"/>
              <a:t>Durante su Período de Inscripción Inicial (IEP) para evitar una posible multa de por vida por inscripción tardía </a:t>
            </a:r>
          </a:p>
          <a:p>
            <a:pPr marL="0" indent="0">
              <a:buNone/>
            </a:pPr>
            <a:endParaRPr lang="en-US" dirty="0"/>
          </a:p>
        </p:txBody>
      </p:sp>
      <p:grpSp>
        <p:nvGrpSpPr>
          <p:cNvPr id="10" name="Group 9" descr="Cuadro 3: Para más información, conéctese con el Marketplace de su estado antes de que empiece su afiliación a Medicare  ">
            <a:extLst>
              <a:ext uri="{FF2B5EF4-FFF2-40B4-BE49-F238E27FC236}">
                <a16:creationId xmlns:a16="http://schemas.microsoft.com/office/drawing/2014/main" id="{55726D74-9134-4A7F-AE87-FACF797830C3}"/>
              </a:ext>
            </a:extLst>
          </p:cNvPr>
          <p:cNvGrpSpPr/>
          <p:nvPr/>
        </p:nvGrpSpPr>
        <p:grpSpPr>
          <a:xfrm>
            <a:off x="7906884" y="2194478"/>
            <a:ext cx="3317674" cy="3703884"/>
            <a:chOff x="7906884" y="2194478"/>
            <a:chExt cx="3317674" cy="3703884"/>
          </a:xfrm>
        </p:grpSpPr>
        <p:sp>
          <p:nvSpPr>
            <p:cNvPr id="22" name="Rectangle: Rounded Corners 21">
              <a:extLst>
                <a:ext uri="{FF2B5EF4-FFF2-40B4-BE49-F238E27FC236}">
                  <a16:creationId xmlns:a16="http://schemas.microsoft.com/office/drawing/2014/main" id="{EC3AA4B2-786D-4219-AFD5-BE8F1D3EA0EB}"/>
                </a:ext>
                <a:ext uri="{C183D7F6-B498-43B3-948B-1728B52AA6E4}">
                  <adec:decorative xmlns:adec="http://schemas.microsoft.com/office/drawing/2017/decorative" val="1"/>
                </a:ext>
              </a:extLst>
            </p:cNvPr>
            <p:cNvSpPr/>
            <p:nvPr/>
          </p:nvSpPr>
          <p:spPr>
            <a:xfrm>
              <a:off x="7906884" y="2194478"/>
              <a:ext cx="3317674" cy="3703884"/>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6" name="Graphic 25">
              <a:extLst>
                <a:ext uri="{FF2B5EF4-FFF2-40B4-BE49-F238E27FC236}">
                  <a16:creationId xmlns:a16="http://schemas.microsoft.com/office/drawing/2014/main" id="{37BEF6C7-F67B-4AB5-838B-252FA6506E52}"/>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40881" y="2341104"/>
              <a:ext cx="1249680" cy="1249680"/>
            </a:xfrm>
            <a:prstGeom prst="rect">
              <a:avLst/>
            </a:prstGeom>
          </p:spPr>
        </p:pic>
      </p:grpSp>
      <p:sp>
        <p:nvSpPr>
          <p:cNvPr id="13" name="Content Placeholder 12">
            <a:extLst>
              <a:ext uri="{FF2B5EF4-FFF2-40B4-BE49-F238E27FC236}">
                <a16:creationId xmlns:a16="http://schemas.microsoft.com/office/drawing/2014/main" id="{30B3786E-2AA0-4021-ADC2-0289B56751A9}"/>
              </a:ext>
            </a:extLst>
          </p:cNvPr>
          <p:cNvSpPr>
            <a:spLocks noGrp="1"/>
          </p:cNvSpPr>
          <p:nvPr>
            <p:ph sz="quarter" idx="15"/>
          </p:nvPr>
        </p:nvSpPr>
        <p:spPr>
          <a:xfrm>
            <a:off x="7950269" y="3590784"/>
            <a:ext cx="3317674" cy="1546967"/>
          </a:xfrm>
        </p:spPr>
        <p:txBody>
          <a:bodyPr>
            <a:normAutofit fontScale="92500" lnSpcReduction="10000"/>
          </a:bodyPr>
          <a:lstStyle/>
          <a:p>
            <a:pPr marL="0" lvl="0" indent="0" algn="ctr" defTabSz="685800">
              <a:lnSpc>
                <a:spcPct val="110000"/>
              </a:lnSpc>
              <a:spcBef>
                <a:spcPts val="600"/>
              </a:spcBef>
              <a:spcAft>
                <a:spcPts val="0"/>
              </a:spcAft>
              <a:buClrTx/>
              <a:buNone/>
              <a:defRPr/>
            </a:pPr>
            <a:r>
              <a:rPr lang="es-US" sz="1800" b="1" dirty="0"/>
              <a:t>Para más información, conéctese con el </a:t>
            </a:r>
            <a:br>
              <a:rPr lang="es-US" sz="1800" b="1" dirty="0"/>
            </a:br>
            <a:r>
              <a:rPr lang="es-US" sz="1800" b="1" dirty="0"/>
              <a:t>Marketplace de su estado</a:t>
            </a:r>
          </a:p>
          <a:p>
            <a:pPr marL="0" lvl="0" indent="0" algn="ctr" defTabSz="685800">
              <a:lnSpc>
                <a:spcPct val="110000"/>
              </a:lnSpc>
              <a:buClrTx/>
              <a:buNone/>
              <a:defRPr/>
            </a:pPr>
            <a:r>
              <a:rPr lang="es-US" sz="1800" b="1" dirty="0"/>
              <a:t> </a:t>
            </a:r>
            <a:r>
              <a:rPr lang="es-US" sz="1800" dirty="0"/>
              <a:t>antes de que empiece su afiliación a Medicare</a:t>
            </a:r>
          </a:p>
          <a:p>
            <a:pPr marL="0" indent="0">
              <a:buNone/>
            </a:pPr>
            <a:endParaRPr lang="en-US" dirty="0"/>
          </a:p>
        </p:txBody>
      </p:sp>
      <p:sp>
        <p:nvSpPr>
          <p:cNvPr id="11" name="Slide Number Placeholder 10">
            <a:extLst>
              <a:ext uri="{FF2B5EF4-FFF2-40B4-BE49-F238E27FC236}">
                <a16:creationId xmlns:a16="http://schemas.microsoft.com/office/drawing/2014/main" id="{3DE2BA1C-2A86-41F0-BFAD-0BD3B06D7A26}"/>
              </a:ext>
            </a:extLst>
          </p:cNvPr>
          <p:cNvSpPr>
            <a:spLocks noGrp="1"/>
          </p:cNvSpPr>
          <p:nvPr>
            <p:ph type="sldNum" sz="quarter" idx="12"/>
          </p:nvPr>
        </p:nvSpPr>
        <p:spPr/>
        <p:txBody>
          <a:bodyPr/>
          <a:lstStyle/>
          <a:p>
            <a:fld id="{48F63A3B-78C7-47BE-AE5E-E10140E04643}" type="slidenum">
              <a:rPr lang="en-US" smtClean="0"/>
              <a:pPr/>
              <a:t>90</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367070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childTnLst>
                                </p:cTn>
                              </p:par>
                            </p:childTnLst>
                          </p:cTn>
                        </p:par>
                        <p:par>
                          <p:cTn id="19" fill="hold">
                            <p:stCondLst>
                              <p:cond delay="0"/>
                            </p:stCondLst>
                            <p:childTnLst>
                              <p:par>
                                <p:cTn id="20" presetID="2" presetClass="entr" presetSubtype="2"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1+#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build="p"/>
      <p:bldP spid="1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57129"/>
          </a:xfrm>
        </p:spPr>
        <p:txBody>
          <a:bodyPr>
            <a:normAutofit/>
          </a:bodyPr>
          <a:lstStyle/>
          <a:p>
            <a:r>
              <a:rPr lang="es-US" sz="3000" dirty="0"/>
              <a:t>Elección de cobertura del </a:t>
            </a:r>
            <a:br>
              <a:rPr lang="es-US" sz="3000" dirty="0"/>
            </a:br>
            <a:r>
              <a:rPr lang="es-US" sz="3000" dirty="0"/>
              <a:t>Marketplace en lugar de Medicare</a:t>
            </a:r>
          </a:p>
        </p:txBody>
      </p:sp>
      <p:grpSp>
        <p:nvGrpSpPr>
          <p:cNvPr id="14" name="Question 1" descr="Pregunta 1: ¿Qué sucede si tengo la Parte A y Parte B de Medicare, pero estoy pagando una prima por la Parte A?  ">
            <a:extLst>
              <a:ext uri="{FF2B5EF4-FFF2-40B4-BE49-F238E27FC236}">
                <a16:creationId xmlns:a16="http://schemas.microsoft.com/office/drawing/2014/main" id="{6FE07336-FDCD-45E9-81BF-F228FDE9DF95}"/>
              </a:ext>
            </a:extLst>
          </p:cNvPr>
          <p:cNvGrpSpPr/>
          <p:nvPr/>
        </p:nvGrpSpPr>
        <p:grpSpPr>
          <a:xfrm>
            <a:off x="1030705" y="1174112"/>
            <a:ext cx="5206855" cy="1371600"/>
            <a:chOff x="1030705" y="1174112"/>
            <a:chExt cx="5206855" cy="1371600"/>
          </a:xfrm>
        </p:grpSpPr>
        <p:sp>
          <p:nvSpPr>
            <p:cNvPr id="20" name="Rectangle: Rounded Corners 19">
              <a:extLst>
                <a:ext uri="{FF2B5EF4-FFF2-40B4-BE49-F238E27FC236}">
                  <a16:creationId xmlns:a16="http://schemas.microsoft.com/office/drawing/2014/main" id="{930D18E1-A545-4D83-90DD-33E913684525}"/>
                </a:ext>
                <a:ext uri="{C183D7F6-B498-43B3-948B-1728B52AA6E4}">
                  <adec:decorative xmlns:adec="http://schemas.microsoft.com/office/drawing/2017/decorative" val="1"/>
                </a:ext>
              </a:extLst>
            </p:cNvPr>
            <p:cNvSpPr/>
            <p:nvPr/>
          </p:nvSpPr>
          <p:spPr>
            <a:xfrm>
              <a:off x="1030705" y="1174112"/>
              <a:ext cx="4846320" cy="13716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b="1" dirty="0">
                <a:ln>
                  <a:noFill/>
                </a:ln>
                <a:solidFill>
                  <a:srgbClr val="2F5597"/>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D8959002-D174-436A-B31E-5C3C9BB833AA}"/>
                </a:ext>
              </a:extLst>
            </p:cNvPr>
            <p:cNvSpPr/>
            <p:nvPr/>
          </p:nvSpPr>
          <p:spPr>
            <a:xfrm>
              <a:off x="1050135" y="1420551"/>
              <a:ext cx="4836605" cy="646331"/>
            </a:xfrm>
            <a:prstGeom prst="rect">
              <a:avLst/>
            </a:prstGeom>
          </p:spPr>
          <p:txBody>
            <a:bodyPr wrap="square" lIns="182880" rIns="91440">
              <a:spAutoFit/>
            </a:bodyPr>
            <a:lstStyle/>
            <a:p>
              <a:r>
                <a:rPr lang="es-US" b="1" dirty="0">
                  <a:solidFill>
                    <a:srgbClr val="00529B"/>
                  </a:solidFill>
                  <a:latin typeface="Arial"/>
                  <a:cs typeface="Arial"/>
                </a:rPr>
                <a:t>¿Qué sucede si tengo la Parte A y Parte B de Medicare, pero estoy pagando una prima por la Parte A?</a:t>
              </a:r>
            </a:p>
          </p:txBody>
        </p:sp>
        <p:pic>
          <p:nvPicPr>
            <p:cNvPr id="5" name="Picture 4">
              <a:extLst>
                <a:ext uri="{FF2B5EF4-FFF2-40B4-BE49-F238E27FC236}">
                  <a16:creationId xmlns:a16="http://schemas.microsoft.com/office/drawing/2014/main" id="{9324D8A6-E20F-4BF0-978E-8900F5C6722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6637" y="1353533"/>
              <a:ext cx="310923" cy="1012024"/>
            </a:xfrm>
            <a:prstGeom prst="rect">
              <a:avLst/>
            </a:prstGeom>
          </p:spPr>
        </p:pic>
      </p:grpSp>
      <p:grpSp>
        <p:nvGrpSpPr>
          <p:cNvPr id="40" name="Answer 1" descr="Respuesta 1: Puede cancelar su cobertura de la Parte A y Parte B y obtener un plan del Marketplace en su lugar.  ">
            <a:extLst>
              <a:ext uri="{FF2B5EF4-FFF2-40B4-BE49-F238E27FC236}">
                <a16:creationId xmlns:a16="http://schemas.microsoft.com/office/drawing/2014/main" id="{FD2A7E4B-C674-410B-B27B-CDDB01CFDC98}"/>
              </a:ext>
            </a:extLst>
          </p:cNvPr>
          <p:cNvGrpSpPr/>
          <p:nvPr/>
        </p:nvGrpSpPr>
        <p:grpSpPr>
          <a:xfrm>
            <a:off x="6349555" y="1173745"/>
            <a:ext cx="4846320" cy="1371600"/>
            <a:chOff x="6349555" y="1173745"/>
            <a:chExt cx="4846320" cy="1371600"/>
          </a:xfrm>
        </p:grpSpPr>
        <p:sp>
          <p:nvSpPr>
            <p:cNvPr id="24" name="Item 1 - A">
              <a:extLst>
                <a:ext uri="{FF2B5EF4-FFF2-40B4-BE49-F238E27FC236}">
                  <a16:creationId xmlns:a16="http://schemas.microsoft.com/office/drawing/2014/main" id="{F322D5EA-E056-48F0-A4B1-7E54608F62F9}"/>
                </a:ext>
              </a:extLst>
            </p:cNvPr>
            <p:cNvSpPr/>
            <p:nvPr/>
          </p:nvSpPr>
          <p:spPr>
            <a:xfrm>
              <a:off x="6349555" y="1173745"/>
              <a:ext cx="4846320" cy="13716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7" name="Rectangle 6">
              <a:extLst>
                <a:ext uri="{FF2B5EF4-FFF2-40B4-BE49-F238E27FC236}">
                  <a16:creationId xmlns:a16="http://schemas.microsoft.com/office/drawing/2014/main" id="{573F9B8C-703E-4F15-A4F0-8996A9E07C92}"/>
                </a:ext>
              </a:extLst>
            </p:cNvPr>
            <p:cNvSpPr/>
            <p:nvPr/>
          </p:nvSpPr>
          <p:spPr>
            <a:xfrm>
              <a:off x="6379628" y="1384946"/>
              <a:ext cx="4816247" cy="923330"/>
            </a:xfrm>
            <a:prstGeom prst="rect">
              <a:avLst/>
            </a:prstGeom>
          </p:spPr>
          <p:txBody>
            <a:bodyPr wrap="square" lIns="182880">
              <a:spAutoFit/>
            </a:bodyPr>
            <a:lstStyle/>
            <a:p>
              <a:r>
                <a:rPr lang="es-US">
                  <a:solidFill>
                    <a:srgbClr val="00529B"/>
                  </a:solidFill>
                  <a:latin typeface="Arial"/>
                  <a:cs typeface="Arial"/>
                </a:rPr>
                <a:t>Puede cancelar su cobertura de la Parte A y Parte B y obtener un plan del Marketplace en su lugar.</a:t>
              </a:r>
            </a:p>
          </p:txBody>
        </p:sp>
      </p:grpSp>
      <p:grpSp>
        <p:nvGrpSpPr>
          <p:cNvPr id="15" name="Question 2" descr="Pregunta 2: ¿Qué sucede si solo tengo la Parte B, y tendría que pagar una prima por la Parte A?   ">
            <a:extLst>
              <a:ext uri="{FF2B5EF4-FFF2-40B4-BE49-F238E27FC236}">
                <a16:creationId xmlns:a16="http://schemas.microsoft.com/office/drawing/2014/main" id="{3F5D3846-0BA6-4FD2-A8F8-211288A1F7E6}"/>
              </a:ext>
            </a:extLst>
          </p:cNvPr>
          <p:cNvGrpSpPr/>
          <p:nvPr/>
        </p:nvGrpSpPr>
        <p:grpSpPr>
          <a:xfrm>
            <a:off x="1030706" y="2706250"/>
            <a:ext cx="5198983" cy="1371600"/>
            <a:chOff x="1030706" y="2706250"/>
            <a:chExt cx="5198983" cy="1371600"/>
          </a:xfrm>
        </p:grpSpPr>
        <p:sp>
          <p:nvSpPr>
            <p:cNvPr id="26" name="Rectangle: Rounded Corners 25">
              <a:extLst>
                <a:ext uri="{FF2B5EF4-FFF2-40B4-BE49-F238E27FC236}">
                  <a16:creationId xmlns:a16="http://schemas.microsoft.com/office/drawing/2014/main" id="{7D964492-0E07-465A-AC02-F3302AC7460A}"/>
                </a:ext>
                <a:ext uri="{C183D7F6-B498-43B3-948B-1728B52AA6E4}">
                  <adec:decorative xmlns:adec="http://schemas.microsoft.com/office/drawing/2017/decorative" val="1"/>
                </a:ext>
              </a:extLst>
            </p:cNvPr>
            <p:cNvSpPr/>
            <p:nvPr/>
          </p:nvSpPr>
          <p:spPr>
            <a:xfrm>
              <a:off x="1030706" y="2706250"/>
              <a:ext cx="4846320" cy="13716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972C58B-5E80-4610-B83A-44AC8371FDE8}"/>
                </a:ext>
              </a:extLst>
            </p:cNvPr>
            <p:cNvSpPr/>
            <p:nvPr/>
          </p:nvSpPr>
          <p:spPr>
            <a:xfrm>
              <a:off x="1090639" y="2952183"/>
              <a:ext cx="4846320" cy="923330"/>
            </a:xfrm>
            <a:prstGeom prst="rect">
              <a:avLst/>
            </a:prstGeom>
          </p:spPr>
          <p:txBody>
            <a:bodyPr wrap="square" lIns="182880">
              <a:spAutoFit/>
            </a:bodyPr>
            <a:lstStyle/>
            <a:p>
              <a:r>
                <a:rPr lang="es-US" b="1" dirty="0">
                  <a:solidFill>
                    <a:srgbClr val="00529B"/>
                  </a:solidFill>
                  <a:latin typeface="Arial"/>
                  <a:cs typeface="Arial"/>
                </a:rPr>
                <a:t>¿Qué sucede si solo tengo la Parte B, y tendría que pagar una prima por la </a:t>
              </a:r>
              <a:br>
                <a:rPr lang="es-US" b="1" dirty="0">
                  <a:solidFill>
                    <a:srgbClr val="00529B"/>
                  </a:solidFill>
                  <a:latin typeface="Arial"/>
                  <a:cs typeface="Arial"/>
                </a:rPr>
              </a:br>
              <a:r>
                <a:rPr lang="es-US" b="1" dirty="0">
                  <a:solidFill>
                    <a:srgbClr val="00529B"/>
                  </a:solidFill>
                  <a:latin typeface="Arial"/>
                  <a:cs typeface="Arial"/>
                </a:rPr>
                <a:t>Parte A? </a:t>
              </a:r>
            </a:p>
          </p:txBody>
        </p:sp>
        <p:pic>
          <p:nvPicPr>
            <p:cNvPr id="43" name="Picture 42">
              <a:extLst>
                <a:ext uri="{FF2B5EF4-FFF2-40B4-BE49-F238E27FC236}">
                  <a16:creationId xmlns:a16="http://schemas.microsoft.com/office/drawing/2014/main" id="{8853A7DA-8DF7-46A9-B703-56D43F418C0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18766" y="2922988"/>
              <a:ext cx="310923" cy="1012024"/>
            </a:xfrm>
            <a:prstGeom prst="rect">
              <a:avLst/>
            </a:prstGeom>
          </p:spPr>
        </p:pic>
      </p:grpSp>
      <p:grpSp>
        <p:nvGrpSpPr>
          <p:cNvPr id="41" name="Answer  2" descr="Respuesta 2: Puede cancelar la Parte B y obtener un plan del Marketplace en su lugar.  ">
            <a:extLst>
              <a:ext uri="{FF2B5EF4-FFF2-40B4-BE49-F238E27FC236}">
                <a16:creationId xmlns:a16="http://schemas.microsoft.com/office/drawing/2014/main" id="{6EEC6B1D-7F78-4017-8FA9-22A2E2F534BE}"/>
              </a:ext>
            </a:extLst>
          </p:cNvPr>
          <p:cNvGrpSpPr/>
          <p:nvPr/>
        </p:nvGrpSpPr>
        <p:grpSpPr>
          <a:xfrm>
            <a:off x="6349555" y="2706181"/>
            <a:ext cx="4846320" cy="1371600"/>
            <a:chOff x="6349555" y="2706181"/>
            <a:chExt cx="4846320" cy="1371600"/>
          </a:xfrm>
        </p:grpSpPr>
        <p:sp>
          <p:nvSpPr>
            <p:cNvPr id="30" name="Item 2 - A">
              <a:extLst>
                <a:ext uri="{FF2B5EF4-FFF2-40B4-BE49-F238E27FC236}">
                  <a16:creationId xmlns:a16="http://schemas.microsoft.com/office/drawing/2014/main" id="{A3942841-4150-4B8E-9AB0-AA01EFE703D5}"/>
                </a:ext>
              </a:extLst>
            </p:cNvPr>
            <p:cNvSpPr/>
            <p:nvPr/>
          </p:nvSpPr>
          <p:spPr>
            <a:xfrm>
              <a:off x="6349555" y="2706181"/>
              <a:ext cx="4846320" cy="13716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965D7DB-BCB8-4F72-94AE-3682FA3E2E05}"/>
                </a:ext>
              </a:extLst>
            </p:cNvPr>
            <p:cNvSpPr/>
            <p:nvPr/>
          </p:nvSpPr>
          <p:spPr>
            <a:xfrm>
              <a:off x="6371118" y="3065247"/>
              <a:ext cx="4824757" cy="646331"/>
            </a:xfrm>
            <a:prstGeom prst="rect">
              <a:avLst/>
            </a:prstGeom>
          </p:spPr>
          <p:txBody>
            <a:bodyPr wrap="square" lIns="182880">
              <a:spAutoFit/>
            </a:bodyPr>
            <a:lstStyle/>
            <a:p>
              <a:r>
                <a:rPr lang="es-US">
                  <a:solidFill>
                    <a:srgbClr val="00529B"/>
                  </a:solidFill>
                  <a:latin typeface="Arial"/>
                  <a:cs typeface="Arial"/>
                </a:rPr>
                <a:t>Puede cancelar la Parte B y obtener un plan del Marketplace en su lugar.</a:t>
              </a:r>
            </a:p>
          </p:txBody>
        </p:sp>
      </p:grpSp>
      <p:grpSp>
        <p:nvGrpSpPr>
          <p:cNvPr id="18" name="Question 3" descr="Pregunta 3: ¿Qué sucede si soy elegible para Medicare pero no me he inscrito?   ">
            <a:extLst>
              <a:ext uri="{FF2B5EF4-FFF2-40B4-BE49-F238E27FC236}">
                <a16:creationId xmlns:a16="http://schemas.microsoft.com/office/drawing/2014/main" id="{A2FCA764-F427-43CC-84CA-EB23CA855556}"/>
              </a:ext>
            </a:extLst>
          </p:cNvPr>
          <p:cNvGrpSpPr/>
          <p:nvPr/>
        </p:nvGrpSpPr>
        <p:grpSpPr>
          <a:xfrm>
            <a:off x="1030706" y="4253628"/>
            <a:ext cx="5200194" cy="1645920"/>
            <a:chOff x="1030706" y="4253628"/>
            <a:chExt cx="5200194" cy="1645920"/>
          </a:xfrm>
        </p:grpSpPr>
        <p:sp>
          <p:nvSpPr>
            <p:cNvPr id="32" name="Rectangle: Rounded Corners 31">
              <a:extLst>
                <a:ext uri="{FF2B5EF4-FFF2-40B4-BE49-F238E27FC236}">
                  <a16:creationId xmlns:a16="http://schemas.microsoft.com/office/drawing/2014/main" id="{B9683332-7D61-4DF3-8710-C0FAC04FF797}"/>
                </a:ext>
                <a:ext uri="{C183D7F6-B498-43B3-948B-1728B52AA6E4}">
                  <adec:decorative xmlns:adec="http://schemas.microsoft.com/office/drawing/2017/decorative" val="1"/>
                </a:ext>
              </a:extLst>
            </p:cNvPr>
            <p:cNvSpPr/>
            <p:nvPr/>
          </p:nvSpPr>
          <p:spPr>
            <a:xfrm>
              <a:off x="1030706" y="4253628"/>
              <a:ext cx="4846320" cy="164592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92010316-55AE-43F2-A9FC-2B687E06D3DD}"/>
                </a:ext>
              </a:extLst>
            </p:cNvPr>
            <p:cNvSpPr/>
            <p:nvPr/>
          </p:nvSpPr>
          <p:spPr>
            <a:xfrm>
              <a:off x="1060118" y="4628904"/>
              <a:ext cx="4826622" cy="646331"/>
            </a:xfrm>
            <a:prstGeom prst="rect">
              <a:avLst/>
            </a:prstGeom>
          </p:spPr>
          <p:txBody>
            <a:bodyPr wrap="square" lIns="182880">
              <a:spAutoFit/>
            </a:bodyPr>
            <a:lstStyle/>
            <a:p>
              <a:r>
                <a:rPr lang="es-US" b="1">
                  <a:solidFill>
                    <a:srgbClr val="00529B"/>
                  </a:solidFill>
                  <a:latin typeface="Arial"/>
                  <a:cs typeface="Arial"/>
                </a:rPr>
                <a:t>¿Qué sucede si soy elegible para Medicare pero no me he inscrito? </a:t>
              </a:r>
            </a:p>
          </p:txBody>
        </p:sp>
        <p:pic>
          <p:nvPicPr>
            <p:cNvPr id="17" name="Picture 16">
              <a:extLst>
                <a:ext uri="{FF2B5EF4-FFF2-40B4-BE49-F238E27FC236}">
                  <a16:creationId xmlns:a16="http://schemas.microsoft.com/office/drawing/2014/main" id="{6FD9B961-9776-43A7-B997-6F9F3ECCA0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919977" y="4492443"/>
              <a:ext cx="310923" cy="1213209"/>
            </a:xfrm>
            <a:prstGeom prst="rect">
              <a:avLst/>
            </a:prstGeom>
          </p:spPr>
        </p:pic>
      </p:grpSp>
      <p:grpSp>
        <p:nvGrpSpPr>
          <p:cNvPr id="42" name="Answer 3" descr="Respuesta 3: Puede obtener un plan del Marketplace si no se ha inscrito porque tendría que pagar por la Parte A, tiene una condición médica que lo califica para recibir Medicare, o se encuentra dentro del período de espera de 24 meses de beneficios por discapacidad.  ">
            <a:extLst>
              <a:ext uri="{FF2B5EF4-FFF2-40B4-BE49-F238E27FC236}">
                <a16:creationId xmlns:a16="http://schemas.microsoft.com/office/drawing/2014/main" id="{5572D924-A3BE-4688-B802-FFAA7A8CCCCD}"/>
              </a:ext>
            </a:extLst>
          </p:cNvPr>
          <p:cNvGrpSpPr/>
          <p:nvPr/>
        </p:nvGrpSpPr>
        <p:grpSpPr>
          <a:xfrm>
            <a:off x="6349555" y="4241370"/>
            <a:ext cx="4846320" cy="1652405"/>
            <a:chOff x="6349555" y="4241370"/>
            <a:chExt cx="4846320" cy="1652405"/>
          </a:xfrm>
        </p:grpSpPr>
        <p:sp>
          <p:nvSpPr>
            <p:cNvPr id="36" name="Item 3 - A">
              <a:extLst>
                <a:ext uri="{FF2B5EF4-FFF2-40B4-BE49-F238E27FC236}">
                  <a16:creationId xmlns:a16="http://schemas.microsoft.com/office/drawing/2014/main" id="{14699FCF-32CA-45D1-878A-379F1C85FCF5}"/>
                </a:ext>
              </a:extLst>
            </p:cNvPr>
            <p:cNvSpPr/>
            <p:nvPr/>
          </p:nvSpPr>
          <p:spPr>
            <a:xfrm>
              <a:off x="6349555" y="4241370"/>
              <a:ext cx="4846320" cy="164592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35E18C14-372C-45D0-9B8E-0C55004A621D}"/>
                </a:ext>
              </a:extLst>
            </p:cNvPr>
            <p:cNvSpPr/>
            <p:nvPr/>
          </p:nvSpPr>
          <p:spPr>
            <a:xfrm>
              <a:off x="6379628" y="4324115"/>
              <a:ext cx="4816247" cy="1569660"/>
            </a:xfrm>
            <a:prstGeom prst="rect">
              <a:avLst/>
            </a:prstGeom>
          </p:spPr>
          <p:txBody>
            <a:bodyPr wrap="square" lIns="182880">
              <a:spAutoFit/>
            </a:bodyPr>
            <a:lstStyle/>
            <a:p>
              <a:pPr>
                <a:spcAft>
                  <a:spcPts val="1200"/>
                </a:spcAft>
              </a:pPr>
              <a:r>
                <a:rPr lang="es-US" sz="1600" dirty="0">
                  <a:solidFill>
                    <a:srgbClr val="00529B"/>
                  </a:solidFill>
                  <a:latin typeface="Arial"/>
                  <a:cs typeface="Arial"/>
                </a:rPr>
                <a:t>Puede obtener un plan del Marketplace si no se ha inscrito porque tendría que pagar por la Parte A, tiene una condición médica que lo califica para recibir Medicare, o se encuentra dentro del período de espera de 24 meses de beneficios por discapacidad.</a:t>
              </a:r>
            </a:p>
          </p:txBody>
        </p:sp>
      </p:grpSp>
      <p:sp>
        <p:nvSpPr>
          <p:cNvPr id="13" name="Slide Number Placeholder 12">
            <a:extLst>
              <a:ext uri="{FF2B5EF4-FFF2-40B4-BE49-F238E27FC236}">
                <a16:creationId xmlns:a16="http://schemas.microsoft.com/office/drawing/2014/main" id="{7AB8A016-9C42-458F-9FF9-D71E901F0D34}"/>
              </a:ext>
            </a:extLst>
          </p:cNvPr>
          <p:cNvSpPr>
            <a:spLocks noGrp="1"/>
          </p:cNvSpPr>
          <p:nvPr>
            <p:ph type="sldNum" sz="quarter" idx="12"/>
          </p:nvPr>
        </p:nvSpPr>
        <p:spPr/>
        <p:txBody>
          <a:bodyPr/>
          <a:lstStyle/>
          <a:p>
            <a:fld id="{0B2D781D-8844-5940-92D1-06EF0A7F581E}" type="slidenum">
              <a:rPr lang="en-US" smtClean="0"/>
              <a:pPr/>
              <a:t>91</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192118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left)">
                                      <p:cBhvr>
                                        <p:cTn id="11" dur="500"/>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wipe(left)">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wipe(left)">
                                      <p:cBhvr>
                                        <p:cTn id="2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78107" y="283700"/>
            <a:ext cx="9035786" cy="719643"/>
          </a:xfrm>
        </p:spPr>
        <p:txBody>
          <a:bodyPr>
            <a:normAutofit fontScale="90000"/>
          </a:bodyPr>
          <a:lstStyle/>
          <a:p>
            <a:pPr algn="ctr"/>
            <a:r>
              <a:rPr lang="es-US" sz="3000"/>
              <a:t>Compruebe sus conocimientos: Pregunta 8</a:t>
            </a:r>
          </a:p>
        </p:txBody>
      </p:sp>
      <p:sp>
        <p:nvSpPr>
          <p:cNvPr id="5" name="Content Placeholder 4"/>
          <p:cNvSpPr>
            <a:spLocks noGrp="1"/>
          </p:cNvSpPr>
          <p:nvPr>
            <p:ph idx="4294967295"/>
          </p:nvPr>
        </p:nvSpPr>
        <p:spPr>
          <a:xfrm>
            <a:off x="1844040" y="1886959"/>
            <a:ext cx="9758997" cy="3709599"/>
          </a:xfrm>
        </p:spPr>
        <p:txBody>
          <a:bodyPr>
            <a:normAutofit/>
          </a:bodyPr>
          <a:lstStyle/>
          <a:p>
            <a:pPr marL="0" lvl="0" indent="0" defTabSz="685800">
              <a:lnSpc>
                <a:spcPct val="100000"/>
              </a:lnSpc>
              <a:spcBef>
                <a:spcPts val="0"/>
              </a:spcBef>
              <a:spcAft>
                <a:spcPts val="1200"/>
              </a:spcAft>
              <a:buNone/>
            </a:pPr>
            <a:r>
              <a:rPr lang="es-US" sz="2400" b="1">
                <a:solidFill>
                  <a:srgbClr val="00529B"/>
                </a:solidFill>
              </a:rPr>
              <a:t>Es ilegal que alguien que sabe que usted tiene Medicare le venda un plan del Marketplace.</a:t>
            </a:r>
          </a:p>
          <a:p>
            <a:pPr marL="514350" lvl="0" indent="-514350" defTabSz="685800">
              <a:lnSpc>
                <a:spcPct val="100000"/>
              </a:lnSpc>
              <a:spcBef>
                <a:spcPts val="0"/>
              </a:spcBef>
              <a:spcAft>
                <a:spcPts val="1200"/>
              </a:spcAft>
              <a:buFont typeface="Wingdings" pitchFamily="2" charset="2"/>
              <a:buAutoNum type="alphaLcPeriod"/>
            </a:pPr>
            <a:r>
              <a:rPr lang="es-US" sz="2400">
                <a:solidFill>
                  <a:srgbClr val="00529B"/>
                </a:solidFill>
              </a:rPr>
              <a:t>Verdadero</a:t>
            </a:r>
          </a:p>
          <a:p>
            <a:pPr marL="514350" lvl="0" indent="-514350" defTabSz="685800">
              <a:lnSpc>
                <a:spcPct val="100000"/>
              </a:lnSpc>
              <a:spcBef>
                <a:spcPts val="0"/>
              </a:spcBef>
              <a:spcAft>
                <a:spcPts val="1200"/>
              </a:spcAft>
              <a:buFont typeface="Wingdings" pitchFamily="2" charset="2"/>
              <a:buAutoNum type="alphaLcPeriod"/>
            </a:pPr>
            <a:r>
              <a:rPr lang="es-US" sz="2400">
                <a:solidFill>
                  <a:srgbClr val="00529B"/>
                </a:solidFill>
              </a:rPr>
              <a:t>Falso</a:t>
            </a:r>
          </a:p>
        </p:txBody>
      </p:sp>
      <p:sp>
        <p:nvSpPr>
          <p:cNvPr id="6" name="Rounded Rectangle 5" descr="El cuadro verde resalta &quot;A&quot; como la respuesta correcta"/>
          <p:cNvSpPr/>
          <p:nvPr/>
        </p:nvSpPr>
        <p:spPr>
          <a:xfrm>
            <a:off x="1876133" y="2763772"/>
            <a:ext cx="2162467" cy="508819"/>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181F8509-C4B4-EA6F-038E-7941E43EA883}"/>
              </a:ext>
            </a:extLst>
          </p:cNvPr>
          <p:cNvSpPr txBox="1">
            <a:spLocks/>
          </p:cNvSpPr>
          <p:nvPr/>
        </p:nvSpPr>
        <p:spPr>
          <a:xfrm>
            <a:off x="1772285" y="4841380"/>
            <a:ext cx="8590915" cy="359822"/>
          </a:xfrm>
          <a:prstGeom prst="rect">
            <a:avLst/>
          </a:prstGeom>
          <a:solidFill>
            <a:schemeClr val="bg1"/>
          </a:solidFill>
        </p:spPr>
        <p:txBody>
          <a:bodyPr vert="horz" lIns="91440" tIns="45720" rIns="91440" bIns="45720" rtlCol="0" anchor="t">
            <a:normAutofit/>
          </a:bodyPr>
          <a:lstStyle>
            <a:lvl1pPr algn="l" defTabSz="914400" rtl="0" eaLnBrk="1" latinLnBrk="0" hangingPunct="1">
              <a:lnSpc>
                <a:spcPct val="90000"/>
              </a:lnSpc>
              <a:spcBef>
                <a:spcPct val="0"/>
              </a:spcBef>
              <a:buNone/>
              <a:defRPr sz="34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s-US" sz="1800" dirty="0"/>
              <a:t>Cuenta regresiva: </a:t>
            </a:r>
            <a:r>
              <a:rPr lang="es-US" sz="1800" b="0" dirty="0">
                <a:latin typeface="Arial Unicode MS" pitchFamily="34" charset="-128"/>
                <a:ea typeface="Arial Unicode MS" pitchFamily="34" charset="-128"/>
                <a:cs typeface="Arial Unicode MS" pitchFamily="34" charset="-128"/>
              </a:rPr>
              <a:t>Responde la pregunta antes de que la barra desaparezca</a:t>
            </a:r>
          </a:p>
        </p:txBody>
      </p:sp>
      <p:sp>
        <p:nvSpPr>
          <p:cNvPr id="8" name="Slide Number Placeholder 7">
            <a:extLst>
              <a:ext uri="{FF2B5EF4-FFF2-40B4-BE49-F238E27FC236}">
                <a16:creationId xmlns:a16="http://schemas.microsoft.com/office/drawing/2014/main" id="{2C0E194E-D5DE-4A03-A577-EDEF8B3D085D}"/>
              </a:ext>
            </a:extLst>
          </p:cNvPr>
          <p:cNvSpPr>
            <a:spLocks noGrp="1"/>
          </p:cNvSpPr>
          <p:nvPr>
            <p:ph type="sldNum" sz="quarter" idx="12"/>
          </p:nvPr>
        </p:nvSpPr>
        <p:spPr/>
        <p:txBody>
          <a:bodyPr/>
          <a:lstStyle/>
          <a:p>
            <a:fld id="{48F63A3B-78C7-47BE-AE5E-E10140E04643}" type="slidenum">
              <a:rPr lang="en-US" smtClean="0"/>
              <a:t>92</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284602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7</a:t>
            </a:r>
          </a:p>
        </p:txBody>
      </p:sp>
      <p:sp>
        <p:nvSpPr>
          <p:cNvPr id="5" name="Text Placeholder 4"/>
          <p:cNvSpPr>
            <a:spLocks noGrp="1"/>
          </p:cNvSpPr>
          <p:nvPr>
            <p:ph type="body" idx="1"/>
          </p:nvPr>
        </p:nvSpPr>
        <p:spPr/>
        <p:txBody>
          <a:bodyPr>
            <a:normAutofit/>
          </a:bodyPr>
          <a:lstStyle/>
          <a:p>
            <a:pPr>
              <a:lnSpc>
                <a:spcPct val="100000"/>
              </a:lnSpc>
              <a:spcBef>
                <a:spcPts val="600"/>
              </a:spcBef>
            </a:pPr>
            <a:r>
              <a:rPr lang="es-US" dirty="0"/>
              <a:t>Ayuda para Personas </a:t>
            </a:r>
            <a:br>
              <a:rPr lang="es-US" dirty="0"/>
            </a:br>
            <a:r>
              <a:rPr lang="es-US" dirty="0"/>
              <a:t>con Ingresos y Recursos Limitados</a:t>
            </a:r>
          </a:p>
        </p:txBody>
      </p:sp>
    </p:spTree>
    <p:custDataLst>
      <p:tags r:id="rId1"/>
    </p:custDataLst>
    <p:extLst>
      <p:ext uri="{BB962C8B-B14F-4D97-AF65-F5344CB8AC3E}">
        <p14:creationId xmlns:p14="http://schemas.microsoft.com/office/powerpoint/2010/main" val="207976873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s-US" sz="3000"/>
              <a:t>Objetivos de la Lección 7:</a:t>
            </a:r>
          </a:p>
        </p:txBody>
      </p:sp>
      <p:sp>
        <p:nvSpPr>
          <p:cNvPr id="13" name="Content Placeholder 12"/>
          <p:cNvSpPr>
            <a:spLocks noGrp="1"/>
          </p:cNvSpPr>
          <p:nvPr>
            <p:ph idx="4294967295"/>
          </p:nvPr>
        </p:nvSpPr>
        <p:spPr>
          <a:xfrm>
            <a:off x="1371600" y="1371600"/>
            <a:ext cx="9799320" cy="3914931"/>
          </a:xfrm>
        </p:spPr>
        <p:txBody>
          <a:bodyPr>
            <a:normAutofit/>
          </a:bodyPr>
          <a:lstStyle/>
          <a:p>
            <a:pPr marL="0" lvl="0" indent="0" defTabSz="685800">
              <a:lnSpc>
                <a:spcPct val="100000"/>
              </a:lnSpc>
              <a:spcBef>
                <a:spcPts val="0"/>
              </a:spcBef>
              <a:spcAft>
                <a:spcPts val="1200"/>
              </a:spcAft>
              <a:buFont typeface="Wingdings" pitchFamily="2" charset="2"/>
              <a:buNone/>
            </a:pPr>
            <a:r>
              <a:rPr lang="es-US" sz="2800" b="1" dirty="0">
                <a:solidFill>
                  <a:srgbClr val="00529B"/>
                </a:solidFill>
              </a:rPr>
              <a:t>Al final de esta lección, usted podrá:</a:t>
            </a:r>
          </a:p>
          <a:p>
            <a:pPr marL="548640" lvl="1" indent="-274320" defTabSz="685800">
              <a:lnSpc>
                <a:spcPct val="100000"/>
              </a:lnSpc>
              <a:spcBef>
                <a:spcPts val="0"/>
              </a:spcBef>
              <a:spcAft>
                <a:spcPts val="1200"/>
              </a:spcAft>
              <a:buClr>
                <a:srgbClr val="00539A"/>
              </a:buClr>
              <a:buFont typeface="Wingdings" pitchFamily="2" charset="2"/>
              <a:buChar char="§"/>
            </a:pPr>
            <a:r>
              <a:rPr lang="es-US" sz="2400" dirty="0">
                <a:solidFill>
                  <a:srgbClr val="00529B"/>
                </a:solidFill>
              </a:rPr>
              <a:t>Describir los programas para personas con ingresos y </a:t>
            </a:r>
            <a:br>
              <a:rPr lang="es-US" sz="2400" dirty="0">
                <a:solidFill>
                  <a:srgbClr val="00529B"/>
                </a:solidFill>
              </a:rPr>
            </a:br>
            <a:r>
              <a:rPr lang="es-US" sz="2400" dirty="0">
                <a:solidFill>
                  <a:srgbClr val="00529B"/>
                </a:solidFill>
              </a:rPr>
              <a:t>recursos limitados</a:t>
            </a:r>
          </a:p>
          <a:p>
            <a:pPr marL="548640" lvl="1" indent="-274320" defTabSz="685800">
              <a:lnSpc>
                <a:spcPct val="100000"/>
              </a:lnSpc>
              <a:spcBef>
                <a:spcPts val="0"/>
              </a:spcBef>
              <a:spcAft>
                <a:spcPts val="1200"/>
              </a:spcAft>
              <a:buClr>
                <a:srgbClr val="00539A"/>
              </a:buClr>
              <a:buFont typeface="Wingdings" pitchFamily="2" charset="2"/>
              <a:buChar char="§"/>
            </a:pPr>
            <a:r>
              <a:rPr lang="es-US" sz="2400" dirty="0">
                <a:solidFill>
                  <a:srgbClr val="00529B"/>
                </a:solidFill>
              </a:rPr>
              <a:t>Explicar los Programas de Ahorro de Medicare y los requisitos mínimos federales para la elegibilidad</a:t>
            </a:r>
          </a:p>
          <a:p>
            <a:pPr marL="548640" lvl="1" indent="-274320" defTabSz="685800">
              <a:lnSpc>
                <a:spcPct val="100000"/>
              </a:lnSpc>
              <a:spcBef>
                <a:spcPts val="0"/>
              </a:spcBef>
              <a:spcAft>
                <a:spcPts val="1200"/>
              </a:spcAft>
              <a:buClr>
                <a:srgbClr val="00539A"/>
              </a:buClr>
              <a:buFont typeface="Wingdings" pitchFamily="2" charset="2"/>
              <a:buChar char="§"/>
            </a:pPr>
            <a:r>
              <a:rPr lang="es-US" sz="2400" dirty="0">
                <a:solidFill>
                  <a:srgbClr val="00529B"/>
                </a:solidFill>
              </a:rPr>
              <a:t>Explicar otros programas (Ayuda Adicional, Medicaid y el Programa de Seguro Médico para Niños [CHIP, por sus siglas en inglés]) y quién califica</a:t>
            </a:r>
          </a:p>
        </p:txBody>
      </p:sp>
      <p:sp>
        <p:nvSpPr>
          <p:cNvPr id="3" name="Slide Number Placeholder 2">
            <a:extLst>
              <a:ext uri="{FF2B5EF4-FFF2-40B4-BE49-F238E27FC236}">
                <a16:creationId xmlns:a16="http://schemas.microsoft.com/office/drawing/2014/main" id="{52CBD8FA-C7CD-42C6-9FB5-F5EE534C7C4F}"/>
              </a:ext>
            </a:extLst>
          </p:cNvPr>
          <p:cNvSpPr>
            <a:spLocks noGrp="1"/>
          </p:cNvSpPr>
          <p:nvPr>
            <p:ph type="sldNum" sz="quarter" idx="12"/>
          </p:nvPr>
        </p:nvSpPr>
        <p:spPr/>
        <p:txBody>
          <a:bodyPr/>
          <a:lstStyle/>
          <a:p>
            <a:fld id="{48F63A3B-78C7-47BE-AE5E-E10140E04643}" type="slidenum">
              <a:rPr lang="en-US" smtClean="0"/>
              <a:pPr/>
              <a:t>94</a:t>
            </a:fld>
            <a:endParaRPr lang="en-US"/>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s-US"/>
              <a:t>Comenzando con Medicare</a:t>
            </a:r>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357753831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s-US" sz="3000"/>
              <a:t>Ayuda para personas con ingresos y recursos limitados</a:t>
            </a:r>
          </a:p>
        </p:txBody>
      </p:sp>
      <p:grpSp>
        <p:nvGrpSpPr>
          <p:cNvPr id="7" name="Group 1" descr="Cuadro 1: Programas de Ahorro de Medicare  ">
            <a:extLst>
              <a:ext uri="{FF2B5EF4-FFF2-40B4-BE49-F238E27FC236}">
                <a16:creationId xmlns:a16="http://schemas.microsoft.com/office/drawing/2014/main" id="{520AA308-D90F-4403-9A68-126F3ADD5A03}"/>
              </a:ext>
            </a:extLst>
          </p:cNvPr>
          <p:cNvGrpSpPr/>
          <p:nvPr/>
        </p:nvGrpSpPr>
        <p:grpSpPr>
          <a:xfrm>
            <a:off x="903711" y="1622102"/>
            <a:ext cx="4735089" cy="1463040"/>
            <a:chOff x="903711" y="1622102"/>
            <a:chExt cx="4735089" cy="1463040"/>
          </a:xfrm>
        </p:grpSpPr>
        <p:sp>
          <p:nvSpPr>
            <p:cNvPr id="25" name="TextBox 24">
              <a:extLst>
                <a:ext uri="{FF2B5EF4-FFF2-40B4-BE49-F238E27FC236}">
                  <a16:creationId xmlns:a16="http://schemas.microsoft.com/office/drawing/2014/main" id="{FBFB8B23-BC1F-46CB-8D3E-3A4EEFFD5671}"/>
                </a:ext>
              </a:extLst>
            </p:cNvPr>
            <p:cNvSpPr txBox="1"/>
            <p:nvPr/>
          </p:nvSpPr>
          <p:spPr>
            <a:xfrm>
              <a:off x="2140213" y="1968166"/>
              <a:ext cx="3498587" cy="830997"/>
            </a:xfrm>
            <a:prstGeom prst="rect">
              <a:avLst/>
            </a:prstGeom>
            <a:noFill/>
          </p:spPr>
          <p:txBody>
            <a:bodyPr wrap="square" lIns="182880">
              <a:spAutoFit/>
            </a:bodyPr>
            <a:lstStyle/>
            <a:p>
              <a:pPr marL="0" lvl="0" indent="0" defTabSz="685800">
                <a:spcBef>
                  <a:spcPts val="0"/>
                </a:spcBef>
              </a:pPr>
              <a:r>
                <a:rPr lang="es-US" sz="2400">
                  <a:solidFill>
                    <a:srgbClr val="00529B"/>
                  </a:solidFill>
                  <a:latin typeface="Arial"/>
                  <a:cs typeface="Arial"/>
                </a:rPr>
                <a:t>Programas de Ahorro de Medicare</a:t>
              </a:r>
            </a:p>
          </p:txBody>
        </p:sp>
        <p:sp>
          <p:nvSpPr>
            <p:cNvPr id="21" name="Rectangle: Top Corners Rounded 20">
              <a:extLst>
                <a:ext uri="{FF2B5EF4-FFF2-40B4-BE49-F238E27FC236}">
                  <a16:creationId xmlns:a16="http://schemas.microsoft.com/office/drawing/2014/main" id="{7B5EE57A-7C56-4E51-9E52-8BE7DB0F61C6}"/>
                </a:ext>
                <a:ext uri="{C183D7F6-B498-43B3-948B-1728B52AA6E4}">
                  <adec:decorative xmlns:adec="http://schemas.microsoft.com/office/drawing/2017/decorative" val="1"/>
                </a:ext>
              </a:extLst>
            </p:cNvPr>
            <p:cNvSpPr/>
            <p:nvPr/>
          </p:nvSpPr>
          <p:spPr bwMode="auto">
            <a:xfrm rot="16200000" flipV="1">
              <a:off x="2849880" y="296222"/>
              <a:ext cx="1463040" cy="4114800"/>
            </a:xfrm>
            <a:prstGeom prst="round2SameRect">
              <a:avLst/>
            </a:prstGeom>
            <a:noFill/>
            <a:ln w="76200">
              <a:solidFill>
                <a:srgbClr val="FEC73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3" name="Oval 32">
              <a:extLst>
                <a:ext uri="{FF2B5EF4-FFF2-40B4-BE49-F238E27FC236}">
                  <a16:creationId xmlns:a16="http://schemas.microsoft.com/office/drawing/2014/main" id="{60AF5B43-0154-4E06-9BDD-8EF39C451E2C}"/>
                </a:ext>
                <a:ext uri="{C183D7F6-B498-43B3-948B-1728B52AA6E4}">
                  <adec:decorative xmlns:adec="http://schemas.microsoft.com/office/drawing/2017/decorative" val="1"/>
                </a:ext>
              </a:extLst>
            </p:cNvPr>
            <p:cNvSpPr/>
            <p:nvPr/>
          </p:nvSpPr>
          <p:spPr bwMode="auto">
            <a:xfrm>
              <a:off x="903711" y="1728432"/>
              <a:ext cx="1269741" cy="1269741"/>
            </a:xfrm>
            <a:prstGeom prst="ellipse">
              <a:avLst/>
            </a:prstGeom>
            <a:solidFill>
              <a:srgbClr val="FEC73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4" name="Oval 33">
              <a:extLst>
                <a:ext uri="{FF2B5EF4-FFF2-40B4-BE49-F238E27FC236}">
                  <a16:creationId xmlns:a16="http://schemas.microsoft.com/office/drawing/2014/main" id="{59B6605D-C883-46D8-A82C-25BB5F7BD1EA}"/>
                </a:ext>
                <a:ext uri="{C183D7F6-B498-43B3-948B-1728B52AA6E4}">
                  <adec:decorative xmlns:adec="http://schemas.microsoft.com/office/drawing/2017/decorative" val="1"/>
                </a:ext>
              </a:extLst>
            </p:cNvPr>
            <p:cNvSpPr/>
            <p:nvPr/>
          </p:nvSpPr>
          <p:spPr bwMode="auto">
            <a:xfrm>
              <a:off x="1013895" y="1838615"/>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46" name="Picture 45">
              <a:extLst>
                <a:ext uri="{FF2B5EF4-FFF2-40B4-BE49-F238E27FC236}">
                  <a16:creationId xmlns:a16="http://schemas.microsoft.com/office/drawing/2014/main" id="{B1EE0444-9696-4396-9AA3-9C488D6357B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1784" y="1842255"/>
              <a:ext cx="1001484" cy="1001484"/>
            </a:xfrm>
            <a:prstGeom prst="rect">
              <a:avLst/>
            </a:prstGeom>
          </p:spPr>
        </p:pic>
      </p:grpSp>
      <p:grpSp>
        <p:nvGrpSpPr>
          <p:cNvPr id="10" name="Group 2" descr="Cuadro 2: Ayuda Adicional ">
            <a:extLst>
              <a:ext uri="{FF2B5EF4-FFF2-40B4-BE49-F238E27FC236}">
                <a16:creationId xmlns:a16="http://schemas.microsoft.com/office/drawing/2014/main" id="{E1B84313-68FC-4C4E-9A03-93911B0C6F3D}"/>
              </a:ext>
            </a:extLst>
          </p:cNvPr>
          <p:cNvGrpSpPr/>
          <p:nvPr/>
        </p:nvGrpSpPr>
        <p:grpSpPr>
          <a:xfrm>
            <a:off x="903711" y="3632707"/>
            <a:ext cx="4756239" cy="1463040"/>
            <a:chOff x="903711" y="3632707"/>
            <a:chExt cx="4756239" cy="1463040"/>
          </a:xfrm>
        </p:grpSpPr>
        <p:sp>
          <p:nvSpPr>
            <p:cNvPr id="27" name="TextBox 26">
              <a:extLst>
                <a:ext uri="{FF2B5EF4-FFF2-40B4-BE49-F238E27FC236}">
                  <a16:creationId xmlns:a16="http://schemas.microsoft.com/office/drawing/2014/main" id="{42EDFC00-2763-479B-934D-BD734DA35B06}"/>
                </a:ext>
              </a:extLst>
            </p:cNvPr>
            <p:cNvSpPr txBox="1"/>
            <p:nvPr/>
          </p:nvSpPr>
          <p:spPr>
            <a:xfrm>
              <a:off x="2233873" y="4150461"/>
              <a:ext cx="3426077" cy="461665"/>
            </a:xfrm>
            <a:prstGeom prst="rect">
              <a:avLst/>
            </a:prstGeom>
            <a:noFill/>
          </p:spPr>
          <p:txBody>
            <a:bodyPr wrap="square" lIns="182880">
              <a:spAutoFit/>
            </a:bodyPr>
            <a:lstStyle/>
            <a:p>
              <a:pPr marL="0" indent="0" defTabSz="685800">
                <a:spcBef>
                  <a:spcPts val="0"/>
                </a:spcBef>
              </a:pPr>
              <a:r>
                <a:rPr lang="es-US" sz="2400">
                  <a:solidFill>
                    <a:srgbClr val="00529B"/>
                  </a:solidFill>
                  <a:latin typeface="Arial"/>
                  <a:cs typeface="Arial"/>
                </a:rPr>
                <a:t>Ayuda Adicional</a:t>
              </a:r>
            </a:p>
          </p:txBody>
        </p:sp>
        <p:sp>
          <p:nvSpPr>
            <p:cNvPr id="19" name="Rectangle: Top Corners Rounded 18">
              <a:extLst>
                <a:ext uri="{FF2B5EF4-FFF2-40B4-BE49-F238E27FC236}">
                  <a16:creationId xmlns:a16="http://schemas.microsoft.com/office/drawing/2014/main" id="{7A015EB3-6CF1-46BA-9409-CC33BB8D50B8}"/>
                </a:ext>
                <a:ext uri="{C183D7F6-B498-43B3-948B-1728B52AA6E4}">
                  <adec:decorative xmlns:adec="http://schemas.microsoft.com/office/drawing/2017/decorative" val="1"/>
                </a:ext>
              </a:extLst>
            </p:cNvPr>
            <p:cNvSpPr/>
            <p:nvPr/>
          </p:nvSpPr>
          <p:spPr bwMode="auto">
            <a:xfrm rot="16200000" flipV="1">
              <a:off x="2856329" y="2306827"/>
              <a:ext cx="1463040" cy="4114800"/>
            </a:xfrm>
            <a:prstGeom prst="round2SameRect">
              <a:avLst/>
            </a:prstGeom>
            <a:no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6" name="Oval 35">
              <a:extLst>
                <a:ext uri="{FF2B5EF4-FFF2-40B4-BE49-F238E27FC236}">
                  <a16:creationId xmlns:a16="http://schemas.microsoft.com/office/drawing/2014/main" id="{0150FD3E-09E9-4C10-BC40-94453546EA2F}"/>
                </a:ext>
                <a:ext uri="{C183D7F6-B498-43B3-948B-1728B52AA6E4}">
                  <adec:decorative xmlns:adec="http://schemas.microsoft.com/office/drawing/2017/decorative" val="1"/>
                </a:ext>
              </a:extLst>
            </p:cNvPr>
            <p:cNvSpPr/>
            <p:nvPr/>
          </p:nvSpPr>
          <p:spPr bwMode="auto">
            <a:xfrm>
              <a:off x="903711" y="3736986"/>
              <a:ext cx="1269741" cy="1269741"/>
            </a:xfrm>
            <a:prstGeom prst="ellipse">
              <a:avLst/>
            </a:prstGeom>
            <a:solidFill>
              <a:srgbClr val="0A5EC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7" name="Oval 36">
              <a:extLst>
                <a:ext uri="{FF2B5EF4-FFF2-40B4-BE49-F238E27FC236}">
                  <a16:creationId xmlns:a16="http://schemas.microsoft.com/office/drawing/2014/main" id="{BB6F608D-544D-4D90-8CC4-AF1ABD88FCD1}"/>
                </a:ext>
                <a:ext uri="{C183D7F6-B498-43B3-948B-1728B52AA6E4}">
                  <adec:decorative xmlns:adec="http://schemas.microsoft.com/office/drawing/2017/decorative" val="1"/>
                </a:ext>
              </a:extLst>
            </p:cNvPr>
            <p:cNvSpPr/>
            <p:nvPr/>
          </p:nvSpPr>
          <p:spPr bwMode="auto">
            <a:xfrm>
              <a:off x="1014461" y="3847169"/>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48" name="Graphic 47">
              <a:extLst>
                <a:ext uri="{FF2B5EF4-FFF2-40B4-BE49-F238E27FC236}">
                  <a16:creationId xmlns:a16="http://schemas.microsoft.com/office/drawing/2014/main" id="{6F64C85A-05CF-49E5-AFD3-43B30F7677F6}"/>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8414" y="3949457"/>
              <a:ext cx="914400" cy="914400"/>
            </a:xfrm>
            <a:prstGeom prst="rect">
              <a:avLst/>
            </a:prstGeom>
          </p:spPr>
        </p:pic>
      </p:grpSp>
      <p:grpSp>
        <p:nvGrpSpPr>
          <p:cNvPr id="11" name="Group 3" descr="Cuadro 3: Medicaid">
            <a:extLst>
              <a:ext uri="{FF2B5EF4-FFF2-40B4-BE49-F238E27FC236}">
                <a16:creationId xmlns:a16="http://schemas.microsoft.com/office/drawing/2014/main" id="{E4861D83-F278-4367-9F1B-7350C8B20FE4}"/>
              </a:ext>
            </a:extLst>
          </p:cNvPr>
          <p:cNvGrpSpPr/>
          <p:nvPr/>
        </p:nvGrpSpPr>
        <p:grpSpPr>
          <a:xfrm>
            <a:off x="6483153" y="1611861"/>
            <a:ext cx="4791501" cy="1463040"/>
            <a:chOff x="6483153" y="1611861"/>
            <a:chExt cx="4791501" cy="1463040"/>
          </a:xfrm>
        </p:grpSpPr>
        <p:sp>
          <p:nvSpPr>
            <p:cNvPr id="24" name="TextBox 23">
              <a:extLst>
                <a:ext uri="{FF2B5EF4-FFF2-40B4-BE49-F238E27FC236}">
                  <a16:creationId xmlns:a16="http://schemas.microsoft.com/office/drawing/2014/main" id="{EDEE3B22-B3D4-4F0A-A905-B03139AC138C}"/>
                </a:ext>
              </a:extLst>
            </p:cNvPr>
            <p:cNvSpPr txBox="1"/>
            <p:nvPr/>
          </p:nvSpPr>
          <p:spPr>
            <a:xfrm>
              <a:off x="7832795" y="2106351"/>
              <a:ext cx="3441859" cy="461665"/>
            </a:xfrm>
            <a:prstGeom prst="rect">
              <a:avLst/>
            </a:prstGeom>
            <a:noFill/>
          </p:spPr>
          <p:txBody>
            <a:bodyPr wrap="square" lIns="182880">
              <a:spAutoFit/>
            </a:bodyPr>
            <a:lstStyle/>
            <a:p>
              <a:pPr marL="0" lvl="0" indent="0" defTabSz="685800">
                <a:spcBef>
                  <a:spcPts val="0"/>
                </a:spcBef>
              </a:pPr>
              <a:r>
                <a:rPr lang="es-US" sz="2400">
                  <a:solidFill>
                    <a:srgbClr val="00529B"/>
                  </a:solidFill>
                  <a:latin typeface="Arial"/>
                  <a:cs typeface="Arial"/>
                </a:rPr>
                <a:t>Medicaid</a:t>
              </a:r>
            </a:p>
          </p:txBody>
        </p:sp>
        <p:sp>
          <p:nvSpPr>
            <p:cNvPr id="23" name="Rectangle: Top Corners Rounded 22">
              <a:extLst>
                <a:ext uri="{FF2B5EF4-FFF2-40B4-BE49-F238E27FC236}">
                  <a16:creationId xmlns:a16="http://schemas.microsoft.com/office/drawing/2014/main" id="{D82FA3C6-5E5E-42EA-A0A8-9FD66BCADEBA}"/>
                </a:ext>
                <a:ext uri="{C183D7F6-B498-43B3-948B-1728B52AA6E4}">
                  <adec:decorative xmlns:adec="http://schemas.microsoft.com/office/drawing/2017/decorative" val="1"/>
                </a:ext>
              </a:extLst>
            </p:cNvPr>
            <p:cNvSpPr/>
            <p:nvPr/>
          </p:nvSpPr>
          <p:spPr bwMode="auto">
            <a:xfrm rot="16200000" flipV="1">
              <a:off x="8437479" y="285981"/>
              <a:ext cx="1463040" cy="4114800"/>
            </a:xfrm>
            <a:prstGeom prst="round2SameRect">
              <a:avLst/>
            </a:prstGeom>
            <a:noFill/>
            <a:ln w="762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9" name="Oval 28">
              <a:extLst>
                <a:ext uri="{FF2B5EF4-FFF2-40B4-BE49-F238E27FC236}">
                  <a16:creationId xmlns:a16="http://schemas.microsoft.com/office/drawing/2014/main" id="{38C354CF-FDFD-4EB7-A7C6-B4F40FFB79D7}"/>
                </a:ext>
                <a:ext uri="{C183D7F6-B498-43B3-948B-1728B52AA6E4}">
                  <adec:decorative xmlns:adec="http://schemas.microsoft.com/office/drawing/2017/decorative" val="1"/>
                </a:ext>
              </a:extLst>
            </p:cNvPr>
            <p:cNvSpPr/>
            <p:nvPr/>
          </p:nvSpPr>
          <p:spPr bwMode="auto">
            <a:xfrm>
              <a:off x="6483153" y="1707921"/>
              <a:ext cx="1269741" cy="1269741"/>
            </a:xfrm>
            <a:prstGeom prst="ellipse">
              <a:avLst/>
            </a:prstGeom>
            <a:solidFill>
              <a:srgbClr val="8FAADC"/>
            </a:solidFill>
            <a:ln>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0" name="Oval 29">
              <a:extLst>
                <a:ext uri="{FF2B5EF4-FFF2-40B4-BE49-F238E27FC236}">
                  <a16:creationId xmlns:a16="http://schemas.microsoft.com/office/drawing/2014/main" id="{1A7A9FDE-960B-4AAB-88E4-4CC2DD9ADDA6}"/>
                </a:ext>
                <a:ext uri="{C183D7F6-B498-43B3-948B-1728B52AA6E4}">
                  <adec:decorative xmlns:adec="http://schemas.microsoft.com/office/drawing/2017/decorative" val="1"/>
                </a:ext>
              </a:extLst>
            </p:cNvPr>
            <p:cNvSpPr/>
            <p:nvPr/>
          </p:nvSpPr>
          <p:spPr bwMode="auto">
            <a:xfrm>
              <a:off x="6593336" y="1813841"/>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9" name="Picture 8">
              <a:extLst>
                <a:ext uri="{FF2B5EF4-FFF2-40B4-BE49-F238E27FC236}">
                  <a16:creationId xmlns:a16="http://schemas.microsoft.com/office/drawing/2014/main" id="{F059B877-7449-4B33-9CAB-27C5DFD678E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607150" y="1867221"/>
              <a:ext cx="1049373" cy="938149"/>
            </a:xfrm>
            <a:prstGeom prst="rect">
              <a:avLst/>
            </a:prstGeom>
          </p:spPr>
        </p:pic>
      </p:grpSp>
      <p:grpSp>
        <p:nvGrpSpPr>
          <p:cNvPr id="15" name="Group 4" descr="Cuadro 4: Programa de Seguro Médico para Niños (CHIP, por sus siglas en inglés)">
            <a:extLst>
              <a:ext uri="{FF2B5EF4-FFF2-40B4-BE49-F238E27FC236}">
                <a16:creationId xmlns:a16="http://schemas.microsoft.com/office/drawing/2014/main" id="{B29BB13C-1FA7-47D1-9B97-03CE1EF744FA}"/>
              </a:ext>
            </a:extLst>
          </p:cNvPr>
          <p:cNvGrpSpPr/>
          <p:nvPr/>
        </p:nvGrpSpPr>
        <p:grpSpPr>
          <a:xfrm>
            <a:off x="6516810" y="3632707"/>
            <a:ext cx="4771479" cy="1463040"/>
            <a:chOff x="6516810" y="3632707"/>
            <a:chExt cx="4771479" cy="1463040"/>
          </a:xfrm>
        </p:grpSpPr>
        <p:sp>
          <p:nvSpPr>
            <p:cNvPr id="26" name="TextBox 25">
              <a:extLst>
                <a:ext uri="{FF2B5EF4-FFF2-40B4-BE49-F238E27FC236}">
                  <a16:creationId xmlns:a16="http://schemas.microsoft.com/office/drawing/2014/main" id="{4541E4D3-4336-437A-A808-C4FAF6AC9A75}"/>
                </a:ext>
              </a:extLst>
            </p:cNvPr>
            <p:cNvSpPr txBox="1"/>
            <p:nvPr/>
          </p:nvSpPr>
          <p:spPr>
            <a:xfrm>
              <a:off x="7862211" y="3818067"/>
              <a:ext cx="3426078" cy="1015663"/>
            </a:xfrm>
            <a:prstGeom prst="rect">
              <a:avLst/>
            </a:prstGeom>
            <a:noFill/>
          </p:spPr>
          <p:txBody>
            <a:bodyPr wrap="square" lIns="182880">
              <a:spAutoFit/>
            </a:bodyPr>
            <a:lstStyle/>
            <a:p>
              <a:pPr marL="0" lvl="0" indent="0" defTabSz="685800">
                <a:spcBef>
                  <a:spcPts val="0"/>
                </a:spcBef>
              </a:pPr>
              <a:r>
                <a:rPr lang="es-US" sz="2000" dirty="0">
                  <a:solidFill>
                    <a:srgbClr val="00529B"/>
                  </a:solidFill>
                  <a:latin typeface="Arial"/>
                  <a:cs typeface="Arial"/>
                </a:rPr>
                <a:t>Programa de Seguro Médico para Niños (CHIP, por sus siglas en inglés)</a:t>
              </a:r>
            </a:p>
          </p:txBody>
        </p:sp>
        <p:sp>
          <p:nvSpPr>
            <p:cNvPr id="49" name="Rectangle: Top Corners Rounded 48">
              <a:extLst>
                <a:ext uri="{FF2B5EF4-FFF2-40B4-BE49-F238E27FC236}">
                  <a16:creationId xmlns:a16="http://schemas.microsoft.com/office/drawing/2014/main" id="{2E7CCE2C-EE32-4276-B718-EBDAE406407E}"/>
                </a:ext>
                <a:ext uri="{C183D7F6-B498-43B3-948B-1728B52AA6E4}">
                  <adec:decorative xmlns:adec="http://schemas.microsoft.com/office/drawing/2017/decorative" val="1"/>
                </a:ext>
              </a:extLst>
            </p:cNvPr>
            <p:cNvSpPr/>
            <p:nvPr/>
          </p:nvSpPr>
          <p:spPr bwMode="auto">
            <a:xfrm rot="16200000" flipV="1">
              <a:off x="8485734" y="2306827"/>
              <a:ext cx="1463040" cy="4114800"/>
            </a:xfrm>
            <a:prstGeom prst="round2SameRect">
              <a:avLst/>
            </a:prstGeom>
            <a:no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0" name="Oval 39">
              <a:extLst>
                <a:ext uri="{FF2B5EF4-FFF2-40B4-BE49-F238E27FC236}">
                  <a16:creationId xmlns:a16="http://schemas.microsoft.com/office/drawing/2014/main" id="{F76E6E11-AF56-4921-8951-DEC7446B783A}"/>
                </a:ext>
                <a:ext uri="{C183D7F6-B498-43B3-948B-1728B52AA6E4}">
                  <adec:decorative xmlns:adec="http://schemas.microsoft.com/office/drawing/2017/decorative" val="1"/>
                </a:ext>
              </a:extLst>
            </p:cNvPr>
            <p:cNvSpPr/>
            <p:nvPr/>
          </p:nvSpPr>
          <p:spPr bwMode="auto">
            <a:xfrm>
              <a:off x="6516810" y="3717745"/>
              <a:ext cx="1269741" cy="1269741"/>
            </a:xfrm>
            <a:prstGeom prst="ellipse">
              <a:avLst/>
            </a:prstGeom>
            <a:solidFill>
              <a:srgbClr val="4472C4"/>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2" name="Oval 41">
              <a:extLst>
                <a:ext uri="{FF2B5EF4-FFF2-40B4-BE49-F238E27FC236}">
                  <a16:creationId xmlns:a16="http://schemas.microsoft.com/office/drawing/2014/main" id="{A1AAC182-C5B4-46DE-9E93-3AAE974F978A}"/>
                </a:ext>
                <a:ext uri="{C183D7F6-B498-43B3-948B-1728B52AA6E4}">
                  <adec:decorative xmlns:adec="http://schemas.microsoft.com/office/drawing/2017/decorative" val="1"/>
                </a:ext>
              </a:extLst>
            </p:cNvPr>
            <p:cNvSpPr/>
            <p:nvPr/>
          </p:nvSpPr>
          <p:spPr bwMode="auto">
            <a:xfrm>
              <a:off x="6626994" y="3827928"/>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3" name="Picture 12">
              <a:extLst>
                <a:ext uri="{FF2B5EF4-FFF2-40B4-BE49-F238E27FC236}">
                  <a16:creationId xmlns:a16="http://schemas.microsoft.com/office/drawing/2014/main" id="{25ABD2A0-F0BA-4EE6-A7F7-6D341D0BD623}"/>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551807" y="4011744"/>
              <a:ext cx="1188823" cy="731583"/>
            </a:xfrm>
            <a:prstGeom prst="rect">
              <a:avLst/>
            </a:prstGeom>
          </p:spPr>
        </p:pic>
      </p:grpSp>
      <p:sp>
        <p:nvSpPr>
          <p:cNvPr id="2" name="Slide Number Placeholder 1">
            <a:extLst>
              <a:ext uri="{FF2B5EF4-FFF2-40B4-BE49-F238E27FC236}">
                <a16:creationId xmlns:a16="http://schemas.microsoft.com/office/drawing/2014/main" id="{39F68D36-1DBE-4521-8CCD-A5838953A7DC}"/>
              </a:ext>
            </a:extLst>
          </p:cNvPr>
          <p:cNvSpPr>
            <a:spLocks noGrp="1"/>
          </p:cNvSpPr>
          <p:nvPr>
            <p:ph type="sldNum" sz="quarter" idx="12"/>
          </p:nvPr>
        </p:nvSpPr>
        <p:spPr/>
        <p:txBody>
          <a:bodyPr/>
          <a:lstStyle/>
          <a:p>
            <a:fld id="{0B2D781D-8844-5940-92D1-06EF0A7F581E}" type="slidenum">
              <a:rPr lang="en-US" smtClean="0"/>
              <a:pPr/>
              <a:t>95</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4" name="Date Placeholder 3"/>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69602933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s-US" sz="2800" dirty="0"/>
              <a:t>Requisitos mínimos federales de elegibilidad para </a:t>
            </a:r>
            <a:br>
              <a:rPr lang="es-US" sz="2800" dirty="0"/>
            </a:br>
            <a:r>
              <a:rPr lang="es-US" sz="2800" dirty="0"/>
              <a:t>Programas de Ahorro de Medicaid en 2023</a:t>
            </a:r>
          </a:p>
        </p:txBody>
      </p:sp>
      <p:graphicFrame>
        <p:nvGraphicFramePr>
          <p:cNvPr id="6" name="Content Placeholder 7" descr="Si califica para el programa Beneficiario Calificado de Medicare (QMB, por sus siglas en inglés), recibirá ayuda para pagar las primas, los deducibles, copagos y coseguros de la Parte A y la Parte B. Para calificar para QMB debe ser elegible para Medicare Parte A y tener un ingreso que no supere el 100 % del nivel federal de pobreza (FPL, por sus siglas en inglés). Esto entrará en vigencia el primer mes después del mes en que se apruebe la elegibilidad para QMB. La elegibilidad no es retroactiva. Para calificar para el programa de Beneficiarios de Bajos Ingresos Específicos de Medicare (SLMB, por sus siglas en inglés), debe ser elegible para Medicare Parte A y tener un ingreso que sea al menos del 100 %, pero que no exceda el 120 %, del nivel federal de pobreza (FPL, por sus siglas en inglés). Si califica para SLMB, recibirá ayuda para pagar la prima de la Parte B. Para calificar para el programa Personas Calificadas (QI), que recibe financiación completa a nivel federal, debe ser elegible para Medicare Parte A y tener un ingreso que no supere el 135 % del nivel federal de pobreza (FPL, por sus siglas en inglés). Si califica para QI, y aún hay fondos disponibles en su estado, recibirá ayuda para pagar la prima de la Parte B. El congreso asignó únicamente una cantidad limitada de fondos para cada estado.  Para calificar para el programa de Personas Incapacitadas y Empleados Calificados (QDWI, por sus siglas en inglés), debe tener derecho a Medicare Parte A debido a la pérdida de la Parte A basada en incapacidad por ingresos que se excedían del trabajo sustancial y lucrativo (SGA, por sus siglas en inglés); debe tener un ingreso no mayor al 200 % del FPL y recursos que no superen en dos veces el máximo para el SSI; y no debe ser elegible para Medicaid. Si califica, recibirá ayuda para pagar las primas de la Parte A; los estados pueden cobrarle primas si su ingreso es entre el 150 % y el 200 % del FPL. "/>
          <p:cNvGraphicFramePr>
            <a:graphicFrameLocks/>
          </p:cNvGraphicFramePr>
          <p:nvPr>
            <p:extLst>
              <p:ext uri="{D42A27DB-BD31-4B8C-83A1-F6EECF244321}">
                <p14:modId xmlns:p14="http://schemas.microsoft.com/office/powerpoint/2010/main" val="3209410111"/>
              </p:ext>
            </p:extLst>
          </p:nvPr>
        </p:nvGraphicFramePr>
        <p:xfrm>
          <a:off x="166399" y="1197290"/>
          <a:ext cx="11859202" cy="4474297"/>
        </p:xfrm>
        <a:graphic>
          <a:graphicData uri="http://schemas.openxmlformats.org/drawingml/2006/table">
            <a:tbl>
              <a:tblPr firstRow="1" bandRow="1">
                <a:tableStyleId>{5FD0F851-EC5A-4D38-B0AD-8093EC10F338}</a:tableStyleId>
              </a:tblPr>
              <a:tblGrid>
                <a:gridCol w="3506441">
                  <a:extLst>
                    <a:ext uri="{9D8B030D-6E8A-4147-A177-3AD203B41FA5}">
                      <a16:colId xmlns:a16="http://schemas.microsoft.com/office/drawing/2014/main" val="20000"/>
                    </a:ext>
                  </a:extLst>
                </a:gridCol>
                <a:gridCol w="240792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3887441">
                  <a:extLst>
                    <a:ext uri="{9D8B030D-6E8A-4147-A177-3AD203B41FA5}">
                      <a16:colId xmlns:a16="http://schemas.microsoft.com/office/drawing/2014/main" val="20003"/>
                    </a:ext>
                  </a:extLst>
                </a:gridCol>
              </a:tblGrid>
              <a:tr h="97503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1200"/>
                        </a:spcAft>
                      </a:pPr>
                      <a:r>
                        <a:rPr lang="es-US" sz="2000" dirty="0">
                          <a:solidFill>
                            <a:srgbClr val="00529B"/>
                          </a:solidFill>
                        </a:rPr>
                        <a:t>Programas de Ahorro </a:t>
                      </a:r>
                      <a:br>
                        <a:rPr lang="es-US" sz="2000" dirty="0">
                          <a:solidFill>
                            <a:srgbClr val="00529B"/>
                          </a:solidFill>
                        </a:rPr>
                      </a:br>
                      <a:r>
                        <a:rPr lang="es-US" sz="2000" dirty="0">
                          <a:solidFill>
                            <a:srgbClr val="00529B"/>
                          </a:solidFill>
                        </a:rPr>
                        <a:t>de Medicare </a:t>
                      </a: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1200"/>
                        </a:spcAft>
                      </a:pPr>
                      <a:r>
                        <a:rPr lang="es-US" sz="2000" dirty="0">
                          <a:solidFill>
                            <a:srgbClr val="00529B"/>
                          </a:solidFill>
                        </a:rPr>
                        <a:t>Límites de ingresos mensuales </a:t>
                      </a:r>
                      <a:br>
                        <a:rPr lang="es-US" sz="2000" dirty="0">
                          <a:solidFill>
                            <a:srgbClr val="00529B"/>
                          </a:solidFill>
                        </a:rPr>
                      </a:br>
                      <a:r>
                        <a:rPr lang="es-US" sz="2000" dirty="0">
                          <a:solidFill>
                            <a:srgbClr val="00529B"/>
                          </a:solidFill>
                        </a:rPr>
                        <a:t>por persona</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1200"/>
                        </a:spcAft>
                      </a:pPr>
                      <a:r>
                        <a:rPr lang="es-US" sz="2000">
                          <a:solidFill>
                            <a:srgbClr val="00529B"/>
                          </a:solidFill>
                        </a:rPr>
                        <a:t>Límites de ingresos de la pareja casada</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1200"/>
                        </a:spcAft>
                      </a:pPr>
                      <a:r>
                        <a:rPr lang="es-US" sz="2000">
                          <a:solidFill>
                            <a:srgbClr val="00529B"/>
                          </a:solidFill>
                        </a:rPr>
                        <a:t>Lo ayuda a pagar</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111692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s-US" sz="1800" dirty="0">
                          <a:solidFill>
                            <a:srgbClr val="00529B"/>
                          </a:solidFill>
                        </a:rPr>
                        <a:t>Beneficiario Calificado de Medicare (QMB)</a:t>
                      </a: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s-US" sz="1800" dirty="0">
                          <a:solidFill>
                            <a:srgbClr val="00529B"/>
                          </a:solidFill>
                        </a:rPr>
                        <a:t>$1,235</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s-US" sz="1800">
                          <a:solidFill>
                            <a:srgbClr val="00529B"/>
                          </a:solidFill>
                        </a:rPr>
                        <a:t>$1,663 </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s-US" sz="1800">
                          <a:solidFill>
                            <a:srgbClr val="00529B"/>
                          </a:solidFill>
                        </a:rPr>
                        <a:t>Primas de la Parte A y la Parte B y otros gastos compartidos (como deducibles, coseguro y copagos)</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r h="59131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s-US" sz="1800" dirty="0">
                          <a:solidFill>
                            <a:srgbClr val="00529B"/>
                          </a:solidFill>
                        </a:rPr>
                        <a:t>Beneficiarios de bajo ingreso específicos de Medicare (SLMB, </a:t>
                      </a:r>
                      <a:br>
                        <a:rPr lang="es-US" sz="1800" dirty="0">
                          <a:solidFill>
                            <a:srgbClr val="00529B"/>
                          </a:solidFill>
                        </a:rPr>
                      </a:br>
                      <a:r>
                        <a:rPr lang="es-US" sz="1800" dirty="0">
                          <a:solidFill>
                            <a:srgbClr val="00529B"/>
                          </a:solidFill>
                        </a:rPr>
                        <a:t>por sus siglas en inglés)</a:t>
                      </a: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s-US" sz="1800" dirty="0">
                          <a:solidFill>
                            <a:srgbClr val="00529B"/>
                          </a:solidFill>
                        </a:rPr>
                        <a:t>$1,478</a:t>
                      </a:r>
                    </a:p>
                    <a:p>
                      <a:pPr algn="l" rtl="0">
                        <a:spcAft>
                          <a:spcPts val="1200"/>
                        </a:spcAft>
                      </a:pPr>
                      <a:endParaRPr lang="en-US" sz="1800" dirty="0">
                        <a:solidFill>
                          <a:srgbClr val="00529B"/>
                        </a:solidFill>
                      </a:endParaRP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s-US" sz="1800" dirty="0">
                          <a:solidFill>
                            <a:srgbClr val="00529B"/>
                          </a:solidFill>
                        </a:rPr>
                        <a:t>$1,992</a:t>
                      </a:r>
                    </a:p>
                    <a:p>
                      <a:pPr algn="l" rtl="0">
                        <a:spcAft>
                          <a:spcPts val="1200"/>
                        </a:spcAft>
                      </a:pPr>
                      <a:endParaRPr lang="en-US" sz="1800" dirty="0">
                        <a:solidFill>
                          <a:srgbClr val="00529B"/>
                        </a:solidFill>
                      </a:endParaRP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s-US" sz="1800">
                          <a:solidFill>
                            <a:srgbClr val="00529B"/>
                          </a:solidFill>
                        </a:rPr>
                        <a:t>Solo primas de la Parte B</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2"/>
                  </a:ext>
                </a:extLst>
              </a:tr>
              <a:tr h="59131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s-US" sz="1800">
                          <a:solidFill>
                            <a:srgbClr val="00529B"/>
                          </a:solidFill>
                        </a:rPr>
                        <a:t>Individuo Calificado (QI)</a:t>
                      </a: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s-US" sz="1800">
                          <a:solidFill>
                            <a:srgbClr val="00529B"/>
                          </a:solidFill>
                        </a:rPr>
                        <a:t>$1,660</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s-US" sz="1800" dirty="0">
                          <a:solidFill>
                            <a:srgbClr val="00529B"/>
                          </a:solidFill>
                        </a:rPr>
                        <a:t>$2,239</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s-US" sz="1800">
                          <a:solidFill>
                            <a:srgbClr val="00529B"/>
                          </a:solidFill>
                        </a:rPr>
                        <a:t>Solo primas de la Parte B</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3"/>
                  </a:ext>
                </a:extLst>
              </a:tr>
              <a:tr h="59434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s-US" sz="1800" dirty="0">
                          <a:solidFill>
                            <a:srgbClr val="00529B"/>
                          </a:solidFill>
                        </a:rPr>
                        <a:t>Personas incapacitadas y empleados calificados </a:t>
                      </a:r>
                      <a:r>
                        <a:rPr lang="es-US" sz="1800" baseline="0" dirty="0">
                          <a:solidFill>
                            <a:srgbClr val="00529B"/>
                          </a:solidFill>
                        </a:rPr>
                        <a:t>(QDWI, </a:t>
                      </a:r>
                      <a:br>
                        <a:rPr lang="es-US" sz="1800" baseline="0" dirty="0">
                          <a:solidFill>
                            <a:srgbClr val="00529B"/>
                          </a:solidFill>
                        </a:rPr>
                      </a:br>
                      <a:r>
                        <a:rPr lang="es-US" sz="1800" baseline="0" dirty="0">
                          <a:solidFill>
                            <a:srgbClr val="00529B"/>
                          </a:solidFill>
                        </a:rPr>
                        <a:t>por sus siglas en inglés)</a:t>
                      </a: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s-US" sz="1800">
                          <a:solidFill>
                            <a:srgbClr val="00529B"/>
                          </a:solidFill>
                        </a:rPr>
                        <a:t>$4,945</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s-US" sz="1800" dirty="0">
                          <a:solidFill>
                            <a:srgbClr val="00529B"/>
                          </a:solidFill>
                        </a:rPr>
                        <a:t>$6,659</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s-US" sz="1800" dirty="0">
                          <a:solidFill>
                            <a:srgbClr val="00529B"/>
                          </a:solidFill>
                        </a:rPr>
                        <a:t>Solo primas de la Parte A</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4"/>
                  </a:ext>
                </a:extLst>
              </a:tr>
            </a:tbl>
          </a:graphicData>
        </a:graphic>
      </p:graphicFrame>
      <p:sp>
        <p:nvSpPr>
          <p:cNvPr id="11" name="Content Placeholder 10">
            <a:extLst>
              <a:ext uri="{FF2B5EF4-FFF2-40B4-BE49-F238E27FC236}">
                <a16:creationId xmlns:a16="http://schemas.microsoft.com/office/drawing/2014/main" id="{C5F31D2F-2571-400D-AA19-799BA5F24FEB}"/>
              </a:ext>
            </a:extLst>
          </p:cNvPr>
          <p:cNvSpPr>
            <a:spLocks noGrp="1"/>
          </p:cNvSpPr>
          <p:nvPr>
            <p:ph sz="quarter" idx="14"/>
          </p:nvPr>
        </p:nvSpPr>
        <p:spPr>
          <a:xfrm>
            <a:off x="555978" y="5782039"/>
            <a:ext cx="10736263" cy="729528"/>
          </a:xfrm>
        </p:spPr>
        <p:txBody>
          <a:bodyPr/>
          <a:lstStyle/>
          <a:p>
            <a:pPr marL="285750" lvl="0" indent="-285750">
              <a:spcAft>
                <a:spcPts val="0"/>
              </a:spcAft>
              <a:buClrTx/>
              <a:defRPr/>
            </a:pPr>
            <a:r>
              <a:rPr lang="es-US" sz="1800" dirty="0">
                <a:latin typeface="Calibri" panose="020F0502020204030204"/>
              </a:rPr>
              <a:t>Los </a:t>
            </a:r>
            <a:r>
              <a:rPr lang="es-US" sz="1800" b="1" dirty="0">
                <a:latin typeface="Calibri" panose="020F0502020204030204"/>
              </a:rPr>
              <a:t>límites de recursos</a:t>
            </a:r>
            <a:r>
              <a:rPr lang="es-US" sz="1800" dirty="0">
                <a:latin typeface="Calibri" panose="020F0502020204030204"/>
              </a:rPr>
              <a:t> para QMB, SLMB y QI son $9,090 para una persona y $13,630 para una pareja casada. </a:t>
            </a:r>
          </a:p>
          <a:p>
            <a:pPr marL="285750" lvl="0" indent="-285750">
              <a:spcAft>
                <a:spcPts val="0"/>
              </a:spcAft>
              <a:buClrTx/>
              <a:defRPr/>
            </a:pPr>
            <a:r>
              <a:rPr lang="es-US" sz="1800" dirty="0">
                <a:latin typeface="Calibri" panose="020F0502020204030204"/>
              </a:rPr>
              <a:t>Los </a:t>
            </a:r>
            <a:r>
              <a:rPr lang="es-US" sz="1800" b="1" dirty="0">
                <a:latin typeface="Calibri" panose="020F0502020204030204"/>
              </a:rPr>
              <a:t>límites de recursos </a:t>
            </a:r>
            <a:r>
              <a:rPr lang="es-US" sz="1800" dirty="0">
                <a:latin typeface="Calibri" panose="020F0502020204030204"/>
              </a:rPr>
              <a:t>para QSWI son de $4,000 para una persona y de $6,000 para una pareja casada.</a:t>
            </a:r>
          </a:p>
        </p:txBody>
      </p:sp>
      <p:sp>
        <p:nvSpPr>
          <p:cNvPr id="5" name="Slide Number Placeholder 4">
            <a:extLst>
              <a:ext uri="{FF2B5EF4-FFF2-40B4-BE49-F238E27FC236}">
                <a16:creationId xmlns:a16="http://schemas.microsoft.com/office/drawing/2014/main" id="{7B53F549-71AF-4FDF-98F1-2F322030B91E}"/>
              </a:ext>
            </a:extLst>
          </p:cNvPr>
          <p:cNvSpPr>
            <a:spLocks noGrp="1"/>
          </p:cNvSpPr>
          <p:nvPr>
            <p:ph type="sldNum" sz="quarter" idx="12"/>
          </p:nvPr>
        </p:nvSpPr>
        <p:spPr/>
        <p:txBody>
          <a:bodyPr/>
          <a:lstStyle/>
          <a:p>
            <a:fld id="{48F63A3B-78C7-47BE-AE5E-E10140E04643}" type="slidenum">
              <a:rPr lang="en-US" smtClean="0"/>
              <a:pPr/>
              <a:t>96</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19643250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¿Qué es la Ayuda Adicional?</a:t>
            </a:r>
          </a:p>
        </p:txBody>
      </p:sp>
      <p:sp>
        <p:nvSpPr>
          <p:cNvPr id="5" name="Content Placeholder 4">
            <a:extLst>
              <a:ext uri="{FF2B5EF4-FFF2-40B4-BE49-F238E27FC236}">
                <a16:creationId xmlns:a16="http://schemas.microsoft.com/office/drawing/2014/main" id="{3B9E7BD8-BA23-4727-8EFD-7FDC42271500}"/>
              </a:ext>
            </a:extLst>
          </p:cNvPr>
          <p:cNvSpPr>
            <a:spLocks noGrp="1"/>
          </p:cNvSpPr>
          <p:nvPr>
            <p:ph sz="quarter" idx="13"/>
          </p:nvPr>
        </p:nvSpPr>
        <p:spPr>
          <a:xfrm>
            <a:off x="336884" y="1391059"/>
            <a:ext cx="11492564" cy="4667250"/>
          </a:xfrm>
        </p:spPr>
        <p:txBody>
          <a:bodyPr>
            <a:normAutofit/>
          </a:bodyPr>
          <a:lstStyle/>
          <a:p>
            <a:pPr lvl="0" defTabSz="685800">
              <a:buClrTx/>
              <a:defRPr/>
            </a:pPr>
            <a:r>
              <a:rPr lang="es-US" sz="2400" dirty="0"/>
              <a:t>Es un programa para ayudar a las personas a pagar los costos de medicamentos (Parte D) de Medicare (también llamado subsidio para personas con ingresos y recursos limitados, LIS)</a:t>
            </a:r>
          </a:p>
          <a:p>
            <a:pPr lvl="0" defTabSz="685800">
              <a:buClrTx/>
              <a:defRPr/>
            </a:pPr>
            <a:r>
              <a:rPr lang="es-US" sz="2400" dirty="0"/>
              <a:t>Si tiene recursos e ingresos del nivel más bajo, no paga primas ni deducibles y tiene copagos pequeños o no los tiene</a:t>
            </a:r>
          </a:p>
          <a:p>
            <a:pPr lvl="0" defTabSz="685800">
              <a:buClrTx/>
              <a:defRPr/>
            </a:pPr>
            <a:r>
              <a:rPr lang="es-US" sz="2400" dirty="0"/>
              <a:t>Si tiene recursos e ingresos no tan bajos, paga un deducible reducido y un poco más de su bolsillo</a:t>
            </a:r>
          </a:p>
          <a:p>
            <a:pPr defTabSz="685800">
              <a:defRPr/>
            </a:pPr>
            <a:r>
              <a:rPr lang="es-US" sz="2400" dirty="0"/>
              <a:t>No tiene brechas de cobertura ni multa por inscripción tardía si califica para la Ayuda Adicional.</a:t>
            </a:r>
          </a:p>
          <a:p>
            <a:pPr>
              <a:buNone/>
            </a:pPr>
            <a:endParaRPr lang="en-US" sz="2400" dirty="0"/>
          </a:p>
        </p:txBody>
      </p:sp>
      <p:sp>
        <p:nvSpPr>
          <p:cNvPr id="20" name="Freeform: Shape 19" descr="Una estrella blanca en un círculo azul que indica una nota en la diapositiva">
            <a:extLst>
              <a:ext uri="{FF2B5EF4-FFF2-40B4-BE49-F238E27FC236}">
                <a16:creationId xmlns:a16="http://schemas.microsoft.com/office/drawing/2014/main" id="{CD749509-5358-476E-B3CB-3FCBC9F7B64B}"/>
              </a:ext>
            </a:extLst>
          </p:cNvPr>
          <p:cNvSpPr>
            <a:spLocks noChangeAspect="1"/>
          </p:cNvSpPr>
          <p:nvPr/>
        </p:nvSpPr>
        <p:spPr>
          <a:xfrm>
            <a:off x="1267164" y="5353088"/>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7"/>
          <p:cNvSpPr txBox="1">
            <a:spLocks/>
          </p:cNvSpPr>
          <p:nvPr/>
        </p:nvSpPr>
        <p:spPr>
          <a:xfrm>
            <a:off x="1068404" y="5326230"/>
            <a:ext cx="10786712" cy="1073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3550" marR="0" lvl="0" indent="0" algn="l" defTabSz="685800" rtl="0" eaLnBrk="1" fontAlgn="auto" latinLnBrk="0" hangingPunct="1">
              <a:lnSpc>
                <a:spcPct val="110000"/>
              </a:lnSpc>
              <a:spcBef>
                <a:spcPts val="600"/>
              </a:spcBef>
              <a:spcAft>
                <a:spcPts val="0"/>
              </a:spcAft>
              <a:buClrTx/>
              <a:buSzTx/>
              <a:buNone/>
              <a:tabLst/>
              <a:defRPr/>
            </a:pPr>
            <a:r>
              <a:rPr kumimoji="0" lang="es-US" sz="1600" b="1"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NOTA</a:t>
            </a:r>
            <a:r>
              <a:rPr kumimoji="0" lang="es-US" sz="16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 El Período de Inscripción Especial (SEP, por sus siglas inglés) le permite cambiar de plan de medicamentos de Medicare (también conocido como PDP) una vez por trimestre en los primeros </a:t>
            </a:r>
            <a:br>
              <a:rPr kumimoji="0" lang="es-US" sz="16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br>
            <a:r>
              <a:rPr kumimoji="0" lang="es-US" sz="16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3 trimestres del año</a:t>
            </a:r>
          </a:p>
        </p:txBody>
      </p:sp>
      <p:sp>
        <p:nvSpPr>
          <p:cNvPr id="7" name="Slide Number Placeholder 6">
            <a:extLst>
              <a:ext uri="{FF2B5EF4-FFF2-40B4-BE49-F238E27FC236}">
                <a16:creationId xmlns:a16="http://schemas.microsoft.com/office/drawing/2014/main" id="{388799A1-AD4B-4587-92F5-1CBE6A7FB60F}"/>
              </a:ext>
            </a:extLst>
          </p:cNvPr>
          <p:cNvSpPr>
            <a:spLocks noGrp="1"/>
          </p:cNvSpPr>
          <p:nvPr>
            <p:ph type="sldNum" sz="quarter" idx="12"/>
          </p:nvPr>
        </p:nvSpPr>
        <p:spPr/>
        <p:txBody>
          <a:bodyPr/>
          <a:lstStyle/>
          <a:p>
            <a:fld id="{0B2D781D-8844-5940-92D1-06EF0A7F581E}" type="slidenum">
              <a:rPr lang="en-US" smtClean="0"/>
              <a:pPr/>
              <a:t>97</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416907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grpId="0" nodeType="afterEffect">
                                  <p:stCondLst>
                                    <p:cond delay="25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 presetClass="entr" presetSubtype="0" fill="hold" grpId="0" nodeType="withEffect">
                                  <p:stCondLst>
                                    <p:cond delay="25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chorCtr="0">
            <a:normAutofit/>
          </a:bodyPr>
          <a:lstStyle/>
          <a:p>
            <a:pPr>
              <a:spcBef>
                <a:spcPts val="1200"/>
              </a:spcBef>
            </a:pPr>
            <a:r>
              <a:rPr lang="es-MX" sz="3000" dirty="0"/>
              <a:t>Cómo Calificar para Recibir Ayuda Adicional</a:t>
            </a:r>
            <a:endParaRPr lang="en-US" sz="3000" dirty="0"/>
          </a:p>
        </p:txBody>
      </p:sp>
      <p:grpSp>
        <p:nvGrpSpPr>
          <p:cNvPr id="6" name="Group 5">
            <a:extLst>
              <a:ext uri="{FF2B5EF4-FFF2-40B4-BE49-F238E27FC236}">
                <a16:creationId xmlns:a16="http://schemas.microsoft.com/office/drawing/2014/main" id="{66E9C45D-3AA0-4000-B3B8-FA13A14FFB41}"/>
              </a:ext>
              <a:ext uri="{C183D7F6-B498-43B3-948B-1728B52AA6E4}">
                <adec:decorative xmlns:adec="http://schemas.microsoft.com/office/drawing/2017/decorative" val="1"/>
              </a:ext>
            </a:extLst>
          </p:cNvPr>
          <p:cNvGrpSpPr/>
          <p:nvPr/>
        </p:nvGrpSpPr>
        <p:grpSpPr>
          <a:xfrm>
            <a:off x="716280" y="1299208"/>
            <a:ext cx="5212080" cy="4480560"/>
            <a:chOff x="716280" y="1356360"/>
            <a:chExt cx="5212080" cy="4480560"/>
          </a:xfrm>
        </p:grpSpPr>
        <p:sp>
          <p:nvSpPr>
            <p:cNvPr id="21" name="Freeform: Shape 20">
              <a:extLst>
                <a:ext uri="{FF2B5EF4-FFF2-40B4-BE49-F238E27FC236}">
                  <a16:creationId xmlns:a16="http://schemas.microsoft.com/office/drawing/2014/main" id="{21E4C095-354B-45E3-9D01-45A1F75E4F3B}"/>
                </a:ext>
                <a:ext uri="{C183D7F6-B498-43B3-948B-1728B52AA6E4}">
                  <adec:decorative xmlns:adec="http://schemas.microsoft.com/office/drawing/2017/decorative" val="1"/>
                </a:ext>
              </a:extLst>
            </p:cNvPr>
            <p:cNvSpPr/>
            <p:nvPr/>
          </p:nvSpPr>
          <p:spPr>
            <a:xfrm>
              <a:off x="734234" y="1372704"/>
              <a:ext cx="5181600" cy="939174"/>
            </a:xfrm>
            <a:custGeom>
              <a:avLst/>
              <a:gdLst>
                <a:gd name="connsiteX0" fmla="*/ 746775 w 5212080"/>
                <a:gd name="connsiteY0" fmla="*/ 0 h 939174"/>
                <a:gd name="connsiteX1" fmla="*/ 4465305 w 5212080"/>
                <a:gd name="connsiteY1" fmla="*/ 0 h 939174"/>
                <a:gd name="connsiteX2" fmla="*/ 5212080 w 5212080"/>
                <a:gd name="connsiteY2" fmla="*/ 746775 h 939174"/>
                <a:gd name="connsiteX3" fmla="*/ 5212080 w 5212080"/>
                <a:gd name="connsiteY3" fmla="*/ 939174 h 939174"/>
                <a:gd name="connsiteX4" fmla="*/ 0 w 5212080"/>
                <a:gd name="connsiteY4" fmla="*/ 939174 h 939174"/>
                <a:gd name="connsiteX5" fmla="*/ 0 w 5212080"/>
                <a:gd name="connsiteY5" fmla="*/ 746775 h 939174"/>
                <a:gd name="connsiteX6" fmla="*/ 746775 w 5212080"/>
                <a:gd name="connsiteY6" fmla="*/ 0 h 93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2080" h="939174">
                  <a:moveTo>
                    <a:pt x="746775" y="0"/>
                  </a:moveTo>
                  <a:lnTo>
                    <a:pt x="4465305" y="0"/>
                  </a:lnTo>
                  <a:cubicBezTo>
                    <a:pt x="4877737" y="0"/>
                    <a:pt x="5212080" y="334343"/>
                    <a:pt x="5212080" y="746775"/>
                  </a:cubicBezTo>
                  <a:lnTo>
                    <a:pt x="5212080" y="939174"/>
                  </a:lnTo>
                  <a:lnTo>
                    <a:pt x="0" y="939174"/>
                  </a:lnTo>
                  <a:lnTo>
                    <a:pt x="0" y="746775"/>
                  </a:lnTo>
                  <a:cubicBezTo>
                    <a:pt x="0" y="334343"/>
                    <a:pt x="334343" y="0"/>
                    <a:pt x="746775" y="0"/>
                  </a:cubicBezTo>
                  <a:close/>
                </a:path>
              </a:pathLst>
            </a:cu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Rounded Corners 4">
              <a:extLst>
                <a:ext uri="{FF2B5EF4-FFF2-40B4-BE49-F238E27FC236}">
                  <a16:creationId xmlns:a16="http://schemas.microsoft.com/office/drawing/2014/main" id="{F836A8E0-5A30-4D6C-8FE8-BD2632AAE8CC}"/>
                </a:ext>
                <a:ext uri="{C183D7F6-B498-43B3-948B-1728B52AA6E4}">
                  <adec:decorative xmlns:adec="http://schemas.microsoft.com/office/drawing/2017/decorative" val="1"/>
                </a:ext>
              </a:extLst>
            </p:cNvPr>
            <p:cNvSpPr/>
            <p:nvPr/>
          </p:nvSpPr>
          <p:spPr>
            <a:xfrm>
              <a:off x="716280" y="1356360"/>
              <a:ext cx="5212080" cy="448056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Content Placeholder 10">
            <a:extLst>
              <a:ext uri="{FF2B5EF4-FFF2-40B4-BE49-F238E27FC236}">
                <a16:creationId xmlns:a16="http://schemas.microsoft.com/office/drawing/2014/main" id="{DCE504CE-31F8-4A09-BC3F-F57809F66469}"/>
              </a:ext>
            </a:extLst>
          </p:cNvPr>
          <p:cNvSpPr>
            <a:spLocks noGrp="1"/>
          </p:cNvSpPr>
          <p:nvPr>
            <p:ph sz="quarter" idx="13"/>
          </p:nvPr>
        </p:nvSpPr>
        <p:spPr>
          <a:xfrm>
            <a:off x="742944" y="1371600"/>
            <a:ext cx="5190844" cy="4537075"/>
          </a:xfrm>
        </p:spPr>
        <p:txBody>
          <a:bodyPr/>
          <a:lstStyle/>
          <a:p>
            <a:pPr marL="0" indent="0" algn="ctr">
              <a:buNone/>
            </a:pPr>
            <a:r>
              <a:rPr lang="es-MX" sz="2400" b="1" dirty="0">
                <a:solidFill>
                  <a:schemeClr val="bg1"/>
                </a:solidFill>
                <a:latin typeface="+mn-lt"/>
              </a:rPr>
              <a:t>Usted califica en forma automática para recibir Ayuda Adicional si tiene</a:t>
            </a:r>
            <a:r>
              <a:rPr lang="en-US" sz="2400" b="1" dirty="0">
                <a:solidFill>
                  <a:schemeClr val="bg1"/>
                </a:solidFill>
                <a:latin typeface="+mn-lt"/>
              </a:rPr>
              <a:t>:</a:t>
            </a:r>
          </a:p>
          <a:p>
            <a:pPr marL="457200" lvl="1" defTabSz="685800">
              <a:spcBef>
                <a:spcPts val="1200"/>
              </a:spcBef>
              <a:buFont typeface="Wingdings" panose="05000000000000000000" pitchFamily="2" charset="2"/>
              <a:buChar char="§"/>
              <a:defRPr/>
            </a:pPr>
            <a:r>
              <a:rPr lang="en-US" sz="2400" dirty="0" err="1">
                <a:solidFill>
                  <a:srgbClr val="00529B"/>
                </a:solidFill>
                <a:latin typeface="+mn-lt"/>
              </a:rPr>
              <a:t>Cobertura</a:t>
            </a:r>
            <a:r>
              <a:rPr lang="en-US" sz="2400" dirty="0">
                <a:solidFill>
                  <a:srgbClr val="00529B"/>
                </a:solidFill>
                <a:latin typeface="+mn-lt"/>
              </a:rPr>
              <a:t> </a:t>
            </a:r>
            <a:r>
              <a:rPr lang="en-US" sz="2400" dirty="0" err="1">
                <a:solidFill>
                  <a:srgbClr val="00529B"/>
                </a:solidFill>
                <a:latin typeface="+mn-lt"/>
              </a:rPr>
              <a:t>completa</a:t>
            </a:r>
            <a:r>
              <a:rPr lang="en-US" sz="2400" dirty="0">
                <a:solidFill>
                  <a:srgbClr val="00529B"/>
                </a:solidFill>
                <a:latin typeface="+mn-lt"/>
              </a:rPr>
              <a:t> de Medicaid</a:t>
            </a:r>
          </a:p>
          <a:p>
            <a:pPr marL="457200" lvl="1" defTabSz="685800">
              <a:buFont typeface="Wingdings" panose="05000000000000000000" pitchFamily="2" charset="2"/>
              <a:buChar char="§"/>
              <a:defRPr/>
            </a:pPr>
            <a:r>
              <a:rPr lang="es-MX" sz="2400" dirty="0">
                <a:solidFill>
                  <a:srgbClr val="00529B"/>
                </a:solidFill>
                <a:latin typeface="+mn-lt"/>
              </a:rPr>
              <a:t>Seguridad de Ingreso Suplementario (SSI, por sus siglas en inglés</a:t>
            </a:r>
            <a:r>
              <a:rPr lang="en-US" sz="2400" dirty="0">
                <a:solidFill>
                  <a:srgbClr val="00529B"/>
                </a:solidFill>
                <a:latin typeface="+mn-lt"/>
              </a:rPr>
              <a:t>) </a:t>
            </a:r>
          </a:p>
          <a:p>
            <a:pPr marL="457200" lvl="1" defTabSz="685800">
              <a:buFont typeface="Wingdings" panose="05000000000000000000" pitchFamily="2" charset="2"/>
              <a:buChar char="§"/>
              <a:defRPr/>
            </a:pPr>
            <a:r>
              <a:rPr lang="es-MX" sz="2400" dirty="0">
                <a:solidFill>
                  <a:srgbClr val="00529B"/>
                </a:solidFill>
                <a:latin typeface="+mn-lt"/>
              </a:rPr>
              <a:t>Ayuda de Medicaid que paga sus primas de Medicare (Programas de Ahorros de Medicare, a veces se denomina “doble parcial”</a:t>
            </a:r>
            <a:r>
              <a:rPr lang="en-US" sz="2400" dirty="0">
                <a:solidFill>
                  <a:srgbClr val="00529B"/>
                </a:solidFill>
                <a:latin typeface="+mn-lt"/>
              </a:rPr>
              <a:t>)</a:t>
            </a:r>
          </a:p>
          <a:p>
            <a:endParaRPr lang="en-US" sz="2800" b="1" dirty="0">
              <a:solidFill>
                <a:schemeClr val="bg1"/>
              </a:solidFill>
              <a:latin typeface="+mn-lt"/>
            </a:endParaRPr>
          </a:p>
          <a:p>
            <a:endParaRPr lang="en-US" dirty="0">
              <a:latin typeface="+mn-lt"/>
            </a:endParaRPr>
          </a:p>
        </p:txBody>
      </p:sp>
      <p:grpSp>
        <p:nvGrpSpPr>
          <p:cNvPr id="9" name="Group 8">
            <a:extLst>
              <a:ext uri="{FF2B5EF4-FFF2-40B4-BE49-F238E27FC236}">
                <a16:creationId xmlns:a16="http://schemas.microsoft.com/office/drawing/2014/main" id="{715CACB2-3B6D-407C-B3B0-15D94DDBDC85}"/>
              </a:ext>
              <a:ext uri="{C183D7F6-B498-43B3-948B-1728B52AA6E4}">
                <adec:decorative xmlns:adec="http://schemas.microsoft.com/office/drawing/2017/decorative" val="1"/>
              </a:ext>
            </a:extLst>
          </p:cNvPr>
          <p:cNvGrpSpPr/>
          <p:nvPr/>
        </p:nvGrpSpPr>
        <p:grpSpPr>
          <a:xfrm>
            <a:off x="6385560" y="1300437"/>
            <a:ext cx="5212080" cy="4480560"/>
            <a:chOff x="6385560" y="1329013"/>
            <a:chExt cx="5212080" cy="4480560"/>
          </a:xfrm>
        </p:grpSpPr>
        <p:sp>
          <p:nvSpPr>
            <p:cNvPr id="22" name="Freeform: Shape 21">
              <a:extLst>
                <a:ext uri="{FF2B5EF4-FFF2-40B4-BE49-F238E27FC236}">
                  <a16:creationId xmlns:a16="http://schemas.microsoft.com/office/drawing/2014/main" id="{E9D5CBCC-7020-48DE-94AB-E15802636719}"/>
                </a:ext>
                <a:ext uri="{C183D7F6-B498-43B3-948B-1728B52AA6E4}">
                  <adec:decorative xmlns:adec="http://schemas.microsoft.com/office/drawing/2017/decorative" val="1"/>
                </a:ext>
              </a:extLst>
            </p:cNvPr>
            <p:cNvSpPr/>
            <p:nvPr/>
          </p:nvSpPr>
          <p:spPr>
            <a:xfrm>
              <a:off x="6412832" y="1353552"/>
              <a:ext cx="5181600" cy="939174"/>
            </a:xfrm>
            <a:custGeom>
              <a:avLst/>
              <a:gdLst>
                <a:gd name="connsiteX0" fmla="*/ 746775 w 5212080"/>
                <a:gd name="connsiteY0" fmla="*/ 0 h 939174"/>
                <a:gd name="connsiteX1" fmla="*/ 4465305 w 5212080"/>
                <a:gd name="connsiteY1" fmla="*/ 0 h 939174"/>
                <a:gd name="connsiteX2" fmla="*/ 5212080 w 5212080"/>
                <a:gd name="connsiteY2" fmla="*/ 746775 h 939174"/>
                <a:gd name="connsiteX3" fmla="*/ 5212080 w 5212080"/>
                <a:gd name="connsiteY3" fmla="*/ 939174 h 939174"/>
                <a:gd name="connsiteX4" fmla="*/ 0 w 5212080"/>
                <a:gd name="connsiteY4" fmla="*/ 939174 h 939174"/>
                <a:gd name="connsiteX5" fmla="*/ 0 w 5212080"/>
                <a:gd name="connsiteY5" fmla="*/ 746775 h 939174"/>
                <a:gd name="connsiteX6" fmla="*/ 746775 w 5212080"/>
                <a:gd name="connsiteY6" fmla="*/ 0 h 93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2080" h="939174">
                  <a:moveTo>
                    <a:pt x="746775" y="0"/>
                  </a:moveTo>
                  <a:lnTo>
                    <a:pt x="4465305" y="0"/>
                  </a:lnTo>
                  <a:cubicBezTo>
                    <a:pt x="4877737" y="0"/>
                    <a:pt x="5212080" y="334343"/>
                    <a:pt x="5212080" y="746775"/>
                  </a:cubicBezTo>
                  <a:lnTo>
                    <a:pt x="5212080" y="939174"/>
                  </a:lnTo>
                  <a:lnTo>
                    <a:pt x="0" y="939174"/>
                  </a:lnTo>
                  <a:lnTo>
                    <a:pt x="0" y="746775"/>
                  </a:lnTo>
                  <a:cubicBezTo>
                    <a:pt x="0" y="334343"/>
                    <a:pt x="334343" y="0"/>
                    <a:pt x="746775" y="0"/>
                  </a:cubicBezTo>
                  <a:close/>
                </a:path>
              </a:pathLst>
            </a:cu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Rounded Corners 14">
              <a:extLst>
                <a:ext uri="{FF2B5EF4-FFF2-40B4-BE49-F238E27FC236}">
                  <a16:creationId xmlns:a16="http://schemas.microsoft.com/office/drawing/2014/main" id="{52C02A9C-BCB5-4CD2-81A5-86AC64EEF420}"/>
                </a:ext>
                <a:ext uri="{C183D7F6-B498-43B3-948B-1728B52AA6E4}">
                  <adec:decorative xmlns:adec="http://schemas.microsoft.com/office/drawing/2017/decorative" val="1"/>
                </a:ext>
              </a:extLst>
            </p:cNvPr>
            <p:cNvSpPr/>
            <p:nvPr/>
          </p:nvSpPr>
          <p:spPr>
            <a:xfrm>
              <a:off x="6385560" y="1329013"/>
              <a:ext cx="5212080" cy="448056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A4EF0FD7-E84D-4FAB-9CED-0FF15DAF46F8}"/>
                </a:ext>
              </a:extLst>
            </p:cNvPr>
            <p:cNvSpPr txBox="1"/>
            <p:nvPr/>
          </p:nvSpPr>
          <p:spPr>
            <a:xfrm>
              <a:off x="6873240" y="1407188"/>
              <a:ext cx="4236720" cy="461665"/>
            </a:xfrm>
            <a:prstGeom prst="rect">
              <a:avLst/>
            </a:prstGeom>
            <a:noFill/>
          </p:spPr>
          <p:txBody>
            <a:bodyPr wrap="square" rtlCol="0">
              <a:spAutoFit/>
            </a:bodyPr>
            <a:lstStyle/>
            <a:p>
              <a:pPr algn="ctr"/>
              <a:endParaRPr lang="en-US" sz="2400" b="1" dirty="0">
                <a:solidFill>
                  <a:schemeClr val="bg1"/>
                </a:solidFill>
              </a:endParaRPr>
            </a:p>
          </p:txBody>
        </p:sp>
        <p:sp>
          <p:nvSpPr>
            <p:cNvPr id="19" name="TextBox 18">
              <a:extLst>
                <a:ext uri="{FF2B5EF4-FFF2-40B4-BE49-F238E27FC236}">
                  <a16:creationId xmlns:a16="http://schemas.microsoft.com/office/drawing/2014/main" id="{1B938F97-258B-4F48-ACF7-20D002B7B683}"/>
                </a:ext>
              </a:extLst>
            </p:cNvPr>
            <p:cNvSpPr txBox="1"/>
            <p:nvPr/>
          </p:nvSpPr>
          <p:spPr>
            <a:xfrm>
              <a:off x="6385560" y="2437386"/>
              <a:ext cx="5212080" cy="461665"/>
            </a:xfrm>
            <a:prstGeom prst="rect">
              <a:avLst/>
            </a:prstGeom>
            <a:noFill/>
          </p:spPr>
          <p:txBody>
            <a:bodyPr wrap="square" lIns="182880" rtlCol="0">
              <a:spAutoFit/>
            </a:bodyPr>
            <a:lstStyle/>
            <a:p>
              <a:pPr marL="274320" lvl="1" indent="-274320" defTabSz="685800">
                <a:spcAft>
                  <a:spcPts val="1200"/>
                </a:spcAft>
                <a:buFont typeface="Wingdings" panose="05000000000000000000" pitchFamily="2" charset="2"/>
                <a:buChar char="§"/>
                <a:defRPr/>
              </a:pPr>
              <a:endParaRPr lang="en-US" sz="2400" dirty="0">
                <a:solidFill>
                  <a:srgbClr val="00529B"/>
                </a:solidFill>
                <a:cs typeface="Arial" panose="020B0604020202020204" pitchFamily="34" charset="0"/>
              </a:endParaRPr>
            </a:p>
          </p:txBody>
        </p:sp>
      </p:grpSp>
      <p:sp>
        <p:nvSpPr>
          <p:cNvPr id="12" name="Content Placeholder 11">
            <a:extLst>
              <a:ext uri="{FF2B5EF4-FFF2-40B4-BE49-F238E27FC236}">
                <a16:creationId xmlns:a16="http://schemas.microsoft.com/office/drawing/2014/main" id="{C001DBB5-0C1C-4ACE-8B0F-3530163680AB}"/>
              </a:ext>
            </a:extLst>
          </p:cNvPr>
          <p:cNvSpPr>
            <a:spLocks noGrp="1"/>
          </p:cNvSpPr>
          <p:nvPr>
            <p:ph sz="quarter" idx="14"/>
          </p:nvPr>
        </p:nvSpPr>
        <p:spPr>
          <a:xfrm>
            <a:off x="6440108" y="1353552"/>
            <a:ext cx="5119688" cy="4626084"/>
          </a:xfrm>
        </p:spPr>
        <p:txBody>
          <a:bodyPr>
            <a:normAutofit/>
          </a:bodyPr>
          <a:lstStyle/>
          <a:p>
            <a:pPr marL="0" indent="0" algn="ctr">
              <a:spcAft>
                <a:spcPts val="1200"/>
              </a:spcAft>
              <a:buNone/>
            </a:pPr>
            <a:r>
              <a:rPr lang="es-MX" sz="2400" b="1" dirty="0">
                <a:solidFill>
                  <a:schemeClr val="bg1"/>
                </a:solidFill>
                <a:latin typeface="+mn-lt"/>
              </a:rPr>
              <a:t>Si no califica en </a:t>
            </a:r>
            <a:br>
              <a:rPr lang="es-MX" sz="2400" b="1" dirty="0">
                <a:solidFill>
                  <a:schemeClr val="bg1"/>
                </a:solidFill>
                <a:latin typeface="+mn-lt"/>
              </a:rPr>
            </a:br>
            <a:r>
              <a:rPr lang="es-MX" sz="2400" b="1" dirty="0">
                <a:solidFill>
                  <a:schemeClr val="bg1"/>
                </a:solidFill>
                <a:latin typeface="+mn-lt"/>
              </a:rPr>
              <a:t>forma automática, debe</a:t>
            </a:r>
            <a:r>
              <a:rPr lang="en-US" sz="2400" b="1" dirty="0">
                <a:solidFill>
                  <a:schemeClr val="bg1"/>
                </a:solidFill>
                <a:latin typeface="+mn-lt"/>
              </a:rPr>
              <a:t>:</a:t>
            </a:r>
          </a:p>
          <a:p>
            <a:pPr marL="274320" lvl="1" defTabSz="685800">
              <a:spcBef>
                <a:spcPts val="1200"/>
              </a:spcBef>
              <a:buFont typeface="Wingdings" panose="05000000000000000000" pitchFamily="2" charset="2"/>
              <a:buChar char="§"/>
              <a:defRPr/>
            </a:pPr>
            <a:r>
              <a:rPr lang="en-US" sz="2400" dirty="0" err="1">
                <a:solidFill>
                  <a:srgbClr val="00529B"/>
                </a:solidFill>
                <a:latin typeface="+mn-lt"/>
              </a:rPr>
              <a:t>Solicitar</a:t>
            </a:r>
            <a:r>
              <a:rPr lang="en-US" sz="2400" dirty="0">
                <a:solidFill>
                  <a:srgbClr val="00529B"/>
                </a:solidFill>
                <a:latin typeface="+mn-lt"/>
              </a:rPr>
              <a:t> </a:t>
            </a:r>
            <a:r>
              <a:rPr lang="en-US" sz="2400" dirty="0" err="1">
                <a:solidFill>
                  <a:srgbClr val="00529B"/>
                </a:solidFill>
                <a:latin typeface="+mn-lt"/>
              </a:rPr>
              <a:t>en</a:t>
            </a:r>
            <a:r>
              <a:rPr lang="en-US" sz="2400" dirty="0">
                <a:solidFill>
                  <a:srgbClr val="00529B"/>
                </a:solidFill>
                <a:latin typeface="+mn-lt"/>
              </a:rPr>
              <a:t> </a:t>
            </a:r>
            <a:r>
              <a:rPr lang="en-US" sz="2400" dirty="0" err="1">
                <a:solidFill>
                  <a:srgbClr val="00529B"/>
                </a:solidFill>
                <a:latin typeface="+mn-lt"/>
              </a:rPr>
              <a:t>línea</a:t>
            </a:r>
            <a:r>
              <a:rPr lang="en-US" sz="2400" dirty="0">
                <a:solidFill>
                  <a:srgbClr val="00529B"/>
                </a:solidFill>
                <a:latin typeface="+mn-lt"/>
              </a:rPr>
              <a:t> </a:t>
            </a:r>
            <a:r>
              <a:rPr lang="en-US" sz="2400" dirty="0" err="1">
                <a:solidFill>
                  <a:srgbClr val="00529B"/>
                </a:solidFill>
                <a:latin typeface="+mn-lt"/>
              </a:rPr>
              <a:t>en</a:t>
            </a:r>
            <a:r>
              <a:rPr lang="en-US" sz="2400" dirty="0">
                <a:solidFill>
                  <a:srgbClr val="00529B"/>
                </a:solidFill>
                <a:latin typeface="+mn-lt"/>
              </a:rPr>
              <a:t> </a:t>
            </a:r>
            <a:r>
              <a:rPr lang="en-US" sz="2400" dirty="0">
                <a:solidFill>
                  <a:srgbClr val="00529B"/>
                </a:solidFill>
                <a:latin typeface="+mn-lt"/>
                <a:hlinkClick r:id="rId4">
                  <a:extLst>
                    <a:ext uri="{A12FA001-AC4F-418D-AE19-62706E023703}">
                      <ahyp:hlinkClr xmlns:ahyp="http://schemas.microsoft.com/office/drawing/2018/hyperlinkcolor" val="tx"/>
                    </a:ext>
                  </a:extLst>
                </a:hlinkClick>
              </a:rPr>
              <a:t>SSA.gov/medicare/part-d-extra-help</a:t>
            </a:r>
            <a:r>
              <a:rPr lang="en-US" sz="2400" dirty="0">
                <a:solidFill>
                  <a:srgbClr val="00529B"/>
                </a:solidFill>
                <a:latin typeface="+mn-lt"/>
              </a:rPr>
              <a:t> </a:t>
            </a:r>
            <a:r>
              <a:rPr lang="es-MX" sz="2400" dirty="0">
                <a:solidFill>
                  <a:srgbClr val="00529B"/>
                </a:solidFill>
                <a:latin typeface="+mn-lt"/>
              </a:rPr>
              <a:t>Llamar a Seguridad Social al </a:t>
            </a:r>
            <a:r>
              <a:rPr lang="en-US" sz="2400" dirty="0">
                <a:solidFill>
                  <a:srgbClr val="00529B"/>
                </a:solidFill>
                <a:latin typeface="+mn-lt"/>
              </a:rPr>
              <a:t>1-800-772-1213; TTY: 1-800-325-0778, </a:t>
            </a:r>
            <a:r>
              <a:rPr lang="es-MX" sz="2400" dirty="0">
                <a:solidFill>
                  <a:srgbClr val="00529B"/>
                </a:solidFill>
                <a:latin typeface="+mn-lt"/>
              </a:rPr>
              <a:t>y preguntar por la "Solicitud de Ayuda para Pagar los Costos de Planes de Medicamentos Recetados de Medicare</a:t>
            </a:r>
            <a:r>
              <a:rPr lang="en-US" sz="2400" dirty="0">
                <a:solidFill>
                  <a:srgbClr val="00529B"/>
                </a:solidFill>
                <a:latin typeface="+mn-lt"/>
              </a:rPr>
              <a:t>” (SSA-1020)</a:t>
            </a:r>
          </a:p>
          <a:p>
            <a:endParaRPr lang="en-US" sz="2400" b="1" dirty="0">
              <a:solidFill>
                <a:schemeClr val="bg1"/>
              </a:solidFill>
              <a:latin typeface="+mn-lt"/>
            </a:endParaRPr>
          </a:p>
          <a:p>
            <a:endParaRPr lang="en-US" sz="2400" dirty="0">
              <a:latin typeface="+mn-lt"/>
            </a:endParaRPr>
          </a:p>
        </p:txBody>
      </p:sp>
      <p:sp>
        <p:nvSpPr>
          <p:cNvPr id="10" name="Slide Number Placeholder 9">
            <a:extLst>
              <a:ext uri="{FF2B5EF4-FFF2-40B4-BE49-F238E27FC236}">
                <a16:creationId xmlns:a16="http://schemas.microsoft.com/office/drawing/2014/main" id="{5C4B3712-093F-4136-B8DD-D912F200F82D}"/>
              </a:ext>
            </a:extLst>
          </p:cNvPr>
          <p:cNvSpPr>
            <a:spLocks noGrp="1"/>
          </p:cNvSpPr>
          <p:nvPr>
            <p:ph type="sldNum" sz="quarter" idx="12"/>
          </p:nvPr>
        </p:nvSpPr>
        <p:spPr/>
        <p:txBody>
          <a:bodyPr/>
          <a:lstStyle/>
          <a:p>
            <a:fld id="{48F63A3B-78C7-47BE-AE5E-E10140E04643}" type="slidenum">
              <a:rPr lang="en-US" smtClean="0"/>
              <a:pPr/>
              <a:t>98</a:t>
            </a:fld>
            <a:endParaRPr lang="en-US" dirty="0"/>
          </a:p>
        </p:txBody>
      </p:sp>
      <p:sp>
        <p:nvSpPr>
          <p:cNvPr id="3" name="Footer Placeholder 2"/>
          <p:cNvSpPr>
            <a:spLocks noGrp="1"/>
          </p:cNvSpPr>
          <p:nvPr>
            <p:ph type="ftr" sz="quarter" idx="11"/>
          </p:nvPr>
        </p:nvSpPr>
        <p:spPr/>
        <p:txBody>
          <a:bodyPr/>
          <a:lstStyle/>
          <a:p>
            <a:r>
              <a:rPr lang="en-US" dirty="0" err="1"/>
              <a:t>Comenzando</a:t>
            </a:r>
            <a:r>
              <a:rPr lang="en-US" dirty="0"/>
              <a:t> con Medicare</a:t>
            </a:r>
          </a:p>
        </p:txBody>
      </p:sp>
      <p:sp>
        <p:nvSpPr>
          <p:cNvPr id="2" name="Date Placeholder 1"/>
          <p:cNvSpPr>
            <a:spLocks noGrp="1"/>
          </p:cNvSpPr>
          <p:nvPr>
            <p:ph type="dt" sz="half" idx="10"/>
          </p:nvPr>
        </p:nvSpPr>
        <p:spPr/>
        <p:txBody>
          <a:bodyPr/>
          <a:lstStyle/>
          <a:p>
            <a:r>
              <a:rPr lang="en-US" dirty="0"/>
              <a:t>Mayo de 2023</a:t>
            </a:r>
          </a:p>
        </p:txBody>
      </p:sp>
    </p:spTree>
    <p:custDataLst>
      <p:tags r:id="rId1"/>
    </p:custDataLst>
    <p:extLst>
      <p:ext uri="{BB962C8B-B14F-4D97-AF65-F5344CB8AC3E}">
        <p14:creationId xmlns:p14="http://schemas.microsoft.com/office/powerpoint/2010/main" val="286680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¿Qué es Medicaid?</a:t>
            </a:r>
          </a:p>
        </p:txBody>
      </p:sp>
      <p:sp>
        <p:nvSpPr>
          <p:cNvPr id="5" name="Content Placeholder 4"/>
          <p:cNvSpPr>
            <a:spLocks noGrp="1"/>
          </p:cNvSpPr>
          <p:nvPr>
            <p:ph idx="4294967295"/>
          </p:nvPr>
        </p:nvSpPr>
        <p:spPr>
          <a:xfrm>
            <a:off x="643976" y="1547728"/>
            <a:ext cx="5978203" cy="4603826"/>
          </a:xfrm>
        </p:spPr>
        <p:txBody>
          <a:bodyPr>
            <a:noAutofit/>
          </a:bodyPr>
          <a:lstStyle/>
          <a:p>
            <a:pPr marL="347472" lvl="0" indent="-347472" defTabSz="685800">
              <a:lnSpc>
                <a:spcPct val="100000"/>
              </a:lnSpc>
              <a:spcBef>
                <a:spcPts val="0"/>
              </a:spcBef>
              <a:spcAft>
                <a:spcPts val="1200"/>
              </a:spcAft>
            </a:pPr>
            <a:r>
              <a:rPr lang="es-US" sz="2000" dirty="0">
                <a:solidFill>
                  <a:srgbClr val="00529B"/>
                </a:solidFill>
              </a:rPr>
              <a:t>Medicaid es un programa conjunto estatal </a:t>
            </a:r>
            <a:br>
              <a:rPr lang="es-US" sz="2000" dirty="0">
                <a:solidFill>
                  <a:srgbClr val="00529B"/>
                </a:solidFill>
              </a:rPr>
            </a:br>
            <a:r>
              <a:rPr lang="es-US" sz="2000" dirty="0">
                <a:solidFill>
                  <a:srgbClr val="00529B"/>
                </a:solidFill>
              </a:rPr>
              <a:t>y federal.</a:t>
            </a:r>
          </a:p>
          <a:p>
            <a:pPr marL="347472" lvl="0" indent="-347472" defTabSz="685800">
              <a:lnSpc>
                <a:spcPct val="100000"/>
              </a:lnSpc>
              <a:spcBef>
                <a:spcPts val="0"/>
              </a:spcBef>
              <a:spcAft>
                <a:spcPts val="1200"/>
              </a:spcAft>
            </a:pPr>
            <a:r>
              <a:rPr lang="es-US" sz="2000" dirty="0">
                <a:solidFill>
                  <a:srgbClr val="00529B"/>
                </a:solidFill>
              </a:rPr>
              <a:t>Ayuda a pagar los costos de atención médica para personas con ingresos y recursos limitados, o cuyos gastos médicos exceden sus ingresos y recursos disponibles</a:t>
            </a:r>
          </a:p>
          <a:p>
            <a:pPr marL="347472" lvl="0" indent="-347472" defTabSz="685800">
              <a:lnSpc>
                <a:spcPct val="100000"/>
              </a:lnSpc>
              <a:spcBef>
                <a:spcPts val="0"/>
              </a:spcBef>
              <a:spcAft>
                <a:spcPts val="1200"/>
              </a:spcAft>
            </a:pPr>
            <a:r>
              <a:rPr lang="es-US" sz="2000" dirty="0">
                <a:solidFill>
                  <a:srgbClr val="00529B"/>
                </a:solidFill>
              </a:rPr>
              <a:t>Algunas personas califican para Medicare </a:t>
            </a:r>
            <a:br>
              <a:rPr lang="es-US" sz="2000" dirty="0">
                <a:solidFill>
                  <a:srgbClr val="00529B"/>
                </a:solidFill>
              </a:rPr>
            </a:br>
            <a:r>
              <a:rPr lang="es-US" sz="2000" dirty="0">
                <a:solidFill>
                  <a:srgbClr val="00529B"/>
                </a:solidFill>
              </a:rPr>
              <a:t>y Medicaid.</a:t>
            </a:r>
          </a:p>
          <a:p>
            <a:pPr marL="347472" lvl="0" indent="-347472" defTabSz="685800">
              <a:lnSpc>
                <a:spcPct val="100000"/>
              </a:lnSpc>
              <a:spcBef>
                <a:spcPts val="0"/>
              </a:spcBef>
              <a:spcAft>
                <a:spcPts val="1200"/>
              </a:spcAft>
            </a:pPr>
            <a:r>
              <a:rPr lang="es-US" sz="2000" dirty="0">
                <a:solidFill>
                  <a:srgbClr val="00529B"/>
                </a:solidFill>
              </a:rPr>
              <a:t>Puede cubrir servicios que Medicare no puede cubrir o puede cubrir de manera parcial, como cuidado en un asilo de ancianos, cuidado personal, y servicios basados en el hogar y </a:t>
            </a:r>
            <a:br>
              <a:rPr lang="es-US" sz="2000" dirty="0">
                <a:solidFill>
                  <a:srgbClr val="00529B"/>
                </a:solidFill>
              </a:rPr>
            </a:br>
            <a:r>
              <a:rPr lang="es-US" sz="2000" dirty="0">
                <a:solidFill>
                  <a:srgbClr val="00529B"/>
                </a:solidFill>
              </a:rPr>
              <a:t>la comunidad.</a:t>
            </a:r>
          </a:p>
        </p:txBody>
      </p:sp>
      <p:sp>
        <p:nvSpPr>
          <p:cNvPr id="80" name="Content Placeholder 4" descr="Cuadro de texto: En 2021,  Medicaid proporcionó cobertura de salud a: ">
            <a:extLst>
              <a:ext uri="{FF2B5EF4-FFF2-40B4-BE49-F238E27FC236}">
                <a16:creationId xmlns:a16="http://schemas.microsoft.com/office/drawing/2014/main" id="{849CC0A9-B666-4BD1-90E8-C84D0616BEF2}"/>
              </a:ext>
            </a:extLst>
          </p:cNvPr>
          <p:cNvSpPr txBox="1">
            <a:spLocks/>
          </p:cNvSpPr>
          <p:nvPr/>
        </p:nvSpPr>
        <p:spPr>
          <a:xfrm>
            <a:off x="6622179" y="1095090"/>
            <a:ext cx="5046882" cy="809525"/>
          </a:xfrm>
          <a:prstGeom prst="rect">
            <a:avLst/>
          </a:prstGeom>
          <a:solidFill>
            <a:schemeClr val="accent4">
              <a:lumMod val="20000"/>
              <a:lumOff val="80000"/>
            </a:schemeClr>
          </a:solidFill>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ts val="2000"/>
              </a:lnSpc>
              <a:spcBef>
                <a:spcPts val="1200"/>
              </a:spcBef>
              <a:buNone/>
            </a:pPr>
            <a:r>
              <a:rPr lang="es-US" sz="2000" b="1" dirty="0">
                <a:solidFill>
                  <a:srgbClr val="00529B"/>
                </a:solidFill>
              </a:rPr>
              <a:t>En enero de 2023, Medicaid proporcionó cobertura de salud a:</a:t>
            </a:r>
          </a:p>
        </p:txBody>
      </p:sp>
      <p:sp>
        <p:nvSpPr>
          <p:cNvPr id="7" name="Rectangle 6">
            <a:extLst>
              <a:ext uri="{FF2B5EF4-FFF2-40B4-BE49-F238E27FC236}">
                <a16:creationId xmlns:a16="http://schemas.microsoft.com/office/drawing/2014/main" id="{A4A923B5-BAC2-478A-9C87-337064892FDF}"/>
              </a:ext>
              <a:ext uri="{C183D7F6-B498-43B3-948B-1728B52AA6E4}">
                <adec:decorative xmlns:adec="http://schemas.microsoft.com/office/drawing/2017/decorative" val="1"/>
              </a:ext>
            </a:extLst>
          </p:cNvPr>
          <p:cNvSpPr/>
          <p:nvPr/>
        </p:nvSpPr>
        <p:spPr>
          <a:xfrm>
            <a:off x="6622179" y="1841857"/>
            <a:ext cx="5046882" cy="456247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nvGrpSpPr>
          <p:cNvPr id="22" name="Group 21" descr="Gráfico circular que muestra las categorías de los 84.4 millones de personas con cobertura de Medicaid. Esas categorías son: Padres, niños, personas con discapacidades, personas mayores y personas embarazadas.">
            <a:extLst>
              <a:ext uri="{FF2B5EF4-FFF2-40B4-BE49-F238E27FC236}">
                <a16:creationId xmlns:a16="http://schemas.microsoft.com/office/drawing/2014/main" id="{20762661-A35C-45FE-AA4E-75F7679A70E0}"/>
              </a:ext>
            </a:extLst>
          </p:cNvPr>
          <p:cNvGrpSpPr/>
          <p:nvPr/>
        </p:nvGrpSpPr>
        <p:grpSpPr>
          <a:xfrm>
            <a:off x="6831710" y="1894813"/>
            <a:ext cx="4627820" cy="4456562"/>
            <a:chOff x="3642711" y="2028083"/>
            <a:chExt cx="4627820" cy="4456562"/>
          </a:xfrm>
        </p:grpSpPr>
        <p:pic>
          <p:nvPicPr>
            <p:cNvPr id="23" name="Picture 22">
              <a:extLst>
                <a:ext uri="{FF2B5EF4-FFF2-40B4-BE49-F238E27FC236}">
                  <a16:creationId xmlns:a16="http://schemas.microsoft.com/office/drawing/2014/main" id="{A0FF5B83-0DB9-46B9-A5B4-9525A7A4CCE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8238" y="2028083"/>
              <a:ext cx="4462659" cy="4456562"/>
            </a:xfrm>
            <a:prstGeom prst="rect">
              <a:avLst/>
            </a:prstGeom>
          </p:spPr>
        </p:pic>
        <p:sp>
          <p:nvSpPr>
            <p:cNvPr id="24" name="TextBox 23">
              <a:extLst>
                <a:ext uri="{FF2B5EF4-FFF2-40B4-BE49-F238E27FC236}">
                  <a16:creationId xmlns:a16="http://schemas.microsoft.com/office/drawing/2014/main" id="{03032D8B-539A-4898-9630-E0281CB08782}"/>
                </a:ext>
              </a:extLst>
            </p:cNvPr>
            <p:cNvSpPr txBox="1"/>
            <p:nvPr/>
          </p:nvSpPr>
          <p:spPr>
            <a:xfrm>
              <a:off x="5213653" y="5475657"/>
              <a:ext cx="1528439" cy="584775"/>
            </a:xfrm>
            <a:prstGeom prst="rect">
              <a:avLst/>
            </a:prstGeom>
            <a:noFill/>
          </p:spPr>
          <p:txBody>
            <a:bodyPr wrap="square" rtlCol="0">
              <a:spAutoFit/>
            </a:bodyPr>
            <a:lstStyle/>
            <a:p>
              <a:pPr algn="ctr"/>
              <a:r>
                <a:rPr lang="es-US" sz="1600" dirty="0"/>
                <a:t>Personas con</a:t>
              </a:r>
              <a:br>
                <a:rPr lang="es-US" sz="1600" dirty="0"/>
              </a:br>
              <a:r>
                <a:rPr lang="es-US" sz="1600" dirty="0"/>
                <a:t>discapacidades</a:t>
              </a:r>
            </a:p>
          </p:txBody>
        </p:sp>
        <p:sp>
          <p:nvSpPr>
            <p:cNvPr id="25" name="TextBox 24">
              <a:extLst>
                <a:ext uri="{FF2B5EF4-FFF2-40B4-BE49-F238E27FC236}">
                  <a16:creationId xmlns:a16="http://schemas.microsoft.com/office/drawing/2014/main" id="{68B44F17-6B7C-4DEB-B5CC-2EFDBC8D5F95}"/>
                </a:ext>
              </a:extLst>
            </p:cNvPr>
            <p:cNvSpPr txBox="1"/>
            <p:nvPr/>
          </p:nvSpPr>
          <p:spPr>
            <a:xfrm>
              <a:off x="4200389" y="2601192"/>
              <a:ext cx="1528439" cy="646331"/>
            </a:xfrm>
            <a:prstGeom prst="rect">
              <a:avLst/>
            </a:prstGeom>
            <a:noFill/>
          </p:spPr>
          <p:txBody>
            <a:bodyPr wrap="square" rtlCol="0">
              <a:spAutoFit/>
            </a:bodyPr>
            <a:lstStyle/>
            <a:p>
              <a:pPr algn="ctr"/>
              <a:r>
                <a:rPr lang="es-US" dirty="0"/>
                <a:t>Mujeres</a:t>
              </a:r>
              <a:endParaRPr lang="es-US" sz="2000" dirty="0"/>
            </a:p>
            <a:p>
              <a:pPr algn="ctr"/>
              <a:r>
                <a:rPr lang="es-US" dirty="0"/>
                <a:t>embarazadas</a:t>
              </a:r>
              <a:endParaRPr lang="es-US" sz="2000" dirty="0"/>
            </a:p>
          </p:txBody>
        </p:sp>
        <p:sp>
          <p:nvSpPr>
            <p:cNvPr id="26" name="TextBox 25">
              <a:extLst>
                <a:ext uri="{FF2B5EF4-FFF2-40B4-BE49-F238E27FC236}">
                  <a16:creationId xmlns:a16="http://schemas.microsoft.com/office/drawing/2014/main" id="{0C0FC42C-46B7-438D-B6FC-795545313CD9}"/>
                </a:ext>
              </a:extLst>
            </p:cNvPr>
            <p:cNvSpPr txBox="1"/>
            <p:nvPr/>
          </p:nvSpPr>
          <p:spPr>
            <a:xfrm>
              <a:off x="3642711" y="4519835"/>
              <a:ext cx="1528439" cy="400110"/>
            </a:xfrm>
            <a:prstGeom prst="rect">
              <a:avLst/>
            </a:prstGeom>
            <a:noFill/>
          </p:spPr>
          <p:txBody>
            <a:bodyPr wrap="square" rtlCol="0">
              <a:spAutoFit/>
            </a:bodyPr>
            <a:lstStyle/>
            <a:p>
              <a:pPr algn="ctr"/>
              <a:r>
                <a:rPr lang="es-US" sz="2000"/>
                <a:t>Adultos mayores</a:t>
              </a:r>
            </a:p>
          </p:txBody>
        </p:sp>
        <p:sp>
          <p:nvSpPr>
            <p:cNvPr id="27" name="TextBox 26">
              <a:extLst>
                <a:ext uri="{FF2B5EF4-FFF2-40B4-BE49-F238E27FC236}">
                  <a16:creationId xmlns:a16="http://schemas.microsoft.com/office/drawing/2014/main" id="{261ADACB-4811-4B5F-907A-D07271F2F84F}"/>
                </a:ext>
              </a:extLst>
            </p:cNvPr>
            <p:cNvSpPr txBox="1"/>
            <p:nvPr/>
          </p:nvSpPr>
          <p:spPr>
            <a:xfrm>
              <a:off x="6178137" y="2702110"/>
              <a:ext cx="1528439" cy="400110"/>
            </a:xfrm>
            <a:prstGeom prst="rect">
              <a:avLst/>
            </a:prstGeom>
            <a:noFill/>
          </p:spPr>
          <p:txBody>
            <a:bodyPr wrap="square" rtlCol="0">
              <a:spAutoFit/>
            </a:bodyPr>
            <a:lstStyle/>
            <a:p>
              <a:pPr algn="ctr"/>
              <a:r>
                <a:rPr lang="es-US" sz="2000">
                  <a:solidFill>
                    <a:schemeClr val="bg1"/>
                  </a:solidFill>
                </a:rPr>
                <a:t>Padres</a:t>
              </a:r>
            </a:p>
          </p:txBody>
        </p:sp>
        <p:sp>
          <p:nvSpPr>
            <p:cNvPr id="28" name="TextBox 27">
              <a:extLst>
                <a:ext uri="{FF2B5EF4-FFF2-40B4-BE49-F238E27FC236}">
                  <a16:creationId xmlns:a16="http://schemas.microsoft.com/office/drawing/2014/main" id="{E7DE3165-A590-421E-9E67-A09B52A68993}"/>
                </a:ext>
              </a:extLst>
            </p:cNvPr>
            <p:cNvSpPr txBox="1"/>
            <p:nvPr/>
          </p:nvSpPr>
          <p:spPr>
            <a:xfrm>
              <a:off x="6742092" y="4512240"/>
              <a:ext cx="1528439" cy="400110"/>
            </a:xfrm>
            <a:prstGeom prst="rect">
              <a:avLst/>
            </a:prstGeom>
            <a:noFill/>
          </p:spPr>
          <p:txBody>
            <a:bodyPr wrap="square" rtlCol="0">
              <a:spAutoFit/>
            </a:bodyPr>
            <a:lstStyle/>
            <a:p>
              <a:pPr algn="ctr"/>
              <a:r>
                <a:rPr lang="es-US" sz="2000">
                  <a:solidFill>
                    <a:schemeClr val="bg1"/>
                  </a:solidFill>
                </a:rPr>
                <a:t>Niños</a:t>
              </a:r>
            </a:p>
          </p:txBody>
        </p:sp>
        <p:sp>
          <p:nvSpPr>
            <p:cNvPr id="29" name="TextBox 28">
              <a:extLst>
                <a:ext uri="{FF2B5EF4-FFF2-40B4-BE49-F238E27FC236}">
                  <a16:creationId xmlns:a16="http://schemas.microsoft.com/office/drawing/2014/main" id="{2E47442D-E809-4BED-8CB2-E20A519AC801}"/>
                </a:ext>
              </a:extLst>
            </p:cNvPr>
            <p:cNvSpPr txBox="1"/>
            <p:nvPr/>
          </p:nvSpPr>
          <p:spPr>
            <a:xfrm>
              <a:off x="4996776" y="3527355"/>
              <a:ext cx="1945581" cy="1200329"/>
            </a:xfrm>
            <a:prstGeom prst="rect">
              <a:avLst/>
            </a:prstGeom>
            <a:noFill/>
          </p:spPr>
          <p:txBody>
            <a:bodyPr wrap="square" rtlCol="0">
              <a:spAutoFit/>
            </a:bodyPr>
            <a:lstStyle/>
            <a:p>
              <a:pPr lvl="0" algn="ctr"/>
              <a:r>
                <a:rPr lang="es-US" sz="2400" dirty="0">
                  <a:solidFill>
                    <a:srgbClr val="203864"/>
                  </a:solidFill>
                </a:rPr>
                <a:t>93</a:t>
              </a:r>
              <a:br>
                <a:rPr lang="es-US" sz="2400" dirty="0">
                  <a:solidFill>
                    <a:srgbClr val="4472C4">
                      <a:lumMod val="50000"/>
                    </a:srgbClr>
                  </a:solidFill>
                </a:rPr>
              </a:br>
              <a:r>
                <a:rPr lang="es-US" sz="2400" dirty="0">
                  <a:solidFill>
                    <a:srgbClr val="4472C4">
                      <a:lumMod val="50000"/>
                    </a:srgbClr>
                  </a:solidFill>
                </a:rPr>
                <a:t>millones</a:t>
              </a:r>
              <a:br>
                <a:rPr lang="es-US" sz="2400" dirty="0">
                  <a:solidFill>
                    <a:srgbClr val="4472C4">
                      <a:lumMod val="50000"/>
                    </a:srgbClr>
                  </a:solidFill>
                </a:rPr>
              </a:br>
              <a:r>
                <a:rPr lang="es-US" sz="2400" dirty="0">
                  <a:solidFill>
                    <a:srgbClr val="4472C4">
                      <a:lumMod val="50000"/>
                    </a:srgbClr>
                  </a:solidFill>
                </a:rPr>
                <a:t>de personas</a:t>
              </a:r>
            </a:p>
          </p:txBody>
        </p:sp>
      </p:grpSp>
      <p:sp>
        <p:nvSpPr>
          <p:cNvPr id="8" name="Slide Number Placeholder 7">
            <a:extLst>
              <a:ext uri="{FF2B5EF4-FFF2-40B4-BE49-F238E27FC236}">
                <a16:creationId xmlns:a16="http://schemas.microsoft.com/office/drawing/2014/main" id="{6B544335-74AC-4975-A660-E71ADEB8BCAA}"/>
              </a:ext>
            </a:extLst>
          </p:cNvPr>
          <p:cNvSpPr>
            <a:spLocks noGrp="1"/>
          </p:cNvSpPr>
          <p:nvPr>
            <p:ph type="sldNum" sz="quarter" idx="12"/>
          </p:nvPr>
        </p:nvSpPr>
        <p:spPr/>
        <p:txBody>
          <a:bodyPr/>
          <a:lstStyle/>
          <a:p>
            <a:fld id="{48F63A3B-78C7-47BE-AE5E-E10140E04643}" type="slidenum">
              <a:rPr lang="en-US" smtClean="0"/>
              <a:pPr/>
              <a:t>99</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Mayo de 2023</a:t>
            </a:r>
          </a:p>
        </p:txBody>
      </p:sp>
    </p:spTree>
    <p:custDataLst>
      <p:tags r:id="rId1"/>
    </p:custDataLst>
    <p:extLst>
      <p:ext uri="{BB962C8B-B14F-4D97-AF65-F5344CB8AC3E}">
        <p14:creationId xmlns:p14="http://schemas.microsoft.com/office/powerpoint/2010/main" val="414365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1.0&quot;&gt;&lt;object type=&quot;1&quot; unique_id=&quot;10001&quot;&gt;&lt;object type=&quot;2&quot; unique_id=&quot;17349&quot;&gt;&lt;object type=&quot;3&quot; unique_id=&quot;17350&quot;&gt;&lt;property id=&quot;20148&quot; value=&quot;5&quot;/&gt;&lt;property id=&quot;20300&quot; value=&quot;Slide 1 - &amp;quot;Getting Started with Medicare&amp;quot;&quot;/&gt;&lt;property id=&quot;20307&quot; value=&quot;359&quot;/&gt;&lt;/object&gt;&lt;object type=&quot;3&quot; unique_id=&quot;17351&quot;&gt;&lt;property id=&quot;20148&quot; value=&quot;5&quot;/&gt;&lt;property id=&quot;20300&quot; value=&quot;Slide 2 - &amp;quot;Contents&amp;quot;&quot;/&gt;&lt;property id=&quot;20307&quot; value=&quot;360&quot;/&gt;&lt;/object&gt;&lt;object type=&quot;3&quot; unique_id=&quot;17352&quot;&gt;&lt;property id=&quot;20148&quot; value=&quot;5&quot;/&gt;&lt;property id=&quot;20300&quot; value=&quot;Slide 3 - &amp;quot;Session Objectives&amp;quot;&quot;/&gt;&lt;property id=&quot;20307&quot; value=&quot;378&quot;/&gt;&lt;/object&gt;&lt;object type=&quot;3&quot; unique_id=&quot;17353&quot;&gt;&lt;property id=&quot;20148&quot; value=&quot;5&quot;/&gt;&lt;property id=&quot;20300&quot; value=&quot;Slide 4 - &amp;quot;Lesson 1&amp;quot;&quot;/&gt;&lt;property id=&quot;20307&quot; value=&quot;363&quot;/&gt;&lt;/object&gt;&lt;object type=&quot;3&quot; unique_id=&quot;17355&quot;&gt;&lt;property id=&quot;20148&quot; value=&quot;5&quot;/&gt;&lt;property id=&quot;20300&quot; value=&quot;Slide 24 - &amp;quot;Check Your Knowledge—Question 1&amp;quot;&quot;/&gt;&lt;property id=&quot;20307&quot; value=&quot;371&quot;/&gt;&lt;/object&gt;&lt;object type=&quot;3&quot; unique_id=&quot;17356&quot;&gt;&lt;property id=&quot;20148&quot; value=&quot;5&quot;/&gt;&lt;property id=&quot;20300&quot; value=&quot;Slide 25 - &amp;quot;Lesson 2&amp;quot;&quot;/&gt;&lt;property id=&quot;20307&quot; value=&quot;365&quot;/&gt;&lt;/object&gt;&lt;object type=&quot;3&quot; unique_id=&quot;17358&quot;&gt;&lt;property id=&quot;20148&quot; value=&quot;5&quot;/&gt;&lt;property id=&quot;20300&quot; value=&quot;Slide 41 - &amp;quot;Check Your Knowledge—Question 2&amp;quot;&quot;/&gt;&lt;property id=&quot;20307&quot; value=&quot;372&quot;/&gt;&lt;/object&gt;&lt;object type=&quot;3&quot; unique_id=&quot;17359&quot;&gt;&lt;property id=&quot;20148&quot; value=&quot;5&quot;/&gt;&lt;property id=&quot;20300&quot; value=&quot;Slide 43 - &amp;quot;Lesson 3&amp;quot;&quot;/&gt;&lt;property id=&quot;20307&quot; value=&quot;367&quot;/&gt;&lt;/object&gt;&lt;object type=&quot;3&quot; unique_id=&quot;17361&quot;&gt;&lt;property id=&quot;20148&quot; value=&quot;5&quot;/&gt;&lt;property id=&quot;20300&quot; value=&quot;Slide 49 - &amp;quot;Check Your Knowledge—Question 4&amp;quot;&quot;/&gt;&lt;property id=&quot;20307&quot; value=&quot;373&quot;/&gt;&lt;/object&gt;&lt;object type=&quot;3&quot; unique_id=&quot;17362&quot;&gt;&lt;property id=&quot;20148&quot; value=&quot;5&quot;/&gt;&lt;property id=&quot;20300&quot; value=&quot;Slide 50 - &amp;quot;Lesson 4&amp;quot;&quot;/&gt;&lt;property id=&quot;20307&quot; value=&quot;369&quot;/&gt;&lt;/object&gt;&lt;object type=&quot;3&quot; unique_id=&quot;17364&quot;&gt;&lt;property id=&quot;20148&quot; value=&quot;5&quot;/&gt;&lt;property id=&quot;20300&quot; value=&quot;Slide 62 - &amp;quot;Check Your Knowledge—Question 5&amp;quot;&quot;/&gt;&lt;property id=&quot;20307&quot; value=&quot;374&quot;/&gt;&lt;/object&gt;&lt;object type=&quot;3&quot; unique_id=&quot;17365&quot;&gt;&lt;property id=&quot;20148&quot; value=&quot;5&quot;/&gt;&lt;property id=&quot;20300&quot; value=&quot;Slide 95 - &amp;quot;Acronyms (AB-IR)&amp;quot;&quot;/&gt;&lt;property id=&quot;20307&quot; value=&quot;375&quot;/&gt;&lt;/object&gt;&lt;object type=&quot;3&quot; unique_id=&quot;17366&quot;&gt;&lt;property id=&quot;20148&quot; value=&quot;5&quot;/&gt;&lt;property id=&quot;20300&quot; value=&quot;Slide 96 - &amp;quot;Acronyms (LI-RN)&amp;quot;&quot;/&gt;&lt;property id=&quot;20307&quot; value=&quot;377&quot;/&gt;&lt;/object&gt;&lt;object type=&quot;3&quot; unique_id=&quot;17367&quot;&gt;&lt;property id=&quot;20148&quot; value=&quot;5&quot;/&gt;&lt;property id=&quot;20300&quot; value=&quot;Slide 97 - &amp;quot;Acronyms (RR-VA)&amp;quot;&quot;/&gt;&lt;property id=&quot;20307&quot; value=&quot;376&quot;/&gt;&lt;/object&gt;&lt;object type=&quot;3&quot; unique_id=&quot;17434&quot;&gt;&lt;property id=&quot;20148&quot; value=&quot;5&quot;/&gt;&lt;property id=&quot;20300&quot; value=&quot;Slide 5 - &amp;quot;Medicare&amp;quot;&quot;/&gt;&lt;property id=&quot;20307&quot; value=&quot;391&quot;/&gt;&lt;/object&gt;&lt;object type=&quot;3&quot; unique_id=&quot;17435&quot;&gt;&lt;property id=&quot;20148&quot; value=&quot;5&quot;/&gt;&lt;property id=&quot;20300&quot; value=&quot;Slide 6 - &amp;quot;What Agencies are Responsible for Medicare?&amp;quot;&quot;/&gt;&lt;property id=&quot;20307&quot; value=&quot;392&quot;/&gt;&lt;/object&gt;&lt;object type=&quot;3&quot; unique_id=&quot;17436&quot;&gt;&lt;property id=&quot;20148&quot; value=&quot;5&quot;/&gt;&lt;property id=&quot;20300&quot; value=&quot;Slide 7 - &amp;quot;What are the Parts of Medicare?&amp;quot;&quot;/&gt;&lt;property id=&quot;20307&quot; value=&quot;393&quot;/&gt;&lt;/object&gt;&lt;object type=&quot;3&quot; unique_id=&quot;17437&quot;&gt;&lt;property id=&quot;20148&quot; value=&quot;5&quot;/&gt;&lt;property id=&quot;20300&quot; value=&quot;Slide 8 - &amp;quot;Your Medicare Options&amp;quot;&quot;/&gt;&lt;property id=&quot;20307&quot; value=&quot;394&quot;/&gt;&lt;/object&gt;&lt;object type=&quot;3&quot; unique_id=&quot;17438&quot;&gt;&lt;property id=&quot;20148&quot; value=&quot;5&quot;/&gt;&lt;property id=&quot;20300&quot; value=&quot;Slide 9 - &amp;quot;Original Medicare vs. Medicare Advantage— Doctor and Hospital Choice&amp;quot;&quot;/&gt;&lt;property id=&quot;20307&quot; value=&quot;395&quot;/&gt;&lt;/object&gt;&lt;object type=&quot;3&quot; unique_id=&quot;17439&quot;&gt;&lt;property id=&quot;20148&quot; value=&quot;5&quot;/&gt;&lt;property id=&quot;20300&quot; value=&quot;Slide 10 - &amp;quot;Original Medicare vs. Medicare Advantage—Cost &amp;quot;&quot;/&gt;&lt;property id=&quot;20307&quot; value=&quot;396&quot;/&gt;&lt;/object&gt;&lt;object type=&quot;3&quot; unique_id=&quot;17440&quot;&gt;&lt;property id=&quot;20148&quot; value=&quot;5&quot;/&gt;&lt;property id=&quot;20300&quot; value=&quot;Slide 11 - &amp;quot;Original Medicare vs. Medicare Advantage—Coverage &amp;quot;&quot;/&gt;&lt;property id=&quot;20307&quot; value=&quot;397&quot;/&gt;&lt;/object&gt;&lt;object type=&quot;3&quot; unique_id=&quot;17441&quot;&gt;&lt;property id=&quot;20148&quot; value=&quot;5&quot;/&gt;&lt;property id=&quot;20300&quot; value=&quot;Slide 12 - &amp;quot;Original Medicare vs.  Medicare Advantage—Foreign Travel &amp;quot;&quot;/&gt;&lt;property id=&quot;20307&quot; value=&quot;398&quot;/&gt;&lt;/object&gt;&lt;object type=&quot;3&quot; unique_id=&quot;17442&quot;&gt;&lt;property id=&quot;20148&quot; value=&quot;5&quot;/&gt;&lt;property id=&quot;20300&quot; value=&quot;Slide 13 - &amp;quot;Automatic Enrollment—Part A &amp;amp; Part B&amp;quot;&quot;/&gt;&lt;property id=&quot;20307&quot; value=&quot;399&quot;/&gt;&lt;/object&gt;&lt;object type=&quot;3&quot; unique_id=&quot;17443&quot;&gt;&lt;property id=&quot;20148&quot; value=&quot;5&quot;/&gt;&lt;property id=&quot;20300&quot; value=&quot;Slide 14 - &amp;quot;Your Medicare Card&amp;quot;&quot;/&gt;&lt;property id=&quot;20307&quot; value=&quot;400&quot;/&gt;&lt;/object&gt;&lt;object type=&quot;3&quot; unique_id=&quot;17444&quot;&gt;&lt;property id=&quot;20148&quot; value=&quot;5&quot;/&gt;&lt;property id=&quot;20300&quot; value=&quot;Slide 15 - &amp;quot;Some People Must Take Action to Enroll in Medicare&amp;quot;&quot;/&gt;&lt;property id=&quot;20307&quot; value=&quot;401&quot;/&gt;&lt;/object&gt;&lt;object type=&quot;3&quot; unique_id=&quot;17445&quot;&gt;&lt;property id=&quot;20148&quot; value=&quot;5&quot;/&gt;&lt;property id=&quot;20300&quot; value=&quot;Slide 16 - &amp;quot;When You Can Sign Up for Medicare&amp;quot;&quot;/&gt;&lt;property id=&quot;20307&quot; value=&quot;402&quot;/&gt;&lt;/object&gt;&lt;object type=&quot;3&quot; unique_id=&quot;17446&quot;&gt;&lt;property id=&quot;20148&quot; value=&quot;5&quot;/&gt;&lt;property id=&quot;20300&quot; value=&quot;Slide 17 - &amp;quot;Initial Enrollment Period (IEP)&amp;quot;&quot;/&gt;&lt;property id=&quot;20307&quot; value=&quot;403&quot;/&gt;&lt;/object&gt;&lt;object type=&quot;3&quot; unique_id=&quot;17447&quot;&gt;&lt;property id=&quot;20148&quot; value=&quot;5&quot;/&gt;&lt;property id=&quot;20300&quot; value=&quot;Slide 18 - &amp;quot;Special Enrollment Period (SEP)&amp;quot;&quot;/&gt;&lt;property id=&quot;20307&quot; value=&quot;404&quot;/&gt;&lt;/object&gt;&lt;object type=&quot;3&quot; unique_id=&quot;17448&quot;&gt;&lt;property id=&quot;20148&quot; value=&quot;5&quot;/&gt;&lt;property id=&quot;20300&quot; value=&quot;Slide 19 - &amp;quot;General Enrollment Period (GEP)&amp;quot;&quot;/&gt;&lt;property id=&quot;20307&quot; value=&quot;405&quot;/&gt;&lt;/object&gt;&lt;object type=&quot;3&quot; unique_id=&quot;17449&quot;&gt;&lt;property id=&quot;20148&quot; value=&quot;5&quot;/&gt;&lt;property id=&quot;20300&quot; value=&quot;Slide 20 - &amp;quot;Open Enrollment Period (OEP) for People with Medicare&amp;quot;&quot;/&gt;&lt;property id=&quot;20307&quot; value=&quot;406&quot;/&gt;&lt;/object&gt;&lt;object type=&quot;3&quot; unique_id=&quot;17450&quot;&gt;&lt;property id=&quot;20148&quot; value=&quot;5&quot;/&gt;&lt;property id=&quot;20300&quot; value=&quot;Slide 21 - &amp;quot;Medicare Advantage Open Enrollment Period (OEP)&amp;quot;&quot;/&gt;&lt;property id=&quot;20307&quot; value=&quot;407&quot;/&gt;&lt;/object&gt;&lt;object type=&quot;3&quot; unique_id=&quot;17451&quot;&gt;&lt;property id=&quot;20148&quot; value=&quot;5&quot;/&gt;&lt;property id=&quot;20300&quot; value=&quot;Slide 22 - &amp;quot;5-Star Special Enrollment Period (SEP)&amp;quot;&quot;/&gt;&lt;property id=&quot;20307&quot; value=&quot;408&quot;/&gt;&lt;/object&gt;&lt;object type=&quot;3&quot; unique_id=&quot;17452&quot;&gt;&lt;property id=&quot;20148&quot; value=&quot;5&quot;/&gt;&lt;property id=&quot;20300&quot; value=&quot;Slide 23 - &amp;quot;Other Medicare Special Enrollment Periods (SEPs)&amp;quot;&quot;/&gt;&lt;property id=&quot;20307&quot; value=&quot;409&quot;/&gt;&lt;/object&gt;&lt;object type=&quot;3&quot; unique_id=&quot;17453&quot;&gt;&lt;property id=&quot;20148&quot; value=&quot;5&quot;/&gt;&lt;property id=&quot;20300&quot; value=&quot;Slide 26 - &amp;quot;Part A (Hospital Insurance) Covers&amp;quot;&quot;/&gt;&lt;property id=&quot;20307&quot; value=&quot;387&quot;/&gt;&lt;/object&gt;&lt;object type=&quot;3&quot; unique_id=&quot;17454&quot;&gt;&lt;property id=&quot;20148&quot; value=&quot;5&quot;/&gt;&lt;property id=&quot;20300&quot; value=&quot;Slide 27 - &amp;quot;Part A (Hospital Insurance) Covers (continued)&amp;quot;&quot;/&gt;&lt;property id=&quot;20307&quot; value=&quot;410&quot;/&gt;&lt;/object&gt;&lt;object type=&quot;3&quot; unique_id=&quot;17455&quot;&gt;&lt;property id=&quot;20148&quot; value=&quot;5&quot;/&gt;&lt;property id=&quot;20300&quot; value=&quot;Slide 28 - &amp;quot;Paying for Part A&amp;quot;&quot;/&gt;&lt;property id=&quot;20307&quot; value=&quot;411&quot;/&gt;&lt;/object&gt;&lt;object type=&quot;3&quot; unique_id=&quot;17456&quot;&gt;&lt;property id=&quot;20148&quot; value=&quot;5&quot;/&gt;&lt;property id=&quot;20300&quot; value=&quot;Slide 29 - &amp;quot;2021 Part A—What You Pay in Original Medicare&amp;quot;&quot;/&gt;&lt;property id=&quot;20307&quot; value=&quot;412&quot;/&gt;&lt;/object&gt;&lt;object type=&quot;3&quot; unique_id=&quot;17457&quot;&gt;&lt;property id=&quot;20148&quot; value=&quot;5&quot;/&gt;&lt;property id=&quot;20300&quot; value=&quot;Slide 30 - &amp;quot;2021 Part A—What You Pay in Original Medicare (continued)&amp;quot;&quot;/&gt;&lt;property id=&quot;20307&quot; value=&quot;481&quot;/&gt;&lt;/object&gt;&lt;object type=&quot;3&quot; unique_id=&quot;17458&quot;&gt;&lt;property id=&quot;20148&quot; value=&quot;5&quot;/&gt;&lt;property id=&quot;20300&quot; value=&quot;Slide 31 - &amp;quot;Benefit Periods in Original Medicare&amp;quot;&quot;/&gt;&lt;property id=&quot;20307&quot; value=&quot;413&quot;/&gt;&lt;/object&gt;&lt;object type=&quot;3&quot; unique_id=&quot;17459&quot;&gt;&lt;property id=&quot;20148&quot; value=&quot;5&quot;/&gt;&lt;property id=&quot;20300&quot; value=&quot;Slide 32 - &amp;quot;Decision: Do I Need to Sign Up for Part A?&amp;quot;&quot;/&gt;&lt;property id=&quot;20307&quot; value=&quot;414&quot;/&gt;&lt;/object&gt;&lt;object type=&quot;3&quot; unique_id=&quot;17460&quot;&gt;&lt;property id=&quot;20148&quot; value=&quot;5&quot;/&gt;&lt;property id=&quot;20300&quot; value=&quot;Slide 33 - &amp;quot;Part B (Medical Insurance) Covers&amp;quot;&quot;/&gt;&lt;property id=&quot;20307&quot; value=&quot;415&quot;/&gt;&lt;/object&gt;&lt;object type=&quot;3&quot; unique_id=&quot;17461&quot;&gt;&lt;property id=&quot;20148&quot; value=&quot;5&quot;/&gt;&lt;property id=&quot;20300&quot; value=&quot;Slide 34 - &amp;quot;Part B—Preventive Services&amp;quot;&quot;/&gt;&lt;property id=&quot;20307&quot; value=&quot;416&quot;/&gt;&lt;/object&gt;&lt;object type=&quot;3&quot; unique_id=&quot;17462&quot;&gt;&lt;property id=&quot;20148&quot; value=&quot;5&quot;/&gt;&lt;property id=&quot;20300&quot; value=&quot;Slide 35 - &amp;quot;What’s Not Covered by Part A and Part B?&amp;quot;&quot;/&gt;&lt;property id=&quot;20307&quot; value=&quot;417&quot;/&gt;&lt;/object&gt;&lt;object type=&quot;3&quot; unique_id=&quot;17463&quot;&gt;&lt;property id=&quot;20148&quot; value=&quot;5&quot;/&gt;&lt;property id=&quot;20300&quot; value=&quot;Slide 36 - &amp;quot;What You Pay—2021 Part B Premiums&amp;quot;&quot;/&gt;&lt;property id=&quot;20307&quot; value=&quot;418&quot;/&gt;&lt;/object&gt;&lt;object type=&quot;3&quot; unique_id=&quot;17464&quot;&gt;&lt;property id=&quot;20148&quot; value=&quot;5&quot;/&gt;&lt;property id=&quot;20300&quot; value=&quot;Slide 37 - &amp;quot;Monthly Part B Standard Premium—Income-Related Monthly Adjustment Amount (IRMAA) for 2021&amp;quot;&quot;/&gt;&lt;property id=&quot;20307&quot; value=&quot;419&quot;/&gt;&lt;/object&gt;&lt;object type=&quot;3&quot; unique_id=&quot;17465&quot;&gt;&lt;property id=&quot;20148&quot; value=&quot;5&quot;/&gt;&lt;property id=&quot;20300&quot; value=&quot;Slide 38 - &amp;quot;Part B—What You Pay in Original Medicare in 2021&amp;quot;&quot;/&gt;&lt;property id=&quot;20307&quot; value=&quot;420&quot;/&gt;&lt;/object&gt;&lt;object type=&quot;3&quot; unique_id=&quot;17467&quot;&gt;&lt;property id=&quot;20148&quot; value=&quot;5&quot;/&gt;&lt;property id=&quot;20300&quot; value=&quot;Slide 39 - &amp;quot;Decision: Should I Keep/Sign Up for Part B?&amp;quot;&quot;/&gt;&lt;property id=&quot;20307&quot; value=&quot;422&quot;/&gt;&lt;/object&gt;&lt;object type=&quot;3&quot; unique_id=&quot;17468&quot;&gt;&lt;property id=&quot;20148&quot; value=&quot;5&quot;/&gt;&lt;property id=&quot;20300&quot; value=&quot;Slide 40 - &amp;quot;When You Must Have Part A and Part B&amp;quot;&quot;/&gt;&lt;property id=&quot;20307&quot; value=&quot;423&quot;/&gt;&lt;/object&gt;&lt;object type=&quot;3&quot; unique_id=&quot;17469&quot;&gt;&lt;property id=&quot;20148&quot; value=&quot;5&quot;/&gt;&lt;property id=&quot;20300&quot; value=&quot;Slide 42 - &amp;quot;Check Your Knowledge—Question 3&amp;quot;&quot;/&gt;&lt;property id=&quot;20307&quot; value=&quot;424&quot;/&gt;&lt;/object&gt;&lt;object type=&quot;3&quot; unique_id=&quot;17470&quot;&gt;&lt;property id=&quot;20148&quot; value=&quot;5&quot;/&gt;&lt;property id=&quot;20300&quot; value=&quot;Slide 44 - &amp;quot;Medigap Policies&amp;quot;&quot;/&gt;&lt;property id=&quot;20307&quot; value=&quot;388&quot;/&gt;&lt;/object&gt;&lt;object type=&quot;3&quot; unique_id=&quot;17471&quot;&gt;&lt;property id=&quot;20148&quot; value=&quot;5&quot;/&gt;&lt;property id=&quot;20300&quot; value=&quot;Slide 45 - &amp;quot;Medigap Plan Coverage&amp;quot;&quot;/&gt;&lt;property id=&quot;20307&quot; value=&quot;425&quot;/&gt;&lt;/object&gt;&lt;object type=&quot;3&quot; unique_id=&quot;17472&quot;&gt;&lt;property id=&quot;20148&quot; value=&quot;5&quot;/&gt;&lt;property id=&quot;20300&quot; value=&quot;Slide 46 - &amp;quot;Decision: Do I Need a Medigap Policy?&amp;quot;&quot;/&gt;&lt;property id=&quot;20307&quot; value=&quot;426&quot;/&gt;&lt;/object&gt;&lt;object type=&quot;3&quot; unique_id=&quot;17473&quot;&gt;&lt;property id=&quot;20148&quot; value=&quot;5&quot;/&gt;&lt;property id=&quot;20300&quot; value=&quot;Slide 47 - &amp;quot;When is the Best Time to Buy a Medigap Policy?&amp;quot;&quot;/&gt;&lt;property id=&quot;20307&quot; value=&quot;427&quot;/&gt;&lt;/object&gt;&lt;object type=&quot;3&quot; unique_id=&quot;17474&quot;&gt;&lt;property id=&quot;20148&quot; value=&quot;5&quot;/&gt;&lt;property id=&quot;20300&quot; value=&quot;Slide 48 - &amp;quot;How to Buy a Medigap Policy&amp;quot;&quot;/&gt;&lt;property id=&quot;20307&quot; value=&quot;428&quot;/&gt;&lt;/object&gt;&lt;object type=&quot;3&quot; unique_id=&quot;17475&quot;&gt;&lt;property id=&quot;20148&quot; value=&quot;5&quot;/&gt;&lt;property id=&quot;20300&quot; value=&quot;Slide 51 - &amp;quot;Medicare Drug Coverage (Part D)&amp;quot;&quot;/&gt;&lt;property id=&quot;20307&quot; value=&quot;389&quot;/&gt;&lt;/object&gt;&lt;object type=&quot;3&quot; unique_id=&quot;17476&quot;&gt;&lt;property id=&quot;20148&quot; value=&quot;5&quot;/&gt;&lt;property id=&quot;20300&quot; value=&quot;Slide 53 - &amp;quot;Medicare Drug Plan Costs—What You Pay in 2021&amp;quot;&quot;/&gt;&lt;property id=&quot;20307&quot; value=&quot;390&quot;/&gt;&lt;/object&gt;&lt;object type=&quot;3&quot; unique_id=&quot;17477&quot;&gt;&lt;property id=&quot;20148&quot; value=&quot;5&quot;/&gt;&lt;property id=&quot;20300&quot; value=&quot;Slide 54 - &amp;quot;Monthly Part D Standard Premium—Income-Related Monthly Adjustment Amount (IRMAA) for 2021&amp;quot;&quot;/&gt;&lt;property id=&quot;20307&quot; value=&quot;429&quot;/&gt;&lt;/object&gt;&lt;object type=&quot;3&quot; unique_id=&quot;17478&quot;&gt;&lt;property id=&quot;20148&quot; value=&quot;5&quot;/&gt;&lt;property id=&quot;20300&quot; value=&quot;Slide 52 - &amp;quot;How Part D Works&amp;quot;&quot;/&gt;&lt;property id=&quot;20307&quot; value=&quot;430&quot;/&gt;&lt;/object&gt;&lt;object type=&quot;3&quot; unique_id=&quot;17479&quot;&gt;&lt;property id=&quot;20148&quot; value=&quot;5&quot;/&gt;&lt;property id=&quot;20300&quot; value=&quot;Slide 58 - &amp;quot;Who Can Join Part D?&amp;quot;&quot;/&gt;&lt;property id=&quot;20307&quot; value=&quot;431&quot;/&gt;&lt;/object&gt;&lt;object type=&quot;3&quot; unique_id=&quot;17480&quot;&gt;&lt;property id=&quot;20148&quot; value=&quot;5&quot;/&gt;&lt;property id=&quot;20300&quot; value=&quot;Slide 55 - &amp;quot;Part D Late Enrollment Penalty&amp;quot;&quot;/&gt;&lt;property id=&quot;20307&quot; value=&quot;432&quot;/&gt;&lt;/object&gt;&lt;object type=&quot;3&quot; unique_id=&quot;17481&quot;&gt;&lt;property id=&quot;20148&quot; value=&quot;5&quot;/&gt;&lt;property id=&quot;20300&quot; value=&quot;Slide 56 - &amp;quot;Part D Cost Considerations&amp;quot;&quot;/&gt;&lt;property id=&quot;20307&quot; value=&quot;433&quot;/&gt;&lt;/object&gt;&lt;object type=&quot;3&quot; unique_id=&quot;17482&quot;&gt;&lt;property id=&quot;20148&quot; value=&quot;5&quot;/&gt;&lt;property id=&quot;20300&quot; value=&quot;Slide 59 - &amp;quot;When Can I Enroll in a Part D Plan?&amp;quot;&quot;/&gt;&lt;property id=&quot;20307&quot; value=&quot;434&quot;/&gt;&lt;/object&gt;&lt;object type=&quot;3&quot; unique_id=&quot;17483&quot;&gt;&lt;property id=&quot;20148&quot; value=&quot;5&quot;/&gt;&lt;property id=&quot;20300&quot; value=&quot;Slide 60 - &amp;quot;Choosing a Part D Plan&amp;quot;&quot;/&gt;&lt;property id=&quot;20307&quot; value=&quot;435&quot;/&gt;&lt;/object&gt;&lt;object type=&quot;3&quot; unique_id=&quot;17484&quot;&gt;&lt;property id=&quot;20148&quot; value=&quot;5&quot;/&gt;&lt;property id=&quot;20300&quot; value=&quot;Slide 61 - &amp;quot;Decision: Should I Enroll in a Part D Plan?&amp;quot;&quot;/&gt;&lt;property id=&quot;20307&quot; value=&quot;436&quot;/&gt;&lt;/object&gt;&lt;object type=&quot;3&quot; unique_id=&quot;17485&quot;&gt;&lt;property id=&quot;20148&quot; value=&quot;5&quot;/&gt;&lt;property id=&quot;20300&quot; value=&quot;Slide 63 - &amp;quot;Check Your Knowledge—Question 6&amp;quot;&quot;/&gt;&lt;property id=&quot;20307&quot; value=&quot;437&quot;/&gt;&lt;/object&gt;&lt;object type=&quot;3&quot; unique_id=&quot;17486&quot;&gt;&lt;property id=&quot;20148&quot; value=&quot;5&quot;/&gt;&lt;property id=&quot;20300&quot; value=&quot;Slide 64 - &amp;quot;Lesson 5&amp;quot;&quot;/&gt;&lt;property id=&quot;20307&quot; value=&quot;438&quot;/&gt;&lt;/object&gt;&lt;object type=&quot;3&quot; unique_id=&quot;17487&quot;&gt;&lt;property id=&quot;20148&quot; value=&quot;5&quot;/&gt;&lt;property id=&quot;20300&quot; value=&quot;Slide 65 - &amp;quot;Medicare Advantage Plans (Part C)&amp;quot;&quot;/&gt;&lt;property id=&quot;20307&quot; value=&quot;439&quot;/&gt;&lt;/object&gt;&lt;object type=&quot;3&quot; unique_id=&quot;17488&quot;&gt;&lt;property id=&quot;20148&quot; value=&quot;5&quot;/&gt;&lt;property id=&quot;20300&quot; value=&quot;Slide 66 - &amp;quot;How Medicare Advantage Plans Work&amp;quot;&quot;/&gt;&lt;property id=&quot;20307&quot; value=&quot;440&quot;/&gt;&lt;/object&gt;&lt;object type=&quot;3&quot; unique_id=&quot;17489&quot;&gt;&lt;property id=&quot;20148&quot; value=&quot;5&quot;/&gt;&lt;property id=&quot;20300&quot; value=&quot;Slide 67 - &amp;quot;How Medicare Advantage Plans Work (continued)&amp;quot;&quot;/&gt;&lt;property id=&quot;20307&quot; value=&quot;441&quot;/&gt;&lt;/object&gt;&lt;object type=&quot;3&quot; unique_id=&quot;17490&quot;&gt;&lt;property id=&quot;20148&quot; value=&quot;5&quot;/&gt;&lt;property id=&quot;20300&quot; value=&quot;Slide 68 - &amp;quot;When Can I Enroll in a Medicare Advantage Plan&amp;quot;&quot;/&gt;&lt;property id=&quot;20307&quot; value=&quot;442&quot;/&gt;&lt;/object&gt;&lt;object type=&quot;3&quot; unique_id=&quot;17491&quot;&gt;&lt;property id=&quot;20148&quot; value=&quot;5&quot;/&gt;&lt;property id=&quot;20300&quot; value=&quot;Slide 69 - &amp;quot;When Can I Enroll in a Medicare Advantage Plan (continued)&amp;quot;&quot;/&gt;&lt;property id=&quot;20307&quot; value=&quot;443&quot;/&gt;&lt;/object&gt;&lt;object type=&quot;3&quot; unique_id=&quot;17492&quot;&gt;&lt;property id=&quot;20148&quot; value=&quot;5&quot;/&gt;&lt;property id=&quot;20300&quot; value=&quot;Slide 70 - &amp;quot;How Do I Enroll in a Medicare Advantage Plan?&amp;quot;&quot;/&gt;&lt;property id=&quot;20307&quot; value=&quot;444&quot;/&gt;&lt;/object&gt;&lt;object type=&quot;3&quot; unique_id=&quot;17493&quot;&gt;&lt;property id=&quot;20148&quot; value=&quot;5&quot;/&gt;&lt;property id=&quot;20300&quot; value=&quot;Slide 71 - &amp;quot;Decision: Should I Join a Medicare Advantage Plan?&amp;quot;&quot;/&gt;&lt;property id=&quot;20307&quot; value=&quot;445&quot;/&gt;&lt;/object&gt;&lt;object type=&quot;3&quot; unique_id=&quot;17494&quot;&gt;&lt;property id=&quot;20148&quot; value=&quot;5&quot;/&gt;&lt;property id=&quot;20300&quot; value=&quot;Slide 72 - &amp;quot;Can I Join a Medicare Advantage Plan If I Have End-Stage Renal Disease (ESRD)?&amp;quot;&quot;/&gt;&lt;property id=&quot;20307&quot; value=&quot;446&quot;/&gt;&lt;/object&gt;&lt;object type=&quot;3&quot; unique_id=&quot;17495&quot;&gt;&lt;property id=&quot;20148&quot; value=&quot;5&quot;/&gt;&lt;property id=&quot;20300&quot; value=&quot;Slide 73 - &amp;quot;How are Medigap Policies and Medicare Advantage Plans Different?&amp;quot;&quot;/&gt;&lt;property id=&quot;20307&quot; value=&quot;447&quot;/&gt;&lt;/object&gt;&lt;object type=&quot;3&quot; unique_id=&quot;17496&quot;&gt;&lt;property id=&quot;20148&quot; value=&quot;5&quot;/&gt;&lt;property id=&quot;20300&quot; value=&quot;Slide 76 - &amp;quot;Check Your Knowledge—Question 7&amp;quot;&quot;/&gt;&lt;property id=&quot;20307&quot; value=&quot;448&quot;/&gt;&lt;/object&gt;&lt;object type=&quot;3&quot; unique_id=&quot;17497&quot;&gt;&lt;property id=&quot;20148&quot; value=&quot;5&quot;/&gt;&lt;property id=&quot;20300&quot; value=&quot;Slide 77 - &amp;quot;Lesson 6&amp;quot;&quot;/&gt;&lt;property id=&quot;20307&quot; value=&quot;449&quot;/&gt;&lt;/object&gt;&lt;object type=&quot;3&quot; unique_id=&quot;17498&quot;&gt;&lt;property id=&quot;20148&quot; value=&quot;5&quot;/&gt;&lt;property id=&quot;20300&quot; value=&quot;Slide 78 - &amp;quot;Medicare and the Marketplace&amp;quot;&quot;/&gt;&lt;property id=&quot;20307&quot; value=&quot;450&quot;/&gt;&lt;/object&gt;&lt;object type=&quot;3&quot; unique_id=&quot;17499&quot;&gt;&lt;property id=&quot;20148&quot; value=&quot;5&quot;/&gt;&lt;property id=&quot;20300&quot; value=&quot;Slide 79 - &amp;quot;Marketplace and Becoming Eligible for Medicare&amp;quot;&quot;/&gt;&lt;property id=&quot;20307&quot; value=&quot;451&quot;/&gt;&lt;/object&gt;&lt;object type=&quot;3&quot; unique_id=&quot;17500&quot;&gt;&lt;property id=&quot;20148&quot; value=&quot;5&quot;/&gt;&lt;property id=&quot;20300&quot; value=&quot;Slide 80 - &amp;quot;Medicare for People with Disabilities and the Marketplace&amp;quot;&quot;/&gt;&lt;property id=&quot;20307&quot; value=&quot;452&quot;/&gt;&lt;/object&gt;&lt;object type=&quot;3&quot; unique_id=&quot;17501&quot;&gt;&lt;property id=&quot;20148&quot; value=&quot;5&quot;/&gt;&lt;property id=&quot;20300&quot; value=&quot;Slide 81 - &amp;quot;Choosing Marketplace Coverage Instead of Medicare&amp;quot;&quot;/&gt;&lt;property id=&quot;20307&quot; value=&quot;453&quot;/&gt;&lt;/object&gt;&lt;object type=&quot;3&quot; unique_id=&quot;17502&quot;&gt;&lt;property id=&quot;20148&quot; value=&quot;5&quot;/&gt;&lt;property id=&quot;20300&quot; value=&quot;Slide 83 - &amp;quot;Check Your Knowledge—Question 8&amp;quot;&quot;/&gt;&lt;property id=&quot;20307&quot; value=&quot;454&quot;/&gt;&lt;/object&gt;&lt;object type=&quot;3&quot; unique_id=&quot;17503&quot;&gt;&lt;property id=&quot;20148&quot; value=&quot;5&quot;/&gt;&lt;property id=&quot;20300&quot; value=&quot;Slide 84 - &amp;quot;Lesson 7&amp;quot;&quot;/&gt;&lt;property id=&quot;20307&quot; value=&quot;455&quot;/&gt;&lt;/object&gt;&lt;object type=&quot;3&quot; unique_id=&quot;17504&quot;&gt;&lt;property id=&quot;20148&quot; value=&quot;5&quot;/&gt;&lt;property id=&quot;20300&quot; value=&quot;Slide 85 - &amp;quot;Help for People with Limited Income and Resources&amp;quot;&quot;/&gt;&lt;property id=&quot;20307&quot; value=&quot;456&quot;/&gt;&lt;/object&gt;&lt;object type=&quot;3&quot; unique_id=&quot;17505&quot;&gt;&lt;property id=&quot;20148&quot; value=&quot;5&quot;/&gt;&lt;property id=&quot;20300&quot; value=&quot;Slide 86 - &amp;quot;Minimum Federal Eligibility Requirements for the Medicare Savings Program&amp;quot;&quot;/&gt;&lt;property id=&quot;20307&quot; value=&quot;457&quot;/&gt;&lt;/object&gt;&lt;object type=&quot;3&quot; unique_id=&quot;17506&quot;&gt;&lt;property id=&quot;20148&quot; value=&quot;5&quot;/&gt;&lt;property id=&quot;20300&quot; value=&quot;Slide 87 - &amp;quot;What’s Extra Help?&amp;quot;&quot;/&gt;&lt;property id=&quot;20307&quot; value=&quot;458&quot;/&gt;&lt;/object&gt;&lt;object type=&quot;3&quot; unique_id=&quot;17507&quot;&gt;&lt;property id=&quot;20148&quot; value=&quot;5&quot;/&gt;&lt;property id=&quot;20300&quot; value=&quot;Slide 88 - &amp;quot;Qualifying for Extra Help&amp;quot;&quot;/&gt;&lt;property id=&quot;20307&quot; value=&quot;459&quot;/&gt;&lt;/object&gt;&lt;object type=&quot;3&quot; unique_id=&quot;17508&quot;&gt;&lt;property id=&quot;20148&quot; value=&quot;5&quot;/&gt;&lt;property id=&quot;20300&quot; value=&quot;Slide 89 - &amp;quot;What’s Medicaid?&amp;quot;&quot;/&gt;&lt;property id=&quot;20307&quot; value=&quot;460&quot;/&gt;&lt;/object&gt;&lt;object type=&quot;3&quot; unique_id=&quot;17509&quot;&gt;&lt;property id=&quot;20148&quot; value=&quot;5&quot;/&gt;&lt;property id=&quot;20300&quot; value=&quot;Slide 90 - &amp;quot;Qualifying for Medicaid&amp;quot;&quot;/&gt;&lt;property id=&quot;20307&quot; value=&quot;461&quot;/&gt;&lt;/object&gt;&lt;object type=&quot;3&quot; unique_id=&quot;17510&quot;&gt;&lt;property id=&quot;20148&quot; value=&quot;5&quot;/&gt;&lt;property id=&quot;20300&quot; value=&quot;Slide 91 - &amp;quot;How are Medicare and Medicaid Different?&amp;quot;&quot;/&gt;&lt;property id=&quot;20307&quot; value=&quot;462&quot;/&gt;&lt;/object&gt;&lt;object type=&quot;3&quot; unique_id=&quot;17511&quot;&gt;&lt;property id=&quot;20148&quot; value=&quot;5&quot;/&gt;&lt;property id=&quot;20300&quot; value=&quot;Slide 92 - &amp;quot;What is the Children’s Health Insurance Program (CHIP)?&amp;quot;&quot;/&gt;&lt;property id=&quot;20307&quot; value=&quot;464&quot;/&gt;&lt;/object&gt;&lt;object type=&quot;3&quot; unique_id=&quot;17512&quot;&gt;&lt;property id=&quot;20148&quot; value=&quot;5&quot;/&gt;&lt;property id=&quot;20300&quot; value=&quot;Slide 93 - &amp;quot;Helpful Websites&amp;quot;&quot;/&gt;&lt;property id=&quot;20307&quot; value=&quot;465&quot;/&gt;&lt;/object&gt;&lt;object type=&quot;3&quot; unique_id=&quot;17513&quot;&gt;&lt;property id=&quot;20148&quot; value=&quot;5&quot;/&gt;&lt;property id=&quot;20300&quot; value=&quot;Slide 94 - &amp;quot;Key Points to Remember&amp;quot;&quot;/&gt;&lt;property id=&quot;20307&quot; value=&quot;466&quot;/&gt;&lt;/object&gt;&lt;object type=&quot;3&quot; unique_id=&quot;17528&quot;&gt;&lt;property id=&quot;20148&quot; value=&quot;5&quot;/&gt;&lt;property id=&quot;20300&quot; value=&quot;Slide 98 - &amp;quot;CMS National Training Program (NTP)&amp;quot;&quot;/&gt;&lt;property id=&quot;20307&quot; value=&quot;482&quot;/&gt;&lt;/object&gt;&lt;object type=&quot;3&quot; unique_id=&quot;336775&quot;&gt;&lt;property id=&quot;20148&quot; value=&quot;5&quot;/&gt;&lt;property id=&quot;20300&quot; value=&quot;Slide 57 - &amp;quot;Part D Cost Considerations (continued)&amp;quot;&quot;/&gt;&lt;property id=&quot;20307&quot; value=&quot;486&quot;/&gt;&lt;/object&gt;&lt;object type=&quot;3&quot; unique_id=&quot;336776&quot;&gt;&lt;property id=&quot;20148&quot; value=&quot;5&quot;/&gt;&lt;property id=&quot;20300&quot; value=&quot;Slide 74 - &amp;quot;Other Health Plans—Medicare Cost Plans&amp;quot;&quot;/&gt;&lt;property id=&quot;20307&quot; value=&quot;483&quot;/&gt;&lt;/object&gt;&lt;object type=&quot;3&quot; unique_id=&quot;336777&quot;&gt;&lt;property id=&quot;20148&quot; value=&quot;5&quot;/&gt;&lt;property id=&quot;20300&quot; value=&quot;Slide 75 - &amp;quot;Other Health Plans—Programs of All-inclusive Care for the Elderly (PACE)&amp;quot;&quot;/&gt;&lt;property id=&quot;20307&quot; value=&quot;484&quot;/&gt;&lt;/object&gt;&lt;object type=&quot;3&quot; unique_id=&quot;336778&quot;&gt;&lt;property id=&quot;20148&quot; value=&quot;5&quot;/&gt;&lt;property id=&quot;20300&quot; value=&quot;Slide 82 - &amp;quot;Marketplace Special Enrollment Period—Overview and Background&amp;quot;&quot;/&gt;&lt;property id=&quot;20307&quot; value=&quot;485&quot;/&gt;&lt;/object&gt;&lt;/object&gt;&lt;object type=&quot;8&quot; unique_id=&quot;17389&quot;&gt;&lt;/object&gt;&lt;/object&gt;&lt;/database&gt;"/>
  <p:tag name="SECTOMILLISECCONVERTED" val="1"/>
  <p:tag name="ARTICULATE_DESIGN_ID_2_THEME1" val="z5EqcSXy"/>
  <p:tag name="ARTICULATE_DESIGN_ID_OFFICE THEME" val="6SVTvW2w"/>
  <p:tag name="ARTICULATE_PROJECT_OPEN" val="0"/>
  <p:tag name="ARTICULATE_SLIDE_COUNT" val="10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77254AEF-A684-4F02-B996-A0376BEE75CC}" vid="{54EDAF11-0903-443E-B1C4-CD357D6DF5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1f4259d-3c17-4a13-b9c7-89319a6eeb97" xsi:nil="true"/>
    <lcf76f155ced4ddcb4097134ff3c332f xmlns="5b56ea1a-d7a8-4108-bd48-b9bc8352bb84">
      <Terms xmlns="http://schemas.microsoft.com/office/infopath/2007/PartnerControls"/>
    </lcf76f155ced4ddcb4097134ff3c332f>
    <DateandTime xmlns="5b56ea1a-d7a8-4108-bd48-b9bc8352bb8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1C175FCA24DE40AB3F308194DEC429" ma:contentTypeVersion="17" ma:contentTypeDescription="Create a new document." ma:contentTypeScope="" ma:versionID="37f380d606c1e3d08c74e7fcc5ec5d41">
  <xsd:schema xmlns:xsd="http://www.w3.org/2001/XMLSchema" xmlns:xs="http://www.w3.org/2001/XMLSchema" xmlns:p="http://schemas.microsoft.com/office/2006/metadata/properties" xmlns:ns2="5b56ea1a-d7a8-4108-bd48-b9bc8352bb84" xmlns:ns3="d1f4259d-3c17-4a13-b9c7-89319a6eeb97" targetNamespace="http://schemas.microsoft.com/office/2006/metadata/properties" ma:root="true" ma:fieldsID="9527e9edb655623f46249d2e71043ac8" ns2:_="" ns3:_="">
    <xsd:import namespace="5b56ea1a-d7a8-4108-bd48-b9bc8352bb84"/>
    <xsd:import namespace="d1f4259d-3c17-4a13-b9c7-89319a6eeb9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3:SharedWithUsers" minOccurs="0"/>
                <xsd:element ref="ns3:SharedWithDetails" minOccurs="0"/>
                <xsd:element ref="ns2:DateandTim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56ea1a-d7a8-4108-bd48-b9bc8352bb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48c427d-34c0-4c13-a893-fc79ee00c850" ma:termSetId="09814cd3-568e-fe90-9814-8d621ff8fb84" ma:anchorId="fba54fb3-c3e1-fe81-a776-ca4b69148c4d" ma:open="true" ma:isKeyword="false">
      <xsd:complexType>
        <xsd:sequence>
          <xsd:element ref="pc:Terms" minOccurs="0" maxOccurs="1"/>
        </xsd:sequence>
      </xsd:complexType>
    </xsd:element>
    <xsd:element name="DateandTime" ma:index="23" nillable="true" ma:displayName="Date and Time" ma:format="DateTime" ma:internalName="DateandTime">
      <xsd:simpleType>
        <xsd:restriction base="dms:DateTime"/>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1f4259d-3c17-4a13-b9c7-89319a6eeb97"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894e3659-56bd-4940-bfdc-6cf5fa2513f3}" ma:internalName="TaxCatchAll" ma:showField="CatchAllData" ma:web="d1f4259d-3c17-4a13-b9c7-89319a6eeb97">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EC4A5C-6DEA-4FC6-BB32-983FB50750E4}">
  <ds:schemaRefs>
    <ds:schemaRef ds:uri="http://schemas.microsoft.com/sharepoint/v3/contenttype/forms"/>
  </ds:schemaRefs>
</ds:datastoreItem>
</file>

<file path=customXml/itemProps2.xml><?xml version="1.0" encoding="utf-8"?>
<ds:datastoreItem xmlns:ds="http://schemas.openxmlformats.org/officeDocument/2006/customXml" ds:itemID="{CC3F45F8-AE27-4641-B41C-ACC0EAD412F1}">
  <ds:schemaRefs>
    <ds:schemaRef ds:uri="http://purl.org/dc/dcmitype/"/>
    <ds:schemaRef ds:uri="5b56ea1a-d7a8-4108-bd48-b9bc8352bb84"/>
    <ds:schemaRef ds:uri="http://schemas.microsoft.com/office/infopath/2007/PartnerControls"/>
    <ds:schemaRef ds:uri="http://www.w3.org/XML/1998/namespace"/>
    <ds:schemaRef ds:uri="http://schemas.microsoft.com/office/2006/metadata/properties"/>
    <ds:schemaRef ds:uri="http://schemas.microsoft.com/office/2006/documentManagement/types"/>
    <ds:schemaRef ds:uri="http://purl.org/dc/terms/"/>
    <ds:schemaRef ds:uri="http://schemas.openxmlformats.org/package/2006/metadata/core-properties"/>
    <ds:schemaRef ds:uri="d1f4259d-3c17-4a13-b9c7-89319a6eeb97"/>
    <ds:schemaRef ds:uri="http://purl.org/dc/elements/1.1/"/>
  </ds:schemaRefs>
</ds:datastoreItem>
</file>

<file path=customXml/itemProps3.xml><?xml version="1.0" encoding="utf-8"?>
<ds:datastoreItem xmlns:ds="http://schemas.openxmlformats.org/officeDocument/2006/customXml" ds:itemID="{D1185830-4471-499B-ABB8-CB1A8289D8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56ea1a-d7a8-4108-bd48-b9bc8352bb84"/>
    <ds:schemaRef ds:uri="d1f4259d-3c17-4a13-b9c7-89319a6eeb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86354</TotalTime>
  <Words>41135</Words>
  <Application>Microsoft Office PowerPoint</Application>
  <PresentationFormat>Widescreen</PresentationFormat>
  <Paragraphs>2375</Paragraphs>
  <Slides>107</Slides>
  <Notes>107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107</vt:i4>
      </vt:variant>
    </vt:vector>
  </HeadingPairs>
  <TitlesOfParts>
    <vt:vector size="119" baseType="lpstr">
      <vt:lpstr>Arial</vt:lpstr>
      <vt:lpstr>Arial Black</vt:lpstr>
      <vt:lpstr>Arial Rounded MT Bold</vt:lpstr>
      <vt:lpstr>Arial Unicode MS</vt:lpstr>
      <vt:lpstr>Arial,Sans-Serif</vt:lpstr>
      <vt:lpstr>Calibri</vt:lpstr>
      <vt:lpstr>Courier New</vt:lpstr>
      <vt:lpstr>Rubik</vt:lpstr>
      <vt:lpstr>Wingdings</vt:lpstr>
      <vt:lpstr>Wingdings,Sans-Serif</vt:lpstr>
      <vt:lpstr>2_Theme1</vt:lpstr>
      <vt:lpstr>Office Theme</vt:lpstr>
      <vt:lpstr>Comenzando con Medicare</vt:lpstr>
      <vt:lpstr>Contenido</vt:lpstr>
      <vt:lpstr>Objetivos de la Sesión</vt:lpstr>
      <vt:lpstr>Lección 1</vt:lpstr>
      <vt:lpstr>Objetivos de la Lección 1:</vt:lpstr>
      <vt:lpstr>Medicare</vt:lpstr>
      <vt:lpstr>¿Cuáles son las agencias responsables de Medicare?</vt:lpstr>
      <vt:lpstr>¿Cuáles son las partes de Medicare?</vt:lpstr>
      <vt:lpstr>Sus opciones de Medicare</vt:lpstr>
      <vt:lpstr>Medicare Original a diferencia de Medicare Advantage: Opciones de médicos y hospitales</vt:lpstr>
      <vt:lpstr>Medicare Original a diferencia de Medicare Advantage: Costo </vt:lpstr>
      <vt:lpstr>Medicare Original a diferencia de Medicare Advantage: Cobertura </vt:lpstr>
      <vt:lpstr>Medicare Original a diferencia de Medicare Advantage: Emergencia en viaje en el exterior </vt:lpstr>
      <vt:lpstr>Inscripción automática: Parte A y Parte B</vt:lpstr>
      <vt:lpstr>Algunas personas deben tomar  medidas para solicitar Medicare</vt:lpstr>
      <vt:lpstr>Su tarjeta Medicare</vt:lpstr>
      <vt:lpstr>Cuándo inscribirse o realizar  cambios en su cobertura de Medicare</vt:lpstr>
      <vt:lpstr>Período de Inscripción Inicial  (IEP, por sus siglas en inglés) </vt:lpstr>
      <vt:lpstr>Período de Inscripción Especial  (SEP, por sus siglas en inglés) 2023</vt:lpstr>
      <vt:lpstr>Período de Inscripción General  (GEP, por sus siglas en inglés) 2023</vt:lpstr>
      <vt:lpstr>NUEVO Simplificación de inscripción del beneficiario</vt:lpstr>
      <vt:lpstr>Simplificación de inscripción del beneficiario  Nuevo Períodos de inscripción especiales (SEP)</vt:lpstr>
      <vt:lpstr>Simplificación de inscripción del beneficiario  Nuevo Períodos de inscripción especiales (Continuación)</vt:lpstr>
      <vt:lpstr>NUEVO Extensión de cobertura de medicamentos inmunosupresores para pacientes con trasplante de riñón </vt:lpstr>
      <vt:lpstr>NUEVO Extensión de cobertura de medicamentos inmunosupresores para pacientes con trasplante de riñón (continuación)</vt:lpstr>
      <vt:lpstr>Período de Inscripción Abierta Anual (OEP, por sus siglas en inglés) para personas con Medicare</vt:lpstr>
      <vt:lpstr>Período de inscripción abierta de Medicare Advantage </vt:lpstr>
      <vt:lpstr>Período de Inscripción Abierta de Medicare Advantage  para Individuos Institucionalizados (OEPI)</vt:lpstr>
      <vt:lpstr>Otros Períodos de Inscripción Especial (SEP) de Medicare Advantage y la Parte D</vt:lpstr>
      <vt:lpstr>Compruebe sus conocimientos: Pregunta 1</vt:lpstr>
      <vt:lpstr>Lección 2</vt:lpstr>
      <vt:lpstr>Objetivos de la Lección 2:</vt:lpstr>
      <vt:lpstr>Cobertura de la Parte A (Seguro de hospital)</vt:lpstr>
      <vt:lpstr>Cobertura de la Parte A (seguro de hospital) (continuación)</vt:lpstr>
      <vt:lpstr>Cómo pagar la Parte A en 2023</vt:lpstr>
      <vt:lpstr>Lo que paga en Medicare Original en 2023: Parte A</vt:lpstr>
      <vt:lpstr>Lo que paga en Medicare Original en 2023: Parte A  (continuación)</vt:lpstr>
      <vt:lpstr>Períodos de beneficios en Medicare Original</vt:lpstr>
      <vt:lpstr>Decisión: ¿debo inscribirme para la Parte A?</vt:lpstr>
      <vt:lpstr>Cobertura de la Parte B de Medicare (Seguro médico)</vt:lpstr>
      <vt:lpstr>Parte B: Servicios Preventivos</vt:lpstr>
      <vt:lpstr>¿Qué no está cubierto por la Parte A y la Parte B?</vt:lpstr>
      <vt:lpstr>Lo que usted paga en 2023:  Primas mensuales de la Parte B</vt:lpstr>
      <vt:lpstr>Prima Estándar Mensual de la Parte B: Cantidad de Ajuste Mensual Relacionado con el Ingreso (IRMAA, por sus siglas en inglés) para 2023</vt:lpstr>
      <vt:lpstr>Lo que paga en Medicare Original en 2023: Parte B</vt:lpstr>
      <vt:lpstr>Decisión: ¿debo conservar o inscribirme en la Parte B?</vt:lpstr>
      <vt:lpstr>Cuándo debe tener la Parte A y la Parte B</vt:lpstr>
      <vt:lpstr>Compruebe sus conocimientos: Pregunta 2</vt:lpstr>
      <vt:lpstr>Compruebe sus conocimientos: Pregunta 3</vt:lpstr>
      <vt:lpstr>Lección 3</vt:lpstr>
      <vt:lpstr>Objetivos de la Lección 3:</vt:lpstr>
      <vt:lpstr>Pólizas Medigap</vt:lpstr>
      <vt:lpstr>Cobertura de Plan Medigap</vt:lpstr>
      <vt:lpstr>Decisión: ¿necesito una póliza Medigap?</vt:lpstr>
      <vt:lpstr>¿Cuándo es el mejor momento para  comprar una póliza Medigap?</vt:lpstr>
      <vt:lpstr>Cómo comprar una póliza Medigap</vt:lpstr>
      <vt:lpstr>Compruebe sus conocimientos: Pregunta 4</vt:lpstr>
      <vt:lpstr>Lección 4</vt:lpstr>
      <vt:lpstr>Objetivos de la Lección 4:</vt:lpstr>
      <vt:lpstr>Cobertura de Medicamentos de Medicare (Parte D)</vt:lpstr>
      <vt:lpstr>Cómo funciona la Parte D</vt:lpstr>
      <vt:lpstr>Costos de los planes de medicamentos de Medicare:  Lo que usted paga en 2023</vt:lpstr>
      <vt:lpstr>Importe de Ajuste Mensual Relacionado con el Ingreso (IRMAA, por sus siglas en inglés): Prima de la Parte D para 2023</vt:lpstr>
      <vt:lpstr>Multa por inscripción tardía en la Parte D de 2023</vt:lpstr>
      <vt:lpstr>¿Quiénes pueden inscribirse para la Parte D?</vt:lpstr>
      <vt:lpstr>¿Cuándo puedo inscribirme en un plan de la Parte D?</vt:lpstr>
      <vt:lpstr>¿Cuándo puedo inscribirme en un plan de la Parte D? (continuación)</vt:lpstr>
      <vt:lpstr>Cómo elegir un plan de la Parte D</vt:lpstr>
      <vt:lpstr>Decisión: ¿Debo inscribirme en un plan de la Parte D?</vt:lpstr>
      <vt:lpstr>Compruebe sus conocimientos: Pregunta 5</vt:lpstr>
      <vt:lpstr>Compruebe sus conocimientos: Pregunta 6</vt:lpstr>
      <vt:lpstr>Lección 5</vt:lpstr>
      <vt:lpstr>Objetivos de la Lección 5:</vt:lpstr>
      <vt:lpstr>Planes Medicare Advantage (Parte C)</vt:lpstr>
      <vt:lpstr>Cómo funcionan los planes Medicare Advantage</vt:lpstr>
      <vt:lpstr>Cómo funcionan los planes Medicare Advantage (continuación)</vt:lpstr>
      <vt:lpstr>¿Cuándo puedo inscribirme en  un plan Medicare Advantage?</vt:lpstr>
      <vt:lpstr>¿Cuándo puedo inscribirme en un plan Medicare Advantage?  (continuación)</vt:lpstr>
      <vt:lpstr>¿Cómo puedo inscribirme en  un plan Medicare Advantage?</vt:lpstr>
      <vt:lpstr>Decisión: ¿Debo inscribirme en  un plan Medicare Advantage?</vt:lpstr>
      <vt:lpstr>¿Puedo inscribirme en un plan Medicare Advantage si tengo enfermedad renal terminal (ESRD, por sus siglas en inglés)?</vt:lpstr>
      <vt:lpstr>¿En qué difieren las pólizas Medigap  de los planes Medicare Advantage?</vt:lpstr>
      <vt:lpstr>Otros planes de salud: Planes de Costos de Medicare</vt:lpstr>
      <vt:lpstr>Otros planes de salud: Planes del Programa de Cuidado Integral  para Personas Mayores (PACE, por sus siglas en inglés)</vt:lpstr>
      <vt:lpstr>Otros planes de salud: Programas de Cuidado Integral para Personas Mayores (PACE, por sus siglas en inglés) (continuación)</vt:lpstr>
      <vt:lpstr>Compruebe sus conocimientos: Pregunta 7</vt:lpstr>
      <vt:lpstr>Lección 6</vt:lpstr>
      <vt:lpstr>Objetivos de la Lección 6:</vt:lpstr>
      <vt:lpstr>Medicare y el Marketplace</vt:lpstr>
      <vt:lpstr>El Marketplace y cómo ser elegible para Medicare</vt:lpstr>
      <vt:lpstr>Elección de cobertura del  Marketplace en lugar de Medicare</vt:lpstr>
      <vt:lpstr>Compruebe sus conocimientos: Pregunta 8</vt:lpstr>
      <vt:lpstr>Lección 7</vt:lpstr>
      <vt:lpstr>Objetivos de la Lección 7:</vt:lpstr>
      <vt:lpstr>Ayuda para personas con ingresos y recursos limitados</vt:lpstr>
      <vt:lpstr>Requisitos mínimos federales de elegibilidad para  Programas de Ahorro de Medicaid en 2023</vt:lpstr>
      <vt:lpstr>¿Qué es la Ayuda Adicional?</vt:lpstr>
      <vt:lpstr>Cómo Calificar para Recibir Ayuda Adicional</vt:lpstr>
      <vt:lpstr>¿Qué es Medicaid?</vt:lpstr>
      <vt:lpstr>¿En qué se diferencian Medicare y Medicaid?</vt:lpstr>
      <vt:lpstr>¿Qué es el Programa de Seguro Médico para Niños  (CHIP, por sus siglas en inglés)?</vt:lpstr>
      <vt:lpstr>Sitios web útiles</vt:lpstr>
      <vt:lpstr>Puntos clave para recordar</vt:lpstr>
      <vt:lpstr>Acrónimos (AB–IR)</vt:lpstr>
      <vt:lpstr>Acrónimos (LI–RN)</vt:lpstr>
      <vt:lpstr>Siglas (RR–VA)</vt:lpstr>
      <vt:lpstr>Siga en contacto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Koelbl, Judith (CMS/OC)</dc:creator>
  <cp:lastModifiedBy>Santana, David (CMS/OC)</cp:lastModifiedBy>
  <cp:revision>1303</cp:revision>
  <cp:lastPrinted>2023-02-07T19:50:16Z</cp:lastPrinted>
  <dcterms:created xsi:type="dcterms:W3CDTF">2019-11-14T20:32:59Z</dcterms:created>
  <dcterms:modified xsi:type="dcterms:W3CDTF">2023-07-07T18:07:12Z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0x0101000D1C175FCA24DE40AB3F308194DEC429</vt:lpwstr>
  </property>
  <property fmtid="{D5CDD505-2E9C-101B-9397-08002B2CF9AE}" pid="4" name="ArticulateGUID">
    <vt:lpwstr>F607C671-5D09-4C5C-94ED-00CC51D9EC5E</vt:lpwstr>
  </property>
  <property fmtid="{D5CDD505-2E9C-101B-9397-08002B2CF9AE}" pid="5" name="ArticulatePath">
    <vt:lpwstr>https://synergye365.sharepoint.com/sites/CMS2018/Shared Documents/CMS PPT Redesign/PPT 6 - Getting Stared With Medicare/2021_Getting Started With Medicare_Original Graphics_DT Edits</vt:lpwstr>
  </property>
  <property fmtid="{D5CDD505-2E9C-101B-9397-08002B2CF9AE}" pid="6" name="MediaServiceImageTags">
    <vt:lpwstr/>
  </property>
</Properties>
</file>